
<file path=[Content_Types].xml><?xml version="1.0" encoding="utf-8"?>
<Types xmlns="http://schemas.openxmlformats.org/package/2006/content-types">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5.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5.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themeOverride+xml" PartName="/ppt/theme/themeOverride3.xml"/>
  <Override ContentType="application/vnd.openxmlformats-officedocument.themeOverride+xml" PartName="/ppt/theme/themeOverride2.xml"/>
  <Override ContentType="application/vnd.openxmlformats-officedocument.themeOverride+xml" PartName="/ppt/theme/themeOverride4.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Lst>
  <p:sldSz cy="6858000" cx="12192000"/>
  <p:notesSz cx="6858000" cy="9144000"/>
  <p:embeddedFontLst>
    <p:embeddedFont>
      <p:font typeface="Arial Narrow"/>
      <p:regular r:id="rId72"/>
      <p:bold r:id="rId73"/>
      <p:italic r:id="rId74"/>
      <p:boldItalic r:id="rId75"/>
    </p:embeddedFont>
    <p:embeddedFont>
      <p:font typeface="Tahoma"/>
      <p:regular r:id="rId76"/>
      <p:bold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6">
          <p15:clr>
            <a:srgbClr val="A4A3A4"/>
          </p15:clr>
        </p15:guide>
        <p15:guide id="2" pos="3840">
          <p15:clr>
            <a:srgbClr val="A4A3A4"/>
          </p15:clr>
        </p15:guide>
        <p15:guide id="3" orient="horz" pos="2160">
          <p15:clr>
            <a:srgbClr val="A4A3A4"/>
          </p15:clr>
        </p15:guide>
        <p15:guide id="4" pos="6970">
          <p15:clr>
            <a:srgbClr val="A4A3A4"/>
          </p15:clr>
        </p15:guide>
      </p15:sldGuideLst>
    </p:ext>
    <p:ext uri="GoogleSlidesCustomDataVersion2">
      <go:slidesCustomData xmlns:go="http://customooxmlschemas.google.com/" r:id="rId78" roundtripDataSignature="AMtx7mg1koavxXnS7PBQ0txDSdPit9LJ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7FAE33-6D4A-419A-BE57-B3ED120DC536}">
  <a:tblStyle styleId="{0E7FAE33-6D4A-419A-BE57-B3ED120DC536}"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B670556F-2E9B-48F4-A988-F57587558883}"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F1CC015-9505-403C-85F3-4C751FB6A9FF}" styleName="Table_2">
    <a:wholeTbl>
      <a:tcTxStyle b="off" i="off">
        <a:font>
          <a:latin typeface="Arial"/>
          <a:ea typeface="Arial"/>
          <a:cs typeface="Arial"/>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chemeClr val="accent1"/>
              </a:solidFill>
              <a:prstDash val="solid"/>
              <a:round/>
              <a:headEnd len="sm" w="sm" type="none"/>
              <a:tailEnd len="sm" w="sm" type="none"/>
            </a:ln>
          </a:insideV>
        </a:tcBdr>
        <a:fill>
          <a:solidFill>
            <a:srgbClr val="FFFFFF">
              <a:alpha val="0"/>
            </a:srgbClr>
          </a:solidFill>
        </a:fill>
      </a:tcStyle>
    </a:wholeTbl>
    <a:band1H>
      <a:tcTxStyle/>
      <a:tcStyle>
        <a:fill>
          <a:solidFill>
            <a:schemeClr val="accent1">
              <a:alpha val="40000"/>
            </a:schemeClr>
          </a:solidFill>
        </a:fill>
      </a:tcStyle>
    </a:band1H>
    <a:band2H>
      <a:tcTxStyle/>
    </a:band2H>
    <a:band1V>
      <a:tcTxStyle/>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fill>
          <a:solidFill>
            <a:schemeClr val="accent1">
              <a:alpha val="40000"/>
            </a:schemeClr>
          </a:solidFill>
        </a:fill>
      </a:tcStyle>
    </a:band1V>
    <a:band2V>
      <a:tcTxStyle/>
    </a:band2V>
    <a:la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lastCol>
    <a:firstCol>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chemeClr val="accent1"/>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tcStyle>
    </a:firstCol>
    <a:lastRow>
      <a:tcTxStyle b="on"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Arial"/>
          <a:ea typeface="Arial"/>
          <a:cs typeface="Arial"/>
        </a:font>
        <a:schemeClr val="lt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l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6" orient="horz"/>
        <p:guide pos="3840"/>
        <p:guide pos="2160" orient="horz"/>
        <p:guide pos="697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ArialNarrow-bold.fntdata"/><Relationship Id="rId72" Type="http://schemas.openxmlformats.org/officeDocument/2006/relationships/font" Target="fonts/ArialNarrow-regular.fntdata"/><Relationship Id="rId31" Type="http://schemas.openxmlformats.org/officeDocument/2006/relationships/slide" Target="slides/slide25.xml"/><Relationship Id="rId75" Type="http://schemas.openxmlformats.org/officeDocument/2006/relationships/font" Target="fonts/ArialNarrow-boldItalic.fntdata"/><Relationship Id="rId30" Type="http://schemas.openxmlformats.org/officeDocument/2006/relationships/slide" Target="slides/slide24.xml"/><Relationship Id="rId74" Type="http://schemas.openxmlformats.org/officeDocument/2006/relationships/font" Target="fonts/ArialNarrow-italic.fntdata"/><Relationship Id="rId33" Type="http://schemas.openxmlformats.org/officeDocument/2006/relationships/slide" Target="slides/slide27.xml"/><Relationship Id="rId77" Type="http://schemas.openxmlformats.org/officeDocument/2006/relationships/font" Target="fonts/Tahoma-bold.fntdata"/><Relationship Id="rId32" Type="http://schemas.openxmlformats.org/officeDocument/2006/relationships/slide" Target="slides/slide26.xml"/><Relationship Id="rId76" Type="http://schemas.openxmlformats.org/officeDocument/2006/relationships/font" Target="fonts/Tahoma-regular.fntdata"/><Relationship Id="rId35" Type="http://schemas.openxmlformats.org/officeDocument/2006/relationships/slide" Target="slides/slide29.xml"/><Relationship Id="rId34" Type="http://schemas.openxmlformats.org/officeDocument/2006/relationships/slide" Target="slides/slide28.xml"/><Relationship Id="rId78" Type="http://customschemas.google.com/relationships/presentationmetadata" Target="metadata"/><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themeOverride" Target="../theme/themeOverride3.xml"/><Relationship Id="rId4"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themeOverride" Target="../theme/themeOverride4.xml"/><Relationship Id="rId4"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microsoft.com/office/2011/relationships/chartStyle" Target="style5.xml"/><Relationship Id="rId2" Type="http://schemas.microsoft.com/office/2011/relationships/chartColorStyle" Target="colors5.xml"/><Relationship Id="rId3"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rgbClr val="FFFFFF">
                <a:lumMod val="85000"/>
              </a:srgbClr>
            </a:solidFill>
            <a:ln>
              <a:noFill/>
            </a:ln>
            <a:effectLst>
              <a:outerShdw blurRad="25400" dist="25400" dir="2700000" algn="tl" rotWithShape="0">
                <a:prstClr val="black">
                  <a:alpha val="20000"/>
                </a:prstClr>
              </a:outerShdw>
            </a:effectLst>
          </c:spPr>
          <c:dPt>
            <c:idx val="0"/>
            <c:bubble3D val="0"/>
            <c:spPr>
              <a:solidFill>
                <a:srgbClr val="666666"/>
              </a:solidFill>
              <a:ln w="19050">
                <a:noFill/>
              </a:ln>
              <a:effectLst>
                <a:outerShdw blurRad="25400" dist="25400" dir="2700000" algn="tl" rotWithShape="0">
                  <a:prstClr val="black">
                    <a:alpha val="20000"/>
                  </a:prstClr>
                </a:outerShdw>
              </a:effectLst>
            </c:spPr>
            <c:extLst>
              <c:ext xmlns:c16="http://schemas.microsoft.com/office/drawing/2014/chart" uri="{C3380CC4-5D6E-409C-BE32-E72D297353CC}">
                <c16:uniqueId val="{00000001-B9D3-4E7B-8E8F-6D95F04EC95B}"/>
              </c:ext>
            </c:extLst>
          </c:dPt>
          <c:dPt>
            <c:idx val="1"/>
            <c:bubble3D val="0"/>
            <c:spPr>
              <a:solidFill>
                <a:srgbClr val="FFFFFF">
                  <a:lumMod val="85000"/>
                </a:srgbClr>
              </a:solidFill>
              <a:ln w="19050">
                <a:noFill/>
              </a:ln>
              <a:effectLst>
                <a:outerShdw blurRad="25400" dist="25400" dir="2700000" algn="tl" rotWithShape="0">
                  <a:prstClr val="black">
                    <a:alpha val="20000"/>
                  </a:prstClr>
                </a:outerShdw>
              </a:effectLst>
            </c:spPr>
            <c:extLst>
              <c:ext xmlns:c16="http://schemas.microsoft.com/office/drawing/2014/chart" uri="{C3380CC4-5D6E-409C-BE32-E72D297353CC}">
                <c16:uniqueId val="{00000003-B9D3-4E7B-8E8F-6D95F04EC95B}"/>
              </c:ext>
            </c:extLst>
          </c:dPt>
          <c:cat>
            <c:strRef>
              <c:f>Sheet1!$A$2:$A$3</c:f>
              <c:strCache>
                <c:ptCount val="2"/>
                <c:pt idx="0">
                  <c:v>1st Qtr</c:v>
                </c:pt>
                <c:pt idx="1">
                  <c:v>2nd Qtr</c:v>
                </c:pt>
              </c:strCache>
            </c:strRef>
          </c:cat>
          <c:val>
            <c:numRef>
              <c:f>Sheet1!$B$2:$B$3</c:f>
              <c:numCache>
                <c:formatCode>General</c:formatCode>
                <c:ptCount val="2"/>
                <c:pt idx="0">
                  <c:v>1</c:v>
                </c:pt>
                <c:pt idx="1">
                  <c:v>99</c:v>
                </c:pt>
              </c:numCache>
            </c:numRef>
          </c:val>
          <c:extLst>
            <c:ext xmlns:c16="http://schemas.microsoft.com/office/drawing/2014/chart" uri="{C3380CC4-5D6E-409C-BE32-E72D297353CC}">
              <c16:uniqueId val="{00000004-B9D3-4E7B-8E8F-6D95F04EC95B}"/>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4"/>
            </a:solidFill>
            <a:ln>
              <a:noFill/>
            </a:ln>
            <a:effectLst>
              <a:outerShdw blurRad="25400" dist="25400" dir="2700000" algn="tl" rotWithShape="0">
                <a:prstClr val="black">
                  <a:alpha val="20000"/>
                </a:prstClr>
              </a:outerShdw>
            </a:effectLst>
          </c:spPr>
          <c:dPt>
            <c:idx val="0"/>
            <c:bubble3D val="0"/>
            <c:spPr>
              <a:solidFill>
                <a:srgbClr val="4C4C4C"/>
              </a:solidFill>
              <a:ln w="19050">
                <a:noFill/>
              </a:ln>
              <a:effectLst>
                <a:outerShdw blurRad="25400" dist="25400" dir="2700000" algn="tl" rotWithShape="0">
                  <a:prstClr val="black">
                    <a:alpha val="20000"/>
                  </a:prstClr>
                </a:outerShdw>
              </a:effectLst>
            </c:spPr>
            <c:extLst>
              <c:ext xmlns:c16="http://schemas.microsoft.com/office/drawing/2014/chart" uri="{C3380CC4-5D6E-409C-BE32-E72D297353CC}">
                <c16:uniqueId val="{00000001-D9C1-44A8-A82D-C2DE172D0B8A}"/>
              </c:ext>
            </c:extLst>
          </c:dPt>
          <c:dPt>
            <c:idx val="1"/>
            <c:bubble3D val="0"/>
            <c:spPr>
              <a:solidFill>
                <a:srgbClr val="D9D9D9"/>
              </a:solidFill>
              <a:ln w="19050">
                <a:noFill/>
              </a:ln>
              <a:effectLst>
                <a:outerShdw blurRad="25400" dist="25400" dir="2700000" algn="tl" rotWithShape="0">
                  <a:prstClr val="black">
                    <a:alpha val="20000"/>
                  </a:prstClr>
                </a:outerShdw>
              </a:effectLst>
            </c:spPr>
            <c:extLst>
              <c:ext xmlns:c16="http://schemas.microsoft.com/office/drawing/2014/chart" uri="{C3380CC4-5D6E-409C-BE32-E72D297353CC}">
                <c16:uniqueId val="{00000003-D9C1-44A8-A82D-C2DE172D0B8A}"/>
              </c:ext>
            </c:extLst>
          </c:dPt>
          <c:cat>
            <c:strRef>
              <c:f>Sheet1!$A$2:$A$3</c:f>
              <c:strCache>
                <c:ptCount val="2"/>
                <c:pt idx="0">
                  <c:v>1st Qtr</c:v>
                </c:pt>
                <c:pt idx="1">
                  <c:v>2nd Qtr</c:v>
                </c:pt>
              </c:strCache>
            </c:strRef>
          </c:cat>
          <c:val>
            <c:numRef>
              <c:f>Sheet1!$B$2:$B$3</c:f>
              <c:numCache>
                <c:formatCode>General</c:formatCode>
                <c:ptCount val="2"/>
                <c:pt idx="0">
                  <c:v>10</c:v>
                </c:pt>
                <c:pt idx="1">
                  <c:v>95</c:v>
                </c:pt>
              </c:numCache>
            </c:numRef>
          </c:val>
          <c:extLst>
            <c:ext xmlns:c16="http://schemas.microsoft.com/office/drawing/2014/chart" uri="{C3380CC4-5D6E-409C-BE32-E72D297353CC}">
              <c16:uniqueId val="{00000004-D9C1-44A8-A82D-C2DE172D0B8A}"/>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3"/>
            </a:solidFill>
            <a:ln>
              <a:noFill/>
            </a:ln>
            <a:effectLst>
              <a:outerShdw blurRad="25400" dist="25400" dir="2700000" algn="t" rotWithShape="0">
                <a:prstClr val="black">
                  <a:alpha val="20000"/>
                </a:prstClr>
              </a:outerShdw>
            </a:effectLst>
          </c:spPr>
          <c:dPt>
            <c:idx val="0"/>
            <c:bubble3D val="0"/>
            <c:spPr>
              <a:solidFill>
                <a:srgbClr val="4C4C4C">
                  <a:lumMod val="75000"/>
                </a:srgbClr>
              </a:solidFill>
              <a:ln w="19050">
                <a:noFill/>
              </a:ln>
              <a:effectLst>
                <a:outerShdw blurRad="25400" dist="25400" dir="2700000" algn="t" rotWithShape="0">
                  <a:prstClr val="black">
                    <a:alpha val="20000"/>
                  </a:prstClr>
                </a:outerShdw>
              </a:effectLst>
            </c:spPr>
            <c:extLst>
              <c:ext xmlns:c16="http://schemas.microsoft.com/office/drawing/2014/chart" uri="{C3380CC4-5D6E-409C-BE32-E72D297353CC}">
                <c16:uniqueId val="{00000001-E0B5-4609-B37E-43225BDDC383}"/>
              </c:ext>
            </c:extLst>
          </c:dPt>
          <c:dPt>
            <c:idx val="1"/>
            <c:bubble3D val="0"/>
            <c:spPr>
              <a:solidFill>
                <a:srgbClr val="D9D9D9"/>
              </a:solidFill>
              <a:ln w="19050">
                <a:noFill/>
              </a:ln>
              <a:effectLst>
                <a:outerShdw blurRad="25400" dist="25400" dir="2700000" algn="t" rotWithShape="0">
                  <a:prstClr val="black">
                    <a:alpha val="20000"/>
                  </a:prstClr>
                </a:outerShdw>
              </a:effectLst>
            </c:spPr>
            <c:extLst>
              <c:ext xmlns:c16="http://schemas.microsoft.com/office/drawing/2014/chart" uri="{C3380CC4-5D6E-409C-BE32-E72D297353CC}">
                <c16:uniqueId val="{00000003-E0B5-4609-B37E-43225BDDC383}"/>
              </c:ext>
            </c:extLst>
          </c:dPt>
          <c:dPt>
            <c:idx val="2"/>
            <c:bubble3D val="0"/>
            <c:spPr>
              <a:solidFill>
                <a:schemeClr val="accent3"/>
              </a:solidFill>
              <a:ln w="19050">
                <a:noFill/>
              </a:ln>
              <a:effectLst>
                <a:outerShdw blurRad="25400" dist="25400" dir="2700000" algn="t" rotWithShape="0">
                  <a:prstClr val="black">
                    <a:alpha val="20000"/>
                  </a:prstClr>
                </a:outerShdw>
              </a:effectLst>
            </c:spPr>
            <c:extLst>
              <c:ext xmlns:c16="http://schemas.microsoft.com/office/drawing/2014/chart" uri="{C3380CC4-5D6E-409C-BE32-E72D297353CC}">
                <c16:uniqueId val="{00000005-E0B5-4609-B37E-43225BDDC383}"/>
              </c:ext>
            </c:extLst>
          </c:dPt>
          <c:dPt>
            <c:idx val="3"/>
            <c:bubble3D val="0"/>
            <c:spPr>
              <a:solidFill>
                <a:schemeClr val="accent3"/>
              </a:solidFill>
              <a:ln w="19050">
                <a:noFill/>
              </a:ln>
              <a:effectLst>
                <a:outerShdw blurRad="25400" dist="25400" dir="2700000" algn="t" rotWithShape="0">
                  <a:prstClr val="black">
                    <a:alpha val="20000"/>
                  </a:prstClr>
                </a:outerShdw>
              </a:effectLst>
            </c:spPr>
            <c:extLst>
              <c:ext xmlns:c16="http://schemas.microsoft.com/office/drawing/2014/chart" uri="{C3380CC4-5D6E-409C-BE32-E72D297353CC}">
                <c16:uniqueId val="{00000007-E0B5-4609-B37E-43225BDDC383}"/>
              </c:ext>
            </c:extLst>
          </c:dPt>
          <c:cat>
            <c:strRef>
              <c:f>Sheet1!$A$2:$A$5</c:f>
              <c:strCache>
                <c:ptCount val="2"/>
                <c:pt idx="0">
                  <c:v>1st Qtr</c:v>
                </c:pt>
                <c:pt idx="1">
                  <c:v>2nd Qtr</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8-E0B5-4609-B37E-43225BDDC383}"/>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accent5">
                <a:lumMod val="20000"/>
                <a:lumOff val="80000"/>
              </a:schemeClr>
            </a:solidFill>
            <a:ln>
              <a:noFill/>
            </a:ln>
            <a:effectLst>
              <a:outerShdw blurRad="25400" dist="25400" dir="2700000" algn="tl" rotWithShape="0">
                <a:prstClr val="black">
                  <a:alpha val="20000"/>
                </a:prstClr>
              </a:outerShdw>
            </a:effectLst>
          </c:spPr>
          <c:dPt>
            <c:idx val="0"/>
            <c:bubble3D val="0"/>
            <c:spPr>
              <a:solidFill>
                <a:srgbClr val="000000"/>
              </a:solidFill>
              <a:ln w="19050">
                <a:noFill/>
              </a:ln>
              <a:effectLst>
                <a:outerShdw blurRad="25400" dist="25400" dir="2700000" algn="tl" rotWithShape="0">
                  <a:prstClr val="black">
                    <a:alpha val="20000"/>
                  </a:prstClr>
                </a:outerShdw>
              </a:effectLst>
            </c:spPr>
            <c:extLst>
              <c:ext xmlns:c16="http://schemas.microsoft.com/office/drawing/2014/chart" uri="{C3380CC4-5D6E-409C-BE32-E72D297353CC}">
                <c16:uniqueId val="{00000001-9001-4D19-BCC7-ECCFC6673355}"/>
              </c:ext>
            </c:extLst>
          </c:dPt>
          <c:dPt>
            <c:idx val="1"/>
            <c:bubble3D val="0"/>
            <c:spPr>
              <a:solidFill>
                <a:srgbClr val="D9D9D9"/>
              </a:solidFill>
              <a:ln w="19050">
                <a:noFill/>
              </a:ln>
              <a:effectLst>
                <a:outerShdw blurRad="25400" dist="25400" dir="2700000" algn="tl" rotWithShape="0">
                  <a:prstClr val="black">
                    <a:alpha val="20000"/>
                  </a:prstClr>
                </a:outerShdw>
              </a:effectLst>
            </c:spPr>
            <c:extLst>
              <c:ext xmlns:c16="http://schemas.microsoft.com/office/drawing/2014/chart" uri="{C3380CC4-5D6E-409C-BE32-E72D297353CC}">
                <c16:uniqueId val="{00000003-9001-4D19-BCC7-ECCFC6673355}"/>
              </c:ext>
            </c:extLst>
          </c:dPt>
          <c:dPt>
            <c:idx val="2"/>
            <c:bubble3D val="0"/>
            <c:spPr>
              <a:solidFill>
                <a:schemeClr val="accent5">
                  <a:lumMod val="20000"/>
                  <a:lumOff val="80000"/>
                </a:schemeClr>
              </a:solidFill>
              <a:ln w="19050">
                <a:noFill/>
              </a:ln>
              <a:effectLst>
                <a:outerShdw blurRad="25400" dist="25400" dir="2700000" algn="tl" rotWithShape="0">
                  <a:prstClr val="black">
                    <a:alpha val="20000"/>
                  </a:prstClr>
                </a:outerShdw>
              </a:effectLst>
            </c:spPr>
            <c:extLst>
              <c:ext xmlns:c16="http://schemas.microsoft.com/office/drawing/2014/chart" uri="{C3380CC4-5D6E-409C-BE32-E72D297353CC}">
                <c16:uniqueId val="{00000005-9001-4D19-BCC7-ECCFC6673355}"/>
              </c:ext>
            </c:extLst>
          </c:dPt>
          <c:dPt>
            <c:idx val="3"/>
            <c:bubble3D val="0"/>
            <c:spPr>
              <a:solidFill>
                <a:schemeClr val="accent5">
                  <a:lumMod val="20000"/>
                  <a:lumOff val="80000"/>
                </a:schemeClr>
              </a:solidFill>
              <a:ln w="19050">
                <a:noFill/>
              </a:ln>
              <a:effectLst>
                <a:outerShdw blurRad="25400" dist="25400" dir="2700000" algn="tl" rotWithShape="0">
                  <a:prstClr val="black">
                    <a:alpha val="20000"/>
                  </a:prstClr>
                </a:outerShdw>
              </a:effectLst>
            </c:spPr>
            <c:extLst>
              <c:ext xmlns:c16="http://schemas.microsoft.com/office/drawing/2014/chart" uri="{C3380CC4-5D6E-409C-BE32-E72D297353CC}">
                <c16:uniqueId val="{00000007-9001-4D19-BCC7-ECCFC6673355}"/>
              </c:ext>
            </c:extLst>
          </c:dPt>
          <c:cat>
            <c:strRef>
              <c:f>Sheet1!$A$2:$A$5</c:f>
              <c:strCache>
                <c:ptCount val="2"/>
                <c:pt idx="0">
                  <c:v>1st Qtr</c:v>
                </c:pt>
                <c:pt idx="1">
                  <c:v>2nd Qtr</c:v>
                </c:pt>
              </c:strCache>
            </c:strRef>
          </c:cat>
          <c:val>
            <c:numRef>
              <c:f>Sheet1!$B$2:$B$5</c:f>
              <c:numCache>
                <c:formatCode>General</c:formatCode>
                <c:ptCount val="4"/>
                <c:pt idx="0">
                  <c:v>50</c:v>
                </c:pt>
                <c:pt idx="1">
                  <c:v>50</c:v>
                </c:pt>
              </c:numCache>
            </c:numRef>
          </c:val>
          <c:extLst>
            <c:ext xmlns:c16="http://schemas.microsoft.com/office/drawing/2014/chart" uri="{C3380CC4-5D6E-409C-BE32-E72D297353CC}">
              <c16:uniqueId val="{00000008-9001-4D19-BCC7-ECCFC6673355}"/>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3-C1E3-E449-B4DF-9C99209C7DFE}"/>
              </c:ext>
            </c:extLst>
          </c:dPt>
          <c:dLbls>
            <c:dLbl>
              <c:idx val="0"/>
              <c:tx>
                <c:rich>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r>
                      <a:rPr lang="en-US" b="1">
                        <a:solidFill>
                          <a:schemeClr val="accent1"/>
                        </a:solidFill>
                      </a:rPr>
                      <a:t>27%</a:t>
                    </a:r>
                    <a:endParaRPr lang="en-US" b="1" dirty="0">
                      <a:solidFill>
                        <a:schemeClr val="accent1"/>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1E3-E449-B4DF-9C99209C7DFE}"/>
                </c:ext>
              </c:extLst>
            </c:dLbl>
            <c:dLbl>
              <c:idx val="1"/>
              <c:tx>
                <c:rich>
                  <a:bodyPr/>
                  <a:lstStyle/>
                  <a:p>
                    <a:fld id="{5D39C118-98C6-3948-9987-F981EF1DE533}"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1E3-E449-B4DF-9C99209C7DF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Tissue</c:v>
                </c:pt>
                <c:pt idx="1">
                  <c:v>ctDNA</c:v>
                </c:pt>
              </c:strCache>
            </c:strRef>
          </c:cat>
          <c:val>
            <c:numRef>
              <c:f>Sheet1!$B$2:$B$3</c:f>
              <c:numCache>
                <c:formatCode>General</c:formatCode>
                <c:ptCount val="2"/>
                <c:pt idx="0">
                  <c:v>27</c:v>
                </c:pt>
                <c:pt idx="1">
                  <c:v>38</c:v>
                </c:pt>
              </c:numCache>
            </c:numRef>
          </c:val>
          <c:extLst>
            <c:ext xmlns:c16="http://schemas.microsoft.com/office/drawing/2014/chart" uri="{C3380CC4-5D6E-409C-BE32-E72D297353CC}">
              <c16:uniqueId val="{00000000-C1E3-E449-B4DF-9C99209C7DFE}"/>
            </c:ext>
          </c:extLst>
        </c:ser>
        <c:dLbls>
          <c:showLegendKey val="0"/>
          <c:showVal val="0"/>
          <c:showCatName val="0"/>
          <c:showSerName val="0"/>
          <c:showPercent val="0"/>
          <c:showBubbleSize val="0"/>
        </c:dLbls>
        <c:gapWidth val="82"/>
        <c:axId val="937487568"/>
        <c:axId val="937481152"/>
      </c:barChart>
      <c:catAx>
        <c:axId val="937487568"/>
        <c:scaling>
          <c:orientation val="minMax"/>
        </c:scaling>
        <c:delete val="0"/>
        <c:axPos val="b"/>
        <c:numFmt formatCode="General" sourceLinked="1"/>
        <c:majorTickMark val="out"/>
        <c:minorTickMark val="none"/>
        <c:tickLblPos val="nextTo"/>
        <c:spPr>
          <a:noFill/>
          <a:ln w="9525" cap="flat" cmpd="sng" algn="ctr">
            <a:solidFill>
              <a:srgbClr val="262626"/>
            </a:solidFill>
            <a:round/>
          </a:ln>
          <a:effectLst/>
        </c:spPr>
        <c:txPr>
          <a:bodyPr rot="-60000000" spcFirstLastPara="1" vertOverflow="ellipsis" vert="horz" wrap="square" anchor="ctr" anchorCtr="1"/>
          <a:lstStyle/>
          <a:p>
            <a:pPr>
              <a:defRPr sz="1400" b="1" i="0" u="none" strike="noStrike" kern="1200" baseline="0">
                <a:solidFill>
                  <a:srgbClr val="262626"/>
                </a:solidFill>
                <a:latin typeface="+mn-lt"/>
                <a:ea typeface="+mn-ea"/>
                <a:cs typeface="+mn-cs"/>
              </a:defRPr>
            </a:pPr>
            <a:endParaRPr lang="en-US"/>
          </a:p>
        </c:txPr>
        <c:crossAx val="937481152"/>
        <c:crosses val="autoZero"/>
        <c:auto val="1"/>
        <c:lblAlgn val="ctr"/>
        <c:lblOffset val="100"/>
        <c:noMultiLvlLbl val="0"/>
      </c:catAx>
      <c:valAx>
        <c:axId val="937481152"/>
        <c:scaling>
          <c:orientation val="minMax"/>
        </c:scaling>
        <c:delete val="1"/>
        <c:axPos val="l"/>
        <c:numFmt formatCode="General" sourceLinked="1"/>
        <c:majorTickMark val="out"/>
        <c:minorTickMark val="none"/>
        <c:tickLblPos val="nextTo"/>
        <c:crossAx val="9374875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16" name="Google Shape;216;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664" name="Google Shape;664;p3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677" name="Google Shape;677;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8" name="Google Shape;678;p3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39234d5509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7" name="Google Shape;737;g39234d55090_0_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738" name="Google Shape;738;g39234d55090_0_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748" name="Google Shape;74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9" name="Google Shape;74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808" name="Google Shape;808;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9" name="Google Shape;809;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8" name="Google Shape;86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marR="0" rtl="0" algn="l">
              <a:lnSpc>
                <a:spcPct val="100000"/>
              </a:lnSpc>
              <a:spcBef>
                <a:spcPts val="0"/>
              </a:spcBef>
              <a:spcAft>
                <a:spcPts val="0"/>
              </a:spcAft>
              <a:buClr>
                <a:schemeClr val="dk1"/>
              </a:buClr>
              <a:buSzPts val="1200"/>
              <a:buFont typeface="Arial"/>
              <a:buNone/>
            </a:pPr>
            <a:r>
              <a:t/>
            </a:r>
            <a:endParaRPr b="0" i="0" sz="1200" u="none" cap="none" strike="noStrike">
              <a:solidFill>
                <a:srgbClr val="133E59"/>
              </a:solidFill>
              <a:latin typeface="Arial Narrow"/>
              <a:ea typeface="Arial Narrow"/>
              <a:cs typeface="Arial Narrow"/>
              <a:sym typeface="Arial Narrow"/>
            </a:endParaRPr>
          </a:p>
        </p:txBody>
      </p:sp>
      <p:sp>
        <p:nvSpPr>
          <p:cNvPr id="869" name="Google Shape;86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grpSp>
        <p:nvGrpSpPr>
          <p:cNvPr id="870" name="Google Shape;870;p6:notes"/>
          <p:cNvGrpSpPr/>
          <p:nvPr/>
        </p:nvGrpSpPr>
        <p:grpSpPr>
          <a:xfrm>
            <a:off x="-1280668" y="1942559"/>
            <a:ext cx="4068318" cy="489491"/>
            <a:chOff x="3577082" y="1499615"/>
            <a:chExt cx="4068318" cy="489491"/>
          </a:xfrm>
        </p:grpSpPr>
        <p:sp>
          <p:nvSpPr>
            <p:cNvPr id="871" name="Google Shape;871;p6:notes"/>
            <p:cNvSpPr/>
            <p:nvPr/>
          </p:nvSpPr>
          <p:spPr>
            <a:xfrm>
              <a:off x="6772656" y="1499615"/>
              <a:ext cx="872744" cy="489491"/>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872" name="Google Shape;872;p6:notes"/>
            <p:cNvSpPr txBox="1"/>
            <p:nvPr/>
          </p:nvSpPr>
          <p:spPr>
            <a:xfrm>
              <a:off x="3577082" y="1499615"/>
              <a:ext cx="1877568" cy="48436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Kalinsky J Clin Oncol 2023, p1, paragraph 2, line 1-5 and p1, paragraph 3, line 1</a:t>
              </a:r>
              <a:endParaRPr b="0" i="0" sz="1400" u="none" cap="none" strike="noStrike">
                <a:solidFill>
                  <a:srgbClr val="000000"/>
                </a:solidFill>
                <a:latin typeface="Arial"/>
                <a:ea typeface="Arial"/>
                <a:cs typeface="Arial"/>
                <a:sym typeface="Arial"/>
              </a:endParaRPr>
            </a:p>
          </p:txBody>
        </p:sp>
        <p:cxnSp>
          <p:nvCxnSpPr>
            <p:cNvPr id="873" name="Google Shape;873;p6:notes"/>
            <p:cNvCxnSpPr>
              <a:stCxn id="871" idx="1"/>
              <a:endCxn id="872" idx="3"/>
            </p:cNvCxnSpPr>
            <p:nvPr/>
          </p:nvCxnSpPr>
          <p:spPr>
            <a:xfrm rot="10800000">
              <a:off x="5454756" y="1741661"/>
              <a:ext cx="1317900" cy="2700"/>
            </a:xfrm>
            <a:prstGeom prst="straightConnector1">
              <a:avLst/>
            </a:prstGeom>
            <a:noFill/>
            <a:ln cap="flat" cmpd="sng" w="9525">
              <a:solidFill>
                <a:schemeClr val="dk1"/>
              </a:solidFill>
              <a:prstDash val="solid"/>
              <a:round/>
              <a:headEnd len="sm" w="sm" type="none"/>
              <a:tailEnd len="med" w="med" type="triangle"/>
            </a:ln>
          </p:spPr>
        </p:cxnSp>
      </p:grpSp>
      <p:grpSp>
        <p:nvGrpSpPr>
          <p:cNvPr id="874" name="Google Shape;874;p6:notes"/>
          <p:cNvGrpSpPr/>
          <p:nvPr/>
        </p:nvGrpSpPr>
        <p:grpSpPr>
          <a:xfrm>
            <a:off x="-1280668" y="2441304"/>
            <a:ext cx="4068318" cy="409847"/>
            <a:chOff x="3577082" y="1499615"/>
            <a:chExt cx="4068318" cy="409847"/>
          </a:xfrm>
        </p:grpSpPr>
        <p:sp>
          <p:nvSpPr>
            <p:cNvPr id="875" name="Google Shape;875;p6:notes"/>
            <p:cNvSpPr/>
            <p:nvPr/>
          </p:nvSpPr>
          <p:spPr>
            <a:xfrm>
              <a:off x="6772656" y="1499616"/>
              <a:ext cx="872744" cy="409846"/>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876" name="Google Shape;876;p6:notes"/>
            <p:cNvSpPr txBox="1"/>
            <p:nvPr/>
          </p:nvSpPr>
          <p:spPr>
            <a:xfrm>
              <a:off x="3577082" y="1499615"/>
              <a:ext cx="1877568"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Kalinsky J Clin Oncol 2023, p4, paragraph 5, line 14-16</a:t>
              </a:r>
              <a:endParaRPr b="0" i="0" sz="1400" u="none" cap="none" strike="noStrike">
                <a:solidFill>
                  <a:srgbClr val="000000"/>
                </a:solidFill>
                <a:latin typeface="Arial"/>
                <a:ea typeface="Arial"/>
                <a:cs typeface="Arial"/>
                <a:sym typeface="Arial"/>
              </a:endParaRPr>
            </a:p>
          </p:txBody>
        </p:sp>
        <p:cxnSp>
          <p:nvCxnSpPr>
            <p:cNvPr id="877" name="Google Shape;877;p6:notes"/>
            <p:cNvCxnSpPr>
              <a:stCxn id="875" idx="1"/>
              <a:endCxn id="876" idx="3"/>
            </p:cNvCxnSpPr>
            <p:nvPr/>
          </p:nvCxnSpPr>
          <p:spPr>
            <a:xfrm rot="10800000">
              <a:off x="5454756" y="1676339"/>
              <a:ext cx="1317900" cy="28200"/>
            </a:xfrm>
            <a:prstGeom prst="straightConnector1">
              <a:avLst/>
            </a:prstGeom>
            <a:noFill/>
            <a:ln cap="flat" cmpd="sng" w="9525">
              <a:solidFill>
                <a:schemeClr val="dk1"/>
              </a:solidFill>
              <a:prstDash val="solid"/>
              <a:round/>
              <a:headEnd len="sm" w="sm" type="none"/>
              <a:tailEnd len="med" w="med" type="triangle"/>
            </a:ln>
          </p:spPr>
        </p:cxnSp>
      </p:grpSp>
      <p:grpSp>
        <p:nvGrpSpPr>
          <p:cNvPr id="878" name="Google Shape;878;p6:notes"/>
          <p:cNvGrpSpPr/>
          <p:nvPr/>
        </p:nvGrpSpPr>
        <p:grpSpPr>
          <a:xfrm>
            <a:off x="-1280668" y="2855616"/>
            <a:ext cx="4068318" cy="484363"/>
            <a:chOff x="3577082" y="1499615"/>
            <a:chExt cx="4068318" cy="484363"/>
          </a:xfrm>
        </p:grpSpPr>
        <p:sp>
          <p:nvSpPr>
            <p:cNvPr id="879" name="Google Shape;879;p6:notes"/>
            <p:cNvSpPr/>
            <p:nvPr/>
          </p:nvSpPr>
          <p:spPr>
            <a:xfrm>
              <a:off x="6772656" y="1499616"/>
              <a:ext cx="872744" cy="16698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880" name="Google Shape;880;p6:notes"/>
            <p:cNvSpPr txBox="1"/>
            <p:nvPr/>
          </p:nvSpPr>
          <p:spPr>
            <a:xfrm>
              <a:off x="3577082" y="1499615"/>
              <a:ext cx="1877568" cy="48436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Kalinsky J Clin Oncol 2023, p6, figure 3. Calculated based on N = 119</a:t>
              </a:r>
              <a:endParaRPr b="0" i="0" sz="1400" u="none" cap="none" strike="noStrike">
                <a:solidFill>
                  <a:srgbClr val="000000"/>
                </a:solidFill>
                <a:latin typeface="Arial"/>
                <a:ea typeface="Arial"/>
                <a:cs typeface="Arial"/>
                <a:sym typeface="Arial"/>
              </a:endParaRPr>
            </a:p>
          </p:txBody>
        </p:sp>
        <p:cxnSp>
          <p:nvCxnSpPr>
            <p:cNvPr id="881" name="Google Shape;881;p6:notes"/>
            <p:cNvCxnSpPr>
              <a:stCxn id="879" idx="1"/>
              <a:endCxn id="880" idx="3"/>
            </p:cNvCxnSpPr>
            <p:nvPr/>
          </p:nvCxnSpPr>
          <p:spPr>
            <a:xfrm flipH="1">
              <a:off x="5454756" y="1583108"/>
              <a:ext cx="1317900" cy="158700"/>
            </a:xfrm>
            <a:prstGeom prst="straightConnector1">
              <a:avLst/>
            </a:prstGeom>
            <a:noFill/>
            <a:ln cap="flat" cmpd="sng" w="9525">
              <a:solidFill>
                <a:schemeClr val="dk1"/>
              </a:solidFill>
              <a:prstDash val="solid"/>
              <a:round/>
              <a:headEnd len="sm" w="sm" type="none"/>
              <a:tailEnd len="med" w="med" type="triangle"/>
            </a:ln>
          </p:spPr>
        </p:cxnSp>
      </p:grpSp>
      <p:grpSp>
        <p:nvGrpSpPr>
          <p:cNvPr id="882" name="Google Shape;882;p6:notes"/>
          <p:cNvGrpSpPr/>
          <p:nvPr/>
        </p:nvGrpSpPr>
        <p:grpSpPr>
          <a:xfrm>
            <a:off x="-1280668" y="3097798"/>
            <a:ext cx="4068318" cy="646568"/>
            <a:chOff x="3577082" y="1439190"/>
            <a:chExt cx="4068318" cy="646568"/>
          </a:xfrm>
        </p:grpSpPr>
        <p:sp>
          <p:nvSpPr>
            <p:cNvPr id="883" name="Google Shape;883;p6:notes"/>
            <p:cNvSpPr/>
            <p:nvPr/>
          </p:nvSpPr>
          <p:spPr>
            <a:xfrm>
              <a:off x="6772656" y="1439190"/>
              <a:ext cx="872744" cy="22741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884" name="Google Shape;884;p6:notes"/>
            <p:cNvSpPr txBox="1"/>
            <p:nvPr/>
          </p:nvSpPr>
          <p:spPr>
            <a:xfrm>
              <a:off x="3577082" y="1732071"/>
              <a:ext cx="1877568"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Kalinsky J Clin Oncol 2023, p5, figure 2a</a:t>
              </a:r>
              <a:endParaRPr b="0" i="0" sz="1400" u="none" cap="none" strike="noStrike">
                <a:solidFill>
                  <a:srgbClr val="000000"/>
                </a:solidFill>
                <a:latin typeface="Arial"/>
                <a:ea typeface="Arial"/>
                <a:cs typeface="Arial"/>
                <a:sym typeface="Arial"/>
              </a:endParaRPr>
            </a:p>
          </p:txBody>
        </p:sp>
        <p:cxnSp>
          <p:nvCxnSpPr>
            <p:cNvPr id="885" name="Google Shape;885;p6:notes"/>
            <p:cNvCxnSpPr>
              <a:stCxn id="883" idx="1"/>
              <a:endCxn id="884" idx="3"/>
            </p:cNvCxnSpPr>
            <p:nvPr/>
          </p:nvCxnSpPr>
          <p:spPr>
            <a:xfrm flipH="1">
              <a:off x="5454756" y="1552895"/>
              <a:ext cx="1317900" cy="356100"/>
            </a:xfrm>
            <a:prstGeom prst="straightConnector1">
              <a:avLst/>
            </a:prstGeom>
            <a:noFill/>
            <a:ln cap="flat" cmpd="sng" w="9525">
              <a:solidFill>
                <a:schemeClr val="dk1"/>
              </a:solidFill>
              <a:prstDash val="solid"/>
              <a:round/>
              <a:headEnd len="sm" w="sm" type="none"/>
              <a:tailEnd len="med" w="med" type="triangle"/>
            </a:ln>
          </p:spPr>
        </p:cxnSp>
      </p:grpSp>
      <p:grpSp>
        <p:nvGrpSpPr>
          <p:cNvPr id="886" name="Google Shape;886;p6:notes"/>
          <p:cNvGrpSpPr/>
          <p:nvPr/>
        </p:nvGrpSpPr>
        <p:grpSpPr>
          <a:xfrm>
            <a:off x="-1280668" y="3393053"/>
            <a:ext cx="4068318" cy="823412"/>
            <a:chOff x="3577082" y="1439190"/>
            <a:chExt cx="4068318" cy="823412"/>
          </a:xfrm>
        </p:grpSpPr>
        <p:sp>
          <p:nvSpPr>
            <p:cNvPr id="887" name="Google Shape;887;p6:notes"/>
            <p:cNvSpPr/>
            <p:nvPr/>
          </p:nvSpPr>
          <p:spPr>
            <a:xfrm>
              <a:off x="6772656" y="1439190"/>
              <a:ext cx="872744" cy="22741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888" name="Google Shape;888;p6:notes"/>
            <p:cNvSpPr txBox="1"/>
            <p:nvPr/>
          </p:nvSpPr>
          <p:spPr>
            <a:xfrm>
              <a:off x="3577082" y="1908915"/>
              <a:ext cx="1877568"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Kalinsky J Clin Oncol 2023, p8, figure 4b</a:t>
              </a:r>
              <a:endParaRPr b="0" i="0" sz="1400" u="none" cap="none" strike="noStrike">
                <a:solidFill>
                  <a:srgbClr val="000000"/>
                </a:solidFill>
                <a:latin typeface="Arial"/>
                <a:ea typeface="Arial"/>
                <a:cs typeface="Arial"/>
                <a:sym typeface="Arial"/>
              </a:endParaRPr>
            </a:p>
          </p:txBody>
        </p:sp>
        <p:cxnSp>
          <p:nvCxnSpPr>
            <p:cNvPr id="889" name="Google Shape;889;p6:notes"/>
            <p:cNvCxnSpPr>
              <a:stCxn id="887" idx="1"/>
              <a:endCxn id="888" idx="3"/>
            </p:cNvCxnSpPr>
            <p:nvPr/>
          </p:nvCxnSpPr>
          <p:spPr>
            <a:xfrm flipH="1">
              <a:off x="5454756" y="1552895"/>
              <a:ext cx="1317900" cy="532800"/>
            </a:xfrm>
            <a:prstGeom prst="straightConnector1">
              <a:avLst/>
            </a:prstGeom>
            <a:noFill/>
            <a:ln cap="flat" cmpd="sng" w="9525">
              <a:solidFill>
                <a:schemeClr val="dk1"/>
              </a:solidFill>
              <a:prstDash val="solid"/>
              <a:round/>
              <a:headEnd len="sm" w="sm" type="none"/>
              <a:tailEnd len="med" w="med" type="triangle"/>
            </a:ln>
          </p:spPr>
        </p:cxnSp>
      </p:grpSp>
      <p:grpSp>
        <p:nvGrpSpPr>
          <p:cNvPr id="890" name="Google Shape;890;p6:notes"/>
          <p:cNvGrpSpPr/>
          <p:nvPr/>
        </p:nvGrpSpPr>
        <p:grpSpPr>
          <a:xfrm>
            <a:off x="-1236218" y="1390680"/>
            <a:ext cx="5014468" cy="1041370"/>
            <a:chOff x="2630932" y="947736"/>
            <a:chExt cx="5014468" cy="1041370"/>
          </a:xfrm>
        </p:grpSpPr>
        <p:sp>
          <p:nvSpPr>
            <p:cNvPr id="891" name="Google Shape;891;p6:notes"/>
            <p:cNvSpPr/>
            <p:nvPr/>
          </p:nvSpPr>
          <p:spPr>
            <a:xfrm>
              <a:off x="6772656" y="1499615"/>
              <a:ext cx="872744" cy="489491"/>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892" name="Google Shape;892;p6:notes"/>
            <p:cNvSpPr txBox="1"/>
            <p:nvPr/>
          </p:nvSpPr>
          <p:spPr>
            <a:xfrm>
              <a:off x="2630932" y="947736"/>
              <a:ext cx="1877568" cy="48436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Mayer J Clin Oncol 2024, p1, paragraph 2, line 1-5 and p1, paragraph 3, line 1</a:t>
              </a:r>
              <a:endParaRPr b="0" i="0" sz="1400" u="none" cap="none" strike="noStrike">
                <a:solidFill>
                  <a:srgbClr val="000000"/>
                </a:solidFill>
                <a:latin typeface="Arial"/>
                <a:ea typeface="Arial"/>
                <a:cs typeface="Arial"/>
                <a:sym typeface="Arial"/>
              </a:endParaRPr>
            </a:p>
          </p:txBody>
        </p:sp>
        <p:cxnSp>
          <p:nvCxnSpPr>
            <p:cNvPr id="893" name="Google Shape;893;p6:notes"/>
            <p:cNvCxnSpPr>
              <a:stCxn id="891" idx="1"/>
              <a:endCxn id="892" idx="3"/>
            </p:cNvCxnSpPr>
            <p:nvPr/>
          </p:nvCxnSpPr>
          <p:spPr>
            <a:xfrm rot="10800000">
              <a:off x="4508556" y="1189961"/>
              <a:ext cx="2264100" cy="554400"/>
            </a:xfrm>
            <a:prstGeom prst="straightConnector1">
              <a:avLst/>
            </a:prstGeom>
            <a:noFill/>
            <a:ln cap="flat" cmpd="sng" w="9525">
              <a:solidFill>
                <a:schemeClr val="dk1"/>
              </a:solidFill>
              <a:prstDash val="solid"/>
              <a:round/>
              <a:headEnd len="sm" w="sm" type="none"/>
              <a:tailEnd len="med" w="med" type="triangle"/>
            </a:ln>
          </p:spPr>
        </p:cxnSp>
      </p:grpSp>
      <p:grpSp>
        <p:nvGrpSpPr>
          <p:cNvPr id="894" name="Google Shape;894;p6:notes"/>
          <p:cNvGrpSpPr/>
          <p:nvPr/>
        </p:nvGrpSpPr>
        <p:grpSpPr>
          <a:xfrm>
            <a:off x="-1236218" y="834258"/>
            <a:ext cx="5014468" cy="2016894"/>
            <a:chOff x="2630932" y="-110906"/>
            <a:chExt cx="5014468" cy="2016894"/>
          </a:xfrm>
        </p:grpSpPr>
        <p:sp>
          <p:nvSpPr>
            <p:cNvPr id="895" name="Google Shape;895;p6:notes"/>
            <p:cNvSpPr/>
            <p:nvPr/>
          </p:nvSpPr>
          <p:spPr>
            <a:xfrm>
              <a:off x="6772656" y="1499616"/>
              <a:ext cx="872744" cy="406372"/>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896" name="Google Shape;896;p6:notes"/>
            <p:cNvSpPr txBox="1"/>
            <p:nvPr/>
          </p:nvSpPr>
          <p:spPr>
            <a:xfrm>
              <a:off x="2630932" y="-110906"/>
              <a:ext cx="1877568"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Mayer J Clin Oncol 2024, p5, table 1</a:t>
              </a:r>
              <a:endParaRPr b="0" i="0" sz="1400" u="none" cap="none" strike="noStrike">
                <a:solidFill>
                  <a:srgbClr val="000000"/>
                </a:solidFill>
                <a:latin typeface="Arial"/>
                <a:ea typeface="Arial"/>
                <a:cs typeface="Arial"/>
                <a:sym typeface="Arial"/>
              </a:endParaRPr>
            </a:p>
          </p:txBody>
        </p:sp>
        <p:cxnSp>
          <p:nvCxnSpPr>
            <p:cNvPr id="897" name="Google Shape;897;p6:notes"/>
            <p:cNvCxnSpPr>
              <a:stCxn id="895" idx="1"/>
              <a:endCxn id="896" idx="3"/>
            </p:cNvCxnSpPr>
            <p:nvPr/>
          </p:nvCxnSpPr>
          <p:spPr>
            <a:xfrm rot="10800000">
              <a:off x="4508556" y="66002"/>
              <a:ext cx="2264100" cy="1636800"/>
            </a:xfrm>
            <a:prstGeom prst="straightConnector1">
              <a:avLst/>
            </a:prstGeom>
            <a:noFill/>
            <a:ln cap="flat" cmpd="sng" w="9525">
              <a:solidFill>
                <a:schemeClr val="dk1"/>
              </a:solidFill>
              <a:prstDash val="solid"/>
              <a:round/>
              <a:headEnd len="sm" w="sm" type="none"/>
              <a:tailEnd len="med" w="med" type="triangle"/>
            </a:ln>
          </p:spPr>
        </p:cxnSp>
      </p:grpSp>
      <p:grpSp>
        <p:nvGrpSpPr>
          <p:cNvPr id="898" name="Google Shape;898;p6:notes"/>
          <p:cNvGrpSpPr/>
          <p:nvPr/>
        </p:nvGrpSpPr>
        <p:grpSpPr>
          <a:xfrm>
            <a:off x="-1236218" y="290689"/>
            <a:ext cx="5014468" cy="2723732"/>
            <a:chOff x="2630932" y="-1057132"/>
            <a:chExt cx="5014468" cy="2723732"/>
          </a:xfrm>
        </p:grpSpPr>
        <p:sp>
          <p:nvSpPr>
            <p:cNvPr id="899" name="Google Shape;899;p6:notes"/>
            <p:cNvSpPr/>
            <p:nvPr/>
          </p:nvSpPr>
          <p:spPr>
            <a:xfrm>
              <a:off x="6772656" y="1499616"/>
              <a:ext cx="872744" cy="16698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00" name="Google Shape;900;p6:notes"/>
            <p:cNvSpPr txBox="1"/>
            <p:nvPr/>
          </p:nvSpPr>
          <p:spPr>
            <a:xfrm>
              <a:off x="2630932" y="-1057132"/>
              <a:ext cx="1877568" cy="484363"/>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Mayer J Clin Oncol 2024, p5, table 4. Calculated based on N = 111 (see baseline table 1)</a:t>
              </a:r>
              <a:endParaRPr b="0" i="0" sz="1400" u="none" cap="none" strike="noStrike">
                <a:solidFill>
                  <a:srgbClr val="000000"/>
                </a:solidFill>
                <a:latin typeface="Arial"/>
                <a:ea typeface="Arial"/>
                <a:cs typeface="Arial"/>
                <a:sym typeface="Arial"/>
              </a:endParaRPr>
            </a:p>
          </p:txBody>
        </p:sp>
        <p:cxnSp>
          <p:nvCxnSpPr>
            <p:cNvPr id="901" name="Google Shape;901;p6:notes"/>
            <p:cNvCxnSpPr>
              <a:stCxn id="899" idx="1"/>
              <a:endCxn id="900" idx="3"/>
            </p:cNvCxnSpPr>
            <p:nvPr/>
          </p:nvCxnSpPr>
          <p:spPr>
            <a:xfrm rot="10800000">
              <a:off x="4508556" y="-815092"/>
              <a:ext cx="2264100" cy="2398200"/>
            </a:xfrm>
            <a:prstGeom prst="straightConnector1">
              <a:avLst/>
            </a:prstGeom>
            <a:noFill/>
            <a:ln cap="flat" cmpd="sng" w="9525">
              <a:solidFill>
                <a:schemeClr val="dk1"/>
              </a:solidFill>
              <a:prstDash val="solid"/>
              <a:round/>
              <a:headEnd len="sm" w="sm" type="none"/>
              <a:tailEnd len="med" w="med" type="triangle"/>
            </a:ln>
          </p:spPr>
        </p:cxnSp>
      </p:grpSp>
      <p:grpSp>
        <p:nvGrpSpPr>
          <p:cNvPr id="902" name="Google Shape;902;p6:notes"/>
          <p:cNvGrpSpPr/>
          <p:nvPr/>
        </p:nvGrpSpPr>
        <p:grpSpPr>
          <a:xfrm>
            <a:off x="-1128268" y="3080843"/>
            <a:ext cx="4920742" cy="1757791"/>
            <a:chOff x="3577082" y="974580"/>
            <a:chExt cx="4920742" cy="1757791"/>
          </a:xfrm>
        </p:grpSpPr>
        <p:sp>
          <p:nvSpPr>
            <p:cNvPr id="903" name="Google Shape;903;p6:notes"/>
            <p:cNvSpPr/>
            <p:nvPr/>
          </p:nvSpPr>
          <p:spPr>
            <a:xfrm>
              <a:off x="7625080" y="974580"/>
              <a:ext cx="872744" cy="22741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04" name="Google Shape;904;p6:notes"/>
            <p:cNvSpPr txBox="1"/>
            <p:nvPr/>
          </p:nvSpPr>
          <p:spPr>
            <a:xfrm>
              <a:off x="3577082" y="2378684"/>
              <a:ext cx="1877568"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Mayer J Clin Oncol 2024, p6, Figure 2</a:t>
              </a:r>
              <a:endParaRPr b="0" i="0" sz="1400" u="none" cap="none" strike="noStrike">
                <a:solidFill>
                  <a:srgbClr val="000000"/>
                </a:solidFill>
                <a:latin typeface="Arial"/>
                <a:ea typeface="Arial"/>
                <a:cs typeface="Arial"/>
                <a:sym typeface="Arial"/>
              </a:endParaRPr>
            </a:p>
          </p:txBody>
        </p:sp>
        <p:cxnSp>
          <p:nvCxnSpPr>
            <p:cNvPr id="905" name="Google Shape;905;p6:notes"/>
            <p:cNvCxnSpPr>
              <a:stCxn id="903" idx="1"/>
              <a:endCxn id="904" idx="3"/>
            </p:cNvCxnSpPr>
            <p:nvPr/>
          </p:nvCxnSpPr>
          <p:spPr>
            <a:xfrm flipH="1">
              <a:off x="5454580" y="1088285"/>
              <a:ext cx="2170500" cy="1467300"/>
            </a:xfrm>
            <a:prstGeom prst="straightConnector1">
              <a:avLst/>
            </a:prstGeom>
            <a:noFill/>
            <a:ln cap="flat" cmpd="sng" w="9525">
              <a:solidFill>
                <a:schemeClr val="dk1"/>
              </a:solidFill>
              <a:prstDash val="solid"/>
              <a:round/>
              <a:headEnd len="sm" w="sm" type="none"/>
              <a:tailEnd len="med" w="med" type="triangle"/>
            </a:ln>
          </p:spPr>
        </p:cxnSp>
      </p:grpSp>
      <p:grpSp>
        <p:nvGrpSpPr>
          <p:cNvPr id="906" name="Google Shape;906;p6:notes"/>
          <p:cNvGrpSpPr/>
          <p:nvPr/>
        </p:nvGrpSpPr>
        <p:grpSpPr>
          <a:xfrm>
            <a:off x="-1128268" y="3397016"/>
            <a:ext cx="4920742" cy="1873164"/>
            <a:chOff x="3577082" y="974580"/>
            <a:chExt cx="4920742" cy="1873164"/>
          </a:xfrm>
        </p:grpSpPr>
        <p:sp>
          <p:nvSpPr>
            <p:cNvPr id="907" name="Google Shape;907;p6:notes"/>
            <p:cNvSpPr/>
            <p:nvPr/>
          </p:nvSpPr>
          <p:spPr>
            <a:xfrm>
              <a:off x="7625080" y="974580"/>
              <a:ext cx="872744" cy="22741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08" name="Google Shape;908;p6:notes"/>
            <p:cNvSpPr txBox="1"/>
            <p:nvPr/>
          </p:nvSpPr>
          <p:spPr>
            <a:xfrm>
              <a:off x="3577082" y="2494057"/>
              <a:ext cx="1877568"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Mayer J Clin Oncol 2024, p6, paragraph 2, line 5-7</a:t>
              </a:r>
              <a:endParaRPr b="0" i="0" sz="1400" u="none" cap="none" strike="noStrike">
                <a:solidFill>
                  <a:srgbClr val="000000"/>
                </a:solidFill>
                <a:latin typeface="Arial"/>
                <a:ea typeface="Arial"/>
                <a:cs typeface="Arial"/>
                <a:sym typeface="Arial"/>
              </a:endParaRPr>
            </a:p>
          </p:txBody>
        </p:sp>
        <p:cxnSp>
          <p:nvCxnSpPr>
            <p:cNvPr id="909" name="Google Shape;909;p6:notes"/>
            <p:cNvCxnSpPr>
              <a:stCxn id="907" idx="1"/>
              <a:endCxn id="908" idx="3"/>
            </p:cNvCxnSpPr>
            <p:nvPr/>
          </p:nvCxnSpPr>
          <p:spPr>
            <a:xfrm flipH="1">
              <a:off x="5454580" y="1088285"/>
              <a:ext cx="2170500" cy="1582500"/>
            </a:xfrm>
            <a:prstGeom prst="straightConnector1">
              <a:avLst/>
            </a:prstGeom>
            <a:noFill/>
            <a:ln cap="flat" cmpd="sng" w="9525">
              <a:solidFill>
                <a:schemeClr val="dk1"/>
              </a:solidFill>
              <a:prstDash val="solid"/>
              <a:round/>
              <a:headEnd len="sm" w="sm" type="none"/>
              <a:tailEnd len="med" w="med" type="triangle"/>
            </a:ln>
          </p:spPr>
        </p:cxnSp>
      </p:grpSp>
      <p:grpSp>
        <p:nvGrpSpPr>
          <p:cNvPr id="910" name="Google Shape;910;p6:notes"/>
          <p:cNvGrpSpPr/>
          <p:nvPr/>
        </p:nvGrpSpPr>
        <p:grpSpPr>
          <a:xfrm>
            <a:off x="1691132" y="548217"/>
            <a:ext cx="2633218" cy="1534583"/>
            <a:chOff x="2630932" y="-1057132"/>
            <a:chExt cx="2633218" cy="1534583"/>
          </a:xfrm>
        </p:grpSpPr>
        <p:sp>
          <p:nvSpPr>
            <p:cNvPr id="911" name="Google Shape;911;p6:notes"/>
            <p:cNvSpPr/>
            <p:nvPr/>
          </p:nvSpPr>
          <p:spPr>
            <a:xfrm>
              <a:off x="4835906" y="329857"/>
              <a:ext cx="428244" cy="14759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12" name="Google Shape;912;p6:notes"/>
            <p:cNvSpPr txBox="1"/>
            <p:nvPr/>
          </p:nvSpPr>
          <p:spPr>
            <a:xfrm>
              <a:off x="2630932" y="-1057132"/>
              <a:ext cx="1877568" cy="22301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NCT03809988, p2, Phase section</a:t>
              </a:r>
              <a:endParaRPr b="0" i="0" sz="1400" u="none" cap="none" strike="noStrike">
                <a:solidFill>
                  <a:srgbClr val="000000"/>
                </a:solidFill>
                <a:latin typeface="Arial"/>
                <a:ea typeface="Arial"/>
                <a:cs typeface="Arial"/>
                <a:sym typeface="Arial"/>
              </a:endParaRPr>
            </a:p>
          </p:txBody>
        </p:sp>
        <p:cxnSp>
          <p:nvCxnSpPr>
            <p:cNvPr id="913" name="Google Shape;913;p6:notes"/>
            <p:cNvCxnSpPr>
              <a:stCxn id="911" idx="1"/>
              <a:endCxn id="912" idx="3"/>
            </p:cNvCxnSpPr>
            <p:nvPr/>
          </p:nvCxnSpPr>
          <p:spPr>
            <a:xfrm rot="10800000">
              <a:off x="4508606" y="-945746"/>
              <a:ext cx="327300" cy="1349400"/>
            </a:xfrm>
            <a:prstGeom prst="straightConnector1">
              <a:avLst/>
            </a:prstGeom>
            <a:noFill/>
            <a:ln cap="flat" cmpd="sng" w="9525">
              <a:solidFill>
                <a:schemeClr val="dk1"/>
              </a:solidFill>
              <a:prstDash val="solid"/>
              <a:round/>
              <a:headEnd len="sm" w="sm" type="none"/>
              <a:tailEnd len="med" w="med" type="triangle"/>
            </a:ln>
          </p:spPr>
        </p:cxnSp>
      </p:grpSp>
      <p:grpSp>
        <p:nvGrpSpPr>
          <p:cNvPr id="914" name="Google Shape;914;p6:notes"/>
          <p:cNvGrpSpPr/>
          <p:nvPr/>
        </p:nvGrpSpPr>
        <p:grpSpPr>
          <a:xfrm>
            <a:off x="2232660" y="275396"/>
            <a:ext cx="2520696" cy="2417004"/>
            <a:chOff x="3020060" y="-1482353"/>
            <a:chExt cx="2520696" cy="2417004"/>
          </a:xfrm>
        </p:grpSpPr>
        <p:sp>
          <p:nvSpPr>
            <p:cNvPr id="915" name="Google Shape;915;p6:notes"/>
            <p:cNvSpPr/>
            <p:nvPr/>
          </p:nvSpPr>
          <p:spPr>
            <a:xfrm>
              <a:off x="4801362" y="177457"/>
              <a:ext cx="739394" cy="757194"/>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16" name="Google Shape;916;p6:notes"/>
            <p:cNvSpPr txBox="1"/>
            <p:nvPr/>
          </p:nvSpPr>
          <p:spPr>
            <a:xfrm>
              <a:off x="3020060" y="-1482353"/>
              <a:ext cx="1877568" cy="22301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Llombart-Cussac ASCO 2023, p4A</a:t>
              </a:r>
              <a:endParaRPr b="0" i="0" sz="1400" u="none" cap="none" strike="noStrike">
                <a:solidFill>
                  <a:srgbClr val="000000"/>
                </a:solidFill>
                <a:latin typeface="Arial"/>
                <a:ea typeface="Arial"/>
                <a:cs typeface="Arial"/>
                <a:sym typeface="Arial"/>
              </a:endParaRPr>
            </a:p>
          </p:txBody>
        </p:sp>
        <p:cxnSp>
          <p:nvCxnSpPr>
            <p:cNvPr id="917" name="Google Shape;917;p6:notes"/>
            <p:cNvCxnSpPr>
              <a:stCxn id="915" idx="1"/>
              <a:endCxn id="916" idx="3"/>
            </p:cNvCxnSpPr>
            <p:nvPr/>
          </p:nvCxnSpPr>
          <p:spPr>
            <a:xfrm flipH="1" rot="10800000">
              <a:off x="4801362" y="-1370846"/>
              <a:ext cx="96300" cy="1926900"/>
            </a:xfrm>
            <a:prstGeom prst="straightConnector1">
              <a:avLst/>
            </a:prstGeom>
            <a:noFill/>
            <a:ln cap="flat" cmpd="sng" w="9525">
              <a:solidFill>
                <a:schemeClr val="dk1"/>
              </a:solidFill>
              <a:prstDash val="solid"/>
              <a:round/>
              <a:headEnd len="sm" w="sm" type="none"/>
              <a:tailEnd len="med" w="med" type="triangle"/>
            </a:ln>
          </p:spPr>
        </p:cxnSp>
      </p:grpSp>
      <p:grpSp>
        <p:nvGrpSpPr>
          <p:cNvPr id="918" name="Google Shape;918;p6:notes"/>
          <p:cNvGrpSpPr/>
          <p:nvPr/>
        </p:nvGrpSpPr>
        <p:grpSpPr>
          <a:xfrm>
            <a:off x="2007045" y="3022602"/>
            <a:ext cx="2790253" cy="1764853"/>
            <a:chOff x="2794445" y="116563"/>
            <a:chExt cx="2790253" cy="1764853"/>
          </a:xfrm>
        </p:grpSpPr>
        <p:sp>
          <p:nvSpPr>
            <p:cNvPr id="919" name="Google Shape;919;p6:notes"/>
            <p:cNvSpPr/>
            <p:nvPr/>
          </p:nvSpPr>
          <p:spPr>
            <a:xfrm>
              <a:off x="4683506" y="116563"/>
              <a:ext cx="901192" cy="285652"/>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20" name="Google Shape;920;p6:notes"/>
            <p:cNvSpPr txBox="1"/>
            <p:nvPr/>
          </p:nvSpPr>
          <p:spPr>
            <a:xfrm>
              <a:off x="2794445" y="1527729"/>
              <a:ext cx="1877568"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Llombart-Cussac ASCO 2023, p11A</a:t>
              </a:r>
              <a:endParaRPr b="0" i="0" sz="1400" u="none" cap="none" strike="noStrike">
                <a:solidFill>
                  <a:srgbClr val="000000"/>
                </a:solidFill>
                <a:latin typeface="Arial"/>
                <a:ea typeface="Arial"/>
                <a:cs typeface="Arial"/>
                <a:sym typeface="Arial"/>
              </a:endParaRPr>
            </a:p>
          </p:txBody>
        </p:sp>
        <p:cxnSp>
          <p:nvCxnSpPr>
            <p:cNvPr id="921" name="Google Shape;921;p6:notes"/>
            <p:cNvCxnSpPr>
              <a:stCxn id="919" idx="1"/>
              <a:endCxn id="920" idx="3"/>
            </p:cNvCxnSpPr>
            <p:nvPr/>
          </p:nvCxnSpPr>
          <p:spPr>
            <a:xfrm flipH="1">
              <a:off x="4672106" y="259389"/>
              <a:ext cx="11400" cy="1445100"/>
            </a:xfrm>
            <a:prstGeom prst="straightConnector1">
              <a:avLst/>
            </a:prstGeom>
            <a:noFill/>
            <a:ln cap="flat" cmpd="sng" w="9525">
              <a:solidFill>
                <a:schemeClr val="dk1"/>
              </a:solidFill>
              <a:prstDash val="solid"/>
              <a:round/>
              <a:headEnd len="sm" w="sm" type="none"/>
              <a:tailEnd len="med" w="med" type="triangle"/>
            </a:ln>
          </p:spPr>
        </p:cxnSp>
      </p:grpSp>
      <p:grpSp>
        <p:nvGrpSpPr>
          <p:cNvPr id="922" name="Google Shape;922;p6:notes"/>
          <p:cNvGrpSpPr/>
          <p:nvPr/>
        </p:nvGrpSpPr>
        <p:grpSpPr>
          <a:xfrm>
            <a:off x="4836922" y="1474395"/>
            <a:ext cx="3257400" cy="966909"/>
            <a:chOff x="3565207" y="-1368180"/>
            <a:chExt cx="3257400" cy="966909"/>
          </a:xfrm>
        </p:grpSpPr>
        <p:sp>
          <p:nvSpPr>
            <p:cNvPr id="923" name="Google Shape;923;p6:notes"/>
            <p:cNvSpPr/>
            <p:nvPr/>
          </p:nvSpPr>
          <p:spPr>
            <a:xfrm>
              <a:off x="3565207" y="-907369"/>
              <a:ext cx="901192" cy="50609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24" name="Google Shape;924;p6:notes"/>
            <p:cNvSpPr txBox="1"/>
            <p:nvPr/>
          </p:nvSpPr>
          <p:spPr>
            <a:xfrm>
              <a:off x="4944935" y="-1368180"/>
              <a:ext cx="1877568" cy="22301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Kalinsky ASCO 2024, p1A and p5A</a:t>
              </a:r>
              <a:endParaRPr b="0" i="0" sz="1400" u="none" cap="none" strike="noStrike">
                <a:solidFill>
                  <a:srgbClr val="000000"/>
                </a:solidFill>
                <a:latin typeface="Arial"/>
                <a:ea typeface="Arial"/>
                <a:cs typeface="Arial"/>
                <a:sym typeface="Arial"/>
              </a:endParaRPr>
            </a:p>
          </p:txBody>
        </p:sp>
        <p:cxnSp>
          <p:nvCxnSpPr>
            <p:cNvPr id="925" name="Google Shape;925;p6:notes"/>
            <p:cNvCxnSpPr>
              <a:stCxn id="923" idx="1"/>
              <a:endCxn id="924" idx="3"/>
            </p:cNvCxnSpPr>
            <p:nvPr/>
          </p:nvCxnSpPr>
          <p:spPr>
            <a:xfrm flipH="1" rot="10800000">
              <a:off x="3565207" y="-1256720"/>
              <a:ext cx="3257400" cy="602400"/>
            </a:xfrm>
            <a:prstGeom prst="straightConnector1">
              <a:avLst/>
            </a:prstGeom>
            <a:noFill/>
            <a:ln cap="flat" cmpd="sng" w="9525">
              <a:solidFill>
                <a:schemeClr val="dk1"/>
              </a:solidFill>
              <a:prstDash val="solid"/>
              <a:round/>
              <a:headEnd len="sm" w="sm" type="none"/>
              <a:tailEnd len="med" w="med" type="triangle"/>
            </a:ln>
          </p:spPr>
        </p:cxnSp>
      </p:grpSp>
      <p:grpSp>
        <p:nvGrpSpPr>
          <p:cNvPr id="926" name="Google Shape;926;p6:notes"/>
          <p:cNvGrpSpPr/>
          <p:nvPr/>
        </p:nvGrpSpPr>
        <p:grpSpPr>
          <a:xfrm>
            <a:off x="4836922" y="2014146"/>
            <a:ext cx="3257400" cy="841470"/>
            <a:chOff x="3565207" y="-1368180"/>
            <a:chExt cx="3257400" cy="841470"/>
          </a:xfrm>
        </p:grpSpPr>
        <p:sp>
          <p:nvSpPr>
            <p:cNvPr id="927" name="Google Shape;927;p6:notes"/>
            <p:cNvSpPr/>
            <p:nvPr/>
          </p:nvSpPr>
          <p:spPr>
            <a:xfrm>
              <a:off x="3565207" y="-907369"/>
              <a:ext cx="901192" cy="380659"/>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28" name="Google Shape;928;p6:notes"/>
            <p:cNvSpPr txBox="1"/>
            <p:nvPr/>
          </p:nvSpPr>
          <p:spPr>
            <a:xfrm>
              <a:off x="4944935" y="-1368180"/>
              <a:ext cx="1877568" cy="22301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Kalinsky ASCO 2024, p6A</a:t>
              </a:r>
              <a:endParaRPr b="0" i="0" sz="1400" u="none" cap="none" strike="noStrike">
                <a:solidFill>
                  <a:srgbClr val="000000"/>
                </a:solidFill>
                <a:latin typeface="Arial"/>
                <a:ea typeface="Arial"/>
                <a:cs typeface="Arial"/>
                <a:sym typeface="Arial"/>
              </a:endParaRPr>
            </a:p>
          </p:txBody>
        </p:sp>
        <p:cxnSp>
          <p:nvCxnSpPr>
            <p:cNvPr id="929" name="Google Shape;929;p6:notes"/>
            <p:cNvCxnSpPr>
              <a:stCxn id="927" idx="1"/>
              <a:endCxn id="928" idx="3"/>
            </p:cNvCxnSpPr>
            <p:nvPr/>
          </p:nvCxnSpPr>
          <p:spPr>
            <a:xfrm flipH="1" rot="10800000">
              <a:off x="3565207" y="-1256739"/>
              <a:ext cx="3257400" cy="539700"/>
            </a:xfrm>
            <a:prstGeom prst="straightConnector1">
              <a:avLst/>
            </a:prstGeom>
            <a:noFill/>
            <a:ln cap="flat" cmpd="sng" w="9525">
              <a:solidFill>
                <a:schemeClr val="dk1"/>
              </a:solidFill>
              <a:prstDash val="solid"/>
              <a:round/>
              <a:headEnd len="sm" w="sm" type="none"/>
              <a:tailEnd len="med" w="med" type="triangle"/>
            </a:ln>
          </p:spPr>
        </p:cxnSp>
      </p:grpSp>
      <p:grpSp>
        <p:nvGrpSpPr>
          <p:cNvPr id="930" name="Google Shape;930;p6:notes"/>
          <p:cNvGrpSpPr/>
          <p:nvPr/>
        </p:nvGrpSpPr>
        <p:grpSpPr>
          <a:xfrm>
            <a:off x="4836922" y="2573202"/>
            <a:ext cx="3257400" cy="746464"/>
            <a:chOff x="3565207" y="-1368180"/>
            <a:chExt cx="3257400" cy="746464"/>
          </a:xfrm>
        </p:grpSpPr>
        <p:sp>
          <p:nvSpPr>
            <p:cNvPr id="931" name="Google Shape;931;p6:notes"/>
            <p:cNvSpPr/>
            <p:nvPr/>
          </p:nvSpPr>
          <p:spPr>
            <a:xfrm>
              <a:off x="3565207" y="-907369"/>
              <a:ext cx="901192" cy="285653"/>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32" name="Google Shape;932;p6:notes"/>
            <p:cNvSpPr txBox="1"/>
            <p:nvPr/>
          </p:nvSpPr>
          <p:spPr>
            <a:xfrm>
              <a:off x="4944935" y="-1368180"/>
              <a:ext cx="1877568" cy="22301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Kalinsky ASCO 2024, p8A,B</a:t>
              </a:r>
              <a:endParaRPr b="0" i="0" sz="1400" u="none" cap="none" strike="noStrike">
                <a:solidFill>
                  <a:srgbClr val="000000"/>
                </a:solidFill>
                <a:latin typeface="Arial"/>
                <a:ea typeface="Arial"/>
                <a:cs typeface="Arial"/>
                <a:sym typeface="Arial"/>
              </a:endParaRPr>
            </a:p>
          </p:txBody>
        </p:sp>
        <p:cxnSp>
          <p:nvCxnSpPr>
            <p:cNvPr id="933" name="Google Shape;933;p6:notes"/>
            <p:cNvCxnSpPr>
              <a:stCxn id="931" idx="1"/>
              <a:endCxn id="932" idx="3"/>
            </p:cNvCxnSpPr>
            <p:nvPr/>
          </p:nvCxnSpPr>
          <p:spPr>
            <a:xfrm flipH="1" rot="10800000">
              <a:off x="3565207" y="-1256542"/>
              <a:ext cx="3257400" cy="492000"/>
            </a:xfrm>
            <a:prstGeom prst="straightConnector1">
              <a:avLst/>
            </a:prstGeom>
            <a:noFill/>
            <a:ln cap="flat" cmpd="sng" w="9525">
              <a:solidFill>
                <a:schemeClr val="dk1"/>
              </a:solidFill>
              <a:prstDash val="solid"/>
              <a:round/>
              <a:headEnd len="sm" w="sm" type="none"/>
              <a:tailEnd len="med" w="med" type="triangle"/>
            </a:ln>
          </p:spPr>
        </p:cxnSp>
      </p:grpSp>
      <p:grpSp>
        <p:nvGrpSpPr>
          <p:cNvPr id="934" name="Google Shape;934;p6:notes"/>
          <p:cNvGrpSpPr/>
          <p:nvPr/>
        </p:nvGrpSpPr>
        <p:grpSpPr>
          <a:xfrm>
            <a:off x="4836922" y="2856280"/>
            <a:ext cx="3439800" cy="532158"/>
            <a:chOff x="3565207" y="-907369"/>
            <a:chExt cx="3439800" cy="532158"/>
          </a:xfrm>
        </p:grpSpPr>
        <p:sp>
          <p:nvSpPr>
            <p:cNvPr id="935" name="Google Shape;935;p6:notes"/>
            <p:cNvSpPr/>
            <p:nvPr/>
          </p:nvSpPr>
          <p:spPr>
            <a:xfrm>
              <a:off x="3565207" y="-907369"/>
              <a:ext cx="901192" cy="158141"/>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36" name="Google Shape;936;p6:notes"/>
            <p:cNvSpPr txBox="1"/>
            <p:nvPr/>
          </p:nvSpPr>
          <p:spPr>
            <a:xfrm>
              <a:off x="5127307" y="-598221"/>
              <a:ext cx="1877568" cy="22301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Kalinsky ASCO 2024, p15A</a:t>
              </a:r>
              <a:endParaRPr b="0" i="0" sz="1400" u="none" cap="none" strike="noStrike">
                <a:solidFill>
                  <a:srgbClr val="000000"/>
                </a:solidFill>
                <a:latin typeface="Arial"/>
                <a:ea typeface="Arial"/>
                <a:cs typeface="Arial"/>
                <a:sym typeface="Arial"/>
              </a:endParaRPr>
            </a:p>
          </p:txBody>
        </p:sp>
        <p:cxnSp>
          <p:nvCxnSpPr>
            <p:cNvPr id="937" name="Google Shape;937;p6:notes"/>
            <p:cNvCxnSpPr>
              <a:stCxn id="935" idx="1"/>
              <a:endCxn id="936" idx="3"/>
            </p:cNvCxnSpPr>
            <p:nvPr/>
          </p:nvCxnSpPr>
          <p:spPr>
            <a:xfrm>
              <a:off x="3565207" y="-828299"/>
              <a:ext cx="3439800" cy="341700"/>
            </a:xfrm>
            <a:prstGeom prst="straightConnector1">
              <a:avLst/>
            </a:prstGeom>
            <a:noFill/>
            <a:ln cap="flat" cmpd="sng" w="9525">
              <a:solidFill>
                <a:schemeClr val="dk1"/>
              </a:solidFill>
              <a:prstDash val="solid"/>
              <a:round/>
              <a:headEnd len="sm" w="sm" type="none"/>
              <a:tailEnd len="med" w="med" type="triangle"/>
            </a:ln>
          </p:spPr>
        </p:cxnSp>
      </p:grpSp>
      <p:grpSp>
        <p:nvGrpSpPr>
          <p:cNvPr id="938" name="Google Shape;938;p6:notes"/>
          <p:cNvGrpSpPr/>
          <p:nvPr/>
        </p:nvGrpSpPr>
        <p:grpSpPr>
          <a:xfrm>
            <a:off x="4836922" y="3440573"/>
            <a:ext cx="3439800" cy="532158"/>
            <a:chOff x="3565207" y="-907369"/>
            <a:chExt cx="3439800" cy="532158"/>
          </a:xfrm>
        </p:grpSpPr>
        <p:sp>
          <p:nvSpPr>
            <p:cNvPr id="939" name="Google Shape;939;p6:notes"/>
            <p:cNvSpPr/>
            <p:nvPr/>
          </p:nvSpPr>
          <p:spPr>
            <a:xfrm>
              <a:off x="3565207" y="-907369"/>
              <a:ext cx="901192" cy="158141"/>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40" name="Google Shape;940;p6:notes"/>
            <p:cNvSpPr txBox="1"/>
            <p:nvPr/>
          </p:nvSpPr>
          <p:spPr>
            <a:xfrm>
              <a:off x="5127307" y="-598221"/>
              <a:ext cx="1877568" cy="22301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Kalinsky ASCO 2024, p15A</a:t>
              </a:r>
              <a:endParaRPr b="0" i="0" sz="1400" u="none" cap="none" strike="noStrike">
                <a:solidFill>
                  <a:srgbClr val="000000"/>
                </a:solidFill>
                <a:latin typeface="Arial"/>
                <a:ea typeface="Arial"/>
                <a:cs typeface="Arial"/>
                <a:sym typeface="Arial"/>
              </a:endParaRPr>
            </a:p>
          </p:txBody>
        </p:sp>
        <p:cxnSp>
          <p:nvCxnSpPr>
            <p:cNvPr id="941" name="Google Shape;941;p6:notes"/>
            <p:cNvCxnSpPr>
              <a:stCxn id="939" idx="1"/>
              <a:endCxn id="940" idx="3"/>
            </p:cNvCxnSpPr>
            <p:nvPr/>
          </p:nvCxnSpPr>
          <p:spPr>
            <a:xfrm>
              <a:off x="3565207" y="-828299"/>
              <a:ext cx="3439800" cy="341700"/>
            </a:xfrm>
            <a:prstGeom prst="straightConnector1">
              <a:avLst/>
            </a:prstGeom>
            <a:noFill/>
            <a:ln cap="flat" cmpd="sng" w="9525">
              <a:solidFill>
                <a:schemeClr val="dk1"/>
              </a:solidFill>
              <a:prstDash val="solid"/>
              <a:round/>
              <a:headEnd len="sm" w="sm" type="none"/>
              <a:tailEnd len="med" w="med" type="triangle"/>
            </a:ln>
          </p:spPr>
        </p:cxnSp>
      </p:grpSp>
      <p:grpSp>
        <p:nvGrpSpPr>
          <p:cNvPr id="942" name="Google Shape;942;p6:notes"/>
          <p:cNvGrpSpPr/>
          <p:nvPr/>
        </p:nvGrpSpPr>
        <p:grpSpPr>
          <a:xfrm>
            <a:off x="2070100" y="583944"/>
            <a:ext cx="5865368" cy="1340948"/>
            <a:chOff x="798385" y="-1742219"/>
            <a:chExt cx="5865368" cy="1340948"/>
          </a:xfrm>
        </p:grpSpPr>
        <p:sp>
          <p:nvSpPr>
            <p:cNvPr id="943" name="Google Shape;943;p6:notes"/>
            <p:cNvSpPr/>
            <p:nvPr/>
          </p:nvSpPr>
          <p:spPr>
            <a:xfrm>
              <a:off x="798385" y="-563731"/>
              <a:ext cx="3668014" cy="162460"/>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44" name="Google Shape;944;p6:notes"/>
            <p:cNvSpPr txBox="1"/>
            <p:nvPr/>
          </p:nvSpPr>
          <p:spPr>
            <a:xfrm>
              <a:off x="4786185" y="-1742219"/>
              <a:ext cx="1877568" cy="61504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Bardia Clin Cancer Res 2024, p18, paragraph 3, line 1-5 and p19, paragraph 1, line 1-10. Referened used as general support for table</a:t>
              </a:r>
              <a:endParaRPr b="0" i="0" sz="1400" u="none" cap="none" strike="noStrike">
                <a:solidFill>
                  <a:srgbClr val="000000"/>
                </a:solidFill>
                <a:latin typeface="Arial"/>
                <a:ea typeface="Arial"/>
                <a:cs typeface="Arial"/>
                <a:sym typeface="Arial"/>
              </a:endParaRPr>
            </a:p>
          </p:txBody>
        </p:sp>
        <p:cxnSp>
          <p:nvCxnSpPr>
            <p:cNvPr id="945" name="Google Shape;945;p6:notes"/>
            <p:cNvCxnSpPr>
              <a:stCxn id="943" idx="1"/>
              <a:endCxn id="944" idx="3"/>
            </p:cNvCxnSpPr>
            <p:nvPr/>
          </p:nvCxnSpPr>
          <p:spPr>
            <a:xfrm flipH="1" rot="10800000">
              <a:off x="798385" y="-1434701"/>
              <a:ext cx="5865300" cy="952200"/>
            </a:xfrm>
            <a:prstGeom prst="straightConnector1">
              <a:avLst/>
            </a:prstGeom>
            <a:noFill/>
            <a:ln cap="flat" cmpd="sng" w="9525">
              <a:solidFill>
                <a:schemeClr val="dk1"/>
              </a:solidFill>
              <a:prstDash val="solid"/>
              <a:round/>
              <a:headEnd len="sm" w="sm" type="none"/>
              <a:tailEnd len="med" w="med" type="triangle"/>
            </a:ln>
          </p:spPr>
        </p:cxnSp>
      </p:gr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p45: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9" name="Google Shape;969;p45:notes"/>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970" name="Google Shape;970;p45: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grpSp>
        <p:nvGrpSpPr>
          <p:cNvPr id="971" name="Google Shape;971;p45:notes"/>
          <p:cNvGrpSpPr/>
          <p:nvPr/>
        </p:nvGrpSpPr>
        <p:grpSpPr>
          <a:xfrm>
            <a:off x="4523232" y="1499615"/>
            <a:ext cx="8631936" cy="493585"/>
            <a:chOff x="4523232" y="1499615"/>
            <a:chExt cx="8631936" cy="493585"/>
          </a:xfrm>
        </p:grpSpPr>
        <p:sp>
          <p:nvSpPr>
            <p:cNvPr id="972" name="Google Shape;972;p45:notes"/>
            <p:cNvSpPr/>
            <p:nvPr/>
          </p:nvSpPr>
          <p:spPr>
            <a:xfrm>
              <a:off x="6772656" y="1499615"/>
              <a:ext cx="6382512" cy="493585"/>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73" name="Google Shape;973;p45:notes"/>
            <p:cNvSpPr txBox="1"/>
            <p:nvPr/>
          </p:nvSpPr>
          <p:spPr>
            <a:xfrm>
              <a:off x="4523232" y="1548384"/>
              <a:ext cx="1877568" cy="22301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Kalinsky ASCO 2024, p9, 9A</a:t>
              </a:r>
              <a:endParaRPr b="0" i="0" sz="1400" u="none" cap="none" strike="noStrike">
                <a:solidFill>
                  <a:srgbClr val="000000"/>
                </a:solidFill>
                <a:latin typeface="Arial"/>
                <a:ea typeface="Arial"/>
                <a:cs typeface="Arial"/>
                <a:sym typeface="Arial"/>
              </a:endParaRPr>
            </a:p>
          </p:txBody>
        </p:sp>
        <p:cxnSp>
          <p:nvCxnSpPr>
            <p:cNvPr id="974" name="Google Shape;974;p45:notes"/>
            <p:cNvCxnSpPr>
              <a:stCxn id="972" idx="1"/>
              <a:endCxn id="973" idx="3"/>
            </p:cNvCxnSpPr>
            <p:nvPr/>
          </p:nvCxnSpPr>
          <p:spPr>
            <a:xfrm rot="10800000">
              <a:off x="6400656" y="1660008"/>
              <a:ext cx="372000" cy="86400"/>
            </a:xfrm>
            <a:prstGeom prst="straightConnector1">
              <a:avLst/>
            </a:prstGeom>
            <a:noFill/>
            <a:ln cap="flat" cmpd="sng" w="9525">
              <a:solidFill>
                <a:schemeClr val="dk1"/>
              </a:solidFill>
              <a:prstDash val="solid"/>
              <a:round/>
              <a:headEnd len="sm" w="sm" type="none"/>
              <a:tailEnd len="med" w="med" type="triangle"/>
            </a:ln>
          </p:spPr>
        </p:cxnSp>
      </p:grpSp>
      <p:grpSp>
        <p:nvGrpSpPr>
          <p:cNvPr id="975" name="Google Shape;975;p45:notes"/>
          <p:cNvGrpSpPr/>
          <p:nvPr/>
        </p:nvGrpSpPr>
        <p:grpSpPr>
          <a:xfrm>
            <a:off x="4523232" y="2123947"/>
            <a:ext cx="5650992" cy="1820165"/>
            <a:chOff x="4523232" y="1499615"/>
            <a:chExt cx="5650992" cy="1820165"/>
          </a:xfrm>
        </p:grpSpPr>
        <p:sp>
          <p:nvSpPr>
            <p:cNvPr id="976" name="Google Shape;976;p45:notes"/>
            <p:cNvSpPr/>
            <p:nvPr/>
          </p:nvSpPr>
          <p:spPr>
            <a:xfrm>
              <a:off x="6772656" y="1499615"/>
              <a:ext cx="3401568" cy="1820165"/>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77" name="Google Shape;977;p45:notes"/>
            <p:cNvSpPr txBox="1"/>
            <p:nvPr/>
          </p:nvSpPr>
          <p:spPr>
            <a:xfrm>
              <a:off x="4523232" y="1548384"/>
              <a:ext cx="1877568" cy="22301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Kalinsky ASCO 2024, p8, 8A</a:t>
              </a:r>
              <a:endParaRPr b="0" i="0" sz="1400" u="none" cap="none" strike="noStrike">
                <a:solidFill>
                  <a:srgbClr val="000000"/>
                </a:solidFill>
                <a:latin typeface="Arial"/>
                <a:ea typeface="Arial"/>
                <a:cs typeface="Arial"/>
                <a:sym typeface="Arial"/>
              </a:endParaRPr>
            </a:p>
          </p:txBody>
        </p:sp>
        <p:cxnSp>
          <p:nvCxnSpPr>
            <p:cNvPr id="978" name="Google Shape;978;p45:notes"/>
            <p:cNvCxnSpPr>
              <a:stCxn id="976" idx="1"/>
              <a:endCxn id="977" idx="3"/>
            </p:cNvCxnSpPr>
            <p:nvPr/>
          </p:nvCxnSpPr>
          <p:spPr>
            <a:xfrm rot="10800000">
              <a:off x="6400656" y="1659997"/>
              <a:ext cx="372000" cy="749700"/>
            </a:xfrm>
            <a:prstGeom prst="straightConnector1">
              <a:avLst/>
            </a:prstGeom>
            <a:noFill/>
            <a:ln cap="flat" cmpd="sng" w="9525">
              <a:solidFill>
                <a:schemeClr val="dk1"/>
              </a:solidFill>
              <a:prstDash val="solid"/>
              <a:round/>
              <a:headEnd len="sm" w="sm" type="none"/>
              <a:tailEnd len="med" w="med" type="triangle"/>
            </a:ln>
          </p:spPr>
        </p:cxnSp>
      </p:grpSp>
      <p:grpSp>
        <p:nvGrpSpPr>
          <p:cNvPr id="979" name="Google Shape;979;p45:notes"/>
          <p:cNvGrpSpPr/>
          <p:nvPr/>
        </p:nvGrpSpPr>
        <p:grpSpPr>
          <a:xfrm>
            <a:off x="4523232" y="3948461"/>
            <a:ext cx="5650992" cy="1038067"/>
            <a:chOff x="4523232" y="1499615"/>
            <a:chExt cx="5650992" cy="1038067"/>
          </a:xfrm>
        </p:grpSpPr>
        <p:sp>
          <p:nvSpPr>
            <p:cNvPr id="980" name="Google Shape;980;p45:notes"/>
            <p:cNvSpPr/>
            <p:nvPr/>
          </p:nvSpPr>
          <p:spPr>
            <a:xfrm>
              <a:off x="6772656" y="1499615"/>
              <a:ext cx="3401568" cy="1038067"/>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81" name="Google Shape;981;p45:notes"/>
            <p:cNvSpPr txBox="1"/>
            <p:nvPr/>
          </p:nvSpPr>
          <p:spPr>
            <a:xfrm>
              <a:off x="4523232" y="1548384"/>
              <a:ext cx="1877568" cy="22301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Kalinsky ASCO 2024, p8, 8B</a:t>
              </a:r>
              <a:endParaRPr b="0" i="0" sz="1400" u="none" cap="none" strike="noStrike">
                <a:solidFill>
                  <a:srgbClr val="000000"/>
                </a:solidFill>
                <a:latin typeface="Arial"/>
                <a:ea typeface="Arial"/>
                <a:cs typeface="Arial"/>
                <a:sym typeface="Arial"/>
              </a:endParaRPr>
            </a:p>
          </p:txBody>
        </p:sp>
        <p:cxnSp>
          <p:nvCxnSpPr>
            <p:cNvPr id="982" name="Google Shape;982;p45:notes"/>
            <p:cNvCxnSpPr>
              <a:stCxn id="980" idx="1"/>
              <a:endCxn id="981" idx="3"/>
            </p:cNvCxnSpPr>
            <p:nvPr/>
          </p:nvCxnSpPr>
          <p:spPr>
            <a:xfrm rot="10800000">
              <a:off x="6400656" y="1659849"/>
              <a:ext cx="372000" cy="358800"/>
            </a:xfrm>
            <a:prstGeom prst="straightConnector1">
              <a:avLst/>
            </a:prstGeom>
            <a:noFill/>
            <a:ln cap="flat" cmpd="sng" w="9525">
              <a:solidFill>
                <a:schemeClr val="dk1"/>
              </a:solidFill>
              <a:prstDash val="solid"/>
              <a:round/>
              <a:headEnd len="sm" w="sm" type="none"/>
              <a:tailEnd len="med" w="med" type="triangle"/>
            </a:ln>
          </p:spPr>
        </p:cxnSp>
      </p:grpSp>
      <p:grpSp>
        <p:nvGrpSpPr>
          <p:cNvPr id="983" name="Google Shape;983;p45:notes"/>
          <p:cNvGrpSpPr/>
          <p:nvPr/>
        </p:nvGrpSpPr>
        <p:grpSpPr>
          <a:xfrm>
            <a:off x="10363200" y="2119598"/>
            <a:ext cx="5108448" cy="2598706"/>
            <a:chOff x="6772656" y="1499615"/>
            <a:chExt cx="5096256" cy="2598706"/>
          </a:xfrm>
        </p:grpSpPr>
        <p:sp>
          <p:nvSpPr>
            <p:cNvPr id="984" name="Google Shape;984;p45:notes"/>
            <p:cNvSpPr/>
            <p:nvPr/>
          </p:nvSpPr>
          <p:spPr>
            <a:xfrm>
              <a:off x="6772656" y="1499615"/>
              <a:ext cx="3017520" cy="2598706"/>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chemeClr val="lt1"/>
                </a:solidFill>
                <a:latin typeface="Arial"/>
                <a:ea typeface="Arial"/>
                <a:cs typeface="Arial"/>
                <a:sym typeface="Arial"/>
              </a:endParaRPr>
            </a:p>
          </p:txBody>
        </p:sp>
        <p:sp>
          <p:nvSpPr>
            <p:cNvPr id="985" name="Google Shape;985;p45:notes"/>
            <p:cNvSpPr txBox="1"/>
            <p:nvPr/>
          </p:nvSpPr>
          <p:spPr>
            <a:xfrm>
              <a:off x="9991344" y="1816132"/>
              <a:ext cx="1877568"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Kalinsky ASCO 2024, p9, 9A, 9B; p15, 15A</a:t>
              </a:r>
              <a:endParaRPr b="0" i="0" sz="1400" u="none" cap="none" strike="noStrike">
                <a:solidFill>
                  <a:srgbClr val="000000"/>
                </a:solidFill>
                <a:latin typeface="Arial"/>
                <a:ea typeface="Arial"/>
                <a:cs typeface="Arial"/>
                <a:sym typeface="Arial"/>
              </a:endParaRPr>
            </a:p>
          </p:txBody>
        </p:sp>
        <p:cxnSp>
          <p:nvCxnSpPr>
            <p:cNvPr id="986" name="Google Shape;986;p45:notes"/>
            <p:cNvCxnSpPr>
              <a:stCxn id="984" idx="3"/>
              <a:endCxn id="985" idx="1"/>
            </p:cNvCxnSpPr>
            <p:nvPr/>
          </p:nvCxnSpPr>
          <p:spPr>
            <a:xfrm flipH="1" rot="10800000">
              <a:off x="9790176" y="1992868"/>
              <a:ext cx="201300" cy="806100"/>
            </a:xfrm>
            <a:prstGeom prst="straightConnector1">
              <a:avLst/>
            </a:prstGeom>
            <a:noFill/>
            <a:ln cap="flat" cmpd="sng" w="9525">
              <a:solidFill>
                <a:schemeClr val="dk1"/>
              </a:solidFill>
              <a:prstDash val="solid"/>
              <a:round/>
              <a:headEnd len="sm" w="sm" type="none"/>
              <a:tailEnd len="med" w="med" type="triangle"/>
            </a:ln>
          </p:spPr>
        </p:cxnSp>
      </p:gr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7" name="Shape 1097"/>
        <p:cNvGrpSpPr/>
        <p:nvPr/>
      </p:nvGrpSpPr>
      <p:grpSpPr>
        <a:xfrm>
          <a:off x="0" y="0"/>
          <a:ext cx="0" cy="0"/>
          <a:chOff x="0" y="0"/>
          <a:chExt cx="0" cy="0"/>
        </a:xfrm>
      </p:grpSpPr>
      <p:sp>
        <p:nvSpPr>
          <p:cNvPr id="1098" name="Google Shape;109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9" name="Google Shape;1099;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1100" name="Google Shape;1100;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8" name="Google Shape;1128;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Voiceover here that combinations here have been utilized in an ESR1-mut agnostic patient population</a:t>
            </a:r>
            <a:endParaRPr/>
          </a:p>
        </p:txBody>
      </p:sp>
      <p:sp>
        <p:nvSpPr>
          <p:cNvPr id="1129" name="Google Shape;1129;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grpSp>
        <p:nvGrpSpPr>
          <p:cNvPr id="1130" name="Google Shape;1130;p47:notes"/>
          <p:cNvGrpSpPr/>
          <p:nvPr/>
        </p:nvGrpSpPr>
        <p:grpSpPr>
          <a:xfrm>
            <a:off x="5257800" y="873760"/>
            <a:ext cx="2684780" cy="628600"/>
            <a:chOff x="5265420" y="850900"/>
            <a:chExt cx="2684780" cy="628600"/>
          </a:xfrm>
        </p:grpSpPr>
        <p:sp>
          <p:nvSpPr>
            <p:cNvPr id="1131" name="Google Shape;1131;p47:notes"/>
            <p:cNvSpPr/>
            <p:nvPr/>
          </p:nvSpPr>
          <p:spPr>
            <a:xfrm>
              <a:off x="5265420" y="850900"/>
              <a:ext cx="2684780" cy="2794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Gennari et al., 2021:Living Guidelines; P1; Figure 1.</a:t>
              </a:r>
              <a:endParaRPr b="0" i="0" sz="1400" u="none" cap="none" strike="noStrike">
                <a:solidFill>
                  <a:srgbClr val="000000"/>
                </a:solidFill>
                <a:latin typeface="Arial"/>
                <a:ea typeface="Arial"/>
                <a:cs typeface="Arial"/>
                <a:sym typeface="Arial"/>
              </a:endParaRPr>
            </a:p>
          </p:txBody>
        </p:sp>
        <p:cxnSp>
          <p:nvCxnSpPr>
            <p:cNvPr id="1132" name="Google Shape;1132;p47:notes"/>
            <p:cNvCxnSpPr>
              <a:stCxn id="1131" idx="2"/>
            </p:cNvCxnSpPr>
            <p:nvPr/>
          </p:nvCxnSpPr>
          <p:spPr>
            <a:xfrm>
              <a:off x="6607810" y="1130300"/>
              <a:ext cx="415200" cy="349200"/>
            </a:xfrm>
            <a:prstGeom prst="straightConnector1">
              <a:avLst/>
            </a:prstGeom>
            <a:noFill/>
            <a:ln cap="flat" cmpd="sng" w="12700">
              <a:solidFill>
                <a:schemeClr val="dk1"/>
              </a:solidFill>
              <a:prstDash val="solid"/>
              <a:miter lim="800000"/>
              <a:headEnd len="sm" w="sm" type="none"/>
              <a:tailEnd len="med" w="med" type="triangle"/>
            </a:ln>
          </p:spPr>
        </p:cxnSp>
      </p:grpSp>
      <p:grpSp>
        <p:nvGrpSpPr>
          <p:cNvPr id="1133" name="Google Shape;1133;p47:notes"/>
          <p:cNvGrpSpPr/>
          <p:nvPr/>
        </p:nvGrpSpPr>
        <p:grpSpPr>
          <a:xfrm>
            <a:off x="8228330" y="873760"/>
            <a:ext cx="2599690" cy="628600"/>
            <a:chOff x="5721350" y="850900"/>
            <a:chExt cx="2599690" cy="628600"/>
          </a:xfrm>
        </p:grpSpPr>
        <p:sp>
          <p:nvSpPr>
            <p:cNvPr id="1134" name="Google Shape;1134;p47:notes"/>
            <p:cNvSpPr/>
            <p:nvPr/>
          </p:nvSpPr>
          <p:spPr>
            <a:xfrm>
              <a:off x="5721350" y="850900"/>
              <a:ext cx="2599690" cy="2794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Bardia et al., 2024; P9, line 20-23; P10, line 1-3.</a:t>
              </a:r>
              <a:br>
                <a:rPr b="0" i="0" lang="en-US" sz="849" u="none" cap="none" strike="noStrike">
                  <a:solidFill>
                    <a:srgbClr val="000000"/>
                  </a:solidFill>
                  <a:latin typeface="Arial"/>
                  <a:ea typeface="Arial"/>
                  <a:cs typeface="Arial"/>
                  <a:sym typeface="Arial"/>
                </a:rPr>
              </a:br>
              <a:r>
                <a:rPr b="0" i="0" lang="en-US" sz="849" u="none" cap="none" strike="noStrike">
                  <a:solidFill>
                    <a:srgbClr val="000000"/>
                  </a:solidFill>
                  <a:latin typeface="Arial"/>
                  <a:ea typeface="Arial"/>
                  <a:cs typeface="Arial"/>
                  <a:sym typeface="Arial"/>
                </a:rPr>
                <a:t>P44, Figure 2; P45, Figure 3.</a:t>
              </a:r>
              <a:endParaRPr b="0" i="0" sz="1400" u="none" cap="none" strike="noStrike">
                <a:solidFill>
                  <a:srgbClr val="000000"/>
                </a:solidFill>
                <a:latin typeface="Arial"/>
                <a:ea typeface="Arial"/>
                <a:cs typeface="Arial"/>
                <a:sym typeface="Arial"/>
              </a:endParaRPr>
            </a:p>
          </p:txBody>
        </p:sp>
        <p:cxnSp>
          <p:nvCxnSpPr>
            <p:cNvPr id="1135" name="Google Shape;1135;p47:notes"/>
            <p:cNvCxnSpPr>
              <a:stCxn id="1134" idx="2"/>
            </p:cNvCxnSpPr>
            <p:nvPr/>
          </p:nvCxnSpPr>
          <p:spPr>
            <a:xfrm>
              <a:off x="7021195" y="1130300"/>
              <a:ext cx="1800" cy="349200"/>
            </a:xfrm>
            <a:prstGeom prst="straightConnector1">
              <a:avLst/>
            </a:prstGeom>
            <a:noFill/>
            <a:ln cap="flat" cmpd="sng" w="12700">
              <a:solidFill>
                <a:schemeClr val="dk1"/>
              </a:solidFill>
              <a:prstDash val="solid"/>
              <a:miter lim="800000"/>
              <a:headEnd len="sm" w="sm" type="none"/>
              <a:tailEnd len="med" w="med" type="triangle"/>
            </a:ln>
          </p:spPr>
        </p:cxnSp>
      </p:grpSp>
      <p:grpSp>
        <p:nvGrpSpPr>
          <p:cNvPr id="1136" name="Google Shape;1136;p47:notes"/>
          <p:cNvGrpSpPr/>
          <p:nvPr/>
        </p:nvGrpSpPr>
        <p:grpSpPr>
          <a:xfrm>
            <a:off x="7942580" y="4032069"/>
            <a:ext cx="2684780" cy="1697219"/>
            <a:chOff x="5265420" y="-566919"/>
            <a:chExt cx="2684780" cy="1697219"/>
          </a:xfrm>
        </p:grpSpPr>
        <p:sp>
          <p:nvSpPr>
            <p:cNvPr id="1137" name="Google Shape;1137;p47:notes"/>
            <p:cNvSpPr/>
            <p:nvPr/>
          </p:nvSpPr>
          <p:spPr>
            <a:xfrm>
              <a:off x="5265420" y="850900"/>
              <a:ext cx="2684780" cy="2794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TRUQAP SmPC 2024. Page 2, section 4.1</a:t>
              </a:r>
              <a:endParaRPr b="0" i="0" sz="1400" u="none" cap="none" strike="noStrike">
                <a:solidFill>
                  <a:srgbClr val="000000"/>
                </a:solidFill>
                <a:latin typeface="Arial"/>
                <a:ea typeface="Arial"/>
                <a:cs typeface="Arial"/>
                <a:sym typeface="Arial"/>
              </a:endParaRPr>
            </a:p>
          </p:txBody>
        </p:sp>
        <p:cxnSp>
          <p:nvCxnSpPr>
            <p:cNvPr id="1138" name="Google Shape;1138;p47:notes"/>
            <p:cNvCxnSpPr/>
            <p:nvPr/>
          </p:nvCxnSpPr>
          <p:spPr>
            <a:xfrm rot="10800000">
              <a:off x="6327503" y="-566919"/>
              <a:ext cx="280307" cy="1447188"/>
            </a:xfrm>
            <a:prstGeom prst="straightConnector1">
              <a:avLst/>
            </a:prstGeom>
            <a:noFill/>
            <a:ln cap="flat" cmpd="sng" w="12700">
              <a:solidFill>
                <a:schemeClr val="dk1"/>
              </a:solidFill>
              <a:prstDash val="solid"/>
              <a:miter lim="800000"/>
              <a:headEnd len="sm" w="sm" type="none"/>
              <a:tailEnd len="med" w="med" type="triangle"/>
            </a:ln>
          </p:spPr>
        </p:cxnSp>
      </p:gr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1" name="Google Shape;1201;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US"/>
              <a:t>mPFS not clinically meaningful</a:t>
            </a:r>
            <a:endParaRPr/>
          </a:p>
        </p:txBody>
      </p:sp>
      <p:sp>
        <p:nvSpPr>
          <p:cNvPr id="1202" name="Google Shape;1202;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notes"/>
          <p:cNvSpPr txBox="1"/>
          <p:nvPr>
            <p:ph idx="1" type="body"/>
          </p:nvPr>
        </p:nvSpPr>
        <p:spPr>
          <a:xfrm>
            <a:off x="992350" y="3270976"/>
            <a:ext cx="5288134" cy="2677467"/>
          </a:xfrm>
          <a:prstGeom prst="rect">
            <a:avLst/>
          </a:prstGeom>
          <a:noFill/>
          <a:ln>
            <a:noFill/>
          </a:ln>
        </p:spPr>
        <p:txBody>
          <a:bodyPr anchorCtr="0" anchor="t" bIns="24325" lIns="48650" spcFirstLastPara="1" rIns="48650" wrap="square" tIns="24325">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225" name="Google Shape;225;p2:notes"/>
          <p:cNvSpPr/>
          <p:nvPr>
            <p:ph idx="2" type="sldImg"/>
          </p:nvPr>
        </p:nvSpPr>
        <p:spPr>
          <a:xfrm>
            <a:off x="1389063" y="801688"/>
            <a:ext cx="4078287"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2" name="Shape 1522"/>
        <p:cNvGrpSpPr/>
        <p:nvPr/>
      </p:nvGrpSpPr>
      <p:grpSpPr>
        <a:xfrm>
          <a:off x="0" y="0"/>
          <a:ext cx="0" cy="0"/>
          <a:chOff x="0" y="0"/>
          <a:chExt cx="0" cy="0"/>
        </a:xfrm>
      </p:grpSpPr>
      <p:sp>
        <p:nvSpPr>
          <p:cNvPr id="1523" name="Google Shape;152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4" name="Google Shape;1524;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1525" name="Google Shape;1525;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grpSp>
        <p:nvGrpSpPr>
          <p:cNvPr id="1526" name="Google Shape;1526;p49:notes"/>
          <p:cNvGrpSpPr/>
          <p:nvPr/>
        </p:nvGrpSpPr>
        <p:grpSpPr>
          <a:xfrm>
            <a:off x="4523232" y="1499615"/>
            <a:ext cx="8631936" cy="695059"/>
            <a:chOff x="4523232" y="1499615"/>
            <a:chExt cx="8631936" cy="695059"/>
          </a:xfrm>
        </p:grpSpPr>
        <p:sp>
          <p:nvSpPr>
            <p:cNvPr id="1527" name="Google Shape;1527;p49:notes"/>
            <p:cNvSpPr/>
            <p:nvPr/>
          </p:nvSpPr>
          <p:spPr>
            <a:xfrm>
              <a:off x="6772656" y="1499615"/>
              <a:ext cx="6382512" cy="493585"/>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528" name="Google Shape;1528;p49:notes"/>
            <p:cNvSpPr txBox="1"/>
            <p:nvPr/>
          </p:nvSpPr>
          <p:spPr>
            <a:xfrm>
              <a:off x="4523232" y="1548384"/>
              <a:ext cx="1877568" cy="64629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Kalinsky ASCO 2024, p9, 9A</a:t>
              </a:r>
              <a:endParaRPr b="0" i="0" sz="1400" u="none" cap="none" strike="noStrike">
                <a:solidFill>
                  <a:srgbClr val="000000"/>
                </a:solidFill>
                <a:latin typeface="Arial"/>
                <a:ea typeface="Arial"/>
                <a:cs typeface="Arial"/>
                <a:sym typeface="Arial"/>
              </a:endParaRPr>
            </a:p>
          </p:txBody>
        </p:sp>
        <p:cxnSp>
          <p:nvCxnSpPr>
            <p:cNvPr id="1529" name="Google Shape;1529;p49:notes"/>
            <p:cNvCxnSpPr>
              <a:stCxn id="1527" idx="1"/>
              <a:endCxn id="1528" idx="3"/>
            </p:cNvCxnSpPr>
            <p:nvPr/>
          </p:nvCxnSpPr>
          <p:spPr>
            <a:xfrm flipH="1">
              <a:off x="6400656" y="1746408"/>
              <a:ext cx="372000" cy="125100"/>
            </a:xfrm>
            <a:prstGeom prst="straightConnector1">
              <a:avLst/>
            </a:prstGeom>
            <a:noFill/>
            <a:ln cap="flat" cmpd="sng" w="12700">
              <a:solidFill>
                <a:schemeClr val="dk1"/>
              </a:solidFill>
              <a:prstDash val="solid"/>
              <a:miter lim="800000"/>
              <a:headEnd len="sm" w="sm" type="none"/>
              <a:tailEnd len="med" w="med" type="triangle"/>
            </a:ln>
          </p:spPr>
        </p:cxnSp>
      </p:grpSp>
      <p:grpSp>
        <p:nvGrpSpPr>
          <p:cNvPr id="1530" name="Google Shape;1530;p49:notes"/>
          <p:cNvGrpSpPr/>
          <p:nvPr/>
        </p:nvGrpSpPr>
        <p:grpSpPr>
          <a:xfrm>
            <a:off x="4523232" y="2123947"/>
            <a:ext cx="5650992" cy="1820165"/>
            <a:chOff x="4523232" y="1499615"/>
            <a:chExt cx="5650992" cy="1820165"/>
          </a:xfrm>
        </p:grpSpPr>
        <p:sp>
          <p:nvSpPr>
            <p:cNvPr id="1531" name="Google Shape;1531;p49:notes"/>
            <p:cNvSpPr/>
            <p:nvPr/>
          </p:nvSpPr>
          <p:spPr>
            <a:xfrm>
              <a:off x="6772656" y="1499615"/>
              <a:ext cx="3401568" cy="1820165"/>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532" name="Google Shape;1532;p49:notes"/>
            <p:cNvSpPr txBox="1"/>
            <p:nvPr/>
          </p:nvSpPr>
          <p:spPr>
            <a:xfrm>
              <a:off x="4523232" y="1548384"/>
              <a:ext cx="1877568" cy="64629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Kalinsky ASCO 2024, p8, 8A</a:t>
              </a:r>
              <a:endParaRPr b="0" i="0" sz="1400" u="none" cap="none" strike="noStrike">
                <a:solidFill>
                  <a:srgbClr val="000000"/>
                </a:solidFill>
                <a:latin typeface="Arial"/>
                <a:ea typeface="Arial"/>
                <a:cs typeface="Arial"/>
                <a:sym typeface="Arial"/>
              </a:endParaRPr>
            </a:p>
          </p:txBody>
        </p:sp>
        <p:cxnSp>
          <p:nvCxnSpPr>
            <p:cNvPr id="1533" name="Google Shape;1533;p49:notes"/>
            <p:cNvCxnSpPr>
              <a:stCxn id="1531" idx="1"/>
              <a:endCxn id="1532" idx="3"/>
            </p:cNvCxnSpPr>
            <p:nvPr/>
          </p:nvCxnSpPr>
          <p:spPr>
            <a:xfrm rot="10800000">
              <a:off x="6400656" y="1871497"/>
              <a:ext cx="372000" cy="538200"/>
            </a:xfrm>
            <a:prstGeom prst="straightConnector1">
              <a:avLst/>
            </a:prstGeom>
            <a:noFill/>
            <a:ln cap="flat" cmpd="sng" w="12700">
              <a:solidFill>
                <a:schemeClr val="dk1"/>
              </a:solidFill>
              <a:prstDash val="solid"/>
              <a:miter lim="800000"/>
              <a:headEnd len="sm" w="sm" type="none"/>
              <a:tailEnd len="med" w="med" type="triangle"/>
            </a:ln>
          </p:spPr>
        </p:cxnSp>
      </p:grpSp>
      <p:grpSp>
        <p:nvGrpSpPr>
          <p:cNvPr id="1534" name="Google Shape;1534;p49:notes"/>
          <p:cNvGrpSpPr/>
          <p:nvPr/>
        </p:nvGrpSpPr>
        <p:grpSpPr>
          <a:xfrm>
            <a:off x="4523232" y="3948461"/>
            <a:ext cx="5650992" cy="1038067"/>
            <a:chOff x="4523232" y="1499615"/>
            <a:chExt cx="5650992" cy="1038067"/>
          </a:xfrm>
        </p:grpSpPr>
        <p:sp>
          <p:nvSpPr>
            <p:cNvPr id="1535" name="Google Shape;1535;p49:notes"/>
            <p:cNvSpPr/>
            <p:nvPr/>
          </p:nvSpPr>
          <p:spPr>
            <a:xfrm>
              <a:off x="6772656" y="1499615"/>
              <a:ext cx="3401568" cy="1038067"/>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536" name="Google Shape;1536;p49:notes"/>
            <p:cNvSpPr txBox="1"/>
            <p:nvPr/>
          </p:nvSpPr>
          <p:spPr>
            <a:xfrm>
              <a:off x="4523232" y="1548384"/>
              <a:ext cx="1877568" cy="64629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Kalinsky ASCO 2024, p8, 8B</a:t>
              </a:r>
              <a:endParaRPr b="0" i="0" sz="1400" u="none" cap="none" strike="noStrike">
                <a:solidFill>
                  <a:srgbClr val="000000"/>
                </a:solidFill>
                <a:latin typeface="Arial"/>
                <a:ea typeface="Arial"/>
                <a:cs typeface="Arial"/>
                <a:sym typeface="Arial"/>
              </a:endParaRPr>
            </a:p>
          </p:txBody>
        </p:sp>
        <p:cxnSp>
          <p:nvCxnSpPr>
            <p:cNvPr id="1537" name="Google Shape;1537;p49:notes"/>
            <p:cNvCxnSpPr>
              <a:stCxn id="1535" idx="1"/>
              <a:endCxn id="1536" idx="3"/>
            </p:cNvCxnSpPr>
            <p:nvPr/>
          </p:nvCxnSpPr>
          <p:spPr>
            <a:xfrm rot="10800000">
              <a:off x="6400656" y="1871649"/>
              <a:ext cx="372000" cy="147000"/>
            </a:xfrm>
            <a:prstGeom prst="straightConnector1">
              <a:avLst/>
            </a:prstGeom>
            <a:noFill/>
            <a:ln cap="flat" cmpd="sng" w="12700">
              <a:solidFill>
                <a:schemeClr val="dk1"/>
              </a:solidFill>
              <a:prstDash val="solid"/>
              <a:miter lim="800000"/>
              <a:headEnd len="sm" w="sm" type="none"/>
              <a:tailEnd len="med" w="med" type="triangle"/>
            </a:ln>
          </p:spPr>
        </p:cxnSp>
      </p:grpSp>
      <p:grpSp>
        <p:nvGrpSpPr>
          <p:cNvPr id="1538" name="Google Shape;1538;p49:notes"/>
          <p:cNvGrpSpPr/>
          <p:nvPr/>
        </p:nvGrpSpPr>
        <p:grpSpPr>
          <a:xfrm>
            <a:off x="10363200" y="2119598"/>
            <a:ext cx="5108448" cy="2598706"/>
            <a:chOff x="6772656" y="1499615"/>
            <a:chExt cx="5096256" cy="2598706"/>
          </a:xfrm>
        </p:grpSpPr>
        <p:sp>
          <p:nvSpPr>
            <p:cNvPr id="1539" name="Google Shape;1539;p49:notes"/>
            <p:cNvSpPr/>
            <p:nvPr/>
          </p:nvSpPr>
          <p:spPr>
            <a:xfrm>
              <a:off x="6772656" y="1499615"/>
              <a:ext cx="3017520" cy="259870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540" name="Google Shape;1540;p49:notes"/>
            <p:cNvSpPr txBox="1"/>
            <p:nvPr/>
          </p:nvSpPr>
          <p:spPr>
            <a:xfrm>
              <a:off x="9991344" y="1816132"/>
              <a:ext cx="1877568" cy="92328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Kalinsky ASCO 2024, p9, 9A, 9B; p15, 15A</a:t>
              </a:r>
              <a:endParaRPr b="0" i="0" sz="1400" u="none" cap="none" strike="noStrike">
                <a:solidFill>
                  <a:srgbClr val="000000"/>
                </a:solidFill>
                <a:latin typeface="Arial"/>
                <a:ea typeface="Arial"/>
                <a:cs typeface="Arial"/>
                <a:sym typeface="Arial"/>
              </a:endParaRPr>
            </a:p>
          </p:txBody>
        </p:sp>
        <p:cxnSp>
          <p:nvCxnSpPr>
            <p:cNvPr id="1541" name="Google Shape;1541;p49:notes"/>
            <p:cNvCxnSpPr>
              <a:stCxn id="1539" idx="3"/>
              <a:endCxn id="1540" idx="1"/>
            </p:cNvCxnSpPr>
            <p:nvPr/>
          </p:nvCxnSpPr>
          <p:spPr>
            <a:xfrm flipH="1" rot="10800000">
              <a:off x="9790176" y="2277868"/>
              <a:ext cx="201300" cy="521100"/>
            </a:xfrm>
            <a:prstGeom prst="straightConnector1">
              <a:avLst/>
            </a:prstGeom>
            <a:noFill/>
            <a:ln cap="flat" cmpd="sng" w="12700">
              <a:solidFill>
                <a:schemeClr val="dk1"/>
              </a:solidFill>
              <a:prstDash val="solid"/>
              <a:miter lim="800000"/>
              <a:headEnd len="sm" w="sm" type="none"/>
              <a:tailEnd len="med" w="med" type="triangle"/>
            </a:ln>
          </p:spPr>
        </p:cxnSp>
      </p:gr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6" name="Google Shape;1756;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a:p>
        </p:txBody>
      </p:sp>
      <p:sp>
        <p:nvSpPr>
          <p:cNvPr id="1757" name="Google Shape;1757;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700"/>
              <a:buFont typeface="Arial"/>
              <a:buNone/>
            </a:pPr>
            <a:fld id="{00000000-1234-1234-1234-123412341234}" type="slidenum">
              <a:rPr b="0" i="0" lang="en-US" sz="700" u="none" cap="none" strike="noStrike">
                <a:solidFill>
                  <a:srgbClr val="000000"/>
                </a:solidFill>
                <a:latin typeface="Calibri"/>
                <a:ea typeface="Calibri"/>
                <a:cs typeface="Calibri"/>
                <a:sym typeface="Calibri"/>
              </a:rPr>
              <a:t>‹#›</a:t>
            </a:fld>
            <a:endParaRPr b="0" i="0" sz="700" u="none" cap="none" strike="noStrike">
              <a:solidFill>
                <a:srgbClr val="000000"/>
              </a:solidFill>
              <a:latin typeface="Calibri"/>
              <a:ea typeface="Calibri"/>
              <a:cs typeface="Calibri"/>
              <a:sym typeface="Calibri"/>
            </a:endParaRPr>
          </a:p>
        </p:txBody>
      </p:sp>
      <p:sp>
        <p:nvSpPr>
          <p:cNvPr id="1758" name="Google Shape;1758;p7:notes"/>
          <p:cNvSpPr/>
          <p:nvPr/>
        </p:nvSpPr>
        <p:spPr>
          <a:xfrm>
            <a:off x="755650" y="1860550"/>
            <a:ext cx="1720850" cy="1974850"/>
          </a:xfrm>
          <a:prstGeom prst="rect">
            <a:avLst/>
          </a:prstGeom>
          <a:noFill/>
          <a:ln cap="flat" cmpd="sng" w="9525">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759" name="Google Shape;1759;p7:notes"/>
          <p:cNvGrpSpPr/>
          <p:nvPr/>
        </p:nvGrpSpPr>
        <p:grpSpPr>
          <a:xfrm>
            <a:off x="198406" y="458788"/>
            <a:ext cx="2824193" cy="1706561"/>
            <a:chOff x="5265420" y="400230"/>
            <a:chExt cx="2684780" cy="2212192"/>
          </a:xfrm>
        </p:grpSpPr>
        <p:sp>
          <p:nvSpPr>
            <p:cNvPr id="1760" name="Google Shape;1760;p7:notes"/>
            <p:cNvSpPr/>
            <p:nvPr/>
          </p:nvSpPr>
          <p:spPr>
            <a:xfrm>
              <a:off x="5265420" y="400230"/>
              <a:ext cx="2684780" cy="730071"/>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Dieras et al., 2018: P5, Table 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Burris et al., 2021: P4, Table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Rugo et al., 2021: P4, Table 1</a:t>
              </a:r>
              <a:endParaRPr b="0" i="0" sz="1400" u="none" cap="none" strike="noStrike">
                <a:solidFill>
                  <a:srgbClr val="000000"/>
                </a:solidFill>
                <a:latin typeface="Arial"/>
                <a:ea typeface="Arial"/>
                <a:cs typeface="Arial"/>
                <a:sym typeface="Arial"/>
              </a:endParaRPr>
            </a:p>
          </p:txBody>
        </p:sp>
        <p:cxnSp>
          <p:nvCxnSpPr>
            <p:cNvPr id="1761" name="Google Shape;1761;p7:notes"/>
            <p:cNvCxnSpPr/>
            <p:nvPr/>
          </p:nvCxnSpPr>
          <p:spPr>
            <a:xfrm>
              <a:off x="5344160" y="1130300"/>
              <a:ext cx="450996" cy="1482122"/>
            </a:xfrm>
            <a:prstGeom prst="straightConnector1">
              <a:avLst/>
            </a:prstGeom>
            <a:noFill/>
            <a:ln cap="flat" cmpd="sng" w="9525">
              <a:solidFill>
                <a:schemeClr val="dk1"/>
              </a:solidFill>
              <a:prstDash val="solid"/>
              <a:round/>
              <a:headEnd len="sm" w="sm" type="none"/>
              <a:tailEnd len="med" w="med" type="triangle"/>
            </a:ln>
          </p:spPr>
        </p:cxnSp>
      </p:grpSp>
      <p:sp>
        <p:nvSpPr>
          <p:cNvPr id="1762" name="Google Shape;1762;p7:notes"/>
          <p:cNvSpPr/>
          <p:nvPr/>
        </p:nvSpPr>
        <p:spPr>
          <a:xfrm>
            <a:off x="2476500" y="1860550"/>
            <a:ext cx="838200" cy="1974850"/>
          </a:xfrm>
          <a:prstGeom prst="rect">
            <a:avLst/>
          </a:prstGeom>
          <a:noFill/>
          <a:ln cap="flat" cmpd="sng" w="9525">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763" name="Google Shape;1763;p7:notes"/>
          <p:cNvGrpSpPr/>
          <p:nvPr/>
        </p:nvGrpSpPr>
        <p:grpSpPr>
          <a:xfrm>
            <a:off x="2895600" y="458788"/>
            <a:ext cx="2110741" cy="1401762"/>
            <a:chOff x="5013425" y="400230"/>
            <a:chExt cx="2006547" cy="1817085"/>
          </a:xfrm>
        </p:grpSpPr>
        <p:sp>
          <p:nvSpPr>
            <p:cNvPr id="1764" name="Google Shape;1764;p7:notes"/>
            <p:cNvSpPr/>
            <p:nvPr/>
          </p:nvSpPr>
          <p:spPr>
            <a:xfrm>
              <a:off x="5265421" y="400230"/>
              <a:ext cx="1754551" cy="730071"/>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Baselga et al., 2012: P6, Table 2</a:t>
              </a:r>
              <a:endParaRPr b="0" i="0" sz="1400" u="none" cap="none" strike="noStrike">
                <a:solidFill>
                  <a:srgbClr val="000000"/>
                </a:solidFill>
                <a:latin typeface="Arial"/>
                <a:ea typeface="Arial"/>
                <a:cs typeface="Arial"/>
                <a:sym typeface="Arial"/>
              </a:endParaRPr>
            </a:p>
          </p:txBody>
        </p:sp>
        <p:cxnSp>
          <p:nvCxnSpPr>
            <p:cNvPr id="1765" name="Google Shape;1765;p7:notes"/>
            <p:cNvCxnSpPr>
              <a:endCxn id="1762" idx="0"/>
            </p:cNvCxnSpPr>
            <p:nvPr/>
          </p:nvCxnSpPr>
          <p:spPr>
            <a:xfrm flipH="1">
              <a:off x="5013425" y="1130415"/>
              <a:ext cx="330600" cy="1086900"/>
            </a:xfrm>
            <a:prstGeom prst="straightConnector1">
              <a:avLst/>
            </a:prstGeom>
            <a:noFill/>
            <a:ln cap="flat" cmpd="sng" w="9525">
              <a:solidFill>
                <a:schemeClr val="dk1"/>
              </a:solidFill>
              <a:prstDash val="solid"/>
              <a:round/>
              <a:headEnd len="sm" w="sm" type="none"/>
              <a:tailEnd len="med" w="med" type="triangle"/>
            </a:ln>
          </p:spPr>
        </p:cxnSp>
      </p:grpSp>
      <p:sp>
        <p:nvSpPr>
          <p:cNvPr id="1766" name="Google Shape;1766;p7:notes"/>
          <p:cNvSpPr/>
          <p:nvPr/>
        </p:nvSpPr>
        <p:spPr>
          <a:xfrm>
            <a:off x="3314700" y="1860550"/>
            <a:ext cx="838200" cy="1974850"/>
          </a:xfrm>
          <a:prstGeom prst="rect">
            <a:avLst/>
          </a:prstGeom>
          <a:noFill/>
          <a:ln cap="flat" cmpd="sng" w="9525">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767" name="Google Shape;1767;p7:notes"/>
          <p:cNvGrpSpPr/>
          <p:nvPr/>
        </p:nvGrpSpPr>
        <p:grpSpPr>
          <a:xfrm>
            <a:off x="3825500" y="458788"/>
            <a:ext cx="3346086" cy="1401761"/>
            <a:chOff x="3839060" y="400230"/>
            <a:chExt cx="3180912" cy="1817084"/>
          </a:xfrm>
        </p:grpSpPr>
        <p:sp>
          <p:nvSpPr>
            <p:cNvPr id="1768" name="Google Shape;1768;p7:notes"/>
            <p:cNvSpPr/>
            <p:nvPr/>
          </p:nvSpPr>
          <p:spPr>
            <a:xfrm>
              <a:off x="5265421" y="400230"/>
              <a:ext cx="1754551" cy="730071"/>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Andre et al., 2019: P10, Table 3</a:t>
              </a:r>
              <a:endParaRPr b="0" i="0" sz="1400" u="none" cap="none" strike="noStrike">
                <a:solidFill>
                  <a:srgbClr val="000000"/>
                </a:solidFill>
                <a:latin typeface="Arial"/>
                <a:ea typeface="Arial"/>
                <a:cs typeface="Arial"/>
                <a:sym typeface="Arial"/>
              </a:endParaRPr>
            </a:p>
          </p:txBody>
        </p:sp>
        <p:cxnSp>
          <p:nvCxnSpPr>
            <p:cNvPr id="1769" name="Google Shape;1769;p7:notes"/>
            <p:cNvCxnSpPr/>
            <p:nvPr/>
          </p:nvCxnSpPr>
          <p:spPr>
            <a:xfrm flipH="1">
              <a:off x="3839060" y="1130299"/>
              <a:ext cx="1505100" cy="1087015"/>
            </a:xfrm>
            <a:prstGeom prst="straightConnector1">
              <a:avLst/>
            </a:prstGeom>
            <a:noFill/>
            <a:ln cap="flat" cmpd="sng" w="9525">
              <a:solidFill>
                <a:schemeClr val="dk1"/>
              </a:solidFill>
              <a:prstDash val="solid"/>
              <a:round/>
              <a:headEnd len="sm" w="sm" type="none"/>
              <a:tailEnd len="med" w="med" type="triangle"/>
            </a:ln>
          </p:spPr>
        </p:cxnSp>
      </p:grpSp>
      <p:sp>
        <p:nvSpPr>
          <p:cNvPr id="1770" name="Google Shape;1770;p7:notes"/>
          <p:cNvSpPr/>
          <p:nvPr/>
        </p:nvSpPr>
        <p:spPr>
          <a:xfrm>
            <a:off x="4159250" y="1860550"/>
            <a:ext cx="838200" cy="1974850"/>
          </a:xfrm>
          <a:prstGeom prst="rect">
            <a:avLst/>
          </a:prstGeom>
          <a:noFill/>
          <a:ln cap="flat" cmpd="sng" w="9525">
            <a:solidFill>
              <a:srgbClr val="08283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771" name="Google Shape;1771;p7:notes"/>
          <p:cNvGrpSpPr/>
          <p:nvPr/>
        </p:nvGrpSpPr>
        <p:grpSpPr>
          <a:xfrm>
            <a:off x="5035597" y="1860550"/>
            <a:ext cx="3526745" cy="563202"/>
            <a:chOff x="3667321" y="400230"/>
            <a:chExt cx="3352651" cy="730071"/>
          </a:xfrm>
        </p:grpSpPr>
        <p:sp>
          <p:nvSpPr>
            <p:cNvPr id="1772" name="Google Shape;1772;p7:notes"/>
            <p:cNvSpPr/>
            <p:nvPr/>
          </p:nvSpPr>
          <p:spPr>
            <a:xfrm>
              <a:off x="5265421" y="400230"/>
              <a:ext cx="1754551" cy="730071"/>
            </a:xfrm>
            <a:prstGeom prst="rect">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Turner et al., 2023: P10, Table 2</a:t>
              </a:r>
              <a:endParaRPr b="0" i="0" sz="1400" u="none" cap="none" strike="noStrike">
                <a:solidFill>
                  <a:srgbClr val="000000"/>
                </a:solidFill>
                <a:latin typeface="Arial"/>
                <a:ea typeface="Arial"/>
                <a:cs typeface="Arial"/>
                <a:sym typeface="Arial"/>
              </a:endParaRPr>
            </a:p>
          </p:txBody>
        </p:sp>
        <p:cxnSp>
          <p:nvCxnSpPr>
            <p:cNvPr id="1773" name="Google Shape;1773;p7:notes"/>
            <p:cNvCxnSpPr>
              <a:stCxn id="1772" idx="1"/>
            </p:cNvCxnSpPr>
            <p:nvPr/>
          </p:nvCxnSpPr>
          <p:spPr>
            <a:xfrm flipH="1">
              <a:off x="3667321" y="765265"/>
              <a:ext cx="1598100" cy="268800"/>
            </a:xfrm>
            <a:prstGeom prst="straightConnector1">
              <a:avLst/>
            </a:prstGeom>
            <a:noFill/>
            <a:ln cap="flat" cmpd="sng" w="9525">
              <a:solidFill>
                <a:schemeClr val="dk1"/>
              </a:solidFill>
              <a:prstDash val="solid"/>
              <a:round/>
              <a:headEnd len="sm" w="sm" type="none"/>
              <a:tailEnd len="med" w="med" type="triangle"/>
            </a:ln>
          </p:spPr>
        </p:cxnSp>
      </p:gr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4" name="Shape 1794"/>
        <p:cNvGrpSpPr/>
        <p:nvPr/>
      </p:nvGrpSpPr>
      <p:grpSpPr>
        <a:xfrm>
          <a:off x="0" y="0"/>
          <a:ext cx="0" cy="0"/>
          <a:chOff x="0" y="0"/>
          <a:chExt cx="0" cy="0"/>
        </a:xfrm>
      </p:grpSpPr>
      <p:sp>
        <p:nvSpPr>
          <p:cNvPr id="1795" name="Google Shape;1795;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6" name="Google Shape;1796;p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Voiceover here that combinations here have been utilized in an ESR1-mut agnostic patient population</a:t>
            </a:r>
            <a:endParaRPr/>
          </a:p>
        </p:txBody>
      </p:sp>
      <p:sp>
        <p:nvSpPr>
          <p:cNvPr id="1797" name="Google Shape;1797;p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grpSp>
        <p:nvGrpSpPr>
          <p:cNvPr id="1798" name="Google Shape;1798;p54:notes"/>
          <p:cNvGrpSpPr/>
          <p:nvPr/>
        </p:nvGrpSpPr>
        <p:grpSpPr>
          <a:xfrm>
            <a:off x="5257800" y="873760"/>
            <a:ext cx="2684700" cy="628500"/>
            <a:chOff x="5265420" y="850900"/>
            <a:chExt cx="2684700" cy="628500"/>
          </a:xfrm>
        </p:grpSpPr>
        <p:sp>
          <p:nvSpPr>
            <p:cNvPr id="1799" name="Google Shape;1799;p54:notes"/>
            <p:cNvSpPr/>
            <p:nvPr/>
          </p:nvSpPr>
          <p:spPr>
            <a:xfrm>
              <a:off x="5265420" y="850900"/>
              <a:ext cx="2684700" cy="2793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Gennari et al., 2021:Living Guidelines; P1; Figure 1.</a:t>
              </a:r>
              <a:endParaRPr b="0" i="0" sz="1400" u="none" cap="none" strike="noStrike">
                <a:solidFill>
                  <a:srgbClr val="000000"/>
                </a:solidFill>
                <a:latin typeface="Arial"/>
                <a:ea typeface="Arial"/>
                <a:cs typeface="Arial"/>
                <a:sym typeface="Arial"/>
              </a:endParaRPr>
            </a:p>
          </p:txBody>
        </p:sp>
        <p:cxnSp>
          <p:nvCxnSpPr>
            <p:cNvPr id="1800" name="Google Shape;1800;p54:notes"/>
            <p:cNvCxnSpPr>
              <a:stCxn id="1799" idx="2"/>
            </p:cNvCxnSpPr>
            <p:nvPr/>
          </p:nvCxnSpPr>
          <p:spPr>
            <a:xfrm>
              <a:off x="6607770" y="1130200"/>
              <a:ext cx="415200" cy="349200"/>
            </a:xfrm>
            <a:prstGeom prst="straightConnector1">
              <a:avLst/>
            </a:prstGeom>
            <a:noFill/>
            <a:ln cap="flat" cmpd="sng" w="12700">
              <a:solidFill>
                <a:schemeClr val="dk1"/>
              </a:solidFill>
              <a:prstDash val="solid"/>
              <a:miter lim="800000"/>
              <a:headEnd len="sm" w="sm" type="none"/>
              <a:tailEnd len="med" w="med" type="triangle"/>
            </a:ln>
          </p:spPr>
        </p:cxnSp>
      </p:grpSp>
      <p:grpSp>
        <p:nvGrpSpPr>
          <p:cNvPr id="1801" name="Google Shape;1801;p54:notes"/>
          <p:cNvGrpSpPr/>
          <p:nvPr/>
        </p:nvGrpSpPr>
        <p:grpSpPr>
          <a:xfrm>
            <a:off x="8228330" y="873760"/>
            <a:ext cx="2599800" cy="628500"/>
            <a:chOff x="5721350" y="850900"/>
            <a:chExt cx="2599800" cy="628500"/>
          </a:xfrm>
        </p:grpSpPr>
        <p:sp>
          <p:nvSpPr>
            <p:cNvPr id="1802" name="Google Shape;1802;p54:notes"/>
            <p:cNvSpPr/>
            <p:nvPr/>
          </p:nvSpPr>
          <p:spPr>
            <a:xfrm>
              <a:off x="5721350" y="850900"/>
              <a:ext cx="2599800" cy="2793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Bardia et al., 2024; P9, line 20-23; P10, line 1-3.</a:t>
              </a:r>
              <a:br>
                <a:rPr b="0" i="0" lang="en-US" sz="849" u="none" cap="none" strike="noStrike">
                  <a:solidFill>
                    <a:srgbClr val="000000"/>
                  </a:solidFill>
                  <a:latin typeface="Arial"/>
                  <a:ea typeface="Arial"/>
                  <a:cs typeface="Arial"/>
                  <a:sym typeface="Arial"/>
                </a:rPr>
              </a:br>
              <a:r>
                <a:rPr b="0" i="0" lang="en-US" sz="849" u="none" cap="none" strike="noStrike">
                  <a:solidFill>
                    <a:srgbClr val="000000"/>
                  </a:solidFill>
                  <a:latin typeface="Arial"/>
                  <a:ea typeface="Arial"/>
                  <a:cs typeface="Arial"/>
                  <a:sym typeface="Arial"/>
                </a:rPr>
                <a:t>P44, Figure 2; P45, Figure 3.</a:t>
              </a:r>
              <a:endParaRPr b="0" i="0" sz="1400" u="none" cap="none" strike="noStrike">
                <a:solidFill>
                  <a:srgbClr val="000000"/>
                </a:solidFill>
                <a:latin typeface="Arial"/>
                <a:ea typeface="Arial"/>
                <a:cs typeface="Arial"/>
                <a:sym typeface="Arial"/>
              </a:endParaRPr>
            </a:p>
          </p:txBody>
        </p:sp>
        <p:cxnSp>
          <p:nvCxnSpPr>
            <p:cNvPr id="1803" name="Google Shape;1803;p54:notes"/>
            <p:cNvCxnSpPr>
              <a:stCxn id="1802" idx="2"/>
            </p:cNvCxnSpPr>
            <p:nvPr/>
          </p:nvCxnSpPr>
          <p:spPr>
            <a:xfrm>
              <a:off x="7021250" y="1130200"/>
              <a:ext cx="1800" cy="349200"/>
            </a:xfrm>
            <a:prstGeom prst="straightConnector1">
              <a:avLst/>
            </a:prstGeom>
            <a:noFill/>
            <a:ln cap="flat" cmpd="sng" w="12700">
              <a:solidFill>
                <a:schemeClr val="dk1"/>
              </a:solidFill>
              <a:prstDash val="solid"/>
              <a:miter lim="800000"/>
              <a:headEnd len="sm" w="sm" type="none"/>
              <a:tailEnd len="med" w="med" type="triangle"/>
            </a:ln>
          </p:spPr>
        </p:cxnSp>
      </p:grpSp>
      <p:grpSp>
        <p:nvGrpSpPr>
          <p:cNvPr id="1804" name="Google Shape;1804;p54:notes"/>
          <p:cNvGrpSpPr/>
          <p:nvPr/>
        </p:nvGrpSpPr>
        <p:grpSpPr>
          <a:xfrm>
            <a:off x="7942580" y="4032057"/>
            <a:ext cx="2684700" cy="1697131"/>
            <a:chOff x="5265420" y="-566931"/>
            <a:chExt cx="2684700" cy="1697131"/>
          </a:xfrm>
        </p:grpSpPr>
        <p:sp>
          <p:nvSpPr>
            <p:cNvPr id="1805" name="Google Shape;1805;p54:notes"/>
            <p:cNvSpPr/>
            <p:nvPr/>
          </p:nvSpPr>
          <p:spPr>
            <a:xfrm>
              <a:off x="5265420" y="850900"/>
              <a:ext cx="2684700" cy="2793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TRUQAP SmPC 2024. Page 2, section 4.1</a:t>
              </a:r>
              <a:endParaRPr b="0" i="0" sz="1400" u="none" cap="none" strike="noStrike">
                <a:solidFill>
                  <a:srgbClr val="000000"/>
                </a:solidFill>
                <a:latin typeface="Arial"/>
                <a:ea typeface="Arial"/>
                <a:cs typeface="Arial"/>
                <a:sym typeface="Arial"/>
              </a:endParaRPr>
            </a:p>
          </p:txBody>
        </p:sp>
        <p:cxnSp>
          <p:nvCxnSpPr>
            <p:cNvPr id="1806" name="Google Shape;1806;p54:notes"/>
            <p:cNvCxnSpPr/>
            <p:nvPr/>
          </p:nvCxnSpPr>
          <p:spPr>
            <a:xfrm rot="10800000">
              <a:off x="6327610" y="-566931"/>
              <a:ext cx="280200" cy="1447200"/>
            </a:xfrm>
            <a:prstGeom prst="straightConnector1">
              <a:avLst/>
            </a:prstGeom>
            <a:noFill/>
            <a:ln cap="flat" cmpd="sng" w="12700">
              <a:solidFill>
                <a:schemeClr val="dk1"/>
              </a:solidFill>
              <a:prstDash val="solid"/>
              <a:miter lim="800000"/>
              <a:headEnd len="sm" w="sm" type="none"/>
              <a:tailEnd len="med" w="med" type="triangle"/>
            </a:ln>
          </p:spPr>
        </p:cxnSp>
      </p:gr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7" name="Shape 1867"/>
        <p:cNvGrpSpPr/>
        <p:nvPr/>
      </p:nvGrpSpPr>
      <p:grpSpPr>
        <a:xfrm>
          <a:off x="0" y="0"/>
          <a:ext cx="0" cy="0"/>
          <a:chOff x="0" y="0"/>
          <a:chExt cx="0" cy="0"/>
        </a:xfrm>
      </p:grpSpPr>
      <p:sp>
        <p:nvSpPr>
          <p:cNvPr id="1868" name="Google Shape;1868;p96:notes"/>
          <p:cNvSpPr txBox="1"/>
          <p:nvPr>
            <p:ph idx="1" type="body"/>
          </p:nvPr>
        </p:nvSpPr>
        <p:spPr>
          <a:xfrm>
            <a:off x="1" y="4721226"/>
            <a:ext cx="6784976" cy="38163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1869" name="Google Shape;1869;p96:notes"/>
          <p:cNvSpPr/>
          <p:nvPr>
            <p:ph idx="2" type="sldImg"/>
          </p:nvPr>
        </p:nvSpPr>
        <p:spPr>
          <a:xfrm>
            <a:off x="73025" y="755650"/>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0" name="Google Shape;1870;p9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2" name="Shape 1892"/>
        <p:cNvGrpSpPr/>
        <p:nvPr/>
      </p:nvGrpSpPr>
      <p:grpSpPr>
        <a:xfrm>
          <a:off x="0" y="0"/>
          <a:ext cx="0" cy="0"/>
          <a:chOff x="0" y="0"/>
          <a:chExt cx="0" cy="0"/>
        </a:xfrm>
      </p:grpSpPr>
      <p:sp>
        <p:nvSpPr>
          <p:cNvPr id="1893" name="Google Shape;189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4" name="Google Shape;189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5" name="Google Shape;189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6" name="Shape 2396"/>
        <p:cNvGrpSpPr/>
        <p:nvPr/>
      </p:nvGrpSpPr>
      <p:grpSpPr>
        <a:xfrm>
          <a:off x="0" y="0"/>
          <a:ext cx="0" cy="0"/>
          <a:chOff x="0" y="0"/>
          <a:chExt cx="0" cy="0"/>
        </a:xfrm>
      </p:grpSpPr>
      <p:sp>
        <p:nvSpPr>
          <p:cNvPr id="2397" name="Google Shape;2397;p9:notes"/>
          <p:cNvSpPr/>
          <p:nvPr>
            <p:ph idx="2" type="sldImg"/>
          </p:nvPr>
        </p:nvSpPr>
        <p:spPr>
          <a:xfrm>
            <a:off x="1558925" y="811213"/>
            <a:ext cx="4078288" cy="229393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8" name="Google Shape;2398;p9:notes"/>
          <p:cNvSpPr txBox="1"/>
          <p:nvPr>
            <p:ph idx="1" type="body"/>
          </p:nvPr>
        </p:nvSpPr>
        <p:spPr>
          <a:xfrm>
            <a:off x="-373217" y="3232876"/>
            <a:ext cx="7941938" cy="2677467"/>
          </a:xfrm>
          <a:prstGeom prst="rect">
            <a:avLst/>
          </a:prstGeom>
          <a:noFill/>
          <a:ln>
            <a:noFill/>
          </a:ln>
        </p:spPr>
        <p:txBody>
          <a:bodyPr anchorCtr="0" anchor="t" bIns="24325" lIns="48650" spcFirstLastPara="1" rIns="48650" wrap="square" tIns="24325">
            <a:noAutofit/>
          </a:bodyPr>
          <a:lstStyle/>
          <a:p>
            <a:pPr indent="0" lvl="0" marL="0" rtl="0" algn="l">
              <a:lnSpc>
                <a:spcPct val="100000"/>
              </a:lnSpc>
              <a:spcBef>
                <a:spcPts val="0"/>
              </a:spcBef>
              <a:spcAft>
                <a:spcPts val="0"/>
              </a:spcAft>
              <a:buClr>
                <a:schemeClr val="dk1"/>
              </a:buClr>
              <a:buSzPts val="1400"/>
              <a:buFont typeface="Arial"/>
              <a:buNone/>
            </a:pPr>
            <a:r>
              <a:t/>
            </a:r>
            <a:endParaRPr/>
          </a:p>
        </p:txBody>
      </p:sp>
      <p:grpSp>
        <p:nvGrpSpPr>
          <p:cNvPr id="2399" name="Google Shape;2399;p9:notes"/>
          <p:cNvGrpSpPr/>
          <p:nvPr/>
        </p:nvGrpSpPr>
        <p:grpSpPr>
          <a:xfrm>
            <a:off x="-923607" y="832082"/>
            <a:ext cx="6297930" cy="353687"/>
            <a:chOff x="-1341120" y="1274630"/>
            <a:chExt cx="6297930" cy="353687"/>
          </a:xfrm>
        </p:grpSpPr>
        <p:sp>
          <p:nvSpPr>
            <p:cNvPr id="2400" name="Google Shape;2400;p9:notes"/>
            <p:cNvSpPr/>
            <p:nvPr/>
          </p:nvSpPr>
          <p:spPr>
            <a:xfrm>
              <a:off x="1287780" y="1310640"/>
              <a:ext cx="3669030" cy="281939"/>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cxnSp>
          <p:nvCxnSpPr>
            <p:cNvPr id="2401" name="Google Shape;2401;p9:notes"/>
            <p:cNvCxnSpPr>
              <a:stCxn id="2400" idx="1"/>
              <a:endCxn id="2402" idx="3"/>
            </p:cNvCxnSpPr>
            <p:nvPr/>
          </p:nvCxnSpPr>
          <p:spPr>
            <a:xfrm rot="10800000">
              <a:off x="188880" y="1451610"/>
              <a:ext cx="1098900" cy="0"/>
            </a:xfrm>
            <a:prstGeom prst="straightConnector1">
              <a:avLst/>
            </a:prstGeom>
            <a:noFill/>
            <a:ln cap="flat" cmpd="sng" w="12700">
              <a:solidFill>
                <a:schemeClr val="dk1"/>
              </a:solidFill>
              <a:prstDash val="solid"/>
              <a:miter lim="800000"/>
              <a:headEnd len="sm" w="sm" type="none"/>
              <a:tailEnd len="med" w="med" type="triangle"/>
            </a:ln>
          </p:spPr>
        </p:cxnSp>
        <p:sp>
          <p:nvSpPr>
            <p:cNvPr id="2402" name="Google Shape;2402;p9:notes"/>
            <p:cNvSpPr txBox="1"/>
            <p:nvPr/>
          </p:nvSpPr>
          <p:spPr>
            <a:xfrm>
              <a:off x="-1341120" y="1274630"/>
              <a:ext cx="1530096"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Bardia 2024, p41, Table 3, rows 1-18</a:t>
              </a:r>
              <a:endParaRPr b="0" i="0" sz="1400" u="none" cap="none" strike="noStrike">
                <a:solidFill>
                  <a:srgbClr val="000000"/>
                </a:solidFill>
                <a:latin typeface="Arial"/>
                <a:ea typeface="Arial"/>
                <a:cs typeface="Arial"/>
                <a:sym typeface="Arial"/>
              </a:endParaRPr>
            </a:p>
          </p:txBody>
        </p:sp>
      </p:grpSp>
      <p:grpSp>
        <p:nvGrpSpPr>
          <p:cNvPr id="2403" name="Google Shape;2403;p9:notes"/>
          <p:cNvGrpSpPr/>
          <p:nvPr/>
        </p:nvGrpSpPr>
        <p:grpSpPr>
          <a:xfrm>
            <a:off x="-923607" y="1160289"/>
            <a:ext cx="4808220" cy="1761981"/>
            <a:chOff x="-1341120" y="1310640"/>
            <a:chExt cx="4808220" cy="1761981"/>
          </a:xfrm>
        </p:grpSpPr>
        <p:sp>
          <p:nvSpPr>
            <p:cNvPr id="2404" name="Google Shape;2404;p9:notes"/>
            <p:cNvSpPr/>
            <p:nvPr/>
          </p:nvSpPr>
          <p:spPr>
            <a:xfrm>
              <a:off x="1287780" y="1310640"/>
              <a:ext cx="2179320" cy="1761981"/>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cxnSp>
          <p:nvCxnSpPr>
            <p:cNvPr id="2405" name="Google Shape;2405;p9:notes"/>
            <p:cNvCxnSpPr>
              <a:stCxn id="2404" idx="1"/>
              <a:endCxn id="2406" idx="3"/>
            </p:cNvCxnSpPr>
            <p:nvPr/>
          </p:nvCxnSpPr>
          <p:spPr>
            <a:xfrm rot="10800000">
              <a:off x="188880" y="2136431"/>
              <a:ext cx="1098900" cy="55200"/>
            </a:xfrm>
            <a:prstGeom prst="straightConnector1">
              <a:avLst/>
            </a:prstGeom>
            <a:noFill/>
            <a:ln cap="flat" cmpd="sng" w="12700">
              <a:solidFill>
                <a:schemeClr val="dk1"/>
              </a:solidFill>
              <a:prstDash val="solid"/>
              <a:miter lim="800000"/>
              <a:headEnd len="sm" w="sm" type="none"/>
              <a:tailEnd len="med" w="med" type="triangle"/>
            </a:ln>
          </p:spPr>
        </p:cxnSp>
        <p:sp>
          <p:nvSpPr>
            <p:cNvPr id="2406" name="Google Shape;2406;p9:notes"/>
            <p:cNvSpPr txBox="1"/>
            <p:nvPr/>
          </p:nvSpPr>
          <p:spPr>
            <a:xfrm>
              <a:off x="-1341120" y="1959541"/>
              <a:ext cx="1530096"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Bardia 2024, p41, Table 3, rows 1–18</a:t>
              </a:r>
              <a:endParaRPr b="0" i="0" sz="1400" u="none" cap="none" strike="noStrike">
                <a:solidFill>
                  <a:srgbClr val="000000"/>
                </a:solidFill>
                <a:latin typeface="Arial"/>
                <a:ea typeface="Arial"/>
                <a:cs typeface="Arial"/>
                <a:sym typeface="Arial"/>
              </a:endParaRPr>
            </a:p>
          </p:txBody>
        </p:sp>
      </p:grpSp>
      <p:grpSp>
        <p:nvGrpSpPr>
          <p:cNvPr id="2407" name="Google Shape;2407;p9:notes"/>
          <p:cNvGrpSpPr/>
          <p:nvPr/>
        </p:nvGrpSpPr>
        <p:grpSpPr>
          <a:xfrm>
            <a:off x="3892233" y="806602"/>
            <a:ext cx="3530346" cy="1252588"/>
            <a:chOff x="1287780" y="946695"/>
            <a:chExt cx="3530346" cy="1252588"/>
          </a:xfrm>
        </p:grpSpPr>
        <p:sp>
          <p:nvSpPr>
            <p:cNvPr id="2408" name="Google Shape;2408;p9:notes"/>
            <p:cNvSpPr/>
            <p:nvPr/>
          </p:nvSpPr>
          <p:spPr>
            <a:xfrm>
              <a:off x="1287780" y="1310640"/>
              <a:ext cx="1695450" cy="888643"/>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cxnSp>
          <p:nvCxnSpPr>
            <p:cNvPr id="2409" name="Google Shape;2409;p9:notes"/>
            <p:cNvCxnSpPr>
              <a:stCxn id="2408" idx="3"/>
              <a:endCxn id="2410" idx="1"/>
            </p:cNvCxnSpPr>
            <p:nvPr/>
          </p:nvCxnSpPr>
          <p:spPr>
            <a:xfrm flipH="1" rot="10800000">
              <a:off x="2983230" y="1123462"/>
              <a:ext cx="304800" cy="631500"/>
            </a:xfrm>
            <a:prstGeom prst="straightConnector1">
              <a:avLst/>
            </a:prstGeom>
            <a:noFill/>
            <a:ln cap="flat" cmpd="sng" w="12700">
              <a:solidFill>
                <a:schemeClr val="dk1"/>
              </a:solidFill>
              <a:prstDash val="solid"/>
              <a:miter lim="800000"/>
              <a:headEnd len="sm" w="sm" type="none"/>
              <a:tailEnd len="med" w="med" type="triangle"/>
            </a:ln>
          </p:spPr>
        </p:cxnSp>
        <p:sp>
          <p:nvSpPr>
            <p:cNvPr id="2410" name="Google Shape;2410;p9:notes"/>
            <p:cNvSpPr txBox="1"/>
            <p:nvPr/>
          </p:nvSpPr>
          <p:spPr>
            <a:xfrm>
              <a:off x="3288030" y="946695"/>
              <a:ext cx="1530096"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Bardia 2024, p41, Table 3, rows 5, 19–22</a:t>
              </a:r>
              <a:endParaRPr b="0" i="0" sz="1400" u="none" cap="none" strike="noStrike">
                <a:solidFill>
                  <a:srgbClr val="000000"/>
                </a:solidFill>
                <a:latin typeface="Arial"/>
                <a:ea typeface="Arial"/>
                <a:cs typeface="Arial"/>
                <a:sym typeface="Arial"/>
              </a:endParaRPr>
            </a:p>
          </p:txBody>
        </p:sp>
      </p:grpSp>
      <p:grpSp>
        <p:nvGrpSpPr>
          <p:cNvPr id="2411" name="Google Shape;2411;p9:notes"/>
          <p:cNvGrpSpPr/>
          <p:nvPr/>
        </p:nvGrpSpPr>
        <p:grpSpPr>
          <a:xfrm>
            <a:off x="4018408" y="1224370"/>
            <a:ext cx="3404171" cy="775880"/>
            <a:chOff x="1287780" y="614770"/>
            <a:chExt cx="3404171" cy="775880"/>
          </a:xfrm>
        </p:grpSpPr>
        <p:sp>
          <p:nvSpPr>
            <p:cNvPr id="2412" name="Google Shape;2412;p9:notes"/>
            <p:cNvSpPr/>
            <p:nvPr/>
          </p:nvSpPr>
          <p:spPr>
            <a:xfrm>
              <a:off x="1287780" y="1331156"/>
              <a:ext cx="1695450" cy="59494"/>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cxnSp>
          <p:nvCxnSpPr>
            <p:cNvPr id="2413" name="Google Shape;2413;p9:notes"/>
            <p:cNvCxnSpPr>
              <a:stCxn id="2412" idx="3"/>
              <a:endCxn id="2414" idx="1"/>
            </p:cNvCxnSpPr>
            <p:nvPr/>
          </p:nvCxnSpPr>
          <p:spPr>
            <a:xfrm flipH="1" rot="10800000">
              <a:off x="2983230" y="791503"/>
              <a:ext cx="178500" cy="569400"/>
            </a:xfrm>
            <a:prstGeom prst="straightConnector1">
              <a:avLst/>
            </a:prstGeom>
            <a:noFill/>
            <a:ln cap="flat" cmpd="sng" w="12700">
              <a:solidFill>
                <a:schemeClr val="dk1"/>
              </a:solidFill>
              <a:prstDash val="solid"/>
              <a:miter lim="800000"/>
              <a:headEnd len="sm" w="sm" type="none"/>
              <a:tailEnd len="med" w="med" type="triangle"/>
            </a:ln>
          </p:spPr>
        </p:cxnSp>
        <p:sp>
          <p:nvSpPr>
            <p:cNvPr id="2414" name="Google Shape;2414;p9:notes"/>
            <p:cNvSpPr txBox="1"/>
            <p:nvPr/>
          </p:nvSpPr>
          <p:spPr>
            <a:xfrm>
              <a:off x="3161855" y="614770"/>
              <a:ext cx="1530096"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Stemline ORSERDU SmPC 2024, p9, para 1, line 2</a:t>
              </a:r>
              <a:endParaRPr b="0" i="0" sz="1400" u="none" cap="none" strike="noStrike">
                <a:solidFill>
                  <a:srgbClr val="000000"/>
                </a:solidFill>
                <a:latin typeface="Arial"/>
                <a:ea typeface="Arial"/>
                <a:cs typeface="Arial"/>
                <a:sym typeface="Arial"/>
              </a:endParaRPr>
            </a:p>
          </p:txBody>
        </p:sp>
      </p:grpSp>
      <p:grpSp>
        <p:nvGrpSpPr>
          <p:cNvPr id="2415" name="Google Shape;2415;p9:notes"/>
          <p:cNvGrpSpPr/>
          <p:nvPr/>
        </p:nvGrpSpPr>
        <p:grpSpPr>
          <a:xfrm>
            <a:off x="3899853" y="1716986"/>
            <a:ext cx="3522726" cy="552813"/>
            <a:chOff x="1287780" y="968436"/>
            <a:chExt cx="3522726" cy="552813"/>
          </a:xfrm>
        </p:grpSpPr>
        <p:sp>
          <p:nvSpPr>
            <p:cNvPr id="2416" name="Google Shape;2416;p9:notes"/>
            <p:cNvSpPr/>
            <p:nvPr/>
          </p:nvSpPr>
          <p:spPr>
            <a:xfrm>
              <a:off x="1287780" y="1310641"/>
              <a:ext cx="1687830" cy="210608"/>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cxnSp>
          <p:nvCxnSpPr>
            <p:cNvPr id="2417" name="Google Shape;2417;p9:notes"/>
            <p:cNvCxnSpPr>
              <a:stCxn id="2416" idx="3"/>
              <a:endCxn id="2418" idx="1"/>
            </p:cNvCxnSpPr>
            <p:nvPr/>
          </p:nvCxnSpPr>
          <p:spPr>
            <a:xfrm flipH="1" rot="10800000">
              <a:off x="2975610" y="1145345"/>
              <a:ext cx="304800" cy="270600"/>
            </a:xfrm>
            <a:prstGeom prst="straightConnector1">
              <a:avLst/>
            </a:prstGeom>
            <a:noFill/>
            <a:ln cap="flat" cmpd="sng" w="12700">
              <a:solidFill>
                <a:schemeClr val="dk1"/>
              </a:solidFill>
              <a:prstDash val="solid"/>
              <a:miter lim="800000"/>
              <a:headEnd len="sm" w="sm" type="none"/>
              <a:tailEnd len="med" w="med" type="triangle"/>
            </a:ln>
          </p:spPr>
        </p:cxnSp>
        <p:sp>
          <p:nvSpPr>
            <p:cNvPr id="2418" name="Google Shape;2418;p9:notes"/>
            <p:cNvSpPr txBox="1"/>
            <p:nvPr/>
          </p:nvSpPr>
          <p:spPr>
            <a:xfrm>
              <a:off x="3280410" y="968436"/>
              <a:ext cx="1530096"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Bardia 2024, p16, para 3, line 4-5</a:t>
              </a:r>
              <a:endParaRPr b="0" i="0" sz="1400" u="none" cap="none" strike="noStrike">
                <a:solidFill>
                  <a:srgbClr val="000000"/>
                </a:solidFill>
                <a:latin typeface="Arial"/>
                <a:ea typeface="Arial"/>
                <a:cs typeface="Arial"/>
                <a:sym typeface="Arial"/>
              </a:endParaRPr>
            </a:p>
          </p:txBody>
        </p:sp>
      </p:grpSp>
      <p:grpSp>
        <p:nvGrpSpPr>
          <p:cNvPr id="2419" name="Google Shape;2419;p9:notes"/>
          <p:cNvGrpSpPr/>
          <p:nvPr/>
        </p:nvGrpSpPr>
        <p:grpSpPr>
          <a:xfrm>
            <a:off x="3899853" y="2113327"/>
            <a:ext cx="3522726" cy="423687"/>
            <a:chOff x="1287780" y="1157618"/>
            <a:chExt cx="3522726" cy="423687"/>
          </a:xfrm>
        </p:grpSpPr>
        <p:sp>
          <p:nvSpPr>
            <p:cNvPr id="2420" name="Google Shape;2420;p9:notes"/>
            <p:cNvSpPr/>
            <p:nvPr/>
          </p:nvSpPr>
          <p:spPr>
            <a:xfrm>
              <a:off x="1287780" y="1310641"/>
              <a:ext cx="1687830" cy="270664"/>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cxnSp>
          <p:nvCxnSpPr>
            <p:cNvPr id="2421" name="Google Shape;2421;p9:notes"/>
            <p:cNvCxnSpPr>
              <a:stCxn id="2420" idx="3"/>
              <a:endCxn id="2422" idx="1"/>
            </p:cNvCxnSpPr>
            <p:nvPr/>
          </p:nvCxnSpPr>
          <p:spPr>
            <a:xfrm flipH="1" rot="10800000">
              <a:off x="2975610" y="1334373"/>
              <a:ext cx="304800" cy="111600"/>
            </a:xfrm>
            <a:prstGeom prst="straightConnector1">
              <a:avLst/>
            </a:prstGeom>
            <a:noFill/>
            <a:ln cap="flat" cmpd="sng" w="12700">
              <a:solidFill>
                <a:schemeClr val="dk1"/>
              </a:solidFill>
              <a:prstDash val="solid"/>
              <a:miter lim="800000"/>
              <a:headEnd len="sm" w="sm" type="none"/>
              <a:tailEnd len="med" w="med" type="triangle"/>
            </a:ln>
          </p:spPr>
        </p:cxnSp>
        <p:sp>
          <p:nvSpPr>
            <p:cNvPr id="2422" name="Google Shape;2422;p9:notes"/>
            <p:cNvSpPr txBox="1"/>
            <p:nvPr/>
          </p:nvSpPr>
          <p:spPr>
            <a:xfrm>
              <a:off x="3280410" y="1157618"/>
              <a:ext cx="1530096"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Bardia 2024, p16, para 2, line 2-4</a:t>
              </a:r>
              <a:endParaRPr b="0" i="0" sz="1400" u="none" cap="none" strike="noStrike">
                <a:solidFill>
                  <a:srgbClr val="000000"/>
                </a:solidFill>
                <a:latin typeface="Arial"/>
                <a:ea typeface="Arial"/>
                <a:cs typeface="Arial"/>
                <a:sym typeface="Arial"/>
              </a:endParaRPr>
            </a:p>
          </p:txBody>
        </p:sp>
      </p:grpSp>
      <p:grpSp>
        <p:nvGrpSpPr>
          <p:cNvPr id="2423" name="Google Shape;2423;p9:notes"/>
          <p:cNvGrpSpPr/>
          <p:nvPr/>
        </p:nvGrpSpPr>
        <p:grpSpPr>
          <a:xfrm>
            <a:off x="3899853" y="2510571"/>
            <a:ext cx="3522726" cy="353687"/>
            <a:chOff x="1287780" y="1287343"/>
            <a:chExt cx="3522726" cy="353687"/>
          </a:xfrm>
        </p:grpSpPr>
        <p:sp>
          <p:nvSpPr>
            <p:cNvPr id="2424" name="Google Shape;2424;p9:notes"/>
            <p:cNvSpPr/>
            <p:nvPr/>
          </p:nvSpPr>
          <p:spPr>
            <a:xfrm>
              <a:off x="1287780" y="1310641"/>
              <a:ext cx="1687830" cy="270664"/>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cxnSp>
          <p:nvCxnSpPr>
            <p:cNvPr id="2425" name="Google Shape;2425;p9:notes"/>
            <p:cNvCxnSpPr>
              <a:stCxn id="2424" idx="3"/>
              <a:endCxn id="2426" idx="1"/>
            </p:cNvCxnSpPr>
            <p:nvPr/>
          </p:nvCxnSpPr>
          <p:spPr>
            <a:xfrm>
              <a:off x="2975610" y="1445973"/>
              <a:ext cx="304800" cy="18300"/>
            </a:xfrm>
            <a:prstGeom prst="straightConnector1">
              <a:avLst/>
            </a:prstGeom>
            <a:noFill/>
            <a:ln cap="flat" cmpd="sng" w="12700">
              <a:solidFill>
                <a:schemeClr val="dk1"/>
              </a:solidFill>
              <a:prstDash val="solid"/>
              <a:miter lim="800000"/>
              <a:headEnd len="sm" w="sm" type="none"/>
              <a:tailEnd len="med" w="med" type="triangle"/>
            </a:ln>
          </p:spPr>
        </p:cxnSp>
        <p:sp>
          <p:nvSpPr>
            <p:cNvPr id="2426" name="Google Shape;2426;p9:notes"/>
            <p:cNvSpPr txBox="1"/>
            <p:nvPr/>
          </p:nvSpPr>
          <p:spPr>
            <a:xfrm>
              <a:off x="3280410" y="1287343"/>
              <a:ext cx="1530096" cy="35368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Bardia 2024, p16, para 2, line 5-6</a:t>
              </a:r>
              <a:endParaRPr b="0" i="0" sz="1400" u="none" cap="none" strike="noStrike">
                <a:solidFill>
                  <a:srgbClr val="000000"/>
                </a:solidFill>
                <a:latin typeface="Arial"/>
                <a:ea typeface="Arial"/>
                <a:cs typeface="Arial"/>
                <a:sym typeface="Arial"/>
              </a:endParaRPr>
            </a:p>
          </p:txBody>
        </p:sp>
      </p:grpSp>
      <p:sp>
        <p:nvSpPr>
          <p:cNvPr id="2427" name="Google Shape;242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9" name="Shape 2449"/>
        <p:cNvGrpSpPr/>
        <p:nvPr/>
      </p:nvGrpSpPr>
      <p:grpSpPr>
        <a:xfrm>
          <a:off x="0" y="0"/>
          <a:ext cx="0" cy="0"/>
          <a:chOff x="0" y="0"/>
          <a:chExt cx="0" cy="0"/>
        </a:xfrm>
      </p:grpSpPr>
      <p:sp>
        <p:nvSpPr>
          <p:cNvPr id="2450" name="Google Shape;2450;p56:notes"/>
          <p:cNvSpPr txBox="1"/>
          <p:nvPr>
            <p:ph idx="1" type="body"/>
          </p:nvPr>
        </p:nvSpPr>
        <p:spPr>
          <a:xfrm>
            <a:off x="73025" y="4341812"/>
            <a:ext cx="6594475"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451" name="Google Shape;2451;p56:notes"/>
          <p:cNvSpPr/>
          <p:nvPr>
            <p:ph idx="2" type="sldImg"/>
          </p:nvPr>
        </p:nvSpPr>
        <p:spPr>
          <a:xfrm>
            <a:off x="73025" y="3476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9" name="Shape 2479"/>
        <p:cNvGrpSpPr/>
        <p:nvPr/>
      </p:nvGrpSpPr>
      <p:grpSpPr>
        <a:xfrm>
          <a:off x="0" y="0"/>
          <a:ext cx="0" cy="0"/>
          <a:chOff x="0" y="0"/>
          <a:chExt cx="0" cy="0"/>
        </a:xfrm>
      </p:grpSpPr>
      <p:sp>
        <p:nvSpPr>
          <p:cNvPr id="2480" name="Google Shape;2480;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1" name="Google Shape;2481;p8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2" name="Google Shape;2482;p8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9" name="Shape 2489"/>
        <p:cNvGrpSpPr/>
        <p:nvPr/>
      </p:nvGrpSpPr>
      <p:grpSpPr>
        <a:xfrm>
          <a:off x="0" y="0"/>
          <a:ext cx="0" cy="0"/>
          <a:chOff x="0" y="0"/>
          <a:chExt cx="0" cy="0"/>
        </a:xfrm>
      </p:grpSpPr>
      <p:sp>
        <p:nvSpPr>
          <p:cNvPr id="2490" name="Google Shape;2490;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1" name="Google Shape;2491;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rPr lang="en-US"/>
              <a:t>Pivoting now to other oral SERDs in development, starting with imlunestrant</a:t>
            </a:r>
            <a:endParaRPr/>
          </a:p>
          <a:p>
            <a:pPr indent="0" lvl="0" marL="0" rtl="0" algn="l">
              <a:lnSpc>
                <a:spcPct val="100000"/>
              </a:lnSpc>
              <a:spcBef>
                <a:spcPts val="0"/>
              </a:spcBef>
              <a:spcAft>
                <a:spcPts val="0"/>
              </a:spcAft>
              <a:buClr>
                <a:schemeClr val="dk1"/>
              </a:buClr>
              <a:buSzPts val="1200"/>
              <a:buFont typeface="Arial"/>
              <a:buNone/>
            </a:pPr>
            <a:r>
              <a:t/>
            </a:r>
            <a:endParaRPr/>
          </a:p>
          <a:p>
            <a:pPr indent="0" lvl="0" marL="0" rtl="0" algn="l">
              <a:lnSpc>
                <a:spcPct val="100000"/>
              </a:lnSpc>
              <a:spcBef>
                <a:spcPts val="0"/>
              </a:spcBef>
              <a:spcAft>
                <a:spcPts val="0"/>
              </a:spcAft>
              <a:buClr>
                <a:schemeClr val="dk1"/>
              </a:buClr>
              <a:buSzPts val="1200"/>
              <a:buFont typeface="Arial"/>
              <a:buNone/>
            </a:pPr>
            <a:r>
              <a:rPr lang="en-US"/>
              <a:t>Imlunestrant data did not reach statistical significance in the all-comer population, and for those with ESR1-mut, pts had a 5.5. mPFS despite no previous therapies (chemo, fulvestrant)</a:t>
            </a:r>
            <a:endParaRPr/>
          </a:p>
        </p:txBody>
      </p:sp>
      <p:sp>
        <p:nvSpPr>
          <p:cNvPr id="2492" name="Google Shape;2492;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0" name="Shape 2610"/>
        <p:cNvGrpSpPr/>
        <p:nvPr/>
      </p:nvGrpSpPr>
      <p:grpSpPr>
        <a:xfrm>
          <a:off x="0" y="0"/>
          <a:ext cx="0" cy="0"/>
          <a:chOff x="0" y="0"/>
          <a:chExt cx="0" cy="0"/>
        </a:xfrm>
      </p:grpSpPr>
      <p:sp>
        <p:nvSpPr>
          <p:cNvPr id="2611" name="Google Shape;261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12" name="Google Shape;261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Arial"/>
              <a:buNone/>
            </a:pPr>
            <a:r>
              <a:t/>
            </a:r>
            <a:endParaRPr/>
          </a:p>
        </p:txBody>
      </p:sp>
      <p:sp>
        <p:nvSpPr>
          <p:cNvPr id="2613" name="Google Shape;261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614" name="Google Shape;2614;p11:notes"/>
          <p:cNvSpPr/>
          <p:nvPr/>
        </p:nvSpPr>
        <p:spPr>
          <a:xfrm>
            <a:off x="755650" y="1860550"/>
            <a:ext cx="1720850" cy="197485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2615" name="Google Shape;2615;p11:notes"/>
          <p:cNvGrpSpPr/>
          <p:nvPr/>
        </p:nvGrpSpPr>
        <p:grpSpPr>
          <a:xfrm>
            <a:off x="198406" y="458788"/>
            <a:ext cx="2824193" cy="1706561"/>
            <a:chOff x="5265420" y="400230"/>
            <a:chExt cx="2684780" cy="2212192"/>
          </a:xfrm>
        </p:grpSpPr>
        <p:sp>
          <p:nvSpPr>
            <p:cNvPr id="2616" name="Google Shape;2616;p11:notes"/>
            <p:cNvSpPr/>
            <p:nvPr/>
          </p:nvSpPr>
          <p:spPr>
            <a:xfrm>
              <a:off x="5265420" y="400230"/>
              <a:ext cx="2684780" cy="73007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Dieras et al., 2018: P5, Table 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Burris et al., 2021: P4, Table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Rugo et al., 2021: P4, Table 1</a:t>
              </a:r>
              <a:endParaRPr b="0" i="0" sz="1400" u="none" cap="none" strike="noStrike">
                <a:solidFill>
                  <a:srgbClr val="000000"/>
                </a:solidFill>
                <a:latin typeface="Arial"/>
                <a:ea typeface="Arial"/>
                <a:cs typeface="Arial"/>
                <a:sym typeface="Arial"/>
              </a:endParaRPr>
            </a:p>
          </p:txBody>
        </p:sp>
        <p:cxnSp>
          <p:nvCxnSpPr>
            <p:cNvPr id="2617" name="Google Shape;2617;p11:notes"/>
            <p:cNvCxnSpPr/>
            <p:nvPr/>
          </p:nvCxnSpPr>
          <p:spPr>
            <a:xfrm>
              <a:off x="5344160" y="1130300"/>
              <a:ext cx="450996" cy="1482122"/>
            </a:xfrm>
            <a:prstGeom prst="straightConnector1">
              <a:avLst/>
            </a:prstGeom>
            <a:noFill/>
            <a:ln cap="flat" cmpd="sng" w="12700">
              <a:solidFill>
                <a:schemeClr val="dk1"/>
              </a:solidFill>
              <a:prstDash val="solid"/>
              <a:miter lim="800000"/>
              <a:headEnd len="sm" w="sm" type="none"/>
              <a:tailEnd len="med" w="med" type="triangle"/>
            </a:ln>
          </p:spPr>
        </p:cxnSp>
      </p:grpSp>
      <p:sp>
        <p:nvSpPr>
          <p:cNvPr id="2618" name="Google Shape;2618;p11:notes"/>
          <p:cNvSpPr/>
          <p:nvPr/>
        </p:nvSpPr>
        <p:spPr>
          <a:xfrm>
            <a:off x="2476500" y="1860550"/>
            <a:ext cx="838200" cy="197485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2619" name="Google Shape;2619;p11:notes"/>
          <p:cNvGrpSpPr/>
          <p:nvPr/>
        </p:nvGrpSpPr>
        <p:grpSpPr>
          <a:xfrm>
            <a:off x="2895600" y="458788"/>
            <a:ext cx="2110741" cy="1401762"/>
            <a:chOff x="5013425" y="400230"/>
            <a:chExt cx="2006547" cy="1817085"/>
          </a:xfrm>
        </p:grpSpPr>
        <p:sp>
          <p:nvSpPr>
            <p:cNvPr id="2620" name="Google Shape;2620;p11:notes"/>
            <p:cNvSpPr/>
            <p:nvPr/>
          </p:nvSpPr>
          <p:spPr>
            <a:xfrm>
              <a:off x="5265421" y="400230"/>
              <a:ext cx="1754551" cy="73007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Baselga et al., 2012: P6, Table 2</a:t>
              </a:r>
              <a:endParaRPr b="0" i="0" sz="1400" u="none" cap="none" strike="noStrike">
                <a:solidFill>
                  <a:srgbClr val="000000"/>
                </a:solidFill>
                <a:latin typeface="Arial"/>
                <a:ea typeface="Arial"/>
                <a:cs typeface="Arial"/>
                <a:sym typeface="Arial"/>
              </a:endParaRPr>
            </a:p>
          </p:txBody>
        </p:sp>
        <p:cxnSp>
          <p:nvCxnSpPr>
            <p:cNvPr id="2621" name="Google Shape;2621;p11:notes"/>
            <p:cNvCxnSpPr>
              <a:endCxn id="2618" idx="0"/>
            </p:cNvCxnSpPr>
            <p:nvPr/>
          </p:nvCxnSpPr>
          <p:spPr>
            <a:xfrm flipH="1">
              <a:off x="5013425" y="1130415"/>
              <a:ext cx="330600" cy="1086900"/>
            </a:xfrm>
            <a:prstGeom prst="straightConnector1">
              <a:avLst/>
            </a:prstGeom>
            <a:noFill/>
            <a:ln cap="flat" cmpd="sng" w="12700">
              <a:solidFill>
                <a:schemeClr val="dk1"/>
              </a:solidFill>
              <a:prstDash val="solid"/>
              <a:miter lim="800000"/>
              <a:headEnd len="sm" w="sm" type="none"/>
              <a:tailEnd len="med" w="med" type="triangle"/>
            </a:ln>
          </p:spPr>
        </p:cxnSp>
      </p:grpSp>
      <p:sp>
        <p:nvSpPr>
          <p:cNvPr id="2622" name="Google Shape;2622;p11:notes"/>
          <p:cNvSpPr/>
          <p:nvPr/>
        </p:nvSpPr>
        <p:spPr>
          <a:xfrm>
            <a:off x="3314700" y="1860550"/>
            <a:ext cx="838200" cy="197485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2623" name="Google Shape;2623;p11:notes"/>
          <p:cNvGrpSpPr/>
          <p:nvPr/>
        </p:nvGrpSpPr>
        <p:grpSpPr>
          <a:xfrm>
            <a:off x="3825500" y="458788"/>
            <a:ext cx="3346086" cy="1401761"/>
            <a:chOff x="3839060" y="400230"/>
            <a:chExt cx="3180912" cy="1817084"/>
          </a:xfrm>
        </p:grpSpPr>
        <p:sp>
          <p:nvSpPr>
            <p:cNvPr id="2624" name="Google Shape;2624;p11:notes"/>
            <p:cNvSpPr/>
            <p:nvPr/>
          </p:nvSpPr>
          <p:spPr>
            <a:xfrm>
              <a:off x="5265421" y="400230"/>
              <a:ext cx="1754551" cy="73007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Andre et al., 2019: P10, Table 3</a:t>
              </a:r>
              <a:endParaRPr b="0" i="0" sz="1400" u="none" cap="none" strike="noStrike">
                <a:solidFill>
                  <a:srgbClr val="000000"/>
                </a:solidFill>
                <a:latin typeface="Arial"/>
                <a:ea typeface="Arial"/>
                <a:cs typeface="Arial"/>
                <a:sym typeface="Arial"/>
              </a:endParaRPr>
            </a:p>
          </p:txBody>
        </p:sp>
        <p:cxnSp>
          <p:nvCxnSpPr>
            <p:cNvPr id="2625" name="Google Shape;2625;p11:notes"/>
            <p:cNvCxnSpPr/>
            <p:nvPr/>
          </p:nvCxnSpPr>
          <p:spPr>
            <a:xfrm flipH="1">
              <a:off x="3839060" y="1130299"/>
              <a:ext cx="1505100" cy="1087015"/>
            </a:xfrm>
            <a:prstGeom prst="straightConnector1">
              <a:avLst/>
            </a:prstGeom>
            <a:noFill/>
            <a:ln cap="flat" cmpd="sng" w="12700">
              <a:solidFill>
                <a:schemeClr val="dk1"/>
              </a:solidFill>
              <a:prstDash val="solid"/>
              <a:miter lim="800000"/>
              <a:headEnd len="sm" w="sm" type="none"/>
              <a:tailEnd len="med" w="med" type="triangle"/>
            </a:ln>
          </p:spPr>
        </p:cxnSp>
      </p:grpSp>
      <p:sp>
        <p:nvSpPr>
          <p:cNvPr id="2626" name="Google Shape;2626;p11:notes"/>
          <p:cNvSpPr/>
          <p:nvPr/>
        </p:nvSpPr>
        <p:spPr>
          <a:xfrm>
            <a:off x="4159250" y="1860550"/>
            <a:ext cx="838200" cy="197485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2627" name="Google Shape;2627;p11:notes"/>
          <p:cNvGrpSpPr/>
          <p:nvPr/>
        </p:nvGrpSpPr>
        <p:grpSpPr>
          <a:xfrm>
            <a:off x="5035597" y="1860550"/>
            <a:ext cx="3526745" cy="563202"/>
            <a:chOff x="3667321" y="400230"/>
            <a:chExt cx="3352651" cy="730071"/>
          </a:xfrm>
        </p:grpSpPr>
        <p:sp>
          <p:nvSpPr>
            <p:cNvPr id="2628" name="Google Shape;2628;p11:notes"/>
            <p:cNvSpPr/>
            <p:nvPr/>
          </p:nvSpPr>
          <p:spPr>
            <a:xfrm>
              <a:off x="5265421" y="400230"/>
              <a:ext cx="1754551" cy="73007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Turner et al., 2023: P10, Table 2</a:t>
              </a:r>
              <a:endParaRPr b="0" i="0" sz="1400" u="none" cap="none" strike="noStrike">
                <a:solidFill>
                  <a:srgbClr val="000000"/>
                </a:solidFill>
                <a:latin typeface="Arial"/>
                <a:ea typeface="Arial"/>
                <a:cs typeface="Arial"/>
                <a:sym typeface="Arial"/>
              </a:endParaRPr>
            </a:p>
          </p:txBody>
        </p:sp>
        <p:cxnSp>
          <p:nvCxnSpPr>
            <p:cNvPr id="2629" name="Google Shape;2629;p11:notes"/>
            <p:cNvCxnSpPr>
              <a:stCxn id="2628" idx="1"/>
            </p:cNvCxnSpPr>
            <p:nvPr/>
          </p:nvCxnSpPr>
          <p:spPr>
            <a:xfrm flipH="1">
              <a:off x="3667321" y="765265"/>
              <a:ext cx="1598100" cy="268800"/>
            </a:xfrm>
            <a:prstGeom prst="straightConnector1">
              <a:avLst/>
            </a:prstGeom>
            <a:noFill/>
            <a:ln cap="flat" cmpd="sng" w="12700">
              <a:solidFill>
                <a:schemeClr val="dk1"/>
              </a:solidFill>
              <a:prstDash val="solid"/>
              <a:miter lim="800000"/>
              <a:headEnd len="sm" w="sm" type="none"/>
              <a:tailEnd len="med" w="med" type="triangle"/>
            </a:ln>
          </p:spPr>
        </p:cxnSp>
      </p:gr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58" name="Google Shape;25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5" name="Shape 2635"/>
        <p:cNvGrpSpPr/>
        <p:nvPr/>
      </p:nvGrpSpPr>
      <p:grpSpPr>
        <a:xfrm>
          <a:off x="0" y="0"/>
          <a:ext cx="0" cy="0"/>
          <a:chOff x="0" y="0"/>
          <a:chExt cx="0" cy="0"/>
        </a:xfrm>
      </p:grpSpPr>
      <p:sp>
        <p:nvSpPr>
          <p:cNvPr id="2636" name="Google Shape;2636;p92:notes"/>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637" name="Google Shape;2637;p92: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8" name="Google Shape;2638;p9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0" name="Shape 2660"/>
        <p:cNvGrpSpPr/>
        <p:nvPr/>
      </p:nvGrpSpPr>
      <p:grpSpPr>
        <a:xfrm>
          <a:off x="0" y="0"/>
          <a:ext cx="0" cy="0"/>
          <a:chOff x="0" y="0"/>
          <a:chExt cx="0" cy="0"/>
        </a:xfrm>
      </p:grpSpPr>
      <p:sp>
        <p:nvSpPr>
          <p:cNvPr id="2661" name="Google Shape;2661;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62" name="Google Shape;2662;p9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Arial"/>
              <a:buNone/>
            </a:pPr>
            <a:r>
              <a:t/>
            </a:r>
            <a:endParaRPr/>
          </a:p>
        </p:txBody>
      </p:sp>
      <p:sp>
        <p:nvSpPr>
          <p:cNvPr id="2663" name="Google Shape;2663;p9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2664" name="Google Shape;2664;p93:notes"/>
          <p:cNvSpPr/>
          <p:nvPr/>
        </p:nvSpPr>
        <p:spPr>
          <a:xfrm>
            <a:off x="755650" y="1860550"/>
            <a:ext cx="1720850" cy="197485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2665" name="Google Shape;2665;p93:notes"/>
          <p:cNvGrpSpPr/>
          <p:nvPr/>
        </p:nvGrpSpPr>
        <p:grpSpPr>
          <a:xfrm>
            <a:off x="198406" y="458788"/>
            <a:ext cx="2824193" cy="1706561"/>
            <a:chOff x="5265420" y="400230"/>
            <a:chExt cx="2684780" cy="2212192"/>
          </a:xfrm>
        </p:grpSpPr>
        <p:sp>
          <p:nvSpPr>
            <p:cNvPr id="2666" name="Google Shape;2666;p93:notes"/>
            <p:cNvSpPr/>
            <p:nvPr/>
          </p:nvSpPr>
          <p:spPr>
            <a:xfrm>
              <a:off x="5265420" y="400230"/>
              <a:ext cx="2684780" cy="73007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Dieras et al., 2018: P5, Table 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Burris et al., 2021: P4, Table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Rugo et al., 2021: P4, Table 1</a:t>
              </a:r>
              <a:endParaRPr b="0" i="0" sz="1400" u="none" cap="none" strike="noStrike">
                <a:solidFill>
                  <a:srgbClr val="000000"/>
                </a:solidFill>
                <a:latin typeface="Arial"/>
                <a:ea typeface="Arial"/>
                <a:cs typeface="Arial"/>
                <a:sym typeface="Arial"/>
              </a:endParaRPr>
            </a:p>
          </p:txBody>
        </p:sp>
        <p:cxnSp>
          <p:nvCxnSpPr>
            <p:cNvPr id="2667" name="Google Shape;2667;p93:notes"/>
            <p:cNvCxnSpPr/>
            <p:nvPr/>
          </p:nvCxnSpPr>
          <p:spPr>
            <a:xfrm>
              <a:off x="5344160" y="1130300"/>
              <a:ext cx="450996" cy="1482122"/>
            </a:xfrm>
            <a:prstGeom prst="straightConnector1">
              <a:avLst/>
            </a:prstGeom>
            <a:noFill/>
            <a:ln cap="flat" cmpd="sng" w="12700">
              <a:solidFill>
                <a:schemeClr val="dk1"/>
              </a:solidFill>
              <a:prstDash val="solid"/>
              <a:miter lim="800000"/>
              <a:headEnd len="sm" w="sm" type="none"/>
              <a:tailEnd len="med" w="med" type="triangle"/>
            </a:ln>
          </p:spPr>
        </p:cxnSp>
      </p:grpSp>
      <p:sp>
        <p:nvSpPr>
          <p:cNvPr id="2668" name="Google Shape;2668;p93:notes"/>
          <p:cNvSpPr/>
          <p:nvPr/>
        </p:nvSpPr>
        <p:spPr>
          <a:xfrm>
            <a:off x="2476500" y="1860550"/>
            <a:ext cx="838200" cy="197485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2669" name="Google Shape;2669;p93:notes"/>
          <p:cNvGrpSpPr/>
          <p:nvPr/>
        </p:nvGrpSpPr>
        <p:grpSpPr>
          <a:xfrm>
            <a:off x="2895600" y="458788"/>
            <a:ext cx="2110741" cy="1401762"/>
            <a:chOff x="5013425" y="400230"/>
            <a:chExt cx="2006547" cy="1817085"/>
          </a:xfrm>
        </p:grpSpPr>
        <p:sp>
          <p:nvSpPr>
            <p:cNvPr id="2670" name="Google Shape;2670;p93:notes"/>
            <p:cNvSpPr/>
            <p:nvPr/>
          </p:nvSpPr>
          <p:spPr>
            <a:xfrm>
              <a:off x="5265421" y="400230"/>
              <a:ext cx="1754551" cy="73007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Baselga et al., 2012: P6, Table 2</a:t>
              </a:r>
              <a:endParaRPr b="0" i="0" sz="1400" u="none" cap="none" strike="noStrike">
                <a:solidFill>
                  <a:srgbClr val="000000"/>
                </a:solidFill>
                <a:latin typeface="Arial"/>
                <a:ea typeface="Arial"/>
                <a:cs typeface="Arial"/>
                <a:sym typeface="Arial"/>
              </a:endParaRPr>
            </a:p>
          </p:txBody>
        </p:sp>
        <p:cxnSp>
          <p:nvCxnSpPr>
            <p:cNvPr id="2671" name="Google Shape;2671;p93:notes"/>
            <p:cNvCxnSpPr>
              <a:endCxn id="2668" idx="0"/>
            </p:cNvCxnSpPr>
            <p:nvPr/>
          </p:nvCxnSpPr>
          <p:spPr>
            <a:xfrm flipH="1">
              <a:off x="5013425" y="1130415"/>
              <a:ext cx="330600" cy="1086900"/>
            </a:xfrm>
            <a:prstGeom prst="straightConnector1">
              <a:avLst/>
            </a:prstGeom>
            <a:noFill/>
            <a:ln cap="flat" cmpd="sng" w="12700">
              <a:solidFill>
                <a:schemeClr val="dk1"/>
              </a:solidFill>
              <a:prstDash val="solid"/>
              <a:miter lim="800000"/>
              <a:headEnd len="sm" w="sm" type="none"/>
              <a:tailEnd len="med" w="med" type="triangle"/>
            </a:ln>
          </p:spPr>
        </p:cxnSp>
      </p:grpSp>
      <p:sp>
        <p:nvSpPr>
          <p:cNvPr id="2672" name="Google Shape;2672;p93:notes"/>
          <p:cNvSpPr/>
          <p:nvPr/>
        </p:nvSpPr>
        <p:spPr>
          <a:xfrm>
            <a:off x="3314700" y="1860550"/>
            <a:ext cx="838200" cy="197485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2673" name="Google Shape;2673;p93:notes"/>
          <p:cNvGrpSpPr/>
          <p:nvPr/>
        </p:nvGrpSpPr>
        <p:grpSpPr>
          <a:xfrm>
            <a:off x="3825500" y="458788"/>
            <a:ext cx="3346086" cy="1401761"/>
            <a:chOff x="3839060" y="400230"/>
            <a:chExt cx="3180912" cy="1817084"/>
          </a:xfrm>
        </p:grpSpPr>
        <p:sp>
          <p:nvSpPr>
            <p:cNvPr id="2674" name="Google Shape;2674;p93:notes"/>
            <p:cNvSpPr/>
            <p:nvPr/>
          </p:nvSpPr>
          <p:spPr>
            <a:xfrm>
              <a:off x="5265421" y="400230"/>
              <a:ext cx="1754551" cy="73007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Andre et al., 2019: P10, Table 3</a:t>
              </a:r>
              <a:endParaRPr b="0" i="0" sz="1400" u="none" cap="none" strike="noStrike">
                <a:solidFill>
                  <a:srgbClr val="000000"/>
                </a:solidFill>
                <a:latin typeface="Arial"/>
                <a:ea typeface="Arial"/>
                <a:cs typeface="Arial"/>
                <a:sym typeface="Arial"/>
              </a:endParaRPr>
            </a:p>
          </p:txBody>
        </p:sp>
        <p:cxnSp>
          <p:nvCxnSpPr>
            <p:cNvPr id="2675" name="Google Shape;2675;p93:notes"/>
            <p:cNvCxnSpPr/>
            <p:nvPr/>
          </p:nvCxnSpPr>
          <p:spPr>
            <a:xfrm flipH="1">
              <a:off x="3839060" y="1130299"/>
              <a:ext cx="1505100" cy="1087015"/>
            </a:xfrm>
            <a:prstGeom prst="straightConnector1">
              <a:avLst/>
            </a:prstGeom>
            <a:noFill/>
            <a:ln cap="flat" cmpd="sng" w="12700">
              <a:solidFill>
                <a:schemeClr val="dk1"/>
              </a:solidFill>
              <a:prstDash val="solid"/>
              <a:miter lim="800000"/>
              <a:headEnd len="sm" w="sm" type="none"/>
              <a:tailEnd len="med" w="med" type="triangle"/>
            </a:ln>
          </p:spPr>
        </p:cxnSp>
      </p:grpSp>
      <p:sp>
        <p:nvSpPr>
          <p:cNvPr id="2676" name="Google Shape;2676;p93:notes"/>
          <p:cNvSpPr/>
          <p:nvPr/>
        </p:nvSpPr>
        <p:spPr>
          <a:xfrm>
            <a:off x="4159250" y="1860550"/>
            <a:ext cx="838200" cy="197485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2677" name="Google Shape;2677;p93:notes"/>
          <p:cNvGrpSpPr/>
          <p:nvPr/>
        </p:nvGrpSpPr>
        <p:grpSpPr>
          <a:xfrm>
            <a:off x="5035597" y="1860550"/>
            <a:ext cx="3526745" cy="563202"/>
            <a:chOff x="3667321" y="400230"/>
            <a:chExt cx="3352651" cy="730071"/>
          </a:xfrm>
        </p:grpSpPr>
        <p:sp>
          <p:nvSpPr>
            <p:cNvPr id="2678" name="Google Shape;2678;p93:notes"/>
            <p:cNvSpPr/>
            <p:nvPr/>
          </p:nvSpPr>
          <p:spPr>
            <a:xfrm>
              <a:off x="5265421" y="400230"/>
              <a:ext cx="1754551" cy="73007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Turner et al., 2023: P10, Table 2</a:t>
              </a:r>
              <a:endParaRPr b="0" i="0" sz="1400" u="none" cap="none" strike="noStrike">
                <a:solidFill>
                  <a:srgbClr val="000000"/>
                </a:solidFill>
                <a:latin typeface="Arial"/>
                <a:ea typeface="Arial"/>
                <a:cs typeface="Arial"/>
                <a:sym typeface="Arial"/>
              </a:endParaRPr>
            </a:p>
          </p:txBody>
        </p:sp>
        <p:cxnSp>
          <p:nvCxnSpPr>
            <p:cNvPr id="2679" name="Google Shape;2679;p93:notes"/>
            <p:cNvCxnSpPr>
              <a:stCxn id="2678" idx="1"/>
            </p:cNvCxnSpPr>
            <p:nvPr/>
          </p:nvCxnSpPr>
          <p:spPr>
            <a:xfrm flipH="1">
              <a:off x="3667321" y="765265"/>
              <a:ext cx="1598100" cy="268800"/>
            </a:xfrm>
            <a:prstGeom prst="straightConnector1">
              <a:avLst/>
            </a:prstGeom>
            <a:noFill/>
            <a:ln cap="flat" cmpd="sng" w="12700">
              <a:solidFill>
                <a:schemeClr val="dk1"/>
              </a:solidFill>
              <a:prstDash val="solid"/>
              <a:miter lim="800000"/>
              <a:headEnd len="sm" w="sm" type="none"/>
              <a:tailEnd len="med" w="med" type="triangle"/>
            </a:ln>
          </p:spPr>
        </p:cxnSp>
      </p:gr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6" name="Shape 2686"/>
        <p:cNvGrpSpPr/>
        <p:nvPr/>
      </p:nvGrpSpPr>
      <p:grpSpPr>
        <a:xfrm>
          <a:off x="0" y="0"/>
          <a:ext cx="0" cy="0"/>
          <a:chOff x="0" y="0"/>
          <a:chExt cx="0" cy="0"/>
        </a:xfrm>
      </p:grpSpPr>
      <p:sp>
        <p:nvSpPr>
          <p:cNvPr id="2687" name="Google Shape;268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88" name="Google Shape;268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689" name="Google Shape;268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grpSp>
        <p:nvGrpSpPr>
          <p:cNvPr id="2690" name="Google Shape;2690;p12:notes"/>
          <p:cNvGrpSpPr/>
          <p:nvPr/>
        </p:nvGrpSpPr>
        <p:grpSpPr>
          <a:xfrm>
            <a:off x="4523232" y="1499615"/>
            <a:ext cx="8631936" cy="695059"/>
            <a:chOff x="4523232" y="1499615"/>
            <a:chExt cx="8631936" cy="695059"/>
          </a:xfrm>
        </p:grpSpPr>
        <p:sp>
          <p:nvSpPr>
            <p:cNvPr id="2691" name="Google Shape;2691;p12:notes"/>
            <p:cNvSpPr/>
            <p:nvPr/>
          </p:nvSpPr>
          <p:spPr>
            <a:xfrm>
              <a:off x="6772656" y="1499615"/>
              <a:ext cx="6382512" cy="493585"/>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92" name="Google Shape;2692;p12:notes"/>
            <p:cNvSpPr txBox="1"/>
            <p:nvPr/>
          </p:nvSpPr>
          <p:spPr>
            <a:xfrm>
              <a:off x="4523232" y="1548384"/>
              <a:ext cx="1877568" cy="64629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Kalinsky ASCO 2024, p9, 9A</a:t>
              </a:r>
              <a:endParaRPr b="0" i="0" sz="1400" u="none" cap="none" strike="noStrike">
                <a:solidFill>
                  <a:srgbClr val="000000"/>
                </a:solidFill>
                <a:latin typeface="Arial"/>
                <a:ea typeface="Arial"/>
                <a:cs typeface="Arial"/>
                <a:sym typeface="Arial"/>
              </a:endParaRPr>
            </a:p>
          </p:txBody>
        </p:sp>
        <p:cxnSp>
          <p:nvCxnSpPr>
            <p:cNvPr id="2693" name="Google Shape;2693;p12:notes"/>
            <p:cNvCxnSpPr>
              <a:stCxn id="2691" idx="1"/>
              <a:endCxn id="2692" idx="3"/>
            </p:cNvCxnSpPr>
            <p:nvPr/>
          </p:nvCxnSpPr>
          <p:spPr>
            <a:xfrm flipH="1">
              <a:off x="6400656" y="1746408"/>
              <a:ext cx="372000" cy="125100"/>
            </a:xfrm>
            <a:prstGeom prst="straightConnector1">
              <a:avLst/>
            </a:prstGeom>
            <a:noFill/>
            <a:ln cap="flat" cmpd="sng" w="12700">
              <a:solidFill>
                <a:schemeClr val="dk1"/>
              </a:solidFill>
              <a:prstDash val="solid"/>
              <a:miter lim="800000"/>
              <a:headEnd len="sm" w="sm" type="none"/>
              <a:tailEnd len="med" w="med" type="triangle"/>
            </a:ln>
          </p:spPr>
        </p:cxnSp>
      </p:grpSp>
      <p:grpSp>
        <p:nvGrpSpPr>
          <p:cNvPr id="2694" name="Google Shape;2694;p12:notes"/>
          <p:cNvGrpSpPr/>
          <p:nvPr/>
        </p:nvGrpSpPr>
        <p:grpSpPr>
          <a:xfrm>
            <a:off x="4523232" y="2123947"/>
            <a:ext cx="5650992" cy="1820165"/>
            <a:chOff x="4523232" y="1499615"/>
            <a:chExt cx="5650992" cy="1820165"/>
          </a:xfrm>
        </p:grpSpPr>
        <p:sp>
          <p:nvSpPr>
            <p:cNvPr id="2695" name="Google Shape;2695;p12:notes"/>
            <p:cNvSpPr/>
            <p:nvPr/>
          </p:nvSpPr>
          <p:spPr>
            <a:xfrm>
              <a:off x="6772656" y="1499615"/>
              <a:ext cx="3401568" cy="1820165"/>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696" name="Google Shape;2696;p12:notes"/>
            <p:cNvSpPr txBox="1"/>
            <p:nvPr/>
          </p:nvSpPr>
          <p:spPr>
            <a:xfrm>
              <a:off x="4523232" y="1548384"/>
              <a:ext cx="1877568" cy="64629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Kalinsky ASCO 2024, p8, 8A</a:t>
              </a:r>
              <a:endParaRPr b="0" i="0" sz="1400" u="none" cap="none" strike="noStrike">
                <a:solidFill>
                  <a:srgbClr val="000000"/>
                </a:solidFill>
                <a:latin typeface="Arial"/>
                <a:ea typeface="Arial"/>
                <a:cs typeface="Arial"/>
                <a:sym typeface="Arial"/>
              </a:endParaRPr>
            </a:p>
          </p:txBody>
        </p:sp>
        <p:cxnSp>
          <p:nvCxnSpPr>
            <p:cNvPr id="2697" name="Google Shape;2697;p12:notes"/>
            <p:cNvCxnSpPr>
              <a:stCxn id="2695" idx="1"/>
              <a:endCxn id="2696" idx="3"/>
            </p:cNvCxnSpPr>
            <p:nvPr/>
          </p:nvCxnSpPr>
          <p:spPr>
            <a:xfrm rot="10800000">
              <a:off x="6400656" y="1871497"/>
              <a:ext cx="372000" cy="538200"/>
            </a:xfrm>
            <a:prstGeom prst="straightConnector1">
              <a:avLst/>
            </a:prstGeom>
            <a:noFill/>
            <a:ln cap="flat" cmpd="sng" w="12700">
              <a:solidFill>
                <a:schemeClr val="dk1"/>
              </a:solidFill>
              <a:prstDash val="solid"/>
              <a:miter lim="800000"/>
              <a:headEnd len="sm" w="sm" type="none"/>
              <a:tailEnd len="med" w="med" type="triangle"/>
            </a:ln>
          </p:spPr>
        </p:cxnSp>
      </p:grpSp>
      <p:grpSp>
        <p:nvGrpSpPr>
          <p:cNvPr id="2698" name="Google Shape;2698;p12:notes"/>
          <p:cNvGrpSpPr/>
          <p:nvPr/>
        </p:nvGrpSpPr>
        <p:grpSpPr>
          <a:xfrm>
            <a:off x="4523232" y="3948461"/>
            <a:ext cx="5650992" cy="1038067"/>
            <a:chOff x="4523232" y="1499615"/>
            <a:chExt cx="5650992" cy="1038067"/>
          </a:xfrm>
        </p:grpSpPr>
        <p:sp>
          <p:nvSpPr>
            <p:cNvPr id="2699" name="Google Shape;2699;p12:notes"/>
            <p:cNvSpPr/>
            <p:nvPr/>
          </p:nvSpPr>
          <p:spPr>
            <a:xfrm>
              <a:off x="6772656" y="1499615"/>
              <a:ext cx="3401568" cy="1038067"/>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00" name="Google Shape;2700;p12:notes"/>
            <p:cNvSpPr txBox="1"/>
            <p:nvPr/>
          </p:nvSpPr>
          <p:spPr>
            <a:xfrm>
              <a:off x="4523232" y="1548384"/>
              <a:ext cx="1877568" cy="64629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Kalinsky ASCO 2024, p8, 8B</a:t>
              </a:r>
              <a:endParaRPr b="0" i="0" sz="1400" u="none" cap="none" strike="noStrike">
                <a:solidFill>
                  <a:srgbClr val="000000"/>
                </a:solidFill>
                <a:latin typeface="Arial"/>
                <a:ea typeface="Arial"/>
                <a:cs typeface="Arial"/>
                <a:sym typeface="Arial"/>
              </a:endParaRPr>
            </a:p>
          </p:txBody>
        </p:sp>
        <p:cxnSp>
          <p:nvCxnSpPr>
            <p:cNvPr id="2701" name="Google Shape;2701;p12:notes"/>
            <p:cNvCxnSpPr>
              <a:stCxn id="2699" idx="1"/>
              <a:endCxn id="2700" idx="3"/>
            </p:cNvCxnSpPr>
            <p:nvPr/>
          </p:nvCxnSpPr>
          <p:spPr>
            <a:xfrm rot="10800000">
              <a:off x="6400656" y="1871649"/>
              <a:ext cx="372000" cy="147000"/>
            </a:xfrm>
            <a:prstGeom prst="straightConnector1">
              <a:avLst/>
            </a:prstGeom>
            <a:noFill/>
            <a:ln cap="flat" cmpd="sng" w="12700">
              <a:solidFill>
                <a:schemeClr val="dk1"/>
              </a:solidFill>
              <a:prstDash val="solid"/>
              <a:miter lim="800000"/>
              <a:headEnd len="sm" w="sm" type="none"/>
              <a:tailEnd len="med" w="med" type="triangle"/>
            </a:ln>
          </p:spPr>
        </p:cxnSp>
      </p:grpSp>
      <p:grpSp>
        <p:nvGrpSpPr>
          <p:cNvPr id="2702" name="Google Shape;2702;p12:notes"/>
          <p:cNvGrpSpPr/>
          <p:nvPr/>
        </p:nvGrpSpPr>
        <p:grpSpPr>
          <a:xfrm>
            <a:off x="10363200" y="2119598"/>
            <a:ext cx="5108448" cy="2598706"/>
            <a:chOff x="6772656" y="1499615"/>
            <a:chExt cx="5096256" cy="2598706"/>
          </a:xfrm>
        </p:grpSpPr>
        <p:sp>
          <p:nvSpPr>
            <p:cNvPr id="2703" name="Google Shape;2703;p12:notes"/>
            <p:cNvSpPr/>
            <p:nvPr/>
          </p:nvSpPr>
          <p:spPr>
            <a:xfrm>
              <a:off x="6772656" y="1499615"/>
              <a:ext cx="3017520" cy="259870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704" name="Google Shape;2704;p12:notes"/>
            <p:cNvSpPr txBox="1"/>
            <p:nvPr/>
          </p:nvSpPr>
          <p:spPr>
            <a:xfrm>
              <a:off x="9991344" y="1816132"/>
              <a:ext cx="1877568" cy="92328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Kalinsky ASCO 2024, p9, 9A, 9B; p15, 15A</a:t>
              </a:r>
              <a:endParaRPr b="0" i="0" sz="1400" u="none" cap="none" strike="noStrike">
                <a:solidFill>
                  <a:srgbClr val="000000"/>
                </a:solidFill>
                <a:latin typeface="Arial"/>
                <a:ea typeface="Arial"/>
                <a:cs typeface="Arial"/>
                <a:sym typeface="Arial"/>
              </a:endParaRPr>
            </a:p>
          </p:txBody>
        </p:sp>
        <p:cxnSp>
          <p:nvCxnSpPr>
            <p:cNvPr id="2705" name="Google Shape;2705;p12:notes"/>
            <p:cNvCxnSpPr>
              <a:stCxn id="2703" idx="3"/>
              <a:endCxn id="2704" idx="1"/>
            </p:cNvCxnSpPr>
            <p:nvPr/>
          </p:nvCxnSpPr>
          <p:spPr>
            <a:xfrm flipH="1" rot="10800000">
              <a:off x="9790176" y="2277868"/>
              <a:ext cx="201300" cy="521100"/>
            </a:xfrm>
            <a:prstGeom prst="straightConnector1">
              <a:avLst/>
            </a:prstGeom>
            <a:noFill/>
            <a:ln cap="flat" cmpd="sng" w="12700">
              <a:solidFill>
                <a:schemeClr val="dk1"/>
              </a:solidFill>
              <a:prstDash val="solid"/>
              <a:miter lim="800000"/>
              <a:headEnd len="sm" w="sm" type="none"/>
              <a:tailEnd len="med" w="med" type="triangle"/>
            </a:ln>
          </p:spPr>
        </p:cxnSp>
      </p:gr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9" name="Shape 2909"/>
        <p:cNvGrpSpPr/>
        <p:nvPr/>
      </p:nvGrpSpPr>
      <p:grpSpPr>
        <a:xfrm>
          <a:off x="0" y="0"/>
          <a:ext cx="0" cy="0"/>
          <a:chOff x="0" y="0"/>
          <a:chExt cx="0" cy="0"/>
        </a:xfrm>
      </p:grpSpPr>
      <p:sp>
        <p:nvSpPr>
          <p:cNvPr id="2910" name="Google Shape;291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1" name="Google Shape;291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912" name="Google Shape;291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grpSp>
        <p:nvGrpSpPr>
          <p:cNvPr id="2913" name="Google Shape;2913;p17:notes"/>
          <p:cNvGrpSpPr/>
          <p:nvPr/>
        </p:nvGrpSpPr>
        <p:grpSpPr>
          <a:xfrm>
            <a:off x="4523232" y="1499615"/>
            <a:ext cx="8631936" cy="695059"/>
            <a:chOff x="4523232" y="1499615"/>
            <a:chExt cx="8631936" cy="695059"/>
          </a:xfrm>
        </p:grpSpPr>
        <p:sp>
          <p:nvSpPr>
            <p:cNvPr id="2914" name="Google Shape;2914;p17:notes"/>
            <p:cNvSpPr/>
            <p:nvPr/>
          </p:nvSpPr>
          <p:spPr>
            <a:xfrm>
              <a:off x="6772656" y="1499615"/>
              <a:ext cx="6382512" cy="493585"/>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915" name="Google Shape;2915;p17:notes"/>
            <p:cNvSpPr txBox="1"/>
            <p:nvPr/>
          </p:nvSpPr>
          <p:spPr>
            <a:xfrm>
              <a:off x="4523232" y="1548384"/>
              <a:ext cx="1877568" cy="64629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Kalinsky ASCO 2024, p9, 9A</a:t>
              </a:r>
              <a:endParaRPr b="0" i="0" sz="1400" u="none" cap="none" strike="noStrike">
                <a:solidFill>
                  <a:srgbClr val="000000"/>
                </a:solidFill>
                <a:latin typeface="Arial"/>
                <a:ea typeface="Arial"/>
                <a:cs typeface="Arial"/>
                <a:sym typeface="Arial"/>
              </a:endParaRPr>
            </a:p>
          </p:txBody>
        </p:sp>
        <p:cxnSp>
          <p:nvCxnSpPr>
            <p:cNvPr id="2916" name="Google Shape;2916;p17:notes"/>
            <p:cNvCxnSpPr>
              <a:stCxn id="2914" idx="1"/>
              <a:endCxn id="2915" idx="3"/>
            </p:cNvCxnSpPr>
            <p:nvPr/>
          </p:nvCxnSpPr>
          <p:spPr>
            <a:xfrm flipH="1">
              <a:off x="6400656" y="1746408"/>
              <a:ext cx="372000" cy="125100"/>
            </a:xfrm>
            <a:prstGeom prst="straightConnector1">
              <a:avLst/>
            </a:prstGeom>
            <a:noFill/>
            <a:ln cap="flat" cmpd="sng" w="12700">
              <a:solidFill>
                <a:schemeClr val="dk1"/>
              </a:solidFill>
              <a:prstDash val="solid"/>
              <a:miter lim="800000"/>
              <a:headEnd len="sm" w="sm" type="none"/>
              <a:tailEnd len="med" w="med" type="triangle"/>
            </a:ln>
          </p:spPr>
        </p:cxnSp>
      </p:grpSp>
      <p:grpSp>
        <p:nvGrpSpPr>
          <p:cNvPr id="2917" name="Google Shape;2917;p17:notes"/>
          <p:cNvGrpSpPr/>
          <p:nvPr/>
        </p:nvGrpSpPr>
        <p:grpSpPr>
          <a:xfrm>
            <a:off x="4523232" y="2123947"/>
            <a:ext cx="5650992" cy="1820165"/>
            <a:chOff x="4523232" y="1499615"/>
            <a:chExt cx="5650992" cy="1820165"/>
          </a:xfrm>
        </p:grpSpPr>
        <p:sp>
          <p:nvSpPr>
            <p:cNvPr id="2918" name="Google Shape;2918;p17:notes"/>
            <p:cNvSpPr/>
            <p:nvPr/>
          </p:nvSpPr>
          <p:spPr>
            <a:xfrm>
              <a:off x="6772656" y="1499615"/>
              <a:ext cx="3401568" cy="1820165"/>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919" name="Google Shape;2919;p17:notes"/>
            <p:cNvSpPr txBox="1"/>
            <p:nvPr/>
          </p:nvSpPr>
          <p:spPr>
            <a:xfrm>
              <a:off x="4523232" y="1548384"/>
              <a:ext cx="1877568" cy="64629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Kalinsky ASCO 2024, p8, 8A</a:t>
              </a:r>
              <a:endParaRPr b="0" i="0" sz="1400" u="none" cap="none" strike="noStrike">
                <a:solidFill>
                  <a:srgbClr val="000000"/>
                </a:solidFill>
                <a:latin typeface="Arial"/>
                <a:ea typeface="Arial"/>
                <a:cs typeface="Arial"/>
                <a:sym typeface="Arial"/>
              </a:endParaRPr>
            </a:p>
          </p:txBody>
        </p:sp>
        <p:cxnSp>
          <p:nvCxnSpPr>
            <p:cNvPr id="2920" name="Google Shape;2920;p17:notes"/>
            <p:cNvCxnSpPr>
              <a:stCxn id="2918" idx="1"/>
              <a:endCxn id="2919" idx="3"/>
            </p:cNvCxnSpPr>
            <p:nvPr/>
          </p:nvCxnSpPr>
          <p:spPr>
            <a:xfrm rot="10800000">
              <a:off x="6400656" y="1871497"/>
              <a:ext cx="372000" cy="538200"/>
            </a:xfrm>
            <a:prstGeom prst="straightConnector1">
              <a:avLst/>
            </a:prstGeom>
            <a:noFill/>
            <a:ln cap="flat" cmpd="sng" w="12700">
              <a:solidFill>
                <a:schemeClr val="dk1"/>
              </a:solidFill>
              <a:prstDash val="solid"/>
              <a:miter lim="800000"/>
              <a:headEnd len="sm" w="sm" type="none"/>
              <a:tailEnd len="med" w="med" type="triangle"/>
            </a:ln>
          </p:spPr>
        </p:cxnSp>
      </p:grpSp>
      <p:grpSp>
        <p:nvGrpSpPr>
          <p:cNvPr id="2921" name="Google Shape;2921;p17:notes"/>
          <p:cNvGrpSpPr/>
          <p:nvPr/>
        </p:nvGrpSpPr>
        <p:grpSpPr>
          <a:xfrm>
            <a:off x="4523232" y="3948461"/>
            <a:ext cx="5650992" cy="1038067"/>
            <a:chOff x="4523232" y="1499615"/>
            <a:chExt cx="5650992" cy="1038067"/>
          </a:xfrm>
        </p:grpSpPr>
        <p:sp>
          <p:nvSpPr>
            <p:cNvPr id="2922" name="Google Shape;2922;p17:notes"/>
            <p:cNvSpPr/>
            <p:nvPr/>
          </p:nvSpPr>
          <p:spPr>
            <a:xfrm>
              <a:off x="6772656" y="1499615"/>
              <a:ext cx="3401568" cy="1038067"/>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923" name="Google Shape;2923;p17:notes"/>
            <p:cNvSpPr txBox="1"/>
            <p:nvPr/>
          </p:nvSpPr>
          <p:spPr>
            <a:xfrm>
              <a:off x="4523232" y="1548384"/>
              <a:ext cx="1877568" cy="64629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Kalinsky ASCO 2024, p8, 8B</a:t>
              </a:r>
              <a:endParaRPr b="0" i="0" sz="1400" u="none" cap="none" strike="noStrike">
                <a:solidFill>
                  <a:srgbClr val="000000"/>
                </a:solidFill>
                <a:latin typeface="Arial"/>
                <a:ea typeface="Arial"/>
                <a:cs typeface="Arial"/>
                <a:sym typeface="Arial"/>
              </a:endParaRPr>
            </a:p>
          </p:txBody>
        </p:sp>
        <p:cxnSp>
          <p:nvCxnSpPr>
            <p:cNvPr id="2924" name="Google Shape;2924;p17:notes"/>
            <p:cNvCxnSpPr>
              <a:stCxn id="2922" idx="1"/>
              <a:endCxn id="2923" idx="3"/>
            </p:cNvCxnSpPr>
            <p:nvPr/>
          </p:nvCxnSpPr>
          <p:spPr>
            <a:xfrm rot="10800000">
              <a:off x="6400656" y="1871649"/>
              <a:ext cx="372000" cy="147000"/>
            </a:xfrm>
            <a:prstGeom prst="straightConnector1">
              <a:avLst/>
            </a:prstGeom>
            <a:noFill/>
            <a:ln cap="flat" cmpd="sng" w="12700">
              <a:solidFill>
                <a:schemeClr val="dk1"/>
              </a:solidFill>
              <a:prstDash val="solid"/>
              <a:miter lim="800000"/>
              <a:headEnd len="sm" w="sm" type="none"/>
              <a:tailEnd len="med" w="med" type="triangle"/>
            </a:ln>
          </p:spPr>
        </p:cxnSp>
      </p:grpSp>
      <p:grpSp>
        <p:nvGrpSpPr>
          <p:cNvPr id="2925" name="Google Shape;2925;p17:notes"/>
          <p:cNvGrpSpPr/>
          <p:nvPr/>
        </p:nvGrpSpPr>
        <p:grpSpPr>
          <a:xfrm>
            <a:off x="10363200" y="2119598"/>
            <a:ext cx="5108448" cy="2598706"/>
            <a:chOff x="6772656" y="1499615"/>
            <a:chExt cx="5096256" cy="2598706"/>
          </a:xfrm>
        </p:grpSpPr>
        <p:sp>
          <p:nvSpPr>
            <p:cNvPr id="2926" name="Google Shape;2926;p17:notes"/>
            <p:cNvSpPr/>
            <p:nvPr/>
          </p:nvSpPr>
          <p:spPr>
            <a:xfrm>
              <a:off x="6772656" y="1499615"/>
              <a:ext cx="3017520" cy="2598706"/>
            </a:xfrm>
            <a:prstGeom prst="rect">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2927" name="Google Shape;2927;p17:notes"/>
            <p:cNvSpPr txBox="1"/>
            <p:nvPr/>
          </p:nvSpPr>
          <p:spPr>
            <a:xfrm>
              <a:off x="9991344" y="1816132"/>
              <a:ext cx="1877568" cy="923289"/>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Kalinsky ASCO 2024, p9, 9A, 9B; p15, 15A</a:t>
              </a:r>
              <a:endParaRPr b="0" i="0" sz="1400" u="none" cap="none" strike="noStrike">
                <a:solidFill>
                  <a:srgbClr val="000000"/>
                </a:solidFill>
                <a:latin typeface="Arial"/>
                <a:ea typeface="Arial"/>
                <a:cs typeface="Arial"/>
                <a:sym typeface="Arial"/>
              </a:endParaRPr>
            </a:p>
          </p:txBody>
        </p:sp>
        <p:cxnSp>
          <p:nvCxnSpPr>
            <p:cNvPr id="2928" name="Google Shape;2928;p17:notes"/>
            <p:cNvCxnSpPr>
              <a:stCxn id="2926" idx="3"/>
              <a:endCxn id="2927" idx="1"/>
            </p:cNvCxnSpPr>
            <p:nvPr/>
          </p:nvCxnSpPr>
          <p:spPr>
            <a:xfrm flipH="1" rot="10800000">
              <a:off x="9790176" y="2277868"/>
              <a:ext cx="201300" cy="521100"/>
            </a:xfrm>
            <a:prstGeom prst="straightConnector1">
              <a:avLst/>
            </a:prstGeom>
            <a:noFill/>
            <a:ln cap="flat" cmpd="sng" w="12700">
              <a:solidFill>
                <a:schemeClr val="dk1"/>
              </a:solidFill>
              <a:prstDash val="solid"/>
              <a:miter lim="800000"/>
              <a:headEnd len="sm" w="sm" type="none"/>
              <a:tailEnd len="med" w="med" type="triangle"/>
            </a:ln>
          </p:spPr>
        </p:cxnSp>
      </p:gr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9" name="Shape 3049"/>
        <p:cNvGrpSpPr/>
        <p:nvPr/>
      </p:nvGrpSpPr>
      <p:grpSpPr>
        <a:xfrm>
          <a:off x="0" y="0"/>
          <a:ext cx="0" cy="0"/>
          <a:chOff x="0" y="0"/>
          <a:chExt cx="0" cy="0"/>
        </a:xfrm>
      </p:grpSpPr>
      <p:sp>
        <p:nvSpPr>
          <p:cNvPr id="3050" name="Google Shape;305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51" name="Google Shape;3051;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a:t>VOICEOVER here is that SOC provides no benefit across subgroups, and has the same benefit regardless of clinical/molecular variable.</a:t>
            </a:r>
            <a:endParaRPr/>
          </a:p>
        </p:txBody>
      </p:sp>
      <p:sp>
        <p:nvSpPr>
          <p:cNvPr id="3052" name="Google Shape;3052;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3053" name="Google Shape;3053;p18:notes"/>
          <p:cNvSpPr/>
          <p:nvPr/>
        </p:nvSpPr>
        <p:spPr>
          <a:xfrm>
            <a:off x="755650" y="1860550"/>
            <a:ext cx="1720850" cy="197485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3054" name="Google Shape;3054;p18:notes"/>
          <p:cNvGrpSpPr/>
          <p:nvPr/>
        </p:nvGrpSpPr>
        <p:grpSpPr>
          <a:xfrm>
            <a:off x="198406" y="458788"/>
            <a:ext cx="2824193" cy="1706561"/>
            <a:chOff x="5265420" y="400230"/>
            <a:chExt cx="2684780" cy="2212192"/>
          </a:xfrm>
        </p:grpSpPr>
        <p:sp>
          <p:nvSpPr>
            <p:cNvPr id="3055" name="Google Shape;3055;p18:notes"/>
            <p:cNvSpPr/>
            <p:nvPr/>
          </p:nvSpPr>
          <p:spPr>
            <a:xfrm>
              <a:off x="5265420" y="400230"/>
              <a:ext cx="2684780" cy="73007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Dieras et al., 2018: P5, Table 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Burris et al., 2021: P4, Table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Rugo et al., 2021: P4, Table 1</a:t>
              </a:r>
              <a:endParaRPr b="0" i="0" sz="1400" u="none" cap="none" strike="noStrike">
                <a:solidFill>
                  <a:srgbClr val="000000"/>
                </a:solidFill>
                <a:latin typeface="Arial"/>
                <a:ea typeface="Arial"/>
                <a:cs typeface="Arial"/>
                <a:sym typeface="Arial"/>
              </a:endParaRPr>
            </a:p>
          </p:txBody>
        </p:sp>
        <p:cxnSp>
          <p:nvCxnSpPr>
            <p:cNvPr id="3056" name="Google Shape;3056;p18:notes"/>
            <p:cNvCxnSpPr/>
            <p:nvPr/>
          </p:nvCxnSpPr>
          <p:spPr>
            <a:xfrm>
              <a:off x="5344160" y="1130300"/>
              <a:ext cx="450996" cy="1482122"/>
            </a:xfrm>
            <a:prstGeom prst="straightConnector1">
              <a:avLst/>
            </a:prstGeom>
            <a:noFill/>
            <a:ln cap="flat" cmpd="sng" w="12700">
              <a:solidFill>
                <a:schemeClr val="dk1"/>
              </a:solidFill>
              <a:prstDash val="solid"/>
              <a:miter lim="800000"/>
              <a:headEnd len="sm" w="sm" type="none"/>
              <a:tailEnd len="med" w="med" type="triangle"/>
            </a:ln>
          </p:spPr>
        </p:cxnSp>
      </p:grpSp>
      <p:sp>
        <p:nvSpPr>
          <p:cNvPr id="3057" name="Google Shape;3057;p18:notes"/>
          <p:cNvSpPr/>
          <p:nvPr/>
        </p:nvSpPr>
        <p:spPr>
          <a:xfrm>
            <a:off x="2476500" y="1860550"/>
            <a:ext cx="838200" cy="197485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3058" name="Google Shape;3058;p18:notes"/>
          <p:cNvGrpSpPr/>
          <p:nvPr/>
        </p:nvGrpSpPr>
        <p:grpSpPr>
          <a:xfrm>
            <a:off x="2895600" y="458788"/>
            <a:ext cx="2110741" cy="1401762"/>
            <a:chOff x="5013425" y="400230"/>
            <a:chExt cx="2006547" cy="1817085"/>
          </a:xfrm>
        </p:grpSpPr>
        <p:sp>
          <p:nvSpPr>
            <p:cNvPr id="3059" name="Google Shape;3059;p18:notes"/>
            <p:cNvSpPr/>
            <p:nvPr/>
          </p:nvSpPr>
          <p:spPr>
            <a:xfrm>
              <a:off x="5265421" y="400230"/>
              <a:ext cx="1754551" cy="73007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Baselga et al., 2012: P6, Table 2</a:t>
              </a:r>
              <a:endParaRPr b="0" i="0" sz="1400" u="none" cap="none" strike="noStrike">
                <a:solidFill>
                  <a:srgbClr val="000000"/>
                </a:solidFill>
                <a:latin typeface="Arial"/>
                <a:ea typeface="Arial"/>
                <a:cs typeface="Arial"/>
                <a:sym typeface="Arial"/>
              </a:endParaRPr>
            </a:p>
          </p:txBody>
        </p:sp>
        <p:cxnSp>
          <p:nvCxnSpPr>
            <p:cNvPr id="3060" name="Google Shape;3060;p18:notes"/>
            <p:cNvCxnSpPr>
              <a:endCxn id="3057" idx="0"/>
            </p:cNvCxnSpPr>
            <p:nvPr/>
          </p:nvCxnSpPr>
          <p:spPr>
            <a:xfrm flipH="1">
              <a:off x="5013425" y="1130415"/>
              <a:ext cx="330600" cy="1086900"/>
            </a:xfrm>
            <a:prstGeom prst="straightConnector1">
              <a:avLst/>
            </a:prstGeom>
            <a:noFill/>
            <a:ln cap="flat" cmpd="sng" w="12700">
              <a:solidFill>
                <a:schemeClr val="dk1"/>
              </a:solidFill>
              <a:prstDash val="solid"/>
              <a:miter lim="800000"/>
              <a:headEnd len="sm" w="sm" type="none"/>
              <a:tailEnd len="med" w="med" type="triangle"/>
            </a:ln>
          </p:spPr>
        </p:cxnSp>
      </p:grpSp>
      <p:sp>
        <p:nvSpPr>
          <p:cNvPr id="3061" name="Google Shape;3061;p18:notes"/>
          <p:cNvSpPr/>
          <p:nvPr/>
        </p:nvSpPr>
        <p:spPr>
          <a:xfrm>
            <a:off x="3314700" y="1860550"/>
            <a:ext cx="838200" cy="197485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3062" name="Google Shape;3062;p18:notes"/>
          <p:cNvGrpSpPr/>
          <p:nvPr/>
        </p:nvGrpSpPr>
        <p:grpSpPr>
          <a:xfrm>
            <a:off x="3825500" y="458788"/>
            <a:ext cx="3346086" cy="1401761"/>
            <a:chOff x="3839060" y="400230"/>
            <a:chExt cx="3180912" cy="1817084"/>
          </a:xfrm>
        </p:grpSpPr>
        <p:sp>
          <p:nvSpPr>
            <p:cNvPr id="3063" name="Google Shape;3063;p18:notes"/>
            <p:cNvSpPr/>
            <p:nvPr/>
          </p:nvSpPr>
          <p:spPr>
            <a:xfrm>
              <a:off x="5265421" y="400230"/>
              <a:ext cx="1754551" cy="73007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Andre et al., 2019: P10, Table 3</a:t>
              </a:r>
              <a:endParaRPr b="0" i="0" sz="1400" u="none" cap="none" strike="noStrike">
                <a:solidFill>
                  <a:srgbClr val="000000"/>
                </a:solidFill>
                <a:latin typeface="Arial"/>
                <a:ea typeface="Arial"/>
                <a:cs typeface="Arial"/>
                <a:sym typeface="Arial"/>
              </a:endParaRPr>
            </a:p>
          </p:txBody>
        </p:sp>
        <p:cxnSp>
          <p:nvCxnSpPr>
            <p:cNvPr id="3064" name="Google Shape;3064;p18:notes"/>
            <p:cNvCxnSpPr/>
            <p:nvPr/>
          </p:nvCxnSpPr>
          <p:spPr>
            <a:xfrm flipH="1">
              <a:off x="3839060" y="1130299"/>
              <a:ext cx="1505100" cy="1087015"/>
            </a:xfrm>
            <a:prstGeom prst="straightConnector1">
              <a:avLst/>
            </a:prstGeom>
            <a:noFill/>
            <a:ln cap="flat" cmpd="sng" w="12700">
              <a:solidFill>
                <a:schemeClr val="dk1"/>
              </a:solidFill>
              <a:prstDash val="solid"/>
              <a:miter lim="800000"/>
              <a:headEnd len="sm" w="sm" type="none"/>
              <a:tailEnd len="med" w="med" type="triangle"/>
            </a:ln>
          </p:spPr>
        </p:cxnSp>
      </p:grpSp>
      <p:sp>
        <p:nvSpPr>
          <p:cNvPr id="3065" name="Google Shape;3065;p18:notes"/>
          <p:cNvSpPr/>
          <p:nvPr/>
        </p:nvSpPr>
        <p:spPr>
          <a:xfrm>
            <a:off x="4159250" y="1860550"/>
            <a:ext cx="838200" cy="197485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3066" name="Google Shape;3066;p18:notes"/>
          <p:cNvGrpSpPr/>
          <p:nvPr/>
        </p:nvGrpSpPr>
        <p:grpSpPr>
          <a:xfrm>
            <a:off x="5035597" y="1860550"/>
            <a:ext cx="3526745" cy="563202"/>
            <a:chOff x="3667321" y="400230"/>
            <a:chExt cx="3352651" cy="730071"/>
          </a:xfrm>
        </p:grpSpPr>
        <p:sp>
          <p:nvSpPr>
            <p:cNvPr id="3067" name="Google Shape;3067;p18:notes"/>
            <p:cNvSpPr/>
            <p:nvPr/>
          </p:nvSpPr>
          <p:spPr>
            <a:xfrm>
              <a:off x="5265421" y="400230"/>
              <a:ext cx="1754551" cy="730071"/>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Turner et al., 2023: P10, Table 2</a:t>
              </a:r>
              <a:endParaRPr b="0" i="0" sz="1400" u="none" cap="none" strike="noStrike">
                <a:solidFill>
                  <a:srgbClr val="000000"/>
                </a:solidFill>
                <a:latin typeface="Arial"/>
                <a:ea typeface="Arial"/>
                <a:cs typeface="Arial"/>
                <a:sym typeface="Arial"/>
              </a:endParaRPr>
            </a:p>
          </p:txBody>
        </p:sp>
        <p:cxnSp>
          <p:nvCxnSpPr>
            <p:cNvPr id="3068" name="Google Shape;3068;p18:notes"/>
            <p:cNvCxnSpPr>
              <a:stCxn id="3067" idx="1"/>
            </p:cNvCxnSpPr>
            <p:nvPr/>
          </p:nvCxnSpPr>
          <p:spPr>
            <a:xfrm flipH="1">
              <a:off x="3667321" y="765265"/>
              <a:ext cx="1598100" cy="268800"/>
            </a:xfrm>
            <a:prstGeom prst="straightConnector1">
              <a:avLst/>
            </a:prstGeom>
            <a:noFill/>
            <a:ln cap="flat" cmpd="sng" w="12700">
              <a:solidFill>
                <a:schemeClr val="dk1"/>
              </a:solidFill>
              <a:prstDash val="solid"/>
              <a:miter lim="800000"/>
              <a:headEnd len="sm" w="sm" type="none"/>
              <a:tailEnd len="med" w="med" type="triangle"/>
            </a:ln>
          </p:spPr>
        </p:cxnSp>
      </p:gr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5" name="Shape 3255"/>
        <p:cNvGrpSpPr/>
        <p:nvPr/>
      </p:nvGrpSpPr>
      <p:grpSpPr>
        <a:xfrm>
          <a:off x="0" y="0"/>
          <a:ext cx="0" cy="0"/>
          <a:chOff x="0" y="0"/>
          <a:chExt cx="0" cy="0"/>
        </a:xfrm>
      </p:grpSpPr>
      <p:sp>
        <p:nvSpPr>
          <p:cNvPr id="3256" name="Google Shape;3256;p9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7" name="Google Shape;3257;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3" name="Shape 3263"/>
        <p:cNvGrpSpPr/>
        <p:nvPr/>
      </p:nvGrpSpPr>
      <p:grpSpPr>
        <a:xfrm>
          <a:off x="0" y="0"/>
          <a:ext cx="0" cy="0"/>
          <a:chOff x="0" y="0"/>
          <a:chExt cx="0" cy="0"/>
        </a:xfrm>
      </p:grpSpPr>
      <p:sp>
        <p:nvSpPr>
          <p:cNvPr id="3264" name="Google Shape;326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5" name="Google Shape;326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266" name="Google Shape;326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9" name="Shape 3299"/>
        <p:cNvGrpSpPr/>
        <p:nvPr/>
      </p:nvGrpSpPr>
      <p:grpSpPr>
        <a:xfrm>
          <a:off x="0" y="0"/>
          <a:ext cx="0" cy="0"/>
          <a:chOff x="0" y="0"/>
          <a:chExt cx="0" cy="0"/>
        </a:xfrm>
      </p:grpSpPr>
      <p:sp>
        <p:nvSpPr>
          <p:cNvPr id="3300" name="Google Shape;330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01" name="Google Shape;330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3302" name="Google Shape;330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0" name="Shape 3370"/>
        <p:cNvGrpSpPr/>
        <p:nvPr/>
      </p:nvGrpSpPr>
      <p:grpSpPr>
        <a:xfrm>
          <a:off x="0" y="0"/>
          <a:ext cx="0" cy="0"/>
          <a:chOff x="0" y="0"/>
          <a:chExt cx="0" cy="0"/>
        </a:xfrm>
      </p:grpSpPr>
      <p:sp>
        <p:nvSpPr>
          <p:cNvPr id="3371" name="Google Shape;3371;p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2" name="Google Shape;3372;p9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en-US" sz="1200" u="none" cap="none" strike="noStrike">
                <a:solidFill>
                  <a:srgbClr val="002060"/>
                </a:solidFill>
                <a:latin typeface="Arial"/>
                <a:ea typeface="Arial"/>
                <a:cs typeface="Arial"/>
                <a:sym typeface="Arial"/>
              </a:rPr>
              <a:t>Benefit is in line with the 8.6 months mPFS in patients with longer prior CDK4/6i (&gt;12 mo) from the EMERALD subgroup analysis</a:t>
            </a:r>
            <a:endParaRPr/>
          </a:p>
          <a:p>
            <a:pPr indent="0" lvl="0" marL="0" rtl="0" algn="l">
              <a:lnSpc>
                <a:spcPct val="100000"/>
              </a:lnSpc>
              <a:spcBef>
                <a:spcPts val="0"/>
              </a:spcBef>
              <a:spcAft>
                <a:spcPts val="0"/>
              </a:spcAft>
              <a:buClr>
                <a:schemeClr val="dk1"/>
              </a:buClr>
              <a:buSzPts val="1200"/>
              <a:buFont typeface="Arial"/>
              <a:buNone/>
            </a:pPr>
            <a:r>
              <a:t/>
            </a:r>
            <a:endParaRPr/>
          </a:p>
        </p:txBody>
      </p:sp>
      <p:sp>
        <p:nvSpPr>
          <p:cNvPr id="3373" name="Google Shape;3373;p9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2" name="Shape 3392"/>
        <p:cNvGrpSpPr/>
        <p:nvPr/>
      </p:nvGrpSpPr>
      <p:grpSpPr>
        <a:xfrm>
          <a:off x="0" y="0"/>
          <a:ext cx="0" cy="0"/>
          <a:chOff x="0" y="0"/>
          <a:chExt cx="0" cy="0"/>
        </a:xfrm>
      </p:grpSpPr>
      <p:sp>
        <p:nvSpPr>
          <p:cNvPr id="3393" name="Google Shape;3393;p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94" name="Google Shape;3394;p9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95" name="Google Shape;3395;p9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4" name="Shape 3424"/>
        <p:cNvGrpSpPr/>
        <p:nvPr/>
      </p:nvGrpSpPr>
      <p:grpSpPr>
        <a:xfrm>
          <a:off x="0" y="0"/>
          <a:ext cx="0" cy="0"/>
          <a:chOff x="0" y="0"/>
          <a:chExt cx="0" cy="0"/>
        </a:xfrm>
      </p:grpSpPr>
      <p:sp>
        <p:nvSpPr>
          <p:cNvPr id="3425" name="Google Shape;3425;p99:notes"/>
          <p:cNvSpPr/>
          <p:nvPr>
            <p:ph idx="2" type="sldImg"/>
          </p:nvPr>
        </p:nvSpPr>
        <p:spPr>
          <a:xfrm>
            <a:off x="1292225" y="755650"/>
            <a:ext cx="4078288" cy="22939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6" name="Google Shape;3426;p99:notes"/>
          <p:cNvSpPr txBox="1"/>
          <p:nvPr>
            <p:ph idx="1" type="body"/>
          </p:nvPr>
        </p:nvSpPr>
        <p:spPr>
          <a:xfrm>
            <a:off x="992350" y="3270976"/>
            <a:ext cx="4989350" cy="2677467"/>
          </a:xfrm>
          <a:prstGeom prst="rect">
            <a:avLst/>
          </a:prstGeom>
          <a:noFill/>
          <a:ln>
            <a:noFill/>
          </a:ln>
        </p:spPr>
        <p:txBody>
          <a:bodyPr anchorCtr="0" anchor="t" bIns="24325" lIns="48650" spcFirstLastPara="1" rIns="48650" wrap="square" tIns="24325">
            <a:noAutofit/>
          </a:bodyPr>
          <a:lstStyle/>
          <a:p>
            <a:pPr indent="0" lvl="0" marL="0" rtl="0" algn="l">
              <a:lnSpc>
                <a:spcPct val="100000"/>
              </a:lnSpc>
              <a:spcBef>
                <a:spcPts val="0"/>
              </a:spcBef>
              <a:spcAft>
                <a:spcPts val="0"/>
              </a:spcAft>
              <a:buClr>
                <a:schemeClr val="dk1"/>
              </a:buClr>
              <a:buSzPts val="1400"/>
              <a:buFont typeface="Arial"/>
              <a:buNone/>
            </a:pPr>
            <a:r>
              <a:t/>
            </a:r>
            <a:endParaRPr/>
          </a:p>
        </p:txBody>
      </p:sp>
      <p:sp>
        <p:nvSpPr>
          <p:cNvPr id="3427" name="Google Shape;3427;p99:notes"/>
          <p:cNvSpPr txBox="1"/>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5" name="Shape 3445"/>
        <p:cNvGrpSpPr/>
        <p:nvPr/>
      </p:nvGrpSpPr>
      <p:grpSpPr>
        <a:xfrm>
          <a:off x="0" y="0"/>
          <a:ext cx="0" cy="0"/>
          <a:chOff x="0" y="0"/>
          <a:chExt cx="0" cy="0"/>
        </a:xfrm>
      </p:grpSpPr>
      <p:sp>
        <p:nvSpPr>
          <p:cNvPr id="3446" name="Google Shape;3446;p100:notes"/>
          <p:cNvSpPr txBox="1"/>
          <p:nvPr>
            <p:ph idx="1" type="body"/>
          </p:nvPr>
        </p:nvSpPr>
        <p:spPr>
          <a:xfrm>
            <a:off x="73025" y="4341812"/>
            <a:ext cx="6594475" cy="44545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3447" name="Google Shape;3447;p100:notes"/>
          <p:cNvSpPr/>
          <p:nvPr>
            <p:ph idx="2" type="sldImg"/>
          </p:nvPr>
        </p:nvSpPr>
        <p:spPr>
          <a:xfrm>
            <a:off x="73025" y="3476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5" name="Shape 3475"/>
        <p:cNvGrpSpPr/>
        <p:nvPr/>
      </p:nvGrpSpPr>
      <p:grpSpPr>
        <a:xfrm>
          <a:off x="0" y="0"/>
          <a:ext cx="0" cy="0"/>
          <a:chOff x="0" y="0"/>
          <a:chExt cx="0" cy="0"/>
        </a:xfrm>
      </p:grpSpPr>
      <p:sp>
        <p:nvSpPr>
          <p:cNvPr id="3476" name="Google Shape;347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7" name="Google Shape;3477;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78" name="Google Shape;3478;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6" name="Shape 3756"/>
        <p:cNvGrpSpPr/>
        <p:nvPr/>
      </p:nvGrpSpPr>
      <p:grpSpPr>
        <a:xfrm>
          <a:off x="0" y="0"/>
          <a:ext cx="0" cy="0"/>
          <a:chOff x="0" y="0"/>
          <a:chExt cx="0" cy="0"/>
        </a:xfrm>
      </p:grpSpPr>
      <p:sp>
        <p:nvSpPr>
          <p:cNvPr id="3757" name="Google Shape;375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58" name="Google Shape;3758;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Clr>
                <a:schemeClr val="dk1"/>
              </a:buClr>
              <a:buSzPts val="1400"/>
              <a:buFont typeface="Arial"/>
              <a:buNone/>
            </a:pPr>
            <a:r>
              <a:t/>
            </a:r>
            <a:endParaRPr/>
          </a:p>
        </p:txBody>
      </p:sp>
      <p:sp>
        <p:nvSpPr>
          <p:cNvPr id="3759" name="Google Shape;3759;p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
        <p:nvSpPr>
          <p:cNvPr id="3760" name="Google Shape;3760;p14:notes"/>
          <p:cNvSpPr/>
          <p:nvPr/>
        </p:nvSpPr>
        <p:spPr>
          <a:xfrm>
            <a:off x="755650" y="1860550"/>
            <a:ext cx="1720800" cy="197490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3761" name="Google Shape;3761;p14:notes"/>
          <p:cNvGrpSpPr/>
          <p:nvPr/>
        </p:nvGrpSpPr>
        <p:grpSpPr>
          <a:xfrm>
            <a:off x="198263" y="458774"/>
            <a:ext cx="2824036" cy="1706391"/>
            <a:chOff x="5265420" y="400230"/>
            <a:chExt cx="2684700" cy="2212070"/>
          </a:xfrm>
        </p:grpSpPr>
        <p:sp>
          <p:nvSpPr>
            <p:cNvPr id="3762" name="Google Shape;3762;p14:notes"/>
            <p:cNvSpPr/>
            <p:nvPr/>
          </p:nvSpPr>
          <p:spPr>
            <a:xfrm>
              <a:off x="5265420" y="400230"/>
              <a:ext cx="2684700" cy="7302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Dieras et al., 2018: P5, Table 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Burris et al., 2021: P4, Table 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Rugo et al., 2021: P4, Table 1</a:t>
              </a:r>
              <a:endParaRPr b="0" i="0" sz="1400" u="none" cap="none" strike="noStrike">
                <a:solidFill>
                  <a:srgbClr val="000000"/>
                </a:solidFill>
                <a:latin typeface="Arial"/>
                <a:ea typeface="Arial"/>
                <a:cs typeface="Arial"/>
                <a:sym typeface="Arial"/>
              </a:endParaRPr>
            </a:p>
          </p:txBody>
        </p:sp>
        <p:cxnSp>
          <p:nvCxnSpPr>
            <p:cNvPr id="3763" name="Google Shape;3763;p14:notes"/>
            <p:cNvCxnSpPr/>
            <p:nvPr/>
          </p:nvCxnSpPr>
          <p:spPr>
            <a:xfrm>
              <a:off x="5344160" y="1130300"/>
              <a:ext cx="450900" cy="1482000"/>
            </a:xfrm>
            <a:prstGeom prst="straightConnector1">
              <a:avLst/>
            </a:prstGeom>
            <a:noFill/>
            <a:ln cap="flat" cmpd="sng" w="12700">
              <a:solidFill>
                <a:schemeClr val="dk1"/>
              </a:solidFill>
              <a:prstDash val="solid"/>
              <a:miter lim="800000"/>
              <a:headEnd len="sm" w="sm" type="none"/>
              <a:tailEnd len="med" w="med" type="triangle"/>
            </a:ln>
          </p:spPr>
        </p:cxnSp>
      </p:grpSp>
      <p:sp>
        <p:nvSpPr>
          <p:cNvPr id="3764" name="Google Shape;3764;p14:notes"/>
          <p:cNvSpPr/>
          <p:nvPr/>
        </p:nvSpPr>
        <p:spPr>
          <a:xfrm>
            <a:off x="2476500" y="1860550"/>
            <a:ext cx="838200" cy="197490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3765" name="Google Shape;3765;p14:notes"/>
          <p:cNvGrpSpPr/>
          <p:nvPr/>
        </p:nvGrpSpPr>
        <p:grpSpPr>
          <a:xfrm>
            <a:off x="2895600" y="458774"/>
            <a:ext cx="2110708" cy="1401776"/>
            <a:chOff x="5013554" y="400230"/>
            <a:chExt cx="2006567" cy="1817184"/>
          </a:xfrm>
        </p:grpSpPr>
        <p:sp>
          <p:nvSpPr>
            <p:cNvPr id="3766" name="Google Shape;3766;p14:notes"/>
            <p:cNvSpPr/>
            <p:nvPr/>
          </p:nvSpPr>
          <p:spPr>
            <a:xfrm>
              <a:off x="5265421" y="400230"/>
              <a:ext cx="1754700" cy="7302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Baselga et al., 2012: P6, Table 2</a:t>
              </a:r>
              <a:endParaRPr b="0" i="0" sz="1400" u="none" cap="none" strike="noStrike">
                <a:solidFill>
                  <a:srgbClr val="000000"/>
                </a:solidFill>
                <a:latin typeface="Arial"/>
                <a:ea typeface="Arial"/>
                <a:cs typeface="Arial"/>
                <a:sym typeface="Arial"/>
              </a:endParaRPr>
            </a:p>
          </p:txBody>
        </p:sp>
        <p:cxnSp>
          <p:nvCxnSpPr>
            <p:cNvPr id="3767" name="Google Shape;3767;p14:notes"/>
            <p:cNvCxnSpPr>
              <a:endCxn id="3764" idx="0"/>
            </p:cNvCxnSpPr>
            <p:nvPr/>
          </p:nvCxnSpPr>
          <p:spPr>
            <a:xfrm flipH="1">
              <a:off x="5013554" y="1130514"/>
              <a:ext cx="330600" cy="1086900"/>
            </a:xfrm>
            <a:prstGeom prst="straightConnector1">
              <a:avLst/>
            </a:prstGeom>
            <a:noFill/>
            <a:ln cap="flat" cmpd="sng" w="12700">
              <a:solidFill>
                <a:schemeClr val="dk1"/>
              </a:solidFill>
              <a:prstDash val="solid"/>
              <a:miter lim="800000"/>
              <a:headEnd len="sm" w="sm" type="none"/>
              <a:tailEnd len="med" w="med" type="triangle"/>
            </a:ln>
          </p:spPr>
        </p:cxnSp>
      </p:grpSp>
      <p:sp>
        <p:nvSpPr>
          <p:cNvPr id="3768" name="Google Shape;3768;p14:notes"/>
          <p:cNvSpPr/>
          <p:nvPr/>
        </p:nvSpPr>
        <p:spPr>
          <a:xfrm>
            <a:off x="3314700" y="1860550"/>
            <a:ext cx="838200" cy="197490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3769" name="Google Shape;3769;p14:notes"/>
          <p:cNvGrpSpPr/>
          <p:nvPr/>
        </p:nvGrpSpPr>
        <p:grpSpPr>
          <a:xfrm>
            <a:off x="3825398" y="458774"/>
            <a:ext cx="3346158" cy="1401610"/>
            <a:chOff x="3839060" y="400230"/>
            <a:chExt cx="3181061" cy="1816969"/>
          </a:xfrm>
        </p:grpSpPr>
        <p:sp>
          <p:nvSpPr>
            <p:cNvPr id="3770" name="Google Shape;3770;p14:notes"/>
            <p:cNvSpPr/>
            <p:nvPr/>
          </p:nvSpPr>
          <p:spPr>
            <a:xfrm>
              <a:off x="5265421" y="400230"/>
              <a:ext cx="1754700" cy="7302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Andre et al., 2019: P10, Table 3</a:t>
              </a:r>
              <a:endParaRPr b="0" i="0" sz="1400" u="none" cap="none" strike="noStrike">
                <a:solidFill>
                  <a:srgbClr val="000000"/>
                </a:solidFill>
                <a:latin typeface="Arial"/>
                <a:ea typeface="Arial"/>
                <a:cs typeface="Arial"/>
                <a:sym typeface="Arial"/>
              </a:endParaRPr>
            </a:p>
          </p:txBody>
        </p:sp>
        <p:cxnSp>
          <p:nvCxnSpPr>
            <p:cNvPr id="3771" name="Google Shape;3771;p14:notes"/>
            <p:cNvCxnSpPr/>
            <p:nvPr/>
          </p:nvCxnSpPr>
          <p:spPr>
            <a:xfrm flipH="1">
              <a:off x="3839060" y="1130299"/>
              <a:ext cx="1505100" cy="1086900"/>
            </a:xfrm>
            <a:prstGeom prst="straightConnector1">
              <a:avLst/>
            </a:prstGeom>
            <a:noFill/>
            <a:ln cap="flat" cmpd="sng" w="12700">
              <a:solidFill>
                <a:schemeClr val="dk1"/>
              </a:solidFill>
              <a:prstDash val="solid"/>
              <a:miter lim="800000"/>
              <a:headEnd len="sm" w="sm" type="none"/>
              <a:tailEnd len="med" w="med" type="triangle"/>
            </a:ln>
          </p:spPr>
        </p:cxnSp>
      </p:grpSp>
      <p:sp>
        <p:nvSpPr>
          <p:cNvPr id="3772" name="Google Shape;3772;p14:notes"/>
          <p:cNvSpPr/>
          <p:nvPr/>
        </p:nvSpPr>
        <p:spPr>
          <a:xfrm>
            <a:off x="4159250" y="1860550"/>
            <a:ext cx="838200" cy="1974900"/>
          </a:xfrm>
          <a:prstGeom prst="rect">
            <a:avLst/>
          </a:prstGeom>
          <a:noFill/>
          <a:ln cap="flat" cmpd="sng" w="9525">
            <a:solidFill>
              <a:srgbClr val="08283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grpSp>
        <p:nvGrpSpPr>
          <p:cNvPr id="3773" name="Google Shape;3773;p14:notes"/>
          <p:cNvGrpSpPr/>
          <p:nvPr/>
        </p:nvGrpSpPr>
        <p:grpSpPr>
          <a:xfrm>
            <a:off x="5035497" y="1860536"/>
            <a:ext cx="3526810" cy="563276"/>
            <a:chOff x="3667321" y="400230"/>
            <a:chExt cx="3352800" cy="730200"/>
          </a:xfrm>
        </p:grpSpPr>
        <p:sp>
          <p:nvSpPr>
            <p:cNvPr id="3774" name="Google Shape;3774;p14:notes"/>
            <p:cNvSpPr/>
            <p:nvPr/>
          </p:nvSpPr>
          <p:spPr>
            <a:xfrm>
              <a:off x="5265421" y="400230"/>
              <a:ext cx="1754700" cy="73020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Arial"/>
                  <a:ea typeface="Arial"/>
                  <a:cs typeface="Arial"/>
                  <a:sym typeface="Arial"/>
                </a:rPr>
                <a:t>Turner et al., 2023: P10, Table 2</a:t>
              </a:r>
              <a:endParaRPr b="0" i="0" sz="1400" u="none" cap="none" strike="noStrike">
                <a:solidFill>
                  <a:srgbClr val="000000"/>
                </a:solidFill>
                <a:latin typeface="Arial"/>
                <a:ea typeface="Arial"/>
                <a:cs typeface="Arial"/>
                <a:sym typeface="Arial"/>
              </a:endParaRPr>
            </a:p>
          </p:txBody>
        </p:sp>
        <p:cxnSp>
          <p:nvCxnSpPr>
            <p:cNvPr id="3775" name="Google Shape;3775;p14:notes"/>
            <p:cNvCxnSpPr>
              <a:stCxn id="3774" idx="1"/>
            </p:cNvCxnSpPr>
            <p:nvPr/>
          </p:nvCxnSpPr>
          <p:spPr>
            <a:xfrm flipH="1">
              <a:off x="3667321" y="765330"/>
              <a:ext cx="1598100" cy="268800"/>
            </a:xfrm>
            <a:prstGeom prst="straightConnector1">
              <a:avLst/>
            </a:prstGeom>
            <a:noFill/>
            <a:ln cap="flat" cmpd="sng" w="12700">
              <a:solidFill>
                <a:schemeClr val="dk1"/>
              </a:solidFill>
              <a:prstDash val="solid"/>
              <a:miter lim="800000"/>
              <a:headEnd len="sm" w="sm" type="none"/>
              <a:tailEnd len="med" w="med" type="triangle"/>
            </a:ln>
          </p:spPr>
        </p:cxnSp>
      </p:gr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1" name="Shape 3781"/>
        <p:cNvGrpSpPr/>
        <p:nvPr/>
      </p:nvGrpSpPr>
      <p:grpSpPr>
        <a:xfrm>
          <a:off x="0" y="0"/>
          <a:ext cx="0" cy="0"/>
          <a:chOff x="0" y="0"/>
          <a:chExt cx="0" cy="0"/>
        </a:xfrm>
      </p:grpSpPr>
      <p:sp>
        <p:nvSpPr>
          <p:cNvPr id="3782" name="Google Shape;3782;p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3" name="Google Shape;3783;p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4" name="Google Shape;3784;p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8" name="Shape 3808"/>
        <p:cNvGrpSpPr/>
        <p:nvPr/>
      </p:nvGrpSpPr>
      <p:grpSpPr>
        <a:xfrm>
          <a:off x="0" y="0"/>
          <a:ext cx="0" cy="0"/>
          <a:chOff x="0" y="0"/>
          <a:chExt cx="0" cy="0"/>
        </a:xfrm>
      </p:grpSpPr>
      <p:sp>
        <p:nvSpPr>
          <p:cNvPr id="3809" name="Google Shape;3809;p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0" name="Google Shape;3810;p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1" name="Google Shape;3811;p10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8" name="Shape 3818"/>
        <p:cNvGrpSpPr/>
        <p:nvPr/>
      </p:nvGrpSpPr>
      <p:grpSpPr>
        <a:xfrm>
          <a:off x="0" y="0"/>
          <a:ext cx="0" cy="0"/>
          <a:chOff x="0" y="0"/>
          <a:chExt cx="0" cy="0"/>
        </a:xfrm>
      </p:grpSpPr>
      <p:sp>
        <p:nvSpPr>
          <p:cNvPr id="3819" name="Google Shape;3819;g393121d5c94_2_17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20" name="Google Shape;3820;g393121d5c94_2_175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21" name="Google Shape;3821;g393121d5c94_2_175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2" name="Shape 3902"/>
        <p:cNvGrpSpPr/>
        <p:nvPr/>
      </p:nvGrpSpPr>
      <p:grpSpPr>
        <a:xfrm>
          <a:off x="0" y="0"/>
          <a:ext cx="0" cy="0"/>
          <a:chOff x="0" y="0"/>
          <a:chExt cx="0" cy="0"/>
        </a:xfrm>
      </p:grpSpPr>
      <p:sp>
        <p:nvSpPr>
          <p:cNvPr id="3903" name="Google Shape;3903;p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04" name="Google Shape;3904;p10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5" name="Google Shape;3905;p10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6" name="Shape 3956"/>
        <p:cNvGrpSpPr/>
        <p:nvPr/>
      </p:nvGrpSpPr>
      <p:grpSpPr>
        <a:xfrm>
          <a:off x="0" y="0"/>
          <a:ext cx="0" cy="0"/>
          <a:chOff x="0" y="0"/>
          <a:chExt cx="0" cy="0"/>
        </a:xfrm>
      </p:grpSpPr>
      <p:sp>
        <p:nvSpPr>
          <p:cNvPr id="3957" name="Google Shape;3957;p1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8" name="Google Shape;3958;p10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3959" name="Google Shape;3959;p10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3" name="Shape 3993"/>
        <p:cNvGrpSpPr/>
        <p:nvPr/>
      </p:nvGrpSpPr>
      <p:grpSpPr>
        <a:xfrm>
          <a:off x="0" y="0"/>
          <a:ext cx="0" cy="0"/>
          <a:chOff x="0" y="0"/>
          <a:chExt cx="0" cy="0"/>
        </a:xfrm>
      </p:grpSpPr>
      <p:sp>
        <p:nvSpPr>
          <p:cNvPr id="3994" name="Google Shape;3994;p1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95" name="Google Shape;3995;p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81:notes"/>
          <p:cNvSpPr/>
          <p:nvPr>
            <p:ph idx="2" type="sldImg"/>
          </p:nvPr>
        </p:nvSpPr>
        <p:spPr>
          <a:xfrm>
            <a:off x="6659563" y="1414463"/>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81:notes"/>
          <p:cNvSpPr txBox="1"/>
          <p:nvPr>
            <p:ph idx="1" type="body"/>
          </p:nvPr>
        </p:nvSpPr>
        <p:spPr>
          <a:xfrm>
            <a:off x="2009775" y="5441950"/>
            <a:ext cx="16084549" cy="4454525"/>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88" name="Google Shape;288;p81: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4" name="Shape 4094"/>
        <p:cNvGrpSpPr/>
        <p:nvPr/>
      </p:nvGrpSpPr>
      <p:grpSpPr>
        <a:xfrm>
          <a:off x="0" y="0"/>
          <a:ext cx="0" cy="0"/>
          <a:chOff x="0" y="0"/>
          <a:chExt cx="0" cy="0"/>
        </a:xfrm>
      </p:grpSpPr>
      <p:sp>
        <p:nvSpPr>
          <p:cNvPr id="4095" name="Google Shape;4095;g393121d5c94_2_13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96" name="Google Shape;4096;g393121d5c94_2_13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3" name="Shape 4133"/>
        <p:cNvGrpSpPr/>
        <p:nvPr/>
      </p:nvGrpSpPr>
      <p:grpSpPr>
        <a:xfrm>
          <a:off x="0" y="0"/>
          <a:ext cx="0" cy="0"/>
          <a:chOff x="0" y="0"/>
          <a:chExt cx="0" cy="0"/>
        </a:xfrm>
      </p:grpSpPr>
      <p:sp>
        <p:nvSpPr>
          <p:cNvPr id="4134" name="Google Shape;4134;p1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35" name="Google Shape;4135;p1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4" name="Shape 4254"/>
        <p:cNvGrpSpPr/>
        <p:nvPr/>
      </p:nvGrpSpPr>
      <p:grpSpPr>
        <a:xfrm>
          <a:off x="0" y="0"/>
          <a:ext cx="0" cy="0"/>
          <a:chOff x="0" y="0"/>
          <a:chExt cx="0" cy="0"/>
        </a:xfrm>
      </p:grpSpPr>
      <p:sp>
        <p:nvSpPr>
          <p:cNvPr id="4255" name="Google Shape;4255;g393121d5c94_2_147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56" name="Google Shape;4256;g393121d5c94_2_14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7" name="Shape 4297"/>
        <p:cNvGrpSpPr/>
        <p:nvPr/>
      </p:nvGrpSpPr>
      <p:grpSpPr>
        <a:xfrm>
          <a:off x="0" y="0"/>
          <a:ext cx="0" cy="0"/>
          <a:chOff x="0" y="0"/>
          <a:chExt cx="0" cy="0"/>
        </a:xfrm>
      </p:grpSpPr>
      <p:sp>
        <p:nvSpPr>
          <p:cNvPr id="4298" name="Google Shape;4298;p1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99" name="Google Shape;4299;p1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2" name="Shape 4342"/>
        <p:cNvGrpSpPr/>
        <p:nvPr/>
      </p:nvGrpSpPr>
      <p:grpSpPr>
        <a:xfrm>
          <a:off x="0" y="0"/>
          <a:ext cx="0" cy="0"/>
          <a:chOff x="0" y="0"/>
          <a:chExt cx="0" cy="0"/>
        </a:xfrm>
      </p:grpSpPr>
      <p:sp>
        <p:nvSpPr>
          <p:cNvPr id="4343" name="Google Shape;4343;p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44" name="Google Shape;4344;p10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45" name="Google Shape;4345;p10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5" name="Shape 4355"/>
        <p:cNvGrpSpPr/>
        <p:nvPr/>
      </p:nvGrpSpPr>
      <p:grpSpPr>
        <a:xfrm>
          <a:off x="0" y="0"/>
          <a:ext cx="0" cy="0"/>
          <a:chOff x="0" y="0"/>
          <a:chExt cx="0" cy="0"/>
        </a:xfrm>
      </p:grpSpPr>
      <p:sp>
        <p:nvSpPr>
          <p:cNvPr id="4356" name="Google Shape;4356;p1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7" name="Google Shape;4357;p1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4358" name="Google Shape;4358;p1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6" name="Shape 4366"/>
        <p:cNvGrpSpPr/>
        <p:nvPr/>
      </p:nvGrpSpPr>
      <p:grpSpPr>
        <a:xfrm>
          <a:off x="0" y="0"/>
          <a:ext cx="0" cy="0"/>
          <a:chOff x="0" y="0"/>
          <a:chExt cx="0" cy="0"/>
        </a:xfrm>
      </p:grpSpPr>
      <p:sp>
        <p:nvSpPr>
          <p:cNvPr id="4367" name="Google Shape;4367;p1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8" name="Google Shape;4368;p1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9" name="Google Shape;4369;p1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0" name="Shape 4380"/>
        <p:cNvGrpSpPr/>
        <p:nvPr/>
      </p:nvGrpSpPr>
      <p:grpSpPr>
        <a:xfrm>
          <a:off x="0" y="0"/>
          <a:ext cx="0" cy="0"/>
          <a:chOff x="0" y="0"/>
          <a:chExt cx="0" cy="0"/>
        </a:xfrm>
      </p:grpSpPr>
      <p:sp>
        <p:nvSpPr>
          <p:cNvPr id="4381" name="Google Shape;438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2" name="Google Shape;438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1" name="Shape 4451"/>
        <p:cNvGrpSpPr/>
        <p:nvPr/>
      </p:nvGrpSpPr>
      <p:grpSpPr>
        <a:xfrm>
          <a:off x="0" y="0"/>
          <a:ext cx="0" cy="0"/>
          <a:chOff x="0" y="0"/>
          <a:chExt cx="0" cy="0"/>
        </a:xfrm>
      </p:grpSpPr>
      <p:sp>
        <p:nvSpPr>
          <p:cNvPr id="4452" name="Google Shape;4452;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3" name="Google Shape;445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0" name="Shape 4490"/>
        <p:cNvGrpSpPr/>
        <p:nvPr/>
      </p:nvGrpSpPr>
      <p:grpSpPr>
        <a:xfrm>
          <a:off x="0" y="0"/>
          <a:ext cx="0" cy="0"/>
          <a:chOff x="0" y="0"/>
          <a:chExt cx="0" cy="0"/>
        </a:xfrm>
      </p:grpSpPr>
      <p:sp>
        <p:nvSpPr>
          <p:cNvPr id="4491" name="Google Shape;449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2" name="Google Shape;449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1:notes"/>
          <p:cNvSpPr/>
          <p:nvPr>
            <p:ph idx="2" type="sldImg"/>
          </p:nvPr>
        </p:nvSpPr>
        <p:spPr>
          <a:xfrm>
            <a:off x="0" y="909638"/>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21:notes"/>
          <p:cNvSpPr txBox="1"/>
          <p:nvPr>
            <p:ph idx="12" type="sldNum"/>
          </p:nvPr>
        </p:nvSpPr>
        <p:spPr>
          <a:xfrm>
            <a:off x="11387138" y="10742613"/>
            <a:ext cx="8712200" cy="5667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297" name="Google Shape;29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298" name="Google Shape;298;p21:notes"/>
          <p:cNvSpPr txBox="1"/>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8" name="Shape 4538"/>
        <p:cNvGrpSpPr/>
        <p:nvPr/>
      </p:nvGrpSpPr>
      <p:grpSpPr>
        <a:xfrm>
          <a:off x="0" y="0"/>
          <a:ext cx="0" cy="0"/>
          <a:chOff x="0" y="0"/>
          <a:chExt cx="0" cy="0"/>
        </a:xfrm>
      </p:grpSpPr>
      <p:sp>
        <p:nvSpPr>
          <p:cNvPr id="4539" name="Google Shape;453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40" name="Google Shape;4540;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541" name="Google Shape;4541;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8" name="Shape 4548"/>
        <p:cNvGrpSpPr/>
        <p:nvPr/>
      </p:nvGrpSpPr>
      <p:grpSpPr>
        <a:xfrm>
          <a:off x="0" y="0"/>
          <a:ext cx="0" cy="0"/>
          <a:chOff x="0" y="0"/>
          <a:chExt cx="0" cy="0"/>
        </a:xfrm>
      </p:grpSpPr>
      <p:sp>
        <p:nvSpPr>
          <p:cNvPr id="4549" name="Google Shape;4549;p1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50" name="Google Shape;4550;p1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51" name="Google Shape;4551;p1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2" name="Shape 4572"/>
        <p:cNvGrpSpPr/>
        <p:nvPr/>
      </p:nvGrpSpPr>
      <p:grpSpPr>
        <a:xfrm>
          <a:off x="0" y="0"/>
          <a:ext cx="0" cy="0"/>
          <a:chOff x="0" y="0"/>
          <a:chExt cx="0" cy="0"/>
        </a:xfrm>
      </p:grpSpPr>
      <p:sp>
        <p:nvSpPr>
          <p:cNvPr id="4573" name="Google Shape;4573;p116:notes"/>
          <p:cNvSpPr/>
          <p:nvPr>
            <p:ph idx="2" type="sldImg"/>
          </p:nvPr>
        </p:nvSpPr>
        <p:spPr>
          <a:xfrm>
            <a:off x="0" y="909638"/>
            <a:ext cx="6784975" cy="38163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4" name="Google Shape;4574;p1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4575" name="Google Shape;4575;p116:notes"/>
          <p:cNvSpPr txBox="1"/>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6" name="Shape 4586"/>
        <p:cNvGrpSpPr/>
        <p:nvPr/>
      </p:nvGrpSpPr>
      <p:grpSpPr>
        <a:xfrm>
          <a:off x="0" y="0"/>
          <a:ext cx="0" cy="0"/>
          <a:chOff x="0" y="0"/>
          <a:chExt cx="0" cy="0"/>
        </a:xfrm>
      </p:grpSpPr>
      <p:sp>
        <p:nvSpPr>
          <p:cNvPr id="4587" name="Google Shape;4587;p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8" name="Google Shape;4588;p1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9" name="Google Shape;4589;p1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1" name="Shape 4601"/>
        <p:cNvGrpSpPr/>
        <p:nvPr/>
      </p:nvGrpSpPr>
      <p:grpSpPr>
        <a:xfrm>
          <a:off x="0" y="0"/>
          <a:ext cx="0" cy="0"/>
          <a:chOff x="0" y="0"/>
          <a:chExt cx="0" cy="0"/>
        </a:xfrm>
      </p:grpSpPr>
      <p:sp>
        <p:nvSpPr>
          <p:cNvPr id="4602" name="Google Shape;4602;p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3" name="Google Shape;4603;p1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4604" name="Google Shape;4604;p1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9" name="Shape 4609"/>
        <p:cNvGrpSpPr/>
        <p:nvPr/>
      </p:nvGrpSpPr>
      <p:grpSpPr>
        <a:xfrm>
          <a:off x="0" y="0"/>
          <a:ext cx="0" cy="0"/>
          <a:chOff x="0" y="0"/>
          <a:chExt cx="0" cy="0"/>
        </a:xfrm>
      </p:grpSpPr>
      <p:sp>
        <p:nvSpPr>
          <p:cNvPr id="4610" name="Google Shape;461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1" name="Google Shape;461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4612" name="Google Shape;461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326" name="Google Shape;32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200"/>
              <a:buFont typeface="Arial"/>
              <a:buNone/>
            </a:pPr>
            <a:r>
              <a:t/>
            </a:r>
            <a:endParaRPr/>
          </a:p>
        </p:txBody>
      </p:sp>
      <p:sp>
        <p:nvSpPr>
          <p:cNvPr id="648" name="Google Shape;648;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8.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4.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showMasterSp="0">
  <p:cSld name="4_Title Slide">
    <p:spTree>
      <p:nvGrpSpPr>
        <p:cNvPr id="18" name="Shape 18"/>
        <p:cNvGrpSpPr/>
        <p:nvPr/>
      </p:nvGrpSpPr>
      <p:grpSpPr>
        <a:xfrm>
          <a:off x="0" y="0"/>
          <a:ext cx="0" cy="0"/>
          <a:chOff x="0" y="0"/>
          <a:chExt cx="0" cy="0"/>
        </a:xfrm>
      </p:grpSpPr>
      <p:sp>
        <p:nvSpPr>
          <p:cNvPr id="19" name="Google Shape;19;p68"/>
          <p:cNvSpPr/>
          <p:nvPr/>
        </p:nvSpPr>
        <p:spPr>
          <a:xfrm>
            <a:off x="3051958" y="965200"/>
            <a:ext cx="9140042" cy="4927600"/>
          </a:xfrm>
          <a:prstGeom prst="rect">
            <a:avLst/>
          </a:prstGeom>
          <a:gradFill>
            <a:gsLst>
              <a:gs pos="0">
                <a:srgbClr val="71A0B4">
                  <a:alpha val="2352"/>
                </a:srgbClr>
              </a:gs>
              <a:gs pos="2000">
                <a:srgbClr val="71A0B4">
                  <a:alpha val="2352"/>
                </a:srgbClr>
              </a:gs>
              <a:gs pos="29000">
                <a:srgbClr val="71A0B4">
                  <a:alpha val="12156"/>
                </a:srgbClr>
              </a:gs>
              <a:gs pos="100000">
                <a:srgbClr val="71A0B4">
                  <a:alpha val="12156"/>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Narrow"/>
              <a:ea typeface="Arial Narrow"/>
              <a:cs typeface="Arial Narrow"/>
              <a:sym typeface="Arial Narrow"/>
            </a:endParaRPr>
          </a:p>
        </p:txBody>
      </p:sp>
      <p:sp>
        <p:nvSpPr>
          <p:cNvPr id="20" name="Google Shape;20;p68"/>
          <p:cNvSpPr/>
          <p:nvPr/>
        </p:nvSpPr>
        <p:spPr>
          <a:xfrm rot="10800000">
            <a:off x="4868882" y="1560479"/>
            <a:ext cx="6702405" cy="3743393"/>
          </a:xfrm>
          <a:prstGeom prst="rect">
            <a:avLst/>
          </a:prstGeom>
          <a:gradFill>
            <a:gsLst>
              <a:gs pos="0">
                <a:schemeClr val="lt1"/>
              </a:gs>
              <a:gs pos="3000">
                <a:schemeClr val="lt1"/>
              </a:gs>
              <a:gs pos="69000">
                <a:srgbClr val="FFFFFF">
                  <a:alpha val="43137"/>
                </a:srgbClr>
              </a:gs>
              <a:gs pos="98000">
                <a:srgbClr val="FFFFFF">
                  <a:alpha val="0"/>
                </a:srgbClr>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pic>
        <p:nvPicPr>
          <p:cNvPr id="21" name="Google Shape;21;p68"/>
          <p:cNvPicPr preferRelativeResize="0"/>
          <p:nvPr/>
        </p:nvPicPr>
        <p:blipFill rotWithShape="1">
          <a:blip r:embed="rId2">
            <a:alphaModFix/>
          </a:blip>
          <a:srcRect b="0" l="0" r="-13951" t="0"/>
          <a:stretch/>
        </p:blipFill>
        <p:spPr>
          <a:xfrm>
            <a:off x="-23589" y="0"/>
            <a:ext cx="6246259" cy="6858000"/>
          </a:xfrm>
          <a:prstGeom prst="rect">
            <a:avLst/>
          </a:prstGeom>
          <a:noFill/>
          <a:ln>
            <a:noFill/>
          </a:ln>
        </p:spPr>
      </p:pic>
      <p:grpSp>
        <p:nvGrpSpPr>
          <p:cNvPr id="22" name="Google Shape;22;p68"/>
          <p:cNvGrpSpPr/>
          <p:nvPr/>
        </p:nvGrpSpPr>
        <p:grpSpPr>
          <a:xfrm>
            <a:off x="4722758" y="1392135"/>
            <a:ext cx="7019661" cy="4084893"/>
            <a:chOff x="4694183" y="1435158"/>
            <a:chExt cx="7019661" cy="4084893"/>
          </a:xfrm>
        </p:grpSpPr>
        <p:grpSp>
          <p:nvGrpSpPr>
            <p:cNvPr id="23" name="Google Shape;23;p68"/>
            <p:cNvGrpSpPr/>
            <p:nvPr/>
          </p:nvGrpSpPr>
          <p:grpSpPr>
            <a:xfrm>
              <a:off x="11142344" y="1435158"/>
              <a:ext cx="571500" cy="4084893"/>
              <a:chOff x="11142344" y="1435158"/>
              <a:chExt cx="571500" cy="4084893"/>
            </a:xfrm>
          </p:grpSpPr>
          <p:sp>
            <p:nvSpPr>
              <p:cNvPr id="24" name="Google Shape;24;p68"/>
              <p:cNvSpPr/>
              <p:nvPr/>
            </p:nvSpPr>
            <p:spPr>
              <a:xfrm>
                <a:off x="11142344" y="1435158"/>
                <a:ext cx="571500" cy="571500"/>
              </a:xfrm>
              <a:custGeom>
                <a:rect b="b" l="l" r="r" t="t"/>
                <a:pathLst>
                  <a:path extrusionOk="0" h="571500" w="571500">
                    <a:moveTo>
                      <a:pt x="0" y="0"/>
                    </a:moveTo>
                    <a:lnTo>
                      <a:pt x="571500" y="0"/>
                    </a:lnTo>
                    <a:lnTo>
                      <a:pt x="571500" y="571500"/>
                    </a:lnTo>
                  </a:path>
                </a:pathLst>
              </a:cu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sp>
            <p:nvSpPr>
              <p:cNvPr id="25" name="Google Shape;25;p68"/>
              <p:cNvSpPr/>
              <p:nvPr/>
            </p:nvSpPr>
            <p:spPr>
              <a:xfrm rot="5400000">
                <a:off x="11142344" y="4948551"/>
                <a:ext cx="571500" cy="571500"/>
              </a:xfrm>
              <a:custGeom>
                <a:rect b="b" l="l" r="r" t="t"/>
                <a:pathLst>
                  <a:path extrusionOk="0" h="571500" w="571500">
                    <a:moveTo>
                      <a:pt x="0" y="0"/>
                    </a:moveTo>
                    <a:lnTo>
                      <a:pt x="571500" y="0"/>
                    </a:lnTo>
                    <a:lnTo>
                      <a:pt x="571500" y="571500"/>
                    </a:lnTo>
                  </a:path>
                </a:pathLst>
              </a:cu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grpSp>
        <p:sp>
          <p:nvSpPr>
            <p:cNvPr id="26" name="Google Shape;26;p68"/>
            <p:cNvSpPr/>
            <p:nvPr/>
          </p:nvSpPr>
          <p:spPr>
            <a:xfrm flipH="1">
              <a:off x="4694183" y="1435158"/>
              <a:ext cx="571500" cy="571500"/>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sp>
          <p:nvSpPr>
            <p:cNvPr id="27" name="Google Shape;27;p68"/>
            <p:cNvSpPr/>
            <p:nvPr/>
          </p:nvSpPr>
          <p:spPr>
            <a:xfrm flipH="1" rot="-5400000">
              <a:off x="4694183" y="4948551"/>
              <a:ext cx="571500" cy="571500"/>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grpSp>
      <p:sp>
        <p:nvSpPr>
          <p:cNvPr id="28" name="Google Shape;28;p68"/>
          <p:cNvSpPr txBox="1"/>
          <p:nvPr>
            <p:ph type="ctrTitle"/>
          </p:nvPr>
        </p:nvSpPr>
        <p:spPr>
          <a:xfrm>
            <a:off x="5791341" y="1963635"/>
            <a:ext cx="5237074" cy="2522946"/>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accent1"/>
              </a:buClr>
              <a:buSzPts val="4000"/>
              <a:buFont typeface="Arial Narrow"/>
              <a:buNone/>
              <a:defRPr b="1" i="0" sz="40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9" name="Google Shape;29;p68"/>
          <p:cNvPicPr preferRelativeResize="0"/>
          <p:nvPr/>
        </p:nvPicPr>
        <p:blipFill rotWithShape="1">
          <a:blip r:embed="rId3">
            <a:alphaModFix/>
          </a:blip>
          <a:srcRect b="0" l="0" r="0" t="0"/>
          <a:stretch/>
        </p:blipFill>
        <p:spPr>
          <a:xfrm>
            <a:off x="10699750" y="6152572"/>
            <a:ext cx="1061302" cy="404000"/>
          </a:xfrm>
          <a:prstGeom prst="rect">
            <a:avLst/>
          </a:prstGeom>
          <a:noFill/>
          <a:ln>
            <a:noFill/>
          </a:ln>
        </p:spPr>
      </p:pic>
      <p:pic>
        <p:nvPicPr>
          <p:cNvPr id="30" name="Google Shape;30;p68"/>
          <p:cNvPicPr preferRelativeResize="0"/>
          <p:nvPr/>
        </p:nvPicPr>
        <p:blipFill rotWithShape="1">
          <a:blip r:embed="rId4">
            <a:alphaModFix/>
          </a:blip>
          <a:srcRect b="0" l="0" r="0" t="0"/>
          <a:stretch/>
        </p:blipFill>
        <p:spPr>
          <a:xfrm>
            <a:off x="9071288" y="6146800"/>
            <a:ext cx="1408328" cy="382339"/>
          </a:xfrm>
          <a:prstGeom prst="rect">
            <a:avLst/>
          </a:prstGeom>
          <a:noFill/>
          <a:ln>
            <a:noFill/>
          </a:ln>
        </p:spPr>
      </p:pic>
      <p:sp>
        <p:nvSpPr>
          <p:cNvPr id="31" name="Google Shape;31;p68"/>
          <p:cNvSpPr txBox="1"/>
          <p:nvPr>
            <p:ph idx="10" type="dt"/>
          </p:nvPr>
        </p:nvSpPr>
        <p:spPr>
          <a:xfrm>
            <a:off x="338603" y="5959048"/>
            <a:ext cx="4824413" cy="603251"/>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9pPr>
          </a:lstStyle>
          <a:p/>
        </p:txBody>
      </p:sp>
      <p:sp>
        <p:nvSpPr>
          <p:cNvPr id="32" name="Google Shape;32;p68"/>
          <p:cNvSpPr txBox="1"/>
          <p:nvPr>
            <p:ph idx="1" type="body"/>
          </p:nvPr>
        </p:nvSpPr>
        <p:spPr>
          <a:xfrm>
            <a:off x="7857354" y="535841"/>
            <a:ext cx="1176244" cy="277914"/>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1000"/>
              </a:spcBef>
              <a:spcAft>
                <a:spcPts val="0"/>
              </a:spcAft>
              <a:buSzPts val="1800"/>
              <a:buNone/>
              <a:defRPr b="1" i="0" sz="1800">
                <a:solidFill>
                  <a:schemeClr val="accent1"/>
                </a:solidFill>
                <a:latin typeface="Arial Narrow"/>
                <a:ea typeface="Arial Narrow"/>
                <a:cs typeface="Arial Narrow"/>
                <a:sym typeface="Arial Narrow"/>
              </a:defRPr>
            </a:lvl1pPr>
            <a:lvl2pPr indent="-355600" lvl="1" marL="914400" algn="l">
              <a:lnSpc>
                <a:spcPct val="90000"/>
              </a:lnSpc>
              <a:spcBef>
                <a:spcPts val="600"/>
              </a:spcBef>
              <a:spcAft>
                <a:spcPts val="0"/>
              </a:spcAft>
              <a:buSzPts val="2000"/>
              <a:buChar char="•"/>
              <a:defRPr sz="2000"/>
            </a:lvl2pPr>
            <a:lvl3pPr indent="-355600" lvl="2" marL="1371600" algn="l">
              <a:lnSpc>
                <a:spcPct val="90000"/>
              </a:lnSpc>
              <a:spcBef>
                <a:spcPts val="600"/>
              </a:spcBef>
              <a:spcAft>
                <a:spcPts val="0"/>
              </a:spcAft>
              <a:buSzPts val="2000"/>
              <a:buChar char="•"/>
              <a:defRPr sz="2000"/>
            </a:lvl3pPr>
            <a:lvl4pPr indent="-355600" lvl="3" marL="1828800" algn="l">
              <a:lnSpc>
                <a:spcPct val="90000"/>
              </a:lnSpc>
              <a:spcBef>
                <a:spcPts val="600"/>
              </a:spcBef>
              <a:spcAft>
                <a:spcPts val="0"/>
              </a:spcAft>
              <a:buSzPts val="2000"/>
              <a:buChar char="•"/>
              <a:defRPr sz="2000"/>
            </a:lvl4pPr>
            <a:lvl5pPr indent="-355600" lvl="4" marL="2286000" algn="l">
              <a:lnSpc>
                <a:spcPct val="90000"/>
              </a:lnSpc>
              <a:spcBef>
                <a:spcPts val="600"/>
              </a:spcBef>
              <a:spcAft>
                <a:spcPts val="0"/>
              </a:spcAft>
              <a:buSzPts val="2000"/>
              <a:buChar char="•"/>
              <a:defRPr sz="20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8"/>
          <p:cNvSpPr txBox="1"/>
          <p:nvPr>
            <p:ph idx="2" type="body"/>
          </p:nvPr>
        </p:nvSpPr>
        <p:spPr>
          <a:xfrm>
            <a:off x="9106867" y="528143"/>
            <a:ext cx="2653146" cy="27791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SzPts val="1800"/>
              <a:buNone/>
              <a:defRPr b="0" i="0" sz="1800">
                <a:solidFill>
                  <a:schemeClr val="accent1"/>
                </a:solidFill>
                <a:latin typeface="Arial Narrow"/>
                <a:ea typeface="Arial Narrow"/>
                <a:cs typeface="Arial Narrow"/>
                <a:sym typeface="Arial Narrow"/>
              </a:defRPr>
            </a:lvl1pPr>
            <a:lvl2pPr indent="-355600" lvl="1" marL="914400" algn="l">
              <a:lnSpc>
                <a:spcPct val="90000"/>
              </a:lnSpc>
              <a:spcBef>
                <a:spcPts val="600"/>
              </a:spcBef>
              <a:spcAft>
                <a:spcPts val="0"/>
              </a:spcAft>
              <a:buSzPts val="2000"/>
              <a:buChar char="•"/>
              <a:defRPr sz="2000"/>
            </a:lvl2pPr>
            <a:lvl3pPr indent="-355600" lvl="2" marL="1371600" algn="l">
              <a:lnSpc>
                <a:spcPct val="90000"/>
              </a:lnSpc>
              <a:spcBef>
                <a:spcPts val="600"/>
              </a:spcBef>
              <a:spcAft>
                <a:spcPts val="0"/>
              </a:spcAft>
              <a:buSzPts val="2000"/>
              <a:buChar char="•"/>
              <a:defRPr sz="2000"/>
            </a:lvl3pPr>
            <a:lvl4pPr indent="-355600" lvl="3" marL="1828800" algn="l">
              <a:lnSpc>
                <a:spcPct val="90000"/>
              </a:lnSpc>
              <a:spcBef>
                <a:spcPts val="600"/>
              </a:spcBef>
              <a:spcAft>
                <a:spcPts val="0"/>
              </a:spcAft>
              <a:buSzPts val="2000"/>
              <a:buChar char="•"/>
              <a:defRPr sz="2000"/>
            </a:lvl4pPr>
            <a:lvl5pPr indent="-355600" lvl="4" marL="2286000" algn="l">
              <a:lnSpc>
                <a:spcPct val="90000"/>
              </a:lnSpc>
              <a:spcBef>
                <a:spcPts val="600"/>
              </a:spcBef>
              <a:spcAft>
                <a:spcPts val="0"/>
              </a:spcAft>
              <a:buSzPts val="2000"/>
              <a:buChar char="•"/>
              <a:defRPr sz="20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68"/>
          <p:cNvSpPr txBox="1"/>
          <p:nvPr>
            <p:ph idx="3" type="body"/>
          </p:nvPr>
        </p:nvSpPr>
        <p:spPr>
          <a:xfrm>
            <a:off x="5791340" y="4519733"/>
            <a:ext cx="5237074" cy="37000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SzPts val="1800"/>
              <a:buNone/>
              <a:defRPr b="1" i="0" sz="1800">
                <a:solidFill>
                  <a:schemeClr val="accent1"/>
                </a:solidFill>
                <a:latin typeface="Arial Narrow"/>
                <a:ea typeface="Arial Narrow"/>
                <a:cs typeface="Arial Narrow"/>
                <a:sym typeface="Arial Narrow"/>
              </a:defRPr>
            </a:lvl1pPr>
            <a:lvl2pPr indent="-355600" lvl="1" marL="914400" algn="l">
              <a:lnSpc>
                <a:spcPct val="90000"/>
              </a:lnSpc>
              <a:spcBef>
                <a:spcPts val="600"/>
              </a:spcBef>
              <a:spcAft>
                <a:spcPts val="0"/>
              </a:spcAft>
              <a:buSzPts val="2000"/>
              <a:buChar char="•"/>
              <a:defRPr sz="2000"/>
            </a:lvl2pPr>
            <a:lvl3pPr indent="-355600" lvl="2" marL="1371600" algn="l">
              <a:lnSpc>
                <a:spcPct val="90000"/>
              </a:lnSpc>
              <a:spcBef>
                <a:spcPts val="600"/>
              </a:spcBef>
              <a:spcAft>
                <a:spcPts val="0"/>
              </a:spcAft>
              <a:buSzPts val="2000"/>
              <a:buChar char="•"/>
              <a:defRPr sz="2000"/>
            </a:lvl3pPr>
            <a:lvl4pPr indent="-355600" lvl="3" marL="1828800" algn="l">
              <a:lnSpc>
                <a:spcPct val="90000"/>
              </a:lnSpc>
              <a:spcBef>
                <a:spcPts val="600"/>
              </a:spcBef>
              <a:spcAft>
                <a:spcPts val="0"/>
              </a:spcAft>
              <a:buSzPts val="2000"/>
              <a:buChar char="•"/>
              <a:defRPr sz="2000"/>
            </a:lvl4pPr>
            <a:lvl5pPr indent="-355600" lvl="4" marL="2286000" algn="l">
              <a:lnSpc>
                <a:spcPct val="90000"/>
              </a:lnSpc>
              <a:spcBef>
                <a:spcPts val="600"/>
              </a:spcBef>
              <a:spcAft>
                <a:spcPts val="0"/>
              </a:spcAft>
              <a:buSzPts val="2000"/>
              <a:buChar char="•"/>
              <a:defRPr sz="20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Line Title w Eyebrow">
  <p:cSld name="2 Line Title w Eyebrow">
    <p:spTree>
      <p:nvGrpSpPr>
        <p:cNvPr id="75" name="Shape 75"/>
        <p:cNvGrpSpPr/>
        <p:nvPr/>
      </p:nvGrpSpPr>
      <p:grpSpPr>
        <a:xfrm>
          <a:off x="0" y="0"/>
          <a:ext cx="0" cy="0"/>
          <a:chOff x="0" y="0"/>
          <a:chExt cx="0" cy="0"/>
        </a:xfrm>
      </p:grpSpPr>
      <p:sp>
        <p:nvSpPr>
          <p:cNvPr id="76" name="Google Shape;76;p40"/>
          <p:cNvSpPr txBox="1"/>
          <p:nvPr>
            <p:ph type="title"/>
          </p:nvPr>
        </p:nvSpPr>
        <p:spPr>
          <a:xfrm>
            <a:off x="477514" y="905300"/>
            <a:ext cx="11229271" cy="590793"/>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rgbClr val="000000"/>
              </a:buClr>
              <a:buSzPts val="1400"/>
              <a:buFont typeface="Arial"/>
              <a:buNone/>
              <a:defRPr b="0" i="0" sz="14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40"/>
          <p:cNvSpPr txBox="1"/>
          <p:nvPr>
            <p:ph idx="1" type="body"/>
          </p:nvPr>
        </p:nvSpPr>
        <p:spPr>
          <a:xfrm>
            <a:off x="487934" y="1643245"/>
            <a:ext cx="11218851" cy="1097896"/>
          </a:xfrm>
          <a:prstGeom prst="rect">
            <a:avLst/>
          </a:prstGeom>
          <a:noFill/>
          <a:ln>
            <a:noFill/>
          </a:ln>
        </p:spPr>
        <p:txBody>
          <a:bodyPr anchorCtr="0" anchor="t" bIns="0" lIns="0" spcFirstLastPara="1" rIns="182875" wrap="square" tIns="0">
            <a:noAutofit/>
          </a:bodyPr>
          <a:lstStyle>
            <a:lvl1pPr indent="-228600" lvl="0" marL="457200" algn="l">
              <a:lnSpc>
                <a:spcPct val="110000"/>
              </a:lnSpc>
              <a:spcBef>
                <a:spcPts val="1213"/>
              </a:spcBef>
              <a:spcAft>
                <a:spcPts val="0"/>
              </a:spcAft>
              <a:buSzPts val="1400"/>
              <a:buNone/>
              <a:defRPr/>
            </a:lvl1pPr>
            <a:lvl2pPr indent="-228600" lvl="1" marL="914400" algn="l">
              <a:lnSpc>
                <a:spcPct val="110000"/>
              </a:lnSpc>
              <a:spcBef>
                <a:spcPts val="485"/>
              </a:spcBef>
              <a:spcAft>
                <a:spcPts val="0"/>
              </a:spcAft>
              <a:buSzPts val="1400"/>
              <a:buNone/>
              <a:defRPr/>
            </a:lvl2pPr>
            <a:lvl3pPr indent="-342900" lvl="2" marL="1371600" algn="l">
              <a:lnSpc>
                <a:spcPct val="110000"/>
              </a:lnSpc>
              <a:spcBef>
                <a:spcPts val="364"/>
              </a:spcBef>
              <a:spcAft>
                <a:spcPts val="0"/>
              </a:spcAft>
              <a:buSzPts val="1800"/>
              <a:buChar char="•"/>
              <a:defRPr/>
            </a:lvl3pPr>
            <a:lvl4pPr indent="-342900" lvl="3" marL="1828800" algn="l">
              <a:lnSpc>
                <a:spcPct val="110000"/>
              </a:lnSpc>
              <a:spcBef>
                <a:spcPts val="243"/>
              </a:spcBef>
              <a:spcAft>
                <a:spcPts val="0"/>
              </a:spcAft>
              <a:buSzPts val="1800"/>
              <a:buChar char="–"/>
              <a:defRPr/>
            </a:lvl4pPr>
            <a:lvl5pPr indent="-342900" lvl="4" marL="2286000" algn="l">
              <a:lnSpc>
                <a:spcPct val="110000"/>
              </a:lnSpc>
              <a:spcBef>
                <a:spcPts val="243"/>
              </a:spcBef>
              <a:spcAft>
                <a:spcPts val="0"/>
              </a:spcAft>
              <a:buSzPts val="1800"/>
              <a:buChar char="▪"/>
              <a:defRPr/>
            </a:lvl5pPr>
            <a:lvl6pPr indent="-228600" lvl="5" marL="2743200" algn="l">
              <a:lnSpc>
                <a:spcPct val="90000"/>
              </a:lnSpc>
              <a:spcBef>
                <a:spcPts val="0"/>
              </a:spcBef>
              <a:spcAft>
                <a:spcPts val="0"/>
              </a:spcAft>
              <a:buSzPts val="1400"/>
              <a:buNone/>
              <a:defRPr/>
            </a:lvl6pPr>
            <a:lvl7pPr indent="-228600" lvl="6" marL="3200400" algn="l">
              <a:lnSpc>
                <a:spcPct val="90000"/>
              </a:lnSpc>
              <a:spcBef>
                <a:spcPts val="0"/>
              </a:spcBef>
              <a:spcAft>
                <a:spcPts val="0"/>
              </a:spcAft>
              <a:buSzPts val="1400"/>
              <a:buNone/>
              <a:defRPr/>
            </a:lvl7pPr>
            <a:lvl8pPr indent="-228600" lvl="7" marL="3657600" algn="l">
              <a:lnSpc>
                <a:spcPct val="90000"/>
              </a:lnSpc>
              <a:spcBef>
                <a:spcPts val="0"/>
              </a:spcBef>
              <a:spcAft>
                <a:spcPts val="0"/>
              </a:spcAft>
              <a:buSzPts val="1400"/>
              <a:buNone/>
              <a:defRPr/>
            </a:lvl8pPr>
            <a:lvl9pPr indent="-228600" lvl="8" marL="4114800" algn="l">
              <a:lnSpc>
                <a:spcPct val="90000"/>
              </a:lnSpc>
              <a:spcBef>
                <a:spcPts val="0"/>
              </a:spcBef>
              <a:spcAft>
                <a:spcPts val="0"/>
              </a:spcAft>
              <a:buSzPts val="1400"/>
              <a:buNone/>
              <a:defRPr/>
            </a:lvl9pPr>
          </a:lstStyle>
          <a:p/>
        </p:txBody>
      </p:sp>
      <p:sp>
        <p:nvSpPr>
          <p:cNvPr id="78" name="Google Shape;78;p40"/>
          <p:cNvSpPr txBox="1"/>
          <p:nvPr>
            <p:ph idx="2" type="body"/>
          </p:nvPr>
        </p:nvSpPr>
        <p:spPr>
          <a:xfrm>
            <a:off x="477514" y="678070"/>
            <a:ext cx="11218681" cy="227229"/>
          </a:xfrm>
          <a:prstGeom prst="rect">
            <a:avLst/>
          </a:prstGeom>
          <a:noFill/>
          <a:ln>
            <a:noFill/>
          </a:ln>
        </p:spPr>
        <p:txBody>
          <a:bodyPr anchorCtr="0" anchor="t" bIns="0" lIns="0" spcFirstLastPara="1" rIns="182875" wrap="square" tIns="0">
            <a:noAutofit/>
          </a:bodyPr>
          <a:lstStyle>
            <a:lvl1pPr indent="-228600" lvl="0" marL="457200" algn="l">
              <a:lnSpc>
                <a:spcPct val="110000"/>
              </a:lnSpc>
              <a:spcBef>
                <a:spcPts val="728"/>
              </a:spcBef>
              <a:spcAft>
                <a:spcPts val="0"/>
              </a:spcAft>
              <a:buSzPts val="1400"/>
              <a:buNone/>
              <a:defRPr b="0" sz="1092">
                <a:solidFill>
                  <a:schemeClr val="accent2"/>
                </a:solidFill>
                <a:latin typeface="Tahoma"/>
                <a:ea typeface="Tahoma"/>
                <a:cs typeface="Tahoma"/>
                <a:sym typeface="Tahoma"/>
              </a:defRPr>
            </a:lvl1pPr>
            <a:lvl2pPr indent="-228600" lvl="1" marL="914400" algn="l">
              <a:lnSpc>
                <a:spcPct val="110000"/>
              </a:lnSpc>
              <a:spcBef>
                <a:spcPts val="485"/>
              </a:spcBef>
              <a:spcAft>
                <a:spcPts val="0"/>
              </a:spcAft>
              <a:buSzPts val="1400"/>
              <a:buNone/>
              <a:defRPr/>
            </a:lvl2pPr>
            <a:lvl3pPr indent="-342900" lvl="2" marL="1371600" algn="l">
              <a:lnSpc>
                <a:spcPct val="110000"/>
              </a:lnSpc>
              <a:spcBef>
                <a:spcPts val="364"/>
              </a:spcBef>
              <a:spcAft>
                <a:spcPts val="0"/>
              </a:spcAft>
              <a:buSzPts val="1800"/>
              <a:buChar char="•"/>
              <a:defRPr/>
            </a:lvl3pPr>
            <a:lvl4pPr indent="-342900" lvl="3" marL="1828800" algn="l">
              <a:lnSpc>
                <a:spcPct val="110000"/>
              </a:lnSpc>
              <a:spcBef>
                <a:spcPts val="243"/>
              </a:spcBef>
              <a:spcAft>
                <a:spcPts val="0"/>
              </a:spcAft>
              <a:buSzPts val="1800"/>
              <a:buChar char="–"/>
              <a:defRPr/>
            </a:lvl4pPr>
            <a:lvl5pPr indent="-342900" lvl="4" marL="2286000" algn="l">
              <a:lnSpc>
                <a:spcPct val="110000"/>
              </a:lnSpc>
              <a:spcBef>
                <a:spcPts val="243"/>
              </a:spcBef>
              <a:spcAft>
                <a:spcPts val="0"/>
              </a:spcAft>
              <a:buSzPts val="1800"/>
              <a:buChar char="▪"/>
              <a:defRPr/>
            </a:lvl5pPr>
            <a:lvl6pPr indent="-228600" lvl="5" marL="2743200" algn="l">
              <a:lnSpc>
                <a:spcPct val="90000"/>
              </a:lnSpc>
              <a:spcBef>
                <a:spcPts val="0"/>
              </a:spcBef>
              <a:spcAft>
                <a:spcPts val="0"/>
              </a:spcAft>
              <a:buSzPts val="1400"/>
              <a:buNone/>
              <a:defRPr/>
            </a:lvl6pPr>
            <a:lvl7pPr indent="-228600" lvl="6" marL="3200400" algn="l">
              <a:lnSpc>
                <a:spcPct val="90000"/>
              </a:lnSpc>
              <a:spcBef>
                <a:spcPts val="0"/>
              </a:spcBef>
              <a:spcAft>
                <a:spcPts val="0"/>
              </a:spcAft>
              <a:buSzPts val="1400"/>
              <a:buNone/>
              <a:defRPr/>
            </a:lvl7pPr>
            <a:lvl8pPr indent="-228600" lvl="7" marL="3657600" algn="l">
              <a:lnSpc>
                <a:spcPct val="90000"/>
              </a:lnSpc>
              <a:spcBef>
                <a:spcPts val="0"/>
              </a:spcBef>
              <a:spcAft>
                <a:spcPts val="0"/>
              </a:spcAft>
              <a:buSzPts val="1400"/>
              <a:buNone/>
              <a:defRPr/>
            </a:lvl8pPr>
            <a:lvl9pPr indent="-228600" lvl="8" marL="4114800" algn="l">
              <a:lnSpc>
                <a:spcPct val="90000"/>
              </a:lnSpc>
              <a:spcBef>
                <a:spcPts val="0"/>
              </a:spcBef>
              <a:spcAft>
                <a:spcPts val="0"/>
              </a:spcAft>
              <a:buSzPts val="1400"/>
              <a:buNone/>
              <a:defRPr/>
            </a:lvl9pPr>
          </a:lstStyle>
          <a:p/>
        </p:txBody>
      </p:sp>
      <p:sp>
        <p:nvSpPr>
          <p:cNvPr id="79" name="Google Shape;79;p40"/>
          <p:cNvSpPr txBox="1"/>
          <p:nvPr>
            <p:ph idx="3" type="body"/>
          </p:nvPr>
        </p:nvSpPr>
        <p:spPr>
          <a:xfrm>
            <a:off x="485216" y="6091614"/>
            <a:ext cx="9646232" cy="337508"/>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728"/>
              </a:spcBef>
              <a:spcAft>
                <a:spcPts val="0"/>
              </a:spcAft>
              <a:buSzPts val="1400"/>
              <a:buNone/>
              <a:defRPr b="0" sz="637">
                <a:solidFill>
                  <a:schemeClr val="dk2"/>
                </a:solidFill>
                <a:latin typeface="Tahoma"/>
                <a:ea typeface="Tahoma"/>
                <a:cs typeface="Tahoma"/>
                <a:sym typeface="Tahoma"/>
              </a:defRPr>
            </a:lvl1pPr>
            <a:lvl2pPr indent="-228600" lvl="1" marL="914400" algn="l">
              <a:lnSpc>
                <a:spcPct val="110000"/>
              </a:lnSpc>
              <a:spcBef>
                <a:spcPts val="485"/>
              </a:spcBef>
              <a:spcAft>
                <a:spcPts val="0"/>
              </a:spcAft>
              <a:buSzPts val="1400"/>
              <a:buNone/>
              <a:defRPr/>
            </a:lvl2pPr>
            <a:lvl3pPr indent="-342900" lvl="2" marL="1371600" algn="l">
              <a:lnSpc>
                <a:spcPct val="110000"/>
              </a:lnSpc>
              <a:spcBef>
                <a:spcPts val="364"/>
              </a:spcBef>
              <a:spcAft>
                <a:spcPts val="0"/>
              </a:spcAft>
              <a:buSzPts val="1800"/>
              <a:buChar char="•"/>
              <a:defRPr/>
            </a:lvl3pPr>
            <a:lvl4pPr indent="-342900" lvl="3" marL="1828800" algn="l">
              <a:lnSpc>
                <a:spcPct val="110000"/>
              </a:lnSpc>
              <a:spcBef>
                <a:spcPts val="243"/>
              </a:spcBef>
              <a:spcAft>
                <a:spcPts val="0"/>
              </a:spcAft>
              <a:buSzPts val="1800"/>
              <a:buChar char="–"/>
              <a:defRPr/>
            </a:lvl4pPr>
            <a:lvl5pPr indent="-342900" lvl="4" marL="2286000" algn="l">
              <a:lnSpc>
                <a:spcPct val="110000"/>
              </a:lnSpc>
              <a:spcBef>
                <a:spcPts val="243"/>
              </a:spcBef>
              <a:spcAft>
                <a:spcPts val="0"/>
              </a:spcAft>
              <a:buSzPts val="1800"/>
              <a:buChar char="▪"/>
              <a:defRPr/>
            </a:lvl5pPr>
            <a:lvl6pPr indent="-228600" lvl="5" marL="2743200" algn="l">
              <a:lnSpc>
                <a:spcPct val="90000"/>
              </a:lnSpc>
              <a:spcBef>
                <a:spcPts val="0"/>
              </a:spcBef>
              <a:spcAft>
                <a:spcPts val="0"/>
              </a:spcAft>
              <a:buSzPts val="1400"/>
              <a:buNone/>
              <a:defRPr/>
            </a:lvl6pPr>
            <a:lvl7pPr indent="-228600" lvl="6" marL="3200400" algn="l">
              <a:lnSpc>
                <a:spcPct val="90000"/>
              </a:lnSpc>
              <a:spcBef>
                <a:spcPts val="0"/>
              </a:spcBef>
              <a:spcAft>
                <a:spcPts val="0"/>
              </a:spcAft>
              <a:buSzPts val="1400"/>
              <a:buNone/>
              <a:defRPr/>
            </a:lvl7pPr>
            <a:lvl8pPr indent="-228600" lvl="7" marL="3657600" algn="l">
              <a:lnSpc>
                <a:spcPct val="90000"/>
              </a:lnSpc>
              <a:spcBef>
                <a:spcPts val="0"/>
              </a:spcBef>
              <a:spcAft>
                <a:spcPts val="0"/>
              </a:spcAft>
              <a:buSzPts val="1400"/>
              <a:buNone/>
              <a:defRPr/>
            </a:lvl8pPr>
            <a:lvl9pPr indent="-228600" lvl="8" marL="4114800" algn="l">
              <a:lnSpc>
                <a:spcPct val="90000"/>
              </a:lnSpc>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_Eyebrow">
  <p:cSld name="1_Title and Content_Eyebrow">
    <p:spTree>
      <p:nvGrpSpPr>
        <p:cNvPr id="80" name="Shape 80"/>
        <p:cNvGrpSpPr/>
        <p:nvPr/>
      </p:nvGrpSpPr>
      <p:grpSpPr>
        <a:xfrm>
          <a:off x="0" y="0"/>
          <a:ext cx="0" cy="0"/>
          <a:chOff x="0" y="0"/>
          <a:chExt cx="0" cy="0"/>
        </a:xfrm>
      </p:grpSpPr>
      <p:sp>
        <p:nvSpPr>
          <p:cNvPr id="81" name="Google Shape;81;p91"/>
          <p:cNvSpPr txBox="1"/>
          <p:nvPr>
            <p:ph type="title"/>
          </p:nvPr>
        </p:nvSpPr>
        <p:spPr>
          <a:xfrm>
            <a:off x="477514" y="905299"/>
            <a:ext cx="11229271" cy="2979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2" name="Google Shape;82;p91"/>
          <p:cNvSpPr txBox="1"/>
          <p:nvPr>
            <p:ph idx="1" type="body"/>
          </p:nvPr>
        </p:nvSpPr>
        <p:spPr>
          <a:xfrm>
            <a:off x="477514" y="678070"/>
            <a:ext cx="11229271" cy="227229"/>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1000"/>
              </a:spcBef>
              <a:spcAft>
                <a:spcPts val="0"/>
              </a:spcAft>
              <a:buSzPts val="2400"/>
              <a:buChar char="•"/>
              <a:defRPr b="0" sz="1092">
                <a:solidFill>
                  <a:schemeClr val="accent2"/>
                </a:solidFill>
                <a:latin typeface="Tahoma"/>
                <a:ea typeface="Tahoma"/>
                <a:cs typeface="Tahoma"/>
                <a:sym typeface="Tahoma"/>
              </a:defRPr>
            </a:lvl1pPr>
            <a:lvl2pPr indent="-355600" lvl="1" marL="914400" algn="l">
              <a:lnSpc>
                <a:spcPct val="90000"/>
              </a:lnSpc>
              <a:spcBef>
                <a:spcPts val="600"/>
              </a:spcBef>
              <a:spcAft>
                <a:spcPts val="0"/>
              </a:spcAft>
              <a:buSzPts val="2000"/>
              <a:buChar char="•"/>
              <a:defRPr/>
            </a:lvl2pPr>
            <a:lvl3pPr indent="-342900" lvl="2" marL="1371600" algn="l">
              <a:lnSpc>
                <a:spcPct val="90000"/>
              </a:lnSpc>
              <a:spcBef>
                <a:spcPts val="600"/>
              </a:spcBef>
              <a:spcAft>
                <a:spcPts val="0"/>
              </a:spcAft>
              <a:buSzPts val="18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3" name="Google Shape;83;p91"/>
          <p:cNvSpPr txBox="1"/>
          <p:nvPr>
            <p:ph idx="2" type="body"/>
          </p:nvPr>
        </p:nvSpPr>
        <p:spPr>
          <a:xfrm>
            <a:off x="488104" y="1322034"/>
            <a:ext cx="11218681" cy="109789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SzPts val="2400"/>
              <a:buChar char="•"/>
              <a:defRPr>
                <a:latin typeface="Tahoma"/>
                <a:ea typeface="Tahoma"/>
                <a:cs typeface="Tahoma"/>
                <a:sym typeface="Tahoma"/>
              </a:defRPr>
            </a:lvl1pPr>
            <a:lvl2pPr indent="-355600" lvl="1" marL="914400" algn="l">
              <a:lnSpc>
                <a:spcPct val="90000"/>
              </a:lnSpc>
              <a:spcBef>
                <a:spcPts val="600"/>
              </a:spcBef>
              <a:spcAft>
                <a:spcPts val="0"/>
              </a:spcAft>
              <a:buSzPts val="2000"/>
              <a:buChar char="•"/>
              <a:defRPr>
                <a:latin typeface="Tahoma"/>
                <a:ea typeface="Tahoma"/>
                <a:cs typeface="Tahoma"/>
                <a:sym typeface="Tahoma"/>
              </a:defRPr>
            </a:lvl2pPr>
            <a:lvl3pPr indent="-342900" lvl="2" marL="1371600" algn="l">
              <a:lnSpc>
                <a:spcPct val="90000"/>
              </a:lnSpc>
              <a:spcBef>
                <a:spcPts val="600"/>
              </a:spcBef>
              <a:spcAft>
                <a:spcPts val="0"/>
              </a:spcAft>
              <a:buSzPts val="1800"/>
              <a:buChar char="•"/>
              <a:defRPr>
                <a:latin typeface="Tahoma"/>
                <a:ea typeface="Tahoma"/>
                <a:cs typeface="Tahoma"/>
                <a:sym typeface="Tahoma"/>
              </a:defRPr>
            </a:lvl3pPr>
            <a:lvl4pPr indent="-330200" lvl="3" marL="1828800" algn="l">
              <a:lnSpc>
                <a:spcPct val="90000"/>
              </a:lnSpc>
              <a:spcBef>
                <a:spcPts val="600"/>
              </a:spcBef>
              <a:spcAft>
                <a:spcPts val="0"/>
              </a:spcAft>
              <a:buSzPts val="1600"/>
              <a:buChar char="•"/>
              <a:defRPr>
                <a:latin typeface="Tahoma"/>
                <a:ea typeface="Tahoma"/>
                <a:cs typeface="Tahoma"/>
                <a:sym typeface="Tahoma"/>
              </a:defRPr>
            </a:lvl4pPr>
            <a:lvl5pPr indent="-330200" lvl="4" marL="2286000" algn="l">
              <a:lnSpc>
                <a:spcPct val="90000"/>
              </a:lnSpc>
              <a:spcBef>
                <a:spcPts val="600"/>
              </a:spcBef>
              <a:spcAft>
                <a:spcPts val="0"/>
              </a:spcAft>
              <a:buSzPts val="1600"/>
              <a:buChar char="•"/>
              <a:defRPr>
                <a:latin typeface="Tahoma"/>
                <a:ea typeface="Tahoma"/>
                <a:cs typeface="Tahoma"/>
                <a:sym typeface="Tahoma"/>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4" name="Google Shape;84;p91"/>
          <p:cNvSpPr txBox="1"/>
          <p:nvPr>
            <p:ph idx="3" type="body"/>
          </p:nvPr>
        </p:nvSpPr>
        <p:spPr>
          <a:xfrm>
            <a:off x="485216" y="6091722"/>
            <a:ext cx="9557973" cy="292441"/>
          </a:xfrm>
          <a:prstGeom prst="rect">
            <a:avLst/>
          </a:prstGeom>
          <a:noFill/>
          <a:ln>
            <a:noFill/>
          </a:ln>
        </p:spPr>
        <p:txBody>
          <a:bodyPr anchorCtr="0" anchor="b" bIns="0" lIns="0" spcFirstLastPara="1" rIns="0" wrap="square" tIns="0">
            <a:normAutofit/>
          </a:bodyPr>
          <a:lstStyle>
            <a:lvl1pPr indent="-381000" lvl="0" marL="457200" algn="l">
              <a:lnSpc>
                <a:spcPct val="100000"/>
              </a:lnSpc>
              <a:spcBef>
                <a:spcPts val="0"/>
              </a:spcBef>
              <a:spcAft>
                <a:spcPts val="0"/>
              </a:spcAft>
              <a:buSzPts val="2400"/>
              <a:buChar char="•"/>
              <a:defRPr b="0" sz="637">
                <a:solidFill>
                  <a:schemeClr val="lt2"/>
                </a:solidFill>
              </a:defRPr>
            </a:lvl1pPr>
            <a:lvl2pPr indent="-355600" lvl="1" marL="914400" algn="l">
              <a:lnSpc>
                <a:spcPct val="90000"/>
              </a:lnSpc>
              <a:spcBef>
                <a:spcPts val="600"/>
              </a:spcBef>
              <a:spcAft>
                <a:spcPts val="0"/>
              </a:spcAft>
              <a:buSzPts val="2000"/>
              <a:buChar char="•"/>
              <a:defRPr/>
            </a:lvl2pPr>
            <a:lvl3pPr indent="-342900" lvl="2" marL="1371600" algn="l">
              <a:lnSpc>
                <a:spcPct val="90000"/>
              </a:lnSpc>
              <a:spcBef>
                <a:spcPts val="600"/>
              </a:spcBef>
              <a:spcAft>
                <a:spcPts val="0"/>
              </a:spcAft>
              <a:buSzPts val="18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Eyebrow">
  <p:cSld name="Title and Content_Eyebrow">
    <p:spTree>
      <p:nvGrpSpPr>
        <p:cNvPr id="85" name="Shape 85"/>
        <p:cNvGrpSpPr/>
        <p:nvPr/>
      </p:nvGrpSpPr>
      <p:grpSpPr>
        <a:xfrm>
          <a:off x="0" y="0"/>
          <a:ext cx="0" cy="0"/>
          <a:chOff x="0" y="0"/>
          <a:chExt cx="0" cy="0"/>
        </a:xfrm>
      </p:grpSpPr>
      <p:sp>
        <p:nvSpPr>
          <p:cNvPr id="86" name="Google Shape;86;p41"/>
          <p:cNvSpPr txBox="1"/>
          <p:nvPr>
            <p:ph type="title"/>
          </p:nvPr>
        </p:nvSpPr>
        <p:spPr>
          <a:xfrm>
            <a:off x="477514" y="905299"/>
            <a:ext cx="11229271" cy="2979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7" name="Google Shape;87;p41"/>
          <p:cNvSpPr txBox="1"/>
          <p:nvPr>
            <p:ph idx="1" type="body"/>
          </p:nvPr>
        </p:nvSpPr>
        <p:spPr>
          <a:xfrm>
            <a:off x="477514" y="678070"/>
            <a:ext cx="11229271" cy="227229"/>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1000"/>
              </a:spcBef>
              <a:spcAft>
                <a:spcPts val="0"/>
              </a:spcAft>
              <a:buSzPts val="2400"/>
              <a:buChar char="•"/>
              <a:defRPr b="0" sz="1092">
                <a:solidFill>
                  <a:schemeClr val="accent2"/>
                </a:solidFill>
                <a:latin typeface="Tahoma"/>
                <a:ea typeface="Tahoma"/>
                <a:cs typeface="Tahoma"/>
                <a:sym typeface="Tahoma"/>
              </a:defRPr>
            </a:lvl1pPr>
            <a:lvl2pPr indent="-355600" lvl="1" marL="914400" algn="l">
              <a:lnSpc>
                <a:spcPct val="90000"/>
              </a:lnSpc>
              <a:spcBef>
                <a:spcPts val="600"/>
              </a:spcBef>
              <a:spcAft>
                <a:spcPts val="0"/>
              </a:spcAft>
              <a:buSzPts val="2000"/>
              <a:buChar char="•"/>
              <a:defRPr/>
            </a:lvl2pPr>
            <a:lvl3pPr indent="-342900" lvl="2" marL="1371600" algn="l">
              <a:lnSpc>
                <a:spcPct val="90000"/>
              </a:lnSpc>
              <a:spcBef>
                <a:spcPts val="600"/>
              </a:spcBef>
              <a:spcAft>
                <a:spcPts val="0"/>
              </a:spcAft>
              <a:buSzPts val="18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8" name="Google Shape;88;p41"/>
          <p:cNvSpPr txBox="1"/>
          <p:nvPr>
            <p:ph idx="2" type="body"/>
          </p:nvPr>
        </p:nvSpPr>
        <p:spPr>
          <a:xfrm>
            <a:off x="488104" y="1322034"/>
            <a:ext cx="11218681" cy="109789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SzPts val="2400"/>
              <a:buChar char="•"/>
              <a:defRPr>
                <a:latin typeface="Tahoma"/>
                <a:ea typeface="Tahoma"/>
                <a:cs typeface="Tahoma"/>
                <a:sym typeface="Tahoma"/>
              </a:defRPr>
            </a:lvl1pPr>
            <a:lvl2pPr indent="-355600" lvl="1" marL="914400" algn="l">
              <a:lnSpc>
                <a:spcPct val="90000"/>
              </a:lnSpc>
              <a:spcBef>
                <a:spcPts val="600"/>
              </a:spcBef>
              <a:spcAft>
                <a:spcPts val="0"/>
              </a:spcAft>
              <a:buSzPts val="2000"/>
              <a:buChar char="•"/>
              <a:defRPr>
                <a:latin typeface="Tahoma"/>
                <a:ea typeface="Tahoma"/>
                <a:cs typeface="Tahoma"/>
                <a:sym typeface="Tahoma"/>
              </a:defRPr>
            </a:lvl2pPr>
            <a:lvl3pPr indent="-342900" lvl="2" marL="1371600" algn="l">
              <a:lnSpc>
                <a:spcPct val="90000"/>
              </a:lnSpc>
              <a:spcBef>
                <a:spcPts val="600"/>
              </a:spcBef>
              <a:spcAft>
                <a:spcPts val="0"/>
              </a:spcAft>
              <a:buSzPts val="1800"/>
              <a:buChar char="•"/>
              <a:defRPr>
                <a:latin typeface="Tahoma"/>
                <a:ea typeface="Tahoma"/>
                <a:cs typeface="Tahoma"/>
                <a:sym typeface="Tahoma"/>
              </a:defRPr>
            </a:lvl3pPr>
            <a:lvl4pPr indent="-330200" lvl="3" marL="1828800" algn="l">
              <a:lnSpc>
                <a:spcPct val="90000"/>
              </a:lnSpc>
              <a:spcBef>
                <a:spcPts val="600"/>
              </a:spcBef>
              <a:spcAft>
                <a:spcPts val="0"/>
              </a:spcAft>
              <a:buSzPts val="1600"/>
              <a:buChar char="•"/>
              <a:defRPr>
                <a:latin typeface="Tahoma"/>
                <a:ea typeface="Tahoma"/>
                <a:cs typeface="Tahoma"/>
                <a:sym typeface="Tahoma"/>
              </a:defRPr>
            </a:lvl4pPr>
            <a:lvl5pPr indent="-330200" lvl="4" marL="2286000" algn="l">
              <a:lnSpc>
                <a:spcPct val="90000"/>
              </a:lnSpc>
              <a:spcBef>
                <a:spcPts val="600"/>
              </a:spcBef>
              <a:spcAft>
                <a:spcPts val="0"/>
              </a:spcAft>
              <a:buSzPts val="1600"/>
              <a:buChar char="•"/>
              <a:defRPr>
                <a:latin typeface="Tahoma"/>
                <a:ea typeface="Tahoma"/>
                <a:cs typeface="Tahoma"/>
                <a:sym typeface="Tahoma"/>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89" name="Google Shape;89;p41"/>
          <p:cNvSpPr txBox="1"/>
          <p:nvPr>
            <p:ph idx="3" type="body"/>
          </p:nvPr>
        </p:nvSpPr>
        <p:spPr>
          <a:xfrm>
            <a:off x="485216" y="6091722"/>
            <a:ext cx="9557973" cy="292441"/>
          </a:xfrm>
          <a:prstGeom prst="rect">
            <a:avLst/>
          </a:prstGeom>
          <a:noFill/>
          <a:ln>
            <a:noFill/>
          </a:ln>
        </p:spPr>
        <p:txBody>
          <a:bodyPr anchorCtr="0" anchor="b" bIns="0" lIns="0" spcFirstLastPara="1" rIns="0" wrap="square" tIns="0">
            <a:normAutofit/>
          </a:bodyPr>
          <a:lstStyle>
            <a:lvl1pPr indent="-381000" lvl="0" marL="457200" algn="l">
              <a:lnSpc>
                <a:spcPct val="100000"/>
              </a:lnSpc>
              <a:spcBef>
                <a:spcPts val="0"/>
              </a:spcBef>
              <a:spcAft>
                <a:spcPts val="0"/>
              </a:spcAft>
              <a:buSzPts val="2400"/>
              <a:buChar char="•"/>
              <a:defRPr b="0" sz="637">
                <a:solidFill>
                  <a:schemeClr val="lt2"/>
                </a:solidFill>
              </a:defRPr>
            </a:lvl1pPr>
            <a:lvl2pPr indent="-355600" lvl="1" marL="914400" algn="l">
              <a:lnSpc>
                <a:spcPct val="90000"/>
              </a:lnSpc>
              <a:spcBef>
                <a:spcPts val="600"/>
              </a:spcBef>
              <a:spcAft>
                <a:spcPts val="0"/>
              </a:spcAft>
              <a:buSzPts val="2000"/>
              <a:buChar char="•"/>
              <a:defRPr/>
            </a:lvl2pPr>
            <a:lvl3pPr indent="-342900" lvl="2" marL="1371600" algn="l">
              <a:lnSpc>
                <a:spcPct val="90000"/>
              </a:lnSpc>
              <a:spcBef>
                <a:spcPts val="600"/>
              </a:spcBef>
              <a:spcAft>
                <a:spcPts val="0"/>
              </a:spcAft>
              <a:buSzPts val="18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showMasterSp="0">
  <p:cSld name="5_Title Slide">
    <p:spTree>
      <p:nvGrpSpPr>
        <p:cNvPr id="90" name="Shape 90"/>
        <p:cNvGrpSpPr/>
        <p:nvPr/>
      </p:nvGrpSpPr>
      <p:grpSpPr>
        <a:xfrm>
          <a:off x="0" y="0"/>
          <a:ext cx="0" cy="0"/>
          <a:chOff x="0" y="0"/>
          <a:chExt cx="0" cy="0"/>
        </a:xfrm>
      </p:grpSpPr>
      <p:sp>
        <p:nvSpPr>
          <p:cNvPr id="91" name="Google Shape;91;p67"/>
          <p:cNvSpPr/>
          <p:nvPr/>
        </p:nvSpPr>
        <p:spPr>
          <a:xfrm>
            <a:off x="2466373" y="965200"/>
            <a:ext cx="9725627" cy="4927600"/>
          </a:xfrm>
          <a:prstGeom prst="rect">
            <a:avLst/>
          </a:prstGeom>
          <a:gradFill>
            <a:gsLst>
              <a:gs pos="0">
                <a:srgbClr val="71A0B4">
                  <a:alpha val="7058"/>
                </a:srgbClr>
              </a:gs>
              <a:gs pos="2000">
                <a:srgbClr val="71A0B4">
                  <a:alpha val="7058"/>
                </a:srgbClr>
              </a:gs>
              <a:gs pos="29000">
                <a:srgbClr val="B5CDD8">
                  <a:alpha val="44705"/>
                </a:srgbClr>
              </a:gs>
              <a:gs pos="100000">
                <a:srgbClr val="B5CDD8">
                  <a:alpha val="44705"/>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Narrow"/>
              <a:ea typeface="Arial Narrow"/>
              <a:cs typeface="Arial Narrow"/>
              <a:sym typeface="Arial Narrow"/>
            </a:endParaRPr>
          </a:p>
        </p:txBody>
      </p:sp>
      <p:sp>
        <p:nvSpPr>
          <p:cNvPr id="92" name="Google Shape;92;p67"/>
          <p:cNvSpPr/>
          <p:nvPr/>
        </p:nvSpPr>
        <p:spPr>
          <a:xfrm>
            <a:off x="4595752" y="1560479"/>
            <a:ext cx="6975536" cy="3743393"/>
          </a:xfrm>
          <a:prstGeom prst="rect">
            <a:avLst/>
          </a:prstGeom>
          <a:gradFill>
            <a:gsLst>
              <a:gs pos="0">
                <a:srgbClr val="FFFFFF">
                  <a:alpha val="0"/>
                </a:srgbClr>
              </a:gs>
              <a:gs pos="1000">
                <a:srgbClr val="FFFFFF">
                  <a:alpha val="0"/>
                </a:srgbClr>
              </a:gs>
              <a:gs pos="13000">
                <a:srgbClr val="FFFFFF">
                  <a:alpha val="50196"/>
                </a:srgbClr>
              </a:gs>
              <a:gs pos="22000">
                <a:srgbClr val="FFFFFF">
                  <a:alpha val="82352"/>
                </a:srgbClr>
              </a:gs>
              <a:gs pos="29499">
                <a:srgbClr val="FFFFFF">
                  <a:alpha val="87058"/>
                </a:srgbClr>
              </a:gs>
              <a:gs pos="41000">
                <a:srgbClr val="FFFFFF">
                  <a:alpha val="83137"/>
                </a:srgbClr>
              </a:gs>
              <a:gs pos="100000">
                <a:srgbClr val="FFFFFF">
                  <a:alpha val="83137"/>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pic>
        <p:nvPicPr>
          <p:cNvPr id="93" name="Google Shape;93;p67"/>
          <p:cNvPicPr preferRelativeResize="0"/>
          <p:nvPr/>
        </p:nvPicPr>
        <p:blipFill rotWithShape="1">
          <a:blip r:embed="rId2">
            <a:alphaModFix/>
          </a:blip>
          <a:srcRect b="0" l="0" r="-13951" t="0"/>
          <a:stretch/>
        </p:blipFill>
        <p:spPr>
          <a:xfrm>
            <a:off x="-23589" y="0"/>
            <a:ext cx="6246259" cy="6858000"/>
          </a:xfrm>
          <a:prstGeom prst="rect">
            <a:avLst/>
          </a:prstGeom>
          <a:noFill/>
          <a:ln>
            <a:noFill/>
          </a:ln>
        </p:spPr>
      </p:pic>
      <p:grpSp>
        <p:nvGrpSpPr>
          <p:cNvPr id="94" name="Google Shape;94;p67"/>
          <p:cNvGrpSpPr/>
          <p:nvPr/>
        </p:nvGrpSpPr>
        <p:grpSpPr>
          <a:xfrm>
            <a:off x="4390249" y="1392135"/>
            <a:ext cx="7352170" cy="4084893"/>
            <a:chOff x="4361674" y="1435158"/>
            <a:chExt cx="7352170" cy="4084893"/>
          </a:xfrm>
        </p:grpSpPr>
        <p:grpSp>
          <p:nvGrpSpPr>
            <p:cNvPr id="95" name="Google Shape;95;p67"/>
            <p:cNvGrpSpPr/>
            <p:nvPr/>
          </p:nvGrpSpPr>
          <p:grpSpPr>
            <a:xfrm>
              <a:off x="11142344" y="1435158"/>
              <a:ext cx="571500" cy="4084893"/>
              <a:chOff x="11142344" y="1435158"/>
              <a:chExt cx="571500" cy="4084893"/>
            </a:xfrm>
          </p:grpSpPr>
          <p:sp>
            <p:nvSpPr>
              <p:cNvPr id="96" name="Google Shape;96;p67"/>
              <p:cNvSpPr/>
              <p:nvPr/>
            </p:nvSpPr>
            <p:spPr>
              <a:xfrm>
                <a:off x="11142344" y="1435158"/>
                <a:ext cx="571500" cy="571500"/>
              </a:xfrm>
              <a:custGeom>
                <a:rect b="b" l="l" r="r" t="t"/>
                <a:pathLst>
                  <a:path extrusionOk="0" h="571500" w="571500">
                    <a:moveTo>
                      <a:pt x="0" y="0"/>
                    </a:moveTo>
                    <a:lnTo>
                      <a:pt x="571500" y="0"/>
                    </a:lnTo>
                    <a:lnTo>
                      <a:pt x="571500" y="571500"/>
                    </a:lnTo>
                  </a:path>
                </a:pathLst>
              </a:cu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sp>
            <p:nvSpPr>
              <p:cNvPr id="97" name="Google Shape;97;p67"/>
              <p:cNvSpPr/>
              <p:nvPr/>
            </p:nvSpPr>
            <p:spPr>
              <a:xfrm rot="5400000">
                <a:off x="11142344" y="4948551"/>
                <a:ext cx="571500" cy="571500"/>
              </a:xfrm>
              <a:custGeom>
                <a:rect b="b" l="l" r="r" t="t"/>
                <a:pathLst>
                  <a:path extrusionOk="0" h="571500" w="571500">
                    <a:moveTo>
                      <a:pt x="0" y="0"/>
                    </a:moveTo>
                    <a:lnTo>
                      <a:pt x="571500" y="0"/>
                    </a:lnTo>
                    <a:lnTo>
                      <a:pt x="571500" y="571500"/>
                    </a:lnTo>
                  </a:path>
                </a:pathLst>
              </a:cu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grpSp>
        <p:sp>
          <p:nvSpPr>
            <p:cNvPr id="98" name="Google Shape;98;p67"/>
            <p:cNvSpPr/>
            <p:nvPr/>
          </p:nvSpPr>
          <p:spPr>
            <a:xfrm flipH="1">
              <a:off x="4361674" y="1435158"/>
              <a:ext cx="571500" cy="571500"/>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sp>
          <p:nvSpPr>
            <p:cNvPr id="99" name="Google Shape;99;p67"/>
            <p:cNvSpPr/>
            <p:nvPr/>
          </p:nvSpPr>
          <p:spPr>
            <a:xfrm flipH="1" rot="-5400000">
              <a:off x="4361674" y="4948551"/>
              <a:ext cx="571500" cy="571500"/>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grpSp>
      <p:sp>
        <p:nvSpPr>
          <p:cNvPr id="100" name="Google Shape;100;p67"/>
          <p:cNvSpPr txBox="1"/>
          <p:nvPr>
            <p:ph type="ctrTitle"/>
          </p:nvPr>
        </p:nvSpPr>
        <p:spPr>
          <a:xfrm>
            <a:off x="5733513" y="1963635"/>
            <a:ext cx="5237074" cy="2522946"/>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accent1"/>
              </a:buClr>
              <a:buSzPts val="4000"/>
              <a:buFont typeface="Arial Narrow"/>
              <a:buNone/>
              <a:defRPr b="1" i="0" sz="40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1" name="Google Shape;101;p67"/>
          <p:cNvPicPr preferRelativeResize="0"/>
          <p:nvPr/>
        </p:nvPicPr>
        <p:blipFill rotWithShape="1">
          <a:blip r:embed="rId3">
            <a:alphaModFix/>
          </a:blip>
          <a:srcRect b="0" l="0" r="0" t="0"/>
          <a:stretch/>
        </p:blipFill>
        <p:spPr>
          <a:xfrm>
            <a:off x="10699750" y="6152572"/>
            <a:ext cx="1061302" cy="404000"/>
          </a:xfrm>
          <a:prstGeom prst="rect">
            <a:avLst/>
          </a:prstGeom>
          <a:noFill/>
          <a:ln>
            <a:noFill/>
          </a:ln>
        </p:spPr>
      </p:pic>
      <p:pic>
        <p:nvPicPr>
          <p:cNvPr id="102" name="Google Shape;102;p67"/>
          <p:cNvPicPr preferRelativeResize="0"/>
          <p:nvPr/>
        </p:nvPicPr>
        <p:blipFill rotWithShape="1">
          <a:blip r:embed="rId4">
            <a:alphaModFix/>
          </a:blip>
          <a:srcRect b="0" l="0" r="0" t="0"/>
          <a:stretch/>
        </p:blipFill>
        <p:spPr>
          <a:xfrm>
            <a:off x="9071288" y="6146800"/>
            <a:ext cx="1408328" cy="382339"/>
          </a:xfrm>
          <a:prstGeom prst="rect">
            <a:avLst/>
          </a:prstGeom>
          <a:noFill/>
          <a:ln>
            <a:noFill/>
          </a:ln>
        </p:spPr>
      </p:pic>
      <p:sp>
        <p:nvSpPr>
          <p:cNvPr id="103" name="Google Shape;103;p67"/>
          <p:cNvSpPr txBox="1"/>
          <p:nvPr>
            <p:ph idx="10" type="dt"/>
          </p:nvPr>
        </p:nvSpPr>
        <p:spPr>
          <a:xfrm>
            <a:off x="338603" y="5959048"/>
            <a:ext cx="4824413" cy="603251"/>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chemeClr val="l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9pPr>
          </a:lstStyle>
          <a:p/>
        </p:txBody>
      </p:sp>
      <p:sp>
        <p:nvSpPr>
          <p:cNvPr id="104" name="Google Shape;104;p67"/>
          <p:cNvSpPr txBox="1"/>
          <p:nvPr>
            <p:ph idx="1" type="body"/>
          </p:nvPr>
        </p:nvSpPr>
        <p:spPr>
          <a:xfrm>
            <a:off x="7857354" y="535841"/>
            <a:ext cx="1176244" cy="277914"/>
          </a:xfrm>
          <a:prstGeom prst="rect">
            <a:avLst/>
          </a:prstGeom>
          <a:noFill/>
          <a:ln>
            <a:noFill/>
          </a:ln>
        </p:spPr>
        <p:txBody>
          <a:bodyPr anchorCtr="0" anchor="t" bIns="0" lIns="0" spcFirstLastPara="1" rIns="0" wrap="square" tIns="0">
            <a:noAutofit/>
          </a:bodyPr>
          <a:lstStyle>
            <a:lvl1pPr indent="-228600" lvl="0" marL="457200" algn="r">
              <a:lnSpc>
                <a:spcPct val="90000"/>
              </a:lnSpc>
              <a:spcBef>
                <a:spcPts val="1000"/>
              </a:spcBef>
              <a:spcAft>
                <a:spcPts val="0"/>
              </a:spcAft>
              <a:buSzPts val="1800"/>
              <a:buNone/>
              <a:defRPr b="1" i="0" sz="1800">
                <a:solidFill>
                  <a:schemeClr val="accent1"/>
                </a:solidFill>
                <a:latin typeface="Arial Narrow"/>
                <a:ea typeface="Arial Narrow"/>
                <a:cs typeface="Arial Narrow"/>
                <a:sym typeface="Arial Narrow"/>
              </a:defRPr>
            </a:lvl1pPr>
            <a:lvl2pPr indent="-355600" lvl="1" marL="914400" algn="l">
              <a:lnSpc>
                <a:spcPct val="90000"/>
              </a:lnSpc>
              <a:spcBef>
                <a:spcPts val="600"/>
              </a:spcBef>
              <a:spcAft>
                <a:spcPts val="0"/>
              </a:spcAft>
              <a:buSzPts val="2000"/>
              <a:buChar char="•"/>
              <a:defRPr sz="2000"/>
            </a:lvl2pPr>
            <a:lvl3pPr indent="-355600" lvl="2" marL="1371600" algn="l">
              <a:lnSpc>
                <a:spcPct val="90000"/>
              </a:lnSpc>
              <a:spcBef>
                <a:spcPts val="600"/>
              </a:spcBef>
              <a:spcAft>
                <a:spcPts val="0"/>
              </a:spcAft>
              <a:buSzPts val="2000"/>
              <a:buChar char="•"/>
              <a:defRPr sz="2000"/>
            </a:lvl3pPr>
            <a:lvl4pPr indent="-355600" lvl="3" marL="1828800" algn="l">
              <a:lnSpc>
                <a:spcPct val="90000"/>
              </a:lnSpc>
              <a:spcBef>
                <a:spcPts val="600"/>
              </a:spcBef>
              <a:spcAft>
                <a:spcPts val="0"/>
              </a:spcAft>
              <a:buSzPts val="2000"/>
              <a:buChar char="•"/>
              <a:defRPr sz="2000"/>
            </a:lvl4pPr>
            <a:lvl5pPr indent="-355600" lvl="4" marL="2286000" algn="l">
              <a:lnSpc>
                <a:spcPct val="90000"/>
              </a:lnSpc>
              <a:spcBef>
                <a:spcPts val="600"/>
              </a:spcBef>
              <a:spcAft>
                <a:spcPts val="0"/>
              </a:spcAft>
              <a:buSzPts val="2000"/>
              <a:buChar char="•"/>
              <a:defRPr sz="20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67"/>
          <p:cNvSpPr txBox="1"/>
          <p:nvPr>
            <p:ph idx="2" type="body"/>
          </p:nvPr>
        </p:nvSpPr>
        <p:spPr>
          <a:xfrm>
            <a:off x="9106867" y="528143"/>
            <a:ext cx="2653146" cy="27791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SzPts val="1800"/>
              <a:buNone/>
              <a:defRPr b="0" i="0" sz="1800">
                <a:solidFill>
                  <a:schemeClr val="accent1"/>
                </a:solidFill>
                <a:latin typeface="Arial Narrow"/>
                <a:ea typeface="Arial Narrow"/>
                <a:cs typeface="Arial Narrow"/>
                <a:sym typeface="Arial Narrow"/>
              </a:defRPr>
            </a:lvl1pPr>
            <a:lvl2pPr indent="-355600" lvl="1" marL="914400" algn="l">
              <a:lnSpc>
                <a:spcPct val="90000"/>
              </a:lnSpc>
              <a:spcBef>
                <a:spcPts val="600"/>
              </a:spcBef>
              <a:spcAft>
                <a:spcPts val="0"/>
              </a:spcAft>
              <a:buSzPts val="2000"/>
              <a:buChar char="•"/>
              <a:defRPr sz="2000"/>
            </a:lvl2pPr>
            <a:lvl3pPr indent="-355600" lvl="2" marL="1371600" algn="l">
              <a:lnSpc>
                <a:spcPct val="90000"/>
              </a:lnSpc>
              <a:spcBef>
                <a:spcPts val="600"/>
              </a:spcBef>
              <a:spcAft>
                <a:spcPts val="0"/>
              </a:spcAft>
              <a:buSzPts val="2000"/>
              <a:buChar char="•"/>
              <a:defRPr sz="2000"/>
            </a:lvl3pPr>
            <a:lvl4pPr indent="-355600" lvl="3" marL="1828800" algn="l">
              <a:lnSpc>
                <a:spcPct val="90000"/>
              </a:lnSpc>
              <a:spcBef>
                <a:spcPts val="600"/>
              </a:spcBef>
              <a:spcAft>
                <a:spcPts val="0"/>
              </a:spcAft>
              <a:buSzPts val="2000"/>
              <a:buChar char="•"/>
              <a:defRPr sz="2000"/>
            </a:lvl4pPr>
            <a:lvl5pPr indent="-355600" lvl="4" marL="2286000" algn="l">
              <a:lnSpc>
                <a:spcPct val="90000"/>
              </a:lnSpc>
              <a:spcBef>
                <a:spcPts val="600"/>
              </a:spcBef>
              <a:spcAft>
                <a:spcPts val="0"/>
              </a:spcAft>
              <a:buSzPts val="2000"/>
              <a:buChar char="•"/>
              <a:defRPr sz="20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6" name="Google Shape;106;p67"/>
          <p:cNvSpPr txBox="1"/>
          <p:nvPr>
            <p:ph idx="3" type="body"/>
          </p:nvPr>
        </p:nvSpPr>
        <p:spPr>
          <a:xfrm>
            <a:off x="5733512" y="4519733"/>
            <a:ext cx="5237074" cy="370004"/>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1000"/>
              </a:spcBef>
              <a:spcAft>
                <a:spcPts val="0"/>
              </a:spcAft>
              <a:buSzPts val="1800"/>
              <a:buNone/>
              <a:defRPr b="1" i="0" sz="1800">
                <a:solidFill>
                  <a:schemeClr val="accent1"/>
                </a:solidFill>
                <a:latin typeface="Arial Narrow"/>
                <a:ea typeface="Arial Narrow"/>
                <a:cs typeface="Arial Narrow"/>
                <a:sym typeface="Arial Narrow"/>
              </a:defRPr>
            </a:lvl1pPr>
            <a:lvl2pPr indent="-355600" lvl="1" marL="914400" algn="l">
              <a:lnSpc>
                <a:spcPct val="90000"/>
              </a:lnSpc>
              <a:spcBef>
                <a:spcPts val="600"/>
              </a:spcBef>
              <a:spcAft>
                <a:spcPts val="0"/>
              </a:spcAft>
              <a:buSzPts val="2000"/>
              <a:buChar char="•"/>
              <a:defRPr sz="2000"/>
            </a:lvl2pPr>
            <a:lvl3pPr indent="-355600" lvl="2" marL="1371600" algn="l">
              <a:lnSpc>
                <a:spcPct val="90000"/>
              </a:lnSpc>
              <a:spcBef>
                <a:spcPts val="600"/>
              </a:spcBef>
              <a:spcAft>
                <a:spcPts val="0"/>
              </a:spcAft>
              <a:buSzPts val="2000"/>
              <a:buChar char="•"/>
              <a:defRPr sz="2000"/>
            </a:lvl3pPr>
            <a:lvl4pPr indent="-355600" lvl="3" marL="1828800" algn="l">
              <a:lnSpc>
                <a:spcPct val="90000"/>
              </a:lnSpc>
              <a:spcBef>
                <a:spcPts val="600"/>
              </a:spcBef>
              <a:spcAft>
                <a:spcPts val="0"/>
              </a:spcAft>
              <a:buSzPts val="2000"/>
              <a:buChar char="•"/>
              <a:defRPr sz="2000"/>
            </a:lvl4pPr>
            <a:lvl5pPr indent="-355600" lvl="4" marL="2286000" algn="l">
              <a:lnSpc>
                <a:spcPct val="90000"/>
              </a:lnSpc>
              <a:spcBef>
                <a:spcPts val="600"/>
              </a:spcBef>
              <a:spcAft>
                <a:spcPts val="0"/>
              </a:spcAft>
              <a:buSzPts val="2000"/>
              <a:buChar char="•"/>
              <a:defRPr sz="20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_eBC Graphic" showMasterSp="0">
  <p:cSld name="1_Divider_eBC Graphic">
    <p:spTree>
      <p:nvGrpSpPr>
        <p:cNvPr id="107" name="Shape 107"/>
        <p:cNvGrpSpPr/>
        <p:nvPr/>
      </p:nvGrpSpPr>
      <p:grpSpPr>
        <a:xfrm>
          <a:off x="0" y="0"/>
          <a:ext cx="0" cy="0"/>
          <a:chOff x="0" y="0"/>
          <a:chExt cx="0" cy="0"/>
        </a:xfrm>
      </p:grpSpPr>
      <p:sp>
        <p:nvSpPr>
          <p:cNvPr id="108" name="Google Shape;108;p69"/>
          <p:cNvSpPr/>
          <p:nvPr/>
        </p:nvSpPr>
        <p:spPr>
          <a:xfrm>
            <a:off x="0" y="6620256"/>
            <a:ext cx="12192000" cy="237744"/>
          </a:xfrm>
          <a:prstGeom prst="rect">
            <a:avLst/>
          </a:prstGeom>
          <a:solidFill>
            <a:schemeClr val="accent5">
              <a:alpha val="1764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Narrow"/>
              <a:ea typeface="Arial Narrow"/>
              <a:cs typeface="Arial Narrow"/>
              <a:sym typeface="Arial Narrow"/>
            </a:endParaRPr>
          </a:p>
        </p:txBody>
      </p:sp>
      <p:sp>
        <p:nvSpPr>
          <p:cNvPr id="109" name="Google Shape;109;p69"/>
          <p:cNvSpPr/>
          <p:nvPr/>
        </p:nvSpPr>
        <p:spPr>
          <a:xfrm>
            <a:off x="0" y="0"/>
            <a:ext cx="9678390" cy="4310743"/>
          </a:xfrm>
          <a:prstGeom prst="rect">
            <a:avLst/>
          </a:prstGeom>
          <a:gradFill>
            <a:gsLst>
              <a:gs pos="0">
                <a:srgbClr val="71A0B4">
                  <a:alpha val="2352"/>
                </a:srgbClr>
              </a:gs>
              <a:gs pos="2000">
                <a:srgbClr val="71A0B4">
                  <a:alpha val="2352"/>
                </a:srgbClr>
              </a:gs>
              <a:gs pos="29000">
                <a:srgbClr val="71A0B4">
                  <a:alpha val="12156"/>
                </a:srgbClr>
              </a:gs>
              <a:gs pos="100000">
                <a:srgbClr val="71A0B4">
                  <a:alpha val="12156"/>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Narrow"/>
              <a:ea typeface="Arial Narrow"/>
              <a:cs typeface="Arial Narrow"/>
              <a:sym typeface="Arial Narrow"/>
            </a:endParaRPr>
          </a:p>
        </p:txBody>
      </p:sp>
      <p:pic>
        <p:nvPicPr>
          <p:cNvPr id="110" name="Google Shape;110;p69"/>
          <p:cNvPicPr preferRelativeResize="0"/>
          <p:nvPr/>
        </p:nvPicPr>
        <p:blipFill rotWithShape="1">
          <a:blip r:embed="rId2">
            <a:alphaModFix/>
          </a:blip>
          <a:srcRect b="0" l="0" r="-2442" t="0"/>
          <a:stretch/>
        </p:blipFill>
        <p:spPr>
          <a:xfrm flipH="1">
            <a:off x="6199184" y="0"/>
            <a:ext cx="5992815" cy="6858000"/>
          </a:xfrm>
          <a:prstGeom prst="rect">
            <a:avLst/>
          </a:prstGeom>
          <a:noFill/>
          <a:ln>
            <a:noFill/>
          </a:ln>
        </p:spPr>
      </p:pic>
      <p:sp>
        <p:nvSpPr>
          <p:cNvPr id="111" name="Google Shape;111;p69"/>
          <p:cNvSpPr txBox="1"/>
          <p:nvPr>
            <p:ph type="ctrTitle"/>
          </p:nvPr>
        </p:nvSpPr>
        <p:spPr>
          <a:xfrm>
            <a:off x="431799" y="1722106"/>
            <a:ext cx="5591175" cy="2167467"/>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accent1"/>
              </a:buClr>
              <a:buSzPts val="4400"/>
              <a:buFont typeface="Arial Narrow"/>
              <a:buNone/>
              <a:defRPr b="1" i="0" sz="44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2" name="Google Shape;112;p69"/>
          <p:cNvSpPr txBox="1"/>
          <p:nvPr>
            <p:ph idx="1" type="subTitle"/>
          </p:nvPr>
        </p:nvSpPr>
        <p:spPr>
          <a:xfrm>
            <a:off x="431800" y="4599015"/>
            <a:ext cx="5591176" cy="36933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400"/>
              <a:buNone/>
              <a:defRPr b="1" i="0" sz="2400">
                <a:solidFill>
                  <a:schemeClr val="accent5"/>
                </a:solidFill>
                <a:latin typeface="Arial Narrow"/>
                <a:ea typeface="Arial Narrow"/>
                <a:cs typeface="Arial Narrow"/>
                <a:sym typeface="Arial Narrow"/>
              </a:defRPr>
            </a:lvl1pPr>
            <a:lvl2pPr lvl="1" algn="ctr">
              <a:lnSpc>
                <a:spcPct val="90000"/>
              </a:lnSpc>
              <a:spcBef>
                <a:spcPts val="600"/>
              </a:spcBef>
              <a:spcAft>
                <a:spcPts val="0"/>
              </a:spcAft>
              <a:buSzPts val="2000"/>
              <a:buNone/>
              <a:defRPr sz="2000"/>
            </a:lvl2pPr>
            <a:lvl3pPr lvl="2" algn="ctr">
              <a:lnSpc>
                <a:spcPct val="90000"/>
              </a:lnSpc>
              <a:spcBef>
                <a:spcPts val="6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113" name="Google Shape;113;p69"/>
          <p:cNvGrpSpPr/>
          <p:nvPr/>
        </p:nvGrpSpPr>
        <p:grpSpPr>
          <a:xfrm>
            <a:off x="431799" y="429855"/>
            <a:ext cx="2095163" cy="308407"/>
            <a:chOff x="9149188" y="6152572"/>
            <a:chExt cx="2620327" cy="385711"/>
          </a:xfrm>
        </p:grpSpPr>
        <p:pic>
          <p:nvPicPr>
            <p:cNvPr id="114" name="Google Shape;114;p69"/>
            <p:cNvPicPr preferRelativeResize="0"/>
            <p:nvPr/>
          </p:nvPicPr>
          <p:blipFill rotWithShape="1">
            <a:blip r:embed="rId3">
              <a:alphaModFix/>
            </a:blip>
            <a:srcRect b="0" l="0" r="0" t="0"/>
            <a:stretch/>
          </p:blipFill>
          <p:spPr>
            <a:xfrm>
              <a:off x="10766214" y="6152572"/>
              <a:ext cx="1003301" cy="381921"/>
            </a:xfrm>
            <a:prstGeom prst="rect">
              <a:avLst/>
            </a:prstGeom>
            <a:noFill/>
            <a:ln>
              <a:noFill/>
            </a:ln>
          </p:spPr>
        </p:pic>
        <p:pic>
          <p:nvPicPr>
            <p:cNvPr id="115" name="Google Shape;115;p69"/>
            <p:cNvPicPr preferRelativeResize="0"/>
            <p:nvPr/>
          </p:nvPicPr>
          <p:blipFill rotWithShape="1">
            <a:blip r:embed="rId4">
              <a:alphaModFix/>
            </a:blip>
            <a:srcRect b="0" l="0" r="0" t="0"/>
            <a:stretch/>
          </p:blipFill>
          <p:spPr>
            <a:xfrm>
              <a:off x="9149188" y="6155944"/>
              <a:ext cx="1408328" cy="382339"/>
            </a:xfrm>
            <a:prstGeom prst="rect">
              <a:avLst/>
            </a:prstGeom>
            <a:noFill/>
            <a:ln>
              <a:noFill/>
            </a:ln>
          </p:spPr>
        </p:pic>
      </p:grpSp>
      <p:sp>
        <p:nvSpPr>
          <p:cNvPr id="116" name="Google Shape;116;p69"/>
          <p:cNvSpPr txBox="1"/>
          <p:nvPr>
            <p:ph idx="2" type="body"/>
          </p:nvPr>
        </p:nvSpPr>
        <p:spPr>
          <a:xfrm>
            <a:off x="431800" y="5040347"/>
            <a:ext cx="5591176"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sz="1800">
                <a:solidFill>
                  <a:schemeClr val="accent1"/>
                </a:solidFil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600"/>
              </a:spcBef>
              <a:spcAft>
                <a:spcPts val="0"/>
              </a:spcAft>
              <a:buSzPts val="1800"/>
              <a:buNone/>
              <a:defRPr/>
            </a:lvl3pPr>
            <a:lvl4pPr indent="-228600" lvl="3" marL="1828800" algn="l">
              <a:lnSpc>
                <a:spcPct val="90000"/>
              </a:lnSpc>
              <a:spcBef>
                <a:spcPts val="600"/>
              </a:spcBef>
              <a:spcAft>
                <a:spcPts val="0"/>
              </a:spcAft>
              <a:buSzPts val="1600"/>
              <a:buNone/>
              <a:defRPr/>
            </a:lvl4pPr>
            <a:lvl5pPr indent="-228600" lvl="4" marL="2286000" algn="l">
              <a:lnSpc>
                <a:spcPct val="90000"/>
              </a:lnSpc>
              <a:spcBef>
                <a:spcPts val="600"/>
              </a:spcBef>
              <a:spcAft>
                <a:spcPts val="0"/>
              </a:spcAft>
              <a:buSzPts val="1600"/>
              <a:buNone/>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69"/>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118" name="Google Shape;118;p69"/>
          <p:cNvSpPr txBox="1"/>
          <p:nvPr>
            <p:ph idx="11" type="ftr"/>
          </p:nvPr>
        </p:nvSpPr>
        <p:spPr>
          <a:xfrm>
            <a:off x="431800" y="6269364"/>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i="0" sz="800" u="none" cap="none" strike="noStrike">
                <a:solidFill>
                  <a:schemeClr val="dk1"/>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orient="horz" pos="2364">
          <p15:clr>
            <a:srgbClr val="FBAE40"/>
          </p15:clr>
        </p15:guide>
        <p15:guide id="4" orient="horz" pos="2931">
          <p15:clr>
            <a:srgbClr val="FBAE40"/>
          </p15:clr>
        </p15:guide>
        <p15:guide id="5" orient="horz" pos="263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19" name="Shape 119"/>
        <p:cNvGrpSpPr/>
        <p:nvPr/>
      </p:nvGrpSpPr>
      <p:grpSpPr>
        <a:xfrm>
          <a:off x="0" y="0"/>
          <a:ext cx="0" cy="0"/>
          <a:chOff x="0" y="0"/>
          <a:chExt cx="0" cy="0"/>
        </a:xfrm>
      </p:grpSpPr>
      <p:sp>
        <p:nvSpPr>
          <p:cNvPr id="120" name="Google Shape;120;p70"/>
          <p:cNvSpPr txBox="1"/>
          <p:nvPr>
            <p:ph type="title"/>
          </p:nvPr>
        </p:nvSpPr>
        <p:spPr>
          <a:xfrm>
            <a:off x="431800" y="399880"/>
            <a:ext cx="11326813" cy="9459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3200"/>
              <a:buFont typeface="Arial Narrow"/>
              <a:buNone/>
              <a:defRPr b="1" i="0" sz="32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 name="Google Shape;121;p70"/>
          <p:cNvSpPr txBox="1"/>
          <p:nvPr>
            <p:ph idx="1" type="body"/>
          </p:nvPr>
        </p:nvSpPr>
        <p:spPr>
          <a:xfrm>
            <a:off x="431800" y="1345799"/>
            <a:ext cx="11326813" cy="26904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600"/>
              </a:spcBef>
              <a:spcAft>
                <a:spcPts val="0"/>
              </a:spcAft>
              <a:buSzPts val="1600"/>
              <a:buNone/>
              <a:defRPr sz="1600"/>
            </a:lvl2pPr>
            <a:lvl3pPr indent="-228600" lvl="2" marL="1371600" algn="l">
              <a:lnSpc>
                <a:spcPct val="90000"/>
              </a:lnSpc>
              <a:spcBef>
                <a:spcPts val="600"/>
              </a:spcBef>
              <a:spcAft>
                <a:spcPts val="0"/>
              </a:spcAft>
              <a:buSzPts val="1600"/>
              <a:buNone/>
              <a:defRPr sz="1600"/>
            </a:lvl3pPr>
            <a:lvl4pPr indent="-228600" lvl="3" marL="1828800" algn="l">
              <a:lnSpc>
                <a:spcPct val="90000"/>
              </a:lnSpc>
              <a:spcBef>
                <a:spcPts val="600"/>
              </a:spcBef>
              <a:spcAft>
                <a:spcPts val="0"/>
              </a:spcAft>
              <a:buSzPts val="1600"/>
              <a:buNone/>
              <a:defRPr sz="1600"/>
            </a:lvl4pPr>
            <a:lvl5pPr indent="-228600" lvl="4" marL="2286000" algn="l">
              <a:lnSpc>
                <a:spcPct val="90000"/>
              </a:lnSpc>
              <a:spcBef>
                <a:spcPts val="600"/>
              </a:spcBef>
              <a:spcAft>
                <a:spcPts val="0"/>
              </a:spcAft>
              <a:buSzPts val="1600"/>
              <a:buNone/>
              <a:defRPr sz="16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70"/>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123" name="Google Shape;123;p70"/>
          <p:cNvSpPr/>
          <p:nvPr>
            <p:ph idx="2" type="pic"/>
          </p:nvPr>
        </p:nvSpPr>
        <p:spPr>
          <a:xfrm>
            <a:off x="1312333" y="1898462"/>
            <a:ext cx="914400" cy="914400"/>
          </a:xfrm>
          <a:prstGeom prst="rect">
            <a:avLst/>
          </a:prstGeom>
          <a:noFill/>
          <a:ln>
            <a:noFill/>
          </a:ln>
        </p:spPr>
      </p:sp>
      <p:sp>
        <p:nvSpPr>
          <p:cNvPr id="124" name="Google Shape;124;p70"/>
          <p:cNvSpPr/>
          <p:nvPr>
            <p:ph idx="3" type="pic"/>
          </p:nvPr>
        </p:nvSpPr>
        <p:spPr>
          <a:xfrm>
            <a:off x="4205142" y="1861639"/>
            <a:ext cx="914400" cy="914400"/>
          </a:xfrm>
          <a:prstGeom prst="rect">
            <a:avLst/>
          </a:prstGeom>
          <a:noFill/>
          <a:ln>
            <a:noFill/>
          </a:ln>
        </p:spPr>
      </p:sp>
      <p:sp>
        <p:nvSpPr>
          <p:cNvPr id="125" name="Google Shape;125;p70"/>
          <p:cNvSpPr/>
          <p:nvPr>
            <p:ph idx="4" type="pic"/>
          </p:nvPr>
        </p:nvSpPr>
        <p:spPr>
          <a:xfrm>
            <a:off x="7080394" y="1861639"/>
            <a:ext cx="914400" cy="914400"/>
          </a:xfrm>
          <a:prstGeom prst="rect">
            <a:avLst/>
          </a:prstGeom>
          <a:noFill/>
          <a:ln>
            <a:noFill/>
          </a:ln>
        </p:spPr>
      </p:sp>
      <p:sp>
        <p:nvSpPr>
          <p:cNvPr id="126" name="Google Shape;126;p70"/>
          <p:cNvSpPr/>
          <p:nvPr>
            <p:ph idx="5" type="pic"/>
          </p:nvPr>
        </p:nvSpPr>
        <p:spPr>
          <a:xfrm>
            <a:off x="9965267" y="1827724"/>
            <a:ext cx="914400" cy="914400"/>
          </a:xfrm>
          <a:prstGeom prst="rect">
            <a:avLst/>
          </a:prstGeom>
          <a:noFill/>
          <a:ln>
            <a:noFill/>
          </a:ln>
        </p:spPr>
      </p:sp>
      <p:sp>
        <p:nvSpPr>
          <p:cNvPr id="127" name="Google Shape;127;p70"/>
          <p:cNvSpPr txBox="1"/>
          <p:nvPr>
            <p:ph idx="11" type="ftr"/>
          </p:nvPr>
        </p:nvSpPr>
        <p:spPr>
          <a:xfrm>
            <a:off x="431800" y="6269364"/>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i="0" sz="800">
                <a:solidFill>
                  <a:srgbClr val="262626"/>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type="obj">
  <p:cSld name="OBJECT">
    <p:spTree>
      <p:nvGrpSpPr>
        <p:cNvPr id="128" name="Shape 128"/>
        <p:cNvGrpSpPr/>
        <p:nvPr/>
      </p:nvGrpSpPr>
      <p:grpSpPr>
        <a:xfrm>
          <a:off x="0" y="0"/>
          <a:ext cx="0" cy="0"/>
          <a:chOff x="0" y="0"/>
          <a:chExt cx="0" cy="0"/>
        </a:xfrm>
      </p:grpSpPr>
      <p:sp>
        <p:nvSpPr>
          <p:cNvPr id="129" name="Google Shape;129;p71"/>
          <p:cNvSpPr txBox="1"/>
          <p:nvPr>
            <p:ph type="title"/>
          </p:nvPr>
        </p:nvSpPr>
        <p:spPr>
          <a:xfrm>
            <a:off x="431799" y="431800"/>
            <a:ext cx="8459789" cy="88639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3200"/>
              <a:buFont typeface="Arial Narrow"/>
              <a:buNone/>
              <a:defRPr b="1" i="0" sz="32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0" name="Google Shape;130;p71"/>
          <p:cNvSpPr txBox="1"/>
          <p:nvPr>
            <p:ph idx="1" type="body"/>
          </p:nvPr>
        </p:nvSpPr>
        <p:spPr>
          <a:xfrm>
            <a:off x="431800" y="1904824"/>
            <a:ext cx="8459788" cy="3792313"/>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0"/>
              </a:spcBef>
              <a:spcAft>
                <a:spcPts val="0"/>
              </a:spcAft>
              <a:buSzPts val="2400"/>
              <a:buFont typeface="Arial Narrow"/>
              <a:buAutoNum type="alphaLcPeriod"/>
              <a:defRPr sz="2400"/>
            </a:lvl1pPr>
            <a:lvl2pPr indent="-342900" lvl="1" marL="914400" algn="l">
              <a:lnSpc>
                <a:spcPct val="90000"/>
              </a:lnSpc>
              <a:spcBef>
                <a:spcPts val="1800"/>
              </a:spcBef>
              <a:spcAft>
                <a:spcPts val="0"/>
              </a:spcAft>
              <a:buSzPts val="1800"/>
              <a:buFont typeface="Arial Narrow"/>
              <a:buAutoNum type="alphaLcPeriod"/>
              <a:defRPr sz="1800"/>
            </a:lvl2pPr>
            <a:lvl3pPr indent="-330200" lvl="2" marL="1371600" algn="l">
              <a:lnSpc>
                <a:spcPct val="90000"/>
              </a:lnSpc>
              <a:spcBef>
                <a:spcPts val="600"/>
              </a:spcBef>
              <a:spcAft>
                <a:spcPts val="0"/>
              </a:spcAft>
              <a:buSzPts val="1600"/>
              <a:buFont typeface="Arial Narrow"/>
              <a:buAutoNum type="alphaLcPeriod"/>
              <a:defRPr sz="1600"/>
            </a:lvl3pPr>
            <a:lvl4pPr indent="-317500" lvl="3" marL="1828800" algn="l">
              <a:lnSpc>
                <a:spcPct val="90000"/>
              </a:lnSpc>
              <a:spcBef>
                <a:spcPts val="600"/>
              </a:spcBef>
              <a:spcAft>
                <a:spcPts val="0"/>
              </a:spcAft>
              <a:buSzPts val="1400"/>
              <a:buFont typeface="Arial Narrow"/>
              <a:buAutoNum type="alphaLcPeriod"/>
              <a:defRPr sz="1400"/>
            </a:lvl4pPr>
            <a:lvl5pPr indent="-317500" lvl="4" marL="2286000" algn="l">
              <a:lnSpc>
                <a:spcPct val="90000"/>
              </a:lnSpc>
              <a:spcBef>
                <a:spcPts val="600"/>
              </a:spcBef>
              <a:spcAft>
                <a:spcPts val="0"/>
              </a:spcAft>
              <a:buSzPts val="1400"/>
              <a:buFont typeface="Arial Narrow"/>
              <a:buAutoNum type="alphaLcPeriod"/>
              <a:defRPr sz="1400"/>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1" name="Google Shape;131;p71"/>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132" name="Google Shape;132;p71"/>
          <p:cNvSpPr/>
          <p:nvPr/>
        </p:nvSpPr>
        <p:spPr>
          <a:xfrm>
            <a:off x="9061450" y="2290961"/>
            <a:ext cx="3130550" cy="1727376"/>
          </a:xfrm>
          <a:prstGeom prst="rect">
            <a:avLst/>
          </a:prstGeom>
          <a:solidFill>
            <a:srgbClr val="F2F7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Narrow"/>
              <a:ea typeface="Arial Narrow"/>
              <a:cs typeface="Arial Narrow"/>
              <a:sym typeface="Arial Narrow"/>
            </a:endParaRPr>
          </a:p>
        </p:txBody>
      </p:sp>
      <p:sp>
        <p:nvSpPr>
          <p:cNvPr id="133" name="Google Shape;133;p71"/>
          <p:cNvSpPr txBox="1"/>
          <p:nvPr/>
        </p:nvSpPr>
        <p:spPr>
          <a:xfrm>
            <a:off x="9426249" y="2508318"/>
            <a:ext cx="2332364" cy="129266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1" i="0" lang="en-US" sz="2800" u="none" cap="none" strike="noStrike">
                <a:solidFill>
                  <a:schemeClr val="accent5"/>
                </a:solidFill>
                <a:latin typeface="Arial Narrow"/>
                <a:ea typeface="Arial Narrow"/>
                <a:cs typeface="Arial Narrow"/>
                <a:sym typeface="Arial Narrow"/>
              </a:rPr>
              <a:t>Please scan the on-screen QR code to vote</a:t>
            </a:r>
            <a:endParaRPr b="0" i="0" sz="1400" u="none" cap="none" strike="noStrike">
              <a:solidFill>
                <a:srgbClr val="000000"/>
              </a:solidFill>
              <a:latin typeface="Arial"/>
              <a:ea typeface="Arial"/>
              <a:cs typeface="Arial"/>
              <a:sym typeface="Arial"/>
            </a:endParaRPr>
          </a:p>
        </p:txBody>
      </p:sp>
      <p:sp>
        <p:nvSpPr>
          <p:cNvPr id="134" name="Google Shape;134;p71"/>
          <p:cNvSpPr txBox="1"/>
          <p:nvPr>
            <p:ph idx="11" type="ftr"/>
          </p:nvPr>
        </p:nvSpPr>
        <p:spPr>
          <a:xfrm>
            <a:off x="431800" y="6269364"/>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i="0" sz="800">
                <a:solidFill>
                  <a:srgbClr val="262626"/>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5" name="Shape 135"/>
        <p:cNvGrpSpPr/>
        <p:nvPr/>
      </p:nvGrpSpPr>
      <p:grpSpPr>
        <a:xfrm>
          <a:off x="0" y="0"/>
          <a:ext cx="0" cy="0"/>
          <a:chOff x="0" y="0"/>
          <a:chExt cx="0" cy="0"/>
        </a:xfrm>
      </p:grpSpPr>
      <p:sp>
        <p:nvSpPr>
          <p:cNvPr id="136" name="Google Shape;136;p72"/>
          <p:cNvSpPr txBox="1"/>
          <p:nvPr>
            <p:ph type="title"/>
          </p:nvPr>
        </p:nvSpPr>
        <p:spPr>
          <a:xfrm>
            <a:off x="831849" y="1709740"/>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accent1"/>
              </a:buClr>
              <a:buSzPts val="6000"/>
              <a:buFont typeface="Arial Narrow"/>
              <a:buNone/>
              <a:defRPr b="1" i="0" sz="60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7" name="Google Shape;137;p72"/>
          <p:cNvSpPr txBox="1"/>
          <p:nvPr>
            <p:ph idx="1" type="body"/>
          </p:nvPr>
        </p:nvSpPr>
        <p:spPr>
          <a:xfrm>
            <a:off x="831849" y="4589464"/>
            <a:ext cx="10515600" cy="1500187"/>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2400"/>
              <a:buNone/>
              <a:defRPr sz="2400">
                <a:solidFill>
                  <a:srgbClr val="757581"/>
                </a:solidFill>
              </a:defRPr>
            </a:lvl1pPr>
            <a:lvl2pPr indent="-228600" lvl="1" marL="914400" algn="l">
              <a:lnSpc>
                <a:spcPct val="90000"/>
              </a:lnSpc>
              <a:spcBef>
                <a:spcPts val="600"/>
              </a:spcBef>
              <a:spcAft>
                <a:spcPts val="0"/>
              </a:spcAft>
              <a:buSzPts val="2000"/>
              <a:buNone/>
              <a:defRPr sz="2000">
                <a:solidFill>
                  <a:srgbClr val="757581"/>
                </a:solidFill>
              </a:defRPr>
            </a:lvl2pPr>
            <a:lvl3pPr indent="-228600" lvl="2" marL="1371600" algn="l">
              <a:lnSpc>
                <a:spcPct val="90000"/>
              </a:lnSpc>
              <a:spcBef>
                <a:spcPts val="600"/>
              </a:spcBef>
              <a:spcAft>
                <a:spcPts val="0"/>
              </a:spcAft>
              <a:buSzPts val="1800"/>
              <a:buNone/>
              <a:defRPr sz="1800">
                <a:solidFill>
                  <a:srgbClr val="757581"/>
                </a:solidFill>
              </a:defRPr>
            </a:lvl3pPr>
            <a:lvl4pPr indent="-228600" lvl="3" marL="1828800" algn="l">
              <a:lnSpc>
                <a:spcPct val="90000"/>
              </a:lnSpc>
              <a:spcBef>
                <a:spcPts val="600"/>
              </a:spcBef>
              <a:spcAft>
                <a:spcPts val="0"/>
              </a:spcAft>
              <a:buSzPts val="1600"/>
              <a:buNone/>
              <a:defRPr sz="1600">
                <a:solidFill>
                  <a:srgbClr val="757581"/>
                </a:solidFill>
              </a:defRPr>
            </a:lvl4pPr>
            <a:lvl5pPr indent="-228600" lvl="4" marL="2286000" algn="l">
              <a:lnSpc>
                <a:spcPct val="90000"/>
              </a:lnSpc>
              <a:spcBef>
                <a:spcPts val="600"/>
              </a:spcBef>
              <a:spcAft>
                <a:spcPts val="0"/>
              </a:spcAft>
              <a:buSzPts val="1600"/>
              <a:buNone/>
              <a:defRPr sz="1600">
                <a:solidFill>
                  <a:srgbClr val="757581"/>
                </a:solidFill>
              </a:defRPr>
            </a:lvl5pPr>
            <a:lvl6pPr indent="-228600" lvl="5" marL="2743200" algn="l">
              <a:lnSpc>
                <a:spcPct val="90000"/>
              </a:lnSpc>
              <a:spcBef>
                <a:spcPts val="600"/>
              </a:spcBef>
              <a:spcAft>
                <a:spcPts val="0"/>
              </a:spcAft>
              <a:buClr>
                <a:srgbClr val="757581"/>
              </a:buClr>
              <a:buSzPts val="1600"/>
              <a:buNone/>
              <a:defRPr sz="1600">
                <a:solidFill>
                  <a:srgbClr val="757581"/>
                </a:solidFill>
              </a:defRPr>
            </a:lvl6pPr>
            <a:lvl7pPr indent="-228600" lvl="6" marL="3200400" algn="l">
              <a:lnSpc>
                <a:spcPct val="90000"/>
              </a:lnSpc>
              <a:spcBef>
                <a:spcPts val="500"/>
              </a:spcBef>
              <a:spcAft>
                <a:spcPts val="0"/>
              </a:spcAft>
              <a:buClr>
                <a:srgbClr val="757581"/>
              </a:buClr>
              <a:buSzPts val="1600"/>
              <a:buNone/>
              <a:defRPr sz="1600">
                <a:solidFill>
                  <a:srgbClr val="757581"/>
                </a:solidFill>
              </a:defRPr>
            </a:lvl7pPr>
            <a:lvl8pPr indent="-228600" lvl="7" marL="3657600" algn="l">
              <a:lnSpc>
                <a:spcPct val="90000"/>
              </a:lnSpc>
              <a:spcBef>
                <a:spcPts val="500"/>
              </a:spcBef>
              <a:spcAft>
                <a:spcPts val="0"/>
              </a:spcAft>
              <a:buClr>
                <a:srgbClr val="757581"/>
              </a:buClr>
              <a:buSzPts val="1600"/>
              <a:buNone/>
              <a:defRPr sz="1600">
                <a:solidFill>
                  <a:srgbClr val="757581"/>
                </a:solidFill>
              </a:defRPr>
            </a:lvl8pPr>
            <a:lvl9pPr indent="-228600" lvl="8" marL="4114800" algn="l">
              <a:lnSpc>
                <a:spcPct val="90000"/>
              </a:lnSpc>
              <a:spcBef>
                <a:spcPts val="500"/>
              </a:spcBef>
              <a:spcAft>
                <a:spcPts val="0"/>
              </a:spcAft>
              <a:buClr>
                <a:srgbClr val="757581"/>
              </a:buClr>
              <a:buSzPts val="1600"/>
              <a:buNone/>
              <a:defRPr sz="1600">
                <a:solidFill>
                  <a:srgbClr val="757581"/>
                </a:solidFill>
              </a:defRPr>
            </a:lvl9pPr>
          </a:lstStyle>
          <a:p/>
        </p:txBody>
      </p:sp>
      <p:sp>
        <p:nvSpPr>
          <p:cNvPr id="138" name="Google Shape;138;p72"/>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139" name="Google Shape;139;p72"/>
          <p:cNvSpPr txBox="1"/>
          <p:nvPr>
            <p:ph idx="11" type="ftr"/>
          </p:nvPr>
        </p:nvSpPr>
        <p:spPr>
          <a:xfrm>
            <a:off x="431800" y="6269364"/>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i="0" sz="800">
                <a:solidFill>
                  <a:srgbClr val="262626"/>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0" name="Shape 140"/>
        <p:cNvGrpSpPr/>
        <p:nvPr/>
      </p:nvGrpSpPr>
      <p:grpSpPr>
        <a:xfrm>
          <a:off x="0" y="0"/>
          <a:ext cx="0" cy="0"/>
          <a:chOff x="0" y="0"/>
          <a:chExt cx="0" cy="0"/>
        </a:xfrm>
      </p:grpSpPr>
      <p:sp>
        <p:nvSpPr>
          <p:cNvPr id="141" name="Google Shape;141;p73"/>
          <p:cNvSpPr txBox="1"/>
          <p:nvPr>
            <p:ph type="title"/>
          </p:nvPr>
        </p:nvSpPr>
        <p:spPr>
          <a:xfrm>
            <a:off x="839788" y="365125"/>
            <a:ext cx="10515600" cy="1325563"/>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accent1"/>
              </a:buClr>
              <a:buSzPts val="3200"/>
              <a:buFont typeface="Arial Narrow"/>
              <a:buNone/>
              <a:defRPr b="1" i="0" sz="32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2" name="Google Shape;142;p73"/>
          <p:cNvSpPr txBox="1"/>
          <p:nvPr>
            <p:ph idx="1" type="body"/>
          </p:nvPr>
        </p:nvSpPr>
        <p:spPr>
          <a:xfrm>
            <a:off x="839789" y="1681163"/>
            <a:ext cx="5157787" cy="53710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2400"/>
              <a:buNone/>
              <a:defRPr b="1" sz="2400">
                <a:latin typeface="Arial Narrow"/>
                <a:ea typeface="Arial Narrow"/>
                <a:cs typeface="Arial Narrow"/>
                <a:sym typeface="Arial Narrow"/>
              </a:defRPr>
            </a:lvl1pPr>
            <a:lvl2pPr indent="-228600" lvl="1" marL="914400" algn="l">
              <a:lnSpc>
                <a:spcPct val="90000"/>
              </a:lnSpc>
              <a:spcBef>
                <a:spcPts val="600"/>
              </a:spcBef>
              <a:spcAft>
                <a:spcPts val="0"/>
              </a:spcAft>
              <a:buSzPts val="2000"/>
              <a:buNone/>
              <a:defRPr b="1" sz="2000"/>
            </a:lvl2pPr>
            <a:lvl3pPr indent="-228600" lvl="2" marL="1371600" algn="l">
              <a:lnSpc>
                <a:spcPct val="90000"/>
              </a:lnSpc>
              <a:spcBef>
                <a:spcPts val="600"/>
              </a:spcBef>
              <a:spcAft>
                <a:spcPts val="0"/>
              </a:spcAft>
              <a:buSzPts val="1800"/>
              <a:buNone/>
              <a:defRPr b="1" sz="1800"/>
            </a:lvl3pPr>
            <a:lvl4pPr indent="-228600" lvl="3" marL="1828800" algn="l">
              <a:lnSpc>
                <a:spcPct val="90000"/>
              </a:lnSpc>
              <a:spcBef>
                <a:spcPts val="6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3" name="Google Shape;143;p73"/>
          <p:cNvSpPr txBox="1"/>
          <p:nvPr>
            <p:ph idx="2" type="body"/>
          </p:nvPr>
        </p:nvSpPr>
        <p:spPr>
          <a:xfrm>
            <a:off x="839789" y="2218268"/>
            <a:ext cx="5157787" cy="3971395"/>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73"/>
          <p:cNvSpPr txBox="1"/>
          <p:nvPr>
            <p:ph idx="3" type="body"/>
          </p:nvPr>
        </p:nvSpPr>
        <p:spPr>
          <a:xfrm>
            <a:off x="6172201" y="1681163"/>
            <a:ext cx="5183188" cy="537105"/>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2400"/>
              <a:buNone/>
              <a:defRPr b="1" sz="2400">
                <a:latin typeface="Arial Narrow"/>
                <a:ea typeface="Arial Narrow"/>
                <a:cs typeface="Arial Narrow"/>
                <a:sym typeface="Arial Narrow"/>
              </a:defRPr>
            </a:lvl1pPr>
            <a:lvl2pPr indent="-228600" lvl="1" marL="914400" algn="l">
              <a:lnSpc>
                <a:spcPct val="90000"/>
              </a:lnSpc>
              <a:spcBef>
                <a:spcPts val="600"/>
              </a:spcBef>
              <a:spcAft>
                <a:spcPts val="0"/>
              </a:spcAft>
              <a:buSzPts val="2000"/>
              <a:buNone/>
              <a:defRPr b="1" sz="2000"/>
            </a:lvl2pPr>
            <a:lvl3pPr indent="-228600" lvl="2" marL="1371600" algn="l">
              <a:lnSpc>
                <a:spcPct val="90000"/>
              </a:lnSpc>
              <a:spcBef>
                <a:spcPts val="600"/>
              </a:spcBef>
              <a:spcAft>
                <a:spcPts val="0"/>
              </a:spcAft>
              <a:buSzPts val="1800"/>
              <a:buNone/>
              <a:defRPr b="1" sz="1800"/>
            </a:lvl3pPr>
            <a:lvl4pPr indent="-228600" lvl="3" marL="1828800" algn="l">
              <a:lnSpc>
                <a:spcPct val="90000"/>
              </a:lnSpc>
              <a:spcBef>
                <a:spcPts val="600"/>
              </a:spcBef>
              <a:spcAft>
                <a:spcPts val="0"/>
              </a:spcAft>
              <a:buSzPts val="1600"/>
              <a:buNone/>
              <a:defRPr b="1" sz="1600"/>
            </a:lvl4pPr>
            <a:lvl5pPr indent="-228600" lvl="4" marL="2286000" algn="l">
              <a:lnSpc>
                <a:spcPct val="90000"/>
              </a:lnSpc>
              <a:spcBef>
                <a:spcPts val="600"/>
              </a:spcBef>
              <a:spcAft>
                <a:spcPts val="0"/>
              </a:spcAft>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5" name="Google Shape;145;p73"/>
          <p:cNvSpPr txBox="1"/>
          <p:nvPr>
            <p:ph idx="4" type="body"/>
          </p:nvPr>
        </p:nvSpPr>
        <p:spPr>
          <a:xfrm>
            <a:off x="6172201" y="2218268"/>
            <a:ext cx="5183188" cy="3971395"/>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73"/>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147" name="Google Shape;147;p73"/>
          <p:cNvSpPr txBox="1"/>
          <p:nvPr>
            <p:ph idx="11" type="ftr"/>
          </p:nvPr>
        </p:nvSpPr>
        <p:spPr>
          <a:xfrm>
            <a:off x="431800" y="6269364"/>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i="0" sz="800">
                <a:solidFill>
                  <a:srgbClr val="262626"/>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8" name="Shape 148"/>
        <p:cNvGrpSpPr/>
        <p:nvPr/>
      </p:nvGrpSpPr>
      <p:grpSpPr>
        <a:xfrm>
          <a:off x="0" y="0"/>
          <a:ext cx="0" cy="0"/>
          <a:chOff x="0" y="0"/>
          <a:chExt cx="0" cy="0"/>
        </a:xfrm>
      </p:grpSpPr>
      <p:sp>
        <p:nvSpPr>
          <p:cNvPr id="149" name="Google Shape;149;p74"/>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150" name="Google Shape;150;p74"/>
          <p:cNvSpPr txBox="1"/>
          <p:nvPr>
            <p:ph idx="11" type="ftr"/>
          </p:nvPr>
        </p:nvSpPr>
        <p:spPr>
          <a:xfrm>
            <a:off x="431800" y="6270610"/>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5" name="Shape 35"/>
        <p:cNvGrpSpPr/>
        <p:nvPr/>
      </p:nvGrpSpPr>
      <p:grpSpPr>
        <a:xfrm>
          <a:off x="0" y="0"/>
          <a:ext cx="0" cy="0"/>
          <a:chOff x="0" y="0"/>
          <a:chExt cx="0" cy="0"/>
        </a:xfrm>
      </p:grpSpPr>
      <p:sp>
        <p:nvSpPr>
          <p:cNvPr id="36" name="Google Shape;36;p63"/>
          <p:cNvSpPr txBox="1"/>
          <p:nvPr>
            <p:ph idx="1" type="body"/>
          </p:nvPr>
        </p:nvSpPr>
        <p:spPr>
          <a:xfrm>
            <a:off x="431800" y="1345799"/>
            <a:ext cx="11326813" cy="439619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63"/>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38" name="Google Shape;38;p63"/>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i="0" sz="800">
                <a:solidFill>
                  <a:srgbClr val="262626"/>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3"/>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Clr>
                <a:schemeClr val="accent1"/>
              </a:buClr>
              <a:buSzPts val="2900"/>
              <a:buFont typeface="Arial Narrow"/>
              <a:buNone/>
              <a:defRPr b="1" i="0" sz="29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840">
          <p15:clr>
            <a:srgbClr val="FBAE40"/>
          </p15:clr>
        </p15:guide>
        <p15:guide id="2" orient="horz" pos="100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1" name="Shape 151"/>
        <p:cNvGrpSpPr/>
        <p:nvPr/>
      </p:nvGrpSpPr>
      <p:grpSpPr>
        <a:xfrm>
          <a:off x="0" y="0"/>
          <a:ext cx="0" cy="0"/>
          <a:chOff x="0" y="0"/>
          <a:chExt cx="0" cy="0"/>
        </a:xfrm>
      </p:grpSpPr>
      <p:sp>
        <p:nvSpPr>
          <p:cNvPr id="152" name="Google Shape;152;p7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accent1"/>
              </a:buClr>
              <a:buSzPts val="3200"/>
              <a:buFont typeface="Arial Narrow"/>
              <a:buNone/>
              <a:defRPr b="1" i="0" sz="32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75"/>
          <p:cNvSpPr txBox="1"/>
          <p:nvPr>
            <p:ph idx="1" type="body"/>
          </p:nvPr>
        </p:nvSpPr>
        <p:spPr>
          <a:xfrm>
            <a:off x="5183188" y="987426"/>
            <a:ext cx="6172200" cy="4873625"/>
          </a:xfrm>
          <a:prstGeom prst="rect">
            <a:avLst/>
          </a:prstGeom>
          <a:noFill/>
          <a:ln>
            <a:noFill/>
          </a:ln>
        </p:spPr>
        <p:txBody>
          <a:bodyPr anchorCtr="0" anchor="t" bIns="0" lIns="0" spcFirstLastPara="1" rIns="0" wrap="square" tIns="0">
            <a:normAutofit/>
          </a:bodyPr>
          <a:lstStyle>
            <a:lvl1pPr indent="-431800" lvl="0" marL="457200" algn="l">
              <a:lnSpc>
                <a:spcPct val="90000"/>
              </a:lnSpc>
              <a:spcBef>
                <a:spcPts val="1000"/>
              </a:spcBef>
              <a:spcAft>
                <a:spcPts val="0"/>
              </a:spcAft>
              <a:buSzPts val="3200"/>
              <a:buChar char="•"/>
              <a:defRPr sz="3200"/>
            </a:lvl1pPr>
            <a:lvl2pPr indent="-406400" lvl="1" marL="914400" algn="l">
              <a:lnSpc>
                <a:spcPct val="90000"/>
              </a:lnSpc>
              <a:spcBef>
                <a:spcPts val="600"/>
              </a:spcBef>
              <a:spcAft>
                <a:spcPts val="0"/>
              </a:spcAft>
              <a:buSzPts val="2800"/>
              <a:buChar char="•"/>
              <a:defRPr sz="2800"/>
            </a:lvl2pPr>
            <a:lvl3pPr indent="-381000" lvl="2" marL="1371600" algn="l">
              <a:lnSpc>
                <a:spcPct val="90000"/>
              </a:lnSpc>
              <a:spcBef>
                <a:spcPts val="600"/>
              </a:spcBef>
              <a:spcAft>
                <a:spcPts val="0"/>
              </a:spcAft>
              <a:buSzPts val="2400"/>
              <a:buChar char="•"/>
              <a:defRPr sz="2400"/>
            </a:lvl3pPr>
            <a:lvl4pPr indent="-355600" lvl="3" marL="1828800" algn="l">
              <a:lnSpc>
                <a:spcPct val="90000"/>
              </a:lnSpc>
              <a:spcBef>
                <a:spcPts val="600"/>
              </a:spcBef>
              <a:spcAft>
                <a:spcPts val="0"/>
              </a:spcAft>
              <a:buSzPts val="2000"/>
              <a:buChar char="•"/>
              <a:defRPr sz="2000"/>
            </a:lvl4pPr>
            <a:lvl5pPr indent="-355600" lvl="4" marL="2286000" algn="l">
              <a:lnSpc>
                <a:spcPct val="90000"/>
              </a:lnSpc>
              <a:spcBef>
                <a:spcPts val="600"/>
              </a:spcBef>
              <a:spcAft>
                <a:spcPts val="0"/>
              </a:spcAft>
              <a:buSzPts val="2000"/>
              <a:buChar char="•"/>
              <a:defRPr sz="20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4" name="Google Shape;154;p75"/>
          <p:cNvSpPr txBox="1"/>
          <p:nvPr>
            <p:ph idx="2" type="body"/>
          </p:nvPr>
        </p:nvSpPr>
        <p:spPr>
          <a:xfrm>
            <a:off x="839788" y="2129987"/>
            <a:ext cx="3932237" cy="3739002"/>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600"/>
              </a:spcBef>
              <a:spcAft>
                <a:spcPts val="0"/>
              </a:spcAft>
              <a:buSzPts val="1400"/>
              <a:buNone/>
              <a:defRPr sz="1400"/>
            </a:lvl2pPr>
            <a:lvl3pPr indent="-228600" lvl="2" marL="1371600" algn="l">
              <a:lnSpc>
                <a:spcPct val="90000"/>
              </a:lnSpc>
              <a:spcBef>
                <a:spcPts val="600"/>
              </a:spcBef>
              <a:spcAft>
                <a:spcPts val="0"/>
              </a:spcAft>
              <a:buSzPts val="1200"/>
              <a:buNone/>
              <a:defRPr sz="1200"/>
            </a:lvl3pPr>
            <a:lvl4pPr indent="-228600" lvl="3" marL="1828800" algn="l">
              <a:lnSpc>
                <a:spcPct val="90000"/>
              </a:lnSpc>
              <a:spcBef>
                <a:spcPts val="600"/>
              </a:spcBef>
              <a:spcAft>
                <a:spcPts val="0"/>
              </a:spcAft>
              <a:buSzPts val="1000"/>
              <a:buNone/>
              <a:defRPr sz="1000"/>
            </a:lvl4pPr>
            <a:lvl5pPr indent="-228600" lvl="4" marL="2286000" algn="l">
              <a:lnSpc>
                <a:spcPct val="90000"/>
              </a:lnSpc>
              <a:spcBef>
                <a:spcPts val="600"/>
              </a:spcBef>
              <a:spcAft>
                <a:spcPts val="0"/>
              </a:spcAft>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5" name="Google Shape;155;p75"/>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156" name="Google Shape;156;p75"/>
          <p:cNvSpPr txBox="1"/>
          <p:nvPr>
            <p:ph idx="11" type="ftr"/>
          </p:nvPr>
        </p:nvSpPr>
        <p:spPr>
          <a:xfrm>
            <a:off x="431800" y="6270610"/>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7" name="Shape 157"/>
        <p:cNvGrpSpPr/>
        <p:nvPr/>
      </p:nvGrpSpPr>
      <p:grpSpPr>
        <a:xfrm>
          <a:off x="0" y="0"/>
          <a:ext cx="0" cy="0"/>
          <a:chOff x="0" y="0"/>
          <a:chExt cx="0" cy="0"/>
        </a:xfrm>
      </p:grpSpPr>
      <p:sp>
        <p:nvSpPr>
          <p:cNvPr id="158" name="Google Shape;158;p7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accent1"/>
              </a:buClr>
              <a:buSzPts val="3200"/>
              <a:buFont typeface="Arial Narrow"/>
              <a:buNone/>
              <a:defRPr b="1" i="0" sz="32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9" name="Google Shape;159;p76"/>
          <p:cNvSpPr/>
          <p:nvPr>
            <p:ph idx="2" type="pic"/>
          </p:nvPr>
        </p:nvSpPr>
        <p:spPr>
          <a:xfrm>
            <a:off x="5183188" y="987426"/>
            <a:ext cx="6172200" cy="4873625"/>
          </a:xfrm>
          <a:prstGeom prst="rect">
            <a:avLst/>
          </a:prstGeom>
          <a:noFill/>
          <a:ln>
            <a:noFill/>
          </a:ln>
        </p:spPr>
      </p:sp>
      <p:sp>
        <p:nvSpPr>
          <p:cNvPr id="160" name="Google Shape;160;p76"/>
          <p:cNvSpPr txBox="1"/>
          <p:nvPr>
            <p:ph idx="1" type="body"/>
          </p:nvPr>
        </p:nvSpPr>
        <p:spPr>
          <a:xfrm>
            <a:off x="839788" y="2129987"/>
            <a:ext cx="3932237" cy="3739002"/>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1000"/>
              </a:spcBef>
              <a:spcAft>
                <a:spcPts val="0"/>
              </a:spcAft>
              <a:buSzPts val="1600"/>
              <a:buNone/>
              <a:defRPr sz="1600"/>
            </a:lvl1pPr>
            <a:lvl2pPr indent="-228600" lvl="1" marL="914400" algn="l">
              <a:lnSpc>
                <a:spcPct val="90000"/>
              </a:lnSpc>
              <a:spcBef>
                <a:spcPts val="600"/>
              </a:spcBef>
              <a:spcAft>
                <a:spcPts val="0"/>
              </a:spcAft>
              <a:buSzPts val="1400"/>
              <a:buNone/>
              <a:defRPr sz="1400"/>
            </a:lvl2pPr>
            <a:lvl3pPr indent="-228600" lvl="2" marL="1371600" algn="l">
              <a:lnSpc>
                <a:spcPct val="90000"/>
              </a:lnSpc>
              <a:spcBef>
                <a:spcPts val="600"/>
              </a:spcBef>
              <a:spcAft>
                <a:spcPts val="0"/>
              </a:spcAft>
              <a:buSzPts val="1200"/>
              <a:buNone/>
              <a:defRPr sz="1200"/>
            </a:lvl3pPr>
            <a:lvl4pPr indent="-228600" lvl="3" marL="1828800" algn="l">
              <a:lnSpc>
                <a:spcPct val="90000"/>
              </a:lnSpc>
              <a:spcBef>
                <a:spcPts val="600"/>
              </a:spcBef>
              <a:spcAft>
                <a:spcPts val="0"/>
              </a:spcAft>
              <a:buSzPts val="1000"/>
              <a:buNone/>
              <a:defRPr sz="1000"/>
            </a:lvl4pPr>
            <a:lvl5pPr indent="-228600" lvl="4" marL="2286000" algn="l">
              <a:lnSpc>
                <a:spcPct val="90000"/>
              </a:lnSpc>
              <a:spcBef>
                <a:spcPts val="600"/>
              </a:spcBef>
              <a:spcAft>
                <a:spcPts val="0"/>
              </a:spcAft>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1" name="Google Shape;161;p76"/>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162" name="Google Shape;162;p76"/>
          <p:cNvSpPr txBox="1"/>
          <p:nvPr>
            <p:ph idx="11" type="ftr"/>
          </p:nvPr>
        </p:nvSpPr>
        <p:spPr>
          <a:xfrm>
            <a:off x="431800" y="6270610"/>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3" name="Shape 163"/>
        <p:cNvGrpSpPr/>
        <p:nvPr/>
      </p:nvGrpSpPr>
      <p:grpSpPr>
        <a:xfrm>
          <a:off x="0" y="0"/>
          <a:ext cx="0" cy="0"/>
          <a:chOff x="0" y="0"/>
          <a:chExt cx="0" cy="0"/>
        </a:xfrm>
      </p:grpSpPr>
      <p:sp>
        <p:nvSpPr>
          <p:cNvPr id="164" name="Google Shape;164;p77"/>
          <p:cNvSpPr txBox="1"/>
          <p:nvPr>
            <p:ph type="title"/>
          </p:nvPr>
        </p:nvSpPr>
        <p:spPr>
          <a:xfrm>
            <a:off x="431800" y="370541"/>
            <a:ext cx="11326813" cy="67780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3200"/>
              <a:buFont typeface="Arial Narrow"/>
              <a:buNone/>
              <a:defRPr b="1" i="0" sz="32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5" name="Google Shape;165;p77"/>
          <p:cNvSpPr txBox="1"/>
          <p:nvPr>
            <p:ph idx="1" type="body"/>
          </p:nvPr>
        </p:nvSpPr>
        <p:spPr>
          <a:xfrm rot="5400000">
            <a:off x="3477218" y="-1699620"/>
            <a:ext cx="4831165" cy="10922001"/>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77"/>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167" name="Google Shape;167;p77"/>
          <p:cNvSpPr txBox="1"/>
          <p:nvPr>
            <p:ph idx="11" type="ftr"/>
          </p:nvPr>
        </p:nvSpPr>
        <p:spPr>
          <a:xfrm>
            <a:off x="431800" y="6270610"/>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68" name="Shape 168"/>
        <p:cNvGrpSpPr/>
        <p:nvPr/>
      </p:nvGrpSpPr>
      <p:grpSpPr>
        <a:xfrm>
          <a:off x="0" y="0"/>
          <a:ext cx="0" cy="0"/>
          <a:chOff x="0" y="0"/>
          <a:chExt cx="0" cy="0"/>
        </a:xfrm>
      </p:grpSpPr>
      <p:sp>
        <p:nvSpPr>
          <p:cNvPr id="169" name="Google Shape;169;p78"/>
          <p:cNvSpPr txBox="1"/>
          <p:nvPr>
            <p:ph type="title"/>
          </p:nvPr>
        </p:nvSpPr>
        <p:spPr>
          <a:xfrm rot="5400000">
            <a:off x="7166769" y="1989932"/>
            <a:ext cx="5745163"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3200"/>
              <a:buFont typeface="Arial Narrow"/>
              <a:buNone/>
              <a:defRPr b="1" i="0" sz="32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0" name="Google Shape;170;p78"/>
          <p:cNvSpPr txBox="1"/>
          <p:nvPr>
            <p:ph idx="1" type="body"/>
          </p:nvPr>
        </p:nvSpPr>
        <p:spPr>
          <a:xfrm rot="5400000">
            <a:off x="1832769" y="-562769"/>
            <a:ext cx="5745163" cy="773430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1" name="Google Shape;171;p78"/>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172" name="Google Shape;172;p78"/>
          <p:cNvSpPr txBox="1"/>
          <p:nvPr>
            <p:ph idx="11" type="ftr"/>
          </p:nvPr>
        </p:nvSpPr>
        <p:spPr>
          <a:xfrm>
            <a:off x="431800" y="6270610"/>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vider_clean" showMasterSp="0">
  <p:cSld name="2_Divider_clean">
    <p:spTree>
      <p:nvGrpSpPr>
        <p:cNvPr id="173" name="Shape 173"/>
        <p:cNvGrpSpPr/>
        <p:nvPr/>
      </p:nvGrpSpPr>
      <p:grpSpPr>
        <a:xfrm>
          <a:off x="0" y="0"/>
          <a:ext cx="0" cy="0"/>
          <a:chOff x="0" y="0"/>
          <a:chExt cx="0" cy="0"/>
        </a:xfrm>
      </p:grpSpPr>
      <p:sp>
        <p:nvSpPr>
          <p:cNvPr id="174" name="Google Shape;174;p79"/>
          <p:cNvSpPr/>
          <p:nvPr/>
        </p:nvSpPr>
        <p:spPr>
          <a:xfrm>
            <a:off x="0" y="0"/>
            <a:ext cx="12192000" cy="5415148"/>
          </a:xfrm>
          <a:prstGeom prst="rect">
            <a:avLst/>
          </a:prstGeom>
          <a:gradFill>
            <a:gsLst>
              <a:gs pos="0">
                <a:srgbClr val="71A0B4">
                  <a:alpha val="2352"/>
                </a:srgbClr>
              </a:gs>
              <a:gs pos="2000">
                <a:srgbClr val="71A0B4">
                  <a:alpha val="2352"/>
                </a:srgbClr>
              </a:gs>
              <a:gs pos="29000">
                <a:srgbClr val="71A0B4">
                  <a:alpha val="8235"/>
                </a:srgbClr>
              </a:gs>
              <a:gs pos="100000">
                <a:srgbClr val="71A0B4">
                  <a:alpha val="8235"/>
                </a:srgbClr>
              </a:gs>
            </a:gsLst>
            <a:lin ang="10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Narrow"/>
              <a:ea typeface="Arial Narrow"/>
              <a:cs typeface="Arial Narrow"/>
              <a:sym typeface="Arial Narrow"/>
            </a:endParaRPr>
          </a:p>
        </p:txBody>
      </p:sp>
      <p:grpSp>
        <p:nvGrpSpPr>
          <p:cNvPr id="175" name="Google Shape;175;p79"/>
          <p:cNvGrpSpPr/>
          <p:nvPr/>
        </p:nvGrpSpPr>
        <p:grpSpPr>
          <a:xfrm>
            <a:off x="9674352" y="6129292"/>
            <a:ext cx="2095163" cy="308407"/>
            <a:chOff x="9149188" y="6152572"/>
            <a:chExt cx="2620327" cy="385711"/>
          </a:xfrm>
        </p:grpSpPr>
        <p:pic>
          <p:nvPicPr>
            <p:cNvPr id="176" name="Google Shape;176;p79"/>
            <p:cNvPicPr preferRelativeResize="0"/>
            <p:nvPr/>
          </p:nvPicPr>
          <p:blipFill rotWithShape="1">
            <a:blip r:embed="rId2">
              <a:alphaModFix/>
            </a:blip>
            <a:srcRect b="0" l="0" r="0" t="0"/>
            <a:stretch/>
          </p:blipFill>
          <p:spPr>
            <a:xfrm>
              <a:off x="10766214" y="6152572"/>
              <a:ext cx="1003301" cy="381921"/>
            </a:xfrm>
            <a:prstGeom prst="rect">
              <a:avLst/>
            </a:prstGeom>
            <a:noFill/>
            <a:ln>
              <a:noFill/>
            </a:ln>
          </p:spPr>
        </p:pic>
        <p:pic>
          <p:nvPicPr>
            <p:cNvPr id="177" name="Google Shape;177;p79"/>
            <p:cNvPicPr preferRelativeResize="0"/>
            <p:nvPr/>
          </p:nvPicPr>
          <p:blipFill rotWithShape="1">
            <a:blip r:embed="rId3">
              <a:alphaModFix/>
            </a:blip>
            <a:srcRect b="0" l="0" r="0" t="0"/>
            <a:stretch/>
          </p:blipFill>
          <p:spPr>
            <a:xfrm>
              <a:off x="9149188" y="6155944"/>
              <a:ext cx="1408328" cy="382339"/>
            </a:xfrm>
            <a:prstGeom prst="rect">
              <a:avLst/>
            </a:prstGeom>
            <a:noFill/>
            <a:ln>
              <a:noFill/>
            </a:ln>
          </p:spPr>
        </p:pic>
      </p:grpSp>
      <p:sp>
        <p:nvSpPr>
          <p:cNvPr id="178" name="Google Shape;178;p79"/>
          <p:cNvSpPr txBox="1"/>
          <p:nvPr>
            <p:ph idx="11" type="ftr"/>
          </p:nvPr>
        </p:nvSpPr>
        <p:spPr>
          <a:xfrm>
            <a:off x="431800" y="6269364"/>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9" name="Google Shape;179;p79"/>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180" name="Google Shape;180;p79"/>
          <p:cNvSpPr/>
          <p:nvPr/>
        </p:nvSpPr>
        <p:spPr>
          <a:xfrm rot="10800000">
            <a:off x="570016" y="1054304"/>
            <a:ext cx="6757884" cy="3466847"/>
          </a:xfrm>
          <a:prstGeom prst="rect">
            <a:avLst/>
          </a:prstGeom>
          <a:gradFill>
            <a:gsLst>
              <a:gs pos="0">
                <a:schemeClr val="lt1"/>
              </a:gs>
              <a:gs pos="3000">
                <a:schemeClr val="lt1"/>
              </a:gs>
              <a:gs pos="69000">
                <a:srgbClr val="FFFFFF">
                  <a:alpha val="43137"/>
                </a:srgbClr>
              </a:gs>
              <a:gs pos="98000">
                <a:srgbClr val="FFFFFF">
                  <a:alpha val="0"/>
                </a:srgbClr>
              </a:gs>
              <a:gs pos="100000">
                <a:srgbClr val="FFFFFF">
                  <a:alpha val="0"/>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grpSp>
        <p:nvGrpSpPr>
          <p:cNvPr id="181" name="Google Shape;181;p79"/>
          <p:cNvGrpSpPr/>
          <p:nvPr/>
        </p:nvGrpSpPr>
        <p:grpSpPr>
          <a:xfrm>
            <a:off x="457200" y="887126"/>
            <a:ext cx="11301410" cy="3801208"/>
            <a:chOff x="4694183" y="2178227"/>
            <a:chExt cx="12220887" cy="4110473"/>
          </a:xfrm>
        </p:grpSpPr>
        <p:grpSp>
          <p:nvGrpSpPr>
            <p:cNvPr id="182" name="Google Shape;182;p79"/>
            <p:cNvGrpSpPr/>
            <p:nvPr/>
          </p:nvGrpSpPr>
          <p:grpSpPr>
            <a:xfrm>
              <a:off x="16343570" y="2178229"/>
              <a:ext cx="571500" cy="4110471"/>
              <a:chOff x="16343573" y="2178229"/>
              <a:chExt cx="571500" cy="4110471"/>
            </a:xfrm>
          </p:grpSpPr>
          <p:sp>
            <p:nvSpPr>
              <p:cNvPr id="183" name="Google Shape;183;p79"/>
              <p:cNvSpPr/>
              <p:nvPr/>
            </p:nvSpPr>
            <p:spPr>
              <a:xfrm>
                <a:off x="16343574" y="2178229"/>
                <a:ext cx="571499" cy="571500"/>
              </a:xfrm>
              <a:custGeom>
                <a:rect b="b" l="l" r="r" t="t"/>
                <a:pathLst>
                  <a:path extrusionOk="0" h="571500" w="571500">
                    <a:moveTo>
                      <a:pt x="0" y="0"/>
                    </a:moveTo>
                    <a:lnTo>
                      <a:pt x="571500" y="0"/>
                    </a:lnTo>
                    <a:lnTo>
                      <a:pt x="571500" y="571500"/>
                    </a:lnTo>
                  </a:path>
                </a:pathLst>
              </a:cu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sp>
            <p:nvSpPr>
              <p:cNvPr id="184" name="Google Shape;184;p79"/>
              <p:cNvSpPr/>
              <p:nvPr/>
            </p:nvSpPr>
            <p:spPr>
              <a:xfrm rot="5400000">
                <a:off x="16343572" y="5717199"/>
                <a:ext cx="571501" cy="571500"/>
              </a:xfrm>
              <a:custGeom>
                <a:rect b="b" l="l" r="r" t="t"/>
                <a:pathLst>
                  <a:path extrusionOk="0" h="571500" w="571500">
                    <a:moveTo>
                      <a:pt x="0" y="0"/>
                    </a:moveTo>
                    <a:lnTo>
                      <a:pt x="571500" y="0"/>
                    </a:lnTo>
                    <a:lnTo>
                      <a:pt x="571500" y="571500"/>
                    </a:lnTo>
                  </a:path>
                </a:pathLst>
              </a:cu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grpSp>
        <p:sp>
          <p:nvSpPr>
            <p:cNvPr id="185" name="Google Shape;185;p79"/>
            <p:cNvSpPr/>
            <p:nvPr/>
          </p:nvSpPr>
          <p:spPr>
            <a:xfrm flipH="1">
              <a:off x="4694183" y="2178227"/>
              <a:ext cx="571500" cy="571499"/>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sp>
          <p:nvSpPr>
            <p:cNvPr id="186" name="Google Shape;186;p79"/>
            <p:cNvSpPr/>
            <p:nvPr/>
          </p:nvSpPr>
          <p:spPr>
            <a:xfrm flipH="1" rot="-5400000">
              <a:off x="4694183" y="5717197"/>
              <a:ext cx="571500" cy="571500"/>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Narrow"/>
                <a:ea typeface="Arial Narrow"/>
                <a:cs typeface="Arial Narrow"/>
                <a:sym typeface="Arial Narrow"/>
              </a:endParaRPr>
            </a:p>
          </p:txBody>
        </p:sp>
      </p:grpSp>
      <p:sp>
        <p:nvSpPr>
          <p:cNvPr id="187" name="Google Shape;187;p79"/>
          <p:cNvSpPr txBox="1"/>
          <p:nvPr>
            <p:ph type="ctrTitle"/>
          </p:nvPr>
        </p:nvSpPr>
        <p:spPr>
          <a:xfrm>
            <a:off x="1200674" y="1773583"/>
            <a:ext cx="5466826" cy="202829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chemeClr val="accent1"/>
              </a:buClr>
              <a:buSzPts val="4400"/>
              <a:buFont typeface="Arial Narrow"/>
              <a:buNone/>
              <a:defRPr b="1" i="0" sz="44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88" name="Google Shape;188;p79"/>
          <p:cNvSpPr txBox="1"/>
          <p:nvPr>
            <p:ph idx="1" type="subTitle"/>
          </p:nvPr>
        </p:nvSpPr>
        <p:spPr>
          <a:xfrm>
            <a:off x="7973766" y="2293215"/>
            <a:ext cx="2993529" cy="36933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400"/>
              <a:buNone/>
              <a:defRPr b="1" i="0" sz="2400">
                <a:solidFill>
                  <a:schemeClr val="accent5"/>
                </a:solidFill>
                <a:latin typeface="Arial Narrow"/>
                <a:ea typeface="Arial Narrow"/>
                <a:cs typeface="Arial Narrow"/>
                <a:sym typeface="Arial Narrow"/>
              </a:defRPr>
            </a:lvl1pPr>
            <a:lvl2pPr lvl="1" algn="ctr">
              <a:lnSpc>
                <a:spcPct val="90000"/>
              </a:lnSpc>
              <a:spcBef>
                <a:spcPts val="600"/>
              </a:spcBef>
              <a:spcAft>
                <a:spcPts val="0"/>
              </a:spcAft>
              <a:buSzPts val="2000"/>
              <a:buNone/>
              <a:defRPr sz="2000"/>
            </a:lvl2pPr>
            <a:lvl3pPr lvl="2" algn="ctr">
              <a:lnSpc>
                <a:spcPct val="90000"/>
              </a:lnSpc>
              <a:spcBef>
                <a:spcPts val="6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9" name="Google Shape;189;p79"/>
          <p:cNvSpPr txBox="1"/>
          <p:nvPr>
            <p:ph idx="2" type="body"/>
          </p:nvPr>
        </p:nvSpPr>
        <p:spPr>
          <a:xfrm>
            <a:off x="7973767" y="2734547"/>
            <a:ext cx="2993528" cy="553998"/>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sz="1800">
                <a:solidFill>
                  <a:schemeClr val="accent1"/>
                </a:solidFil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600"/>
              </a:spcBef>
              <a:spcAft>
                <a:spcPts val="0"/>
              </a:spcAft>
              <a:buSzPts val="1800"/>
              <a:buNone/>
              <a:defRPr/>
            </a:lvl3pPr>
            <a:lvl4pPr indent="-228600" lvl="3" marL="1828800" algn="l">
              <a:lnSpc>
                <a:spcPct val="90000"/>
              </a:lnSpc>
              <a:spcBef>
                <a:spcPts val="600"/>
              </a:spcBef>
              <a:spcAft>
                <a:spcPts val="0"/>
              </a:spcAft>
              <a:buSzPts val="1600"/>
              <a:buNone/>
              <a:defRPr/>
            </a:lvl4pPr>
            <a:lvl5pPr indent="-228600" lvl="4" marL="2286000" algn="l">
              <a:lnSpc>
                <a:spcPct val="90000"/>
              </a:lnSpc>
              <a:spcBef>
                <a:spcPts val="600"/>
              </a:spcBef>
              <a:spcAft>
                <a:spcPts val="0"/>
              </a:spcAft>
              <a:buSzPts val="1600"/>
              <a:buNone/>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0" name="Google Shape;190;p79"/>
          <p:cNvSpPr/>
          <p:nvPr/>
        </p:nvSpPr>
        <p:spPr>
          <a:xfrm>
            <a:off x="0" y="6620256"/>
            <a:ext cx="12192000" cy="237744"/>
          </a:xfrm>
          <a:prstGeom prst="rect">
            <a:avLst/>
          </a:prstGeom>
          <a:solidFill>
            <a:schemeClr val="accent5">
              <a:alpha val="1764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Narrow"/>
              <a:ea typeface="Arial Narrow"/>
              <a:cs typeface="Arial Narrow"/>
              <a:sym typeface="Arial Narrow"/>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Divider_clean" showMasterSp="0">
  <p:cSld name="3_Divider_clean">
    <p:spTree>
      <p:nvGrpSpPr>
        <p:cNvPr id="191" name="Shape 191"/>
        <p:cNvGrpSpPr/>
        <p:nvPr/>
      </p:nvGrpSpPr>
      <p:grpSpPr>
        <a:xfrm>
          <a:off x="0" y="0"/>
          <a:ext cx="0" cy="0"/>
          <a:chOff x="0" y="0"/>
          <a:chExt cx="0" cy="0"/>
        </a:xfrm>
      </p:grpSpPr>
      <p:sp>
        <p:nvSpPr>
          <p:cNvPr id="192" name="Google Shape;192;p80"/>
          <p:cNvSpPr txBox="1"/>
          <p:nvPr>
            <p:ph type="ctrTitle"/>
          </p:nvPr>
        </p:nvSpPr>
        <p:spPr>
          <a:xfrm>
            <a:off x="431799" y="1722106"/>
            <a:ext cx="5591175" cy="2167467"/>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accent1"/>
              </a:buClr>
              <a:buSzPts val="4400"/>
              <a:buFont typeface="Arial Narrow"/>
              <a:buNone/>
              <a:defRPr b="1" i="0" sz="44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3" name="Google Shape;193;p80"/>
          <p:cNvSpPr txBox="1"/>
          <p:nvPr>
            <p:ph idx="1" type="subTitle"/>
          </p:nvPr>
        </p:nvSpPr>
        <p:spPr>
          <a:xfrm>
            <a:off x="431800" y="4599015"/>
            <a:ext cx="5591176" cy="36933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400"/>
              <a:buNone/>
              <a:defRPr b="1" i="0" sz="2400">
                <a:solidFill>
                  <a:schemeClr val="accent5"/>
                </a:solidFill>
                <a:latin typeface="Arial Narrow"/>
                <a:ea typeface="Arial Narrow"/>
                <a:cs typeface="Arial Narrow"/>
                <a:sym typeface="Arial Narrow"/>
              </a:defRPr>
            </a:lvl1pPr>
            <a:lvl2pPr lvl="1" algn="ctr">
              <a:lnSpc>
                <a:spcPct val="90000"/>
              </a:lnSpc>
              <a:spcBef>
                <a:spcPts val="600"/>
              </a:spcBef>
              <a:spcAft>
                <a:spcPts val="0"/>
              </a:spcAft>
              <a:buSzPts val="2000"/>
              <a:buNone/>
              <a:defRPr sz="2000"/>
            </a:lvl2pPr>
            <a:lvl3pPr lvl="2" algn="ctr">
              <a:lnSpc>
                <a:spcPct val="90000"/>
              </a:lnSpc>
              <a:spcBef>
                <a:spcPts val="6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194" name="Google Shape;194;p80"/>
          <p:cNvGrpSpPr/>
          <p:nvPr/>
        </p:nvGrpSpPr>
        <p:grpSpPr>
          <a:xfrm>
            <a:off x="9674352" y="6129292"/>
            <a:ext cx="2095163" cy="308407"/>
            <a:chOff x="9149188" y="6152572"/>
            <a:chExt cx="2620327" cy="385711"/>
          </a:xfrm>
        </p:grpSpPr>
        <p:pic>
          <p:nvPicPr>
            <p:cNvPr id="195" name="Google Shape;195;p80"/>
            <p:cNvPicPr preferRelativeResize="0"/>
            <p:nvPr/>
          </p:nvPicPr>
          <p:blipFill rotWithShape="1">
            <a:blip r:embed="rId2">
              <a:alphaModFix/>
            </a:blip>
            <a:srcRect b="0" l="0" r="0" t="0"/>
            <a:stretch/>
          </p:blipFill>
          <p:spPr>
            <a:xfrm>
              <a:off x="10766214" y="6152572"/>
              <a:ext cx="1003301" cy="381921"/>
            </a:xfrm>
            <a:prstGeom prst="rect">
              <a:avLst/>
            </a:prstGeom>
            <a:noFill/>
            <a:ln>
              <a:noFill/>
            </a:ln>
          </p:spPr>
        </p:pic>
        <p:pic>
          <p:nvPicPr>
            <p:cNvPr id="196" name="Google Shape;196;p80"/>
            <p:cNvPicPr preferRelativeResize="0"/>
            <p:nvPr/>
          </p:nvPicPr>
          <p:blipFill rotWithShape="1">
            <a:blip r:embed="rId3">
              <a:alphaModFix/>
            </a:blip>
            <a:srcRect b="0" l="0" r="0" t="0"/>
            <a:stretch/>
          </p:blipFill>
          <p:spPr>
            <a:xfrm>
              <a:off x="9149188" y="6155944"/>
              <a:ext cx="1408328" cy="382339"/>
            </a:xfrm>
            <a:prstGeom prst="rect">
              <a:avLst/>
            </a:prstGeom>
            <a:noFill/>
            <a:ln>
              <a:noFill/>
            </a:ln>
          </p:spPr>
        </p:pic>
      </p:grpSp>
      <p:sp>
        <p:nvSpPr>
          <p:cNvPr id="197" name="Google Shape;197;p80"/>
          <p:cNvSpPr txBox="1"/>
          <p:nvPr>
            <p:ph idx="2" type="body"/>
          </p:nvPr>
        </p:nvSpPr>
        <p:spPr>
          <a:xfrm>
            <a:off x="431800" y="5040347"/>
            <a:ext cx="5591176"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sz="1800">
                <a:solidFill>
                  <a:schemeClr val="accent1"/>
                </a:solidFil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600"/>
              </a:spcBef>
              <a:spcAft>
                <a:spcPts val="0"/>
              </a:spcAft>
              <a:buSzPts val="1800"/>
              <a:buNone/>
              <a:defRPr/>
            </a:lvl3pPr>
            <a:lvl4pPr indent="-228600" lvl="3" marL="1828800" algn="l">
              <a:lnSpc>
                <a:spcPct val="90000"/>
              </a:lnSpc>
              <a:spcBef>
                <a:spcPts val="600"/>
              </a:spcBef>
              <a:spcAft>
                <a:spcPts val="0"/>
              </a:spcAft>
              <a:buSzPts val="1600"/>
              <a:buNone/>
              <a:defRPr/>
            </a:lvl4pPr>
            <a:lvl5pPr indent="-228600" lvl="4" marL="2286000" algn="l">
              <a:lnSpc>
                <a:spcPct val="90000"/>
              </a:lnSpc>
              <a:spcBef>
                <a:spcPts val="600"/>
              </a:spcBef>
              <a:spcAft>
                <a:spcPts val="0"/>
              </a:spcAft>
              <a:buSzPts val="1600"/>
              <a:buNone/>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80"/>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199" name="Google Shape;199;p80"/>
          <p:cNvSpPr/>
          <p:nvPr/>
        </p:nvSpPr>
        <p:spPr>
          <a:xfrm>
            <a:off x="0" y="0"/>
            <a:ext cx="12192000" cy="4298868"/>
          </a:xfrm>
          <a:prstGeom prst="rect">
            <a:avLst/>
          </a:prstGeom>
          <a:gradFill>
            <a:gsLst>
              <a:gs pos="0">
                <a:srgbClr val="71A0B4">
                  <a:alpha val="3137"/>
                </a:srgbClr>
              </a:gs>
              <a:gs pos="1000">
                <a:srgbClr val="71A0B4">
                  <a:alpha val="3137"/>
                </a:srgbClr>
              </a:gs>
              <a:gs pos="29000">
                <a:srgbClr val="71A0B4">
                  <a:alpha val="7450"/>
                </a:srgbClr>
              </a:gs>
              <a:gs pos="100000">
                <a:srgbClr val="71A0B4">
                  <a:alpha val="7450"/>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Narrow"/>
              <a:ea typeface="Arial Narrow"/>
              <a:cs typeface="Arial Narrow"/>
              <a:sym typeface="Arial Narrow"/>
            </a:endParaRPr>
          </a:p>
        </p:txBody>
      </p:sp>
      <p:pic>
        <p:nvPicPr>
          <p:cNvPr id="200" name="Google Shape;200;p80"/>
          <p:cNvPicPr preferRelativeResize="0"/>
          <p:nvPr/>
        </p:nvPicPr>
        <p:blipFill rotWithShape="1">
          <a:blip r:embed="rId4">
            <a:alphaModFix/>
          </a:blip>
          <a:srcRect b="0" l="0" r="-2442" t="0"/>
          <a:stretch/>
        </p:blipFill>
        <p:spPr>
          <a:xfrm flipH="1">
            <a:off x="8435462" y="0"/>
            <a:ext cx="3756536" cy="4298868"/>
          </a:xfrm>
          <a:prstGeom prst="rect">
            <a:avLst/>
          </a:prstGeom>
          <a:noFill/>
          <a:ln>
            <a:noFill/>
          </a:ln>
        </p:spPr>
      </p:pic>
      <p:sp>
        <p:nvSpPr>
          <p:cNvPr id="201" name="Google Shape;201;p80"/>
          <p:cNvSpPr/>
          <p:nvPr/>
        </p:nvSpPr>
        <p:spPr>
          <a:xfrm>
            <a:off x="0" y="6620256"/>
            <a:ext cx="12192000" cy="237744"/>
          </a:xfrm>
          <a:prstGeom prst="rect">
            <a:avLst/>
          </a:prstGeom>
          <a:solidFill>
            <a:schemeClr val="accent5">
              <a:alpha val="1764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Narrow"/>
              <a:ea typeface="Arial Narrow"/>
              <a:cs typeface="Arial Narrow"/>
              <a:sym typeface="Arial Narrow"/>
            </a:endParaRPr>
          </a:p>
        </p:txBody>
      </p:sp>
      <p:sp>
        <p:nvSpPr>
          <p:cNvPr id="202" name="Google Shape;202;p80"/>
          <p:cNvSpPr txBox="1"/>
          <p:nvPr>
            <p:ph idx="11" type="ftr"/>
          </p:nvPr>
        </p:nvSpPr>
        <p:spPr>
          <a:xfrm>
            <a:off x="431800" y="6269364"/>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i="0" sz="800">
                <a:solidFill>
                  <a:srgbClr val="262626"/>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_Eyebrow">
  <p:cSld name="Title and Content_Eyebrow 2">
    <p:spTree>
      <p:nvGrpSpPr>
        <p:cNvPr id="203" name="Shape 203"/>
        <p:cNvGrpSpPr/>
        <p:nvPr/>
      </p:nvGrpSpPr>
      <p:grpSpPr>
        <a:xfrm>
          <a:off x="0" y="0"/>
          <a:ext cx="0" cy="0"/>
          <a:chOff x="0" y="0"/>
          <a:chExt cx="0" cy="0"/>
        </a:xfrm>
      </p:grpSpPr>
      <p:sp>
        <p:nvSpPr>
          <p:cNvPr id="204" name="Google Shape;204;p26"/>
          <p:cNvSpPr txBox="1"/>
          <p:nvPr>
            <p:ph type="title"/>
          </p:nvPr>
        </p:nvSpPr>
        <p:spPr>
          <a:xfrm>
            <a:off x="477514" y="905300"/>
            <a:ext cx="11229271" cy="590793"/>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5" name="Google Shape;205;p26"/>
          <p:cNvSpPr txBox="1"/>
          <p:nvPr>
            <p:ph idx="1" type="body"/>
          </p:nvPr>
        </p:nvSpPr>
        <p:spPr>
          <a:xfrm>
            <a:off x="487934" y="1643245"/>
            <a:ext cx="11218851" cy="109789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213"/>
              </a:spcBef>
              <a:spcAft>
                <a:spcPts val="0"/>
              </a:spcAft>
              <a:buSzPts val="2400"/>
              <a:buChar char="•"/>
              <a:defRPr/>
            </a:lvl1pPr>
            <a:lvl2pPr indent="-355600" lvl="1" marL="914400" algn="l">
              <a:lnSpc>
                <a:spcPct val="90000"/>
              </a:lnSpc>
              <a:spcBef>
                <a:spcPts val="600"/>
              </a:spcBef>
              <a:spcAft>
                <a:spcPts val="0"/>
              </a:spcAft>
              <a:buSzPts val="2000"/>
              <a:buChar char="•"/>
              <a:defRPr/>
            </a:lvl2pPr>
            <a:lvl3pPr indent="-342900" lvl="2" marL="1371600" algn="l">
              <a:lnSpc>
                <a:spcPct val="90000"/>
              </a:lnSpc>
              <a:spcBef>
                <a:spcPts val="600"/>
              </a:spcBef>
              <a:spcAft>
                <a:spcPts val="0"/>
              </a:spcAft>
              <a:buSzPts val="18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06" name="Google Shape;206;p26"/>
          <p:cNvSpPr txBox="1"/>
          <p:nvPr>
            <p:ph idx="2" type="body"/>
          </p:nvPr>
        </p:nvSpPr>
        <p:spPr>
          <a:xfrm>
            <a:off x="477514" y="678070"/>
            <a:ext cx="11218681" cy="227229"/>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1000"/>
              </a:spcBef>
              <a:spcAft>
                <a:spcPts val="0"/>
              </a:spcAft>
              <a:buSzPts val="2400"/>
              <a:buChar char="•"/>
              <a:defRPr b="0" sz="1092">
                <a:solidFill>
                  <a:schemeClr val="accent2"/>
                </a:solidFill>
                <a:latin typeface="Tahoma"/>
                <a:ea typeface="Tahoma"/>
                <a:cs typeface="Tahoma"/>
                <a:sym typeface="Tahoma"/>
              </a:defRPr>
            </a:lvl1pPr>
            <a:lvl2pPr indent="-355600" lvl="1" marL="914400" algn="l">
              <a:lnSpc>
                <a:spcPct val="90000"/>
              </a:lnSpc>
              <a:spcBef>
                <a:spcPts val="600"/>
              </a:spcBef>
              <a:spcAft>
                <a:spcPts val="0"/>
              </a:spcAft>
              <a:buSzPts val="2000"/>
              <a:buChar char="•"/>
              <a:defRPr/>
            </a:lvl2pPr>
            <a:lvl3pPr indent="-342900" lvl="2" marL="1371600" algn="l">
              <a:lnSpc>
                <a:spcPct val="90000"/>
              </a:lnSpc>
              <a:spcBef>
                <a:spcPts val="600"/>
              </a:spcBef>
              <a:spcAft>
                <a:spcPts val="0"/>
              </a:spcAft>
              <a:buSzPts val="18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07" name="Google Shape;207;p26"/>
          <p:cNvSpPr txBox="1"/>
          <p:nvPr>
            <p:ph idx="3" type="body"/>
          </p:nvPr>
        </p:nvSpPr>
        <p:spPr>
          <a:xfrm>
            <a:off x="485216" y="6091614"/>
            <a:ext cx="9646232" cy="337508"/>
          </a:xfrm>
          <a:prstGeom prst="rect">
            <a:avLst/>
          </a:prstGeom>
          <a:noFill/>
          <a:ln>
            <a:noFill/>
          </a:ln>
        </p:spPr>
        <p:txBody>
          <a:bodyPr anchorCtr="0" anchor="b" bIns="0" lIns="0" spcFirstLastPara="1" rIns="0" wrap="square" tIns="0">
            <a:normAutofit/>
          </a:bodyPr>
          <a:lstStyle>
            <a:lvl1pPr indent="-381000" lvl="0" marL="457200" algn="l">
              <a:lnSpc>
                <a:spcPct val="100000"/>
              </a:lnSpc>
              <a:spcBef>
                <a:spcPts val="1000"/>
              </a:spcBef>
              <a:spcAft>
                <a:spcPts val="0"/>
              </a:spcAft>
              <a:buSzPts val="2400"/>
              <a:buChar char="•"/>
              <a:defRPr b="0" sz="637">
                <a:solidFill>
                  <a:schemeClr val="lt2"/>
                </a:solidFill>
                <a:latin typeface="Tahoma"/>
                <a:ea typeface="Tahoma"/>
                <a:cs typeface="Tahoma"/>
                <a:sym typeface="Tahoma"/>
              </a:defRPr>
            </a:lvl1pPr>
            <a:lvl2pPr indent="-355600" lvl="1" marL="914400" algn="l">
              <a:lnSpc>
                <a:spcPct val="90000"/>
              </a:lnSpc>
              <a:spcBef>
                <a:spcPts val="600"/>
              </a:spcBef>
              <a:spcAft>
                <a:spcPts val="0"/>
              </a:spcAft>
              <a:buSzPts val="2000"/>
              <a:buChar char="•"/>
              <a:defRPr/>
            </a:lvl2pPr>
            <a:lvl3pPr indent="-342900" lvl="2" marL="1371600" algn="l">
              <a:lnSpc>
                <a:spcPct val="90000"/>
              </a:lnSpc>
              <a:spcBef>
                <a:spcPts val="600"/>
              </a:spcBef>
              <a:spcAft>
                <a:spcPts val="0"/>
              </a:spcAft>
              <a:buSzPts val="18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_Eyebrow">
  <p:cSld name="1_Title and Content_Eyebrow 2">
    <p:spTree>
      <p:nvGrpSpPr>
        <p:cNvPr id="208" name="Shape 208"/>
        <p:cNvGrpSpPr/>
        <p:nvPr/>
      </p:nvGrpSpPr>
      <p:grpSpPr>
        <a:xfrm>
          <a:off x="0" y="0"/>
          <a:ext cx="0" cy="0"/>
          <a:chOff x="0" y="0"/>
          <a:chExt cx="0" cy="0"/>
        </a:xfrm>
      </p:grpSpPr>
      <p:sp>
        <p:nvSpPr>
          <p:cNvPr id="209" name="Google Shape;209;p28"/>
          <p:cNvSpPr txBox="1"/>
          <p:nvPr>
            <p:ph type="title"/>
          </p:nvPr>
        </p:nvSpPr>
        <p:spPr>
          <a:xfrm>
            <a:off x="477514" y="905299"/>
            <a:ext cx="11229271" cy="2979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Tahoma"/>
                <a:ea typeface="Tahoma"/>
                <a:cs typeface="Tahoma"/>
                <a:sym typeface="Tahoma"/>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10" name="Google Shape;210;p28"/>
          <p:cNvSpPr txBox="1"/>
          <p:nvPr>
            <p:ph idx="1" type="body"/>
          </p:nvPr>
        </p:nvSpPr>
        <p:spPr>
          <a:xfrm>
            <a:off x="477514" y="678070"/>
            <a:ext cx="11229271" cy="227229"/>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1000"/>
              </a:spcBef>
              <a:spcAft>
                <a:spcPts val="0"/>
              </a:spcAft>
              <a:buSzPts val="2400"/>
              <a:buChar char="•"/>
              <a:defRPr b="0" sz="1092">
                <a:solidFill>
                  <a:schemeClr val="accent2"/>
                </a:solidFill>
                <a:latin typeface="Tahoma"/>
                <a:ea typeface="Tahoma"/>
                <a:cs typeface="Tahoma"/>
                <a:sym typeface="Tahoma"/>
              </a:defRPr>
            </a:lvl1pPr>
            <a:lvl2pPr indent="-355600" lvl="1" marL="914400" algn="l">
              <a:lnSpc>
                <a:spcPct val="90000"/>
              </a:lnSpc>
              <a:spcBef>
                <a:spcPts val="600"/>
              </a:spcBef>
              <a:spcAft>
                <a:spcPts val="0"/>
              </a:spcAft>
              <a:buSzPts val="2000"/>
              <a:buChar char="•"/>
              <a:defRPr/>
            </a:lvl2pPr>
            <a:lvl3pPr indent="-342900" lvl="2" marL="1371600" algn="l">
              <a:lnSpc>
                <a:spcPct val="90000"/>
              </a:lnSpc>
              <a:spcBef>
                <a:spcPts val="600"/>
              </a:spcBef>
              <a:spcAft>
                <a:spcPts val="0"/>
              </a:spcAft>
              <a:buSzPts val="18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11" name="Google Shape;211;p28"/>
          <p:cNvSpPr txBox="1"/>
          <p:nvPr>
            <p:ph idx="2" type="body"/>
          </p:nvPr>
        </p:nvSpPr>
        <p:spPr>
          <a:xfrm>
            <a:off x="488104" y="1322034"/>
            <a:ext cx="11218681" cy="1097896"/>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SzPts val="2400"/>
              <a:buChar char="•"/>
              <a:defRPr>
                <a:latin typeface="Tahoma"/>
                <a:ea typeface="Tahoma"/>
                <a:cs typeface="Tahoma"/>
                <a:sym typeface="Tahoma"/>
              </a:defRPr>
            </a:lvl1pPr>
            <a:lvl2pPr indent="-355600" lvl="1" marL="914400" algn="l">
              <a:lnSpc>
                <a:spcPct val="90000"/>
              </a:lnSpc>
              <a:spcBef>
                <a:spcPts val="600"/>
              </a:spcBef>
              <a:spcAft>
                <a:spcPts val="0"/>
              </a:spcAft>
              <a:buSzPts val="2000"/>
              <a:buChar char="•"/>
              <a:defRPr>
                <a:latin typeface="Tahoma"/>
                <a:ea typeface="Tahoma"/>
                <a:cs typeface="Tahoma"/>
                <a:sym typeface="Tahoma"/>
              </a:defRPr>
            </a:lvl2pPr>
            <a:lvl3pPr indent="-342900" lvl="2" marL="1371600" algn="l">
              <a:lnSpc>
                <a:spcPct val="90000"/>
              </a:lnSpc>
              <a:spcBef>
                <a:spcPts val="600"/>
              </a:spcBef>
              <a:spcAft>
                <a:spcPts val="0"/>
              </a:spcAft>
              <a:buSzPts val="1800"/>
              <a:buChar char="•"/>
              <a:defRPr>
                <a:latin typeface="Tahoma"/>
                <a:ea typeface="Tahoma"/>
                <a:cs typeface="Tahoma"/>
                <a:sym typeface="Tahoma"/>
              </a:defRPr>
            </a:lvl3pPr>
            <a:lvl4pPr indent="-330200" lvl="3" marL="1828800" algn="l">
              <a:lnSpc>
                <a:spcPct val="90000"/>
              </a:lnSpc>
              <a:spcBef>
                <a:spcPts val="600"/>
              </a:spcBef>
              <a:spcAft>
                <a:spcPts val="0"/>
              </a:spcAft>
              <a:buSzPts val="1600"/>
              <a:buChar char="•"/>
              <a:defRPr>
                <a:latin typeface="Tahoma"/>
                <a:ea typeface="Tahoma"/>
                <a:cs typeface="Tahoma"/>
                <a:sym typeface="Tahoma"/>
              </a:defRPr>
            </a:lvl4pPr>
            <a:lvl5pPr indent="-330200" lvl="4" marL="2286000" algn="l">
              <a:lnSpc>
                <a:spcPct val="90000"/>
              </a:lnSpc>
              <a:spcBef>
                <a:spcPts val="600"/>
              </a:spcBef>
              <a:spcAft>
                <a:spcPts val="0"/>
              </a:spcAft>
              <a:buSzPts val="1600"/>
              <a:buChar char="•"/>
              <a:defRPr>
                <a:latin typeface="Tahoma"/>
                <a:ea typeface="Tahoma"/>
                <a:cs typeface="Tahoma"/>
                <a:sym typeface="Tahoma"/>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12" name="Google Shape;212;p28"/>
          <p:cNvSpPr txBox="1"/>
          <p:nvPr>
            <p:ph idx="3" type="body"/>
          </p:nvPr>
        </p:nvSpPr>
        <p:spPr>
          <a:xfrm>
            <a:off x="485216" y="6091722"/>
            <a:ext cx="9557973" cy="292441"/>
          </a:xfrm>
          <a:prstGeom prst="rect">
            <a:avLst/>
          </a:prstGeom>
          <a:noFill/>
          <a:ln>
            <a:noFill/>
          </a:ln>
        </p:spPr>
        <p:txBody>
          <a:bodyPr anchorCtr="0" anchor="b" bIns="0" lIns="0" spcFirstLastPara="1" rIns="0" wrap="square" tIns="0">
            <a:normAutofit/>
          </a:bodyPr>
          <a:lstStyle>
            <a:lvl1pPr indent="-381000" lvl="0" marL="457200" algn="l">
              <a:lnSpc>
                <a:spcPct val="100000"/>
              </a:lnSpc>
              <a:spcBef>
                <a:spcPts val="0"/>
              </a:spcBef>
              <a:spcAft>
                <a:spcPts val="0"/>
              </a:spcAft>
              <a:buSzPts val="2400"/>
              <a:buChar char="•"/>
              <a:defRPr b="0" sz="637">
                <a:solidFill>
                  <a:schemeClr val="lt2"/>
                </a:solidFill>
              </a:defRPr>
            </a:lvl1pPr>
            <a:lvl2pPr indent="-355600" lvl="1" marL="914400" algn="l">
              <a:lnSpc>
                <a:spcPct val="90000"/>
              </a:lnSpc>
              <a:spcBef>
                <a:spcPts val="600"/>
              </a:spcBef>
              <a:spcAft>
                <a:spcPts val="0"/>
              </a:spcAft>
              <a:buSzPts val="2000"/>
              <a:buChar char="•"/>
              <a:defRPr/>
            </a:lvl2pPr>
            <a:lvl3pPr indent="-342900" lvl="2" marL="1371600" algn="l">
              <a:lnSpc>
                <a:spcPct val="90000"/>
              </a:lnSpc>
              <a:spcBef>
                <a:spcPts val="600"/>
              </a:spcBef>
              <a:spcAft>
                <a:spcPts val="0"/>
              </a:spcAft>
              <a:buSzPts val="18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Divider_clean" showMasterSp="0">
  <p:cSld name="4_Divider_clean">
    <p:spTree>
      <p:nvGrpSpPr>
        <p:cNvPr id="40" name="Shape 40"/>
        <p:cNvGrpSpPr/>
        <p:nvPr/>
      </p:nvGrpSpPr>
      <p:grpSpPr>
        <a:xfrm>
          <a:off x="0" y="0"/>
          <a:ext cx="0" cy="0"/>
          <a:chOff x="0" y="0"/>
          <a:chExt cx="0" cy="0"/>
        </a:xfrm>
      </p:grpSpPr>
      <p:sp>
        <p:nvSpPr>
          <p:cNvPr id="41" name="Google Shape;41;p64"/>
          <p:cNvSpPr txBox="1"/>
          <p:nvPr>
            <p:ph type="ctrTitle"/>
          </p:nvPr>
        </p:nvSpPr>
        <p:spPr>
          <a:xfrm>
            <a:off x="431799" y="1722106"/>
            <a:ext cx="5591175" cy="2167467"/>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accent1"/>
              </a:buClr>
              <a:buSzPts val="4400"/>
              <a:buFont typeface="Arial Narrow"/>
              <a:buNone/>
              <a:defRPr b="1" i="0" sz="44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2" name="Google Shape;42;p64"/>
          <p:cNvSpPr txBox="1"/>
          <p:nvPr>
            <p:ph idx="1" type="subTitle"/>
          </p:nvPr>
        </p:nvSpPr>
        <p:spPr>
          <a:xfrm>
            <a:off x="431800" y="4599015"/>
            <a:ext cx="5591176" cy="36933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2400"/>
              <a:buNone/>
              <a:defRPr b="1" i="0" sz="2400">
                <a:solidFill>
                  <a:schemeClr val="accent5"/>
                </a:solidFill>
                <a:latin typeface="Arial Narrow"/>
                <a:ea typeface="Arial Narrow"/>
                <a:cs typeface="Arial Narrow"/>
                <a:sym typeface="Arial Narrow"/>
              </a:defRPr>
            </a:lvl1pPr>
            <a:lvl2pPr lvl="1" algn="ctr">
              <a:lnSpc>
                <a:spcPct val="90000"/>
              </a:lnSpc>
              <a:spcBef>
                <a:spcPts val="600"/>
              </a:spcBef>
              <a:spcAft>
                <a:spcPts val="0"/>
              </a:spcAft>
              <a:buSzPts val="2000"/>
              <a:buNone/>
              <a:defRPr sz="2000"/>
            </a:lvl2pPr>
            <a:lvl3pPr lvl="2" algn="ctr">
              <a:lnSpc>
                <a:spcPct val="90000"/>
              </a:lnSpc>
              <a:spcBef>
                <a:spcPts val="600"/>
              </a:spcBef>
              <a:spcAft>
                <a:spcPts val="0"/>
              </a:spcAft>
              <a:buSzPts val="1800"/>
              <a:buNone/>
              <a:defRPr sz="1800"/>
            </a:lvl3pPr>
            <a:lvl4pPr lvl="3" algn="ctr">
              <a:lnSpc>
                <a:spcPct val="90000"/>
              </a:lnSpc>
              <a:spcBef>
                <a:spcPts val="6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grpSp>
        <p:nvGrpSpPr>
          <p:cNvPr id="43" name="Google Shape;43;p64"/>
          <p:cNvGrpSpPr/>
          <p:nvPr/>
        </p:nvGrpSpPr>
        <p:grpSpPr>
          <a:xfrm>
            <a:off x="9674352" y="6129292"/>
            <a:ext cx="2095163" cy="308407"/>
            <a:chOff x="9149188" y="6152572"/>
            <a:chExt cx="2620327" cy="385711"/>
          </a:xfrm>
        </p:grpSpPr>
        <p:pic>
          <p:nvPicPr>
            <p:cNvPr id="44" name="Google Shape;44;p64"/>
            <p:cNvPicPr preferRelativeResize="0"/>
            <p:nvPr/>
          </p:nvPicPr>
          <p:blipFill rotWithShape="1">
            <a:blip r:embed="rId2">
              <a:alphaModFix/>
            </a:blip>
            <a:srcRect b="0" l="0" r="0" t="0"/>
            <a:stretch/>
          </p:blipFill>
          <p:spPr>
            <a:xfrm>
              <a:off x="10766214" y="6152572"/>
              <a:ext cx="1003301" cy="381921"/>
            </a:xfrm>
            <a:prstGeom prst="rect">
              <a:avLst/>
            </a:prstGeom>
            <a:noFill/>
            <a:ln>
              <a:noFill/>
            </a:ln>
          </p:spPr>
        </p:pic>
        <p:pic>
          <p:nvPicPr>
            <p:cNvPr id="45" name="Google Shape;45;p64"/>
            <p:cNvPicPr preferRelativeResize="0"/>
            <p:nvPr/>
          </p:nvPicPr>
          <p:blipFill rotWithShape="1">
            <a:blip r:embed="rId3">
              <a:alphaModFix/>
            </a:blip>
            <a:srcRect b="0" l="0" r="0" t="0"/>
            <a:stretch/>
          </p:blipFill>
          <p:spPr>
            <a:xfrm>
              <a:off x="9149188" y="6155944"/>
              <a:ext cx="1408328" cy="382339"/>
            </a:xfrm>
            <a:prstGeom prst="rect">
              <a:avLst/>
            </a:prstGeom>
            <a:noFill/>
            <a:ln>
              <a:noFill/>
            </a:ln>
          </p:spPr>
        </p:pic>
      </p:grpSp>
      <p:sp>
        <p:nvSpPr>
          <p:cNvPr id="46" name="Google Shape;46;p64"/>
          <p:cNvSpPr txBox="1"/>
          <p:nvPr>
            <p:ph idx="2" type="body"/>
          </p:nvPr>
        </p:nvSpPr>
        <p:spPr>
          <a:xfrm>
            <a:off x="431800" y="5040347"/>
            <a:ext cx="5591176"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800"/>
              <a:buNone/>
              <a:defRPr sz="1800">
                <a:solidFill>
                  <a:schemeClr val="accent1"/>
                </a:solidFill>
              </a:defRPr>
            </a:lvl1pPr>
            <a:lvl2pPr indent="-228600" lvl="1" marL="914400" algn="l">
              <a:lnSpc>
                <a:spcPct val="90000"/>
              </a:lnSpc>
              <a:spcBef>
                <a:spcPts val="500"/>
              </a:spcBef>
              <a:spcAft>
                <a:spcPts val="0"/>
              </a:spcAft>
              <a:buSzPts val="2000"/>
              <a:buNone/>
              <a:defRPr/>
            </a:lvl2pPr>
            <a:lvl3pPr indent="-228600" lvl="2" marL="1371600" algn="l">
              <a:lnSpc>
                <a:spcPct val="90000"/>
              </a:lnSpc>
              <a:spcBef>
                <a:spcPts val="600"/>
              </a:spcBef>
              <a:spcAft>
                <a:spcPts val="0"/>
              </a:spcAft>
              <a:buSzPts val="1800"/>
              <a:buNone/>
              <a:defRPr/>
            </a:lvl3pPr>
            <a:lvl4pPr indent="-228600" lvl="3" marL="1828800" algn="l">
              <a:lnSpc>
                <a:spcPct val="90000"/>
              </a:lnSpc>
              <a:spcBef>
                <a:spcPts val="600"/>
              </a:spcBef>
              <a:spcAft>
                <a:spcPts val="0"/>
              </a:spcAft>
              <a:buSzPts val="1600"/>
              <a:buNone/>
              <a:defRPr/>
            </a:lvl4pPr>
            <a:lvl5pPr indent="-228600" lvl="4" marL="2286000" algn="l">
              <a:lnSpc>
                <a:spcPct val="90000"/>
              </a:lnSpc>
              <a:spcBef>
                <a:spcPts val="600"/>
              </a:spcBef>
              <a:spcAft>
                <a:spcPts val="0"/>
              </a:spcAft>
              <a:buSzPts val="1600"/>
              <a:buNone/>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4"/>
          <p:cNvSpPr txBox="1"/>
          <p:nvPr>
            <p:ph idx="11" type="ftr"/>
          </p:nvPr>
        </p:nvSpPr>
        <p:spPr>
          <a:xfrm>
            <a:off x="431800" y="6269364"/>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64"/>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49" name="Google Shape;49;p64"/>
          <p:cNvSpPr/>
          <p:nvPr/>
        </p:nvSpPr>
        <p:spPr>
          <a:xfrm>
            <a:off x="0" y="0"/>
            <a:ext cx="12192000" cy="4298868"/>
          </a:xfrm>
          <a:prstGeom prst="rect">
            <a:avLst/>
          </a:prstGeom>
          <a:gradFill>
            <a:gsLst>
              <a:gs pos="0">
                <a:srgbClr val="71A0B4">
                  <a:alpha val="3137"/>
                </a:srgbClr>
              </a:gs>
              <a:gs pos="1000">
                <a:srgbClr val="71A0B4">
                  <a:alpha val="3137"/>
                </a:srgbClr>
              </a:gs>
              <a:gs pos="29000">
                <a:srgbClr val="71A0B4">
                  <a:alpha val="7450"/>
                </a:srgbClr>
              </a:gs>
              <a:gs pos="100000">
                <a:srgbClr val="71A0B4">
                  <a:alpha val="7450"/>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Narrow"/>
              <a:ea typeface="Arial Narrow"/>
              <a:cs typeface="Arial Narrow"/>
              <a:sym typeface="Arial Narrow"/>
            </a:endParaRPr>
          </a:p>
        </p:txBody>
      </p:sp>
      <p:sp>
        <p:nvSpPr>
          <p:cNvPr id="50" name="Google Shape;50;p64"/>
          <p:cNvSpPr/>
          <p:nvPr/>
        </p:nvSpPr>
        <p:spPr>
          <a:xfrm>
            <a:off x="0" y="6620256"/>
            <a:ext cx="12192000" cy="237744"/>
          </a:xfrm>
          <a:prstGeom prst="rect">
            <a:avLst/>
          </a:prstGeom>
          <a:solidFill>
            <a:schemeClr val="accent5">
              <a:alpha val="1764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Narrow"/>
              <a:ea typeface="Arial Narrow"/>
              <a:cs typeface="Arial Narrow"/>
              <a:sym typeface="Arial Narr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51" name="Shape 51"/>
        <p:cNvGrpSpPr/>
        <p:nvPr/>
      </p:nvGrpSpPr>
      <p:grpSpPr>
        <a:xfrm>
          <a:off x="0" y="0"/>
          <a:ext cx="0" cy="0"/>
          <a:chOff x="0" y="0"/>
          <a:chExt cx="0" cy="0"/>
        </a:xfrm>
      </p:grpSpPr>
      <p:sp>
        <p:nvSpPr>
          <p:cNvPr id="52" name="Google Shape;52;p24"/>
          <p:cNvSpPr txBox="1"/>
          <p:nvPr>
            <p:ph type="title"/>
          </p:nvPr>
        </p:nvSpPr>
        <p:spPr>
          <a:xfrm>
            <a:off x="477514" y="740785"/>
            <a:ext cx="11229271" cy="29793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53" name="Google Shape;53;p24"/>
          <p:cNvSpPr txBox="1"/>
          <p:nvPr>
            <p:ph idx="1" type="body"/>
          </p:nvPr>
        </p:nvSpPr>
        <p:spPr>
          <a:xfrm>
            <a:off x="485216" y="6091614"/>
            <a:ext cx="9646232" cy="297937"/>
          </a:xfrm>
          <a:prstGeom prst="rect">
            <a:avLst/>
          </a:prstGeom>
          <a:noFill/>
          <a:ln>
            <a:noFill/>
          </a:ln>
        </p:spPr>
        <p:txBody>
          <a:bodyPr anchorCtr="0" anchor="b" bIns="0" lIns="0" spcFirstLastPara="1" rIns="0" wrap="square" tIns="0">
            <a:normAutofit/>
          </a:bodyPr>
          <a:lstStyle>
            <a:lvl1pPr indent="-381000" lvl="0" marL="457200" algn="l">
              <a:lnSpc>
                <a:spcPct val="100000"/>
              </a:lnSpc>
              <a:spcBef>
                <a:spcPts val="1000"/>
              </a:spcBef>
              <a:spcAft>
                <a:spcPts val="0"/>
              </a:spcAft>
              <a:buSzPts val="2400"/>
              <a:buChar char="•"/>
              <a:defRPr b="0" sz="637">
                <a:solidFill>
                  <a:schemeClr val="lt2"/>
                </a:solidFill>
                <a:latin typeface="Tahoma"/>
                <a:ea typeface="Tahoma"/>
                <a:cs typeface="Tahoma"/>
                <a:sym typeface="Tahoma"/>
              </a:defRPr>
            </a:lvl1pPr>
            <a:lvl2pPr indent="-355600" lvl="1" marL="914400" algn="l">
              <a:lnSpc>
                <a:spcPct val="90000"/>
              </a:lnSpc>
              <a:spcBef>
                <a:spcPts val="600"/>
              </a:spcBef>
              <a:spcAft>
                <a:spcPts val="0"/>
              </a:spcAft>
              <a:buSzPts val="2000"/>
              <a:buChar char="•"/>
              <a:defRPr/>
            </a:lvl2pPr>
            <a:lvl3pPr indent="-342900" lvl="2" marL="1371600" algn="l">
              <a:lnSpc>
                <a:spcPct val="90000"/>
              </a:lnSpc>
              <a:spcBef>
                <a:spcPts val="600"/>
              </a:spcBef>
              <a:spcAft>
                <a:spcPts val="0"/>
              </a:spcAft>
              <a:buSzPts val="18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54" name="Shape 54"/>
        <p:cNvGrpSpPr/>
        <p:nvPr/>
      </p:nvGrpSpPr>
      <p:grpSpPr>
        <a:xfrm>
          <a:off x="0" y="0"/>
          <a:ext cx="0" cy="0"/>
          <a:chOff x="0" y="0"/>
          <a:chExt cx="0" cy="0"/>
        </a:xfrm>
      </p:grpSpPr>
      <p:sp>
        <p:nvSpPr>
          <p:cNvPr id="55" name="Google Shape;55;p25"/>
          <p:cNvSpPr txBox="1"/>
          <p:nvPr>
            <p:ph idx="1" type="body"/>
          </p:nvPr>
        </p:nvSpPr>
        <p:spPr>
          <a:xfrm>
            <a:off x="431801" y="1345799"/>
            <a:ext cx="11326813" cy="4396190"/>
          </a:xfrm>
          <a:prstGeom prst="rect">
            <a:avLst/>
          </a:prstGeom>
          <a:noFill/>
          <a:ln>
            <a:noFill/>
          </a:ln>
        </p:spPr>
        <p:txBody>
          <a:bodyPr anchorCtr="0" anchor="t" bIns="0" lIns="0" spcFirstLastPara="1" rIns="0" wrap="square" tIns="0">
            <a:normAutofit/>
          </a:bodyPr>
          <a:lstStyle>
            <a:lvl1pPr indent="-381000" lvl="0" marL="457200" algn="l">
              <a:lnSpc>
                <a:spcPct val="90000"/>
              </a:lnSpc>
              <a:spcBef>
                <a:spcPts val="1000"/>
              </a:spcBef>
              <a:spcAft>
                <a:spcPts val="0"/>
              </a:spcAft>
              <a:buSzPts val="2400"/>
              <a:buChar char="•"/>
              <a:defRPr/>
            </a:lvl1pPr>
            <a:lvl2pPr indent="-355600" lvl="1" marL="914400" algn="l">
              <a:lnSpc>
                <a:spcPct val="90000"/>
              </a:lnSpc>
              <a:spcBef>
                <a:spcPts val="600"/>
              </a:spcBef>
              <a:spcAft>
                <a:spcPts val="0"/>
              </a:spcAft>
              <a:buSzPts val="2000"/>
              <a:buChar char="•"/>
              <a:defRPr/>
            </a:lvl2pPr>
            <a:lvl3pPr indent="-342900" lvl="2" marL="1371600" algn="l">
              <a:lnSpc>
                <a:spcPct val="90000"/>
              </a:lnSpc>
              <a:spcBef>
                <a:spcPts val="600"/>
              </a:spcBef>
              <a:spcAft>
                <a:spcPts val="0"/>
              </a:spcAft>
              <a:buSzPts val="18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56" name="Google Shape;56;p25"/>
          <p:cNvSpPr txBox="1"/>
          <p:nvPr>
            <p:ph idx="12" type="sldNum"/>
          </p:nvPr>
        </p:nvSpPr>
        <p:spPr>
          <a:xfrm>
            <a:off x="0" y="6283765"/>
            <a:ext cx="431800" cy="131027"/>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a:lvl1pPr>
            <a:lvl2pPr indent="0" lvl="1" marL="0" marR="0" algn="ctr">
              <a:lnSpc>
                <a:spcPct val="100000"/>
              </a:lnSpc>
              <a:spcBef>
                <a:spcPts val="0"/>
              </a:spcBef>
              <a:spcAft>
                <a:spcPts val="0"/>
              </a:spcAft>
              <a:buClr>
                <a:srgbClr val="000000"/>
              </a:buClr>
              <a:buSzPts val="900"/>
              <a:buFont typeface="Arial"/>
              <a:buNone/>
              <a:defRPr/>
            </a:lvl2pPr>
            <a:lvl3pPr indent="0" lvl="2" marL="0" marR="0" algn="ctr">
              <a:lnSpc>
                <a:spcPct val="100000"/>
              </a:lnSpc>
              <a:spcBef>
                <a:spcPts val="0"/>
              </a:spcBef>
              <a:spcAft>
                <a:spcPts val="0"/>
              </a:spcAft>
              <a:buClr>
                <a:srgbClr val="000000"/>
              </a:buClr>
              <a:buSzPts val="900"/>
              <a:buFont typeface="Arial"/>
              <a:buNone/>
              <a:defRPr/>
            </a:lvl3pPr>
            <a:lvl4pPr indent="0" lvl="3" marL="0" marR="0" algn="ctr">
              <a:lnSpc>
                <a:spcPct val="100000"/>
              </a:lnSpc>
              <a:spcBef>
                <a:spcPts val="0"/>
              </a:spcBef>
              <a:spcAft>
                <a:spcPts val="0"/>
              </a:spcAft>
              <a:buClr>
                <a:srgbClr val="000000"/>
              </a:buClr>
              <a:buSzPts val="900"/>
              <a:buFont typeface="Arial"/>
              <a:buNone/>
              <a:defRPr/>
            </a:lvl4pPr>
            <a:lvl5pPr indent="0" lvl="4" marL="0" marR="0" algn="ctr">
              <a:lnSpc>
                <a:spcPct val="100000"/>
              </a:lnSpc>
              <a:spcBef>
                <a:spcPts val="0"/>
              </a:spcBef>
              <a:spcAft>
                <a:spcPts val="0"/>
              </a:spcAft>
              <a:buClr>
                <a:srgbClr val="000000"/>
              </a:buClr>
              <a:buSzPts val="900"/>
              <a:buFont typeface="Arial"/>
              <a:buNone/>
              <a:defRPr/>
            </a:lvl5pPr>
            <a:lvl6pPr indent="0" lvl="5" marL="0" marR="0" algn="ctr">
              <a:lnSpc>
                <a:spcPct val="100000"/>
              </a:lnSpc>
              <a:spcBef>
                <a:spcPts val="0"/>
              </a:spcBef>
              <a:spcAft>
                <a:spcPts val="0"/>
              </a:spcAft>
              <a:buClr>
                <a:srgbClr val="000000"/>
              </a:buClr>
              <a:buSzPts val="900"/>
              <a:buFont typeface="Arial"/>
              <a:buNone/>
              <a:defRPr/>
            </a:lvl6pPr>
            <a:lvl7pPr indent="0" lvl="6" marL="0" marR="0" algn="ctr">
              <a:lnSpc>
                <a:spcPct val="100000"/>
              </a:lnSpc>
              <a:spcBef>
                <a:spcPts val="0"/>
              </a:spcBef>
              <a:spcAft>
                <a:spcPts val="0"/>
              </a:spcAft>
              <a:buClr>
                <a:srgbClr val="000000"/>
              </a:buClr>
              <a:buSzPts val="900"/>
              <a:buFont typeface="Arial"/>
              <a:buNone/>
              <a:defRPr/>
            </a:lvl7pPr>
            <a:lvl8pPr indent="0" lvl="7" marL="0" marR="0" algn="ctr">
              <a:lnSpc>
                <a:spcPct val="100000"/>
              </a:lnSpc>
              <a:spcBef>
                <a:spcPts val="0"/>
              </a:spcBef>
              <a:spcAft>
                <a:spcPts val="0"/>
              </a:spcAft>
              <a:buClr>
                <a:srgbClr val="000000"/>
              </a:buClr>
              <a:buSzPts val="900"/>
              <a:buFont typeface="Arial"/>
              <a:buNone/>
              <a:defRPr/>
            </a:lvl8pPr>
            <a:lvl9pPr indent="0" lvl="8" marL="0" marR="0" algn="ctr">
              <a:lnSpc>
                <a:spcPct val="100000"/>
              </a:lnSpc>
              <a:spcBef>
                <a:spcPts val="0"/>
              </a:spcBef>
              <a:spcAft>
                <a:spcPts val="0"/>
              </a:spcAft>
              <a:buClr>
                <a:srgbClr val="000000"/>
              </a:buClr>
              <a:buSzPts val="900"/>
              <a:buFont typeface="Arial"/>
              <a:buNone/>
              <a:defRPr/>
            </a:lvl9pPr>
          </a:lstStyle>
          <a:p>
            <a:pPr indent="0" lvl="0" marL="0" rtl="0" algn="ctr">
              <a:spcBef>
                <a:spcPts val="0"/>
              </a:spcBef>
              <a:spcAft>
                <a:spcPts val="0"/>
              </a:spcAft>
              <a:buNone/>
            </a:pPr>
            <a:fld id="{00000000-1234-1234-1234-123412341234}" type="slidenum">
              <a:rPr lang="en-US"/>
              <a:t>‹#›</a:t>
            </a:fld>
            <a:endParaRPr/>
          </a:p>
        </p:txBody>
      </p:sp>
      <p:sp>
        <p:nvSpPr>
          <p:cNvPr id="57" name="Google Shape;57;p25"/>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i="0" sz="800">
                <a:solidFill>
                  <a:srgbClr val="333333"/>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5"/>
          <p:cNvSpPr txBox="1"/>
          <p:nvPr>
            <p:ph type="title"/>
          </p:nvPr>
        </p:nvSpPr>
        <p:spPr>
          <a:xfrm>
            <a:off x="431801" y="370542"/>
            <a:ext cx="11326813" cy="677809"/>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SzPts val="1400"/>
              <a:buNone/>
              <a:defRPr b="0" i="0" sz="29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extLst>
    <p:ext uri="{DCECCB84-F9BA-43D5-87BE-67443E8EF086}">
      <p15:sldGuideLst>
        <p15:guide id="1" orient="horz" pos="509">
          <p15:clr>
            <a:srgbClr val="FBAE40"/>
          </p15:clr>
        </p15:guide>
        <p15:guide id="2" orient="horz" pos="61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itle Only">
  <p:cSld name="1_ Title Only">
    <p:spTree>
      <p:nvGrpSpPr>
        <p:cNvPr id="59" name="Shape 59"/>
        <p:cNvGrpSpPr/>
        <p:nvPr/>
      </p:nvGrpSpPr>
      <p:grpSpPr>
        <a:xfrm>
          <a:off x="0" y="0"/>
          <a:ext cx="0" cy="0"/>
          <a:chOff x="0" y="0"/>
          <a:chExt cx="0" cy="0"/>
        </a:xfrm>
      </p:grpSpPr>
      <p:sp>
        <p:nvSpPr>
          <p:cNvPr id="60" name="Google Shape;60;p89"/>
          <p:cNvSpPr txBox="1"/>
          <p:nvPr>
            <p:ph idx="1" type="body"/>
          </p:nvPr>
        </p:nvSpPr>
        <p:spPr>
          <a:xfrm>
            <a:off x="515936" y="6507109"/>
            <a:ext cx="11293379" cy="124651"/>
          </a:xfrm>
          <a:prstGeom prst="rect">
            <a:avLst/>
          </a:prstGeom>
          <a:noFill/>
          <a:ln>
            <a:noFill/>
          </a:ln>
        </p:spPr>
        <p:txBody>
          <a:bodyPr anchorCtr="0" anchor="b" bIns="0" lIns="0" spcFirstLastPara="1" rIns="0" wrap="square" tIns="0">
            <a:spAutoFit/>
          </a:bodyPr>
          <a:lstStyle>
            <a:lvl1pPr indent="-228600" lvl="0" marL="457200" algn="l">
              <a:lnSpc>
                <a:spcPct val="90000"/>
              </a:lnSpc>
              <a:spcBef>
                <a:spcPts val="0"/>
              </a:spcBef>
              <a:spcAft>
                <a:spcPts val="0"/>
              </a:spcAft>
              <a:buSzPts val="900"/>
              <a:buFont typeface="Arial"/>
              <a:buNone/>
              <a:defRPr sz="900">
                <a:solidFill>
                  <a:schemeClr val="dk2"/>
                </a:solidFill>
              </a:defRPr>
            </a:lvl1pPr>
            <a:lvl2pPr indent="-342900" lvl="1" marL="914400" algn="l">
              <a:lnSpc>
                <a:spcPct val="90000"/>
              </a:lnSpc>
              <a:spcBef>
                <a:spcPts val="9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360"/>
              </a:spcBef>
              <a:spcAft>
                <a:spcPts val="0"/>
              </a:spcAft>
              <a:buClr>
                <a:schemeClr val="dk1"/>
              </a:buClr>
              <a:buSzPts val="1800"/>
              <a:buChar char="•"/>
              <a:defRPr/>
            </a:lvl6pPr>
            <a:lvl7pPr indent="-342900" lvl="6" marL="3200400" algn="l">
              <a:lnSpc>
                <a:spcPct val="90000"/>
              </a:lnSpc>
              <a:spcBef>
                <a:spcPts val="360"/>
              </a:spcBef>
              <a:spcAft>
                <a:spcPts val="0"/>
              </a:spcAft>
              <a:buClr>
                <a:schemeClr val="dk1"/>
              </a:buClr>
              <a:buSzPts val="1800"/>
              <a:buChar char="•"/>
              <a:defRPr/>
            </a:lvl7pPr>
            <a:lvl8pPr indent="-342900" lvl="7" marL="3657600" algn="l">
              <a:lnSpc>
                <a:spcPct val="90000"/>
              </a:lnSpc>
              <a:spcBef>
                <a:spcPts val="360"/>
              </a:spcBef>
              <a:spcAft>
                <a:spcPts val="0"/>
              </a:spcAft>
              <a:buClr>
                <a:schemeClr val="dk1"/>
              </a:buClr>
              <a:buSzPts val="1800"/>
              <a:buChar char="•"/>
              <a:defRPr/>
            </a:lvl8pPr>
            <a:lvl9pPr indent="-342900" lvl="8" marL="4114800" algn="l">
              <a:lnSpc>
                <a:spcPct val="90000"/>
              </a:lnSpc>
              <a:spcBef>
                <a:spcPts val="360"/>
              </a:spcBef>
              <a:spcAft>
                <a:spcPts val="0"/>
              </a:spcAft>
              <a:buClr>
                <a:schemeClr val="dk1"/>
              </a:buClr>
              <a:buSzPts val="1800"/>
              <a:buChar char="•"/>
              <a:defRPr/>
            </a:lvl9pPr>
          </a:lstStyle>
          <a:p/>
        </p:txBody>
      </p:sp>
      <p:sp>
        <p:nvSpPr>
          <p:cNvPr id="61" name="Google Shape;61;p89"/>
          <p:cNvSpPr txBox="1"/>
          <p:nvPr>
            <p:ph type="title"/>
          </p:nvPr>
        </p:nvSpPr>
        <p:spPr>
          <a:xfrm>
            <a:off x="527146" y="195919"/>
            <a:ext cx="11293379" cy="748256"/>
          </a:xfrm>
          <a:prstGeom prst="rect">
            <a:avLst/>
          </a:prstGeom>
          <a:noFill/>
          <a:ln>
            <a:noFill/>
          </a:ln>
        </p:spPr>
        <p:txBody>
          <a:bodyPr anchorCtr="0" anchor="b" bIns="0" lIns="0" spcFirstLastPara="1" rIns="0" wrap="square" tIns="0">
            <a:noAutofit/>
          </a:bodyPr>
          <a:lstStyle>
            <a:lvl1pPr lvl="0" marR="0" rtl="0" algn="l">
              <a:lnSpc>
                <a:spcPct val="90000"/>
              </a:lnSpc>
              <a:spcBef>
                <a:spcPts val="0"/>
              </a:spcBef>
              <a:spcAft>
                <a:spcPts val="0"/>
              </a:spcAft>
              <a:buClr>
                <a:schemeClr val="dk2"/>
              </a:buClr>
              <a:buSzPts val="18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2" name="Shape 62"/>
        <p:cNvGrpSpPr/>
        <p:nvPr/>
      </p:nvGrpSpPr>
      <p:grpSpPr>
        <a:xfrm>
          <a:off x="0" y="0"/>
          <a:ext cx="0" cy="0"/>
          <a:chOff x="0" y="0"/>
          <a:chExt cx="0" cy="0"/>
        </a:xfrm>
      </p:grpSpPr>
      <p:sp>
        <p:nvSpPr>
          <p:cNvPr id="63" name="Google Shape;63;p65"/>
          <p:cNvSpPr txBox="1"/>
          <p:nvPr>
            <p:ph type="title"/>
          </p:nvPr>
        </p:nvSpPr>
        <p:spPr>
          <a:xfrm>
            <a:off x="431800" y="370541"/>
            <a:ext cx="11326813" cy="67780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3200"/>
              <a:buFont typeface="Arial Narrow"/>
              <a:buNone/>
              <a:defRPr b="1" i="0" sz="32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65"/>
          <p:cNvSpPr txBox="1"/>
          <p:nvPr>
            <p:ph idx="1" type="body"/>
          </p:nvPr>
        </p:nvSpPr>
        <p:spPr>
          <a:xfrm>
            <a:off x="838200" y="1825624"/>
            <a:ext cx="5181600" cy="4351339"/>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65"/>
          <p:cNvSpPr txBox="1"/>
          <p:nvPr>
            <p:ph idx="2" type="body"/>
          </p:nvPr>
        </p:nvSpPr>
        <p:spPr>
          <a:xfrm>
            <a:off x="6172200" y="1825624"/>
            <a:ext cx="5181600" cy="4351339"/>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600"/>
              </a:spcBef>
              <a:spcAft>
                <a:spcPts val="0"/>
              </a:spcAft>
              <a:buSzPts val="1800"/>
              <a:buChar char="•"/>
              <a:defRPr/>
            </a:lvl2pPr>
            <a:lvl3pPr indent="-342900" lvl="2" marL="1371600" algn="l">
              <a:lnSpc>
                <a:spcPct val="90000"/>
              </a:lnSpc>
              <a:spcBef>
                <a:spcPts val="600"/>
              </a:spcBef>
              <a:spcAft>
                <a:spcPts val="0"/>
              </a:spcAft>
              <a:buSzPts val="1800"/>
              <a:buChar char="•"/>
              <a:defRPr/>
            </a:lvl3pPr>
            <a:lvl4pPr indent="-342900" lvl="3" marL="1828800" algn="l">
              <a:lnSpc>
                <a:spcPct val="90000"/>
              </a:lnSpc>
              <a:spcBef>
                <a:spcPts val="600"/>
              </a:spcBef>
              <a:spcAft>
                <a:spcPts val="0"/>
              </a:spcAft>
              <a:buSzPts val="1800"/>
              <a:buChar char="•"/>
              <a:defRPr/>
            </a:lvl4pPr>
            <a:lvl5pPr indent="-342900" lvl="4" marL="2286000" algn="l">
              <a:lnSpc>
                <a:spcPct val="90000"/>
              </a:lnSpc>
              <a:spcBef>
                <a:spcPts val="600"/>
              </a:spcBef>
              <a:spcAft>
                <a:spcPts val="0"/>
              </a:spcAft>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65"/>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67" name="Google Shape;67;p65"/>
          <p:cNvSpPr txBox="1"/>
          <p:nvPr>
            <p:ph idx="11" type="ftr"/>
          </p:nvPr>
        </p:nvSpPr>
        <p:spPr>
          <a:xfrm>
            <a:off x="431800" y="6269364"/>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b="0" i="0" sz="800">
                <a:solidFill>
                  <a:srgbClr val="262626"/>
                </a:solidFill>
                <a:latin typeface="Arial Narrow"/>
                <a:ea typeface="Arial Narrow"/>
                <a:cs typeface="Arial Narrow"/>
                <a:sym typeface="Arial Narrow"/>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8" name="Shape 68"/>
        <p:cNvGrpSpPr/>
        <p:nvPr/>
      </p:nvGrpSpPr>
      <p:grpSpPr>
        <a:xfrm>
          <a:off x="0" y="0"/>
          <a:ext cx="0" cy="0"/>
          <a:chOff x="0" y="0"/>
          <a:chExt cx="0" cy="0"/>
        </a:xfrm>
      </p:grpSpPr>
      <p:sp>
        <p:nvSpPr>
          <p:cNvPr id="69" name="Google Shape;69;p66"/>
          <p:cNvSpPr txBox="1"/>
          <p:nvPr>
            <p:ph type="title"/>
          </p:nvPr>
        </p:nvSpPr>
        <p:spPr>
          <a:xfrm>
            <a:off x="431800" y="436485"/>
            <a:ext cx="11326813" cy="714631"/>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accent1"/>
              </a:buClr>
              <a:buSzPts val="3200"/>
              <a:buFont typeface="Arial Narrow"/>
              <a:buNone/>
              <a:defRPr b="1" i="0" sz="3200" u="none" cap="none" strike="noStrike">
                <a:solidFill>
                  <a:schemeClr val="accent1"/>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0" name="Google Shape;70;p66"/>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71" name="Google Shape;71;p66"/>
          <p:cNvSpPr txBox="1"/>
          <p:nvPr>
            <p:ph idx="11" type="ftr"/>
          </p:nvPr>
        </p:nvSpPr>
        <p:spPr>
          <a:xfrm>
            <a:off x="431800" y="6270610"/>
            <a:ext cx="8629650" cy="150905"/>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SzPts val="1400"/>
              <a:buNone/>
              <a:defRPr sz="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 Title Only">
  <p:cSld name=" Title Only">
    <p:spTree>
      <p:nvGrpSpPr>
        <p:cNvPr id="72" name="Shape 72"/>
        <p:cNvGrpSpPr/>
        <p:nvPr/>
      </p:nvGrpSpPr>
      <p:grpSpPr>
        <a:xfrm>
          <a:off x="0" y="0"/>
          <a:ext cx="0" cy="0"/>
          <a:chOff x="0" y="0"/>
          <a:chExt cx="0" cy="0"/>
        </a:xfrm>
      </p:grpSpPr>
      <p:sp>
        <p:nvSpPr>
          <p:cNvPr id="73" name="Google Shape;73;p90"/>
          <p:cNvSpPr txBox="1"/>
          <p:nvPr>
            <p:ph idx="1" type="body"/>
          </p:nvPr>
        </p:nvSpPr>
        <p:spPr>
          <a:xfrm>
            <a:off x="515936" y="6520960"/>
            <a:ext cx="11293379" cy="110800"/>
          </a:xfrm>
          <a:prstGeom prst="rect">
            <a:avLst/>
          </a:prstGeom>
          <a:noFill/>
          <a:ln>
            <a:noFill/>
          </a:ln>
        </p:spPr>
        <p:txBody>
          <a:bodyPr anchorCtr="0" anchor="b" bIns="0" lIns="0" spcFirstLastPara="1" rIns="0" wrap="square" tIns="0">
            <a:spAutoFit/>
          </a:bodyPr>
          <a:lstStyle>
            <a:lvl1pPr indent="-228600" lvl="0" marL="457200" algn="l">
              <a:lnSpc>
                <a:spcPct val="90000"/>
              </a:lnSpc>
              <a:spcBef>
                <a:spcPts val="0"/>
              </a:spcBef>
              <a:spcAft>
                <a:spcPts val="0"/>
              </a:spcAft>
              <a:buSzPts val="2400"/>
              <a:buFont typeface="Arial Narrow"/>
              <a:buNone/>
              <a:defRPr sz="800">
                <a:solidFill>
                  <a:schemeClr val="lt2"/>
                </a:solidFill>
              </a:defRPr>
            </a:lvl1pPr>
            <a:lvl2pPr indent="-355600" lvl="1" marL="914400" algn="l">
              <a:lnSpc>
                <a:spcPct val="90000"/>
              </a:lnSpc>
              <a:spcBef>
                <a:spcPts val="600"/>
              </a:spcBef>
              <a:spcAft>
                <a:spcPts val="0"/>
              </a:spcAft>
              <a:buSzPts val="2000"/>
              <a:buChar char="•"/>
              <a:defRPr/>
            </a:lvl2pPr>
            <a:lvl3pPr indent="-342900" lvl="2" marL="1371600" algn="l">
              <a:lnSpc>
                <a:spcPct val="90000"/>
              </a:lnSpc>
              <a:spcBef>
                <a:spcPts val="600"/>
              </a:spcBef>
              <a:spcAft>
                <a:spcPts val="0"/>
              </a:spcAft>
              <a:buSzPts val="1800"/>
              <a:buChar char="•"/>
              <a:defRPr/>
            </a:lvl3pPr>
            <a:lvl4pPr indent="-330200" lvl="3" marL="1828800" algn="l">
              <a:lnSpc>
                <a:spcPct val="90000"/>
              </a:lnSpc>
              <a:spcBef>
                <a:spcPts val="600"/>
              </a:spcBef>
              <a:spcAft>
                <a:spcPts val="0"/>
              </a:spcAft>
              <a:buSzPts val="1600"/>
              <a:buChar char="•"/>
              <a:defRPr/>
            </a:lvl4pPr>
            <a:lvl5pPr indent="-330200" lvl="4" marL="2286000" algn="l">
              <a:lnSpc>
                <a:spcPct val="90000"/>
              </a:lnSpc>
              <a:spcBef>
                <a:spcPts val="600"/>
              </a:spcBef>
              <a:spcAft>
                <a:spcPts val="0"/>
              </a:spcAft>
              <a:buSzPts val="1600"/>
              <a:buChar char="•"/>
              <a:defRPr/>
            </a:lvl5pPr>
            <a:lvl6pPr indent="-342900" lvl="5" marL="2743200" algn="l">
              <a:lnSpc>
                <a:spcPct val="90000"/>
              </a:lnSpc>
              <a:spcBef>
                <a:spcPts val="6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74" name="Google Shape;74;p9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8.xml"/><Relationship Id="rId22" Type="http://schemas.openxmlformats.org/officeDocument/2006/relationships/slideLayout" Target="../slideLayouts/slideLayout20.xml"/><Relationship Id="rId21" Type="http://schemas.openxmlformats.org/officeDocument/2006/relationships/slideLayout" Target="../slideLayouts/slideLayout19.xml"/><Relationship Id="rId24" Type="http://schemas.openxmlformats.org/officeDocument/2006/relationships/slideLayout" Target="../slideLayouts/slideLayout22.xml"/><Relationship Id="rId23" Type="http://schemas.openxmlformats.org/officeDocument/2006/relationships/slideLayout" Target="../slideLayouts/slideLayout21.xml"/><Relationship Id="rId1" Type="http://schemas.openxmlformats.org/officeDocument/2006/relationships/image" Target="../media/image14.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26" Type="http://schemas.openxmlformats.org/officeDocument/2006/relationships/slideLayout" Target="../slideLayouts/slideLayout24.xml"/><Relationship Id="rId25" Type="http://schemas.openxmlformats.org/officeDocument/2006/relationships/slideLayout" Target="../slideLayouts/slideLayout23.xml"/><Relationship Id="rId28" Type="http://schemas.openxmlformats.org/officeDocument/2006/relationships/slideLayout" Target="../slideLayouts/slideLayout26.xml"/><Relationship Id="rId27" Type="http://schemas.openxmlformats.org/officeDocument/2006/relationships/slideLayout" Target="../slideLayouts/slideLayout25.xml"/><Relationship Id="rId5" Type="http://schemas.openxmlformats.org/officeDocument/2006/relationships/slideLayout" Target="../slideLayouts/slideLayout3.xml"/><Relationship Id="rId6" Type="http://schemas.openxmlformats.org/officeDocument/2006/relationships/slideLayout" Target="../slideLayouts/slideLayout4.xml"/><Relationship Id="rId29" Type="http://schemas.openxmlformats.org/officeDocument/2006/relationships/slideLayout" Target="../slideLayouts/slideLayout27.xml"/><Relationship Id="rId7" Type="http://schemas.openxmlformats.org/officeDocument/2006/relationships/slideLayout" Target="../slideLayouts/slideLayout5.xml"/><Relationship Id="rId8" Type="http://schemas.openxmlformats.org/officeDocument/2006/relationships/slideLayout" Target="../slideLayouts/slideLayout6.xml"/><Relationship Id="rId3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19" Type="http://schemas.openxmlformats.org/officeDocument/2006/relationships/slideLayout" Target="../slideLayouts/slideLayout17.xml"/><Relationship Id="rId1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1"/>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lvl1pPr indent="0" lvl="0" marL="0" marR="0" rtl="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1pPr>
            <a:lvl2pPr indent="0" lvl="1" marL="0" marR="0" rtl="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2pPr>
            <a:lvl3pPr indent="0" lvl="2" marL="0" marR="0" rtl="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3pPr>
            <a:lvl4pPr indent="0" lvl="3" marL="0" marR="0" rtl="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4pPr>
            <a:lvl5pPr indent="0" lvl="4" marL="0" marR="0" rtl="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5pPr>
            <a:lvl6pPr indent="0" lvl="5" marL="0" marR="0" rtl="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6pPr>
            <a:lvl7pPr indent="0" lvl="6" marL="0" marR="0" rtl="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7pPr>
            <a:lvl8pPr indent="0" lvl="7" marL="0" marR="0" rtl="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8pPr>
            <a:lvl9pPr indent="0" lvl="8" marL="0" marR="0" rtl="0" algn="ctr">
              <a:lnSpc>
                <a:spcPct val="100000"/>
              </a:lnSpc>
              <a:spcBef>
                <a:spcPts val="0"/>
              </a:spcBef>
              <a:spcAft>
                <a:spcPts val="0"/>
              </a:spcAft>
              <a:buClr>
                <a:srgbClr val="000000"/>
              </a:buClr>
              <a:buSzPts val="900"/>
              <a:buFont typeface="Arial"/>
              <a:buNone/>
              <a:defRPr b="0" i="0" sz="900" u="none" cap="none" strike="noStrike">
                <a:solidFill>
                  <a:schemeClr val="accent1"/>
                </a:solidFill>
                <a:latin typeface="Arial Narrow"/>
                <a:ea typeface="Arial Narrow"/>
                <a:cs typeface="Arial Narrow"/>
                <a:sym typeface="Arial Narrow"/>
              </a:defRPr>
            </a:lvl9pPr>
          </a:lstStyle>
          <a:p>
            <a:pPr indent="0" lvl="0" marL="0" rtl="0" algn="ctr">
              <a:spcBef>
                <a:spcPts val="0"/>
              </a:spcBef>
              <a:spcAft>
                <a:spcPts val="0"/>
              </a:spcAft>
              <a:buNone/>
            </a:pPr>
            <a:fld id="{00000000-1234-1234-1234-123412341234}" type="slidenum">
              <a:rPr lang="en-US"/>
              <a:t>‹#›</a:t>
            </a:fld>
            <a:endParaRPr/>
          </a:p>
        </p:txBody>
      </p:sp>
      <p:sp>
        <p:nvSpPr>
          <p:cNvPr id="11" name="Google Shape;11;p61"/>
          <p:cNvSpPr txBox="1"/>
          <p:nvPr>
            <p:ph idx="1" type="body"/>
          </p:nvPr>
        </p:nvSpPr>
        <p:spPr>
          <a:xfrm>
            <a:off x="431800" y="1345798"/>
            <a:ext cx="10922001" cy="4831165"/>
          </a:xfrm>
          <a:prstGeom prst="rect">
            <a:avLst/>
          </a:prstGeom>
          <a:noFill/>
          <a:ln>
            <a:noFill/>
          </a:ln>
        </p:spPr>
        <p:txBody>
          <a:bodyPr anchorCtr="0" anchor="t" bIns="0" lIns="0" spcFirstLastPara="1" rIns="0" wrap="square" tIns="0">
            <a:normAutofit/>
          </a:bodyPr>
          <a:lstStyle>
            <a:lvl1pPr indent="-381000" lvl="0" marL="457200" marR="0" rtl="0" algn="l">
              <a:lnSpc>
                <a:spcPct val="90000"/>
              </a:lnSpc>
              <a:spcBef>
                <a:spcPts val="1000"/>
              </a:spcBef>
              <a:spcAft>
                <a:spcPts val="0"/>
              </a:spcAft>
              <a:buClr>
                <a:schemeClr val="accent5"/>
              </a:buClr>
              <a:buSzPts val="2400"/>
              <a:buFont typeface="Arial"/>
              <a:buChar char="•"/>
              <a:defRPr b="0" i="0" sz="2400" u="none" cap="none" strike="noStrike">
                <a:solidFill>
                  <a:schemeClr val="accent1"/>
                </a:solidFill>
                <a:latin typeface="Arial Narrow"/>
                <a:ea typeface="Arial Narrow"/>
                <a:cs typeface="Arial Narrow"/>
                <a:sym typeface="Arial Narrow"/>
              </a:defRPr>
            </a:lvl1pPr>
            <a:lvl2pPr indent="-355600" lvl="1" marL="914400" marR="0" rtl="0" algn="l">
              <a:lnSpc>
                <a:spcPct val="90000"/>
              </a:lnSpc>
              <a:spcBef>
                <a:spcPts val="600"/>
              </a:spcBef>
              <a:spcAft>
                <a:spcPts val="0"/>
              </a:spcAft>
              <a:buClr>
                <a:schemeClr val="accent5"/>
              </a:buClr>
              <a:buSzPts val="2000"/>
              <a:buFont typeface="Arial"/>
              <a:buChar char="•"/>
              <a:defRPr b="0" i="0" sz="2000" u="none" cap="none" strike="noStrike">
                <a:solidFill>
                  <a:schemeClr val="accent1"/>
                </a:solidFill>
                <a:latin typeface="Arial Narrow"/>
                <a:ea typeface="Arial Narrow"/>
                <a:cs typeface="Arial Narrow"/>
                <a:sym typeface="Arial Narrow"/>
              </a:defRPr>
            </a:lvl2pPr>
            <a:lvl3pPr indent="-342900" lvl="2" marL="1371600" marR="0" rtl="0" algn="l">
              <a:lnSpc>
                <a:spcPct val="90000"/>
              </a:lnSpc>
              <a:spcBef>
                <a:spcPts val="600"/>
              </a:spcBef>
              <a:spcAft>
                <a:spcPts val="0"/>
              </a:spcAft>
              <a:buClr>
                <a:schemeClr val="accent5"/>
              </a:buClr>
              <a:buSzPts val="1800"/>
              <a:buFont typeface="Arial"/>
              <a:buChar char="•"/>
              <a:defRPr b="0" i="0" sz="1800" u="none" cap="none" strike="noStrike">
                <a:solidFill>
                  <a:schemeClr val="accent1"/>
                </a:solidFill>
                <a:latin typeface="Arial Narrow"/>
                <a:ea typeface="Arial Narrow"/>
                <a:cs typeface="Arial Narrow"/>
                <a:sym typeface="Arial Narrow"/>
              </a:defRPr>
            </a:lvl3pPr>
            <a:lvl4pPr indent="-330200" lvl="3" marL="1828800" marR="0" rtl="0" algn="l">
              <a:lnSpc>
                <a:spcPct val="90000"/>
              </a:lnSpc>
              <a:spcBef>
                <a:spcPts val="600"/>
              </a:spcBef>
              <a:spcAft>
                <a:spcPts val="0"/>
              </a:spcAft>
              <a:buClr>
                <a:schemeClr val="accent5"/>
              </a:buClr>
              <a:buSzPts val="1600"/>
              <a:buFont typeface="Arial"/>
              <a:buChar char="•"/>
              <a:defRPr b="0" i="0" sz="1600" u="none" cap="none" strike="noStrike">
                <a:solidFill>
                  <a:schemeClr val="accent1"/>
                </a:solidFill>
                <a:latin typeface="Arial Narrow"/>
                <a:ea typeface="Arial Narrow"/>
                <a:cs typeface="Arial Narrow"/>
                <a:sym typeface="Arial Narrow"/>
              </a:defRPr>
            </a:lvl4pPr>
            <a:lvl5pPr indent="-330200" lvl="4" marL="2286000" marR="0" rtl="0" algn="l">
              <a:lnSpc>
                <a:spcPct val="90000"/>
              </a:lnSpc>
              <a:spcBef>
                <a:spcPts val="600"/>
              </a:spcBef>
              <a:spcAft>
                <a:spcPts val="0"/>
              </a:spcAft>
              <a:buClr>
                <a:schemeClr val="accent5"/>
              </a:buClr>
              <a:buSzPts val="1600"/>
              <a:buFont typeface="Arial"/>
              <a:buChar char="•"/>
              <a:defRPr b="0" i="0" sz="1600" u="none" cap="none" strike="noStrike">
                <a:solidFill>
                  <a:schemeClr val="accent1"/>
                </a:solidFill>
                <a:latin typeface="Arial Narrow"/>
                <a:ea typeface="Arial Narrow"/>
                <a:cs typeface="Arial Narrow"/>
                <a:sym typeface="Arial Narrow"/>
              </a:defRPr>
            </a:lvl5pPr>
            <a:lvl6pPr indent="-342900" lvl="5" marL="2743200" marR="0" rtl="0" algn="l">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Narrow"/>
                <a:ea typeface="Arial Narrow"/>
                <a:cs typeface="Arial Narrow"/>
                <a:sym typeface="Arial Narrow"/>
              </a:defRPr>
            </a:lvl9pPr>
          </a:lstStyle>
          <a:p/>
        </p:txBody>
      </p:sp>
      <p:sp>
        <p:nvSpPr>
          <p:cNvPr id="12" name="Google Shape;12;p61"/>
          <p:cNvSpPr/>
          <p:nvPr/>
        </p:nvSpPr>
        <p:spPr>
          <a:xfrm>
            <a:off x="170180" y="0"/>
            <a:ext cx="108000" cy="431800"/>
          </a:xfrm>
          <a:prstGeom prst="rect">
            <a:avLst/>
          </a:prstGeom>
          <a:solidFill>
            <a:schemeClr val="accent5">
              <a:alpha val="1764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Narrow"/>
              <a:ea typeface="Arial Narrow"/>
              <a:cs typeface="Arial Narrow"/>
              <a:sym typeface="Arial Narrow"/>
            </a:endParaRPr>
          </a:p>
        </p:txBody>
      </p:sp>
      <p:sp>
        <p:nvSpPr>
          <p:cNvPr id="13" name="Google Shape;13;p61"/>
          <p:cNvSpPr/>
          <p:nvPr/>
        </p:nvSpPr>
        <p:spPr>
          <a:xfrm>
            <a:off x="0" y="6620256"/>
            <a:ext cx="12192000" cy="237744"/>
          </a:xfrm>
          <a:prstGeom prst="rect">
            <a:avLst/>
          </a:prstGeom>
          <a:solidFill>
            <a:srgbClr val="E4EDF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chemeClr val="lt1"/>
              </a:solidFill>
              <a:latin typeface="Arial Narrow"/>
              <a:ea typeface="Arial Narrow"/>
              <a:cs typeface="Arial Narrow"/>
              <a:sym typeface="Arial Narrow"/>
            </a:endParaRPr>
          </a:p>
        </p:txBody>
      </p:sp>
      <p:grpSp>
        <p:nvGrpSpPr>
          <p:cNvPr id="14" name="Google Shape;14;p61"/>
          <p:cNvGrpSpPr/>
          <p:nvPr/>
        </p:nvGrpSpPr>
        <p:grpSpPr>
          <a:xfrm>
            <a:off x="9674352" y="6129292"/>
            <a:ext cx="2095163" cy="308407"/>
            <a:chOff x="9149188" y="6152572"/>
            <a:chExt cx="2620327" cy="385711"/>
          </a:xfrm>
        </p:grpSpPr>
        <p:pic>
          <p:nvPicPr>
            <p:cNvPr id="15" name="Google Shape;15;p61"/>
            <p:cNvPicPr preferRelativeResize="0"/>
            <p:nvPr/>
          </p:nvPicPr>
          <p:blipFill rotWithShape="1">
            <a:blip r:embed="rId1">
              <a:alphaModFix/>
            </a:blip>
            <a:srcRect b="0" l="0" r="0" t="0"/>
            <a:stretch/>
          </p:blipFill>
          <p:spPr>
            <a:xfrm>
              <a:off x="10766214" y="6152572"/>
              <a:ext cx="1003301" cy="381921"/>
            </a:xfrm>
            <a:prstGeom prst="rect">
              <a:avLst/>
            </a:prstGeom>
            <a:noFill/>
            <a:ln>
              <a:noFill/>
            </a:ln>
          </p:spPr>
        </p:pic>
        <p:pic>
          <p:nvPicPr>
            <p:cNvPr id="16" name="Google Shape;16;p61"/>
            <p:cNvPicPr preferRelativeResize="0"/>
            <p:nvPr/>
          </p:nvPicPr>
          <p:blipFill rotWithShape="1">
            <a:blip r:embed="rId2">
              <a:alphaModFix/>
            </a:blip>
            <a:srcRect b="0" l="0" r="0" t="0"/>
            <a:stretch/>
          </p:blipFill>
          <p:spPr>
            <a:xfrm>
              <a:off x="9149188" y="6155944"/>
              <a:ext cx="1408328" cy="382339"/>
            </a:xfrm>
            <a:prstGeom prst="rect">
              <a:avLst/>
            </a:prstGeom>
            <a:noFill/>
            <a:ln>
              <a:noFill/>
            </a:ln>
          </p:spPr>
        </p:pic>
      </p:grpSp>
      <p:sp>
        <p:nvSpPr>
          <p:cNvPr id="17" name="Google Shape;17;p61"/>
          <p:cNvSpPr txBox="1"/>
          <p:nvPr>
            <p:ph idx="11" type="ftr"/>
          </p:nvPr>
        </p:nvSpPr>
        <p:spPr>
          <a:xfrm>
            <a:off x="431800" y="6269364"/>
            <a:ext cx="8629650" cy="150905"/>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800" u="none" cap="none" strike="noStrike">
                <a:solidFill>
                  <a:srgbClr val="262626"/>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Narrow"/>
                <a:ea typeface="Arial Narrow"/>
                <a:cs typeface="Arial Narrow"/>
                <a:sym typeface="Arial Narrow"/>
              </a:defRPr>
            </a:lvl9pPr>
          </a:lstStyle>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15:clr>
            <a:srgbClr val="F26B43"/>
          </p15:clr>
        </p15:guide>
        <p15:guide id="2" pos="7680">
          <p15:clr>
            <a:srgbClr val="F26B43"/>
          </p15:clr>
        </p15:guide>
        <p15:guide id="3" pos="272">
          <p15:clr>
            <a:srgbClr val="F26B43"/>
          </p15:clr>
        </p15:guide>
        <p15:guide id="4" pos="762">
          <p15:clr>
            <a:srgbClr val="F26B43"/>
          </p15:clr>
        </p15:guide>
        <p15:guide id="5" pos="876">
          <p15:clr>
            <a:srgbClr val="F26B43"/>
          </p15:clr>
        </p15:guide>
        <p15:guide id="6" pos="1366">
          <p15:clr>
            <a:srgbClr val="F26B43"/>
          </p15:clr>
        </p15:guide>
        <p15:guide id="7" pos="1480">
          <p15:clr>
            <a:srgbClr val="F26B43"/>
          </p15:clr>
        </p15:guide>
        <p15:guide id="8" pos="1971">
          <p15:clr>
            <a:srgbClr val="F26B43"/>
          </p15:clr>
        </p15:guide>
        <p15:guide id="9" pos="2084">
          <p15:clr>
            <a:srgbClr val="F26B43"/>
          </p15:clr>
        </p15:guide>
        <p15:guide id="10" pos="2575">
          <p15:clr>
            <a:srgbClr val="F26B43"/>
          </p15:clr>
        </p15:guide>
        <p15:guide id="11" pos="2688">
          <p15:clr>
            <a:srgbClr val="F26B43"/>
          </p15:clr>
        </p15:guide>
        <p15:guide id="12" pos="3179">
          <p15:clr>
            <a:srgbClr val="F26B43"/>
          </p15:clr>
        </p15:guide>
        <p15:guide id="13" pos="3292">
          <p15:clr>
            <a:srgbClr val="F26B43"/>
          </p15:clr>
        </p15:guide>
        <p15:guide id="14" pos="3783">
          <p15:clr>
            <a:srgbClr val="F26B43"/>
          </p15:clr>
        </p15:guide>
        <p15:guide id="15" pos="3896">
          <p15:clr>
            <a:srgbClr val="F26B43"/>
          </p15:clr>
        </p15:guide>
        <p15:guide id="16" pos="4387">
          <p15:clr>
            <a:srgbClr val="F26B43"/>
          </p15:clr>
        </p15:guide>
        <p15:guide id="17" pos="4500">
          <p15:clr>
            <a:srgbClr val="F26B43"/>
          </p15:clr>
        </p15:guide>
        <p15:guide id="18" pos="4991">
          <p15:clr>
            <a:srgbClr val="F26B43"/>
          </p15:clr>
        </p15:guide>
        <p15:guide id="19" pos="5104">
          <p15:clr>
            <a:srgbClr val="F26B43"/>
          </p15:clr>
        </p15:guide>
        <p15:guide id="20" pos="5595">
          <p15:clr>
            <a:srgbClr val="F26B43"/>
          </p15:clr>
        </p15:guide>
        <p15:guide id="21" pos="5688">
          <p15:clr>
            <a:srgbClr val="F26B43"/>
          </p15:clr>
        </p15:guide>
        <p15:guide id="22" pos="6199">
          <p15:clr>
            <a:srgbClr val="F26B43"/>
          </p15:clr>
        </p15:guide>
        <p15:guide id="23" pos="6313">
          <p15:clr>
            <a:srgbClr val="F26B43"/>
          </p15:clr>
        </p15:guide>
        <p15:guide id="24" pos="6803">
          <p15:clr>
            <a:srgbClr val="F26B43"/>
          </p15:clr>
        </p15:guide>
        <p15:guide id="25" pos="6917">
          <p15:clr>
            <a:srgbClr val="F26B43"/>
          </p15:clr>
        </p15:guide>
        <p15:guide id="26" pos="7407">
          <p15:clr>
            <a:srgbClr val="F26B43"/>
          </p15:clr>
        </p15:guide>
        <p15:guide id="27" orient="horz">
          <p15:clr>
            <a:srgbClr val="F26B43"/>
          </p15:clr>
        </p15:guide>
        <p15:guide id="28" orient="horz" pos="4320">
          <p15:clr>
            <a:srgbClr val="F26B43"/>
          </p15:clr>
        </p15:guide>
        <p15:guide id="29" orient="horz" pos="272">
          <p15:clr>
            <a:srgbClr val="F26B43"/>
          </p15:clr>
        </p15:guide>
        <p15:guide id="30" orient="horz" pos="361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7.pn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2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16.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7.png"/><Relationship Id="rId4" Type="http://schemas.openxmlformats.org/officeDocument/2006/relationships/image" Target="../media/image38.png"/><Relationship Id="rId9" Type="http://schemas.openxmlformats.org/officeDocument/2006/relationships/image" Target="../media/image19.png"/><Relationship Id="rId5" Type="http://schemas.openxmlformats.org/officeDocument/2006/relationships/image" Target="../media/image29.png"/><Relationship Id="rId6" Type="http://schemas.openxmlformats.org/officeDocument/2006/relationships/image" Target="../media/image37.png"/><Relationship Id="rId7" Type="http://schemas.openxmlformats.org/officeDocument/2006/relationships/image" Target="../media/image32.png"/><Relationship Id="rId8" Type="http://schemas.openxmlformats.org/officeDocument/2006/relationships/image" Target="../media/image23.png"/><Relationship Id="rId11" Type="http://schemas.openxmlformats.org/officeDocument/2006/relationships/image" Target="../media/image28.png"/><Relationship Id="rId10" Type="http://schemas.openxmlformats.org/officeDocument/2006/relationships/image" Target="../media/image21.png"/><Relationship Id="rId13" Type="http://schemas.openxmlformats.org/officeDocument/2006/relationships/image" Target="../media/image30.png"/><Relationship Id="rId12" Type="http://schemas.openxmlformats.org/officeDocument/2006/relationships/image" Target="../media/image34.png"/><Relationship Id="rId15" Type="http://schemas.openxmlformats.org/officeDocument/2006/relationships/image" Target="../media/image31.png"/><Relationship Id="rId14" Type="http://schemas.openxmlformats.org/officeDocument/2006/relationships/image" Target="../media/image33.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6" Type="http://schemas.openxmlformats.org/officeDocument/2006/relationships/chart" Target="../charts/char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chart" Target="../charts/char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26.png"/><Relationship Id="rId4" Type="http://schemas.openxmlformats.org/officeDocument/2006/relationships/image" Target="../media/image36.png"/><Relationship Id="rId5" Type="http://schemas.openxmlformats.org/officeDocument/2006/relationships/image" Target="../media/image24.png"/><Relationship Id="rId6" Type="http://schemas.openxmlformats.org/officeDocument/2006/relationships/image" Target="../media/image3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6"/>
          <p:cNvSpPr txBox="1"/>
          <p:nvPr/>
        </p:nvSpPr>
        <p:spPr>
          <a:xfrm>
            <a:off x="6095994" y="535850"/>
            <a:ext cx="2937600" cy="277800"/>
          </a:xfrm>
          <a:prstGeom prst="rect">
            <a:avLst/>
          </a:prstGeom>
          <a:noFill/>
          <a:ln>
            <a:noFill/>
          </a:ln>
        </p:spPr>
        <p:txBody>
          <a:bodyPr anchorCtr="0" anchor="t" bIns="0" lIns="0" spcFirstLastPara="1" rIns="0" wrap="square" tIns="0">
            <a:noAutofit/>
          </a:bodyPr>
          <a:lstStyle/>
          <a:p>
            <a:pPr indent="0" lvl="0" marL="0" marR="0" rtl="0" algn="r">
              <a:lnSpc>
                <a:spcPct val="90000"/>
              </a:lnSpc>
              <a:spcBef>
                <a:spcPts val="0"/>
              </a:spcBef>
              <a:spcAft>
                <a:spcPts val="0"/>
              </a:spcAft>
              <a:buClr>
                <a:srgbClr val="71A0B4"/>
              </a:buClr>
              <a:buSzPts val="1800"/>
              <a:buFont typeface="Arial"/>
              <a:buNone/>
            </a:pPr>
            <a:r>
              <a:rPr b="1" i="0" lang="en-US" sz="1800" u="none" cap="none" strike="noStrike">
                <a:solidFill>
                  <a:srgbClr val="153F5A"/>
                </a:solidFill>
                <a:latin typeface="Arial Narrow"/>
                <a:ea typeface="Arial Narrow"/>
                <a:cs typeface="Arial Narrow"/>
                <a:sym typeface="Arial Narrow"/>
              </a:rPr>
              <a:t>ESMO Breast Cancer 2026</a:t>
            </a:r>
            <a:endParaRPr b="0" i="0" sz="1400" u="none" cap="none" strike="noStrike">
              <a:solidFill>
                <a:srgbClr val="000000"/>
              </a:solidFill>
              <a:latin typeface="Arial"/>
              <a:ea typeface="Arial"/>
              <a:cs typeface="Arial"/>
              <a:sym typeface="Arial"/>
            </a:endParaRPr>
          </a:p>
        </p:txBody>
      </p:sp>
      <p:sp>
        <p:nvSpPr>
          <p:cNvPr id="219" name="Google Shape;219;p16"/>
          <p:cNvSpPr txBox="1"/>
          <p:nvPr>
            <p:ph type="ctrTitle"/>
          </p:nvPr>
        </p:nvSpPr>
        <p:spPr>
          <a:xfrm>
            <a:off x="5791341" y="1963635"/>
            <a:ext cx="5237074" cy="2522946"/>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Clr>
                <a:schemeClr val="accent1"/>
              </a:buClr>
              <a:buSzPts val="4000"/>
              <a:buFont typeface="Arial Narrow"/>
              <a:buNone/>
            </a:pPr>
            <a:r>
              <a:rPr lang="en-US">
                <a:latin typeface="Arial Narrow"/>
                <a:ea typeface="Arial Narrow"/>
                <a:cs typeface="Arial Narrow"/>
                <a:sym typeface="Arial Narrow"/>
              </a:rPr>
              <a:t>Strategic Treatment Sequencing and Novel Approaches in </a:t>
            </a:r>
            <a:br>
              <a:rPr lang="en-US">
                <a:latin typeface="Arial Narrow"/>
                <a:ea typeface="Arial Narrow"/>
                <a:cs typeface="Arial Narrow"/>
                <a:sym typeface="Arial Narrow"/>
              </a:rPr>
            </a:br>
            <a:r>
              <a:rPr lang="en-US">
                <a:solidFill>
                  <a:srgbClr val="6FA0B4"/>
                </a:solidFill>
                <a:latin typeface="Arial Narrow"/>
                <a:ea typeface="Arial Narrow"/>
                <a:cs typeface="Arial Narrow"/>
                <a:sym typeface="Arial Narrow"/>
              </a:rPr>
              <a:t>2L+ ER+/HER2– mBC</a:t>
            </a:r>
            <a:endParaRPr>
              <a:solidFill>
                <a:srgbClr val="6FA0B4"/>
              </a:solidFill>
              <a:latin typeface="Arial Narrow"/>
              <a:ea typeface="Arial Narrow"/>
              <a:cs typeface="Arial Narrow"/>
              <a:sym typeface="Arial Narrow"/>
            </a:endParaRPr>
          </a:p>
        </p:txBody>
      </p:sp>
      <p:sp>
        <p:nvSpPr>
          <p:cNvPr id="220" name="Google Shape;220;p16"/>
          <p:cNvSpPr txBox="1"/>
          <p:nvPr>
            <p:ph idx="2" type="body"/>
          </p:nvPr>
        </p:nvSpPr>
        <p:spPr>
          <a:xfrm>
            <a:off x="9106867" y="528143"/>
            <a:ext cx="2653146" cy="277914"/>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SzPts val="1800"/>
              <a:buNone/>
            </a:pPr>
            <a:r>
              <a:rPr lang="en-US"/>
              <a:t>|  Industry Satellite Symposium</a:t>
            </a:r>
            <a:endParaRPr/>
          </a:p>
        </p:txBody>
      </p:sp>
      <p:sp>
        <p:nvSpPr>
          <p:cNvPr id="221" name="Google Shape;221;p16"/>
          <p:cNvSpPr txBox="1"/>
          <p:nvPr>
            <p:ph idx="3" type="body"/>
          </p:nvPr>
        </p:nvSpPr>
        <p:spPr>
          <a:xfrm>
            <a:off x="5791340" y="4519733"/>
            <a:ext cx="5237074" cy="370004"/>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1800"/>
              <a:buNone/>
            </a:pPr>
            <a:r>
              <a:rPr lang="en-US"/>
              <a:t>Wednesday, May 6th, 2026</a:t>
            </a:r>
            <a:endParaRPr/>
          </a:p>
        </p:txBody>
      </p:sp>
      <p:sp>
        <p:nvSpPr>
          <p:cNvPr id="222" name="Google Shape;222;p16"/>
          <p:cNvSpPr txBox="1"/>
          <p:nvPr/>
        </p:nvSpPr>
        <p:spPr>
          <a:xfrm>
            <a:off x="69850" y="5970297"/>
            <a:ext cx="3877200" cy="769441"/>
          </a:xfrm>
          <a:prstGeom prst="rect">
            <a:avLst/>
          </a:prstGeom>
          <a:noFill/>
          <a:ln>
            <a:noFill/>
          </a:ln>
        </p:spPr>
        <p:txBody>
          <a:bodyPr anchorCtr="0" anchor="t" bIns="0" lIns="55425" spcFirstLastPara="1" rIns="55425" wrap="square" tIns="0">
            <a:spAutoFit/>
          </a:bodyPr>
          <a:lstStyle/>
          <a:p>
            <a:pPr indent="0" lvl="0" marL="0" marR="0" rtl="0" algn="l">
              <a:lnSpc>
                <a:spcPct val="100000"/>
              </a:lnSpc>
              <a:spcBef>
                <a:spcPts val="0"/>
              </a:spcBef>
              <a:spcAft>
                <a:spcPts val="0"/>
              </a:spcAft>
              <a:buClr>
                <a:srgbClr val="000000"/>
              </a:buClr>
              <a:buSzPts val="1649"/>
              <a:buFont typeface="Arial"/>
              <a:buNone/>
            </a:pPr>
            <a:r>
              <a:rPr b="1" i="0" lang="en-US" sz="1000" u="none" cap="none" strike="noStrike">
                <a:solidFill>
                  <a:srgbClr val="FFFFFF"/>
                </a:solidFill>
                <a:latin typeface="Arial"/>
                <a:ea typeface="Arial"/>
                <a:cs typeface="Arial"/>
                <a:sym typeface="Arial"/>
              </a:rPr>
              <a:t>DISCLAIMER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49"/>
              <a:buFont typeface="Arial"/>
              <a:buNone/>
            </a:pPr>
            <a:r>
              <a:rPr b="1" i="0" lang="en-US" sz="1000" u="none" cap="none" strike="noStrike">
                <a:solidFill>
                  <a:srgbClr val="FFFFFF"/>
                </a:solidFill>
                <a:latin typeface="Arial"/>
                <a:ea typeface="Arial"/>
                <a:cs typeface="Arial"/>
                <a:sym typeface="Arial"/>
              </a:rPr>
              <a:t>This Symposium has been sponsored by Menarini Stemline and is intended for healthcare professionals only.</a:t>
            </a:r>
            <a:endParaRPr b="1" i="0" sz="1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None/>
            </a:pPr>
            <a:r>
              <a:rPr b="1" i="0" lang="en-US" sz="1000" u="none" cap="none" strike="noStrike">
                <a:solidFill>
                  <a:srgbClr val="FFFFFF"/>
                </a:solidFill>
                <a:latin typeface="Arial"/>
                <a:ea typeface="Arial"/>
                <a:cs typeface="Arial"/>
                <a:sym typeface="Arial"/>
              </a:rPr>
              <a:t>MED--ELA-2600048</a:t>
            </a:r>
            <a:endParaRPr/>
          </a:p>
          <a:p>
            <a:pPr indent="0" lvl="0" marL="0" marR="0" rtl="0" algn="l">
              <a:lnSpc>
                <a:spcPct val="100000"/>
              </a:lnSpc>
              <a:spcBef>
                <a:spcPts val="0"/>
              </a:spcBef>
              <a:spcAft>
                <a:spcPts val="0"/>
              </a:spcAft>
              <a:buNone/>
            </a:pPr>
            <a:r>
              <a:rPr b="1" i="0" lang="en-US" sz="1000" u="none" cap="none" strike="noStrike">
                <a:solidFill>
                  <a:srgbClr val="FFFFFF"/>
                </a:solidFill>
                <a:latin typeface="Arial"/>
                <a:ea typeface="Arial"/>
                <a:cs typeface="Arial"/>
                <a:sym typeface="Arial"/>
              </a:rPr>
              <a:t>MED-DE-ELA-2600032</a:t>
            </a:r>
            <a:endParaRPr b="1" i="0" sz="100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32"/>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667" name="Google Shape;667;p32"/>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2L, second line; AKT, protein kinase B; </a:t>
            </a:r>
            <a:r>
              <a:rPr i="1" lang="en-US"/>
              <a:t>BRCA1/2</a:t>
            </a:r>
            <a:r>
              <a:rPr lang="en-US"/>
              <a:t>, BReast CAncer gene 1/2; </a:t>
            </a:r>
            <a:r>
              <a:rPr i="1" lang="en-US"/>
              <a:t>ESR1, </a:t>
            </a:r>
            <a:r>
              <a:rPr lang="en-US"/>
              <a:t>estrogen receptor 1 gene; mBC, metastatic breast cancer; mTOR, mammalian target of rapamycin; PI3K, phosphoinositide 3-kinase; </a:t>
            </a:r>
            <a:br>
              <a:rPr lang="en-US">
                <a:highlight>
                  <a:srgbClr val="FFFF00"/>
                </a:highlight>
              </a:rPr>
            </a:br>
            <a:r>
              <a:rPr lang="en-US"/>
              <a:t>RB1, retinoblastoma 1; TP53, tumor protein p53. </a:t>
            </a:r>
            <a:br>
              <a:rPr lang="en-US"/>
            </a:br>
            <a:r>
              <a:rPr lang="en-US"/>
              <a:t>1. Rani A, et al. </a:t>
            </a:r>
            <a:r>
              <a:rPr i="1" lang="en-US"/>
              <a:t>Front Endocrinol (Lausanne). </a:t>
            </a:r>
            <a:r>
              <a:rPr lang="en-US"/>
              <a:t>2019;10:245; 2. Xu XQ, et al. </a:t>
            </a:r>
            <a:r>
              <a:rPr i="1" lang="en-US"/>
              <a:t>Acta Pharmacol Sin. </a:t>
            </a:r>
            <a:r>
              <a:rPr lang="en-US"/>
              <a:t>2021;42(2):171-178; 3. Brett JO, et al. </a:t>
            </a:r>
            <a:r>
              <a:rPr i="1" lang="en-US"/>
              <a:t>Breast Cancer Res</a:t>
            </a:r>
            <a:r>
              <a:rPr lang="en-US"/>
              <a:t>. 2021;23(1):85; 4. Jhaveri KL, et al. </a:t>
            </a:r>
            <a:r>
              <a:rPr i="1" lang="en-US"/>
              <a:t>J Clin Oncol</a:t>
            </a:r>
            <a:r>
              <a:rPr lang="en-US"/>
              <a:t>. 2024.10;42(35):4173-4186; 5.  Bhave MA, et al. </a:t>
            </a:r>
            <a:r>
              <a:rPr i="1" lang="en-US"/>
              <a:t>Breast Cancer Res Treat</a:t>
            </a:r>
            <a:r>
              <a:rPr lang="en-US"/>
              <a:t>. 2024;207(3):599-609.</a:t>
            </a:r>
            <a:endParaRPr/>
          </a:p>
        </p:txBody>
      </p:sp>
      <p:sp>
        <p:nvSpPr>
          <p:cNvPr id="668" name="Google Shape;668;p32"/>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900"/>
              <a:buNone/>
            </a:pPr>
            <a:r>
              <a:rPr lang="en-US"/>
              <a:t>Treatment for patients eligible for 2L endocrine therapy is defined according to the presence of genomic alterations</a:t>
            </a:r>
            <a:endParaRPr/>
          </a:p>
        </p:txBody>
      </p:sp>
      <p:grpSp>
        <p:nvGrpSpPr>
          <p:cNvPr id="669" name="Google Shape;669;p32"/>
          <p:cNvGrpSpPr/>
          <p:nvPr/>
        </p:nvGrpSpPr>
        <p:grpSpPr>
          <a:xfrm>
            <a:off x="1067048" y="2289500"/>
            <a:ext cx="10057904" cy="2505700"/>
            <a:chOff x="1218248" y="2289500"/>
            <a:chExt cx="10057904" cy="2505700"/>
          </a:xfrm>
        </p:grpSpPr>
        <p:grpSp>
          <p:nvGrpSpPr>
            <p:cNvPr id="670" name="Google Shape;670;p32"/>
            <p:cNvGrpSpPr/>
            <p:nvPr/>
          </p:nvGrpSpPr>
          <p:grpSpPr>
            <a:xfrm>
              <a:off x="1218248" y="2289500"/>
              <a:ext cx="7040384" cy="2505700"/>
              <a:chOff x="1390650" y="2289500"/>
              <a:chExt cx="7040384" cy="2505700"/>
            </a:xfrm>
          </p:grpSpPr>
          <p:sp>
            <p:nvSpPr>
              <p:cNvPr id="671" name="Google Shape;671;p32"/>
              <p:cNvSpPr/>
              <p:nvPr/>
            </p:nvSpPr>
            <p:spPr>
              <a:xfrm>
                <a:off x="1390650" y="2289500"/>
                <a:ext cx="1738313" cy="2505700"/>
              </a:xfrm>
              <a:prstGeom prst="round2SameRect">
                <a:avLst>
                  <a:gd fmla="val 0" name="adj1"/>
                  <a:gd fmla="val 0" name="adj2"/>
                </a:avLst>
              </a:prstGeom>
              <a:solidFill>
                <a:schemeClr val="accent1"/>
              </a:solidFill>
              <a:ln>
                <a:noFill/>
              </a:ln>
            </p:spPr>
            <p:txBody>
              <a:bodyPr anchorCtr="0" anchor="ctr" bIns="45675" lIns="48000" spcFirstLastPara="1" rIns="48000" wrap="square" tIns="45675">
                <a:noAutofit/>
              </a:bodyPr>
              <a:lstStyle/>
              <a:p>
                <a:pPr indent="0" lvl="0" marL="0" marR="0" rtl="0" algn="ctr">
                  <a:lnSpc>
                    <a:spcPct val="100000"/>
                  </a:lnSpc>
                  <a:spcBef>
                    <a:spcPts val="0"/>
                  </a:spcBef>
                  <a:spcAft>
                    <a:spcPts val="0"/>
                  </a:spcAft>
                  <a:buClr>
                    <a:srgbClr val="000000"/>
                  </a:buClr>
                  <a:buSzPts val="2968"/>
                  <a:buFont typeface="Arial"/>
                  <a:buNone/>
                </a:pPr>
                <a:r>
                  <a:rPr b="1" i="0" lang="en-US" sz="1800" u="none" cap="none" strike="noStrike">
                    <a:solidFill>
                      <a:srgbClr val="FFFFFF"/>
                    </a:solidFill>
                    <a:latin typeface="Arial Narrow"/>
                    <a:ea typeface="Arial Narrow"/>
                    <a:cs typeface="Arial Narrow"/>
                    <a:sym typeface="Arial Narrow"/>
                  </a:rPr>
                  <a:t>Intrinsic alterations</a:t>
                </a:r>
                <a:endParaRPr b="1" baseline="30000" i="0" sz="1800" u="none" cap="none" strike="noStrike">
                  <a:solidFill>
                    <a:srgbClr val="FFFFFF"/>
                  </a:solidFill>
                  <a:latin typeface="Arial Narrow"/>
                  <a:ea typeface="Arial Narrow"/>
                  <a:cs typeface="Arial Narrow"/>
                  <a:sym typeface="Arial Narrow"/>
                </a:endParaRPr>
              </a:p>
            </p:txBody>
          </p:sp>
          <p:sp>
            <p:nvSpPr>
              <p:cNvPr id="672" name="Google Shape;672;p32"/>
              <p:cNvSpPr/>
              <p:nvPr/>
            </p:nvSpPr>
            <p:spPr>
              <a:xfrm>
                <a:off x="6692721" y="2289500"/>
                <a:ext cx="1738313" cy="2505700"/>
              </a:xfrm>
              <a:prstGeom prst="round2SameRect">
                <a:avLst>
                  <a:gd fmla="val 0" name="adj1"/>
                  <a:gd fmla="val 0" name="adj2"/>
                </a:avLst>
              </a:prstGeom>
              <a:solidFill>
                <a:schemeClr val="accent1"/>
              </a:solidFill>
              <a:ln>
                <a:noFill/>
              </a:ln>
            </p:spPr>
            <p:txBody>
              <a:bodyPr anchorCtr="0" anchor="ctr" bIns="45675" lIns="48000" spcFirstLastPara="1" rIns="48000" wrap="square" tIns="45675">
                <a:noAutofit/>
              </a:bodyPr>
              <a:lstStyle/>
              <a:p>
                <a:pPr indent="0" lvl="0" marL="0" marR="0" rtl="0" algn="ctr">
                  <a:lnSpc>
                    <a:spcPct val="100000"/>
                  </a:lnSpc>
                  <a:spcBef>
                    <a:spcPts val="0"/>
                  </a:spcBef>
                  <a:spcAft>
                    <a:spcPts val="0"/>
                  </a:spcAft>
                  <a:buClr>
                    <a:srgbClr val="000000"/>
                  </a:buClr>
                  <a:buSzPts val="2968"/>
                  <a:buFont typeface="Arial"/>
                  <a:buNone/>
                </a:pPr>
                <a:r>
                  <a:rPr b="1" i="0" lang="en-US" sz="1800" u="none" cap="none" strike="noStrike">
                    <a:solidFill>
                      <a:srgbClr val="FFFFFF"/>
                    </a:solidFill>
                    <a:latin typeface="Arial Narrow"/>
                    <a:ea typeface="Arial Narrow"/>
                    <a:cs typeface="Arial Narrow"/>
                    <a:sym typeface="Arial Narrow"/>
                  </a:rPr>
                  <a:t>Acquired mutations</a:t>
                </a:r>
                <a:endParaRPr b="0" i="0" sz="1400" u="none" cap="none" strike="noStrike">
                  <a:solidFill>
                    <a:srgbClr val="000000"/>
                  </a:solidFill>
                  <a:latin typeface="Arial"/>
                  <a:ea typeface="Arial"/>
                  <a:cs typeface="Arial"/>
                  <a:sym typeface="Arial"/>
                </a:endParaRPr>
              </a:p>
            </p:txBody>
          </p:sp>
        </p:grpSp>
        <p:sp>
          <p:nvSpPr>
            <p:cNvPr id="673" name="Google Shape;673;p32"/>
            <p:cNvSpPr/>
            <p:nvPr/>
          </p:nvSpPr>
          <p:spPr>
            <a:xfrm>
              <a:off x="2966393" y="2289500"/>
              <a:ext cx="3017520" cy="2505700"/>
            </a:xfrm>
            <a:prstGeom prst="roundRect">
              <a:avLst>
                <a:gd fmla="val 0" name="adj"/>
              </a:avLst>
            </a:prstGeom>
            <a:solidFill>
              <a:schemeClr val="accent5">
                <a:alpha val="12156"/>
              </a:schemeClr>
            </a:solidFill>
            <a:ln>
              <a:noFill/>
            </a:ln>
          </p:spPr>
          <p:txBody>
            <a:bodyPr anchorCtr="0" anchor="ctr" bIns="0" lIns="274300" spcFirstLastPara="1" rIns="274300" wrap="square" tIns="0">
              <a:noAutofit/>
            </a:bodyPr>
            <a:lstStyle/>
            <a:p>
              <a:pPr indent="0" lvl="0" marL="0" marR="0" rtl="0" algn="ctr">
                <a:lnSpc>
                  <a:spcPct val="100000"/>
                </a:lnSpc>
                <a:spcBef>
                  <a:spcPts val="1200"/>
                </a:spcBef>
                <a:spcAft>
                  <a:spcPts val="0"/>
                </a:spcAft>
                <a:buClr>
                  <a:srgbClr val="000000"/>
                </a:buClr>
                <a:buSzPts val="2638"/>
                <a:buFont typeface="Arial"/>
                <a:buNone/>
              </a:pPr>
              <a:r>
                <a:rPr b="0" i="0" lang="en-US" sz="1800" u="none" cap="none" strike="noStrike">
                  <a:solidFill>
                    <a:srgbClr val="020043"/>
                  </a:solidFill>
                  <a:latin typeface="Arial Narrow"/>
                  <a:ea typeface="Arial Narrow"/>
                  <a:cs typeface="Arial Narrow"/>
                  <a:sym typeface="Arial Narrow"/>
                </a:rPr>
                <a:t>Includes alterations of the PI3K/AKT/mTOR pathway, </a:t>
              </a:r>
              <a:r>
                <a:rPr b="0" i="1" lang="en-US" sz="1800" u="none" cap="none" strike="noStrike">
                  <a:solidFill>
                    <a:srgbClr val="020043"/>
                  </a:solidFill>
                  <a:latin typeface="Arial Narrow"/>
                  <a:ea typeface="Arial Narrow"/>
                  <a:cs typeface="Arial Narrow"/>
                  <a:sym typeface="Arial Narrow"/>
                </a:rPr>
                <a:t>BRCA1/2</a:t>
              </a:r>
              <a:r>
                <a:rPr b="0" i="0" lang="en-US" sz="1800" u="none" cap="none" strike="noStrike">
                  <a:solidFill>
                    <a:srgbClr val="020043"/>
                  </a:solidFill>
                  <a:latin typeface="Arial Narrow"/>
                  <a:ea typeface="Arial Narrow"/>
                  <a:cs typeface="Arial Narrow"/>
                  <a:sym typeface="Arial Narrow"/>
                </a:rPr>
                <a:t> mutations, </a:t>
              </a:r>
              <a:r>
                <a:rPr b="0" i="1" lang="en-US" sz="1800" u="none" cap="none" strike="noStrike">
                  <a:solidFill>
                    <a:srgbClr val="020043"/>
                  </a:solidFill>
                  <a:latin typeface="Arial Narrow"/>
                  <a:ea typeface="Arial Narrow"/>
                  <a:cs typeface="Arial Narrow"/>
                  <a:sym typeface="Arial Narrow"/>
                </a:rPr>
                <a:t>RB1</a:t>
              </a:r>
              <a:r>
                <a:rPr b="0" i="0" lang="en-US" sz="1800" u="none" cap="none" strike="noStrike">
                  <a:solidFill>
                    <a:srgbClr val="020043"/>
                  </a:solidFill>
                  <a:latin typeface="Arial Narrow"/>
                  <a:ea typeface="Arial Narrow"/>
                  <a:cs typeface="Arial Narrow"/>
                  <a:sym typeface="Arial Narrow"/>
                </a:rPr>
                <a:t> loss, </a:t>
              </a:r>
              <a:r>
                <a:rPr b="0" i="1" lang="en-US" sz="1800" u="none" cap="none" strike="noStrike">
                  <a:solidFill>
                    <a:srgbClr val="020043"/>
                  </a:solidFill>
                  <a:latin typeface="Arial Narrow"/>
                  <a:ea typeface="Arial Narrow"/>
                  <a:cs typeface="Arial Narrow"/>
                  <a:sym typeface="Arial Narrow"/>
                </a:rPr>
                <a:t>TP53</a:t>
              </a:r>
              <a:r>
                <a:rPr b="0" i="0" lang="en-US" sz="1800" u="none" cap="none" strike="noStrike">
                  <a:solidFill>
                    <a:srgbClr val="020043"/>
                  </a:solidFill>
                  <a:latin typeface="Arial Narrow"/>
                  <a:ea typeface="Arial Narrow"/>
                  <a:cs typeface="Arial Narrow"/>
                  <a:sym typeface="Arial Narrow"/>
                </a:rPr>
                <a:t> alteration</a:t>
              </a:r>
              <a:r>
                <a:rPr b="0" baseline="30000" i="0" lang="en-US" sz="1800" u="none" cap="none" strike="noStrike">
                  <a:solidFill>
                    <a:srgbClr val="020043"/>
                  </a:solidFill>
                  <a:latin typeface="Arial Narrow"/>
                  <a:ea typeface="Arial Narrow"/>
                  <a:cs typeface="Arial Narrow"/>
                  <a:sym typeface="Arial Narrow"/>
                </a:rPr>
                <a:t>1,2</a:t>
              </a:r>
              <a:endParaRPr b="0" i="0" sz="1400" u="none" cap="none" strike="noStrike">
                <a:solidFill>
                  <a:srgbClr val="000000"/>
                </a:solidFill>
                <a:latin typeface="Arial"/>
                <a:ea typeface="Arial"/>
                <a:cs typeface="Arial"/>
                <a:sym typeface="Arial"/>
              </a:endParaRPr>
            </a:p>
          </p:txBody>
        </p:sp>
        <p:sp>
          <p:nvSpPr>
            <p:cNvPr id="674" name="Google Shape;674;p32"/>
            <p:cNvSpPr/>
            <p:nvPr/>
          </p:nvSpPr>
          <p:spPr>
            <a:xfrm>
              <a:off x="8258632" y="2289500"/>
              <a:ext cx="3017520" cy="2505700"/>
            </a:xfrm>
            <a:prstGeom prst="roundRect">
              <a:avLst>
                <a:gd fmla="val 0" name="adj"/>
              </a:avLst>
            </a:prstGeom>
            <a:solidFill>
              <a:schemeClr val="accent5">
                <a:alpha val="12156"/>
              </a:schemeClr>
            </a:solidFill>
            <a:ln>
              <a:noFill/>
            </a:ln>
          </p:spPr>
          <p:txBody>
            <a:bodyPr anchorCtr="0" anchor="ctr" bIns="0" lIns="274300" spcFirstLastPara="1" rIns="274300" wrap="square" tIns="0">
              <a:noAutofit/>
            </a:bodyPr>
            <a:lstStyle/>
            <a:p>
              <a:pPr indent="0" lvl="0" marL="0" marR="0" rtl="0" algn="ctr">
                <a:lnSpc>
                  <a:spcPct val="100000"/>
                </a:lnSpc>
                <a:spcBef>
                  <a:spcPts val="1200"/>
                </a:spcBef>
                <a:spcAft>
                  <a:spcPts val="0"/>
                </a:spcAft>
                <a:buClr>
                  <a:srgbClr val="000000"/>
                </a:buClr>
                <a:buSzPts val="2638"/>
                <a:buFont typeface="Arial"/>
                <a:buNone/>
              </a:pPr>
              <a:r>
                <a:rPr b="0" i="0" lang="en-US" sz="1800" u="none" cap="none" strike="noStrike">
                  <a:solidFill>
                    <a:srgbClr val="020043"/>
                  </a:solidFill>
                  <a:latin typeface="Arial Narrow"/>
                  <a:ea typeface="Arial Narrow"/>
                  <a:cs typeface="Arial Narrow"/>
                  <a:sym typeface="Arial Narrow"/>
                </a:rPr>
                <a:t>Mechanisms of resistance, such as </a:t>
              </a:r>
              <a:r>
                <a:rPr b="0" i="1" lang="en-US" sz="1800" u="none" cap="none" strike="noStrike">
                  <a:solidFill>
                    <a:srgbClr val="020043"/>
                  </a:solidFill>
                  <a:latin typeface="Arial Narrow"/>
                  <a:ea typeface="Arial Narrow"/>
                  <a:cs typeface="Arial Narrow"/>
                  <a:sym typeface="Arial Narrow"/>
                </a:rPr>
                <a:t>ESR1</a:t>
              </a:r>
              <a:r>
                <a:rPr b="0" i="0" lang="en-US" sz="1800" u="none" cap="none" strike="noStrike">
                  <a:solidFill>
                    <a:srgbClr val="020043"/>
                  </a:solidFill>
                  <a:latin typeface="Arial Narrow"/>
                  <a:ea typeface="Arial Narrow"/>
                  <a:cs typeface="Arial Narrow"/>
                  <a:sym typeface="Arial Narrow"/>
                </a:rPr>
                <a:t> mutations, may occur in up to 50% of patients after prior endocrine therapy in mBC</a:t>
              </a:r>
              <a:r>
                <a:rPr b="0" baseline="30000" i="0" lang="en-US" sz="1800" u="none" cap="none" strike="noStrike">
                  <a:solidFill>
                    <a:srgbClr val="020043"/>
                  </a:solidFill>
                  <a:latin typeface="Arial Narrow"/>
                  <a:ea typeface="Arial Narrow"/>
                  <a:cs typeface="Arial Narrow"/>
                  <a:sym typeface="Arial Narrow"/>
                </a:rPr>
                <a:t>3-5</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33"/>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681" name="Google Shape;681;p33"/>
          <p:cNvSpPr txBox="1"/>
          <p:nvPr>
            <p:ph idx="11" type="ftr"/>
          </p:nvPr>
        </p:nvSpPr>
        <p:spPr>
          <a:xfrm>
            <a:off x="431800" y="6270625"/>
            <a:ext cx="8888400" cy="150813"/>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700"/>
              <a:buNone/>
            </a:pPr>
            <a:r>
              <a:rPr baseline="30000" lang="en-US"/>
              <a:t>a</a:t>
            </a:r>
            <a:r>
              <a:rPr lang="en-US"/>
              <a:t>Taxane–bevacizumab or capecitabine–bevacizumab. 1L, first line; 2L+, second line and beyond; AI, aromatase inhibitor; AKT1, protein kinase B alpha; </a:t>
            </a:r>
            <a:r>
              <a:rPr i="1" lang="en-US"/>
              <a:t>BRCA</a:t>
            </a:r>
            <a:r>
              <a:rPr lang="en-US"/>
              <a:t>, BReast CAncer gene; CDK4/6i, cyclin-dependent kinase 4/6 inhibitor; </a:t>
            </a:r>
            <a:br>
              <a:rPr lang="en-US"/>
            </a:br>
            <a:r>
              <a:rPr lang="en-US"/>
              <a:t>ChT, chemotherapy; Dato-DXd, datopotamab deruxtecan; ER, estrogen receptor; </a:t>
            </a:r>
            <a:r>
              <a:rPr i="1" lang="en-US"/>
              <a:t>ESR1</a:t>
            </a:r>
            <a:r>
              <a:rPr lang="en-US"/>
              <a:t>, estrogen receptor 1 gene; ET, endocrine therapy; HER2, human epidermal growth factor receptor 2; mBC, metastatic breast cancer; mut+, mutation positive; </a:t>
            </a:r>
            <a:r>
              <a:rPr i="1" lang="en-US"/>
              <a:t>PALB2</a:t>
            </a:r>
            <a:r>
              <a:rPr lang="en-US"/>
              <a:t>, partner and localizer of BRCA2; PARP, poly(ADP-ribose) polymerase; PD, progressive disease; </a:t>
            </a:r>
            <a:r>
              <a:rPr i="1" lang="en-US"/>
              <a:t>PIK3CA</a:t>
            </a:r>
            <a:r>
              <a:rPr lang="en-US"/>
              <a:t>, phosphatidylinositol-4,5-bisphosphate 3-kinase catalytic subunit alpha; </a:t>
            </a:r>
            <a:r>
              <a:rPr i="1" lang="en-US"/>
              <a:t>PTEN</a:t>
            </a:r>
            <a:r>
              <a:rPr lang="en-US"/>
              <a:t>, phosphatase and TENsin homolog; </a:t>
            </a:r>
            <a:br>
              <a:rPr lang="en-US"/>
            </a:br>
            <a:r>
              <a:rPr lang="en-US"/>
              <a:t>SG, sacituzumab govitecan; T-DXd, trastuzumab deruxtecan; TT, targeted therapy. </a:t>
            </a:r>
            <a:endParaRPr/>
          </a:p>
          <a:p>
            <a:pPr indent="0" lvl="0" marL="0" rtl="0" algn="l">
              <a:lnSpc>
                <a:spcPct val="90000"/>
              </a:lnSpc>
              <a:spcBef>
                <a:spcPts val="0"/>
              </a:spcBef>
              <a:spcAft>
                <a:spcPts val="0"/>
              </a:spcAft>
              <a:buSzPts val="700"/>
              <a:buNone/>
            </a:pPr>
            <a:r>
              <a:rPr lang="en-US"/>
              <a:t>1. Adapted from: Gennari A, et al. </a:t>
            </a:r>
            <a:r>
              <a:rPr i="1" lang="en-US"/>
              <a:t>Ann Oncol. </a:t>
            </a:r>
            <a:r>
              <a:rPr lang="en-US"/>
              <a:t>2021;32(12):1475-1495. ESMO Metastatic Breast Cancer Living Guidelines. V1.2 April 2025 (Accessed April 2026); 2. Burstein HJ, et al. </a:t>
            </a:r>
            <a:r>
              <a:rPr i="1" lang="en-US"/>
              <a:t>J Clin Oncol</a:t>
            </a:r>
            <a:r>
              <a:rPr lang="en-US"/>
              <a:t>. 2023;41(18):3423-3425; </a:t>
            </a:r>
            <a:br>
              <a:rPr lang="en-US"/>
            </a:br>
            <a:r>
              <a:rPr lang="en-US"/>
              <a:t>3. Referenced with permission from the NCCN Clinical Practice Guidelines in Oncology (NCCN Guidelines®) for Breast Cancer V.4.2025. © </a:t>
            </a:r>
            <a:r>
              <a:rPr i="1" lang="en-US"/>
              <a:t>National Comprehensive Cancer Network</a:t>
            </a:r>
            <a:r>
              <a:rPr lang="en-US"/>
              <a:t>, Inc. 2025. All rights reserved. Accessed April 25, 2026. To view the most recent and complete version of the guideline, go online to NCCN.org; 4. Bardia A, et al. </a:t>
            </a:r>
            <a:r>
              <a:rPr i="1" lang="en-US"/>
              <a:t>N Engl J Med</a:t>
            </a:r>
            <a:r>
              <a:rPr lang="en-US"/>
              <a:t>. 2024;391(22):2110-2122; 5. Cardoso F, et al. </a:t>
            </a:r>
            <a:r>
              <a:rPr i="1" lang="en-US"/>
              <a:t>Breast</a:t>
            </a:r>
            <a:r>
              <a:rPr lang="en-US"/>
              <a:t>. 2024;76:103756.</a:t>
            </a:r>
            <a:endParaRPr/>
          </a:p>
        </p:txBody>
      </p:sp>
      <p:sp>
        <p:nvSpPr>
          <p:cNvPr id="682" name="Google Shape;682;p33"/>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ESMO Guidelines recommend assessing clinical eligibility and mutational status testing before initiating an endocrine therapy-based treatment</a:t>
            </a:r>
            <a:r>
              <a:rPr baseline="30000" lang="en-US"/>
              <a:t>1</a:t>
            </a:r>
            <a:endParaRPr/>
          </a:p>
        </p:txBody>
      </p:sp>
      <p:sp>
        <p:nvSpPr>
          <p:cNvPr id="683" name="Google Shape;683;p33"/>
          <p:cNvSpPr/>
          <p:nvPr/>
        </p:nvSpPr>
        <p:spPr>
          <a:xfrm rot="10800000">
            <a:off x="-3" y="1310022"/>
            <a:ext cx="806156" cy="1358327"/>
          </a:xfrm>
          <a:prstGeom prst="rect">
            <a:avLst/>
          </a:prstGeom>
          <a:gradFill>
            <a:gsLst>
              <a:gs pos="0">
                <a:srgbClr val="71A0B4">
                  <a:alpha val="0"/>
                </a:srgbClr>
              </a:gs>
              <a:gs pos="1000">
                <a:srgbClr val="71A0B4">
                  <a:alpha val="0"/>
                </a:srgbClr>
              </a:gs>
              <a:gs pos="96000">
                <a:srgbClr val="F3F8F9"/>
              </a:gs>
              <a:gs pos="100000">
                <a:srgbClr val="F3F8F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84" name="Google Shape;684;p33"/>
          <p:cNvSpPr/>
          <p:nvPr/>
        </p:nvSpPr>
        <p:spPr>
          <a:xfrm rot="10800000">
            <a:off x="-8" y="2710309"/>
            <a:ext cx="801289" cy="2802025"/>
          </a:xfrm>
          <a:prstGeom prst="rect">
            <a:avLst/>
          </a:prstGeom>
          <a:gradFill>
            <a:gsLst>
              <a:gs pos="0">
                <a:srgbClr val="71A0B4">
                  <a:alpha val="0"/>
                </a:srgbClr>
              </a:gs>
              <a:gs pos="1000">
                <a:srgbClr val="71A0B4">
                  <a:alpha val="0"/>
                </a:srgbClr>
              </a:gs>
              <a:gs pos="96000">
                <a:srgbClr val="F3F8F9"/>
              </a:gs>
              <a:gs pos="100000">
                <a:srgbClr val="F3F8F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85" name="Google Shape;685;p33"/>
          <p:cNvSpPr/>
          <p:nvPr/>
        </p:nvSpPr>
        <p:spPr>
          <a:xfrm rot="10800000">
            <a:off x="7591107" y="4252122"/>
            <a:ext cx="3437316" cy="180945"/>
          </a:xfrm>
          <a:custGeom>
            <a:rect b="b" l="l" r="r" t="t"/>
            <a:pathLst>
              <a:path extrusionOk="0" h="306603" w="2915323">
                <a:moveTo>
                  <a:pt x="0" y="306603"/>
                </a:moveTo>
                <a:lnTo>
                  <a:pt x="0" y="0"/>
                </a:lnTo>
                <a:lnTo>
                  <a:pt x="2915323" y="0"/>
                </a:lnTo>
                <a:lnTo>
                  <a:pt x="2915323" y="306603"/>
                </a:lnTo>
              </a:path>
            </a:pathLst>
          </a:custGeom>
          <a:noFill/>
          <a:ln cap="flat" cmpd="sng" w="9525">
            <a:solidFill>
              <a:srgbClr val="FB5B6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86" name="Google Shape;686;p33"/>
          <p:cNvCxnSpPr/>
          <p:nvPr/>
        </p:nvCxnSpPr>
        <p:spPr>
          <a:xfrm>
            <a:off x="6450127" y="1469598"/>
            <a:ext cx="0" cy="1218751"/>
          </a:xfrm>
          <a:prstGeom prst="straightConnector1">
            <a:avLst/>
          </a:prstGeom>
          <a:noFill/>
          <a:ln cap="flat" cmpd="sng" w="9525">
            <a:solidFill>
              <a:schemeClr val="dk1"/>
            </a:solidFill>
            <a:prstDash val="solid"/>
            <a:round/>
            <a:headEnd len="sm" w="sm" type="none"/>
            <a:tailEnd len="sm" w="sm" type="none"/>
          </a:ln>
        </p:spPr>
      </p:cxnSp>
      <p:sp>
        <p:nvSpPr>
          <p:cNvPr id="687" name="Google Shape;687;p33"/>
          <p:cNvSpPr/>
          <p:nvPr/>
        </p:nvSpPr>
        <p:spPr>
          <a:xfrm>
            <a:off x="6041286" y="2239884"/>
            <a:ext cx="817682" cy="274320"/>
          </a:xfrm>
          <a:prstGeom prst="roundRect">
            <a:avLst>
              <a:gd fmla="val 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050" u="none" cap="none" strike="noStrike">
                <a:solidFill>
                  <a:srgbClr val="153F5A"/>
                </a:solidFill>
                <a:latin typeface="Arial Narrow"/>
                <a:ea typeface="Arial Narrow"/>
                <a:cs typeface="Arial Narrow"/>
                <a:sym typeface="Arial Narrow"/>
              </a:rPr>
              <a:t>PD</a:t>
            </a:r>
            <a:endParaRPr b="0" i="0" sz="1050" u="none" cap="none" strike="noStrike">
              <a:solidFill>
                <a:srgbClr val="153F5A"/>
              </a:solidFill>
              <a:latin typeface="Arial Narrow"/>
              <a:ea typeface="Arial Narrow"/>
              <a:cs typeface="Arial Narrow"/>
              <a:sym typeface="Arial Narrow"/>
            </a:endParaRPr>
          </a:p>
        </p:txBody>
      </p:sp>
      <p:sp>
        <p:nvSpPr>
          <p:cNvPr id="688" name="Google Shape;688;p33"/>
          <p:cNvSpPr/>
          <p:nvPr/>
        </p:nvSpPr>
        <p:spPr>
          <a:xfrm>
            <a:off x="129765" y="1310023"/>
            <a:ext cx="303553" cy="1358326"/>
          </a:xfrm>
          <a:prstGeom prst="round2SameRect">
            <a:avLst>
              <a:gd fmla="val 0" name="adj1"/>
              <a:gd fmla="val 0" name="adj2"/>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Narrow"/>
                <a:ea typeface="Arial Narrow"/>
                <a:cs typeface="Arial Narrow"/>
                <a:sym typeface="Arial Narrow"/>
              </a:rPr>
              <a:t>1L</a:t>
            </a:r>
            <a:endParaRPr b="0" i="0" sz="1400" u="none" cap="none" strike="noStrike">
              <a:solidFill>
                <a:schemeClr val="accent5"/>
              </a:solidFill>
              <a:latin typeface="Arial Narrow"/>
              <a:ea typeface="Arial Narrow"/>
              <a:cs typeface="Arial Narrow"/>
              <a:sym typeface="Arial Narrow"/>
            </a:endParaRPr>
          </a:p>
        </p:txBody>
      </p:sp>
      <p:cxnSp>
        <p:nvCxnSpPr>
          <p:cNvPr id="689" name="Google Shape;689;p33"/>
          <p:cNvCxnSpPr/>
          <p:nvPr/>
        </p:nvCxnSpPr>
        <p:spPr>
          <a:xfrm rot="10800000">
            <a:off x="3102043" y="5385960"/>
            <a:ext cx="186214" cy="0"/>
          </a:xfrm>
          <a:prstGeom prst="straightConnector1">
            <a:avLst/>
          </a:prstGeom>
          <a:noFill/>
          <a:ln cap="flat" cmpd="sng" w="9525">
            <a:solidFill>
              <a:schemeClr val="dk1"/>
            </a:solidFill>
            <a:prstDash val="solid"/>
            <a:round/>
            <a:headEnd len="sm" w="sm" type="none"/>
            <a:tailEnd len="med" w="med" type="triangle"/>
          </a:ln>
        </p:spPr>
      </p:cxnSp>
      <p:cxnSp>
        <p:nvCxnSpPr>
          <p:cNvPr id="690" name="Google Shape;690;p33"/>
          <p:cNvCxnSpPr/>
          <p:nvPr/>
        </p:nvCxnSpPr>
        <p:spPr>
          <a:xfrm>
            <a:off x="9320669" y="4439420"/>
            <a:ext cx="0" cy="170907"/>
          </a:xfrm>
          <a:prstGeom prst="straightConnector1">
            <a:avLst/>
          </a:prstGeom>
          <a:noFill/>
          <a:ln cap="flat" cmpd="sng" w="9525">
            <a:solidFill>
              <a:srgbClr val="FB5B65"/>
            </a:solidFill>
            <a:prstDash val="solid"/>
            <a:round/>
            <a:headEnd len="sm" w="sm" type="none"/>
            <a:tailEnd len="med" w="med" type="triangle"/>
          </a:ln>
        </p:spPr>
      </p:cxnSp>
      <p:cxnSp>
        <p:nvCxnSpPr>
          <p:cNvPr id="691" name="Google Shape;691;p33"/>
          <p:cNvCxnSpPr/>
          <p:nvPr/>
        </p:nvCxnSpPr>
        <p:spPr>
          <a:xfrm>
            <a:off x="9924014" y="4258474"/>
            <a:ext cx="0" cy="180946"/>
          </a:xfrm>
          <a:prstGeom prst="straightConnector1">
            <a:avLst/>
          </a:prstGeom>
          <a:noFill/>
          <a:ln cap="flat" cmpd="sng" w="9525">
            <a:solidFill>
              <a:srgbClr val="FB5B65"/>
            </a:solidFill>
            <a:prstDash val="solid"/>
            <a:round/>
            <a:headEnd len="sm" w="sm" type="none"/>
            <a:tailEnd len="sm" w="sm" type="none"/>
          </a:ln>
        </p:spPr>
      </p:cxnSp>
      <p:cxnSp>
        <p:nvCxnSpPr>
          <p:cNvPr id="692" name="Google Shape;692;p33"/>
          <p:cNvCxnSpPr/>
          <p:nvPr/>
        </p:nvCxnSpPr>
        <p:spPr>
          <a:xfrm>
            <a:off x="3568722" y="4781171"/>
            <a:ext cx="0" cy="434464"/>
          </a:xfrm>
          <a:prstGeom prst="straightConnector1">
            <a:avLst/>
          </a:prstGeom>
          <a:noFill/>
          <a:ln cap="flat" cmpd="sng" w="9525">
            <a:solidFill>
              <a:schemeClr val="dk1"/>
            </a:solidFill>
            <a:prstDash val="solid"/>
            <a:round/>
            <a:headEnd len="sm" w="sm" type="none"/>
            <a:tailEnd len="med" w="med" type="triangle"/>
          </a:ln>
        </p:spPr>
      </p:cxnSp>
      <p:cxnSp>
        <p:nvCxnSpPr>
          <p:cNvPr id="693" name="Google Shape;693;p33"/>
          <p:cNvCxnSpPr/>
          <p:nvPr/>
        </p:nvCxnSpPr>
        <p:spPr>
          <a:xfrm>
            <a:off x="4908184" y="3755716"/>
            <a:ext cx="0" cy="1250113"/>
          </a:xfrm>
          <a:prstGeom prst="straightConnector1">
            <a:avLst/>
          </a:prstGeom>
          <a:noFill/>
          <a:ln cap="flat" cmpd="sng" w="9525">
            <a:solidFill>
              <a:schemeClr val="dk1"/>
            </a:solidFill>
            <a:prstDash val="solid"/>
            <a:round/>
            <a:headEnd len="sm" w="sm" type="none"/>
            <a:tailEnd len="sm" w="sm" type="none"/>
          </a:ln>
        </p:spPr>
      </p:cxnSp>
      <p:cxnSp>
        <p:nvCxnSpPr>
          <p:cNvPr id="694" name="Google Shape;694;p33"/>
          <p:cNvCxnSpPr/>
          <p:nvPr/>
        </p:nvCxnSpPr>
        <p:spPr>
          <a:xfrm>
            <a:off x="4897909" y="2336939"/>
            <a:ext cx="1103272" cy="8021"/>
          </a:xfrm>
          <a:prstGeom prst="straightConnector1">
            <a:avLst/>
          </a:prstGeom>
          <a:noFill/>
          <a:ln cap="flat" cmpd="sng" w="9525">
            <a:solidFill>
              <a:schemeClr val="dk1"/>
            </a:solidFill>
            <a:prstDash val="solid"/>
            <a:round/>
            <a:headEnd len="sm" w="sm" type="none"/>
            <a:tailEnd len="med" w="med" type="triangle"/>
          </a:ln>
        </p:spPr>
      </p:cxnSp>
      <p:cxnSp>
        <p:nvCxnSpPr>
          <p:cNvPr id="695" name="Google Shape;695;p33"/>
          <p:cNvCxnSpPr/>
          <p:nvPr/>
        </p:nvCxnSpPr>
        <p:spPr>
          <a:xfrm>
            <a:off x="9319048" y="2151387"/>
            <a:ext cx="0" cy="799617"/>
          </a:xfrm>
          <a:prstGeom prst="straightConnector1">
            <a:avLst/>
          </a:prstGeom>
          <a:noFill/>
          <a:ln cap="flat" cmpd="sng" w="9525">
            <a:solidFill>
              <a:srgbClr val="FB5B65"/>
            </a:solidFill>
            <a:prstDash val="solid"/>
            <a:round/>
            <a:headEnd len="sm" w="sm" type="none"/>
            <a:tailEnd len="sm" w="sm" type="none"/>
          </a:ln>
        </p:spPr>
      </p:cxnSp>
      <p:sp>
        <p:nvSpPr>
          <p:cNvPr id="696" name="Google Shape;696;p33"/>
          <p:cNvSpPr/>
          <p:nvPr/>
        </p:nvSpPr>
        <p:spPr>
          <a:xfrm>
            <a:off x="8327037" y="2551189"/>
            <a:ext cx="1984023" cy="274320"/>
          </a:xfrm>
          <a:prstGeom prst="roundRect">
            <a:avLst>
              <a:gd fmla="val 0" name="adj"/>
            </a:avLst>
          </a:prstGeom>
          <a:solidFill>
            <a:schemeClr val="lt1"/>
          </a:solidFill>
          <a:ln cap="flat" cmpd="sng" w="9525">
            <a:solidFill>
              <a:srgbClr val="FB5B6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chemeClr val="accent1"/>
                </a:solidFill>
                <a:latin typeface="Arial Narrow"/>
                <a:ea typeface="Arial Narrow"/>
                <a:cs typeface="Arial Narrow"/>
                <a:sym typeface="Arial Narrow"/>
              </a:rPr>
              <a:t>Not candidate for ET ± TT</a:t>
            </a:r>
            <a:endParaRPr b="0" i="0" sz="1400" u="none" cap="none" strike="noStrike">
              <a:solidFill>
                <a:srgbClr val="000000"/>
              </a:solidFill>
              <a:latin typeface="Arial"/>
              <a:ea typeface="Arial"/>
              <a:cs typeface="Arial"/>
              <a:sym typeface="Arial"/>
            </a:endParaRPr>
          </a:p>
        </p:txBody>
      </p:sp>
      <p:sp>
        <p:nvSpPr>
          <p:cNvPr id="697" name="Google Shape;697;p33"/>
          <p:cNvSpPr/>
          <p:nvPr/>
        </p:nvSpPr>
        <p:spPr>
          <a:xfrm rot="10800000">
            <a:off x="1771298" y="3835618"/>
            <a:ext cx="4264545" cy="1170209"/>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33"/>
          <p:cNvSpPr/>
          <p:nvPr/>
        </p:nvSpPr>
        <p:spPr>
          <a:xfrm>
            <a:off x="3802817" y="2692332"/>
            <a:ext cx="7887109" cy="2693625"/>
          </a:xfrm>
          <a:custGeom>
            <a:rect b="b" l="l" r="r" t="t"/>
            <a:pathLst>
              <a:path extrusionOk="0" h="3257550" w="7981950">
                <a:moveTo>
                  <a:pt x="0" y="3257550"/>
                </a:moveTo>
                <a:lnTo>
                  <a:pt x="7981950" y="3257550"/>
                </a:lnTo>
                <a:lnTo>
                  <a:pt x="7981950" y="3187700"/>
                </a:lnTo>
                <a:lnTo>
                  <a:pt x="7981950" y="0"/>
                </a:lnTo>
                <a:lnTo>
                  <a:pt x="6626237" y="3630"/>
                </a:lnTo>
              </a:path>
            </a:pathLst>
          </a:custGeom>
          <a:noFill/>
          <a:ln cap="flat" cmpd="sng" w="9525">
            <a:solidFill>
              <a:srgbClr val="FB5B65"/>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33"/>
          <p:cNvSpPr/>
          <p:nvPr/>
        </p:nvSpPr>
        <p:spPr>
          <a:xfrm flipH="1">
            <a:off x="875558" y="2688349"/>
            <a:ext cx="2081369" cy="2697612"/>
          </a:xfrm>
          <a:custGeom>
            <a:rect b="b" l="l" r="r" t="t"/>
            <a:pathLst>
              <a:path extrusionOk="0" h="3257550" w="2848209">
                <a:moveTo>
                  <a:pt x="0" y="3255686"/>
                </a:moveTo>
                <a:lnTo>
                  <a:pt x="2848209" y="3257550"/>
                </a:lnTo>
                <a:lnTo>
                  <a:pt x="2848209" y="3187700"/>
                </a:lnTo>
                <a:lnTo>
                  <a:pt x="2848209" y="0"/>
                </a:lnTo>
                <a:lnTo>
                  <a:pt x="524109" y="0"/>
                </a:lnTo>
              </a:path>
            </a:pathLst>
          </a:custGeom>
          <a:noFill/>
          <a:ln cap="flat" cmpd="sng" w="9525">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00" name="Google Shape;700;p33"/>
          <p:cNvCxnSpPr/>
          <p:nvPr/>
        </p:nvCxnSpPr>
        <p:spPr>
          <a:xfrm>
            <a:off x="8679414" y="4258474"/>
            <a:ext cx="0" cy="180946"/>
          </a:xfrm>
          <a:prstGeom prst="straightConnector1">
            <a:avLst/>
          </a:prstGeom>
          <a:noFill/>
          <a:ln cap="flat" cmpd="sng" w="9525">
            <a:solidFill>
              <a:srgbClr val="FB5B65"/>
            </a:solidFill>
            <a:prstDash val="solid"/>
            <a:round/>
            <a:headEnd len="sm" w="sm" type="none"/>
            <a:tailEnd len="sm" w="sm" type="none"/>
          </a:ln>
        </p:spPr>
      </p:cxnSp>
      <p:sp>
        <p:nvSpPr>
          <p:cNvPr id="701" name="Google Shape;701;p33"/>
          <p:cNvSpPr/>
          <p:nvPr/>
        </p:nvSpPr>
        <p:spPr>
          <a:xfrm>
            <a:off x="7605344" y="3575602"/>
            <a:ext cx="1083050" cy="184853"/>
          </a:xfrm>
          <a:custGeom>
            <a:rect b="b" l="l" r="r" t="t"/>
            <a:pathLst>
              <a:path extrusionOk="0" h="306603" w="2915323">
                <a:moveTo>
                  <a:pt x="0" y="306603"/>
                </a:moveTo>
                <a:lnTo>
                  <a:pt x="0" y="0"/>
                </a:lnTo>
                <a:lnTo>
                  <a:pt x="2915323" y="0"/>
                </a:lnTo>
                <a:lnTo>
                  <a:pt x="2915323" y="306603"/>
                </a:lnTo>
              </a:path>
            </a:pathLst>
          </a:custGeom>
          <a:noFill/>
          <a:ln cap="flat" cmpd="sng" w="9525">
            <a:solidFill>
              <a:srgbClr val="FB5B65"/>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02" name="Google Shape;702;p33"/>
          <p:cNvCxnSpPr/>
          <p:nvPr/>
        </p:nvCxnSpPr>
        <p:spPr>
          <a:xfrm>
            <a:off x="8146869" y="3394656"/>
            <a:ext cx="0" cy="180946"/>
          </a:xfrm>
          <a:prstGeom prst="straightConnector1">
            <a:avLst/>
          </a:prstGeom>
          <a:noFill/>
          <a:ln cap="flat" cmpd="sng" w="9525">
            <a:solidFill>
              <a:srgbClr val="FB5B65"/>
            </a:solidFill>
            <a:prstDash val="solid"/>
            <a:round/>
            <a:headEnd len="sm" w="sm" type="none"/>
            <a:tailEnd len="sm" w="sm" type="none"/>
          </a:ln>
        </p:spPr>
      </p:cxnSp>
      <p:sp>
        <p:nvSpPr>
          <p:cNvPr id="703" name="Google Shape;703;p33"/>
          <p:cNvSpPr/>
          <p:nvPr/>
        </p:nvSpPr>
        <p:spPr>
          <a:xfrm>
            <a:off x="7453523" y="3158580"/>
            <a:ext cx="1386693" cy="274320"/>
          </a:xfrm>
          <a:prstGeom prst="roundRect">
            <a:avLst>
              <a:gd fmla="val 0" name="adj"/>
            </a:avLst>
          </a:prstGeom>
          <a:solidFill>
            <a:schemeClr val="lt1"/>
          </a:solidFill>
          <a:ln cap="flat" cmpd="sng" w="9525">
            <a:solidFill>
              <a:srgbClr val="FB5B6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50" u="none" cap="none" strike="noStrike">
                <a:solidFill>
                  <a:schemeClr val="accent1"/>
                </a:solidFill>
                <a:latin typeface="Arial Narrow"/>
                <a:ea typeface="Arial Narrow"/>
                <a:cs typeface="Arial Narrow"/>
                <a:sym typeface="Arial Narrow"/>
              </a:rPr>
              <a:t>No prior ChT for mBC</a:t>
            </a:r>
            <a:endParaRPr b="0" i="0" sz="1400" u="none" cap="none" strike="noStrike">
              <a:solidFill>
                <a:srgbClr val="000000"/>
              </a:solidFill>
              <a:latin typeface="Arial"/>
              <a:ea typeface="Arial"/>
              <a:cs typeface="Arial"/>
              <a:sym typeface="Arial"/>
            </a:endParaRPr>
          </a:p>
        </p:txBody>
      </p:sp>
      <p:grpSp>
        <p:nvGrpSpPr>
          <p:cNvPr id="704" name="Google Shape;704;p33"/>
          <p:cNvGrpSpPr/>
          <p:nvPr/>
        </p:nvGrpSpPr>
        <p:grpSpPr>
          <a:xfrm>
            <a:off x="9422764" y="3785022"/>
            <a:ext cx="2143428" cy="502921"/>
            <a:chOff x="9483422" y="3750624"/>
            <a:chExt cx="2143428" cy="502921"/>
          </a:xfrm>
        </p:grpSpPr>
        <p:sp>
          <p:nvSpPr>
            <p:cNvPr id="705" name="Google Shape;705;p33"/>
            <p:cNvSpPr/>
            <p:nvPr/>
          </p:nvSpPr>
          <p:spPr>
            <a:xfrm>
              <a:off x="10576741" y="3750624"/>
              <a:ext cx="1050109" cy="502920"/>
            </a:xfrm>
            <a:prstGeom prst="roundRect">
              <a:avLst>
                <a:gd fmla="val 0" name="adj"/>
              </a:avLst>
            </a:prstGeom>
            <a:solidFill>
              <a:srgbClr val="FCC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262626"/>
                  </a:solidFill>
                  <a:latin typeface="Arial Narrow"/>
                  <a:ea typeface="Arial Narrow"/>
                  <a:cs typeface="Arial Narrow"/>
                  <a:sym typeface="Arial Narrow"/>
                </a:rPr>
                <a:t>SG or</a:t>
              </a:r>
              <a:endParaRPr b="0" i="0" sz="16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262626"/>
                  </a:solidFill>
                  <a:latin typeface="Arial Narrow"/>
                  <a:ea typeface="Arial Narrow"/>
                  <a:cs typeface="Arial Narrow"/>
                  <a:sym typeface="Arial Narrow"/>
                </a:rPr>
                <a:t>Dato-DXd</a:t>
              </a:r>
              <a:endParaRPr b="0" i="0" sz="1400" u="none" cap="none" strike="noStrike">
                <a:solidFill>
                  <a:srgbClr val="262626"/>
                </a:solidFill>
                <a:latin typeface="Arial"/>
                <a:ea typeface="Arial"/>
                <a:cs typeface="Arial"/>
                <a:sym typeface="Arial"/>
              </a:endParaRPr>
            </a:p>
          </p:txBody>
        </p:sp>
        <p:sp>
          <p:nvSpPr>
            <p:cNvPr id="706" name="Google Shape;706;p33"/>
            <p:cNvSpPr/>
            <p:nvPr/>
          </p:nvSpPr>
          <p:spPr>
            <a:xfrm>
              <a:off x="9483422" y="3750625"/>
              <a:ext cx="1050109" cy="502920"/>
            </a:xfrm>
            <a:prstGeom prst="roundRect">
              <a:avLst>
                <a:gd fmla="val 0" name="adj"/>
              </a:avLst>
            </a:prstGeom>
            <a:solidFill>
              <a:srgbClr val="FCC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If HER2-low:</a:t>
              </a:r>
              <a:endParaRPr b="0" i="0" sz="11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T-DXd</a:t>
              </a:r>
              <a:endParaRPr b="0" i="0" sz="1400" u="none" cap="none" strike="noStrike">
                <a:solidFill>
                  <a:srgbClr val="262626"/>
                </a:solidFill>
                <a:latin typeface="Arial"/>
                <a:ea typeface="Arial"/>
                <a:cs typeface="Arial"/>
                <a:sym typeface="Arial"/>
              </a:endParaRPr>
            </a:p>
          </p:txBody>
        </p:sp>
      </p:grpSp>
      <p:sp>
        <p:nvSpPr>
          <p:cNvPr id="707" name="Google Shape;707;p33"/>
          <p:cNvSpPr/>
          <p:nvPr/>
        </p:nvSpPr>
        <p:spPr>
          <a:xfrm>
            <a:off x="7075154" y="3785023"/>
            <a:ext cx="1050109" cy="502920"/>
          </a:xfrm>
          <a:prstGeom prst="roundRect">
            <a:avLst>
              <a:gd fmla="val 0" name="adj"/>
            </a:avLst>
          </a:prstGeom>
          <a:solidFill>
            <a:srgbClr val="FCC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If HER2-low or </a:t>
            </a:r>
            <a:br>
              <a:rPr b="0" i="0" lang="en-US" sz="1100" u="none" cap="none" strike="noStrike">
                <a:solidFill>
                  <a:srgbClr val="262626"/>
                </a:solidFill>
                <a:latin typeface="Arial Narrow"/>
                <a:ea typeface="Arial Narrow"/>
                <a:cs typeface="Arial Narrow"/>
                <a:sym typeface="Arial Narrow"/>
              </a:rPr>
            </a:br>
            <a:r>
              <a:rPr b="0" i="0" lang="en-US" sz="1100" u="none" cap="none" strike="noStrike">
                <a:solidFill>
                  <a:srgbClr val="262626"/>
                </a:solidFill>
                <a:latin typeface="Arial Narrow"/>
                <a:ea typeface="Arial Narrow"/>
                <a:cs typeface="Arial Narrow"/>
                <a:sym typeface="Arial Narrow"/>
              </a:rPr>
              <a:t>-ultralow: T-DXd</a:t>
            </a:r>
            <a:endParaRPr b="0" i="0" sz="1400" u="none" cap="none" strike="noStrike">
              <a:solidFill>
                <a:srgbClr val="262626"/>
              </a:solidFill>
              <a:latin typeface="Arial"/>
              <a:ea typeface="Arial"/>
              <a:cs typeface="Arial"/>
              <a:sym typeface="Arial"/>
            </a:endParaRPr>
          </a:p>
        </p:txBody>
      </p:sp>
      <p:sp>
        <p:nvSpPr>
          <p:cNvPr id="708" name="Google Shape;708;p33"/>
          <p:cNvSpPr/>
          <p:nvPr/>
        </p:nvSpPr>
        <p:spPr>
          <a:xfrm>
            <a:off x="8168473" y="3785023"/>
            <a:ext cx="1050109" cy="502920"/>
          </a:xfrm>
          <a:prstGeom prst="roundRect">
            <a:avLst>
              <a:gd fmla="val 0" name="adj"/>
            </a:avLst>
          </a:prstGeom>
          <a:solidFill>
            <a:srgbClr val="FCC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ChT</a:t>
            </a:r>
            <a:r>
              <a:rPr b="0" baseline="30000" i="0" lang="en-US" sz="1100" u="none" cap="none" strike="noStrike">
                <a:solidFill>
                  <a:srgbClr val="262626"/>
                </a:solidFill>
                <a:latin typeface="Arial Narrow"/>
                <a:ea typeface="Arial Narrow"/>
                <a:cs typeface="Arial Narrow"/>
                <a:sym typeface="Arial Narrow"/>
              </a:rPr>
              <a:t>a</a:t>
            </a:r>
            <a:endParaRPr b="0" i="0" sz="1400" u="none" cap="none" strike="noStrike">
              <a:solidFill>
                <a:srgbClr val="262626"/>
              </a:solidFill>
              <a:latin typeface="Arial"/>
              <a:ea typeface="Arial"/>
              <a:cs typeface="Arial"/>
              <a:sym typeface="Arial"/>
            </a:endParaRPr>
          </a:p>
        </p:txBody>
      </p:sp>
      <p:sp>
        <p:nvSpPr>
          <p:cNvPr id="709" name="Google Shape;709;p33"/>
          <p:cNvSpPr/>
          <p:nvPr/>
        </p:nvSpPr>
        <p:spPr>
          <a:xfrm>
            <a:off x="9952953" y="3583485"/>
            <a:ext cx="1083050" cy="184853"/>
          </a:xfrm>
          <a:custGeom>
            <a:rect b="b" l="l" r="r" t="t"/>
            <a:pathLst>
              <a:path extrusionOk="0" h="306603" w="2915323">
                <a:moveTo>
                  <a:pt x="0" y="306603"/>
                </a:moveTo>
                <a:lnTo>
                  <a:pt x="0" y="0"/>
                </a:lnTo>
                <a:lnTo>
                  <a:pt x="2915323" y="0"/>
                </a:lnTo>
                <a:lnTo>
                  <a:pt x="2915323" y="306603"/>
                </a:lnTo>
              </a:path>
            </a:pathLst>
          </a:custGeom>
          <a:noFill/>
          <a:ln cap="flat" cmpd="sng" w="9525">
            <a:solidFill>
              <a:srgbClr val="FB5B65"/>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cxnSp>
        <p:nvCxnSpPr>
          <p:cNvPr id="710" name="Google Shape;710;p33"/>
          <p:cNvCxnSpPr/>
          <p:nvPr/>
        </p:nvCxnSpPr>
        <p:spPr>
          <a:xfrm>
            <a:off x="10494478" y="3394656"/>
            <a:ext cx="0" cy="180946"/>
          </a:xfrm>
          <a:prstGeom prst="straightConnector1">
            <a:avLst/>
          </a:prstGeom>
          <a:noFill/>
          <a:ln cap="flat" cmpd="sng" w="9525">
            <a:solidFill>
              <a:srgbClr val="FB5B65"/>
            </a:solidFill>
            <a:prstDash val="solid"/>
            <a:round/>
            <a:headEnd len="sm" w="sm" type="none"/>
            <a:tailEnd len="sm" w="sm" type="none"/>
          </a:ln>
        </p:spPr>
      </p:cxnSp>
      <p:cxnSp>
        <p:nvCxnSpPr>
          <p:cNvPr id="711" name="Google Shape;711;p33"/>
          <p:cNvCxnSpPr/>
          <p:nvPr/>
        </p:nvCxnSpPr>
        <p:spPr>
          <a:xfrm>
            <a:off x="3573537" y="2826996"/>
            <a:ext cx="2" cy="311836"/>
          </a:xfrm>
          <a:prstGeom prst="straightConnector1">
            <a:avLst/>
          </a:prstGeom>
          <a:noFill/>
          <a:ln cap="flat" cmpd="sng" w="9525">
            <a:solidFill>
              <a:schemeClr val="dk1"/>
            </a:solidFill>
            <a:prstDash val="solid"/>
            <a:round/>
            <a:headEnd len="sm" w="sm" type="none"/>
            <a:tailEnd len="med" w="med" type="triangle"/>
          </a:ln>
        </p:spPr>
      </p:cxnSp>
      <p:sp>
        <p:nvSpPr>
          <p:cNvPr id="712" name="Google Shape;712;p33"/>
          <p:cNvSpPr/>
          <p:nvPr/>
        </p:nvSpPr>
        <p:spPr>
          <a:xfrm>
            <a:off x="1763744" y="2949277"/>
            <a:ext cx="4266297" cy="198406"/>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33"/>
          <p:cNvSpPr/>
          <p:nvPr/>
        </p:nvSpPr>
        <p:spPr>
          <a:xfrm>
            <a:off x="8146869" y="2947230"/>
            <a:ext cx="2347608" cy="191602"/>
          </a:xfrm>
          <a:custGeom>
            <a:rect b="b" l="l" r="r" t="t"/>
            <a:pathLst>
              <a:path extrusionOk="0" h="306603" w="2915323">
                <a:moveTo>
                  <a:pt x="0" y="306603"/>
                </a:moveTo>
                <a:lnTo>
                  <a:pt x="0" y="0"/>
                </a:lnTo>
                <a:lnTo>
                  <a:pt x="2915323" y="0"/>
                </a:lnTo>
                <a:lnTo>
                  <a:pt x="2915323" y="306603"/>
                </a:lnTo>
              </a:path>
            </a:pathLst>
          </a:custGeom>
          <a:noFill/>
          <a:ln cap="flat" cmpd="sng" w="9525">
            <a:solidFill>
              <a:srgbClr val="FB5B65"/>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14" name="Google Shape;714;p33"/>
          <p:cNvCxnSpPr/>
          <p:nvPr/>
        </p:nvCxnSpPr>
        <p:spPr>
          <a:xfrm>
            <a:off x="4908184" y="2947230"/>
            <a:ext cx="0" cy="200305"/>
          </a:xfrm>
          <a:prstGeom prst="straightConnector1">
            <a:avLst/>
          </a:prstGeom>
          <a:noFill/>
          <a:ln cap="flat" cmpd="sng" w="9525">
            <a:solidFill>
              <a:schemeClr val="dk1"/>
            </a:solidFill>
            <a:prstDash val="solid"/>
            <a:round/>
            <a:headEnd len="sm" w="sm" type="none"/>
            <a:tailEnd len="med" w="med" type="triangle"/>
          </a:ln>
        </p:spPr>
      </p:cxnSp>
      <p:sp>
        <p:nvSpPr>
          <p:cNvPr id="715" name="Google Shape;715;p33"/>
          <p:cNvSpPr/>
          <p:nvPr/>
        </p:nvSpPr>
        <p:spPr>
          <a:xfrm>
            <a:off x="129765" y="2710311"/>
            <a:ext cx="420286" cy="2886348"/>
          </a:xfrm>
          <a:prstGeom prst="round2SameRect">
            <a:avLst>
              <a:gd fmla="val 0" name="adj1"/>
              <a:gd fmla="val 0" name="adj2"/>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Narrow"/>
                <a:ea typeface="Arial Narrow"/>
                <a:cs typeface="Arial Narrow"/>
                <a:sym typeface="Arial Narrow"/>
              </a:rPr>
              <a:t>2L+</a:t>
            </a:r>
            <a:endParaRPr b="0" i="0" sz="1400" u="none" cap="none" strike="noStrike">
              <a:solidFill>
                <a:schemeClr val="accent5"/>
              </a:solidFill>
              <a:latin typeface="Arial Narrow"/>
              <a:ea typeface="Arial Narrow"/>
              <a:cs typeface="Arial Narrow"/>
              <a:sym typeface="Arial Narrow"/>
            </a:endParaRPr>
          </a:p>
        </p:txBody>
      </p:sp>
      <p:sp>
        <p:nvSpPr>
          <p:cNvPr id="716" name="Google Shape;716;p33"/>
          <p:cNvSpPr/>
          <p:nvPr/>
        </p:nvSpPr>
        <p:spPr>
          <a:xfrm>
            <a:off x="9921942" y="3158580"/>
            <a:ext cx="1145072" cy="274320"/>
          </a:xfrm>
          <a:prstGeom prst="roundRect">
            <a:avLst>
              <a:gd fmla="val 0" name="adj"/>
            </a:avLst>
          </a:prstGeom>
          <a:solidFill>
            <a:schemeClr val="lt1"/>
          </a:solidFill>
          <a:ln cap="flat" cmpd="sng" w="9525">
            <a:solidFill>
              <a:srgbClr val="FB5B6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50" u="none" cap="none" strike="noStrike">
                <a:solidFill>
                  <a:schemeClr val="accent1"/>
                </a:solidFill>
                <a:latin typeface="Arial Narrow"/>
                <a:ea typeface="Arial Narrow"/>
                <a:cs typeface="Arial Narrow"/>
                <a:sym typeface="Arial Narrow"/>
              </a:rPr>
              <a:t>Prior ChT for mBC</a:t>
            </a:r>
            <a:endParaRPr b="0" i="0" sz="1400" u="none" cap="none" strike="noStrike">
              <a:solidFill>
                <a:srgbClr val="000000"/>
              </a:solidFill>
              <a:latin typeface="Arial"/>
              <a:ea typeface="Arial"/>
              <a:cs typeface="Arial"/>
              <a:sym typeface="Arial"/>
            </a:endParaRPr>
          </a:p>
        </p:txBody>
      </p:sp>
      <p:cxnSp>
        <p:nvCxnSpPr>
          <p:cNvPr id="717" name="Google Shape;717;p33"/>
          <p:cNvCxnSpPr>
            <a:stCxn id="718" idx="2"/>
            <a:endCxn id="719" idx="0"/>
          </p:cNvCxnSpPr>
          <p:nvPr/>
        </p:nvCxnSpPr>
        <p:spPr>
          <a:xfrm>
            <a:off x="9320670" y="4899975"/>
            <a:ext cx="0" cy="102900"/>
          </a:xfrm>
          <a:prstGeom prst="straightConnector1">
            <a:avLst/>
          </a:prstGeom>
          <a:noFill/>
          <a:ln cap="flat" cmpd="sng" w="9525">
            <a:solidFill>
              <a:srgbClr val="FB5B65"/>
            </a:solidFill>
            <a:prstDash val="solid"/>
            <a:round/>
            <a:headEnd len="sm" w="sm" type="none"/>
            <a:tailEnd len="sm" w="sm" type="none"/>
          </a:ln>
        </p:spPr>
      </p:cxnSp>
      <p:sp>
        <p:nvSpPr>
          <p:cNvPr id="720" name="Google Shape;720;p33"/>
          <p:cNvSpPr/>
          <p:nvPr/>
        </p:nvSpPr>
        <p:spPr>
          <a:xfrm>
            <a:off x="3259502" y="5242315"/>
            <a:ext cx="615297" cy="274320"/>
          </a:xfrm>
          <a:prstGeom prst="roundRect">
            <a:avLst>
              <a:gd fmla="val 0" name="adj"/>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accent1"/>
                </a:solidFill>
                <a:latin typeface="Arial Narrow"/>
                <a:ea typeface="Arial Narrow"/>
                <a:cs typeface="Arial Narrow"/>
                <a:sym typeface="Arial Narrow"/>
              </a:rPr>
              <a:t>PD</a:t>
            </a:r>
            <a:endParaRPr b="0" i="0" sz="1400" u="none" cap="none" strike="noStrike">
              <a:solidFill>
                <a:schemeClr val="accent1"/>
              </a:solidFill>
              <a:latin typeface="Arial"/>
              <a:ea typeface="Arial"/>
              <a:cs typeface="Arial"/>
              <a:sym typeface="Arial"/>
            </a:endParaRPr>
          </a:p>
        </p:txBody>
      </p:sp>
      <p:sp>
        <p:nvSpPr>
          <p:cNvPr id="721" name="Google Shape;721;p33"/>
          <p:cNvSpPr/>
          <p:nvPr/>
        </p:nvSpPr>
        <p:spPr>
          <a:xfrm>
            <a:off x="925151" y="3158580"/>
            <a:ext cx="1815717" cy="1714392"/>
          </a:xfrm>
          <a:prstGeom prst="roundRect">
            <a:avLst>
              <a:gd fmla="val 0" name="adj"/>
            </a:avLst>
          </a:prstGeom>
          <a:solidFill>
            <a:schemeClr val="accent1"/>
          </a:solidFill>
          <a:ln>
            <a:noFill/>
          </a:ln>
        </p:spPr>
        <p:txBody>
          <a:bodyPr anchorCtr="0" anchor="ctr" bIns="0" lIns="36000" spcFirstLastPara="1" rIns="3600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no targetable alteration or </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relevant therapeutic not available: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Everolimus + exemestane</a:t>
            </a:r>
            <a:endParaRPr b="0" i="0" sz="11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000" u="none" cap="none" strike="noStrike">
                <a:solidFill>
                  <a:srgbClr val="FFFFFF"/>
                </a:solidFill>
                <a:latin typeface="Arial Narrow"/>
                <a:ea typeface="Arial Narrow"/>
                <a:cs typeface="Arial Narrow"/>
                <a:sym typeface="Arial Narrow"/>
              </a:rPr>
              <a:t> </a:t>
            </a:r>
            <a:r>
              <a:rPr b="0" i="1" lang="en-US" sz="1000" u="none" cap="none" strike="noStrike">
                <a:solidFill>
                  <a:srgbClr val="FFFFFF"/>
                </a:solidFill>
                <a:latin typeface="Arial Narrow"/>
                <a:ea typeface="Arial Narrow"/>
                <a:cs typeface="Arial Narrow"/>
                <a:sym typeface="Arial Narrow"/>
              </a:rPr>
              <a:t>or</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Everolimus + fulvestrant </a:t>
            </a:r>
            <a:endParaRPr b="0" i="0" sz="11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1" lang="en-US" sz="1000" u="none" cap="none" strike="noStrike">
                <a:solidFill>
                  <a:srgbClr val="FFFFFF"/>
                </a:solidFill>
                <a:latin typeface="Arial Narrow"/>
                <a:ea typeface="Arial Narrow"/>
                <a:cs typeface="Arial Narrow"/>
                <a:sym typeface="Arial Narrow"/>
              </a:rPr>
              <a:t>o</a:t>
            </a:r>
            <a:r>
              <a:rPr b="0" i="0" lang="en-US" sz="1000" u="none" cap="none" strike="noStrike">
                <a:solidFill>
                  <a:srgbClr val="FFFFFF"/>
                </a:solidFill>
                <a:latin typeface="Arial Narrow"/>
                <a:ea typeface="Arial Narrow"/>
                <a:cs typeface="Arial Narrow"/>
                <a:sym typeface="Arial Narrow"/>
              </a:rPr>
              <a:t>r</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Switch ET ± CDK4/6i</a:t>
            </a:r>
            <a:br>
              <a:rPr b="0" i="0" lang="en-US" sz="1100" u="none" cap="none" strike="noStrike">
                <a:solidFill>
                  <a:srgbClr val="FFFFFF"/>
                </a:solidFill>
                <a:latin typeface="Arial Narrow"/>
                <a:ea typeface="Arial Narrow"/>
                <a:cs typeface="Arial Narrow"/>
                <a:sym typeface="Arial Narrow"/>
              </a:rPr>
            </a:br>
            <a:r>
              <a:rPr b="0" i="1" lang="en-US" sz="1000" u="none" cap="none" strike="noStrike">
                <a:solidFill>
                  <a:srgbClr val="FFFFFF"/>
                </a:solidFill>
                <a:latin typeface="Arial Narrow"/>
                <a:ea typeface="Arial Narrow"/>
                <a:cs typeface="Arial Narrow"/>
                <a:sym typeface="Arial Narrow"/>
              </a:rPr>
              <a:t>or</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Fulvestrant monotherapy</a:t>
            </a:r>
            <a:endParaRPr b="0" i="0" sz="1100" u="none" cap="none" strike="noStrike">
              <a:solidFill>
                <a:srgbClr val="000000"/>
              </a:solidFill>
              <a:latin typeface="Arial Narrow"/>
              <a:ea typeface="Arial Narrow"/>
              <a:cs typeface="Arial Narrow"/>
              <a:sym typeface="Arial Narrow"/>
            </a:endParaRPr>
          </a:p>
        </p:txBody>
      </p:sp>
      <p:sp>
        <p:nvSpPr>
          <p:cNvPr id="722" name="Google Shape;722;p33"/>
          <p:cNvSpPr/>
          <p:nvPr/>
        </p:nvSpPr>
        <p:spPr>
          <a:xfrm>
            <a:off x="2581525" y="2551189"/>
            <a:ext cx="1984023" cy="274320"/>
          </a:xfrm>
          <a:prstGeom prst="roundRect">
            <a:avLst>
              <a:gd fmla="val 0"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FFFFFF"/>
                </a:solidFill>
                <a:latin typeface="Arial Narrow"/>
                <a:ea typeface="Arial Narrow"/>
                <a:cs typeface="Arial Narrow"/>
                <a:sym typeface="Arial Narrow"/>
              </a:rPr>
              <a:t>Candidate for ET ± TT</a:t>
            </a:r>
            <a:endParaRPr b="1" i="0" sz="1400" u="none" cap="none" strike="noStrike">
              <a:solidFill>
                <a:srgbClr val="FFFFFF"/>
              </a:solidFill>
              <a:latin typeface="Arial Narrow"/>
              <a:ea typeface="Arial Narrow"/>
              <a:cs typeface="Arial Narrow"/>
              <a:sym typeface="Arial Narrow"/>
            </a:endParaRPr>
          </a:p>
        </p:txBody>
      </p:sp>
      <p:sp>
        <p:nvSpPr>
          <p:cNvPr id="718" name="Google Shape;718;p33"/>
          <p:cNvSpPr/>
          <p:nvPr/>
        </p:nvSpPr>
        <p:spPr>
          <a:xfrm>
            <a:off x="9013021" y="4625655"/>
            <a:ext cx="615297" cy="274320"/>
          </a:xfrm>
          <a:prstGeom prst="roundRect">
            <a:avLst>
              <a:gd fmla="val 0" name="adj"/>
            </a:avLst>
          </a:prstGeom>
          <a:solidFill>
            <a:schemeClr val="lt1">
              <a:alpha val="7843"/>
            </a:schemeClr>
          </a:solidFill>
          <a:ln cap="flat" cmpd="sng" w="9525">
            <a:solidFill>
              <a:srgbClr val="FB5B6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accent1"/>
                </a:solidFill>
                <a:latin typeface="Arial Narrow"/>
                <a:ea typeface="Arial Narrow"/>
                <a:cs typeface="Arial Narrow"/>
                <a:sym typeface="Arial Narrow"/>
              </a:rPr>
              <a:t>PD</a:t>
            </a:r>
            <a:endParaRPr b="0" i="0" sz="1400" u="none" cap="none" strike="noStrike">
              <a:solidFill>
                <a:schemeClr val="accent1"/>
              </a:solidFill>
              <a:latin typeface="Arial"/>
              <a:ea typeface="Arial"/>
              <a:cs typeface="Arial"/>
              <a:sym typeface="Arial"/>
            </a:endParaRPr>
          </a:p>
        </p:txBody>
      </p:sp>
      <p:sp>
        <p:nvSpPr>
          <p:cNvPr id="719" name="Google Shape;719;p33"/>
          <p:cNvSpPr/>
          <p:nvPr/>
        </p:nvSpPr>
        <p:spPr>
          <a:xfrm>
            <a:off x="7075154" y="5002765"/>
            <a:ext cx="4491031" cy="274320"/>
          </a:xfrm>
          <a:prstGeom prst="roundRect">
            <a:avLst>
              <a:gd fmla="val 0" name="adj"/>
            </a:avLst>
          </a:prstGeom>
          <a:solidFill>
            <a:srgbClr val="FCC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If not used before: T-DXd or SG or Dato-DXd or ChT</a:t>
            </a:r>
            <a:endParaRPr b="0" i="0" sz="1400" u="none" cap="none" strike="noStrike">
              <a:solidFill>
                <a:srgbClr val="262626"/>
              </a:solidFill>
              <a:latin typeface="Arial"/>
              <a:ea typeface="Arial"/>
              <a:cs typeface="Arial"/>
              <a:sym typeface="Arial"/>
            </a:endParaRPr>
          </a:p>
        </p:txBody>
      </p:sp>
      <p:cxnSp>
        <p:nvCxnSpPr>
          <p:cNvPr id="723" name="Google Shape;723;p33"/>
          <p:cNvCxnSpPr>
            <a:endCxn id="722" idx="3"/>
          </p:cNvCxnSpPr>
          <p:nvPr/>
        </p:nvCxnSpPr>
        <p:spPr>
          <a:xfrm rot="10800000">
            <a:off x="4565548" y="2688349"/>
            <a:ext cx="1884600" cy="0"/>
          </a:xfrm>
          <a:prstGeom prst="straightConnector1">
            <a:avLst/>
          </a:prstGeom>
          <a:noFill/>
          <a:ln cap="flat" cmpd="sng" w="9525">
            <a:solidFill>
              <a:schemeClr val="dk1"/>
            </a:solidFill>
            <a:prstDash val="solid"/>
            <a:round/>
            <a:headEnd len="sm" w="sm" type="none"/>
            <a:tailEnd len="med" w="med" type="triangle"/>
          </a:ln>
        </p:spPr>
      </p:cxnSp>
      <p:cxnSp>
        <p:nvCxnSpPr>
          <p:cNvPr id="724" name="Google Shape;724;p33"/>
          <p:cNvCxnSpPr>
            <a:endCxn id="696" idx="1"/>
          </p:cNvCxnSpPr>
          <p:nvPr/>
        </p:nvCxnSpPr>
        <p:spPr>
          <a:xfrm>
            <a:off x="6450237" y="2688349"/>
            <a:ext cx="1876800" cy="0"/>
          </a:xfrm>
          <a:prstGeom prst="straightConnector1">
            <a:avLst/>
          </a:prstGeom>
          <a:noFill/>
          <a:ln cap="flat" cmpd="sng" w="9525">
            <a:solidFill>
              <a:srgbClr val="FB5B65"/>
            </a:solidFill>
            <a:prstDash val="solid"/>
            <a:round/>
            <a:headEnd len="sm" w="sm" type="none"/>
            <a:tailEnd len="med" w="med" type="triangle"/>
          </a:ln>
        </p:spPr>
      </p:cxnSp>
      <p:sp>
        <p:nvSpPr>
          <p:cNvPr id="725" name="Google Shape;725;p33"/>
          <p:cNvSpPr txBox="1"/>
          <p:nvPr/>
        </p:nvSpPr>
        <p:spPr>
          <a:xfrm>
            <a:off x="9468966" y="5394213"/>
            <a:ext cx="2250300" cy="1386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Narrow"/>
                <a:ea typeface="Arial Narrow"/>
                <a:cs typeface="Arial Narrow"/>
                <a:sym typeface="Arial Narrow"/>
              </a:rPr>
              <a:t>Adapted from Gennari R et al, 2021</a:t>
            </a:r>
            <a:endParaRPr b="0" baseline="30000" i="0" sz="900" u="none" cap="none" strike="noStrike">
              <a:solidFill>
                <a:schemeClr val="accent1"/>
              </a:solidFill>
              <a:latin typeface="Arial Narrow"/>
              <a:ea typeface="Arial Narrow"/>
              <a:cs typeface="Arial Narrow"/>
              <a:sym typeface="Arial Narrow"/>
            </a:endParaRPr>
          </a:p>
        </p:txBody>
      </p:sp>
      <p:sp>
        <p:nvSpPr>
          <p:cNvPr id="726" name="Google Shape;726;p33"/>
          <p:cNvSpPr/>
          <p:nvPr/>
        </p:nvSpPr>
        <p:spPr>
          <a:xfrm>
            <a:off x="2800435" y="3158580"/>
            <a:ext cx="1546207" cy="1714392"/>
          </a:xfrm>
          <a:prstGeom prst="roundRect">
            <a:avLst>
              <a:gd fmla="val 0" name="adj"/>
            </a:avLst>
          </a:prstGeom>
          <a:solidFill>
            <a:schemeClr val="accent1"/>
          </a:solidFill>
          <a:ln>
            <a:noFill/>
          </a:ln>
        </p:spPr>
        <p:txBody>
          <a:bodyPr anchorCtr="0" anchor="ctr" bIns="0" lIns="36000" spcFirstLastPara="1" rIns="3600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a:t>
            </a:r>
            <a:r>
              <a:rPr b="0" i="1" lang="en-US" sz="1100" u="none" cap="none" strike="noStrike">
                <a:solidFill>
                  <a:srgbClr val="FFFFFF"/>
                </a:solidFill>
                <a:latin typeface="Arial Narrow"/>
                <a:ea typeface="Arial Narrow"/>
                <a:cs typeface="Arial Narrow"/>
                <a:sym typeface="Arial Narrow"/>
              </a:rPr>
              <a:t>PIK3CA-</a:t>
            </a:r>
            <a:r>
              <a:rPr b="0" i="0" lang="en-US" sz="1100" u="none" cap="none" strike="noStrike">
                <a:solidFill>
                  <a:srgbClr val="FFFFFF"/>
                </a:solidFill>
                <a:latin typeface="Arial Narrow"/>
                <a:ea typeface="Arial Narrow"/>
                <a:cs typeface="Arial Narrow"/>
                <a:sym typeface="Arial Narrow"/>
              </a:rPr>
              <a:t>mut+:</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Alpelisib + fulvestrant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a:t>
            </a:r>
            <a:r>
              <a:rPr b="0" i="1" lang="en-US" sz="1100" u="none" cap="none" strike="noStrike">
                <a:solidFill>
                  <a:srgbClr val="FFFFFF"/>
                </a:solidFill>
                <a:latin typeface="Arial Narrow"/>
                <a:ea typeface="Arial Narrow"/>
                <a:cs typeface="Arial Narrow"/>
                <a:sym typeface="Arial Narrow"/>
              </a:rPr>
              <a:t>PIK3CA-</a:t>
            </a:r>
            <a:r>
              <a:rPr b="0" i="0" lang="en-US" sz="1100" u="none" cap="none" strike="noStrike">
                <a:solidFill>
                  <a:srgbClr val="FFFFFF"/>
                </a:solidFill>
                <a:latin typeface="Arial Narrow"/>
                <a:ea typeface="Arial Narrow"/>
                <a:cs typeface="Arial Narrow"/>
                <a:sym typeface="Arial Narrow"/>
              </a:rPr>
              <a:t>mut</a:t>
            </a:r>
            <a:r>
              <a:rPr b="0" i="1" lang="en-US" sz="1100" u="none" cap="none" strike="noStrike">
                <a:solidFill>
                  <a:srgbClr val="FFFFFF"/>
                </a:solidFill>
                <a:latin typeface="Arial Narrow"/>
                <a:ea typeface="Arial Narrow"/>
                <a:cs typeface="Arial Narrow"/>
                <a:sym typeface="Arial Narrow"/>
              </a:rPr>
              <a:t>/AKT/PTEN </a:t>
            </a:r>
            <a:r>
              <a:rPr b="0" i="0" lang="en-US" sz="1100" u="none" cap="none" strike="noStrike">
                <a:solidFill>
                  <a:srgbClr val="FFFFFF"/>
                </a:solidFill>
                <a:latin typeface="Arial Narrow"/>
                <a:ea typeface="Arial Narrow"/>
                <a:cs typeface="Arial Narrow"/>
                <a:sym typeface="Arial Narrow"/>
              </a:rPr>
              <a:t>alteration:</a:t>
            </a:r>
            <a:endParaRPr b="0" i="0" sz="11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Capivasertib</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 fulvestrant</a:t>
            </a:r>
            <a:endParaRPr b="0" i="0" sz="1400" u="none" cap="none" strike="noStrike">
              <a:solidFill>
                <a:srgbClr val="000000"/>
              </a:solidFill>
              <a:latin typeface="Arial"/>
              <a:ea typeface="Arial"/>
              <a:cs typeface="Arial"/>
              <a:sym typeface="Arial"/>
            </a:endParaRPr>
          </a:p>
        </p:txBody>
      </p:sp>
      <p:sp>
        <p:nvSpPr>
          <p:cNvPr id="727" name="Google Shape;727;p33"/>
          <p:cNvSpPr/>
          <p:nvPr/>
        </p:nvSpPr>
        <p:spPr>
          <a:xfrm>
            <a:off x="5469726" y="3158580"/>
            <a:ext cx="1136391" cy="673884"/>
          </a:xfrm>
          <a:prstGeom prst="roundRect">
            <a:avLst>
              <a:gd fmla="val 0" name="adj"/>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germline </a:t>
            </a:r>
            <a:r>
              <a:rPr b="0" i="1" lang="en-US" sz="1100" u="none" cap="none" strike="noStrike">
                <a:solidFill>
                  <a:srgbClr val="FFFFFF"/>
                </a:solidFill>
                <a:latin typeface="Arial Narrow"/>
                <a:ea typeface="Arial Narrow"/>
                <a:cs typeface="Arial Narrow"/>
                <a:sym typeface="Arial Narrow"/>
              </a:rPr>
              <a:t>BRCA</a:t>
            </a:r>
            <a:r>
              <a:rPr b="0" i="0" lang="en-US" sz="1100" u="none" cap="none" strike="noStrike">
                <a:solidFill>
                  <a:srgbClr val="FFFFFF"/>
                </a:solidFill>
                <a:latin typeface="Arial Narrow"/>
                <a:ea typeface="Arial Narrow"/>
                <a:cs typeface="Arial Narrow"/>
                <a:sym typeface="Arial Narrow"/>
              </a:rPr>
              <a:t>/</a:t>
            </a:r>
            <a:r>
              <a:rPr b="0" i="1" lang="en-US" sz="1100" u="none" cap="none" strike="noStrike">
                <a:solidFill>
                  <a:srgbClr val="FFFFFF"/>
                </a:solidFill>
                <a:latin typeface="Arial Narrow"/>
                <a:ea typeface="Arial Narrow"/>
                <a:cs typeface="Arial Narrow"/>
                <a:sym typeface="Arial Narrow"/>
              </a:rPr>
              <a:t>PALB2-</a:t>
            </a:r>
            <a:r>
              <a:rPr b="0" i="0" lang="en-US" sz="1100" u="none" cap="none" strike="noStrike">
                <a:solidFill>
                  <a:srgbClr val="FFFFFF"/>
                </a:solidFill>
                <a:latin typeface="Arial Narrow"/>
                <a:ea typeface="Arial Narrow"/>
                <a:cs typeface="Arial Narrow"/>
                <a:sym typeface="Arial Narrow"/>
              </a:rPr>
              <a:t>mut+:</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PARP inhibitor </a:t>
            </a:r>
            <a:endParaRPr b="0" i="0" sz="1100" u="none" cap="none" strike="noStrike">
              <a:solidFill>
                <a:srgbClr val="000000"/>
              </a:solidFill>
              <a:latin typeface="Arial Narrow"/>
              <a:ea typeface="Arial Narrow"/>
              <a:cs typeface="Arial Narrow"/>
              <a:sym typeface="Arial Narrow"/>
            </a:endParaRPr>
          </a:p>
        </p:txBody>
      </p:sp>
      <p:sp>
        <p:nvSpPr>
          <p:cNvPr id="728" name="Google Shape;728;p33"/>
          <p:cNvSpPr/>
          <p:nvPr/>
        </p:nvSpPr>
        <p:spPr>
          <a:xfrm>
            <a:off x="4561604" y="1319247"/>
            <a:ext cx="3777047" cy="457200"/>
          </a:xfrm>
          <a:prstGeom prst="roundRect">
            <a:avLst>
              <a:gd fmla="val 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Arial Narrow"/>
                <a:ea typeface="Arial Narrow"/>
                <a:cs typeface="Arial Narrow"/>
                <a:sym typeface="Arial Narrow"/>
              </a:rPr>
              <a:t>Patients with ER+/HER2– mBC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0" i="1" lang="en-US" sz="1100" u="none" cap="none" strike="noStrike">
                <a:solidFill>
                  <a:srgbClr val="FFFFFF"/>
                </a:solidFill>
                <a:latin typeface="Arial Narrow"/>
                <a:ea typeface="Arial Narrow"/>
                <a:cs typeface="Arial Narrow"/>
                <a:sym typeface="Arial Narrow"/>
              </a:rPr>
              <a:t>De novo</a:t>
            </a:r>
            <a:r>
              <a:rPr b="0" i="0" lang="en-US" sz="1100" u="none" cap="none" strike="noStrike">
                <a:solidFill>
                  <a:srgbClr val="FFFFFF"/>
                </a:solidFill>
                <a:latin typeface="Arial Narrow"/>
                <a:ea typeface="Arial Narrow"/>
                <a:cs typeface="Arial Narrow"/>
                <a:sym typeface="Arial Narrow"/>
              </a:rPr>
              <a:t> mBC or recurrence &gt;12 months after the end of adjuvant ET</a:t>
            </a:r>
            <a:endParaRPr b="0" baseline="30000" i="0" sz="1100" u="none" cap="none" strike="noStrike">
              <a:solidFill>
                <a:srgbClr val="FFFFFF"/>
              </a:solidFill>
              <a:latin typeface="Arial Narrow"/>
              <a:ea typeface="Arial Narrow"/>
              <a:cs typeface="Arial Narrow"/>
              <a:sym typeface="Arial Narrow"/>
            </a:endParaRPr>
          </a:p>
        </p:txBody>
      </p:sp>
      <p:sp>
        <p:nvSpPr>
          <p:cNvPr id="729" name="Google Shape;729;p33"/>
          <p:cNvSpPr/>
          <p:nvPr/>
        </p:nvSpPr>
        <p:spPr>
          <a:xfrm>
            <a:off x="6041286" y="1856712"/>
            <a:ext cx="817682" cy="291841"/>
          </a:xfrm>
          <a:prstGeom prst="roundRect">
            <a:avLst>
              <a:gd fmla="val 0" name="adj"/>
            </a:avLst>
          </a:prstGeom>
          <a:solidFill>
            <a:srgbClr val="4C4C4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00" u="none" cap="none" strike="noStrike">
                <a:solidFill>
                  <a:srgbClr val="FFFFFF"/>
                </a:solidFill>
                <a:latin typeface="Arial Narrow"/>
                <a:ea typeface="Arial Narrow"/>
                <a:cs typeface="Arial Narrow"/>
                <a:sym typeface="Arial Narrow"/>
              </a:rPr>
              <a:t>AI + CDK4/6i</a:t>
            </a:r>
            <a:endParaRPr b="0" i="0" sz="1400" u="none" cap="none" strike="noStrike">
              <a:solidFill>
                <a:srgbClr val="000000"/>
              </a:solidFill>
              <a:latin typeface="Arial"/>
              <a:ea typeface="Arial"/>
              <a:cs typeface="Arial"/>
              <a:sym typeface="Arial"/>
            </a:endParaRPr>
          </a:p>
        </p:txBody>
      </p:sp>
      <p:sp>
        <p:nvSpPr>
          <p:cNvPr id="730" name="Google Shape;730;p33"/>
          <p:cNvSpPr/>
          <p:nvPr/>
        </p:nvSpPr>
        <p:spPr>
          <a:xfrm>
            <a:off x="965244" y="2211923"/>
            <a:ext cx="4694738" cy="250031"/>
          </a:xfrm>
          <a:prstGeom prst="roundRect">
            <a:avLst>
              <a:gd fmla="val 0" name="adj"/>
            </a:avLst>
          </a:prstGeom>
          <a:solidFill>
            <a:srgbClr val="F2F2F2"/>
          </a:solidFill>
          <a:ln cap="flat" cmpd="sng" w="95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100" u="none" cap="none" strike="noStrike">
                <a:solidFill>
                  <a:schemeClr val="accent1"/>
                </a:solidFill>
                <a:latin typeface="Arial Narrow"/>
                <a:ea typeface="Arial Narrow"/>
                <a:cs typeface="Arial Narrow"/>
                <a:sym typeface="Arial Narrow"/>
              </a:rPr>
              <a:t>ESR1 </a:t>
            </a:r>
            <a:r>
              <a:rPr b="0" i="0" lang="en-US" sz="1100" u="none" cap="none" strike="noStrike">
                <a:solidFill>
                  <a:schemeClr val="accent1"/>
                </a:solidFill>
                <a:latin typeface="Arial Narrow"/>
                <a:ea typeface="Arial Narrow"/>
                <a:cs typeface="Arial Narrow"/>
                <a:sym typeface="Arial Narrow"/>
              </a:rPr>
              <a:t>[liquid</a:t>
            </a:r>
            <a:r>
              <a:rPr b="0" baseline="30000" i="0" lang="en-US" sz="1100" u="none" cap="none" strike="noStrike">
                <a:solidFill>
                  <a:schemeClr val="accent1"/>
                </a:solidFill>
                <a:latin typeface="Arial Narrow"/>
                <a:ea typeface="Arial Narrow"/>
                <a:cs typeface="Arial Narrow"/>
                <a:sym typeface="Arial Narrow"/>
              </a:rPr>
              <a:t>2,3</a:t>
            </a:r>
            <a:r>
              <a:rPr b="0" i="0" lang="en-US" sz="1100" u="none" cap="none" strike="noStrike">
                <a:solidFill>
                  <a:schemeClr val="accent1"/>
                </a:solidFill>
                <a:latin typeface="Arial Narrow"/>
                <a:ea typeface="Arial Narrow"/>
                <a:cs typeface="Arial Narrow"/>
                <a:sym typeface="Arial Narrow"/>
              </a:rPr>
              <a:t>], </a:t>
            </a:r>
            <a:r>
              <a:rPr b="0" i="1" lang="en-US" sz="1100" u="none" cap="none" strike="noStrike">
                <a:solidFill>
                  <a:schemeClr val="accent1"/>
                </a:solidFill>
                <a:latin typeface="Arial Narrow"/>
                <a:ea typeface="Arial Narrow"/>
                <a:cs typeface="Arial Narrow"/>
                <a:sym typeface="Arial Narrow"/>
              </a:rPr>
              <a:t>PIK3CA, PTEN, AKT1, BRCA1/2, PALB2, HER2</a:t>
            </a:r>
            <a:r>
              <a:rPr b="0" i="0" lang="en-US" sz="1100" u="none" cap="none" strike="noStrike">
                <a:solidFill>
                  <a:schemeClr val="accent1"/>
                </a:solidFill>
                <a:latin typeface="Arial Narrow"/>
                <a:ea typeface="Arial Narrow"/>
                <a:cs typeface="Arial Narrow"/>
                <a:sym typeface="Arial Narrow"/>
              </a:rPr>
              <a:t>-low/-ultralow</a:t>
            </a:r>
            <a:endParaRPr b="0" i="0" sz="1400" u="none" cap="none" strike="noStrike">
              <a:solidFill>
                <a:schemeClr val="accent1"/>
              </a:solidFill>
              <a:latin typeface="Arial"/>
              <a:ea typeface="Arial"/>
              <a:cs typeface="Arial"/>
              <a:sym typeface="Arial"/>
            </a:endParaRPr>
          </a:p>
        </p:txBody>
      </p:sp>
      <p:sp>
        <p:nvSpPr>
          <p:cNvPr id="731" name="Google Shape;731;p33"/>
          <p:cNvSpPr/>
          <p:nvPr/>
        </p:nvSpPr>
        <p:spPr>
          <a:xfrm>
            <a:off x="964503" y="1876175"/>
            <a:ext cx="4694738" cy="279881"/>
          </a:xfrm>
          <a:prstGeom prst="roundRect">
            <a:avLst>
              <a:gd fmla="val 0" name="adj"/>
            </a:avLst>
          </a:prstGeom>
          <a:solidFill>
            <a:srgbClr val="1B5477">
              <a:alpha val="7843"/>
            </a:srgbClr>
          </a:solidFill>
          <a:ln cap="flat" cmpd="sng" w="9525">
            <a:solidFill>
              <a:srgbClr val="1B547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chemeClr val="accent1"/>
                </a:solidFill>
                <a:latin typeface="Arial Narrow"/>
                <a:ea typeface="Arial Narrow"/>
                <a:cs typeface="Arial Narrow"/>
                <a:sym typeface="Arial Narrow"/>
              </a:rPr>
              <a:t>If progression &gt;6 months</a:t>
            </a:r>
            <a:endParaRPr b="1" i="0" sz="1600" u="none" cap="none" strike="noStrike">
              <a:solidFill>
                <a:schemeClr val="accent1"/>
              </a:solidFill>
              <a:latin typeface="Arial Narrow"/>
              <a:ea typeface="Arial Narrow"/>
              <a:cs typeface="Arial Narrow"/>
              <a:sym typeface="Arial Narrow"/>
            </a:endParaRPr>
          </a:p>
        </p:txBody>
      </p:sp>
      <p:sp>
        <p:nvSpPr>
          <p:cNvPr id="732" name="Google Shape;732;p33"/>
          <p:cNvSpPr/>
          <p:nvPr/>
        </p:nvSpPr>
        <p:spPr>
          <a:xfrm>
            <a:off x="1344597" y="5192615"/>
            <a:ext cx="1728691" cy="365120"/>
          </a:xfrm>
          <a:prstGeom prst="roundRect">
            <a:avLst>
              <a:gd fmla="val 0" name="adj"/>
            </a:avLst>
          </a:prstGeom>
          <a:solidFill>
            <a:srgbClr val="F2F2F2"/>
          </a:solid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000" u="none" cap="none" strike="noStrike">
                <a:solidFill>
                  <a:schemeClr val="accent1"/>
                </a:solidFill>
                <a:latin typeface="Arial Narrow"/>
                <a:ea typeface="Arial Narrow"/>
                <a:cs typeface="Arial Narrow"/>
                <a:sym typeface="Arial Narrow"/>
              </a:rPr>
              <a:t>ESR1 </a:t>
            </a:r>
            <a:r>
              <a:rPr b="0" i="0" lang="en-US" sz="1000" u="none" cap="none" strike="noStrike">
                <a:solidFill>
                  <a:schemeClr val="accent1"/>
                </a:solidFill>
                <a:latin typeface="Arial Narrow"/>
                <a:ea typeface="Arial Narrow"/>
                <a:cs typeface="Arial Narrow"/>
                <a:sym typeface="Arial Narrow"/>
              </a:rPr>
              <a:t>mutational status testing, if not done before </a:t>
            </a:r>
            <a:endParaRPr b="0" i="0" sz="1400" u="none" cap="none" strike="noStrike">
              <a:solidFill>
                <a:schemeClr val="accent1"/>
              </a:solidFill>
              <a:latin typeface="Arial"/>
              <a:ea typeface="Arial"/>
              <a:cs typeface="Arial"/>
              <a:sym typeface="Arial"/>
            </a:endParaRPr>
          </a:p>
        </p:txBody>
      </p:sp>
      <p:sp>
        <p:nvSpPr>
          <p:cNvPr id="733" name="Google Shape;733;p33"/>
          <p:cNvSpPr/>
          <p:nvPr/>
        </p:nvSpPr>
        <p:spPr>
          <a:xfrm>
            <a:off x="7238621" y="1876175"/>
            <a:ext cx="4170863" cy="279881"/>
          </a:xfrm>
          <a:prstGeom prst="roundRect">
            <a:avLst>
              <a:gd fmla="val 0" name="adj"/>
            </a:avLst>
          </a:prstGeom>
          <a:solidFill>
            <a:srgbClr val="FFF5F5">
              <a:alpha val="7843"/>
            </a:srgbClr>
          </a:solidFill>
          <a:ln cap="flat" cmpd="sng" w="9525">
            <a:solidFill>
              <a:srgbClr val="FB5B6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rgbClr val="FB5B65"/>
                </a:solidFill>
                <a:latin typeface="Arial Narrow"/>
                <a:ea typeface="Arial Narrow"/>
                <a:cs typeface="Arial Narrow"/>
                <a:sym typeface="Arial Narrow"/>
              </a:rPr>
              <a:t>If progression ≤6 months of 1L ET ± CDK4/6i, or visceral crisis</a:t>
            </a:r>
            <a:r>
              <a:rPr b="1" baseline="30000" i="0" lang="en-US" sz="1100" u="none" cap="none" strike="noStrike">
                <a:solidFill>
                  <a:srgbClr val="FB5B65"/>
                </a:solidFill>
                <a:latin typeface="Arial Narrow"/>
                <a:ea typeface="Arial Narrow"/>
                <a:cs typeface="Arial Narrow"/>
                <a:sym typeface="Arial Narrow"/>
              </a:rPr>
              <a:t>4,5</a:t>
            </a:r>
            <a:endParaRPr b="1" i="0" sz="1100" u="none" cap="none" strike="noStrike">
              <a:solidFill>
                <a:srgbClr val="FB5B65"/>
              </a:solidFill>
              <a:latin typeface="Arial Narrow"/>
              <a:ea typeface="Arial Narrow"/>
              <a:cs typeface="Arial Narrow"/>
              <a:sym typeface="Arial Narrow"/>
            </a:endParaRPr>
          </a:p>
        </p:txBody>
      </p:sp>
      <p:sp>
        <p:nvSpPr>
          <p:cNvPr id="734" name="Google Shape;734;p33"/>
          <p:cNvSpPr/>
          <p:nvPr/>
        </p:nvSpPr>
        <p:spPr>
          <a:xfrm>
            <a:off x="4406209" y="3158579"/>
            <a:ext cx="1003950" cy="803263"/>
          </a:xfrm>
          <a:prstGeom prst="roundRect">
            <a:avLst>
              <a:gd fmla="val 0" name="adj"/>
            </a:avLst>
          </a:prstGeom>
          <a:solidFill>
            <a:schemeClr val="accent1"/>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Narrow"/>
                <a:ea typeface="Arial Narrow"/>
                <a:cs typeface="Arial Narrow"/>
                <a:sym typeface="Arial Narrow"/>
              </a:rPr>
              <a:t>If </a:t>
            </a:r>
            <a:r>
              <a:rPr b="0" i="1" lang="en-US" sz="1100" u="none" cap="none" strike="noStrike">
                <a:solidFill>
                  <a:schemeClr val="lt1"/>
                </a:solidFill>
                <a:latin typeface="Arial Narrow"/>
                <a:ea typeface="Arial Narrow"/>
                <a:cs typeface="Arial Narrow"/>
                <a:sym typeface="Arial Narrow"/>
              </a:rPr>
              <a:t>ESR1-</a:t>
            </a:r>
            <a:r>
              <a:rPr b="0" i="0" lang="en-US" sz="1100" u="none" cap="none" strike="noStrike">
                <a:solidFill>
                  <a:schemeClr val="lt1"/>
                </a:solidFill>
                <a:latin typeface="Arial Narrow"/>
                <a:ea typeface="Arial Narrow"/>
                <a:cs typeface="Arial Narrow"/>
                <a:sym typeface="Arial Narrow"/>
              </a:rPr>
              <a:t>mut+: Elacestrant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Narrow"/>
                <a:ea typeface="Arial Narrow"/>
                <a:cs typeface="Arial Narrow"/>
                <a:sym typeface="Arial Narrow"/>
              </a:rPr>
              <a:t>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Narrow"/>
                <a:ea typeface="Arial Narrow"/>
                <a:cs typeface="Arial Narrow"/>
                <a:sym typeface="Arial Narrow"/>
              </a:rPr>
              <a:t>Imlunestrant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g39234d55090_0_0"/>
          <p:cNvSpPr txBox="1"/>
          <p:nvPr/>
        </p:nvSpPr>
        <p:spPr>
          <a:xfrm>
            <a:off x="431800" y="4599015"/>
            <a:ext cx="5573713"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71A0B4"/>
              </a:buClr>
              <a:buSzPts val="2400"/>
              <a:buFont typeface="Arial"/>
              <a:buNone/>
            </a:pPr>
            <a:r>
              <a:rPr b="1" i="0" lang="en-US" sz="2400" u="none" cap="none" strike="noStrike">
                <a:solidFill>
                  <a:srgbClr val="71A0B4"/>
                </a:solidFill>
                <a:latin typeface="Arial Narrow"/>
                <a:ea typeface="Arial Narrow"/>
                <a:cs typeface="Arial Narrow"/>
                <a:sym typeface="Arial Narrow"/>
              </a:rPr>
              <a:t>Tiffany Traina </a:t>
            </a:r>
            <a:endParaRPr b="0" i="0" sz="1400" u="none" cap="none" strike="noStrike">
              <a:solidFill>
                <a:srgbClr val="000000"/>
              </a:solidFill>
              <a:latin typeface="Arial"/>
              <a:ea typeface="Arial"/>
              <a:cs typeface="Arial"/>
              <a:sym typeface="Arial"/>
            </a:endParaRPr>
          </a:p>
        </p:txBody>
      </p:sp>
      <p:sp>
        <p:nvSpPr>
          <p:cNvPr id="741" name="Google Shape;741;g39234d55090_0_0"/>
          <p:cNvSpPr txBox="1"/>
          <p:nvPr>
            <p:ph idx="2" type="body"/>
          </p:nvPr>
        </p:nvSpPr>
        <p:spPr>
          <a:xfrm>
            <a:off x="431800" y="5040347"/>
            <a:ext cx="6005100" cy="276999"/>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800"/>
              <a:buNone/>
            </a:pPr>
            <a:r>
              <a:rPr b="1" lang="en-US">
                <a:solidFill>
                  <a:srgbClr val="153F5A"/>
                </a:solidFill>
              </a:rPr>
              <a:t>Memorial Sloan Kettering, New York, US</a:t>
            </a:r>
            <a:endParaRPr b="1">
              <a:solidFill>
                <a:srgbClr val="153F5A"/>
              </a:solidFill>
              <a:latin typeface="Arial Narrow"/>
              <a:ea typeface="Arial Narrow"/>
              <a:cs typeface="Arial Narrow"/>
              <a:sym typeface="Arial Narrow"/>
            </a:endParaRPr>
          </a:p>
        </p:txBody>
      </p:sp>
      <p:sp>
        <p:nvSpPr>
          <p:cNvPr id="742" name="Google Shape;742;g39234d55090_0_0"/>
          <p:cNvSpPr txBox="1"/>
          <p:nvPr/>
        </p:nvSpPr>
        <p:spPr>
          <a:xfrm>
            <a:off x="431799" y="1722106"/>
            <a:ext cx="8143401" cy="216746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153F5A"/>
              </a:buClr>
              <a:buSzPts val="4400"/>
              <a:buFont typeface="Arial Narrow"/>
              <a:buNone/>
            </a:pPr>
            <a:r>
              <a:rPr b="1" i="0" lang="en-US" sz="4400" u="none" cap="none" strike="noStrike">
                <a:solidFill>
                  <a:srgbClr val="153F5A"/>
                </a:solidFill>
                <a:latin typeface="Arial Narrow"/>
                <a:ea typeface="Arial Narrow"/>
                <a:cs typeface="Arial Narrow"/>
                <a:sym typeface="Arial Narrow"/>
              </a:rPr>
              <a:t>Treating Endocrine Therapy-Eligible Patients After 1L Progression</a:t>
            </a:r>
            <a:endParaRPr b="1" i="0" sz="4000" u="none" cap="none" strike="noStrike">
              <a:solidFill>
                <a:srgbClr val="71A0B4"/>
              </a:solidFill>
              <a:latin typeface="Arial Narrow"/>
              <a:ea typeface="Arial Narrow"/>
              <a:cs typeface="Arial Narrow"/>
              <a:sym typeface="Arial Narrow"/>
            </a:endParaRPr>
          </a:p>
        </p:txBody>
      </p:sp>
      <p:sp>
        <p:nvSpPr>
          <p:cNvPr id="743" name="Google Shape;743;g39234d55090_0_0"/>
          <p:cNvSpPr/>
          <p:nvPr/>
        </p:nvSpPr>
        <p:spPr>
          <a:xfrm flipH="1" rot="5400000">
            <a:off x="8289450" y="2234339"/>
            <a:ext cx="571500" cy="571500"/>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744" name="Google Shape;744;g39234d55090_0_0"/>
          <p:cNvSpPr txBox="1"/>
          <p:nvPr>
            <p:ph idx="11" type="ftr"/>
          </p:nvPr>
        </p:nvSpPr>
        <p:spPr>
          <a:xfrm>
            <a:off x="431800" y="6269364"/>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800"/>
              <a:buNone/>
            </a:pPr>
            <a:r>
              <a:rPr lang="en-US"/>
              <a:t>1L, first line. </a:t>
            </a:r>
            <a:endParaRPr/>
          </a:p>
        </p:txBody>
      </p:sp>
      <p:sp>
        <p:nvSpPr>
          <p:cNvPr id="745" name="Google Shape;745;g39234d55090_0_0"/>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34"/>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752" name="Google Shape;752;p34"/>
          <p:cNvSpPr txBox="1"/>
          <p:nvPr>
            <p:ph idx="11" type="ftr"/>
          </p:nvPr>
        </p:nvSpPr>
        <p:spPr>
          <a:xfrm>
            <a:off x="431800" y="6270625"/>
            <a:ext cx="8888400" cy="150813"/>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700"/>
              <a:buNone/>
            </a:pPr>
            <a:r>
              <a:rPr baseline="30000" lang="en-US"/>
              <a:t>a</a:t>
            </a:r>
            <a:r>
              <a:rPr lang="en-US"/>
              <a:t>Taxane–bevacizumab or capecitabine–bevacizumab. 1L, first line; 2L+, second line and beyond; AI, aromatase inhibitor; AKT1, protein kinase B alpha; </a:t>
            </a:r>
            <a:r>
              <a:rPr i="1" lang="en-US"/>
              <a:t>BRCA</a:t>
            </a:r>
            <a:r>
              <a:rPr lang="en-US"/>
              <a:t>, BReast CAncer gene; CDK4/6i, cyclin-dependent kinase 4/6 inhibitor; </a:t>
            </a:r>
            <a:br>
              <a:rPr lang="en-US"/>
            </a:br>
            <a:r>
              <a:rPr lang="en-US"/>
              <a:t>ChT, chemotherapy; Dato-DXd, datopotamab deruxtecan; ER, estrogen receptor; </a:t>
            </a:r>
            <a:r>
              <a:rPr i="1" lang="en-US"/>
              <a:t>ESR1</a:t>
            </a:r>
            <a:r>
              <a:rPr lang="en-US"/>
              <a:t>, estrogen receptor 1 gene; ET, endocrine therapy; HER2, human epidermal growth factor receptor 2; mBC, metastatic breast cancer; mut+, mutation positive; </a:t>
            </a:r>
            <a:r>
              <a:rPr i="1" lang="en-US"/>
              <a:t>PALB2</a:t>
            </a:r>
            <a:r>
              <a:rPr lang="en-US"/>
              <a:t>, partner and localizer of BRCA2; PARP, poly(ADP-ribose) polymerase; PD, progressive disease; </a:t>
            </a:r>
            <a:r>
              <a:rPr i="1" lang="en-US"/>
              <a:t>PIK3CA</a:t>
            </a:r>
            <a:r>
              <a:rPr lang="en-US"/>
              <a:t>, phosphatidylinositol-4,5-bisphosphate 3-kinase catalytic subunit alpha; </a:t>
            </a:r>
            <a:r>
              <a:rPr i="1" lang="en-US"/>
              <a:t>PTEN</a:t>
            </a:r>
            <a:r>
              <a:rPr lang="en-US"/>
              <a:t>, phosphatase and TENsin homolog; </a:t>
            </a:r>
            <a:br>
              <a:rPr lang="en-US"/>
            </a:br>
            <a:r>
              <a:rPr lang="en-US"/>
              <a:t>SG, sacituzumab govitecan; T-DXd, trastuzumab deruxtecan; TT, targeted therapy. </a:t>
            </a:r>
            <a:endParaRPr/>
          </a:p>
          <a:p>
            <a:pPr indent="0" lvl="0" marL="0" rtl="0" algn="l">
              <a:lnSpc>
                <a:spcPct val="90000"/>
              </a:lnSpc>
              <a:spcBef>
                <a:spcPts val="0"/>
              </a:spcBef>
              <a:spcAft>
                <a:spcPts val="0"/>
              </a:spcAft>
              <a:buSzPts val="700"/>
              <a:buNone/>
            </a:pPr>
            <a:r>
              <a:rPr lang="en-US"/>
              <a:t>1. Adapted from: Gennari A, et al. </a:t>
            </a:r>
            <a:r>
              <a:rPr i="1" lang="en-US"/>
              <a:t>Ann Oncol. </a:t>
            </a:r>
            <a:r>
              <a:rPr lang="en-US"/>
              <a:t>2021;32(12):1475-1495. ESMO Metastatic Breast Cancer Living Guidelines. V1.2 April 2025 (Accessed April 2026); 2. Burstein HJ, et al. </a:t>
            </a:r>
            <a:r>
              <a:rPr i="1" lang="en-US"/>
              <a:t>J Clin Oncol</a:t>
            </a:r>
            <a:r>
              <a:rPr lang="en-US"/>
              <a:t>. 2023;41(18):3423-3425; </a:t>
            </a:r>
            <a:br>
              <a:rPr lang="en-US"/>
            </a:br>
            <a:r>
              <a:rPr lang="en-US"/>
              <a:t>3. Referenced with permission from the NCCN Clinical Practice Guidelines in Oncology (NCCN Guidelines®) for Breast Cancer V.4.2025. © </a:t>
            </a:r>
            <a:r>
              <a:rPr i="1" lang="en-US"/>
              <a:t>National Comprehensive Cancer Network</a:t>
            </a:r>
            <a:r>
              <a:rPr lang="en-US"/>
              <a:t>, Inc. 2025. All rights reserved. Accessed April 25, 2026. To view the most recent and complete version of the guideline, go online to NCCN.org; 4. Bardia A, et al. </a:t>
            </a:r>
            <a:r>
              <a:rPr i="1" lang="en-US"/>
              <a:t>N Engl J Med</a:t>
            </a:r>
            <a:r>
              <a:rPr lang="en-US"/>
              <a:t>. 2024;391(22):2110-2122; 5. Cardoso F, et al. </a:t>
            </a:r>
            <a:r>
              <a:rPr i="1" lang="en-US"/>
              <a:t>Breast</a:t>
            </a:r>
            <a:r>
              <a:rPr lang="en-US"/>
              <a:t>. 2024;76:103756.</a:t>
            </a:r>
            <a:endParaRPr/>
          </a:p>
        </p:txBody>
      </p:sp>
      <p:sp>
        <p:nvSpPr>
          <p:cNvPr id="753" name="Google Shape;753;p34"/>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ESMO Guidelines recommend assessing clinical eligibility and mutational status testing before initiating an endocrine therapy-based treatment</a:t>
            </a:r>
            <a:r>
              <a:rPr baseline="30000" lang="en-US"/>
              <a:t>1</a:t>
            </a:r>
            <a:endParaRPr/>
          </a:p>
        </p:txBody>
      </p:sp>
      <p:sp>
        <p:nvSpPr>
          <p:cNvPr id="754" name="Google Shape;754;p34"/>
          <p:cNvSpPr/>
          <p:nvPr/>
        </p:nvSpPr>
        <p:spPr>
          <a:xfrm rot="10800000">
            <a:off x="-3" y="1310022"/>
            <a:ext cx="806156" cy="1358327"/>
          </a:xfrm>
          <a:prstGeom prst="rect">
            <a:avLst/>
          </a:prstGeom>
          <a:gradFill>
            <a:gsLst>
              <a:gs pos="0">
                <a:srgbClr val="71A0B4">
                  <a:alpha val="0"/>
                </a:srgbClr>
              </a:gs>
              <a:gs pos="1000">
                <a:srgbClr val="71A0B4">
                  <a:alpha val="0"/>
                </a:srgbClr>
              </a:gs>
              <a:gs pos="96000">
                <a:srgbClr val="F3F8F9"/>
              </a:gs>
              <a:gs pos="100000">
                <a:srgbClr val="F3F8F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755" name="Google Shape;755;p34"/>
          <p:cNvSpPr/>
          <p:nvPr/>
        </p:nvSpPr>
        <p:spPr>
          <a:xfrm rot="10800000">
            <a:off x="-8" y="2710309"/>
            <a:ext cx="801289" cy="2802025"/>
          </a:xfrm>
          <a:prstGeom prst="rect">
            <a:avLst/>
          </a:prstGeom>
          <a:gradFill>
            <a:gsLst>
              <a:gs pos="0">
                <a:srgbClr val="71A0B4">
                  <a:alpha val="0"/>
                </a:srgbClr>
              </a:gs>
              <a:gs pos="1000">
                <a:srgbClr val="71A0B4">
                  <a:alpha val="0"/>
                </a:srgbClr>
              </a:gs>
              <a:gs pos="96000">
                <a:srgbClr val="F3F8F9"/>
              </a:gs>
              <a:gs pos="100000">
                <a:srgbClr val="F3F8F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756" name="Google Shape;756;p34"/>
          <p:cNvSpPr/>
          <p:nvPr/>
        </p:nvSpPr>
        <p:spPr>
          <a:xfrm rot="10800000">
            <a:off x="7591107" y="4252122"/>
            <a:ext cx="3437316" cy="180945"/>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57" name="Google Shape;757;p34"/>
          <p:cNvCxnSpPr/>
          <p:nvPr/>
        </p:nvCxnSpPr>
        <p:spPr>
          <a:xfrm>
            <a:off x="6450127" y="1469598"/>
            <a:ext cx="0" cy="1218751"/>
          </a:xfrm>
          <a:prstGeom prst="straightConnector1">
            <a:avLst/>
          </a:prstGeom>
          <a:noFill/>
          <a:ln cap="flat" cmpd="sng" w="9525">
            <a:solidFill>
              <a:schemeClr val="dk1"/>
            </a:solidFill>
            <a:prstDash val="solid"/>
            <a:round/>
            <a:headEnd len="sm" w="sm" type="none"/>
            <a:tailEnd len="sm" w="sm" type="none"/>
          </a:ln>
        </p:spPr>
      </p:cxnSp>
      <p:sp>
        <p:nvSpPr>
          <p:cNvPr id="758" name="Google Shape;758;p34"/>
          <p:cNvSpPr/>
          <p:nvPr/>
        </p:nvSpPr>
        <p:spPr>
          <a:xfrm>
            <a:off x="6041286" y="2239884"/>
            <a:ext cx="817682" cy="274320"/>
          </a:xfrm>
          <a:prstGeom prst="roundRect">
            <a:avLst>
              <a:gd fmla="val 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050" u="none" cap="none" strike="noStrike">
                <a:solidFill>
                  <a:srgbClr val="153F5A"/>
                </a:solidFill>
                <a:latin typeface="Arial Narrow"/>
                <a:ea typeface="Arial Narrow"/>
                <a:cs typeface="Arial Narrow"/>
                <a:sym typeface="Arial Narrow"/>
              </a:rPr>
              <a:t>PD</a:t>
            </a:r>
            <a:endParaRPr b="0" i="0" sz="1050" u="none" cap="none" strike="noStrike">
              <a:solidFill>
                <a:srgbClr val="153F5A"/>
              </a:solidFill>
              <a:latin typeface="Arial Narrow"/>
              <a:ea typeface="Arial Narrow"/>
              <a:cs typeface="Arial Narrow"/>
              <a:sym typeface="Arial Narrow"/>
            </a:endParaRPr>
          </a:p>
        </p:txBody>
      </p:sp>
      <p:sp>
        <p:nvSpPr>
          <p:cNvPr id="759" name="Google Shape;759;p34"/>
          <p:cNvSpPr/>
          <p:nvPr/>
        </p:nvSpPr>
        <p:spPr>
          <a:xfrm>
            <a:off x="129765" y="1310023"/>
            <a:ext cx="303553" cy="1358326"/>
          </a:xfrm>
          <a:prstGeom prst="round2SameRect">
            <a:avLst>
              <a:gd fmla="val 0" name="adj1"/>
              <a:gd fmla="val 0" name="adj2"/>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Narrow"/>
                <a:ea typeface="Arial Narrow"/>
                <a:cs typeface="Arial Narrow"/>
                <a:sym typeface="Arial Narrow"/>
              </a:rPr>
              <a:t>1L</a:t>
            </a:r>
            <a:endParaRPr b="0" i="0" sz="1400" u="none" cap="none" strike="noStrike">
              <a:solidFill>
                <a:schemeClr val="accent5"/>
              </a:solidFill>
              <a:latin typeface="Arial Narrow"/>
              <a:ea typeface="Arial Narrow"/>
              <a:cs typeface="Arial Narrow"/>
              <a:sym typeface="Arial Narrow"/>
            </a:endParaRPr>
          </a:p>
        </p:txBody>
      </p:sp>
      <p:cxnSp>
        <p:nvCxnSpPr>
          <p:cNvPr id="760" name="Google Shape;760;p34"/>
          <p:cNvCxnSpPr/>
          <p:nvPr/>
        </p:nvCxnSpPr>
        <p:spPr>
          <a:xfrm rot="10800000">
            <a:off x="3102043" y="5385960"/>
            <a:ext cx="186214" cy="0"/>
          </a:xfrm>
          <a:prstGeom prst="straightConnector1">
            <a:avLst/>
          </a:prstGeom>
          <a:noFill/>
          <a:ln cap="flat" cmpd="sng" w="9525">
            <a:solidFill>
              <a:schemeClr val="dk1"/>
            </a:solidFill>
            <a:prstDash val="solid"/>
            <a:round/>
            <a:headEnd len="sm" w="sm" type="none"/>
            <a:tailEnd len="med" w="med" type="triangle"/>
          </a:ln>
        </p:spPr>
      </p:cxnSp>
      <p:cxnSp>
        <p:nvCxnSpPr>
          <p:cNvPr id="761" name="Google Shape;761;p34"/>
          <p:cNvCxnSpPr/>
          <p:nvPr/>
        </p:nvCxnSpPr>
        <p:spPr>
          <a:xfrm>
            <a:off x="9320669" y="4439420"/>
            <a:ext cx="0" cy="170907"/>
          </a:xfrm>
          <a:prstGeom prst="straightConnector1">
            <a:avLst/>
          </a:prstGeom>
          <a:noFill/>
          <a:ln cap="flat" cmpd="sng" w="9525">
            <a:solidFill>
              <a:schemeClr val="dk1">
                <a:alpha val="7843"/>
              </a:schemeClr>
            </a:solidFill>
            <a:prstDash val="solid"/>
            <a:round/>
            <a:headEnd len="sm" w="sm" type="none"/>
            <a:tailEnd len="med" w="med" type="triangle"/>
          </a:ln>
        </p:spPr>
      </p:cxnSp>
      <p:cxnSp>
        <p:nvCxnSpPr>
          <p:cNvPr id="762" name="Google Shape;762;p34"/>
          <p:cNvCxnSpPr/>
          <p:nvPr/>
        </p:nvCxnSpPr>
        <p:spPr>
          <a:xfrm>
            <a:off x="9924014" y="4258474"/>
            <a:ext cx="0" cy="180946"/>
          </a:xfrm>
          <a:prstGeom prst="straightConnector1">
            <a:avLst/>
          </a:prstGeom>
          <a:noFill/>
          <a:ln cap="flat" cmpd="sng" w="9525">
            <a:solidFill>
              <a:schemeClr val="dk1">
                <a:alpha val="7843"/>
              </a:schemeClr>
            </a:solidFill>
            <a:prstDash val="solid"/>
            <a:round/>
            <a:headEnd len="sm" w="sm" type="none"/>
            <a:tailEnd len="sm" w="sm" type="none"/>
          </a:ln>
        </p:spPr>
      </p:cxnSp>
      <p:cxnSp>
        <p:nvCxnSpPr>
          <p:cNvPr id="763" name="Google Shape;763;p34"/>
          <p:cNvCxnSpPr/>
          <p:nvPr/>
        </p:nvCxnSpPr>
        <p:spPr>
          <a:xfrm>
            <a:off x="3568722" y="4781171"/>
            <a:ext cx="0" cy="434464"/>
          </a:xfrm>
          <a:prstGeom prst="straightConnector1">
            <a:avLst/>
          </a:prstGeom>
          <a:noFill/>
          <a:ln cap="flat" cmpd="sng" w="9525">
            <a:solidFill>
              <a:schemeClr val="dk1"/>
            </a:solidFill>
            <a:prstDash val="solid"/>
            <a:round/>
            <a:headEnd len="sm" w="sm" type="none"/>
            <a:tailEnd len="med" w="med" type="triangle"/>
          </a:ln>
        </p:spPr>
      </p:cxnSp>
      <p:cxnSp>
        <p:nvCxnSpPr>
          <p:cNvPr id="764" name="Google Shape;764;p34"/>
          <p:cNvCxnSpPr/>
          <p:nvPr/>
        </p:nvCxnSpPr>
        <p:spPr>
          <a:xfrm>
            <a:off x="4908184" y="3755716"/>
            <a:ext cx="0" cy="1250113"/>
          </a:xfrm>
          <a:prstGeom prst="straightConnector1">
            <a:avLst/>
          </a:prstGeom>
          <a:noFill/>
          <a:ln cap="flat" cmpd="sng" w="9525">
            <a:solidFill>
              <a:schemeClr val="dk1"/>
            </a:solidFill>
            <a:prstDash val="solid"/>
            <a:round/>
            <a:headEnd len="sm" w="sm" type="none"/>
            <a:tailEnd len="sm" w="sm" type="none"/>
          </a:ln>
        </p:spPr>
      </p:cxnSp>
      <p:cxnSp>
        <p:nvCxnSpPr>
          <p:cNvPr id="765" name="Google Shape;765;p34"/>
          <p:cNvCxnSpPr/>
          <p:nvPr/>
        </p:nvCxnSpPr>
        <p:spPr>
          <a:xfrm>
            <a:off x="4897909" y="2336939"/>
            <a:ext cx="1103272" cy="8021"/>
          </a:xfrm>
          <a:prstGeom prst="straightConnector1">
            <a:avLst/>
          </a:prstGeom>
          <a:noFill/>
          <a:ln cap="flat" cmpd="sng" w="9525">
            <a:solidFill>
              <a:schemeClr val="dk1"/>
            </a:solidFill>
            <a:prstDash val="solid"/>
            <a:round/>
            <a:headEnd len="sm" w="sm" type="none"/>
            <a:tailEnd len="med" w="med" type="triangle"/>
          </a:ln>
        </p:spPr>
      </p:cxnSp>
      <p:cxnSp>
        <p:nvCxnSpPr>
          <p:cNvPr id="766" name="Google Shape;766;p34"/>
          <p:cNvCxnSpPr/>
          <p:nvPr/>
        </p:nvCxnSpPr>
        <p:spPr>
          <a:xfrm>
            <a:off x="9319048" y="2408562"/>
            <a:ext cx="0" cy="532917"/>
          </a:xfrm>
          <a:prstGeom prst="straightConnector1">
            <a:avLst/>
          </a:prstGeom>
          <a:noFill/>
          <a:ln cap="flat" cmpd="sng" w="9525">
            <a:solidFill>
              <a:schemeClr val="dk1">
                <a:alpha val="7843"/>
              </a:schemeClr>
            </a:solidFill>
            <a:prstDash val="solid"/>
            <a:round/>
            <a:headEnd len="sm" w="sm" type="none"/>
            <a:tailEnd len="sm" w="sm" type="none"/>
          </a:ln>
        </p:spPr>
      </p:cxnSp>
      <p:sp>
        <p:nvSpPr>
          <p:cNvPr id="767" name="Google Shape;767;p34"/>
          <p:cNvSpPr/>
          <p:nvPr/>
        </p:nvSpPr>
        <p:spPr>
          <a:xfrm>
            <a:off x="8327037" y="2551189"/>
            <a:ext cx="1984023" cy="274320"/>
          </a:xfrm>
          <a:prstGeom prst="roundRect">
            <a:avLst>
              <a:gd fmla="val 0" name="adj"/>
            </a:avLst>
          </a:prstGeom>
          <a:solidFill>
            <a:schemeClr val="lt1"/>
          </a:solidFill>
          <a:ln cap="flat" cmpd="sng" w="9525">
            <a:solidFill>
              <a:schemeClr val="dk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chemeClr val="accent1"/>
                </a:solidFill>
                <a:latin typeface="Arial Narrow"/>
                <a:ea typeface="Arial Narrow"/>
                <a:cs typeface="Arial Narrow"/>
                <a:sym typeface="Arial Narrow"/>
              </a:rPr>
              <a:t>Not candidate for ET ± TT</a:t>
            </a:r>
            <a:endParaRPr b="0" i="0" sz="1400" u="none" cap="none" strike="noStrike">
              <a:solidFill>
                <a:srgbClr val="000000"/>
              </a:solidFill>
              <a:latin typeface="Arial"/>
              <a:ea typeface="Arial"/>
              <a:cs typeface="Arial"/>
              <a:sym typeface="Arial"/>
            </a:endParaRPr>
          </a:p>
        </p:txBody>
      </p:sp>
      <p:sp>
        <p:nvSpPr>
          <p:cNvPr id="768" name="Google Shape;768;p34"/>
          <p:cNvSpPr/>
          <p:nvPr/>
        </p:nvSpPr>
        <p:spPr>
          <a:xfrm rot="10800000">
            <a:off x="1771298" y="3835618"/>
            <a:ext cx="4264545" cy="1170209"/>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34"/>
          <p:cNvSpPr/>
          <p:nvPr/>
        </p:nvSpPr>
        <p:spPr>
          <a:xfrm>
            <a:off x="3802817" y="2692332"/>
            <a:ext cx="7887109" cy="2693625"/>
          </a:xfrm>
          <a:custGeom>
            <a:rect b="b" l="l" r="r" t="t"/>
            <a:pathLst>
              <a:path extrusionOk="0" h="3257550" w="7981950">
                <a:moveTo>
                  <a:pt x="0" y="3257550"/>
                </a:moveTo>
                <a:lnTo>
                  <a:pt x="7981950" y="3257550"/>
                </a:lnTo>
                <a:lnTo>
                  <a:pt x="7981950" y="3187700"/>
                </a:lnTo>
                <a:lnTo>
                  <a:pt x="7981950" y="0"/>
                </a:lnTo>
                <a:lnTo>
                  <a:pt x="6626237" y="3630"/>
                </a:lnTo>
              </a:path>
            </a:pathLst>
          </a:custGeom>
          <a:noFill/>
          <a:ln cap="flat" cmpd="sng" w="9525">
            <a:solidFill>
              <a:schemeClr val="dk1">
                <a:alpha val="7843"/>
              </a:schemeClr>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34"/>
          <p:cNvSpPr/>
          <p:nvPr/>
        </p:nvSpPr>
        <p:spPr>
          <a:xfrm flipH="1">
            <a:off x="875558" y="2688349"/>
            <a:ext cx="2081369" cy="2697612"/>
          </a:xfrm>
          <a:custGeom>
            <a:rect b="b" l="l" r="r" t="t"/>
            <a:pathLst>
              <a:path extrusionOk="0" h="3257550" w="2848209">
                <a:moveTo>
                  <a:pt x="0" y="3255686"/>
                </a:moveTo>
                <a:lnTo>
                  <a:pt x="2848209" y="3257550"/>
                </a:lnTo>
                <a:lnTo>
                  <a:pt x="2848209" y="3187700"/>
                </a:lnTo>
                <a:lnTo>
                  <a:pt x="2848209" y="0"/>
                </a:lnTo>
                <a:lnTo>
                  <a:pt x="524109" y="0"/>
                </a:lnTo>
              </a:path>
            </a:pathLst>
          </a:custGeom>
          <a:noFill/>
          <a:ln cap="flat" cmpd="sng" w="9525">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71" name="Google Shape;771;p34"/>
          <p:cNvCxnSpPr/>
          <p:nvPr/>
        </p:nvCxnSpPr>
        <p:spPr>
          <a:xfrm>
            <a:off x="8679414" y="4258474"/>
            <a:ext cx="0" cy="180946"/>
          </a:xfrm>
          <a:prstGeom prst="straightConnector1">
            <a:avLst/>
          </a:prstGeom>
          <a:noFill/>
          <a:ln cap="flat" cmpd="sng" w="9525">
            <a:solidFill>
              <a:schemeClr val="dk1">
                <a:alpha val="7843"/>
              </a:schemeClr>
            </a:solidFill>
            <a:prstDash val="solid"/>
            <a:round/>
            <a:headEnd len="sm" w="sm" type="none"/>
            <a:tailEnd len="sm" w="sm" type="none"/>
          </a:ln>
        </p:spPr>
      </p:cxnSp>
      <p:sp>
        <p:nvSpPr>
          <p:cNvPr id="772" name="Google Shape;772;p34"/>
          <p:cNvSpPr/>
          <p:nvPr/>
        </p:nvSpPr>
        <p:spPr>
          <a:xfrm>
            <a:off x="7605344" y="3575602"/>
            <a:ext cx="1083050" cy="184853"/>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7843"/>
              </a:schemeClr>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73" name="Google Shape;773;p34"/>
          <p:cNvCxnSpPr/>
          <p:nvPr/>
        </p:nvCxnSpPr>
        <p:spPr>
          <a:xfrm>
            <a:off x="8146869" y="3394656"/>
            <a:ext cx="0" cy="180946"/>
          </a:xfrm>
          <a:prstGeom prst="straightConnector1">
            <a:avLst/>
          </a:prstGeom>
          <a:noFill/>
          <a:ln cap="flat" cmpd="sng" w="9525">
            <a:solidFill>
              <a:schemeClr val="dk1">
                <a:alpha val="7843"/>
              </a:schemeClr>
            </a:solidFill>
            <a:prstDash val="solid"/>
            <a:round/>
            <a:headEnd len="sm" w="sm" type="none"/>
            <a:tailEnd len="sm" w="sm" type="none"/>
          </a:ln>
        </p:spPr>
      </p:cxnSp>
      <p:sp>
        <p:nvSpPr>
          <p:cNvPr id="774" name="Google Shape;774;p34"/>
          <p:cNvSpPr/>
          <p:nvPr/>
        </p:nvSpPr>
        <p:spPr>
          <a:xfrm>
            <a:off x="7453523" y="3158580"/>
            <a:ext cx="1386693" cy="274320"/>
          </a:xfrm>
          <a:prstGeom prst="roundRect">
            <a:avLst>
              <a:gd fmla="val 0" name="adj"/>
            </a:avLst>
          </a:prstGeom>
          <a:solidFill>
            <a:schemeClr val="lt1"/>
          </a:solidFill>
          <a:ln cap="flat" cmpd="sng" w="9525">
            <a:solidFill>
              <a:schemeClr val="dk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50" u="none" cap="none" strike="noStrike">
                <a:solidFill>
                  <a:schemeClr val="accent1"/>
                </a:solidFill>
                <a:latin typeface="Arial Narrow"/>
                <a:ea typeface="Arial Narrow"/>
                <a:cs typeface="Arial Narrow"/>
                <a:sym typeface="Arial Narrow"/>
              </a:rPr>
              <a:t>No prior ChT for mBC</a:t>
            </a:r>
            <a:endParaRPr b="0" i="0" sz="1400" u="none" cap="none" strike="noStrike">
              <a:solidFill>
                <a:srgbClr val="000000"/>
              </a:solidFill>
              <a:latin typeface="Arial"/>
              <a:ea typeface="Arial"/>
              <a:cs typeface="Arial"/>
              <a:sym typeface="Arial"/>
            </a:endParaRPr>
          </a:p>
        </p:txBody>
      </p:sp>
      <p:grpSp>
        <p:nvGrpSpPr>
          <p:cNvPr id="775" name="Google Shape;775;p34"/>
          <p:cNvGrpSpPr/>
          <p:nvPr/>
        </p:nvGrpSpPr>
        <p:grpSpPr>
          <a:xfrm>
            <a:off x="9422764" y="3785022"/>
            <a:ext cx="2143428" cy="502921"/>
            <a:chOff x="9483422" y="3750624"/>
            <a:chExt cx="2143428" cy="502921"/>
          </a:xfrm>
        </p:grpSpPr>
        <p:sp>
          <p:nvSpPr>
            <p:cNvPr id="776" name="Google Shape;776;p34"/>
            <p:cNvSpPr/>
            <p:nvPr/>
          </p:nvSpPr>
          <p:spPr>
            <a:xfrm>
              <a:off x="10576741" y="3750624"/>
              <a:ext cx="1050109" cy="5029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FFFFFF"/>
                  </a:solidFill>
                  <a:latin typeface="Arial Narrow"/>
                  <a:ea typeface="Arial Narrow"/>
                  <a:cs typeface="Arial Narrow"/>
                  <a:sym typeface="Arial Narrow"/>
                </a:rPr>
                <a:t>SG or</a:t>
              </a:r>
              <a:endParaRPr b="0" i="0" sz="16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FFFFFF"/>
                  </a:solidFill>
                  <a:latin typeface="Arial Narrow"/>
                  <a:ea typeface="Arial Narrow"/>
                  <a:cs typeface="Arial Narrow"/>
                  <a:sym typeface="Arial Narrow"/>
                </a:rPr>
                <a:t>Dato-DXd</a:t>
              </a:r>
              <a:endParaRPr b="0" i="0" sz="1400" u="none" cap="none" strike="noStrike">
                <a:solidFill>
                  <a:srgbClr val="000000"/>
                </a:solidFill>
                <a:latin typeface="Arial"/>
                <a:ea typeface="Arial"/>
                <a:cs typeface="Arial"/>
                <a:sym typeface="Arial"/>
              </a:endParaRPr>
            </a:p>
          </p:txBody>
        </p:sp>
        <p:sp>
          <p:nvSpPr>
            <p:cNvPr id="777" name="Google Shape;777;p34"/>
            <p:cNvSpPr/>
            <p:nvPr/>
          </p:nvSpPr>
          <p:spPr>
            <a:xfrm>
              <a:off x="9483422" y="3750625"/>
              <a:ext cx="1050109" cy="5029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HER2-low:</a:t>
              </a:r>
              <a:endParaRPr b="0" i="0" sz="11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T-DXd</a:t>
              </a:r>
              <a:endParaRPr b="0" i="0" sz="1400" u="none" cap="none" strike="noStrike">
                <a:solidFill>
                  <a:srgbClr val="000000"/>
                </a:solidFill>
                <a:latin typeface="Arial"/>
                <a:ea typeface="Arial"/>
                <a:cs typeface="Arial"/>
                <a:sym typeface="Arial"/>
              </a:endParaRPr>
            </a:p>
          </p:txBody>
        </p:sp>
      </p:grpSp>
      <p:sp>
        <p:nvSpPr>
          <p:cNvPr id="778" name="Google Shape;778;p34"/>
          <p:cNvSpPr/>
          <p:nvPr/>
        </p:nvSpPr>
        <p:spPr>
          <a:xfrm>
            <a:off x="7075154" y="3785023"/>
            <a:ext cx="1050109" cy="5029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HER2-low or </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-ultralow: T-DXd</a:t>
            </a:r>
            <a:endParaRPr b="0" i="0" sz="1400" u="none" cap="none" strike="noStrike">
              <a:solidFill>
                <a:srgbClr val="000000"/>
              </a:solidFill>
              <a:latin typeface="Arial"/>
              <a:ea typeface="Arial"/>
              <a:cs typeface="Arial"/>
              <a:sym typeface="Arial"/>
            </a:endParaRPr>
          </a:p>
        </p:txBody>
      </p:sp>
      <p:sp>
        <p:nvSpPr>
          <p:cNvPr id="779" name="Google Shape;779;p34"/>
          <p:cNvSpPr/>
          <p:nvPr/>
        </p:nvSpPr>
        <p:spPr>
          <a:xfrm>
            <a:off x="8168473" y="3785023"/>
            <a:ext cx="1050109" cy="5029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ChT</a:t>
            </a:r>
            <a:r>
              <a:rPr b="0" baseline="30000" i="0" lang="en-US" sz="1100" u="none" cap="none" strike="noStrike">
                <a:solidFill>
                  <a:srgbClr val="FFFFFF"/>
                </a:solidFill>
                <a:latin typeface="Arial Narrow"/>
                <a:ea typeface="Arial Narrow"/>
                <a:cs typeface="Arial Narrow"/>
                <a:sym typeface="Arial Narrow"/>
              </a:rPr>
              <a:t>a</a:t>
            </a:r>
            <a:endParaRPr b="0" i="0" sz="1400" u="none" cap="none" strike="noStrike">
              <a:solidFill>
                <a:srgbClr val="000000"/>
              </a:solidFill>
              <a:latin typeface="Arial"/>
              <a:ea typeface="Arial"/>
              <a:cs typeface="Arial"/>
              <a:sym typeface="Arial"/>
            </a:endParaRPr>
          </a:p>
        </p:txBody>
      </p:sp>
      <p:sp>
        <p:nvSpPr>
          <p:cNvPr id="780" name="Google Shape;780;p34"/>
          <p:cNvSpPr/>
          <p:nvPr/>
        </p:nvSpPr>
        <p:spPr>
          <a:xfrm>
            <a:off x="9952953" y="3583485"/>
            <a:ext cx="1083050" cy="184853"/>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7843"/>
              </a:schemeClr>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81" name="Google Shape;781;p34"/>
          <p:cNvCxnSpPr/>
          <p:nvPr/>
        </p:nvCxnSpPr>
        <p:spPr>
          <a:xfrm>
            <a:off x="10494478" y="3394656"/>
            <a:ext cx="0" cy="180946"/>
          </a:xfrm>
          <a:prstGeom prst="straightConnector1">
            <a:avLst/>
          </a:prstGeom>
          <a:noFill/>
          <a:ln cap="flat" cmpd="sng" w="9525">
            <a:solidFill>
              <a:schemeClr val="dk1">
                <a:alpha val="7843"/>
              </a:schemeClr>
            </a:solidFill>
            <a:prstDash val="solid"/>
            <a:round/>
            <a:headEnd len="sm" w="sm" type="none"/>
            <a:tailEnd len="sm" w="sm" type="none"/>
          </a:ln>
        </p:spPr>
      </p:cxnSp>
      <p:cxnSp>
        <p:nvCxnSpPr>
          <p:cNvPr id="782" name="Google Shape;782;p34"/>
          <p:cNvCxnSpPr/>
          <p:nvPr/>
        </p:nvCxnSpPr>
        <p:spPr>
          <a:xfrm>
            <a:off x="3573537" y="2826996"/>
            <a:ext cx="2" cy="311836"/>
          </a:xfrm>
          <a:prstGeom prst="straightConnector1">
            <a:avLst/>
          </a:prstGeom>
          <a:noFill/>
          <a:ln cap="flat" cmpd="sng" w="9525">
            <a:solidFill>
              <a:schemeClr val="dk1"/>
            </a:solidFill>
            <a:prstDash val="solid"/>
            <a:round/>
            <a:headEnd len="sm" w="sm" type="none"/>
            <a:tailEnd len="med" w="med" type="triangle"/>
          </a:ln>
        </p:spPr>
      </p:cxnSp>
      <p:sp>
        <p:nvSpPr>
          <p:cNvPr id="783" name="Google Shape;783;p34"/>
          <p:cNvSpPr/>
          <p:nvPr/>
        </p:nvSpPr>
        <p:spPr>
          <a:xfrm>
            <a:off x="1763744" y="2949277"/>
            <a:ext cx="4266297" cy="198406"/>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34"/>
          <p:cNvSpPr/>
          <p:nvPr/>
        </p:nvSpPr>
        <p:spPr>
          <a:xfrm>
            <a:off x="8146869" y="2947230"/>
            <a:ext cx="2347608" cy="191602"/>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7843"/>
              </a:schemeClr>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85" name="Google Shape;785;p34"/>
          <p:cNvCxnSpPr/>
          <p:nvPr/>
        </p:nvCxnSpPr>
        <p:spPr>
          <a:xfrm>
            <a:off x="4908184" y="2947230"/>
            <a:ext cx="0" cy="200305"/>
          </a:xfrm>
          <a:prstGeom prst="straightConnector1">
            <a:avLst/>
          </a:prstGeom>
          <a:noFill/>
          <a:ln cap="flat" cmpd="sng" w="9525">
            <a:solidFill>
              <a:schemeClr val="dk1"/>
            </a:solidFill>
            <a:prstDash val="solid"/>
            <a:round/>
            <a:headEnd len="sm" w="sm" type="none"/>
            <a:tailEnd len="med" w="med" type="triangle"/>
          </a:ln>
        </p:spPr>
      </p:cxnSp>
      <p:sp>
        <p:nvSpPr>
          <p:cNvPr id="786" name="Google Shape;786;p34"/>
          <p:cNvSpPr/>
          <p:nvPr/>
        </p:nvSpPr>
        <p:spPr>
          <a:xfrm>
            <a:off x="129765" y="2710311"/>
            <a:ext cx="420286" cy="2886348"/>
          </a:xfrm>
          <a:prstGeom prst="round2SameRect">
            <a:avLst>
              <a:gd fmla="val 0" name="adj1"/>
              <a:gd fmla="val 0" name="adj2"/>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5"/>
                </a:solidFill>
                <a:latin typeface="Arial Narrow"/>
                <a:ea typeface="Arial Narrow"/>
                <a:cs typeface="Arial Narrow"/>
                <a:sym typeface="Arial Narrow"/>
              </a:rPr>
              <a:t>2L+</a:t>
            </a:r>
            <a:endParaRPr b="0" i="0" sz="1400" u="none" cap="none" strike="noStrike">
              <a:solidFill>
                <a:schemeClr val="accent5"/>
              </a:solidFill>
              <a:latin typeface="Arial Narrow"/>
              <a:ea typeface="Arial Narrow"/>
              <a:cs typeface="Arial Narrow"/>
              <a:sym typeface="Arial Narrow"/>
            </a:endParaRPr>
          </a:p>
        </p:txBody>
      </p:sp>
      <p:sp>
        <p:nvSpPr>
          <p:cNvPr id="787" name="Google Shape;787;p34"/>
          <p:cNvSpPr/>
          <p:nvPr/>
        </p:nvSpPr>
        <p:spPr>
          <a:xfrm>
            <a:off x="9921942" y="3158580"/>
            <a:ext cx="1145072" cy="274320"/>
          </a:xfrm>
          <a:prstGeom prst="roundRect">
            <a:avLst>
              <a:gd fmla="val 0" name="adj"/>
            </a:avLst>
          </a:prstGeom>
          <a:solidFill>
            <a:schemeClr val="lt1"/>
          </a:solidFill>
          <a:ln cap="flat" cmpd="sng" w="9525">
            <a:solidFill>
              <a:schemeClr val="dk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50" u="none" cap="none" strike="noStrike">
                <a:solidFill>
                  <a:schemeClr val="accent1"/>
                </a:solidFill>
                <a:latin typeface="Arial Narrow"/>
                <a:ea typeface="Arial Narrow"/>
                <a:cs typeface="Arial Narrow"/>
                <a:sym typeface="Arial Narrow"/>
              </a:rPr>
              <a:t>Prior ChT for mBC</a:t>
            </a:r>
            <a:endParaRPr b="0" i="0" sz="1400" u="none" cap="none" strike="noStrike">
              <a:solidFill>
                <a:srgbClr val="000000"/>
              </a:solidFill>
              <a:latin typeface="Arial"/>
              <a:ea typeface="Arial"/>
              <a:cs typeface="Arial"/>
              <a:sym typeface="Arial"/>
            </a:endParaRPr>
          </a:p>
        </p:txBody>
      </p:sp>
      <p:cxnSp>
        <p:nvCxnSpPr>
          <p:cNvPr id="788" name="Google Shape;788;p34"/>
          <p:cNvCxnSpPr>
            <a:stCxn id="789" idx="2"/>
            <a:endCxn id="790" idx="0"/>
          </p:cNvCxnSpPr>
          <p:nvPr/>
        </p:nvCxnSpPr>
        <p:spPr>
          <a:xfrm>
            <a:off x="9320670" y="4899975"/>
            <a:ext cx="0" cy="102900"/>
          </a:xfrm>
          <a:prstGeom prst="straightConnector1">
            <a:avLst/>
          </a:prstGeom>
          <a:noFill/>
          <a:ln cap="flat" cmpd="sng" w="9525">
            <a:solidFill>
              <a:schemeClr val="dk1">
                <a:alpha val="7843"/>
              </a:schemeClr>
            </a:solidFill>
            <a:prstDash val="solid"/>
            <a:round/>
            <a:headEnd len="sm" w="sm" type="none"/>
            <a:tailEnd len="sm" w="sm" type="none"/>
          </a:ln>
        </p:spPr>
      </p:cxnSp>
      <p:sp>
        <p:nvSpPr>
          <p:cNvPr id="791" name="Google Shape;791;p34"/>
          <p:cNvSpPr/>
          <p:nvPr/>
        </p:nvSpPr>
        <p:spPr>
          <a:xfrm>
            <a:off x="3259502" y="5242315"/>
            <a:ext cx="615297" cy="274320"/>
          </a:xfrm>
          <a:prstGeom prst="roundRect">
            <a:avLst>
              <a:gd fmla="val 0" name="adj"/>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accent1"/>
                </a:solidFill>
                <a:latin typeface="Arial Narrow"/>
                <a:ea typeface="Arial Narrow"/>
                <a:cs typeface="Arial Narrow"/>
                <a:sym typeface="Arial Narrow"/>
              </a:rPr>
              <a:t>PD</a:t>
            </a:r>
            <a:endParaRPr b="0" i="0" sz="1400" u="none" cap="none" strike="noStrike">
              <a:solidFill>
                <a:schemeClr val="accent1"/>
              </a:solidFill>
              <a:latin typeface="Arial"/>
              <a:ea typeface="Arial"/>
              <a:cs typeface="Arial"/>
              <a:sym typeface="Arial"/>
            </a:endParaRPr>
          </a:p>
        </p:txBody>
      </p:sp>
      <p:sp>
        <p:nvSpPr>
          <p:cNvPr id="792" name="Google Shape;792;p34"/>
          <p:cNvSpPr/>
          <p:nvPr/>
        </p:nvSpPr>
        <p:spPr>
          <a:xfrm>
            <a:off x="925151" y="3158580"/>
            <a:ext cx="1815717" cy="1714392"/>
          </a:xfrm>
          <a:prstGeom prst="roundRect">
            <a:avLst>
              <a:gd fmla="val 0" name="adj"/>
            </a:avLst>
          </a:prstGeom>
          <a:solidFill>
            <a:schemeClr val="accent1"/>
          </a:solidFill>
          <a:ln>
            <a:noFill/>
          </a:ln>
        </p:spPr>
        <p:txBody>
          <a:bodyPr anchorCtr="0" anchor="ctr" bIns="0" lIns="36000" spcFirstLastPara="1" rIns="3600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no targetable alteration or </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relevant therapeutic not available: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Everolimus + exemestane</a:t>
            </a:r>
            <a:endParaRPr b="0" i="0" sz="11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000" u="none" cap="none" strike="noStrike">
                <a:solidFill>
                  <a:srgbClr val="FFFFFF"/>
                </a:solidFill>
                <a:latin typeface="Arial Narrow"/>
                <a:ea typeface="Arial Narrow"/>
                <a:cs typeface="Arial Narrow"/>
                <a:sym typeface="Arial Narrow"/>
              </a:rPr>
              <a:t> </a:t>
            </a:r>
            <a:r>
              <a:rPr b="0" i="1" lang="en-US" sz="1000" u="none" cap="none" strike="noStrike">
                <a:solidFill>
                  <a:srgbClr val="FFFFFF"/>
                </a:solidFill>
                <a:latin typeface="Arial Narrow"/>
                <a:ea typeface="Arial Narrow"/>
                <a:cs typeface="Arial Narrow"/>
                <a:sym typeface="Arial Narrow"/>
              </a:rPr>
              <a:t>or</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Everolimus + fulvestrant </a:t>
            </a:r>
            <a:endParaRPr b="0" i="0" sz="11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1" lang="en-US" sz="1000" u="none" cap="none" strike="noStrike">
                <a:solidFill>
                  <a:srgbClr val="FFFFFF"/>
                </a:solidFill>
                <a:latin typeface="Arial Narrow"/>
                <a:ea typeface="Arial Narrow"/>
                <a:cs typeface="Arial Narrow"/>
                <a:sym typeface="Arial Narrow"/>
              </a:rPr>
              <a:t>o</a:t>
            </a:r>
            <a:r>
              <a:rPr b="0" i="0" lang="en-US" sz="1000" u="none" cap="none" strike="noStrike">
                <a:solidFill>
                  <a:srgbClr val="FFFFFF"/>
                </a:solidFill>
                <a:latin typeface="Arial Narrow"/>
                <a:ea typeface="Arial Narrow"/>
                <a:cs typeface="Arial Narrow"/>
                <a:sym typeface="Arial Narrow"/>
              </a:rPr>
              <a:t>r</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Switch ET ± CDK4/6i</a:t>
            </a:r>
            <a:br>
              <a:rPr b="0" i="0" lang="en-US" sz="1100" u="none" cap="none" strike="noStrike">
                <a:solidFill>
                  <a:srgbClr val="FFFFFF"/>
                </a:solidFill>
                <a:latin typeface="Arial Narrow"/>
                <a:ea typeface="Arial Narrow"/>
                <a:cs typeface="Arial Narrow"/>
                <a:sym typeface="Arial Narrow"/>
              </a:rPr>
            </a:br>
            <a:r>
              <a:rPr b="0" i="1" lang="en-US" sz="1000" u="none" cap="none" strike="noStrike">
                <a:solidFill>
                  <a:srgbClr val="FFFFFF"/>
                </a:solidFill>
                <a:latin typeface="Arial Narrow"/>
                <a:ea typeface="Arial Narrow"/>
                <a:cs typeface="Arial Narrow"/>
                <a:sym typeface="Arial Narrow"/>
              </a:rPr>
              <a:t>or</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Fulvestrant monotherapy</a:t>
            </a:r>
            <a:endParaRPr b="0" i="0" sz="1100" u="none" cap="none" strike="noStrike">
              <a:solidFill>
                <a:srgbClr val="000000"/>
              </a:solidFill>
              <a:latin typeface="Arial Narrow"/>
              <a:ea typeface="Arial Narrow"/>
              <a:cs typeface="Arial Narrow"/>
              <a:sym typeface="Arial Narrow"/>
            </a:endParaRPr>
          </a:p>
        </p:txBody>
      </p:sp>
      <p:sp>
        <p:nvSpPr>
          <p:cNvPr id="793" name="Google Shape;793;p34"/>
          <p:cNvSpPr/>
          <p:nvPr/>
        </p:nvSpPr>
        <p:spPr>
          <a:xfrm>
            <a:off x="2581525" y="2551189"/>
            <a:ext cx="1984023" cy="274320"/>
          </a:xfrm>
          <a:prstGeom prst="roundRect">
            <a:avLst>
              <a:gd fmla="val 0"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FFFFFF"/>
                </a:solidFill>
                <a:latin typeface="Arial Narrow"/>
                <a:ea typeface="Arial Narrow"/>
                <a:cs typeface="Arial Narrow"/>
                <a:sym typeface="Arial Narrow"/>
              </a:rPr>
              <a:t>Candidate for ET ± TT</a:t>
            </a:r>
            <a:endParaRPr b="1" i="0" sz="1400" u="none" cap="none" strike="noStrike">
              <a:solidFill>
                <a:srgbClr val="FFFFFF"/>
              </a:solidFill>
              <a:latin typeface="Arial Narrow"/>
              <a:ea typeface="Arial Narrow"/>
              <a:cs typeface="Arial Narrow"/>
              <a:sym typeface="Arial Narrow"/>
            </a:endParaRPr>
          </a:p>
        </p:txBody>
      </p:sp>
      <p:sp>
        <p:nvSpPr>
          <p:cNvPr id="789" name="Google Shape;789;p34"/>
          <p:cNvSpPr/>
          <p:nvPr/>
        </p:nvSpPr>
        <p:spPr>
          <a:xfrm>
            <a:off x="9013021" y="4625655"/>
            <a:ext cx="615297" cy="274320"/>
          </a:xfrm>
          <a:prstGeom prst="roundRect">
            <a:avLst>
              <a:gd fmla="val 0" name="adj"/>
            </a:avLst>
          </a:prstGeom>
          <a:solidFill>
            <a:schemeClr val="lt1">
              <a:alpha val="7843"/>
            </a:schemeClr>
          </a:solidFill>
          <a:ln cap="flat" cmpd="sng" w="9525">
            <a:solidFill>
              <a:schemeClr val="accen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accent1"/>
                </a:solidFill>
                <a:latin typeface="Arial Narrow"/>
                <a:ea typeface="Arial Narrow"/>
                <a:cs typeface="Arial Narrow"/>
                <a:sym typeface="Arial Narrow"/>
              </a:rPr>
              <a:t>PD</a:t>
            </a:r>
            <a:endParaRPr b="0" i="0" sz="1400" u="none" cap="none" strike="noStrike">
              <a:solidFill>
                <a:schemeClr val="accent1"/>
              </a:solidFill>
              <a:latin typeface="Arial"/>
              <a:ea typeface="Arial"/>
              <a:cs typeface="Arial"/>
              <a:sym typeface="Arial"/>
            </a:endParaRPr>
          </a:p>
        </p:txBody>
      </p:sp>
      <p:sp>
        <p:nvSpPr>
          <p:cNvPr id="790" name="Google Shape;790;p34"/>
          <p:cNvSpPr/>
          <p:nvPr/>
        </p:nvSpPr>
        <p:spPr>
          <a:xfrm>
            <a:off x="7075154" y="5002765"/>
            <a:ext cx="4491031" cy="2743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not used before: T-DXd or SG or Dato-DXd or ChT</a:t>
            </a:r>
            <a:endParaRPr b="0" i="0" sz="1400" u="none" cap="none" strike="noStrike">
              <a:solidFill>
                <a:srgbClr val="000000"/>
              </a:solidFill>
              <a:latin typeface="Arial"/>
              <a:ea typeface="Arial"/>
              <a:cs typeface="Arial"/>
              <a:sym typeface="Arial"/>
            </a:endParaRPr>
          </a:p>
        </p:txBody>
      </p:sp>
      <p:cxnSp>
        <p:nvCxnSpPr>
          <p:cNvPr id="794" name="Google Shape;794;p34"/>
          <p:cNvCxnSpPr>
            <a:endCxn id="793" idx="3"/>
          </p:cNvCxnSpPr>
          <p:nvPr/>
        </p:nvCxnSpPr>
        <p:spPr>
          <a:xfrm rot="10800000">
            <a:off x="4565548" y="2688349"/>
            <a:ext cx="1884600" cy="0"/>
          </a:xfrm>
          <a:prstGeom prst="straightConnector1">
            <a:avLst/>
          </a:prstGeom>
          <a:noFill/>
          <a:ln cap="flat" cmpd="sng" w="9525">
            <a:solidFill>
              <a:schemeClr val="dk1"/>
            </a:solidFill>
            <a:prstDash val="solid"/>
            <a:round/>
            <a:headEnd len="sm" w="sm" type="none"/>
            <a:tailEnd len="med" w="med" type="triangle"/>
          </a:ln>
        </p:spPr>
      </p:cxnSp>
      <p:cxnSp>
        <p:nvCxnSpPr>
          <p:cNvPr id="795" name="Google Shape;795;p34"/>
          <p:cNvCxnSpPr>
            <a:endCxn id="767" idx="1"/>
          </p:cNvCxnSpPr>
          <p:nvPr/>
        </p:nvCxnSpPr>
        <p:spPr>
          <a:xfrm>
            <a:off x="6450237" y="2688349"/>
            <a:ext cx="1876800" cy="0"/>
          </a:xfrm>
          <a:prstGeom prst="straightConnector1">
            <a:avLst/>
          </a:prstGeom>
          <a:noFill/>
          <a:ln cap="flat" cmpd="sng" w="9525">
            <a:solidFill>
              <a:schemeClr val="dk1">
                <a:alpha val="7843"/>
              </a:schemeClr>
            </a:solidFill>
            <a:prstDash val="solid"/>
            <a:round/>
            <a:headEnd len="sm" w="sm" type="none"/>
            <a:tailEnd len="med" w="med" type="triangle"/>
          </a:ln>
        </p:spPr>
      </p:cxnSp>
      <p:sp>
        <p:nvSpPr>
          <p:cNvPr id="796" name="Google Shape;796;p34"/>
          <p:cNvSpPr txBox="1"/>
          <p:nvPr/>
        </p:nvSpPr>
        <p:spPr>
          <a:xfrm>
            <a:off x="9508325" y="5394213"/>
            <a:ext cx="2250288" cy="13849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Narrow"/>
                <a:ea typeface="Arial Narrow"/>
                <a:cs typeface="Arial Narrow"/>
                <a:sym typeface="Arial Narrow"/>
              </a:rPr>
              <a:t>Adapted from Gennari R et al, 2021</a:t>
            </a:r>
            <a:endParaRPr b="0" baseline="30000" i="0" sz="900" u="none" cap="none" strike="noStrike">
              <a:solidFill>
                <a:schemeClr val="accent1"/>
              </a:solidFill>
              <a:latin typeface="Arial Narrow"/>
              <a:ea typeface="Arial Narrow"/>
              <a:cs typeface="Arial Narrow"/>
              <a:sym typeface="Arial Narrow"/>
            </a:endParaRPr>
          </a:p>
        </p:txBody>
      </p:sp>
      <p:sp>
        <p:nvSpPr>
          <p:cNvPr id="797" name="Google Shape;797;p34"/>
          <p:cNvSpPr/>
          <p:nvPr/>
        </p:nvSpPr>
        <p:spPr>
          <a:xfrm>
            <a:off x="2800435" y="3158580"/>
            <a:ext cx="1546207" cy="1714392"/>
          </a:xfrm>
          <a:prstGeom prst="roundRect">
            <a:avLst>
              <a:gd fmla="val 0" name="adj"/>
            </a:avLst>
          </a:prstGeom>
          <a:solidFill>
            <a:schemeClr val="accent1"/>
          </a:solidFill>
          <a:ln>
            <a:noFill/>
          </a:ln>
        </p:spPr>
        <p:txBody>
          <a:bodyPr anchorCtr="0" anchor="ctr" bIns="0" lIns="36000" spcFirstLastPara="1" rIns="3600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a:t>
            </a:r>
            <a:r>
              <a:rPr b="0" i="1" lang="en-US" sz="1100" u="none" cap="none" strike="noStrike">
                <a:solidFill>
                  <a:srgbClr val="FFFFFF"/>
                </a:solidFill>
                <a:latin typeface="Arial Narrow"/>
                <a:ea typeface="Arial Narrow"/>
                <a:cs typeface="Arial Narrow"/>
                <a:sym typeface="Arial Narrow"/>
              </a:rPr>
              <a:t>PIK3CA-</a:t>
            </a:r>
            <a:r>
              <a:rPr b="0" i="0" lang="en-US" sz="1100" u="none" cap="none" strike="noStrike">
                <a:solidFill>
                  <a:srgbClr val="FFFFFF"/>
                </a:solidFill>
                <a:latin typeface="Arial Narrow"/>
                <a:ea typeface="Arial Narrow"/>
                <a:cs typeface="Arial Narrow"/>
                <a:sym typeface="Arial Narrow"/>
              </a:rPr>
              <a:t>mut+:</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Alpelisib + fulvestrant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a:t>
            </a:r>
            <a:r>
              <a:rPr b="0" i="1" lang="en-US" sz="1100" u="none" cap="none" strike="noStrike">
                <a:solidFill>
                  <a:srgbClr val="FFFFFF"/>
                </a:solidFill>
                <a:latin typeface="Arial Narrow"/>
                <a:ea typeface="Arial Narrow"/>
                <a:cs typeface="Arial Narrow"/>
                <a:sym typeface="Arial Narrow"/>
              </a:rPr>
              <a:t>PIK3CA-</a:t>
            </a:r>
            <a:r>
              <a:rPr b="0" i="0" lang="en-US" sz="1100" u="none" cap="none" strike="noStrike">
                <a:solidFill>
                  <a:srgbClr val="FFFFFF"/>
                </a:solidFill>
                <a:latin typeface="Arial Narrow"/>
                <a:ea typeface="Arial Narrow"/>
                <a:cs typeface="Arial Narrow"/>
                <a:sym typeface="Arial Narrow"/>
              </a:rPr>
              <a:t>mut</a:t>
            </a:r>
            <a:r>
              <a:rPr b="0" i="1" lang="en-US" sz="1100" u="none" cap="none" strike="noStrike">
                <a:solidFill>
                  <a:srgbClr val="FFFFFF"/>
                </a:solidFill>
                <a:latin typeface="Arial Narrow"/>
                <a:ea typeface="Arial Narrow"/>
                <a:cs typeface="Arial Narrow"/>
                <a:sym typeface="Arial Narrow"/>
              </a:rPr>
              <a:t>/AKT/PTEN </a:t>
            </a:r>
            <a:r>
              <a:rPr b="0" i="0" lang="en-US" sz="1100" u="none" cap="none" strike="noStrike">
                <a:solidFill>
                  <a:srgbClr val="FFFFFF"/>
                </a:solidFill>
                <a:latin typeface="Arial Narrow"/>
                <a:ea typeface="Arial Narrow"/>
                <a:cs typeface="Arial Narrow"/>
                <a:sym typeface="Arial Narrow"/>
              </a:rPr>
              <a:t>alteration:</a:t>
            </a:r>
            <a:endParaRPr b="0" i="0" sz="11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Capivasertib</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 fulvestrant</a:t>
            </a:r>
            <a:endParaRPr b="0" i="0" sz="1400" u="none" cap="none" strike="noStrike">
              <a:solidFill>
                <a:srgbClr val="000000"/>
              </a:solidFill>
              <a:latin typeface="Arial"/>
              <a:ea typeface="Arial"/>
              <a:cs typeface="Arial"/>
              <a:sym typeface="Arial"/>
            </a:endParaRPr>
          </a:p>
        </p:txBody>
      </p:sp>
      <p:sp>
        <p:nvSpPr>
          <p:cNvPr id="798" name="Google Shape;798;p34"/>
          <p:cNvSpPr/>
          <p:nvPr/>
        </p:nvSpPr>
        <p:spPr>
          <a:xfrm>
            <a:off x="5469726" y="3158580"/>
            <a:ext cx="1136391" cy="673884"/>
          </a:xfrm>
          <a:prstGeom prst="roundRect">
            <a:avLst>
              <a:gd fmla="val 0" name="adj"/>
            </a:avLst>
          </a:prstGeom>
          <a:solidFill>
            <a:schemeClr val="accent1"/>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germline </a:t>
            </a:r>
            <a:r>
              <a:rPr b="0" i="1" lang="en-US" sz="1100" u="none" cap="none" strike="noStrike">
                <a:solidFill>
                  <a:srgbClr val="FFFFFF"/>
                </a:solidFill>
                <a:latin typeface="Arial Narrow"/>
                <a:ea typeface="Arial Narrow"/>
                <a:cs typeface="Arial Narrow"/>
                <a:sym typeface="Arial Narrow"/>
              </a:rPr>
              <a:t>BRCA</a:t>
            </a:r>
            <a:r>
              <a:rPr b="0" i="0" lang="en-US" sz="1100" u="none" cap="none" strike="noStrike">
                <a:solidFill>
                  <a:srgbClr val="FFFFFF"/>
                </a:solidFill>
                <a:latin typeface="Arial Narrow"/>
                <a:ea typeface="Arial Narrow"/>
                <a:cs typeface="Arial Narrow"/>
                <a:sym typeface="Arial Narrow"/>
              </a:rPr>
              <a:t>/</a:t>
            </a:r>
            <a:r>
              <a:rPr b="0" i="1" lang="en-US" sz="1100" u="none" cap="none" strike="noStrike">
                <a:solidFill>
                  <a:srgbClr val="FFFFFF"/>
                </a:solidFill>
                <a:latin typeface="Arial Narrow"/>
                <a:ea typeface="Arial Narrow"/>
                <a:cs typeface="Arial Narrow"/>
                <a:sym typeface="Arial Narrow"/>
              </a:rPr>
              <a:t>PALB2-</a:t>
            </a:r>
            <a:r>
              <a:rPr b="0" i="0" lang="en-US" sz="1100" u="none" cap="none" strike="noStrike">
                <a:solidFill>
                  <a:srgbClr val="FFFFFF"/>
                </a:solidFill>
                <a:latin typeface="Arial Narrow"/>
                <a:ea typeface="Arial Narrow"/>
                <a:cs typeface="Arial Narrow"/>
                <a:sym typeface="Arial Narrow"/>
              </a:rPr>
              <a:t>mut+:</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PARP inhibitor </a:t>
            </a:r>
            <a:endParaRPr b="0" i="0" sz="1100" u="none" cap="none" strike="noStrike">
              <a:solidFill>
                <a:srgbClr val="000000"/>
              </a:solidFill>
              <a:latin typeface="Arial Narrow"/>
              <a:ea typeface="Arial Narrow"/>
              <a:cs typeface="Arial Narrow"/>
              <a:sym typeface="Arial Narrow"/>
            </a:endParaRPr>
          </a:p>
        </p:txBody>
      </p:sp>
      <p:sp>
        <p:nvSpPr>
          <p:cNvPr id="799" name="Google Shape;799;p34"/>
          <p:cNvSpPr/>
          <p:nvPr/>
        </p:nvSpPr>
        <p:spPr>
          <a:xfrm>
            <a:off x="4561604" y="1319247"/>
            <a:ext cx="3777047" cy="457200"/>
          </a:xfrm>
          <a:prstGeom prst="roundRect">
            <a:avLst>
              <a:gd fmla="val 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Arial Narrow"/>
                <a:ea typeface="Arial Narrow"/>
                <a:cs typeface="Arial Narrow"/>
                <a:sym typeface="Arial Narrow"/>
              </a:rPr>
              <a:t>Patients with ER+/HER2– mBC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0" i="1" lang="en-US" sz="1100" u="none" cap="none" strike="noStrike">
                <a:solidFill>
                  <a:srgbClr val="FFFFFF"/>
                </a:solidFill>
                <a:latin typeface="Arial Narrow"/>
                <a:ea typeface="Arial Narrow"/>
                <a:cs typeface="Arial Narrow"/>
                <a:sym typeface="Arial Narrow"/>
              </a:rPr>
              <a:t>De novo</a:t>
            </a:r>
            <a:r>
              <a:rPr b="0" i="0" lang="en-US" sz="1100" u="none" cap="none" strike="noStrike">
                <a:solidFill>
                  <a:srgbClr val="FFFFFF"/>
                </a:solidFill>
                <a:latin typeface="Arial Narrow"/>
                <a:ea typeface="Arial Narrow"/>
                <a:cs typeface="Arial Narrow"/>
                <a:sym typeface="Arial Narrow"/>
              </a:rPr>
              <a:t> mBC or recurrence &gt;12 months after the end of adjuvant ET</a:t>
            </a:r>
            <a:endParaRPr b="0" baseline="30000" i="0" sz="1100" u="none" cap="none" strike="noStrike">
              <a:solidFill>
                <a:srgbClr val="FFFFFF"/>
              </a:solidFill>
              <a:latin typeface="Arial Narrow"/>
              <a:ea typeface="Arial Narrow"/>
              <a:cs typeface="Arial Narrow"/>
              <a:sym typeface="Arial Narrow"/>
            </a:endParaRPr>
          </a:p>
        </p:txBody>
      </p:sp>
      <p:sp>
        <p:nvSpPr>
          <p:cNvPr id="800" name="Google Shape;800;p34"/>
          <p:cNvSpPr/>
          <p:nvPr/>
        </p:nvSpPr>
        <p:spPr>
          <a:xfrm>
            <a:off x="6041286" y="1856712"/>
            <a:ext cx="817682" cy="291841"/>
          </a:xfrm>
          <a:prstGeom prst="roundRect">
            <a:avLst>
              <a:gd fmla="val 0" name="adj"/>
            </a:avLst>
          </a:prstGeom>
          <a:solidFill>
            <a:srgbClr val="4C4C4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00" u="none" cap="none" strike="noStrike">
                <a:solidFill>
                  <a:srgbClr val="FFFFFF"/>
                </a:solidFill>
                <a:latin typeface="Arial Narrow"/>
                <a:ea typeface="Arial Narrow"/>
                <a:cs typeface="Arial Narrow"/>
                <a:sym typeface="Arial Narrow"/>
              </a:rPr>
              <a:t>AI + CDK4/6i</a:t>
            </a:r>
            <a:endParaRPr b="0" i="0" sz="1400" u="none" cap="none" strike="noStrike">
              <a:solidFill>
                <a:srgbClr val="000000"/>
              </a:solidFill>
              <a:latin typeface="Arial"/>
              <a:ea typeface="Arial"/>
              <a:cs typeface="Arial"/>
              <a:sym typeface="Arial"/>
            </a:endParaRPr>
          </a:p>
        </p:txBody>
      </p:sp>
      <p:sp>
        <p:nvSpPr>
          <p:cNvPr id="801" name="Google Shape;801;p34"/>
          <p:cNvSpPr/>
          <p:nvPr/>
        </p:nvSpPr>
        <p:spPr>
          <a:xfrm>
            <a:off x="965244" y="2211923"/>
            <a:ext cx="4694738" cy="250031"/>
          </a:xfrm>
          <a:prstGeom prst="roundRect">
            <a:avLst>
              <a:gd fmla="val 0" name="adj"/>
            </a:avLst>
          </a:prstGeom>
          <a:solidFill>
            <a:srgbClr val="F2F2F2"/>
          </a:solidFill>
          <a:ln cap="flat" cmpd="sng" w="95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100" u="none" cap="none" strike="noStrike">
                <a:solidFill>
                  <a:schemeClr val="accent1"/>
                </a:solidFill>
                <a:latin typeface="Arial Narrow"/>
                <a:ea typeface="Arial Narrow"/>
                <a:cs typeface="Arial Narrow"/>
                <a:sym typeface="Arial Narrow"/>
              </a:rPr>
              <a:t>ESR1 </a:t>
            </a:r>
            <a:r>
              <a:rPr b="0" i="0" lang="en-US" sz="1100" u="none" cap="none" strike="noStrike">
                <a:solidFill>
                  <a:schemeClr val="accent1"/>
                </a:solidFill>
                <a:latin typeface="Arial Narrow"/>
                <a:ea typeface="Arial Narrow"/>
                <a:cs typeface="Arial Narrow"/>
                <a:sym typeface="Arial Narrow"/>
              </a:rPr>
              <a:t>[liquid</a:t>
            </a:r>
            <a:r>
              <a:rPr b="0" baseline="30000" i="0" lang="en-US" sz="1100" u="none" cap="none" strike="noStrike">
                <a:solidFill>
                  <a:schemeClr val="accent1"/>
                </a:solidFill>
                <a:latin typeface="Arial Narrow"/>
                <a:ea typeface="Arial Narrow"/>
                <a:cs typeface="Arial Narrow"/>
                <a:sym typeface="Arial Narrow"/>
              </a:rPr>
              <a:t>2,3</a:t>
            </a:r>
            <a:r>
              <a:rPr b="0" i="0" lang="en-US" sz="1100" u="none" cap="none" strike="noStrike">
                <a:solidFill>
                  <a:schemeClr val="accent1"/>
                </a:solidFill>
                <a:latin typeface="Arial Narrow"/>
                <a:ea typeface="Arial Narrow"/>
                <a:cs typeface="Arial Narrow"/>
                <a:sym typeface="Arial Narrow"/>
              </a:rPr>
              <a:t>], </a:t>
            </a:r>
            <a:r>
              <a:rPr b="0" i="1" lang="en-US" sz="1100" u="none" cap="none" strike="noStrike">
                <a:solidFill>
                  <a:schemeClr val="accent1"/>
                </a:solidFill>
                <a:latin typeface="Arial Narrow"/>
                <a:ea typeface="Arial Narrow"/>
                <a:cs typeface="Arial Narrow"/>
                <a:sym typeface="Arial Narrow"/>
              </a:rPr>
              <a:t>PIK3CA, PTEN, AKT1, BRCA1/2, PALB2, HER2</a:t>
            </a:r>
            <a:r>
              <a:rPr b="0" i="0" lang="en-US" sz="1100" u="none" cap="none" strike="noStrike">
                <a:solidFill>
                  <a:schemeClr val="accent1"/>
                </a:solidFill>
                <a:latin typeface="Arial Narrow"/>
                <a:ea typeface="Arial Narrow"/>
                <a:cs typeface="Arial Narrow"/>
                <a:sym typeface="Arial Narrow"/>
              </a:rPr>
              <a:t>-low/-ultralow</a:t>
            </a:r>
            <a:endParaRPr b="0" i="0" sz="1400" u="none" cap="none" strike="noStrike">
              <a:solidFill>
                <a:schemeClr val="accent1"/>
              </a:solidFill>
              <a:latin typeface="Arial"/>
              <a:ea typeface="Arial"/>
              <a:cs typeface="Arial"/>
              <a:sym typeface="Arial"/>
            </a:endParaRPr>
          </a:p>
        </p:txBody>
      </p:sp>
      <p:sp>
        <p:nvSpPr>
          <p:cNvPr id="802" name="Google Shape;802;p34"/>
          <p:cNvSpPr/>
          <p:nvPr/>
        </p:nvSpPr>
        <p:spPr>
          <a:xfrm>
            <a:off x="964503" y="1876175"/>
            <a:ext cx="4694738" cy="279881"/>
          </a:xfrm>
          <a:prstGeom prst="roundRect">
            <a:avLst>
              <a:gd fmla="val 0" name="adj"/>
            </a:avLst>
          </a:prstGeom>
          <a:solidFill>
            <a:srgbClr val="1B5477">
              <a:alpha val="7843"/>
            </a:srgbClr>
          </a:solidFill>
          <a:ln cap="flat" cmpd="sng" w="9525">
            <a:solidFill>
              <a:srgbClr val="1B547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chemeClr val="accent1"/>
                </a:solidFill>
                <a:latin typeface="Arial Narrow"/>
                <a:ea typeface="Arial Narrow"/>
                <a:cs typeface="Arial Narrow"/>
                <a:sym typeface="Arial Narrow"/>
              </a:rPr>
              <a:t>If progression &gt;6 months</a:t>
            </a:r>
            <a:endParaRPr b="1" i="0" sz="1600" u="none" cap="none" strike="noStrike">
              <a:solidFill>
                <a:schemeClr val="accent1"/>
              </a:solidFill>
              <a:latin typeface="Arial Narrow"/>
              <a:ea typeface="Arial Narrow"/>
              <a:cs typeface="Arial Narrow"/>
              <a:sym typeface="Arial Narrow"/>
            </a:endParaRPr>
          </a:p>
        </p:txBody>
      </p:sp>
      <p:sp>
        <p:nvSpPr>
          <p:cNvPr id="803" name="Google Shape;803;p34"/>
          <p:cNvSpPr/>
          <p:nvPr/>
        </p:nvSpPr>
        <p:spPr>
          <a:xfrm>
            <a:off x="1344597" y="5192615"/>
            <a:ext cx="1728691" cy="365120"/>
          </a:xfrm>
          <a:prstGeom prst="roundRect">
            <a:avLst>
              <a:gd fmla="val 0" name="adj"/>
            </a:avLst>
          </a:prstGeom>
          <a:solidFill>
            <a:srgbClr val="F2F2F2"/>
          </a:solid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000" u="none" cap="none" strike="noStrike">
                <a:solidFill>
                  <a:schemeClr val="accent1"/>
                </a:solidFill>
                <a:latin typeface="Arial Narrow"/>
                <a:ea typeface="Arial Narrow"/>
                <a:cs typeface="Arial Narrow"/>
                <a:sym typeface="Arial Narrow"/>
              </a:rPr>
              <a:t>ESR1 </a:t>
            </a:r>
            <a:r>
              <a:rPr b="0" i="0" lang="en-US" sz="1000" u="none" cap="none" strike="noStrike">
                <a:solidFill>
                  <a:schemeClr val="accent1"/>
                </a:solidFill>
                <a:latin typeface="Arial Narrow"/>
                <a:ea typeface="Arial Narrow"/>
                <a:cs typeface="Arial Narrow"/>
                <a:sym typeface="Arial Narrow"/>
              </a:rPr>
              <a:t>mutational status testing, if not done before </a:t>
            </a:r>
            <a:endParaRPr b="0" i="0" sz="1400" u="none" cap="none" strike="noStrike">
              <a:solidFill>
                <a:schemeClr val="accent1"/>
              </a:solidFill>
              <a:latin typeface="Arial"/>
              <a:ea typeface="Arial"/>
              <a:cs typeface="Arial"/>
              <a:sym typeface="Arial"/>
            </a:endParaRPr>
          </a:p>
        </p:txBody>
      </p:sp>
      <p:sp>
        <p:nvSpPr>
          <p:cNvPr id="804" name="Google Shape;804;p34"/>
          <p:cNvSpPr/>
          <p:nvPr/>
        </p:nvSpPr>
        <p:spPr>
          <a:xfrm>
            <a:off x="6962396" y="1876175"/>
            <a:ext cx="4694738" cy="279881"/>
          </a:xfrm>
          <a:prstGeom prst="roundRect">
            <a:avLst>
              <a:gd fmla="val 0" name="adj"/>
            </a:avLst>
          </a:prstGeom>
          <a:solidFill>
            <a:srgbClr val="FFF5F5">
              <a:alpha val="7843"/>
            </a:srgbClr>
          </a:solidFill>
          <a:ln cap="flat" cmpd="sng" w="9525">
            <a:solidFill>
              <a:schemeClr val="accent2">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rgbClr val="FB5B65"/>
                </a:solidFill>
                <a:latin typeface="Arial Narrow"/>
                <a:ea typeface="Arial Narrow"/>
                <a:cs typeface="Arial Narrow"/>
                <a:sym typeface="Arial Narrow"/>
              </a:rPr>
              <a:t>If progression ≤6 months of 1L ET ± CDK4/6i, or visceral crisis</a:t>
            </a:r>
            <a:r>
              <a:rPr b="1" baseline="30000" i="0" lang="en-US" sz="1100" u="none" cap="none" strike="noStrike">
                <a:solidFill>
                  <a:srgbClr val="FB5B65"/>
                </a:solidFill>
                <a:latin typeface="Arial Narrow"/>
                <a:ea typeface="Arial Narrow"/>
                <a:cs typeface="Arial Narrow"/>
                <a:sym typeface="Arial Narrow"/>
              </a:rPr>
              <a:t>4,5</a:t>
            </a:r>
            <a:endParaRPr b="1" i="0" sz="1600" u="none" cap="none" strike="noStrike">
              <a:solidFill>
                <a:srgbClr val="FB5B65"/>
              </a:solidFill>
              <a:latin typeface="Arial Narrow"/>
              <a:ea typeface="Arial Narrow"/>
              <a:cs typeface="Arial Narrow"/>
              <a:sym typeface="Arial Narrow"/>
            </a:endParaRPr>
          </a:p>
        </p:txBody>
      </p:sp>
      <p:sp>
        <p:nvSpPr>
          <p:cNvPr id="805" name="Google Shape;805;p34"/>
          <p:cNvSpPr/>
          <p:nvPr/>
        </p:nvSpPr>
        <p:spPr>
          <a:xfrm>
            <a:off x="4406209" y="3158579"/>
            <a:ext cx="1003950" cy="803263"/>
          </a:xfrm>
          <a:prstGeom prst="roundRect">
            <a:avLst>
              <a:gd fmla="val 0" name="adj"/>
            </a:avLst>
          </a:prstGeom>
          <a:solidFill>
            <a:schemeClr val="accent1"/>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Narrow"/>
                <a:ea typeface="Arial Narrow"/>
                <a:cs typeface="Arial Narrow"/>
                <a:sym typeface="Arial Narrow"/>
              </a:rPr>
              <a:t>If </a:t>
            </a:r>
            <a:r>
              <a:rPr b="0" i="1" lang="en-US" sz="1100" u="none" cap="none" strike="noStrike">
                <a:solidFill>
                  <a:schemeClr val="lt1"/>
                </a:solidFill>
                <a:latin typeface="Arial Narrow"/>
                <a:ea typeface="Arial Narrow"/>
                <a:cs typeface="Arial Narrow"/>
                <a:sym typeface="Arial Narrow"/>
              </a:rPr>
              <a:t>ESR1-</a:t>
            </a:r>
            <a:r>
              <a:rPr b="0" i="0" lang="en-US" sz="1100" u="none" cap="none" strike="noStrike">
                <a:solidFill>
                  <a:schemeClr val="lt1"/>
                </a:solidFill>
                <a:latin typeface="Arial Narrow"/>
                <a:ea typeface="Arial Narrow"/>
                <a:cs typeface="Arial Narrow"/>
                <a:sym typeface="Arial Narrow"/>
              </a:rPr>
              <a:t>mut+: Elacestrant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Narrow"/>
                <a:ea typeface="Arial Narrow"/>
                <a:cs typeface="Arial Narrow"/>
                <a:sym typeface="Arial Narrow"/>
              </a:rPr>
              <a:t>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Narrow"/>
                <a:ea typeface="Arial Narrow"/>
                <a:cs typeface="Arial Narrow"/>
                <a:sym typeface="Arial Narrow"/>
              </a:rPr>
              <a:t>Imlunestrant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43"/>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sp>
        <p:nvSpPr>
          <p:cNvPr id="812" name="Google Shape;812;p43"/>
          <p:cNvSpPr txBox="1"/>
          <p:nvPr>
            <p:ph idx="11" type="ftr"/>
          </p:nvPr>
        </p:nvSpPr>
        <p:spPr>
          <a:xfrm>
            <a:off x="431800" y="6200269"/>
            <a:ext cx="8887248" cy="220978"/>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700"/>
              <a:buNone/>
            </a:pPr>
            <a:r>
              <a:rPr baseline="30000" lang="en-US"/>
              <a:t>a</a:t>
            </a:r>
            <a:r>
              <a:rPr lang="en-US"/>
              <a:t>Taxane–bevacizumab or capecitabine–bevacizumab. 1L, first line; 2L+, second line and beyond; AI, aromatase inhibitor; AKT1, protein kinase B alpha; </a:t>
            </a:r>
            <a:r>
              <a:rPr i="1" lang="en-US"/>
              <a:t>BRCA</a:t>
            </a:r>
            <a:r>
              <a:rPr lang="en-US"/>
              <a:t>, BReast CAncer gene; CDK4/6i, cyclin-dependent kinase 4/6 inhibitor; </a:t>
            </a:r>
            <a:br>
              <a:rPr lang="en-US"/>
            </a:br>
            <a:r>
              <a:rPr lang="en-US"/>
              <a:t>ChT, chemotherapy; Dato-DXd, datopotamab deruxtecan; ER, estrogen receptor; </a:t>
            </a:r>
            <a:r>
              <a:rPr i="1" lang="en-US"/>
              <a:t>ESR1</a:t>
            </a:r>
            <a:r>
              <a:rPr lang="en-US"/>
              <a:t>, estrogen receptor 1 gene; ET, endocrine therapy; HER2, human epidermal growth factor receptor 2; mBC, metastatic breast cancer; mut+, mutation positive; </a:t>
            </a:r>
            <a:r>
              <a:rPr i="1" lang="en-US"/>
              <a:t>PALB2</a:t>
            </a:r>
            <a:r>
              <a:rPr lang="en-US"/>
              <a:t>, partner and localizer of BRCA2; PARP, poly(ADP-ribose) polymerase; PD, progressive disease; </a:t>
            </a:r>
            <a:r>
              <a:rPr i="1" lang="en-US"/>
              <a:t>PIK3CA</a:t>
            </a:r>
            <a:r>
              <a:rPr lang="en-US"/>
              <a:t>, phosphatidylinositol-4,5-bisphosphate 3-kinase catalytic subunit alpha; </a:t>
            </a:r>
            <a:r>
              <a:rPr i="1" lang="en-US"/>
              <a:t>PTEN</a:t>
            </a:r>
            <a:r>
              <a:rPr lang="en-US"/>
              <a:t>, phosphatase and TENsin homolog; </a:t>
            </a:r>
            <a:br>
              <a:rPr lang="en-US"/>
            </a:br>
            <a:r>
              <a:rPr lang="en-US"/>
              <a:t>SG, sacituzumab govitecan; T-DXd, trastuzumab deruxtecan; TT, targeted therapy. </a:t>
            </a:r>
            <a:endParaRPr/>
          </a:p>
          <a:p>
            <a:pPr indent="0" lvl="0" marL="0" rtl="0" algn="l">
              <a:lnSpc>
                <a:spcPct val="90000"/>
              </a:lnSpc>
              <a:spcBef>
                <a:spcPts val="0"/>
              </a:spcBef>
              <a:spcAft>
                <a:spcPts val="0"/>
              </a:spcAft>
              <a:buSzPts val="700"/>
              <a:buNone/>
            </a:pPr>
            <a:r>
              <a:rPr lang="en-US"/>
              <a:t>1. Adapted from: Gennari A, et al. </a:t>
            </a:r>
            <a:r>
              <a:rPr i="1" lang="en-US"/>
              <a:t>Ann Oncol. </a:t>
            </a:r>
            <a:r>
              <a:rPr lang="en-US"/>
              <a:t>2021;32(12):1475-1495. ESMO Metastatic Breast Cancer Living Guidelines. V1.2 April 2025 (Accessed April 2026); 2. Burstein HJ, et al. </a:t>
            </a:r>
            <a:r>
              <a:rPr i="1" lang="en-US"/>
              <a:t>J Clin Oncol</a:t>
            </a:r>
            <a:r>
              <a:rPr lang="en-US"/>
              <a:t>. 2023;41(18):3423-3425; </a:t>
            </a:r>
            <a:br>
              <a:rPr lang="en-US"/>
            </a:br>
            <a:r>
              <a:rPr lang="en-US"/>
              <a:t>3. Referenced with permission from the NCCN Clinical Practice Guidelines in Oncology (NCCN Guidelines®) for Breast Cancer V.4.2025. © </a:t>
            </a:r>
            <a:r>
              <a:rPr i="1" lang="en-US"/>
              <a:t>National Comprehensive Cancer Network</a:t>
            </a:r>
            <a:r>
              <a:rPr lang="en-US"/>
              <a:t>, Inc. 2025. All rights reserved. Accessed April 25, 2026. To view the most recent and complete version of the guideline, go online to NCCN.org; 4. Bardia A, et al. </a:t>
            </a:r>
            <a:r>
              <a:rPr i="1" lang="en-US"/>
              <a:t>N Engl J Med</a:t>
            </a:r>
            <a:r>
              <a:rPr lang="en-US"/>
              <a:t>. 2024;391(22):2110-2122; 5. Cardoso F, et al. </a:t>
            </a:r>
            <a:r>
              <a:rPr i="1" lang="en-US"/>
              <a:t>Breast</a:t>
            </a:r>
            <a:r>
              <a:rPr lang="en-US"/>
              <a:t>. 2024;76:103756.</a:t>
            </a:r>
            <a:endParaRPr/>
          </a:p>
        </p:txBody>
      </p:sp>
      <p:sp>
        <p:nvSpPr>
          <p:cNvPr id="813" name="Google Shape;813;p43"/>
          <p:cNvSpPr/>
          <p:nvPr/>
        </p:nvSpPr>
        <p:spPr>
          <a:xfrm rot="10800000">
            <a:off x="-3" y="1310022"/>
            <a:ext cx="806156" cy="1358327"/>
          </a:xfrm>
          <a:prstGeom prst="rect">
            <a:avLst/>
          </a:prstGeom>
          <a:gradFill>
            <a:gsLst>
              <a:gs pos="0">
                <a:srgbClr val="71A0B4">
                  <a:alpha val="0"/>
                </a:srgbClr>
              </a:gs>
              <a:gs pos="1000">
                <a:srgbClr val="71A0B4">
                  <a:alpha val="0"/>
                </a:srgbClr>
              </a:gs>
              <a:gs pos="96000">
                <a:srgbClr val="F3F8F9"/>
              </a:gs>
              <a:gs pos="100000">
                <a:srgbClr val="F3F8F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814" name="Google Shape;814;p43"/>
          <p:cNvSpPr/>
          <p:nvPr/>
        </p:nvSpPr>
        <p:spPr>
          <a:xfrm rot="10800000">
            <a:off x="-8" y="2710309"/>
            <a:ext cx="801289" cy="2802025"/>
          </a:xfrm>
          <a:prstGeom prst="rect">
            <a:avLst/>
          </a:prstGeom>
          <a:gradFill>
            <a:gsLst>
              <a:gs pos="0">
                <a:srgbClr val="71A0B4">
                  <a:alpha val="0"/>
                </a:srgbClr>
              </a:gs>
              <a:gs pos="1000">
                <a:srgbClr val="71A0B4">
                  <a:alpha val="0"/>
                </a:srgbClr>
              </a:gs>
              <a:gs pos="96000">
                <a:srgbClr val="F3F8F9"/>
              </a:gs>
              <a:gs pos="100000">
                <a:srgbClr val="F3F8F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815" name="Google Shape;815;p43"/>
          <p:cNvSpPr/>
          <p:nvPr/>
        </p:nvSpPr>
        <p:spPr>
          <a:xfrm rot="10800000">
            <a:off x="7591107" y="4252122"/>
            <a:ext cx="3437316" cy="180945"/>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16" name="Google Shape;816;p43"/>
          <p:cNvCxnSpPr/>
          <p:nvPr/>
        </p:nvCxnSpPr>
        <p:spPr>
          <a:xfrm>
            <a:off x="6450127" y="1469598"/>
            <a:ext cx="0" cy="1218751"/>
          </a:xfrm>
          <a:prstGeom prst="straightConnector1">
            <a:avLst/>
          </a:prstGeom>
          <a:noFill/>
          <a:ln cap="flat" cmpd="sng" w="9525">
            <a:solidFill>
              <a:schemeClr val="dk1"/>
            </a:solidFill>
            <a:prstDash val="solid"/>
            <a:round/>
            <a:headEnd len="sm" w="sm" type="none"/>
            <a:tailEnd len="sm" w="sm" type="none"/>
          </a:ln>
        </p:spPr>
      </p:cxnSp>
      <p:sp>
        <p:nvSpPr>
          <p:cNvPr id="817" name="Google Shape;817;p43"/>
          <p:cNvSpPr/>
          <p:nvPr/>
        </p:nvSpPr>
        <p:spPr>
          <a:xfrm>
            <a:off x="6041286" y="2239884"/>
            <a:ext cx="817682" cy="274320"/>
          </a:xfrm>
          <a:prstGeom prst="roundRect">
            <a:avLst>
              <a:gd fmla="val 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050" u="none" cap="none" strike="noStrike">
                <a:solidFill>
                  <a:srgbClr val="153F5A"/>
                </a:solidFill>
                <a:latin typeface="Arial Narrow"/>
                <a:ea typeface="Arial Narrow"/>
                <a:cs typeface="Arial Narrow"/>
                <a:sym typeface="Arial Narrow"/>
              </a:rPr>
              <a:t>PD</a:t>
            </a:r>
            <a:endParaRPr b="0" i="0" sz="1050" u="none" cap="none" strike="noStrike">
              <a:solidFill>
                <a:srgbClr val="153F5A"/>
              </a:solidFill>
              <a:latin typeface="Arial Narrow"/>
              <a:ea typeface="Arial Narrow"/>
              <a:cs typeface="Arial Narrow"/>
              <a:sym typeface="Arial Narrow"/>
            </a:endParaRPr>
          </a:p>
        </p:txBody>
      </p:sp>
      <p:sp>
        <p:nvSpPr>
          <p:cNvPr id="818" name="Google Shape;818;p43"/>
          <p:cNvSpPr/>
          <p:nvPr/>
        </p:nvSpPr>
        <p:spPr>
          <a:xfrm>
            <a:off x="129765" y="1310023"/>
            <a:ext cx="303553" cy="1358326"/>
          </a:xfrm>
          <a:prstGeom prst="round2SameRect">
            <a:avLst>
              <a:gd fmla="val 0" name="adj1"/>
              <a:gd fmla="val 0" name="adj2"/>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71A0B4"/>
                </a:solidFill>
                <a:latin typeface="Arial Narrow"/>
                <a:ea typeface="Arial Narrow"/>
                <a:cs typeface="Arial Narrow"/>
                <a:sym typeface="Arial Narrow"/>
              </a:rPr>
              <a:t>1L</a:t>
            </a:r>
            <a:endParaRPr b="0" i="0" sz="1400" u="none" cap="none" strike="noStrike">
              <a:solidFill>
                <a:srgbClr val="71A0B4"/>
              </a:solidFill>
              <a:latin typeface="Arial Narrow"/>
              <a:ea typeface="Arial Narrow"/>
              <a:cs typeface="Arial Narrow"/>
              <a:sym typeface="Arial Narrow"/>
            </a:endParaRPr>
          </a:p>
        </p:txBody>
      </p:sp>
      <p:cxnSp>
        <p:nvCxnSpPr>
          <p:cNvPr id="819" name="Google Shape;819;p43"/>
          <p:cNvCxnSpPr/>
          <p:nvPr/>
        </p:nvCxnSpPr>
        <p:spPr>
          <a:xfrm rot="10800000">
            <a:off x="3102043" y="5385960"/>
            <a:ext cx="186214" cy="0"/>
          </a:xfrm>
          <a:prstGeom prst="straightConnector1">
            <a:avLst/>
          </a:prstGeom>
          <a:noFill/>
          <a:ln cap="flat" cmpd="sng" w="9525">
            <a:solidFill>
              <a:schemeClr val="dk1"/>
            </a:solidFill>
            <a:prstDash val="solid"/>
            <a:round/>
            <a:headEnd len="sm" w="sm" type="none"/>
            <a:tailEnd len="med" w="med" type="triangle"/>
          </a:ln>
        </p:spPr>
      </p:cxnSp>
      <p:cxnSp>
        <p:nvCxnSpPr>
          <p:cNvPr id="820" name="Google Shape;820;p43"/>
          <p:cNvCxnSpPr/>
          <p:nvPr/>
        </p:nvCxnSpPr>
        <p:spPr>
          <a:xfrm>
            <a:off x="9320669" y="4439420"/>
            <a:ext cx="0" cy="170907"/>
          </a:xfrm>
          <a:prstGeom prst="straightConnector1">
            <a:avLst/>
          </a:prstGeom>
          <a:noFill/>
          <a:ln cap="flat" cmpd="sng" w="9525">
            <a:solidFill>
              <a:schemeClr val="dk1">
                <a:alpha val="7843"/>
              </a:schemeClr>
            </a:solidFill>
            <a:prstDash val="solid"/>
            <a:round/>
            <a:headEnd len="sm" w="sm" type="none"/>
            <a:tailEnd len="med" w="med" type="triangle"/>
          </a:ln>
        </p:spPr>
      </p:cxnSp>
      <p:cxnSp>
        <p:nvCxnSpPr>
          <p:cNvPr id="821" name="Google Shape;821;p43"/>
          <p:cNvCxnSpPr/>
          <p:nvPr/>
        </p:nvCxnSpPr>
        <p:spPr>
          <a:xfrm>
            <a:off x="9924014" y="4258474"/>
            <a:ext cx="0" cy="180946"/>
          </a:xfrm>
          <a:prstGeom prst="straightConnector1">
            <a:avLst/>
          </a:prstGeom>
          <a:noFill/>
          <a:ln cap="flat" cmpd="sng" w="9525">
            <a:solidFill>
              <a:schemeClr val="dk1">
                <a:alpha val="7843"/>
              </a:schemeClr>
            </a:solidFill>
            <a:prstDash val="solid"/>
            <a:round/>
            <a:headEnd len="sm" w="sm" type="none"/>
            <a:tailEnd len="sm" w="sm" type="none"/>
          </a:ln>
        </p:spPr>
      </p:cxnSp>
      <p:cxnSp>
        <p:nvCxnSpPr>
          <p:cNvPr id="822" name="Google Shape;822;p43"/>
          <p:cNvCxnSpPr/>
          <p:nvPr/>
        </p:nvCxnSpPr>
        <p:spPr>
          <a:xfrm>
            <a:off x="3568722" y="4781171"/>
            <a:ext cx="0" cy="434464"/>
          </a:xfrm>
          <a:prstGeom prst="straightConnector1">
            <a:avLst/>
          </a:prstGeom>
          <a:noFill/>
          <a:ln cap="flat" cmpd="sng" w="9525">
            <a:solidFill>
              <a:schemeClr val="dk1"/>
            </a:solidFill>
            <a:prstDash val="solid"/>
            <a:round/>
            <a:headEnd len="sm" w="sm" type="none"/>
            <a:tailEnd len="med" w="med" type="triangle"/>
          </a:ln>
        </p:spPr>
      </p:cxnSp>
      <p:cxnSp>
        <p:nvCxnSpPr>
          <p:cNvPr id="823" name="Google Shape;823;p43"/>
          <p:cNvCxnSpPr/>
          <p:nvPr/>
        </p:nvCxnSpPr>
        <p:spPr>
          <a:xfrm>
            <a:off x="4908184" y="3755716"/>
            <a:ext cx="0" cy="1250113"/>
          </a:xfrm>
          <a:prstGeom prst="straightConnector1">
            <a:avLst/>
          </a:prstGeom>
          <a:noFill/>
          <a:ln cap="flat" cmpd="sng" w="9525">
            <a:solidFill>
              <a:schemeClr val="dk1"/>
            </a:solidFill>
            <a:prstDash val="solid"/>
            <a:round/>
            <a:headEnd len="sm" w="sm" type="none"/>
            <a:tailEnd len="sm" w="sm" type="none"/>
          </a:ln>
        </p:spPr>
      </p:cxnSp>
      <p:cxnSp>
        <p:nvCxnSpPr>
          <p:cNvPr id="824" name="Google Shape;824;p43"/>
          <p:cNvCxnSpPr/>
          <p:nvPr/>
        </p:nvCxnSpPr>
        <p:spPr>
          <a:xfrm>
            <a:off x="4897909" y="2336939"/>
            <a:ext cx="1103272" cy="8021"/>
          </a:xfrm>
          <a:prstGeom prst="straightConnector1">
            <a:avLst/>
          </a:prstGeom>
          <a:noFill/>
          <a:ln cap="flat" cmpd="sng" w="9525">
            <a:solidFill>
              <a:schemeClr val="dk1"/>
            </a:solidFill>
            <a:prstDash val="solid"/>
            <a:round/>
            <a:headEnd len="sm" w="sm" type="none"/>
            <a:tailEnd len="med" w="med" type="triangle"/>
          </a:ln>
        </p:spPr>
      </p:cxnSp>
      <p:cxnSp>
        <p:nvCxnSpPr>
          <p:cNvPr id="825" name="Google Shape;825;p43"/>
          <p:cNvCxnSpPr/>
          <p:nvPr/>
        </p:nvCxnSpPr>
        <p:spPr>
          <a:xfrm>
            <a:off x="9319048" y="2408562"/>
            <a:ext cx="0" cy="532917"/>
          </a:xfrm>
          <a:prstGeom prst="straightConnector1">
            <a:avLst/>
          </a:prstGeom>
          <a:noFill/>
          <a:ln cap="flat" cmpd="sng" w="9525">
            <a:solidFill>
              <a:schemeClr val="dk1">
                <a:alpha val="7843"/>
              </a:schemeClr>
            </a:solidFill>
            <a:prstDash val="solid"/>
            <a:round/>
            <a:headEnd len="sm" w="sm" type="none"/>
            <a:tailEnd len="sm" w="sm" type="none"/>
          </a:ln>
        </p:spPr>
      </p:cxnSp>
      <p:sp>
        <p:nvSpPr>
          <p:cNvPr id="826" name="Google Shape;826;p43"/>
          <p:cNvSpPr/>
          <p:nvPr/>
        </p:nvSpPr>
        <p:spPr>
          <a:xfrm>
            <a:off x="8327037" y="2551189"/>
            <a:ext cx="1984023" cy="274320"/>
          </a:xfrm>
          <a:prstGeom prst="roundRect">
            <a:avLst>
              <a:gd fmla="val 0" name="adj"/>
            </a:avLst>
          </a:prstGeom>
          <a:solidFill>
            <a:schemeClr val="lt1"/>
          </a:solidFill>
          <a:ln cap="flat" cmpd="sng" w="9525">
            <a:solidFill>
              <a:schemeClr val="dk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chemeClr val="accent1"/>
                </a:solidFill>
                <a:latin typeface="Arial Narrow"/>
                <a:ea typeface="Arial Narrow"/>
                <a:cs typeface="Arial Narrow"/>
                <a:sym typeface="Arial Narrow"/>
              </a:rPr>
              <a:t>Not candidate for ET ± TT</a:t>
            </a:r>
            <a:endParaRPr b="0" i="0" sz="1400" u="none" cap="none" strike="noStrike">
              <a:solidFill>
                <a:srgbClr val="000000"/>
              </a:solidFill>
              <a:latin typeface="Arial"/>
              <a:ea typeface="Arial"/>
              <a:cs typeface="Arial"/>
              <a:sym typeface="Arial"/>
            </a:endParaRPr>
          </a:p>
        </p:txBody>
      </p:sp>
      <p:sp>
        <p:nvSpPr>
          <p:cNvPr id="827" name="Google Shape;827;p43"/>
          <p:cNvSpPr/>
          <p:nvPr/>
        </p:nvSpPr>
        <p:spPr>
          <a:xfrm rot="10800000">
            <a:off x="1771298" y="3835618"/>
            <a:ext cx="4264545" cy="1170209"/>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43"/>
          <p:cNvSpPr/>
          <p:nvPr/>
        </p:nvSpPr>
        <p:spPr>
          <a:xfrm>
            <a:off x="3802817" y="2692332"/>
            <a:ext cx="7887109" cy="2693625"/>
          </a:xfrm>
          <a:custGeom>
            <a:rect b="b" l="l" r="r" t="t"/>
            <a:pathLst>
              <a:path extrusionOk="0" h="3257550" w="7981950">
                <a:moveTo>
                  <a:pt x="0" y="3257550"/>
                </a:moveTo>
                <a:lnTo>
                  <a:pt x="7981950" y="3257550"/>
                </a:lnTo>
                <a:lnTo>
                  <a:pt x="7981950" y="3187700"/>
                </a:lnTo>
                <a:lnTo>
                  <a:pt x="7981950" y="0"/>
                </a:lnTo>
                <a:lnTo>
                  <a:pt x="6626237" y="3630"/>
                </a:lnTo>
              </a:path>
            </a:pathLst>
          </a:custGeom>
          <a:noFill/>
          <a:ln cap="flat" cmpd="sng" w="9525">
            <a:solidFill>
              <a:schemeClr val="dk1">
                <a:alpha val="7843"/>
              </a:schemeClr>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43"/>
          <p:cNvSpPr/>
          <p:nvPr/>
        </p:nvSpPr>
        <p:spPr>
          <a:xfrm flipH="1">
            <a:off x="875558" y="2688349"/>
            <a:ext cx="2081369" cy="2697612"/>
          </a:xfrm>
          <a:custGeom>
            <a:rect b="b" l="l" r="r" t="t"/>
            <a:pathLst>
              <a:path extrusionOk="0" h="3257550" w="2848209">
                <a:moveTo>
                  <a:pt x="0" y="3255686"/>
                </a:moveTo>
                <a:lnTo>
                  <a:pt x="2848209" y="3257550"/>
                </a:lnTo>
                <a:lnTo>
                  <a:pt x="2848209" y="3187700"/>
                </a:lnTo>
                <a:lnTo>
                  <a:pt x="2848209" y="0"/>
                </a:lnTo>
                <a:lnTo>
                  <a:pt x="524109" y="0"/>
                </a:lnTo>
              </a:path>
            </a:pathLst>
          </a:custGeom>
          <a:noFill/>
          <a:ln cap="flat" cmpd="sng" w="9525">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30" name="Google Shape;830;p43"/>
          <p:cNvCxnSpPr/>
          <p:nvPr/>
        </p:nvCxnSpPr>
        <p:spPr>
          <a:xfrm>
            <a:off x="8679414" y="4258474"/>
            <a:ext cx="0" cy="180946"/>
          </a:xfrm>
          <a:prstGeom prst="straightConnector1">
            <a:avLst/>
          </a:prstGeom>
          <a:noFill/>
          <a:ln cap="flat" cmpd="sng" w="9525">
            <a:solidFill>
              <a:schemeClr val="dk1">
                <a:alpha val="7843"/>
              </a:schemeClr>
            </a:solidFill>
            <a:prstDash val="solid"/>
            <a:round/>
            <a:headEnd len="sm" w="sm" type="none"/>
            <a:tailEnd len="sm" w="sm" type="none"/>
          </a:ln>
        </p:spPr>
      </p:cxnSp>
      <p:sp>
        <p:nvSpPr>
          <p:cNvPr id="831" name="Google Shape;831;p43"/>
          <p:cNvSpPr/>
          <p:nvPr/>
        </p:nvSpPr>
        <p:spPr>
          <a:xfrm>
            <a:off x="7605344" y="3575602"/>
            <a:ext cx="1083050" cy="184853"/>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7843"/>
              </a:schemeClr>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32" name="Google Shape;832;p43"/>
          <p:cNvCxnSpPr/>
          <p:nvPr/>
        </p:nvCxnSpPr>
        <p:spPr>
          <a:xfrm>
            <a:off x="8146869" y="3394656"/>
            <a:ext cx="0" cy="180946"/>
          </a:xfrm>
          <a:prstGeom prst="straightConnector1">
            <a:avLst/>
          </a:prstGeom>
          <a:noFill/>
          <a:ln cap="flat" cmpd="sng" w="9525">
            <a:solidFill>
              <a:schemeClr val="dk1">
                <a:alpha val="7843"/>
              </a:schemeClr>
            </a:solidFill>
            <a:prstDash val="solid"/>
            <a:round/>
            <a:headEnd len="sm" w="sm" type="none"/>
            <a:tailEnd len="sm" w="sm" type="none"/>
          </a:ln>
        </p:spPr>
      </p:cxnSp>
      <p:sp>
        <p:nvSpPr>
          <p:cNvPr id="833" name="Google Shape;833;p43"/>
          <p:cNvSpPr/>
          <p:nvPr/>
        </p:nvSpPr>
        <p:spPr>
          <a:xfrm>
            <a:off x="7453523" y="3158580"/>
            <a:ext cx="1386693" cy="274320"/>
          </a:xfrm>
          <a:prstGeom prst="roundRect">
            <a:avLst>
              <a:gd fmla="val 0" name="adj"/>
            </a:avLst>
          </a:prstGeom>
          <a:solidFill>
            <a:schemeClr val="lt1"/>
          </a:solidFill>
          <a:ln cap="flat" cmpd="sng" w="9525">
            <a:solidFill>
              <a:schemeClr val="dk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50" u="none" cap="none" strike="noStrike">
                <a:solidFill>
                  <a:schemeClr val="accent1"/>
                </a:solidFill>
                <a:latin typeface="Arial Narrow"/>
                <a:ea typeface="Arial Narrow"/>
                <a:cs typeface="Arial Narrow"/>
                <a:sym typeface="Arial Narrow"/>
              </a:rPr>
              <a:t>No prior ChT for mBC</a:t>
            </a:r>
            <a:endParaRPr b="0" i="0" sz="1400" u="none" cap="none" strike="noStrike">
              <a:solidFill>
                <a:srgbClr val="000000"/>
              </a:solidFill>
              <a:latin typeface="Arial"/>
              <a:ea typeface="Arial"/>
              <a:cs typeface="Arial"/>
              <a:sym typeface="Arial"/>
            </a:endParaRPr>
          </a:p>
        </p:txBody>
      </p:sp>
      <p:grpSp>
        <p:nvGrpSpPr>
          <p:cNvPr id="834" name="Google Shape;834;p43"/>
          <p:cNvGrpSpPr/>
          <p:nvPr/>
        </p:nvGrpSpPr>
        <p:grpSpPr>
          <a:xfrm>
            <a:off x="9422764" y="3785022"/>
            <a:ext cx="2143428" cy="502921"/>
            <a:chOff x="9483422" y="3750624"/>
            <a:chExt cx="2143428" cy="502921"/>
          </a:xfrm>
        </p:grpSpPr>
        <p:sp>
          <p:nvSpPr>
            <p:cNvPr id="835" name="Google Shape;835;p43"/>
            <p:cNvSpPr/>
            <p:nvPr/>
          </p:nvSpPr>
          <p:spPr>
            <a:xfrm>
              <a:off x="10576741" y="3750624"/>
              <a:ext cx="1050109" cy="5029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FFFFFF"/>
                  </a:solidFill>
                  <a:latin typeface="Arial Narrow"/>
                  <a:ea typeface="Arial Narrow"/>
                  <a:cs typeface="Arial Narrow"/>
                  <a:sym typeface="Arial Narrow"/>
                </a:rPr>
                <a:t>SG or</a:t>
              </a:r>
              <a:endParaRPr b="0" i="0" sz="16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FFFFFF"/>
                  </a:solidFill>
                  <a:latin typeface="Arial Narrow"/>
                  <a:ea typeface="Arial Narrow"/>
                  <a:cs typeface="Arial Narrow"/>
                  <a:sym typeface="Arial Narrow"/>
                </a:rPr>
                <a:t>Dato-DXd</a:t>
              </a:r>
              <a:endParaRPr b="0" i="0" sz="1400" u="none" cap="none" strike="noStrike">
                <a:solidFill>
                  <a:srgbClr val="000000"/>
                </a:solidFill>
                <a:latin typeface="Arial"/>
                <a:ea typeface="Arial"/>
                <a:cs typeface="Arial"/>
                <a:sym typeface="Arial"/>
              </a:endParaRPr>
            </a:p>
          </p:txBody>
        </p:sp>
        <p:sp>
          <p:nvSpPr>
            <p:cNvPr id="836" name="Google Shape;836;p43"/>
            <p:cNvSpPr/>
            <p:nvPr/>
          </p:nvSpPr>
          <p:spPr>
            <a:xfrm>
              <a:off x="9483422" y="3750625"/>
              <a:ext cx="1050109" cy="5029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HER2-low:</a:t>
              </a:r>
              <a:endParaRPr b="0" i="0" sz="11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T-DXd</a:t>
              </a:r>
              <a:endParaRPr b="0" i="0" sz="1400" u="none" cap="none" strike="noStrike">
                <a:solidFill>
                  <a:srgbClr val="000000"/>
                </a:solidFill>
                <a:latin typeface="Arial"/>
                <a:ea typeface="Arial"/>
                <a:cs typeface="Arial"/>
                <a:sym typeface="Arial"/>
              </a:endParaRPr>
            </a:p>
          </p:txBody>
        </p:sp>
      </p:grpSp>
      <p:sp>
        <p:nvSpPr>
          <p:cNvPr id="837" name="Google Shape;837;p43"/>
          <p:cNvSpPr/>
          <p:nvPr/>
        </p:nvSpPr>
        <p:spPr>
          <a:xfrm>
            <a:off x="7075154" y="3785023"/>
            <a:ext cx="1050109" cy="5029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HER2-low or </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-ultralow: T-DXd</a:t>
            </a:r>
            <a:endParaRPr b="0" i="0" sz="1400" u="none" cap="none" strike="noStrike">
              <a:solidFill>
                <a:srgbClr val="000000"/>
              </a:solidFill>
              <a:latin typeface="Arial"/>
              <a:ea typeface="Arial"/>
              <a:cs typeface="Arial"/>
              <a:sym typeface="Arial"/>
            </a:endParaRPr>
          </a:p>
        </p:txBody>
      </p:sp>
      <p:sp>
        <p:nvSpPr>
          <p:cNvPr id="838" name="Google Shape;838;p43"/>
          <p:cNvSpPr/>
          <p:nvPr/>
        </p:nvSpPr>
        <p:spPr>
          <a:xfrm>
            <a:off x="8168473" y="3785023"/>
            <a:ext cx="1050109" cy="5029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ChT</a:t>
            </a:r>
            <a:r>
              <a:rPr b="0" baseline="30000" i="0" lang="en-US" sz="1100" u="none" cap="none" strike="noStrike">
                <a:solidFill>
                  <a:srgbClr val="FFFFFF"/>
                </a:solidFill>
                <a:latin typeface="Arial Narrow"/>
                <a:ea typeface="Arial Narrow"/>
                <a:cs typeface="Arial Narrow"/>
                <a:sym typeface="Arial Narrow"/>
              </a:rPr>
              <a:t>a</a:t>
            </a:r>
            <a:endParaRPr b="0" i="0" sz="1400" u="none" cap="none" strike="noStrike">
              <a:solidFill>
                <a:srgbClr val="000000"/>
              </a:solidFill>
              <a:latin typeface="Arial"/>
              <a:ea typeface="Arial"/>
              <a:cs typeface="Arial"/>
              <a:sym typeface="Arial"/>
            </a:endParaRPr>
          </a:p>
        </p:txBody>
      </p:sp>
      <p:sp>
        <p:nvSpPr>
          <p:cNvPr id="839" name="Google Shape;839;p43"/>
          <p:cNvSpPr/>
          <p:nvPr/>
        </p:nvSpPr>
        <p:spPr>
          <a:xfrm>
            <a:off x="9952953" y="3583485"/>
            <a:ext cx="1083050" cy="184853"/>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7843"/>
              </a:schemeClr>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40" name="Google Shape;840;p43"/>
          <p:cNvCxnSpPr/>
          <p:nvPr/>
        </p:nvCxnSpPr>
        <p:spPr>
          <a:xfrm>
            <a:off x="10494478" y="3394656"/>
            <a:ext cx="0" cy="180946"/>
          </a:xfrm>
          <a:prstGeom prst="straightConnector1">
            <a:avLst/>
          </a:prstGeom>
          <a:noFill/>
          <a:ln cap="flat" cmpd="sng" w="9525">
            <a:solidFill>
              <a:schemeClr val="dk1">
                <a:alpha val="7843"/>
              </a:schemeClr>
            </a:solidFill>
            <a:prstDash val="solid"/>
            <a:round/>
            <a:headEnd len="sm" w="sm" type="none"/>
            <a:tailEnd len="sm" w="sm" type="none"/>
          </a:ln>
        </p:spPr>
      </p:cxnSp>
      <p:cxnSp>
        <p:nvCxnSpPr>
          <p:cNvPr id="841" name="Google Shape;841;p43"/>
          <p:cNvCxnSpPr/>
          <p:nvPr/>
        </p:nvCxnSpPr>
        <p:spPr>
          <a:xfrm>
            <a:off x="3573537" y="2826996"/>
            <a:ext cx="2" cy="311836"/>
          </a:xfrm>
          <a:prstGeom prst="straightConnector1">
            <a:avLst/>
          </a:prstGeom>
          <a:noFill/>
          <a:ln cap="flat" cmpd="sng" w="9525">
            <a:solidFill>
              <a:schemeClr val="dk1"/>
            </a:solidFill>
            <a:prstDash val="solid"/>
            <a:round/>
            <a:headEnd len="sm" w="sm" type="none"/>
            <a:tailEnd len="med" w="med" type="triangle"/>
          </a:ln>
        </p:spPr>
      </p:cxnSp>
      <p:sp>
        <p:nvSpPr>
          <p:cNvPr id="842" name="Google Shape;842;p43"/>
          <p:cNvSpPr/>
          <p:nvPr/>
        </p:nvSpPr>
        <p:spPr>
          <a:xfrm>
            <a:off x="8146869" y="2947230"/>
            <a:ext cx="2347608" cy="191602"/>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7843"/>
              </a:schemeClr>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843" name="Google Shape;843;p43"/>
          <p:cNvCxnSpPr/>
          <p:nvPr/>
        </p:nvCxnSpPr>
        <p:spPr>
          <a:xfrm>
            <a:off x="4908184" y="2947230"/>
            <a:ext cx="0" cy="200305"/>
          </a:xfrm>
          <a:prstGeom prst="straightConnector1">
            <a:avLst/>
          </a:prstGeom>
          <a:noFill/>
          <a:ln cap="flat" cmpd="sng" w="9525">
            <a:solidFill>
              <a:schemeClr val="dk1"/>
            </a:solidFill>
            <a:prstDash val="solid"/>
            <a:round/>
            <a:headEnd len="sm" w="sm" type="none"/>
            <a:tailEnd len="med" w="med" type="triangle"/>
          </a:ln>
        </p:spPr>
      </p:cxnSp>
      <p:sp>
        <p:nvSpPr>
          <p:cNvPr id="844" name="Google Shape;844;p43"/>
          <p:cNvSpPr/>
          <p:nvPr/>
        </p:nvSpPr>
        <p:spPr>
          <a:xfrm>
            <a:off x="129765" y="2710311"/>
            <a:ext cx="420286" cy="2886348"/>
          </a:xfrm>
          <a:prstGeom prst="round2SameRect">
            <a:avLst>
              <a:gd fmla="val 0" name="adj1"/>
              <a:gd fmla="val 0" name="adj2"/>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71A0B4"/>
                </a:solidFill>
                <a:latin typeface="Arial Narrow"/>
                <a:ea typeface="Arial Narrow"/>
                <a:cs typeface="Arial Narrow"/>
                <a:sym typeface="Arial Narrow"/>
              </a:rPr>
              <a:t>2L+</a:t>
            </a:r>
            <a:endParaRPr b="0" i="0" sz="1400" u="none" cap="none" strike="noStrike">
              <a:solidFill>
                <a:srgbClr val="71A0B4"/>
              </a:solidFill>
              <a:latin typeface="Arial Narrow"/>
              <a:ea typeface="Arial Narrow"/>
              <a:cs typeface="Arial Narrow"/>
              <a:sym typeface="Arial Narrow"/>
            </a:endParaRPr>
          </a:p>
        </p:txBody>
      </p:sp>
      <p:sp>
        <p:nvSpPr>
          <p:cNvPr id="845" name="Google Shape;845;p43"/>
          <p:cNvSpPr/>
          <p:nvPr/>
        </p:nvSpPr>
        <p:spPr>
          <a:xfrm>
            <a:off x="9921942" y="3158580"/>
            <a:ext cx="1145072" cy="274320"/>
          </a:xfrm>
          <a:prstGeom prst="roundRect">
            <a:avLst>
              <a:gd fmla="val 0" name="adj"/>
            </a:avLst>
          </a:prstGeom>
          <a:solidFill>
            <a:schemeClr val="lt1"/>
          </a:solidFill>
          <a:ln cap="flat" cmpd="sng" w="9525">
            <a:solidFill>
              <a:schemeClr val="dk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50" u="none" cap="none" strike="noStrike">
                <a:solidFill>
                  <a:schemeClr val="accent1"/>
                </a:solidFill>
                <a:latin typeface="Arial Narrow"/>
                <a:ea typeface="Arial Narrow"/>
                <a:cs typeface="Arial Narrow"/>
                <a:sym typeface="Arial Narrow"/>
              </a:rPr>
              <a:t>Prior ChT for mBC</a:t>
            </a:r>
            <a:endParaRPr b="0" i="0" sz="1400" u="none" cap="none" strike="noStrike">
              <a:solidFill>
                <a:srgbClr val="000000"/>
              </a:solidFill>
              <a:latin typeface="Arial"/>
              <a:ea typeface="Arial"/>
              <a:cs typeface="Arial"/>
              <a:sym typeface="Arial"/>
            </a:endParaRPr>
          </a:p>
        </p:txBody>
      </p:sp>
      <p:cxnSp>
        <p:nvCxnSpPr>
          <p:cNvPr id="846" name="Google Shape;846;p43"/>
          <p:cNvCxnSpPr>
            <a:stCxn id="847" idx="2"/>
            <a:endCxn id="848" idx="0"/>
          </p:cNvCxnSpPr>
          <p:nvPr/>
        </p:nvCxnSpPr>
        <p:spPr>
          <a:xfrm>
            <a:off x="9320670" y="4899975"/>
            <a:ext cx="0" cy="102900"/>
          </a:xfrm>
          <a:prstGeom prst="straightConnector1">
            <a:avLst/>
          </a:prstGeom>
          <a:noFill/>
          <a:ln cap="flat" cmpd="sng" w="9525">
            <a:solidFill>
              <a:schemeClr val="dk1">
                <a:alpha val="7843"/>
              </a:schemeClr>
            </a:solidFill>
            <a:prstDash val="solid"/>
            <a:round/>
            <a:headEnd len="sm" w="sm" type="none"/>
            <a:tailEnd len="sm" w="sm" type="none"/>
          </a:ln>
        </p:spPr>
      </p:cxnSp>
      <p:sp>
        <p:nvSpPr>
          <p:cNvPr id="849" name="Google Shape;849;p43"/>
          <p:cNvSpPr/>
          <p:nvPr/>
        </p:nvSpPr>
        <p:spPr>
          <a:xfrm>
            <a:off x="3259502" y="5242315"/>
            <a:ext cx="615297" cy="274320"/>
          </a:xfrm>
          <a:prstGeom prst="roundRect">
            <a:avLst>
              <a:gd fmla="val 0" name="adj"/>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153F5A"/>
                </a:solidFill>
                <a:latin typeface="Arial Narrow"/>
                <a:ea typeface="Arial Narrow"/>
                <a:cs typeface="Arial Narrow"/>
                <a:sym typeface="Arial Narrow"/>
              </a:rPr>
              <a:t>PD</a:t>
            </a:r>
            <a:endParaRPr b="0" i="0" sz="1400" u="none" cap="none" strike="noStrike">
              <a:solidFill>
                <a:srgbClr val="000000"/>
              </a:solidFill>
              <a:latin typeface="Arial"/>
              <a:ea typeface="Arial"/>
              <a:cs typeface="Arial"/>
              <a:sym typeface="Arial"/>
            </a:endParaRPr>
          </a:p>
        </p:txBody>
      </p:sp>
      <p:sp>
        <p:nvSpPr>
          <p:cNvPr id="850" name="Google Shape;850;p43"/>
          <p:cNvSpPr/>
          <p:nvPr/>
        </p:nvSpPr>
        <p:spPr>
          <a:xfrm>
            <a:off x="925151" y="3158580"/>
            <a:ext cx="1815717" cy="1714392"/>
          </a:xfrm>
          <a:prstGeom prst="roundRect">
            <a:avLst>
              <a:gd fmla="val 0" name="adj"/>
            </a:avLst>
          </a:prstGeom>
          <a:solidFill>
            <a:schemeClr val="accent1"/>
          </a:solidFill>
          <a:ln>
            <a:noFill/>
          </a:ln>
        </p:spPr>
        <p:txBody>
          <a:bodyPr anchorCtr="0" anchor="ctr" bIns="0" lIns="36000" spcFirstLastPara="1" rIns="3600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Narrow"/>
                <a:ea typeface="Arial Narrow"/>
                <a:cs typeface="Arial Narrow"/>
                <a:sym typeface="Arial Narrow"/>
              </a:rPr>
              <a:t>If no targetable alteration or </a:t>
            </a:r>
            <a:br>
              <a:rPr b="0" i="0" lang="en-US" sz="1100" u="none" cap="none" strike="noStrike">
                <a:solidFill>
                  <a:schemeClr val="lt1"/>
                </a:solidFill>
                <a:latin typeface="Arial Narrow"/>
                <a:ea typeface="Arial Narrow"/>
                <a:cs typeface="Arial Narrow"/>
                <a:sym typeface="Arial Narrow"/>
              </a:rPr>
            </a:br>
            <a:r>
              <a:rPr b="0" i="0" lang="en-US" sz="1100" u="none" cap="none" strike="noStrike">
                <a:solidFill>
                  <a:schemeClr val="lt1"/>
                </a:solidFill>
                <a:latin typeface="Arial Narrow"/>
                <a:ea typeface="Arial Narrow"/>
                <a:cs typeface="Arial Narrow"/>
                <a:sym typeface="Arial Narrow"/>
              </a:rPr>
              <a:t>relevant therapeutic not available:</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100"/>
              <a:buFont typeface="Arial"/>
              <a:buNone/>
            </a:pPr>
            <a:r>
              <a:rPr b="0" i="0" lang="en-US" sz="1100" u="none" cap="none" strike="noStrike">
                <a:solidFill>
                  <a:schemeClr val="lt1"/>
                </a:solidFill>
                <a:latin typeface="Arial Narrow"/>
                <a:ea typeface="Arial Narrow"/>
                <a:cs typeface="Arial Narrow"/>
                <a:sym typeface="Arial Narrow"/>
              </a:rPr>
              <a:t>Everolimus + exemestane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000" u="none" cap="none" strike="noStrike">
                <a:solidFill>
                  <a:schemeClr val="lt1"/>
                </a:solidFill>
                <a:latin typeface="Arial Narrow"/>
                <a:ea typeface="Arial Narrow"/>
                <a:cs typeface="Arial Narrow"/>
                <a:sym typeface="Arial Narrow"/>
              </a:rPr>
              <a:t> </a:t>
            </a:r>
            <a:r>
              <a:rPr b="0" i="1" lang="en-US" sz="1000" u="none" cap="none" strike="noStrike">
                <a:solidFill>
                  <a:schemeClr val="lt1"/>
                </a:solidFill>
                <a:latin typeface="Arial Narrow"/>
                <a:ea typeface="Arial Narrow"/>
                <a:cs typeface="Arial Narrow"/>
                <a:sym typeface="Arial Narrow"/>
              </a:rPr>
              <a:t>or</a:t>
            </a:r>
            <a:br>
              <a:rPr b="0" i="0" lang="en-US" sz="1100" u="none" cap="none" strike="noStrike">
                <a:solidFill>
                  <a:schemeClr val="lt1"/>
                </a:solidFill>
                <a:latin typeface="Arial Narrow"/>
                <a:ea typeface="Arial Narrow"/>
                <a:cs typeface="Arial Narrow"/>
                <a:sym typeface="Arial Narrow"/>
              </a:rPr>
            </a:br>
            <a:r>
              <a:rPr b="0" i="0" lang="en-US" sz="1100" u="none" cap="none" strike="noStrike">
                <a:solidFill>
                  <a:schemeClr val="lt1"/>
                </a:solidFill>
                <a:latin typeface="Arial Narrow"/>
                <a:ea typeface="Arial Narrow"/>
                <a:cs typeface="Arial Narrow"/>
                <a:sym typeface="Arial Narrow"/>
              </a:rPr>
              <a:t>Everolimus + fulvestrant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1" lang="en-US" sz="1000" u="none" cap="none" strike="noStrike">
                <a:solidFill>
                  <a:schemeClr val="lt1"/>
                </a:solidFill>
                <a:latin typeface="Arial Narrow"/>
                <a:ea typeface="Arial Narrow"/>
                <a:cs typeface="Arial Narrow"/>
                <a:sym typeface="Arial Narrow"/>
              </a:rPr>
              <a:t>o</a:t>
            </a:r>
            <a:r>
              <a:rPr b="0" i="0" lang="en-US" sz="1000" u="none" cap="none" strike="noStrike">
                <a:solidFill>
                  <a:schemeClr val="lt1"/>
                </a:solidFill>
                <a:latin typeface="Arial Narrow"/>
                <a:ea typeface="Arial Narrow"/>
                <a:cs typeface="Arial Narrow"/>
                <a:sym typeface="Arial Narrow"/>
              </a:rPr>
              <a:t>r</a:t>
            </a:r>
            <a:br>
              <a:rPr b="0" i="0" lang="en-US" sz="1100" u="none" cap="none" strike="noStrike">
                <a:solidFill>
                  <a:schemeClr val="lt1"/>
                </a:solidFill>
                <a:latin typeface="Arial Narrow"/>
                <a:ea typeface="Arial Narrow"/>
                <a:cs typeface="Arial Narrow"/>
                <a:sym typeface="Arial Narrow"/>
              </a:rPr>
            </a:br>
            <a:r>
              <a:rPr b="0" i="0" lang="en-US" sz="1100" u="none" cap="none" strike="noStrike">
                <a:solidFill>
                  <a:schemeClr val="lt1"/>
                </a:solidFill>
                <a:latin typeface="Arial Narrow"/>
                <a:ea typeface="Arial Narrow"/>
                <a:cs typeface="Arial Narrow"/>
                <a:sym typeface="Arial Narrow"/>
              </a:rPr>
              <a:t>Switch ET ± CDK4/6i</a:t>
            </a:r>
            <a:br>
              <a:rPr b="0" i="0" lang="en-US" sz="1100" u="none" cap="none" strike="noStrike">
                <a:solidFill>
                  <a:schemeClr val="lt1"/>
                </a:solidFill>
                <a:latin typeface="Arial Narrow"/>
                <a:ea typeface="Arial Narrow"/>
                <a:cs typeface="Arial Narrow"/>
                <a:sym typeface="Arial Narrow"/>
              </a:rPr>
            </a:br>
            <a:r>
              <a:rPr b="0" i="1" lang="en-US" sz="1000" u="none" cap="none" strike="noStrike">
                <a:solidFill>
                  <a:schemeClr val="lt1"/>
                </a:solidFill>
                <a:latin typeface="Arial Narrow"/>
                <a:ea typeface="Arial Narrow"/>
                <a:cs typeface="Arial Narrow"/>
                <a:sym typeface="Arial Narrow"/>
              </a:rPr>
              <a:t>or</a:t>
            </a:r>
            <a:br>
              <a:rPr b="0" i="0" lang="en-US" sz="1100" u="none" cap="none" strike="noStrike">
                <a:solidFill>
                  <a:schemeClr val="lt1"/>
                </a:solidFill>
                <a:latin typeface="Arial Narrow"/>
                <a:ea typeface="Arial Narrow"/>
                <a:cs typeface="Arial Narrow"/>
                <a:sym typeface="Arial Narrow"/>
              </a:rPr>
            </a:br>
            <a:r>
              <a:rPr b="0" i="0" lang="en-US" sz="1100" u="none" cap="none" strike="noStrike">
                <a:solidFill>
                  <a:schemeClr val="lt1"/>
                </a:solidFill>
                <a:latin typeface="Arial Narrow"/>
                <a:ea typeface="Arial Narrow"/>
                <a:cs typeface="Arial Narrow"/>
                <a:sym typeface="Arial Narrow"/>
              </a:rPr>
              <a:t>Fulvestrant monotherapy</a:t>
            </a:r>
            <a:endParaRPr b="0" i="0" sz="1400" u="none" cap="none" strike="noStrike">
              <a:solidFill>
                <a:srgbClr val="000000"/>
              </a:solidFill>
              <a:latin typeface="Arial"/>
              <a:ea typeface="Arial"/>
              <a:cs typeface="Arial"/>
              <a:sym typeface="Arial"/>
            </a:endParaRPr>
          </a:p>
        </p:txBody>
      </p:sp>
      <p:sp>
        <p:nvSpPr>
          <p:cNvPr id="851" name="Google Shape;851;p43"/>
          <p:cNvSpPr/>
          <p:nvPr/>
        </p:nvSpPr>
        <p:spPr>
          <a:xfrm>
            <a:off x="2581525" y="2551189"/>
            <a:ext cx="1984023" cy="274320"/>
          </a:xfrm>
          <a:prstGeom prst="roundRect">
            <a:avLst>
              <a:gd fmla="val 0"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FFFFFF"/>
                </a:solidFill>
                <a:latin typeface="Arial Narrow"/>
                <a:ea typeface="Arial Narrow"/>
                <a:cs typeface="Arial Narrow"/>
                <a:sym typeface="Arial Narrow"/>
              </a:rPr>
              <a:t>Candidate for ET ± TT</a:t>
            </a:r>
            <a:endParaRPr b="1" i="0" sz="1400" u="none" cap="none" strike="noStrike">
              <a:solidFill>
                <a:srgbClr val="FFFFFF"/>
              </a:solidFill>
              <a:latin typeface="Arial Narrow"/>
              <a:ea typeface="Arial Narrow"/>
              <a:cs typeface="Arial Narrow"/>
              <a:sym typeface="Arial Narrow"/>
            </a:endParaRPr>
          </a:p>
        </p:txBody>
      </p:sp>
      <p:sp>
        <p:nvSpPr>
          <p:cNvPr id="847" name="Google Shape;847;p43"/>
          <p:cNvSpPr/>
          <p:nvPr/>
        </p:nvSpPr>
        <p:spPr>
          <a:xfrm>
            <a:off x="9013021" y="4625655"/>
            <a:ext cx="615297" cy="274320"/>
          </a:xfrm>
          <a:prstGeom prst="roundRect">
            <a:avLst>
              <a:gd fmla="val 0" name="adj"/>
            </a:avLst>
          </a:prstGeom>
          <a:solidFill>
            <a:schemeClr val="lt1">
              <a:alpha val="7843"/>
            </a:schemeClr>
          </a:solidFill>
          <a:ln cap="flat" cmpd="sng" w="9525">
            <a:solidFill>
              <a:schemeClr val="accen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accent1"/>
                </a:solidFill>
                <a:latin typeface="Arial Narrow"/>
                <a:ea typeface="Arial Narrow"/>
                <a:cs typeface="Arial Narrow"/>
                <a:sym typeface="Arial Narrow"/>
              </a:rPr>
              <a:t>PD</a:t>
            </a:r>
            <a:endParaRPr b="0" i="0" sz="1400" u="none" cap="none" strike="noStrike">
              <a:solidFill>
                <a:schemeClr val="accent1"/>
              </a:solidFill>
              <a:latin typeface="Arial"/>
              <a:ea typeface="Arial"/>
              <a:cs typeface="Arial"/>
              <a:sym typeface="Arial"/>
            </a:endParaRPr>
          </a:p>
        </p:txBody>
      </p:sp>
      <p:sp>
        <p:nvSpPr>
          <p:cNvPr id="848" name="Google Shape;848;p43"/>
          <p:cNvSpPr/>
          <p:nvPr/>
        </p:nvSpPr>
        <p:spPr>
          <a:xfrm>
            <a:off x="7075154" y="5002765"/>
            <a:ext cx="4491031" cy="2743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not used before: T-DXd or SG or Dato-DXd or ChT</a:t>
            </a:r>
            <a:endParaRPr b="0" i="0" sz="1400" u="none" cap="none" strike="noStrike">
              <a:solidFill>
                <a:srgbClr val="000000"/>
              </a:solidFill>
              <a:latin typeface="Arial"/>
              <a:ea typeface="Arial"/>
              <a:cs typeface="Arial"/>
              <a:sym typeface="Arial"/>
            </a:endParaRPr>
          </a:p>
        </p:txBody>
      </p:sp>
      <p:cxnSp>
        <p:nvCxnSpPr>
          <p:cNvPr id="852" name="Google Shape;852;p43"/>
          <p:cNvCxnSpPr>
            <a:endCxn id="851" idx="3"/>
          </p:cNvCxnSpPr>
          <p:nvPr/>
        </p:nvCxnSpPr>
        <p:spPr>
          <a:xfrm rot="10800000">
            <a:off x="4565548" y="2688349"/>
            <a:ext cx="1884600" cy="0"/>
          </a:xfrm>
          <a:prstGeom prst="straightConnector1">
            <a:avLst/>
          </a:prstGeom>
          <a:noFill/>
          <a:ln cap="flat" cmpd="sng" w="9525">
            <a:solidFill>
              <a:schemeClr val="dk1"/>
            </a:solidFill>
            <a:prstDash val="solid"/>
            <a:round/>
            <a:headEnd len="sm" w="sm" type="none"/>
            <a:tailEnd len="med" w="med" type="triangle"/>
          </a:ln>
        </p:spPr>
      </p:cxnSp>
      <p:cxnSp>
        <p:nvCxnSpPr>
          <p:cNvPr id="853" name="Google Shape;853;p43"/>
          <p:cNvCxnSpPr>
            <a:endCxn id="826" idx="1"/>
          </p:cNvCxnSpPr>
          <p:nvPr/>
        </p:nvCxnSpPr>
        <p:spPr>
          <a:xfrm>
            <a:off x="6450237" y="2688349"/>
            <a:ext cx="1876800" cy="0"/>
          </a:xfrm>
          <a:prstGeom prst="straightConnector1">
            <a:avLst/>
          </a:prstGeom>
          <a:noFill/>
          <a:ln cap="flat" cmpd="sng" w="9525">
            <a:solidFill>
              <a:schemeClr val="dk1">
                <a:alpha val="7843"/>
              </a:schemeClr>
            </a:solidFill>
            <a:prstDash val="solid"/>
            <a:round/>
            <a:headEnd len="sm" w="sm" type="none"/>
            <a:tailEnd len="med" w="med" type="triangle"/>
          </a:ln>
        </p:spPr>
      </p:cxnSp>
      <p:sp>
        <p:nvSpPr>
          <p:cNvPr id="854" name="Google Shape;854;p43"/>
          <p:cNvSpPr txBox="1"/>
          <p:nvPr/>
        </p:nvSpPr>
        <p:spPr>
          <a:xfrm>
            <a:off x="9508325" y="5394213"/>
            <a:ext cx="2250288" cy="13849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Narrow"/>
                <a:ea typeface="Arial Narrow"/>
                <a:cs typeface="Arial Narrow"/>
                <a:sym typeface="Arial Narrow"/>
              </a:rPr>
              <a:t>Adapted from Gennari R et al, 2021</a:t>
            </a:r>
            <a:endParaRPr b="0" baseline="30000" i="0" sz="900" u="none" cap="none" strike="noStrike">
              <a:solidFill>
                <a:schemeClr val="accent1"/>
              </a:solidFill>
              <a:latin typeface="Arial Narrow"/>
              <a:ea typeface="Arial Narrow"/>
              <a:cs typeface="Arial Narrow"/>
              <a:sym typeface="Arial Narrow"/>
            </a:endParaRPr>
          </a:p>
        </p:txBody>
      </p:sp>
      <p:sp>
        <p:nvSpPr>
          <p:cNvPr id="855" name="Google Shape;855;p43"/>
          <p:cNvSpPr/>
          <p:nvPr/>
        </p:nvSpPr>
        <p:spPr>
          <a:xfrm>
            <a:off x="2800435" y="3158580"/>
            <a:ext cx="1546207" cy="1714392"/>
          </a:xfrm>
          <a:prstGeom prst="roundRect">
            <a:avLst>
              <a:gd fmla="val 0" name="adj"/>
            </a:avLst>
          </a:prstGeom>
          <a:solidFill>
            <a:srgbClr val="F2F2F2"/>
          </a:solidFill>
          <a:ln>
            <a:noFill/>
          </a:ln>
        </p:spPr>
        <p:txBody>
          <a:bodyPr anchorCtr="0" anchor="ctr" bIns="0" lIns="36000" spcFirstLastPara="1" rIns="3600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If </a:t>
            </a:r>
            <a:r>
              <a:rPr b="0" i="1" lang="en-US" sz="1100" u="none" cap="none" strike="noStrike">
                <a:solidFill>
                  <a:schemeClr val="accent1"/>
                </a:solidFill>
                <a:latin typeface="Arial Narrow"/>
                <a:ea typeface="Arial Narrow"/>
                <a:cs typeface="Arial Narrow"/>
                <a:sym typeface="Arial Narrow"/>
              </a:rPr>
              <a:t>PIK3CA-</a:t>
            </a:r>
            <a:r>
              <a:rPr b="0" i="0" lang="en-US" sz="1100" u="none" cap="none" strike="noStrike">
                <a:solidFill>
                  <a:schemeClr val="accent1"/>
                </a:solidFill>
                <a:latin typeface="Arial Narrow"/>
                <a:ea typeface="Arial Narrow"/>
                <a:cs typeface="Arial Narrow"/>
                <a:sym typeface="Arial Narrow"/>
              </a:rPr>
              <a:t>mut+:</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Alpelisib + fulvestrant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If </a:t>
            </a:r>
            <a:r>
              <a:rPr b="0" i="1" lang="en-US" sz="1100" u="none" cap="none" strike="noStrike">
                <a:solidFill>
                  <a:schemeClr val="accent1"/>
                </a:solidFill>
                <a:latin typeface="Arial Narrow"/>
                <a:ea typeface="Arial Narrow"/>
                <a:cs typeface="Arial Narrow"/>
                <a:sym typeface="Arial Narrow"/>
              </a:rPr>
              <a:t>PIK3CA-</a:t>
            </a:r>
            <a:r>
              <a:rPr b="0" i="0" lang="en-US" sz="1100" u="none" cap="none" strike="noStrike">
                <a:solidFill>
                  <a:schemeClr val="accent1"/>
                </a:solidFill>
                <a:latin typeface="Arial Narrow"/>
                <a:ea typeface="Arial Narrow"/>
                <a:cs typeface="Arial Narrow"/>
                <a:sym typeface="Arial Narrow"/>
              </a:rPr>
              <a:t>mut</a:t>
            </a:r>
            <a:r>
              <a:rPr b="0" i="1" lang="en-US" sz="1100" u="none" cap="none" strike="noStrike">
                <a:solidFill>
                  <a:schemeClr val="accent1"/>
                </a:solidFill>
                <a:latin typeface="Arial Narrow"/>
                <a:ea typeface="Arial Narrow"/>
                <a:cs typeface="Arial Narrow"/>
                <a:sym typeface="Arial Narrow"/>
              </a:rPr>
              <a:t>/AKT/PTEN </a:t>
            </a:r>
            <a:r>
              <a:rPr b="0" i="0" lang="en-US" sz="1100" u="none" cap="none" strike="noStrike">
                <a:solidFill>
                  <a:schemeClr val="accent1"/>
                </a:solidFill>
                <a:latin typeface="Arial Narrow"/>
                <a:ea typeface="Arial Narrow"/>
                <a:cs typeface="Arial Narrow"/>
                <a:sym typeface="Arial Narrow"/>
              </a:rPr>
              <a:t>alteration: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Capivasertib</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 fulvestrant</a:t>
            </a:r>
            <a:endParaRPr b="0" i="0" sz="1400" u="none" cap="none" strike="noStrike">
              <a:solidFill>
                <a:srgbClr val="000000"/>
              </a:solidFill>
              <a:latin typeface="Arial"/>
              <a:ea typeface="Arial"/>
              <a:cs typeface="Arial"/>
              <a:sym typeface="Arial"/>
            </a:endParaRPr>
          </a:p>
        </p:txBody>
      </p:sp>
      <p:sp>
        <p:nvSpPr>
          <p:cNvPr id="856" name="Google Shape;856;p43"/>
          <p:cNvSpPr/>
          <p:nvPr/>
        </p:nvSpPr>
        <p:spPr>
          <a:xfrm>
            <a:off x="4406209" y="3158579"/>
            <a:ext cx="1003950" cy="803263"/>
          </a:xfrm>
          <a:prstGeom prst="roundRect">
            <a:avLst>
              <a:gd fmla="val 0" name="adj"/>
            </a:avLst>
          </a:prstGeom>
          <a:solidFill>
            <a:srgbClr val="F2F2F2"/>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If </a:t>
            </a:r>
            <a:r>
              <a:rPr b="0" i="1" lang="en-US" sz="1100" u="none" cap="none" strike="noStrike">
                <a:solidFill>
                  <a:schemeClr val="accent1"/>
                </a:solidFill>
                <a:latin typeface="Arial Narrow"/>
                <a:ea typeface="Arial Narrow"/>
                <a:cs typeface="Arial Narrow"/>
                <a:sym typeface="Arial Narrow"/>
              </a:rPr>
              <a:t>ESR1-</a:t>
            </a:r>
            <a:r>
              <a:rPr b="0" i="0" lang="en-US" sz="1100" u="none" cap="none" strike="noStrike">
                <a:solidFill>
                  <a:schemeClr val="accent1"/>
                </a:solidFill>
                <a:latin typeface="Arial Narrow"/>
                <a:ea typeface="Arial Narrow"/>
                <a:cs typeface="Arial Narrow"/>
                <a:sym typeface="Arial Narrow"/>
              </a:rPr>
              <a:t>mut+: Elacestrant</a:t>
            </a:r>
            <a:endParaRPr b="0" i="0" sz="14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Imlunestrant</a:t>
            </a:r>
            <a:endParaRPr b="0" i="0" sz="1400" u="none" cap="none" strike="noStrike">
              <a:solidFill>
                <a:srgbClr val="000000"/>
              </a:solidFill>
              <a:latin typeface="Arial"/>
              <a:ea typeface="Arial"/>
              <a:cs typeface="Arial"/>
              <a:sym typeface="Arial"/>
            </a:endParaRPr>
          </a:p>
        </p:txBody>
      </p:sp>
      <p:sp>
        <p:nvSpPr>
          <p:cNvPr id="857" name="Google Shape;857;p43"/>
          <p:cNvSpPr/>
          <p:nvPr/>
        </p:nvSpPr>
        <p:spPr>
          <a:xfrm>
            <a:off x="5469726" y="3158580"/>
            <a:ext cx="1136391" cy="673884"/>
          </a:xfrm>
          <a:prstGeom prst="roundRect">
            <a:avLst>
              <a:gd fmla="val 0" name="adj"/>
            </a:avLst>
          </a:prstGeom>
          <a:solidFill>
            <a:srgbClr val="F2F2F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If germline </a:t>
            </a:r>
            <a:r>
              <a:rPr b="0" i="1" lang="en-US" sz="1100" u="none" cap="none" strike="noStrike">
                <a:solidFill>
                  <a:schemeClr val="accent1"/>
                </a:solidFill>
                <a:latin typeface="Arial Narrow"/>
                <a:ea typeface="Arial Narrow"/>
                <a:cs typeface="Arial Narrow"/>
                <a:sym typeface="Arial Narrow"/>
              </a:rPr>
              <a:t>BRCA</a:t>
            </a:r>
            <a:r>
              <a:rPr b="0" i="0" lang="en-US" sz="1100" u="none" cap="none" strike="noStrike">
                <a:solidFill>
                  <a:schemeClr val="accent1"/>
                </a:solidFill>
                <a:latin typeface="Arial Narrow"/>
                <a:ea typeface="Arial Narrow"/>
                <a:cs typeface="Arial Narrow"/>
                <a:sym typeface="Arial Narrow"/>
              </a:rPr>
              <a:t>/</a:t>
            </a:r>
            <a:r>
              <a:rPr b="0" i="1" lang="en-US" sz="1100" u="none" cap="none" strike="noStrike">
                <a:solidFill>
                  <a:schemeClr val="accent1"/>
                </a:solidFill>
                <a:latin typeface="Arial Narrow"/>
                <a:ea typeface="Arial Narrow"/>
                <a:cs typeface="Arial Narrow"/>
                <a:sym typeface="Arial Narrow"/>
              </a:rPr>
              <a:t>PALB2-</a:t>
            </a:r>
            <a:r>
              <a:rPr b="0" i="0" lang="en-US" sz="1100" u="none" cap="none" strike="noStrike">
                <a:solidFill>
                  <a:schemeClr val="accent1"/>
                </a:solidFill>
                <a:latin typeface="Arial Narrow"/>
                <a:ea typeface="Arial Narrow"/>
                <a:cs typeface="Arial Narrow"/>
                <a:sym typeface="Arial Narrow"/>
              </a:rPr>
              <a:t>mut+:</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PARP inhibitor </a:t>
            </a:r>
            <a:endParaRPr b="0" i="0" sz="1400" u="none" cap="none" strike="noStrike">
              <a:solidFill>
                <a:srgbClr val="000000"/>
              </a:solidFill>
              <a:latin typeface="Arial"/>
              <a:ea typeface="Arial"/>
              <a:cs typeface="Arial"/>
              <a:sym typeface="Arial"/>
            </a:endParaRPr>
          </a:p>
        </p:txBody>
      </p:sp>
      <p:sp>
        <p:nvSpPr>
          <p:cNvPr id="858" name="Google Shape;858;p43"/>
          <p:cNvSpPr/>
          <p:nvPr/>
        </p:nvSpPr>
        <p:spPr>
          <a:xfrm>
            <a:off x="4561604" y="1319247"/>
            <a:ext cx="3777047" cy="457200"/>
          </a:xfrm>
          <a:prstGeom prst="roundRect">
            <a:avLst>
              <a:gd fmla="val 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Arial Narrow"/>
                <a:ea typeface="Arial Narrow"/>
                <a:cs typeface="Arial Narrow"/>
                <a:sym typeface="Arial Narrow"/>
              </a:rPr>
              <a:t>Patients with ER+/HER2– mBC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0" i="1" lang="en-US" sz="1100" u="none" cap="none" strike="noStrike">
                <a:solidFill>
                  <a:srgbClr val="FFFFFF"/>
                </a:solidFill>
                <a:latin typeface="Arial Narrow"/>
                <a:ea typeface="Arial Narrow"/>
                <a:cs typeface="Arial Narrow"/>
                <a:sym typeface="Arial Narrow"/>
              </a:rPr>
              <a:t>De novo</a:t>
            </a:r>
            <a:r>
              <a:rPr b="0" i="0" lang="en-US" sz="1100" u="none" cap="none" strike="noStrike">
                <a:solidFill>
                  <a:srgbClr val="FFFFFF"/>
                </a:solidFill>
                <a:latin typeface="Arial Narrow"/>
                <a:ea typeface="Arial Narrow"/>
                <a:cs typeface="Arial Narrow"/>
                <a:sym typeface="Arial Narrow"/>
              </a:rPr>
              <a:t> mBC or recurrence &gt;12 months after the end of adjuvant ET</a:t>
            </a:r>
            <a:endParaRPr b="0" baseline="30000" i="0" sz="1100" u="none" cap="none" strike="noStrike">
              <a:solidFill>
                <a:srgbClr val="FFFFFF"/>
              </a:solidFill>
              <a:latin typeface="Arial Narrow"/>
              <a:ea typeface="Arial Narrow"/>
              <a:cs typeface="Arial Narrow"/>
              <a:sym typeface="Arial Narrow"/>
            </a:endParaRPr>
          </a:p>
        </p:txBody>
      </p:sp>
      <p:sp>
        <p:nvSpPr>
          <p:cNvPr id="859" name="Google Shape;859;p43"/>
          <p:cNvSpPr/>
          <p:nvPr/>
        </p:nvSpPr>
        <p:spPr>
          <a:xfrm>
            <a:off x="6041286" y="1856712"/>
            <a:ext cx="817682" cy="291841"/>
          </a:xfrm>
          <a:prstGeom prst="roundRect">
            <a:avLst>
              <a:gd fmla="val 0" name="adj"/>
            </a:avLst>
          </a:prstGeom>
          <a:solidFill>
            <a:srgbClr val="4C4C4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00" u="none" cap="none" strike="noStrike">
                <a:solidFill>
                  <a:srgbClr val="FFFFFF"/>
                </a:solidFill>
                <a:latin typeface="Arial Narrow"/>
                <a:ea typeface="Arial Narrow"/>
                <a:cs typeface="Arial Narrow"/>
                <a:sym typeface="Arial Narrow"/>
              </a:rPr>
              <a:t>AI + CDK4/6i</a:t>
            </a:r>
            <a:endParaRPr b="0" i="0" sz="1400" u="none" cap="none" strike="noStrike">
              <a:solidFill>
                <a:srgbClr val="000000"/>
              </a:solidFill>
              <a:latin typeface="Arial"/>
              <a:ea typeface="Arial"/>
              <a:cs typeface="Arial"/>
              <a:sym typeface="Arial"/>
            </a:endParaRPr>
          </a:p>
        </p:txBody>
      </p:sp>
      <p:sp>
        <p:nvSpPr>
          <p:cNvPr id="860" name="Google Shape;860;p43"/>
          <p:cNvSpPr/>
          <p:nvPr/>
        </p:nvSpPr>
        <p:spPr>
          <a:xfrm>
            <a:off x="965244" y="2211923"/>
            <a:ext cx="4694738" cy="250031"/>
          </a:xfrm>
          <a:prstGeom prst="roundRect">
            <a:avLst>
              <a:gd fmla="val 0" name="adj"/>
            </a:avLst>
          </a:prstGeom>
          <a:solidFill>
            <a:srgbClr val="F2F2F2"/>
          </a:solidFill>
          <a:ln cap="flat" cmpd="sng" w="95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100" u="none" cap="none" strike="noStrike">
                <a:solidFill>
                  <a:schemeClr val="accent1"/>
                </a:solidFill>
                <a:latin typeface="Arial Narrow"/>
                <a:ea typeface="Arial Narrow"/>
                <a:cs typeface="Arial Narrow"/>
                <a:sym typeface="Arial Narrow"/>
              </a:rPr>
              <a:t>ESR1 </a:t>
            </a:r>
            <a:r>
              <a:rPr b="0" i="0" lang="en-US" sz="1100" u="none" cap="none" strike="noStrike">
                <a:solidFill>
                  <a:schemeClr val="accent1"/>
                </a:solidFill>
                <a:latin typeface="Arial Narrow"/>
                <a:ea typeface="Arial Narrow"/>
                <a:cs typeface="Arial Narrow"/>
                <a:sym typeface="Arial Narrow"/>
              </a:rPr>
              <a:t>[liquid</a:t>
            </a:r>
            <a:r>
              <a:rPr b="0" baseline="30000" i="0" lang="en-US" sz="1100" u="none" cap="none" strike="noStrike">
                <a:solidFill>
                  <a:schemeClr val="accent1"/>
                </a:solidFill>
                <a:latin typeface="Arial Narrow"/>
                <a:ea typeface="Arial Narrow"/>
                <a:cs typeface="Arial Narrow"/>
                <a:sym typeface="Arial Narrow"/>
              </a:rPr>
              <a:t>2,3</a:t>
            </a:r>
            <a:r>
              <a:rPr b="0" i="0" lang="en-US" sz="1100" u="none" cap="none" strike="noStrike">
                <a:solidFill>
                  <a:schemeClr val="accent1"/>
                </a:solidFill>
                <a:latin typeface="Arial Narrow"/>
                <a:ea typeface="Arial Narrow"/>
                <a:cs typeface="Arial Narrow"/>
                <a:sym typeface="Arial Narrow"/>
              </a:rPr>
              <a:t>], </a:t>
            </a:r>
            <a:r>
              <a:rPr b="0" i="1" lang="en-US" sz="1100" u="none" cap="none" strike="noStrike">
                <a:solidFill>
                  <a:schemeClr val="accent1"/>
                </a:solidFill>
                <a:latin typeface="Arial Narrow"/>
                <a:ea typeface="Arial Narrow"/>
                <a:cs typeface="Arial Narrow"/>
                <a:sym typeface="Arial Narrow"/>
              </a:rPr>
              <a:t>PIK3CA, PTEN, AKT1, BRCA1/2, PALB2, HER2</a:t>
            </a:r>
            <a:r>
              <a:rPr b="0" i="0" lang="en-US" sz="1100" u="none" cap="none" strike="noStrike">
                <a:solidFill>
                  <a:schemeClr val="accent1"/>
                </a:solidFill>
                <a:latin typeface="Arial Narrow"/>
                <a:ea typeface="Arial Narrow"/>
                <a:cs typeface="Arial Narrow"/>
                <a:sym typeface="Arial Narrow"/>
              </a:rPr>
              <a:t>-low/-ultralow</a:t>
            </a:r>
            <a:endParaRPr b="0" i="0" sz="1400" u="none" cap="none" strike="noStrike">
              <a:solidFill>
                <a:schemeClr val="accent1"/>
              </a:solidFill>
              <a:latin typeface="Arial"/>
              <a:ea typeface="Arial"/>
              <a:cs typeface="Arial"/>
              <a:sym typeface="Arial"/>
            </a:endParaRPr>
          </a:p>
        </p:txBody>
      </p:sp>
      <p:sp>
        <p:nvSpPr>
          <p:cNvPr id="861" name="Google Shape;861;p43"/>
          <p:cNvSpPr/>
          <p:nvPr/>
        </p:nvSpPr>
        <p:spPr>
          <a:xfrm>
            <a:off x="964503" y="1876175"/>
            <a:ext cx="4694738" cy="279881"/>
          </a:xfrm>
          <a:prstGeom prst="roundRect">
            <a:avLst>
              <a:gd fmla="val 0" name="adj"/>
            </a:avLst>
          </a:prstGeom>
          <a:solidFill>
            <a:srgbClr val="1B5477">
              <a:alpha val="7843"/>
            </a:srgbClr>
          </a:solidFill>
          <a:ln cap="flat" cmpd="sng" w="9525">
            <a:solidFill>
              <a:srgbClr val="1B547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chemeClr val="accent1"/>
                </a:solidFill>
                <a:latin typeface="Arial Narrow"/>
                <a:ea typeface="Arial Narrow"/>
                <a:cs typeface="Arial Narrow"/>
                <a:sym typeface="Arial Narrow"/>
              </a:rPr>
              <a:t>If progression &gt;6 months</a:t>
            </a:r>
            <a:endParaRPr b="1" i="0" sz="1600" u="none" cap="none" strike="noStrike">
              <a:solidFill>
                <a:schemeClr val="accent1"/>
              </a:solidFill>
              <a:latin typeface="Arial Narrow"/>
              <a:ea typeface="Arial Narrow"/>
              <a:cs typeface="Arial Narrow"/>
              <a:sym typeface="Arial Narrow"/>
            </a:endParaRPr>
          </a:p>
        </p:txBody>
      </p:sp>
      <p:sp>
        <p:nvSpPr>
          <p:cNvPr id="862" name="Google Shape;862;p43"/>
          <p:cNvSpPr/>
          <p:nvPr/>
        </p:nvSpPr>
        <p:spPr>
          <a:xfrm>
            <a:off x="1344597" y="5192615"/>
            <a:ext cx="1728691" cy="365120"/>
          </a:xfrm>
          <a:prstGeom prst="roundRect">
            <a:avLst>
              <a:gd fmla="val 0" name="adj"/>
            </a:avLst>
          </a:prstGeom>
          <a:solidFill>
            <a:srgbClr val="F2F2F2"/>
          </a:solid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000" u="none" cap="none" strike="noStrike">
                <a:solidFill>
                  <a:schemeClr val="accent1"/>
                </a:solidFill>
                <a:latin typeface="Arial Narrow"/>
                <a:ea typeface="Arial Narrow"/>
                <a:cs typeface="Arial Narrow"/>
                <a:sym typeface="Arial Narrow"/>
              </a:rPr>
              <a:t>ESR1 </a:t>
            </a:r>
            <a:r>
              <a:rPr b="0" i="0" lang="en-US" sz="1000" u="none" cap="none" strike="noStrike">
                <a:solidFill>
                  <a:schemeClr val="accent1"/>
                </a:solidFill>
                <a:latin typeface="Arial Narrow"/>
                <a:ea typeface="Arial Narrow"/>
                <a:cs typeface="Arial Narrow"/>
                <a:sym typeface="Arial Narrow"/>
              </a:rPr>
              <a:t>mutational status testing, if not done before </a:t>
            </a:r>
            <a:endParaRPr b="0" i="0" sz="1400" u="none" cap="none" strike="noStrike">
              <a:solidFill>
                <a:schemeClr val="accent1"/>
              </a:solidFill>
              <a:latin typeface="Arial"/>
              <a:ea typeface="Arial"/>
              <a:cs typeface="Arial"/>
              <a:sym typeface="Arial"/>
            </a:endParaRPr>
          </a:p>
        </p:txBody>
      </p:sp>
      <p:sp>
        <p:nvSpPr>
          <p:cNvPr id="863" name="Google Shape;863;p43"/>
          <p:cNvSpPr/>
          <p:nvPr/>
        </p:nvSpPr>
        <p:spPr>
          <a:xfrm>
            <a:off x="6962396" y="1876175"/>
            <a:ext cx="4694738" cy="279881"/>
          </a:xfrm>
          <a:prstGeom prst="roundRect">
            <a:avLst>
              <a:gd fmla="val 0" name="adj"/>
            </a:avLst>
          </a:prstGeom>
          <a:solidFill>
            <a:srgbClr val="FFF5F5">
              <a:alpha val="7843"/>
            </a:srgbClr>
          </a:solidFill>
          <a:ln cap="flat" cmpd="sng" w="9525">
            <a:solidFill>
              <a:schemeClr val="accent2">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rgbClr val="FB5B65"/>
                </a:solidFill>
                <a:latin typeface="Arial Narrow"/>
                <a:ea typeface="Arial Narrow"/>
                <a:cs typeface="Arial Narrow"/>
                <a:sym typeface="Arial Narrow"/>
              </a:rPr>
              <a:t>If progression ≤6 months of 1L ET ± CDK4/6i, or visceral crisis</a:t>
            </a:r>
            <a:r>
              <a:rPr b="1" baseline="30000" i="0" lang="en-US" sz="1100" u="none" cap="none" strike="noStrike">
                <a:solidFill>
                  <a:srgbClr val="FB5B65"/>
                </a:solidFill>
                <a:latin typeface="Arial Narrow"/>
                <a:ea typeface="Arial Narrow"/>
                <a:cs typeface="Arial Narrow"/>
                <a:sym typeface="Arial Narrow"/>
              </a:rPr>
              <a:t>4,5</a:t>
            </a:r>
            <a:endParaRPr b="1" i="0" sz="1600" u="none" cap="none" strike="noStrike">
              <a:solidFill>
                <a:srgbClr val="FB5B65"/>
              </a:solidFill>
              <a:latin typeface="Arial Narrow"/>
              <a:ea typeface="Arial Narrow"/>
              <a:cs typeface="Arial Narrow"/>
              <a:sym typeface="Arial Narrow"/>
            </a:endParaRPr>
          </a:p>
        </p:txBody>
      </p:sp>
      <p:sp>
        <p:nvSpPr>
          <p:cNvPr id="864" name="Google Shape;864;p43"/>
          <p:cNvSpPr/>
          <p:nvPr/>
        </p:nvSpPr>
        <p:spPr>
          <a:xfrm>
            <a:off x="1763744" y="2949277"/>
            <a:ext cx="4266297" cy="198406"/>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43"/>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2900"/>
              <a:buFont typeface="Arial Narrow"/>
              <a:buNone/>
            </a:pPr>
            <a:r>
              <a:rPr lang="en-US"/>
              <a:t>Second-line treatment choice is defined by the eligibility to receive endocrine therapy and driven by biomarker status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6" name="Shape 946"/>
        <p:cNvGrpSpPr/>
        <p:nvPr/>
      </p:nvGrpSpPr>
      <p:grpSpPr>
        <a:xfrm>
          <a:off x="0" y="0"/>
          <a:ext cx="0" cy="0"/>
          <a:chOff x="0" y="0"/>
          <a:chExt cx="0" cy="0"/>
        </a:xfrm>
      </p:grpSpPr>
      <p:graphicFrame>
        <p:nvGraphicFramePr>
          <p:cNvPr id="947" name="Google Shape;947;p6"/>
          <p:cNvGraphicFramePr/>
          <p:nvPr/>
        </p:nvGraphicFramePr>
        <p:xfrm>
          <a:off x="431800" y="1427721"/>
          <a:ext cx="3000000" cy="3000000"/>
        </p:xfrm>
        <a:graphic>
          <a:graphicData uri="http://schemas.openxmlformats.org/drawingml/2006/table">
            <a:tbl>
              <a:tblPr>
                <a:noFill/>
                <a:tableStyleId>{B670556F-2E9B-48F4-A988-F57587558883}</a:tableStyleId>
              </a:tblPr>
              <a:tblGrid>
                <a:gridCol w="2017475"/>
                <a:gridCol w="1780725"/>
                <a:gridCol w="2167500"/>
                <a:gridCol w="2167500"/>
                <a:gridCol w="2167500"/>
              </a:tblGrid>
              <a:tr h="429175">
                <a:tc>
                  <a:txBody>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latin typeface="Arial Narrow"/>
                        <a:ea typeface="Arial Narrow"/>
                        <a:cs typeface="Arial Narrow"/>
                        <a:sym typeface="Arial Narrow"/>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Narrow"/>
                          <a:ea typeface="Arial Narrow"/>
                          <a:cs typeface="Arial Narrow"/>
                          <a:sym typeface="Arial Narrow"/>
                        </a:rPr>
                        <a:t>MAINTAIN</a:t>
                      </a:r>
                      <a:r>
                        <a:rPr b="1" baseline="30000" i="0" lang="en-US" sz="1600" u="none" cap="none" strike="noStrike">
                          <a:solidFill>
                            <a:schemeClr val="lt1"/>
                          </a:solidFill>
                          <a:latin typeface="Arial Narrow"/>
                          <a:ea typeface="Arial Narrow"/>
                          <a:cs typeface="Arial Narrow"/>
                          <a:sym typeface="Arial Narrow"/>
                        </a:rPr>
                        <a:t>1,2</a:t>
                      </a:r>
                      <a:endParaRPr b="1" i="0" sz="1400" u="none" cap="none" strike="noStrike">
                        <a:solidFill>
                          <a:schemeClr val="lt1"/>
                        </a:solidFill>
                        <a:latin typeface="Arial Narrow"/>
                        <a:ea typeface="Arial Narrow"/>
                        <a:cs typeface="Arial Narrow"/>
                        <a:sym typeface="Arial Narrow"/>
                      </a:endParaRPr>
                    </a:p>
                  </a:txBody>
                  <a:tcPr marT="45725" marB="45725" marR="91450" marL="91450" anchor="ctr">
                    <a:lnL cap="flat" cmpd="sng" w="127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Narrow"/>
                          <a:ea typeface="Arial Narrow"/>
                          <a:cs typeface="Arial Narrow"/>
                          <a:sym typeface="Arial Narrow"/>
                        </a:rPr>
                        <a:t>PACE</a:t>
                      </a:r>
                      <a:r>
                        <a:rPr b="1" baseline="30000" i="0" lang="en-US" sz="1600" u="none" cap="none" strike="noStrike">
                          <a:solidFill>
                            <a:schemeClr val="lt1"/>
                          </a:solidFill>
                          <a:latin typeface="Arial Narrow"/>
                          <a:ea typeface="Arial Narrow"/>
                          <a:cs typeface="Arial Narrow"/>
                          <a:sym typeface="Arial Narrow"/>
                        </a:rPr>
                        <a:t>2,3</a:t>
                      </a:r>
                      <a:endParaRPr b="1" i="0" sz="1400" u="none" cap="none" strike="noStrike">
                        <a:solidFill>
                          <a:schemeClr val="lt1"/>
                        </a:solidFill>
                        <a:latin typeface="Arial Narrow"/>
                        <a:ea typeface="Arial Narrow"/>
                        <a:cs typeface="Arial Narrow"/>
                        <a:sym typeface="Arial Narrow"/>
                      </a:endParaRPr>
                    </a:p>
                  </a:txBody>
                  <a:tcPr marT="45725" marB="45725" marR="91450" marL="91450" anchor="ctr">
                    <a:lnL cap="flat" cmpd="sng" w="381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Narrow"/>
                          <a:ea typeface="Arial Narrow"/>
                          <a:cs typeface="Arial Narrow"/>
                          <a:sym typeface="Arial Narrow"/>
                        </a:rPr>
                        <a:t>PALMIRA</a:t>
                      </a:r>
                      <a:r>
                        <a:rPr b="1" baseline="30000" i="0" lang="en-US" sz="1600" u="none" cap="none" strike="noStrike">
                          <a:solidFill>
                            <a:schemeClr val="lt1"/>
                          </a:solidFill>
                          <a:latin typeface="Arial Narrow"/>
                          <a:ea typeface="Arial Narrow"/>
                          <a:cs typeface="Arial Narrow"/>
                          <a:sym typeface="Arial Narrow"/>
                        </a:rPr>
                        <a:t>4,5,6</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Arial Narrow"/>
                          <a:ea typeface="Arial Narrow"/>
                          <a:cs typeface="Arial Narrow"/>
                          <a:sym typeface="Arial Narrow"/>
                        </a:rPr>
                        <a:t>postMONARCH</a:t>
                      </a:r>
                      <a:r>
                        <a:rPr b="1" baseline="30000" i="0" lang="en-US" sz="1600" u="none" cap="none" strike="noStrike">
                          <a:solidFill>
                            <a:schemeClr val="lt1"/>
                          </a:solidFill>
                          <a:latin typeface="Arial Narrow"/>
                          <a:ea typeface="Arial Narrow"/>
                          <a:cs typeface="Arial Narrow"/>
                          <a:sym typeface="Arial Narrow"/>
                        </a:rPr>
                        <a:t>2,6</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r>
              <a:tr h="390150">
                <a:tc>
                  <a:txBody>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Phase (n)</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Ph2 (119)</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Ph2 (220)</a:t>
                      </a:r>
                      <a:endParaRPr sz="1400" u="none" cap="none" strike="noStrike"/>
                    </a:p>
                  </a:txBody>
                  <a:tcPr marT="45725" marB="45725" marR="91450" marL="91450">
                    <a:lnL cap="flat" cmpd="sng" w="381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Ph2 (198)</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Ph3 (368)</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r>
              <a:tr h="663250">
                <a:tc>
                  <a:txBody>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Experimental arm</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Ribociclib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fulv or exemestane</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rgbClr val="262626"/>
                          </a:solidFill>
                          <a:latin typeface="Arial Narrow"/>
                          <a:ea typeface="Arial Narrow"/>
                          <a:cs typeface="Arial Narrow"/>
                          <a:sym typeface="Arial Narrow"/>
                        </a:rPr>
                        <a:t>Palbociclib</a:t>
                      </a:r>
                      <a:r>
                        <a:rPr b="0" i="0" lang="en-US" sz="1400" u="none" cap="none" strike="noStrike">
                          <a:solidFill>
                            <a:srgbClr val="262626"/>
                          </a:solidFill>
                          <a:latin typeface="Arial Narrow"/>
                          <a:ea typeface="Arial Narrow"/>
                          <a:cs typeface="Arial Narrow"/>
                          <a:sym typeface="Arial Narrow"/>
                        </a:rPr>
                        <a:t>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fulv</a:t>
                      </a:r>
                      <a:r>
                        <a:rPr b="0" baseline="30000" i="0" lang="en-US" sz="1400" u="none" cap="none" strike="noStrike">
                          <a:solidFill>
                            <a:srgbClr val="262626"/>
                          </a:solidFill>
                          <a:latin typeface="Arial Narrow"/>
                          <a:ea typeface="Arial Narrow"/>
                          <a:cs typeface="Arial Narrow"/>
                          <a:sym typeface="Arial Narrow"/>
                        </a:rPr>
                        <a:t>a</a:t>
                      </a:r>
                      <a:endParaRPr b="0" i="0" sz="1400" u="none" cap="none" strike="noStrike">
                        <a:solidFill>
                          <a:srgbClr val="262626"/>
                        </a:solidFill>
                        <a:latin typeface="Arial Narrow"/>
                        <a:ea typeface="Arial Narrow"/>
                        <a:cs typeface="Arial Narrow"/>
                        <a:sym typeface="Arial Narrow"/>
                      </a:endParaRPr>
                    </a:p>
                  </a:txBody>
                  <a:tcPr marT="45725" marB="45725" marR="91450" marL="91450">
                    <a:lnL cap="flat" cmpd="sng" w="381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Palbociclib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fulv or letrozole</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Abemaciclib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fulv</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390150">
                <a:tc>
                  <a:txBody>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Control arm</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Fulv or exemestane</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Fulv</a:t>
                      </a:r>
                      <a:endParaRPr sz="1400" u="none" cap="none" strike="noStrike"/>
                    </a:p>
                  </a:txBody>
                  <a:tcPr marT="45725" marB="45725" marR="91450" marL="91450">
                    <a:lnL cap="flat" cmpd="sng" w="381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rgbClr val="262626"/>
                          </a:solidFill>
                          <a:latin typeface="Arial Narrow"/>
                          <a:ea typeface="Arial Narrow"/>
                          <a:cs typeface="Arial Narrow"/>
                          <a:sym typeface="Arial Narrow"/>
                        </a:rPr>
                        <a:t>Fulv or letrozole</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Fulv (+ PBO)</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r>
              <a:tr h="390150">
                <a:tc>
                  <a:txBody>
                    <a:bodyPr/>
                    <a:lstStyle/>
                    <a:p>
                      <a:pPr indent="0" lvl="0" marL="0" marR="0" rtl="0" algn="r">
                        <a:lnSpc>
                          <a:spcPct val="100000"/>
                        </a:lnSpc>
                        <a:spcBef>
                          <a:spcPts val="0"/>
                        </a:spcBef>
                        <a:spcAft>
                          <a:spcPts val="0"/>
                        </a:spcAft>
                        <a:buClr>
                          <a:srgbClr val="000000"/>
                        </a:buClr>
                        <a:buSzPts val="1400"/>
                        <a:buFont typeface="Arial"/>
                        <a:buNone/>
                      </a:pPr>
                      <a:r>
                        <a:rPr b="1" i="1" lang="en-US" sz="1400" u="none" cap="none" strike="noStrike">
                          <a:solidFill>
                            <a:srgbClr val="262626"/>
                          </a:solidFill>
                          <a:latin typeface="Arial Narrow"/>
                          <a:ea typeface="Arial Narrow"/>
                          <a:cs typeface="Arial Narrow"/>
                          <a:sym typeface="Arial Narrow"/>
                        </a:rPr>
                        <a:t>ESR1</a:t>
                      </a:r>
                      <a:r>
                        <a:rPr b="1" i="0" lang="en-US" sz="1400" u="none" cap="none" strike="noStrike">
                          <a:solidFill>
                            <a:srgbClr val="262626"/>
                          </a:solidFill>
                          <a:latin typeface="Arial Narrow"/>
                          <a:ea typeface="Arial Narrow"/>
                          <a:cs typeface="Arial Narrow"/>
                          <a:sym typeface="Arial Narrow"/>
                        </a:rPr>
                        <a:t>-mut (%)</a:t>
                      </a:r>
                      <a:endParaRPr sz="1400" u="none" cap="none" strike="noStrike"/>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30%</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50%</a:t>
                      </a:r>
                      <a:endParaRPr sz="1400" u="none" cap="none" strike="noStrike"/>
                    </a:p>
                  </a:txBody>
                  <a:tcPr marT="45725" marB="45725" marR="91450" marL="91450">
                    <a:lnL cap="flat" cmpd="sng" w="381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N/A</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40%</a:t>
                      </a:r>
                      <a:endParaRPr sz="1400" u="none" cap="none" strike="noStrike"/>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r h="877850">
                <a:tc>
                  <a:txBody>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mPFS all patients</a:t>
                      </a:r>
                      <a:br>
                        <a:rPr b="1" i="0" lang="en-US" sz="1400" u="none" cap="none" strike="noStrike">
                          <a:solidFill>
                            <a:srgbClr val="262626"/>
                          </a:solidFill>
                          <a:latin typeface="Arial Narrow"/>
                          <a:ea typeface="Arial Narrow"/>
                          <a:cs typeface="Arial Narrow"/>
                          <a:sym typeface="Arial Narrow"/>
                        </a:rPr>
                      </a:br>
                      <a:r>
                        <a:rPr b="0" i="0" lang="en-US" sz="1100" u="none" cap="none" strike="noStrike">
                          <a:solidFill>
                            <a:srgbClr val="262626"/>
                          </a:solidFill>
                          <a:latin typeface="Arial Narrow"/>
                          <a:ea typeface="Arial Narrow"/>
                          <a:cs typeface="Arial Narrow"/>
                          <a:sym typeface="Arial Narrow"/>
                        </a:rPr>
                        <a:t>mPFS, months</a:t>
                      </a:r>
                      <a:endParaRPr sz="1400" u="none" cap="none" strike="noStrike"/>
                    </a:p>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HR (95% CI)</a:t>
                      </a:r>
                      <a:endParaRPr b="0" i="0" sz="1400" u="none" cap="none" strike="noStrike">
                        <a:solidFill>
                          <a:srgbClr val="262626"/>
                        </a:solidFill>
                        <a:latin typeface="Arial Narrow"/>
                        <a:ea typeface="Arial Narrow"/>
                        <a:cs typeface="Arial Narrow"/>
                        <a:sym typeface="Arial Narrow"/>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52525"/>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52525"/>
                          </a:solidFill>
                          <a:latin typeface="Arial Narrow"/>
                          <a:ea typeface="Arial Narrow"/>
                          <a:cs typeface="Arial Narrow"/>
                          <a:sym typeface="Arial Narrow"/>
                        </a:rPr>
                        <a:t>5.3 vs 2.8</a:t>
                      </a:r>
                      <a:endParaRPr sz="1400" u="none" cap="none" strike="noStrike">
                        <a:solidFill>
                          <a:srgbClr val="252525"/>
                        </a:solidFil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252525"/>
                          </a:solidFill>
                          <a:latin typeface="Arial Narrow"/>
                          <a:ea typeface="Arial Narrow"/>
                          <a:cs typeface="Arial Narrow"/>
                          <a:sym typeface="Arial Narrow"/>
                        </a:rPr>
                        <a:t>HR 0.57 (95% CI 0.39-0.85)</a:t>
                      </a:r>
                      <a:endParaRPr b="0" i="0" sz="1400" u="none" cap="none" strike="noStrike">
                        <a:solidFill>
                          <a:srgbClr val="252525"/>
                        </a:solidFill>
                        <a:latin typeface="Arial Narrow"/>
                        <a:ea typeface="Arial Narrow"/>
                        <a:cs typeface="Arial Narrow"/>
                        <a:sym typeface="Arial Narrow"/>
                      </a:endParaRPr>
                    </a:p>
                  </a:txBody>
                  <a:tcPr marT="45725" marB="45725" marR="91450" marL="91450">
                    <a:lnL cap="flat" cmpd="sng" w="127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252525"/>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EF4143"/>
                        </a:buClr>
                        <a:buSzPts val="1400"/>
                        <a:buFont typeface="Arial"/>
                        <a:buNone/>
                      </a:pPr>
                      <a:r>
                        <a:rPr b="0" i="0" lang="en-US" sz="1400" u="none" cap="none" strike="noStrike">
                          <a:solidFill>
                            <a:srgbClr val="252525"/>
                          </a:solidFill>
                          <a:latin typeface="Arial Narrow"/>
                          <a:ea typeface="Arial Narrow"/>
                          <a:cs typeface="Arial Narrow"/>
                          <a:sym typeface="Arial Narrow"/>
                        </a:rPr>
                        <a:t>4.6 vs 4.8</a:t>
                      </a:r>
                      <a:endParaRPr sz="1400" u="none" cap="none" strike="noStrike">
                        <a:solidFill>
                          <a:srgbClr val="252525"/>
                        </a:solidFill>
                      </a:endParaRPr>
                    </a:p>
                    <a:p>
                      <a:pPr indent="0" lvl="0" marL="0" marR="0" rtl="0" algn="ctr">
                        <a:lnSpc>
                          <a:spcPct val="100000"/>
                        </a:lnSpc>
                        <a:spcBef>
                          <a:spcPts val="0"/>
                        </a:spcBef>
                        <a:spcAft>
                          <a:spcPts val="0"/>
                        </a:spcAft>
                        <a:buClr>
                          <a:srgbClr val="EF4143"/>
                        </a:buClr>
                        <a:buSzPts val="1100"/>
                        <a:buFont typeface="Arial"/>
                        <a:buNone/>
                      </a:pPr>
                      <a:r>
                        <a:rPr b="0" i="0" lang="en-US" sz="1100" u="none" cap="none" strike="noStrike">
                          <a:solidFill>
                            <a:srgbClr val="252525"/>
                          </a:solidFill>
                          <a:latin typeface="Arial Narrow"/>
                          <a:ea typeface="Arial Narrow"/>
                          <a:cs typeface="Arial Narrow"/>
                          <a:sym typeface="Arial Narrow"/>
                        </a:rPr>
                        <a:t>HR 1.11 (90% CI 0.74-1.66)</a:t>
                      </a:r>
                      <a:endParaRPr sz="1400" u="none" cap="none" strike="noStrike">
                        <a:solidFill>
                          <a:srgbClr val="252525"/>
                        </a:solidFill>
                      </a:endParaRPr>
                    </a:p>
                  </a:txBody>
                  <a:tcPr marT="45725" marB="45725" marR="91450" marL="91450">
                    <a:lnL cap="flat" cmpd="sng" w="381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252525"/>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EF4143"/>
                        </a:buClr>
                        <a:buSzPts val="1400"/>
                        <a:buFont typeface="Arial"/>
                        <a:buNone/>
                      </a:pPr>
                      <a:r>
                        <a:rPr b="0" i="0" lang="en-US" sz="1400" u="none" cap="none" strike="noStrike">
                          <a:solidFill>
                            <a:srgbClr val="252525"/>
                          </a:solidFill>
                          <a:latin typeface="Arial Narrow"/>
                          <a:ea typeface="Arial Narrow"/>
                          <a:cs typeface="Arial Narrow"/>
                          <a:sym typeface="Arial Narrow"/>
                        </a:rPr>
                        <a:t>4.9 vs 3.6</a:t>
                      </a:r>
                      <a:endParaRPr sz="1400" u="none" cap="none" strike="noStrike">
                        <a:solidFill>
                          <a:srgbClr val="252525"/>
                        </a:solidFill>
                      </a:endParaRPr>
                    </a:p>
                    <a:p>
                      <a:pPr indent="0" lvl="0" marL="0" marR="0" rtl="0" algn="ctr">
                        <a:lnSpc>
                          <a:spcPct val="100000"/>
                        </a:lnSpc>
                        <a:spcBef>
                          <a:spcPts val="0"/>
                        </a:spcBef>
                        <a:spcAft>
                          <a:spcPts val="0"/>
                        </a:spcAft>
                        <a:buClr>
                          <a:srgbClr val="EF4143"/>
                        </a:buClr>
                        <a:buSzPts val="1100"/>
                        <a:buFont typeface="Arial"/>
                        <a:buNone/>
                      </a:pPr>
                      <a:r>
                        <a:rPr b="0" i="0" lang="en-US" sz="1100" u="none" cap="none" strike="noStrike">
                          <a:solidFill>
                            <a:srgbClr val="252525"/>
                          </a:solidFill>
                          <a:latin typeface="Arial Narrow"/>
                          <a:ea typeface="Arial Narrow"/>
                          <a:cs typeface="Arial Narrow"/>
                          <a:sym typeface="Arial Narrow"/>
                        </a:rPr>
                        <a:t>HR 0.84 (95% CI 0.66-1.07)</a:t>
                      </a:r>
                      <a:endParaRPr sz="1400" u="none" cap="none" strike="noStrike">
                        <a:solidFill>
                          <a:srgbClr val="252525"/>
                        </a:solidFil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252525"/>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3D8849"/>
                        </a:buClr>
                        <a:buSzPts val="1400"/>
                        <a:buFont typeface="Arial"/>
                        <a:buNone/>
                      </a:pPr>
                      <a:r>
                        <a:rPr b="0" i="0" lang="en-US" sz="1400" u="none" cap="none" strike="noStrike">
                          <a:solidFill>
                            <a:srgbClr val="252525"/>
                          </a:solidFill>
                          <a:latin typeface="Arial Narrow"/>
                          <a:ea typeface="Arial Narrow"/>
                          <a:cs typeface="Arial Narrow"/>
                          <a:sym typeface="Arial Narrow"/>
                        </a:rPr>
                        <a:t>6.0 vs 5.3</a:t>
                      </a:r>
                      <a:endParaRPr sz="1400" u="none" cap="none" strike="noStrike">
                        <a:solidFill>
                          <a:srgbClr val="252525"/>
                        </a:solidFill>
                      </a:endParaRPr>
                    </a:p>
                    <a:p>
                      <a:pPr indent="0" lvl="0" marL="0" marR="0" rtl="0" algn="ctr">
                        <a:lnSpc>
                          <a:spcPct val="100000"/>
                        </a:lnSpc>
                        <a:spcBef>
                          <a:spcPts val="0"/>
                        </a:spcBef>
                        <a:spcAft>
                          <a:spcPts val="0"/>
                        </a:spcAft>
                        <a:buClr>
                          <a:srgbClr val="3D8849"/>
                        </a:buClr>
                        <a:buSzPts val="1100"/>
                        <a:buFont typeface="Arial"/>
                        <a:buNone/>
                      </a:pPr>
                      <a:r>
                        <a:rPr b="0" i="0" lang="en-US" sz="1100" u="none" cap="none" strike="noStrike">
                          <a:solidFill>
                            <a:srgbClr val="252525"/>
                          </a:solidFill>
                          <a:latin typeface="Arial Narrow"/>
                          <a:ea typeface="Arial Narrow"/>
                          <a:cs typeface="Arial Narrow"/>
                          <a:sym typeface="Arial Narrow"/>
                        </a:rPr>
                        <a:t>HR 0.73 (95% CI 0.57-0.95)</a:t>
                      </a:r>
                      <a:endParaRPr sz="1400" u="none" cap="none" strike="noStrike">
                        <a:solidFill>
                          <a:srgbClr val="252525"/>
                        </a:solidFil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r>
              <a:tr h="877850">
                <a:tc>
                  <a:txBody>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mPFS</a:t>
                      </a:r>
                      <a:r>
                        <a:rPr b="1" i="1" lang="en-US" sz="1400" u="none" cap="none" strike="noStrike">
                          <a:solidFill>
                            <a:srgbClr val="262626"/>
                          </a:solidFill>
                          <a:latin typeface="Arial Narrow"/>
                          <a:ea typeface="Arial Narrow"/>
                          <a:cs typeface="Arial Narrow"/>
                          <a:sym typeface="Arial Narrow"/>
                        </a:rPr>
                        <a:t> ESR1</a:t>
                      </a:r>
                      <a:r>
                        <a:rPr b="1" i="0" lang="en-US" sz="1400" u="none" cap="none" strike="noStrike">
                          <a:solidFill>
                            <a:srgbClr val="262626"/>
                          </a:solidFill>
                          <a:latin typeface="Arial Narrow"/>
                          <a:ea typeface="Arial Narrow"/>
                          <a:cs typeface="Arial Narrow"/>
                          <a:sym typeface="Arial Narrow"/>
                        </a:rPr>
                        <a:t>-mut </a:t>
                      </a:r>
                      <a:br>
                        <a:rPr b="0" i="0" lang="en-US" sz="1400" u="none" cap="none" strike="noStrike">
                          <a:solidFill>
                            <a:srgbClr val="262626"/>
                          </a:solidFill>
                          <a:latin typeface="Arial Narrow"/>
                          <a:ea typeface="Arial Narrow"/>
                          <a:cs typeface="Arial Narrow"/>
                          <a:sym typeface="Arial Narrow"/>
                        </a:rPr>
                      </a:br>
                      <a:r>
                        <a:rPr b="0" i="0" lang="en-US" sz="1100" u="none" cap="none" strike="noStrike">
                          <a:solidFill>
                            <a:srgbClr val="262626"/>
                          </a:solidFill>
                          <a:latin typeface="Arial Narrow"/>
                          <a:ea typeface="Arial Narrow"/>
                          <a:cs typeface="Arial Narrow"/>
                          <a:sym typeface="Arial Narrow"/>
                        </a:rPr>
                        <a:t>mPFS, months</a:t>
                      </a:r>
                      <a:endParaRPr sz="1400" u="none" cap="none" strike="noStrike"/>
                    </a:p>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HR (95% CI)</a:t>
                      </a:r>
                      <a:endParaRPr b="0" i="0" sz="1400" u="none" cap="none" strike="noStrike">
                        <a:solidFill>
                          <a:srgbClr val="262626"/>
                        </a:solidFill>
                        <a:latin typeface="Arial Narrow"/>
                        <a:ea typeface="Arial Narrow"/>
                        <a:cs typeface="Arial Narrow"/>
                        <a:sym typeface="Arial Narrow"/>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52525"/>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52525"/>
                          </a:solidFill>
                          <a:latin typeface="Arial Narrow"/>
                          <a:ea typeface="Arial Narrow"/>
                          <a:cs typeface="Arial Narrow"/>
                          <a:sym typeface="Arial Narrow"/>
                        </a:rPr>
                        <a:t>3.0 vs 3.0</a:t>
                      </a:r>
                      <a:endParaRPr sz="1400" u="none" cap="none" strike="noStrike">
                        <a:solidFill>
                          <a:srgbClr val="252525"/>
                        </a:solidFil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252525"/>
                          </a:solidFill>
                          <a:latin typeface="Arial Narrow"/>
                          <a:ea typeface="Arial Narrow"/>
                          <a:cs typeface="Arial Narrow"/>
                          <a:sym typeface="Arial Narrow"/>
                        </a:rPr>
                        <a:t>HR 1.22 (95% CI 0.59-2.49)</a:t>
                      </a:r>
                      <a:endParaRPr b="0" i="0" sz="1400" u="none" cap="none" strike="noStrike">
                        <a:solidFill>
                          <a:srgbClr val="252525"/>
                        </a:solidFill>
                        <a:latin typeface="Arial Narrow"/>
                        <a:ea typeface="Arial Narrow"/>
                        <a:cs typeface="Arial Narrow"/>
                        <a:sym typeface="Arial Narrow"/>
                      </a:endParaRPr>
                    </a:p>
                  </a:txBody>
                  <a:tcPr marT="45725" marB="45725" marR="91450" marL="91450">
                    <a:lnL cap="flat" cmpd="sng" w="127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252525"/>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EF4143"/>
                        </a:buClr>
                        <a:buSzPts val="1400"/>
                        <a:buFont typeface="Arial"/>
                        <a:buNone/>
                      </a:pPr>
                      <a:r>
                        <a:rPr b="0" i="0" lang="en-US" sz="1400" u="none" cap="none" strike="noStrike">
                          <a:solidFill>
                            <a:srgbClr val="252525"/>
                          </a:solidFill>
                          <a:latin typeface="Arial Narrow"/>
                          <a:ea typeface="Arial Narrow"/>
                          <a:cs typeface="Arial Narrow"/>
                          <a:sym typeface="Arial Narrow"/>
                        </a:rPr>
                        <a:t>5.2 vs 3.3</a:t>
                      </a:r>
                      <a:endParaRPr sz="1400" u="none" cap="none" strike="noStrike">
                        <a:solidFill>
                          <a:srgbClr val="252525"/>
                        </a:solidFill>
                      </a:endParaRPr>
                    </a:p>
                    <a:p>
                      <a:pPr indent="0" lvl="0" marL="0" marR="0" rtl="0" algn="ctr">
                        <a:lnSpc>
                          <a:spcPct val="100000"/>
                        </a:lnSpc>
                        <a:spcBef>
                          <a:spcPts val="0"/>
                        </a:spcBef>
                        <a:spcAft>
                          <a:spcPts val="0"/>
                        </a:spcAft>
                        <a:buClr>
                          <a:srgbClr val="EF4143"/>
                        </a:buClr>
                        <a:buSzPts val="1100"/>
                        <a:buFont typeface="Arial"/>
                        <a:buNone/>
                      </a:pPr>
                      <a:r>
                        <a:rPr b="0" i="0" lang="en-US" sz="1100" u="none" cap="none" strike="noStrike">
                          <a:solidFill>
                            <a:srgbClr val="252525"/>
                          </a:solidFill>
                          <a:latin typeface="Arial Narrow"/>
                          <a:ea typeface="Arial Narrow"/>
                          <a:cs typeface="Arial Narrow"/>
                          <a:sym typeface="Arial Narrow"/>
                        </a:rPr>
                        <a:t>HR 0.68 (90% CI 0.42-1.09)</a:t>
                      </a:r>
                      <a:endParaRPr sz="1400" u="none" cap="none" strike="noStrike">
                        <a:solidFill>
                          <a:srgbClr val="252525"/>
                        </a:solidFill>
                      </a:endParaRPr>
                    </a:p>
                  </a:txBody>
                  <a:tcPr marT="45725" marB="45725" marR="91450" marL="91450">
                    <a:lnL cap="flat" cmpd="sng" w="381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rgbClr val="252525"/>
                          </a:solidFill>
                          <a:latin typeface="Arial Narrow"/>
                          <a:ea typeface="Arial Narrow"/>
                          <a:cs typeface="Arial Narrow"/>
                          <a:sym typeface="Arial Narrow"/>
                        </a:rPr>
                        <a:t>Not reported</a:t>
                      </a:r>
                      <a:endParaRPr b="0" i="0" sz="1100" u="none" cap="none" strike="noStrike">
                        <a:solidFill>
                          <a:srgbClr val="252525"/>
                        </a:solidFill>
                        <a:latin typeface="Arial Narrow"/>
                        <a:ea typeface="Arial Narrow"/>
                        <a:cs typeface="Arial Narrow"/>
                        <a:sym typeface="Arial Narrow"/>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252525"/>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EF4143"/>
                        </a:buClr>
                        <a:buSzPts val="1400"/>
                        <a:buFont typeface="Arial"/>
                        <a:buNone/>
                      </a:pPr>
                      <a:r>
                        <a:rPr b="0" i="0" lang="en-US" sz="1400" u="none" cap="none" strike="noStrike">
                          <a:solidFill>
                            <a:srgbClr val="252525"/>
                          </a:solidFill>
                          <a:latin typeface="Arial Narrow"/>
                          <a:ea typeface="Arial Narrow"/>
                          <a:cs typeface="Arial Narrow"/>
                          <a:sym typeface="Arial Narrow"/>
                        </a:rPr>
                        <a:t>Not reported</a:t>
                      </a:r>
                      <a:endParaRPr sz="1400" u="none" cap="none" strike="noStrike">
                        <a:solidFill>
                          <a:srgbClr val="252525"/>
                        </a:solidFill>
                      </a:endParaRPr>
                    </a:p>
                    <a:p>
                      <a:pPr indent="0" lvl="0" marL="0" marR="0" rtl="0" algn="ctr">
                        <a:lnSpc>
                          <a:spcPct val="100000"/>
                        </a:lnSpc>
                        <a:spcBef>
                          <a:spcPts val="0"/>
                        </a:spcBef>
                        <a:spcAft>
                          <a:spcPts val="0"/>
                        </a:spcAft>
                        <a:buClr>
                          <a:srgbClr val="EF4143"/>
                        </a:buClr>
                        <a:buSzPts val="1100"/>
                        <a:buFont typeface="Arial"/>
                        <a:buNone/>
                      </a:pPr>
                      <a:r>
                        <a:rPr b="0" i="0" lang="en-US" sz="1100" u="none" cap="none" strike="noStrike">
                          <a:solidFill>
                            <a:srgbClr val="252525"/>
                          </a:solidFill>
                          <a:latin typeface="Arial Narrow"/>
                          <a:ea typeface="Arial Narrow"/>
                          <a:cs typeface="Arial Narrow"/>
                          <a:sym typeface="Arial Narrow"/>
                        </a:rPr>
                        <a:t>HR 0.79 (95% CI 0.54-1.15)</a:t>
                      </a:r>
                      <a:endParaRPr sz="1400" u="none" cap="none" strike="noStrike">
                        <a:solidFill>
                          <a:srgbClr val="252525"/>
                        </a:solidFill>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accent1"/>
                      </a:solidFill>
                      <a:prstDash val="solid"/>
                      <a:round/>
                      <a:headEnd len="sm" w="sm" type="none"/>
                      <a:tailEnd len="sm" w="sm" type="none"/>
                    </a:lnB>
                  </a:tcPr>
                </a:tc>
              </a:tr>
            </a:tbl>
          </a:graphicData>
        </a:graphic>
      </p:graphicFrame>
      <p:sp>
        <p:nvSpPr>
          <p:cNvPr id="948" name="Google Shape;948;p6"/>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900"/>
              <a:buNone/>
            </a:pPr>
            <a:r>
              <a:rPr baseline="30000" lang="en-US">
                <a:solidFill>
                  <a:srgbClr val="000000"/>
                </a:solidFill>
                <a:latin typeface="Arial Narrow"/>
                <a:ea typeface="Arial Narrow"/>
                <a:cs typeface="Arial Narrow"/>
                <a:sym typeface="Arial Narrow"/>
              </a:rPr>
              <a:t>a</a:t>
            </a:r>
            <a:r>
              <a:rPr lang="en-US">
                <a:solidFill>
                  <a:srgbClr val="000000"/>
                </a:solidFill>
                <a:latin typeface="Arial Narrow"/>
                <a:ea typeface="Arial Narrow"/>
                <a:cs typeface="Arial Narrow"/>
                <a:sym typeface="Arial Narrow"/>
              </a:rPr>
              <a:t>Palbociclib + fulvestrant + avelumab arm not considered for this table.</a:t>
            </a:r>
            <a:br>
              <a:rPr lang="en-US">
                <a:solidFill>
                  <a:srgbClr val="000000"/>
                </a:solidFill>
                <a:latin typeface="Arial Narrow"/>
                <a:ea typeface="Arial Narrow"/>
                <a:cs typeface="Arial Narrow"/>
                <a:sym typeface="Arial Narrow"/>
              </a:rPr>
            </a:br>
            <a:r>
              <a:rPr lang="en-US">
                <a:solidFill>
                  <a:srgbClr val="000000"/>
                </a:solidFill>
                <a:latin typeface="Arial Narrow"/>
                <a:ea typeface="Arial Narrow"/>
                <a:cs typeface="Arial Narrow"/>
                <a:sym typeface="Arial Narrow"/>
              </a:rPr>
              <a:t>CDK4/6i, cyclin-dependent kinase 4/6 inhibitor; CI, confidence interval; ESR1, estrogen receptor 1 gene; fulv, fulvestrant; HR, hazard ratio; mPFS, median</a:t>
            </a:r>
            <a:r>
              <a:rPr lang="en-US">
                <a:solidFill>
                  <a:srgbClr val="000000"/>
                </a:solidFill>
              </a:rPr>
              <a:t> </a:t>
            </a:r>
            <a:r>
              <a:rPr lang="en-US">
                <a:solidFill>
                  <a:srgbClr val="000000"/>
                </a:solidFill>
                <a:latin typeface="Arial Narrow"/>
                <a:ea typeface="Arial Narrow"/>
                <a:cs typeface="Arial Narrow"/>
                <a:sym typeface="Arial Narrow"/>
              </a:rPr>
              <a:t>progression-free survival;</a:t>
            </a:r>
            <a:br>
              <a:rPr lang="en-US">
                <a:solidFill>
                  <a:srgbClr val="000000"/>
                </a:solidFill>
                <a:latin typeface="Arial Narrow"/>
                <a:ea typeface="Arial Narrow"/>
                <a:cs typeface="Arial Narrow"/>
                <a:sym typeface="Arial Narrow"/>
              </a:rPr>
            </a:br>
            <a:r>
              <a:rPr lang="en-US">
                <a:solidFill>
                  <a:srgbClr val="000000"/>
                </a:solidFill>
                <a:latin typeface="Arial Narrow"/>
                <a:ea typeface="Arial Narrow"/>
                <a:cs typeface="Arial Narrow"/>
                <a:sym typeface="Arial Narrow"/>
              </a:rPr>
              <a:t>mut, mutation; </a:t>
            </a:r>
            <a:r>
              <a:rPr lang="en-US">
                <a:solidFill>
                  <a:srgbClr val="000000"/>
                </a:solidFill>
              </a:rPr>
              <a:t>N/A not available; </a:t>
            </a:r>
            <a:r>
              <a:rPr lang="en-US">
                <a:solidFill>
                  <a:srgbClr val="000000"/>
                </a:solidFill>
                <a:latin typeface="Arial Narrow"/>
                <a:ea typeface="Arial Narrow"/>
                <a:cs typeface="Arial Narrow"/>
                <a:sym typeface="Arial Narrow"/>
              </a:rPr>
              <a:t>PBO, placebo</a:t>
            </a:r>
            <a:r>
              <a:rPr lang="en-US">
                <a:solidFill>
                  <a:srgbClr val="000000"/>
                </a:solidFill>
              </a:rPr>
              <a:t>.</a:t>
            </a:r>
            <a:br>
              <a:rPr lang="en-US">
                <a:solidFill>
                  <a:srgbClr val="000000"/>
                </a:solidFill>
                <a:latin typeface="Arial Narrow"/>
                <a:ea typeface="Arial Narrow"/>
                <a:cs typeface="Arial Narrow"/>
                <a:sym typeface="Arial Narrow"/>
              </a:rPr>
            </a:br>
            <a:r>
              <a:rPr lang="en-US">
                <a:solidFill>
                  <a:srgbClr val="000000"/>
                </a:solidFill>
                <a:latin typeface="Arial Narrow"/>
                <a:ea typeface="Arial Narrow"/>
                <a:cs typeface="Arial Narrow"/>
                <a:sym typeface="Arial Narrow"/>
              </a:rPr>
              <a:t>1. Kalinsky K, et al. </a:t>
            </a:r>
            <a:r>
              <a:rPr i="1" lang="en-US">
                <a:solidFill>
                  <a:srgbClr val="000000"/>
                </a:solidFill>
                <a:latin typeface="Arial Narrow"/>
                <a:ea typeface="Arial Narrow"/>
                <a:cs typeface="Arial Narrow"/>
                <a:sym typeface="Arial Narrow"/>
              </a:rPr>
              <a:t>J Clin Oncol</a:t>
            </a:r>
            <a:r>
              <a:rPr lang="en-US">
                <a:solidFill>
                  <a:srgbClr val="000000"/>
                </a:solidFill>
                <a:latin typeface="Arial Narrow"/>
                <a:ea typeface="Arial Narrow"/>
                <a:cs typeface="Arial Narrow"/>
                <a:sym typeface="Arial Narrow"/>
              </a:rPr>
              <a:t>. 2023;41:4004-4013</a:t>
            </a:r>
            <a:r>
              <a:rPr lang="en-US">
                <a:solidFill>
                  <a:srgbClr val="000000"/>
                </a:solidFill>
              </a:rPr>
              <a:t>; 2. Kalinsky K, et al. </a:t>
            </a:r>
            <a:r>
              <a:rPr i="1" lang="en-US">
                <a:solidFill>
                  <a:srgbClr val="000000"/>
                </a:solidFill>
              </a:rPr>
              <a:t>J Clin Oncol</a:t>
            </a:r>
            <a:r>
              <a:rPr lang="en-US">
                <a:solidFill>
                  <a:srgbClr val="000000"/>
                </a:solidFill>
              </a:rPr>
              <a:t>. 2025;43(9):1101-1112;</a:t>
            </a:r>
            <a:r>
              <a:rPr lang="en-US">
                <a:solidFill>
                  <a:srgbClr val="000000"/>
                </a:solidFill>
                <a:latin typeface="Arial Narrow"/>
                <a:ea typeface="Arial Narrow"/>
                <a:cs typeface="Arial Narrow"/>
                <a:sym typeface="Arial Narrow"/>
              </a:rPr>
              <a:t> </a:t>
            </a:r>
            <a:r>
              <a:rPr lang="en-US">
                <a:solidFill>
                  <a:srgbClr val="000000"/>
                </a:solidFill>
              </a:rPr>
              <a:t>3</a:t>
            </a:r>
            <a:r>
              <a:rPr lang="en-US">
                <a:solidFill>
                  <a:srgbClr val="000000"/>
                </a:solidFill>
                <a:latin typeface="Arial Narrow"/>
                <a:ea typeface="Arial Narrow"/>
                <a:cs typeface="Arial Narrow"/>
                <a:sym typeface="Arial Narrow"/>
              </a:rPr>
              <a:t>. Mayer EL, et al. </a:t>
            </a:r>
            <a:r>
              <a:rPr i="1" lang="en-US">
                <a:solidFill>
                  <a:srgbClr val="000000"/>
                </a:solidFill>
                <a:latin typeface="Arial Narrow"/>
                <a:ea typeface="Arial Narrow"/>
                <a:cs typeface="Arial Narrow"/>
                <a:sym typeface="Arial Narrow"/>
              </a:rPr>
              <a:t>J Clin Oncol</a:t>
            </a:r>
            <a:r>
              <a:rPr lang="en-US">
                <a:solidFill>
                  <a:srgbClr val="000000"/>
                </a:solidFill>
                <a:latin typeface="Arial Narrow"/>
                <a:ea typeface="Arial Narrow"/>
                <a:cs typeface="Arial Narrow"/>
                <a:sym typeface="Arial Narrow"/>
              </a:rPr>
              <a:t>. 2024.JCO2301940; 4. </a:t>
            </a:r>
            <a:r>
              <a:rPr lang="en-US">
                <a:solidFill>
                  <a:srgbClr val="000000"/>
                </a:solidFill>
              </a:rPr>
              <a:t>Llombart-Cussac A, et al. </a:t>
            </a:r>
            <a:r>
              <a:rPr i="1" lang="en-US">
                <a:solidFill>
                  <a:srgbClr val="000000"/>
                </a:solidFill>
              </a:rPr>
              <a:t>J Clin Oncol</a:t>
            </a:r>
            <a:r>
              <a:rPr lang="en-US">
                <a:solidFill>
                  <a:srgbClr val="000000"/>
                </a:solidFill>
              </a:rPr>
              <a:t>. 2025;43(18):2084-2093</a:t>
            </a:r>
            <a:r>
              <a:rPr lang="en-US">
                <a:solidFill>
                  <a:srgbClr val="000000"/>
                </a:solidFill>
                <a:latin typeface="Arial Narrow"/>
                <a:ea typeface="Arial Narrow"/>
                <a:cs typeface="Arial Narrow"/>
                <a:sym typeface="Arial Narrow"/>
              </a:rPr>
              <a:t>; </a:t>
            </a:r>
            <a:br>
              <a:rPr lang="en-US">
                <a:solidFill>
                  <a:srgbClr val="000000"/>
                </a:solidFill>
                <a:latin typeface="Arial Narrow"/>
                <a:ea typeface="Arial Narrow"/>
                <a:cs typeface="Arial Narrow"/>
                <a:sym typeface="Arial Narrow"/>
              </a:rPr>
            </a:br>
            <a:r>
              <a:rPr lang="en-US">
                <a:solidFill>
                  <a:srgbClr val="000000"/>
                </a:solidFill>
                <a:latin typeface="Arial Narrow"/>
                <a:ea typeface="Arial Narrow"/>
                <a:cs typeface="Arial Narrow"/>
                <a:sym typeface="Arial Narrow"/>
              </a:rPr>
              <a:t>5. PALMIRA. ClinicalTrials.gov identifier: NCT03809988. Accessed August 2024, https://clinicaltrials.gov/study/NCT03809988;​ </a:t>
            </a:r>
            <a:r>
              <a:rPr lang="en-US">
                <a:solidFill>
                  <a:srgbClr val="000000"/>
                </a:solidFill>
              </a:rPr>
              <a:t>6</a:t>
            </a:r>
            <a:r>
              <a:rPr lang="en-US">
                <a:solidFill>
                  <a:srgbClr val="000000"/>
                </a:solidFill>
                <a:latin typeface="Arial Narrow"/>
                <a:ea typeface="Arial Narrow"/>
                <a:cs typeface="Arial Narrow"/>
                <a:sym typeface="Arial Narrow"/>
              </a:rPr>
              <a:t>. Bardia A, et al. </a:t>
            </a:r>
            <a:r>
              <a:rPr i="1" lang="en-US">
                <a:solidFill>
                  <a:srgbClr val="000000"/>
                </a:solidFill>
                <a:latin typeface="Arial Narrow"/>
                <a:ea typeface="Arial Narrow"/>
                <a:cs typeface="Arial Narrow"/>
                <a:sym typeface="Arial Narrow"/>
              </a:rPr>
              <a:t>Clin Cancer Res</a:t>
            </a:r>
            <a:r>
              <a:rPr lang="en-US">
                <a:solidFill>
                  <a:srgbClr val="000000"/>
                </a:solidFill>
                <a:latin typeface="Arial Narrow"/>
                <a:ea typeface="Arial Narrow"/>
                <a:cs typeface="Arial Narrow"/>
                <a:sym typeface="Arial Narrow"/>
              </a:rPr>
              <a:t>. </a:t>
            </a:r>
            <a:r>
              <a:rPr lang="en-US">
                <a:solidFill>
                  <a:srgbClr val="000000"/>
                </a:solidFill>
              </a:rPr>
              <a:t>2024;30(19):4299-4309.</a:t>
            </a:r>
            <a:endParaRPr/>
          </a:p>
        </p:txBody>
      </p:sp>
      <p:sp>
        <p:nvSpPr>
          <p:cNvPr id="949" name="Google Shape;949;p6"/>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950" name="Google Shape;950;p6"/>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CDK4/6i rechallenge so far had mixed results in all-comers and negative results in </a:t>
            </a:r>
            <a:r>
              <a:rPr i="1" lang="en-US"/>
              <a:t>ESR1</a:t>
            </a:r>
            <a:r>
              <a:rPr lang="en-US"/>
              <a:t>-mut subgroup</a:t>
            </a:r>
            <a:endParaRPr/>
          </a:p>
        </p:txBody>
      </p:sp>
      <p:sp>
        <p:nvSpPr>
          <p:cNvPr id="951" name="Google Shape;951;p6"/>
          <p:cNvSpPr/>
          <p:nvPr/>
        </p:nvSpPr>
        <p:spPr>
          <a:xfrm>
            <a:off x="4191000" y="1282700"/>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2" name="Google Shape;952;p6"/>
          <p:cNvSpPr txBox="1"/>
          <p:nvPr/>
        </p:nvSpPr>
        <p:spPr>
          <a:xfrm>
            <a:off x="431800" y="5525862"/>
            <a:ext cx="11671507" cy="253916"/>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1" lang="en-US" sz="1050" u="none" cap="none" strike="noStrike">
                <a:solidFill>
                  <a:schemeClr val="accent1"/>
                </a:solidFill>
                <a:latin typeface="Arial"/>
                <a:ea typeface="Arial"/>
                <a:cs typeface="Arial"/>
                <a:sym typeface="Arial"/>
              </a:rPr>
              <a:t>Comparisons of efficacy and safety should not be drawn or inferred in the absence of head-to-head studies</a:t>
            </a:r>
            <a:endParaRPr b="1" i="1" sz="1000" u="none" cap="none" strike="noStrike">
              <a:solidFill>
                <a:schemeClr val="accent1"/>
              </a:solidFill>
              <a:latin typeface="Arial"/>
              <a:ea typeface="Arial"/>
              <a:cs typeface="Arial"/>
              <a:sym typeface="Arial"/>
            </a:endParaRPr>
          </a:p>
        </p:txBody>
      </p:sp>
      <p:sp>
        <p:nvSpPr>
          <p:cNvPr id="953" name="Google Shape;953;p6"/>
          <p:cNvSpPr/>
          <p:nvPr/>
        </p:nvSpPr>
        <p:spPr>
          <a:xfrm>
            <a:off x="6292953" y="1282700"/>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954" name="Google Shape;954;p6"/>
          <p:cNvSpPr/>
          <p:nvPr/>
        </p:nvSpPr>
        <p:spPr>
          <a:xfrm>
            <a:off x="8512726" y="1282700"/>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955" name="Google Shape;955;p6"/>
          <p:cNvCxnSpPr/>
          <p:nvPr/>
        </p:nvCxnSpPr>
        <p:spPr>
          <a:xfrm>
            <a:off x="8676012" y="1427721"/>
            <a:ext cx="0" cy="4025313"/>
          </a:xfrm>
          <a:prstGeom prst="straightConnector1">
            <a:avLst/>
          </a:prstGeom>
          <a:noFill/>
          <a:ln cap="flat" cmpd="sng" w="12700">
            <a:solidFill>
              <a:srgbClr val="516F84"/>
            </a:solidFill>
            <a:prstDash val="solid"/>
            <a:round/>
            <a:headEnd len="sm" w="sm" type="none"/>
            <a:tailEnd len="sm" w="sm" type="none"/>
          </a:ln>
        </p:spPr>
      </p:cxnSp>
      <p:sp>
        <p:nvSpPr>
          <p:cNvPr id="956" name="Google Shape;956;p6"/>
          <p:cNvSpPr/>
          <p:nvPr/>
        </p:nvSpPr>
        <p:spPr>
          <a:xfrm>
            <a:off x="2403075" y="1222366"/>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957" name="Google Shape;957;p6"/>
          <p:cNvCxnSpPr/>
          <p:nvPr/>
        </p:nvCxnSpPr>
        <p:spPr>
          <a:xfrm>
            <a:off x="10721713" y="1435233"/>
            <a:ext cx="0" cy="4025313"/>
          </a:xfrm>
          <a:prstGeom prst="straightConnector1">
            <a:avLst/>
          </a:prstGeom>
          <a:noFill/>
          <a:ln cap="flat" cmpd="sng" w="12700">
            <a:solidFill>
              <a:srgbClr val="516F84"/>
            </a:solidFill>
            <a:prstDash val="solid"/>
            <a:round/>
            <a:headEnd len="sm" w="sm" type="none"/>
            <a:tailEnd len="sm" w="sm" type="none"/>
          </a:ln>
        </p:spPr>
      </p:cxnSp>
      <p:cxnSp>
        <p:nvCxnSpPr>
          <p:cNvPr id="958" name="Google Shape;958;p6"/>
          <p:cNvCxnSpPr/>
          <p:nvPr/>
        </p:nvCxnSpPr>
        <p:spPr>
          <a:xfrm>
            <a:off x="8501840" y="1424347"/>
            <a:ext cx="0" cy="4025313"/>
          </a:xfrm>
          <a:prstGeom prst="straightConnector1">
            <a:avLst/>
          </a:prstGeom>
          <a:noFill/>
          <a:ln cap="flat" cmpd="sng" w="12700">
            <a:solidFill>
              <a:schemeClr val="accent1"/>
            </a:solidFill>
            <a:prstDash val="solid"/>
            <a:round/>
            <a:headEnd len="sm" w="sm" type="none"/>
            <a:tailEnd len="sm" w="sm" type="none"/>
          </a:ln>
        </p:spPr>
      </p:cxnSp>
      <p:cxnSp>
        <p:nvCxnSpPr>
          <p:cNvPr id="959" name="Google Shape;959;p6"/>
          <p:cNvCxnSpPr/>
          <p:nvPr/>
        </p:nvCxnSpPr>
        <p:spPr>
          <a:xfrm>
            <a:off x="6467221" y="1427228"/>
            <a:ext cx="0" cy="4025313"/>
          </a:xfrm>
          <a:prstGeom prst="straightConnector1">
            <a:avLst/>
          </a:prstGeom>
          <a:noFill/>
          <a:ln cap="flat" cmpd="sng" w="12700">
            <a:solidFill>
              <a:schemeClr val="accent1"/>
            </a:solidFill>
            <a:prstDash val="solid"/>
            <a:round/>
            <a:headEnd len="sm" w="sm" type="none"/>
            <a:tailEnd len="sm" w="sm" type="none"/>
          </a:ln>
        </p:spPr>
      </p:cxnSp>
      <p:cxnSp>
        <p:nvCxnSpPr>
          <p:cNvPr id="960" name="Google Shape;960;p6"/>
          <p:cNvCxnSpPr/>
          <p:nvPr/>
        </p:nvCxnSpPr>
        <p:spPr>
          <a:xfrm>
            <a:off x="6268660" y="1435222"/>
            <a:ext cx="0" cy="4025313"/>
          </a:xfrm>
          <a:prstGeom prst="straightConnector1">
            <a:avLst/>
          </a:prstGeom>
          <a:noFill/>
          <a:ln cap="flat" cmpd="sng" w="12700">
            <a:solidFill>
              <a:schemeClr val="accent1"/>
            </a:solidFill>
            <a:prstDash val="solid"/>
            <a:round/>
            <a:headEnd len="sm" w="sm" type="none"/>
            <a:tailEnd len="sm" w="sm" type="none"/>
          </a:ln>
        </p:spPr>
      </p:cxnSp>
      <p:cxnSp>
        <p:nvCxnSpPr>
          <p:cNvPr id="961" name="Google Shape;961;p6"/>
          <p:cNvCxnSpPr/>
          <p:nvPr/>
        </p:nvCxnSpPr>
        <p:spPr>
          <a:xfrm>
            <a:off x="4352774" y="1435222"/>
            <a:ext cx="0" cy="4017812"/>
          </a:xfrm>
          <a:prstGeom prst="straightConnector1">
            <a:avLst/>
          </a:prstGeom>
          <a:noFill/>
          <a:ln cap="flat" cmpd="sng" w="12700">
            <a:solidFill>
              <a:schemeClr val="accent1"/>
            </a:solidFill>
            <a:prstDash val="solid"/>
            <a:round/>
            <a:headEnd len="sm" w="sm" type="none"/>
            <a:tailEnd len="sm" w="sm" type="none"/>
          </a:ln>
        </p:spPr>
      </p:cxnSp>
      <p:cxnSp>
        <p:nvCxnSpPr>
          <p:cNvPr id="962" name="Google Shape;962;p6"/>
          <p:cNvCxnSpPr/>
          <p:nvPr/>
        </p:nvCxnSpPr>
        <p:spPr>
          <a:xfrm>
            <a:off x="4178602" y="1438114"/>
            <a:ext cx="0" cy="4014920"/>
          </a:xfrm>
          <a:prstGeom prst="straightConnector1">
            <a:avLst/>
          </a:prstGeom>
          <a:noFill/>
          <a:ln cap="flat" cmpd="sng" w="12700">
            <a:solidFill>
              <a:schemeClr val="accent1"/>
            </a:solidFill>
            <a:prstDash val="solid"/>
            <a:round/>
            <a:headEnd len="sm" w="sm" type="none"/>
            <a:tailEnd len="sm" w="sm" type="none"/>
          </a:ln>
        </p:spPr>
      </p:cxnSp>
      <p:cxnSp>
        <p:nvCxnSpPr>
          <p:cNvPr id="963" name="Google Shape;963;p6"/>
          <p:cNvCxnSpPr/>
          <p:nvPr/>
        </p:nvCxnSpPr>
        <p:spPr>
          <a:xfrm>
            <a:off x="2575734" y="1435222"/>
            <a:ext cx="0" cy="4017812"/>
          </a:xfrm>
          <a:prstGeom prst="straightConnector1">
            <a:avLst/>
          </a:prstGeom>
          <a:noFill/>
          <a:ln cap="flat" cmpd="sng" w="12700">
            <a:solidFill>
              <a:schemeClr val="accent1"/>
            </a:solidFill>
            <a:prstDash val="solid"/>
            <a:round/>
            <a:headEnd len="sm" w="sm" type="none"/>
            <a:tailEnd len="sm" w="sm" type="none"/>
          </a:ln>
        </p:spPr>
      </p:cxnSp>
      <p:cxnSp>
        <p:nvCxnSpPr>
          <p:cNvPr id="964" name="Google Shape;964;p6"/>
          <p:cNvCxnSpPr/>
          <p:nvPr/>
        </p:nvCxnSpPr>
        <p:spPr>
          <a:xfrm>
            <a:off x="2403075" y="1861457"/>
            <a:ext cx="0" cy="3591084"/>
          </a:xfrm>
          <a:prstGeom prst="straightConnector1">
            <a:avLst/>
          </a:prstGeom>
          <a:noFill/>
          <a:ln cap="flat" cmpd="sng" w="12700">
            <a:solidFill>
              <a:schemeClr val="accent1"/>
            </a:solidFill>
            <a:prstDash val="solid"/>
            <a:round/>
            <a:headEnd len="sm" w="sm" type="none"/>
            <a:tailEnd len="sm" w="sm" type="none"/>
          </a:ln>
        </p:spPr>
      </p:cxnSp>
      <p:cxnSp>
        <p:nvCxnSpPr>
          <p:cNvPr id="965" name="Google Shape;965;p6"/>
          <p:cNvCxnSpPr/>
          <p:nvPr/>
        </p:nvCxnSpPr>
        <p:spPr>
          <a:xfrm>
            <a:off x="431800" y="1861457"/>
            <a:ext cx="0" cy="3591084"/>
          </a:xfrm>
          <a:prstGeom prst="straightConnector1">
            <a:avLst/>
          </a:prstGeom>
          <a:noFill/>
          <a:ln cap="flat" cmpd="sng" w="12700">
            <a:solidFill>
              <a:schemeClr val="accent1"/>
            </a:solidFill>
            <a:prstDash val="solid"/>
            <a:round/>
            <a:headEnd len="sm" w="sm" type="none"/>
            <a:tailEnd len="sm" w="sm" type="none"/>
          </a:ln>
        </p:spPr>
      </p:cxnSp>
      <p:cxnSp>
        <p:nvCxnSpPr>
          <p:cNvPr id="966" name="Google Shape;966;p6"/>
          <p:cNvCxnSpPr/>
          <p:nvPr/>
        </p:nvCxnSpPr>
        <p:spPr>
          <a:xfrm>
            <a:off x="431799" y="1861457"/>
            <a:ext cx="1971276" cy="0"/>
          </a:xfrm>
          <a:prstGeom prst="straightConnector1">
            <a:avLst/>
          </a:prstGeom>
          <a:noFill/>
          <a:ln cap="flat" cmpd="sng" w="12700">
            <a:solidFill>
              <a:schemeClr val="accent1"/>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7" name="Shape 987"/>
        <p:cNvGrpSpPr/>
        <p:nvPr/>
      </p:nvGrpSpPr>
      <p:grpSpPr>
        <a:xfrm>
          <a:off x="0" y="0"/>
          <a:ext cx="0" cy="0"/>
          <a:chOff x="0" y="0"/>
          <a:chExt cx="0" cy="0"/>
        </a:xfrm>
      </p:grpSpPr>
      <p:sp>
        <p:nvSpPr>
          <p:cNvPr id="988" name="Google Shape;988;p45"/>
          <p:cNvSpPr txBox="1"/>
          <p:nvPr/>
        </p:nvSpPr>
        <p:spPr>
          <a:xfrm>
            <a:off x="396194" y="3938561"/>
            <a:ext cx="986605" cy="512961"/>
          </a:xfrm>
          <a:prstGeom prst="rect">
            <a:avLst/>
          </a:prstGeom>
          <a:noFill/>
          <a:ln>
            <a:noFill/>
          </a:ln>
        </p:spPr>
        <p:txBody>
          <a:bodyPr anchorCtr="0" anchor="b" bIns="0" lIns="48000" spcFirstLastPara="1" rIns="48000" wrap="square" tIns="0">
            <a:spAutoFit/>
          </a:bodyPr>
          <a:lstStyle/>
          <a:p>
            <a:pPr indent="0" lvl="0" marL="0" marR="0" rtl="0" algn="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Narrow"/>
                <a:ea typeface="Arial Narrow"/>
                <a:cs typeface="Arial Narrow"/>
                <a:sym typeface="Arial Narrow"/>
              </a:rPr>
              <a:t>No. of patients</a:t>
            </a:r>
            <a:endParaRPr b="1" i="0" sz="1400" u="none" cap="none" strike="noStrike">
              <a:solidFill>
                <a:srgbClr val="000000"/>
              </a:solidFill>
              <a:latin typeface="Arial Narrow"/>
              <a:ea typeface="Arial Narrow"/>
              <a:cs typeface="Arial Narrow"/>
              <a:sym typeface="Arial Narrow"/>
            </a:endParaRPr>
          </a:p>
          <a:p>
            <a:pPr indent="0" lvl="0" marL="0" marR="0" rtl="0" algn="r">
              <a:lnSpc>
                <a:spcPct val="100000"/>
              </a:lnSpc>
              <a:spcBef>
                <a:spcPts val="200"/>
              </a:spcBef>
              <a:spcAft>
                <a:spcPts val="0"/>
              </a:spcAft>
              <a:buClr>
                <a:srgbClr val="3D8849"/>
              </a:buClr>
              <a:buSzPts val="1000"/>
              <a:buFont typeface="Arial"/>
              <a:buNone/>
            </a:pPr>
            <a:r>
              <a:rPr b="1" i="0" lang="en-US" sz="1000" u="none" cap="none" strike="noStrike">
                <a:solidFill>
                  <a:srgbClr val="3D8849"/>
                </a:solidFill>
                <a:latin typeface="Arial Narrow"/>
                <a:ea typeface="Arial Narrow"/>
                <a:cs typeface="Arial Narrow"/>
                <a:sym typeface="Arial Narrow"/>
              </a:rPr>
              <a:t>ABE + FUL</a:t>
            </a:r>
            <a:endParaRPr b="1" i="0" sz="1000" u="none" cap="none" strike="noStrike">
              <a:solidFill>
                <a:srgbClr val="3D8849"/>
              </a:solidFill>
              <a:latin typeface="Arial Narrow"/>
              <a:ea typeface="Arial Narrow"/>
              <a:cs typeface="Arial Narrow"/>
              <a:sym typeface="Arial Narrow"/>
            </a:endParaRPr>
          </a:p>
          <a:p>
            <a:pPr indent="0" lvl="0" marL="0" marR="0" rtl="0" algn="r">
              <a:lnSpc>
                <a:spcPct val="100000"/>
              </a:lnSpc>
              <a:spcBef>
                <a:spcPts val="200"/>
              </a:spcBef>
              <a:spcAft>
                <a:spcPts val="0"/>
              </a:spcAft>
              <a:buClr>
                <a:srgbClr val="7F7F7F"/>
              </a:buClr>
              <a:buSzPts val="1000"/>
              <a:buFont typeface="Arial"/>
              <a:buNone/>
            </a:pPr>
            <a:r>
              <a:rPr b="1" i="0" lang="en-US" sz="1000" u="none" cap="none" strike="noStrike">
                <a:solidFill>
                  <a:schemeClr val="accent6"/>
                </a:solidFill>
                <a:latin typeface="Arial Narrow"/>
                <a:ea typeface="Arial Narrow"/>
                <a:cs typeface="Arial Narrow"/>
                <a:sym typeface="Arial Narrow"/>
              </a:rPr>
              <a:t>PBO + FUL</a:t>
            </a:r>
            <a:endParaRPr b="1" i="0" sz="1400" u="none" cap="none" strike="noStrike">
              <a:solidFill>
                <a:schemeClr val="accent6"/>
              </a:solidFill>
              <a:latin typeface="Arial Narrow"/>
              <a:ea typeface="Arial Narrow"/>
              <a:cs typeface="Arial Narrow"/>
              <a:sym typeface="Arial Narrow"/>
            </a:endParaRPr>
          </a:p>
        </p:txBody>
      </p:sp>
      <p:grpSp>
        <p:nvGrpSpPr>
          <p:cNvPr id="989" name="Google Shape;989;p45"/>
          <p:cNvGrpSpPr/>
          <p:nvPr/>
        </p:nvGrpSpPr>
        <p:grpSpPr>
          <a:xfrm>
            <a:off x="1472802" y="1774134"/>
            <a:ext cx="46800" cy="1832104"/>
            <a:chOff x="1472802" y="1774134"/>
            <a:chExt cx="46800" cy="1832104"/>
          </a:xfrm>
        </p:grpSpPr>
        <p:cxnSp>
          <p:nvCxnSpPr>
            <p:cNvPr id="990" name="Google Shape;990;p45"/>
            <p:cNvCxnSpPr/>
            <p:nvPr/>
          </p:nvCxnSpPr>
          <p:spPr>
            <a:xfrm rot="10800000">
              <a:off x="1472802" y="1774134"/>
              <a:ext cx="46800" cy="0"/>
            </a:xfrm>
            <a:prstGeom prst="straightConnector1">
              <a:avLst/>
            </a:prstGeom>
            <a:noFill/>
            <a:ln cap="flat" cmpd="sng" w="12700">
              <a:solidFill>
                <a:schemeClr val="dk1"/>
              </a:solidFill>
              <a:prstDash val="solid"/>
              <a:round/>
              <a:headEnd len="sm" w="sm" type="none"/>
              <a:tailEnd len="sm" w="sm" type="none"/>
            </a:ln>
          </p:spPr>
        </p:cxnSp>
        <p:cxnSp>
          <p:nvCxnSpPr>
            <p:cNvPr id="991" name="Google Shape;991;p45"/>
            <p:cNvCxnSpPr/>
            <p:nvPr/>
          </p:nvCxnSpPr>
          <p:spPr>
            <a:xfrm rot="10800000">
              <a:off x="1472802" y="2140555"/>
              <a:ext cx="46800" cy="0"/>
            </a:xfrm>
            <a:prstGeom prst="straightConnector1">
              <a:avLst/>
            </a:prstGeom>
            <a:noFill/>
            <a:ln cap="flat" cmpd="sng" w="12700">
              <a:solidFill>
                <a:schemeClr val="dk1"/>
              </a:solidFill>
              <a:prstDash val="solid"/>
              <a:round/>
              <a:headEnd len="sm" w="sm" type="none"/>
              <a:tailEnd len="sm" w="sm" type="none"/>
            </a:ln>
          </p:spPr>
        </p:cxnSp>
        <p:cxnSp>
          <p:nvCxnSpPr>
            <p:cNvPr id="992" name="Google Shape;992;p45"/>
            <p:cNvCxnSpPr/>
            <p:nvPr/>
          </p:nvCxnSpPr>
          <p:spPr>
            <a:xfrm rot="10800000">
              <a:off x="1472802" y="2506975"/>
              <a:ext cx="46800" cy="0"/>
            </a:xfrm>
            <a:prstGeom prst="straightConnector1">
              <a:avLst/>
            </a:prstGeom>
            <a:noFill/>
            <a:ln cap="flat" cmpd="sng" w="12700">
              <a:solidFill>
                <a:schemeClr val="dk1"/>
              </a:solidFill>
              <a:prstDash val="solid"/>
              <a:round/>
              <a:headEnd len="sm" w="sm" type="none"/>
              <a:tailEnd len="sm" w="sm" type="none"/>
            </a:ln>
          </p:spPr>
        </p:cxnSp>
        <p:cxnSp>
          <p:nvCxnSpPr>
            <p:cNvPr id="993" name="Google Shape;993;p45"/>
            <p:cNvCxnSpPr/>
            <p:nvPr/>
          </p:nvCxnSpPr>
          <p:spPr>
            <a:xfrm rot="10800000">
              <a:off x="1472802" y="2873396"/>
              <a:ext cx="46800" cy="0"/>
            </a:xfrm>
            <a:prstGeom prst="straightConnector1">
              <a:avLst/>
            </a:prstGeom>
            <a:noFill/>
            <a:ln cap="flat" cmpd="sng" w="12700">
              <a:solidFill>
                <a:schemeClr val="dk1"/>
              </a:solidFill>
              <a:prstDash val="solid"/>
              <a:round/>
              <a:headEnd len="sm" w="sm" type="none"/>
              <a:tailEnd len="sm" w="sm" type="none"/>
            </a:ln>
          </p:spPr>
        </p:cxnSp>
        <p:cxnSp>
          <p:nvCxnSpPr>
            <p:cNvPr id="994" name="Google Shape;994;p45"/>
            <p:cNvCxnSpPr/>
            <p:nvPr/>
          </p:nvCxnSpPr>
          <p:spPr>
            <a:xfrm rot="10800000">
              <a:off x="1472802" y="3239816"/>
              <a:ext cx="46800" cy="0"/>
            </a:xfrm>
            <a:prstGeom prst="straightConnector1">
              <a:avLst/>
            </a:prstGeom>
            <a:noFill/>
            <a:ln cap="flat" cmpd="sng" w="12700">
              <a:solidFill>
                <a:schemeClr val="dk1"/>
              </a:solidFill>
              <a:prstDash val="solid"/>
              <a:round/>
              <a:headEnd len="sm" w="sm" type="none"/>
              <a:tailEnd len="sm" w="sm" type="none"/>
            </a:ln>
          </p:spPr>
        </p:cxnSp>
        <p:cxnSp>
          <p:nvCxnSpPr>
            <p:cNvPr id="995" name="Google Shape;995;p45"/>
            <p:cNvCxnSpPr/>
            <p:nvPr/>
          </p:nvCxnSpPr>
          <p:spPr>
            <a:xfrm rot="10800000">
              <a:off x="1472802" y="3606238"/>
              <a:ext cx="46800" cy="0"/>
            </a:xfrm>
            <a:prstGeom prst="straightConnector1">
              <a:avLst/>
            </a:prstGeom>
            <a:noFill/>
            <a:ln cap="flat" cmpd="sng" w="12700">
              <a:solidFill>
                <a:schemeClr val="dk1"/>
              </a:solidFill>
              <a:prstDash val="solid"/>
              <a:round/>
              <a:headEnd len="sm" w="sm" type="none"/>
              <a:tailEnd len="sm" w="sm" type="none"/>
            </a:ln>
          </p:spPr>
        </p:cxnSp>
      </p:grpSp>
      <p:graphicFrame>
        <p:nvGraphicFramePr>
          <p:cNvPr id="996" name="Google Shape;996;p45"/>
          <p:cNvGraphicFramePr/>
          <p:nvPr/>
        </p:nvGraphicFramePr>
        <p:xfrm>
          <a:off x="6904376" y="1813625"/>
          <a:ext cx="3000000" cy="3000000"/>
        </p:xfrm>
        <a:graphic>
          <a:graphicData uri="http://schemas.openxmlformats.org/drawingml/2006/table">
            <a:tbl>
              <a:tblPr>
                <a:noFill/>
                <a:tableStyleId>{0E7FAE33-6D4A-419A-BE57-B3ED120DC536}</a:tableStyleId>
              </a:tblPr>
              <a:tblGrid>
                <a:gridCol w="1567425"/>
                <a:gridCol w="720000"/>
                <a:gridCol w="553000"/>
                <a:gridCol w="1368000"/>
                <a:gridCol w="900000"/>
              </a:tblGrid>
              <a:tr h="396000">
                <a:tc>
                  <a:txBody>
                    <a:bodyPr/>
                    <a:lstStyle/>
                    <a:p>
                      <a:pPr indent="0" lvl="0" marL="0" marR="0" rtl="0" algn="l">
                        <a:lnSpc>
                          <a:spcPct val="90909"/>
                        </a:lnSpc>
                        <a:spcBef>
                          <a:spcPts val="0"/>
                        </a:spcBef>
                        <a:spcAft>
                          <a:spcPts val="0"/>
                        </a:spcAft>
                        <a:buClr>
                          <a:srgbClr val="000000"/>
                        </a:buClr>
                        <a:buSzPts val="1100"/>
                        <a:buFont typeface="Arial"/>
                        <a:buNone/>
                      </a:pPr>
                      <a:r>
                        <a:rPr b="1" i="0" lang="en-US" sz="1100" u="none" cap="none" strike="noStrike">
                          <a:solidFill>
                            <a:schemeClr val="lt1"/>
                          </a:solidFill>
                          <a:latin typeface="Arial Narrow"/>
                          <a:ea typeface="Arial Narrow"/>
                          <a:cs typeface="Arial Narrow"/>
                          <a:sym typeface="Arial Narrow"/>
                        </a:rPr>
                        <a:t>Subgroup</a:t>
                      </a:r>
                      <a:endParaRPr b="1" i="0" sz="1100" u="none" cap="none" strike="noStrike">
                        <a:solidFill>
                          <a:schemeClr val="lt1"/>
                        </a:solidFill>
                        <a:latin typeface="Arial Narrow"/>
                        <a:ea typeface="Arial Narrow"/>
                        <a:cs typeface="Arial Narrow"/>
                        <a:sym typeface="Arial Narrow"/>
                      </a:endParaRPr>
                    </a:p>
                  </a:txBody>
                  <a:tcPr marT="0" marB="0" marR="36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90909"/>
                        </a:lnSpc>
                        <a:spcBef>
                          <a:spcPts val="0"/>
                        </a:spcBef>
                        <a:spcAft>
                          <a:spcPts val="0"/>
                        </a:spcAft>
                        <a:buClr>
                          <a:srgbClr val="000000"/>
                        </a:buClr>
                        <a:buSzPts val="1100"/>
                        <a:buFont typeface="Arial"/>
                        <a:buNone/>
                      </a:pPr>
                      <a:r>
                        <a:rPr b="1" i="0" lang="en-US" sz="1100" u="none" cap="none" strike="noStrike">
                          <a:solidFill>
                            <a:schemeClr val="lt1"/>
                          </a:solidFill>
                          <a:latin typeface="Arial Narrow"/>
                          <a:ea typeface="Arial Narrow"/>
                          <a:cs typeface="Arial Narrow"/>
                          <a:sym typeface="Arial Narrow"/>
                        </a:rPr>
                        <a:t>N (%)</a:t>
                      </a:r>
                      <a:endParaRPr b="1" i="0" sz="1100" u="none" cap="none" strike="noStrike">
                        <a:solidFill>
                          <a:schemeClr val="lt1"/>
                        </a:solidFill>
                        <a:latin typeface="Arial Narrow"/>
                        <a:ea typeface="Arial Narrow"/>
                        <a:cs typeface="Arial Narrow"/>
                        <a:sym typeface="Arial Narrow"/>
                      </a:endParaRPr>
                    </a:p>
                  </a:txBody>
                  <a:tcPr marT="0" marB="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90909"/>
                        </a:lnSpc>
                        <a:spcBef>
                          <a:spcPts val="0"/>
                        </a:spcBef>
                        <a:spcAft>
                          <a:spcPts val="0"/>
                        </a:spcAft>
                        <a:buClr>
                          <a:srgbClr val="000000"/>
                        </a:buClr>
                        <a:buSzPts val="1100"/>
                        <a:buFont typeface="Arial"/>
                        <a:buNone/>
                      </a:pPr>
                      <a:r>
                        <a:rPr b="1" i="0" lang="en-US" sz="1100" u="none" cap="none" strike="noStrike">
                          <a:solidFill>
                            <a:schemeClr val="lt1"/>
                          </a:solidFill>
                          <a:latin typeface="Arial Narrow"/>
                          <a:ea typeface="Arial Narrow"/>
                          <a:cs typeface="Arial Narrow"/>
                          <a:sym typeface="Arial Narrow"/>
                        </a:rPr>
                        <a:t>events</a:t>
                      </a:r>
                      <a:endParaRPr b="1" i="0" sz="1100" u="none" cap="none" strike="noStrike">
                        <a:solidFill>
                          <a:schemeClr val="lt1"/>
                        </a:solidFill>
                        <a:latin typeface="Arial Narrow"/>
                        <a:ea typeface="Arial Narrow"/>
                        <a:cs typeface="Arial Narrow"/>
                        <a:sym typeface="Arial Narrow"/>
                      </a:endParaRPr>
                    </a:p>
                  </a:txBody>
                  <a:tcPr marT="0" marB="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90909"/>
                        </a:lnSpc>
                        <a:spcBef>
                          <a:spcPts val="0"/>
                        </a:spcBef>
                        <a:spcAft>
                          <a:spcPts val="0"/>
                        </a:spcAft>
                        <a:buClr>
                          <a:srgbClr val="000000"/>
                        </a:buClr>
                        <a:buSzPts val="1100"/>
                        <a:buFont typeface="Arial"/>
                        <a:buNone/>
                      </a:pPr>
                      <a:r>
                        <a:rPr b="1" i="0" lang="en-US" sz="1100" u="none" cap="none" strike="noStrike">
                          <a:solidFill>
                            <a:schemeClr val="lt1"/>
                          </a:solidFill>
                          <a:latin typeface="Arial Narrow"/>
                          <a:ea typeface="Arial Narrow"/>
                          <a:cs typeface="Arial Narrow"/>
                          <a:sym typeface="Arial Narrow"/>
                        </a:rPr>
                        <a:t>HR (95% CI)</a:t>
                      </a:r>
                      <a:endParaRPr b="1" i="0" sz="1100" u="none" cap="none" strike="noStrike">
                        <a:solidFill>
                          <a:schemeClr val="lt1"/>
                        </a:solidFill>
                        <a:latin typeface="Arial Narrow"/>
                        <a:ea typeface="Arial Narrow"/>
                        <a:cs typeface="Arial Narrow"/>
                        <a:sym typeface="Arial Narrow"/>
                      </a:endParaRPr>
                    </a:p>
                  </a:txBody>
                  <a:tcPr marT="0" marB="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90909"/>
                        </a:lnSpc>
                        <a:spcBef>
                          <a:spcPts val="0"/>
                        </a:spcBef>
                        <a:spcAft>
                          <a:spcPts val="0"/>
                        </a:spcAft>
                        <a:buClr>
                          <a:srgbClr val="000000"/>
                        </a:buClr>
                        <a:buSzPts val="1100"/>
                        <a:buFont typeface="Arial"/>
                        <a:buNone/>
                      </a:pPr>
                      <a:r>
                        <a:rPr b="1" i="0" lang="en-US" sz="1100" u="none" cap="none" strike="noStrike">
                          <a:solidFill>
                            <a:schemeClr val="lt1"/>
                          </a:solidFill>
                          <a:latin typeface="Arial Narrow"/>
                          <a:ea typeface="Arial Narrow"/>
                          <a:cs typeface="Arial Narrow"/>
                          <a:sym typeface="Arial Narrow"/>
                        </a:rPr>
                        <a:t>Interaction </a:t>
                      </a:r>
                      <a:br>
                        <a:rPr b="1" i="0" lang="en-US" sz="1100" u="none" cap="none" strike="noStrike">
                          <a:solidFill>
                            <a:schemeClr val="lt1"/>
                          </a:solidFill>
                          <a:latin typeface="Arial Narrow"/>
                          <a:ea typeface="Arial Narrow"/>
                          <a:cs typeface="Arial Narrow"/>
                          <a:sym typeface="Arial Narrow"/>
                        </a:rPr>
                      </a:br>
                      <a:r>
                        <a:rPr b="1" i="0" lang="en-US" sz="1100" u="none" cap="none" strike="noStrike">
                          <a:solidFill>
                            <a:schemeClr val="lt1"/>
                          </a:solidFill>
                          <a:latin typeface="Arial Narrow"/>
                          <a:ea typeface="Arial Narrow"/>
                          <a:cs typeface="Arial Narrow"/>
                          <a:sym typeface="Arial Narrow"/>
                        </a:rPr>
                        <a:t>p-value</a:t>
                      </a:r>
                      <a:endParaRPr b="1" i="0" sz="1100" u="none" cap="none" strike="noStrike">
                        <a:solidFill>
                          <a:schemeClr val="lt1"/>
                        </a:solidFill>
                        <a:latin typeface="Arial Narrow"/>
                        <a:ea typeface="Arial Narrow"/>
                        <a:cs typeface="Arial Narrow"/>
                        <a:sym typeface="Arial Narrow"/>
                      </a:endParaRPr>
                    </a:p>
                  </a:txBody>
                  <a:tcPr marT="0" marB="0" marR="36000" marL="36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280425">
                <a:tc>
                  <a:txBody>
                    <a:bodyPr/>
                    <a:lstStyle/>
                    <a:p>
                      <a:pPr indent="0" lvl="0" marL="0" marR="0" rtl="0" algn="l">
                        <a:lnSpc>
                          <a:spcPct val="90909"/>
                        </a:lnSpc>
                        <a:spcBef>
                          <a:spcPts val="0"/>
                        </a:spcBef>
                        <a:spcAft>
                          <a:spcPts val="0"/>
                        </a:spcAft>
                        <a:buClr>
                          <a:srgbClr val="000000"/>
                        </a:buClr>
                        <a:buSzPts val="1100"/>
                        <a:buFont typeface="Arial"/>
                        <a:buNone/>
                      </a:pPr>
                      <a:r>
                        <a:rPr b="1" i="0" lang="en-US" sz="1100" u="none" cap="none" strike="noStrike">
                          <a:solidFill>
                            <a:srgbClr val="262626"/>
                          </a:solidFill>
                          <a:latin typeface="Arial Narrow"/>
                          <a:ea typeface="Arial Narrow"/>
                          <a:cs typeface="Arial Narrow"/>
                          <a:sym typeface="Arial Narrow"/>
                        </a:rPr>
                        <a:t>Visceral Metastasis</a:t>
                      </a:r>
                      <a:endParaRPr b="1" i="0" sz="14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chemeClr val="dk1"/>
                        </a:buClr>
                        <a:buSzPts val="1100"/>
                        <a:buFont typeface="Arial"/>
                        <a:buNone/>
                      </a:pPr>
                      <a:r>
                        <a:rPr b="0" i="0" lang="en-US" sz="1100" u="none" cap="none" strike="noStrike">
                          <a:solidFill>
                            <a:srgbClr val="262626"/>
                          </a:solidFill>
                          <a:latin typeface="Arial Narrow"/>
                          <a:ea typeface="Arial Narrow"/>
                          <a:cs typeface="Arial Narrow"/>
                          <a:sym typeface="Arial Narrow"/>
                        </a:rPr>
                        <a:t>0.07</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80425">
                <a:tc>
                  <a:txBody>
                    <a:bodyPr/>
                    <a:lstStyle/>
                    <a:p>
                      <a:pPr indent="0" lvl="0" marL="0" marR="0" rtl="0" algn="l">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     Yes</a:t>
                      </a:r>
                      <a:endParaRPr b="0" i="0" sz="14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221 (60)</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173</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0.87 (0.64-1.17)</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0425">
                <a:tc>
                  <a:txBody>
                    <a:bodyPr/>
                    <a:lstStyle/>
                    <a:p>
                      <a:pPr indent="0" lvl="0" marL="0" marR="0" rtl="0" algn="l">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     No</a:t>
                      </a:r>
                      <a:endParaRPr b="0" i="0" sz="14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147 (40)</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85</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0.53 (0.34-0.83)</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0425">
                <a:tc>
                  <a:txBody>
                    <a:bodyPr/>
                    <a:lstStyle/>
                    <a:p>
                      <a:pPr indent="0" lvl="0" marL="0" marR="0" rtl="0" algn="l">
                        <a:lnSpc>
                          <a:spcPct val="90909"/>
                        </a:lnSpc>
                        <a:spcBef>
                          <a:spcPts val="0"/>
                        </a:spcBef>
                        <a:spcAft>
                          <a:spcPts val="0"/>
                        </a:spcAft>
                        <a:buClr>
                          <a:srgbClr val="000000"/>
                        </a:buClr>
                        <a:buSzPts val="1100"/>
                        <a:buFont typeface="Arial"/>
                        <a:buNone/>
                      </a:pPr>
                      <a:r>
                        <a:rPr b="1" i="0" lang="en-US" sz="1100" u="none" cap="none" strike="noStrike">
                          <a:solidFill>
                            <a:srgbClr val="262626"/>
                          </a:solidFill>
                          <a:latin typeface="Arial Narrow"/>
                          <a:ea typeface="Arial Narrow"/>
                          <a:cs typeface="Arial Narrow"/>
                          <a:sym typeface="Arial Narrow"/>
                        </a:rPr>
                        <a:t>Liver Metastasis</a:t>
                      </a:r>
                      <a:endParaRPr b="1" i="0" sz="14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0.40</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80425">
                <a:tc>
                  <a:txBody>
                    <a:bodyPr/>
                    <a:lstStyle/>
                    <a:p>
                      <a:pPr indent="0" lvl="0" marL="0" marR="0" rtl="0" algn="l">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     Yes</a:t>
                      </a:r>
                      <a:endParaRPr b="0" i="0" sz="14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139 (38)</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115</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0.63 (0.44-0.91)</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0425">
                <a:tc>
                  <a:txBody>
                    <a:bodyPr/>
                    <a:lstStyle/>
                    <a:p>
                      <a:pPr indent="0" lvl="0" marL="0" marR="0" rtl="0" algn="l">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     No</a:t>
                      </a:r>
                      <a:endParaRPr b="0" i="0" sz="14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229 (62)</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143</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0.78 (0.56-1.09)</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0425">
                <a:tc>
                  <a:txBody>
                    <a:bodyPr/>
                    <a:lstStyle/>
                    <a:p>
                      <a:pPr indent="0" lvl="0" marL="0" marR="0" rtl="0" algn="l">
                        <a:lnSpc>
                          <a:spcPct val="90909"/>
                        </a:lnSpc>
                        <a:spcBef>
                          <a:spcPts val="0"/>
                        </a:spcBef>
                        <a:spcAft>
                          <a:spcPts val="0"/>
                        </a:spcAft>
                        <a:buClr>
                          <a:srgbClr val="000000"/>
                        </a:buClr>
                        <a:buSzPts val="1100"/>
                        <a:buFont typeface="Arial"/>
                        <a:buNone/>
                      </a:pPr>
                      <a:r>
                        <a:rPr b="1" i="0" lang="en-US" sz="1100" u="none" cap="none" strike="noStrike">
                          <a:solidFill>
                            <a:srgbClr val="262626"/>
                          </a:solidFill>
                          <a:latin typeface="Arial Narrow"/>
                          <a:ea typeface="Arial Narrow"/>
                          <a:cs typeface="Arial Narrow"/>
                          <a:sym typeface="Arial Narrow"/>
                        </a:rPr>
                        <a:t>Prior CDK4/6 inhibitor</a:t>
                      </a:r>
                      <a:endParaRPr b="1" i="0" sz="14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0.19</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80425">
                <a:tc>
                  <a:txBody>
                    <a:bodyPr/>
                    <a:lstStyle/>
                    <a:p>
                      <a:pPr indent="0" lvl="0" marL="0" marR="0" rtl="0" algn="l">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     Palbociclib </a:t>
                      </a:r>
                      <a:endParaRPr b="0" i="0" sz="14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217 (59)</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145</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0.62 (0.44-0.86)</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0425">
                <a:tc>
                  <a:txBody>
                    <a:bodyPr/>
                    <a:lstStyle/>
                    <a:p>
                      <a:pPr indent="0" lvl="0" marL="0" marR="0" rtl="0" algn="l">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     Ribociclib</a:t>
                      </a:r>
                      <a:endParaRPr b="0" i="0" sz="14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122 (33)</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94</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1.01 (0.67-1.51)</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0425">
                <a:tc>
                  <a:txBody>
                    <a:bodyPr/>
                    <a:lstStyle/>
                    <a:p>
                      <a:pPr indent="0" lvl="0" marL="0" marR="0" rtl="0" algn="l">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     Abemaciclib</a:t>
                      </a:r>
                      <a:endParaRPr b="0" i="0" sz="14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28 (8)</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19</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0.66 (0.27-1.84)</a:t>
                      </a:r>
                      <a:endParaRPr b="0" i="0" sz="14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0425">
                <a:tc>
                  <a:txBody>
                    <a:bodyPr/>
                    <a:lstStyle/>
                    <a:p>
                      <a:pPr indent="0" lvl="0" marL="0" marR="0" rtl="0" algn="l">
                        <a:lnSpc>
                          <a:spcPct val="90909"/>
                        </a:lnSpc>
                        <a:spcBef>
                          <a:spcPts val="0"/>
                        </a:spcBef>
                        <a:spcAft>
                          <a:spcPts val="0"/>
                        </a:spcAft>
                        <a:buClr>
                          <a:srgbClr val="000000"/>
                        </a:buClr>
                        <a:buSzPts val="1100"/>
                        <a:buFont typeface="Arial"/>
                        <a:buNone/>
                      </a:pPr>
                      <a:r>
                        <a:rPr b="1" i="1" lang="en-US" sz="1100" u="none" cap="none" strike="noStrike">
                          <a:solidFill>
                            <a:srgbClr val="262626"/>
                          </a:solidFill>
                          <a:latin typeface="Arial Narrow"/>
                          <a:ea typeface="Arial Narrow"/>
                          <a:cs typeface="Arial Narrow"/>
                          <a:sym typeface="Arial Narrow"/>
                        </a:rPr>
                        <a:t>ESR1-</a:t>
                      </a:r>
                      <a:r>
                        <a:rPr b="1" lang="en-US" sz="1100" u="none" cap="none" strike="noStrike">
                          <a:solidFill>
                            <a:srgbClr val="262626"/>
                          </a:solidFill>
                          <a:latin typeface="Arial Narrow"/>
                          <a:ea typeface="Arial Narrow"/>
                          <a:cs typeface="Arial Narrow"/>
                          <a:sym typeface="Arial Narrow"/>
                        </a:rPr>
                        <a:t>mut</a:t>
                      </a:r>
                      <a:endParaRPr b="1" sz="11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0.98</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80425">
                <a:tc>
                  <a:txBody>
                    <a:bodyPr/>
                    <a:lstStyle/>
                    <a:p>
                      <a:pPr indent="0" lvl="0" marL="177800" marR="0" rtl="0" algn="l">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Detected</a:t>
                      </a:r>
                      <a:endParaRPr b="0" i="0" sz="11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145 (45)</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110</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0.79 (0.54-1.15)</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80425">
                <a:tc>
                  <a:txBody>
                    <a:bodyPr/>
                    <a:lstStyle/>
                    <a:p>
                      <a:pPr indent="0" lvl="0" marL="177800" marR="0" rtl="0" algn="l">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Not detected</a:t>
                      </a:r>
                      <a:endParaRPr b="0" i="0" sz="11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175 (55)</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120</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0.79  (0.55-1.13)</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c>
                  <a:txBody>
                    <a:bodyPr/>
                    <a:lstStyle/>
                    <a:p>
                      <a:pPr indent="0" lvl="0" marL="0" marR="0" rtl="0" algn="ctr">
                        <a:lnSpc>
                          <a:spcPct val="90909"/>
                        </a:lnSpc>
                        <a:spcBef>
                          <a:spcPts val="0"/>
                        </a:spcBef>
                        <a:spcAft>
                          <a:spcPts val="0"/>
                        </a:spcAft>
                        <a:buClr>
                          <a:srgbClr val="000000"/>
                        </a:buClr>
                        <a:buSzPts val="1100"/>
                        <a:buFont typeface="Arial"/>
                        <a:buNone/>
                      </a:pPr>
                      <a:r>
                        <a:t/>
                      </a:r>
                      <a:endParaRPr b="0" i="0" sz="1100" u="none" cap="none" strike="noStrike">
                        <a:solidFill>
                          <a:srgbClr val="262626"/>
                        </a:solidFill>
                        <a:latin typeface="Arial Narrow"/>
                        <a:ea typeface="Arial Narrow"/>
                        <a:cs typeface="Arial Narrow"/>
                        <a:sym typeface="Arial Narrow"/>
                      </a:endParaRPr>
                    </a:p>
                  </a:txBody>
                  <a:tcPr marT="0" marB="0" marR="3600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tcPr>
                </a:tc>
              </a:tr>
            </a:tbl>
          </a:graphicData>
        </a:graphic>
      </p:graphicFrame>
      <p:sp>
        <p:nvSpPr>
          <p:cNvPr id="997" name="Google Shape;997;p45"/>
          <p:cNvSpPr/>
          <p:nvPr/>
        </p:nvSpPr>
        <p:spPr>
          <a:xfrm>
            <a:off x="448158" y="1310767"/>
            <a:ext cx="6092062" cy="340456"/>
          </a:xfrm>
          <a:prstGeom prst="roundRect">
            <a:avLst>
              <a:gd fmla="val 16667" name="adj"/>
            </a:avLst>
          </a:prstGeom>
          <a:noFill/>
          <a:ln>
            <a:noFill/>
          </a:ln>
        </p:spPr>
        <p:txBody>
          <a:bodyPr anchorCtr="0" anchor="t"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2309"/>
              <a:buFont typeface="Arial"/>
              <a:buNone/>
            </a:pPr>
            <a:r>
              <a:rPr b="1" i="0" lang="en-US" sz="1600" u="none" cap="none" strike="noStrike">
                <a:solidFill>
                  <a:srgbClr val="262626"/>
                </a:solidFill>
                <a:latin typeface="Arial Narrow"/>
                <a:ea typeface="Arial Narrow"/>
                <a:cs typeface="Arial Narrow"/>
                <a:sym typeface="Arial Narrow"/>
              </a:rPr>
              <a:t>postMONARCH: ITT mPFS</a:t>
            </a:r>
            <a:r>
              <a:rPr b="1" baseline="30000" i="0" lang="en-US" sz="1600" u="none" cap="none" strike="noStrike">
                <a:solidFill>
                  <a:srgbClr val="262626"/>
                </a:solidFill>
                <a:latin typeface="Arial Narrow"/>
                <a:ea typeface="Arial Narrow"/>
                <a:cs typeface="Arial Narrow"/>
                <a:sym typeface="Arial Narrow"/>
              </a:rPr>
              <a:t>a</a:t>
            </a:r>
            <a:endParaRPr b="1" i="0" sz="1600" u="none" cap="none" strike="noStrike">
              <a:solidFill>
                <a:srgbClr val="262626"/>
              </a:solidFill>
              <a:latin typeface="Arial Narrow"/>
              <a:ea typeface="Arial Narrow"/>
              <a:cs typeface="Arial Narrow"/>
              <a:sym typeface="Arial Narrow"/>
            </a:endParaRPr>
          </a:p>
        </p:txBody>
      </p:sp>
      <p:graphicFrame>
        <p:nvGraphicFramePr>
          <p:cNvPr id="998" name="Google Shape;998;p45"/>
          <p:cNvGraphicFramePr/>
          <p:nvPr/>
        </p:nvGraphicFramePr>
        <p:xfrm>
          <a:off x="627609" y="4579010"/>
          <a:ext cx="3000000" cy="3000000"/>
        </p:xfrm>
        <a:graphic>
          <a:graphicData uri="http://schemas.openxmlformats.org/drawingml/2006/table">
            <a:tbl>
              <a:tblPr>
                <a:noFill/>
                <a:tableStyleId>{0E7FAE33-6D4A-419A-BE57-B3ED120DC536}</a:tableStyleId>
              </a:tblPr>
              <a:tblGrid>
                <a:gridCol w="1663775"/>
                <a:gridCol w="1854175"/>
                <a:gridCol w="1854175"/>
              </a:tblGrid>
              <a:tr h="312275">
                <a:tc>
                  <a:txBody>
                    <a:bodyPr/>
                    <a:lstStyle/>
                    <a:p>
                      <a:pPr indent="0" lvl="0" marL="0" marR="0" rtl="0" algn="ctr">
                        <a:lnSpc>
                          <a:spcPct val="80000"/>
                        </a:lnSpc>
                        <a:spcBef>
                          <a:spcPts val="0"/>
                        </a:spcBef>
                        <a:spcAft>
                          <a:spcPts val="0"/>
                        </a:spcAft>
                        <a:buClr>
                          <a:srgbClr val="000000"/>
                        </a:buClr>
                        <a:buSzPts val="1200"/>
                        <a:buFont typeface="Arial"/>
                        <a:buNone/>
                      </a:pPr>
                      <a:r>
                        <a:t/>
                      </a:r>
                      <a:endParaRPr b="0" i="0" sz="12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rgbClr val="000000"/>
                        </a:buClr>
                        <a:buSzPts val="1050"/>
                        <a:buFont typeface="Arial"/>
                        <a:buNone/>
                      </a:pPr>
                      <a:r>
                        <a:rPr b="0" i="0" lang="en-US" sz="1050" u="none" cap="none" strike="noStrike">
                          <a:solidFill>
                            <a:schemeClr val="lt1"/>
                          </a:solidFill>
                          <a:latin typeface="Arial Narrow"/>
                          <a:ea typeface="Arial Narrow"/>
                          <a:cs typeface="Arial Narrow"/>
                          <a:sym typeface="Arial Narrow"/>
                        </a:rPr>
                        <a:t>ABE + FUL</a:t>
                      </a:r>
                      <a:br>
                        <a:rPr b="0" i="0" lang="en-US" sz="1050" u="none" cap="none" strike="noStrike">
                          <a:solidFill>
                            <a:schemeClr val="lt1"/>
                          </a:solidFill>
                          <a:latin typeface="Arial Narrow"/>
                          <a:ea typeface="Arial Narrow"/>
                          <a:cs typeface="Arial Narrow"/>
                          <a:sym typeface="Arial Narrow"/>
                        </a:rPr>
                      </a:br>
                      <a:r>
                        <a:rPr b="0" i="0" lang="en-US" sz="1050" u="none" cap="none" strike="noStrike">
                          <a:solidFill>
                            <a:schemeClr val="lt1"/>
                          </a:solidFill>
                          <a:latin typeface="Arial Narrow"/>
                          <a:ea typeface="Arial Narrow"/>
                          <a:cs typeface="Arial Narrow"/>
                          <a:sym typeface="Arial Narrow"/>
                        </a:rPr>
                        <a:t>(N=182)</a:t>
                      </a:r>
                      <a:endParaRPr b="0" i="0" sz="1400" u="none" cap="none" strike="noStrike">
                        <a:solidFill>
                          <a:schemeClr val="lt1"/>
                        </a:solidFill>
                        <a:latin typeface="Arial Narrow"/>
                        <a:ea typeface="Arial Narrow"/>
                        <a:cs typeface="Arial Narrow"/>
                        <a:sym typeface="Arial Narrow"/>
                      </a:endParaRPr>
                    </a:p>
                  </a:txBody>
                  <a:tcPr marT="60950" marB="60950" marR="73925" marL="739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D8849"/>
                    </a:solidFill>
                  </a:tcPr>
                </a:tc>
                <a:tc>
                  <a:txBody>
                    <a:bodyPr/>
                    <a:lstStyle/>
                    <a:p>
                      <a:pPr indent="0" lvl="0" marL="0" marR="0" rtl="0" algn="ctr">
                        <a:lnSpc>
                          <a:spcPct val="90000"/>
                        </a:lnSpc>
                        <a:spcBef>
                          <a:spcPts val="0"/>
                        </a:spcBef>
                        <a:spcAft>
                          <a:spcPts val="0"/>
                        </a:spcAft>
                        <a:buClr>
                          <a:srgbClr val="000000"/>
                        </a:buClr>
                        <a:buSzPts val="1050"/>
                        <a:buFont typeface="Arial"/>
                        <a:buNone/>
                      </a:pPr>
                      <a:r>
                        <a:rPr b="0" i="0" lang="en-US" sz="1050" u="none" cap="none" strike="noStrike">
                          <a:solidFill>
                            <a:schemeClr val="lt1"/>
                          </a:solidFill>
                          <a:latin typeface="Arial Narrow"/>
                          <a:ea typeface="Arial Narrow"/>
                          <a:cs typeface="Arial Narrow"/>
                          <a:sym typeface="Arial Narrow"/>
                        </a:rPr>
                        <a:t>PBO + FUL</a:t>
                      </a:r>
                      <a:br>
                        <a:rPr b="0" i="0" lang="en-US" sz="1050" u="none" cap="none" strike="noStrike">
                          <a:solidFill>
                            <a:schemeClr val="lt1"/>
                          </a:solidFill>
                          <a:latin typeface="Arial Narrow"/>
                          <a:ea typeface="Arial Narrow"/>
                          <a:cs typeface="Arial Narrow"/>
                          <a:sym typeface="Arial Narrow"/>
                        </a:rPr>
                      </a:br>
                      <a:r>
                        <a:rPr b="0" i="0" lang="en-US" sz="1050" u="none" cap="none" strike="noStrike">
                          <a:solidFill>
                            <a:schemeClr val="lt1"/>
                          </a:solidFill>
                          <a:latin typeface="Arial Narrow"/>
                          <a:ea typeface="Arial Narrow"/>
                          <a:cs typeface="Arial Narrow"/>
                          <a:sym typeface="Arial Narrow"/>
                        </a:rPr>
                        <a:t>(N=186)</a:t>
                      </a:r>
                      <a:endParaRPr b="0" i="0" sz="1400" u="none" cap="none" strike="noStrike">
                        <a:solidFill>
                          <a:schemeClr val="lt1"/>
                        </a:solidFill>
                        <a:latin typeface="Arial Narrow"/>
                        <a:ea typeface="Arial Narrow"/>
                        <a:cs typeface="Arial Narrow"/>
                        <a:sym typeface="Arial Narrow"/>
                      </a:endParaRPr>
                    </a:p>
                  </a:txBody>
                  <a:tcPr marT="60950" marB="60950" marR="73925" marL="73925"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6"/>
                    </a:solidFill>
                  </a:tcPr>
                </a:tc>
              </a:tr>
              <a:tr h="319875">
                <a:tc>
                  <a:txBody>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mPFS, mo</a:t>
                      </a:r>
                      <a:br>
                        <a:rPr b="0" i="0" lang="en-US" sz="1200" u="none" cap="none" strike="noStrike">
                          <a:solidFill>
                            <a:srgbClr val="262626"/>
                          </a:solidFill>
                          <a:latin typeface="Arial Narrow"/>
                          <a:ea typeface="Arial Narrow"/>
                          <a:cs typeface="Arial Narrow"/>
                          <a:sym typeface="Arial Narrow"/>
                        </a:rPr>
                      </a:br>
                      <a:r>
                        <a:rPr b="0" i="0" lang="en-US" sz="1100" u="none" cap="none" strike="noStrike">
                          <a:solidFill>
                            <a:srgbClr val="262626"/>
                          </a:solidFill>
                          <a:latin typeface="Arial Narrow"/>
                          <a:ea typeface="Arial Narrow"/>
                          <a:cs typeface="Arial Narrow"/>
                          <a:sym typeface="Arial Narrow"/>
                        </a:rPr>
                        <a:t>[95% CI]</a:t>
                      </a:r>
                      <a:endParaRPr b="0" i="0" sz="105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rgbClr val="262626"/>
                          </a:solidFill>
                          <a:latin typeface="Arial Narrow"/>
                          <a:ea typeface="Arial Narrow"/>
                          <a:cs typeface="Arial Narrow"/>
                          <a:sym typeface="Arial Narrow"/>
                        </a:rPr>
                        <a:t>6.0</a:t>
                      </a:r>
                      <a:br>
                        <a:rPr b="0" i="0" lang="en-US" sz="1050" u="none" cap="none" strike="noStrike">
                          <a:solidFill>
                            <a:srgbClr val="262626"/>
                          </a:solidFill>
                          <a:latin typeface="Arial Narrow"/>
                          <a:ea typeface="Arial Narrow"/>
                          <a:cs typeface="Arial Narrow"/>
                          <a:sym typeface="Arial Narrow"/>
                        </a:rPr>
                      </a:br>
                      <a:r>
                        <a:rPr b="0" i="0" lang="en-US" sz="1100" u="none" cap="none" strike="noStrike">
                          <a:solidFill>
                            <a:srgbClr val="262626"/>
                          </a:solidFill>
                          <a:latin typeface="Arial Narrow"/>
                          <a:ea typeface="Arial Narrow"/>
                          <a:cs typeface="Arial Narrow"/>
                          <a:sym typeface="Arial Narrow"/>
                        </a:rPr>
                        <a:t>[5.6-8.6]</a:t>
                      </a:r>
                      <a:endParaRPr b="0" i="0" sz="105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rgbClr val="262626"/>
                          </a:solidFill>
                          <a:latin typeface="Arial Narrow"/>
                          <a:ea typeface="Arial Narrow"/>
                          <a:cs typeface="Arial Narrow"/>
                          <a:sym typeface="Arial Narrow"/>
                        </a:rPr>
                        <a:t>5.3</a:t>
                      </a:r>
                      <a:br>
                        <a:rPr b="0" i="0" lang="en-US" sz="1050" u="none" cap="none" strike="noStrike">
                          <a:solidFill>
                            <a:srgbClr val="262626"/>
                          </a:solidFill>
                          <a:latin typeface="Arial Narrow"/>
                          <a:ea typeface="Arial Narrow"/>
                          <a:cs typeface="Arial Narrow"/>
                          <a:sym typeface="Arial Narrow"/>
                        </a:rPr>
                      </a:br>
                      <a:r>
                        <a:rPr b="0" i="0" lang="en-US" sz="1100" u="none" cap="none" strike="noStrike">
                          <a:solidFill>
                            <a:srgbClr val="262626"/>
                          </a:solidFill>
                          <a:latin typeface="Arial Narrow"/>
                          <a:ea typeface="Arial Narrow"/>
                          <a:cs typeface="Arial Narrow"/>
                          <a:sym typeface="Arial Narrow"/>
                        </a:rPr>
                        <a:t>[3.7-5.6]</a:t>
                      </a:r>
                      <a:endParaRPr b="0" i="0" sz="105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89250">
                <a:tc>
                  <a:txBody>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HR</a:t>
                      </a:r>
                      <a:r>
                        <a:rPr b="0" i="0" lang="en-US" sz="1200" u="none" cap="none" strike="noStrike">
                          <a:solidFill>
                            <a:srgbClr val="262626"/>
                          </a:solidFill>
                          <a:latin typeface="Arial Narrow"/>
                          <a:ea typeface="Arial Narrow"/>
                          <a:cs typeface="Arial Narrow"/>
                          <a:sym typeface="Arial Narrow"/>
                        </a:rPr>
                        <a:t> </a:t>
                      </a:r>
                      <a:r>
                        <a:rPr b="0" i="0" lang="en-US" sz="1100" u="none" cap="none" strike="noStrike">
                          <a:solidFill>
                            <a:srgbClr val="262626"/>
                          </a:solidFill>
                          <a:latin typeface="Arial Narrow"/>
                          <a:ea typeface="Arial Narrow"/>
                          <a:cs typeface="Arial Narrow"/>
                          <a:sym typeface="Arial Narrow"/>
                        </a:rPr>
                        <a:t>[95% CI]</a:t>
                      </a:r>
                      <a:endParaRPr b="0" i="0" sz="105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rgbClr val="262626"/>
                          </a:solidFill>
                          <a:latin typeface="Arial Narrow"/>
                          <a:ea typeface="Arial Narrow"/>
                          <a:cs typeface="Arial Narrow"/>
                          <a:sym typeface="Arial Narrow"/>
                        </a:rPr>
                        <a:t>0.73</a:t>
                      </a:r>
                      <a:r>
                        <a:rPr b="0" i="0" lang="en-US" sz="1200" u="none" cap="none" strike="noStrike">
                          <a:solidFill>
                            <a:srgbClr val="262626"/>
                          </a:solidFill>
                          <a:latin typeface="Arial Narrow"/>
                          <a:ea typeface="Arial Narrow"/>
                          <a:cs typeface="Arial Narrow"/>
                          <a:sym typeface="Arial Narrow"/>
                        </a:rPr>
                        <a:t> </a:t>
                      </a:r>
                      <a:r>
                        <a:rPr b="0" i="0" lang="en-US" sz="1100" u="none" cap="none" strike="noStrike">
                          <a:solidFill>
                            <a:srgbClr val="262626"/>
                          </a:solidFill>
                          <a:latin typeface="Arial Narrow"/>
                          <a:ea typeface="Arial Narrow"/>
                          <a:cs typeface="Arial Narrow"/>
                          <a:sym typeface="Arial Narrow"/>
                        </a:rPr>
                        <a:t>[0.57-0.95]</a:t>
                      </a:r>
                      <a:endParaRPr b="0" i="0" sz="14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182225">
                <a:tc>
                  <a:txBody>
                    <a:bodyPr/>
                    <a:lstStyle/>
                    <a:p>
                      <a:pPr indent="0" lvl="0" marL="0" marR="0" rtl="0" algn="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Nominal p-value</a:t>
                      </a:r>
                      <a:endParaRPr b="0" i="0" sz="14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rgbClr val="262626"/>
                          </a:solidFill>
                          <a:latin typeface="Arial Narrow"/>
                          <a:ea typeface="Arial Narrow"/>
                          <a:cs typeface="Arial Narrow"/>
                          <a:sym typeface="Arial Narrow"/>
                        </a:rPr>
                        <a:t>0.02</a:t>
                      </a:r>
                      <a:endParaRPr b="0" i="0" sz="14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hMerge="1"/>
              </a:tr>
            </a:tbl>
          </a:graphicData>
        </a:graphic>
      </p:graphicFrame>
      <p:sp>
        <p:nvSpPr>
          <p:cNvPr id="999" name="Google Shape;999;p45"/>
          <p:cNvSpPr txBox="1"/>
          <p:nvPr/>
        </p:nvSpPr>
        <p:spPr>
          <a:xfrm>
            <a:off x="1434613" y="4126335"/>
            <a:ext cx="308534" cy="333425"/>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0" i="0" lang="en-US" sz="1000" u="none" cap="none" strike="noStrike">
                <a:solidFill>
                  <a:srgbClr val="262626"/>
                </a:solidFill>
                <a:latin typeface="Arial Narrow"/>
                <a:ea typeface="Arial Narrow"/>
                <a:cs typeface="Arial Narrow"/>
                <a:sym typeface="Arial Narrow"/>
              </a:rPr>
              <a:t>182</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000" u="none" cap="none" strike="noStrike">
                <a:solidFill>
                  <a:srgbClr val="262626"/>
                </a:solidFill>
                <a:latin typeface="Arial Narrow"/>
                <a:ea typeface="Arial Narrow"/>
                <a:cs typeface="Arial Narrow"/>
                <a:sym typeface="Arial Narrow"/>
              </a:rPr>
              <a:t>186</a:t>
            </a:r>
            <a:endParaRPr b="0" i="0" sz="1000" u="none" cap="none" strike="noStrike">
              <a:solidFill>
                <a:srgbClr val="262626"/>
              </a:solidFill>
              <a:latin typeface="Arial Narrow"/>
              <a:ea typeface="Arial Narrow"/>
              <a:cs typeface="Arial Narrow"/>
              <a:sym typeface="Arial Narrow"/>
            </a:endParaRPr>
          </a:p>
        </p:txBody>
      </p:sp>
      <p:sp>
        <p:nvSpPr>
          <p:cNvPr id="1000" name="Google Shape;1000;p45"/>
          <p:cNvSpPr txBox="1"/>
          <p:nvPr/>
        </p:nvSpPr>
        <p:spPr>
          <a:xfrm>
            <a:off x="2040136" y="4126335"/>
            <a:ext cx="308534" cy="333425"/>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0" i="0" lang="en-US" sz="1000" u="none" cap="none" strike="noStrike">
                <a:solidFill>
                  <a:srgbClr val="262626"/>
                </a:solidFill>
                <a:latin typeface="Arial Narrow"/>
                <a:ea typeface="Arial Narrow"/>
                <a:cs typeface="Arial Narrow"/>
                <a:sym typeface="Arial Narrow"/>
              </a:rPr>
              <a:t>124</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000" u="none" cap="none" strike="noStrike">
                <a:solidFill>
                  <a:srgbClr val="262626"/>
                </a:solidFill>
                <a:latin typeface="Arial Narrow"/>
                <a:ea typeface="Arial Narrow"/>
                <a:cs typeface="Arial Narrow"/>
                <a:sym typeface="Arial Narrow"/>
              </a:rPr>
              <a:t>114</a:t>
            </a:r>
            <a:endParaRPr b="0" i="0" sz="1400" u="none" cap="none" strike="noStrike">
              <a:solidFill>
                <a:srgbClr val="262626"/>
              </a:solidFill>
              <a:latin typeface="Arial Narrow"/>
              <a:ea typeface="Arial Narrow"/>
              <a:cs typeface="Arial Narrow"/>
              <a:sym typeface="Arial Narrow"/>
            </a:endParaRPr>
          </a:p>
        </p:txBody>
      </p:sp>
      <p:sp>
        <p:nvSpPr>
          <p:cNvPr id="1001" name="Google Shape;1001;p45"/>
          <p:cNvSpPr txBox="1"/>
          <p:nvPr/>
        </p:nvSpPr>
        <p:spPr>
          <a:xfrm>
            <a:off x="2715335" y="4126335"/>
            <a:ext cx="238002" cy="333425"/>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0" i="0" lang="en-US" sz="1000" u="none" cap="none" strike="noStrike">
                <a:solidFill>
                  <a:srgbClr val="262626"/>
                </a:solidFill>
                <a:latin typeface="Arial Narrow"/>
                <a:ea typeface="Arial Narrow"/>
                <a:cs typeface="Arial Narrow"/>
                <a:sym typeface="Arial Narrow"/>
              </a:rPr>
              <a:t>80</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000" u="none" cap="none" strike="noStrike">
                <a:solidFill>
                  <a:srgbClr val="262626"/>
                </a:solidFill>
                <a:latin typeface="Arial Narrow"/>
                <a:ea typeface="Arial Narrow"/>
                <a:cs typeface="Arial Narrow"/>
                <a:sym typeface="Arial Narrow"/>
              </a:rPr>
              <a:t>62</a:t>
            </a:r>
            <a:endParaRPr b="0" i="0" sz="1400" u="none" cap="none" strike="noStrike">
              <a:solidFill>
                <a:srgbClr val="262626"/>
              </a:solidFill>
              <a:latin typeface="Arial Narrow"/>
              <a:ea typeface="Arial Narrow"/>
              <a:cs typeface="Arial Narrow"/>
              <a:sym typeface="Arial Narrow"/>
            </a:endParaRPr>
          </a:p>
        </p:txBody>
      </p:sp>
      <p:sp>
        <p:nvSpPr>
          <p:cNvPr id="1002" name="Google Shape;1002;p45"/>
          <p:cNvSpPr txBox="1"/>
          <p:nvPr/>
        </p:nvSpPr>
        <p:spPr>
          <a:xfrm>
            <a:off x="3993223" y="4126335"/>
            <a:ext cx="238002" cy="333425"/>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0" i="0" lang="en-US" sz="1000" u="none" cap="none" strike="noStrike">
                <a:solidFill>
                  <a:srgbClr val="262626"/>
                </a:solidFill>
                <a:latin typeface="Arial Narrow"/>
                <a:ea typeface="Arial Narrow"/>
                <a:cs typeface="Arial Narrow"/>
                <a:sym typeface="Arial Narrow"/>
              </a:rPr>
              <a:t>21</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1B5477"/>
              </a:buClr>
              <a:buSzPts val="1000"/>
              <a:buFont typeface="Arial"/>
              <a:buNone/>
            </a:pPr>
            <a:r>
              <a:rPr b="0" i="0" lang="en-US" sz="1000" u="none" cap="none" strike="noStrike">
                <a:solidFill>
                  <a:srgbClr val="262626"/>
                </a:solidFill>
                <a:latin typeface="Arial Narrow"/>
                <a:ea typeface="Arial Narrow"/>
                <a:cs typeface="Arial Narrow"/>
                <a:sym typeface="Arial Narrow"/>
              </a:rPr>
              <a:t>17</a:t>
            </a:r>
            <a:endParaRPr b="0" i="0" sz="1400" u="none" cap="none" strike="noStrike">
              <a:solidFill>
                <a:srgbClr val="262626"/>
              </a:solidFill>
              <a:latin typeface="Arial Narrow"/>
              <a:ea typeface="Arial Narrow"/>
              <a:cs typeface="Arial Narrow"/>
              <a:sym typeface="Arial Narrow"/>
            </a:endParaRPr>
          </a:p>
        </p:txBody>
      </p:sp>
      <p:sp>
        <p:nvSpPr>
          <p:cNvPr id="1003" name="Google Shape;1003;p45"/>
          <p:cNvSpPr txBox="1"/>
          <p:nvPr/>
        </p:nvSpPr>
        <p:spPr>
          <a:xfrm>
            <a:off x="5899739" y="4126335"/>
            <a:ext cx="167470" cy="333425"/>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0" i="0" lang="en-US" sz="100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00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Narrow"/>
              <a:ea typeface="Arial Narrow"/>
              <a:cs typeface="Arial Narrow"/>
              <a:sym typeface="Arial Narrow"/>
            </a:endParaRPr>
          </a:p>
        </p:txBody>
      </p:sp>
      <p:sp>
        <p:nvSpPr>
          <p:cNvPr id="1004" name="Google Shape;1004;p45"/>
          <p:cNvSpPr txBox="1"/>
          <p:nvPr/>
        </p:nvSpPr>
        <p:spPr>
          <a:xfrm>
            <a:off x="4660923" y="4126335"/>
            <a:ext cx="167470" cy="333425"/>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0" i="0" lang="en-US" sz="1000" u="none" cap="none" strike="noStrike">
                <a:solidFill>
                  <a:srgbClr val="262626"/>
                </a:solidFill>
                <a:latin typeface="Arial Narrow"/>
                <a:ea typeface="Arial Narrow"/>
                <a:cs typeface="Arial Narrow"/>
                <a:sym typeface="Arial Narrow"/>
              </a:rPr>
              <a:t>9</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000" u="none" cap="none" strike="noStrike">
                <a:solidFill>
                  <a:srgbClr val="262626"/>
                </a:solidFill>
                <a:latin typeface="Arial Narrow"/>
                <a:ea typeface="Arial Narrow"/>
                <a:cs typeface="Arial Narrow"/>
                <a:sym typeface="Arial Narrow"/>
              </a:rPr>
              <a:t>7</a:t>
            </a:r>
            <a:endParaRPr b="0" i="0" sz="1400" u="none" cap="none" strike="noStrike">
              <a:solidFill>
                <a:srgbClr val="262626"/>
              </a:solidFill>
              <a:latin typeface="Arial Narrow"/>
              <a:ea typeface="Arial Narrow"/>
              <a:cs typeface="Arial Narrow"/>
              <a:sym typeface="Arial Narrow"/>
            </a:endParaRPr>
          </a:p>
        </p:txBody>
      </p:sp>
      <p:sp>
        <p:nvSpPr>
          <p:cNvPr id="1005" name="Google Shape;1005;p45"/>
          <p:cNvSpPr txBox="1"/>
          <p:nvPr/>
        </p:nvSpPr>
        <p:spPr>
          <a:xfrm>
            <a:off x="5304547" y="4126335"/>
            <a:ext cx="167470" cy="333425"/>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0" i="0" lang="en-US" sz="1000" u="none" cap="none" strike="noStrike">
                <a:solidFill>
                  <a:srgbClr val="262626"/>
                </a:solidFill>
                <a:latin typeface="Arial Narrow"/>
                <a:ea typeface="Arial Narrow"/>
                <a:cs typeface="Arial Narrow"/>
                <a:sym typeface="Arial Narrow"/>
              </a:rPr>
              <a:t>2</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000" u="none" cap="none" strike="noStrike">
                <a:solidFill>
                  <a:srgbClr val="262626"/>
                </a:solidFill>
                <a:latin typeface="Arial Narrow"/>
                <a:ea typeface="Arial Narrow"/>
                <a:cs typeface="Arial Narrow"/>
                <a:sym typeface="Arial Narrow"/>
              </a:rPr>
              <a:t>3</a:t>
            </a:r>
            <a:endParaRPr b="0" i="0" sz="1400" u="none" cap="none" strike="noStrike">
              <a:solidFill>
                <a:srgbClr val="262626"/>
              </a:solidFill>
              <a:latin typeface="Arial Narrow"/>
              <a:ea typeface="Arial Narrow"/>
              <a:cs typeface="Arial Narrow"/>
              <a:sym typeface="Arial Narrow"/>
            </a:endParaRPr>
          </a:p>
        </p:txBody>
      </p:sp>
      <p:sp>
        <p:nvSpPr>
          <p:cNvPr id="1006" name="Google Shape;1006;p45"/>
          <p:cNvSpPr txBox="1"/>
          <p:nvPr/>
        </p:nvSpPr>
        <p:spPr>
          <a:xfrm>
            <a:off x="3339424" y="4126335"/>
            <a:ext cx="238002" cy="333425"/>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0" i="0" lang="en-US" sz="1000" u="none" cap="none" strike="noStrike">
                <a:solidFill>
                  <a:srgbClr val="262626"/>
                </a:solidFill>
                <a:latin typeface="Arial Narrow"/>
                <a:ea typeface="Arial Narrow"/>
                <a:cs typeface="Arial Narrow"/>
                <a:sym typeface="Arial Narrow"/>
              </a:rPr>
              <a:t>61</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000" u="none" cap="none" strike="noStrike">
                <a:solidFill>
                  <a:srgbClr val="262626"/>
                </a:solidFill>
                <a:latin typeface="Arial Narrow"/>
                <a:ea typeface="Arial Narrow"/>
                <a:cs typeface="Arial Narrow"/>
                <a:sym typeface="Arial Narrow"/>
              </a:rPr>
              <a:t>47</a:t>
            </a:r>
            <a:endParaRPr b="0" i="0" sz="1400" u="none" cap="none" strike="noStrike">
              <a:solidFill>
                <a:srgbClr val="262626"/>
              </a:solidFill>
              <a:latin typeface="Arial Narrow"/>
              <a:ea typeface="Arial Narrow"/>
              <a:cs typeface="Arial Narrow"/>
              <a:sym typeface="Arial Narrow"/>
            </a:endParaRPr>
          </a:p>
        </p:txBody>
      </p:sp>
      <p:grpSp>
        <p:nvGrpSpPr>
          <p:cNvPr id="1007" name="Google Shape;1007;p45"/>
          <p:cNvGrpSpPr/>
          <p:nvPr/>
        </p:nvGrpSpPr>
        <p:grpSpPr>
          <a:xfrm>
            <a:off x="1516276" y="1754807"/>
            <a:ext cx="4571107" cy="2129446"/>
            <a:chOff x="1499679" y="1780621"/>
            <a:chExt cx="3995768" cy="2108774"/>
          </a:xfrm>
        </p:grpSpPr>
        <p:grpSp>
          <p:nvGrpSpPr>
            <p:cNvPr id="1008" name="Google Shape;1008;p45"/>
            <p:cNvGrpSpPr/>
            <p:nvPr/>
          </p:nvGrpSpPr>
          <p:grpSpPr>
            <a:xfrm>
              <a:off x="2748237" y="2917857"/>
              <a:ext cx="2335336" cy="621445"/>
              <a:chOff x="2875698" y="2867979"/>
              <a:chExt cx="2335336" cy="621445"/>
            </a:xfrm>
          </p:grpSpPr>
          <p:grpSp>
            <p:nvGrpSpPr>
              <p:cNvPr id="1009" name="Google Shape;1009;p45"/>
              <p:cNvGrpSpPr/>
              <p:nvPr/>
            </p:nvGrpSpPr>
            <p:grpSpPr>
              <a:xfrm>
                <a:off x="2875698" y="2867979"/>
                <a:ext cx="84493" cy="84621"/>
                <a:chOff x="2875698" y="2867979"/>
                <a:chExt cx="84493" cy="84621"/>
              </a:xfrm>
            </p:grpSpPr>
            <p:sp>
              <p:nvSpPr>
                <p:cNvPr id="1010" name="Google Shape;1010;p45"/>
                <p:cNvSpPr/>
                <p:nvPr/>
              </p:nvSpPr>
              <p:spPr>
                <a:xfrm>
                  <a:off x="2917881" y="2867979"/>
                  <a:ext cx="12705" cy="84621"/>
                </a:xfrm>
                <a:custGeom>
                  <a:rect b="b" l="l" r="r" t="t"/>
                  <a:pathLst>
                    <a:path extrusionOk="0" h="84621" w="12705">
                      <a:moveTo>
                        <a:pt x="0" y="0"/>
                      </a:moveTo>
                      <a:lnTo>
                        <a:pt x="0" y="84621"/>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11" name="Google Shape;1011;p45"/>
                <p:cNvSpPr/>
                <p:nvPr/>
              </p:nvSpPr>
              <p:spPr>
                <a:xfrm>
                  <a:off x="2875698" y="2910290"/>
                  <a:ext cx="84493" cy="12705"/>
                </a:xfrm>
                <a:custGeom>
                  <a:rect b="b" l="l" r="r" t="t"/>
                  <a:pathLst>
                    <a:path extrusionOk="0" h="12705" w="84493">
                      <a:moveTo>
                        <a:pt x="84494"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grpSp>
            <p:nvGrpSpPr>
              <p:cNvPr id="1012" name="Google Shape;1012;p45"/>
              <p:cNvGrpSpPr/>
              <p:nvPr/>
            </p:nvGrpSpPr>
            <p:grpSpPr>
              <a:xfrm>
                <a:off x="2911401" y="2867979"/>
                <a:ext cx="84493" cy="84621"/>
                <a:chOff x="2911401" y="2867979"/>
                <a:chExt cx="84493" cy="84621"/>
              </a:xfrm>
            </p:grpSpPr>
            <p:sp>
              <p:nvSpPr>
                <p:cNvPr id="1013" name="Google Shape;1013;p45"/>
                <p:cNvSpPr/>
                <p:nvPr/>
              </p:nvSpPr>
              <p:spPr>
                <a:xfrm>
                  <a:off x="2953584" y="2867979"/>
                  <a:ext cx="12705" cy="84621"/>
                </a:xfrm>
                <a:custGeom>
                  <a:rect b="b" l="l" r="r" t="t"/>
                  <a:pathLst>
                    <a:path extrusionOk="0" h="84621" w="12705">
                      <a:moveTo>
                        <a:pt x="0" y="0"/>
                      </a:moveTo>
                      <a:lnTo>
                        <a:pt x="0" y="84621"/>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14" name="Google Shape;1014;p45"/>
                <p:cNvSpPr/>
                <p:nvPr/>
              </p:nvSpPr>
              <p:spPr>
                <a:xfrm>
                  <a:off x="2911401" y="2910290"/>
                  <a:ext cx="84493" cy="12705"/>
                </a:xfrm>
                <a:custGeom>
                  <a:rect b="b" l="l" r="r" t="t"/>
                  <a:pathLst>
                    <a:path extrusionOk="0" h="12705" w="84493">
                      <a:moveTo>
                        <a:pt x="84494"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grpSp>
            <p:nvGrpSpPr>
              <p:cNvPr id="1015" name="Google Shape;1015;p45"/>
              <p:cNvGrpSpPr/>
              <p:nvPr/>
            </p:nvGrpSpPr>
            <p:grpSpPr>
              <a:xfrm>
                <a:off x="2937321" y="2867979"/>
                <a:ext cx="84493" cy="84621"/>
                <a:chOff x="2937321" y="2867979"/>
                <a:chExt cx="84493" cy="84621"/>
              </a:xfrm>
            </p:grpSpPr>
            <p:sp>
              <p:nvSpPr>
                <p:cNvPr id="1016" name="Google Shape;1016;p45"/>
                <p:cNvSpPr/>
                <p:nvPr/>
              </p:nvSpPr>
              <p:spPr>
                <a:xfrm>
                  <a:off x="2979504" y="2867979"/>
                  <a:ext cx="12705" cy="84621"/>
                </a:xfrm>
                <a:custGeom>
                  <a:rect b="b" l="l" r="r" t="t"/>
                  <a:pathLst>
                    <a:path extrusionOk="0" h="84621" w="12705">
                      <a:moveTo>
                        <a:pt x="0" y="0"/>
                      </a:moveTo>
                      <a:lnTo>
                        <a:pt x="0" y="84621"/>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17" name="Google Shape;1017;p45"/>
                <p:cNvSpPr/>
                <p:nvPr/>
              </p:nvSpPr>
              <p:spPr>
                <a:xfrm>
                  <a:off x="2937321" y="2910290"/>
                  <a:ext cx="84493" cy="12705"/>
                </a:xfrm>
                <a:custGeom>
                  <a:rect b="b" l="l" r="r" t="t"/>
                  <a:pathLst>
                    <a:path extrusionOk="0" h="12705" w="84493">
                      <a:moveTo>
                        <a:pt x="84494"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grpSp>
            <p:nvGrpSpPr>
              <p:cNvPr id="1018" name="Google Shape;1018;p45"/>
              <p:cNvGrpSpPr/>
              <p:nvPr/>
            </p:nvGrpSpPr>
            <p:grpSpPr>
              <a:xfrm>
                <a:off x="2972389" y="2935575"/>
                <a:ext cx="84621" cy="84494"/>
                <a:chOff x="2972389" y="2935575"/>
                <a:chExt cx="84621" cy="84494"/>
              </a:xfrm>
            </p:grpSpPr>
            <p:sp>
              <p:nvSpPr>
                <p:cNvPr id="1019" name="Google Shape;1019;p45"/>
                <p:cNvSpPr/>
                <p:nvPr/>
              </p:nvSpPr>
              <p:spPr>
                <a:xfrm>
                  <a:off x="3014700" y="2935575"/>
                  <a:ext cx="12705" cy="84494"/>
                </a:xfrm>
                <a:custGeom>
                  <a:rect b="b" l="l" r="r" t="t"/>
                  <a:pathLst>
                    <a:path extrusionOk="0" h="84494" w="12705">
                      <a:moveTo>
                        <a:pt x="0" y="0"/>
                      </a:moveTo>
                      <a:lnTo>
                        <a:pt x="0" y="84494"/>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20" name="Google Shape;1020;p45"/>
                <p:cNvSpPr/>
                <p:nvPr/>
              </p:nvSpPr>
              <p:spPr>
                <a:xfrm>
                  <a:off x="2972389" y="2977885"/>
                  <a:ext cx="84621" cy="12705"/>
                </a:xfrm>
                <a:custGeom>
                  <a:rect b="b" l="l" r="r" t="t"/>
                  <a:pathLst>
                    <a:path extrusionOk="0" h="12705" w="84621">
                      <a:moveTo>
                        <a:pt x="84621"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grpSp>
            <p:nvGrpSpPr>
              <p:cNvPr id="1021" name="Google Shape;1021;p45"/>
              <p:cNvGrpSpPr/>
              <p:nvPr/>
            </p:nvGrpSpPr>
            <p:grpSpPr>
              <a:xfrm>
                <a:off x="3301217" y="3024770"/>
                <a:ext cx="84493" cy="84621"/>
                <a:chOff x="3301217" y="3024770"/>
                <a:chExt cx="84493" cy="84621"/>
              </a:xfrm>
            </p:grpSpPr>
            <p:sp>
              <p:nvSpPr>
                <p:cNvPr id="1022" name="Google Shape;1022;p45"/>
                <p:cNvSpPr/>
                <p:nvPr/>
              </p:nvSpPr>
              <p:spPr>
                <a:xfrm>
                  <a:off x="3343400" y="3024770"/>
                  <a:ext cx="12705" cy="84621"/>
                </a:xfrm>
                <a:custGeom>
                  <a:rect b="b" l="l" r="r" t="t"/>
                  <a:pathLst>
                    <a:path extrusionOk="0" h="84621" w="12705">
                      <a:moveTo>
                        <a:pt x="0" y="0"/>
                      </a:moveTo>
                      <a:lnTo>
                        <a:pt x="0" y="84621"/>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23" name="Google Shape;1023;p45"/>
                <p:cNvSpPr/>
                <p:nvPr/>
              </p:nvSpPr>
              <p:spPr>
                <a:xfrm>
                  <a:off x="3301217" y="3067080"/>
                  <a:ext cx="84493" cy="12705"/>
                </a:xfrm>
                <a:custGeom>
                  <a:rect b="b" l="l" r="r" t="t"/>
                  <a:pathLst>
                    <a:path extrusionOk="0" h="12705" w="84493">
                      <a:moveTo>
                        <a:pt x="84494"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grpSp>
            <p:nvGrpSpPr>
              <p:cNvPr id="1024" name="Google Shape;1024;p45"/>
              <p:cNvGrpSpPr/>
              <p:nvPr/>
            </p:nvGrpSpPr>
            <p:grpSpPr>
              <a:xfrm>
                <a:off x="3441235" y="3074577"/>
                <a:ext cx="84493" cy="84494"/>
                <a:chOff x="3441235" y="3074577"/>
                <a:chExt cx="84493" cy="84494"/>
              </a:xfrm>
            </p:grpSpPr>
            <p:sp>
              <p:nvSpPr>
                <p:cNvPr id="1025" name="Google Shape;1025;p45"/>
                <p:cNvSpPr/>
                <p:nvPr/>
              </p:nvSpPr>
              <p:spPr>
                <a:xfrm>
                  <a:off x="3483419" y="3074577"/>
                  <a:ext cx="12705" cy="84494"/>
                </a:xfrm>
                <a:custGeom>
                  <a:rect b="b" l="l" r="r" t="t"/>
                  <a:pathLst>
                    <a:path extrusionOk="0" h="84494" w="12705">
                      <a:moveTo>
                        <a:pt x="0" y="0"/>
                      </a:moveTo>
                      <a:lnTo>
                        <a:pt x="0" y="84494"/>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26" name="Google Shape;1026;p45"/>
                <p:cNvSpPr/>
                <p:nvPr/>
              </p:nvSpPr>
              <p:spPr>
                <a:xfrm>
                  <a:off x="3441235" y="3116760"/>
                  <a:ext cx="84493" cy="12705"/>
                </a:xfrm>
                <a:custGeom>
                  <a:rect b="b" l="l" r="r" t="t"/>
                  <a:pathLst>
                    <a:path extrusionOk="0" h="12705" w="84493">
                      <a:moveTo>
                        <a:pt x="84494"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grpSp>
            <p:nvGrpSpPr>
              <p:cNvPr id="1027" name="Google Shape;1027;p45"/>
              <p:cNvGrpSpPr/>
              <p:nvPr/>
            </p:nvGrpSpPr>
            <p:grpSpPr>
              <a:xfrm>
                <a:off x="3460675" y="3086393"/>
                <a:ext cx="84493" cy="84621"/>
                <a:chOff x="3460675" y="3086393"/>
                <a:chExt cx="84493" cy="84621"/>
              </a:xfrm>
            </p:grpSpPr>
            <p:sp>
              <p:nvSpPr>
                <p:cNvPr id="1028" name="Google Shape;1028;p45"/>
                <p:cNvSpPr/>
                <p:nvPr/>
              </p:nvSpPr>
              <p:spPr>
                <a:xfrm>
                  <a:off x="3502986" y="3086393"/>
                  <a:ext cx="12705" cy="84621"/>
                </a:xfrm>
                <a:custGeom>
                  <a:rect b="b" l="l" r="r" t="t"/>
                  <a:pathLst>
                    <a:path extrusionOk="0" h="84621" w="12705">
                      <a:moveTo>
                        <a:pt x="0" y="0"/>
                      </a:moveTo>
                      <a:lnTo>
                        <a:pt x="0" y="84621"/>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29" name="Google Shape;1029;p45"/>
                <p:cNvSpPr/>
                <p:nvPr/>
              </p:nvSpPr>
              <p:spPr>
                <a:xfrm>
                  <a:off x="3460675" y="3128704"/>
                  <a:ext cx="84493" cy="12705"/>
                </a:xfrm>
                <a:custGeom>
                  <a:rect b="b" l="l" r="r" t="t"/>
                  <a:pathLst>
                    <a:path extrusionOk="0" h="12705" w="84493">
                      <a:moveTo>
                        <a:pt x="84494"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grpSp>
            <p:nvGrpSpPr>
              <p:cNvPr id="1030" name="Google Shape;1030;p45"/>
              <p:cNvGrpSpPr/>
              <p:nvPr/>
            </p:nvGrpSpPr>
            <p:grpSpPr>
              <a:xfrm>
                <a:off x="3586082" y="3106723"/>
                <a:ext cx="84621" cy="84494"/>
                <a:chOff x="3586082" y="3106723"/>
                <a:chExt cx="84621" cy="84494"/>
              </a:xfrm>
            </p:grpSpPr>
            <p:sp>
              <p:nvSpPr>
                <p:cNvPr id="1031" name="Google Shape;1031;p45"/>
                <p:cNvSpPr/>
                <p:nvPr/>
              </p:nvSpPr>
              <p:spPr>
                <a:xfrm>
                  <a:off x="3628393" y="3106723"/>
                  <a:ext cx="12705" cy="84494"/>
                </a:xfrm>
                <a:custGeom>
                  <a:rect b="b" l="l" r="r" t="t"/>
                  <a:pathLst>
                    <a:path extrusionOk="0" h="84494" w="12705">
                      <a:moveTo>
                        <a:pt x="0" y="0"/>
                      </a:moveTo>
                      <a:lnTo>
                        <a:pt x="0" y="84494"/>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32" name="Google Shape;1032;p45"/>
                <p:cNvSpPr/>
                <p:nvPr/>
              </p:nvSpPr>
              <p:spPr>
                <a:xfrm>
                  <a:off x="3586082" y="3148906"/>
                  <a:ext cx="84621" cy="12705"/>
                </a:xfrm>
                <a:custGeom>
                  <a:rect b="b" l="l" r="r" t="t"/>
                  <a:pathLst>
                    <a:path extrusionOk="0" h="12705" w="84621">
                      <a:moveTo>
                        <a:pt x="84621"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grpSp>
            <p:nvGrpSpPr>
              <p:cNvPr id="1033" name="Google Shape;1033;p45"/>
              <p:cNvGrpSpPr/>
              <p:nvPr/>
            </p:nvGrpSpPr>
            <p:grpSpPr>
              <a:xfrm>
                <a:off x="3689889" y="3159071"/>
                <a:ext cx="84493" cy="84494"/>
                <a:chOff x="3689889" y="3159071"/>
                <a:chExt cx="84493" cy="84494"/>
              </a:xfrm>
            </p:grpSpPr>
            <p:sp>
              <p:nvSpPr>
                <p:cNvPr id="1034" name="Google Shape;1034;p45"/>
                <p:cNvSpPr/>
                <p:nvPr/>
              </p:nvSpPr>
              <p:spPr>
                <a:xfrm>
                  <a:off x="3732073" y="3159071"/>
                  <a:ext cx="12705" cy="84494"/>
                </a:xfrm>
                <a:custGeom>
                  <a:rect b="b" l="l" r="r" t="t"/>
                  <a:pathLst>
                    <a:path extrusionOk="0" h="84494" w="12705">
                      <a:moveTo>
                        <a:pt x="0" y="0"/>
                      </a:moveTo>
                      <a:lnTo>
                        <a:pt x="0" y="84494"/>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35" name="Google Shape;1035;p45"/>
                <p:cNvSpPr/>
                <p:nvPr/>
              </p:nvSpPr>
              <p:spPr>
                <a:xfrm>
                  <a:off x="3689889" y="3201382"/>
                  <a:ext cx="84493" cy="12705"/>
                </a:xfrm>
                <a:custGeom>
                  <a:rect b="b" l="l" r="r" t="t"/>
                  <a:pathLst>
                    <a:path extrusionOk="0" h="12705" w="84493">
                      <a:moveTo>
                        <a:pt x="84494"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grpSp>
            <p:nvGrpSpPr>
              <p:cNvPr id="1036" name="Google Shape;1036;p45"/>
              <p:cNvGrpSpPr/>
              <p:nvPr/>
            </p:nvGrpSpPr>
            <p:grpSpPr>
              <a:xfrm>
                <a:off x="3805640" y="3159071"/>
                <a:ext cx="84493" cy="84494"/>
                <a:chOff x="3805640" y="3159071"/>
                <a:chExt cx="84493" cy="84494"/>
              </a:xfrm>
            </p:grpSpPr>
            <p:sp>
              <p:nvSpPr>
                <p:cNvPr id="1037" name="Google Shape;1037;p45"/>
                <p:cNvSpPr/>
                <p:nvPr/>
              </p:nvSpPr>
              <p:spPr>
                <a:xfrm>
                  <a:off x="3847950" y="3159071"/>
                  <a:ext cx="12705" cy="84494"/>
                </a:xfrm>
                <a:custGeom>
                  <a:rect b="b" l="l" r="r" t="t"/>
                  <a:pathLst>
                    <a:path extrusionOk="0" h="84494" w="12705">
                      <a:moveTo>
                        <a:pt x="0" y="0"/>
                      </a:moveTo>
                      <a:lnTo>
                        <a:pt x="0" y="84494"/>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38" name="Google Shape;1038;p45"/>
                <p:cNvSpPr/>
                <p:nvPr/>
              </p:nvSpPr>
              <p:spPr>
                <a:xfrm>
                  <a:off x="3805640" y="3201382"/>
                  <a:ext cx="84493" cy="12705"/>
                </a:xfrm>
                <a:custGeom>
                  <a:rect b="b" l="l" r="r" t="t"/>
                  <a:pathLst>
                    <a:path extrusionOk="0" h="12705" w="84493">
                      <a:moveTo>
                        <a:pt x="84494"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grpSp>
            <p:nvGrpSpPr>
              <p:cNvPr id="1039" name="Google Shape;1039;p45"/>
              <p:cNvGrpSpPr/>
              <p:nvPr/>
            </p:nvGrpSpPr>
            <p:grpSpPr>
              <a:xfrm>
                <a:off x="3985173" y="3159071"/>
                <a:ext cx="84493" cy="84494"/>
                <a:chOff x="3985173" y="3159071"/>
                <a:chExt cx="84493" cy="84494"/>
              </a:xfrm>
            </p:grpSpPr>
            <p:sp>
              <p:nvSpPr>
                <p:cNvPr id="1040" name="Google Shape;1040;p45"/>
                <p:cNvSpPr/>
                <p:nvPr/>
              </p:nvSpPr>
              <p:spPr>
                <a:xfrm>
                  <a:off x="4027357" y="3159071"/>
                  <a:ext cx="12705" cy="84494"/>
                </a:xfrm>
                <a:custGeom>
                  <a:rect b="b" l="l" r="r" t="t"/>
                  <a:pathLst>
                    <a:path extrusionOk="0" h="84494" w="12705">
                      <a:moveTo>
                        <a:pt x="0" y="0"/>
                      </a:moveTo>
                      <a:lnTo>
                        <a:pt x="0" y="84494"/>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41" name="Google Shape;1041;p45"/>
                <p:cNvSpPr/>
                <p:nvPr/>
              </p:nvSpPr>
              <p:spPr>
                <a:xfrm>
                  <a:off x="3985173" y="3201382"/>
                  <a:ext cx="84493" cy="12705"/>
                </a:xfrm>
                <a:custGeom>
                  <a:rect b="b" l="l" r="r" t="t"/>
                  <a:pathLst>
                    <a:path extrusionOk="0" h="12705" w="84493">
                      <a:moveTo>
                        <a:pt x="84494"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grpSp>
            <p:nvGrpSpPr>
              <p:cNvPr id="1042" name="Google Shape;1042;p45"/>
              <p:cNvGrpSpPr/>
              <p:nvPr/>
            </p:nvGrpSpPr>
            <p:grpSpPr>
              <a:xfrm>
                <a:off x="4103719" y="3190200"/>
                <a:ext cx="84493" cy="84494"/>
                <a:chOff x="4103719" y="3190200"/>
                <a:chExt cx="84493" cy="84494"/>
              </a:xfrm>
            </p:grpSpPr>
            <p:sp>
              <p:nvSpPr>
                <p:cNvPr id="1043" name="Google Shape;1043;p45"/>
                <p:cNvSpPr/>
                <p:nvPr/>
              </p:nvSpPr>
              <p:spPr>
                <a:xfrm>
                  <a:off x="4145903" y="3190200"/>
                  <a:ext cx="12705" cy="84494"/>
                </a:xfrm>
                <a:custGeom>
                  <a:rect b="b" l="l" r="r" t="t"/>
                  <a:pathLst>
                    <a:path extrusionOk="0" h="84494" w="12705">
                      <a:moveTo>
                        <a:pt x="0" y="0"/>
                      </a:moveTo>
                      <a:lnTo>
                        <a:pt x="0" y="84494"/>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44" name="Google Shape;1044;p45"/>
                <p:cNvSpPr/>
                <p:nvPr/>
              </p:nvSpPr>
              <p:spPr>
                <a:xfrm>
                  <a:off x="4103719" y="3232384"/>
                  <a:ext cx="84493" cy="12705"/>
                </a:xfrm>
                <a:custGeom>
                  <a:rect b="b" l="l" r="r" t="t"/>
                  <a:pathLst>
                    <a:path extrusionOk="0" h="12705" w="84493">
                      <a:moveTo>
                        <a:pt x="84494"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grpSp>
            <p:nvGrpSpPr>
              <p:cNvPr id="1045" name="Google Shape;1045;p45"/>
              <p:cNvGrpSpPr/>
              <p:nvPr/>
            </p:nvGrpSpPr>
            <p:grpSpPr>
              <a:xfrm>
                <a:off x="4145903" y="3265038"/>
                <a:ext cx="84621" cy="84494"/>
                <a:chOff x="4145903" y="3265038"/>
                <a:chExt cx="84621" cy="84494"/>
              </a:xfrm>
            </p:grpSpPr>
            <p:sp>
              <p:nvSpPr>
                <p:cNvPr id="1046" name="Google Shape;1046;p45"/>
                <p:cNvSpPr/>
                <p:nvPr/>
              </p:nvSpPr>
              <p:spPr>
                <a:xfrm>
                  <a:off x="4188213" y="3265038"/>
                  <a:ext cx="12705" cy="84494"/>
                </a:xfrm>
                <a:custGeom>
                  <a:rect b="b" l="l" r="r" t="t"/>
                  <a:pathLst>
                    <a:path extrusionOk="0" h="84494" w="12705">
                      <a:moveTo>
                        <a:pt x="0" y="0"/>
                      </a:moveTo>
                      <a:lnTo>
                        <a:pt x="0" y="84494"/>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47" name="Google Shape;1047;p45"/>
                <p:cNvSpPr/>
                <p:nvPr/>
              </p:nvSpPr>
              <p:spPr>
                <a:xfrm>
                  <a:off x="4145903" y="3307349"/>
                  <a:ext cx="84621" cy="12705"/>
                </a:xfrm>
                <a:custGeom>
                  <a:rect b="b" l="l" r="r" t="t"/>
                  <a:pathLst>
                    <a:path extrusionOk="0" h="12705" w="84621">
                      <a:moveTo>
                        <a:pt x="84621"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sp>
            <p:nvSpPr>
              <p:cNvPr id="1048" name="Google Shape;1048;p45"/>
              <p:cNvSpPr/>
              <p:nvPr/>
            </p:nvSpPr>
            <p:spPr>
              <a:xfrm>
                <a:off x="5198329" y="3404930"/>
                <a:ext cx="12705" cy="84494"/>
              </a:xfrm>
              <a:custGeom>
                <a:rect b="b" l="l" r="r" t="t"/>
                <a:pathLst>
                  <a:path extrusionOk="0" h="84494" w="12705">
                    <a:moveTo>
                      <a:pt x="0" y="0"/>
                    </a:moveTo>
                    <a:lnTo>
                      <a:pt x="0" y="84494"/>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nvGrpSpPr>
              <p:cNvPr id="1049" name="Google Shape;1049;p45"/>
              <p:cNvGrpSpPr/>
              <p:nvPr/>
            </p:nvGrpSpPr>
            <p:grpSpPr>
              <a:xfrm>
                <a:off x="3610986" y="3106723"/>
                <a:ext cx="84493" cy="84494"/>
                <a:chOff x="3610986" y="3106723"/>
                <a:chExt cx="84493" cy="84494"/>
              </a:xfrm>
            </p:grpSpPr>
            <p:sp>
              <p:nvSpPr>
                <p:cNvPr id="1050" name="Google Shape;1050;p45"/>
                <p:cNvSpPr/>
                <p:nvPr/>
              </p:nvSpPr>
              <p:spPr>
                <a:xfrm>
                  <a:off x="3653296" y="3106723"/>
                  <a:ext cx="12705" cy="84494"/>
                </a:xfrm>
                <a:custGeom>
                  <a:rect b="b" l="l" r="r" t="t"/>
                  <a:pathLst>
                    <a:path extrusionOk="0" h="84494" w="12705">
                      <a:moveTo>
                        <a:pt x="0" y="0"/>
                      </a:moveTo>
                      <a:lnTo>
                        <a:pt x="0" y="84494"/>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51" name="Google Shape;1051;p45"/>
                <p:cNvSpPr/>
                <p:nvPr/>
              </p:nvSpPr>
              <p:spPr>
                <a:xfrm>
                  <a:off x="3610986" y="3148906"/>
                  <a:ext cx="84493" cy="12705"/>
                </a:xfrm>
                <a:custGeom>
                  <a:rect b="b" l="l" r="r" t="t"/>
                  <a:pathLst>
                    <a:path extrusionOk="0" h="12705" w="84493">
                      <a:moveTo>
                        <a:pt x="84494"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grpSp>
            <p:nvGrpSpPr>
              <p:cNvPr id="1052" name="Google Shape;1052;p45"/>
              <p:cNvGrpSpPr/>
              <p:nvPr/>
            </p:nvGrpSpPr>
            <p:grpSpPr>
              <a:xfrm>
                <a:off x="3622929" y="3106723"/>
                <a:ext cx="84493" cy="84494"/>
                <a:chOff x="3622929" y="3106723"/>
                <a:chExt cx="84493" cy="84494"/>
              </a:xfrm>
            </p:grpSpPr>
            <p:sp>
              <p:nvSpPr>
                <p:cNvPr id="1053" name="Google Shape;1053;p45"/>
                <p:cNvSpPr/>
                <p:nvPr/>
              </p:nvSpPr>
              <p:spPr>
                <a:xfrm>
                  <a:off x="3665113" y="3106723"/>
                  <a:ext cx="12705" cy="84494"/>
                </a:xfrm>
                <a:custGeom>
                  <a:rect b="b" l="l" r="r" t="t"/>
                  <a:pathLst>
                    <a:path extrusionOk="0" h="84494" w="12705">
                      <a:moveTo>
                        <a:pt x="0" y="0"/>
                      </a:moveTo>
                      <a:lnTo>
                        <a:pt x="0" y="84494"/>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sp>
              <p:nvSpPr>
                <p:cNvPr id="1054" name="Google Shape;1054;p45"/>
                <p:cNvSpPr/>
                <p:nvPr/>
              </p:nvSpPr>
              <p:spPr>
                <a:xfrm>
                  <a:off x="3622929" y="3148906"/>
                  <a:ext cx="84493" cy="12705"/>
                </a:xfrm>
                <a:custGeom>
                  <a:rect b="b" l="l" r="r" t="t"/>
                  <a:pathLst>
                    <a:path extrusionOk="0" h="12705" w="84493">
                      <a:moveTo>
                        <a:pt x="84494" y="0"/>
                      </a:moveTo>
                      <a:lnTo>
                        <a:pt x="0" y="0"/>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grpSp>
        </p:grpSp>
        <p:grpSp>
          <p:nvGrpSpPr>
            <p:cNvPr id="1055" name="Google Shape;1055;p45"/>
            <p:cNvGrpSpPr/>
            <p:nvPr/>
          </p:nvGrpSpPr>
          <p:grpSpPr>
            <a:xfrm>
              <a:off x="1499679" y="1780621"/>
              <a:ext cx="3995768" cy="2108774"/>
              <a:chOff x="1633827" y="1771207"/>
              <a:chExt cx="3995768" cy="2053513"/>
            </a:xfrm>
          </p:grpSpPr>
          <p:grpSp>
            <p:nvGrpSpPr>
              <p:cNvPr id="1056" name="Google Shape;1056;p45"/>
              <p:cNvGrpSpPr/>
              <p:nvPr/>
            </p:nvGrpSpPr>
            <p:grpSpPr>
              <a:xfrm>
                <a:off x="1636946" y="1780603"/>
                <a:ext cx="3992649" cy="2044117"/>
                <a:chOff x="1636946" y="1780603"/>
                <a:chExt cx="3992649" cy="2044117"/>
              </a:xfrm>
            </p:grpSpPr>
            <p:grpSp>
              <p:nvGrpSpPr>
                <p:cNvPr id="1057" name="Google Shape;1057;p45"/>
                <p:cNvGrpSpPr/>
                <p:nvPr/>
              </p:nvGrpSpPr>
              <p:grpSpPr>
                <a:xfrm>
                  <a:off x="1636946" y="1780603"/>
                  <a:ext cx="3861660" cy="1821217"/>
                  <a:chOff x="1636946" y="1780603"/>
                  <a:chExt cx="3861660" cy="1821217"/>
                </a:xfrm>
              </p:grpSpPr>
              <p:grpSp>
                <p:nvGrpSpPr>
                  <p:cNvPr id="1058" name="Google Shape;1058;p45"/>
                  <p:cNvGrpSpPr/>
                  <p:nvPr/>
                </p:nvGrpSpPr>
                <p:grpSpPr>
                  <a:xfrm>
                    <a:off x="1636946" y="1780603"/>
                    <a:ext cx="3861659" cy="1781746"/>
                    <a:chOff x="1633796" y="1780603"/>
                    <a:chExt cx="3861659" cy="1781746"/>
                  </a:xfrm>
                </p:grpSpPr>
                <p:cxnSp>
                  <p:nvCxnSpPr>
                    <p:cNvPr id="1059" name="Google Shape;1059;p45"/>
                    <p:cNvCxnSpPr/>
                    <p:nvPr/>
                  </p:nvCxnSpPr>
                  <p:spPr>
                    <a:xfrm>
                      <a:off x="1637582" y="1780603"/>
                      <a:ext cx="0" cy="1781746"/>
                    </a:xfrm>
                    <a:prstGeom prst="straightConnector1">
                      <a:avLst/>
                    </a:prstGeom>
                    <a:noFill/>
                    <a:ln cap="flat" cmpd="sng" w="12700">
                      <a:solidFill>
                        <a:schemeClr val="dk1"/>
                      </a:solidFill>
                      <a:prstDash val="solid"/>
                      <a:round/>
                      <a:headEnd len="sm" w="sm" type="none"/>
                      <a:tailEnd len="sm" w="sm" type="none"/>
                    </a:ln>
                  </p:spPr>
                </p:cxnSp>
                <p:cxnSp>
                  <p:nvCxnSpPr>
                    <p:cNvPr id="1060" name="Google Shape;1060;p45"/>
                    <p:cNvCxnSpPr/>
                    <p:nvPr/>
                  </p:nvCxnSpPr>
                  <p:spPr>
                    <a:xfrm>
                      <a:off x="1633796" y="3558628"/>
                      <a:ext cx="3861659" cy="0"/>
                    </a:xfrm>
                    <a:prstGeom prst="straightConnector1">
                      <a:avLst/>
                    </a:prstGeom>
                    <a:noFill/>
                    <a:ln cap="flat" cmpd="sng" w="12700">
                      <a:solidFill>
                        <a:schemeClr val="dk1"/>
                      </a:solidFill>
                      <a:prstDash val="solid"/>
                      <a:round/>
                      <a:headEnd len="sm" w="sm" type="none"/>
                      <a:tailEnd len="sm" w="sm" type="none"/>
                    </a:ln>
                  </p:spPr>
                </p:cxnSp>
              </p:grpSp>
              <p:cxnSp>
                <p:nvCxnSpPr>
                  <p:cNvPr id="1061" name="Google Shape;1061;p45"/>
                  <p:cNvCxnSpPr/>
                  <p:nvPr/>
                </p:nvCxnSpPr>
                <p:spPr>
                  <a:xfrm rot="5400000">
                    <a:off x="1617404"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062" name="Google Shape;1062;p45"/>
                  <p:cNvCxnSpPr/>
                  <p:nvPr/>
                </p:nvCxnSpPr>
                <p:spPr>
                  <a:xfrm rot="5400000">
                    <a:off x="2717670"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063" name="Google Shape;1063;p45"/>
                  <p:cNvCxnSpPr/>
                  <p:nvPr/>
                </p:nvCxnSpPr>
                <p:spPr>
                  <a:xfrm rot="5400000">
                    <a:off x="3820684"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064" name="Google Shape;1064;p45"/>
                  <p:cNvCxnSpPr/>
                  <p:nvPr/>
                </p:nvCxnSpPr>
                <p:spPr>
                  <a:xfrm rot="5400000">
                    <a:off x="4372191"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065" name="Google Shape;1065;p45"/>
                  <p:cNvCxnSpPr/>
                  <p:nvPr/>
                </p:nvCxnSpPr>
                <p:spPr>
                  <a:xfrm rot="5400000">
                    <a:off x="4923698"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066" name="Google Shape;1066;p45"/>
                  <p:cNvCxnSpPr/>
                  <p:nvPr/>
                </p:nvCxnSpPr>
                <p:spPr>
                  <a:xfrm rot="5400000">
                    <a:off x="5475206"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067" name="Google Shape;1067;p45"/>
                  <p:cNvCxnSpPr/>
                  <p:nvPr/>
                </p:nvCxnSpPr>
                <p:spPr>
                  <a:xfrm rot="5400000">
                    <a:off x="2166163"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068" name="Google Shape;1068;p45"/>
                  <p:cNvCxnSpPr/>
                  <p:nvPr/>
                </p:nvCxnSpPr>
                <p:spPr>
                  <a:xfrm rot="5400000">
                    <a:off x="3269177" y="3578420"/>
                    <a:ext cx="46800" cy="0"/>
                  </a:xfrm>
                  <a:prstGeom prst="straightConnector1">
                    <a:avLst/>
                  </a:prstGeom>
                  <a:noFill/>
                  <a:ln cap="flat" cmpd="sng" w="12700">
                    <a:solidFill>
                      <a:schemeClr val="dk1"/>
                    </a:solidFill>
                    <a:prstDash val="solid"/>
                    <a:round/>
                    <a:headEnd len="sm" w="sm" type="none"/>
                    <a:tailEnd len="sm" w="sm" type="none"/>
                  </a:ln>
                </p:spPr>
              </p:cxnSp>
            </p:grpSp>
            <p:grpSp>
              <p:nvGrpSpPr>
                <p:cNvPr id="1069" name="Google Shape;1069;p45"/>
                <p:cNvGrpSpPr/>
                <p:nvPr/>
              </p:nvGrpSpPr>
              <p:grpSpPr>
                <a:xfrm>
                  <a:off x="2094757" y="3658521"/>
                  <a:ext cx="3534838" cy="166199"/>
                  <a:chOff x="2094757" y="3658521"/>
                  <a:chExt cx="3534838" cy="166199"/>
                </a:xfrm>
              </p:grpSpPr>
              <p:sp>
                <p:nvSpPr>
                  <p:cNvPr id="1070" name="Google Shape;1070;p45"/>
                  <p:cNvSpPr txBox="1"/>
                  <p:nvPr/>
                </p:nvSpPr>
                <p:spPr>
                  <a:xfrm>
                    <a:off x="2652012" y="3658521"/>
                    <a:ext cx="181897" cy="160272"/>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6</a:t>
                    </a:r>
                    <a:endParaRPr b="0" i="0" sz="1400" u="none" cap="none" strike="noStrike">
                      <a:solidFill>
                        <a:srgbClr val="000000"/>
                      </a:solidFill>
                      <a:latin typeface="Arial Narrow"/>
                      <a:ea typeface="Arial Narrow"/>
                      <a:cs typeface="Arial Narrow"/>
                      <a:sym typeface="Arial Narrow"/>
                    </a:endParaRPr>
                  </a:p>
                </p:txBody>
              </p:sp>
              <p:sp>
                <p:nvSpPr>
                  <p:cNvPr id="1071" name="Google Shape;1071;p45"/>
                  <p:cNvSpPr txBox="1"/>
                  <p:nvPr/>
                </p:nvSpPr>
                <p:spPr>
                  <a:xfrm>
                    <a:off x="3710655" y="3658521"/>
                    <a:ext cx="266857" cy="160272"/>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12</a:t>
                    </a:r>
                    <a:endParaRPr b="0" i="0" sz="1400" u="none" cap="none" strike="noStrike">
                      <a:solidFill>
                        <a:srgbClr val="000000"/>
                      </a:solidFill>
                      <a:latin typeface="Arial Narrow"/>
                      <a:ea typeface="Arial Narrow"/>
                      <a:cs typeface="Arial Narrow"/>
                      <a:sym typeface="Arial Narrow"/>
                    </a:endParaRPr>
                  </a:p>
                </p:txBody>
              </p:sp>
              <p:sp>
                <p:nvSpPr>
                  <p:cNvPr id="1072" name="Google Shape;1072;p45"/>
                  <p:cNvSpPr txBox="1"/>
                  <p:nvPr/>
                </p:nvSpPr>
                <p:spPr>
                  <a:xfrm>
                    <a:off x="4262163" y="3658521"/>
                    <a:ext cx="26685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15</a:t>
                    </a:r>
                    <a:endParaRPr b="0" i="0" sz="1400" u="none" cap="none" strike="noStrike">
                      <a:solidFill>
                        <a:srgbClr val="000000"/>
                      </a:solidFill>
                      <a:latin typeface="Arial Narrow"/>
                      <a:ea typeface="Arial Narrow"/>
                      <a:cs typeface="Arial Narrow"/>
                      <a:sym typeface="Arial Narrow"/>
                    </a:endParaRPr>
                  </a:p>
                </p:txBody>
              </p:sp>
              <p:sp>
                <p:nvSpPr>
                  <p:cNvPr id="1073" name="Google Shape;1073;p45"/>
                  <p:cNvSpPr txBox="1"/>
                  <p:nvPr/>
                </p:nvSpPr>
                <p:spPr>
                  <a:xfrm>
                    <a:off x="4818472" y="3658521"/>
                    <a:ext cx="26685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18</a:t>
                    </a:r>
                    <a:endParaRPr b="0" i="0" sz="1400" u="none" cap="none" strike="noStrike">
                      <a:solidFill>
                        <a:srgbClr val="000000"/>
                      </a:solidFill>
                      <a:latin typeface="Arial Narrow"/>
                      <a:ea typeface="Arial Narrow"/>
                      <a:cs typeface="Arial Narrow"/>
                      <a:sym typeface="Arial Narrow"/>
                    </a:endParaRPr>
                  </a:p>
                </p:txBody>
              </p:sp>
              <p:sp>
                <p:nvSpPr>
                  <p:cNvPr id="1074" name="Google Shape;1074;p45"/>
                  <p:cNvSpPr txBox="1"/>
                  <p:nvPr/>
                </p:nvSpPr>
                <p:spPr>
                  <a:xfrm>
                    <a:off x="5362739" y="3658521"/>
                    <a:ext cx="26685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21</a:t>
                    </a:r>
                    <a:endParaRPr b="0" i="0" sz="1400" u="none" cap="none" strike="noStrike">
                      <a:solidFill>
                        <a:srgbClr val="000000"/>
                      </a:solidFill>
                      <a:latin typeface="Arial Narrow"/>
                      <a:ea typeface="Arial Narrow"/>
                      <a:cs typeface="Arial Narrow"/>
                      <a:sym typeface="Arial Narrow"/>
                    </a:endParaRPr>
                  </a:p>
                </p:txBody>
              </p:sp>
              <p:sp>
                <p:nvSpPr>
                  <p:cNvPr id="1075" name="Google Shape;1075;p45"/>
                  <p:cNvSpPr txBox="1"/>
                  <p:nvPr/>
                </p:nvSpPr>
                <p:spPr>
                  <a:xfrm>
                    <a:off x="3200867" y="3658521"/>
                    <a:ext cx="181897"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9</a:t>
                    </a:r>
                    <a:endParaRPr b="0" i="0" sz="1400" u="none" cap="none" strike="noStrike">
                      <a:solidFill>
                        <a:srgbClr val="000000"/>
                      </a:solidFill>
                      <a:latin typeface="Arial Narrow"/>
                      <a:ea typeface="Arial Narrow"/>
                      <a:cs typeface="Arial Narrow"/>
                      <a:sym typeface="Arial Narrow"/>
                    </a:endParaRPr>
                  </a:p>
                </p:txBody>
              </p:sp>
              <p:sp>
                <p:nvSpPr>
                  <p:cNvPr id="1076" name="Google Shape;1076;p45"/>
                  <p:cNvSpPr txBox="1"/>
                  <p:nvPr/>
                </p:nvSpPr>
                <p:spPr>
                  <a:xfrm>
                    <a:off x="2094757" y="3658521"/>
                    <a:ext cx="181897"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3</a:t>
                    </a:r>
                    <a:endParaRPr b="0" i="0" sz="1400" u="none" cap="none" strike="noStrike">
                      <a:solidFill>
                        <a:srgbClr val="000000"/>
                      </a:solidFill>
                      <a:latin typeface="Arial Narrow"/>
                      <a:ea typeface="Arial Narrow"/>
                      <a:cs typeface="Arial Narrow"/>
                      <a:sym typeface="Arial Narrow"/>
                    </a:endParaRPr>
                  </a:p>
                </p:txBody>
              </p:sp>
            </p:grpSp>
          </p:grpSp>
          <p:sp>
            <p:nvSpPr>
              <p:cNvPr id="1077" name="Google Shape;1077;p45"/>
              <p:cNvSpPr/>
              <p:nvPr/>
            </p:nvSpPr>
            <p:spPr>
              <a:xfrm>
                <a:off x="1633827" y="1771207"/>
                <a:ext cx="3571744" cy="1675905"/>
              </a:xfrm>
              <a:custGeom>
                <a:rect b="b" l="l" r="r" t="t"/>
                <a:pathLst>
                  <a:path extrusionOk="0" h="1675905" w="3571744">
                    <a:moveTo>
                      <a:pt x="0" y="0"/>
                    </a:moveTo>
                    <a:lnTo>
                      <a:pt x="153233" y="0"/>
                    </a:lnTo>
                    <a:lnTo>
                      <a:pt x="153233" y="12960"/>
                    </a:lnTo>
                    <a:lnTo>
                      <a:pt x="188936" y="12960"/>
                    </a:lnTo>
                    <a:lnTo>
                      <a:pt x="188936" y="23506"/>
                    </a:lnTo>
                    <a:lnTo>
                      <a:pt x="200371" y="23506"/>
                    </a:lnTo>
                    <a:lnTo>
                      <a:pt x="200371" y="34814"/>
                    </a:lnTo>
                    <a:lnTo>
                      <a:pt x="274955" y="34814"/>
                    </a:lnTo>
                    <a:lnTo>
                      <a:pt x="274955" y="46249"/>
                    </a:lnTo>
                    <a:lnTo>
                      <a:pt x="304941" y="46249"/>
                    </a:lnTo>
                    <a:lnTo>
                      <a:pt x="304941" y="137859"/>
                    </a:lnTo>
                    <a:lnTo>
                      <a:pt x="315487" y="137859"/>
                    </a:lnTo>
                    <a:lnTo>
                      <a:pt x="315487" y="199482"/>
                    </a:lnTo>
                    <a:lnTo>
                      <a:pt x="324762" y="199482"/>
                    </a:lnTo>
                    <a:lnTo>
                      <a:pt x="324762" y="228325"/>
                    </a:lnTo>
                    <a:lnTo>
                      <a:pt x="332512" y="228325"/>
                    </a:lnTo>
                    <a:lnTo>
                      <a:pt x="332512" y="271652"/>
                    </a:lnTo>
                    <a:lnTo>
                      <a:pt x="341407" y="271652"/>
                    </a:lnTo>
                    <a:lnTo>
                      <a:pt x="341407" y="318791"/>
                    </a:lnTo>
                    <a:lnTo>
                      <a:pt x="346743" y="318791"/>
                    </a:lnTo>
                    <a:lnTo>
                      <a:pt x="346743" y="417261"/>
                    </a:lnTo>
                    <a:lnTo>
                      <a:pt x="351952" y="417261"/>
                    </a:lnTo>
                    <a:lnTo>
                      <a:pt x="351952" y="519035"/>
                    </a:lnTo>
                    <a:lnTo>
                      <a:pt x="358051" y="519035"/>
                    </a:lnTo>
                    <a:lnTo>
                      <a:pt x="358051" y="538475"/>
                    </a:lnTo>
                    <a:lnTo>
                      <a:pt x="364912" y="538475"/>
                    </a:lnTo>
                    <a:lnTo>
                      <a:pt x="364912" y="550292"/>
                    </a:lnTo>
                    <a:lnTo>
                      <a:pt x="395406" y="550292"/>
                    </a:lnTo>
                    <a:lnTo>
                      <a:pt x="395406" y="558805"/>
                    </a:lnTo>
                    <a:lnTo>
                      <a:pt x="404682" y="558805"/>
                    </a:lnTo>
                    <a:lnTo>
                      <a:pt x="404682" y="565285"/>
                    </a:lnTo>
                    <a:lnTo>
                      <a:pt x="414084" y="565285"/>
                    </a:lnTo>
                    <a:lnTo>
                      <a:pt x="414084" y="576593"/>
                    </a:lnTo>
                    <a:lnTo>
                      <a:pt x="423741" y="576593"/>
                    </a:lnTo>
                    <a:lnTo>
                      <a:pt x="423741" y="585614"/>
                    </a:lnTo>
                    <a:lnTo>
                      <a:pt x="434668" y="585614"/>
                    </a:lnTo>
                    <a:lnTo>
                      <a:pt x="434668" y="594127"/>
                    </a:lnTo>
                    <a:lnTo>
                      <a:pt x="554738" y="594127"/>
                    </a:lnTo>
                    <a:lnTo>
                      <a:pt x="554738" y="603784"/>
                    </a:lnTo>
                    <a:lnTo>
                      <a:pt x="562489" y="603784"/>
                    </a:lnTo>
                    <a:lnTo>
                      <a:pt x="562489" y="611915"/>
                    </a:lnTo>
                    <a:lnTo>
                      <a:pt x="603401" y="611915"/>
                    </a:lnTo>
                    <a:lnTo>
                      <a:pt x="603401" y="625256"/>
                    </a:lnTo>
                    <a:lnTo>
                      <a:pt x="645204" y="625256"/>
                    </a:lnTo>
                    <a:lnTo>
                      <a:pt x="645204" y="641139"/>
                    </a:lnTo>
                    <a:lnTo>
                      <a:pt x="655241" y="641139"/>
                    </a:lnTo>
                    <a:lnTo>
                      <a:pt x="655241" y="648000"/>
                    </a:lnTo>
                    <a:lnTo>
                      <a:pt x="661848" y="648000"/>
                    </a:lnTo>
                    <a:lnTo>
                      <a:pt x="661848" y="655751"/>
                    </a:lnTo>
                    <a:lnTo>
                      <a:pt x="668328" y="655751"/>
                    </a:lnTo>
                    <a:lnTo>
                      <a:pt x="668328" y="698315"/>
                    </a:lnTo>
                    <a:lnTo>
                      <a:pt x="677985" y="698315"/>
                    </a:lnTo>
                    <a:lnTo>
                      <a:pt x="677985" y="710386"/>
                    </a:lnTo>
                    <a:lnTo>
                      <a:pt x="684846" y="710386"/>
                    </a:lnTo>
                    <a:lnTo>
                      <a:pt x="684846" y="786621"/>
                    </a:lnTo>
                    <a:lnTo>
                      <a:pt x="694248" y="786621"/>
                    </a:lnTo>
                    <a:lnTo>
                      <a:pt x="694248" y="796405"/>
                    </a:lnTo>
                    <a:lnTo>
                      <a:pt x="704413" y="796405"/>
                    </a:lnTo>
                    <a:lnTo>
                      <a:pt x="704413" y="802504"/>
                    </a:lnTo>
                    <a:lnTo>
                      <a:pt x="714070" y="802504"/>
                    </a:lnTo>
                    <a:lnTo>
                      <a:pt x="714070" y="812668"/>
                    </a:lnTo>
                    <a:lnTo>
                      <a:pt x="725886" y="812668"/>
                    </a:lnTo>
                    <a:lnTo>
                      <a:pt x="725886" y="819911"/>
                    </a:lnTo>
                    <a:lnTo>
                      <a:pt x="738084" y="819911"/>
                    </a:lnTo>
                    <a:lnTo>
                      <a:pt x="738084" y="827661"/>
                    </a:lnTo>
                    <a:lnTo>
                      <a:pt x="772898" y="827661"/>
                    </a:lnTo>
                    <a:lnTo>
                      <a:pt x="772898" y="839351"/>
                    </a:lnTo>
                    <a:lnTo>
                      <a:pt x="809363" y="839351"/>
                    </a:lnTo>
                    <a:lnTo>
                      <a:pt x="809363" y="849896"/>
                    </a:lnTo>
                    <a:lnTo>
                      <a:pt x="872258" y="849896"/>
                    </a:lnTo>
                    <a:lnTo>
                      <a:pt x="872258" y="863365"/>
                    </a:lnTo>
                    <a:lnTo>
                      <a:pt x="883947" y="863365"/>
                    </a:lnTo>
                    <a:lnTo>
                      <a:pt x="883947" y="869845"/>
                    </a:lnTo>
                    <a:lnTo>
                      <a:pt x="925368" y="869845"/>
                    </a:lnTo>
                    <a:lnTo>
                      <a:pt x="925368" y="883567"/>
                    </a:lnTo>
                    <a:lnTo>
                      <a:pt x="974794" y="883567"/>
                    </a:lnTo>
                    <a:lnTo>
                      <a:pt x="974794" y="893732"/>
                    </a:lnTo>
                    <a:lnTo>
                      <a:pt x="984958" y="893732"/>
                    </a:lnTo>
                    <a:lnTo>
                      <a:pt x="984958" y="902245"/>
                    </a:lnTo>
                    <a:lnTo>
                      <a:pt x="990295" y="902245"/>
                    </a:lnTo>
                    <a:lnTo>
                      <a:pt x="990295" y="954593"/>
                    </a:lnTo>
                    <a:lnTo>
                      <a:pt x="997918" y="954593"/>
                    </a:lnTo>
                    <a:lnTo>
                      <a:pt x="997918" y="966282"/>
                    </a:lnTo>
                    <a:lnTo>
                      <a:pt x="1007702" y="966282"/>
                    </a:lnTo>
                    <a:lnTo>
                      <a:pt x="1007702" y="983817"/>
                    </a:lnTo>
                    <a:lnTo>
                      <a:pt x="1023076" y="983817"/>
                    </a:lnTo>
                    <a:lnTo>
                      <a:pt x="1023076" y="1058781"/>
                    </a:lnTo>
                    <a:lnTo>
                      <a:pt x="1037307" y="1058781"/>
                    </a:lnTo>
                    <a:lnTo>
                      <a:pt x="1037307" y="1075807"/>
                    </a:lnTo>
                    <a:lnTo>
                      <a:pt x="1054333" y="1075807"/>
                    </a:lnTo>
                    <a:lnTo>
                      <a:pt x="1054333" y="1091562"/>
                    </a:lnTo>
                    <a:lnTo>
                      <a:pt x="1065260" y="1091562"/>
                    </a:lnTo>
                    <a:lnTo>
                      <a:pt x="1065260" y="1116339"/>
                    </a:lnTo>
                    <a:lnTo>
                      <a:pt x="1074535" y="1116339"/>
                    </a:lnTo>
                    <a:lnTo>
                      <a:pt x="1074535" y="1121675"/>
                    </a:lnTo>
                    <a:lnTo>
                      <a:pt x="1084700" y="1121675"/>
                    </a:lnTo>
                    <a:lnTo>
                      <a:pt x="1084700" y="1129680"/>
                    </a:lnTo>
                    <a:lnTo>
                      <a:pt x="1147212" y="1129680"/>
                    </a:lnTo>
                    <a:lnTo>
                      <a:pt x="1147212" y="1139082"/>
                    </a:lnTo>
                    <a:lnTo>
                      <a:pt x="1352793" y="1139082"/>
                    </a:lnTo>
                    <a:lnTo>
                      <a:pt x="1352793" y="1153694"/>
                    </a:lnTo>
                    <a:lnTo>
                      <a:pt x="1362450" y="1153694"/>
                    </a:lnTo>
                    <a:lnTo>
                      <a:pt x="1362450" y="1177200"/>
                    </a:lnTo>
                    <a:lnTo>
                      <a:pt x="1369819" y="1177200"/>
                    </a:lnTo>
                    <a:lnTo>
                      <a:pt x="1369819" y="1194988"/>
                    </a:lnTo>
                    <a:lnTo>
                      <a:pt x="1378332" y="1194988"/>
                    </a:lnTo>
                    <a:lnTo>
                      <a:pt x="1378332" y="1206805"/>
                    </a:lnTo>
                    <a:lnTo>
                      <a:pt x="1395739" y="1206805"/>
                    </a:lnTo>
                    <a:lnTo>
                      <a:pt x="1395739" y="1216969"/>
                    </a:lnTo>
                    <a:lnTo>
                      <a:pt x="1408699" y="1216969"/>
                    </a:lnTo>
                    <a:lnTo>
                      <a:pt x="1408699" y="1242889"/>
                    </a:lnTo>
                    <a:lnTo>
                      <a:pt x="1425344" y="1242889"/>
                    </a:lnTo>
                    <a:lnTo>
                      <a:pt x="1425344" y="1254198"/>
                    </a:lnTo>
                    <a:lnTo>
                      <a:pt x="1676793" y="1254198"/>
                    </a:lnTo>
                    <a:lnTo>
                      <a:pt x="1676793" y="1264362"/>
                    </a:lnTo>
                    <a:lnTo>
                      <a:pt x="1699536" y="1264362"/>
                    </a:lnTo>
                    <a:lnTo>
                      <a:pt x="1699536" y="1278593"/>
                    </a:lnTo>
                    <a:lnTo>
                      <a:pt x="1711988" y="1278593"/>
                    </a:lnTo>
                    <a:lnTo>
                      <a:pt x="1711988" y="1300066"/>
                    </a:lnTo>
                    <a:lnTo>
                      <a:pt x="1734731" y="1300066"/>
                    </a:lnTo>
                    <a:lnTo>
                      <a:pt x="1734731" y="1315821"/>
                    </a:lnTo>
                    <a:lnTo>
                      <a:pt x="1779329" y="1315821"/>
                    </a:lnTo>
                    <a:lnTo>
                      <a:pt x="1779329" y="1333355"/>
                    </a:lnTo>
                    <a:lnTo>
                      <a:pt x="1820369" y="1333355"/>
                    </a:lnTo>
                    <a:lnTo>
                      <a:pt x="1820369" y="1346697"/>
                    </a:lnTo>
                    <a:lnTo>
                      <a:pt x="1855564" y="1346697"/>
                    </a:lnTo>
                    <a:lnTo>
                      <a:pt x="1855564" y="1363722"/>
                    </a:lnTo>
                    <a:lnTo>
                      <a:pt x="1897367" y="1363722"/>
                    </a:lnTo>
                    <a:lnTo>
                      <a:pt x="1897367" y="1376682"/>
                    </a:lnTo>
                    <a:lnTo>
                      <a:pt x="2043738" y="1376682"/>
                    </a:lnTo>
                    <a:lnTo>
                      <a:pt x="2043738" y="1395360"/>
                    </a:lnTo>
                    <a:lnTo>
                      <a:pt x="2048566" y="1395360"/>
                    </a:lnTo>
                    <a:lnTo>
                      <a:pt x="2048566" y="1412767"/>
                    </a:lnTo>
                    <a:lnTo>
                      <a:pt x="2100152" y="1412767"/>
                    </a:lnTo>
                    <a:lnTo>
                      <a:pt x="2100152" y="1431445"/>
                    </a:lnTo>
                    <a:lnTo>
                      <a:pt x="2421229" y="1431445"/>
                    </a:lnTo>
                    <a:lnTo>
                      <a:pt x="2421229" y="1454570"/>
                    </a:lnTo>
                    <a:lnTo>
                      <a:pt x="2512076" y="1454570"/>
                    </a:lnTo>
                    <a:lnTo>
                      <a:pt x="2512076" y="1480871"/>
                    </a:lnTo>
                    <a:lnTo>
                      <a:pt x="2536472" y="1480871"/>
                    </a:lnTo>
                    <a:lnTo>
                      <a:pt x="2536472" y="1506028"/>
                    </a:lnTo>
                    <a:lnTo>
                      <a:pt x="2554260" y="1506028"/>
                    </a:lnTo>
                    <a:lnTo>
                      <a:pt x="2554260" y="1536014"/>
                    </a:lnTo>
                    <a:lnTo>
                      <a:pt x="2789826" y="1536014"/>
                    </a:lnTo>
                    <a:lnTo>
                      <a:pt x="2789826" y="1570066"/>
                    </a:lnTo>
                    <a:lnTo>
                      <a:pt x="3225765" y="1570066"/>
                    </a:lnTo>
                    <a:lnTo>
                      <a:pt x="3225765" y="1621271"/>
                    </a:lnTo>
                    <a:lnTo>
                      <a:pt x="3491444" y="1621271"/>
                    </a:lnTo>
                    <a:lnTo>
                      <a:pt x="3491444" y="1675906"/>
                    </a:lnTo>
                    <a:lnTo>
                      <a:pt x="3571745" y="1675906"/>
                    </a:lnTo>
                  </a:path>
                </a:pathLst>
              </a:custGeom>
              <a:noFill/>
              <a:ln cap="flat" cmpd="sng" w="15875">
                <a:solidFill>
                  <a:srgbClr val="7F7F7F"/>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000000"/>
                  </a:solidFill>
                  <a:latin typeface="Arial Narrow"/>
                  <a:ea typeface="Arial Narrow"/>
                  <a:cs typeface="Arial Narrow"/>
                  <a:sym typeface="Arial Narrow"/>
                </a:endParaRPr>
              </a:p>
            </p:txBody>
          </p:sp>
          <p:pic>
            <p:nvPicPr>
              <p:cNvPr id="1078" name="Google Shape;1078;p45"/>
              <p:cNvPicPr preferRelativeResize="0"/>
              <p:nvPr/>
            </p:nvPicPr>
            <p:blipFill rotWithShape="1">
              <a:blip r:embed="rId3">
                <a:alphaModFix/>
              </a:blip>
              <a:srcRect b="0" l="0" r="0" t="0"/>
              <a:stretch/>
            </p:blipFill>
            <p:spPr>
              <a:xfrm>
                <a:off x="1641235" y="1779717"/>
                <a:ext cx="3564000" cy="1620000"/>
              </a:xfrm>
              <a:prstGeom prst="rect">
                <a:avLst/>
              </a:prstGeom>
              <a:noFill/>
              <a:ln>
                <a:noFill/>
              </a:ln>
            </p:spPr>
          </p:pic>
        </p:grpSp>
      </p:grpSp>
      <p:sp>
        <p:nvSpPr>
          <p:cNvPr id="1079" name="Google Shape;1079;p45"/>
          <p:cNvSpPr/>
          <p:nvPr/>
        </p:nvSpPr>
        <p:spPr>
          <a:xfrm>
            <a:off x="6459974" y="1311413"/>
            <a:ext cx="5508625" cy="340456"/>
          </a:xfrm>
          <a:prstGeom prst="roundRect">
            <a:avLst>
              <a:gd fmla="val 16667" name="adj"/>
            </a:avLst>
          </a:prstGeom>
          <a:noFill/>
          <a:ln>
            <a:noFill/>
          </a:ln>
        </p:spPr>
        <p:txBody>
          <a:bodyPr anchorCtr="0" anchor="t"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2309"/>
              <a:buFont typeface="Arial"/>
              <a:buNone/>
            </a:pPr>
            <a:r>
              <a:rPr b="1" i="0" lang="en-US" sz="1600" u="none" cap="none" strike="noStrike">
                <a:solidFill>
                  <a:srgbClr val="262626"/>
                </a:solidFill>
                <a:latin typeface="Arial Narrow"/>
                <a:ea typeface="Arial Narrow"/>
                <a:cs typeface="Arial Narrow"/>
                <a:sym typeface="Arial Narrow"/>
              </a:rPr>
              <a:t>postMONARCH: Subgroup analysis</a:t>
            </a:r>
            <a:endParaRPr b="1" i="0" sz="1400" u="none" cap="none" strike="noStrike">
              <a:solidFill>
                <a:srgbClr val="262626"/>
              </a:solidFill>
              <a:latin typeface="Arial Narrow"/>
              <a:ea typeface="Arial Narrow"/>
              <a:cs typeface="Arial Narrow"/>
              <a:sym typeface="Arial Narrow"/>
            </a:endParaRPr>
          </a:p>
        </p:txBody>
      </p:sp>
      <p:grpSp>
        <p:nvGrpSpPr>
          <p:cNvPr id="1080" name="Google Shape;1080;p45"/>
          <p:cNvGrpSpPr/>
          <p:nvPr/>
        </p:nvGrpSpPr>
        <p:grpSpPr>
          <a:xfrm>
            <a:off x="3769004" y="1821565"/>
            <a:ext cx="1839078" cy="307777"/>
            <a:chOff x="3699196" y="1839913"/>
            <a:chExt cx="1639376" cy="327696"/>
          </a:xfrm>
        </p:grpSpPr>
        <p:grpSp>
          <p:nvGrpSpPr>
            <p:cNvPr id="1081" name="Google Shape;1081;p45"/>
            <p:cNvGrpSpPr/>
            <p:nvPr/>
          </p:nvGrpSpPr>
          <p:grpSpPr>
            <a:xfrm>
              <a:off x="3699196" y="1934430"/>
              <a:ext cx="196900" cy="159734"/>
              <a:chOff x="3699196" y="1934430"/>
              <a:chExt cx="196900" cy="159734"/>
            </a:xfrm>
          </p:grpSpPr>
          <p:cxnSp>
            <p:nvCxnSpPr>
              <p:cNvPr id="1082" name="Google Shape;1082;p45"/>
              <p:cNvCxnSpPr/>
              <p:nvPr/>
            </p:nvCxnSpPr>
            <p:spPr>
              <a:xfrm>
                <a:off x="3699196" y="1934430"/>
                <a:ext cx="196900" cy="0"/>
              </a:xfrm>
              <a:prstGeom prst="straightConnector1">
                <a:avLst/>
              </a:prstGeom>
              <a:noFill/>
              <a:ln cap="flat" cmpd="sng" w="19050">
                <a:solidFill>
                  <a:srgbClr val="3D8849"/>
                </a:solidFill>
                <a:prstDash val="solid"/>
                <a:round/>
                <a:headEnd len="sm" w="sm" type="none"/>
                <a:tailEnd len="sm" w="sm" type="none"/>
              </a:ln>
            </p:spPr>
          </p:cxnSp>
          <p:cxnSp>
            <p:nvCxnSpPr>
              <p:cNvPr id="1083" name="Google Shape;1083;p45"/>
              <p:cNvCxnSpPr/>
              <p:nvPr/>
            </p:nvCxnSpPr>
            <p:spPr>
              <a:xfrm>
                <a:off x="3699196" y="2094164"/>
                <a:ext cx="196900" cy="0"/>
              </a:xfrm>
              <a:prstGeom prst="straightConnector1">
                <a:avLst/>
              </a:prstGeom>
              <a:noFill/>
              <a:ln cap="flat" cmpd="sng" w="19050">
                <a:solidFill>
                  <a:srgbClr val="7F7F7F"/>
                </a:solidFill>
                <a:prstDash val="solid"/>
                <a:round/>
                <a:headEnd len="sm" w="sm" type="none"/>
                <a:tailEnd len="sm" w="sm" type="none"/>
              </a:ln>
            </p:spPr>
          </p:cxnSp>
        </p:grpSp>
        <p:sp>
          <p:nvSpPr>
            <p:cNvPr id="1084" name="Google Shape;1084;p45"/>
            <p:cNvSpPr txBox="1"/>
            <p:nvPr/>
          </p:nvSpPr>
          <p:spPr>
            <a:xfrm>
              <a:off x="3940398" y="1839913"/>
              <a:ext cx="1398174" cy="327696"/>
            </a:xfrm>
            <a:prstGeom prst="rect">
              <a:avLst/>
            </a:prstGeom>
            <a:noFill/>
            <a:ln>
              <a:noFill/>
            </a:ln>
          </p:spPr>
          <p:txBody>
            <a:bodyPr anchorCtr="0" anchor="t" bIns="0" lIns="48000" spcFirstLastPara="1" rIns="4800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Narrow"/>
                  <a:ea typeface="Arial Narrow"/>
                  <a:cs typeface="Arial Narrow"/>
                  <a:sym typeface="Arial Narrow"/>
                </a:rPr>
                <a:t>Abemaciclib + fulvestrant </a:t>
              </a:r>
              <a:endParaRPr b="0" i="0" sz="10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Narrow"/>
                  <a:ea typeface="Arial Narrow"/>
                  <a:cs typeface="Arial Narrow"/>
                  <a:sym typeface="Arial Narrow"/>
                </a:rPr>
                <a:t>Placebo + fulvestrant</a:t>
              </a:r>
              <a:endParaRPr b="0" i="0" sz="1400" u="none" cap="none" strike="noStrike">
                <a:solidFill>
                  <a:srgbClr val="000000"/>
                </a:solidFill>
                <a:latin typeface="Arial Narrow"/>
                <a:ea typeface="Arial Narrow"/>
                <a:cs typeface="Arial Narrow"/>
                <a:sym typeface="Arial Narrow"/>
              </a:endParaRPr>
            </a:p>
          </p:txBody>
        </p:sp>
      </p:grpSp>
      <p:sp>
        <p:nvSpPr>
          <p:cNvPr id="1085" name="Google Shape;1085;p45"/>
          <p:cNvSpPr txBox="1"/>
          <p:nvPr/>
        </p:nvSpPr>
        <p:spPr>
          <a:xfrm>
            <a:off x="1049183" y="3865358"/>
            <a:ext cx="4924374" cy="289452"/>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Narrow"/>
                <a:ea typeface="Arial Narrow"/>
                <a:cs typeface="Arial Narrow"/>
                <a:sym typeface="Arial Narrow"/>
              </a:rPr>
              <a:t>Months</a:t>
            </a:r>
            <a:endParaRPr b="1" i="0" sz="1400" u="none" cap="none" strike="noStrike">
              <a:solidFill>
                <a:srgbClr val="000000"/>
              </a:solidFill>
              <a:latin typeface="Arial Narrow"/>
              <a:ea typeface="Arial Narrow"/>
              <a:cs typeface="Arial Narrow"/>
              <a:sym typeface="Arial Narrow"/>
            </a:endParaRPr>
          </a:p>
        </p:txBody>
      </p:sp>
      <p:sp>
        <p:nvSpPr>
          <p:cNvPr id="1086" name="Google Shape;1086;p45"/>
          <p:cNvSpPr txBox="1"/>
          <p:nvPr/>
        </p:nvSpPr>
        <p:spPr>
          <a:xfrm>
            <a:off x="1020608" y="1711690"/>
            <a:ext cx="382354"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100</a:t>
            </a:r>
            <a:endParaRPr b="0" i="0" sz="1400" u="none" cap="none" strike="noStrike">
              <a:solidFill>
                <a:srgbClr val="000000"/>
              </a:solidFill>
              <a:latin typeface="Arial Narrow"/>
              <a:ea typeface="Arial Narrow"/>
              <a:cs typeface="Arial Narrow"/>
              <a:sym typeface="Arial Narrow"/>
            </a:endParaRPr>
          </a:p>
        </p:txBody>
      </p:sp>
      <p:sp>
        <p:nvSpPr>
          <p:cNvPr id="1087" name="Google Shape;1087;p45"/>
          <p:cNvSpPr txBox="1"/>
          <p:nvPr/>
        </p:nvSpPr>
        <p:spPr>
          <a:xfrm>
            <a:off x="1205275" y="3542538"/>
            <a:ext cx="197687"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a:t>
            </a:r>
            <a:endParaRPr b="0" i="0" sz="1400" u="none" cap="none" strike="noStrike">
              <a:solidFill>
                <a:srgbClr val="000000"/>
              </a:solidFill>
              <a:latin typeface="Arial Narrow"/>
              <a:ea typeface="Arial Narrow"/>
              <a:cs typeface="Arial Narrow"/>
              <a:sym typeface="Arial Narrow"/>
            </a:endParaRPr>
          </a:p>
        </p:txBody>
      </p:sp>
      <p:sp>
        <p:nvSpPr>
          <p:cNvPr id="1088" name="Google Shape;1088;p45"/>
          <p:cNvSpPr txBox="1"/>
          <p:nvPr/>
        </p:nvSpPr>
        <p:spPr>
          <a:xfrm>
            <a:off x="1112940" y="3164079"/>
            <a:ext cx="290021"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20</a:t>
            </a:r>
            <a:endParaRPr b="0" i="0" sz="1400" u="none" cap="none" strike="noStrike">
              <a:solidFill>
                <a:srgbClr val="000000"/>
              </a:solidFill>
              <a:latin typeface="Arial Narrow"/>
              <a:ea typeface="Arial Narrow"/>
              <a:cs typeface="Arial Narrow"/>
              <a:sym typeface="Arial Narrow"/>
            </a:endParaRPr>
          </a:p>
        </p:txBody>
      </p:sp>
      <p:sp>
        <p:nvSpPr>
          <p:cNvPr id="1089" name="Google Shape;1089;p45"/>
          <p:cNvSpPr txBox="1"/>
          <p:nvPr/>
        </p:nvSpPr>
        <p:spPr>
          <a:xfrm>
            <a:off x="1112940" y="2801273"/>
            <a:ext cx="290021"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40</a:t>
            </a:r>
            <a:endParaRPr b="0" i="0" sz="1400" u="none" cap="none" strike="noStrike">
              <a:solidFill>
                <a:srgbClr val="000000"/>
              </a:solidFill>
              <a:latin typeface="Arial Narrow"/>
              <a:ea typeface="Arial Narrow"/>
              <a:cs typeface="Arial Narrow"/>
              <a:sym typeface="Arial Narrow"/>
            </a:endParaRPr>
          </a:p>
        </p:txBody>
      </p:sp>
      <p:sp>
        <p:nvSpPr>
          <p:cNvPr id="1090" name="Google Shape;1090;p45"/>
          <p:cNvSpPr txBox="1"/>
          <p:nvPr/>
        </p:nvSpPr>
        <p:spPr>
          <a:xfrm>
            <a:off x="1112940" y="2438465"/>
            <a:ext cx="290021"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60</a:t>
            </a:r>
            <a:endParaRPr b="0" i="0" sz="1400" u="none" cap="none" strike="noStrike">
              <a:solidFill>
                <a:srgbClr val="000000"/>
              </a:solidFill>
              <a:latin typeface="Arial Narrow"/>
              <a:ea typeface="Arial Narrow"/>
              <a:cs typeface="Arial Narrow"/>
              <a:sym typeface="Arial Narrow"/>
            </a:endParaRPr>
          </a:p>
        </p:txBody>
      </p:sp>
      <p:sp>
        <p:nvSpPr>
          <p:cNvPr id="1091" name="Google Shape;1091;p45"/>
          <p:cNvSpPr txBox="1"/>
          <p:nvPr/>
        </p:nvSpPr>
        <p:spPr>
          <a:xfrm>
            <a:off x="1112940" y="2067323"/>
            <a:ext cx="290021"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80</a:t>
            </a:r>
            <a:endParaRPr b="0" i="0" sz="1400" u="none" cap="none" strike="noStrike">
              <a:solidFill>
                <a:srgbClr val="000000"/>
              </a:solidFill>
              <a:latin typeface="Arial Narrow"/>
              <a:ea typeface="Arial Narrow"/>
              <a:cs typeface="Arial Narrow"/>
              <a:sym typeface="Arial Narrow"/>
            </a:endParaRPr>
          </a:p>
        </p:txBody>
      </p:sp>
      <p:sp>
        <p:nvSpPr>
          <p:cNvPr id="1092" name="Google Shape;1092;p45"/>
          <p:cNvSpPr txBox="1"/>
          <p:nvPr/>
        </p:nvSpPr>
        <p:spPr>
          <a:xfrm rot="-5400000">
            <a:off x="58312" y="2547874"/>
            <a:ext cx="1841796" cy="281603"/>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Narrow"/>
                <a:ea typeface="Arial Narrow"/>
                <a:cs typeface="Arial Narrow"/>
                <a:sym typeface="Arial Narrow"/>
              </a:rPr>
              <a:t>PFS (%)</a:t>
            </a:r>
            <a:endParaRPr b="1" i="0" sz="1400" u="none" cap="none" strike="noStrike">
              <a:solidFill>
                <a:srgbClr val="000000"/>
              </a:solidFill>
              <a:latin typeface="Arial Narrow"/>
              <a:ea typeface="Arial Narrow"/>
              <a:cs typeface="Arial Narrow"/>
              <a:sym typeface="Arial Narrow"/>
            </a:endParaRPr>
          </a:p>
        </p:txBody>
      </p:sp>
      <p:sp>
        <p:nvSpPr>
          <p:cNvPr id="1093" name="Google Shape;1093;p45"/>
          <p:cNvSpPr txBox="1"/>
          <p:nvPr/>
        </p:nvSpPr>
        <p:spPr>
          <a:xfrm>
            <a:off x="1418264" y="3710602"/>
            <a:ext cx="197687"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a:t>
            </a:r>
            <a:endParaRPr b="0" i="0" sz="1400" u="none" cap="none" strike="noStrike">
              <a:solidFill>
                <a:srgbClr val="000000"/>
              </a:solidFill>
              <a:latin typeface="Arial Narrow"/>
              <a:ea typeface="Arial Narrow"/>
              <a:cs typeface="Arial Narrow"/>
              <a:sym typeface="Arial Narrow"/>
            </a:endParaRPr>
          </a:p>
        </p:txBody>
      </p:sp>
      <p:sp>
        <p:nvSpPr>
          <p:cNvPr id="1094" name="Google Shape;1094;p45"/>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postMONARCH phase 3 trial: CDK4/6i rechallenge shows mPFS benefit mainly after palbociclib, with no benefit after ribociclib and in </a:t>
            </a:r>
            <a:r>
              <a:rPr i="1" lang="en-US"/>
              <a:t>ESR1</a:t>
            </a:r>
            <a:r>
              <a:rPr lang="en-US"/>
              <a:t>-mut tumors</a:t>
            </a:r>
            <a:r>
              <a:rPr baseline="30000" lang="en-US"/>
              <a:t>1</a:t>
            </a:r>
            <a:endParaRPr/>
          </a:p>
        </p:txBody>
      </p:sp>
      <p:sp>
        <p:nvSpPr>
          <p:cNvPr id="1095" name="Google Shape;1095;p45"/>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900"/>
              <a:buNone/>
            </a:pPr>
            <a:r>
              <a:rPr lang="en-US">
                <a:solidFill>
                  <a:srgbClr val="000000"/>
                </a:solidFill>
              </a:rPr>
              <a:t>Biomarker ctDNA by GuardantINFINITY assay.</a:t>
            </a:r>
            <a:endParaRPr/>
          </a:p>
          <a:p>
            <a:pPr indent="0" lvl="0" marL="0" rtl="0" algn="l">
              <a:lnSpc>
                <a:spcPct val="90000"/>
              </a:lnSpc>
              <a:spcBef>
                <a:spcPts val="0"/>
              </a:spcBef>
              <a:spcAft>
                <a:spcPts val="0"/>
              </a:spcAft>
              <a:buSzPts val="900"/>
              <a:buNone/>
            </a:pPr>
            <a:r>
              <a:rPr baseline="30000" lang="en-US">
                <a:solidFill>
                  <a:srgbClr val="000000"/>
                </a:solidFill>
              </a:rPr>
              <a:t>a</a:t>
            </a:r>
            <a:r>
              <a:rPr lang="en-US">
                <a:solidFill>
                  <a:srgbClr val="000000"/>
                </a:solidFill>
              </a:rPr>
              <a:t>Investigator-assessed PFS.​</a:t>
            </a:r>
            <a:endParaRPr/>
          </a:p>
          <a:p>
            <a:pPr indent="0" lvl="0" marL="0" rtl="0" algn="l">
              <a:lnSpc>
                <a:spcPct val="90000"/>
              </a:lnSpc>
              <a:spcBef>
                <a:spcPts val="0"/>
              </a:spcBef>
              <a:spcAft>
                <a:spcPts val="0"/>
              </a:spcAft>
              <a:buSzPts val="900"/>
              <a:buNone/>
            </a:pPr>
            <a:r>
              <a:rPr lang="en-US">
                <a:solidFill>
                  <a:srgbClr val="000000"/>
                </a:solidFill>
              </a:rPr>
              <a:t>ABE, abemaciclib; CDK4/6i, cyclin-dependent kinase 4/6 inhibitor; CI, confidence interval; ctDNA, circulating tumor DNA test; DNA, deoxyribonucleic acid; ESR1, estrogen receptor 1 gene; FUL, fulvestrant; HR, hazard ratio; ITT, intent-to-treat; mo, months; (m)PFS, (median) progression-free survival; mut, mutation; PBO, placebo.</a:t>
            </a:r>
            <a:endParaRPr/>
          </a:p>
          <a:p>
            <a:pPr indent="0" lvl="0" marL="0" rtl="0" algn="l">
              <a:lnSpc>
                <a:spcPct val="90000"/>
              </a:lnSpc>
              <a:spcBef>
                <a:spcPts val="0"/>
              </a:spcBef>
              <a:spcAft>
                <a:spcPts val="0"/>
              </a:spcAft>
              <a:buSzPts val="900"/>
              <a:buNone/>
            </a:pPr>
            <a:r>
              <a:rPr lang="en-US">
                <a:solidFill>
                  <a:srgbClr val="000000"/>
                </a:solidFill>
              </a:rPr>
              <a:t>1. Kalinsky K, et al. </a:t>
            </a:r>
            <a:r>
              <a:rPr i="1" lang="en-US">
                <a:solidFill>
                  <a:srgbClr val="000000"/>
                </a:solidFill>
              </a:rPr>
              <a:t>J Clin Oncol</a:t>
            </a:r>
            <a:r>
              <a:rPr lang="en-US">
                <a:solidFill>
                  <a:srgbClr val="000000"/>
                </a:solidFill>
              </a:rPr>
              <a:t>. 2025;43(9):1101-1112.​</a:t>
            </a:r>
            <a:endParaRPr/>
          </a:p>
        </p:txBody>
      </p:sp>
      <p:sp>
        <p:nvSpPr>
          <p:cNvPr id="1096" name="Google Shape;1096;p45"/>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sp>
        <p:nvSpPr>
          <p:cNvPr id="1102" name="Google Shape;1102;p46"/>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1103" name="Google Shape;1103;p46"/>
          <p:cNvSpPr txBox="1"/>
          <p:nvPr>
            <p:ph idx="11" type="ftr"/>
          </p:nvPr>
        </p:nvSpPr>
        <p:spPr>
          <a:xfrm>
            <a:off x="431799" y="6270342"/>
            <a:ext cx="8880475"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4C4C4C"/>
              </a:buClr>
              <a:buSzPts val="800"/>
              <a:buNone/>
            </a:pPr>
            <a:r>
              <a:rPr baseline="30000" lang="en-US"/>
              <a:t>a</a:t>
            </a:r>
            <a:r>
              <a:rPr lang="en-US"/>
              <a:t>N=89 patients had a baseline ctDNA biomarker assessment.</a:t>
            </a:r>
            <a:endParaRPr/>
          </a:p>
          <a:p>
            <a:pPr indent="0" lvl="0" marL="0" rtl="0" algn="l">
              <a:lnSpc>
                <a:spcPct val="100000"/>
              </a:lnSpc>
              <a:spcBef>
                <a:spcPts val="0"/>
              </a:spcBef>
              <a:spcAft>
                <a:spcPts val="0"/>
              </a:spcAft>
              <a:buClr>
                <a:srgbClr val="4C4C4C"/>
              </a:buClr>
              <a:buSzPts val="800"/>
              <a:buNone/>
            </a:pPr>
            <a:r>
              <a:rPr lang="en-US">
                <a:solidFill>
                  <a:srgbClr val="000000"/>
                </a:solidFill>
              </a:rPr>
              <a:t>CDK4/6i, cyclin-dependent kinase 4/6 inhibitor; CI, confidence interval; ctDNA, circulating tumor DNA; DNA, deoxyribonucleic acid; ESR1, estrogen receptor 1 gene; ET, endocrine therapy; HR, hazard ratio; mPFS, median progression-free survival; mTORi, mammalian target of rapamycin inhibitor; mTTNT, median time to next therapy; mut, mutation; N/A, not available; RWD, real-world data.</a:t>
            </a:r>
            <a:br>
              <a:rPr lang="en-US"/>
            </a:br>
            <a:r>
              <a:rPr lang="en-US"/>
              <a:t>1. Yardley DA, et al. </a:t>
            </a:r>
            <a:r>
              <a:rPr i="1" lang="en-US"/>
              <a:t>Adv Ther</a:t>
            </a:r>
            <a:r>
              <a:rPr lang="en-US"/>
              <a:t>. 2013;30:870-884; 2. Cook M, et al. </a:t>
            </a:r>
            <a:r>
              <a:rPr i="1" lang="en-US"/>
              <a:t>Oncologist</a:t>
            </a:r>
            <a:r>
              <a:rPr lang="en-US"/>
              <a:t>. 2021;26:101-106; 3. Chandarlapaty S, et al. </a:t>
            </a:r>
            <a:r>
              <a:rPr i="1" lang="en-US"/>
              <a:t>JAMA Oncol</a:t>
            </a:r>
            <a:r>
              <a:rPr lang="en-US"/>
              <a:t>. 2016;2:1310-1315; 4. Rozenblit M, et al.</a:t>
            </a:r>
            <a:r>
              <a:rPr i="1" lang="en-US"/>
              <a:t> Breast Cancer Res. </a:t>
            </a:r>
            <a:r>
              <a:rPr lang="en-US"/>
              <a:t>2021;23(1):14; </a:t>
            </a:r>
            <a:br>
              <a:rPr lang="en-US"/>
            </a:br>
            <a:r>
              <a:rPr lang="en-US"/>
              <a:t>5. Vasseur A, et al. </a:t>
            </a:r>
            <a:r>
              <a:rPr i="1" lang="en-US"/>
              <a:t>Oncogene. </a:t>
            </a:r>
            <a:r>
              <a:rPr lang="en-US"/>
              <a:t>2024;43(16):1214-1222 (including suppl); 6. Bardia A, et al. </a:t>
            </a:r>
            <a:r>
              <a:rPr i="1" lang="en-US"/>
              <a:t>Clin Cancer Res</a:t>
            </a:r>
            <a:r>
              <a:rPr lang="en-US"/>
              <a:t>. 2021;27(15):4177-4185; 7. Lobo-Martins SL, et al. </a:t>
            </a:r>
            <a:r>
              <a:rPr i="1" lang="en-US"/>
              <a:t>Ann Oncol</a:t>
            </a:r>
            <a:r>
              <a:rPr lang="en-US"/>
              <a:t>. 2024;35(suppl 2):S365-S366.</a:t>
            </a:r>
            <a:endParaRPr/>
          </a:p>
        </p:txBody>
      </p:sp>
      <p:sp>
        <p:nvSpPr>
          <p:cNvPr id="1104" name="Google Shape;1104;p46"/>
          <p:cNvSpPr txBox="1"/>
          <p:nvPr>
            <p:ph type="title"/>
          </p:nvPr>
        </p:nvSpPr>
        <p:spPr>
          <a:xfrm>
            <a:off x="431800" y="369888"/>
            <a:ext cx="11326813" cy="677862"/>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SzPts val="2900"/>
              <a:buNone/>
            </a:pPr>
            <a:r>
              <a:rPr lang="en-US"/>
              <a:t>What about everolimus (mTORi) plus ET?</a:t>
            </a:r>
            <a:endParaRPr/>
          </a:p>
        </p:txBody>
      </p:sp>
      <p:graphicFrame>
        <p:nvGraphicFramePr>
          <p:cNvPr id="1105" name="Google Shape;1105;p46"/>
          <p:cNvGraphicFramePr/>
          <p:nvPr/>
        </p:nvGraphicFramePr>
        <p:xfrm>
          <a:off x="431800" y="1189743"/>
          <a:ext cx="3000000" cy="3000000"/>
        </p:xfrm>
        <a:graphic>
          <a:graphicData uri="http://schemas.openxmlformats.org/drawingml/2006/table">
            <a:tbl>
              <a:tblPr>
                <a:noFill/>
                <a:tableStyleId>{0E7FAE33-6D4A-419A-BE57-B3ED120DC536}</a:tableStyleId>
              </a:tblPr>
              <a:tblGrid>
                <a:gridCol w="1438425"/>
                <a:gridCol w="1875300"/>
                <a:gridCol w="1980350"/>
                <a:gridCol w="2156500"/>
                <a:gridCol w="2051825"/>
                <a:gridCol w="1816625"/>
              </a:tblGrid>
              <a:tr h="369025">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latin typeface="Arial Narrow"/>
                        <a:ea typeface="Arial Narrow"/>
                        <a:cs typeface="Arial Narrow"/>
                        <a:sym typeface="Arial Narrow"/>
                      </a:endParaRPr>
                    </a:p>
                  </a:txBody>
                  <a:tcPr marT="72000" marB="720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BOLERO-2</a:t>
                      </a:r>
                      <a:r>
                        <a:rPr b="1" baseline="30000" i="0" lang="en-US" sz="1400" u="none" cap="none" strike="noStrike">
                          <a:solidFill>
                            <a:schemeClr val="lt1"/>
                          </a:solidFill>
                          <a:latin typeface="Arial Narrow"/>
                          <a:ea typeface="Arial Narrow"/>
                          <a:cs typeface="Arial Narrow"/>
                          <a:sym typeface="Arial Narrow"/>
                        </a:rPr>
                        <a:t>1-3</a:t>
                      </a:r>
                      <a:endParaRPr sz="1400" u="none" cap="none" strike="noStrike"/>
                    </a:p>
                  </a:txBody>
                  <a:tcPr marT="72000" marB="72000" marR="91450" marL="9145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RWD Rozenblit et al.</a:t>
                      </a:r>
                      <a:r>
                        <a:rPr b="1" baseline="30000" i="0" lang="en-US" sz="1400" u="none" cap="none" strike="noStrike">
                          <a:solidFill>
                            <a:schemeClr val="lt1"/>
                          </a:solidFill>
                          <a:latin typeface="Arial Narrow"/>
                          <a:ea typeface="Arial Narrow"/>
                          <a:cs typeface="Arial Narrow"/>
                          <a:sym typeface="Arial Narrow"/>
                        </a:rPr>
                        <a:t>4</a:t>
                      </a:r>
                      <a:endParaRPr b="1" i="0" sz="1400" u="none" cap="none" strike="noStrike">
                        <a:solidFill>
                          <a:schemeClr val="lt1"/>
                        </a:solidFill>
                        <a:latin typeface="Arial Narrow"/>
                        <a:ea typeface="Arial Narrow"/>
                        <a:cs typeface="Arial Narrow"/>
                        <a:sym typeface="Arial Narrow"/>
                      </a:endParaRPr>
                    </a:p>
                  </a:txBody>
                  <a:tcPr marT="72000" marB="720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RWD Vasseur et al.</a:t>
                      </a:r>
                      <a:r>
                        <a:rPr b="1" baseline="30000" i="0" lang="en-US" sz="1400" u="none" cap="none" strike="noStrike">
                          <a:solidFill>
                            <a:schemeClr val="lt1"/>
                          </a:solidFill>
                          <a:latin typeface="Arial Narrow"/>
                          <a:ea typeface="Arial Narrow"/>
                          <a:cs typeface="Arial Narrow"/>
                          <a:sym typeface="Arial Narrow"/>
                        </a:rPr>
                        <a:t>5</a:t>
                      </a:r>
                      <a:endParaRPr b="1" i="0" sz="1400" u="none" cap="none" strike="noStrike">
                        <a:solidFill>
                          <a:schemeClr val="lt1"/>
                        </a:solidFill>
                        <a:latin typeface="Arial Narrow"/>
                        <a:ea typeface="Arial Narrow"/>
                        <a:cs typeface="Arial Narrow"/>
                        <a:sym typeface="Arial Narrow"/>
                      </a:endParaRPr>
                    </a:p>
                  </a:txBody>
                  <a:tcPr marT="72000" marB="720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TRINITI-1</a:t>
                      </a:r>
                      <a:r>
                        <a:rPr b="1" baseline="30000" i="0" lang="en-US" sz="1400" u="none" cap="none" strike="noStrike">
                          <a:solidFill>
                            <a:schemeClr val="lt1"/>
                          </a:solidFill>
                          <a:latin typeface="Arial Narrow"/>
                          <a:ea typeface="Arial Narrow"/>
                          <a:cs typeface="Arial Narrow"/>
                          <a:sym typeface="Arial Narrow"/>
                        </a:rPr>
                        <a:t>6</a:t>
                      </a:r>
                      <a:endParaRPr sz="1400" u="none" cap="none" strike="noStrike"/>
                    </a:p>
                  </a:txBody>
                  <a:tcPr marT="72000" marB="7200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RWD EVERGREEN</a:t>
                      </a:r>
                      <a:r>
                        <a:rPr b="1" baseline="30000" i="0" lang="en-US" sz="1400" u="none" cap="none" strike="noStrike">
                          <a:solidFill>
                            <a:schemeClr val="lt1"/>
                          </a:solidFill>
                          <a:latin typeface="Arial Narrow"/>
                          <a:ea typeface="Arial Narrow"/>
                          <a:cs typeface="Arial Narrow"/>
                          <a:sym typeface="Arial Narrow"/>
                        </a:rPr>
                        <a:t>7</a:t>
                      </a:r>
                      <a:endParaRPr sz="1400" u="none" cap="none" strike="noStrike"/>
                    </a:p>
                  </a:txBody>
                  <a:tcPr marT="72000" marB="72000" marR="91450" marL="9145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369025">
                <a:tc>
                  <a:txBody>
                    <a:bodyPr/>
                    <a:lstStyle/>
                    <a:p>
                      <a:pPr indent="0" lvl="0" marL="0" marR="0" rtl="0" algn="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Phase (n)</a:t>
                      </a:r>
                      <a:endParaRPr sz="1400" u="none" cap="none" strike="noStrike"/>
                    </a:p>
                  </a:txBody>
                  <a:tcPr marT="72000" marB="72000" marR="45725"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Ph3 (724)</a:t>
                      </a:r>
                      <a:endParaRPr sz="1400" u="none" cap="none" strike="noStrike"/>
                    </a:p>
                  </a:txBody>
                  <a:tcPr marT="72000" marB="72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N/A (246)</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N/A (57)</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Ph1/2 (95)</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N/A (207)</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589350">
                <a:tc>
                  <a:txBody>
                    <a:bodyPr/>
                    <a:lstStyle/>
                    <a:p>
                      <a:pPr indent="0" lvl="0" marL="0" marR="0" rtl="0" algn="r">
                        <a:lnSpc>
                          <a:spcPct val="100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Experimental arm</a:t>
                      </a:r>
                      <a:endParaRPr sz="1400" u="none" cap="none" strike="noStrike"/>
                    </a:p>
                  </a:txBody>
                  <a:tcPr marT="72000" marB="72000" marR="45725"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Everolimus +</a:t>
                      </a:r>
                      <a:br>
                        <a:rPr b="0" i="0" lang="en-US" sz="1400" u="none" cap="none" strike="noStrike">
                          <a:solidFill>
                            <a:srgbClr val="262626"/>
                          </a:solidFill>
                          <a:latin typeface="Arial Narrow"/>
                          <a:ea typeface="Arial Narrow"/>
                          <a:cs typeface="Arial Narrow"/>
                          <a:sym typeface="Arial Narrow"/>
                        </a:rPr>
                      </a:br>
                      <a:r>
                        <a:rPr b="0" i="0" lang="en-US" sz="1400" u="none" cap="none" strike="noStrike">
                          <a:solidFill>
                            <a:srgbClr val="262626"/>
                          </a:solidFill>
                          <a:latin typeface="Arial Narrow"/>
                          <a:ea typeface="Arial Narrow"/>
                          <a:cs typeface="Arial Narrow"/>
                          <a:sym typeface="Arial Narrow"/>
                        </a:rPr>
                        <a:t>exemestane</a:t>
                      </a:r>
                      <a:endParaRPr sz="1400" u="none" cap="none" strike="noStrike"/>
                    </a:p>
                  </a:txBody>
                  <a:tcPr marT="72000" marB="72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Everolimus + ET</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Everolimus + fulvestrant</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Everolimus + exemestane</a:t>
                      </a:r>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 + ribociclib</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ET + everolimus</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369025">
                <a:tc>
                  <a:txBody>
                    <a:bodyPr/>
                    <a:lstStyle/>
                    <a:p>
                      <a:pPr indent="0" lvl="0" marL="0" marR="0" rtl="0" algn="r">
                        <a:lnSpc>
                          <a:spcPct val="100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Control arm</a:t>
                      </a:r>
                      <a:endParaRPr sz="1400" u="none" cap="none" strike="noStrike"/>
                    </a:p>
                  </a:txBody>
                  <a:tcPr marT="72000" marB="72000" marR="45725"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Placebo + exemestane</a:t>
                      </a:r>
                      <a:endParaRPr sz="1400" u="none" cap="none" strike="noStrike"/>
                    </a:p>
                  </a:txBody>
                  <a:tcPr marT="72000" marB="72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N/A</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N/A</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N/A</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ET</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369025">
                <a:tc>
                  <a:txBody>
                    <a:bodyPr/>
                    <a:lstStyle/>
                    <a:p>
                      <a:pPr indent="0" lvl="0" marL="0" marR="0" rtl="0" algn="r">
                        <a:lnSpc>
                          <a:spcPct val="100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Previous CDK4/6i</a:t>
                      </a:r>
                      <a:endParaRPr sz="1400" u="none" cap="none" strike="noStrike"/>
                    </a:p>
                  </a:txBody>
                  <a:tcPr marT="72000" marB="72000" marR="45725"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0%</a:t>
                      </a:r>
                      <a:endParaRPr sz="1400" u="none" cap="none" strike="noStrike"/>
                    </a:p>
                  </a:txBody>
                  <a:tcPr marT="72000" marB="72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22%</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100%</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100%</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100%</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369025">
                <a:tc>
                  <a:txBody>
                    <a:bodyPr/>
                    <a:lstStyle/>
                    <a:p>
                      <a:pPr indent="0" lvl="0" marL="0" marR="0" rtl="0" algn="r">
                        <a:lnSpc>
                          <a:spcPct val="100000"/>
                        </a:lnSpc>
                        <a:spcBef>
                          <a:spcPts val="0"/>
                        </a:spcBef>
                        <a:spcAft>
                          <a:spcPts val="0"/>
                        </a:spcAft>
                        <a:buClr>
                          <a:schemeClr val="dk1"/>
                        </a:buClr>
                        <a:buSzPts val="1400"/>
                        <a:buFont typeface="Arial Narrow"/>
                        <a:buNone/>
                      </a:pPr>
                      <a:r>
                        <a:rPr b="1" i="1" lang="en-US" sz="1400" u="none" cap="none" strike="noStrike">
                          <a:solidFill>
                            <a:srgbClr val="262626"/>
                          </a:solidFill>
                          <a:latin typeface="Arial Narrow"/>
                          <a:ea typeface="Arial Narrow"/>
                          <a:cs typeface="Arial Narrow"/>
                          <a:sym typeface="Arial Narrow"/>
                        </a:rPr>
                        <a:t>ESR1</a:t>
                      </a:r>
                      <a:r>
                        <a:rPr b="1" i="0" lang="en-US" sz="1400" u="none" cap="none" strike="noStrike">
                          <a:solidFill>
                            <a:srgbClr val="262626"/>
                          </a:solidFill>
                          <a:latin typeface="Arial Narrow"/>
                          <a:ea typeface="Arial Narrow"/>
                          <a:cs typeface="Arial Narrow"/>
                          <a:sym typeface="Arial Narrow"/>
                        </a:rPr>
                        <a:t>-mut, %</a:t>
                      </a:r>
                      <a:endParaRPr sz="1400" u="none" cap="none" strike="noStrike"/>
                    </a:p>
                  </a:txBody>
                  <a:tcPr marT="72000" marB="72000" marR="45725"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t>
                      </a:r>
                      <a:r>
                        <a:rPr b="0" i="0" lang="en-US" sz="1400" u="none" cap="none" strike="noStrike">
                          <a:solidFill>
                            <a:srgbClr val="262626"/>
                          </a:solidFill>
                          <a:latin typeface="Arial Narrow"/>
                          <a:ea typeface="Arial Narrow"/>
                          <a:cs typeface="Arial Narrow"/>
                          <a:sym typeface="Arial Narrow"/>
                        </a:rPr>
                        <a:t>30%</a:t>
                      </a:r>
                      <a:endParaRPr sz="1400" u="none" cap="none" strike="noStrike"/>
                    </a:p>
                  </a:txBody>
                  <a:tcPr marT="72000" marB="72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N/A</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N/A</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34%</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N/A</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809675">
                <a:tc>
                  <a:txBody>
                    <a:bodyPr/>
                    <a:lstStyle/>
                    <a:p>
                      <a:pPr indent="0" lvl="0" marL="0" marR="0" rtl="0" algn="r">
                        <a:lnSpc>
                          <a:spcPct val="100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mPFS all patients</a:t>
                      </a:r>
                      <a:br>
                        <a:rPr b="1" i="0" lang="en-US" sz="1400" u="none" cap="none" strike="noStrike">
                          <a:solidFill>
                            <a:srgbClr val="262626"/>
                          </a:solidFill>
                          <a:latin typeface="Arial Narrow"/>
                          <a:ea typeface="Arial Narrow"/>
                          <a:cs typeface="Arial Narrow"/>
                          <a:sym typeface="Arial Narrow"/>
                        </a:rPr>
                      </a:br>
                      <a:r>
                        <a:rPr b="0" i="0" lang="en-US" sz="1400" u="none" cap="none" strike="noStrike">
                          <a:solidFill>
                            <a:srgbClr val="262626"/>
                          </a:solidFill>
                          <a:latin typeface="Arial Narrow"/>
                          <a:ea typeface="Arial Narrow"/>
                          <a:cs typeface="Arial Narrow"/>
                          <a:sym typeface="Arial Narrow"/>
                        </a:rPr>
                        <a:t>mPFS, months</a:t>
                      </a:r>
                      <a:endParaRPr sz="1400" u="none" cap="none" strike="noStrike"/>
                    </a:p>
                    <a:p>
                      <a:pPr indent="0" lvl="0" marL="0" marR="0" rtl="0" algn="r">
                        <a:lnSpc>
                          <a:spcPct val="100000"/>
                        </a:lnSpc>
                        <a:spcBef>
                          <a:spcPts val="0"/>
                        </a:spcBef>
                        <a:spcAft>
                          <a:spcPts val="0"/>
                        </a:spcAft>
                        <a:buClr>
                          <a:schemeClr val="dk1"/>
                        </a:buClr>
                        <a:buSzPts val="1400"/>
                        <a:buFont typeface="Arial"/>
                        <a:buNone/>
                      </a:pPr>
                      <a:r>
                        <a:rPr b="0" i="0" lang="en-US" sz="1400" u="none" cap="none" strike="noStrike">
                          <a:solidFill>
                            <a:srgbClr val="262626"/>
                          </a:solidFill>
                          <a:latin typeface="Arial Narrow"/>
                          <a:ea typeface="Arial Narrow"/>
                          <a:cs typeface="Arial Narrow"/>
                          <a:sym typeface="Arial Narrow"/>
                        </a:rPr>
                        <a:t>HR (95% CI)</a:t>
                      </a:r>
                      <a:endParaRPr sz="1400" u="none" cap="none" strike="noStrike"/>
                    </a:p>
                  </a:txBody>
                  <a:tcPr marT="72000" marB="72000" marR="45725"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7.8 vs 3.2</a:t>
                      </a:r>
                      <a:endParaRPr sz="1400" u="none" cap="none" strike="noStrike"/>
                    </a:p>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0.45 (0.38-0.54)</a:t>
                      </a:r>
                      <a:endParaRPr sz="1400" u="none" cap="none" strike="noStrike"/>
                    </a:p>
                  </a:txBody>
                  <a:tcPr marT="72000" marB="720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rgbClr val="262626"/>
                          </a:solidFill>
                          <a:latin typeface="Arial Narrow"/>
                          <a:ea typeface="Arial Narrow"/>
                          <a:cs typeface="Arial Narrow"/>
                          <a:sym typeface="Arial Narrow"/>
                        </a:rPr>
                        <a:t>mTTNT</a:t>
                      </a:r>
                      <a:endParaRPr sz="1400" u="none" cap="none" strike="noStrike"/>
                    </a:p>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rgbClr val="262626"/>
                          </a:solidFill>
                          <a:latin typeface="Arial Narrow"/>
                          <a:ea typeface="Arial Narrow"/>
                          <a:cs typeface="Arial Narrow"/>
                          <a:sym typeface="Arial Narrow"/>
                        </a:rPr>
                        <a:t> Prior CDK4/6i: </a:t>
                      </a:r>
                      <a:r>
                        <a:rPr b="1" i="0" lang="en-US" sz="1400" u="none" cap="none" strike="noStrike">
                          <a:solidFill>
                            <a:srgbClr val="262626"/>
                          </a:solidFill>
                          <a:latin typeface="Arial Narrow"/>
                          <a:ea typeface="Arial Narrow"/>
                          <a:cs typeface="Arial Narrow"/>
                          <a:sym typeface="Arial Narrow"/>
                        </a:rPr>
                        <a:t>4.3</a:t>
                      </a:r>
                      <a:endParaRPr sz="1400" u="none" cap="none" strike="noStrike"/>
                    </a:p>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rgbClr val="262626"/>
                          </a:solidFill>
                          <a:latin typeface="Arial Narrow"/>
                          <a:ea typeface="Arial Narrow"/>
                          <a:cs typeface="Arial Narrow"/>
                          <a:sym typeface="Arial Narrow"/>
                        </a:rPr>
                        <a:t>No prior CDK4/6i: </a:t>
                      </a:r>
                      <a:r>
                        <a:rPr b="1" i="0" lang="en-US" sz="1400" u="none" cap="none" strike="noStrike">
                          <a:solidFill>
                            <a:srgbClr val="262626"/>
                          </a:solidFill>
                          <a:latin typeface="Arial Narrow"/>
                          <a:ea typeface="Arial Narrow"/>
                          <a:cs typeface="Arial Narrow"/>
                          <a:sym typeface="Arial Narrow"/>
                        </a:rPr>
                        <a:t>6.2</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6.8</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5.7</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600"/>
                        <a:buFont typeface="Arial Narrow"/>
                        <a:buNone/>
                      </a:pPr>
                      <a:r>
                        <a:rPr b="1" i="0" lang="en-US" sz="1400" u="none" cap="none" strike="noStrike">
                          <a:solidFill>
                            <a:srgbClr val="262626"/>
                          </a:solidFill>
                          <a:latin typeface="Arial Narrow"/>
                          <a:ea typeface="Arial Narrow"/>
                          <a:cs typeface="Arial Narrow"/>
                          <a:sym typeface="Arial Narrow"/>
                        </a:rPr>
                        <a:t>5.0</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809675">
                <a:tc>
                  <a:txBody>
                    <a:bodyPr/>
                    <a:lstStyle/>
                    <a:p>
                      <a:pPr indent="0" lvl="0" marL="0" marR="0" rtl="0" algn="r">
                        <a:lnSpc>
                          <a:spcPct val="100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mPFS </a:t>
                      </a:r>
                      <a:r>
                        <a:rPr b="1" i="1" lang="en-US" sz="1400" u="none" cap="none" strike="noStrike">
                          <a:solidFill>
                            <a:srgbClr val="262626"/>
                          </a:solidFill>
                          <a:latin typeface="Arial Narrow"/>
                          <a:ea typeface="Arial Narrow"/>
                          <a:cs typeface="Arial Narrow"/>
                          <a:sym typeface="Arial Narrow"/>
                        </a:rPr>
                        <a:t>ESR1</a:t>
                      </a:r>
                      <a:r>
                        <a:rPr b="1" i="0" lang="en-US" sz="1400" u="none" cap="none" strike="noStrike">
                          <a:solidFill>
                            <a:srgbClr val="262626"/>
                          </a:solidFill>
                          <a:latin typeface="Arial Narrow"/>
                          <a:ea typeface="Arial Narrow"/>
                          <a:cs typeface="Arial Narrow"/>
                          <a:sym typeface="Arial Narrow"/>
                        </a:rPr>
                        <a:t>-mut</a:t>
                      </a:r>
                      <a:br>
                        <a:rPr b="0" i="0" lang="en-US" sz="1400" u="none" cap="none" strike="noStrike">
                          <a:solidFill>
                            <a:srgbClr val="262626"/>
                          </a:solidFill>
                          <a:latin typeface="Arial Narrow"/>
                          <a:ea typeface="Arial Narrow"/>
                          <a:cs typeface="Arial Narrow"/>
                          <a:sym typeface="Arial Narrow"/>
                        </a:rPr>
                      </a:br>
                      <a:r>
                        <a:rPr b="0" i="0" lang="en-US" sz="1400" u="none" cap="none" strike="noStrike">
                          <a:solidFill>
                            <a:srgbClr val="262626"/>
                          </a:solidFill>
                          <a:latin typeface="Arial Narrow"/>
                          <a:ea typeface="Arial Narrow"/>
                          <a:cs typeface="Arial Narrow"/>
                          <a:sym typeface="Arial Narrow"/>
                        </a:rPr>
                        <a:t>mPFS, months</a:t>
                      </a:r>
                      <a:endParaRPr sz="1400" u="none" cap="none" strike="noStrike"/>
                    </a:p>
                    <a:p>
                      <a:pPr indent="0" lvl="0" marL="0" marR="0" rtl="0" algn="r">
                        <a:lnSpc>
                          <a:spcPct val="100000"/>
                        </a:lnSpc>
                        <a:spcBef>
                          <a:spcPts val="0"/>
                        </a:spcBef>
                        <a:spcAft>
                          <a:spcPts val="0"/>
                        </a:spcAft>
                        <a:buClr>
                          <a:schemeClr val="dk1"/>
                        </a:buClr>
                        <a:buSzPts val="1400"/>
                        <a:buFont typeface="Arial"/>
                        <a:buNone/>
                      </a:pPr>
                      <a:r>
                        <a:rPr b="0" i="0" lang="en-US" sz="1400" u="none" cap="none" strike="noStrike">
                          <a:solidFill>
                            <a:srgbClr val="262626"/>
                          </a:solidFill>
                          <a:latin typeface="Arial Narrow"/>
                          <a:ea typeface="Arial Narrow"/>
                          <a:cs typeface="Arial Narrow"/>
                          <a:sym typeface="Arial Narrow"/>
                        </a:rPr>
                        <a:t>HR (95% CI)</a:t>
                      </a:r>
                      <a:endParaRPr sz="1400" u="none" cap="none" strike="noStrike"/>
                    </a:p>
                  </a:txBody>
                  <a:tcPr marT="72000" marB="72000" marR="45725"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762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5.4 vs 2.8</a:t>
                      </a:r>
                      <a:endParaRPr sz="1400" u="none" cap="none" strike="noStrike"/>
                    </a:p>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0.52 (0.36-0.75)</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153F5A"/>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N/A</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153F5A"/>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N/A</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153F5A"/>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3.5</a:t>
                      </a:r>
                      <a:r>
                        <a:rPr b="1" baseline="30000" i="0" lang="en-US" sz="1400" u="none" cap="none" strike="noStrike">
                          <a:solidFill>
                            <a:srgbClr val="262626"/>
                          </a:solidFill>
                          <a:latin typeface="Arial Narrow"/>
                          <a:ea typeface="Arial Narrow"/>
                          <a:cs typeface="Arial Narrow"/>
                          <a:sym typeface="Arial Narrow"/>
                        </a:rPr>
                        <a:t>a</a:t>
                      </a:r>
                      <a:endParaRPr sz="1400" u="none" cap="none" strike="noStrike"/>
                    </a:p>
                    <a:p>
                      <a:pPr indent="0" lvl="0" marL="0" marR="0" rtl="0" algn="ctr">
                        <a:lnSpc>
                          <a:spcPct val="115000"/>
                        </a:lnSpc>
                        <a:spcBef>
                          <a:spcPts val="0"/>
                        </a:spcBef>
                        <a:spcAft>
                          <a:spcPts val="0"/>
                        </a:spcAft>
                        <a:buClr>
                          <a:srgbClr val="000000"/>
                        </a:buClr>
                        <a:buSzPts val="1400"/>
                        <a:buFont typeface="Arial"/>
                        <a:buNone/>
                      </a:pPr>
                      <a:r>
                        <a:rPr lang="en-US" sz="1400" u="none" cap="none" strike="noStrike">
                          <a:solidFill>
                            <a:srgbClr val="262626"/>
                          </a:solidFill>
                          <a:latin typeface="Arial Narrow"/>
                          <a:ea typeface="Arial Narrow"/>
                          <a:cs typeface="Arial Narrow"/>
                          <a:sym typeface="Arial Narrow"/>
                        </a:rPr>
                        <a:t>N/A (1.9-7.3)</a:t>
                      </a:r>
                      <a:endParaRPr b="1" baseline="30000" sz="1400" u="none" cap="none" strike="noStrike">
                        <a:solidFill>
                          <a:srgbClr val="262626"/>
                        </a:solidFill>
                        <a:latin typeface="Arial Narrow"/>
                        <a:ea typeface="Arial Narrow"/>
                        <a:cs typeface="Arial Narrow"/>
                        <a:sym typeface="Arial Narrow"/>
                      </a:endParaRPr>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153F5A"/>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N/A</a:t>
                      </a:r>
                      <a:endParaRPr sz="1400" u="none" cap="none" strike="noStrike"/>
                    </a:p>
                  </a:txBody>
                  <a:tcPr marT="72000" marB="72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153F5A"/>
                      </a:solidFill>
                      <a:prstDash val="solid"/>
                      <a:round/>
                      <a:headEnd len="sm" w="sm" type="none"/>
                      <a:tailEnd len="sm" w="sm" type="none"/>
                    </a:lnB>
                    <a:solidFill>
                      <a:schemeClr val="accent5">
                        <a:alpha val="12156"/>
                      </a:schemeClr>
                    </a:solidFill>
                  </a:tcPr>
                </a:tc>
              </a:tr>
            </a:tbl>
          </a:graphicData>
        </a:graphic>
      </p:graphicFrame>
      <p:sp>
        <p:nvSpPr>
          <p:cNvPr id="1106" name="Google Shape;1106;p46"/>
          <p:cNvSpPr txBox="1"/>
          <p:nvPr/>
        </p:nvSpPr>
        <p:spPr>
          <a:xfrm>
            <a:off x="431800" y="5374131"/>
            <a:ext cx="11671507" cy="253916"/>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1050"/>
              <a:buFont typeface="Arial"/>
              <a:buNone/>
            </a:pPr>
            <a:r>
              <a:rPr b="1" i="1" lang="en-US" sz="1050" u="none" cap="none" strike="noStrike">
                <a:solidFill>
                  <a:srgbClr val="262626"/>
                </a:solidFill>
                <a:latin typeface="Arial"/>
                <a:ea typeface="Arial"/>
                <a:cs typeface="Arial"/>
                <a:sym typeface="Arial"/>
              </a:rPr>
              <a:t>Comparisons of efficacy and safety should not be drawn or inferred in the absence of head-to-head studies</a:t>
            </a:r>
            <a:endParaRPr b="1" i="1" sz="1000" u="none" cap="none" strike="noStrike">
              <a:solidFill>
                <a:srgbClr val="262626"/>
              </a:solidFill>
              <a:latin typeface="Arial"/>
              <a:ea typeface="Arial"/>
              <a:cs typeface="Arial"/>
              <a:sym typeface="Arial"/>
            </a:endParaRPr>
          </a:p>
        </p:txBody>
      </p:sp>
      <p:sp>
        <p:nvSpPr>
          <p:cNvPr id="1107" name="Google Shape;1107;p46"/>
          <p:cNvSpPr/>
          <p:nvPr/>
        </p:nvSpPr>
        <p:spPr>
          <a:xfrm>
            <a:off x="3695865" y="1081532"/>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8" name="Google Shape;1108;p46"/>
          <p:cNvSpPr/>
          <p:nvPr/>
        </p:nvSpPr>
        <p:spPr>
          <a:xfrm>
            <a:off x="5654205" y="1016250"/>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09" name="Google Shape;1109;p46"/>
          <p:cNvSpPr/>
          <p:nvPr/>
        </p:nvSpPr>
        <p:spPr>
          <a:xfrm>
            <a:off x="7747186" y="1178313"/>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110" name="Google Shape;1110;p46"/>
          <p:cNvSpPr/>
          <p:nvPr/>
        </p:nvSpPr>
        <p:spPr>
          <a:xfrm>
            <a:off x="9840167" y="1081532"/>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111" name="Google Shape;1111;p46"/>
          <p:cNvCxnSpPr/>
          <p:nvPr/>
        </p:nvCxnSpPr>
        <p:spPr>
          <a:xfrm>
            <a:off x="3680781" y="1189743"/>
            <a:ext cx="0" cy="4053825"/>
          </a:xfrm>
          <a:prstGeom prst="straightConnector1">
            <a:avLst/>
          </a:prstGeom>
          <a:noFill/>
          <a:ln cap="flat" cmpd="sng" w="12700">
            <a:solidFill>
              <a:schemeClr val="accent1"/>
            </a:solidFill>
            <a:prstDash val="solid"/>
            <a:round/>
            <a:headEnd len="sm" w="sm" type="none"/>
            <a:tailEnd len="sm" w="sm" type="none"/>
          </a:ln>
        </p:spPr>
      </p:cxnSp>
      <p:cxnSp>
        <p:nvCxnSpPr>
          <p:cNvPr id="1112" name="Google Shape;1112;p46"/>
          <p:cNvCxnSpPr/>
          <p:nvPr/>
        </p:nvCxnSpPr>
        <p:spPr>
          <a:xfrm>
            <a:off x="5643319" y="1189743"/>
            <a:ext cx="0" cy="4053825"/>
          </a:xfrm>
          <a:prstGeom prst="straightConnector1">
            <a:avLst/>
          </a:prstGeom>
          <a:noFill/>
          <a:ln cap="flat" cmpd="sng" w="12700">
            <a:solidFill>
              <a:schemeClr val="accent1"/>
            </a:solidFill>
            <a:prstDash val="solid"/>
            <a:round/>
            <a:headEnd len="sm" w="sm" type="none"/>
            <a:tailEnd len="sm" w="sm" type="none"/>
          </a:ln>
        </p:spPr>
      </p:cxnSp>
      <p:cxnSp>
        <p:nvCxnSpPr>
          <p:cNvPr id="1113" name="Google Shape;1113;p46"/>
          <p:cNvCxnSpPr/>
          <p:nvPr/>
        </p:nvCxnSpPr>
        <p:spPr>
          <a:xfrm>
            <a:off x="7736300" y="1189743"/>
            <a:ext cx="0" cy="4053825"/>
          </a:xfrm>
          <a:prstGeom prst="straightConnector1">
            <a:avLst/>
          </a:prstGeom>
          <a:noFill/>
          <a:ln cap="flat" cmpd="sng" w="12700">
            <a:solidFill>
              <a:schemeClr val="accent1"/>
            </a:solidFill>
            <a:prstDash val="solid"/>
            <a:round/>
            <a:headEnd len="sm" w="sm" type="none"/>
            <a:tailEnd len="sm" w="sm" type="none"/>
          </a:ln>
        </p:spPr>
      </p:cxnSp>
      <p:cxnSp>
        <p:nvCxnSpPr>
          <p:cNvPr id="1114" name="Google Shape;1114;p46"/>
          <p:cNvCxnSpPr/>
          <p:nvPr/>
        </p:nvCxnSpPr>
        <p:spPr>
          <a:xfrm>
            <a:off x="5817491" y="1189743"/>
            <a:ext cx="0" cy="4053825"/>
          </a:xfrm>
          <a:prstGeom prst="straightConnector1">
            <a:avLst/>
          </a:prstGeom>
          <a:noFill/>
          <a:ln cap="flat" cmpd="sng" w="12700">
            <a:solidFill>
              <a:schemeClr val="accent1"/>
            </a:solidFill>
            <a:prstDash val="solid"/>
            <a:round/>
            <a:headEnd len="sm" w="sm" type="none"/>
            <a:tailEnd len="sm" w="sm" type="none"/>
          </a:ln>
        </p:spPr>
      </p:cxnSp>
      <p:cxnSp>
        <p:nvCxnSpPr>
          <p:cNvPr id="1115" name="Google Shape;1115;p46"/>
          <p:cNvCxnSpPr/>
          <p:nvPr/>
        </p:nvCxnSpPr>
        <p:spPr>
          <a:xfrm>
            <a:off x="7914992" y="1200594"/>
            <a:ext cx="0" cy="4053825"/>
          </a:xfrm>
          <a:prstGeom prst="straightConnector1">
            <a:avLst/>
          </a:prstGeom>
          <a:noFill/>
          <a:ln cap="flat" cmpd="sng" w="12700">
            <a:solidFill>
              <a:schemeClr val="accent1"/>
            </a:solidFill>
            <a:prstDash val="solid"/>
            <a:round/>
            <a:headEnd len="sm" w="sm" type="none"/>
            <a:tailEnd len="sm" w="sm" type="none"/>
          </a:ln>
        </p:spPr>
      </p:cxnSp>
      <p:cxnSp>
        <p:nvCxnSpPr>
          <p:cNvPr id="1116" name="Google Shape;1116;p46"/>
          <p:cNvCxnSpPr/>
          <p:nvPr/>
        </p:nvCxnSpPr>
        <p:spPr>
          <a:xfrm>
            <a:off x="9829281" y="1189199"/>
            <a:ext cx="0" cy="4053825"/>
          </a:xfrm>
          <a:prstGeom prst="straightConnector1">
            <a:avLst/>
          </a:prstGeom>
          <a:noFill/>
          <a:ln cap="flat" cmpd="sng" w="12700">
            <a:solidFill>
              <a:schemeClr val="accent1"/>
            </a:solidFill>
            <a:prstDash val="solid"/>
            <a:round/>
            <a:headEnd len="sm" w="sm" type="none"/>
            <a:tailEnd len="sm" w="sm" type="none"/>
          </a:ln>
        </p:spPr>
      </p:cxnSp>
      <p:cxnSp>
        <p:nvCxnSpPr>
          <p:cNvPr id="1117" name="Google Shape;1117;p46"/>
          <p:cNvCxnSpPr/>
          <p:nvPr/>
        </p:nvCxnSpPr>
        <p:spPr>
          <a:xfrm>
            <a:off x="10014339" y="1189708"/>
            <a:ext cx="0" cy="4053825"/>
          </a:xfrm>
          <a:prstGeom prst="straightConnector1">
            <a:avLst/>
          </a:prstGeom>
          <a:noFill/>
          <a:ln cap="flat" cmpd="sng" w="12700">
            <a:solidFill>
              <a:schemeClr val="accent1"/>
            </a:solidFill>
            <a:prstDash val="solid"/>
            <a:round/>
            <a:headEnd len="sm" w="sm" type="none"/>
            <a:tailEnd len="sm" w="sm" type="none"/>
          </a:ln>
        </p:spPr>
      </p:cxnSp>
      <p:cxnSp>
        <p:nvCxnSpPr>
          <p:cNvPr id="1118" name="Google Shape;1118;p46"/>
          <p:cNvCxnSpPr/>
          <p:nvPr/>
        </p:nvCxnSpPr>
        <p:spPr>
          <a:xfrm>
            <a:off x="11739939" y="1189708"/>
            <a:ext cx="0" cy="4053825"/>
          </a:xfrm>
          <a:prstGeom prst="straightConnector1">
            <a:avLst/>
          </a:prstGeom>
          <a:noFill/>
          <a:ln cap="flat" cmpd="sng" w="12700">
            <a:solidFill>
              <a:schemeClr val="accent1"/>
            </a:solidFill>
            <a:prstDash val="solid"/>
            <a:round/>
            <a:headEnd len="sm" w="sm" type="none"/>
            <a:tailEnd len="sm" w="sm" type="none"/>
          </a:ln>
        </p:spPr>
      </p:cxnSp>
      <p:sp>
        <p:nvSpPr>
          <p:cNvPr id="1119" name="Google Shape;1119;p46"/>
          <p:cNvSpPr/>
          <p:nvPr/>
        </p:nvSpPr>
        <p:spPr>
          <a:xfrm>
            <a:off x="1857209" y="1113032"/>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120" name="Google Shape;1120;p46"/>
          <p:cNvCxnSpPr/>
          <p:nvPr/>
        </p:nvCxnSpPr>
        <p:spPr>
          <a:xfrm>
            <a:off x="2025633" y="1189199"/>
            <a:ext cx="0" cy="4053825"/>
          </a:xfrm>
          <a:prstGeom prst="straightConnector1">
            <a:avLst/>
          </a:prstGeom>
          <a:noFill/>
          <a:ln cap="flat" cmpd="sng" w="12700">
            <a:solidFill>
              <a:schemeClr val="accent1"/>
            </a:solidFill>
            <a:prstDash val="solid"/>
            <a:round/>
            <a:headEnd len="sm" w="sm" type="none"/>
            <a:tailEnd len="sm" w="sm" type="none"/>
          </a:ln>
        </p:spPr>
      </p:cxnSp>
      <p:cxnSp>
        <p:nvCxnSpPr>
          <p:cNvPr id="1121" name="Google Shape;1121;p46"/>
          <p:cNvCxnSpPr/>
          <p:nvPr/>
        </p:nvCxnSpPr>
        <p:spPr>
          <a:xfrm>
            <a:off x="1857209" y="1567543"/>
            <a:ext cx="0" cy="3664595"/>
          </a:xfrm>
          <a:prstGeom prst="straightConnector1">
            <a:avLst/>
          </a:prstGeom>
          <a:noFill/>
          <a:ln cap="flat" cmpd="sng" w="12700">
            <a:solidFill>
              <a:schemeClr val="accent1"/>
            </a:solidFill>
            <a:prstDash val="solid"/>
            <a:round/>
            <a:headEnd len="sm" w="sm" type="none"/>
            <a:tailEnd len="sm" w="sm" type="none"/>
          </a:ln>
        </p:spPr>
      </p:cxnSp>
      <p:cxnSp>
        <p:nvCxnSpPr>
          <p:cNvPr id="1122" name="Google Shape;1122;p46"/>
          <p:cNvCxnSpPr/>
          <p:nvPr/>
        </p:nvCxnSpPr>
        <p:spPr>
          <a:xfrm>
            <a:off x="431799" y="1567543"/>
            <a:ext cx="1425410" cy="0"/>
          </a:xfrm>
          <a:prstGeom prst="straightConnector1">
            <a:avLst/>
          </a:prstGeom>
          <a:noFill/>
          <a:ln cap="flat" cmpd="sng" w="12700">
            <a:solidFill>
              <a:schemeClr val="accent1"/>
            </a:solidFill>
            <a:prstDash val="solid"/>
            <a:round/>
            <a:headEnd len="sm" w="sm" type="none"/>
            <a:tailEnd len="sm" w="sm" type="none"/>
          </a:ln>
        </p:spPr>
      </p:cxnSp>
      <p:cxnSp>
        <p:nvCxnSpPr>
          <p:cNvPr id="1123" name="Google Shape;1123;p46"/>
          <p:cNvCxnSpPr/>
          <p:nvPr/>
        </p:nvCxnSpPr>
        <p:spPr>
          <a:xfrm>
            <a:off x="431799" y="1567543"/>
            <a:ext cx="0" cy="3664595"/>
          </a:xfrm>
          <a:prstGeom prst="straightConnector1">
            <a:avLst/>
          </a:prstGeom>
          <a:noFill/>
          <a:ln cap="flat" cmpd="sng" w="12700">
            <a:solidFill>
              <a:schemeClr val="accent1"/>
            </a:solidFill>
            <a:prstDash val="solid"/>
            <a:round/>
            <a:headEnd len="sm" w="sm" type="none"/>
            <a:tailEnd len="sm" w="sm" type="none"/>
          </a:ln>
        </p:spPr>
      </p:cxnSp>
      <p:cxnSp>
        <p:nvCxnSpPr>
          <p:cNvPr id="1124" name="Google Shape;1124;p46"/>
          <p:cNvCxnSpPr/>
          <p:nvPr/>
        </p:nvCxnSpPr>
        <p:spPr>
          <a:xfrm>
            <a:off x="431799" y="5232138"/>
            <a:ext cx="1425410" cy="11395"/>
          </a:xfrm>
          <a:prstGeom prst="straightConnector1">
            <a:avLst/>
          </a:prstGeom>
          <a:noFill/>
          <a:ln cap="flat" cmpd="sng" w="12700">
            <a:solidFill>
              <a:srgbClr val="516F84"/>
            </a:solidFill>
            <a:prstDash val="solid"/>
            <a:round/>
            <a:headEnd len="sm" w="sm" type="none"/>
            <a:tailEnd len="sm" w="sm" type="none"/>
          </a:ln>
        </p:spPr>
      </p:cxnSp>
      <p:cxnSp>
        <p:nvCxnSpPr>
          <p:cNvPr id="1125" name="Google Shape;1125;p46"/>
          <p:cNvCxnSpPr/>
          <p:nvPr/>
        </p:nvCxnSpPr>
        <p:spPr>
          <a:xfrm>
            <a:off x="3865839" y="1189743"/>
            <a:ext cx="0" cy="4053825"/>
          </a:xfrm>
          <a:prstGeom prst="straightConnector1">
            <a:avLst/>
          </a:prstGeom>
          <a:noFill/>
          <a:ln cap="flat" cmpd="sng" w="12700">
            <a:solidFill>
              <a:schemeClr val="accent1"/>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9" name="Shape 1139"/>
        <p:cNvGrpSpPr/>
        <p:nvPr/>
      </p:nvGrpSpPr>
      <p:grpSpPr>
        <a:xfrm>
          <a:off x="0" y="0"/>
          <a:ext cx="0" cy="0"/>
          <a:chOff x="0" y="0"/>
          <a:chExt cx="0" cy="0"/>
        </a:xfrm>
      </p:grpSpPr>
      <p:sp>
        <p:nvSpPr>
          <p:cNvPr id="1140" name="Google Shape;1140;p47"/>
          <p:cNvSpPr txBox="1"/>
          <p:nvPr/>
        </p:nvSpPr>
        <p:spPr>
          <a:xfrm>
            <a:off x="431800" y="6270610"/>
            <a:ext cx="8629650" cy="150905"/>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262626"/>
              </a:solidFill>
              <a:latin typeface="Arial Narrow"/>
              <a:ea typeface="Arial Narrow"/>
              <a:cs typeface="Arial Narrow"/>
              <a:sym typeface="Arial Narrow"/>
            </a:endParaRPr>
          </a:p>
        </p:txBody>
      </p:sp>
      <p:sp>
        <p:nvSpPr>
          <p:cNvPr id="1141" name="Google Shape;1141;p47"/>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1142" name="Google Shape;1142;p47"/>
          <p:cNvSpPr txBox="1"/>
          <p:nvPr>
            <p:ph idx="11" type="ftr"/>
          </p:nvPr>
        </p:nvSpPr>
        <p:spPr>
          <a:xfrm>
            <a:off x="431800" y="6270625"/>
            <a:ext cx="8892000" cy="150813"/>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700"/>
              <a:buNone/>
            </a:pPr>
            <a:r>
              <a:rPr baseline="30000" lang="en-US"/>
              <a:t>a</a:t>
            </a:r>
            <a:r>
              <a:rPr lang="en-US"/>
              <a:t>Taxane–bevacizumab or capecitabine–bevacizumab. 1L, first line; 2L+, second line and beyond; AI, aromatase inhibitor; AKT1, protein kinase B alpha; </a:t>
            </a:r>
            <a:r>
              <a:rPr i="1" lang="en-US"/>
              <a:t>BRCA</a:t>
            </a:r>
            <a:r>
              <a:rPr lang="en-US"/>
              <a:t>, BReast CAncer gene; CDK4/6i, cyclin-dependent kinase 4/6 inhibitor; </a:t>
            </a:r>
            <a:br>
              <a:rPr lang="en-US"/>
            </a:br>
            <a:r>
              <a:rPr lang="en-US"/>
              <a:t>ChT, chemotherapy; Dato-DXd, datopotamab deruxtecan; ER, estrogen receptor; ESR1, estrogen receptor 1 gene; ET, endocrine therapy; HER2, human epidermal growth factor receptor 2; mBC, metastatic breast cancer; mut+, mutation positive; PALB2, partner and localizer of BRCA2; PARP, poly(ADP-ribose) polymerase; PD, progressive disease; PIK3CA, phosphatidylinositol-4,5-bisphosphate 3-kinase catalytic subunit alpha; PTEN, phosphatase and TENsin homolog; </a:t>
            </a:r>
            <a:br>
              <a:rPr lang="en-US"/>
            </a:br>
            <a:r>
              <a:rPr lang="en-US"/>
              <a:t>SG, sacituzumab govitecan; T-DXd, trastuzumab deruxtecan; TT, targeted therapy. </a:t>
            </a:r>
            <a:endParaRPr/>
          </a:p>
          <a:p>
            <a:pPr indent="0" lvl="0" marL="0" rtl="0" algn="l">
              <a:lnSpc>
                <a:spcPct val="90000"/>
              </a:lnSpc>
              <a:spcBef>
                <a:spcPts val="0"/>
              </a:spcBef>
              <a:spcAft>
                <a:spcPts val="0"/>
              </a:spcAft>
              <a:buSzPts val="700"/>
              <a:buNone/>
            </a:pPr>
            <a:r>
              <a:rPr lang="en-US"/>
              <a:t>1. Adapted from: Gennari A, et al. </a:t>
            </a:r>
            <a:r>
              <a:rPr i="1" lang="en-US"/>
              <a:t>Ann Oncol. </a:t>
            </a:r>
            <a:r>
              <a:rPr lang="en-US"/>
              <a:t>2021;32(12):1475-1495. ESMO Metastatic Breast Cancer Living Guidelines. V1.2 April 2025 (Accessed April 2026); 2. Burstein HJ, et al. </a:t>
            </a:r>
            <a:r>
              <a:rPr i="1" lang="en-US"/>
              <a:t>J Clin Oncol</a:t>
            </a:r>
            <a:r>
              <a:rPr lang="en-US"/>
              <a:t>. 2023;41(18):3423-3425; </a:t>
            </a:r>
            <a:br>
              <a:rPr lang="en-US"/>
            </a:br>
            <a:r>
              <a:rPr lang="en-US"/>
              <a:t>3. Referenced with permission from the NCCN Clinical Practice Guidelines in Oncology (NCCN Guidelines®) for Breast Cancer V.4.2025. © </a:t>
            </a:r>
            <a:r>
              <a:rPr i="1" lang="en-US"/>
              <a:t>National Comprehensive Cancer Network</a:t>
            </a:r>
            <a:r>
              <a:rPr lang="en-US"/>
              <a:t>, Inc. 2025. All rights reserved. Accessed April 25, 2026. To view the most recent and complete version of the guideline, go online to NCCN.org; 4. Bardia A, et al. </a:t>
            </a:r>
            <a:r>
              <a:rPr i="1" lang="en-US"/>
              <a:t>N Engl J Med</a:t>
            </a:r>
            <a:r>
              <a:rPr lang="en-US"/>
              <a:t>. 2024;391(22):2110-2122; 5. Cardoso F, et al. </a:t>
            </a:r>
            <a:r>
              <a:rPr i="1" lang="en-US"/>
              <a:t>Breast</a:t>
            </a:r>
            <a:r>
              <a:rPr lang="en-US"/>
              <a:t>. 2024;76:103756.</a:t>
            </a:r>
            <a:endParaRPr/>
          </a:p>
        </p:txBody>
      </p:sp>
      <p:sp>
        <p:nvSpPr>
          <p:cNvPr id="1143" name="Google Shape;1143;p47"/>
          <p:cNvSpPr/>
          <p:nvPr/>
        </p:nvSpPr>
        <p:spPr>
          <a:xfrm rot="10800000">
            <a:off x="-3" y="1310022"/>
            <a:ext cx="806156" cy="1358327"/>
          </a:xfrm>
          <a:prstGeom prst="rect">
            <a:avLst/>
          </a:prstGeom>
          <a:gradFill>
            <a:gsLst>
              <a:gs pos="0">
                <a:srgbClr val="71A0B4">
                  <a:alpha val="0"/>
                </a:srgbClr>
              </a:gs>
              <a:gs pos="1000">
                <a:srgbClr val="71A0B4">
                  <a:alpha val="0"/>
                </a:srgbClr>
              </a:gs>
              <a:gs pos="96000">
                <a:srgbClr val="F3F8F9"/>
              </a:gs>
              <a:gs pos="100000">
                <a:srgbClr val="F3F8F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1144" name="Google Shape;1144;p47"/>
          <p:cNvSpPr/>
          <p:nvPr/>
        </p:nvSpPr>
        <p:spPr>
          <a:xfrm rot="10800000">
            <a:off x="-8" y="2710309"/>
            <a:ext cx="801289" cy="2802025"/>
          </a:xfrm>
          <a:prstGeom prst="rect">
            <a:avLst/>
          </a:prstGeom>
          <a:gradFill>
            <a:gsLst>
              <a:gs pos="0">
                <a:srgbClr val="71A0B4">
                  <a:alpha val="0"/>
                </a:srgbClr>
              </a:gs>
              <a:gs pos="1000">
                <a:srgbClr val="71A0B4">
                  <a:alpha val="0"/>
                </a:srgbClr>
              </a:gs>
              <a:gs pos="96000">
                <a:srgbClr val="F3F8F9"/>
              </a:gs>
              <a:gs pos="100000">
                <a:srgbClr val="F3F8F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1145" name="Google Shape;1145;p47"/>
          <p:cNvSpPr/>
          <p:nvPr/>
        </p:nvSpPr>
        <p:spPr>
          <a:xfrm rot="10800000">
            <a:off x="7591107" y="4252122"/>
            <a:ext cx="3437316" cy="180945"/>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46" name="Google Shape;1146;p47"/>
          <p:cNvCxnSpPr/>
          <p:nvPr/>
        </p:nvCxnSpPr>
        <p:spPr>
          <a:xfrm>
            <a:off x="6450127" y="1469598"/>
            <a:ext cx="0" cy="1218751"/>
          </a:xfrm>
          <a:prstGeom prst="straightConnector1">
            <a:avLst/>
          </a:prstGeom>
          <a:noFill/>
          <a:ln cap="flat" cmpd="sng" w="9525">
            <a:solidFill>
              <a:schemeClr val="dk1"/>
            </a:solidFill>
            <a:prstDash val="solid"/>
            <a:round/>
            <a:headEnd len="sm" w="sm" type="none"/>
            <a:tailEnd len="sm" w="sm" type="none"/>
          </a:ln>
        </p:spPr>
      </p:cxnSp>
      <p:sp>
        <p:nvSpPr>
          <p:cNvPr id="1147" name="Google Shape;1147;p47"/>
          <p:cNvSpPr/>
          <p:nvPr/>
        </p:nvSpPr>
        <p:spPr>
          <a:xfrm>
            <a:off x="6041286" y="2239884"/>
            <a:ext cx="817682" cy="274320"/>
          </a:xfrm>
          <a:prstGeom prst="roundRect">
            <a:avLst>
              <a:gd fmla="val 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050" u="none" cap="none" strike="noStrike">
                <a:solidFill>
                  <a:schemeClr val="accent1"/>
                </a:solidFill>
                <a:latin typeface="Arial Narrow"/>
                <a:ea typeface="Arial Narrow"/>
                <a:cs typeface="Arial Narrow"/>
                <a:sym typeface="Arial Narrow"/>
              </a:rPr>
              <a:t>PD</a:t>
            </a:r>
            <a:endParaRPr b="0" i="0" sz="1050" u="none" cap="none" strike="noStrike">
              <a:solidFill>
                <a:schemeClr val="accent1"/>
              </a:solidFill>
              <a:latin typeface="Arial Narrow"/>
              <a:ea typeface="Arial Narrow"/>
              <a:cs typeface="Arial Narrow"/>
              <a:sym typeface="Arial Narrow"/>
            </a:endParaRPr>
          </a:p>
        </p:txBody>
      </p:sp>
      <p:sp>
        <p:nvSpPr>
          <p:cNvPr id="1148" name="Google Shape;1148;p47"/>
          <p:cNvSpPr/>
          <p:nvPr/>
        </p:nvSpPr>
        <p:spPr>
          <a:xfrm>
            <a:off x="129765" y="1310023"/>
            <a:ext cx="303553" cy="1358326"/>
          </a:xfrm>
          <a:prstGeom prst="round2SameRect">
            <a:avLst>
              <a:gd fmla="val 0" name="adj1"/>
              <a:gd fmla="val 0" name="adj2"/>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71A0B4"/>
                </a:solidFill>
                <a:latin typeface="Arial Narrow"/>
                <a:ea typeface="Arial Narrow"/>
                <a:cs typeface="Arial Narrow"/>
                <a:sym typeface="Arial Narrow"/>
              </a:rPr>
              <a:t>1L</a:t>
            </a:r>
            <a:endParaRPr b="0" i="0" sz="1400" u="none" cap="none" strike="noStrike">
              <a:solidFill>
                <a:srgbClr val="71A0B4"/>
              </a:solidFill>
              <a:latin typeface="Arial Narrow"/>
              <a:ea typeface="Arial Narrow"/>
              <a:cs typeface="Arial Narrow"/>
              <a:sym typeface="Arial Narrow"/>
            </a:endParaRPr>
          </a:p>
        </p:txBody>
      </p:sp>
      <p:cxnSp>
        <p:nvCxnSpPr>
          <p:cNvPr id="1149" name="Google Shape;1149;p47"/>
          <p:cNvCxnSpPr/>
          <p:nvPr/>
        </p:nvCxnSpPr>
        <p:spPr>
          <a:xfrm>
            <a:off x="9320669" y="4439420"/>
            <a:ext cx="0" cy="170907"/>
          </a:xfrm>
          <a:prstGeom prst="straightConnector1">
            <a:avLst/>
          </a:prstGeom>
          <a:noFill/>
          <a:ln cap="flat" cmpd="sng" w="9525">
            <a:solidFill>
              <a:schemeClr val="dk1">
                <a:alpha val="7843"/>
              </a:schemeClr>
            </a:solidFill>
            <a:prstDash val="solid"/>
            <a:round/>
            <a:headEnd len="sm" w="sm" type="none"/>
            <a:tailEnd len="med" w="med" type="triangle"/>
          </a:ln>
        </p:spPr>
      </p:cxnSp>
      <p:cxnSp>
        <p:nvCxnSpPr>
          <p:cNvPr id="1150" name="Google Shape;1150;p47"/>
          <p:cNvCxnSpPr/>
          <p:nvPr/>
        </p:nvCxnSpPr>
        <p:spPr>
          <a:xfrm>
            <a:off x="9924014" y="4258474"/>
            <a:ext cx="0" cy="180946"/>
          </a:xfrm>
          <a:prstGeom prst="straightConnector1">
            <a:avLst/>
          </a:prstGeom>
          <a:noFill/>
          <a:ln cap="flat" cmpd="sng" w="9525">
            <a:solidFill>
              <a:schemeClr val="dk1">
                <a:alpha val="7843"/>
              </a:schemeClr>
            </a:solidFill>
            <a:prstDash val="solid"/>
            <a:round/>
            <a:headEnd len="sm" w="sm" type="none"/>
            <a:tailEnd len="sm" w="sm" type="none"/>
          </a:ln>
        </p:spPr>
      </p:cxnSp>
      <p:cxnSp>
        <p:nvCxnSpPr>
          <p:cNvPr id="1151" name="Google Shape;1151;p47"/>
          <p:cNvCxnSpPr/>
          <p:nvPr/>
        </p:nvCxnSpPr>
        <p:spPr>
          <a:xfrm>
            <a:off x="4908184" y="3755716"/>
            <a:ext cx="0" cy="1250113"/>
          </a:xfrm>
          <a:prstGeom prst="straightConnector1">
            <a:avLst/>
          </a:prstGeom>
          <a:noFill/>
          <a:ln cap="flat" cmpd="sng" w="9525">
            <a:solidFill>
              <a:schemeClr val="dk1"/>
            </a:solidFill>
            <a:prstDash val="solid"/>
            <a:round/>
            <a:headEnd len="sm" w="sm" type="none"/>
            <a:tailEnd len="sm" w="sm" type="none"/>
          </a:ln>
        </p:spPr>
      </p:cxnSp>
      <p:cxnSp>
        <p:nvCxnSpPr>
          <p:cNvPr id="1152" name="Google Shape;1152;p47"/>
          <p:cNvCxnSpPr/>
          <p:nvPr/>
        </p:nvCxnSpPr>
        <p:spPr>
          <a:xfrm>
            <a:off x="4897909" y="2336939"/>
            <a:ext cx="1103272" cy="8021"/>
          </a:xfrm>
          <a:prstGeom prst="straightConnector1">
            <a:avLst/>
          </a:prstGeom>
          <a:noFill/>
          <a:ln cap="flat" cmpd="sng" w="9525">
            <a:solidFill>
              <a:schemeClr val="dk1"/>
            </a:solidFill>
            <a:prstDash val="solid"/>
            <a:round/>
            <a:headEnd len="sm" w="sm" type="none"/>
            <a:tailEnd len="med" w="med" type="triangle"/>
          </a:ln>
        </p:spPr>
      </p:cxnSp>
      <p:cxnSp>
        <p:nvCxnSpPr>
          <p:cNvPr id="1153" name="Google Shape;1153;p47"/>
          <p:cNvCxnSpPr>
            <a:stCxn id="1154" idx="0"/>
          </p:cNvCxnSpPr>
          <p:nvPr/>
        </p:nvCxnSpPr>
        <p:spPr>
          <a:xfrm>
            <a:off x="9319049" y="2551189"/>
            <a:ext cx="0" cy="390300"/>
          </a:xfrm>
          <a:prstGeom prst="straightConnector1">
            <a:avLst/>
          </a:prstGeom>
          <a:noFill/>
          <a:ln cap="flat" cmpd="sng" w="9525">
            <a:solidFill>
              <a:schemeClr val="dk1">
                <a:alpha val="7843"/>
              </a:schemeClr>
            </a:solidFill>
            <a:prstDash val="solid"/>
            <a:round/>
            <a:headEnd len="sm" w="sm" type="none"/>
            <a:tailEnd len="sm" w="sm" type="none"/>
          </a:ln>
        </p:spPr>
      </p:cxnSp>
      <p:sp>
        <p:nvSpPr>
          <p:cNvPr id="1154" name="Google Shape;1154;p47"/>
          <p:cNvSpPr/>
          <p:nvPr/>
        </p:nvSpPr>
        <p:spPr>
          <a:xfrm>
            <a:off x="8327037" y="2551189"/>
            <a:ext cx="1984023" cy="274320"/>
          </a:xfrm>
          <a:prstGeom prst="roundRect">
            <a:avLst>
              <a:gd fmla="val 0" name="adj"/>
            </a:avLst>
          </a:prstGeom>
          <a:solidFill>
            <a:schemeClr val="lt1"/>
          </a:solidFill>
          <a:ln cap="flat" cmpd="sng" w="9525">
            <a:solidFill>
              <a:schemeClr val="dk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chemeClr val="accent1"/>
                </a:solidFill>
                <a:latin typeface="Arial Narrow"/>
                <a:ea typeface="Arial Narrow"/>
                <a:cs typeface="Arial Narrow"/>
                <a:sym typeface="Arial Narrow"/>
              </a:rPr>
              <a:t>Not candidate for ET ± TT</a:t>
            </a:r>
            <a:endParaRPr b="0" i="0" sz="1400" u="none" cap="none" strike="noStrike">
              <a:solidFill>
                <a:srgbClr val="000000"/>
              </a:solidFill>
              <a:latin typeface="Arial"/>
              <a:ea typeface="Arial"/>
              <a:cs typeface="Arial"/>
              <a:sym typeface="Arial"/>
            </a:endParaRPr>
          </a:p>
        </p:txBody>
      </p:sp>
      <p:sp>
        <p:nvSpPr>
          <p:cNvPr id="1155" name="Google Shape;1155;p47"/>
          <p:cNvSpPr/>
          <p:nvPr/>
        </p:nvSpPr>
        <p:spPr>
          <a:xfrm rot="10800000">
            <a:off x="1771298" y="3835618"/>
            <a:ext cx="4264545" cy="1170209"/>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47"/>
          <p:cNvSpPr/>
          <p:nvPr/>
        </p:nvSpPr>
        <p:spPr>
          <a:xfrm>
            <a:off x="3802817" y="2692332"/>
            <a:ext cx="7887109" cy="2693625"/>
          </a:xfrm>
          <a:custGeom>
            <a:rect b="b" l="l" r="r" t="t"/>
            <a:pathLst>
              <a:path extrusionOk="0" h="3257550" w="7981950">
                <a:moveTo>
                  <a:pt x="0" y="3257550"/>
                </a:moveTo>
                <a:lnTo>
                  <a:pt x="7981950" y="3257550"/>
                </a:lnTo>
                <a:lnTo>
                  <a:pt x="7981950" y="3187700"/>
                </a:lnTo>
                <a:lnTo>
                  <a:pt x="7981950" y="0"/>
                </a:lnTo>
                <a:lnTo>
                  <a:pt x="6626237" y="3630"/>
                </a:lnTo>
              </a:path>
            </a:pathLst>
          </a:custGeom>
          <a:noFill/>
          <a:ln cap="flat" cmpd="sng" w="9525">
            <a:solidFill>
              <a:schemeClr val="dk1">
                <a:alpha val="7843"/>
              </a:schemeClr>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57" name="Google Shape;1157;p47"/>
          <p:cNvCxnSpPr/>
          <p:nvPr/>
        </p:nvCxnSpPr>
        <p:spPr>
          <a:xfrm>
            <a:off x="8679414" y="4258474"/>
            <a:ext cx="0" cy="180946"/>
          </a:xfrm>
          <a:prstGeom prst="straightConnector1">
            <a:avLst/>
          </a:prstGeom>
          <a:noFill/>
          <a:ln cap="flat" cmpd="sng" w="9525">
            <a:solidFill>
              <a:schemeClr val="dk1">
                <a:alpha val="7843"/>
              </a:schemeClr>
            </a:solidFill>
            <a:prstDash val="solid"/>
            <a:round/>
            <a:headEnd len="sm" w="sm" type="none"/>
            <a:tailEnd len="sm" w="sm" type="none"/>
          </a:ln>
        </p:spPr>
      </p:cxnSp>
      <p:sp>
        <p:nvSpPr>
          <p:cNvPr id="1158" name="Google Shape;1158;p47"/>
          <p:cNvSpPr/>
          <p:nvPr/>
        </p:nvSpPr>
        <p:spPr>
          <a:xfrm>
            <a:off x="7605344" y="3575602"/>
            <a:ext cx="1083050" cy="184853"/>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7843"/>
              </a:schemeClr>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59" name="Google Shape;1159;p47"/>
          <p:cNvCxnSpPr/>
          <p:nvPr/>
        </p:nvCxnSpPr>
        <p:spPr>
          <a:xfrm>
            <a:off x="8146869" y="3394656"/>
            <a:ext cx="0" cy="180946"/>
          </a:xfrm>
          <a:prstGeom prst="straightConnector1">
            <a:avLst/>
          </a:prstGeom>
          <a:noFill/>
          <a:ln cap="flat" cmpd="sng" w="9525">
            <a:solidFill>
              <a:schemeClr val="dk1">
                <a:alpha val="7843"/>
              </a:schemeClr>
            </a:solidFill>
            <a:prstDash val="solid"/>
            <a:round/>
            <a:headEnd len="sm" w="sm" type="none"/>
            <a:tailEnd len="sm" w="sm" type="none"/>
          </a:ln>
        </p:spPr>
      </p:cxnSp>
      <p:sp>
        <p:nvSpPr>
          <p:cNvPr id="1160" name="Google Shape;1160;p47"/>
          <p:cNvSpPr/>
          <p:nvPr/>
        </p:nvSpPr>
        <p:spPr>
          <a:xfrm>
            <a:off x="7453523" y="3158580"/>
            <a:ext cx="1386693" cy="274320"/>
          </a:xfrm>
          <a:prstGeom prst="roundRect">
            <a:avLst>
              <a:gd fmla="val 0" name="adj"/>
            </a:avLst>
          </a:prstGeom>
          <a:solidFill>
            <a:schemeClr val="lt1"/>
          </a:solidFill>
          <a:ln cap="flat" cmpd="sng" w="9525">
            <a:solidFill>
              <a:schemeClr val="dk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50" u="none" cap="none" strike="noStrike">
                <a:solidFill>
                  <a:schemeClr val="accent1"/>
                </a:solidFill>
                <a:latin typeface="Arial Narrow"/>
                <a:ea typeface="Arial Narrow"/>
                <a:cs typeface="Arial Narrow"/>
                <a:sym typeface="Arial Narrow"/>
              </a:rPr>
              <a:t>No prior ChT for mBC</a:t>
            </a:r>
            <a:endParaRPr b="0" i="0" sz="1400" u="none" cap="none" strike="noStrike">
              <a:solidFill>
                <a:srgbClr val="000000"/>
              </a:solidFill>
              <a:latin typeface="Arial"/>
              <a:ea typeface="Arial"/>
              <a:cs typeface="Arial"/>
              <a:sym typeface="Arial"/>
            </a:endParaRPr>
          </a:p>
        </p:txBody>
      </p:sp>
      <p:grpSp>
        <p:nvGrpSpPr>
          <p:cNvPr id="1161" name="Google Shape;1161;p47"/>
          <p:cNvGrpSpPr/>
          <p:nvPr/>
        </p:nvGrpSpPr>
        <p:grpSpPr>
          <a:xfrm>
            <a:off x="9422764" y="3785022"/>
            <a:ext cx="2143428" cy="502921"/>
            <a:chOff x="9483422" y="3750624"/>
            <a:chExt cx="2143428" cy="502921"/>
          </a:xfrm>
        </p:grpSpPr>
        <p:sp>
          <p:nvSpPr>
            <p:cNvPr id="1162" name="Google Shape;1162;p47"/>
            <p:cNvSpPr/>
            <p:nvPr/>
          </p:nvSpPr>
          <p:spPr>
            <a:xfrm>
              <a:off x="10576741" y="3750624"/>
              <a:ext cx="1050109" cy="5029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FFFFFF"/>
                  </a:solidFill>
                  <a:latin typeface="Arial Narrow"/>
                  <a:ea typeface="Arial Narrow"/>
                  <a:cs typeface="Arial Narrow"/>
                  <a:sym typeface="Arial Narrow"/>
                </a:rPr>
                <a:t>SG or</a:t>
              </a:r>
              <a:endParaRPr b="0" i="0" sz="16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FFFFFF"/>
                  </a:solidFill>
                  <a:latin typeface="Arial Narrow"/>
                  <a:ea typeface="Arial Narrow"/>
                  <a:cs typeface="Arial Narrow"/>
                  <a:sym typeface="Arial Narrow"/>
                </a:rPr>
                <a:t>Dato-DXd</a:t>
              </a:r>
              <a:endParaRPr b="0" i="0" sz="1400" u="none" cap="none" strike="noStrike">
                <a:solidFill>
                  <a:srgbClr val="000000"/>
                </a:solidFill>
                <a:latin typeface="Arial"/>
                <a:ea typeface="Arial"/>
                <a:cs typeface="Arial"/>
                <a:sym typeface="Arial"/>
              </a:endParaRPr>
            </a:p>
          </p:txBody>
        </p:sp>
        <p:sp>
          <p:nvSpPr>
            <p:cNvPr id="1163" name="Google Shape;1163;p47"/>
            <p:cNvSpPr/>
            <p:nvPr/>
          </p:nvSpPr>
          <p:spPr>
            <a:xfrm>
              <a:off x="9483422" y="3750625"/>
              <a:ext cx="1050109" cy="5029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HER2-low:</a:t>
              </a:r>
              <a:endParaRPr b="0" i="0" sz="11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T-DXd</a:t>
              </a:r>
              <a:endParaRPr b="0" i="0" sz="1400" u="none" cap="none" strike="noStrike">
                <a:solidFill>
                  <a:srgbClr val="000000"/>
                </a:solidFill>
                <a:latin typeface="Arial"/>
                <a:ea typeface="Arial"/>
                <a:cs typeface="Arial"/>
                <a:sym typeface="Arial"/>
              </a:endParaRPr>
            </a:p>
          </p:txBody>
        </p:sp>
      </p:grpSp>
      <p:sp>
        <p:nvSpPr>
          <p:cNvPr id="1164" name="Google Shape;1164;p47"/>
          <p:cNvSpPr/>
          <p:nvPr/>
        </p:nvSpPr>
        <p:spPr>
          <a:xfrm>
            <a:off x="7075154" y="3785023"/>
            <a:ext cx="1050109" cy="5029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HER2-low or </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-ultralow: T-DXd</a:t>
            </a:r>
            <a:endParaRPr b="0" i="0" sz="1400" u="none" cap="none" strike="noStrike">
              <a:solidFill>
                <a:srgbClr val="000000"/>
              </a:solidFill>
              <a:latin typeface="Arial"/>
              <a:ea typeface="Arial"/>
              <a:cs typeface="Arial"/>
              <a:sym typeface="Arial"/>
            </a:endParaRPr>
          </a:p>
        </p:txBody>
      </p:sp>
      <p:sp>
        <p:nvSpPr>
          <p:cNvPr id="1165" name="Google Shape;1165;p47"/>
          <p:cNvSpPr/>
          <p:nvPr/>
        </p:nvSpPr>
        <p:spPr>
          <a:xfrm>
            <a:off x="8168473" y="3785023"/>
            <a:ext cx="1050109" cy="5029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ChT</a:t>
            </a:r>
            <a:r>
              <a:rPr b="0" baseline="30000" i="0" lang="en-US" sz="1100" u="none" cap="none" strike="noStrike">
                <a:solidFill>
                  <a:srgbClr val="FFFFFF"/>
                </a:solidFill>
                <a:latin typeface="Arial Narrow"/>
                <a:ea typeface="Arial Narrow"/>
                <a:cs typeface="Arial Narrow"/>
                <a:sym typeface="Arial Narrow"/>
              </a:rPr>
              <a:t>a</a:t>
            </a:r>
            <a:endParaRPr b="0" i="0" sz="1400" u="none" cap="none" strike="noStrike">
              <a:solidFill>
                <a:srgbClr val="000000"/>
              </a:solidFill>
              <a:latin typeface="Arial"/>
              <a:ea typeface="Arial"/>
              <a:cs typeface="Arial"/>
              <a:sym typeface="Arial"/>
            </a:endParaRPr>
          </a:p>
        </p:txBody>
      </p:sp>
      <p:sp>
        <p:nvSpPr>
          <p:cNvPr id="1166" name="Google Shape;1166;p47"/>
          <p:cNvSpPr/>
          <p:nvPr/>
        </p:nvSpPr>
        <p:spPr>
          <a:xfrm>
            <a:off x="9952953" y="3583485"/>
            <a:ext cx="1083050" cy="184853"/>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7843"/>
              </a:schemeClr>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67" name="Google Shape;1167;p47"/>
          <p:cNvCxnSpPr/>
          <p:nvPr/>
        </p:nvCxnSpPr>
        <p:spPr>
          <a:xfrm>
            <a:off x="10494478" y="3394656"/>
            <a:ext cx="0" cy="180946"/>
          </a:xfrm>
          <a:prstGeom prst="straightConnector1">
            <a:avLst/>
          </a:prstGeom>
          <a:noFill/>
          <a:ln cap="flat" cmpd="sng" w="9525">
            <a:solidFill>
              <a:schemeClr val="dk1">
                <a:alpha val="7843"/>
              </a:schemeClr>
            </a:solidFill>
            <a:prstDash val="solid"/>
            <a:round/>
            <a:headEnd len="sm" w="sm" type="none"/>
            <a:tailEnd len="sm" w="sm" type="none"/>
          </a:ln>
        </p:spPr>
      </p:cxnSp>
      <p:grpSp>
        <p:nvGrpSpPr>
          <p:cNvPr id="1168" name="Google Shape;1168;p47"/>
          <p:cNvGrpSpPr/>
          <p:nvPr/>
        </p:nvGrpSpPr>
        <p:grpSpPr>
          <a:xfrm>
            <a:off x="1763744" y="2826996"/>
            <a:ext cx="8730733" cy="320687"/>
            <a:chOff x="1763744" y="2693304"/>
            <a:chExt cx="8730733" cy="320687"/>
          </a:xfrm>
        </p:grpSpPr>
        <p:cxnSp>
          <p:nvCxnSpPr>
            <p:cNvPr id="1169" name="Google Shape;1169;p47"/>
            <p:cNvCxnSpPr/>
            <p:nvPr/>
          </p:nvCxnSpPr>
          <p:spPr>
            <a:xfrm>
              <a:off x="3573537" y="2693304"/>
              <a:ext cx="2" cy="311836"/>
            </a:xfrm>
            <a:prstGeom prst="straightConnector1">
              <a:avLst/>
            </a:prstGeom>
            <a:noFill/>
            <a:ln cap="flat" cmpd="sng" w="9525">
              <a:solidFill>
                <a:schemeClr val="dk1"/>
              </a:solidFill>
              <a:prstDash val="solid"/>
              <a:round/>
              <a:headEnd len="sm" w="sm" type="none"/>
              <a:tailEnd len="med" w="med" type="triangle"/>
            </a:ln>
          </p:spPr>
        </p:cxnSp>
        <p:sp>
          <p:nvSpPr>
            <p:cNvPr id="1170" name="Google Shape;1170;p47"/>
            <p:cNvSpPr/>
            <p:nvPr/>
          </p:nvSpPr>
          <p:spPr>
            <a:xfrm>
              <a:off x="1763744" y="2815585"/>
              <a:ext cx="4266297" cy="198406"/>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47"/>
            <p:cNvSpPr/>
            <p:nvPr/>
          </p:nvSpPr>
          <p:spPr>
            <a:xfrm>
              <a:off x="8146869" y="2813538"/>
              <a:ext cx="2347608" cy="191602"/>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7843"/>
                </a:schemeClr>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72" name="Google Shape;1172;p47"/>
            <p:cNvCxnSpPr/>
            <p:nvPr/>
          </p:nvCxnSpPr>
          <p:spPr>
            <a:xfrm>
              <a:off x="4908184" y="2813538"/>
              <a:ext cx="0" cy="200305"/>
            </a:xfrm>
            <a:prstGeom prst="straightConnector1">
              <a:avLst/>
            </a:prstGeom>
            <a:noFill/>
            <a:ln cap="flat" cmpd="sng" w="9525">
              <a:solidFill>
                <a:schemeClr val="dk1"/>
              </a:solidFill>
              <a:prstDash val="solid"/>
              <a:round/>
              <a:headEnd len="sm" w="sm" type="none"/>
              <a:tailEnd len="med" w="med" type="triangle"/>
            </a:ln>
          </p:spPr>
        </p:cxnSp>
      </p:grpSp>
      <p:sp>
        <p:nvSpPr>
          <p:cNvPr id="1173" name="Google Shape;1173;p47"/>
          <p:cNvSpPr/>
          <p:nvPr/>
        </p:nvSpPr>
        <p:spPr>
          <a:xfrm>
            <a:off x="129765" y="2710311"/>
            <a:ext cx="420286" cy="2886348"/>
          </a:xfrm>
          <a:prstGeom prst="round2SameRect">
            <a:avLst>
              <a:gd fmla="val 0" name="adj1"/>
              <a:gd fmla="val 0" name="adj2"/>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71A0B4"/>
                </a:solidFill>
                <a:latin typeface="Arial Narrow"/>
                <a:ea typeface="Arial Narrow"/>
                <a:cs typeface="Arial Narrow"/>
                <a:sym typeface="Arial Narrow"/>
              </a:rPr>
              <a:t>2L+</a:t>
            </a:r>
            <a:endParaRPr b="0" i="0" sz="1400" u="none" cap="none" strike="noStrike">
              <a:solidFill>
                <a:srgbClr val="71A0B4"/>
              </a:solidFill>
              <a:latin typeface="Arial Narrow"/>
              <a:ea typeface="Arial Narrow"/>
              <a:cs typeface="Arial Narrow"/>
              <a:sym typeface="Arial Narrow"/>
            </a:endParaRPr>
          </a:p>
        </p:txBody>
      </p:sp>
      <p:sp>
        <p:nvSpPr>
          <p:cNvPr id="1174" name="Google Shape;1174;p47"/>
          <p:cNvSpPr/>
          <p:nvPr/>
        </p:nvSpPr>
        <p:spPr>
          <a:xfrm>
            <a:off x="9921942" y="3158580"/>
            <a:ext cx="1145072" cy="274320"/>
          </a:xfrm>
          <a:prstGeom prst="roundRect">
            <a:avLst>
              <a:gd fmla="val 0" name="adj"/>
            </a:avLst>
          </a:prstGeom>
          <a:solidFill>
            <a:schemeClr val="lt1"/>
          </a:solidFill>
          <a:ln cap="flat" cmpd="sng" w="9525">
            <a:solidFill>
              <a:schemeClr val="dk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50" u="none" cap="none" strike="noStrike">
                <a:solidFill>
                  <a:schemeClr val="accent1"/>
                </a:solidFill>
                <a:latin typeface="Arial Narrow"/>
                <a:ea typeface="Arial Narrow"/>
                <a:cs typeface="Arial Narrow"/>
                <a:sym typeface="Arial Narrow"/>
              </a:rPr>
              <a:t>Prior ChT for mBC</a:t>
            </a:r>
            <a:endParaRPr b="0" i="0" sz="1400" u="none" cap="none" strike="noStrike">
              <a:solidFill>
                <a:srgbClr val="000000"/>
              </a:solidFill>
              <a:latin typeface="Arial"/>
              <a:ea typeface="Arial"/>
              <a:cs typeface="Arial"/>
              <a:sym typeface="Arial"/>
            </a:endParaRPr>
          </a:p>
        </p:txBody>
      </p:sp>
      <p:cxnSp>
        <p:nvCxnSpPr>
          <p:cNvPr id="1175" name="Google Shape;1175;p47"/>
          <p:cNvCxnSpPr>
            <a:stCxn id="1176" idx="2"/>
            <a:endCxn id="1177" idx="0"/>
          </p:cNvCxnSpPr>
          <p:nvPr/>
        </p:nvCxnSpPr>
        <p:spPr>
          <a:xfrm>
            <a:off x="9320670" y="4899975"/>
            <a:ext cx="0" cy="102900"/>
          </a:xfrm>
          <a:prstGeom prst="straightConnector1">
            <a:avLst/>
          </a:prstGeom>
          <a:noFill/>
          <a:ln cap="flat" cmpd="sng" w="9525">
            <a:solidFill>
              <a:schemeClr val="dk1">
                <a:alpha val="7843"/>
              </a:schemeClr>
            </a:solidFill>
            <a:prstDash val="solid"/>
            <a:round/>
            <a:headEnd len="sm" w="sm" type="none"/>
            <a:tailEnd len="sm" w="sm" type="none"/>
          </a:ln>
        </p:spPr>
      </p:cxnSp>
      <p:sp>
        <p:nvSpPr>
          <p:cNvPr id="1176" name="Google Shape;1176;p47"/>
          <p:cNvSpPr/>
          <p:nvPr/>
        </p:nvSpPr>
        <p:spPr>
          <a:xfrm>
            <a:off x="9013021" y="4625655"/>
            <a:ext cx="615297" cy="274320"/>
          </a:xfrm>
          <a:prstGeom prst="roundRect">
            <a:avLst>
              <a:gd fmla="val 0" name="adj"/>
            </a:avLst>
          </a:prstGeom>
          <a:solidFill>
            <a:schemeClr val="lt1">
              <a:alpha val="9803"/>
            </a:schemeClr>
          </a:solidFill>
          <a:ln cap="flat" cmpd="sng" w="9525">
            <a:solidFill>
              <a:schemeClr val="accent1">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accent1"/>
                </a:solidFill>
                <a:latin typeface="Arial Narrow"/>
                <a:ea typeface="Arial Narrow"/>
                <a:cs typeface="Arial Narrow"/>
                <a:sym typeface="Arial Narrow"/>
              </a:rPr>
              <a:t>PD</a:t>
            </a:r>
            <a:endParaRPr b="0" i="0" sz="1400" u="none" cap="none" strike="noStrike">
              <a:solidFill>
                <a:schemeClr val="accent1"/>
              </a:solidFill>
              <a:latin typeface="Arial"/>
              <a:ea typeface="Arial"/>
              <a:cs typeface="Arial"/>
              <a:sym typeface="Arial"/>
            </a:endParaRPr>
          </a:p>
        </p:txBody>
      </p:sp>
      <p:sp>
        <p:nvSpPr>
          <p:cNvPr id="1177" name="Google Shape;1177;p47"/>
          <p:cNvSpPr/>
          <p:nvPr/>
        </p:nvSpPr>
        <p:spPr>
          <a:xfrm>
            <a:off x="7075154" y="5002765"/>
            <a:ext cx="4491031" cy="274320"/>
          </a:xfrm>
          <a:prstGeom prst="roundRect">
            <a:avLst>
              <a:gd fmla="val 0" name="adj"/>
            </a:avLst>
          </a:prstGeom>
          <a:solidFill>
            <a:schemeClr val="accent2">
              <a:alpha val="784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not used before: T-DXd or SG or Dato-DXd or ChT</a:t>
            </a:r>
            <a:endParaRPr b="0" i="0" sz="1400" u="none" cap="none" strike="noStrike">
              <a:solidFill>
                <a:srgbClr val="000000"/>
              </a:solidFill>
              <a:latin typeface="Arial"/>
              <a:ea typeface="Arial"/>
              <a:cs typeface="Arial"/>
              <a:sym typeface="Arial"/>
            </a:endParaRPr>
          </a:p>
        </p:txBody>
      </p:sp>
      <p:cxnSp>
        <p:nvCxnSpPr>
          <p:cNvPr id="1178" name="Google Shape;1178;p47"/>
          <p:cNvCxnSpPr/>
          <p:nvPr/>
        </p:nvCxnSpPr>
        <p:spPr>
          <a:xfrm rot="10800000">
            <a:off x="4565548" y="2688349"/>
            <a:ext cx="1884579" cy="0"/>
          </a:xfrm>
          <a:prstGeom prst="straightConnector1">
            <a:avLst/>
          </a:prstGeom>
          <a:noFill/>
          <a:ln cap="flat" cmpd="sng" w="9525">
            <a:solidFill>
              <a:schemeClr val="dk1"/>
            </a:solidFill>
            <a:prstDash val="solid"/>
            <a:round/>
            <a:headEnd len="sm" w="sm" type="none"/>
            <a:tailEnd len="med" w="med" type="triangle"/>
          </a:ln>
        </p:spPr>
      </p:cxnSp>
      <p:cxnSp>
        <p:nvCxnSpPr>
          <p:cNvPr id="1179" name="Google Shape;1179;p47"/>
          <p:cNvCxnSpPr>
            <a:endCxn id="1154" idx="1"/>
          </p:cNvCxnSpPr>
          <p:nvPr/>
        </p:nvCxnSpPr>
        <p:spPr>
          <a:xfrm>
            <a:off x="6450237" y="2688349"/>
            <a:ext cx="1876800" cy="0"/>
          </a:xfrm>
          <a:prstGeom prst="straightConnector1">
            <a:avLst/>
          </a:prstGeom>
          <a:noFill/>
          <a:ln cap="flat" cmpd="sng" w="9525">
            <a:solidFill>
              <a:schemeClr val="dk1">
                <a:alpha val="7843"/>
              </a:schemeClr>
            </a:solidFill>
            <a:prstDash val="solid"/>
            <a:round/>
            <a:headEnd len="sm" w="sm" type="none"/>
            <a:tailEnd len="med" w="med" type="triangle"/>
          </a:ln>
        </p:spPr>
      </p:cxnSp>
      <p:cxnSp>
        <p:nvCxnSpPr>
          <p:cNvPr id="1180" name="Google Shape;1180;p47"/>
          <p:cNvCxnSpPr/>
          <p:nvPr/>
        </p:nvCxnSpPr>
        <p:spPr>
          <a:xfrm flipH="1" rot="10800000">
            <a:off x="3573536" y="2825509"/>
            <a:ext cx="1" cy="121721"/>
          </a:xfrm>
          <a:prstGeom prst="straightConnector1">
            <a:avLst/>
          </a:prstGeom>
          <a:noFill/>
          <a:ln cap="flat" cmpd="sng" w="9525">
            <a:solidFill>
              <a:schemeClr val="dk1"/>
            </a:solidFill>
            <a:prstDash val="solid"/>
            <a:round/>
            <a:headEnd len="sm" w="sm" type="none"/>
            <a:tailEnd len="sm" w="sm" type="none"/>
          </a:ln>
        </p:spPr>
      </p:cxnSp>
      <p:sp>
        <p:nvSpPr>
          <p:cNvPr id="1181" name="Google Shape;1181;p47"/>
          <p:cNvSpPr/>
          <p:nvPr/>
        </p:nvSpPr>
        <p:spPr>
          <a:xfrm flipH="1">
            <a:off x="875557" y="2692332"/>
            <a:ext cx="2089819" cy="2635754"/>
          </a:xfrm>
          <a:custGeom>
            <a:rect b="b" l="l" r="r" t="t"/>
            <a:pathLst>
              <a:path extrusionOk="0" h="3257550" w="2848209">
                <a:moveTo>
                  <a:pt x="0" y="3255686"/>
                </a:moveTo>
                <a:lnTo>
                  <a:pt x="2848209" y="3257550"/>
                </a:lnTo>
                <a:lnTo>
                  <a:pt x="2848209" y="3187700"/>
                </a:lnTo>
                <a:lnTo>
                  <a:pt x="2848209" y="0"/>
                </a:lnTo>
                <a:lnTo>
                  <a:pt x="524109" y="0"/>
                </a:lnTo>
              </a:path>
            </a:pathLst>
          </a:custGeom>
          <a:noFill/>
          <a:ln cap="flat" cmpd="sng" w="9525">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47"/>
          <p:cNvSpPr/>
          <p:nvPr/>
        </p:nvSpPr>
        <p:spPr>
          <a:xfrm>
            <a:off x="1375095" y="5236097"/>
            <a:ext cx="1728691" cy="274320"/>
          </a:xfrm>
          <a:prstGeom prst="roundRect">
            <a:avLst>
              <a:gd fmla="val 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000" u="none" cap="none" strike="noStrike">
              <a:solidFill>
                <a:srgbClr val="153F5A"/>
              </a:solidFill>
              <a:latin typeface="Arial Narrow"/>
              <a:ea typeface="Arial Narrow"/>
              <a:cs typeface="Arial Narrow"/>
              <a:sym typeface="Arial Narrow"/>
            </a:endParaRPr>
          </a:p>
        </p:txBody>
      </p:sp>
      <p:cxnSp>
        <p:nvCxnSpPr>
          <p:cNvPr id="1183" name="Google Shape;1183;p47"/>
          <p:cNvCxnSpPr/>
          <p:nvPr/>
        </p:nvCxnSpPr>
        <p:spPr>
          <a:xfrm>
            <a:off x="3568722" y="4872972"/>
            <a:ext cx="0" cy="342663"/>
          </a:xfrm>
          <a:prstGeom prst="straightConnector1">
            <a:avLst/>
          </a:prstGeom>
          <a:noFill/>
          <a:ln cap="flat" cmpd="sng" w="9525">
            <a:solidFill>
              <a:schemeClr val="dk1"/>
            </a:solidFill>
            <a:prstDash val="solid"/>
            <a:round/>
            <a:headEnd len="sm" w="sm" type="none"/>
            <a:tailEnd len="med" w="med" type="triangle"/>
          </a:ln>
        </p:spPr>
      </p:cxnSp>
      <p:sp>
        <p:nvSpPr>
          <p:cNvPr id="1184" name="Google Shape;1184;p47"/>
          <p:cNvSpPr txBox="1"/>
          <p:nvPr/>
        </p:nvSpPr>
        <p:spPr>
          <a:xfrm>
            <a:off x="9508325" y="5394213"/>
            <a:ext cx="2250288" cy="138499"/>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Narrow"/>
                <a:ea typeface="Arial Narrow"/>
                <a:cs typeface="Arial Narrow"/>
                <a:sym typeface="Arial Narrow"/>
              </a:rPr>
              <a:t>Adapted from Gennari R et al, 2021</a:t>
            </a:r>
            <a:endParaRPr b="0" baseline="30000" i="0" sz="900" u="none" cap="none" strike="noStrike">
              <a:solidFill>
                <a:schemeClr val="accent1"/>
              </a:solidFill>
              <a:latin typeface="Arial Narrow"/>
              <a:ea typeface="Arial Narrow"/>
              <a:cs typeface="Arial Narrow"/>
              <a:sym typeface="Arial Narrow"/>
            </a:endParaRPr>
          </a:p>
        </p:txBody>
      </p:sp>
      <p:sp>
        <p:nvSpPr>
          <p:cNvPr id="1185" name="Google Shape;1185;p47"/>
          <p:cNvSpPr/>
          <p:nvPr/>
        </p:nvSpPr>
        <p:spPr>
          <a:xfrm>
            <a:off x="2800435" y="3158580"/>
            <a:ext cx="1546207" cy="1714392"/>
          </a:xfrm>
          <a:prstGeom prst="roundRect">
            <a:avLst>
              <a:gd fmla="val 0" name="adj"/>
            </a:avLst>
          </a:prstGeom>
          <a:solidFill>
            <a:schemeClr val="accent1"/>
          </a:solidFill>
          <a:ln>
            <a:noFill/>
          </a:ln>
        </p:spPr>
        <p:txBody>
          <a:bodyPr anchorCtr="0" anchor="ctr" bIns="0" lIns="36000" spcFirstLastPara="1" rIns="3600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a:t>
            </a:r>
            <a:r>
              <a:rPr b="0" i="1" lang="en-US" sz="1100" u="none" cap="none" strike="noStrike">
                <a:solidFill>
                  <a:srgbClr val="FFFFFF"/>
                </a:solidFill>
                <a:latin typeface="Arial Narrow"/>
                <a:ea typeface="Arial Narrow"/>
                <a:cs typeface="Arial Narrow"/>
                <a:sym typeface="Arial Narrow"/>
              </a:rPr>
              <a:t>PIK3CA-</a:t>
            </a:r>
            <a:r>
              <a:rPr b="0" i="0" lang="en-US" sz="1100" u="none" cap="none" strike="noStrike">
                <a:solidFill>
                  <a:srgbClr val="FFFFFF"/>
                </a:solidFill>
                <a:latin typeface="Arial Narrow"/>
                <a:ea typeface="Arial Narrow"/>
                <a:cs typeface="Arial Narrow"/>
                <a:sym typeface="Arial Narrow"/>
              </a:rPr>
              <a:t>mut+:</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Alpelisib + fulvestrant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a:t>
            </a:r>
            <a:r>
              <a:rPr b="0" i="1" lang="en-US" sz="1100" u="none" cap="none" strike="noStrike">
                <a:solidFill>
                  <a:srgbClr val="FFFFFF"/>
                </a:solidFill>
                <a:latin typeface="Arial Narrow"/>
                <a:ea typeface="Arial Narrow"/>
                <a:cs typeface="Arial Narrow"/>
                <a:sym typeface="Arial Narrow"/>
              </a:rPr>
              <a:t>PIK3CA-</a:t>
            </a:r>
            <a:r>
              <a:rPr b="0" i="0" lang="en-US" sz="1100" u="none" cap="none" strike="noStrike">
                <a:solidFill>
                  <a:srgbClr val="FFFFFF"/>
                </a:solidFill>
                <a:latin typeface="Arial Narrow"/>
                <a:ea typeface="Arial Narrow"/>
                <a:cs typeface="Arial Narrow"/>
                <a:sym typeface="Arial Narrow"/>
              </a:rPr>
              <a:t>mut</a:t>
            </a:r>
            <a:r>
              <a:rPr b="0" i="1" lang="en-US" sz="1100" u="none" cap="none" strike="noStrike">
                <a:solidFill>
                  <a:srgbClr val="FFFFFF"/>
                </a:solidFill>
                <a:latin typeface="Arial Narrow"/>
                <a:ea typeface="Arial Narrow"/>
                <a:cs typeface="Arial Narrow"/>
                <a:sym typeface="Arial Narrow"/>
              </a:rPr>
              <a:t>/AKT/PTEN </a:t>
            </a:r>
            <a:r>
              <a:rPr b="0" i="0" lang="en-US" sz="1100" u="none" cap="none" strike="noStrike">
                <a:solidFill>
                  <a:srgbClr val="FFFFFF"/>
                </a:solidFill>
                <a:latin typeface="Arial Narrow"/>
                <a:ea typeface="Arial Narrow"/>
                <a:cs typeface="Arial Narrow"/>
                <a:sym typeface="Arial Narrow"/>
              </a:rPr>
              <a:t>alteration:</a:t>
            </a:r>
            <a:endParaRPr b="0" i="0" sz="11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Capivasertib</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 fulvestrant</a:t>
            </a:r>
            <a:endParaRPr b="0" i="0" sz="1400" u="none" cap="none" strike="noStrike">
              <a:solidFill>
                <a:srgbClr val="000000"/>
              </a:solidFill>
              <a:latin typeface="Arial"/>
              <a:ea typeface="Arial"/>
              <a:cs typeface="Arial"/>
              <a:sym typeface="Arial"/>
            </a:endParaRPr>
          </a:p>
        </p:txBody>
      </p:sp>
      <p:sp>
        <p:nvSpPr>
          <p:cNvPr id="1186" name="Google Shape;1186;p47"/>
          <p:cNvSpPr/>
          <p:nvPr/>
        </p:nvSpPr>
        <p:spPr>
          <a:xfrm>
            <a:off x="4561604" y="1319247"/>
            <a:ext cx="3777047" cy="457200"/>
          </a:xfrm>
          <a:prstGeom prst="roundRect">
            <a:avLst>
              <a:gd fmla="val 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Arial Narrow"/>
                <a:ea typeface="Arial Narrow"/>
                <a:cs typeface="Arial Narrow"/>
                <a:sym typeface="Arial Narrow"/>
              </a:rPr>
              <a:t>Patients with ER+/HER2– mBC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0" i="1" lang="en-US" sz="1100" u="none" cap="none" strike="noStrike">
                <a:solidFill>
                  <a:srgbClr val="FFFFFF"/>
                </a:solidFill>
                <a:latin typeface="Arial Narrow"/>
                <a:ea typeface="Arial Narrow"/>
                <a:cs typeface="Arial Narrow"/>
                <a:sym typeface="Arial Narrow"/>
              </a:rPr>
              <a:t>De novo</a:t>
            </a:r>
            <a:r>
              <a:rPr b="0" i="0" lang="en-US" sz="1100" u="none" cap="none" strike="noStrike">
                <a:solidFill>
                  <a:srgbClr val="FFFFFF"/>
                </a:solidFill>
                <a:latin typeface="Arial Narrow"/>
                <a:ea typeface="Arial Narrow"/>
                <a:cs typeface="Arial Narrow"/>
                <a:sym typeface="Arial Narrow"/>
              </a:rPr>
              <a:t> mBC or recurrence &gt;12 months after the end of adjuvant ET</a:t>
            </a:r>
            <a:endParaRPr b="0" baseline="30000" i="0" sz="1100" u="none" cap="none" strike="noStrike">
              <a:solidFill>
                <a:srgbClr val="FFFFFF"/>
              </a:solidFill>
              <a:latin typeface="Arial Narrow"/>
              <a:ea typeface="Arial Narrow"/>
              <a:cs typeface="Arial Narrow"/>
              <a:sym typeface="Arial Narrow"/>
            </a:endParaRPr>
          </a:p>
        </p:txBody>
      </p:sp>
      <p:sp>
        <p:nvSpPr>
          <p:cNvPr id="1187" name="Google Shape;1187;p47"/>
          <p:cNvSpPr/>
          <p:nvPr/>
        </p:nvSpPr>
        <p:spPr>
          <a:xfrm>
            <a:off x="964503" y="1876175"/>
            <a:ext cx="4694738" cy="279881"/>
          </a:xfrm>
          <a:prstGeom prst="roundRect">
            <a:avLst>
              <a:gd fmla="val 0" name="adj"/>
            </a:avLst>
          </a:prstGeom>
          <a:solidFill>
            <a:srgbClr val="1B5477">
              <a:alpha val="7843"/>
            </a:srgbClr>
          </a:solidFill>
          <a:ln cap="flat" cmpd="sng" w="9525">
            <a:solidFill>
              <a:srgbClr val="1B547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chemeClr val="accent1"/>
                </a:solidFill>
                <a:latin typeface="Arial Narrow"/>
                <a:ea typeface="Arial Narrow"/>
                <a:cs typeface="Arial Narrow"/>
                <a:sym typeface="Arial Narrow"/>
              </a:rPr>
              <a:t>If progression &gt;6 months</a:t>
            </a:r>
            <a:endParaRPr b="1" i="0" sz="1600" u="none" cap="none" strike="noStrike">
              <a:solidFill>
                <a:schemeClr val="accent1"/>
              </a:solidFill>
              <a:latin typeface="Arial Narrow"/>
              <a:ea typeface="Arial Narrow"/>
              <a:cs typeface="Arial Narrow"/>
              <a:sym typeface="Arial Narrow"/>
            </a:endParaRPr>
          </a:p>
        </p:txBody>
      </p:sp>
      <p:sp>
        <p:nvSpPr>
          <p:cNvPr id="1188" name="Google Shape;1188;p47"/>
          <p:cNvSpPr/>
          <p:nvPr/>
        </p:nvSpPr>
        <p:spPr>
          <a:xfrm>
            <a:off x="965244" y="2211923"/>
            <a:ext cx="4694738" cy="250031"/>
          </a:xfrm>
          <a:prstGeom prst="roundRect">
            <a:avLst>
              <a:gd fmla="val 0" name="adj"/>
            </a:avLst>
          </a:prstGeom>
          <a:solidFill>
            <a:srgbClr val="F2F2F2"/>
          </a:solidFill>
          <a:ln cap="flat" cmpd="sng" w="95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100" u="none" cap="none" strike="noStrike">
                <a:solidFill>
                  <a:schemeClr val="accent1"/>
                </a:solidFill>
                <a:latin typeface="Arial Narrow"/>
                <a:ea typeface="Arial Narrow"/>
                <a:cs typeface="Arial Narrow"/>
                <a:sym typeface="Arial Narrow"/>
              </a:rPr>
              <a:t>ESR1 </a:t>
            </a:r>
            <a:r>
              <a:rPr b="0" i="0" lang="en-US" sz="1100" u="none" cap="none" strike="noStrike">
                <a:solidFill>
                  <a:schemeClr val="accent1"/>
                </a:solidFill>
                <a:latin typeface="Arial Narrow"/>
                <a:ea typeface="Arial Narrow"/>
                <a:cs typeface="Arial Narrow"/>
                <a:sym typeface="Arial Narrow"/>
              </a:rPr>
              <a:t>[liquid</a:t>
            </a:r>
            <a:r>
              <a:rPr b="0" baseline="30000" i="0" lang="en-US" sz="1100" u="none" cap="none" strike="noStrike">
                <a:solidFill>
                  <a:schemeClr val="accent1"/>
                </a:solidFill>
                <a:latin typeface="Arial Narrow"/>
                <a:ea typeface="Arial Narrow"/>
                <a:cs typeface="Arial Narrow"/>
                <a:sym typeface="Arial Narrow"/>
              </a:rPr>
              <a:t>2,3</a:t>
            </a:r>
            <a:r>
              <a:rPr b="0" i="0" lang="en-US" sz="1100" u="none" cap="none" strike="noStrike">
                <a:solidFill>
                  <a:schemeClr val="accent1"/>
                </a:solidFill>
                <a:latin typeface="Arial Narrow"/>
                <a:ea typeface="Arial Narrow"/>
                <a:cs typeface="Arial Narrow"/>
                <a:sym typeface="Arial Narrow"/>
              </a:rPr>
              <a:t>], </a:t>
            </a:r>
            <a:r>
              <a:rPr b="0" i="1" lang="en-US" sz="1100" u="none" cap="none" strike="noStrike">
                <a:solidFill>
                  <a:schemeClr val="accent1"/>
                </a:solidFill>
                <a:latin typeface="Arial Narrow"/>
                <a:ea typeface="Arial Narrow"/>
                <a:cs typeface="Arial Narrow"/>
                <a:sym typeface="Arial Narrow"/>
              </a:rPr>
              <a:t>PIK3CA, PTEN, AKT1, BRCA1/2, PALB2, HER2</a:t>
            </a:r>
            <a:r>
              <a:rPr b="0" i="0" lang="en-US" sz="1100" u="none" cap="none" strike="noStrike">
                <a:solidFill>
                  <a:schemeClr val="accent1"/>
                </a:solidFill>
                <a:latin typeface="Arial Narrow"/>
                <a:ea typeface="Arial Narrow"/>
                <a:cs typeface="Arial Narrow"/>
                <a:sym typeface="Arial Narrow"/>
              </a:rPr>
              <a:t>-low/-ultralow</a:t>
            </a:r>
            <a:endParaRPr b="0" i="0" sz="1400" u="none" cap="none" strike="noStrike">
              <a:solidFill>
                <a:schemeClr val="accent1"/>
              </a:solidFill>
              <a:latin typeface="Arial"/>
              <a:ea typeface="Arial"/>
              <a:cs typeface="Arial"/>
              <a:sym typeface="Arial"/>
            </a:endParaRPr>
          </a:p>
        </p:txBody>
      </p:sp>
      <p:sp>
        <p:nvSpPr>
          <p:cNvPr id="1189" name="Google Shape;1189;p47"/>
          <p:cNvSpPr/>
          <p:nvPr/>
        </p:nvSpPr>
        <p:spPr>
          <a:xfrm>
            <a:off x="6041286" y="1856712"/>
            <a:ext cx="817682" cy="291841"/>
          </a:xfrm>
          <a:prstGeom prst="roundRect">
            <a:avLst>
              <a:gd fmla="val 0" name="adj"/>
            </a:avLst>
          </a:prstGeom>
          <a:solidFill>
            <a:srgbClr val="4C4C4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00" u="none" cap="none" strike="noStrike">
                <a:solidFill>
                  <a:srgbClr val="FFFFFF"/>
                </a:solidFill>
                <a:latin typeface="Arial Narrow"/>
                <a:ea typeface="Arial Narrow"/>
                <a:cs typeface="Arial Narrow"/>
                <a:sym typeface="Arial Narrow"/>
              </a:rPr>
              <a:t>AI + CDK4/6i</a:t>
            </a:r>
            <a:endParaRPr b="0" i="0" sz="1400" u="none" cap="none" strike="noStrike">
              <a:solidFill>
                <a:srgbClr val="000000"/>
              </a:solidFill>
              <a:latin typeface="Arial"/>
              <a:ea typeface="Arial"/>
              <a:cs typeface="Arial"/>
              <a:sym typeface="Arial"/>
            </a:endParaRPr>
          </a:p>
        </p:txBody>
      </p:sp>
      <p:sp>
        <p:nvSpPr>
          <p:cNvPr id="1190" name="Google Shape;1190;p47"/>
          <p:cNvSpPr/>
          <p:nvPr/>
        </p:nvSpPr>
        <p:spPr>
          <a:xfrm>
            <a:off x="2581525" y="2551189"/>
            <a:ext cx="1984023" cy="274320"/>
          </a:xfrm>
          <a:prstGeom prst="roundRect">
            <a:avLst>
              <a:gd fmla="val 0"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FFFFFF"/>
                </a:solidFill>
                <a:latin typeface="Arial Narrow"/>
                <a:ea typeface="Arial Narrow"/>
                <a:cs typeface="Arial Narrow"/>
                <a:sym typeface="Arial Narrow"/>
              </a:rPr>
              <a:t>Candidate for ET ± TT</a:t>
            </a:r>
            <a:endParaRPr b="1" i="0" sz="1400" u="none" cap="none" strike="noStrike">
              <a:solidFill>
                <a:srgbClr val="FFFFFF"/>
              </a:solidFill>
              <a:latin typeface="Arial Narrow"/>
              <a:ea typeface="Arial Narrow"/>
              <a:cs typeface="Arial Narrow"/>
              <a:sym typeface="Arial Narrow"/>
            </a:endParaRPr>
          </a:p>
        </p:txBody>
      </p:sp>
      <p:sp>
        <p:nvSpPr>
          <p:cNvPr id="1191" name="Google Shape;1191;p47"/>
          <p:cNvSpPr/>
          <p:nvPr/>
        </p:nvSpPr>
        <p:spPr>
          <a:xfrm>
            <a:off x="925151" y="3158580"/>
            <a:ext cx="1815717" cy="1714392"/>
          </a:xfrm>
          <a:prstGeom prst="roundRect">
            <a:avLst>
              <a:gd fmla="val 0" name="adj"/>
            </a:avLst>
          </a:prstGeom>
          <a:solidFill>
            <a:srgbClr val="F2F2F2"/>
          </a:solidFill>
          <a:ln>
            <a:noFill/>
          </a:ln>
        </p:spPr>
        <p:txBody>
          <a:bodyPr anchorCtr="0" anchor="ctr" bIns="0" lIns="36000" spcFirstLastPara="1" rIns="3600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If no targetable alteration or </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relevant therapeutic not available:</a:t>
            </a:r>
            <a:endParaRPr b="0" i="0" sz="1400" u="none" cap="none" strike="noStrike">
              <a:solidFill>
                <a:schemeClr val="accent1"/>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Everolimus + exemestane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000" u="none" cap="none" strike="noStrike">
                <a:solidFill>
                  <a:schemeClr val="accent1"/>
                </a:solidFill>
                <a:latin typeface="Arial Narrow"/>
                <a:ea typeface="Arial Narrow"/>
                <a:cs typeface="Arial Narrow"/>
                <a:sym typeface="Arial Narrow"/>
              </a:rPr>
              <a:t> </a:t>
            </a:r>
            <a:r>
              <a:rPr b="0" i="1" lang="en-US" sz="1000" u="none" cap="none" strike="noStrike">
                <a:solidFill>
                  <a:schemeClr val="accent1"/>
                </a:solidFill>
                <a:latin typeface="Arial Narrow"/>
                <a:ea typeface="Arial Narrow"/>
                <a:cs typeface="Arial Narrow"/>
                <a:sym typeface="Arial Narrow"/>
              </a:rPr>
              <a:t>or</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Everolimus + fulvestrant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1" lang="en-US" sz="1000" u="none" cap="none" strike="noStrike">
                <a:solidFill>
                  <a:schemeClr val="accent1"/>
                </a:solidFill>
                <a:latin typeface="Arial Narrow"/>
                <a:ea typeface="Arial Narrow"/>
                <a:cs typeface="Arial Narrow"/>
                <a:sym typeface="Arial Narrow"/>
              </a:rPr>
              <a:t>o</a:t>
            </a:r>
            <a:r>
              <a:rPr b="0" i="0" lang="en-US" sz="1000" u="none" cap="none" strike="noStrike">
                <a:solidFill>
                  <a:schemeClr val="accent1"/>
                </a:solidFill>
                <a:latin typeface="Arial Narrow"/>
                <a:ea typeface="Arial Narrow"/>
                <a:cs typeface="Arial Narrow"/>
                <a:sym typeface="Arial Narrow"/>
              </a:rPr>
              <a:t>r</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Switch ET ± CDK4/6i</a:t>
            </a:r>
            <a:br>
              <a:rPr b="0" i="0" lang="en-US" sz="1100" u="none" cap="none" strike="noStrike">
                <a:solidFill>
                  <a:schemeClr val="accent1"/>
                </a:solidFill>
                <a:latin typeface="Arial Narrow"/>
                <a:ea typeface="Arial Narrow"/>
                <a:cs typeface="Arial Narrow"/>
                <a:sym typeface="Arial Narrow"/>
              </a:rPr>
            </a:br>
            <a:r>
              <a:rPr b="0" i="1" lang="en-US" sz="1000" u="none" cap="none" strike="noStrike">
                <a:solidFill>
                  <a:schemeClr val="accent1"/>
                </a:solidFill>
                <a:latin typeface="Arial Narrow"/>
                <a:ea typeface="Arial Narrow"/>
                <a:cs typeface="Arial Narrow"/>
                <a:sym typeface="Arial Narrow"/>
              </a:rPr>
              <a:t>or</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Fulvestrant monotherapy</a:t>
            </a:r>
            <a:endParaRPr b="0" i="0" sz="1400" u="none" cap="none" strike="noStrike">
              <a:solidFill>
                <a:srgbClr val="000000"/>
              </a:solidFill>
              <a:latin typeface="Arial"/>
              <a:ea typeface="Arial"/>
              <a:cs typeface="Arial"/>
              <a:sym typeface="Arial"/>
            </a:endParaRPr>
          </a:p>
        </p:txBody>
      </p:sp>
      <p:sp>
        <p:nvSpPr>
          <p:cNvPr id="1192" name="Google Shape;1192;p47"/>
          <p:cNvSpPr/>
          <p:nvPr/>
        </p:nvSpPr>
        <p:spPr>
          <a:xfrm>
            <a:off x="5469726" y="3158580"/>
            <a:ext cx="1136391" cy="673884"/>
          </a:xfrm>
          <a:prstGeom prst="roundRect">
            <a:avLst>
              <a:gd fmla="val 0" name="adj"/>
            </a:avLst>
          </a:prstGeom>
          <a:solidFill>
            <a:srgbClr val="F2F2F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If germline </a:t>
            </a:r>
            <a:r>
              <a:rPr b="0" i="1" lang="en-US" sz="1100" u="none" cap="none" strike="noStrike">
                <a:solidFill>
                  <a:schemeClr val="accent1"/>
                </a:solidFill>
                <a:latin typeface="Arial Narrow"/>
                <a:ea typeface="Arial Narrow"/>
                <a:cs typeface="Arial Narrow"/>
                <a:sym typeface="Arial Narrow"/>
              </a:rPr>
              <a:t>BRCA</a:t>
            </a:r>
            <a:r>
              <a:rPr b="0" i="0" lang="en-US" sz="1100" u="none" cap="none" strike="noStrike">
                <a:solidFill>
                  <a:schemeClr val="accent1"/>
                </a:solidFill>
                <a:latin typeface="Arial Narrow"/>
                <a:ea typeface="Arial Narrow"/>
                <a:cs typeface="Arial Narrow"/>
                <a:sym typeface="Arial Narrow"/>
              </a:rPr>
              <a:t>/</a:t>
            </a:r>
            <a:r>
              <a:rPr b="0" i="1" lang="en-US" sz="1100" u="none" cap="none" strike="noStrike">
                <a:solidFill>
                  <a:schemeClr val="accent1"/>
                </a:solidFill>
                <a:latin typeface="Arial Narrow"/>
                <a:ea typeface="Arial Narrow"/>
                <a:cs typeface="Arial Narrow"/>
                <a:sym typeface="Arial Narrow"/>
              </a:rPr>
              <a:t>PALB2-</a:t>
            </a:r>
            <a:r>
              <a:rPr b="0" i="0" lang="en-US" sz="1100" u="none" cap="none" strike="noStrike">
                <a:solidFill>
                  <a:schemeClr val="accent1"/>
                </a:solidFill>
                <a:latin typeface="Arial Narrow"/>
                <a:ea typeface="Arial Narrow"/>
                <a:cs typeface="Arial Narrow"/>
                <a:sym typeface="Arial Narrow"/>
              </a:rPr>
              <a:t>mut+:</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PARP inhibitor </a:t>
            </a:r>
            <a:endParaRPr b="0" i="0" sz="1400" u="none" cap="none" strike="noStrike">
              <a:solidFill>
                <a:srgbClr val="000000"/>
              </a:solidFill>
              <a:latin typeface="Arial"/>
              <a:ea typeface="Arial"/>
              <a:cs typeface="Arial"/>
              <a:sym typeface="Arial"/>
            </a:endParaRPr>
          </a:p>
        </p:txBody>
      </p:sp>
      <p:cxnSp>
        <p:nvCxnSpPr>
          <p:cNvPr id="1193" name="Google Shape;1193;p47"/>
          <p:cNvCxnSpPr/>
          <p:nvPr/>
        </p:nvCxnSpPr>
        <p:spPr>
          <a:xfrm rot="10800000">
            <a:off x="3102043" y="5385960"/>
            <a:ext cx="186214" cy="0"/>
          </a:xfrm>
          <a:prstGeom prst="straightConnector1">
            <a:avLst/>
          </a:prstGeom>
          <a:noFill/>
          <a:ln cap="flat" cmpd="sng" w="9525">
            <a:solidFill>
              <a:schemeClr val="dk1"/>
            </a:solidFill>
            <a:prstDash val="solid"/>
            <a:round/>
            <a:headEnd len="sm" w="sm" type="none"/>
            <a:tailEnd len="med" w="med" type="triangle"/>
          </a:ln>
        </p:spPr>
      </p:cxnSp>
      <p:sp>
        <p:nvSpPr>
          <p:cNvPr id="1194" name="Google Shape;1194;p47"/>
          <p:cNvSpPr/>
          <p:nvPr/>
        </p:nvSpPr>
        <p:spPr>
          <a:xfrm>
            <a:off x="3259502" y="5242315"/>
            <a:ext cx="615297" cy="274320"/>
          </a:xfrm>
          <a:prstGeom prst="roundRect">
            <a:avLst>
              <a:gd fmla="val 0" name="adj"/>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accent1"/>
                </a:solidFill>
                <a:latin typeface="Arial Narrow"/>
                <a:ea typeface="Arial Narrow"/>
                <a:cs typeface="Arial Narrow"/>
                <a:sym typeface="Arial Narrow"/>
              </a:rPr>
              <a:t>PD</a:t>
            </a:r>
            <a:endParaRPr b="0" i="0" sz="1400" u="none" cap="none" strike="noStrike">
              <a:solidFill>
                <a:schemeClr val="accent1"/>
              </a:solidFill>
              <a:latin typeface="Arial"/>
              <a:ea typeface="Arial"/>
              <a:cs typeface="Arial"/>
              <a:sym typeface="Arial"/>
            </a:endParaRPr>
          </a:p>
        </p:txBody>
      </p:sp>
      <p:sp>
        <p:nvSpPr>
          <p:cNvPr id="1195" name="Google Shape;1195;p47"/>
          <p:cNvSpPr/>
          <p:nvPr/>
        </p:nvSpPr>
        <p:spPr>
          <a:xfrm>
            <a:off x="1344597" y="5192615"/>
            <a:ext cx="1728691" cy="365120"/>
          </a:xfrm>
          <a:prstGeom prst="roundRect">
            <a:avLst>
              <a:gd fmla="val 0" name="adj"/>
            </a:avLst>
          </a:prstGeom>
          <a:solidFill>
            <a:srgbClr val="F2F2F2"/>
          </a:solid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000" u="none" cap="none" strike="noStrike">
                <a:solidFill>
                  <a:schemeClr val="accent1"/>
                </a:solidFill>
                <a:latin typeface="Arial Narrow"/>
                <a:ea typeface="Arial Narrow"/>
                <a:cs typeface="Arial Narrow"/>
                <a:sym typeface="Arial Narrow"/>
              </a:rPr>
              <a:t>ESR1</a:t>
            </a:r>
            <a:r>
              <a:rPr b="0" i="0" lang="en-US" sz="1000" u="none" cap="none" strike="noStrike">
                <a:solidFill>
                  <a:schemeClr val="accent1"/>
                </a:solidFill>
                <a:latin typeface="Arial Narrow"/>
                <a:ea typeface="Arial Narrow"/>
                <a:cs typeface="Arial Narrow"/>
                <a:sym typeface="Arial Narrow"/>
              </a:rPr>
              <a:t> mutational status testing, if not done before </a:t>
            </a:r>
            <a:endParaRPr b="0" i="0" sz="1400" u="none" cap="none" strike="noStrike">
              <a:solidFill>
                <a:schemeClr val="accent1"/>
              </a:solidFill>
              <a:latin typeface="Arial"/>
              <a:ea typeface="Arial"/>
              <a:cs typeface="Arial"/>
              <a:sym typeface="Arial"/>
            </a:endParaRPr>
          </a:p>
        </p:txBody>
      </p:sp>
      <p:sp>
        <p:nvSpPr>
          <p:cNvPr id="1196" name="Google Shape;1196;p47"/>
          <p:cNvSpPr/>
          <p:nvPr/>
        </p:nvSpPr>
        <p:spPr>
          <a:xfrm>
            <a:off x="6962396" y="1876175"/>
            <a:ext cx="4694738" cy="279881"/>
          </a:xfrm>
          <a:prstGeom prst="roundRect">
            <a:avLst>
              <a:gd fmla="val 0" name="adj"/>
            </a:avLst>
          </a:prstGeom>
          <a:solidFill>
            <a:srgbClr val="FFF5F5">
              <a:alpha val="7843"/>
            </a:srgbClr>
          </a:solidFill>
          <a:ln cap="flat" cmpd="sng" w="9525">
            <a:solidFill>
              <a:schemeClr val="accent2">
                <a:alpha val="7843"/>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rgbClr val="FB5B65"/>
                </a:solidFill>
                <a:latin typeface="Arial Narrow"/>
                <a:ea typeface="Arial Narrow"/>
                <a:cs typeface="Arial Narrow"/>
                <a:sym typeface="Arial Narrow"/>
              </a:rPr>
              <a:t>If progression ≤6 months of 1L ET ± CDK4/6i, or visceral crisis</a:t>
            </a:r>
            <a:r>
              <a:rPr b="1" baseline="30000" i="0" lang="en-US" sz="1100" u="none" cap="none" strike="noStrike">
                <a:solidFill>
                  <a:srgbClr val="FB5B65"/>
                </a:solidFill>
                <a:latin typeface="Arial Narrow"/>
                <a:ea typeface="Arial Narrow"/>
                <a:cs typeface="Arial Narrow"/>
                <a:sym typeface="Arial Narrow"/>
              </a:rPr>
              <a:t>4,5</a:t>
            </a:r>
            <a:endParaRPr b="1" i="0" sz="1600" u="none" cap="none" strike="noStrike">
              <a:solidFill>
                <a:srgbClr val="FB5B65"/>
              </a:solidFill>
              <a:latin typeface="Arial Narrow"/>
              <a:ea typeface="Arial Narrow"/>
              <a:cs typeface="Arial Narrow"/>
              <a:sym typeface="Arial Narrow"/>
            </a:endParaRPr>
          </a:p>
        </p:txBody>
      </p:sp>
      <p:sp>
        <p:nvSpPr>
          <p:cNvPr id="1197" name="Google Shape;1197;p47"/>
          <p:cNvSpPr/>
          <p:nvPr/>
        </p:nvSpPr>
        <p:spPr>
          <a:xfrm>
            <a:off x="4406209" y="3158579"/>
            <a:ext cx="1003950" cy="803263"/>
          </a:xfrm>
          <a:prstGeom prst="roundRect">
            <a:avLst>
              <a:gd fmla="val 0" name="adj"/>
            </a:avLst>
          </a:prstGeom>
          <a:solidFill>
            <a:srgbClr val="F2F2F2"/>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If </a:t>
            </a:r>
            <a:r>
              <a:rPr b="0" i="1" lang="en-US" sz="1100" u="none" cap="none" strike="noStrike">
                <a:solidFill>
                  <a:schemeClr val="accent1"/>
                </a:solidFill>
                <a:latin typeface="Arial Narrow"/>
                <a:ea typeface="Arial Narrow"/>
                <a:cs typeface="Arial Narrow"/>
                <a:sym typeface="Arial Narrow"/>
              </a:rPr>
              <a:t>ESR1-</a:t>
            </a:r>
            <a:r>
              <a:rPr b="0" i="0" lang="en-US" sz="1100" u="none" cap="none" strike="noStrike">
                <a:solidFill>
                  <a:schemeClr val="accent1"/>
                </a:solidFill>
                <a:latin typeface="Arial Narrow"/>
                <a:ea typeface="Arial Narrow"/>
                <a:cs typeface="Arial Narrow"/>
                <a:sym typeface="Arial Narrow"/>
              </a:rPr>
              <a:t>mut+: Elacestrant</a:t>
            </a:r>
            <a:endParaRPr b="0" i="0" sz="14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Imlunestrant</a:t>
            </a:r>
            <a:endParaRPr b="0" i="0" sz="1400" u="none" cap="none" strike="noStrike">
              <a:solidFill>
                <a:srgbClr val="000000"/>
              </a:solidFill>
              <a:latin typeface="Arial"/>
              <a:ea typeface="Arial"/>
              <a:cs typeface="Arial"/>
              <a:sym typeface="Arial"/>
            </a:endParaRPr>
          </a:p>
        </p:txBody>
      </p:sp>
      <p:sp>
        <p:nvSpPr>
          <p:cNvPr id="1198" name="Google Shape;1198;p47"/>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2900"/>
              <a:buFont typeface="Arial Narrow"/>
              <a:buNone/>
            </a:pPr>
            <a:r>
              <a:rPr lang="en-US"/>
              <a:t>Second-line treatment choice is defined by the eligibility to receive endocrine therapy and driven by biomarker status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3" name="Shape 1203"/>
        <p:cNvGrpSpPr/>
        <p:nvPr/>
      </p:nvGrpSpPr>
      <p:grpSpPr>
        <a:xfrm>
          <a:off x="0" y="0"/>
          <a:ext cx="0" cy="0"/>
          <a:chOff x="0" y="0"/>
          <a:chExt cx="0" cy="0"/>
        </a:xfrm>
      </p:grpSpPr>
      <p:grpSp>
        <p:nvGrpSpPr>
          <p:cNvPr id="1204" name="Google Shape;1204;p48"/>
          <p:cNvGrpSpPr/>
          <p:nvPr/>
        </p:nvGrpSpPr>
        <p:grpSpPr>
          <a:xfrm>
            <a:off x="7235259" y="3603605"/>
            <a:ext cx="4566811" cy="166202"/>
            <a:chOff x="7253427" y="3712613"/>
            <a:chExt cx="4566811" cy="166202"/>
          </a:xfrm>
        </p:grpSpPr>
        <p:sp>
          <p:nvSpPr>
            <p:cNvPr id="1205" name="Google Shape;1205;p48"/>
            <p:cNvSpPr txBox="1"/>
            <p:nvPr/>
          </p:nvSpPr>
          <p:spPr>
            <a:xfrm>
              <a:off x="7253427" y="3712613"/>
              <a:ext cx="202887"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1206" name="Google Shape;1206;p48"/>
            <p:cNvSpPr txBox="1"/>
            <p:nvPr/>
          </p:nvSpPr>
          <p:spPr>
            <a:xfrm>
              <a:off x="7793122" y="3712613"/>
              <a:ext cx="202887"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5</a:t>
              </a:r>
              <a:endParaRPr b="0" i="0" sz="1400" u="none" cap="none" strike="noStrike">
                <a:solidFill>
                  <a:srgbClr val="000000"/>
                </a:solidFill>
                <a:latin typeface="Arial"/>
                <a:ea typeface="Arial"/>
                <a:cs typeface="Arial"/>
                <a:sym typeface="Arial"/>
              </a:endParaRPr>
            </a:p>
          </p:txBody>
        </p:sp>
        <p:sp>
          <p:nvSpPr>
            <p:cNvPr id="1207" name="Google Shape;1207;p48"/>
            <p:cNvSpPr txBox="1"/>
            <p:nvPr/>
          </p:nvSpPr>
          <p:spPr>
            <a:xfrm>
              <a:off x="8282498" y="3712613"/>
              <a:ext cx="29765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10</a:t>
              </a:r>
              <a:endParaRPr b="0" i="0" sz="1400" u="none" cap="none" strike="noStrike">
                <a:solidFill>
                  <a:srgbClr val="000000"/>
                </a:solidFill>
                <a:latin typeface="Arial"/>
                <a:ea typeface="Arial"/>
                <a:cs typeface="Arial"/>
                <a:sym typeface="Arial"/>
              </a:endParaRPr>
            </a:p>
          </p:txBody>
        </p:sp>
        <p:sp>
          <p:nvSpPr>
            <p:cNvPr id="1208" name="Google Shape;1208;p48"/>
            <p:cNvSpPr txBox="1"/>
            <p:nvPr/>
          </p:nvSpPr>
          <p:spPr>
            <a:xfrm>
              <a:off x="8830331" y="3712613"/>
              <a:ext cx="29765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15</a:t>
              </a:r>
              <a:endParaRPr b="0" i="0" sz="1400" u="none" cap="none" strike="noStrike">
                <a:solidFill>
                  <a:srgbClr val="000000"/>
                </a:solidFill>
                <a:latin typeface="Arial"/>
                <a:ea typeface="Arial"/>
                <a:cs typeface="Arial"/>
                <a:sym typeface="Arial"/>
              </a:endParaRPr>
            </a:p>
          </p:txBody>
        </p:sp>
        <p:sp>
          <p:nvSpPr>
            <p:cNvPr id="1209" name="Google Shape;1209;p48"/>
            <p:cNvSpPr txBox="1"/>
            <p:nvPr/>
          </p:nvSpPr>
          <p:spPr>
            <a:xfrm>
              <a:off x="9372777" y="3712613"/>
              <a:ext cx="29765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1210" name="Google Shape;1210;p48"/>
            <p:cNvSpPr txBox="1"/>
            <p:nvPr/>
          </p:nvSpPr>
          <p:spPr>
            <a:xfrm>
              <a:off x="9908092" y="3712613"/>
              <a:ext cx="29765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25</a:t>
              </a:r>
              <a:endParaRPr b="0" i="0" sz="1400" u="none" cap="none" strike="noStrike">
                <a:solidFill>
                  <a:srgbClr val="000000"/>
                </a:solidFill>
                <a:latin typeface="Arial"/>
                <a:ea typeface="Arial"/>
                <a:cs typeface="Arial"/>
                <a:sym typeface="Arial"/>
              </a:endParaRPr>
            </a:p>
          </p:txBody>
        </p:sp>
        <p:sp>
          <p:nvSpPr>
            <p:cNvPr id="1211" name="Google Shape;1211;p48"/>
            <p:cNvSpPr txBox="1"/>
            <p:nvPr/>
          </p:nvSpPr>
          <p:spPr>
            <a:xfrm>
              <a:off x="10464544" y="3712613"/>
              <a:ext cx="29765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30</a:t>
              </a:r>
              <a:endParaRPr b="0" i="0" sz="1400" u="none" cap="none" strike="noStrike">
                <a:solidFill>
                  <a:srgbClr val="000000"/>
                </a:solidFill>
                <a:latin typeface="Arial"/>
                <a:ea typeface="Arial"/>
                <a:cs typeface="Arial"/>
                <a:sym typeface="Arial"/>
              </a:endParaRPr>
            </a:p>
          </p:txBody>
        </p:sp>
        <p:sp>
          <p:nvSpPr>
            <p:cNvPr id="1212" name="Google Shape;1212;p48"/>
            <p:cNvSpPr txBox="1"/>
            <p:nvPr/>
          </p:nvSpPr>
          <p:spPr>
            <a:xfrm>
              <a:off x="10996664" y="3712613"/>
              <a:ext cx="29765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35</a:t>
              </a:r>
              <a:endParaRPr b="0" i="0" sz="1400" u="none" cap="none" strike="noStrike">
                <a:solidFill>
                  <a:srgbClr val="000000"/>
                </a:solidFill>
                <a:latin typeface="Arial"/>
                <a:ea typeface="Arial"/>
                <a:cs typeface="Arial"/>
                <a:sym typeface="Arial"/>
              </a:endParaRPr>
            </a:p>
          </p:txBody>
        </p:sp>
        <p:sp>
          <p:nvSpPr>
            <p:cNvPr id="1213" name="Google Shape;1213;p48"/>
            <p:cNvSpPr txBox="1"/>
            <p:nvPr/>
          </p:nvSpPr>
          <p:spPr>
            <a:xfrm>
              <a:off x="11522587" y="3712616"/>
              <a:ext cx="29765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40</a:t>
              </a:r>
              <a:endParaRPr b="0" i="0" sz="1400" u="none" cap="none" strike="noStrike">
                <a:solidFill>
                  <a:srgbClr val="000000"/>
                </a:solidFill>
                <a:latin typeface="Arial"/>
                <a:ea typeface="Arial"/>
                <a:cs typeface="Arial"/>
                <a:sym typeface="Arial"/>
              </a:endParaRPr>
            </a:p>
          </p:txBody>
        </p:sp>
      </p:grpSp>
      <p:grpSp>
        <p:nvGrpSpPr>
          <p:cNvPr id="1214" name="Google Shape;1214;p48"/>
          <p:cNvGrpSpPr/>
          <p:nvPr/>
        </p:nvGrpSpPr>
        <p:grpSpPr>
          <a:xfrm>
            <a:off x="7332128" y="3492943"/>
            <a:ext cx="4336663" cy="53229"/>
            <a:chOff x="1624681" y="3565396"/>
            <a:chExt cx="4103294" cy="46800"/>
          </a:xfrm>
        </p:grpSpPr>
        <p:cxnSp>
          <p:nvCxnSpPr>
            <p:cNvPr id="1215" name="Google Shape;1215;p48"/>
            <p:cNvCxnSpPr/>
            <p:nvPr/>
          </p:nvCxnSpPr>
          <p:spPr>
            <a:xfrm>
              <a:off x="1624681" y="3569824"/>
              <a:ext cx="4103294" cy="0"/>
            </a:xfrm>
            <a:prstGeom prst="straightConnector1">
              <a:avLst/>
            </a:prstGeom>
            <a:noFill/>
            <a:ln cap="flat" cmpd="sng" w="12700">
              <a:solidFill>
                <a:schemeClr val="dk1"/>
              </a:solidFill>
              <a:prstDash val="solid"/>
              <a:round/>
              <a:headEnd len="sm" w="sm" type="none"/>
              <a:tailEnd len="sm" w="sm" type="none"/>
            </a:ln>
          </p:spPr>
        </p:cxnSp>
        <p:grpSp>
          <p:nvGrpSpPr>
            <p:cNvPr id="1216" name="Google Shape;1216;p48"/>
            <p:cNvGrpSpPr/>
            <p:nvPr/>
          </p:nvGrpSpPr>
          <p:grpSpPr>
            <a:xfrm>
              <a:off x="1626268" y="3565396"/>
              <a:ext cx="4100137" cy="46800"/>
              <a:chOff x="1803441" y="3555020"/>
              <a:chExt cx="4100137" cy="46800"/>
            </a:xfrm>
          </p:grpSpPr>
          <p:cxnSp>
            <p:nvCxnSpPr>
              <p:cNvPr id="1217" name="Google Shape;1217;p48"/>
              <p:cNvCxnSpPr/>
              <p:nvPr/>
            </p:nvCxnSpPr>
            <p:spPr>
              <a:xfrm rot="5400000">
                <a:off x="2286821"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218" name="Google Shape;1218;p48"/>
              <p:cNvCxnSpPr/>
              <p:nvPr/>
            </p:nvCxnSpPr>
            <p:spPr>
              <a:xfrm rot="5400000">
                <a:off x="4340480"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219" name="Google Shape;1219;p48"/>
              <p:cNvCxnSpPr/>
              <p:nvPr/>
            </p:nvCxnSpPr>
            <p:spPr>
              <a:xfrm rot="5400000">
                <a:off x="4852973"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220" name="Google Shape;1220;p48"/>
              <p:cNvCxnSpPr/>
              <p:nvPr/>
            </p:nvCxnSpPr>
            <p:spPr>
              <a:xfrm rot="5400000">
                <a:off x="2798322"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221" name="Google Shape;1221;p48"/>
              <p:cNvCxnSpPr/>
              <p:nvPr/>
            </p:nvCxnSpPr>
            <p:spPr>
              <a:xfrm rot="5400000">
                <a:off x="5880178"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222" name="Google Shape;1222;p48"/>
              <p:cNvCxnSpPr/>
              <p:nvPr/>
            </p:nvCxnSpPr>
            <p:spPr>
              <a:xfrm rot="5400000">
                <a:off x="1780041"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223" name="Google Shape;1223;p48"/>
              <p:cNvCxnSpPr/>
              <p:nvPr/>
            </p:nvCxnSpPr>
            <p:spPr>
              <a:xfrm rot="5400000">
                <a:off x="3312560"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224" name="Google Shape;1224;p48"/>
              <p:cNvCxnSpPr/>
              <p:nvPr/>
            </p:nvCxnSpPr>
            <p:spPr>
              <a:xfrm rot="5400000">
                <a:off x="3827676"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225" name="Google Shape;1225;p48"/>
              <p:cNvCxnSpPr/>
              <p:nvPr/>
            </p:nvCxnSpPr>
            <p:spPr>
              <a:xfrm rot="5400000">
                <a:off x="5366723"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226" name="Google Shape;1226;p48"/>
              <p:cNvCxnSpPr/>
              <p:nvPr/>
            </p:nvCxnSpPr>
            <p:spPr>
              <a:xfrm rot="5400000">
                <a:off x="5880178" y="3578420"/>
                <a:ext cx="46800" cy="0"/>
              </a:xfrm>
              <a:prstGeom prst="straightConnector1">
                <a:avLst/>
              </a:prstGeom>
              <a:noFill/>
              <a:ln cap="flat" cmpd="sng" w="12700">
                <a:solidFill>
                  <a:schemeClr val="dk1"/>
                </a:solidFill>
                <a:prstDash val="solid"/>
                <a:round/>
                <a:headEnd len="sm" w="sm" type="none"/>
                <a:tailEnd len="sm" w="sm" type="none"/>
              </a:ln>
            </p:spPr>
          </p:cxnSp>
        </p:grpSp>
      </p:grpSp>
      <p:grpSp>
        <p:nvGrpSpPr>
          <p:cNvPr id="1227" name="Google Shape;1227;p48"/>
          <p:cNvGrpSpPr/>
          <p:nvPr/>
        </p:nvGrpSpPr>
        <p:grpSpPr>
          <a:xfrm>
            <a:off x="7286059" y="1778064"/>
            <a:ext cx="47683" cy="1719705"/>
            <a:chOff x="1588860" y="1791198"/>
            <a:chExt cx="42750" cy="1780695"/>
          </a:xfrm>
        </p:grpSpPr>
        <p:grpSp>
          <p:nvGrpSpPr>
            <p:cNvPr id="1228" name="Google Shape;1228;p48"/>
            <p:cNvGrpSpPr/>
            <p:nvPr/>
          </p:nvGrpSpPr>
          <p:grpSpPr>
            <a:xfrm>
              <a:off x="1588860" y="1791198"/>
              <a:ext cx="38051" cy="1780695"/>
              <a:chOff x="1073801" y="1753603"/>
              <a:chExt cx="36082" cy="1861361"/>
            </a:xfrm>
          </p:grpSpPr>
          <p:cxnSp>
            <p:nvCxnSpPr>
              <p:cNvPr id="1229" name="Google Shape;1229;p48"/>
              <p:cNvCxnSpPr/>
              <p:nvPr/>
            </p:nvCxnSpPr>
            <p:spPr>
              <a:xfrm>
                <a:off x="1073801" y="1753603"/>
                <a:ext cx="35972" cy="0"/>
              </a:xfrm>
              <a:prstGeom prst="straightConnector1">
                <a:avLst/>
              </a:prstGeom>
              <a:noFill/>
              <a:ln cap="sq" cmpd="sng" w="12700">
                <a:solidFill>
                  <a:schemeClr val="dk1"/>
                </a:solidFill>
                <a:prstDash val="solid"/>
                <a:miter lim="800000"/>
                <a:headEnd len="sm" w="sm" type="none"/>
                <a:tailEnd len="sm" w="sm" type="none"/>
              </a:ln>
            </p:spPr>
          </p:cxnSp>
          <p:cxnSp>
            <p:nvCxnSpPr>
              <p:cNvPr id="1230" name="Google Shape;1230;p48"/>
              <p:cNvCxnSpPr/>
              <p:nvPr/>
            </p:nvCxnSpPr>
            <p:spPr>
              <a:xfrm>
                <a:off x="1073911" y="2128606"/>
                <a:ext cx="35972" cy="0"/>
              </a:xfrm>
              <a:prstGeom prst="straightConnector1">
                <a:avLst/>
              </a:prstGeom>
              <a:noFill/>
              <a:ln cap="sq" cmpd="sng" w="12700">
                <a:solidFill>
                  <a:schemeClr val="dk1"/>
                </a:solidFill>
                <a:prstDash val="solid"/>
                <a:miter lim="800000"/>
                <a:headEnd len="sm" w="sm" type="none"/>
                <a:tailEnd len="sm" w="sm" type="none"/>
              </a:ln>
            </p:spPr>
          </p:cxnSp>
          <p:cxnSp>
            <p:nvCxnSpPr>
              <p:cNvPr id="1231" name="Google Shape;1231;p48"/>
              <p:cNvCxnSpPr/>
              <p:nvPr/>
            </p:nvCxnSpPr>
            <p:spPr>
              <a:xfrm>
                <a:off x="1073905" y="2503610"/>
                <a:ext cx="35972" cy="0"/>
              </a:xfrm>
              <a:prstGeom prst="straightConnector1">
                <a:avLst/>
              </a:prstGeom>
              <a:noFill/>
              <a:ln cap="sq" cmpd="sng" w="12700">
                <a:solidFill>
                  <a:schemeClr val="dk1"/>
                </a:solidFill>
                <a:prstDash val="solid"/>
                <a:miter lim="800000"/>
                <a:headEnd len="sm" w="sm" type="none"/>
                <a:tailEnd len="sm" w="sm" type="none"/>
              </a:ln>
            </p:spPr>
          </p:cxnSp>
          <p:cxnSp>
            <p:nvCxnSpPr>
              <p:cNvPr id="1232" name="Google Shape;1232;p48"/>
              <p:cNvCxnSpPr/>
              <p:nvPr/>
            </p:nvCxnSpPr>
            <p:spPr>
              <a:xfrm>
                <a:off x="1073826" y="2871786"/>
                <a:ext cx="35972" cy="0"/>
              </a:xfrm>
              <a:prstGeom prst="straightConnector1">
                <a:avLst/>
              </a:prstGeom>
              <a:noFill/>
              <a:ln cap="sq" cmpd="sng" w="12700">
                <a:solidFill>
                  <a:schemeClr val="dk1"/>
                </a:solidFill>
                <a:prstDash val="solid"/>
                <a:miter lim="800000"/>
                <a:headEnd len="sm" w="sm" type="none"/>
                <a:tailEnd len="sm" w="sm" type="none"/>
              </a:ln>
            </p:spPr>
          </p:cxnSp>
          <p:cxnSp>
            <p:nvCxnSpPr>
              <p:cNvPr id="1233" name="Google Shape;1233;p48"/>
              <p:cNvCxnSpPr/>
              <p:nvPr/>
            </p:nvCxnSpPr>
            <p:spPr>
              <a:xfrm>
                <a:off x="1073871" y="3242977"/>
                <a:ext cx="35972" cy="0"/>
              </a:xfrm>
              <a:prstGeom prst="straightConnector1">
                <a:avLst/>
              </a:prstGeom>
              <a:noFill/>
              <a:ln cap="sq" cmpd="sng" w="12700">
                <a:solidFill>
                  <a:schemeClr val="dk1"/>
                </a:solidFill>
                <a:prstDash val="solid"/>
                <a:miter lim="800000"/>
                <a:headEnd len="sm" w="sm" type="none"/>
                <a:tailEnd len="sm" w="sm" type="none"/>
              </a:ln>
            </p:spPr>
          </p:cxnSp>
          <p:cxnSp>
            <p:nvCxnSpPr>
              <p:cNvPr id="1234" name="Google Shape;1234;p48"/>
              <p:cNvCxnSpPr/>
              <p:nvPr/>
            </p:nvCxnSpPr>
            <p:spPr>
              <a:xfrm>
                <a:off x="1073900" y="3614964"/>
                <a:ext cx="35972" cy="0"/>
              </a:xfrm>
              <a:prstGeom prst="straightConnector1">
                <a:avLst/>
              </a:prstGeom>
              <a:noFill/>
              <a:ln cap="sq" cmpd="sng" w="12700">
                <a:solidFill>
                  <a:schemeClr val="dk1"/>
                </a:solidFill>
                <a:prstDash val="solid"/>
                <a:miter lim="800000"/>
                <a:headEnd len="sm" w="sm" type="none"/>
                <a:tailEnd len="sm" w="sm" type="none"/>
              </a:ln>
            </p:spPr>
          </p:cxnSp>
        </p:grpSp>
        <p:cxnSp>
          <p:nvCxnSpPr>
            <p:cNvPr id="1235" name="Google Shape;1235;p48"/>
            <p:cNvCxnSpPr/>
            <p:nvPr/>
          </p:nvCxnSpPr>
          <p:spPr>
            <a:xfrm>
              <a:off x="1631610" y="1793973"/>
              <a:ext cx="0" cy="1770759"/>
            </a:xfrm>
            <a:prstGeom prst="straightConnector1">
              <a:avLst/>
            </a:prstGeom>
            <a:noFill/>
            <a:ln cap="sq" cmpd="sng" w="12700">
              <a:solidFill>
                <a:schemeClr val="dk1"/>
              </a:solidFill>
              <a:prstDash val="solid"/>
              <a:miter lim="800000"/>
              <a:headEnd len="sm" w="sm" type="none"/>
              <a:tailEnd len="sm" w="sm" type="none"/>
            </a:ln>
          </p:spPr>
        </p:cxnSp>
      </p:grpSp>
      <p:sp>
        <p:nvSpPr>
          <p:cNvPr id="1236" name="Google Shape;1236;p48"/>
          <p:cNvSpPr/>
          <p:nvPr/>
        </p:nvSpPr>
        <p:spPr>
          <a:xfrm>
            <a:off x="7333348" y="1779328"/>
            <a:ext cx="3998224" cy="1422527"/>
          </a:xfrm>
          <a:custGeom>
            <a:rect b="b" l="l" r="r" t="t"/>
            <a:pathLst>
              <a:path extrusionOk="0" h="798" w="2258">
                <a:moveTo>
                  <a:pt x="0" y="0"/>
                </a:moveTo>
                <a:lnTo>
                  <a:pt x="24" y="0"/>
                </a:lnTo>
                <a:lnTo>
                  <a:pt x="24" y="14"/>
                </a:lnTo>
                <a:lnTo>
                  <a:pt x="86" y="14"/>
                </a:lnTo>
                <a:lnTo>
                  <a:pt x="86" y="33"/>
                </a:lnTo>
                <a:lnTo>
                  <a:pt x="96" y="33"/>
                </a:lnTo>
                <a:lnTo>
                  <a:pt x="96" y="67"/>
                </a:lnTo>
                <a:lnTo>
                  <a:pt x="102" y="67"/>
                </a:lnTo>
                <a:lnTo>
                  <a:pt x="102" y="81"/>
                </a:lnTo>
                <a:lnTo>
                  <a:pt x="108" y="81"/>
                </a:lnTo>
                <a:lnTo>
                  <a:pt x="108" y="117"/>
                </a:lnTo>
                <a:lnTo>
                  <a:pt x="122" y="117"/>
                </a:lnTo>
                <a:lnTo>
                  <a:pt x="122" y="132"/>
                </a:lnTo>
                <a:lnTo>
                  <a:pt x="140" y="132"/>
                </a:lnTo>
                <a:lnTo>
                  <a:pt x="140" y="150"/>
                </a:lnTo>
                <a:lnTo>
                  <a:pt x="195" y="150"/>
                </a:lnTo>
                <a:lnTo>
                  <a:pt x="195" y="174"/>
                </a:lnTo>
                <a:lnTo>
                  <a:pt x="211" y="174"/>
                </a:lnTo>
                <a:lnTo>
                  <a:pt x="211" y="186"/>
                </a:lnTo>
                <a:lnTo>
                  <a:pt x="219" y="186"/>
                </a:lnTo>
                <a:lnTo>
                  <a:pt x="219" y="225"/>
                </a:lnTo>
                <a:lnTo>
                  <a:pt x="225" y="225"/>
                </a:lnTo>
                <a:lnTo>
                  <a:pt x="225" y="241"/>
                </a:lnTo>
                <a:lnTo>
                  <a:pt x="241" y="241"/>
                </a:lnTo>
                <a:lnTo>
                  <a:pt x="241" y="253"/>
                </a:lnTo>
                <a:lnTo>
                  <a:pt x="287" y="253"/>
                </a:lnTo>
                <a:lnTo>
                  <a:pt x="287" y="269"/>
                </a:lnTo>
                <a:lnTo>
                  <a:pt x="311" y="269"/>
                </a:lnTo>
                <a:lnTo>
                  <a:pt x="311" y="283"/>
                </a:lnTo>
                <a:lnTo>
                  <a:pt x="317" y="283"/>
                </a:lnTo>
                <a:lnTo>
                  <a:pt x="317" y="293"/>
                </a:lnTo>
                <a:lnTo>
                  <a:pt x="321" y="295"/>
                </a:lnTo>
                <a:lnTo>
                  <a:pt x="321" y="317"/>
                </a:lnTo>
                <a:lnTo>
                  <a:pt x="327" y="317"/>
                </a:lnTo>
                <a:lnTo>
                  <a:pt x="327" y="366"/>
                </a:lnTo>
                <a:lnTo>
                  <a:pt x="337" y="366"/>
                </a:lnTo>
                <a:lnTo>
                  <a:pt x="337" y="380"/>
                </a:lnTo>
                <a:lnTo>
                  <a:pt x="349" y="380"/>
                </a:lnTo>
                <a:lnTo>
                  <a:pt x="349" y="390"/>
                </a:lnTo>
                <a:lnTo>
                  <a:pt x="361" y="390"/>
                </a:lnTo>
                <a:lnTo>
                  <a:pt x="361" y="404"/>
                </a:lnTo>
                <a:lnTo>
                  <a:pt x="369" y="404"/>
                </a:lnTo>
                <a:lnTo>
                  <a:pt x="369" y="416"/>
                </a:lnTo>
                <a:lnTo>
                  <a:pt x="421" y="416"/>
                </a:lnTo>
                <a:lnTo>
                  <a:pt x="421" y="431"/>
                </a:lnTo>
                <a:lnTo>
                  <a:pt x="489" y="431"/>
                </a:lnTo>
                <a:lnTo>
                  <a:pt x="489" y="447"/>
                </a:lnTo>
                <a:lnTo>
                  <a:pt x="497" y="447"/>
                </a:lnTo>
                <a:lnTo>
                  <a:pt x="497" y="463"/>
                </a:lnTo>
                <a:lnTo>
                  <a:pt x="501" y="463"/>
                </a:lnTo>
                <a:lnTo>
                  <a:pt x="501" y="473"/>
                </a:lnTo>
                <a:lnTo>
                  <a:pt x="505" y="473"/>
                </a:lnTo>
                <a:lnTo>
                  <a:pt x="505" y="485"/>
                </a:lnTo>
                <a:lnTo>
                  <a:pt x="511" y="485"/>
                </a:lnTo>
                <a:lnTo>
                  <a:pt x="511" y="513"/>
                </a:lnTo>
                <a:lnTo>
                  <a:pt x="521" y="513"/>
                </a:lnTo>
                <a:lnTo>
                  <a:pt x="521" y="524"/>
                </a:lnTo>
                <a:lnTo>
                  <a:pt x="555" y="524"/>
                </a:lnTo>
                <a:lnTo>
                  <a:pt x="555" y="540"/>
                </a:lnTo>
                <a:lnTo>
                  <a:pt x="571" y="540"/>
                </a:lnTo>
                <a:lnTo>
                  <a:pt x="571" y="556"/>
                </a:lnTo>
                <a:lnTo>
                  <a:pt x="581" y="556"/>
                </a:lnTo>
                <a:lnTo>
                  <a:pt x="581" y="572"/>
                </a:lnTo>
                <a:lnTo>
                  <a:pt x="609" y="572"/>
                </a:lnTo>
                <a:lnTo>
                  <a:pt x="609" y="584"/>
                </a:lnTo>
                <a:lnTo>
                  <a:pt x="619" y="584"/>
                </a:lnTo>
                <a:lnTo>
                  <a:pt x="619" y="594"/>
                </a:lnTo>
                <a:lnTo>
                  <a:pt x="665" y="594"/>
                </a:lnTo>
                <a:lnTo>
                  <a:pt x="665" y="608"/>
                </a:lnTo>
                <a:lnTo>
                  <a:pt x="731" y="608"/>
                </a:lnTo>
                <a:lnTo>
                  <a:pt x="731" y="627"/>
                </a:lnTo>
                <a:lnTo>
                  <a:pt x="840" y="627"/>
                </a:lnTo>
                <a:lnTo>
                  <a:pt x="840" y="641"/>
                </a:lnTo>
                <a:lnTo>
                  <a:pt x="1018" y="641"/>
                </a:lnTo>
                <a:lnTo>
                  <a:pt x="1018" y="673"/>
                </a:lnTo>
                <a:lnTo>
                  <a:pt x="1026" y="673"/>
                </a:lnTo>
                <a:lnTo>
                  <a:pt x="1026" y="689"/>
                </a:lnTo>
                <a:lnTo>
                  <a:pt x="1064" y="689"/>
                </a:lnTo>
                <a:lnTo>
                  <a:pt x="1064" y="705"/>
                </a:lnTo>
                <a:lnTo>
                  <a:pt x="1110" y="705"/>
                </a:lnTo>
                <a:lnTo>
                  <a:pt x="1110" y="722"/>
                </a:lnTo>
                <a:lnTo>
                  <a:pt x="1170" y="722"/>
                </a:lnTo>
                <a:lnTo>
                  <a:pt x="1170" y="740"/>
                </a:lnTo>
                <a:lnTo>
                  <a:pt x="1182" y="740"/>
                </a:lnTo>
                <a:lnTo>
                  <a:pt x="1182" y="758"/>
                </a:lnTo>
                <a:lnTo>
                  <a:pt x="1353" y="758"/>
                </a:lnTo>
                <a:lnTo>
                  <a:pt x="1353" y="776"/>
                </a:lnTo>
                <a:lnTo>
                  <a:pt x="1513" y="776"/>
                </a:lnTo>
                <a:lnTo>
                  <a:pt x="1513" y="798"/>
                </a:lnTo>
                <a:lnTo>
                  <a:pt x="2258" y="798"/>
                </a:lnTo>
              </a:path>
            </a:pathLst>
          </a:custGeom>
          <a:noFill/>
          <a:ln cap="flat" cmpd="sng" w="15875">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1200" u="none" cap="none" strike="noStrike">
              <a:solidFill>
                <a:srgbClr val="262626"/>
              </a:solidFill>
              <a:latin typeface="Arial Narrow"/>
              <a:ea typeface="Arial Narrow"/>
              <a:cs typeface="Arial Narrow"/>
              <a:sym typeface="Arial Narrow"/>
            </a:endParaRPr>
          </a:p>
        </p:txBody>
      </p:sp>
      <p:grpSp>
        <p:nvGrpSpPr>
          <p:cNvPr id="1237" name="Google Shape;1237;p48"/>
          <p:cNvGrpSpPr/>
          <p:nvPr/>
        </p:nvGrpSpPr>
        <p:grpSpPr>
          <a:xfrm>
            <a:off x="7299480" y="1738585"/>
            <a:ext cx="2783755" cy="1759184"/>
            <a:chOff x="7299480" y="1738585"/>
            <a:chExt cx="2783755" cy="1759184"/>
          </a:xfrm>
        </p:grpSpPr>
        <p:sp>
          <p:nvSpPr>
            <p:cNvPr id="1238" name="Google Shape;1238;p48"/>
            <p:cNvSpPr/>
            <p:nvPr/>
          </p:nvSpPr>
          <p:spPr>
            <a:xfrm>
              <a:off x="7336890" y="1775763"/>
              <a:ext cx="2746345" cy="1722006"/>
            </a:xfrm>
            <a:custGeom>
              <a:rect b="b" l="l" r="r" t="t"/>
              <a:pathLst>
                <a:path extrusionOk="0" h="966" w="1551">
                  <a:moveTo>
                    <a:pt x="0" y="0"/>
                  </a:moveTo>
                  <a:lnTo>
                    <a:pt x="88" y="0"/>
                  </a:lnTo>
                  <a:lnTo>
                    <a:pt x="88" y="73"/>
                  </a:lnTo>
                  <a:lnTo>
                    <a:pt x="94" y="73"/>
                  </a:lnTo>
                  <a:lnTo>
                    <a:pt x="94" y="117"/>
                  </a:lnTo>
                  <a:lnTo>
                    <a:pt x="98" y="117"/>
                  </a:lnTo>
                  <a:lnTo>
                    <a:pt x="98" y="186"/>
                  </a:lnTo>
                  <a:lnTo>
                    <a:pt x="215" y="186"/>
                  </a:lnTo>
                  <a:lnTo>
                    <a:pt x="215" y="243"/>
                  </a:lnTo>
                  <a:lnTo>
                    <a:pt x="225" y="243"/>
                  </a:lnTo>
                  <a:lnTo>
                    <a:pt x="225" y="301"/>
                  </a:lnTo>
                  <a:lnTo>
                    <a:pt x="247" y="301"/>
                  </a:lnTo>
                  <a:lnTo>
                    <a:pt x="247" y="340"/>
                  </a:lnTo>
                  <a:lnTo>
                    <a:pt x="273" y="340"/>
                  </a:lnTo>
                  <a:lnTo>
                    <a:pt x="273" y="376"/>
                  </a:lnTo>
                  <a:lnTo>
                    <a:pt x="307" y="376"/>
                  </a:lnTo>
                  <a:lnTo>
                    <a:pt x="307" y="422"/>
                  </a:lnTo>
                  <a:lnTo>
                    <a:pt x="333" y="422"/>
                  </a:lnTo>
                  <a:lnTo>
                    <a:pt x="333" y="495"/>
                  </a:lnTo>
                  <a:lnTo>
                    <a:pt x="343" y="495"/>
                  </a:lnTo>
                  <a:lnTo>
                    <a:pt x="343" y="534"/>
                  </a:lnTo>
                  <a:lnTo>
                    <a:pt x="371" y="534"/>
                  </a:lnTo>
                  <a:lnTo>
                    <a:pt x="371" y="576"/>
                  </a:lnTo>
                  <a:lnTo>
                    <a:pt x="439" y="576"/>
                  </a:lnTo>
                  <a:lnTo>
                    <a:pt x="439" y="614"/>
                  </a:lnTo>
                  <a:lnTo>
                    <a:pt x="515" y="614"/>
                  </a:lnTo>
                  <a:lnTo>
                    <a:pt x="515" y="651"/>
                  </a:lnTo>
                  <a:lnTo>
                    <a:pt x="733" y="651"/>
                  </a:lnTo>
                  <a:lnTo>
                    <a:pt x="733" y="695"/>
                  </a:lnTo>
                  <a:lnTo>
                    <a:pt x="792" y="695"/>
                  </a:lnTo>
                  <a:lnTo>
                    <a:pt x="792" y="732"/>
                  </a:lnTo>
                  <a:lnTo>
                    <a:pt x="834" y="732"/>
                  </a:lnTo>
                  <a:lnTo>
                    <a:pt x="834" y="768"/>
                  </a:lnTo>
                  <a:lnTo>
                    <a:pt x="1122" y="768"/>
                  </a:lnTo>
                  <a:lnTo>
                    <a:pt x="1122" y="810"/>
                  </a:lnTo>
                  <a:lnTo>
                    <a:pt x="1551" y="810"/>
                  </a:lnTo>
                  <a:lnTo>
                    <a:pt x="1551" y="966"/>
                  </a:lnTo>
                </a:path>
              </a:pathLst>
            </a:custGeom>
            <a:noFill/>
            <a:ln cap="flat" cmpd="sng" w="15875">
              <a:solidFill>
                <a:schemeClr val="accent3"/>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1200" u="none" cap="none" strike="noStrike">
                <a:solidFill>
                  <a:srgbClr val="262626"/>
                </a:solidFill>
                <a:latin typeface="Arial Narrow"/>
                <a:ea typeface="Arial Narrow"/>
                <a:cs typeface="Arial Narrow"/>
                <a:sym typeface="Arial Narrow"/>
              </a:endParaRPr>
            </a:p>
          </p:txBody>
        </p:sp>
        <p:grpSp>
          <p:nvGrpSpPr>
            <p:cNvPr id="1239" name="Google Shape;1239;p48"/>
            <p:cNvGrpSpPr/>
            <p:nvPr/>
          </p:nvGrpSpPr>
          <p:grpSpPr>
            <a:xfrm>
              <a:off x="7299480" y="1738585"/>
              <a:ext cx="2780519" cy="1535429"/>
              <a:chOff x="8387544" y="2093008"/>
              <a:chExt cx="2780519" cy="1349981"/>
            </a:xfrm>
          </p:grpSpPr>
          <p:cxnSp>
            <p:nvCxnSpPr>
              <p:cNvPr id="1240" name="Google Shape;1240;p48"/>
              <p:cNvCxnSpPr/>
              <p:nvPr/>
            </p:nvCxnSpPr>
            <p:spPr>
              <a:xfrm>
                <a:off x="8425548" y="2093008"/>
                <a:ext cx="0" cy="83068"/>
              </a:xfrm>
              <a:prstGeom prst="straightConnector1">
                <a:avLst/>
              </a:prstGeom>
              <a:noFill/>
              <a:ln cap="flat" cmpd="sng" w="12700">
                <a:solidFill>
                  <a:schemeClr val="accent3"/>
                </a:solidFill>
                <a:prstDash val="solid"/>
                <a:miter lim="800000"/>
                <a:headEnd len="sm" w="sm" type="none"/>
                <a:tailEnd len="sm" w="sm" type="none"/>
              </a:ln>
            </p:spPr>
          </p:cxnSp>
          <p:cxnSp>
            <p:nvCxnSpPr>
              <p:cNvPr id="1241" name="Google Shape;1241;p48"/>
              <p:cNvCxnSpPr/>
              <p:nvPr/>
            </p:nvCxnSpPr>
            <p:spPr>
              <a:xfrm rot="10800000">
                <a:off x="8387544" y="2128831"/>
                <a:ext cx="82550" cy="0"/>
              </a:xfrm>
              <a:prstGeom prst="straightConnector1">
                <a:avLst/>
              </a:prstGeom>
              <a:noFill/>
              <a:ln cap="flat" cmpd="sng" w="12700">
                <a:solidFill>
                  <a:schemeClr val="accent3"/>
                </a:solidFill>
                <a:prstDash val="solid"/>
                <a:miter lim="800000"/>
                <a:headEnd len="sm" w="sm" type="none"/>
                <a:tailEnd len="sm" w="sm" type="none"/>
              </a:ln>
            </p:spPr>
          </p:cxnSp>
          <p:cxnSp>
            <p:nvCxnSpPr>
              <p:cNvPr id="1242" name="Google Shape;1242;p48"/>
              <p:cNvCxnSpPr/>
              <p:nvPr/>
            </p:nvCxnSpPr>
            <p:spPr>
              <a:xfrm rot="10800000">
                <a:off x="8786813" y="2543934"/>
                <a:ext cx="82550" cy="0"/>
              </a:xfrm>
              <a:prstGeom prst="straightConnector1">
                <a:avLst/>
              </a:prstGeom>
              <a:noFill/>
              <a:ln cap="flat" cmpd="sng" w="12700">
                <a:solidFill>
                  <a:schemeClr val="accent3"/>
                </a:solidFill>
                <a:prstDash val="solid"/>
                <a:miter lim="800000"/>
                <a:headEnd len="sm" w="sm" type="none"/>
                <a:tailEnd len="sm" w="sm" type="none"/>
              </a:ln>
            </p:spPr>
          </p:cxnSp>
          <p:cxnSp>
            <p:nvCxnSpPr>
              <p:cNvPr id="1243" name="Google Shape;1243;p48"/>
              <p:cNvCxnSpPr/>
              <p:nvPr/>
            </p:nvCxnSpPr>
            <p:spPr>
              <a:xfrm>
                <a:off x="11018838" y="3352707"/>
                <a:ext cx="0" cy="83068"/>
              </a:xfrm>
              <a:prstGeom prst="straightConnector1">
                <a:avLst/>
              </a:prstGeom>
              <a:noFill/>
              <a:ln cap="flat" cmpd="sng" w="12700">
                <a:solidFill>
                  <a:schemeClr val="accent3"/>
                </a:solidFill>
                <a:prstDash val="solid"/>
                <a:miter lim="800000"/>
                <a:headEnd len="sm" w="sm" type="none"/>
                <a:tailEnd len="sm" w="sm" type="none"/>
              </a:ln>
            </p:spPr>
          </p:cxnSp>
          <p:cxnSp>
            <p:nvCxnSpPr>
              <p:cNvPr id="1244" name="Google Shape;1244;p48"/>
              <p:cNvCxnSpPr/>
              <p:nvPr/>
            </p:nvCxnSpPr>
            <p:spPr>
              <a:xfrm rot="10800000">
                <a:off x="10977563" y="3388122"/>
                <a:ext cx="82550" cy="0"/>
              </a:xfrm>
              <a:prstGeom prst="straightConnector1">
                <a:avLst/>
              </a:prstGeom>
              <a:noFill/>
              <a:ln cap="flat" cmpd="sng" w="12700">
                <a:solidFill>
                  <a:schemeClr val="accent3"/>
                </a:solidFill>
                <a:prstDash val="solid"/>
                <a:miter lim="800000"/>
                <a:headEnd len="sm" w="sm" type="none"/>
                <a:tailEnd len="sm" w="sm" type="none"/>
              </a:ln>
            </p:spPr>
          </p:cxnSp>
          <p:cxnSp>
            <p:nvCxnSpPr>
              <p:cNvPr id="1245" name="Google Shape;1245;p48"/>
              <p:cNvCxnSpPr/>
              <p:nvPr/>
            </p:nvCxnSpPr>
            <p:spPr>
              <a:xfrm>
                <a:off x="11117263" y="3359921"/>
                <a:ext cx="0" cy="83068"/>
              </a:xfrm>
              <a:prstGeom prst="straightConnector1">
                <a:avLst/>
              </a:prstGeom>
              <a:noFill/>
              <a:ln cap="flat" cmpd="sng" w="12700">
                <a:solidFill>
                  <a:schemeClr val="accent3"/>
                </a:solidFill>
                <a:prstDash val="solid"/>
                <a:miter lim="800000"/>
                <a:headEnd len="sm" w="sm" type="none"/>
                <a:tailEnd len="sm" w="sm" type="none"/>
              </a:ln>
            </p:spPr>
          </p:cxnSp>
          <p:cxnSp>
            <p:nvCxnSpPr>
              <p:cNvPr id="1246" name="Google Shape;1246;p48"/>
              <p:cNvCxnSpPr/>
              <p:nvPr/>
            </p:nvCxnSpPr>
            <p:spPr>
              <a:xfrm rot="10800000">
                <a:off x="11085513" y="3390914"/>
                <a:ext cx="82550" cy="0"/>
              </a:xfrm>
              <a:prstGeom prst="straightConnector1">
                <a:avLst/>
              </a:prstGeom>
              <a:noFill/>
              <a:ln cap="flat" cmpd="sng" w="12700">
                <a:solidFill>
                  <a:schemeClr val="accent3"/>
                </a:solidFill>
                <a:prstDash val="solid"/>
                <a:miter lim="800000"/>
                <a:headEnd len="sm" w="sm" type="none"/>
                <a:tailEnd len="sm" w="sm" type="none"/>
              </a:ln>
            </p:spPr>
          </p:cxnSp>
        </p:grpSp>
      </p:grpSp>
      <p:grpSp>
        <p:nvGrpSpPr>
          <p:cNvPr id="1247" name="Google Shape;1247;p48"/>
          <p:cNvGrpSpPr/>
          <p:nvPr/>
        </p:nvGrpSpPr>
        <p:grpSpPr>
          <a:xfrm>
            <a:off x="7467921" y="1859546"/>
            <a:ext cx="3213807" cy="1390440"/>
            <a:chOff x="7670800" y="2199359"/>
            <a:chExt cx="2881313" cy="1222503"/>
          </a:xfrm>
        </p:grpSpPr>
        <p:cxnSp>
          <p:nvCxnSpPr>
            <p:cNvPr id="1248" name="Google Shape;1248;p48"/>
            <p:cNvCxnSpPr/>
            <p:nvPr/>
          </p:nvCxnSpPr>
          <p:spPr>
            <a:xfrm>
              <a:off x="10510838" y="3338794"/>
              <a:ext cx="0" cy="83068"/>
            </a:xfrm>
            <a:prstGeom prst="straightConnector1">
              <a:avLst/>
            </a:prstGeom>
            <a:noFill/>
            <a:ln cap="flat" cmpd="sng" w="15875">
              <a:solidFill>
                <a:schemeClr val="accent1"/>
              </a:solidFill>
              <a:prstDash val="solid"/>
              <a:miter lim="800000"/>
              <a:headEnd len="sm" w="sm" type="none"/>
              <a:tailEnd len="sm" w="sm" type="none"/>
            </a:ln>
          </p:spPr>
        </p:cxnSp>
        <p:cxnSp>
          <p:nvCxnSpPr>
            <p:cNvPr id="1249" name="Google Shape;1249;p48"/>
            <p:cNvCxnSpPr/>
            <p:nvPr/>
          </p:nvCxnSpPr>
          <p:spPr>
            <a:xfrm rot="10800000">
              <a:off x="10469563" y="3379545"/>
              <a:ext cx="82550" cy="0"/>
            </a:xfrm>
            <a:prstGeom prst="straightConnector1">
              <a:avLst/>
            </a:prstGeom>
            <a:noFill/>
            <a:ln cap="flat" cmpd="sng" w="15875">
              <a:solidFill>
                <a:schemeClr val="accent1"/>
              </a:solidFill>
              <a:prstDash val="solid"/>
              <a:miter lim="800000"/>
              <a:headEnd len="sm" w="sm" type="none"/>
              <a:tailEnd len="sm" w="sm" type="none"/>
            </a:ln>
          </p:spPr>
        </p:cxnSp>
        <p:cxnSp>
          <p:nvCxnSpPr>
            <p:cNvPr id="1250" name="Google Shape;1250;p48"/>
            <p:cNvCxnSpPr/>
            <p:nvPr/>
          </p:nvCxnSpPr>
          <p:spPr>
            <a:xfrm>
              <a:off x="10209213" y="3338794"/>
              <a:ext cx="0" cy="83068"/>
            </a:xfrm>
            <a:prstGeom prst="straightConnector1">
              <a:avLst/>
            </a:prstGeom>
            <a:noFill/>
            <a:ln cap="flat" cmpd="sng" w="15875">
              <a:solidFill>
                <a:schemeClr val="accent1"/>
              </a:solidFill>
              <a:prstDash val="solid"/>
              <a:miter lim="800000"/>
              <a:headEnd len="sm" w="sm" type="none"/>
              <a:tailEnd len="sm" w="sm" type="none"/>
            </a:ln>
          </p:spPr>
        </p:cxnSp>
        <p:cxnSp>
          <p:nvCxnSpPr>
            <p:cNvPr id="1251" name="Google Shape;1251;p48"/>
            <p:cNvCxnSpPr/>
            <p:nvPr/>
          </p:nvCxnSpPr>
          <p:spPr>
            <a:xfrm rot="10800000">
              <a:off x="10167938" y="3379545"/>
              <a:ext cx="82550" cy="0"/>
            </a:xfrm>
            <a:prstGeom prst="straightConnector1">
              <a:avLst/>
            </a:prstGeom>
            <a:noFill/>
            <a:ln cap="flat" cmpd="sng" w="15875">
              <a:solidFill>
                <a:schemeClr val="accent1"/>
              </a:solidFill>
              <a:prstDash val="solid"/>
              <a:miter lim="800000"/>
              <a:headEnd len="sm" w="sm" type="none"/>
              <a:tailEnd len="sm" w="sm" type="none"/>
            </a:ln>
          </p:spPr>
        </p:cxnSp>
        <p:cxnSp>
          <p:nvCxnSpPr>
            <p:cNvPr id="1252" name="Google Shape;1252;p48"/>
            <p:cNvCxnSpPr/>
            <p:nvPr/>
          </p:nvCxnSpPr>
          <p:spPr>
            <a:xfrm>
              <a:off x="10085388" y="3338794"/>
              <a:ext cx="0" cy="83068"/>
            </a:xfrm>
            <a:prstGeom prst="straightConnector1">
              <a:avLst/>
            </a:prstGeom>
            <a:noFill/>
            <a:ln cap="flat" cmpd="sng" w="15875">
              <a:solidFill>
                <a:schemeClr val="accent1"/>
              </a:solidFill>
              <a:prstDash val="solid"/>
              <a:miter lim="800000"/>
              <a:headEnd len="sm" w="sm" type="none"/>
              <a:tailEnd len="sm" w="sm" type="none"/>
            </a:ln>
          </p:spPr>
        </p:cxnSp>
        <p:cxnSp>
          <p:nvCxnSpPr>
            <p:cNvPr id="1253" name="Google Shape;1253;p48"/>
            <p:cNvCxnSpPr/>
            <p:nvPr/>
          </p:nvCxnSpPr>
          <p:spPr>
            <a:xfrm rot="10800000">
              <a:off x="10044113" y="3379545"/>
              <a:ext cx="82550" cy="0"/>
            </a:xfrm>
            <a:prstGeom prst="straightConnector1">
              <a:avLst/>
            </a:prstGeom>
            <a:noFill/>
            <a:ln cap="flat" cmpd="sng" w="15875">
              <a:solidFill>
                <a:schemeClr val="accent1"/>
              </a:solidFill>
              <a:prstDash val="solid"/>
              <a:miter lim="800000"/>
              <a:headEnd len="sm" w="sm" type="none"/>
              <a:tailEnd len="sm" w="sm" type="none"/>
            </a:ln>
          </p:spPr>
        </p:cxnSp>
        <p:cxnSp>
          <p:nvCxnSpPr>
            <p:cNvPr id="1254" name="Google Shape;1254;p48"/>
            <p:cNvCxnSpPr/>
            <p:nvPr/>
          </p:nvCxnSpPr>
          <p:spPr>
            <a:xfrm>
              <a:off x="9971088" y="3338794"/>
              <a:ext cx="0" cy="83068"/>
            </a:xfrm>
            <a:prstGeom prst="straightConnector1">
              <a:avLst/>
            </a:prstGeom>
            <a:noFill/>
            <a:ln cap="flat" cmpd="sng" w="15875">
              <a:solidFill>
                <a:schemeClr val="accent1"/>
              </a:solidFill>
              <a:prstDash val="solid"/>
              <a:miter lim="800000"/>
              <a:headEnd len="sm" w="sm" type="none"/>
              <a:tailEnd len="sm" w="sm" type="none"/>
            </a:ln>
          </p:spPr>
        </p:cxnSp>
        <p:cxnSp>
          <p:nvCxnSpPr>
            <p:cNvPr id="1255" name="Google Shape;1255;p48"/>
            <p:cNvCxnSpPr/>
            <p:nvPr/>
          </p:nvCxnSpPr>
          <p:spPr>
            <a:xfrm rot="10800000">
              <a:off x="9929813" y="3379545"/>
              <a:ext cx="82550" cy="0"/>
            </a:xfrm>
            <a:prstGeom prst="straightConnector1">
              <a:avLst/>
            </a:prstGeom>
            <a:noFill/>
            <a:ln cap="flat" cmpd="sng" w="15875">
              <a:solidFill>
                <a:schemeClr val="accent1"/>
              </a:solidFill>
              <a:prstDash val="solid"/>
              <a:miter lim="800000"/>
              <a:headEnd len="sm" w="sm" type="none"/>
              <a:tailEnd len="sm" w="sm" type="none"/>
            </a:ln>
          </p:spPr>
        </p:cxnSp>
        <p:cxnSp>
          <p:nvCxnSpPr>
            <p:cNvPr id="1256" name="Google Shape;1256;p48"/>
            <p:cNvCxnSpPr/>
            <p:nvPr/>
          </p:nvCxnSpPr>
          <p:spPr>
            <a:xfrm>
              <a:off x="9764713" y="3304314"/>
              <a:ext cx="0" cy="81500"/>
            </a:xfrm>
            <a:prstGeom prst="straightConnector1">
              <a:avLst/>
            </a:prstGeom>
            <a:noFill/>
            <a:ln cap="flat" cmpd="sng" w="15875">
              <a:solidFill>
                <a:schemeClr val="accent1"/>
              </a:solidFill>
              <a:prstDash val="solid"/>
              <a:miter lim="800000"/>
              <a:headEnd len="sm" w="sm" type="none"/>
              <a:tailEnd len="sm" w="sm" type="none"/>
            </a:ln>
          </p:spPr>
        </p:cxnSp>
        <p:cxnSp>
          <p:nvCxnSpPr>
            <p:cNvPr id="1257" name="Google Shape;1257;p48"/>
            <p:cNvCxnSpPr/>
            <p:nvPr/>
          </p:nvCxnSpPr>
          <p:spPr>
            <a:xfrm rot="10800000">
              <a:off x="9723438" y="3345064"/>
              <a:ext cx="82550" cy="0"/>
            </a:xfrm>
            <a:prstGeom prst="straightConnector1">
              <a:avLst/>
            </a:prstGeom>
            <a:noFill/>
            <a:ln cap="flat" cmpd="sng" w="15875">
              <a:solidFill>
                <a:schemeClr val="accent1"/>
              </a:solidFill>
              <a:prstDash val="solid"/>
              <a:miter lim="800000"/>
              <a:headEnd len="sm" w="sm" type="none"/>
              <a:tailEnd len="sm" w="sm" type="none"/>
            </a:ln>
          </p:spPr>
        </p:cxnSp>
        <p:cxnSp>
          <p:nvCxnSpPr>
            <p:cNvPr id="1258" name="Google Shape;1258;p48"/>
            <p:cNvCxnSpPr/>
            <p:nvPr/>
          </p:nvCxnSpPr>
          <p:spPr>
            <a:xfrm>
              <a:off x="9451975" y="3276102"/>
              <a:ext cx="0" cy="81500"/>
            </a:xfrm>
            <a:prstGeom prst="straightConnector1">
              <a:avLst/>
            </a:prstGeom>
            <a:noFill/>
            <a:ln cap="flat" cmpd="sng" w="15875">
              <a:solidFill>
                <a:schemeClr val="accent1"/>
              </a:solidFill>
              <a:prstDash val="solid"/>
              <a:miter lim="800000"/>
              <a:headEnd len="sm" w="sm" type="none"/>
              <a:tailEnd len="sm" w="sm" type="none"/>
            </a:ln>
          </p:spPr>
        </p:cxnSp>
        <p:cxnSp>
          <p:nvCxnSpPr>
            <p:cNvPr id="1259" name="Google Shape;1259;p48"/>
            <p:cNvCxnSpPr/>
            <p:nvPr/>
          </p:nvCxnSpPr>
          <p:spPr>
            <a:xfrm rot="10800000">
              <a:off x="9410700" y="3316852"/>
              <a:ext cx="82550" cy="0"/>
            </a:xfrm>
            <a:prstGeom prst="straightConnector1">
              <a:avLst/>
            </a:prstGeom>
            <a:noFill/>
            <a:ln cap="flat" cmpd="sng" w="15875">
              <a:solidFill>
                <a:schemeClr val="accent1"/>
              </a:solidFill>
              <a:prstDash val="solid"/>
              <a:miter lim="800000"/>
              <a:headEnd len="sm" w="sm" type="none"/>
              <a:tailEnd len="sm" w="sm" type="none"/>
            </a:ln>
          </p:spPr>
        </p:cxnSp>
        <p:cxnSp>
          <p:nvCxnSpPr>
            <p:cNvPr id="1260" name="Google Shape;1260;p48"/>
            <p:cNvCxnSpPr/>
            <p:nvPr/>
          </p:nvCxnSpPr>
          <p:spPr>
            <a:xfrm>
              <a:off x="9197975" y="3167958"/>
              <a:ext cx="0" cy="81500"/>
            </a:xfrm>
            <a:prstGeom prst="straightConnector1">
              <a:avLst/>
            </a:prstGeom>
            <a:noFill/>
            <a:ln cap="flat" cmpd="sng" w="15875">
              <a:solidFill>
                <a:schemeClr val="accent1"/>
              </a:solidFill>
              <a:prstDash val="solid"/>
              <a:miter lim="800000"/>
              <a:headEnd len="sm" w="sm" type="none"/>
              <a:tailEnd len="sm" w="sm" type="none"/>
            </a:ln>
          </p:spPr>
        </p:cxnSp>
        <p:cxnSp>
          <p:nvCxnSpPr>
            <p:cNvPr id="1261" name="Google Shape;1261;p48"/>
            <p:cNvCxnSpPr/>
            <p:nvPr/>
          </p:nvCxnSpPr>
          <p:spPr>
            <a:xfrm rot="10800000">
              <a:off x="9156700" y="3208708"/>
              <a:ext cx="82550" cy="0"/>
            </a:xfrm>
            <a:prstGeom prst="straightConnector1">
              <a:avLst/>
            </a:prstGeom>
            <a:noFill/>
            <a:ln cap="flat" cmpd="sng" w="15875">
              <a:solidFill>
                <a:schemeClr val="accent1"/>
              </a:solidFill>
              <a:prstDash val="solid"/>
              <a:miter lim="800000"/>
              <a:headEnd len="sm" w="sm" type="none"/>
              <a:tailEnd len="sm" w="sm" type="none"/>
            </a:ln>
          </p:spPr>
        </p:cxnSp>
        <p:cxnSp>
          <p:nvCxnSpPr>
            <p:cNvPr id="1262" name="Google Shape;1262;p48"/>
            <p:cNvCxnSpPr/>
            <p:nvPr/>
          </p:nvCxnSpPr>
          <p:spPr>
            <a:xfrm>
              <a:off x="8621713" y="3041005"/>
              <a:ext cx="0" cy="83068"/>
            </a:xfrm>
            <a:prstGeom prst="straightConnector1">
              <a:avLst/>
            </a:prstGeom>
            <a:noFill/>
            <a:ln cap="flat" cmpd="sng" w="15875">
              <a:solidFill>
                <a:schemeClr val="accent1"/>
              </a:solidFill>
              <a:prstDash val="solid"/>
              <a:miter lim="800000"/>
              <a:headEnd len="sm" w="sm" type="none"/>
              <a:tailEnd len="sm" w="sm" type="none"/>
            </a:ln>
          </p:spPr>
        </p:cxnSp>
        <p:cxnSp>
          <p:nvCxnSpPr>
            <p:cNvPr id="1263" name="Google Shape;1263;p48"/>
            <p:cNvCxnSpPr/>
            <p:nvPr/>
          </p:nvCxnSpPr>
          <p:spPr>
            <a:xfrm rot="10800000">
              <a:off x="8580438" y="3081755"/>
              <a:ext cx="82550" cy="0"/>
            </a:xfrm>
            <a:prstGeom prst="straightConnector1">
              <a:avLst/>
            </a:prstGeom>
            <a:noFill/>
            <a:ln cap="flat" cmpd="sng" w="15875">
              <a:solidFill>
                <a:schemeClr val="accent1"/>
              </a:solidFill>
              <a:prstDash val="solid"/>
              <a:miter lim="800000"/>
              <a:headEnd len="sm" w="sm" type="none"/>
              <a:tailEnd len="sm" w="sm" type="none"/>
            </a:ln>
          </p:spPr>
        </p:cxnSp>
        <p:cxnSp>
          <p:nvCxnSpPr>
            <p:cNvPr id="1264" name="Google Shape;1264;p48"/>
            <p:cNvCxnSpPr/>
            <p:nvPr/>
          </p:nvCxnSpPr>
          <p:spPr>
            <a:xfrm>
              <a:off x="7856538" y="2321609"/>
              <a:ext cx="0" cy="83068"/>
            </a:xfrm>
            <a:prstGeom prst="straightConnector1">
              <a:avLst/>
            </a:prstGeom>
            <a:noFill/>
            <a:ln cap="flat" cmpd="sng" w="15875">
              <a:solidFill>
                <a:schemeClr val="accent1"/>
              </a:solidFill>
              <a:prstDash val="solid"/>
              <a:miter lim="800000"/>
              <a:headEnd len="sm" w="sm" type="none"/>
              <a:tailEnd len="sm" w="sm" type="none"/>
            </a:ln>
          </p:spPr>
        </p:cxnSp>
        <p:cxnSp>
          <p:nvCxnSpPr>
            <p:cNvPr id="1265" name="Google Shape;1265;p48"/>
            <p:cNvCxnSpPr/>
            <p:nvPr/>
          </p:nvCxnSpPr>
          <p:spPr>
            <a:xfrm rot="10800000">
              <a:off x="7815263" y="2363927"/>
              <a:ext cx="82550" cy="0"/>
            </a:xfrm>
            <a:prstGeom prst="straightConnector1">
              <a:avLst/>
            </a:prstGeom>
            <a:noFill/>
            <a:ln cap="flat" cmpd="sng" w="15875">
              <a:solidFill>
                <a:schemeClr val="accent1"/>
              </a:solidFill>
              <a:prstDash val="solid"/>
              <a:miter lim="800000"/>
              <a:headEnd len="sm" w="sm" type="none"/>
              <a:tailEnd len="sm" w="sm" type="none"/>
            </a:ln>
          </p:spPr>
        </p:cxnSp>
        <p:cxnSp>
          <p:nvCxnSpPr>
            <p:cNvPr id="1266" name="Google Shape;1266;p48"/>
            <p:cNvCxnSpPr/>
            <p:nvPr/>
          </p:nvCxnSpPr>
          <p:spPr>
            <a:xfrm>
              <a:off x="7718425" y="2240109"/>
              <a:ext cx="0" cy="81500"/>
            </a:xfrm>
            <a:prstGeom prst="straightConnector1">
              <a:avLst/>
            </a:prstGeom>
            <a:noFill/>
            <a:ln cap="flat" cmpd="sng" w="15875">
              <a:solidFill>
                <a:schemeClr val="accent1"/>
              </a:solidFill>
              <a:prstDash val="solid"/>
              <a:miter lim="800000"/>
              <a:headEnd len="sm" w="sm" type="none"/>
              <a:tailEnd len="sm" w="sm" type="none"/>
            </a:ln>
          </p:spPr>
        </p:cxnSp>
        <p:cxnSp>
          <p:nvCxnSpPr>
            <p:cNvPr id="1267" name="Google Shape;1267;p48"/>
            <p:cNvCxnSpPr/>
            <p:nvPr/>
          </p:nvCxnSpPr>
          <p:spPr>
            <a:xfrm rot="10800000">
              <a:off x="7677150" y="2280859"/>
              <a:ext cx="82550" cy="0"/>
            </a:xfrm>
            <a:prstGeom prst="straightConnector1">
              <a:avLst/>
            </a:prstGeom>
            <a:noFill/>
            <a:ln cap="flat" cmpd="sng" w="15875">
              <a:solidFill>
                <a:schemeClr val="accent1"/>
              </a:solidFill>
              <a:prstDash val="solid"/>
              <a:miter lim="800000"/>
              <a:headEnd len="sm" w="sm" type="none"/>
              <a:tailEnd len="sm" w="sm" type="none"/>
            </a:ln>
          </p:spPr>
        </p:cxnSp>
        <p:cxnSp>
          <p:nvCxnSpPr>
            <p:cNvPr id="1268" name="Google Shape;1268;p48"/>
            <p:cNvCxnSpPr/>
            <p:nvPr/>
          </p:nvCxnSpPr>
          <p:spPr>
            <a:xfrm>
              <a:off x="7712075" y="2199359"/>
              <a:ext cx="0" cy="81500"/>
            </a:xfrm>
            <a:prstGeom prst="straightConnector1">
              <a:avLst/>
            </a:prstGeom>
            <a:noFill/>
            <a:ln cap="flat" cmpd="sng" w="15875">
              <a:solidFill>
                <a:schemeClr val="accent1"/>
              </a:solidFill>
              <a:prstDash val="solid"/>
              <a:miter lim="800000"/>
              <a:headEnd len="sm" w="sm" type="none"/>
              <a:tailEnd len="sm" w="sm" type="none"/>
            </a:ln>
          </p:spPr>
        </p:cxnSp>
        <p:cxnSp>
          <p:nvCxnSpPr>
            <p:cNvPr id="1269" name="Google Shape;1269;p48"/>
            <p:cNvCxnSpPr/>
            <p:nvPr/>
          </p:nvCxnSpPr>
          <p:spPr>
            <a:xfrm rot="10800000">
              <a:off x="7670800" y="2240109"/>
              <a:ext cx="82550" cy="0"/>
            </a:xfrm>
            <a:prstGeom prst="straightConnector1">
              <a:avLst/>
            </a:prstGeom>
            <a:noFill/>
            <a:ln cap="flat" cmpd="sng" w="15875">
              <a:solidFill>
                <a:schemeClr val="accent1"/>
              </a:solidFill>
              <a:prstDash val="solid"/>
              <a:miter lim="800000"/>
              <a:headEnd len="sm" w="sm" type="none"/>
              <a:tailEnd len="sm" w="sm" type="none"/>
            </a:ln>
          </p:spPr>
        </p:cxnSp>
        <p:cxnSp>
          <p:nvCxnSpPr>
            <p:cNvPr id="1270" name="Google Shape;1270;p48"/>
            <p:cNvCxnSpPr/>
            <p:nvPr/>
          </p:nvCxnSpPr>
          <p:spPr>
            <a:xfrm>
              <a:off x="8589963" y="3019063"/>
              <a:ext cx="0" cy="81500"/>
            </a:xfrm>
            <a:prstGeom prst="straightConnector1">
              <a:avLst/>
            </a:prstGeom>
            <a:noFill/>
            <a:ln cap="flat" cmpd="sng" w="15875">
              <a:solidFill>
                <a:schemeClr val="accent1"/>
              </a:solidFill>
              <a:prstDash val="solid"/>
              <a:miter lim="800000"/>
              <a:headEnd len="sm" w="sm" type="none"/>
              <a:tailEnd len="sm" w="sm" type="none"/>
            </a:ln>
          </p:spPr>
        </p:cxnSp>
        <p:cxnSp>
          <p:nvCxnSpPr>
            <p:cNvPr id="1271" name="Google Shape;1271;p48"/>
            <p:cNvCxnSpPr/>
            <p:nvPr/>
          </p:nvCxnSpPr>
          <p:spPr>
            <a:xfrm rot="10800000">
              <a:off x="8548688" y="3059813"/>
              <a:ext cx="82550" cy="0"/>
            </a:xfrm>
            <a:prstGeom prst="straightConnector1">
              <a:avLst/>
            </a:prstGeom>
            <a:noFill/>
            <a:ln cap="flat" cmpd="sng" w="15875">
              <a:solidFill>
                <a:schemeClr val="accent1"/>
              </a:solidFill>
              <a:prstDash val="solid"/>
              <a:miter lim="800000"/>
              <a:headEnd len="sm" w="sm" type="none"/>
              <a:tailEnd len="sm" w="sm" type="none"/>
            </a:ln>
          </p:spPr>
        </p:cxnSp>
        <p:cxnSp>
          <p:nvCxnSpPr>
            <p:cNvPr id="1272" name="Google Shape;1272;p48"/>
            <p:cNvCxnSpPr/>
            <p:nvPr/>
          </p:nvCxnSpPr>
          <p:spPr>
            <a:xfrm>
              <a:off x="9134475" y="3091159"/>
              <a:ext cx="0" cy="83068"/>
            </a:xfrm>
            <a:prstGeom prst="straightConnector1">
              <a:avLst/>
            </a:prstGeom>
            <a:noFill/>
            <a:ln cap="flat" cmpd="sng" w="15875">
              <a:solidFill>
                <a:schemeClr val="accent1"/>
              </a:solidFill>
              <a:prstDash val="solid"/>
              <a:miter lim="800000"/>
              <a:headEnd len="sm" w="sm" type="none"/>
              <a:tailEnd len="sm" w="sm" type="none"/>
            </a:ln>
          </p:spPr>
        </p:cxnSp>
        <p:cxnSp>
          <p:nvCxnSpPr>
            <p:cNvPr id="1273" name="Google Shape;1273;p48"/>
            <p:cNvCxnSpPr/>
            <p:nvPr/>
          </p:nvCxnSpPr>
          <p:spPr>
            <a:xfrm rot="10800000">
              <a:off x="9093200" y="3133477"/>
              <a:ext cx="82550" cy="0"/>
            </a:xfrm>
            <a:prstGeom prst="straightConnector1">
              <a:avLst/>
            </a:prstGeom>
            <a:noFill/>
            <a:ln cap="flat" cmpd="sng" w="15875">
              <a:solidFill>
                <a:schemeClr val="accent1"/>
              </a:solidFill>
              <a:prstDash val="solid"/>
              <a:miter lim="800000"/>
              <a:headEnd len="sm" w="sm" type="none"/>
              <a:tailEnd len="sm" w="sm" type="none"/>
            </a:ln>
          </p:spPr>
        </p:cxnSp>
      </p:grpSp>
      <p:grpSp>
        <p:nvGrpSpPr>
          <p:cNvPr id="1274" name="Google Shape;1274;p48"/>
          <p:cNvGrpSpPr/>
          <p:nvPr/>
        </p:nvGrpSpPr>
        <p:grpSpPr>
          <a:xfrm>
            <a:off x="7250042" y="4062764"/>
            <a:ext cx="4505104" cy="382156"/>
            <a:chOff x="7250042" y="4128180"/>
            <a:chExt cx="4505104" cy="382156"/>
          </a:xfrm>
        </p:grpSpPr>
        <p:sp>
          <p:nvSpPr>
            <p:cNvPr id="1275" name="Google Shape;1275;p48"/>
            <p:cNvSpPr txBox="1"/>
            <p:nvPr/>
          </p:nvSpPr>
          <p:spPr>
            <a:xfrm>
              <a:off x="7250042" y="4128180"/>
              <a:ext cx="238002" cy="38215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92D050"/>
                </a:buClr>
                <a:buSzPts val="1000"/>
                <a:buFont typeface="Arial"/>
                <a:buNone/>
              </a:pPr>
              <a:r>
                <a:rPr b="0" i="0" lang="en-US" sz="1200" u="none" cap="none" strike="noStrike">
                  <a:solidFill>
                    <a:srgbClr val="262626"/>
                  </a:solidFill>
                  <a:latin typeface="Arial Narrow"/>
                  <a:ea typeface="Arial Narrow"/>
                  <a:cs typeface="Arial Narrow"/>
                  <a:sym typeface="Arial Narrow"/>
                </a:rPr>
                <a:t>27</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49721E"/>
                </a:buClr>
                <a:buSzPts val="1000"/>
                <a:buFont typeface="Arial"/>
                <a:buNone/>
              </a:pPr>
              <a:r>
                <a:rPr b="0" i="0" lang="en-US" sz="1200" u="none" cap="none" strike="noStrike">
                  <a:solidFill>
                    <a:srgbClr val="262626"/>
                  </a:solidFill>
                  <a:latin typeface="Arial Narrow"/>
                  <a:ea typeface="Arial Narrow"/>
                  <a:cs typeface="Arial Narrow"/>
                  <a:sym typeface="Arial Narrow"/>
                </a:rPr>
                <a:t>75</a:t>
              </a:r>
              <a:endParaRPr b="0" i="0" sz="1400" u="none" cap="none" strike="noStrike">
                <a:solidFill>
                  <a:srgbClr val="262626"/>
                </a:solidFill>
                <a:latin typeface="Arial Narrow"/>
                <a:ea typeface="Arial Narrow"/>
                <a:cs typeface="Arial Narrow"/>
                <a:sym typeface="Arial Narrow"/>
              </a:endParaRPr>
            </a:p>
          </p:txBody>
        </p:sp>
        <p:sp>
          <p:nvSpPr>
            <p:cNvPr id="1276" name="Google Shape;1276;p48"/>
            <p:cNvSpPr txBox="1"/>
            <p:nvPr/>
          </p:nvSpPr>
          <p:spPr>
            <a:xfrm>
              <a:off x="7771255" y="4128180"/>
              <a:ext cx="238002" cy="38215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92D050"/>
                </a:buClr>
                <a:buSzPts val="1000"/>
                <a:buFont typeface="Arial"/>
                <a:buNone/>
              </a:pPr>
              <a:r>
                <a:rPr b="0" i="0" lang="en-US" sz="1200" u="none" cap="none" strike="noStrike">
                  <a:solidFill>
                    <a:srgbClr val="262626"/>
                  </a:solidFill>
                  <a:latin typeface="Arial Narrow"/>
                  <a:ea typeface="Arial Narrow"/>
                  <a:cs typeface="Arial Narrow"/>
                  <a:sym typeface="Arial Narrow"/>
                </a:rPr>
                <a:t>15</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49721E"/>
                </a:buClr>
                <a:buSzPts val="1000"/>
                <a:buFont typeface="Arial"/>
                <a:buNone/>
              </a:pPr>
              <a:r>
                <a:rPr b="0" i="0" lang="en-US" sz="1200" u="none" cap="none" strike="noStrike">
                  <a:solidFill>
                    <a:srgbClr val="262626"/>
                  </a:solidFill>
                  <a:latin typeface="Arial Narrow"/>
                  <a:ea typeface="Arial Narrow"/>
                  <a:cs typeface="Arial Narrow"/>
                  <a:sym typeface="Arial Narrow"/>
                </a:rPr>
                <a:t>51</a:t>
              </a:r>
              <a:endParaRPr b="0" i="0" sz="1400" u="none" cap="none" strike="noStrike">
                <a:solidFill>
                  <a:srgbClr val="262626"/>
                </a:solidFill>
                <a:latin typeface="Arial Narrow"/>
                <a:ea typeface="Arial Narrow"/>
                <a:cs typeface="Arial Narrow"/>
                <a:sym typeface="Arial Narrow"/>
              </a:endParaRPr>
            </a:p>
          </p:txBody>
        </p:sp>
        <p:sp>
          <p:nvSpPr>
            <p:cNvPr id="1277" name="Google Shape;1277;p48"/>
            <p:cNvSpPr txBox="1"/>
            <p:nvPr/>
          </p:nvSpPr>
          <p:spPr>
            <a:xfrm>
              <a:off x="8310431" y="4128180"/>
              <a:ext cx="238002" cy="38215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92D050"/>
                </a:buClr>
                <a:buSzPts val="1000"/>
                <a:buFont typeface="Arial"/>
                <a:buNone/>
              </a:pPr>
              <a:r>
                <a:rPr b="0" i="0" lang="en-US" sz="1200" u="none" cap="none" strike="noStrike">
                  <a:solidFill>
                    <a:srgbClr val="262626"/>
                  </a:solidFill>
                  <a:latin typeface="Arial Narrow"/>
                  <a:ea typeface="Arial Narrow"/>
                  <a:cs typeface="Arial Narrow"/>
                  <a:sym typeface="Arial Narrow"/>
                </a:rPr>
                <a:t>8</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49721E"/>
                </a:buClr>
                <a:buSzPts val="1000"/>
                <a:buFont typeface="Arial"/>
                <a:buNone/>
              </a:pPr>
              <a:r>
                <a:rPr b="0" i="0" lang="en-US" sz="1200" u="none" cap="none" strike="noStrike">
                  <a:solidFill>
                    <a:srgbClr val="262626"/>
                  </a:solidFill>
                  <a:latin typeface="Arial Narrow"/>
                  <a:ea typeface="Arial Narrow"/>
                  <a:cs typeface="Arial Narrow"/>
                  <a:sym typeface="Arial Narrow"/>
                </a:rPr>
                <a:t>28</a:t>
              </a:r>
              <a:endParaRPr b="0" i="0" sz="1400" u="none" cap="none" strike="noStrike">
                <a:solidFill>
                  <a:srgbClr val="262626"/>
                </a:solidFill>
                <a:latin typeface="Arial Narrow"/>
                <a:ea typeface="Arial Narrow"/>
                <a:cs typeface="Arial Narrow"/>
                <a:sym typeface="Arial Narrow"/>
              </a:endParaRPr>
            </a:p>
          </p:txBody>
        </p:sp>
        <p:sp>
          <p:nvSpPr>
            <p:cNvPr id="1278" name="Google Shape;1278;p48"/>
            <p:cNvSpPr txBox="1"/>
            <p:nvPr/>
          </p:nvSpPr>
          <p:spPr>
            <a:xfrm>
              <a:off x="8876246" y="4128180"/>
              <a:ext cx="238002" cy="38215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92D050"/>
                </a:buClr>
                <a:buSzPts val="1000"/>
                <a:buFont typeface="Arial"/>
                <a:buNone/>
              </a:pPr>
              <a:r>
                <a:rPr b="0" i="0" lang="en-US" sz="1200" u="none" cap="none" strike="noStrike">
                  <a:solidFill>
                    <a:srgbClr val="262626"/>
                  </a:solidFill>
                  <a:latin typeface="Arial Narrow"/>
                  <a:ea typeface="Arial Narrow"/>
                  <a:cs typeface="Arial Narrow"/>
                  <a:sym typeface="Arial Narrow"/>
                </a:rPr>
                <a:t>5</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49721E"/>
                </a:buClr>
                <a:buSzPts val="1000"/>
                <a:buFont typeface="Arial"/>
                <a:buNone/>
              </a:pPr>
              <a:r>
                <a:rPr b="0" i="0" lang="en-US" sz="1200" u="none" cap="none" strike="noStrike">
                  <a:solidFill>
                    <a:srgbClr val="262626"/>
                  </a:solidFill>
                  <a:latin typeface="Arial Narrow"/>
                  <a:ea typeface="Arial Narrow"/>
                  <a:cs typeface="Arial Narrow"/>
                  <a:sym typeface="Arial Narrow"/>
                </a:rPr>
                <a:t>21</a:t>
              </a:r>
              <a:endParaRPr b="0" i="0" sz="1400" u="none" cap="none" strike="noStrike">
                <a:solidFill>
                  <a:srgbClr val="000000"/>
                </a:solidFill>
                <a:latin typeface="Arial"/>
                <a:ea typeface="Arial"/>
                <a:cs typeface="Arial"/>
                <a:sym typeface="Arial"/>
              </a:endParaRPr>
            </a:p>
          </p:txBody>
        </p:sp>
        <p:sp>
          <p:nvSpPr>
            <p:cNvPr id="1279" name="Google Shape;1279;p48"/>
            <p:cNvSpPr txBox="1"/>
            <p:nvPr/>
          </p:nvSpPr>
          <p:spPr>
            <a:xfrm>
              <a:off x="9428353" y="4128180"/>
              <a:ext cx="238002" cy="38215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92D050"/>
                </a:buClr>
                <a:buSzPts val="1000"/>
                <a:buFont typeface="Arial"/>
                <a:buNone/>
              </a:pPr>
              <a:r>
                <a:rPr b="0" i="0" lang="en-US" sz="1200" u="none" cap="none" strike="noStrike">
                  <a:solidFill>
                    <a:srgbClr val="262626"/>
                  </a:solidFill>
                  <a:latin typeface="Arial Narrow"/>
                  <a:ea typeface="Arial Narrow"/>
                  <a:cs typeface="Arial Narrow"/>
                  <a:sym typeface="Arial Narrow"/>
                </a:rPr>
                <a:t>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49721E"/>
                </a:buClr>
                <a:buSzPts val="1000"/>
                <a:buFont typeface="Arial"/>
                <a:buNone/>
              </a:pPr>
              <a:r>
                <a:rPr b="0" i="0" lang="en-US" sz="1200" u="none" cap="none" strike="noStrike">
                  <a:solidFill>
                    <a:srgbClr val="262626"/>
                  </a:solidFill>
                  <a:latin typeface="Arial Narrow"/>
                  <a:ea typeface="Arial Narrow"/>
                  <a:cs typeface="Arial Narrow"/>
                  <a:sym typeface="Arial Narrow"/>
                </a:rPr>
                <a:t>11</a:t>
              </a:r>
              <a:endParaRPr b="0" i="0" sz="1400" u="none" cap="none" strike="noStrike">
                <a:solidFill>
                  <a:srgbClr val="262626"/>
                </a:solidFill>
                <a:latin typeface="Arial Narrow"/>
                <a:ea typeface="Arial Narrow"/>
                <a:cs typeface="Arial Narrow"/>
                <a:sym typeface="Arial Narrow"/>
              </a:endParaRPr>
            </a:p>
          </p:txBody>
        </p:sp>
        <p:sp>
          <p:nvSpPr>
            <p:cNvPr id="1280" name="Google Shape;1280;p48"/>
            <p:cNvSpPr txBox="1"/>
            <p:nvPr/>
          </p:nvSpPr>
          <p:spPr>
            <a:xfrm>
              <a:off x="10008299" y="4128180"/>
              <a:ext cx="167470" cy="38215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92D050"/>
                </a:buClr>
                <a:buSzPts val="1000"/>
                <a:buFont typeface="Arial"/>
                <a:buNone/>
              </a:pPr>
              <a:r>
                <a:rPr b="0" i="0" lang="en-US" sz="1200" u="none" cap="none" strike="noStrike">
                  <a:solidFill>
                    <a:srgbClr val="262626"/>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49721E"/>
                </a:buClr>
                <a:buSzPts val="1000"/>
                <a:buFont typeface="Arial"/>
                <a:buNone/>
              </a:pPr>
              <a:r>
                <a:rPr b="0" i="0" lang="en-US" sz="1200" u="none" cap="none" strike="noStrike">
                  <a:solidFill>
                    <a:srgbClr val="262626"/>
                  </a:solidFill>
                  <a:latin typeface="Arial Narrow"/>
                  <a:ea typeface="Arial Narrow"/>
                  <a:cs typeface="Arial Narrow"/>
                  <a:sym typeface="Arial Narrow"/>
                </a:rPr>
                <a:t>4</a:t>
              </a:r>
              <a:endParaRPr b="0" i="0" sz="1400" u="none" cap="none" strike="noStrike">
                <a:solidFill>
                  <a:srgbClr val="262626"/>
                </a:solidFill>
                <a:latin typeface="Arial Narrow"/>
                <a:ea typeface="Arial Narrow"/>
                <a:cs typeface="Arial Narrow"/>
                <a:sym typeface="Arial Narrow"/>
              </a:endParaRPr>
            </a:p>
          </p:txBody>
        </p:sp>
        <p:sp>
          <p:nvSpPr>
            <p:cNvPr id="1281" name="Google Shape;1281;p48"/>
            <p:cNvSpPr txBox="1"/>
            <p:nvPr/>
          </p:nvSpPr>
          <p:spPr>
            <a:xfrm>
              <a:off x="10536779" y="4128180"/>
              <a:ext cx="167470" cy="38215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92D050"/>
                </a:buClr>
                <a:buSzPts val="10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49721E"/>
                </a:buClr>
                <a:buSzPts val="1000"/>
                <a:buFont typeface="Arial"/>
                <a:buNone/>
              </a:pPr>
              <a:r>
                <a:rPr b="0" i="0" lang="en-US" sz="1200" u="none" cap="none" strike="noStrike">
                  <a:solidFill>
                    <a:srgbClr val="262626"/>
                  </a:solidFill>
                  <a:latin typeface="Arial Narrow"/>
                  <a:ea typeface="Arial Narrow"/>
                  <a:cs typeface="Arial Narrow"/>
                  <a:sym typeface="Arial Narrow"/>
                </a:rPr>
                <a:t>2</a:t>
              </a:r>
              <a:endParaRPr b="0" i="0" sz="1400" u="none" cap="none" strike="noStrike">
                <a:solidFill>
                  <a:srgbClr val="262626"/>
                </a:solidFill>
                <a:latin typeface="Arial Narrow"/>
                <a:ea typeface="Arial Narrow"/>
                <a:cs typeface="Arial Narrow"/>
                <a:sym typeface="Arial Narrow"/>
              </a:endParaRPr>
            </a:p>
          </p:txBody>
        </p:sp>
        <p:sp>
          <p:nvSpPr>
            <p:cNvPr id="1282" name="Google Shape;1282;p48"/>
            <p:cNvSpPr txBox="1"/>
            <p:nvPr/>
          </p:nvSpPr>
          <p:spPr>
            <a:xfrm>
              <a:off x="11076234" y="4128180"/>
              <a:ext cx="167470" cy="38215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92D050"/>
                </a:buClr>
                <a:buSzPts val="10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49721E"/>
                </a:buClr>
                <a:buSzPts val="1000"/>
                <a:buFont typeface="Arial"/>
                <a:buNone/>
              </a:pPr>
              <a:r>
                <a:rPr b="0" i="0" lang="en-US" sz="1200" u="none" cap="none" strike="noStrike">
                  <a:solidFill>
                    <a:srgbClr val="262626"/>
                  </a:solidFill>
                  <a:latin typeface="Arial Narrow"/>
                  <a:ea typeface="Arial Narrow"/>
                  <a:cs typeface="Arial Narrow"/>
                  <a:sym typeface="Arial Narrow"/>
                </a:rPr>
                <a:t>1</a:t>
              </a:r>
              <a:endParaRPr b="0" i="0" sz="1400" u="none" cap="none" strike="noStrike">
                <a:solidFill>
                  <a:srgbClr val="262626"/>
                </a:solidFill>
                <a:latin typeface="Arial Narrow"/>
                <a:ea typeface="Arial Narrow"/>
                <a:cs typeface="Arial Narrow"/>
                <a:sym typeface="Arial Narrow"/>
              </a:endParaRPr>
            </a:p>
          </p:txBody>
        </p:sp>
        <p:sp>
          <p:nvSpPr>
            <p:cNvPr id="1283" name="Google Shape;1283;p48"/>
            <p:cNvSpPr txBox="1"/>
            <p:nvPr/>
          </p:nvSpPr>
          <p:spPr>
            <a:xfrm>
              <a:off x="11587676" y="4128180"/>
              <a:ext cx="167470" cy="38215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92D050"/>
                </a:buClr>
                <a:buSzPts val="10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100"/>
                </a:spcBef>
                <a:spcAft>
                  <a:spcPts val="0"/>
                </a:spcAft>
                <a:buClr>
                  <a:srgbClr val="49721E"/>
                </a:buClr>
                <a:buSzPts val="1000"/>
                <a:buFont typeface="Arial"/>
                <a:buNone/>
              </a:pPr>
              <a:r>
                <a:rPr b="0" i="0" lang="en-US" sz="1200" u="none" cap="none" strike="noStrike">
                  <a:solidFill>
                    <a:srgbClr val="262626"/>
                  </a:solidFill>
                  <a:latin typeface="Arial Narrow"/>
                  <a:ea typeface="Arial Narrow"/>
                  <a:cs typeface="Arial Narrow"/>
                  <a:sym typeface="Arial Narrow"/>
                </a:rPr>
                <a:t>1</a:t>
              </a:r>
              <a:endParaRPr b="0" i="0" sz="1400" u="none" cap="none" strike="noStrike">
                <a:solidFill>
                  <a:srgbClr val="262626"/>
                </a:solidFill>
                <a:latin typeface="Arial Narrow"/>
                <a:ea typeface="Arial Narrow"/>
                <a:cs typeface="Arial Narrow"/>
                <a:sym typeface="Arial Narrow"/>
              </a:endParaRPr>
            </a:p>
          </p:txBody>
        </p:sp>
      </p:grpSp>
      <p:sp>
        <p:nvSpPr>
          <p:cNvPr id="1284" name="Google Shape;1284;p48"/>
          <p:cNvSpPr txBox="1"/>
          <p:nvPr/>
        </p:nvSpPr>
        <p:spPr>
          <a:xfrm>
            <a:off x="389522" y="3821677"/>
            <a:ext cx="986700" cy="605294"/>
          </a:xfrm>
          <a:prstGeom prst="rect">
            <a:avLst/>
          </a:prstGeom>
          <a:noFill/>
          <a:ln>
            <a:noFill/>
          </a:ln>
        </p:spPr>
        <p:txBody>
          <a:bodyPr anchorCtr="0" anchor="b" bIns="0" lIns="48000" spcFirstLastPara="1" rIns="4800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153F5A"/>
                </a:solidFill>
                <a:latin typeface="Arial Narrow"/>
                <a:ea typeface="Arial Narrow"/>
                <a:cs typeface="Arial Narrow"/>
                <a:sym typeface="Arial Narrow"/>
              </a:rPr>
              <a:t>No. of patients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200"/>
              </a:spcBef>
              <a:spcAft>
                <a:spcPts val="0"/>
              </a:spcAft>
              <a:buClr>
                <a:srgbClr val="3D8849"/>
              </a:buClr>
              <a:buSzPts val="1000"/>
              <a:buFont typeface="Arial"/>
              <a:buNone/>
            </a:pPr>
            <a:r>
              <a:rPr b="1" i="0" lang="en-US" sz="1200" u="none" cap="none" strike="noStrike">
                <a:solidFill>
                  <a:srgbClr val="71A0B4"/>
                </a:solidFill>
                <a:latin typeface="Arial Narrow"/>
                <a:ea typeface="Arial Narrow"/>
                <a:cs typeface="Arial Narrow"/>
                <a:sym typeface="Arial Narrow"/>
              </a:rPr>
              <a:t>ALPE + FUL</a:t>
            </a:r>
            <a:endParaRPr b="1" i="0" sz="1400" u="none" cap="none" strike="noStrike">
              <a:solidFill>
                <a:srgbClr val="000000"/>
              </a:solidFill>
              <a:latin typeface="Arial Narrow"/>
              <a:ea typeface="Arial Narrow"/>
              <a:cs typeface="Arial Narrow"/>
              <a:sym typeface="Arial Narrow"/>
            </a:endParaRPr>
          </a:p>
          <a:p>
            <a:pPr indent="0" lvl="0" marL="0" marR="0" rtl="0" algn="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PBO + FUL</a:t>
            </a:r>
            <a:endParaRPr b="0" i="0" sz="1400" u="none" cap="none" strike="noStrike">
              <a:solidFill>
                <a:srgbClr val="000000"/>
              </a:solidFill>
              <a:latin typeface="Arial"/>
              <a:ea typeface="Arial"/>
              <a:cs typeface="Arial"/>
              <a:sym typeface="Arial"/>
            </a:endParaRPr>
          </a:p>
        </p:txBody>
      </p:sp>
      <p:graphicFrame>
        <p:nvGraphicFramePr>
          <p:cNvPr id="1285" name="Google Shape;1285;p48"/>
          <p:cNvGraphicFramePr/>
          <p:nvPr/>
        </p:nvGraphicFramePr>
        <p:xfrm>
          <a:off x="944310" y="4470078"/>
          <a:ext cx="3000000" cy="3000000"/>
        </p:xfrm>
        <a:graphic>
          <a:graphicData uri="http://schemas.openxmlformats.org/drawingml/2006/table">
            <a:tbl>
              <a:tblPr>
                <a:noFill/>
                <a:tableStyleId>{0E7FAE33-6D4A-419A-BE57-B3ED120DC536}</a:tableStyleId>
              </a:tblPr>
              <a:tblGrid>
                <a:gridCol w="1410050"/>
                <a:gridCol w="1747425"/>
                <a:gridCol w="1851300"/>
              </a:tblGrid>
              <a:tr h="274325">
                <a:tc>
                  <a:txBody>
                    <a:bodyPr/>
                    <a:lstStyle/>
                    <a:p>
                      <a:pPr indent="0" lvl="0" marL="0" marR="0" rtl="0" algn="ctr">
                        <a:lnSpc>
                          <a:spcPct val="80000"/>
                        </a:lnSpc>
                        <a:spcBef>
                          <a:spcPts val="0"/>
                        </a:spcBef>
                        <a:spcAft>
                          <a:spcPts val="0"/>
                        </a:spcAft>
                        <a:buClr>
                          <a:schemeClr val="dk1"/>
                        </a:buClr>
                        <a:buSzPts val="1400"/>
                        <a:buFont typeface="Arial Narrow"/>
                        <a:buNone/>
                      </a:pPr>
                      <a:r>
                        <a:t/>
                      </a:r>
                      <a:endParaRPr sz="14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ALPE + FUL (n=169)</a:t>
                      </a:r>
                      <a:endParaRPr sz="1400" u="none" cap="none" strike="noStrike"/>
                    </a:p>
                  </a:txBody>
                  <a:tcPr marT="60950" marB="60950" marR="73925" marL="739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9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PBO + FUL (n=172)</a:t>
                      </a:r>
                      <a:endParaRPr sz="1400" u="none" cap="none" strike="noStrike"/>
                    </a:p>
                  </a:txBody>
                  <a:tcPr marT="60950" marB="60950" marR="73925" marL="73925"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74325">
                <a:tc>
                  <a:txBody>
                    <a:bodyPr/>
                    <a:lstStyle/>
                    <a:p>
                      <a:pPr indent="0" lvl="0" marL="0" marR="0" rtl="0" algn="r">
                        <a:lnSpc>
                          <a:spcPct val="100000"/>
                        </a:lnSpc>
                        <a:spcBef>
                          <a:spcPts val="0"/>
                        </a:spcBef>
                        <a:spcAft>
                          <a:spcPts val="0"/>
                        </a:spcAft>
                        <a:buClr>
                          <a:schemeClr val="accent1"/>
                        </a:buClr>
                        <a:buSzPts val="1400"/>
                        <a:buFont typeface="Arial Narrow"/>
                        <a:buNone/>
                      </a:pPr>
                      <a:r>
                        <a:rPr b="1" lang="en-US" sz="1400" u="none" cap="none" strike="noStrike">
                          <a:solidFill>
                            <a:srgbClr val="262626"/>
                          </a:solidFill>
                          <a:latin typeface="Arial Narrow"/>
                          <a:ea typeface="Arial Narrow"/>
                          <a:cs typeface="Arial Narrow"/>
                          <a:sym typeface="Arial Narrow"/>
                        </a:rPr>
                        <a:t>mPFS, mo </a:t>
                      </a:r>
                      <a:r>
                        <a:rPr b="0" lang="en-US" sz="1400" u="none" cap="none" strike="noStrike">
                          <a:solidFill>
                            <a:srgbClr val="262626"/>
                          </a:solidFill>
                          <a:latin typeface="Arial Narrow"/>
                          <a:ea typeface="Arial Narrow"/>
                          <a:cs typeface="Arial Narrow"/>
                          <a:sym typeface="Arial Narrow"/>
                        </a:rPr>
                        <a:t>[95% CI]</a:t>
                      </a:r>
                      <a:endParaRPr sz="1400" u="none" cap="none" strike="noStrike">
                        <a:solidFill>
                          <a:srgbClr val="262626"/>
                        </a:solidFill>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11 </a:t>
                      </a:r>
                      <a:r>
                        <a:rPr b="0" i="0" lang="en-US" sz="1400" u="none" cap="none" strike="noStrike">
                          <a:solidFill>
                            <a:srgbClr val="262626"/>
                          </a:solidFill>
                          <a:latin typeface="Arial Narrow"/>
                          <a:ea typeface="Arial Narrow"/>
                          <a:cs typeface="Arial Narrow"/>
                          <a:sym typeface="Arial Narrow"/>
                        </a:rPr>
                        <a:t>[7.5-14.5]</a:t>
                      </a:r>
                      <a:endParaRPr sz="14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5.7 </a:t>
                      </a:r>
                      <a:r>
                        <a:rPr b="0" i="0" lang="en-US" sz="1400" u="none" cap="none" strike="noStrike">
                          <a:solidFill>
                            <a:srgbClr val="262626"/>
                          </a:solidFill>
                          <a:latin typeface="Arial Narrow"/>
                          <a:ea typeface="Arial Narrow"/>
                          <a:cs typeface="Arial Narrow"/>
                          <a:sym typeface="Arial Narrow"/>
                        </a:rPr>
                        <a:t>[3.7-7.4]</a:t>
                      </a:r>
                      <a:endParaRPr sz="14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74325">
                <a:tc>
                  <a:txBody>
                    <a:bodyPr/>
                    <a:lstStyle/>
                    <a:p>
                      <a:pPr indent="0" lvl="0" marL="0" marR="0" rtl="0" algn="r">
                        <a:lnSpc>
                          <a:spcPct val="100000"/>
                        </a:lnSpc>
                        <a:spcBef>
                          <a:spcPts val="0"/>
                        </a:spcBef>
                        <a:spcAft>
                          <a:spcPts val="0"/>
                        </a:spcAft>
                        <a:buClr>
                          <a:schemeClr val="accent1"/>
                        </a:buClr>
                        <a:buSzPts val="1400"/>
                        <a:buFont typeface="Arial Narrow"/>
                        <a:buNone/>
                      </a:pPr>
                      <a:r>
                        <a:rPr b="1" lang="en-US" sz="1400" u="none" cap="none" strike="noStrike">
                          <a:solidFill>
                            <a:srgbClr val="262626"/>
                          </a:solidFill>
                          <a:latin typeface="Arial Narrow"/>
                          <a:ea typeface="Arial Narrow"/>
                          <a:cs typeface="Arial Narrow"/>
                          <a:sym typeface="Arial Narrow"/>
                        </a:rPr>
                        <a:t>HR</a:t>
                      </a:r>
                      <a:r>
                        <a:rPr b="0" lang="en-US" sz="1400" u="none" cap="none" strike="noStrike">
                          <a:solidFill>
                            <a:srgbClr val="262626"/>
                          </a:solidFill>
                          <a:latin typeface="Arial Narrow"/>
                          <a:ea typeface="Arial Narrow"/>
                          <a:cs typeface="Arial Narrow"/>
                          <a:sym typeface="Arial Narrow"/>
                        </a:rPr>
                        <a:t> [95% CI]</a:t>
                      </a:r>
                      <a:endParaRPr b="1" sz="14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0.65 </a:t>
                      </a:r>
                      <a:r>
                        <a:rPr b="0" i="0" lang="en-US" sz="1400" u="none" cap="none" strike="noStrike">
                          <a:solidFill>
                            <a:srgbClr val="262626"/>
                          </a:solidFill>
                          <a:latin typeface="Arial Narrow"/>
                          <a:ea typeface="Arial Narrow"/>
                          <a:cs typeface="Arial Narrow"/>
                          <a:sym typeface="Arial Narrow"/>
                        </a:rPr>
                        <a:t>[0.50-0.85]</a:t>
                      </a:r>
                      <a:endParaRPr sz="14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74325">
                <a:tc>
                  <a:txBody>
                    <a:bodyPr/>
                    <a:lstStyle/>
                    <a:p>
                      <a:pPr indent="0" lvl="0" marL="0" marR="0" rtl="0" algn="r">
                        <a:lnSpc>
                          <a:spcPct val="100000"/>
                        </a:lnSpc>
                        <a:spcBef>
                          <a:spcPts val="0"/>
                        </a:spcBef>
                        <a:spcAft>
                          <a:spcPts val="0"/>
                        </a:spcAft>
                        <a:buClr>
                          <a:schemeClr val="accent1"/>
                        </a:buClr>
                        <a:buSzPts val="1400"/>
                        <a:buFont typeface="Arial Narrow"/>
                        <a:buNone/>
                      </a:pPr>
                      <a:r>
                        <a:rPr b="1" lang="en-US" sz="1400" u="none" cap="none" strike="noStrike">
                          <a:solidFill>
                            <a:srgbClr val="262626"/>
                          </a:solidFill>
                          <a:latin typeface="Arial Narrow"/>
                          <a:ea typeface="Arial Narrow"/>
                          <a:cs typeface="Arial Narrow"/>
                          <a:sym typeface="Arial Narrow"/>
                        </a:rPr>
                        <a:t>Log-rank p-value</a:t>
                      </a:r>
                      <a:endParaRPr sz="1400" u="none" cap="none" strike="noStrike">
                        <a:solidFill>
                          <a:srgbClr val="262626"/>
                        </a:solidFill>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1200"/>
                        <a:buFont typeface="Arial"/>
                        <a:buNone/>
                      </a:pPr>
                      <a:r>
                        <a:rPr b="0" i="0" lang="en-US" sz="1400" u="none" cap="none" strike="noStrike">
                          <a:solidFill>
                            <a:srgbClr val="262626"/>
                          </a:solidFill>
                          <a:latin typeface="Arial Narrow"/>
                          <a:ea typeface="Arial Narrow"/>
                          <a:cs typeface="Arial Narrow"/>
                          <a:sym typeface="Arial Narrow"/>
                        </a:rPr>
                        <a:t>&lt;0.001</a:t>
                      </a:r>
                      <a:endParaRPr sz="14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r>
            </a:tbl>
          </a:graphicData>
        </a:graphic>
      </p:graphicFrame>
      <p:sp>
        <p:nvSpPr>
          <p:cNvPr id="1286" name="Google Shape;1286;p48"/>
          <p:cNvSpPr txBox="1"/>
          <p:nvPr/>
        </p:nvSpPr>
        <p:spPr>
          <a:xfrm>
            <a:off x="1369427" y="403199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0" i="0" lang="en-US" sz="1200" u="none" cap="none" strike="noStrike">
                <a:solidFill>
                  <a:srgbClr val="262626"/>
                </a:solidFill>
                <a:latin typeface="Arial Narrow"/>
                <a:ea typeface="Arial Narrow"/>
                <a:cs typeface="Arial Narrow"/>
                <a:sym typeface="Arial Narrow"/>
              </a:rPr>
              <a:t>169</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172</a:t>
            </a:r>
            <a:endParaRPr b="0" i="0" sz="1400" u="none" cap="none" strike="noStrike">
              <a:solidFill>
                <a:srgbClr val="262626"/>
              </a:solidFill>
              <a:latin typeface="Arial Narrow"/>
              <a:ea typeface="Arial Narrow"/>
              <a:cs typeface="Arial Narrow"/>
              <a:sym typeface="Arial Narrow"/>
            </a:endParaRPr>
          </a:p>
        </p:txBody>
      </p:sp>
      <p:grpSp>
        <p:nvGrpSpPr>
          <p:cNvPr id="1287" name="Google Shape;1287;p48"/>
          <p:cNvGrpSpPr/>
          <p:nvPr/>
        </p:nvGrpSpPr>
        <p:grpSpPr>
          <a:xfrm>
            <a:off x="4596458" y="1966647"/>
            <a:ext cx="1839048" cy="338554"/>
            <a:chOff x="3699196" y="1821545"/>
            <a:chExt cx="1639376" cy="360471"/>
          </a:xfrm>
        </p:grpSpPr>
        <p:grpSp>
          <p:nvGrpSpPr>
            <p:cNvPr id="1288" name="Google Shape;1288;p48"/>
            <p:cNvGrpSpPr/>
            <p:nvPr/>
          </p:nvGrpSpPr>
          <p:grpSpPr>
            <a:xfrm>
              <a:off x="3699196" y="1934430"/>
              <a:ext cx="196900" cy="159734"/>
              <a:chOff x="3699196" y="1934430"/>
              <a:chExt cx="196900" cy="159734"/>
            </a:xfrm>
          </p:grpSpPr>
          <p:cxnSp>
            <p:nvCxnSpPr>
              <p:cNvPr id="1289" name="Google Shape;1289;p48"/>
              <p:cNvCxnSpPr/>
              <p:nvPr/>
            </p:nvCxnSpPr>
            <p:spPr>
              <a:xfrm>
                <a:off x="3699196" y="1934430"/>
                <a:ext cx="196900" cy="0"/>
              </a:xfrm>
              <a:prstGeom prst="straightConnector1">
                <a:avLst/>
              </a:prstGeom>
              <a:noFill/>
              <a:ln cap="flat" cmpd="sng" w="19050">
                <a:solidFill>
                  <a:schemeClr val="accent5"/>
                </a:solidFill>
                <a:prstDash val="solid"/>
                <a:miter lim="800000"/>
                <a:headEnd len="sm" w="sm" type="none"/>
                <a:tailEnd len="sm" w="sm" type="none"/>
              </a:ln>
            </p:spPr>
          </p:cxnSp>
          <p:cxnSp>
            <p:nvCxnSpPr>
              <p:cNvPr id="1290" name="Google Shape;1290;p48"/>
              <p:cNvCxnSpPr/>
              <p:nvPr/>
            </p:nvCxnSpPr>
            <p:spPr>
              <a:xfrm>
                <a:off x="3699196" y="2094164"/>
                <a:ext cx="196900" cy="0"/>
              </a:xfrm>
              <a:prstGeom prst="straightConnector1">
                <a:avLst/>
              </a:prstGeom>
              <a:noFill/>
              <a:ln cap="flat" cmpd="sng" w="19050">
                <a:solidFill>
                  <a:srgbClr val="7F7F7F"/>
                </a:solidFill>
                <a:prstDash val="solid"/>
                <a:miter lim="800000"/>
                <a:headEnd len="sm" w="sm" type="none"/>
                <a:tailEnd len="sm" w="sm" type="none"/>
              </a:ln>
            </p:spPr>
          </p:cxnSp>
        </p:grpSp>
        <p:sp>
          <p:nvSpPr>
            <p:cNvPr id="1291" name="Google Shape;1291;p48"/>
            <p:cNvSpPr txBox="1"/>
            <p:nvPr/>
          </p:nvSpPr>
          <p:spPr>
            <a:xfrm>
              <a:off x="3940398" y="1821545"/>
              <a:ext cx="1398174" cy="360471"/>
            </a:xfrm>
            <a:prstGeom prst="rect">
              <a:avLst/>
            </a:prstGeom>
            <a:noFill/>
            <a:ln>
              <a:noFill/>
            </a:ln>
          </p:spPr>
          <p:txBody>
            <a:bodyPr anchorCtr="0" anchor="t" bIns="0" lIns="48000" spcFirstLastPara="1" rIns="4800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100" u="none" cap="none" strike="noStrike">
                  <a:solidFill>
                    <a:srgbClr val="262626"/>
                  </a:solidFill>
                  <a:latin typeface="Arial Narrow"/>
                  <a:ea typeface="Arial Narrow"/>
                  <a:cs typeface="Arial Narrow"/>
                  <a:sym typeface="Arial Narrow"/>
                </a:rPr>
                <a:t>Alpelisib + fulvestrant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100" u="none" cap="none" strike="noStrike">
                  <a:solidFill>
                    <a:srgbClr val="262626"/>
                  </a:solidFill>
                  <a:latin typeface="Arial Narrow"/>
                  <a:ea typeface="Arial Narrow"/>
                  <a:cs typeface="Arial Narrow"/>
                  <a:sym typeface="Arial Narrow"/>
                </a:rPr>
                <a:t>Placebo + fulvestrant</a:t>
              </a:r>
              <a:endParaRPr b="0" i="0" sz="1400" u="none" cap="none" strike="noStrike">
                <a:solidFill>
                  <a:srgbClr val="000000"/>
                </a:solidFill>
                <a:latin typeface="Arial"/>
                <a:ea typeface="Arial"/>
                <a:cs typeface="Arial"/>
                <a:sym typeface="Arial"/>
              </a:endParaRPr>
            </a:p>
          </p:txBody>
        </p:sp>
      </p:grpSp>
      <p:sp>
        <p:nvSpPr>
          <p:cNvPr id="1292" name="Google Shape;1292;p48"/>
          <p:cNvSpPr txBox="1"/>
          <p:nvPr/>
        </p:nvSpPr>
        <p:spPr>
          <a:xfrm>
            <a:off x="1049183" y="3735269"/>
            <a:ext cx="4924500" cy="281603"/>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62626"/>
                </a:solidFill>
                <a:latin typeface="Arial Narrow"/>
                <a:ea typeface="Arial Narrow"/>
                <a:cs typeface="Arial Narrow"/>
                <a:sym typeface="Arial Narrow"/>
              </a:rPr>
              <a:t>Months</a:t>
            </a:r>
            <a:endParaRPr b="0" i="0" sz="1400" u="none" cap="none" strike="noStrike">
              <a:solidFill>
                <a:srgbClr val="000000"/>
              </a:solidFill>
              <a:latin typeface="Arial"/>
              <a:ea typeface="Arial"/>
              <a:cs typeface="Arial"/>
              <a:sym typeface="Arial"/>
            </a:endParaRPr>
          </a:p>
        </p:txBody>
      </p:sp>
      <p:sp>
        <p:nvSpPr>
          <p:cNvPr id="1293" name="Google Shape;1293;p48"/>
          <p:cNvSpPr txBox="1"/>
          <p:nvPr/>
        </p:nvSpPr>
        <p:spPr>
          <a:xfrm rot="-5400000">
            <a:off x="88852" y="2483441"/>
            <a:ext cx="1758614" cy="281603"/>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62626"/>
                </a:solidFill>
                <a:latin typeface="Arial Narrow"/>
                <a:ea typeface="Arial Narrow"/>
                <a:cs typeface="Arial Narrow"/>
                <a:sym typeface="Arial Narrow"/>
              </a:rPr>
              <a:t>PFS (%)</a:t>
            </a:r>
            <a:endParaRPr b="0" i="0" sz="1400" u="none" cap="none" strike="noStrike">
              <a:solidFill>
                <a:srgbClr val="000000"/>
              </a:solidFill>
              <a:latin typeface="Arial"/>
              <a:ea typeface="Arial"/>
              <a:cs typeface="Arial"/>
              <a:sym typeface="Arial"/>
            </a:endParaRPr>
          </a:p>
        </p:txBody>
      </p:sp>
      <p:sp>
        <p:nvSpPr>
          <p:cNvPr id="1294" name="Google Shape;1294;p48"/>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1295" name="Google Shape;1295;p48"/>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baseline="30000" lang="en-US"/>
              <a:t>a</a:t>
            </a:r>
            <a:r>
              <a:rPr lang="en-US"/>
              <a:t>5.9% of patients had received prior CDK4/6i therapy for mBC. </a:t>
            </a:r>
            <a:endParaRPr/>
          </a:p>
          <a:p>
            <a:pPr indent="0" lvl="0" marL="0" rtl="0" algn="l">
              <a:lnSpc>
                <a:spcPct val="100000"/>
              </a:lnSpc>
              <a:spcBef>
                <a:spcPts val="0"/>
              </a:spcBef>
              <a:spcAft>
                <a:spcPts val="0"/>
              </a:spcAft>
              <a:buSzPts val="1400"/>
              <a:buNone/>
            </a:pPr>
            <a:r>
              <a:rPr lang="en-US"/>
              <a:t>ALPE, alpelisib; CDK4/6i, </a:t>
            </a:r>
            <a:r>
              <a:rPr lang="en-US">
                <a:solidFill>
                  <a:srgbClr val="000000"/>
                </a:solidFill>
              </a:rPr>
              <a:t>cyclin-dependent kinase 4/6 inhibitor; CI, confidence interval; ER, estrogen receptor; ESR1, estrogen receptor 1 gene; FUL, fulvestrant; HER2, human epidermal growth factor receptor 2; </a:t>
            </a:r>
            <a:br>
              <a:rPr lang="en-US">
                <a:solidFill>
                  <a:srgbClr val="000000"/>
                </a:solidFill>
              </a:rPr>
            </a:br>
            <a:r>
              <a:rPr lang="en-US">
                <a:solidFill>
                  <a:srgbClr val="000000"/>
                </a:solidFill>
              </a:rPr>
              <a:t>HR, hazard ratio; mBC, metastatic breast cancer; mo, months; (m</a:t>
            </a:r>
            <a:r>
              <a:rPr lang="en-US"/>
              <a:t>)PFS, (median) progression-free survival; mut, mutation; PBO, placebo; PIK3CA, phosphatidylinositol-4,5-bisphosphate 3-kinase catalytic subunit alpha; wt, wild type.</a:t>
            </a:r>
            <a:br>
              <a:rPr lang="en-US"/>
            </a:br>
            <a:r>
              <a:rPr lang="en-US"/>
              <a:t>1. André F, et al. </a:t>
            </a:r>
            <a:r>
              <a:rPr i="1" lang="en-US"/>
              <a:t>N Engl J Med</a:t>
            </a:r>
            <a:r>
              <a:rPr lang="en-US"/>
              <a:t>. 2019;380(20):1929-1940; 2. Chia S, et al. ASCO 2023. Abstract P1078; 3. Turner S, et al. SABCS 2021. PD15-01. </a:t>
            </a:r>
            <a:endParaRPr/>
          </a:p>
        </p:txBody>
      </p:sp>
      <p:sp>
        <p:nvSpPr>
          <p:cNvPr id="1296" name="Google Shape;1296;p48"/>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Alpelisib + fulvestrant in patients with ER+/HER2– and </a:t>
            </a:r>
            <a:r>
              <a:rPr i="1" lang="en-US"/>
              <a:t>PIK3CA</a:t>
            </a:r>
            <a:r>
              <a:rPr lang="en-US"/>
              <a:t>-mut mBC</a:t>
            </a:r>
            <a:endParaRPr/>
          </a:p>
        </p:txBody>
      </p:sp>
      <p:grpSp>
        <p:nvGrpSpPr>
          <p:cNvPr id="1297" name="Google Shape;1297;p48"/>
          <p:cNvGrpSpPr/>
          <p:nvPr/>
        </p:nvGrpSpPr>
        <p:grpSpPr>
          <a:xfrm>
            <a:off x="1648611" y="4028865"/>
            <a:ext cx="4391624" cy="394980"/>
            <a:chOff x="1648611" y="4128180"/>
            <a:chExt cx="4391624" cy="394980"/>
          </a:xfrm>
        </p:grpSpPr>
        <p:sp>
          <p:nvSpPr>
            <p:cNvPr id="1298" name="Google Shape;1298;p48"/>
            <p:cNvSpPr txBox="1"/>
            <p:nvPr/>
          </p:nvSpPr>
          <p:spPr>
            <a:xfrm>
              <a:off x="1648611" y="4128180"/>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145</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120</a:t>
              </a:r>
              <a:endParaRPr b="0" i="0" sz="1400" u="none" cap="none" strike="noStrike">
                <a:solidFill>
                  <a:srgbClr val="262626"/>
                </a:solidFill>
                <a:latin typeface="Arial Narrow"/>
                <a:ea typeface="Arial Narrow"/>
                <a:cs typeface="Arial Narrow"/>
                <a:sym typeface="Arial Narrow"/>
              </a:endParaRPr>
            </a:p>
          </p:txBody>
        </p:sp>
        <p:sp>
          <p:nvSpPr>
            <p:cNvPr id="1299" name="Google Shape;1299;p48"/>
            <p:cNvSpPr txBox="1"/>
            <p:nvPr/>
          </p:nvSpPr>
          <p:spPr>
            <a:xfrm>
              <a:off x="1958659" y="4128180"/>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123</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89</a:t>
              </a:r>
              <a:endParaRPr b="0" i="0" sz="1400" u="none" cap="none" strike="noStrike">
                <a:solidFill>
                  <a:srgbClr val="262626"/>
                </a:solidFill>
                <a:latin typeface="Arial Narrow"/>
                <a:ea typeface="Arial Narrow"/>
                <a:cs typeface="Arial Narrow"/>
                <a:sym typeface="Arial Narrow"/>
              </a:endParaRPr>
            </a:p>
          </p:txBody>
        </p:sp>
        <p:sp>
          <p:nvSpPr>
            <p:cNvPr id="1300" name="Google Shape;1300;p48"/>
            <p:cNvSpPr txBox="1"/>
            <p:nvPr/>
          </p:nvSpPr>
          <p:spPr>
            <a:xfrm>
              <a:off x="2262443" y="4128180"/>
              <a:ext cx="2379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97</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80</a:t>
              </a:r>
              <a:endParaRPr b="0" i="0" sz="1400" u="none" cap="none" strike="noStrike">
                <a:solidFill>
                  <a:srgbClr val="262626"/>
                </a:solidFill>
                <a:latin typeface="Arial Narrow"/>
                <a:ea typeface="Arial Narrow"/>
                <a:cs typeface="Arial Narrow"/>
                <a:sym typeface="Arial Narrow"/>
              </a:endParaRPr>
            </a:p>
          </p:txBody>
        </p:sp>
        <p:sp>
          <p:nvSpPr>
            <p:cNvPr id="1301" name="Google Shape;1301;p48"/>
            <p:cNvSpPr txBox="1"/>
            <p:nvPr/>
          </p:nvSpPr>
          <p:spPr>
            <a:xfrm>
              <a:off x="2556693" y="4128180"/>
              <a:ext cx="2379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85</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67</a:t>
              </a:r>
              <a:endParaRPr b="0" i="0" sz="1400" u="none" cap="none" strike="noStrike">
                <a:solidFill>
                  <a:srgbClr val="262626"/>
                </a:solidFill>
                <a:latin typeface="Arial Narrow"/>
                <a:ea typeface="Arial Narrow"/>
                <a:cs typeface="Arial Narrow"/>
                <a:sym typeface="Arial Narrow"/>
              </a:endParaRPr>
            </a:p>
          </p:txBody>
        </p:sp>
        <p:sp>
          <p:nvSpPr>
            <p:cNvPr id="1302" name="Google Shape;1302;p48"/>
            <p:cNvSpPr txBox="1"/>
            <p:nvPr/>
          </p:nvSpPr>
          <p:spPr>
            <a:xfrm>
              <a:off x="2835623" y="4128180"/>
              <a:ext cx="2379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75</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58</a:t>
              </a:r>
              <a:endParaRPr b="0" i="0" sz="1400" u="none" cap="none" strike="noStrike">
                <a:solidFill>
                  <a:srgbClr val="262626"/>
                </a:solidFill>
                <a:latin typeface="Arial Narrow"/>
                <a:ea typeface="Arial Narrow"/>
                <a:cs typeface="Arial Narrow"/>
                <a:sym typeface="Arial Narrow"/>
              </a:endParaRPr>
            </a:p>
          </p:txBody>
        </p:sp>
        <p:sp>
          <p:nvSpPr>
            <p:cNvPr id="1303" name="Google Shape;1303;p48"/>
            <p:cNvSpPr txBox="1"/>
            <p:nvPr/>
          </p:nvSpPr>
          <p:spPr>
            <a:xfrm>
              <a:off x="3117513" y="4128180"/>
              <a:ext cx="2379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62</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48</a:t>
              </a:r>
              <a:endParaRPr b="0" i="0" sz="1400" u="none" cap="none" strike="noStrike">
                <a:solidFill>
                  <a:srgbClr val="262626"/>
                </a:solidFill>
                <a:latin typeface="Arial Narrow"/>
                <a:ea typeface="Arial Narrow"/>
                <a:cs typeface="Arial Narrow"/>
                <a:sym typeface="Arial Narrow"/>
              </a:endParaRPr>
            </a:p>
          </p:txBody>
        </p:sp>
        <p:sp>
          <p:nvSpPr>
            <p:cNvPr id="1304" name="Google Shape;1304;p48"/>
            <p:cNvSpPr txBox="1"/>
            <p:nvPr/>
          </p:nvSpPr>
          <p:spPr>
            <a:xfrm>
              <a:off x="3414799" y="4128180"/>
              <a:ext cx="2379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50</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37</a:t>
              </a:r>
              <a:endParaRPr b="0" i="0" sz="1400" u="none" cap="none" strike="noStrike">
                <a:solidFill>
                  <a:srgbClr val="262626"/>
                </a:solidFill>
                <a:latin typeface="Arial Narrow"/>
                <a:ea typeface="Arial Narrow"/>
                <a:cs typeface="Arial Narrow"/>
                <a:sym typeface="Arial Narrow"/>
              </a:endParaRPr>
            </a:p>
          </p:txBody>
        </p:sp>
        <p:sp>
          <p:nvSpPr>
            <p:cNvPr id="1305" name="Google Shape;1305;p48"/>
            <p:cNvSpPr txBox="1"/>
            <p:nvPr/>
          </p:nvSpPr>
          <p:spPr>
            <a:xfrm>
              <a:off x="5705965" y="4128180"/>
              <a:ext cx="167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1</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Narrow"/>
                <a:ea typeface="Arial Narrow"/>
                <a:cs typeface="Arial Narrow"/>
                <a:sym typeface="Arial Narrow"/>
              </a:endParaRPr>
            </a:p>
          </p:txBody>
        </p:sp>
        <p:sp>
          <p:nvSpPr>
            <p:cNvPr id="1306" name="Google Shape;1306;p48"/>
            <p:cNvSpPr txBox="1"/>
            <p:nvPr/>
          </p:nvSpPr>
          <p:spPr>
            <a:xfrm>
              <a:off x="5150134" y="4128180"/>
              <a:ext cx="167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3</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2</a:t>
              </a:r>
              <a:endParaRPr b="0" i="0" sz="1400" u="none" cap="none" strike="noStrike">
                <a:solidFill>
                  <a:srgbClr val="262626"/>
                </a:solidFill>
                <a:latin typeface="Arial Narrow"/>
                <a:ea typeface="Arial Narrow"/>
                <a:cs typeface="Arial Narrow"/>
                <a:sym typeface="Arial Narrow"/>
              </a:endParaRPr>
            </a:p>
          </p:txBody>
        </p:sp>
        <p:sp>
          <p:nvSpPr>
            <p:cNvPr id="1307" name="Google Shape;1307;p48"/>
            <p:cNvSpPr txBox="1"/>
            <p:nvPr/>
          </p:nvSpPr>
          <p:spPr>
            <a:xfrm>
              <a:off x="4866385" y="4128180"/>
              <a:ext cx="167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5</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3</a:t>
              </a:r>
              <a:endParaRPr b="0" i="0" sz="1400" u="none" cap="none" strike="noStrike">
                <a:solidFill>
                  <a:srgbClr val="262626"/>
                </a:solidFill>
                <a:latin typeface="Arial Narrow"/>
                <a:ea typeface="Arial Narrow"/>
                <a:cs typeface="Arial Narrow"/>
                <a:sym typeface="Arial Narrow"/>
              </a:endParaRPr>
            </a:p>
          </p:txBody>
        </p:sp>
        <p:sp>
          <p:nvSpPr>
            <p:cNvPr id="1308" name="Google Shape;1308;p48"/>
            <p:cNvSpPr txBox="1"/>
            <p:nvPr/>
          </p:nvSpPr>
          <p:spPr>
            <a:xfrm>
              <a:off x="4260759" y="4128180"/>
              <a:ext cx="2379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17</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14</a:t>
              </a:r>
              <a:endParaRPr b="0" i="0" sz="1400" u="none" cap="none" strike="noStrike">
                <a:solidFill>
                  <a:srgbClr val="262626"/>
                </a:solidFill>
                <a:latin typeface="Arial Narrow"/>
                <a:ea typeface="Arial Narrow"/>
                <a:cs typeface="Arial Narrow"/>
                <a:sym typeface="Arial Narrow"/>
              </a:endParaRPr>
            </a:p>
          </p:txBody>
        </p:sp>
        <p:sp>
          <p:nvSpPr>
            <p:cNvPr id="1309" name="Google Shape;1309;p48"/>
            <p:cNvSpPr txBox="1"/>
            <p:nvPr/>
          </p:nvSpPr>
          <p:spPr>
            <a:xfrm>
              <a:off x="3975855" y="4128180"/>
              <a:ext cx="2379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30</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20</a:t>
              </a:r>
              <a:endParaRPr b="0" i="0" sz="1400" u="none" cap="none" strike="noStrike">
                <a:solidFill>
                  <a:srgbClr val="262626"/>
                </a:solidFill>
                <a:latin typeface="Arial Narrow"/>
                <a:ea typeface="Arial Narrow"/>
                <a:cs typeface="Arial Narrow"/>
                <a:sym typeface="Arial Narrow"/>
              </a:endParaRPr>
            </a:p>
          </p:txBody>
        </p:sp>
        <p:sp>
          <p:nvSpPr>
            <p:cNvPr id="1310" name="Google Shape;1310;p48"/>
            <p:cNvSpPr txBox="1"/>
            <p:nvPr/>
          </p:nvSpPr>
          <p:spPr>
            <a:xfrm>
              <a:off x="3694230" y="4128180"/>
              <a:ext cx="2379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39</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29</a:t>
              </a:r>
              <a:endParaRPr b="0" i="0" sz="1400" u="none" cap="none" strike="noStrike">
                <a:solidFill>
                  <a:srgbClr val="262626"/>
                </a:solidFill>
                <a:latin typeface="Arial Narrow"/>
                <a:ea typeface="Arial Narrow"/>
                <a:cs typeface="Arial Narrow"/>
                <a:sym typeface="Arial Narrow"/>
              </a:endParaRPr>
            </a:p>
          </p:txBody>
        </p:sp>
        <p:sp>
          <p:nvSpPr>
            <p:cNvPr id="1311" name="Google Shape;1311;p48"/>
            <p:cNvSpPr txBox="1"/>
            <p:nvPr/>
          </p:nvSpPr>
          <p:spPr>
            <a:xfrm>
              <a:off x="5440586" y="4128180"/>
              <a:ext cx="167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1</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Narrow"/>
                <a:ea typeface="Arial Narrow"/>
                <a:cs typeface="Arial Narrow"/>
                <a:sym typeface="Arial Narrow"/>
              </a:endParaRPr>
            </a:p>
          </p:txBody>
        </p:sp>
        <p:sp>
          <p:nvSpPr>
            <p:cNvPr id="1312" name="Google Shape;1312;p48"/>
            <p:cNvSpPr txBox="1"/>
            <p:nvPr/>
          </p:nvSpPr>
          <p:spPr>
            <a:xfrm>
              <a:off x="4547576" y="4128180"/>
              <a:ext cx="2379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14</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9</a:t>
              </a:r>
              <a:endParaRPr b="0" i="0" sz="1400" u="none" cap="none" strike="noStrike">
                <a:solidFill>
                  <a:srgbClr val="262626"/>
                </a:solidFill>
                <a:latin typeface="Arial Narrow"/>
                <a:ea typeface="Arial Narrow"/>
                <a:cs typeface="Arial Narrow"/>
                <a:sym typeface="Arial Narrow"/>
              </a:endParaRPr>
            </a:p>
          </p:txBody>
        </p:sp>
        <p:sp>
          <p:nvSpPr>
            <p:cNvPr id="1313" name="Google Shape;1313;p48"/>
            <p:cNvSpPr txBox="1"/>
            <p:nvPr/>
          </p:nvSpPr>
          <p:spPr>
            <a:xfrm>
              <a:off x="5872835" y="4128180"/>
              <a:ext cx="167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009BA3"/>
                </a:buClr>
                <a:buSzPts val="10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Narrow"/>
                <a:ea typeface="Arial Narrow"/>
                <a:cs typeface="Arial Narrow"/>
                <a:sym typeface="Arial Narrow"/>
              </a:endParaRPr>
            </a:p>
          </p:txBody>
        </p:sp>
      </p:grpSp>
      <p:sp>
        <p:nvSpPr>
          <p:cNvPr id="1314" name="Google Shape;1314;p48"/>
          <p:cNvSpPr/>
          <p:nvPr/>
        </p:nvSpPr>
        <p:spPr>
          <a:xfrm>
            <a:off x="1526943" y="1200051"/>
            <a:ext cx="4478570" cy="340500"/>
          </a:xfrm>
          <a:prstGeom prst="roundRect">
            <a:avLst>
              <a:gd fmla="val 0" name="adj"/>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309"/>
              <a:buFont typeface="Arial"/>
              <a:buNone/>
            </a:pPr>
            <a:r>
              <a:rPr b="1" i="0" lang="en-US" sz="1200" u="none" cap="none" strike="noStrike">
                <a:solidFill>
                  <a:srgbClr val="262626"/>
                </a:solidFill>
                <a:latin typeface="Arial Narrow"/>
                <a:ea typeface="Arial Narrow"/>
                <a:cs typeface="Arial Narrow"/>
                <a:sym typeface="Arial Narrow"/>
              </a:rPr>
              <a:t>SOLAR-1:</a:t>
            </a:r>
            <a:r>
              <a:rPr b="1" i="1" lang="en-US" sz="1200" u="none" cap="none" strike="noStrike">
                <a:solidFill>
                  <a:srgbClr val="262626"/>
                </a:solidFill>
                <a:latin typeface="Arial Narrow"/>
                <a:ea typeface="Arial Narrow"/>
                <a:cs typeface="Arial Narrow"/>
                <a:sym typeface="Arial Narrow"/>
              </a:rPr>
              <a:t> PIK3CA</a:t>
            </a:r>
            <a:r>
              <a:rPr b="1" i="0" lang="en-US" sz="1200" u="none" cap="none" strike="noStrike">
                <a:solidFill>
                  <a:srgbClr val="262626"/>
                </a:solidFill>
                <a:latin typeface="Arial Narrow"/>
                <a:ea typeface="Arial Narrow"/>
                <a:cs typeface="Arial Narrow"/>
                <a:sym typeface="Arial Narrow"/>
              </a:rPr>
              <a:t>-mut</a:t>
            </a:r>
            <a:r>
              <a:rPr b="1" baseline="30000" i="0" lang="en-US" sz="1200" u="none" cap="none" strike="noStrike">
                <a:solidFill>
                  <a:srgbClr val="262626"/>
                </a:solidFill>
                <a:latin typeface="Arial Narrow"/>
                <a:ea typeface="Arial Narrow"/>
                <a:cs typeface="Arial Narrow"/>
                <a:sym typeface="Arial Narrow"/>
              </a:rPr>
              <a:t>1</a:t>
            </a:r>
            <a:endParaRPr b="1"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309"/>
              <a:buFont typeface="Arial"/>
              <a:buNone/>
            </a:pPr>
            <a:r>
              <a:rPr b="1" i="0" lang="en-US" sz="1200" u="none" cap="none" strike="noStrike">
                <a:solidFill>
                  <a:srgbClr val="FF0000"/>
                </a:solidFill>
                <a:latin typeface="Arial Narrow"/>
                <a:ea typeface="Arial Narrow"/>
                <a:cs typeface="Arial Narrow"/>
                <a:sym typeface="Arial Narrow"/>
              </a:rPr>
              <a:t>Patients </a:t>
            </a:r>
            <a:r>
              <a:rPr b="1" i="0" lang="en-US" sz="1200" u="sng" cap="none" strike="noStrike">
                <a:solidFill>
                  <a:srgbClr val="FF0000"/>
                </a:solidFill>
                <a:latin typeface="Arial Narrow"/>
                <a:ea typeface="Arial Narrow"/>
                <a:cs typeface="Arial Narrow"/>
                <a:sym typeface="Arial Narrow"/>
              </a:rPr>
              <a:t>WITHOUT</a:t>
            </a:r>
            <a:r>
              <a:rPr b="1" i="0" lang="en-US" sz="1200" u="none" cap="none" strike="noStrike">
                <a:solidFill>
                  <a:srgbClr val="FF0000"/>
                </a:solidFill>
                <a:latin typeface="Arial Narrow"/>
                <a:ea typeface="Arial Narrow"/>
                <a:cs typeface="Arial Narrow"/>
                <a:sym typeface="Arial Narrow"/>
              </a:rPr>
              <a:t> prior CDK4/6i therapy</a:t>
            </a:r>
            <a:r>
              <a:rPr b="1" baseline="30000" i="0" lang="en-US" sz="1200" u="none" cap="none" strike="noStrike">
                <a:solidFill>
                  <a:srgbClr val="FF0000"/>
                </a:solidFill>
                <a:latin typeface="Arial Narrow"/>
                <a:ea typeface="Arial Narrow"/>
                <a:cs typeface="Arial Narrow"/>
                <a:sym typeface="Arial Narrow"/>
              </a:rPr>
              <a:t>a</a:t>
            </a:r>
            <a:endParaRPr b="0" i="0" sz="1400" u="none" cap="none" strike="noStrike">
              <a:solidFill>
                <a:srgbClr val="000000"/>
              </a:solidFill>
              <a:latin typeface="Arial"/>
              <a:ea typeface="Arial"/>
              <a:cs typeface="Arial"/>
              <a:sym typeface="Arial"/>
            </a:endParaRPr>
          </a:p>
        </p:txBody>
      </p:sp>
      <p:sp>
        <p:nvSpPr>
          <p:cNvPr id="1315" name="Google Shape;1315;p48"/>
          <p:cNvSpPr txBox="1"/>
          <p:nvPr/>
        </p:nvSpPr>
        <p:spPr>
          <a:xfrm>
            <a:off x="4515368" y="3601450"/>
            <a:ext cx="28670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22</a:t>
            </a:r>
            <a:endParaRPr b="0" i="0" sz="1400" u="none" cap="none" strike="noStrike">
              <a:solidFill>
                <a:srgbClr val="262626"/>
              </a:solidFill>
              <a:latin typeface="Arial Narrow"/>
              <a:ea typeface="Arial Narrow"/>
              <a:cs typeface="Arial Narrow"/>
              <a:sym typeface="Arial Narrow"/>
            </a:endParaRPr>
          </a:p>
        </p:txBody>
      </p:sp>
      <p:sp>
        <p:nvSpPr>
          <p:cNvPr id="1316" name="Google Shape;1316;p48"/>
          <p:cNvSpPr txBox="1"/>
          <p:nvPr/>
        </p:nvSpPr>
        <p:spPr>
          <a:xfrm>
            <a:off x="4797023" y="3601450"/>
            <a:ext cx="28670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24</a:t>
            </a:r>
            <a:endParaRPr b="0" i="0" sz="1400" u="none" cap="none" strike="noStrike">
              <a:solidFill>
                <a:srgbClr val="262626"/>
              </a:solidFill>
              <a:latin typeface="Arial Narrow"/>
              <a:ea typeface="Arial Narrow"/>
              <a:cs typeface="Arial Narrow"/>
              <a:sym typeface="Arial Narrow"/>
            </a:endParaRPr>
          </a:p>
        </p:txBody>
      </p:sp>
      <p:sp>
        <p:nvSpPr>
          <p:cNvPr id="1317" name="Google Shape;1317;p48"/>
          <p:cNvSpPr txBox="1"/>
          <p:nvPr/>
        </p:nvSpPr>
        <p:spPr>
          <a:xfrm>
            <a:off x="5069374" y="3601450"/>
            <a:ext cx="28670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26</a:t>
            </a:r>
            <a:endParaRPr b="0" i="0" sz="1400" u="none" cap="none" strike="noStrike">
              <a:solidFill>
                <a:srgbClr val="262626"/>
              </a:solidFill>
              <a:latin typeface="Arial Narrow"/>
              <a:ea typeface="Arial Narrow"/>
              <a:cs typeface="Arial Narrow"/>
              <a:sym typeface="Arial Narrow"/>
            </a:endParaRPr>
          </a:p>
        </p:txBody>
      </p:sp>
      <p:sp>
        <p:nvSpPr>
          <p:cNvPr id="1318" name="Google Shape;1318;p48"/>
          <p:cNvSpPr txBox="1"/>
          <p:nvPr/>
        </p:nvSpPr>
        <p:spPr>
          <a:xfrm>
            <a:off x="5355948" y="3601450"/>
            <a:ext cx="28670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28</a:t>
            </a:r>
            <a:endParaRPr b="0" i="0" sz="1400" u="none" cap="none" strike="noStrike">
              <a:solidFill>
                <a:srgbClr val="262626"/>
              </a:solidFill>
              <a:latin typeface="Arial Narrow"/>
              <a:ea typeface="Arial Narrow"/>
              <a:cs typeface="Arial Narrow"/>
              <a:sym typeface="Arial Narrow"/>
            </a:endParaRPr>
          </a:p>
        </p:txBody>
      </p:sp>
      <p:sp>
        <p:nvSpPr>
          <p:cNvPr id="1319" name="Google Shape;1319;p48"/>
          <p:cNvSpPr txBox="1"/>
          <p:nvPr/>
        </p:nvSpPr>
        <p:spPr>
          <a:xfrm>
            <a:off x="1089285" y="1744936"/>
            <a:ext cx="377780"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100</a:t>
            </a:r>
            <a:endParaRPr b="0" i="0" sz="1400" u="none" cap="none" strike="noStrike">
              <a:solidFill>
                <a:srgbClr val="262626"/>
              </a:solidFill>
              <a:latin typeface="Arial Narrow"/>
              <a:ea typeface="Arial Narrow"/>
              <a:cs typeface="Arial Narrow"/>
              <a:sym typeface="Arial Narrow"/>
            </a:endParaRPr>
          </a:p>
        </p:txBody>
      </p:sp>
      <p:sp>
        <p:nvSpPr>
          <p:cNvPr id="1320" name="Google Shape;1320;p48"/>
          <p:cNvSpPr txBox="1"/>
          <p:nvPr/>
        </p:nvSpPr>
        <p:spPr>
          <a:xfrm>
            <a:off x="1180520" y="207230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80</a:t>
            </a:r>
            <a:endParaRPr b="0" i="0" sz="1400" u="none" cap="none" strike="noStrike">
              <a:solidFill>
                <a:srgbClr val="262626"/>
              </a:solidFill>
              <a:latin typeface="Arial Narrow"/>
              <a:ea typeface="Arial Narrow"/>
              <a:cs typeface="Arial Narrow"/>
              <a:sym typeface="Arial Narrow"/>
            </a:endParaRPr>
          </a:p>
        </p:txBody>
      </p:sp>
      <p:sp>
        <p:nvSpPr>
          <p:cNvPr id="1321" name="Google Shape;1321;p48"/>
          <p:cNvSpPr txBox="1"/>
          <p:nvPr/>
        </p:nvSpPr>
        <p:spPr>
          <a:xfrm>
            <a:off x="5637257" y="3601450"/>
            <a:ext cx="28670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30</a:t>
            </a:r>
            <a:endParaRPr b="0" i="0" sz="1400" u="none" cap="none" strike="noStrike">
              <a:solidFill>
                <a:srgbClr val="262626"/>
              </a:solidFill>
              <a:latin typeface="Arial Narrow"/>
              <a:ea typeface="Arial Narrow"/>
              <a:cs typeface="Arial Narrow"/>
              <a:sym typeface="Arial Narrow"/>
            </a:endParaRPr>
          </a:p>
        </p:txBody>
      </p:sp>
      <p:sp>
        <p:nvSpPr>
          <p:cNvPr id="1322" name="Google Shape;1322;p48"/>
          <p:cNvSpPr txBox="1"/>
          <p:nvPr/>
        </p:nvSpPr>
        <p:spPr>
          <a:xfrm>
            <a:off x="5817678" y="3601450"/>
            <a:ext cx="28670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31</a:t>
            </a:r>
            <a:endParaRPr b="0" i="0" sz="1400" u="none" cap="none" strike="noStrike">
              <a:solidFill>
                <a:srgbClr val="262626"/>
              </a:solidFill>
              <a:latin typeface="Arial Narrow"/>
              <a:ea typeface="Arial Narrow"/>
              <a:cs typeface="Arial Narrow"/>
              <a:sym typeface="Arial Narrow"/>
            </a:endParaRPr>
          </a:p>
        </p:txBody>
      </p:sp>
      <p:sp>
        <p:nvSpPr>
          <p:cNvPr id="1323" name="Google Shape;1323;p48"/>
          <p:cNvSpPr txBox="1"/>
          <p:nvPr/>
        </p:nvSpPr>
        <p:spPr>
          <a:xfrm>
            <a:off x="1440714" y="3601450"/>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Narrow"/>
              <a:ea typeface="Arial Narrow"/>
              <a:cs typeface="Arial Narrow"/>
              <a:sym typeface="Arial Narrow"/>
            </a:endParaRPr>
          </a:p>
        </p:txBody>
      </p:sp>
      <p:sp>
        <p:nvSpPr>
          <p:cNvPr id="1324" name="Google Shape;1324;p48"/>
          <p:cNvSpPr txBox="1"/>
          <p:nvPr/>
        </p:nvSpPr>
        <p:spPr>
          <a:xfrm>
            <a:off x="1732563" y="3601450"/>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a:t>
            </a:r>
            <a:endParaRPr b="0" i="0" sz="1400" u="none" cap="none" strike="noStrike">
              <a:solidFill>
                <a:srgbClr val="262626"/>
              </a:solidFill>
              <a:latin typeface="Arial Narrow"/>
              <a:ea typeface="Arial Narrow"/>
              <a:cs typeface="Arial Narrow"/>
              <a:sym typeface="Arial Narrow"/>
            </a:endParaRPr>
          </a:p>
        </p:txBody>
      </p:sp>
      <p:sp>
        <p:nvSpPr>
          <p:cNvPr id="1325" name="Google Shape;1325;p48"/>
          <p:cNvSpPr txBox="1"/>
          <p:nvPr/>
        </p:nvSpPr>
        <p:spPr>
          <a:xfrm>
            <a:off x="1998107" y="3601450"/>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4</a:t>
            </a:r>
            <a:endParaRPr b="0" i="0" sz="1400" u="none" cap="none" strike="noStrike">
              <a:solidFill>
                <a:srgbClr val="262626"/>
              </a:solidFill>
              <a:latin typeface="Arial Narrow"/>
              <a:ea typeface="Arial Narrow"/>
              <a:cs typeface="Arial Narrow"/>
              <a:sym typeface="Arial Narrow"/>
            </a:endParaRPr>
          </a:p>
        </p:txBody>
      </p:sp>
      <p:sp>
        <p:nvSpPr>
          <p:cNvPr id="1326" name="Google Shape;1326;p48"/>
          <p:cNvSpPr txBox="1"/>
          <p:nvPr/>
        </p:nvSpPr>
        <p:spPr>
          <a:xfrm>
            <a:off x="2296827" y="3601450"/>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6</a:t>
            </a:r>
            <a:endParaRPr b="0" i="0" sz="1400" u="none" cap="none" strike="noStrike">
              <a:solidFill>
                <a:srgbClr val="262626"/>
              </a:solidFill>
              <a:latin typeface="Arial Narrow"/>
              <a:ea typeface="Arial Narrow"/>
              <a:cs typeface="Arial Narrow"/>
              <a:sym typeface="Arial Narrow"/>
            </a:endParaRPr>
          </a:p>
        </p:txBody>
      </p:sp>
      <p:sp>
        <p:nvSpPr>
          <p:cNvPr id="1327" name="Google Shape;1327;p48"/>
          <p:cNvSpPr txBox="1"/>
          <p:nvPr/>
        </p:nvSpPr>
        <p:spPr>
          <a:xfrm>
            <a:off x="2567928" y="3601450"/>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8</a:t>
            </a:r>
            <a:endParaRPr b="0" i="0" sz="1400" u="none" cap="none" strike="noStrike">
              <a:solidFill>
                <a:srgbClr val="262626"/>
              </a:solidFill>
              <a:latin typeface="Arial Narrow"/>
              <a:ea typeface="Arial Narrow"/>
              <a:cs typeface="Arial Narrow"/>
              <a:sym typeface="Arial Narrow"/>
            </a:endParaRPr>
          </a:p>
        </p:txBody>
      </p:sp>
      <p:sp>
        <p:nvSpPr>
          <p:cNvPr id="1328" name="Google Shape;1328;p48"/>
          <p:cNvSpPr txBox="1"/>
          <p:nvPr/>
        </p:nvSpPr>
        <p:spPr>
          <a:xfrm>
            <a:off x="2804177" y="3601450"/>
            <a:ext cx="28670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10</a:t>
            </a:r>
            <a:endParaRPr b="0" i="0" sz="1400" u="none" cap="none" strike="noStrike">
              <a:solidFill>
                <a:srgbClr val="262626"/>
              </a:solidFill>
              <a:latin typeface="Arial Narrow"/>
              <a:ea typeface="Arial Narrow"/>
              <a:cs typeface="Arial Narrow"/>
              <a:sym typeface="Arial Narrow"/>
            </a:endParaRPr>
          </a:p>
        </p:txBody>
      </p:sp>
      <p:sp>
        <p:nvSpPr>
          <p:cNvPr id="1329" name="Google Shape;1329;p48"/>
          <p:cNvSpPr txBox="1"/>
          <p:nvPr/>
        </p:nvSpPr>
        <p:spPr>
          <a:xfrm>
            <a:off x="3082378" y="3601450"/>
            <a:ext cx="28670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12</a:t>
            </a:r>
            <a:endParaRPr b="0" i="0" sz="1400" u="none" cap="none" strike="noStrike">
              <a:solidFill>
                <a:srgbClr val="262626"/>
              </a:solidFill>
              <a:latin typeface="Arial Narrow"/>
              <a:ea typeface="Arial Narrow"/>
              <a:cs typeface="Arial Narrow"/>
              <a:sym typeface="Arial Narrow"/>
            </a:endParaRPr>
          </a:p>
        </p:txBody>
      </p:sp>
      <p:sp>
        <p:nvSpPr>
          <p:cNvPr id="1330" name="Google Shape;1330;p48"/>
          <p:cNvSpPr txBox="1"/>
          <p:nvPr/>
        </p:nvSpPr>
        <p:spPr>
          <a:xfrm>
            <a:off x="3366147" y="3601450"/>
            <a:ext cx="28670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14</a:t>
            </a:r>
            <a:endParaRPr b="0" i="0" sz="1400" u="none" cap="none" strike="noStrike">
              <a:solidFill>
                <a:srgbClr val="262626"/>
              </a:solidFill>
              <a:latin typeface="Arial Narrow"/>
              <a:ea typeface="Arial Narrow"/>
              <a:cs typeface="Arial Narrow"/>
              <a:sym typeface="Arial Narrow"/>
            </a:endParaRPr>
          </a:p>
        </p:txBody>
      </p:sp>
      <p:sp>
        <p:nvSpPr>
          <p:cNvPr id="1331" name="Google Shape;1331;p48"/>
          <p:cNvSpPr txBox="1"/>
          <p:nvPr/>
        </p:nvSpPr>
        <p:spPr>
          <a:xfrm>
            <a:off x="3650385" y="3601450"/>
            <a:ext cx="28670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16</a:t>
            </a:r>
            <a:endParaRPr b="0" i="0" sz="1400" u="none" cap="none" strike="noStrike">
              <a:solidFill>
                <a:srgbClr val="262626"/>
              </a:solidFill>
              <a:latin typeface="Arial Narrow"/>
              <a:ea typeface="Arial Narrow"/>
              <a:cs typeface="Arial Narrow"/>
              <a:sym typeface="Arial Narrow"/>
            </a:endParaRPr>
          </a:p>
        </p:txBody>
      </p:sp>
      <p:sp>
        <p:nvSpPr>
          <p:cNvPr id="1332" name="Google Shape;1332;p48"/>
          <p:cNvSpPr txBox="1"/>
          <p:nvPr/>
        </p:nvSpPr>
        <p:spPr>
          <a:xfrm>
            <a:off x="3928560" y="3601450"/>
            <a:ext cx="28670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18</a:t>
            </a:r>
            <a:endParaRPr b="0" i="0" sz="1400" u="none" cap="none" strike="noStrike">
              <a:solidFill>
                <a:srgbClr val="262626"/>
              </a:solidFill>
              <a:latin typeface="Arial Narrow"/>
              <a:ea typeface="Arial Narrow"/>
              <a:cs typeface="Arial Narrow"/>
              <a:sym typeface="Arial Narrow"/>
            </a:endParaRPr>
          </a:p>
        </p:txBody>
      </p:sp>
      <p:sp>
        <p:nvSpPr>
          <p:cNvPr id="1333" name="Google Shape;1333;p48"/>
          <p:cNvSpPr txBox="1"/>
          <p:nvPr/>
        </p:nvSpPr>
        <p:spPr>
          <a:xfrm>
            <a:off x="4233446" y="3601450"/>
            <a:ext cx="286706"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20</a:t>
            </a:r>
            <a:endParaRPr b="0" i="0" sz="1400" u="none" cap="none" strike="noStrike">
              <a:solidFill>
                <a:srgbClr val="262626"/>
              </a:solidFill>
              <a:latin typeface="Arial Narrow"/>
              <a:ea typeface="Arial Narrow"/>
              <a:cs typeface="Arial Narrow"/>
              <a:sym typeface="Arial Narrow"/>
            </a:endParaRPr>
          </a:p>
        </p:txBody>
      </p:sp>
      <p:sp>
        <p:nvSpPr>
          <p:cNvPr id="1334" name="Google Shape;1334;p48"/>
          <p:cNvSpPr txBox="1"/>
          <p:nvPr/>
        </p:nvSpPr>
        <p:spPr>
          <a:xfrm>
            <a:off x="1271762" y="3443404"/>
            <a:ext cx="195331"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Narrow"/>
              <a:ea typeface="Arial Narrow"/>
              <a:cs typeface="Arial Narrow"/>
              <a:sym typeface="Arial Narrow"/>
            </a:endParaRPr>
          </a:p>
        </p:txBody>
      </p:sp>
      <p:sp>
        <p:nvSpPr>
          <p:cNvPr id="1335" name="Google Shape;1335;p48"/>
          <p:cNvSpPr txBox="1"/>
          <p:nvPr/>
        </p:nvSpPr>
        <p:spPr>
          <a:xfrm>
            <a:off x="1180520" y="309961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20</a:t>
            </a:r>
            <a:endParaRPr b="0" i="0" sz="1400" u="none" cap="none" strike="noStrike">
              <a:solidFill>
                <a:srgbClr val="262626"/>
              </a:solidFill>
              <a:latin typeface="Arial Narrow"/>
              <a:ea typeface="Arial Narrow"/>
              <a:cs typeface="Arial Narrow"/>
              <a:sym typeface="Arial Narrow"/>
            </a:endParaRPr>
          </a:p>
        </p:txBody>
      </p:sp>
      <p:sp>
        <p:nvSpPr>
          <p:cNvPr id="1336" name="Google Shape;1336;p48"/>
          <p:cNvSpPr txBox="1"/>
          <p:nvPr/>
        </p:nvSpPr>
        <p:spPr>
          <a:xfrm>
            <a:off x="1180520" y="2753284"/>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40</a:t>
            </a:r>
            <a:endParaRPr b="0" i="0" sz="1400" u="none" cap="none" strike="noStrike">
              <a:solidFill>
                <a:srgbClr val="262626"/>
              </a:solidFill>
              <a:latin typeface="Arial Narrow"/>
              <a:ea typeface="Arial Narrow"/>
              <a:cs typeface="Arial Narrow"/>
              <a:sym typeface="Arial Narrow"/>
            </a:endParaRPr>
          </a:p>
        </p:txBody>
      </p:sp>
      <p:sp>
        <p:nvSpPr>
          <p:cNvPr id="1337" name="Google Shape;1337;p48"/>
          <p:cNvSpPr txBox="1"/>
          <p:nvPr/>
        </p:nvSpPr>
        <p:spPr>
          <a:xfrm>
            <a:off x="1180520" y="2427881"/>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60</a:t>
            </a:r>
            <a:endParaRPr b="0" i="0" sz="1400" u="none" cap="none" strike="noStrike">
              <a:solidFill>
                <a:srgbClr val="262626"/>
              </a:solidFill>
              <a:latin typeface="Arial Narrow"/>
              <a:ea typeface="Arial Narrow"/>
              <a:cs typeface="Arial Narrow"/>
              <a:sym typeface="Arial Narrow"/>
            </a:endParaRPr>
          </a:p>
        </p:txBody>
      </p:sp>
      <p:grpSp>
        <p:nvGrpSpPr>
          <p:cNvPr id="1338" name="Google Shape;1338;p48"/>
          <p:cNvGrpSpPr/>
          <p:nvPr/>
        </p:nvGrpSpPr>
        <p:grpSpPr>
          <a:xfrm>
            <a:off x="1527695" y="3498296"/>
            <a:ext cx="4406736" cy="52564"/>
            <a:chOff x="1624681" y="3565396"/>
            <a:chExt cx="4103400" cy="46800"/>
          </a:xfrm>
        </p:grpSpPr>
        <p:cxnSp>
          <p:nvCxnSpPr>
            <p:cNvPr id="1339" name="Google Shape;1339;p48"/>
            <p:cNvCxnSpPr/>
            <p:nvPr/>
          </p:nvCxnSpPr>
          <p:spPr>
            <a:xfrm>
              <a:off x="1624681" y="3569824"/>
              <a:ext cx="4103400" cy="0"/>
            </a:xfrm>
            <a:prstGeom prst="straightConnector1">
              <a:avLst/>
            </a:prstGeom>
            <a:noFill/>
            <a:ln cap="flat" cmpd="sng" w="12700">
              <a:solidFill>
                <a:schemeClr val="dk1"/>
              </a:solidFill>
              <a:prstDash val="solid"/>
              <a:round/>
              <a:headEnd len="sm" w="sm" type="none"/>
              <a:tailEnd len="sm" w="sm" type="none"/>
            </a:ln>
          </p:spPr>
        </p:cxnSp>
        <p:grpSp>
          <p:nvGrpSpPr>
            <p:cNvPr id="1340" name="Google Shape;1340;p48"/>
            <p:cNvGrpSpPr/>
            <p:nvPr/>
          </p:nvGrpSpPr>
          <p:grpSpPr>
            <a:xfrm>
              <a:off x="1629611" y="3565396"/>
              <a:ext cx="4096794" cy="46800"/>
              <a:chOff x="1806784" y="3555020"/>
              <a:chExt cx="4096794" cy="46800"/>
            </a:xfrm>
          </p:grpSpPr>
          <p:cxnSp>
            <p:nvCxnSpPr>
              <p:cNvPr id="1341" name="Google Shape;1341;p48"/>
              <p:cNvCxnSpPr/>
              <p:nvPr/>
            </p:nvCxnSpPr>
            <p:spPr>
              <a:xfrm rot="5400000">
                <a:off x="2312302"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42" name="Google Shape;1342;p48"/>
              <p:cNvCxnSpPr/>
              <p:nvPr/>
            </p:nvCxnSpPr>
            <p:spPr>
              <a:xfrm rot="5400000">
                <a:off x="3108722"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43" name="Google Shape;1343;p48"/>
              <p:cNvCxnSpPr/>
              <p:nvPr/>
            </p:nvCxnSpPr>
            <p:spPr>
              <a:xfrm rot="5400000">
                <a:off x="4439215"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44" name="Google Shape;1344;p48"/>
              <p:cNvCxnSpPr/>
              <p:nvPr/>
            </p:nvCxnSpPr>
            <p:spPr>
              <a:xfrm rot="5400000">
                <a:off x="4961262"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45" name="Google Shape;1345;p48"/>
              <p:cNvCxnSpPr/>
              <p:nvPr/>
            </p:nvCxnSpPr>
            <p:spPr>
              <a:xfrm rot="5400000">
                <a:off x="5222896"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46" name="Google Shape;1346;p48"/>
              <p:cNvCxnSpPr/>
              <p:nvPr/>
            </p:nvCxnSpPr>
            <p:spPr>
              <a:xfrm rot="5400000">
                <a:off x="2052300"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47" name="Google Shape;1347;p48"/>
              <p:cNvCxnSpPr/>
              <p:nvPr/>
            </p:nvCxnSpPr>
            <p:spPr>
              <a:xfrm rot="5400000">
                <a:off x="2582806"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48" name="Google Shape;1348;p48"/>
              <p:cNvCxnSpPr/>
              <p:nvPr/>
            </p:nvCxnSpPr>
            <p:spPr>
              <a:xfrm rot="5400000">
                <a:off x="2846098"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49" name="Google Shape;1349;p48"/>
              <p:cNvCxnSpPr/>
              <p:nvPr/>
            </p:nvCxnSpPr>
            <p:spPr>
              <a:xfrm rot="5400000">
                <a:off x="4693815"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50" name="Google Shape;1350;p48"/>
              <p:cNvCxnSpPr/>
              <p:nvPr/>
            </p:nvCxnSpPr>
            <p:spPr>
              <a:xfrm rot="5400000">
                <a:off x="5880178"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51" name="Google Shape;1351;p48"/>
              <p:cNvCxnSpPr/>
              <p:nvPr/>
            </p:nvCxnSpPr>
            <p:spPr>
              <a:xfrm rot="5400000">
                <a:off x="1783384"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52" name="Google Shape;1352;p48"/>
              <p:cNvCxnSpPr/>
              <p:nvPr/>
            </p:nvCxnSpPr>
            <p:spPr>
              <a:xfrm rot="5400000">
                <a:off x="3376262"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53" name="Google Shape;1353;p48"/>
              <p:cNvCxnSpPr/>
              <p:nvPr/>
            </p:nvCxnSpPr>
            <p:spPr>
              <a:xfrm rot="5400000">
                <a:off x="3633681"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54" name="Google Shape;1354;p48"/>
              <p:cNvCxnSpPr/>
              <p:nvPr/>
            </p:nvCxnSpPr>
            <p:spPr>
              <a:xfrm rot="5400000">
                <a:off x="3904116"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55" name="Google Shape;1355;p48"/>
              <p:cNvCxnSpPr/>
              <p:nvPr/>
            </p:nvCxnSpPr>
            <p:spPr>
              <a:xfrm rot="5400000">
                <a:off x="4169972"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56" name="Google Shape;1356;p48"/>
              <p:cNvCxnSpPr/>
              <p:nvPr/>
            </p:nvCxnSpPr>
            <p:spPr>
              <a:xfrm rot="5400000">
                <a:off x="5494118"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57" name="Google Shape;1357;p48"/>
              <p:cNvCxnSpPr/>
              <p:nvPr/>
            </p:nvCxnSpPr>
            <p:spPr>
              <a:xfrm rot="5400000">
                <a:off x="5754976" y="3578420"/>
                <a:ext cx="46800" cy="0"/>
              </a:xfrm>
              <a:prstGeom prst="straightConnector1">
                <a:avLst/>
              </a:prstGeom>
              <a:noFill/>
              <a:ln cap="flat" cmpd="sng" w="12700">
                <a:solidFill>
                  <a:schemeClr val="dk1"/>
                </a:solidFill>
                <a:prstDash val="solid"/>
                <a:round/>
                <a:headEnd len="sm" w="sm" type="none"/>
                <a:tailEnd len="sm" w="sm" type="none"/>
              </a:ln>
            </p:spPr>
          </p:cxnSp>
          <p:cxnSp>
            <p:nvCxnSpPr>
              <p:cNvPr id="1358" name="Google Shape;1358;p48"/>
              <p:cNvCxnSpPr/>
              <p:nvPr/>
            </p:nvCxnSpPr>
            <p:spPr>
              <a:xfrm rot="5400000">
                <a:off x="5880178" y="3578420"/>
                <a:ext cx="46800" cy="0"/>
              </a:xfrm>
              <a:prstGeom prst="straightConnector1">
                <a:avLst/>
              </a:prstGeom>
              <a:noFill/>
              <a:ln cap="flat" cmpd="sng" w="12700">
                <a:solidFill>
                  <a:schemeClr val="dk1"/>
                </a:solidFill>
                <a:prstDash val="solid"/>
                <a:round/>
                <a:headEnd len="sm" w="sm" type="none"/>
                <a:tailEnd len="sm" w="sm" type="none"/>
              </a:ln>
            </p:spPr>
          </p:cxnSp>
        </p:grpSp>
      </p:grpSp>
      <p:grpSp>
        <p:nvGrpSpPr>
          <p:cNvPr id="1359" name="Google Shape;1359;p48"/>
          <p:cNvGrpSpPr/>
          <p:nvPr/>
        </p:nvGrpSpPr>
        <p:grpSpPr>
          <a:xfrm>
            <a:off x="1488381" y="1803312"/>
            <a:ext cx="44912" cy="1698293"/>
            <a:chOff x="1589790" y="1791263"/>
            <a:chExt cx="41820" cy="1780764"/>
          </a:xfrm>
        </p:grpSpPr>
        <p:grpSp>
          <p:nvGrpSpPr>
            <p:cNvPr id="1360" name="Google Shape;1360;p48"/>
            <p:cNvGrpSpPr/>
            <p:nvPr/>
          </p:nvGrpSpPr>
          <p:grpSpPr>
            <a:xfrm>
              <a:off x="1589790" y="1791263"/>
              <a:ext cx="39868" cy="1780764"/>
              <a:chOff x="1074654" y="1753603"/>
              <a:chExt cx="37804" cy="1861361"/>
            </a:xfrm>
          </p:grpSpPr>
          <p:cxnSp>
            <p:nvCxnSpPr>
              <p:cNvPr id="1361" name="Google Shape;1361;p48"/>
              <p:cNvCxnSpPr/>
              <p:nvPr/>
            </p:nvCxnSpPr>
            <p:spPr>
              <a:xfrm>
                <a:off x="1074654" y="1753603"/>
                <a:ext cx="37800" cy="0"/>
              </a:xfrm>
              <a:prstGeom prst="straightConnector1">
                <a:avLst/>
              </a:prstGeom>
              <a:noFill/>
              <a:ln cap="sq" cmpd="sng" w="12700">
                <a:solidFill>
                  <a:schemeClr val="dk1"/>
                </a:solidFill>
                <a:prstDash val="solid"/>
                <a:miter lim="800000"/>
                <a:headEnd len="sm" w="sm" type="none"/>
                <a:tailEnd len="sm" w="sm" type="none"/>
              </a:ln>
            </p:spPr>
          </p:cxnSp>
          <p:cxnSp>
            <p:nvCxnSpPr>
              <p:cNvPr id="1362" name="Google Shape;1362;p48"/>
              <p:cNvCxnSpPr/>
              <p:nvPr/>
            </p:nvCxnSpPr>
            <p:spPr>
              <a:xfrm>
                <a:off x="1074658" y="2128606"/>
                <a:ext cx="37800" cy="0"/>
              </a:xfrm>
              <a:prstGeom prst="straightConnector1">
                <a:avLst/>
              </a:prstGeom>
              <a:noFill/>
              <a:ln cap="sq" cmpd="sng" w="12700">
                <a:solidFill>
                  <a:schemeClr val="dk1"/>
                </a:solidFill>
                <a:prstDash val="solid"/>
                <a:miter lim="800000"/>
                <a:headEnd len="sm" w="sm" type="none"/>
                <a:tailEnd len="sm" w="sm" type="none"/>
              </a:ln>
            </p:spPr>
          </p:cxnSp>
          <p:cxnSp>
            <p:nvCxnSpPr>
              <p:cNvPr id="1363" name="Google Shape;1363;p48"/>
              <p:cNvCxnSpPr/>
              <p:nvPr/>
            </p:nvCxnSpPr>
            <p:spPr>
              <a:xfrm>
                <a:off x="1074654" y="2503610"/>
                <a:ext cx="37800" cy="0"/>
              </a:xfrm>
              <a:prstGeom prst="straightConnector1">
                <a:avLst/>
              </a:prstGeom>
              <a:noFill/>
              <a:ln cap="sq" cmpd="sng" w="12700">
                <a:solidFill>
                  <a:schemeClr val="dk1"/>
                </a:solidFill>
                <a:prstDash val="solid"/>
                <a:miter lim="800000"/>
                <a:headEnd len="sm" w="sm" type="none"/>
                <a:tailEnd len="sm" w="sm" type="none"/>
              </a:ln>
            </p:spPr>
          </p:cxnSp>
          <p:cxnSp>
            <p:nvCxnSpPr>
              <p:cNvPr id="1364" name="Google Shape;1364;p48"/>
              <p:cNvCxnSpPr/>
              <p:nvPr/>
            </p:nvCxnSpPr>
            <p:spPr>
              <a:xfrm>
                <a:off x="1074654" y="2871786"/>
                <a:ext cx="37800" cy="0"/>
              </a:xfrm>
              <a:prstGeom prst="straightConnector1">
                <a:avLst/>
              </a:prstGeom>
              <a:noFill/>
              <a:ln cap="sq" cmpd="sng" w="12700">
                <a:solidFill>
                  <a:schemeClr val="dk1"/>
                </a:solidFill>
                <a:prstDash val="solid"/>
                <a:miter lim="800000"/>
                <a:headEnd len="sm" w="sm" type="none"/>
                <a:tailEnd len="sm" w="sm" type="none"/>
              </a:ln>
            </p:spPr>
          </p:cxnSp>
          <p:cxnSp>
            <p:nvCxnSpPr>
              <p:cNvPr id="1365" name="Google Shape;1365;p48"/>
              <p:cNvCxnSpPr/>
              <p:nvPr/>
            </p:nvCxnSpPr>
            <p:spPr>
              <a:xfrm>
                <a:off x="1074654" y="3242977"/>
                <a:ext cx="37800" cy="0"/>
              </a:xfrm>
              <a:prstGeom prst="straightConnector1">
                <a:avLst/>
              </a:prstGeom>
              <a:noFill/>
              <a:ln cap="sq" cmpd="sng" w="12700">
                <a:solidFill>
                  <a:schemeClr val="dk1"/>
                </a:solidFill>
                <a:prstDash val="solid"/>
                <a:miter lim="800000"/>
                <a:headEnd len="sm" w="sm" type="none"/>
                <a:tailEnd len="sm" w="sm" type="none"/>
              </a:ln>
            </p:spPr>
          </p:cxnSp>
          <p:cxnSp>
            <p:nvCxnSpPr>
              <p:cNvPr id="1366" name="Google Shape;1366;p48"/>
              <p:cNvCxnSpPr/>
              <p:nvPr/>
            </p:nvCxnSpPr>
            <p:spPr>
              <a:xfrm>
                <a:off x="1074654" y="3614964"/>
                <a:ext cx="37800" cy="0"/>
              </a:xfrm>
              <a:prstGeom prst="straightConnector1">
                <a:avLst/>
              </a:prstGeom>
              <a:noFill/>
              <a:ln cap="sq" cmpd="sng" w="12700">
                <a:solidFill>
                  <a:schemeClr val="dk1"/>
                </a:solidFill>
                <a:prstDash val="solid"/>
                <a:miter lim="800000"/>
                <a:headEnd len="sm" w="sm" type="none"/>
                <a:tailEnd len="sm" w="sm" type="none"/>
              </a:ln>
            </p:spPr>
          </p:cxnSp>
        </p:grpSp>
        <p:cxnSp>
          <p:nvCxnSpPr>
            <p:cNvPr id="1367" name="Google Shape;1367;p48"/>
            <p:cNvCxnSpPr/>
            <p:nvPr/>
          </p:nvCxnSpPr>
          <p:spPr>
            <a:xfrm>
              <a:off x="1631610" y="1793973"/>
              <a:ext cx="0" cy="1770900"/>
            </a:xfrm>
            <a:prstGeom prst="straightConnector1">
              <a:avLst/>
            </a:prstGeom>
            <a:noFill/>
            <a:ln cap="sq" cmpd="sng" w="12700">
              <a:solidFill>
                <a:schemeClr val="dk1"/>
              </a:solidFill>
              <a:prstDash val="solid"/>
              <a:miter lim="800000"/>
              <a:headEnd len="sm" w="sm" type="none"/>
              <a:tailEnd len="sm" w="sm" type="none"/>
            </a:ln>
          </p:spPr>
        </p:cxnSp>
      </p:grpSp>
      <p:sp>
        <p:nvSpPr>
          <p:cNvPr id="1368" name="Google Shape;1368;p48"/>
          <p:cNvSpPr txBox="1"/>
          <p:nvPr/>
        </p:nvSpPr>
        <p:spPr>
          <a:xfrm>
            <a:off x="6253194" y="3831870"/>
            <a:ext cx="986700" cy="605294"/>
          </a:xfrm>
          <a:prstGeom prst="rect">
            <a:avLst/>
          </a:prstGeom>
          <a:noFill/>
          <a:ln>
            <a:noFill/>
          </a:ln>
        </p:spPr>
        <p:txBody>
          <a:bodyPr anchorCtr="0" anchor="b" bIns="0" lIns="48000" spcFirstLastPara="1" rIns="4800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153F5A"/>
                </a:solidFill>
                <a:latin typeface="Arial Narrow"/>
                <a:ea typeface="Arial Narrow"/>
                <a:cs typeface="Arial Narrow"/>
                <a:sym typeface="Arial Narrow"/>
              </a:rPr>
              <a:t>No. of patients</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200"/>
              </a:spcBef>
              <a:spcAft>
                <a:spcPts val="0"/>
              </a:spcAft>
              <a:buClr>
                <a:srgbClr val="3D8849"/>
              </a:buClr>
              <a:buSzPts val="1000"/>
              <a:buFont typeface="Arial"/>
              <a:buNone/>
            </a:pPr>
            <a:r>
              <a:rPr b="1" i="1" lang="en-US" sz="1200" u="none" cap="none" strike="noStrike">
                <a:solidFill>
                  <a:srgbClr val="F581AE"/>
                </a:solidFill>
                <a:latin typeface="Arial Narrow"/>
                <a:ea typeface="Arial Narrow"/>
                <a:cs typeface="Arial Narrow"/>
                <a:sym typeface="Arial Narrow"/>
              </a:rPr>
              <a:t>ESR1-</a:t>
            </a:r>
            <a:r>
              <a:rPr b="1" i="0" lang="en-US" sz="1200" u="none" cap="none" strike="noStrike">
                <a:solidFill>
                  <a:srgbClr val="F581AE"/>
                </a:solidFill>
                <a:latin typeface="Arial Narrow"/>
                <a:ea typeface="Arial Narrow"/>
                <a:cs typeface="Arial Narrow"/>
                <a:sym typeface="Arial Narrow"/>
              </a:rPr>
              <a:t>mut</a:t>
            </a:r>
            <a:endParaRPr b="1" i="0" sz="1400" u="none" cap="none" strike="noStrike">
              <a:solidFill>
                <a:srgbClr val="000000"/>
              </a:solidFill>
              <a:latin typeface="Arial Narrow"/>
              <a:ea typeface="Arial Narrow"/>
              <a:cs typeface="Arial Narrow"/>
              <a:sym typeface="Arial Narrow"/>
            </a:endParaRPr>
          </a:p>
          <a:p>
            <a:pPr indent="0" lvl="0" marL="0" marR="0" rtl="0" algn="r">
              <a:lnSpc>
                <a:spcPct val="100000"/>
              </a:lnSpc>
              <a:spcBef>
                <a:spcPts val="200"/>
              </a:spcBef>
              <a:spcAft>
                <a:spcPts val="0"/>
              </a:spcAft>
              <a:buClr>
                <a:srgbClr val="7F7F7F"/>
              </a:buClr>
              <a:buSzPts val="1000"/>
              <a:buFont typeface="Arial"/>
              <a:buNone/>
            </a:pPr>
            <a:r>
              <a:rPr b="1" i="1" lang="en-US" sz="1200" u="none" cap="none" strike="noStrike">
                <a:solidFill>
                  <a:srgbClr val="153F5A"/>
                </a:solidFill>
                <a:latin typeface="Arial Narrow"/>
                <a:ea typeface="Arial Narrow"/>
                <a:cs typeface="Arial Narrow"/>
                <a:sym typeface="Arial Narrow"/>
              </a:rPr>
              <a:t>ESR1-</a:t>
            </a:r>
            <a:r>
              <a:rPr b="1" i="0" lang="en-US" sz="1200" u="none" cap="none" strike="noStrike">
                <a:solidFill>
                  <a:srgbClr val="153F5A"/>
                </a:solidFill>
                <a:latin typeface="Arial Narrow"/>
                <a:ea typeface="Arial Narrow"/>
                <a:cs typeface="Arial Narrow"/>
                <a:sym typeface="Arial Narrow"/>
              </a:rPr>
              <a:t>wt</a:t>
            </a:r>
            <a:endParaRPr b="1" i="0" sz="1400" u="none" cap="none" strike="noStrike">
              <a:solidFill>
                <a:srgbClr val="000000"/>
              </a:solidFill>
              <a:latin typeface="Arial Narrow"/>
              <a:ea typeface="Arial Narrow"/>
              <a:cs typeface="Arial Narrow"/>
              <a:sym typeface="Arial Narrow"/>
            </a:endParaRPr>
          </a:p>
        </p:txBody>
      </p:sp>
      <p:graphicFrame>
        <p:nvGraphicFramePr>
          <p:cNvPr id="1369" name="Google Shape;1369;p48"/>
          <p:cNvGraphicFramePr/>
          <p:nvPr/>
        </p:nvGraphicFramePr>
        <p:xfrm>
          <a:off x="7324227" y="4582373"/>
          <a:ext cx="3000000" cy="3000000"/>
        </p:xfrm>
        <a:graphic>
          <a:graphicData uri="http://schemas.openxmlformats.org/drawingml/2006/table">
            <a:tbl>
              <a:tblPr>
                <a:noFill/>
                <a:tableStyleId>{0E7FAE33-6D4A-419A-BE57-B3ED120DC536}</a:tableStyleId>
              </a:tblPr>
              <a:tblGrid>
                <a:gridCol w="834550"/>
                <a:gridCol w="1197875"/>
                <a:gridCol w="1197875"/>
                <a:gridCol w="1197875"/>
              </a:tblGrid>
              <a:tr h="429775">
                <a:tc>
                  <a:txBody>
                    <a:bodyPr/>
                    <a:lstStyle/>
                    <a:p>
                      <a:pPr indent="0" lvl="0" marL="0" marR="0" rtl="0" algn="ctr">
                        <a:lnSpc>
                          <a:spcPct val="80000"/>
                        </a:lnSpc>
                        <a:spcBef>
                          <a:spcPts val="0"/>
                        </a:spcBef>
                        <a:spcAft>
                          <a:spcPts val="0"/>
                        </a:spcAft>
                        <a:buClr>
                          <a:schemeClr val="dk1"/>
                        </a:buClr>
                        <a:buSzPts val="1400"/>
                        <a:buFont typeface="Arial Narrow"/>
                        <a:buNone/>
                      </a:pPr>
                      <a:r>
                        <a:t/>
                      </a:r>
                      <a:endParaRPr sz="14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Total</a:t>
                      </a:r>
                      <a:r>
                        <a:rPr b="1" baseline="30000" lang="en-US" sz="1400" u="none" cap="none" strike="noStrike">
                          <a:solidFill>
                            <a:schemeClr val="lt1"/>
                          </a:solidFill>
                          <a:latin typeface="Arial Narrow"/>
                          <a:ea typeface="Arial Narrow"/>
                          <a:cs typeface="Arial Narrow"/>
                          <a:sym typeface="Arial Narrow"/>
                        </a:rPr>
                        <a:t>2</a:t>
                      </a:r>
                      <a:endParaRPr sz="1400" u="none" cap="none" strike="noStrike"/>
                    </a:p>
                    <a:p>
                      <a:pPr indent="0" lvl="0" marL="0" marR="0" rtl="0" algn="ctr">
                        <a:lnSpc>
                          <a:spcPct val="9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(n=119)</a:t>
                      </a:r>
                      <a:endParaRPr sz="1400" u="none" cap="none" strike="noStrike"/>
                    </a:p>
                  </a:txBody>
                  <a:tcPr marT="60950" marB="60950" marR="73925" marL="73925" anchor="ctr">
                    <a:lnL cap="flat" cmpd="sng" w="9525">
                      <a:solidFill>
                        <a:srgbClr val="000000">
                          <a:alpha val="0"/>
                        </a:srgbClr>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90000"/>
                        </a:lnSpc>
                        <a:spcBef>
                          <a:spcPts val="0"/>
                        </a:spcBef>
                        <a:spcAft>
                          <a:spcPts val="0"/>
                        </a:spcAft>
                        <a:buClr>
                          <a:schemeClr val="lt1"/>
                        </a:buClr>
                        <a:buSzPts val="1400"/>
                        <a:buFont typeface="Arial Narrow"/>
                        <a:buNone/>
                      </a:pPr>
                      <a:r>
                        <a:rPr b="1" i="1" lang="en-US" sz="1400" u="none" cap="none" strike="noStrike">
                          <a:solidFill>
                            <a:schemeClr val="lt1"/>
                          </a:solidFill>
                          <a:latin typeface="Arial Narrow"/>
                          <a:ea typeface="Arial Narrow"/>
                          <a:cs typeface="Arial Narrow"/>
                          <a:sym typeface="Arial Narrow"/>
                        </a:rPr>
                        <a:t>ESR1</a:t>
                      </a:r>
                      <a:r>
                        <a:rPr b="1" lang="en-US" sz="1400" u="none" cap="none" strike="noStrike">
                          <a:solidFill>
                            <a:schemeClr val="lt1"/>
                          </a:solidFill>
                          <a:latin typeface="Arial Narrow"/>
                          <a:ea typeface="Arial Narrow"/>
                          <a:cs typeface="Arial Narrow"/>
                          <a:sym typeface="Arial Narrow"/>
                        </a:rPr>
                        <a:t>-mut</a:t>
                      </a:r>
                      <a:r>
                        <a:rPr b="1" baseline="30000" lang="en-US" sz="1400" u="none" cap="none" strike="noStrike">
                          <a:solidFill>
                            <a:schemeClr val="lt1"/>
                          </a:solidFill>
                          <a:latin typeface="Arial Narrow"/>
                          <a:ea typeface="Arial Narrow"/>
                          <a:cs typeface="Arial Narrow"/>
                          <a:sym typeface="Arial Narrow"/>
                        </a:rPr>
                        <a:t>3</a:t>
                      </a:r>
                      <a:endParaRPr sz="1400" u="none" cap="none" strike="noStrike"/>
                    </a:p>
                    <a:p>
                      <a:pPr indent="0" lvl="0" marL="0" marR="0" rtl="0" algn="ctr">
                        <a:lnSpc>
                          <a:spcPct val="9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(n=27)</a:t>
                      </a:r>
                      <a:endParaRPr sz="1400" u="none" cap="none" strike="noStrike"/>
                    </a:p>
                  </a:txBody>
                  <a:tcPr marT="60950" marB="60950" marR="73925" marL="73925"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chemeClr val="accent2"/>
                      </a:solidFill>
                      <a:prstDash val="solid"/>
                      <a:round/>
                      <a:headEnd len="sm" w="sm" type="none"/>
                      <a:tailEnd len="sm" w="sm" type="none"/>
                    </a:lnT>
                    <a:lnB cap="flat" cmpd="sng" w="12700">
                      <a:solidFill>
                        <a:srgbClr val="E7E8EA"/>
                      </a:solidFill>
                      <a:prstDash val="solid"/>
                      <a:round/>
                      <a:headEnd len="sm" w="sm" type="none"/>
                      <a:tailEnd len="sm" w="sm" type="none"/>
                    </a:lnB>
                    <a:solidFill>
                      <a:schemeClr val="accent3"/>
                    </a:solidFill>
                  </a:tcPr>
                </a:tc>
                <a:tc>
                  <a:txBody>
                    <a:bodyPr/>
                    <a:lstStyle/>
                    <a:p>
                      <a:pPr indent="0" lvl="0" marL="0" marR="0" rtl="0" algn="ctr">
                        <a:lnSpc>
                          <a:spcPct val="90000"/>
                        </a:lnSpc>
                        <a:spcBef>
                          <a:spcPts val="0"/>
                        </a:spcBef>
                        <a:spcAft>
                          <a:spcPts val="0"/>
                        </a:spcAft>
                        <a:buClr>
                          <a:schemeClr val="lt1"/>
                        </a:buClr>
                        <a:buSzPts val="1400"/>
                        <a:buFont typeface="Arial Narrow"/>
                        <a:buNone/>
                      </a:pPr>
                      <a:r>
                        <a:rPr b="1" i="1" lang="en-US" sz="1400" u="none" cap="none" strike="noStrike">
                          <a:solidFill>
                            <a:schemeClr val="lt1"/>
                          </a:solidFill>
                          <a:latin typeface="Arial Narrow"/>
                          <a:ea typeface="Arial Narrow"/>
                          <a:cs typeface="Arial Narrow"/>
                          <a:sym typeface="Arial Narrow"/>
                        </a:rPr>
                        <a:t>ESR1</a:t>
                      </a:r>
                      <a:r>
                        <a:rPr b="1" lang="en-US" sz="1400" u="none" cap="none" strike="noStrike">
                          <a:solidFill>
                            <a:schemeClr val="lt1"/>
                          </a:solidFill>
                          <a:latin typeface="Arial Narrow"/>
                          <a:ea typeface="Arial Narrow"/>
                          <a:cs typeface="Arial Narrow"/>
                          <a:sym typeface="Arial Narrow"/>
                        </a:rPr>
                        <a:t>-wt</a:t>
                      </a:r>
                      <a:r>
                        <a:rPr b="1" baseline="30000" lang="en-US" sz="1400" u="none" cap="none" strike="noStrike">
                          <a:solidFill>
                            <a:schemeClr val="lt1"/>
                          </a:solidFill>
                          <a:latin typeface="Arial Narrow"/>
                          <a:ea typeface="Arial Narrow"/>
                          <a:cs typeface="Arial Narrow"/>
                          <a:sym typeface="Arial Narrow"/>
                        </a:rPr>
                        <a:t>3</a:t>
                      </a:r>
                      <a:endParaRPr sz="1400" u="none" cap="none" strike="noStrike"/>
                    </a:p>
                    <a:p>
                      <a:pPr indent="0" lvl="0" marL="0" marR="0" rtl="0" algn="ctr">
                        <a:lnSpc>
                          <a:spcPct val="9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(n=75)</a:t>
                      </a:r>
                      <a:endParaRPr sz="1400" u="none" cap="none" strike="noStrike"/>
                    </a:p>
                  </a:txBody>
                  <a:tcPr marT="60950" marB="60950" marR="73925" marL="73925" anchor="ctr">
                    <a:lnL cap="flat" cmpd="sng" w="127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457200">
                <a:tc>
                  <a:txBody>
                    <a:bodyPr/>
                    <a:lstStyle/>
                    <a:p>
                      <a:pPr indent="0" lvl="0" marL="0" marR="0" rtl="0" algn="r">
                        <a:lnSpc>
                          <a:spcPct val="100000"/>
                        </a:lnSpc>
                        <a:spcBef>
                          <a:spcPts val="0"/>
                        </a:spcBef>
                        <a:spcAft>
                          <a:spcPts val="0"/>
                        </a:spcAft>
                        <a:buClr>
                          <a:schemeClr val="accent1"/>
                        </a:buClr>
                        <a:buSzPts val="1400"/>
                        <a:buFont typeface="Arial Narrow"/>
                        <a:buNone/>
                      </a:pPr>
                      <a:r>
                        <a:rPr b="1" lang="en-US" sz="1400" u="none" cap="none" strike="noStrike">
                          <a:solidFill>
                            <a:srgbClr val="262626"/>
                          </a:solidFill>
                          <a:latin typeface="Arial Narrow"/>
                          <a:ea typeface="Arial Narrow"/>
                          <a:cs typeface="Arial Narrow"/>
                          <a:sym typeface="Arial Narrow"/>
                        </a:rPr>
                        <a:t>mPFS, mo </a:t>
                      </a:r>
                      <a:r>
                        <a:rPr b="0" lang="en-US" sz="1400" u="none" cap="none" strike="noStrike">
                          <a:solidFill>
                            <a:srgbClr val="262626"/>
                          </a:solidFill>
                          <a:latin typeface="Arial Narrow"/>
                          <a:ea typeface="Arial Narrow"/>
                          <a:cs typeface="Arial Narrow"/>
                          <a:sym typeface="Arial Narrow"/>
                        </a:rPr>
                        <a:t>[95% CI]</a:t>
                      </a:r>
                      <a:endParaRPr sz="1400" u="none" cap="none" strike="noStrike">
                        <a:solidFill>
                          <a:srgbClr val="262626"/>
                        </a:solidFill>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939393"/>
                          </a:solidFill>
                          <a:latin typeface="Arial Narrow"/>
                          <a:ea typeface="Arial Narrow"/>
                          <a:cs typeface="Arial Narrow"/>
                          <a:sym typeface="Arial Narrow"/>
                        </a:rPr>
                        <a:t>8.0</a:t>
                      </a:r>
                      <a:br>
                        <a:rPr b="1" i="0" lang="en-US" sz="1400" u="none" cap="none" strike="noStrike">
                          <a:solidFill>
                            <a:srgbClr val="939393"/>
                          </a:solidFill>
                          <a:latin typeface="Arial Narrow"/>
                          <a:ea typeface="Arial Narrow"/>
                          <a:cs typeface="Arial Narrow"/>
                          <a:sym typeface="Arial Narrow"/>
                        </a:rPr>
                      </a:br>
                      <a:r>
                        <a:rPr b="0" i="0" lang="en-US" sz="1400" u="none" cap="none" strike="noStrike">
                          <a:solidFill>
                            <a:srgbClr val="939393"/>
                          </a:solidFill>
                          <a:latin typeface="Arial Narrow"/>
                          <a:ea typeface="Arial Narrow"/>
                          <a:cs typeface="Arial Narrow"/>
                          <a:sym typeface="Arial Narrow"/>
                        </a:rPr>
                        <a:t>[5.6-8.6]</a:t>
                      </a:r>
                      <a:endParaRPr sz="1400" u="none" cap="none" strike="noStrike">
                        <a:solidFill>
                          <a:srgbClr val="939393"/>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5.6</a:t>
                      </a:r>
                      <a:br>
                        <a:rPr b="1" i="0" lang="en-US" sz="1400" u="none" cap="none" strike="noStrike">
                          <a:solidFill>
                            <a:srgbClr val="262626"/>
                          </a:solidFill>
                          <a:latin typeface="Arial Narrow"/>
                          <a:ea typeface="Arial Narrow"/>
                          <a:cs typeface="Arial Narrow"/>
                          <a:sym typeface="Arial Narrow"/>
                        </a:rPr>
                      </a:br>
                      <a:r>
                        <a:rPr b="0" i="0" lang="en-US" sz="1400" u="none" cap="none" strike="noStrike">
                          <a:solidFill>
                            <a:srgbClr val="262626"/>
                          </a:solidFill>
                          <a:latin typeface="Arial Narrow"/>
                          <a:ea typeface="Arial Narrow"/>
                          <a:cs typeface="Arial Narrow"/>
                          <a:sym typeface="Arial Narrow"/>
                        </a:rPr>
                        <a:t>[3.8-12.0]</a:t>
                      </a:r>
                      <a:endParaRPr sz="1400" u="none" cap="none" strike="noStrike">
                        <a:solidFill>
                          <a:srgbClr val="262626"/>
                        </a:solidFill>
                        <a:latin typeface="Arial Narrow"/>
                        <a:ea typeface="Arial Narrow"/>
                        <a:cs typeface="Arial Narrow"/>
                        <a:sym typeface="Arial Narrow"/>
                      </a:endParaRPr>
                    </a:p>
                  </a:txBody>
                  <a:tcPr marT="0" marB="0" marR="0" marL="0" anchor="ctr">
                    <a:lnL cap="flat" cmpd="sng" w="12700">
                      <a:solidFill>
                        <a:schemeClr val="accent2"/>
                      </a:solidFill>
                      <a:prstDash val="solid"/>
                      <a:round/>
                      <a:headEnd len="sm" w="sm" type="none"/>
                      <a:tailEnd len="sm" w="sm" type="none"/>
                    </a:lnL>
                    <a:lnR cap="flat" cmpd="sng" w="12700">
                      <a:solidFill>
                        <a:schemeClr val="accent2"/>
                      </a:solidFill>
                      <a:prstDash val="solid"/>
                      <a:round/>
                      <a:headEnd len="sm" w="sm" type="none"/>
                      <a:tailEnd len="sm" w="sm" type="none"/>
                    </a:lnR>
                    <a:lnT cap="flat" cmpd="sng" w="12700">
                      <a:solidFill>
                        <a:srgbClr val="E7E8EA"/>
                      </a:solidFill>
                      <a:prstDash val="solid"/>
                      <a:round/>
                      <a:headEnd len="sm" w="sm" type="none"/>
                      <a:tailEnd len="sm" w="sm" type="none"/>
                    </a:lnT>
                    <a:lnB cap="flat" cmpd="sng" w="12700">
                      <a:solidFill>
                        <a:schemeClr val="accent2"/>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8.3</a:t>
                      </a:r>
                      <a:br>
                        <a:rPr b="1" i="0" lang="en-US" sz="1400" u="none" cap="none" strike="noStrike">
                          <a:solidFill>
                            <a:srgbClr val="262626"/>
                          </a:solidFill>
                          <a:latin typeface="Arial Narrow"/>
                          <a:ea typeface="Arial Narrow"/>
                          <a:cs typeface="Arial Narrow"/>
                          <a:sym typeface="Arial Narrow"/>
                        </a:rPr>
                      </a:br>
                      <a:r>
                        <a:rPr b="0" i="0" lang="en-US" sz="1400" u="none" cap="none" strike="noStrike">
                          <a:solidFill>
                            <a:srgbClr val="262626"/>
                          </a:solidFill>
                          <a:latin typeface="Arial Narrow"/>
                          <a:ea typeface="Arial Narrow"/>
                          <a:cs typeface="Arial Narrow"/>
                          <a:sym typeface="Arial Narrow"/>
                        </a:rPr>
                        <a:t>[5.5-10.1]</a:t>
                      </a:r>
                      <a:endParaRPr sz="1400" u="none" cap="none" strike="noStrike">
                        <a:solidFill>
                          <a:srgbClr val="262626"/>
                        </a:solidFill>
                        <a:latin typeface="Arial Narrow"/>
                        <a:ea typeface="Arial Narrow"/>
                        <a:cs typeface="Arial Narrow"/>
                        <a:sym typeface="Arial Narrow"/>
                      </a:endParaRPr>
                    </a:p>
                  </a:txBody>
                  <a:tcPr marT="0" marB="0" marR="0" marL="0" anchor="ctr">
                    <a:lnL cap="flat" cmpd="sng" w="12700">
                      <a:solidFill>
                        <a:schemeClr val="accent2"/>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bl>
          </a:graphicData>
        </a:graphic>
      </p:graphicFrame>
      <p:grpSp>
        <p:nvGrpSpPr>
          <p:cNvPr id="1370" name="Google Shape;1370;p48"/>
          <p:cNvGrpSpPr/>
          <p:nvPr/>
        </p:nvGrpSpPr>
        <p:grpSpPr>
          <a:xfrm>
            <a:off x="10939466" y="1958023"/>
            <a:ext cx="1051240" cy="369332"/>
            <a:chOff x="3699196" y="1812361"/>
            <a:chExt cx="771585" cy="393241"/>
          </a:xfrm>
        </p:grpSpPr>
        <p:grpSp>
          <p:nvGrpSpPr>
            <p:cNvPr id="1371" name="Google Shape;1371;p48"/>
            <p:cNvGrpSpPr/>
            <p:nvPr/>
          </p:nvGrpSpPr>
          <p:grpSpPr>
            <a:xfrm>
              <a:off x="3699196" y="1934430"/>
              <a:ext cx="196900" cy="159734"/>
              <a:chOff x="3699196" y="1934430"/>
              <a:chExt cx="196900" cy="159734"/>
            </a:xfrm>
          </p:grpSpPr>
          <p:cxnSp>
            <p:nvCxnSpPr>
              <p:cNvPr id="1372" name="Google Shape;1372;p48"/>
              <p:cNvCxnSpPr/>
              <p:nvPr/>
            </p:nvCxnSpPr>
            <p:spPr>
              <a:xfrm>
                <a:off x="3699196" y="1934430"/>
                <a:ext cx="196900" cy="0"/>
              </a:xfrm>
              <a:prstGeom prst="straightConnector1">
                <a:avLst/>
              </a:prstGeom>
              <a:noFill/>
              <a:ln cap="flat" cmpd="sng" w="19050">
                <a:solidFill>
                  <a:schemeClr val="accent3"/>
                </a:solidFill>
                <a:prstDash val="solid"/>
                <a:miter lim="800000"/>
                <a:headEnd len="sm" w="sm" type="none"/>
                <a:tailEnd len="sm" w="sm" type="none"/>
              </a:ln>
            </p:spPr>
          </p:cxnSp>
          <p:cxnSp>
            <p:nvCxnSpPr>
              <p:cNvPr id="1373" name="Google Shape;1373;p48"/>
              <p:cNvCxnSpPr/>
              <p:nvPr/>
            </p:nvCxnSpPr>
            <p:spPr>
              <a:xfrm>
                <a:off x="3699196" y="2094164"/>
                <a:ext cx="196900" cy="0"/>
              </a:xfrm>
              <a:prstGeom prst="straightConnector1">
                <a:avLst/>
              </a:prstGeom>
              <a:noFill/>
              <a:ln cap="flat" cmpd="sng" w="19050">
                <a:solidFill>
                  <a:schemeClr val="accent1"/>
                </a:solidFill>
                <a:prstDash val="solid"/>
                <a:miter lim="800000"/>
                <a:headEnd len="sm" w="sm" type="none"/>
                <a:tailEnd len="sm" w="sm" type="none"/>
              </a:ln>
            </p:spPr>
          </p:cxnSp>
        </p:grpSp>
        <p:sp>
          <p:nvSpPr>
            <p:cNvPr id="1374" name="Google Shape;1374;p48"/>
            <p:cNvSpPr txBox="1"/>
            <p:nvPr/>
          </p:nvSpPr>
          <p:spPr>
            <a:xfrm>
              <a:off x="3940398" y="1812361"/>
              <a:ext cx="530383" cy="393241"/>
            </a:xfrm>
            <a:prstGeom prst="rect">
              <a:avLst/>
            </a:prstGeom>
            <a:noFill/>
            <a:ln>
              <a:noFill/>
            </a:ln>
          </p:spPr>
          <p:txBody>
            <a:bodyPr anchorCtr="0" anchor="t" bIns="0" lIns="48000" spcFirstLastPara="1" rIns="48000" wrap="square" tIns="0">
              <a:spAutoFit/>
            </a:bodyPr>
            <a:lstStyle/>
            <a:p>
              <a:pPr indent="0" lvl="0" marL="0" marR="0" rtl="0" algn="l">
                <a:lnSpc>
                  <a:spcPct val="100000"/>
                </a:lnSpc>
                <a:spcBef>
                  <a:spcPts val="0"/>
                </a:spcBef>
                <a:spcAft>
                  <a:spcPts val="0"/>
                </a:spcAft>
                <a:buClr>
                  <a:srgbClr val="000000"/>
                </a:buClr>
                <a:buSzPts val="1000"/>
                <a:buFont typeface="Arial"/>
                <a:buNone/>
              </a:pPr>
              <a:r>
                <a:rPr b="0" i="1" lang="en-US" sz="1200" u="none" cap="none" strike="noStrike">
                  <a:solidFill>
                    <a:srgbClr val="262626"/>
                  </a:solidFill>
                  <a:latin typeface="Arial Narrow"/>
                  <a:ea typeface="Arial Narrow"/>
                  <a:cs typeface="Arial Narrow"/>
                  <a:sym typeface="Arial Narrow"/>
                </a:rPr>
                <a:t>ESR1</a:t>
              </a:r>
              <a:r>
                <a:rPr b="0" i="0" lang="en-US" sz="1200" u="none" cap="none" strike="noStrike">
                  <a:solidFill>
                    <a:srgbClr val="262626"/>
                  </a:solidFill>
                  <a:latin typeface="Arial Narrow"/>
                  <a:ea typeface="Arial Narrow"/>
                  <a:cs typeface="Arial Narrow"/>
                  <a:sym typeface="Arial Narrow"/>
                </a:rPr>
                <a:t>-mut</a:t>
              </a:r>
              <a:endParaRPr b="0" i="0" sz="1400" u="none" cap="none" strike="noStrike">
                <a:solidFill>
                  <a:srgbClr val="262626"/>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000"/>
                <a:buFont typeface="Arial"/>
                <a:buNone/>
              </a:pPr>
              <a:r>
                <a:rPr b="0" i="1" lang="en-US" sz="1200" u="none" cap="none" strike="noStrike">
                  <a:solidFill>
                    <a:srgbClr val="262626"/>
                  </a:solidFill>
                  <a:latin typeface="Arial Narrow"/>
                  <a:ea typeface="Arial Narrow"/>
                  <a:cs typeface="Arial Narrow"/>
                  <a:sym typeface="Arial Narrow"/>
                </a:rPr>
                <a:t>ESR1</a:t>
              </a:r>
              <a:r>
                <a:rPr b="0" i="0" lang="en-US" sz="1200" u="none" cap="none" strike="noStrike">
                  <a:solidFill>
                    <a:srgbClr val="262626"/>
                  </a:solidFill>
                  <a:latin typeface="Arial Narrow"/>
                  <a:ea typeface="Arial Narrow"/>
                  <a:cs typeface="Arial Narrow"/>
                  <a:sym typeface="Arial Narrow"/>
                </a:rPr>
                <a:t>-wt</a:t>
              </a:r>
              <a:endParaRPr b="0" i="0" sz="1400" u="none" cap="none" strike="noStrike">
                <a:solidFill>
                  <a:srgbClr val="262626"/>
                </a:solidFill>
                <a:latin typeface="Arial Narrow"/>
                <a:ea typeface="Arial Narrow"/>
                <a:cs typeface="Arial Narrow"/>
                <a:sym typeface="Arial Narrow"/>
              </a:endParaRPr>
            </a:p>
          </p:txBody>
        </p:sp>
      </p:grpSp>
      <p:sp>
        <p:nvSpPr>
          <p:cNvPr id="1375" name="Google Shape;1375;p48"/>
          <p:cNvSpPr txBox="1"/>
          <p:nvPr/>
        </p:nvSpPr>
        <p:spPr>
          <a:xfrm>
            <a:off x="6848709" y="3735269"/>
            <a:ext cx="4924500" cy="281603"/>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62626"/>
                </a:solidFill>
                <a:latin typeface="Arial Narrow"/>
                <a:ea typeface="Arial Narrow"/>
                <a:cs typeface="Arial Narrow"/>
                <a:sym typeface="Arial Narrow"/>
              </a:rPr>
              <a:t>Months</a:t>
            </a:r>
            <a:endParaRPr b="0" i="0" sz="1400" u="none" cap="none" strike="noStrike">
              <a:solidFill>
                <a:srgbClr val="000000"/>
              </a:solidFill>
              <a:latin typeface="Arial"/>
              <a:ea typeface="Arial"/>
              <a:cs typeface="Arial"/>
              <a:sym typeface="Arial"/>
            </a:endParaRPr>
          </a:p>
        </p:txBody>
      </p:sp>
      <p:sp>
        <p:nvSpPr>
          <p:cNvPr id="1376" name="Google Shape;1376;p48"/>
          <p:cNvSpPr txBox="1"/>
          <p:nvPr/>
        </p:nvSpPr>
        <p:spPr>
          <a:xfrm rot="-5400000">
            <a:off x="5941368" y="2491134"/>
            <a:ext cx="1758614" cy="266215"/>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100" u="none" cap="none" strike="noStrike">
                <a:solidFill>
                  <a:srgbClr val="262626"/>
                </a:solidFill>
                <a:latin typeface="Arial Narrow"/>
                <a:ea typeface="Arial Narrow"/>
                <a:cs typeface="Arial Narrow"/>
                <a:sym typeface="Arial Narrow"/>
              </a:rPr>
              <a:t>PFS (%)</a:t>
            </a:r>
            <a:endParaRPr b="0" i="0" sz="1400" u="none" cap="none" strike="noStrike">
              <a:solidFill>
                <a:srgbClr val="000000"/>
              </a:solidFill>
              <a:latin typeface="Arial"/>
              <a:ea typeface="Arial"/>
              <a:cs typeface="Arial"/>
              <a:sym typeface="Arial"/>
            </a:endParaRPr>
          </a:p>
        </p:txBody>
      </p:sp>
      <p:sp>
        <p:nvSpPr>
          <p:cNvPr id="1377" name="Google Shape;1377;p48"/>
          <p:cNvSpPr/>
          <p:nvPr/>
        </p:nvSpPr>
        <p:spPr>
          <a:xfrm>
            <a:off x="7326469" y="1200051"/>
            <a:ext cx="4317844" cy="612940"/>
          </a:xfrm>
          <a:prstGeom prst="roundRect">
            <a:avLst>
              <a:gd fmla="val 0" name="adj"/>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309"/>
              <a:buFont typeface="Arial"/>
              <a:buNone/>
            </a:pPr>
            <a:r>
              <a:rPr b="1" i="0" lang="en-US" sz="1200" u="none" cap="none" strike="noStrike">
                <a:solidFill>
                  <a:srgbClr val="262626"/>
                </a:solidFill>
                <a:latin typeface="Arial Narrow"/>
                <a:ea typeface="Arial Narrow"/>
                <a:cs typeface="Arial Narrow"/>
                <a:sym typeface="Arial Narrow"/>
              </a:rPr>
              <a:t>BYLieve</a:t>
            </a:r>
            <a:r>
              <a:rPr b="1" baseline="30000" i="0" lang="en-US" sz="1200" u="none" cap="none" strike="noStrike">
                <a:solidFill>
                  <a:srgbClr val="262626"/>
                </a:solidFill>
                <a:latin typeface="Arial Narrow"/>
                <a:ea typeface="Arial Narrow"/>
                <a:cs typeface="Arial Narrow"/>
                <a:sym typeface="Arial Narrow"/>
              </a:rPr>
              <a:t>2,3</a:t>
            </a:r>
            <a:endParaRPr b="1"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309"/>
              <a:buFont typeface="Arial"/>
              <a:buNone/>
            </a:pPr>
            <a:r>
              <a:rPr b="1" i="0" lang="en-US" sz="1200" u="none" cap="none" strike="noStrike">
                <a:solidFill>
                  <a:srgbClr val="FF0000"/>
                </a:solidFill>
                <a:latin typeface="Arial Narrow"/>
                <a:ea typeface="Arial Narrow"/>
                <a:cs typeface="Arial Narrow"/>
                <a:sym typeface="Arial Narrow"/>
              </a:rPr>
              <a:t>Patients </a:t>
            </a:r>
            <a:r>
              <a:rPr b="1" i="0" lang="en-US" sz="1200" u="sng" cap="none" strike="noStrike">
                <a:solidFill>
                  <a:srgbClr val="FF0000"/>
                </a:solidFill>
                <a:latin typeface="Arial Narrow"/>
                <a:ea typeface="Arial Narrow"/>
                <a:cs typeface="Arial Narrow"/>
                <a:sym typeface="Arial Narrow"/>
              </a:rPr>
              <a:t>WITH</a:t>
            </a:r>
            <a:r>
              <a:rPr b="1" i="0" lang="en-US" sz="1200" u="none" cap="none" strike="noStrike">
                <a:solidFill>
                  <a:srgbClr val="FF0000"/>
                </a:solidFill>
                <a:latin typeface="Arial Narrow"/>
                <a:ea typeface="Arial Narrow"/>
                <a:cs typeface="Arial Narrow"/>
                <a:sym typeface="Arial Narrow"/>
              </a:rPr>
              <a:t> prior CDK4/6i therapy</a:t>
            </a:r>
            <a:br>
              <a:rPr b="1" i="0" lang="en-US" sz="1200" u="none" cap="none" strike="noStrike">
                <a:solidFill>
                  <a:srgbClr val="FF0000"/>
                </a:solidFill>
                <a:latin typeface="Arial Narrow"/>
                <a:ea typeface="Arial Narrow"/>
                <a:cs typeface="Arial Narrow"/>
                <a:sym typeface="Arial Narrow"/>
              </a:rPr>
            </a:br>
            <a:r>
              <a:rPr b="1" i="0" lang="en-US" sz="1200" u="none" cap="none" strike="noStrike">
                <a:solidFill>
                  <a:srgbClr val="262626"/>
                </a:solidFill>
                <a:latin typeface="Arial Narrow"/>
                <a:ea typeface="Arial Narrow"/>
                <a:cs typeface="Arial Narrow"/>
                <a:sym typeface="Arial Narrow"/>
              </a:rPr>
              <a:t>Cohort A: PFS in total population by </a:t>
            </a:r>
            <a:r>
              <a:rPr b="1" i="1" lang="en-US" sz="1200" u="none" cap="none" strike="noStrike">
                <a:solidFill>
                  <a:srgbClr val="262626"/>
                </a:solidFill>
                <a:latin typeface="Arial Narrow"/>
                <a:ea typeface="Arial Narrow"/>
                <a:cs typeface="Arial Narrow"/>
                <a:sym typeface="Arial Narrow"/>
              </a:rPr>
              <a:t>ESR1</a:t>
            </a:r>
            <a:r>
              <a:rPr b="1" i="0" lang="en-US" sz="1200" u="none" cap="none" strike="noStrike">
                <a:solidFill>
                  <a:srgbClr val="262626"/>
                </a:solidFill>
                <a:latin typeface="Arial Narrow"/>
                <a:ea typeface="Arial Narrow"/>
                <a:cs typeface="Arial Narrow"/>
                <a:sym typeface="Arial Narrow"/>
              </a:rPr>
              <a:t>-mut status</a:t>
            </a:r>
            <a:r>
              <a:rPr b="1" baseline="30000" i="0" lang="en-US" sz="1200" u="none" cap="none" strike="noStrike">
                <a:solidFill>
                  <a:srgbClr val="262626"/>
                </a:solidFill>
                <a:latin typeface="Arial Narrow"/>
                <a:ea typeface="Arial Narrow"/>
                <a:cs typeface="Arial Narrow"/>
                <a:sym typeface="Arial Narrow"/>
              </a:rPr>
              <a:t>2,3</a:t>
            </a:r>
            <a:endParaRPr b="1" i="0" sz="1400" u="none" cap="none" strike="noStrike">
              <a:solidFill>
                <a:srgbClr val="262626"/>
              </a:solidFill>
              <a:latin typeface="Arial Narrow"/>
              <a:ea typeface="Arial Narrow"/>
              <a:cs typeface="Arial Narrow"/>
              <a:sym typeface="Arial Narrow"/>
            </a:endParaRPr>
          </a:p>
        </p:txBody>
      </p:sp>
      <p:sp>
        <p:nvSpPr>
          <p:cNvPr id="1378" name="Google Shape;1378;p48"/>
          <p:cNvSpPr txBox="1"/>
          <p:nvPr/>
        </p:nvSpPr>
        <p:spPr>
          <a:xfrm>
            <a:off x="6888811" y="1744936"/>
            <a:ext cx="377780"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100</a:t>
            </a:r>
            <a:endParaRPr b="0" i="0" sz="1400" u="none" cap="none" strike="noStrike">
              <a:solidFill>
                <a:srgbClr val="262626"/>
              </a:solidFill>
              <a:latin typeface="Arial Narrow"/>
              <a:ea typeface="Arial Narrow"/>
              <a:cs typeface="Arial Narrow"/>
              <a:sym typeface="Arial Narrow"/>
            </a:endParaRPr>
          </a:p>
        </p:txBody>
      </p:sp>
      <p:sp>
        <p:nvSpPr>
          <p:cNvPr id="1379" name="Google Shape;1379;p48"/>
          <p:cNvSpPr txBox="1"/>
          <p:nvPr/>
        </p:nvSpPr>
        <p:spPr>
          <a:xfrm>
            <a:off x="6980046" y="207230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80</a:t>
            </a:r>
            <a:endParaRPr b="0" i="0" sz="1400" u="none" cap="none" strike="noStrike">
              <a:solidFill>
                <a:srgbClr val="262626"/>
              </a:solidFill>
              <a:latin typeface="Arial Narrow"/>
              <a:ea typeface="Arial Narrow"/>
              <a:cs typeface="Arial Narrow"/>
              <a:sym typeface="Arial Narrow"/>
            </a:endParaRPr>
          </a:p>
        </p:txBody>
      </p:sp>
      <p:sp>
        <p:nvSpPr>
          <p:cNvPr id="1380" name="Google Shape;1380;p48"/>
          <p:cNvSpPr txBox="1"/>
          <p:nvPr/>
        </p:nvSpPr>
        <p:spPr>
          <a:xfrm>
            <a:off x="7071288" y="3443404"/>
            <a:ext cx="195331"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Narrow"/>
              <a:ea typeface="Arial Narrow"/>
              <a:cs typeface="Arial Narrow"/>
              <a:sym typeface="Arial Narrow"/>
            </a:endParaRPr>
          </a:p>
        </p:txBody>
      </p:sp>
      <p:sp>
        <p:nvSpPr>
          <p:cNvPr id="1381" name="Google Shape;1381;p48"/>
          <p:cNvSpPr txBox="1"/>
          <p:nvPr/>
        </p:nvSpPr>
        <p:spPr>
          <a:xfrm>
            <a:off x="6980046" y="309961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20</a:t>
            </a:r>
            <a:endParaRPr b="0" i="0" sz="1400" u="none" cap="none" strike="noStrike">
              <a:solidFill>
                <a:srgbClr val="262626"/>
              </a:solidFill>
              <a:latin typeface="Arial Narrow"/>
              <a:ea typeface="Arial Narrow"/>
              <a:cs typeface="Arial Narrow"/>
              <a:sym typeface="Arial Narrow"/>
            </a:endParaRPr>
          </a:p>
        </p:txBody>
      </p:sp>
      <p:sp>
        <p:nvSpPr>
          <p:cNvPr id="1382" name="Google Shape;1382;p48"/>
          <p:cNvSpPr txBox="1"/>
          <p:nvPr/>
        </p:nvSpPr>
        <p:spPr>
          <a:xfrm>
            <a:off x="6980046" y="2753284"/>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40</a:t>
            </a:r>
            <a:endParaRPr b="0" i="0" sz="1400" u="none" cap="none" strike="noStrike">
              <a:solidFill>
                <a:srgbClr val="262626"/>
              </a:solidFill>
              <a:latin typeface="Arial Narrow"/>
              <a:ea typeface="Arial Narrow"/>
              <a:cs typeface="Arial Narrow"/>
              <a:sym typeface="Arial Narrow"/>
            </a:endParaRPr>
          </a:p>
        </p:txBody>
      </p:sp>
      <p:sp>
        <p:nvSpPr>
          <p:cNvPr id="1383" name="Google Shape;1383;p48"/>
          <p:cNvSpPr txBox="1"/>
          <p:nvPr/>
        </p:nvSpPr>
        <p:spPr>
          <a:xfrm>
            <a:off x="6980046" y="2427881"/>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60</a:t>
            </a:r>
            <a:endParaRPr b="0" i="0" sz="1400" u="none" cap="none" strike="noStrike">
              <a:solidFill>
                <a:srgbClr val="262626"/>
              </a:solidFill>
              <a:latin typeface="Arial Narrow"/>
              <a:ea typeface="Arial Narrow"/>
              <a:cs typeface="Arial Narrow"/>
              <a:sym typeface="Arial Narrow"/>
            </a:endParaRPr>
          </a:p>
        </p:txBody>
      </p:sp>
      <p:sp>
        <p:nvSpPr>
          <p:cNvPr id="1384" name="Google Shape;1384;p48"/>
          <p:cNvSpPr/>
          <p:nvPr/>
        </p:nvSpPr>
        <p:spPr>
          <a:xfrm>
            <a:off x="1521040" y="1801946"/>
            <a:ext cx="4342973" cy="1489572"/>
          </a:xfrm>
          <a:custGeom>
            <a:rect b="b" l="l" r="r" t="t"/>
            <a:pathLst>
              <a:path extrusionOk="0" h="845" w="2544">
                <a:moveTo>
                  <a:pt x="0" y="0"/>
                </a:moveTo>
                <a:lnTo>
                  <a:pt x="36" y="0"/>
                </a:lnTo>
                <a:lnTo>
                  <a:pt x="36" y="10"/>
                </a:lnTo>
                <a:lnTo>
                  <a:pt x="114" y="10"/>
                </a:lnTo>
                <a:lnTo>
                  <a:pt x="114" y="20"/>
                </a:lnTo>
                <a:lnTo>
                  <a:pt x="134" y="20"/>
                </a:lnTo>
                <a:lnTo>
                  <a:pt x="134" y="35"/>
                </a:lnTo>
                <a:lnTo>
                  <a:pt x="158" y="35"/>
                </a:lnTo>
                <a:lnTo>
                  <a:pt x="158" y="67"/>
                </a:lnTo>
                <a:lnTo>
                  <a:pt x="170" y="67"/>
                </a:lnTo>
                <a:lnTo>
                  <a:pt x="170" y="81"/>
                </a:lnTo>
                <a:lnTo>
                  <a:pt x="196" y="81"/>
                </a:lnTo>
                <a:lnTo>
                  <a:pt x="196" y="93"/>
                </a:lnTo>
                <a:lnTo>
                  <a:pt x="242" y="93"/>
                </a:lnTo>
                <a:lnTo>
                  <a:pt x="242" y="105"/>
                </a:lnTo>
                <a:lnTo>
                  <a:pt x="287" y="105"/>
                </a:lnTo>
                <a:lnTo>
                  <a:pt x="287" y="113"/>
                </a:lnTo>
                <a:lnTo>
                  <a:pt x="295" y="113"/>
                </a:lnTo>
                <a:lnTo>
                  <a:pt x="295" y="152"/>
                </a:lnTo>
                <a:lnTo>
                  <a:pt x="313" y="152"/>
                </a:lnTo>
                <a:lnTo>
                  <a:pt x="313" y="184"/>
                </a:lnTo>
                <a:lnTo>
                  <a:pt x="329" y="184"/>
                </a:lnTo>
                <a:lnTo>
                  <a:pt x="329" y="190"/>
                </a:lnTo>
                <a:lnTo>
                  <a:pt x="339" y="190"/>
                </a:lnTo>
                <a:lnTo>
                  <a:pt x="339" y="200"/>
                </a:lnTo>
                <a:lnTo>
                  <a:pt x="365" y="200"/>
                </a:lnTo>
                <a:lnTo>
                  <a:pt x="365" y="227"/>
                </a:lnTo>
                <a:lnTo>
                  <a:pt x="401" y="227"/>
                </a:lnTo>
                <a:lnTo>
                  <a:pt x="401" y="241"/>
                </a:lnTo>
                <a:lnTo>
                  <a:pt x="415" y="241"/>
                </a:lnTo>
                <a:lnTo>
                  <a:pt x="415" y="251"/>
                </a:lnTo>
                <a:lnTo>
                  <a:pt x="439" y="251"/>
                </a:lnTo>
                <a:lnTo>
                  <a:pt x="439" y="261"/>
                </a:lnTo>
                <a:lnTo>
                  <a:pt x="451" y="261"/>
                </a:lnTo>
                <a:lnTo>
                  <a:pt x="451" y="275"/>
                </a:lnTo>
                <a:lnTo>
                  <a:pt x="459" y="275"/>
                </a:lnTo>
                <a:lnTo>
                  <a:pt x="459" y="285"/>
                </a:lnTo>
                <a:lnTo>
                  <a:pt x="463" y="285"/>
                </a:lnTo>
                <a:lnTo>
                  <a:pt x="463" y="324"/>
                </a:lnTo>
                <a:lnTo>
                  <a:pt x="473" y="324"/>
                </a:lnTo>
                <a:lnTo>
                  <a:pt x="473" y="332"/>
                </a:lnTo>
                <a:lnTo>
                  <a:pt x="485" y="332"/>
                </a:lnTo>
                <a:lnTo>
                  <a:pt x="485" y="344"/>
                </a:lnTo>
                <a:lnTo>
                  <a:pt x="531" y="344"/>
                </a:lnTo>
                <a:lnTo>
                  <a:pt x="531" y="356"/>
                </a:lnTo>
                <a:lnTo>
                  <a:pt x="585" y="356"/>
                </a:lnTo>
                <a:lnTo>
                  <a:pt x="585" y="364"/>
                </a:lnTo>
                <a:lnTo>
                  <a:pt x="601" y="364"/>
                </a:lnTo>
                <a:lnTo>
                  <a:pt x="601" y="374"/>
                </a:lnTo>
                <a:lnTo>
                  <a:pt x="617" y="374"/>
                </a:lnTo>
                <a:lnTo>
                  <a:pt x="617" y="388"/>
                </a:lnTo>
                <a:lnTo>
                  <a:pt x="625" y="388"/>
                </a:lnTo>
                <a:lnTo>
                  <a:pt x="625" y="400"/>
                </a:lnTo>
                <a:lnTo>
                  <a:pt x="647" y="400"/>
                </a:lnTo>
                <a:lnTo>
                  <a:pt x="647" y="410"/>
                </a:lnTo>
                <a:lnTo>
                  <a:pt x="687" y="410"/>
                </a:lnTo>
                <a:lnTo>
                  <a:pt x="687" y="414"/>
                </a:lnTo>
                <a:lnTo>
                  <a:pt x="715" y="414"/>
                </a:lnTo>
                <a:lnTo>
                  <a:pt x="715" y="423"/>
                </a:lnTo>
                <a:lnTo>
                  <a:pt x="753" y="423"/>
                </a:lnTo>
                <a:lnTo>
                  <a:pt x="753" y="441"/>
                </a:lnTo>
                <a:lnTo>
                  <a:pt x="773" y="441"/>
                </a:lnTo>
                <a:lnTo>
                  <a:pt x="787" y="441"/>
                </a:lnTo>
                <a:lnTo>
                  <a:pt x="787" y="447"/>
                </a:lnTo>
                <a:lnTo>
                  <a:pt x="809" y="447"/>
                </a:lnTo>
                <a:lnTo>
                  <a:pt x="809" y="457"/>
                </a:lnTo>
                <a:lnTo>
                  <a:pt x="912" y="457"/>
                </a:lnTo>
                <a:lnTo>
                  <a:pt x="912" y="481"/>
                </a:lnTo>
                <a:lnTo>
                  <a:pt x="928" y="481"/>
                </a:lnTo>
                <a:lnTo>
                  <a:pt x="928" y="503"/>
                </a:lnTo>
                <a:lnTo>
                  <a:pt x="938" y="503"/>
                </a:lnTo>
                <a:lnTo>
                  <a:pt x="944" y="503"/>
                </a:lnTo>
                <a:lnTo>
                  <a:pt x="944" y="513"/>
                </a:lnTo>
                <a:lnTo>
                  <a:pt x="986" y="513"/>
                </a:lnTo>
                <a:lnTo>
                  <a:pt x="1044" y="513"/>
                </a:lnTo>
                <a:lnTo>
                  <a:pt x="1044" y="530"/>
                </a:lnTo>
                <a:lnTo>
                  <a:pt x="1060" y="530"/>
                </a:lnTo>
                <a:lnTo>
                  <a:pt x="1068" y="530"/>
                </a:lnTo>
                <a:lnTo>
                  <a:pt x="1068" y="540"/>
                </a:lnTo>
                <a:lnTo>
                  <a:pt x="1082" y="540"/>
                </a:lnTo>
                <a:lnTo>
                  <a:pt x="1082" y="556"/>
                </a:lnTo>
                <a:lnTo>
                  <a:pt x="1218" y="556"/>
                </a:lnTo>
                <a:lnTo>
                  <a:pt x="1218" y="576"/>
                </a:lnTo>
                <a:lnTo>
                  <a:pt x="1270" y="576"/>
                </a:lnTo>
                <a:lnTo>
                  <a:pt x="1270" y="586"/>
                </a:lnTo>
                <a:lnTo>
                  <a:pt x="1338" y="586"/>
                </a:lnTo>
                <a:lnTo>
                  <a:pt x="1338" y="596"/>
                </a:lnTo>
                <a:lnTo>
                  <a:pt x="1358" y="596"/>
                </a:lnTo>
                <a:lnTo>
                  <a:pt x="1358" y="604"/>
                </a:lnTo>
                <a:lnTo>
                  <a:pt x="1388" y="604"/>
                </a:lnTo>
                <a:lnTo>
                  <a:pt x="1388" y="614"/>
                </a:lnTo>
                <a:lnTo>
                  <a:pt x="1537" y="614"/>
                </a:lnTo>
                <a:lnTo>
                  <a:pt x="1537" y="631"/>
                </a:lnTo>
                <a:lnTo>
                  <a:pt x="1553" y="631"/>
                </a:lnTo>
                <a:lnTo>
                  <a:pt x="1553" y="645"/>
                </a:lnTo>
                <a:lnTo>
                  <a:pt x="1595" y="645"/>
                </a:lnTo>
                <a:lnTo>
                  <a:pt x="1595" y="665"/>
                </a:lnTo>
                <a:lnTo>
                  <a:pt x="1681" y="665"/>
                </a:lnTo>
                <a:lnTo>
                  <a:pt x="1681" y="683"/>
                </a:lnTo>
                <a:lnTo>
                  <a:pt x="1849" y="683"/>
                </a:lnTo>
                <a:lnTo>
                  <a:pt x="1849" y="730"/>
                </a:lnTo>
                <a:lnTo>
                  <a:pt x="2162" y="730"/>
                </a:lnTo>
                <a:lnTo>
                  <a:pt x="2162" y="788"/>
                </a:lnTo>
                <a:lnTo>
                  <a:pt x="2298" y="788"/>
                </a:lnTo>
                <a:lnTo>
                  <a:pt x="2298" y="845"/>
                </a:lnTo>
                <a:lnTo>
                  <a:pt x="2544" y="845"/>
                </a:lnTo>
              </a:path>
            </a:pathLst>
          </a:custGeom>
          <a:noFill/>
          <a:ln cap="flat" cmpd="sng" w="15875">
            <a:solidFill>
              <a:srgbClr val="71A0B4"/>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262626"/>
              </a:solidFill>
              <a:latin typeface="Arial Narrow"/>
              <a:ea typeface="Arial Narrow"/>
              <a:cs typeface="Arial Narrow"/>
              <a:sym typeface="Arial Narrow"/>
            </a:endParaRPr>
          </a:p>
        </p:txBody>
      </p:sp>
      <p:sp>
        <p:nvSpPr>
          <p:cNvPr id="1385" name="Google Shape;1385;p48"/>
          <p:cNvSpPr/>
          <p:nvPr/>
        </p:nvSpPr>
        <p:spPr>
          <a:xfrm>
            <a:off x="1527869" y="1794895"/>
            <a:ext cx="3919601" cy="1510725"/>
          </a:xfrm>
          <a:custGeom>
            <a:rect b="b" l="l" r="r" t="t"/>
            <a:pathLst>
              <a:path extrusionOk="0" h="857" w="2296">
                <a:moveTo>
                  <a:pt x="2296" y="857"/>
                </a:moveTo>
                <a:lnTo>
                  <a:pt x="1841" y="857"/>
                </a:lnTo>
                <a:lnTo>
                  <a:pt x="1841" y="823"/>
                </a:lnTo>
                <a:lnTo>
                  <a:pt x="1829" y="823"/>
                </a:lnTo>
                <a:lnTo>
                  <a:pt x="1829" y="796"/>
                </a:lnTo>
                <a:lnTo>
                  <a:pt x="1783" y="796"/>
                </a:lnTo>
                <a:lnTo>
                  <a:pt x="1783" y="786"/>
                </a:lnTo>
                <a:lnTo>
                  <a:pt x="1701" y="786"/>
                </a:lnTo>
                <a:lnTo>
                  <a:pt x="1701" y="776"/>
                </a:lnTo>
                <a:lnTo>
                  <a:pt x="1655" y="776"/>
                </a:lnTo>
                <a:lnTo>
                  <a:pt x="1655" y="762"/>
                </a:lnTo>
                <a:lnTo>
                  <a:pt x="1599" y="762"/>
                </a:lnTo>
                <a:lnTo>
                  <a:pt x="1599" y="732"/>
                </a:lnTo>
                <a:lnTo>
                  <a:pt x="1444" y="732"/>
                </a:lnTo>
                <a:lnTo>
                  <a:pt x="1444" y="719"/>
                </a:lnTo>
                <a:lnTo>
                  <a:pt x="1388" y="719"/>
                </a:lnTo>
                <a:lnTo>
                  <a:pt x="1388" y="715"/>
                </a:lnTo>
                <a:lnTo>
                  <a:pt x="1374" y="715"/>
                </a:lnTo>
                <a:lnTo>
                  <a:pt x="1374" y="709"/>
                </a:lnTo>
                <a:lnTo>
                  <a:pt x="1232" y="709"/>
                </a:lnTo>
                <a:lnTo>
                  <a:pt x="1232" y="695"/>
                </a:lnTo>
                <a:lnTo>
                  <a:pt x="1168" y="695"/>
                </a:lnTo>
                <a:lnTo>
                  <a:pt x="1168" y="683"/>
                </a:lnTo>
                <a:lnTo>
                  <a:pt x="1082" y="683"/>
                </a:lnTo>
                <a:lnTo>
                  <a:pt x="1082" y="663"/>
                </a:lnTo>
                <a:lnTo>
                  <a:pt x="1054" y="663"/>
                </a:lnTo>
                <a:lnTo>
                  <a:pt x="1054" y="651"/>
                </a:lnTo>
                <a:lnTo>
                  <a:pt x="994" y="651"/>
                </a:lnTo>
                <a:lnTo>
                  <a:pt x="994" y="645"/>
                </a:lnTo>
                <a:lnTo>
                  <a:pt x="926" y="645"/>
                </a:lnTo>
                <a:lnTo>
                  <a:pt x="926" y="637"/>
                </a:lnTo>
                <a:lnTo>
                  <a:pt x="910" y="637"/>
                </a:lnTo>
                <a:lnTo>
                  <a:pt x="910" y="620"/>
                </a:lnTo>
                <a:lnTo>
                  <a:pt x="845" y="620"/>
                </a:lnTo>
                <a:lnTo>
                  <a:pt x="845" y="610"/>
                </a:lnTo>
                <a:lnTo>
                  <a:pt x="801" y="610"/>
                </a:lnTo>
                <a:lnTo>
                  <a:pt x="801" y="602"/>
                </a:lnTo>
                <a:lnTo>
                  <a:pt x="787" y="602"/>
                </a:lnTo>
                <a:lnTo>
                  <a:pt x="787" y="600"/>
                </a:lnTo>
                <a:lnTo>
                  <a:pt x="779" y="600"/>
                </a:lnTo>
                <a:lnTo>
                  <a:pt x="779" y="594"/>
                </a:lnTo>
                <a:lnTo>
                  <a:pt x="761" y="594"/>
                </a:lnTo>
                <a:lnTo>
                  <a:pt x="761" y="588"/>
                </a:lnTo>
                <a:lnTo>
                  <a:pt x="749" y="588"/>
                </a:lnTo>
                <a:lnTo>
                  <a:pt x="749" y="576"/>
                </a:lnTo>
                <a:lnTo>
                  <a:pt x="695" y="576"/>
                </a:lnTo>
                <a:lnTo>
                  <a:pt x="695" y="566"/>
                </a:lnTo>
                <a:lnTo>
                  <a:pt x="617" y="566"/>
                </a:lnTo>
                <a:lnTo>
                  <a:pt x="617" y="532"/>
                </a:lnTo>
                <a:lnTo>
                  <a:pt x="601" y="532"/>
                </a:lnTo>
                <a:lnTo>
                  <a:pt x="601" y="517"/>
                </a:lnTo>
                <a:lnTo>
                  <a:pt x="595" y="517"/>
                </a:lnTo>
                <a:lnTo>
                  <a:pt x="595" y="509"/>
                </a:lnTo>
                <a:lnTo>
                  <a:pt x="559" y="509"/>
                </a:lnTo>
                <a:lnTo>
                  <a:pt x="559" y="499"/>
                </a:lnTo>
                <a:lnTo>
                  <a:pt x="505" y="499"/>
                </a:lnTo>
                <a:lnTo>
                  <a:pt x="505" y="491"/>
                </a:lnTo>
                <a:lnTo>
                  <a:pt x="469" y="491"/>
                </a:lnTo>
                <a:lnTo>
                  <a:pt x="469" y="477"/>
                </a:lnTo>
                <a:lnTo>
                  <a:pt x="457" y="477"/>
                </a:lnTo>
                <a:lnTo>
                  <a:pt x="457" y="463"/>
                </a:lnTo>
                <a:lnTo>
                  <a:pt x="425" y="463"/>
                </a:lnTo>
                <a:lnTo>
                  <a:pt x="425" y="457"/>
                </a:lnTo>
                <a:lnTo>
                  <a:pt x="373" y="457"/>
                </a:lnTo>
                <a:lnTo>
                  <a:pt x="373" y="453"/>
                </a:lnTo>
                <a:lnTo>
                  <a:pt x="315" y="453"/>
                </a:lnTo>
                <a:lnTo>
                  <a:pt x="315" y="433"/>
                </a:lnTo>
                <a:lnTo>
                  <a:pt x="305" y="433"/>
                </a:lnTo>
                <a:lnTo>
                  <a:pt x="305" y="410"/>
                </a:lnTo>
                <a:lnTo>
                  <a:pt x="299" y="410"/>
                </a:lnTo>
                <a:lnTo>
                  <a:pt x="299" y="362"/>
                </a:lnTo>
                <a:lnTo>
                  <a:pt x="287" y="362"/>
                </a:lnTo>
                <a:lnTo>
                  <a:pt x="287" y="336"/>
                </a:lnTo>
                <a:lnTo>
                  <a:pt x="266" y="336"/>
                </a:lnTo>
                <a:lnTo>
                  <a:pt x="266" y="326"/>
                </a:lnTo>
                <a:lnTo>
                  <a:pt x="232" y="326"/>
                </a:lnTo>
                <a:lnTo>
                  <a:pt x="232" y="321"/>
                </a:lnTo>
                <a:lnTo>
                  <a:pt x="206" y="321"/>
                </a:lnTo>
                <a:lnTo>
                  <a:pt x="206" y="313"/>
                </a:lnTo>
                <a:lnTo>
                  <a:pt x="192" y="313"/>
                </a:lnTo>
                <a:lnTo>
                  <a:pt x="192" y="305"/>
                </a:lnTo>
                <a:lnTo>
                  <a:pt x="172" y="305"/>
                </a:lnTo>
                <a:lnTo>
                  <a:pt x="172" y="293"/>
                </a:lnTo>
                <a:lnTo>
                  <a:pt x="164" y="293"/>
                </a:lnTo>
                <a:lnTo>
                  <a:pt x="164" y="275"/>
                </a:lnTo>
                <a:lnTo>
                  <a:pt x="160" y="275"/>
                </a:lnTo>
                <a:lnTo>
                  <a:pt x="160" y="251"/>
                </a:lnTo>
                <a:lnTo>
                  <a:pt x="156" y="251"/>
                </a:lnTo>
                <a:lnTo>
                  <a:pt x="156" y="200"/>
                </a:lnTo>
                <a:lnTo>
                  <a:pt x="150" y="200"/>
                </a:lnTo>
                <a:lnTo>
                  <a:pt x="150" y="121"/>
                </a:lnTo>
                <a:lnTo>
                  <a:pt x="144" y="121"/>
                </a:lnTo>
                <a:lnTo>
                  <a:pt x="144" y="93"/>
                </a:lnTo>
                <a:lnTo>
                  <a:pt x="134" y="93"/>
                </a:lnTo>
                <a:lnTo>
                  <a:pt x="134" y="65"/>
                </a:lnTo>
                <a:lnTo>
                  <a:pt x="128" y="67"/>
                </a:lnTo>
                <a:lnTo>
                  <a:pt x="128" y="51"/>
                </a:lnTo>
                <a:lnTo>
                  <a:pt x="122" y="51"/>
                </a:lnTo>
                <a:lnTo>
                  <a:pt x="122" y="35"/>
                </a:lnTo>
                <a:lnTo>
                  <a:pt x="108" y="35"/>
                </a:lnTo>
                <a:lnTo>
                  <a:pt x="108" y="24"/>
                </a:lnTo>
                <a:lnTo>
                  <a:pt x="90" y="24"/>
                </a:lnTo>
                <a:lnTo>
                  <a:pt x="90" y="4"/>
                </a:lnTo>
                <a:lnTo>
                  <a:pt x="44" y="4"/>
                </a:lnTo>
                <a:lnTo>
                  <a:pt x="44" y="0"/>
                </a:lnTo>
                <a:lnTo>
                  <a:pt x="0" y="0"/>
                </a:lnTo>
              </a:path>
            </a:pathLst>
          </a:custGeom>
          <a:noFill/>
          <a:ln cap="flat" cmpd="sng" w="15875">
            <a:solidFill>
              <a:srgbClr val="7F7F7F"/>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849" u="none" cap="none" strike="noStrike">
              <a:solidFill>
                <a:srgbClr val="262626"/>
              </a:solidFill>
              <a:latin typeface="Arial Narrow"/>
              <a:ea typeface="Arial Narrow"/>
              <a:cs typeface="Arial Narrow"/>
              <a:sym typeface="Arial Narrow"/>
            </a:endParaRPr>
          </a:p>
        </p:txBody>
      </p:sp>
      <p:cxnSp>
        <p:nvCxnSpPr>
          <p:cNvPr id="1386" name="Google Shape;1386;p48"/>
          <p:cNvCxnSpPr/>
          <p:nvPr/>
        </p:nvCxnSpPr>
        <p:spPr>
          <a:xfrm>
            <a:off x="5853770" y="3245684"/>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387" name="Google Shape;1387;p48"/>
          <p:cNvCxnSpPr/>
          <p:nvPr/>
        </p:nvCxnSpPr>
        <p:spPr>
          <a:xfrm rot="10800000">
            <a:off x="5809385" y="3291518"/>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388" name="Google Shape;1388;p48"/>
          <p:cNvCxnSpPr/>
          <p:nvPr/>
        </p:nvCxnSpPr>
        <p:spPr>
          <a:xfrm>
            <a:off x="5059949" y="3041199"/>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389" name="Google Shape;1389;p48"/>
          <p:cNvCxnSpPr/>
          <p:nvPr/>
        </p:nvCxnSpPr>
        <p:spPr>
          <a:xfrm rot="10800000">
            <a:off x="5012149" y="3088795"/>
            <a:ext cx="93893" cy="0"/>
          </a:xfrm>
          <a:prstGeom prst="straightConnector1">
            <a:avLst/>
          </a:prstGeom>
          <a:noFill/>
          <a:ln cap="flat" cmpd="sng" w="12700">
            <a:solidFill>
              <a:srgbClr val="71A0B4"/>
            </a:solidFill>
            <a:prstDash val="solid"/>
            <a:miter lim="800000"/>
            <a:headEnd len="sm" w="sm" type="none"/>
            <a:tailEnd len="sm" w="sm" type="none"/>
          </a:ln>
        </p:spPr>
      </p:cxnSp>
      <p:cxnSp>
        <p:nvCxnSpPr>
          <p:cNvPr id="1390" name="Google Shape;1390;p48"/>
          <p:cNvCxnSpPr/>
          <p:nvPr/>
        </p:nvCxnSpPr>
        <p:spPr>
          <a:xfrm>
            <a:off x="4773149" y="3041199"/>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391" name="Google Shape;1391;p48"/>
          <p:cNvCxnSpPr/>
          <p:nvPr/>
        </p:nvCxnSpPr>
        <p:spPr>
          <a:xfrm rot="10800000">
            <a:off x="4728763" y="3088795"/>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392" name="Google Shape;1392;p48"/>
          <p:cNvCxnSpPr/>
          <p:nvPr/>
        </p:nvCxnSpPr>
        <p:spPr>
          <a:xfrm>
            <a:off x="4742420" y="3041199"/>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393" name="Google Shape;1393;p48"/>
          <p:cNvCxnSpPr/>
          <p:nvPr/>
        </p:nvCxnSpPr>
        <p:spPr>
          <a:xfrm rot="10800000">
            <a:off x="4698035" y="3088795"/>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394" name="Google Shape;1394;p48"/>
          <p:cNvCxnSpPr/>
          <p:nvPr/>
        </p:nvCxnSpPr>
        <p:spPr>
          <a:xfrm>
            <a:off x="4677549" y="3030622"/>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395" name="Google Shape;1395;p48"/>
          <p:cNvCxnSpPr/>
          <p:nvPr/>
        </p:nvCxnSpPr>
        <p:spPr>
          <a:xfrm rot="10800000">
            <a:off x="4633163" y="3078218"/>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396" name="Google Shape;1396;p48"/>
          <p:cNvCxnSpPr/>
          <p:nvPr/>
        </p:nvCxnSpPr>
        <p:spPr>
          <a:xfrm>
            <a:off x="4677549" y="2995366"/>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397" name="Google Shape;1397;p48"/>
          <p:cNvCxnSpPr/>
          <p:nvPr/>
        </p:nvCxnSpPr>
        <p:spPr>
          <a:xfrm rot="10800000">
            <a:off x="4633163" y="3041199"/>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398" name="Google Shape;1398;p48"/>
          <p:cNvCxnSpPr/>
          <p:nvPr/>
        </p:nvCxnSpPr>
        <p:spPr>
          <a:xfrm>
            <a:off x="4667306" y="2960110"/>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399" name="Google Shape;1399;p48"/>
          <p:cNvCxnSpPr/>
          <p:nvPr/>
        </p:nvCxnSpPr>
        <p:spPr>
          <a:xfrm rot="10800000">
            <a:off x="4622920" y="3005943"/>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00" name="Google Shape;1400;p48"/>
          <p:cNvCxnSpPr/>
          <p:nvPr/>
        </p:nvCxnSpPr>
        <p:spPr>
          <a:xfrm>
            <a:off x="4612678" y="2960110"/>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01" name="Google Shape;1401;p48"/>
          <p:cNvCxnSpPr/>
          <p:nvPr/>
        </p:nvCxnSpPr>
        <p:spPr>
          <a:xfrm rot="10800000">
            <a:off x="4568292" y="3005943"/>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02" name="Google Shape;1402;p48"/>
          <p:cNvCxnSpPr/>
          <p:nvPr/>
        </p:nvCxnSpPr>
        <p:spPr>
          <a:xfrm>
            <a:off x="4295149" y="2928379"/>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03" name="Google Shape;1403;p48"/>
          <p:cNvCxnSpPr/>
          <p:nvPr/>
        </p:nvCxnSpPr>
        <p:spPr>
          <a:xfrm rot="10800000">
            <a:off x="4250763" y="2974212"/>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04" name="Google Shape;1404;p48"/>
          <p:cNvCxnSpPr/>
          <p:nvPr/>
        </p:nvCxnSpPr>
        <p:spPr>
          <a:xfrm>
            <a:off x="4278077" y="2928379"/>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05" name="Google Shape;1405;p48"/>
          <p:cNvCxnSpPr/>
          <p:nvPr/>
        </p:nvCxnSpPr>
        <p:spPr>
          <a:xfrm rot="10800000">
            <a:off x="4233692" y="2974212"/>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06" name="Google Shape;1406;p48"/>
          <p:cNvCxnSpPr/>
          <p:nvPr/>
        </p:nvCxnSpPr>
        <p:spPr>
          <a:xfrm>
            <a:off x="4261006" y="2928379"/>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07" name="Google Shape;1407;p48"/>
          <p:cNvCxnSpPr/>
          <p:nvPr/>
        </p:nvCxnSpPr>
        <p:spPr>
          <a:xfrm rot="10800000">
            <a:off x="4216620" y="2974212"/>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08" name="Google Shape;1408;p48"/>
          <p:cNvCxnSpPr/>
          <p:nvPr/>
        </p:nvCxnSpPr>
        <p:spPr>
          <a:xfrm>
            <a:off x="4237106" y="2893123"/>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09" name="Google Shape;1409;p48"/>
          <p:cNvCxnSpPr/>
          <p:nvPr/>
        </p:nvCxnSpPr>
        <p:spPr>
          <a:xfrm rot="10800000">
            <a:off x="4192720" y="2938956"/>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10" name="Google Shape;1410;p48"/>
          <p:cNvCxnSpPr/>
          <p:nvPr/>
        </p:nvCxnSpPr>
        <p:spPr>
          <a:xfrm>
            <a:off x="4216620" y="2893123"/>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11" name="Google Shape;1411;p48"/>
          <p:cNvCxnSpPr/>
          <p:nvPr/>
        </p:nvCxnSpPr>
        <p:spPr>
          <a:xfrm rot="10800000">
            <a:off x="4172235" y="2938956"/>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12" name="Google Shape;1412;p48"/>
          <p:cNvCxnSpPr/>
          <p:nvPr/>
        </p:nvCxnSpPr>
        <p:spPr>
          <a:xfrm>
            <a:off x="4073220" y="2834951"/>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13" name="Google Shape;1413;p48"/>
          <p:cNvCxnSpPr/>
          <p:nvPr/>
        </p:nvCxnSpPr>
        <p:spPr>
          <a:xfrm rot="10800000">
            <a:off x="4027127" y="2880784"/>
            <a:ext cx="90479" cy="0"/>
          </a:xfrm>
          <a:prstGeom prst="straightConnector1">
            <a:avLst/>
          </a:prstGeom>
          <a:noFill/>
          <a:ln cap="flat" cmpd="sng" w="12700">
            <a:solidFill>
              <a:srgbClr val="71A0B4"/>
            </a:solidFill>
            <a:prstDash val="solid"/>
            <a:miter lim="800000"/>
            <a:headEnd len="sm" w="sm" type="none"/>
            <a:tailEnd len="sm" w="sm" type="none"/>
          </a:ln>
        </p:spPr>
      </p:cxnSp>
      <p:cxnSp>
        <p:nvCxnSpPr>
          <p:cNvPr id="1414" name="Google Shape;1414;p48"/>
          <p:cNvCxnSpPr/>
          <p:nvPr/>
        </p:nvCxnSpPr>
        <p:spPr>
          <a:xfrm>
            <a:off x="4020298" y="2834951"/>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15" name="Google Shape;1415;p48"/>
          <p:cNvCxnSpPr/>
          <p:nvPr/>
        </p:nvCxnSpPr>
        <p:spPr>
          <a:xfrm rot="10800000">
            <a:off x="3975913" y="2880784"/>
            <a:ext cx="90479" cy="0"/>
          </a:xfrm>
          <a:prstGeom prst="straightConnector1">
            <a:avLst/>
          </a:prstGeom>
          <a:noFill/>
          <a:ln cap="flat" cmpd="sng" w="12700">
            <a:solidFill>
              <a:srgbClr val="71A0B4"/>
            </a:solidFill>
            <a:prstDash val="solid"/>
            <a:miter lim="800000"/>
            <a:headEnd len="sm" w="sm" type="none"/>
            <a:tailEnd len="sm" w="sm" type="none"/>
          </a:ln>
        </p:spPr>
      </p:cxnSp>
      <p:cxnSp>
        <p:nvCxnSpPr>
          <p:cNvPr id="1416" name="Google Shape;1416;p48"/>
          <p:cNvCxnSpPr/>
          <p:nvPr/>
        </p:nvCxnSpPr>
        <p:spPr>
          <a:xfrm>
            <a:off x="3914455" y="2834951"/>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17" name="Google Shape;1417;p48"/>
          <p:cNvCxnSpPr/>
          <p:nvPr/>
        </p:nvCxnSpPr>
        <p:spPr>
          <a:xfrm rot="10800000">
            <a:off x="3870070" y="2880784"/>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18" name="Google Shape;1418;p48"/>
          <p:cNvCxnSpPr/>
          <p:nvPr/>
        </p:nvCxnSpPr>
        <p:spPr>
          <a:xfrm>
            <a:off x="3900798" y="2831425"/>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19" name="Google Shape;1419;p48"/>
          <p:cNvCxnSpPr/>
          <p:nvPr/>
        </p:nvCxnSpPr>
        <p:spPr>
          <a:xfrm rot="10800000">
            <a:off x="3852998" y="2877258"/>
            <a:ext cx="92186" cy="0"/>
          </a:xfrm>
          <a:prstGeom prst="straightConnector1">
            <a:avLst/>
          </a:prstGeom>
          <a:noFill/>
          <a:ln cap="flat" cmpd="sng" w="12700">
            <a:solidFill>
              <a:srgbClr val="71A0B4"/>
            </a:solidFill>
            <a:prstDash val="solid"/>
            <a:miter lim="800000"/>
            <a:headEnd len="sm" w="sm" type="none"/>
            <a:tailEnd len="sm" w="sm" type="none"/>
          </a:ln>
        </p:spPr>
      </p:cxnSp>
      <p:cxnSp>
        <p:nvCxnSpPr>
          <p:cNvPr id="1420" name="Google Shape;1420;p48"/>
          <p:cNvCxnSpPr/>
          <p:nvPr/>
        </p:nvCxnSpPr>
        <p:spPr>
          <a:xfrm>
            <a:off x="3876898" y="2820848"/>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21" name="Google Shape;1421;p48"/>
          <p:cNvCxnSpPr/>
          <p:nvPr/>
        </p:nvCxnSpPr>
        <p:spPr>
          <a:xfrm rot="10800000">
            <a:off x="3832513" y="2866681"/>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22" name="Google Shape;1422;p48"/>
          <p:cNvCxnSpPr/>
          <p:nvPr/>
        </p:nvCxnSpPr>
        <p:spPr>
          <a:xfrm>
            <a:off x="3753984" y="2785592"/>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23" name="Google Shape;1423;p48"/>
          <p:cNvCxnSpPr/>
          <p:nvPr/>
        </p:nvCxnSpPr>
        <p:spPr>
          <a:xfrm rot="10800000">
            <a:off x="3709598" y="2831425"/>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24" name="Google Shape;1424;p48"/>
          <p:cNvCxnSpPr/>
          <p:nvPr/>
        </p:nvCxnSpPr>
        <p:spPr>
          <a:xfrm>
            <a:off x="3661798" y="2771490"/>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25" name="Google Shape;1425;p48"/>
          <p:cNvCxnSpPr/>
          <p:nvPr/>
        </p:nvCxnSpPr>
        <p:spPr>
          <a:xfrm rot="10800000">
            <a:off x="3617412" y="2817323"/>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26" name="Google Shape;1426;p48"/>
          <p:cNvCxnSpPr/>
          <p:nvPr/>
        </p:nvCxnSpPr>
        <p:spPr>
          <a:xfrm>
            <a:off x="3627655" y="2771490"/>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27" name="Google Shape;1427;p48"/>
          <p:cNvCxnSpPr/>
          <p:nvPr/>
        </p:nvCxnSpPr>
        <p:spPr>
          <a:xfrm rot="10800000">
            <a:off x="3583270" y="2817323"/>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28" name="Google Shape;1428;p48"/>
          <p:cNvCxnSpPr/>
          <p:nvPr/>
        </p:nvCxnSpPr>
        <p:spPr>
          <a:xfrm>
            <a:off x="3603755" y="2771490"/>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29" name="Google Shape;1429;p48"/>
          <p:cNvCxnSpPr/>
          <p:nvPr/>
        </p:nvCxnSpPr>
        <p:spPr>
          <a:xfrm rot="10800000">
            <a:off x="3559370" y="2817323"/>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30" name="Google Shape;1430;p48"/>
          <p:cNvCxnSpPr/>
          <p:nvPr/>
        </p:nvCxnSpPr>
        <p:spPr>
          <a:xfrm>
            <a:off x="3521812" y="2736233"/>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31" name="Google Shape;1431;p48"/>
          <p:cNvCxnSpPr/>
          <p:nvPr/>
        </p:nvCxnSpPr>
        <p:spPr>
          <a:xfrm rot="10800000">
            <a:off x="3477427" y="2782066"/>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32" name="Google Shape;1432;p48"/>
          <p:cNvCxnSpPr/>
          <p:nvPr/>
        </p:nvCxnSpPr>
        <p:spPr>
          <a:xfrm>
            <a:off x="3487670" y="2736233"/>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33" name="Google Shape;1433;p48"/>
          <p:cNvCxnSpPr/>
          <p:nvPr/>
        </p:nvCxnSpPr>
        <p:spPr>
          <a:xfrm rot="10800000">
            <a:off x="3443284" y="2782066"/>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34" name="Google Shape;1434;p48"/>
          <p:cNvCxnSpPr/>
          <p:nvPr/>
        </p:nvCxnSpPr>
        <p:spPr>
          <a:xfrm>
            <a:off x="3409141" y="2736233"/>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35" name="Google Shape;1435;p48"/>
          <p:cNvCxnSpPr/>
          <p:nvPr/>
        </p:nvCxnSpPr>
        <p:spPr>
          <a:xfrm rot="10800000">
            <a:off x="3364755" y="2782066"/>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36" name="Google Shape;1436;p48"/>
          <p:cNvCxnSpPr/>
          <p:nvPr/>
        </p:nvCxnSpPr>
        <p:spPr>
          <a:xfrm>
            <a:off x="3381827" y="2736233"/>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37" name="Google Shape;1437;p48"/>
          <p:cNvCxnSpPr/>
          <p:nvPr/>
        </p:nvCxnSpPr>
        <p:spPr>
          <a:xfrm rot="10800000">
            <a:off x="3337441" y="2782066"/>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38" name="Google Shape;1438;p48"/>
          <p:cNvCxnSpPr/>
          <p:nvPr/>
        </p:nvCxnSpPr>
        <p:spPr>
          <a:xfrm>
            <a:off x="3337441" y="2692163"/>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39" name="Google Shape;1439;p48"/>
          <p:cNvCxnSpPr/>
          <p:nvPr/>
        </p:nvCxnSpPr>
        <p:spPr>
          <a:xfrm rot="10800000">
            <a:off x="3293055" y="2739759"/>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40" name="Google Shape;1440;p48"/>
          <p:cNvCxnSpPr/>
          <p:nvPr/>
        </p:nvCxnSpPr>
        <p:spPr>
          <a:xfrm>
            <a:off x="3231598" y="2663958"/>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41" name="Google Shape;1441;p48"/>
          <p:cNvCxnSpPr/>
          <p:nvPr/>
        </p:nvCxnSpPr>
        <p:spPr>
          <a:xfrm rot="10800000">
            <a:off x="3187212" y="2709792"/>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42" name="Google Shape;1442;p48"/>
          <p:cNvCxnSpPr/>
          <p:nvPr/>
        </p:nvCxnSpPr>
        <p:spPr>
          <a:xfrm>
            <a:off x="3125755" y="2649856"/>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43" name="Google Shape;1443;p48"/>
          <p:cNvCxnSpPr/>
          <p:nvPr/>
        </p:nvCxnSpPr>
        <p:spPr>
          <a:xfrm rot="10800000">
            <a:off x="3081369" y="2695689"/>
            <a:ext cx="92186" cy="0"/>
          </a:xfrm>
          <a:prstGeom prst="straightConnector1">
            <a:avLst/>
          </a:prstGeom>
          <a:noFill/>
          <a:ln cap="flat" cmpd="sng" w="12700">
            <a:solidFill>
              <a:srgbClr val="71A0B4"/>
            </a:solidFill>
            <a:prstDash val="solid"/>
            <a:miter lim="800000"/>
            <a:headEnd len="sm" w="sm" type="none"/>
            <a:tailEnd len="sm" w="sm" type="none"/>
          </a:ln>
        </p:spPr>
      </p:cxnSp>
      <p:cxnSp>
        <p:nvCxnSpPr>
          <p:cNvPr id="1444" name="Google Shape;1444;p48"/>
          <p:cNvCxnSpPr/>
          <p:nvPr/>
        </p:nvCxnSpPr>
        <p:spPr>
          <a:xfrm>
            <a:off x="2864563" y="2538799"/>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45" name="Google Shape;1445;p48"/>
          <p:cNvCxnSpPr/>
          <p:nvPr/>
        </p:nvCxnSpPr>
        <p:spPr>
          <a:xfrm rot="10800000">
            <a:off x="2820177" y="2586395"/>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46" name="Google Shape;1446;p48"/>
          <p:cNvCxnSpPr/>
          <p:nvPr/>
        </p:nvCxnSpPr>
        <p:spPr>
          <a:xfrm>
            <a:off x="2796277" y="2500017"/>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47" name="Google Shape;1447;p48"/>
          <p:cNvCxnSpPr/>
          <p:nvPr/>
        </p:nvCxnSpPr>
        <p:spPr>
          <a:xfrm rot="10800000">
            <a:off x="2751891" y="2547613"/>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48" name="Google Shape;1448;p48"/>
          <p:cNvCxnSpPr/>
          <p:nvPr/>
        </p:nvCxnSpPr>
        <p:spPr>
          <a:xfrm>
            <a:off x="2574348" y="2440082"/>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49" name="Google Shape;1449;p48"/>
          <p:cNvCxnSpPr/>
          <p:nvPr/>
        </p:nvCxnSpPr>
        <p:spPr>
          <a:xfrm rot="10800000">
            <a:off x="2529963" y="2485915"/>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50" name="Google Shape;1450;p48"/>
          <p:cNvCxnSpPr/>
          <p:nvPr/>
        </p:nvCxnSpPr>
        <p:spPr>
          <a:xfrm>
            <a:off x="2553863" y="2415403"/>
            <a:ext cx="0" cy="95192"/>
          </a:xfrm>
          <a:prstGeom prst="straightConnector1">
            <a:avLst/>
          </a:prstGeom>
          <a:noFill/>
          <a:ln cap="flat" cmpd="sng" w="12700">
            <a:solidFill>
              <a:srgbClr val="71A0B4"/>
            </a:solidFill>
            <a:prstDash val="solid"/>
            <a:miter lim="800000"/>
            <a:headEnd len="sm" w="sm" type="none"/>
            <a:tailEnd len="sm" w="sm" type="none"/>
          </a:ln>
        </p:spPr>
      </p:cxnSp>
      <p:cxnSp>
        <p:nvCxnSpPr>
          <p:cNvPr id="1451" name="Google Shape;1451;p48"/>
          <p:cNvCxnSpPr/>
          <p:nvPr/>
        </p:nvCxnSpPr>
        <p:spPr>
          <a:xfrm rot="10800000">
            <a:off x="2509477" y="2461236"/>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52" name="Google Shape;1452;p48"/>
          <p:cNvCxnSpPr/>
          <p:nvPr/>
        </p:nvCxnSpPr>
        <p:spPr>
          <a:xfrm>
            <a:off x="2311448" y="2290243"/>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53" name="Google Shape;1453;p48"/>
          <p:cNvCxnSpPr/>
          <p:nvPr/>
        </p:nvCxnSpPr>
        <p:spPr>
          <a:xfrm rot="10800000">
            <a:off x="2267063" y="2336076"/>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54" name="Google Shape;1454;p48"/>
          <p:cNvCxnSpPr/>
          <p:nvPr/>
        </p:nvCxnSpPr>
        <p:spPr>
          <a:xfrm>
            <a:off x="2168048" y="2154507"/>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55" name="Google Shape;1455;p48"/>
          <p:cNvCxnSpPr/>
          <p:nvPr/>
        </p:nvCxnSpPr>
        <p:spPr>
          <a:xfrm rot="10800000">
            <a:off x="2123663" y="2202103"/>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56" name="Google Shape;1456;p48"/>
          <p:cNvCxnSpPr/>
          <p:nvPr/>
        </p:nvCxnSpPr>
        <p:spPr>
          <a:xfrm>
            <a:off x="2082691" y="2101623"/>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57" name="Google Shape;1457;p48"/>
          <p:cNvCxnSpPr/>
          <p:nvPr/>
        </p:nvCxnSpPr>
        <p:spPr>
          <a:xfrm rot="10800000">
            <a:off x="2038305" y="2147456"/>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58" name="Google Shape;1458;p48"/>
          <p:cNvCxnSpPr/>
          <p:nvPr/>
        </p:nvCxnSpPr>
        <p:spPr>
          <a:xfrm>
            <a:off x="2010991" y="1941208"/>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59" name="Google Shape;1459;p48"/>
          <p:cNvCxnSpPr/>
          <p:nvPr/>
        </p:nvCxnSpPr>
        <p:spPr>
          <a:xfrm rot="10800000">
            <a:off x="1964898" y="1987041"/>
            <a:ext cx="90479" cy="0"/>
          </a:xfrm>
          <a:prstGeom prst="straightConnector1">
            <a:avLst/>
          </a:prstGeom>
          <a:noFill/>
          <a:ln cap="flat" cmpd="sng" w="12700">
            <a:solidFill>
              <a:srgbClr val="71A0B4"/>
            </a:solidFill>
            <a:prstDash val="solid"/>
            <a:miter lim="800000"/>
            <a:headEnd len="sm" w="sm" type="none"/>
            <a:tailEnd len="sm" w="sm" type="none"/>
          </a:ln>
        </p:spPr>
      </p:cxnSp>
      <p:cxnSp>
        <p:nvCxnSpPr>
          <p:cNvPr id="1460" name="Google Shape;1460;p48"/>
          <p:cNvCxnSpPr/>
          <p:nvPr/>
        </p:nvCxnSpPr>
        <p:spPr>
          <a:xfrm>
            <a:off x="1783941" y="1856593"/>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61" name="Google Shape;1461;p48"/>
          <p:cNvCxnSpPr/>
          <p:nvPr/>
        </p:nvCxnSpPr>
        <p:spPr>
          <a:xfrm rot="10800000">
            <a:off x="1739555" y="1902426"/>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62" name="Google Shape;1462;p48"/>
          <p:cNvCxnSpPr/>
          <p:nvPr/>
        </p:nvCxnSpPr>
        <p:spPr>
          <a:xfrm>
            <a:off x="1763455" y="1812523"/>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63" name="Google Shape;1463;p48"/>
          <p:cNvCxnSpPr/>
          <p:nvPr/>
        </p:nvCxnSpPr>
        <p:spPr>
          <a:xfrm rot="10800000">
            <a:off x="1719069" y="1860118"/>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64" name="Google Shape;1464;p48"/>
          <p:cNvCxnSpPr/>
          <p:nvPr/>
        </p:nvCxnSpPr>
        <p:spPr>
          <a:xfrm>
            <a:off x="1524455" y="1756113"/>
            <a:ext cx="0" cy="93429"/>
          </a:xfrm>
          <a:prstGeom prst="straightConnector1">
            <a:avLst/>
          </a:prstGeom>
          <a:noFill/>
          <a:ln cap="flat" cmpd="sng" w="12700">
            <a:solidFill>
              <a:srgbClr val="71A0B4"/>
            </a:solidFill>
            <a:prstDash val="solid"/>
            <a:miter lim="800000"/>
            <a:headEnd len="sm" w="sm" type="none"/>
            <a:tailEnd len="sm" w="sm" type="none"/>
          </a:ln>
        </p:spPr>
      </p:cxnSp>
      <p:cxnSp>
        <p:nvCxnSpPr>
          <p:cNvPr id="1465" name="Google Shape;1465;p48"/>
          <p:cNvCxnSpPr/>
          <p:nvPr/>
        </p:nvCxnSpPr>
        <p:spPr>
          <a:xfrm rot="10800000">
            <a:off x="1480069" y="1801946"/>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66" name="Google Shape;1466;p48"/>
          <p:cNvCxnSpPr/>
          <p:nvPr/>
        </p:nvCxnSpPr>
        <p:spPr>
          <a:xfrm>
            <a:off x="2902120" y="2561715"/>
            <a:ext cx="0" cy="91666"/>
          </a:xfrm>
          <a:prstGeom prst="straightConnector1">
            <a:avLst/>
          </a:prstGeom>
          <a:noFill/>
          <a:ln cap="flat" cmpd="sng" w="12700">
            <a:solidFill>
              <a:srgbClr val="71A0B4"/>
            </a:solidFill>
            <a:prstDash val="solid"/>
            <a:miter lim="800000"/>
            <a:headEnd len="sm" w="sm" type="none"/>
            <a:tailEnd len="sm" w="sm" type="none"/>
          </a:ln>
        </p:spPr>
      </p:cxnSp>
      <p:cxnSp>
        <p:nvCxnSpPr>
          <p:cNvPr id="1467" name="Google Shape;1467;p48"/>
          <p:cNvCxnSpPr/>
          <p:nvPr/>
        </p:nvCxnSpPr>
        <p:spPr>
          <a:xfrm rot="10800000">
            <a:off x="2857734" y="2607549"/>
            <a:ext cx="88771" cy="0"/>
          </a:xfrm>
          <a:prstGeom prst="straightConnector1">
            <a:avLst/>
          </a:prstGeom>
          <a:noFill/>
          <a:ln cap="flat" cmpd="sng" w="12700">
            <a:solidFill>
              <a:srgbClr val="71A0B4"/>
            </a:solidFill>
            <a:prstDash val="solid"/>
            <a:miter lim="800000"/>
            <a:headEnd len="sm" w="sm" type="none"/>
            <a:tailEnd len="sm" w="sm" type="none"/>
          </a:ln>
        </p:spPr>
      </p:cxnSp>
      <p:cxnSp>
        <p:nvCxnSpPr>
          <p:cNvPr id="1468" name="Google Shape;1468;p48"/>
          <p:cNvCxnSpPr/>
          <p:nvPr/>
        </p:nvCxnSpPr>
        <p:spPr>
          <a:xfrm>
            <a:off x="3108684" y="2639279"/>
            <a:ext cx="0" cy="96954"/>
          </a:xfrm>
          <a:prstGeom prst="straightConnector1">
            <a:avLst/>
          </a:prstGeom>
          <a:noFill/>
          <a:ln cap="flat" cmpd="sng" w="12700">
            <a:solidFill>
              <a:srgbClr val="71A0B4"/>
            </a:solidFill>
            <a:prstDash val="solid"/>
            <a:miter lim="800000"/>
            <a:headEnd len="sm" w="sm" type="none"/>
            <a:tailEnd len="sm" w="sm" type="none"/>
          </a:ln>
        </p:spPr>
      </p:cxnSp>
      <p:cxnSp>
        <p:nvCxnSpPr>
          <p:cNvPr id="1469" name="Google Shape;1469;p48"/>
          <p:cNvCxnSpPr/>
          <p:nvPr/>
        </p:nvCxnSpPr>
        <p:spPr>
          <a:xfrm rot="10800000">
            <a:off x="3064298" y="2685112"/>
            <a:ext cx="88771" cy="0"/>
          </a:xfrm>
          <a:prstGeom prst="straightConnector1">
            <a:avLst/>
          </a:prstGeom>
          <a:noFill/>
          <a:ln cap="flat" cmpd="sng" w="12700">
            <a:solidFill>
              <a:srgbClr val="71A0B4"/>
            </a:solidFill>
            <a:prstDash val="solid"/>
            <a:miter lim="800000"/>
            <a:headEnd len="sm" w="sm" type="none"/>
            <a:tailEnd len="sm" w="sm" type="none"/>
          </a:ln>
        </p:spPr>
      </p:cxnSp>
      <p:grpSp>
        <p:nvGrpSpPr>
          <p:cNvPr id="1470" name="Google Shape;1470;p48"/>
          <p:cNvGrpSpPr/>
          <p:nvPr/>
        </p:nvGrpSpPr>
        <p:grpSpPr>
          <a:xfrm>
            <a:off x="2212434" y="2565241"/>
            <a:ext cx="3279422" cy="793263"/>
            <a:chOff x="2268538" y="2813745"/>
            <a:chExt cx="3049587" cy="705290"/>
          </a:xfrm>
        </p:grpSpPr>
        <p:cxnSp>
          <p:nvCxnSpPr>
            <p:cNvPr id="1471" name="Google Shape;1471;p48"/>
            <p:cNvCxnSpPr/>
            <p:nvPr/>
          </p:nvCxnSpPr>
          <p:spPr>
            <a:xfrm>
              <a:off x="2309813" y="2813745"/>
              <a:ext cx="0" cy="81500"/>
            </a:xfrm>
            <a:prstGeom prst="straightConnector1">
              <a:avLst/>
            </a:prstGeom>
            <a:noFill/>
            <a:ln cap="flat" cmpd="sng" w="12700">
              <a:solidFill>
                <a:srgbClr val="7F7F7F"/>
              </a:solidFill>
              <a:prstDash val="solid"/>
              <a:miter lim="800000"/>
              <a:headEnd len="sm" w="sm" type="none"/>
              <a:tailEnd len="sm" w="sm" type="none"/>
            </a:ln>
          </p:spPr>
        </p:cxnSp>
        <p:cxnSp>
          <p:nvCxnSpPr>
            <p:cNvPr id="1472" name="Google Shape;1472;p48"/>
            <p:cNvCxnSpPr/>
            <p:nvPr/>
          </p:nvCxnSpPr>
          <p:spPr>
            <a:xfrm rot="10800000">
              <a:off x="2268538" y="2854495"/>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473" name="Google Shape;1473;p48"/>
            <p:cNvCxnSpPr/>
            <p:nvPr/>
          </p:nvCxnSpPr>
          <p:spPr>
            <a:xfrm>
              <a:off x="2341563" y="2820014"/>
              <a:ext cx="0" cy="81500"/>
            </a:xfrm>
            <a:prstGeom prst="straightConnector1">
              <a:avLst/>
            </a:prstGeom>
            <a:noFill/>
            <a:ln cap="flat" cmpd="sng" w="12700">
              <a:solidFill>
                <a:srgbClr val="7F7F7F"/>
              </a:solidFill>
              <a:prstDash val="solid"/>
              <a:miter lim="800000"/>
              <a:headEnd len="sm" w="sm" type="none"/>
              <a:tailEnd len="sm" w="sm" type="none"/>
            </a:ln>
          </p:spPr>
        </p:cxnSp>
        <p:cxnSp>
          <p:nvCxnSpPr>
            <p:cNvPr id="1474" name="Google Shape;1474;p48"/>
            <p:cNvCxnSpPr/>
            <p:nvPr/>
          </p:nvCxnSpPr>
          <p:spPr>
            <a:xfrm rot="10800000">
              <a:off x="2300288" y="2860764"/>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475" name="Google Shape;1475;p48"/>
            <p:cNvCxnSpPr/>
            <p:nvPr/>
          </p:nvCxnSpPr>
          <p:spPr>
            <a:xfrm>
              <a:off x="2373313" y="2838822"/>
              <a:ext cx="0" cy="81500"/>
            </a:xfrm>
            <a:prstGeom prst="straightConnector1">
              <a:avLst/>
            </a:prstGeom>
            <a:noFill/>
            <a:ln cap="flat" cmpd="sng" w="12700">
              <a:solidFill>
                <a:srgbClr val="7F7F7F"/>
              </a:solidFill>
              <a:prstDash val="solid"/>
              <a:miter lim="800000"/>
              <a:headEnd len="sm" w="sm" type="none"/>
              <a:tailEnd len="sm" w="sm" type="none"/>
            </a:ln>
          </p:spPr>
        </p:cxnSp>
        <p:cxnSp>
          <p:nvCxnSpPr>
            <p:cNvPr id="1476" name="Google Shape;1476;p48"/>
            <p:cNvCxnSpPr/>
            <p:nvPr/>
          </p:nvCxnSpPr>
          <p:spPr>
            <a:xfrm rot="10800000">
              <a:off x="2332038" y="2879572"/>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477" name="Google Shape;1477;p48"/>
            <p:cNvCxnSpPr/>
            <p:nvPr/>
          </p:nvCxnSpPr>
          <p:spPr>
            <a:xfrm>
              <a:off x="2840038" y="3019063"/>
              <a:ext cx="0" cy="81500"/>
            </a:xfrm>
            <a:prstGeom prst="straightConnector1">
              <a:avLst/>
            </a:prstGeom>
            <a:noFill/>
            <a:ln cap="flat" cmpd="sng" w="12700">
              <a:solidFill>
                <a:srgbClr val="7F7F7F"/>
              </a:solidFill>
              <a:prstDash val="solid"/>
              <a:miter lim="800000"/>
              <a:headEnd len="sm" w="sm" type="none"/>
              <a:tailEnd len="sm" w="sm" type="none"/>
            </a:ln>
          </p:spPr>
        </p:cxnSp>
        <p:cxnSp>
          <p:nvCxnSpPr>
            <p:cNvPr id="1478" name="Google Shape;1478;p48"/>
            <p:cNvCxnSpPr/>
            <p:nvPr/>
          </p:nvCxnSpPr>
          <p:spPr>
            <a:xfrm rot="10800000">
              <a:off x="2798763" y="3059813"/>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479" name="Google Shape;1479;p48"/>
            <p:cNvCxnSpPr/>
            <p:nvPr/>
          </p:nvCxnSpPr>
          <p:spPr>
            <a:xfrm>
              <a:off x="2862263" y="3028467"/>
              <a:ext cx="0" cy="83068"/>
            </a:xfrm>
            <a:prstGeom prst="straightConnector1">
              <a:avLst/>
            </a:prstGeom>
            <a:noFill/>
            <a:ln cap="flat" cmpd="sng" w="12700">
              <a:solidFill>
                <a:srgbClr val="7F7F7F"/>
              </a:solidFill>
              <a:prstDash val="solid"/>
              <a:miter lim="800000"/>
              <a:headEnd len="sm" w="sm" type="none"/>
              <a:tailEnd len="sm" w="sm" type="none"/>
            </a:ln>
          </p:spPr>
        </p:cxnSp>
        <p:cxnSp>
          <p:nvCxnSpPr>
            <p:cNvPr id="1480" name="Google Shape;1480;p48"/>
            <p:cNvCxnSpPr/>
            <p:nvPr/>
          </p:nvCxnSpPr>
          <p:spPr>
            <a:xfrm rot="10800000">
              <a:off x="2820988" y="3069217"/>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481" name="Google Shape;1481;p48"/>
            <p:cNvCxnSpPr/>
            <p:nvPr/>
          </p:nvCxnSpPr>
          <p:spPr>
            <a:xfrm>
              <a:off x="3044825" y="3059813"/>
              <a:ext cx="0" cy="83068"/>
            </a:xfrm>
            <a:prstGeom prst="straightConnector1">
              <a:avLst/>
            </a:prstGeom>
            <a:noFill/>
            <a:ln cap="flat" cmpd="sng" w="12700">
              <a:solidFill>
                <a:srgbClr val="7F7F7F"/>
              </a:solidFill>
              <a:prstDash val="solid"/>
              <a:miter lim="800000"/>
              <a:headEnd len="sm" w="sm" type="none"/>
              <a:tailEnd len="sm" w="sm" type="none"/>
            </a:ln>
          </p:spPr>
        </p:cxnSp>
        <p:cxnSp>
          <p:nvCxnSpPr>
            <p:cNvPr id="1482" name="Google Shape;1482;p48"/>
            <p:cNvCxnSpPr/>
            <p:nvPr/>
          </p:nvCxnSpPr>
          <p:spPr>
            <a:xfrm rot="10800000">
              <a:off x="2998788" y="3100563"/>
              <a:ext cx="87313" cy="0"/>
            </a:xfrm>
            <a:prstGeom prst="straightConnector1">
              <a:avLst/>
            </a:prstGeom>
            <a:noFill/>
            <a:ln cap="flat" cmpd="sng" w="12700">
              <a:solidFill>
                <a:srgbClr val="7F7F7F"/>
              </a:solidFill>
              <a:prstDash val="solid"/>
              <a:miter lim="800000"/>
              <a:headEnd len="sm" w="sm" type="none"/>
              <a:tailEnd len="sm" w="sm" type="none"/>
            </a:ln>
          </p:spPr>
        </p:cxnSp>
        <p:cxnSp>
          <p:nvCxnSpPr>
            <p:cNvPr id="1483" name="Google Shape;1483;p48"/>
            <p:cNvCxnSpPr/>
            <p:nvPr/>
          </p:nvCxnSpPr>
          <p:spPr>
            <a:xfrm>
              <a:off x="3076575" y="3075486"/>
              <a:ext cx="0" cy="86202"/>
            </a:xfrm>
            <a:prstGeom prst="straightConnector1">
              <a:avLst/>
            </a:prstGeom>
            <a:noFill/>
            <a:ln cap="flat" cmpd="sng" w="12700">
              <a:solidFill>
                <a:srgbClr val="7F7F7F"/>
              </a:solidFill>
              <a:prstDash val="solid"/>
              <a:miter lim="800000"/>
              <a:headEnd len="sm" w="sm" type="none"/>
              <a:tailEnd len="sm" w="sm" type="none"/>
            </a:ln>
          </p:spPr>
        </p:cxnSp>
        <p:cxnSp>
          <p:nvCxnSpPr>
            <p:cNvPr id="1484" name="Google Shape;1484;p48"/>
            <p:cNvCxnSpPr/>
            <p:nvPr/>
          </p:nvCxnSpPr>
          <p:spPr>
            <a:xfrm rot="10800000">
              <a:off x="3035300" y="3117804"/>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485" name="Google Shape;1485;p48"/>
            <p:cNvCxnSpPr/>
            <p:nvPr/>
          </p:nvCxnSpPr>
          <p:spPr>
            <a:xfrm>
              <a:off x="3101975" y="3088025"/>
              <a:ext cx="0" cy="83068"/>
            </a:xfrm>
            <a:prstGeom prst="straightConnector1">
              <a:avLst/>
            </a:prstGeom>
            <a:noFill/>
            <a:ln cap="flat" cmpd="sng" w="12700">
              <a:solidFill>
                <a:srgbClr val="7F7F7F"/>
              </a:solidFill>
              <a:prstDash val="solid"/>
              <a:miter lim="800000"/>
              <a:headEnd len="sm" w="sm" type="none"/>
              <a:tailEnd len="sm" w="sm" type="none"/>
            </a:ln>
          </p:spPr>
        </p:cxnSp>
        <p:cxnSp>
          <p:nvCxnSpPr>
            <p:cNvPr id="1486" name="Google Shape;1486;p48"/>
            <p:cNvCxnSpPr/>
            <p:nvPr/>
          </p:nvCxnSpPr>
          <p:spPr>
            <a:xfrm rot="10800000">
              <a:off x="3060700" y="3130342"/>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487" name="Google Shape;1487;p48"/>
            <p:cNvCxnSpPr/>
            <p:nvPr/>
          </p:nvCxnSpPr>
          <p:spPr>
            <a:xfrm>
              <a:off x="3302000" y="3117804"/>
              <a:ext cx="0" cy="84635"/>
            </a:xfrm>
            <a:prstGeom prst="straightConnector1">
              <a:avLst/>
            </a:prstGeom>
            <a:noFill/>
            <a:ln cap="flat" cmpd="sng" w="12700">
              <a:solidFill>
                <a:srgbClr val="7F7F7F"/>
              </a:solidFill>
              <a:prstDash val="solid"/>
              <a:miter lim="800000"/>
              <a:headEnd len="sm" w="sm" type="none"/>
              <a:tailEnd len="sm" w="sm" type="none"/>
            </a:ln>
          </p:spPr>
        </p:cxnSp>
        <p:cxnSp>
          <p:nvCxnSpPr>
            <p:cNvPr id="1488" name="Google Shape;1488;p48"/>
            <p:cNvCxnSpPr/>
            <p:nvPr/>
          </p:nvCxnSpPr>
          <p:spPr>
            <a:xfrm rot="10800000">
              <a:off x="3260725" y="3161688"/>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489" name="Google Shape;1489;p48"/>
            <p:cNvCxnSpPr/>
            <p:nvPr/>
          </p:nvCxnSpPr>
          <p:spPr>
            <a:xfrm>
              <a:off x="3330575" y="3136611"/>
              <a:ext cx="0" cy="81500"/>
            </a:xfrm>
            <a:prstGeom prst="straightConnector1">
              <a:avLst/>
            </a:prstGeom>
            <a:noFill/>
            <a:ln cap="flat" cmpd="sng" w="12700">
              <a:solidFill>
                <a:srgbClr val="7F7F7F"/>
              </a:solidFill>
              <a:prstDash val="solid"/>
              <a:miter lim="800000"/>
              <a:headEnd len="sm" w="sm" type="none"/>
              <a:tailEnd len="sm" w="sm" type="none"/>
            </a:ln>
          </p:spPr>
        </p:cxnSp>
        <p:cxnSp>
          <p:nvCxnSpPr>
            <p:cNvPr id="1490" name="Google Shape;1490;p48"/>
            <p:cNvCxnSpPr/>
            <p:nvPr/>
          </p:nvCxnSpPr>
          <p:spPr>
            <a:xfrm rot="10800000">
              <a:off x="3289300" y="3177361"/>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491" name="Google Shape;1491;p48"/>
            <p:cNvCxnSpPr/>
            <p:nvPr/>
          </p:nvCxnSpPr>
          <p:spPr>
            <a:xfrm>
              <a:off x="3362325" y="3161688"/>
              <a:ext cx="0" cy="81500"/>
            </a:xfrm>
            <a:prstGeom prst="straightConnector1">
              <a:avLst/>
            </a:prstGeom>
            <a:noFill/>
            <a:ln cap="flat" cmpd="sng" w="12700">
              <a:solidFill>
                <a:srgbClr val="7F7F7F"/>
              </a:solidFill>
              <a:prstDash val="solid"/>
              <a:miter lim="800000"/>
              <a:headEnd len="sm" w="sm" type="none"/>
              <a:tailEnd len="sm" w="sm" type="none"/>
            </a:ln>
          </p:spPr>
        </p:cxnSp>
        <p:cxnSp>
          <p:nvCxnSpPr>
            <p:cNvPr id="1492" name="Google Shape;1492;p48"/>
            <p:cNvCxnSpPr/>
            <p:nvPr/>
          </p:nvCxnSpPr>
          <p:spPr>
            <a:xfrm rot="10800000">
              <a:off x="3321050" y="3202438"/>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493" name="Google Shape;1493;p48"/>
            <p:cNvCxnSpPr/>
            <p:nvPr/>
          </p:nvCxnSpPr>
          <p:spPr>
            <a:xfrm>
              <a:off x="3390900" y="3161688"/>
              <a:ext cx="0" cy="81500"/>
            </a:xfrm>
            <a:prstGeom prst="straightConnector1">
              <a:avLst/>
            </a:prstGeom>
            <a:noFill/>
            <a:ln cap="flat" cmpd="sng" w="12700">
              <a:solidFill>
                <a:srgbClr val="7F7F7F"/>
              </a:solidFill>
              <a:prstDash val="solid"/>
              <a:miter lim="800000"/>
              <a:headEnd len="sm" w="sm" type="none"/>
              <a:tailEnd len="sm" w="sm" type="none"/>
            </a:ln>
          </p:spPr>
        </p:cxnSp>
        <p:cxnSp>
          <p:nvCxnSpPr>
            <p:cNvPr id="1494" name="Google Shape;1494;p48"/>
            <p:cNvCxnSpPr/>
            <p:nvPr/>
          </p:nvCxnSpPr>
          <p:spPr>
            <a:xfrm rot="10800000">
              <a:off x="3349625" y="3202438"/>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495" name="Google Shape;1495;p48"/>
            <p:cNvCxnSpPr/>
            <p:nvPr/>
          </p:nvCxnSpPr>
          <p:spPr>
            <a:xfrm>
              <a:off x="3409950" y="3161688"/>
              <a:ext cx="0" cy="81500"/>
            </a:xfrm>
            <a:prstGeom prst="straightConnector1">
              <a:avLst/>
            </a:prstGeom>
            <a:noFill/>
            <a:ln cap="flat" cmpd="sng" w="12700">
              <a:solidFill>
                <a:srgbClr val="7F7F7F"/>
              </a:solidFill>
              <a:prstDash val="solid"/>
              <a:miter lim="800000"/>
              <a:headEnd len="sm" w="sm" type="none"/>
              <a:tailEnd len="sm" w="sm" type="none"/>
            </a:ln>
          </p:spPr>
        </p:cxnSp>
        <p:cxnSp>
          <p:nvCxnSpPr>
            <p:cNvPr id="1496" name="Google Shape;1496;p48"/>
            <p:cNvCxnSpPr/>
            <p:nvPr/>
          </p:nvCxnSpPr>
          <p:spPr>
            <a:xfrm rot="10800000">
              <a:off x="3368675" y="3202438"/>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497" name="Google Shape;1497;p48"/>
            <p:cNvCxnSpPr/>
            <p:nvPr/>
          </p:nvCxnSpPr>
          <p:spPr>
            <a:xfrm>
              <a:off x="3568700" y="3177361"/>
              <a:ext cx="0" cy="83068"/>
            </a:xfrm>
            <a:prstGeom prst="straightConnector1">
              <a:avLst/>
            </a:prstGeom>
            <a:noFill/>
            <a:ln cap="flat" cmpd="sng" w="12700">
              <a:solidFill>
                <a:srgbClr val="7F7F7F"/>
              </a:solidFill>
              <a:prstDash val="solid"/>
              <a:miter lim="800000"/>
              <a:headEnd len="sm" w="sm" type="none"/>
              <a:tailEnd len="sm" w="sm" type="none"/>
            </a:ln>
          </p:spPr>
        </p:cxnSp>
        <p:cxnSp>
          <p:nvCxnSpPr>
            <p:cNvPr id="1498" name="Google Shape;1498;p48"/>
            <p:cNvCxnSpPr/>
            <p:nvPr/>
          </p:nvCxnSpPr>
          <p:spPr>
            <a:xfrm rot="10800000">
              <a:off x="3527425" y="3218111"/>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499" name="Google Shape;1499;p48"/>
            <p:cNvCxnSpPr/>
            <p:nvPr/>
          </p:nvCxnSpPr>
          <p:spPr>
            <a:xfrm>
              <a:off x="3584575" y="3196169"/>
              <a:ext cx="0" cy="86202"/>
            </a:xfrm>
            <a:prstGeom prst="straightConnector1">
              <a:avLst/>
            </a:prstGeom>
            <a:noFill/>
            <a:ln cap="flat" cmpd="sng" w="12700">
              <a:solidFill>
                <a:srgbClr val="7F7F7F"/>
              </a:solidFill>
              <a:prstDash val="solid"/>
              <a:miter lim="800000"/>
              <a:headEnd len="sm" w="sm" type="none"/>
              <a:tailEnd len="sm" w="sm" type="none"/>
            </a:ln>
          </p:spPr>
        </p:cxnSp>
        <p:cxnSp>
          <p:nvCxnSpPr>
            <p:cNvPr id="1500" name="Google Shape;1500;p48"/>
            <p:cNvCxnSpPr/>
            <p:nvPr/>
          </p:nvCxnSpPr>
          <p:spPr>
            <a:xfrm rot="10800000">
              <a:off x="3543300" y="3236919"/>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501" name="Google Shape;1501;p48"/>
            <p:cNvCxnSpPr/>
            <p:nvPr/>
          </p:nvCxnSpPr>
          <p:spPr>
            <a:xfrm>
              <a:off x="3810000" y="3205573"/>
              <a:ext cx="0" cy="86202"/>
            </a:xfrm>
            <a:prstGeom prst="straightConnector1">
              <a:avLst/>
            </a:prstGeom>
            <a:noFill/>
            <a:ln cap="flat" cmpd="sng" w="12700">
              <a:solidFill>
                <a:srgbClr val="7F7F7F"/>
              </a:solidFill>
              <a:prstDash val="solid"/>
              <a:miter lim="800000"/>
              <a:headEnd len="sm" w="sm" type="none"/>
              <a:tailEnd len="sm" w="sm" type="none"/>
            </a:ln>
          </p:spPr>
        </p:cxnSp>
        <p:cxnSp>
          <p:nvCxnSpPr>
            <p:cNvPr id="1502" name="Google Shape;1502;p48"/>
            <p:cNvCxnSpPr/>
            <p:nvPr/>
          </p:nvCxnSpPr>
          <p:spPr>
            <a:xfrm rot="10800000">
              <a:off x="3768725" y="3249458"/>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503" name="Google Shape;1503;p48"/>
            <p:cNvCxnSpPr/>
            <p:nvPr/>
          </p:nvCxnSpPr>
          <p:spPr>
            <a:xfrm>
              <a:off x="3838575" y="3214977"/>
              <a:ext cx="0" cy="83068"/>
            </a:xfrm>
            <a:prstGeom prst="straightConnector1">
              <a:avLst/>
            </a:prstGeom>
            <a:noFill/>
            <a:ln cap="flat" cmpd="sng" w="12700">
              <a:solidFill>
                <a:srgbClr val="7F7F7F"/>
              </a:solidFill>
              <a:prstDash val="solid"/>
              <a:miter lim="800000"/>
              <a:headEnd len="sm" w="sm" type="none"/>
              <a:tailEnd len="sm" w="sm" type="none"/>
            </a:ln>
          </p:spPr>
        </p:cxnSp>
        <p:cxnSp>
          <p:nvCxnSpPr>
            <p:cNvPr id="1504" name="Google Shape;1504;p48"/>
            <p:cNvCxnSpPr/>
            <p:nvPr/>
          </p:nvCxnSpPr>
          <p:spPr>
            <a:xfrm rot="10800000">
              <a:off x="3794125" y="3255727"/>
              <a:ext cx="85725" cy="0"/>
            </a:xfrm>
            <a:prstGeom prst="straightConnector1">
              <a:avLst/>
            </a:prstGeom>
            <a:noFill/>
            <a:ln cap="flat" cmpd="sng" w="12700">
              <a:solidFill>
                <a:srgbClr val="7F7F7F"/>
              </a:solidFill>
              <a:prstDash val="solid"/>
              <a:miter lim="800000"/>
              <a:headEnd len="sm" w="sm" type="none"/>
              <a:tailEnd len="sm" w="sm" type="none"/>
            </a:ln>
          </p:spPr>
        </p:cxnSp>
        <p:cxnSp>
          <p:nvCxnSpPr>
            <p:cNvPr id="1505" name="Google Shape;1505;p48"/>
            <p:cNvCxnSpPr/>
            <p:nvPr/>
          </p:nvCxnSpPr>
          <p:spPr>
            <a:xfrm>
              <a:off x="3857625" y="3214977"/>
              <a:ext cx="0" cy="83068"/>
            </a:xfrm>
            <a:prstGeom prst="straightConnector1">
              <a:avLst/>
            </a:prstGeom>
            <a:noFill/>
            <a:ln cap="flat" cmpd="sng" w="12700">
              <a:solidFill>
                <a:srgbClr val="7F7F7F"/>
              </a:solidFill>
              <a:prstDash val="solid"/>
              <a:miter lim="800000"/>
              <a:headEnd len="sm" w="sm" type="none"/>
              <a:tailEnd len="sm" w="sm" type="none"/>
            </a:ln>
          </p:spPr>
        </p:cxnSp>
        <p:cxnSp>
          <p:nvCxnSpPr>
            <p:cNvPr id="1506" name="Google Shape;1506;p48"/>
            <p:cNvCxnSpPr/>
            <p:nvPr/>
          </p:nvCxnSpPr>
          <p:spPr>
            <a:xfrm rot="10800000">
              <a:off x="3816350" y="3255727"/>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507" name="Google Shape;1507;p48"/>
            <p:cNvCxnSpPr/>
            <p:nvPr/>
          </p:nvCxnSpPr>
          <p:spPr>
            <a:xfrm>
              <a:off x="4075113" y="3233785"/>
              <a:ext cx="0" cy="83068"/>
            </a:xfrm>
            <a:prstGeom prst="straightConnector1">
              <a:avLst/>
            </a:prstGeom>
            <a:noFill/>
            <a:ln cap="flat" cmpd="sng" w="12700">
              <a:solidFill>
                <a:srgbClr val="7F7F7F"/>
              </a:solidFill>
              <a:prstDash val="solid"/>
              <a:miter lim="800000"/>
              <a:headEnd len="sm" w="sm" type="none"/>
              <a:tailEnd len="sm" w="sm" type="none"/>
            </a:ln>
          </p:spPr>
        </p:cxnSp>
        <p:cxnSp>
          <p:nvCxnSpPr>
            <p:cNvPr id="1508" name="Google Shape;1508;p48"/>
            <p:cNvCxnSpPr/>
            <p:nvPr/>
          </p:nvCxnSpPr>
          <p:spPr>
            <a:xfrm rot="10800000">
              <a:off x="4033838" y="3276102"/>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509" name="Google Shape;1509;p48"/>
            <p:cNvCxnSpPr/>
            <p:nvPr/>
          </p:nvCxnSpPr>
          <p:spPr>
            <a:xfrm>
              <a:off x="4164013" y="3255727"/>
              <a:ext cx="0" cy="83068"/>
            </a:xfrm>
            <a:prstGeom prst="straightConnector1">
              <a:avLst/>
            </a:prstGeom>
            <a:noFill/>
            <a:ln cap="flat" cmpd="sng" w="12700">
              <a:solidFill>
                <a:srgbClr val="7F7F7F"/>
              </a:solidFill>
              <a:prstDash val="solid"/>
              <a:miter lim="800000"/>
              <a:headEnd len="sm" w="sm" type="none"/>
              <a:tailEnd len="sm" w="sm" type="none"/>
            </a:ln>
          </p:spPr>
        </p:cxnSp>
        <p:cxnSp>
          <p:nvCxnSpPr>
            <p:cNvPr id="1510" name="Google Shape;1510;p48"/>
            <p:cNvCxnSpPr/>
            <p:nvPr/>
          </p:nvCxnSpPr>
          <p:spPr>
            <a:xfrm rot="10800000">
              <a:off x="4122738" y="3298044"/>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511" name="Google Shape;1511;p48"/>
            <p:cNvCxnSpPr/>
            <p:nvPr/>
          </p:nvCxnSpPr>
          <p:spPr>
            <a:xfrm>
              <a:off x="4468813" y="3329391"/>
              <a:ext cx="0" cy="86202"/>
            </a:xfrm>
            <a:prstGeom prst="straightConnector1">
              <a:avLst/>
            </a:prstGeom>
            <a:noFill/>
            <a:ln cap="flat" cmpd="sng" w="12700">
              <a:solidFill>
                <a:srgbClr val="7F7F7F"/>
              </a:solidFill>
              <a:prstDash val="solid"/>
              <a:miter lim="800000"/>
              <a:headEnd len="sm" w="sm" type="none"/>
              <a:tailEnd len="sm" w="sm" type="none"/>
            </a:ln>
          </p:spPr>
        </p:cxnSp>
        <p:cxnSp>
          <p:nvCxnSpPr>
            <p:cNvPr id="1512" name="Google Shape;1512;p48"/>
            <p:cNvCxnSpPr/>
            <p:nvPr/>
          </p:nvCxnSpPr>
          <p:spPr>
            <a:xfrm rot="10800000">
              <a:off x="4427538" y="3370141"/>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513" name="Google Shape;1513;p48"/>
            <p:cNvCxnSpPr/>
            <p:nvPr/>
          </p:nvCxnSpPr>
          <p:spPr>
            <a:xfrm>
              <a:off x="4554538" y="3395218"/>
              <a:ext cx="0" cy="83068"/>
            </a:xfrm>
            <a:prstGeom prst="straightConnector1">
              <a:avLst/>
            </a:prstGeom>
            <a:noFill/>
            <a:ln cap="flat" cmpd="sng" w="12700">
              <a:solidFill>
                <a:srgbClr val="7F7F7F"/>
              </a:solidFill>
              <a:prstDash val="solid"/>
              <a:miter lim="800000"/>
              <a:headEnd len="sm" w="sm" type="none"/>
              <a:tailEnd len="sm" w="sm" type="none"/>
            </a:ln>
          </p:spPr>
        </p:cxnSp>
        <p:cxnSp>
          <p:nvCxnSpPr>
            <p:cNvPr id="1514" name="Google Shape;1514;p48"/>
            <p:cNvCxnSpPr/>
            <p:nvPr/>
          </p:nvCxnSpPr>
          <p:spPr>
            <a:xfrm rot="10800000">
              <a:off x="4513263" y="3437535"/>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515" name="Google Shape;1515;p48"/>
            <p:cNvCxnSpPr/>
            <p:nvPr/>
          </p:nvCxnSpPr>
          <p:spPr>
            <a:xfrm>
              <a:off x="4554538" y="3431266"/>
              <a:ext cx="0" cy="81500"/>
            </a:xfrm>
            <a:prstGeom prst="straightConnector1">
              <a:avLst/>
            </a:prstGeom>
            <a:noFill/>
            <a:ln cap="flat" cmpd="sng" w="12700">
              <a:solidFill>
                <a:srgbClr val="7F7F7F"/>
              </a:solidFill>
              <a:prstDash val="solid"/>
              <a:miter lim="800000"/>
              <a:headEnd len="sm" w="sm" type="none"/>
              <a:tailEnd len="sm" w="sm" type="none"/>
            </a:ln>
          </p:spPr>
        </p:cxnSp>
        <p:cxnSp>
          <p:nvCxnSpPr>
            <p:cNvPr id="1516" name="Google Shape;1516;p48"/>
            <p:cNvCxnSpPr/>
            <p:nvPr/>
          </p:nvCxnSpPr>
          <p:spPr>
            <a:xfrm rot="10800000">
              <a:off x="4513263" y="3472016"/>
              <a:ext cx="82550" cy="0"/>
            </a:xfrm>
            <a:prstGeom prst="straightConnector1">
              <a:avLst/>
            </a:prstGeom>
            <a:noFill/>
            <a:ln cap="flat" cmpd="sng" w="12700">
              <a:solidFill>
                <a:srgbClr val="7F7F7F"/>
              </a:solidFill>
              <a:prstDash val="solid"/>
              <a:miter lim="800000"/>
              <a:headEnd len="sm" w="sm" type="none"/>
              <a:tailEnd len="sm" w="sm" type="none"/>
            </a:ln>
          </p:spPr>
        </p:cxnSp>
        <p:cxnSp>
          <p:nvCxnSpPr>
            <p:cNvPr id="1517" name="Google Shape;1517;p48"/>
            <p:cNvCxnSpPr/>
            <p:nvPr/>
          </p:nvCxnSpPr>
          <p:spPr>
            <a:xfrm>
              <a:off x="4916488" y="3431266"/>
              <a:ext cx="0" cy="81500"/>
            </a:xfrm>
            <a:prstGeom prst="straightConnector1">
              <a:avLst/>
            </a:prstGeom>
            <a:noFill/>
            <a:ln cap="flat" cmpd="sng" w="12700">
              <a:solidFill>
                <a:srgbClr val="7F7F7F"/>
              </a:solidFill>
              <a:prstDash val="solid"/>
              <a:miter lim="800000"/>
              <a:headEnd len="sm" w="sm" type="none"/>
              <a:tailEnd len="sm" w="sm" type="none"/>
            </a:ln>
          </p:spPr>
        </p:cxnSp>
        <p:cxnSp>
          <p:nvCxnSpPr>
            <p:cNvPr id="1518" name="Google Shape;1518;p48"/>
            <p:cNvCxnSpPr/>
            <p:nvPr/>
          </p:nvCxnSpPr>
          <p:spPr>
            <a:xfrm rot="10800000">
              <a:off x="4872038" y="3472016"/>
              <a:ext cx="87313" cy="0"/>
            </a:xfrm>
            <a:prstGeom prst="straightConnector1">
              <a:avLst/>
            </a:prstGeom>
            <a:noFill/>
            <a:ln cap="flat" cmpd="sng" w="12700">
              <a:solidFill>
                <a:srgbClr val="7F7F7F"/>
              </a:solidFill>
              <a:prstDash val="solid"/>
              <a:miter lim="800000"/>
              <a:headEnd len="sm" w="sm" type="none"/>
              <a:tailEnd len="sm" w="sm" type="none"/>
            </a:ln>
          </p:spPr>
        </p:cxnSp>
        <p:cxnSp>
          <p:nvCxnSpPr>
            <p:cNvPr id="1519" name="Google Shape;1519;p48"/>
            <p:cNvCxnSpPr/>
            <p:nvPr/>
          </p:nvCxnSpPr>
          <p:spPr>
            <a:xfrm>
              <a:off x="5276850" y="3437535"/>
              <a:ext cx="0" cy="81500"/>
            </a:xfrm>
            <a:prstGeom prst="straightConnector1">
              <a:avLst/>
            </a:prstGeom>
            <a:noFill/>
            <a:ln cap="flat" cmpd="sng" w="12700">
              <a:solidFill>
                <a:srgbClr val="7F7F7F"/>
              </a:solidFill>
              <a:prstDash val="solid"/>
              <a:miter lim="800000"/>
              <a:headEnd len="sm" w="sm" type="none"/>
              <a:tailEnd len="sm" w="sm" type="none"/>
            </a:ln>
          </p:spPr>
        </p:cxnSp>
        <p:cxnSp>
          <p:nvCxnSpPr>
            <p:cNvPr id="1520" name="Google Shape;1520;p48"/>
            <p:cNvCxnSpPr/>
            <p:nvPr/>
          </p:nvCxnSpPr>
          <p:spPr>
            <a:xfrm rot="10800000">
              <a:off x="5235575" y="3478285"/>
              <a:ext cx="82550" cy="0"/>
            </a:xfrm>
            <a:prstGeom prst="straightConnector1">
              <a:avLst/>
            </a:prstGeom>
            <a:noFill/>
            <a:ln cap="flat" cmpd="sng" w="12700">
              <a:solidFill>
                <a:srgbClr val="7F7F7F"/>
              </a:solidFill>
              <a:prstDash val="solid"/>
              <a:miter lim="800000"/>
              <a:headEnd len="sm" w="sm" type="none"/>
              <a:tailEnd len="sm" w="sm" type="none"/>
            </a:ln>
          </p:spPr>
        </p:cxnSp>
      </p:grpSp>
      <p:sp>
        <p:nvSpPr>
          <p:cNvPr id="1521" name="Google Shape;1521;p48"/>
          <p:cNvSpPr txBox="1"/>
          <p:nvPr/>
        </p:nvSpPr>
        <p:spPr>
          <a:xfrm>
            <a:off x="10472673" y="6229350"/>
            <a:ext cx="65"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
          <p:cNvSpPr/>
          <p:nvPr/>
        </p:nvSpPr>
        <p:spPr>
          <a:xfrm>
            <a:off x="431799" y="1756003"/>
            <a:ext cx="3656015" cy="3983019"/>
          </a:xfrm>
          <a:prstGeom prst="roundRect">
            <a:avLst>
              <a:gd fmla="val 0" name="adj"/>
            </a:avLst>
          </a:prstGeom>
          <a:gradFill>
            <a:gsLst>
              <a:gs pos="0">
                <a:srgbClr val="71A0B4">
                  <a:alpha val="3137"/>
                </a:srgbClr>
              </a:gs>
              <a:gs pos="99000">
                <a:srgbClr val="71A0B4">
                  <a:alpha val="7843"/>
                </a:srgbClr>
              </a:gs>
              <a:gs pos="100000">
                <a:srgbClr val="71A0B4">
                  <a:alpha val="7843"/>
                </a:srgbClr>
              </a:gs>
            </a:gsLst>
            <a:lin ang="16200000" scaled="0"/>
          </a:gradFill>
          <a:ln>
            <a:noFill/>
          </a:ln>
        </p:spPr>
        <p:txBody>
          <a:bodyPr anchorCtr="0" anchor="t" bIns="45700" lIns="274300" spcFirstLastPara="1" rIns="274300" wrap="square" tIns="731500">
            <a:noAutofit/>
          </a:bodyPr>
          <a:lstStyle/>
          <a:p>
            <a:pPr indent="0" lvl="0" marL="0" marR="0" rtl="0" algn="ctr">
              <a:lnSpc>
                <a:spcPct val="100000"/>
              </a:lnSpc>
              <a:spcBef>
                <a:spcPts val="0"/>
              </a:spcBef>
              <a:spcAft>
                <a:spcPts val="0"/>
              </a:spcAft>
              <a:buNone/>
            </a:pPr>
            <a:r>
              <a:rPr b="1" i="0" lang="en-US" sz="1400" u="none" cap="none" strike="noStrike">
                <a:solidFill>
                  <a:schemeClr val="accent5"/>
                </a:solidFill>
                <a:latin typeface="Arial Narrow"/>
                <a:ea typeface="Arial Narrow"/>
                <a:cs typeface="Arial Narrow"/>
                <a:sym typeface="Arial Narrow"/>
              </a:rPr>
              <a:t>Nadia Harbeck, MD, PhD</a:t>
            </a:r>
            <a:br>
              <a:rPr b="1" i="0" lang="en-US" sz="1400" u="none" cap="none" strike="noStrike">
                <a:solidFill>
                  <a:srgbClr val="153F5A"/>
                </a:solidFill>
                <a:latin typeface="Arial Narrow"/>
                <a:ea typeface="Arial Narrow"/>
                <a:cs typeface="Arial Narrow"/>
                <a:sym typeface="Arial Narrow"/>
              </a:rPr>
            </a:br>
            <a:r>
              <a:rPr b="1" i="0" lang="en-US" sz="1400" u="none" cap="none" strike="noStrike">
                <a:solidFill>
                  <a:srgbClr val="153F5A"/>
                </a:solidFill>
                <a:latin typeface="Arial Narrow"/>
                <a:ea typeface="Arial Narrow"/>
                <a:cs typeface="Arial Narrow"/>
                <a:sym typeface="Arial Narrow"/>
              </a:rPr>
              <a:t>LMU University Hospital</a:t>
            </a:r>
            <a:endParaRPr/>
          </a:p>
          <a:p>
            <a:pPr indent="0" lvl="0" marL="0" marR="0" rtl="0" algn="ctr">
              <a:lnSpc>
                <a:spcPct val="100000"/>
              </a:lnSpc>
              <a:spcBef>
                <a:spcPts val="0"/>
              </a:spcBef>
              <a:spcAft>
                <a:spcPts val="0"/>
              </a:spcAft>
              <a:buNone/>
            </a:pPr>
            <a:r>
              <a:t/>
            </a:r>
            <a:endParaRPr b="0" i="0" sz="14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Narrow"/>
                <a:ea typeface="Arial Narrow"/>
                <a:cs typeface="Arial Narrow"/>
                <a:sym typeface="Arial Narrow"/>
              </a:rPr>
              <a:t>Director of the Breast Center and Head of the Oncological Therapy and Clinical Trials Unit and the Center for Hereditary Breast and Ovarian Cancer at the Department of Obstetrics and Gynecology, LMU University Hospital, Munich. She also holds the Chair of Conservative Oncology and is a Steering Committee Member of CCC Munich LMU.​</a:t>
            </a:r>
            <a:endParaRPr b="0" i="0" sz="1400" u="none" cap="none" strike="noStrike">
              <a:solidFill>
                <a:schemeClr val="accent1"/>
              </a:solidFill>
              <a:latin typeface="Arial Narrow"/>
              <a:ea typeface="Arial Narrow"/>
              <a:cs typeface="Arial Narrow"/>
              <a:sym typeface="Arial Narrow"/>
            </a:endParaRPr>
          </a:p>
        </p:txBody>
      </p:sp>
      <p:sp>
        <p:nvSpPr>
          <p:cNvPr id="229" name="Google Shape;229;p2"/>
          <p:cNvSpPr/>
          <p:nvPr/>
        </p:nvSpPr>
        <p:spPr>
          <a:xfrm>
            <a:off x="4267200" y="1756003"/>
            <a:ext cx="3656015" cy="3983019"/>
          </a:xfrm>
          <a:prstGeom prst="roundRect">
            <a:avLst>
              <a:gd fmla="val 0" name="adj"/>
            </a:avLst>
          </a:prstGeom>
          <a:gradFill>
            <a:gsLst>
              <a:gs pos="0">
                <a:srgbClr val="71A0B4">
                  <a:alpha val="3137"/>
                </a:srgbClr>
              </a:gs>
              <a:gs pos="99000">
                <a:srgbClr val="71A0B4">
                  <a:alpha val="7843"/>
                </a:srgbClr>
              </a:gs>
              <a:gs pos="100000">
                <a:srgbClr val="71A0B4">
                  <a:alpha val="7843"/>
                </a:srgbClr>
              </a:gs>
            </a:gsLst>
            <a:lin ang="16200000" scaled="0"/>
          </a:gradFill>
          <a:ln>
            <a:noFill/>
          </a:ln>
        </p:spPr>
        <p:txBody>
          <a:bodyPr anchorCtr="0" anchor="t" bIns="45700" lIns="274300" spcFirstLastPara="1" rIns="274300" wrap="square" tIns="731500">
            <a:noAutofit/>
          </a:bodyPr>
          <a:lstStyle/>
          <a:p>
            <a:pPr indent="0" lvl="0" marL="0" marR="0" rtl="0" algn="ctr">
              <a:lnSpc>
                <a:spcPct val="100000"/>
              </a:lnSpc>
              <a:spcBef>
                <a:spcPts val="0"/>
              </a:spcBef>
              <a:spcAft>
                <a:spcPts val="0"/>
              </a:spcAft>
              <a:buNone/>
            </a:pPr>
            <a:r>
              <a:rPr b="1" i="0" lang="en-US" sz="1400" u="none" cap="none" strike="noStrike">
                <a:solidFill>
                  <a:schemeClr val="accent5"/>
                </a:solidFill>
                <a:latin typeface="Arial Narrow"/>
                <a:ea typeface="Arial Narrow"/>
                <a:cs typeface="Arial Narrow"/>
                <a:sym typeface="Arial Narrow"/>
              </a:rPr>
              <a:t>Tiffany Traina, MD, FASCO</a:t>
            </a:r>
            <a:br>
              <a:rPr b="1" i="0" lang="en-US" sz="1400" u="none" cap="none" strike="noStrike">
                <a:solidFill>
                  <a:srgbClr val="153F5A"/>
                </a:solidFill>
                <a:latin typeface="Arial Narrow"/>
                <a:ea typeface="Arial Narrow"/>
                <a:cs typeface="Arial Narrow"/>
                <a:sym typeface="Arial Narrow"/>
              </a:rPr>
            </a:br>
            <a:r>
              <a:rPr b="1" i="0" lang="en-US" sz="1400" u="none" cap="none" strike="noStrike">
                <a:solidFill>
                  <a:srgbClr val="153F5A"/>
                </a:solidFill>
                <a:latin typeface="Arial Narrow"/>
                <a:ea typeface="Arial Narrow"/>
                <a:cs typeface="Arial Narrow"/>
                <a:sym typeface="Arial Narrow"/>
              </a:rPr>
              <a:t>Memorial Sloan Kettering</a:t>
            </a:r>
            <a:br>
              <a:rPr b="0" i="0" lang="en-US" sz="1400" u="none" cap="none" strike="noStrike">
                <a:solidFill>
                  <a:schemeClr val="accent1"/>
                </a:solidFill>
                <a:latin typeface="Arial"/>
                <a:ea typeface="Arial"/>
                <a:cs typeface="Arial"/>
                <a:sym typeface="Arial"/>
              </a:rPr>
            </a:br>
            <a:endParaRPr b="0" i="0" sz="14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Narrow"/>
                <a:ea typeface="Arial Narrow"/>
                <a:cs typeface="Arial Narrow"/>
                <a:sym typeface="Arial Narrow"/>
              </a:rPr>
              <a:t>Vice Chair of the Department of Medicine and medical oncologist in the Breast Medicine Service since 2006. Leads the TNBC Clinical Research Program and serves on the TBCRC TNBC working group. Member of the New York Metropolitan Breast Cancer Group and the editorial board of the European Journal of Clinical &amp; Medical Oncology</a:t>
            </a:r>
            <a:r>
              <a:rPr b="0" i="0" lang="en-US" sz="1400" u="none" cap="none" strike="noStrike">
                <a:solidFill>
                  <a:srgbClr val="000000"/>
                </a:solidFill>
                <a:latin typeface="Arial"/>
                <a:ea typeface="Arial"/>
                <a:cs typeface="Arial"/>
                <a:sym typeface="Arial"/>
              </a:rPr>
              <a:t>. </a:t>
            </a:r>
            <a:endParaRPr/>
          </a:p>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Narrow"/>
              <a:ea typeface="Arial Narrow"/>
              <a:cs typeface="Arial Narrow"/>
              <a:sym typeface="Arial Narrow"/>
            </a:endParaRPr>
          </a:p>
        </p:txBody>
      </p:sp>
      <p:sp>
        <p:nvSpPr>
          <p:cNvPr id="230" name="Google Shape;230;p2"/>
          <p:cNvSpPr/>
          <p:nvPr/>
        </p:nvSpPr>
        <p:spPr>
          <a:xfrm>
            <a:off x="8102598" y="1756003"/>
            <a:ext cx="3656015" cy="3983019"/>
          </a:xfrm>
          <a:prstGeom prst="roundRect">
            <a:avLst>
              <a:gd fmla="val 0" name="adj"/>
            </a:avLst>
          </a:prstGeom>
          <a:gradFill>
            <a:gsLst>
              <a:gs pos="0">
                <a:srgbClr val="71A0B4">
                  <a:alpha val="3137"/>
                </a:srgbClr>
              </a:gs>
              <a:gs pos="99000">
                <a:srgbClr val="71A0B4">
                  <a:alpha val="7843"/>
                </a:srgbClr>
              </a:gs>
              <a:gs pos="100000">
                <a:srgbClr val="71A0B4">
                  <a:alpha val="7843"/>
                </a:srgbClr>
              </a:gs>
            </a:gsLst>
            <a:lin ang="16200000" scaled="0"/>
          </a:gradFill>
          <a:ln>
            <a:noFill/>
          </a:ln>
        </p:spPr>
        <p:txBody>
          <a:bodyPr anchorCtr="0" anchor="t" bIns="45700" lIns="274300" spcFirstLastPara="1" rIns="274300" wrap="square" tIns="731500">
            <a:noAutofit/>
          </a:bodyPr>
          <a:lstStyle/>
          <a:p>
            <a:pPr indent="0" lvl="0" marL="0" marR="0" rtl="0" algn="ctr">
              <a:lnSpc>
                <a:spcPct val="100000"/>
              </a:lnSpc>
              <a:spcBef>
                <a:spcPts val="0"/>
              </a:spcBef>
              <a:spcAft>
                <a:spcPts val="0"/>
              </a:spcAft>
              <a:buNone/>
            </a:pPr>
            <a:r>
              <a:rPr b="1" i="0" lang="en-US" sz="1400" u="none" cap="none" strike="noStrike">
                <a:solidFill>
                  <a:schemeClr val="accent5"/>
                </a:solidFill>
                <a:latin typeface="Arial Narrow"/>
                <a:ea typeface="Arial Narrow"/>
                <a:cs typeface="Arial Narrow"/>
                <a:sym typeface="Arial Narrow"/>
              </a:rPr>
              <a:t>Frederik Marmé, </a:t>
            </a:r>
            <a:br>
              <a:rPr b="1" i="0" lang="en-US" sz="1400" u="none" cap="none" strike="noStrike">
                <a:solidFill>
                  <a:srgbClr val="153F5A"/>
                </a:solidFill>
                <a:latin typeface="Arial Narrow"/>
                <a:ea typeface="Arial Narrow"/>
                <a:cs typeface="Arial Narrow"/>
                <a:sym typeface="Arial Narrow"/>
              </a:rPr>
            </a:br>
            <a:r>
              <a:rPr b="1" i="0" lang="en-US" sz="1400" u="none" cap="none" strike="noStrike">
                <a:solidFill>
                  <a:schemeClr val="accent1"/>
                </a:solidFill>
                <a:latin typeface="Arial Narrow"/>
                <a:ea typeface="Arial Narrow"/>
                <a:cs typeface="Arial Narrow"/>
                <a:sym typeface="Arial Narrow"/>
              </a:rPr>
              <a:t>University Hospital Mannheim</a:t>
            </a:r>
            <a:endParaRPr/>
          </a:p>
          <a:p>
            <a:pPr indent="0" lvl="0" marL="0" marR="0" rtl="0" algn="ctr">
              <a:lnSpc>
                <a:spcPct val="100000"/>
              </a:lnSpc>
              <a:spcBef>
                <a:spcPts val="0"/>
              </a:spcBef>
              <a:spcAft>
                <a:spcPts val="0"/>
              </a:spcAft>
              <a:buNone/>
            </a:pPr>
            <a:r>
              <a:t/>
            </a:r>
            <a:endParaRPr b="0" i="0" sz="14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b="0" i="0" lang="en-US" sz="1400" u="none" cap="none" strike="noStrike">
                <a:solidFill>
                  <a:srgbClr val="000000"/>
                </a:solidFill>
                <a:latin typeface="Arial Narrow"/>
                <a:ea typeface="Arial Narrow"/>
                <a:cs typeface="Arial Narrow"/>
                <a:sym typeface="Arial Narrow"/>
              </a:rPr>
              <a:t>Gynecologic oncologist at the University Hospital Mannheim and the Medical Faculty Mannheim of Heidelberg University, Germany. Head of the Section Conservative Gynecologic Oncology and the Gynecologic Clinical Trials Unit at the University Hospital Mannheim. Co-chair of the AGO Study Group and member of the Scientific Board of the GBC.</a:t>
            </a:r>
            <a:endParaRPr b="0" i="0" sz="1400" u="none" cap="none" strike="noStrike">
              <a:solidFill>
                <a:srgbClr val="000000"/>
              </a:solidFill>
              <a:latin typeface="Arial Narrow"/>
              <a:ea typeface="Arial Narrow"/>
              <a:cs typeface="Arial Narrow"/>
              <a:sym typeface="Arial Narrow"/>
            </a:endParaRPr>
          </a:p>
        </p:txBody>
      </p:sp>
      <p:sp>
        <p:nvSpPr>
          <p:cNvPr id="231" name="Google Shape;231;p2"/>
          <p:cNvSpPr/>
          <p:nvPr/>
        </p:nvSpPr>
        <p:spPr>
          <a:xfrm>
            <a:off x="1681968" y="1183160"/>
            <a:ext cx="1155676" cy="1155676"/>
          </a:xfrm>
          <a:prstGeom prst="ellipse">
            <a:avLst/>
          </a:prstGeom>
          <a:blipFill rotWithShape="1">
            <a:blip r:embed="rId3">
              <a:alphaModFix/>
            </a:blip>
            <a:stretch>
              <a:fillRect b="0" l="0" r="0" t="0"/>
            </a:stretch>
          </a:blipFill>
          <a:ln cap="flat" cmpd="sng" w="50800">
            <a:solidFill>
              <a:srgbClr val="6FA0B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sp>
        <p:nvSpPr>
          <p:cNvPr id="232" name="Google Shape;232;p2"/>
          <p:cNvSpPr txBox="1"/>
          <p:nvPr/>
        </p:nvSpPr>
        <p:spPr>
          <a:xfrm>
            <a:off x="7080394" y="1330623"/>
            <a:ext cx="914400" cy="914400"/>
          </a:xfrm>
          <a:prstGeom prst="rect">
            <a:avLst/>
          </a:prstGeom>
          <a:noFill/>
          <a:ln>
            <a:noFill/>
          </a:ln>
        </p:spPr>
        <p:txBody>
          <a:bodyPr anchorCtr="0" anchor="t" bIns="0" lIns="0" spcFirstLastPara="1" rIns="0" wrap="square" tIns="0">
            <a:normAutofit/>
          </a:bodyPr>
          <a:lstStyle/>
          <a:p>
            <a:pPr indent="-76188" lvl="0" marL="228594" marR="0" rtl="0" algn="l">
              <a:lnSpc>
                <a:spcPct val="90000"/>
              </a:lnSpc>
              <a:spcBef>
                <a:spcPts val="0"/>
              </a:spcBef>
              <a:spcAft>
                <a:spcPts val="0"/>
              </a:spcAft>
              <a:buClr>
                <a:srgbClr val="A3D0F1"/>
              </a:buClr>
              <a:buSzPts val="2400"/>
              <a:buFont typeface="Arial"/>
              <a:buNone/>
            </a:pPr>
            <a:r>
              <a:t/>
            </a:r>
            <a:endParaRPr b="0" i="0" sz="2400" u="none" cap="none" strike="noStrike">
              <a:solidFill>
                <a:srgbClr val="153F5A"/>
              </a:solidFill>
              <a:latin typeface="Arial Narrow"/>
              <a:ea typeface="Arial Narrow"/>
              <a:cs typeface="Arial Narrow"/>
              <a:sym typeface="Arial Narrow"/>
            </a:endParaRPr>
          </a:p>
        </p:txBody>
      </p:sp>
      <p:grpSp>
        <p:nvGrpSpPr>
          <p:cNvPr id="233" name="Google Shape;233;p2"/>
          <p:cNvGrpSpPr/>
          <p:nvPr/>
        </p:nvGrpSpPr>
        <p:grpSpPr>
          <a:xfrm>
            <a:off x="8281782" y="1925955"/>
            <a:ext cx="3318764" cy="3685798"/>
            <a:chOff x="4694181" y="-3809615"/>
            <a:chExt cx="12531974" cy="12731079"/>
          </a:xfrm>
        </p:grpSpPr>
        <p:grpSp>
          <p:nvGrpSpPr>
            <p:cNvPr id="234" name="Google Shape;234;p2"/>
            <p:cNvGrpSpPr/>
            <p:nvPr/>
          </p:nvGrpSpPr>
          <p:grpSpPr>
            <a:xfrm>
              <a:off x="16654648" y="-3809611"/>
              <a:ext cx="571506" cy="12731075"/>
              <a:chOff x="16654648" y="-3809611"/>
              <a:chExt cx="571506" cy="12731075"/>
            </a:xfrm>
          </p:grpSpPr>
          <p:sp>
            <p:nvSpPr>
              <p:cNvPr id="235" name="Google Shape;235;p2"/>
              <p:cNvSpPr/>
              <p:nvPr/>
            </p:nvSpPr>
            <p:spPr>
              <a:xfrm>
                <a:off x="16654656" y="-3809611"/>
                <a:ext cx="571498" cy="571500"/>
              </a:xfrm>
              <a:custGeom>
                <a:rect b="b" l="l" r="r" t="t"/>
                <a:pathLst>
                  <a:path extrusionOk="0" h="571500" w="571500">
                    <a:moveTo>
                      <a:pt x="0" y="0"/>
                    </a:moveTo>
                    <a:lnTo>
                      <a:pt x="571500" y="0"/>
                    </a:lnTo>
                    <a:lnTo>
                      <a:pt x="571500" y="571500"/>
                    </a:lnTo>
                  </a:path>
                </a:pathLst>
              </a:cu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36" name="Google Shape;236;p2"/>
              <p:cNvSpPr/>
              <p:nvPr/>
            </p:nvSpPr>
            <p:spPr>
              <a:xfrm rot="5400000">
                <a:off x="16654649" y="8349963"/>
                <a:ext cx="571500" cy="571502"/>
              </a:xfrm>
              <a:custGeom>
                <a:rect b="b" l="l" r="r" t="t"/>
                <a:pathLst>
                  <a:path extrusionOk="0" h="571500" w="571500">
                    <a:moveTo>
                      <a:pt x="0" y="0"/>
                    </a:moveTo>
                    <a:lnTo>
                      <a:pt x="571500" y="0"/>
                    </a:lnTo>
                    <a:lnTo>
                      <a:pt x="571500" y="571500"/>
                    </a:lnTo>
                  </a:path>
                </a:pathLst>
              </a:cu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sp>
          <p:nvSpPr>
            <p:cNvPr id="237" name="Google Shape;237;p2"/>
            <p:cNvSpPr/>
            <p:nvPr/>
          </p:nvSpPr>
          <p:spPr>
            <a:xfrm flipH="1">
              <a:off x="4694183" y="-3809615"/>
              <a:ext cx="571501" cy="571497"/>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38" name="Google Shape;238;p2"/>
            <p:cNvSpPr/>
            <p:nvPr/>
          </p:nvSpPr>
          <p:spPr>
            <a:xfrm flipH="1" rot="-5400000">
              <a:off x="4694181" y="8349960"/>
              <a:ext cx="571500" cy="571501"/>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sp>
        <p:nvSpPr>
          <p:cNvPr id="239" name="Google Shape;239;p2"/>
          <p:cNvSpPr/>
          <p:nvPr/>
        </p:nvSpPr>
        <p:spPr>
          <a:xfrm>
            <a:off x="5517369" y="1183160"/>
            <a:ext cx="1155676" cy="1155676"/>
          </a:xfrm>
          <a:prstGeom prst="ellipse">
            <a:avLst/>
          </a:prstGeom>
          <a:blipFill rotWithShape="1">
            <a:blip r:embed="rId4">
              <a:alphaModFix/>
            </a:blip>
            <a:stretch>
              <a:fillRect b="0" l="0" r="0" t="0"/>
            </a:stretch>
          </a:blipFill>
          <a:ln cap="flat" cmpd="sng" w="50800">
            <a:solidFill>
              <a:srgbClr val="6FA0B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sp>
        <p:nvSpPr>
          <p:cNvPr id="240" name="Google Shape;240;p2"/>
          <p:cNvSpPr/>
          <p:nvPr/>
        </p:nvSpPr>
        <p:spPr>
          <a:xfrm>
            <a:off x="9352767" y="1183160"/>
            <a:ext cx="1155676" cy="1155676"/>
          </a:xfrm>
          <a:prstGeom prst="ellipse">
            <a:avLst/>
          </a:prstGeom>
          <a:blipFill rotWithShape="1">
            <a:blip r:embed="rId5">
              <a:alphaModFix/>
            </a:blip>
            <a:stretch>
              <a:fillRect b="0" l="0" r="0" t="0"/>
            </a:stretch>
          </a:blipFill>
          <a:ln cap="flat" cmpd="sng" w="50800">
            <a:solidFill>
              <a:srgbClr val="6FA0B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grpSp>
        <p:nvGrpSpPr>
          <p:cNvPr id="241" name="Google Shape;241;p2"/>
          <p:cNvGrpSpPr/>
          <p:nvPr/>
        </p:nvGrpSpPr>
        <p:grpSpPr>
          <a:xfrm>
            <a:off x="4435825" y="1925954"/>
            <a:ext cx="3318764" cy="3685798"/>
            <a:chOff x="4694181" y="-3809615"/>
            <a:chExt cx="12531974" cy="12731079"/>
          </a:xfrm>
        </p:grpSpPr>
        <p:grpSp>
          <p:nvGrpSpPr>
            <p:cNvPr id="242" name="Google Shape;242;p2"/>
            <p:cNvGrpSpPr/>
            <p:nvPr/>
          </p:nvGrpSpPr>
          <p:grpSpPr>
            <a:xfrm>
              <a:off x="16654648" y="-3809611"/>
              <a:ext cx="571506" cy="12731075"/>
              <a:chOff x="16654648" y="-3809611"/>
              <a:chExt cx="571506" cy="12731075"/>
            </a:xfrm>
          </p:grpSpPr>
          <p:sp>
            <p:nvSpPr>
              <p:cNvPr id="243" name="Google Shape;243;p2"/>
              <p:cNvSpPr/>
              <p:nvPr/>
            </p:nvSpPr>
            <p:spPr>
              <a:xfrm>
                <a:off x="16654656" y="-3809611"/>
                <a:ext cx="571498" cy="571500"/>
              </a:xfrm>
              <a:custGeom>
                <a:rect b="b" l="l" r="r" t="t"/>
                <a:pathLst>
                  <a:path extrusionOk="0" h="571500" w="571500">
                    <a:moveTo>
                      <a:pt x="0" y="0"/>
                    </a:moveTo>
                    <a:lnTo>
                      <a:pt x="571500" y="0"/>
                    </a:lnTo>
                    <a:lnTo>
                      <a:pt x="571500" y="571500"/>
                    </a:lnTo>
                  </a:path>
                </a:pathLst>
              </a:cu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44" name="Google Shape;244;p2"/>
              <p:cNvSpPr/>
              <p:nvPr/>
            </p:nvSpPr>
            <p:spPr>
              <a:xfrm rot="5400000">
                <a:off x="16654649" y="8349963"/>
                <a:ext cx="571500" cy="571502"/>
              </a:xfrm>
              <a:custGeom>
                <a:rect b="b" l="l" r="r" t="t"/>
                <a:pathLst>
                  <a:path extrusionOk="0" h="571500" w="571500">
                    <a:moveTo>
                      <a:pt x="0" y="0"/>
                    </a:moveTo>
                    <a:lnTo>
                      <a:pt x="571500" y="0"/>
                    </a:lnTo>
                    <a:lnTo>
                      <a:pt x="571500" y="571500"/>
                    </a:lnTo>
                  </a:path>
                </a:pathLst>
              </a:cu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sp>
          <p:nvSpPr>
            <p:cNvPr id="245" name="Google Shape;245;p2"/>
            <p:cNvSpPr/>
            <p:nvPr/>
          </p:nvSpPr>
          <p:spPr>
            <a:xfrm flipH="1">
              <a:off x="4694183" y="-3809615"/>
              <a:ext cx="571501" cy="571497"/>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46" name="Google Shape;246;p2"/>
            <p:cNvSpPr/>
            <p:nvPr/>
          </p:nvSpPr>
          <p:spPr>
            <a:xfrm flipH="1" rot="-5400000">
              <a:off x="4694181" y="8349960"/>
              <a:ext cx="571500" cy="571501"/>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grpSp>
        <p:nvGrpSpPr>
          <p:cNvPr id="247" name="Google Shape;247;p2"/>
          <p:cNvGrpSpPr/>
          <p:nvPr/>
        </p:nvGrpSpPr>
        <p:grpSpPr>
          <a:xfrm>
            <a:off x="600424" y="1925954"/>
            <a:ext cx="3318764" cy="3685797"/>
            <a:chOff x="4694181" y="-3809615"/>
            <a:chExt cx="12531974" cy="12731079"/>
          </a:xfrm>
        </p:grpSpPr>
        <p:grpSp>
          <p:nvGrpSpPr>
            <p:cNvPr id="248" name="Google Shape;248;p2"/>
            <p:cNvGrpSpPr/>
            <p:nvPr/>
          </p:nvGrpSpPr>
          <p:grpSpPr>
            <a:xfrm>
              <a:off x="16654648" y="-3809611"/>
              <a:ext cx="571506" cy="12731075"/>
              <a:chOff x="16654648" y="-3809611"/>
              <a:chExt cx="571506" cy="12731075"/>
            </a:xfrm>
          </p:grpSpPr>
          <p:sp>
            <p:nvSpPr>
              <p:cNvPr id="249" name="Google Shape;249;p2"/>
              <p:cNvSpPr/>
              <p:nvPr/>
            </p:nvSpPr>
            <p:spPr>
              <a:xfrm>
                <a:off x="16654656" y="-3809611"/>
                <a:ext cx="571498" cy="571500"/>
              </a:xfrm>
              <a:custGeom>
                <a:rect b="b" l="l" r="r" t="t"/>
                <a:pathLst>
                  <a:path extrusionOk="0" h="571500" w="571500">
                    <a:moveTo>
                      <a:pt x="0" y="0"/>
                    </a:moveTo>
                    <a:lnTo>
                      <a:pt x="571500" y="0"/>
                    </a:lnTo>
                    <a:lnTo>
                      <a:pt x="571500" y="571500"/>
                    </a:lnTo>
                  </a:path>
                </a:pathLst>
              </a:cu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50" name="Google Shape;250;p2"/>
              <p:cNvSpPr/>
              <p:nvPr/>
            </p:nvSpPr>
            <p:spPr>
              <a:xfrm rot="5400000">
                <a:off x="16654649" y="8349963"/>
                <a:ext cx="571500" cy="571502"/>
              </a:xfrm>
              <a:custGeom>
                <a:rect b="b" l="l" r="r" t="t"/>
                <a:pathLst>
                  <a:path extrusionOk="0" h="571500" w="571500">
                    <a:moveTo>
                      <a:pt x="0" y="0"/>
                    </a:moveTo>
                    <a:lnTo>
                      <a:pt x="571500" y="0"/>
                    </a:lnTo>
                    <a:lnTo>
                      <a:pt x="571500" y="571500"/>
                    </a:lnTo>
                  </a:path>
                </a:pathLst>
              </a:custGeom>
              <a:no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sp>
          <p:nvSpPr>
            <p:cNvPr id="251" name="Google Shape;251;p2"/>
            <p:cNvSpPr/>
            <p:nvPr/>
          </p:nvSpPr>
          <p:spPr>
            <a:xfrm flipH="1">
              <a:off x="4694183" y="-3809615"/>
              <a:ext cx="571501" cy="571497"/>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52" name="Google Shape;252;p2"/>
            <p:cNvSpPr/>
            <p:nvPr/>
          </p:nvSpPr>
          <p:spPr>
            <a:xfrm flipH="1" rot="-5400000">
              <a:off x="4694181" y="8349960"/>
              <a:ext cx="571500" cy="571501"/>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sp>
        <p:nvSpPr>
          <p:cNvPr id="253" name="Google Shape;253;p2"/>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lang="en-US" u="none" cap="none" strike="noStrike">
                <a:solidFill>
                  <a:srgbClr val="153F5A"/>
                </a:solidFill>
              </a:rPr>
              <a:t>‹#›</a:t>
            </a:fld>
            <a:endParaRPr u="none" cap="none" strike="noStrike">
              <a:solidFill>
                <a:srgbClr val="153F5A"/>
              </a:solidFill>
            </a:endParaRPr>
          </a:p>
        </p:txBody>
      </p:sp>
      <p:sp>
        <p:nvSpPr>
          <p:cNvPr id="254" name="Google Shape;254;p2"/>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Faculty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2" name="Shape 1542"/>
        <p:cNvGrpSpPr/>
        <p:nvPr/>
      </p:nvGrpSpPr>
      <p:grpSpPr>
        <a:xfrm>
          <a:off x="0" y="0"/>
          <a:ext cx="0" cy="0"/>
          <a:chOff x="0" y="0"/>
          <a:chExt cx="0" cy="0"/>
        </a:xfrm>
      </p:grpSpPr>
      <p:sp>
        <p:nvSpPr>
          <p:cNvPr id="1543" name="Google Shape;1543;p49"/>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1544" name="Google Shape;1544;p49"/>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AKT, protein kinase B; CAPI, capivasertib; CDK4/6i, cyclin-dependent kinase 4/6 inhibitor</a:t>
            </a:r>
            <a:r>
              <a:rPr lang="en-US">
                <a:solidFill>
                  <a:srgbClr val="000000"/>
                </a:solidFill>
              </a:rPr>
              <a:t>; CI, confidence interval; ESR1, estrogen receptor 1 gene; FUL, fulvestrant; HR, hazard ratio; </a:t>
            </a:r>
            <a:br>
              <a:rPr lang="en-US">
                <a:solidFill>
                  <a:srgbClr val="000000"/>
                </a:solidFill>
              </a:rPr>
            </a:br>
            <a:r>
              <a:rPr lang="en-US">
                <a:solidFill>
                  <a:srgbClr val="000000"/>
                </a:solidFill>
              </a:rPr>
              <a:t>mBC, metastatic breast cancer; (m)PFS, (median) progression free survival; mut, mutation; PBO, placebo.</a:t>
            </a:r>
            <a:endParaRPr/>
          </a:p>
          <a:p>
            <a:pPr indent="0" lvl="0" marL="0" rtl="0" algn="l">
              <a:lnSpc>
                <a:spcPct val="100000"/>
              </a:lnSpc>
              <a:spcBef>
                <a:spcPts val="0"/>
              </a:spcBef>
              <a:spcAft>
                <a:spcPts val="0"/>
              </a:spcAft>
              <a:buSzPts val="1400"/>
              <a:buNone/>
            </a:pPr>
            <a:r>
              <a:rPr lang="en-US"/>
              <a:t>1. Turner NC, et al. </a:t>
            </a:r>
            <a:r>
              <a:rPr i="1" lang="en-US"/>
              <a:t>N Engl J Med</a:t>
            </a:r>
            <a:r>
              <a:rPr lang="en-US"/>
              <a:t>. 2023;388(22):2058-2070; 2. Oliveira M, et al. </a:t>
            </a:r>
            <a:r>
              <a:rPr i="1" lang="en-US"/>
              <a:t>Ann Oncol</a:t>
            </a:r>
            <a:r>
              <a:rPr lang="en-US"/>
              <a:t>. 2023;8(1 suppl 4):101376 (Poster 187O).</a:t>
            </a:r>
            <a:endParaRPr/>
          </a:p>
        </p:txBody>
      </p:sp>
      <p:sp>
        <p:nvSpPr>
          <p:cNvPr id="1545" name="Google Shape;1545;p49"/>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900"/>
              <a:buNone/>
            </a:pPr>
            <a:r>
              <a:rPr lang="en-US">
                <a:solidFill>
                  <a:srgbClr val="153F5A"/>
                </a:solidFill>
              </a:rPr>
              <a:t>CAPItello-291: Reduced mPFS benefit for capivasertib + fulvestrant in AKT-altered tumors with prior CDK4/6i as well as with prior chemotherapy</a:t>
            </a:r>
            <a:br>
              <a:rPr lang="en-US"/>
            </a:br>
            <a:r>
              <a:rPr i="1" lang="en-US" sz="2000">
                <a:solidFill>
                  <a:schemeClr val="accent6"/>
                </a:solidFill>
              </a:rPr>
              <a:t>ESR1</a:t>
            </a:r>
            <a:r>
              <a:rPr lang="en-US" sz="2000">
                <a:solidFill>
                  <a:schemeClr val="accent6"/>
                </a:solidFill>
              </a:rPr>
              <a:t>-mut data is not available</a:t>
            </a:r>
            <a:endParaRPr/>
          </a:p>
        </p:txBody>
      </p:sp>
      <p:graphicFrame>
        <p:nvGraphicFramePr>
          <p:cNvPr id="1546" name="Google Shape;1546;p49"/>
          <p:cNvGraphicFramePr/>
          <p:nvPr/>
        </p:nvGraphicFramePr>
        <p:xfrm>
          <a:off x="6380739" y="2182501"/>
          <a:ext cx="3000000" cy="3000000"/>
        </p:xfrm>
        <a:graphic>
          <a:graphicData uri="http://schemas.openxmlformats.org/drawingml/2006/table">
            <a:tbl>
              <a:tblPr>
                <a:noFill/>
                <a:tableStyleId>{0E7FAE33-6D4A-419A-BE57-B3ED120DC536}</a:tableStyleId>
              </a:tblPr>
              <a:tblGrid>
                <a:gridCol w="1009150"/>
                <a:gridCol w="358575"/>
                <a:gridCol w="446775"/>
                <a:gridCol w="688900"/>
                <a:gridCol w="688900"/>
                <a:gridCol w="1933975"/>
              </a:tblGrid>
              <a:tr h="457200">
                <a:tc>
                  <a:txBody>
                    <a:bodyPr/>
                    <a:lstStyle/>
                    <a:p>
                      <a:pPr indent="0" lvl="0" marL="0" marR="0" rtl="0" algn="l">
                        <a:lnSpc>
                          <a:spcPct val="100000"/>
                        </a:lnSpc>
                        <a:spcBef>
                          <a:spcPts val="0"/>
                        </a:spcBef>
                        <a:spcAft>
                          <a:spcPts val="0"/>
                        </a:spcAft>
                        <a:buClr>
                          <a:schemeClr val="dk1"/>
                        </a:buClr>
                        <a:buSzPts val="1200"/>
                        <a:buFont typeface="Arial Narrow"/>
                        <a:buNone/>
                      </a:pPr>
                      <a:r>
                        <a:t/>
                      </a:r>
                      <a:endParaRPr sz="1200" u="none" cap="none" strike="noStrike">
                        <a:solidFill>
                          <a:srgbClr val="000000"/>
                        </a:solidFill>
                        <a:latin typeface="Arial Narrow"/>
                        <a:ea typeface="Arial Narrow"/>
                        <a:cs typeface="Arial Narrow"/>
                        <a:sym typeface="Arial Narrow"/>
                      </a:endParaRPr>
                    </a:p>
                  </a:txBody>
                  <a:tcPr marT="0" marB="0" marR="4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Narrow"/>
                        <a:buNone/>
                      </a:pPr>
                      <a:r>
                        <a:t/>
                      </a:r>
                      <a:endParaRPr sz="1200" u="none" cap="none" strike="noStrike">
                        <a:solidFill>
                          <a:srgbClr val="000000"/>
                        </a:solidFill>
                        <a:latin typeface="Arial Narrow"/>
                        <a:ea typeface="Arial Narrow"/>
                        <a:cs typeface="Arial Narrow"/>
                        <a:sym typeface="Arial Narrow"/>
                      </a:endParaRPr>
                    </a:p>
                  </a:txBody>
                  <a:tcPr marT="0" marB="0" marR="4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200"/>
                        <a:buFont typeface="Arial Narrow"/>
                        <a:buNone/>
                      </a:pPr>
                      <a:r>
                        <a:rPr lang="en-US" sz="1200" u="none" cap="none" strike="noStrike">
                          <a:solidFill>
                            <a:schemeClr val="lt1"/>
                          </a:solidFill>
                          <a:latin typeface="Arial Narrow"/>
                          <a:ea typeface="Arial Narrow"/>
                          <a:cs typeface="Arial Narrow"/>
                          <a:sym typeface="Arial Narrow"/>
                        </a:rPr>
                        <a:t>N</a:t>
                      </a:r>
                      <a:endParaRPr sz="1400" u="none" cap="none" strike="noStrike"/>
                    </a:p>
                  </a:txBody>
                  <a:tcPr marT="0" marB="0" marR="4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lt1"/>
                        </a:buClr>
                        <a:buSzPts val="1200"/>
                        <a:buFont typeface="Arial Narrow"/>
                        <a:buNone/>
                      </a:pPr>
                      <a:r>
                        <a:rPr lang="en-US" sz="1200" u="none" cap="none" strike="noStrike">
                          <a:solidFill>
                            <a:schemeClr val="lt1"/>
                          </a:solidFill>
                          <a:latin typeface="Arial Narrow"/>
                          <a:ea typeface="Arial Narrow"/>
                          <a:cs typeface="Arial Narrow"/>
                          <a:sym typeface="Arial Narrow"/>
                        </a:rPr>
                        <a:t>CAPI + </a:t>
                      </a:r>
                      <a:br>
                        <a:rPr lang="en-US" sz="1200" u="none" cap="none" strike="noStrike">
                          <a:solidFill>
                            <a:schemeClr val="lt1"/>
                          </a:solidFill>
                          <a:latin typeface="Arial Narrow"/>
                          <a:ea typeface="Arial Narrow"/>
                          <a:cs typeface="Arial Narrow"/>
                          <a:sym typeface="Arial Narrow"/>
                        </a:rPr>
                      </a:br>
                      <a:r>
                        <a:rPr lang="en-US" sz="1200" u="none" cap="none" strike="noStrike">
                          <a:solidFill>
                            <a:schemeClr val="lt1"/>
                          </a:solidFill>
                          <a:latin typeface="Arial Narrow"/>
                          <a:ea typeface="Arial Narrow"/>
                          <a:cs typeface="Arial Narrow"/>
                          <a:sym typeface="Arial Narrow"/>
                        </a:rPr>
                        <a:t>FUL</a:t>
                      </a:r>
                      <a:endParaRPr sz="1400" u="none" cap="none" strike="noStrike"/>
                    </a:p>
                  </a:txBody>
                  <a:tcPr marT="0" marB="0" marR="48000" marL="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100000"/>
                        </a:lnSpc>
                        <a:spcBef>
                          <a:spcPts val="0"/>
                        </a:spcBef>
                        <a:spcAft>
                          <a:spcPts val="0"/>
                        </a:spcAft>
                        <a:buClr>
                          <a:schemeClr val="lt1"/>
                        </a:buClr>
                        <a:buSzPts val="1200"/>
                        <a:buFont typeface="Arial Narrow"/>
                        <a:buNone/>
                      </a:pPr>
                      <a:r>
                        <a:rPr lang="en-US" sz="1200" u="none" cap="none" strike="noStrike">
                          <a:solidFill>
                            <a:schemeClr val="lt1"/>
                          </a:solidFill>
                          <a:latin typeface="Arial Narrow"/>
                          <a:ea typeface="Arial Narrow"/>
                          <a:cs typeface="Arial Narrow"/>
                          <a:sym typeface="Arial Narrow"/>
                        </a:rPr>
                        <a:t>PBO + FUL</a:t>
                      </a:r>
                      <a:endParaRPr sz="1400" u="none" cap="none" strike="noStrike"/>
                    </a:p>
                  </a:txBody>
                  <a:tcPr marT="0" marB="0" marR="108000" marL="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l">
                        <a:lnSpc>
                          <a:spcPct val="100000"/>
                        </a:lnSpc>
                        <a:spcBef>
                          <a:spcPts val="0"/>
                        </a:spcBef>
                        <a:spcAft>
                          <a:spcPts val="0"/>
                        </a:spcAft>
                        <a:buClr>
                          <a:schemeClr val="dk1"/>
                        </a:buClr>
                        <a:buSzPts val="1200"/>
                        <a:buFont typeface="Arial Narrow"/>
                        <a:buNone/>
                      </a:pPr>
                      <a:r>
                        <a:t/>
                      </a:r>
                      <a:endParaRPr sz="1200" u="none" cap="none" strike="noStrike">
                        <a:solidFill>
                          <a:schemeClr val="lt1"/>
                        </a:solidFill>
                        <a:latin typeface="Arial Narrow"/>
                        <a:ea typeface="Arial Narrow"/>
                        <a:cs typeface="Arial Narrow"/>
                        <a:sym typeface="Arial Narrow"/>
                      </a:endParaRPr>
                    </a:p>
                  </a:txBody>
                  <a:tcPr marT="0" marB="0" marR="48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65750">
                <a:tc>
                  <a:txBody>
                    <a:bodyPr/>
                    <a:lstStyle/>
                    <a:p>
                      <a:pPr indent="0" lvl="0" marL="0" marR="0" rtl="0" algn="l">
                        <a:lnSpc>
                          <a:spcPct val="9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Overall</a:t>
                      </a:r>
                      <a:endParaRPr b="1" baseline="30000" sz="1200" u="none" cap="none" strike="noStrike">
                        <a:solidFill>
                          <a:srgbClr val="262626"/>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l">
                        <a:lnSpc>
                          <a:spcPct val="90000"/>
                        </a:lnSpc>
                        <a:spcBef>
                          <a:spcPts val="0"/>
                        </a:spcBef>
                        <a:spcAft>
                          <a:spcPts val="0"/>
                        </a:spcAft>
                        <a:buClr>
                          <a:schemeClr val="dk1"/>
                        </a:buClr>
                        <a:buSzPts val="1200"/>
                        <a:buFont typeface="Arial Narrow"/>
                        <a:buNone/>
                      </a:pPr>
                      <a:r>
                        <a:t/>
                      </a:r>
                      <a:endParaRPr sz="1200" u="none" cap="none" strike="noStrike">
                        <a:solidFill>
                          <a:srgbClr val="262626"/>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289</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7.3</a:t>
                      </a:r>
                      <a:endParaRPr sz="1200" u="none" cap="none" strike="noStrike">
                        <a:solidFill>
                          <a:srgbClr val="262626"/>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3.1</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l">
                        <a:lnSpc>
                          <a:spcPct val="90000"/>
                        </a:lnSpc>
                        <a:spcBef>
                          <a:spcPts val="0"/>
                        </a:spcBef>
                        <a:spcAft>
                          <a:spcPts val="0"/>
                        </a:spcAft>
                        <a:buClr>
                          <a:schemeClr val="dk1"/>
                        </a:buClr>
                        <a:buSzPts val="1200"/>
                        <a:buFont typeface="Arial Narrow"/>
                        <a:buNone/>
                      </a:pPr>
                      <a:r>
                        <a:t/>
                      </a:r>
                      <a:endParaRPr sz="1200" u="none" cap="none" strike="noStrike">
                        <a:solidFill>
                          <a:schemeClr val="accent1"/>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347475">
                <a:tc rowSpan="2">
                  <a:txBody>
                    <a:bodyPr/>
                    <a:lstStyle/>
                    <a:p>
                      <a:pPr indent="0" lvl="0" marL="0" marR="0" rtl="0" algn="l">
                        <a:lnSpc>
                          <a:spcPct val="9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Prior </a:t>
                      </a:r>
                      <a:br>
                        <a:rPr b="1" lang="en-US" sz="1200" u="none" cap="none" strike="noStrike">
                          <a:solidFill>
                            <a:srgbClr val="262626"/>
                          </a:solidFill>
                          <a:latin typeface="Arial Narrow"/>
                          <a:ea typeface="Arial Narrow"/>
                          <a:cs typeface="Arial Narrow"/>
                          <a:sym typeface="Arial Narrow"/>
                        </a:rPr>
                      </a:br>
                      <a:r>
                        <a:rPr b="1" lang="en-US" sz="1200" u="none" cap="none" strike="noStrike">
                          <a:solidFill>
                            <a:srgbClr val="262626"/>
                          </a:solidFill>
                          <a:latin typeface="Arial Narrow"/>
                          <a:ea typeface="Arial Narrow"/>
                          <a:cs typeface="Arial Narrow"/>
                          <a:sym typeface="Arial Narrow"/>
                        </a:rPr>
                        <a:t>CDK4/6i</a:t>
                      </a:r>
                      <a:endParaRPr b="1" baseline="30000" sz="1200" u="none" cap="none" strike="noStrike">
                        <a:solidFill>
                          <a:srgbClr val="262626"/>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Yes</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208</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5.5</a:t>
                      </a:r>
                      <a:endParaRPr sz="1200" u="none" cap="none" strike="noStrike">
                        <a:solidFill>
                          <a:srgbClr val="262626"/>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accent1"/>
                        </a:buClr>
                        <a:buSzPts val="1200"/>
                        <a:buFont typeface="Arial Narrow"/>
                        <a:buNone/>
                      </a:pPr>
                      <a:r>
                        <a:rPr b="0" lang="en-US" sz="1200" u="none" cap="none" strike="noStrike">
                          <a:solidFill>
                            <a:srgbClr val="262626"/>
                          </a:solidFill>
                          <a:latin typeface="Arial Narrow"/>
                          <a:ea typeface="Arial Narrow"/>
                          <a:cs typeface="Arial Narrow"/>
                          <a:sym typeface="Arial Narrow"/>
                        </a:rPr>
                        <a:t>2.0</a:t>
                      </a:r>
                      <a:endParaRPr sz="1200" u="none" cap="none" strike="noStrike">
                        <a:solidFill>
                          <a:srgbClr val="262626"/>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200"/>
                        <a:buFont typeface="Arial Narrow"/>
                        <a:buNone/>
                      </a:pPr>
                      <a:r>
                        <a:t/>
                      </a:r>
                      <a:endParaRPr sz="1200" u="none" cap="none" strike="noStrike">
                        <a:solidFill>
                          <a:schemeClr val="accent1"/>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7475">
                <a:tc vMerge="1"/>
                <a:tc>
                  <a:txBody>
                    <a:bodyPr/>
                    <a:lstStyle/>
                    <a:p>
                      <a:pPr indent="0" lvl="0" marL="0" marR="0" rtl="0" algn="l">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No</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81</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11</a:t>
                      </a:r>
                      <a:endParaRPr sz="1200" u="none" cap="none" strike="noStrike">
                        <a:solidFill>
                          <a:srgbClr val="262626"/>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7.4</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200"/>
                        <a:buFont typeface="Arial Narrow"/>
                        <a:buNone/>
                      </a:pPr>
                      <a:r>
                        <a:t/>
                      </a:r>
                      <a:endParaRPr sz="1200" u="none" cap="none" strike="noStrike">
                        <a:solidFill>
                          <a:schemeClr val="accent1"/>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7475">
                <a:tc rowSpan="2">
                  <a:txBody>
                    <a:bodyPr/>
                    <a:lstStyle/>
                    <a:p>
                      <a:pPr indent="0" lvl="0" marL="0" marR="0" rtl="0" algn="l">
                        <a:lnSpc>
                          <a:spcPct val="9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Prior chemotherapy </a:t>
                      </a:r>
                      <a:br>
                        <a:rPr b="1" lang="en-US" sz="1200" u="none" cap="none" strike="noStrike">
                          <a:solidFill>
                            <a:srgbClr val="262626"/>
                          </a:solidFill>
                          <a:latin typeface="Arial Narrow"/>
                          <a:ea typeface="Arial Narrow"/>
                          <a:cs typeface="Arial Narrow"/>
                          <a:sym typeface="Arial Narrow"/>
                        </a:rPr>
                      </a:br>
                      <a:r>
                        <a:rPr b="1" lang="en-US" sz="1200" u="none" cap="none" strike="noStrike">
                          <a:solidFill>
                            <a:srgbClr val="262626"/>
                          </a:solidFill>
                          <a:latin typeface="Arial Narrow"/>
                          <a:ea typeface="Arial Narrow"/>
                          <a:cs typeface="Arial Narrow"/>
                          <a:sym typeface="Arial Narrow"/>
                        </a:rPr>
                        <a:t>for mBC</a:t>
                      </a:r>
                      <a:endParaRPr b="1" baseline="30000" sz="1200" u="none" cap="none" strike="noStrike">
                        <a:solidFill>
                          <a:srgbClr val="262626"/>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l">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Yes</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53</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4.0</a:t>
                      </a:r>
                      <a:endParaRPr sz="1200" u="none" cap="none" strike="noStrike">
                        <a:solidFill>
                          <a:srgbClr val="262626"/>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2.0</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l">
                        <a:lnSpc>
                          <a:spcPct val="90000"/>
                        </a:lnSpc>
                        <a:spcBef>
                          <a:spcPts val="0"/>
                        </a:spcBef>
                        <a:spcAft>
                          <a:spcPts val="0"/>
                        </a:spcAft>
                        <a:buClr>
                          <a:schemeClr val="dk1"/>
                        </a:buClr>
                        <a:buSzPts val="1200"/>
                        <a:buFont typeface="Arial Narrow"/>
                        <a:buNone/>
                      </a:pPr>
                      <a:r>
                        <a:t/>
                      </a:r>
                      <a:endParaRPr sz="1200" u="none" cap="none" strike="noStrike">
                        <a:solidFill>
                          <a:schemeClr val="accent1"/>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347475">
                <a:tc vMerge="1"/>
                <a:tc>
                  <a:txBody>
                    <a:bodyPr/>
                    <a:lstStyle/>
                    <a:p>
                      <a:pPr indent="0" lvl="0" marL="0" marR="0" rtl="0" algn="l">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No</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236</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7.4</a:t>
                      </a:r>
                      <a:endParaRPr sz="1200" u="none" cap="none" strike="noStrike">
                        <a:solidFill>
                          <a:srgbClr val="262626"/>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3.5</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l">
                        <a:lnSpc>
                          <a:spcPct val="90000"/>
                        </a:lnSpc>
                        <a:spcBef>
                          <a:spcPts val="0"/>
                        </a:spcBef>
                        <a:spcAft>
                          <a:spcPts val="0"/>
                        </a:spcAft>
                        <a:buClr>
                          <a:schemeClr val="dk1"/>
                        </a:buClr>
                        <a:buSzPts val="1200"/>
                        <a:buFont typeface="Arial Narrow"/>
                        <a:buNone/>
                      </a:pPr>
                      <a:r>
                        <a:t/>
                      </a:r>
                      <a:endParaRPr sz="1200" u="none" cap="none" strike="noStrike">
                        <a:solidFill>
                          <a:schemeClr val="accent1"/>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347475">
                <a:tc rowSpan="2">
                  <a:txBody>
                    <a:bodyPr/>
                    <a:lstStyle/>
                    <a:p>
                      <a:pPr indent="0" lvl="0" marL="0" marR="0" rtl="0" algn="l">
                        <a:lnSpc>
                          <a:spcPct val="9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Liver metastases </a:t>
                      </a:r>
                      <a:br>
                        <a:rPr b="1" lang="en-US" sz="1200" u="none" cap="none" strike="noStrike">
                          <a:solidFill>
                            <a:srgbClr val="262626"/>
                          </a:solidFill>
                          <a:latin typeface="Arial Narrow"/>
                          <a:ea typeface="Arial Narrow"/>
                          <a:cs typeface="Arial Narrow"/>
                          <a:sym typeface="Arial Narrow"/>
                        </a:rPr>
                      </a:br>
                      <a:r>
                        <a:rPr b="1" lang="en-US" sz="1200" u="none" cap="none" strike="noStrike">
                          <a:solidFill>
                            <a:srgbClr val="262626"/>
                          </a:solidFill>
                          <a:latin typeface="Arial Narrow"/>
                          <a:ea typeface="Arial Narrow"/>
                          <a:cs typeface="Arial Narrow"/>
                          <a:sym typeface="Arial Narrow"/>
                        </a:rPr>
                        <a:t>at baseline</a:t>
                      </a:r>
                      <a:endParaRPr b="1" baseline="30000" sz="1200" u="none" cap="none" strike="noStrike">
                        <a:solidFill>
                          <a:srgbClr val="262626"/>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62626"/>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Yes</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123</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5.5</a:t>
                      </a:r>
                      <a:endParaRPr sz="1200" u="none" cap="none" strike="noStrike">
                        <a:solidFill>
                          <a:srgbClr val="262626"/>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1.8</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200"/>
                        <a:buFont typeface="Arial Narrow"/>
                        <a:buNone/>
                      </a:pPr>
                      <a:r>
                        <a:t/>
                      </a:r>
                      <a:endParaRPr sz="1200" u="none" cap="none" strike="noStrike">
                        <a:solidFill>
                          <a:schemeClr val="accent1"/>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7475">
                <a:tc vMerge="1"/>
                <a:tc>
                  <a:txBody>
                    <a:bodyPr/>
                    <a:lstStyle/>
                    <a:p>
                      <a:pPr indent="0" lvl="0" marL="0" marR="0" rtl="0" algn="l">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No</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62626"/>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166</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62626"/>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9.1</a:t>
                      </a:r>
                      <a:endParaRPr sz="1200" u="none" cap="none" strike="noStrike">
                        <a:solidFill>
                          <a:srgbClr val="262626"/>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62626"/>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accent1"/>
                        </a:buClr>
                        <a:buSzPts val="1200"/>
                        <a:buFont typeface="Arial Narrow"/>
                        <a:buNone/>
                      </a:pPr>
                      <a:r>
                        <a:rPr lang="en-US" sz="1200" u="none" cap="none" strike="noStrike">
                          <a:solidFill>
                            <a:srgbClr val="262626"/>
                          </a:solidFill>
                          <a:latin typeface="Arial Narrow"/>
                          <a:ea typeface="Arial Narrow"/>
                          <a:cs typeface="Arial Narrow"/>
                          <a:sym typeface="Arial Narrow"/>
                        </a:rPr>
                        <a:t>3.7</a:t>
                      </a:r>
                      <a:endParaRPr sz="1400" u="none" cap="none" strike="noStrike"/>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62626"/>
                      </a:solidFill>
                      <a:prstDash val="solid"/>
                      <a:round/>
                      <a:headEnd len="sm" w="sm" type="none"/>
                      <a:tailEnd len="sm" w="sm" type="none"/>
                    </a:lnB>
                  </a:tcPr>
                </a:tc>
                <a:tc>
                  <a:txBody>
                    <a:bodyPr/>
                    <a:lstStyle/>
                    <a:p>
                      <a:pPr indent="0" lvl="0" marL="0" marR="0" rtl="0" algn="l">
                        <a:lnSpc>
                          <a:spcPct val="90000"/>
                        </a:lnSpc>
                        <a:spcBef>
                          <a:spcPts val="0"/>
                        </a:spcBef>
                        <a:spcAft>
                          <a:spcPts val="0"/>
                        </a:spcAft>
                        <a:buClr>
                          <a:schemeClr val="dk1"/>
                        </a:buClr>
                        <a:buSzPts val="1200"/>
                        <a:buFont typeface="Arial Narrow"/>
                        <a:buNone/>
                      </a:pPr>
                      <a:r>
                        <a:t/>
                      </a:r>
                      <a:endParaRPr sz="1200" u="none" cap="none" strike="noStrike">
                        <a:solidFill>
                          <a:schemeClr val="accent1"/>
                        </a:solidFill>
                        <a:latin typeface="Arial Narrow"/>
                        <a:ea typeface="Arial Narrow"/>
                        <a:cs typeface="Arial Narrow"/>
                        <a:sym typeface="Arial Narrow"/>
                      </a:endParaRPr>
                    </a:p>
                  </a:txBody>
                  <a:tcPr marT="96000" marB="96000" marR="4800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262626"/>
                      </a:solidFill>
                      <a:prstDash val="solid"/>
                      <a:round/>
                      <a:headEnd len="sm" w="sm" type="none"/>
                      <a:tailEnd len="sm" w="sm" type="none"/>
                    </a:lnB>
                  </a:tcPr>
                </a:tc>
              </a:tr>
            </a:tbl>
          </a:graphicData>
        </a:graphic>
      </p:graphicFrame>
      <p:cxnSp>
        <p:nvCxnSpPr>
          <p:cNvPr id="1547" name="Google Shape;1547;p49"/>
          <p:cNvCxnSpPr/>
          <p:nvPr/>
        </p:nvCxnSpPr>
        <p:spPr>
          <a:xfrm rot="10800000">
            <a:off x="10863638" y="2639860"/>
            <a:ext cx="0" cy="2486073"/>
          </a:xfrm>
          <a:prstGeom prst="straightConnector1">
            <a:avLst/>
          </a:prstGeom>
          <a:noFill/>
          <a:ln cap="flat" cmpd="sng" w="9525">
            <a:solidFill>
              <a:schemeClr val="dk1"/>
            </a:solidFill>
            <a:prstDash val="solid"/>
            <a:round/>
            <a:headEnd len="sm" w="sm" type="none"/>
            <a:tailEnd len="sm" w="sm" type="none"/>
          </a:ln>
        </p:spPr>
      </p:cxnSp>
      <p:grpSp>
        <p:nvGrpSpPr>
          <p:cNvPr id="1548" name="Google Shape;1548;p49"/>
          <p:cNvGrpSpPr/>
          <p:nvPr/>
        </p:nvGrpSpPr>
        <p:grpSpPr>
          <a:xfrm>
            <a:off x="9455037" y="3892836"/>
            <a:ext cx="1385767" cy="54000"/>
            <a:chOff x="9385694" y="3095582"/>
            <a:chExt cx="1385767" cy="54000"/>
          </a:xfrm>
        </p:grpSpPr>
        <p:grpSp>
          <p:nvGrpSpPr>
            <p:cNvPr id="1549" name="Google Shape;1549;p49"/>
            <p:cNvGrpSpPr/>
            <p:nvPr/>
          </p:nvGrpSpPr>
          <p:grpSpPr>
            <a:xfrm>
              <a:off x="9385694" y="3095582"/>
              <a:ext cx="1385767" cy="54000"/>
              <a:chOff x="4092446" y="1741958"/>
              <a:chExt cx="236585" cy="54000"/>
            </a:xfrm>
          </p:grpSpPr>
          <p:cxnSp>
            <p:nvCxnSpPr>
              <p:cNvPr id="1550" name="Google Shape;1550;p49"/>
              <p:cNvCxnSpPr/>
              <p:nvPr/>
            </p:nvCxnSpPr>
            <p:spPr>
              <a:xfrm>
                <a:off x="4092446" y="1768957"/>
                <a:ext cx="236585" cy="0"/>
              </a:xfrm>
              <a:prstGeom prst="straightConnector1">
                <a:avLst/>
              </a:prstGeom>
              <a:noFill/>
              <a:ln cap="flat" cmpd="sng" w="9525">
                <a:solidFill>
                  <a:schemeClr val="accent1"/>
                </a:solidFill>
                <a:prstDash val="solid"/>
                <a:round/>
                <a:headEnd len="sm" w="sm" type="none"/>
                <a:tailEnd len="sm" w="sm" type="none"/>
              </a:ln>
            </p:spPr>
          </p:cxnSp>
          <p:cxnSp>
            <p:nvCxnSpPr>
              <p:cNvPr id="1551" name="Google Shape;1551;p49"/>
              <p:cNvCxnSpPr/>
              <p:nvPr/>
            </p:nvCxnSpPr>
            <p:spPr>
              <a:xfrm rot="-5400000">
                <a:off x="4065786" y="1768958"/>
                <a:ext cx="54000" cy="0"/>
              </a:xfrm>
              <a:prstGeom prst="straightConnector1">
                <a:avLst/>
              </a:prstGeom>
              <a:noFill/>
              <a:ln cap="flat" cmpd="sng" w="9525">
                <a:solidFill>
                  <a:schemeClr val="accent1"/>
                </a:solidFill>
                <a:prstDash val="solid"/>
                <a:round/>
                <a:headEnd len="sm" w="sm" type="none"/>
                <a:tailEnd len="sm" w="sm" type="none"/>
              </a:ln>
            </p:spPr>
          </p:cxnSp>
          <p:cxnSp>
            <p:nvCxnSpPr>
              <p:cNvPr id="1552" name="Google Shape;1552;p49"/>
              <p:cNvCxnSpPr/>
              <p:nvPr/>
            </p:nvCxnSpPr>
            <p:spPr>
              <a:xfrm rot="-5400000">
                <a:off x="4301046" y="1768958"/>
                <a:ext cx="54000" cy="0"/>
              </a:xfrm>
              <a:prstGeom prst="straightConnector1">
                <a:avLst/>
              </a:prstGeom>
              <a:noFill/>
              <a:ln cap="flat" cmpd="sng" w="9525">
                <a:solidFill>
                  <a:schemeClr val="accent1"/>
                </a:solidFill>
                <a:prstDash val="solid"/>
                <a:round/>
                <a:headEnd len="sm" w="sm" type="none"/>
                <a:tailEnd len="sm" w="sm" type="none"/>
              </a:ln>
            </p:spPr>
          </p:cxnSp>
        </p:grpSp>
        <p:sp>
          <p:nvSpPr>
            <p:cNvPr id="1553" name="Google Shape;1553;p49"/>
            <p:cNvSpPr/>
            <p:nvPr/>
          </p:nvSpPr>
          <p:spPr>
            <a:xfrm>
              <a:off x="10045232" y="3099937"/>
              <a:ext cx="60959" cy="44649"/>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32"/>
                <a:buFont typeface="Arial"/>
                <a:buNone/>
              </a:pPr>
              <a:r>
                <a:t/>
              </a:r>
              <a:endParaRPr b="0" i="0" sz="1200" u="none" cap="none" strike="noStrike">
                <a:solidFill>
                  <a:srgbClr val="FFFFFF"/>
                </a:solidFill>
                <a:latin typeface="Arial"/>
                <a:ea typeface="Arial"/>
                <a:cs typeface="Arial"/>
                <a:sym typeface="Arial"/>
              </a:endParaRPr>
            </a:p>
          </p:txBody>
        </p:sp>
      </p:grpSp>
      <p:grpSp>
        <p:nvGrpSpPr>
          <p:cNvPr id="1554" name="Google Shape;1554;p49"/>
          <p:cNvGrpSpPr/>
          <p:nvPr/>
        </p:nvGrpSpPr>
        <p:grpSpPr>
          <a:xfrm>
            <a:off x="9784511" y="4234785"/>
            <a:ext cx="691240" cy="89299"/>
            <a:chOff x="9715168" y="3422703"/>
            <a:chExt cx="691240" cy="89299"/>
          </a:xfrm>
        </p:grpSpPr>
        <p:grpSp>
          <p:nvGrpSpPr>
            <p:cNvPr id="1555" name="Google Shape;1555;p49"/>
            <p:cNvGrpSpPr/>
            <p:nvPr/>
          </p:nvGrpSpPr>
          <p:grpSpPr>
            <a:xfrm>
              <a:off x="9715168" y="3441628"/>
              <a:ext cx="691240" cy="54000"/>
              <a:chOff x="4091987" y="1741958"/>
              <a:chExt cx="238059" cy="54000"/>
            </a:xfrm>
          </p:grpSpPr>
          <p:cxnSp>
            <p:nvCxnSpPr>
              <p:cNvPr id="1556" name="Google Shape;1556;p49"/>
              <p:cNvCxnSpPr/>
              <p:nvPr/>
            </p:nvCxnSpPr>
            <p:spPr>
              <a:xfrm>
                <a:off x="4092446" y="1768957"/>
                <a:ext cx="237600" cy="0"/>
              </a:xfrm>
              <a:prstGeom prst="straightConnector1">
                <a:avLst/>
              </a:prstGeom>
              <a:noFill/>
              <a:ln cap="flat" cmpd="sng" w="9525">
                <a:solidFill>
                  <a:schemeClr val="accent1"/>
                </a:solidFill>
                <a:prstDash val="solid"/>
                <a:round/>
                <a:headEnd len="sm" w="sm" type="none"/>
                <a:tailEnd len="sm" w="sm" type="none"/>
              </a:ln>
            </p:spPr>
          </p:cxnSp>
          <p:cxnSp>
            <p:nvCxnSpPr>
              <p:cNvPr id="1557" name="Google Shape;1557;p49"/>
              <p:cNvCxnSpPr/>
              <p:nvPr/>
            </p:nvCxnSpPr>
            <p:spPr>
              <a:xfrm rot="-5400000">
                <a:off x="4064987" y="1768958"/>
                <a:ext cx="54000" cy="0"/>
              </a:xfrm>
              <a:prstGeom prst="straightConnector1">
                <a:avLst/>
              </a:prstGeom>
              <a:noFill/>
              <a:ln cap="flat" cmpd="sng" w="9525">
                <a:solidFill>
                  <a:schemeClr val="accent1"/>
                </a:solidFill>
                <a:prstDash val="solid"/>
                <a:round/>
                <a:headEnd len="sm" w="sm" type="none"/>
                <a:tailEnd len="sm" w="sm" type="none"/>
              </a:ln>
            </p:spPr>
          </p:cxnSp>
          <p:cxnSp>
            <p:nvCxnSpPr>
              <p:cNvPr id="1558" name="Google Shape;1558;p49"/>
              <p:cNvCxnSpPr/>
              <p:nvPr/>
            </p:nvCxnSpPr>
            <p:spPr>
              <a:xfrm rot="-5400000">
                <a:off x="4301046" y="1768958"/>
                <a:ext cx="54000" cy="0"/>
              </a:xfrm>
              <a:prstGeom prst="straightConnector1">
                <a:avLst/>
              </a:prstGeom>
              <a:noFill/>
              <a:ln cap="flat" cmpd="sng" w="9525">
                <a:solidFill>
                  <a:schemeClr val="accent1"/>
                </a:solidFill>
                <a:prstDash val="solid"/>
                <a:round/>
                <a:headEnd len="sm" w="sm" type="none"/>
                <a:tailEnd len="sm" w="sm" type="none"/>
              </a:ln>
            </p:spPr>
          </p:cxnSp>
        </p:grpSp>
        <p:sp>
          <p:nvSpPr>
            <p:cNvPr id="1559" name="Google Shape;1559;p49"/>
            <p:cNvSpPr/>
            <p:nvPr/>
          </p:nvSpPr>
          <p:spPr>
            <a:xfrm>
              <a:off x="10001981" y="3422703"/>
              <a:ext cx="118949" cy="89299"/>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32"/>
                <a:buFont typeface="Arial"/>
                <a:buNone/>
              </a:pPr>
              <a:r>
                <a:t/>
              </a:r>
              <a:endParaRPr b="0" i="0" sz="1200" u="none" cap="none" strike="noStrike">
                <a:solidFill>
                  <a:srgbClr val="FFFFFF"/>
                </a:solidFill>
                <a:latin typeface="Arial"/>
                <a:ea typeface="Arial"/>
                <a:cs typeface="Arial"/>
                <a:sym typeface="Arial"/>
              </a:endParaRPr>
            </a:p>
          </p:txBody>
        </p:sp>
      </p:grpSp>
      <p:grpSp>
        <p:nvGrpSpPr>
          <p:cNvPr id="1560" name="Google Shape;1560;p49"/>
          <p:cNvGrpSpPr/>
          <p:nvPr/>
        </p:nvGrpSpPr>
        <p:grpSpPr>
          <a:xfrm>
            <a:off x="9699277" y="4612098"/>
            <a:ext cx="892124" cy="66974"/>
            <a:chOff x="9629934" y="3761265"/>
            <a:chExt cx="892124" cy="66974"/>
          </a:xfrm>
        </p:grpSpPr>
        <p:grpSp>
          <p:nvGrpSpPr>
            <p:cNvPr id="1561" name="Google Shape;1561;p49"/>
            <p:cNvGrpSpPr/>
            <p:nvPr/>
          </p:nvGrpSpPr>
          <p:grpSpPr>
            <a:xfrm>
              <a:off x="9629934" y="3771780"/>
              <a:ext cx="892124" cy="54000"/>
              <a:chOff x="4090775" y="1741958"/>
              <a:chExt cx="239271" cy="54000"/>
            </a:xfrm>
          </p:grpSpPr>
          <p:cxnSp>
            <p:nvCxnSpPr>
              <p:cNvPr id="1562" name="Google Shape;1562;p49"/>
              <p:cNvCxnSpPr/>
              <p:nvPr/>
            </p:nvCxnSpPr>
            <p:spPr>
              <a:xfrm>
                <a:off x="4092446" y="1768957"/>
                <a:ext cx="237600" cy="0"/>
              </a:xfrm>
              <a:prstGeom prst="straightConnector1">
                <a:avLst/>
              </a:prstGeom>
              <a:noFill/>
              <a:ln cap="flat" cmpd="sng" w="9525">
                <a:solidFill>
                  <a:schemeClr val="accent1"/>
                </a:solidFill>
                <a:prstDash val="solid"/>
                <a:round/>
                <a:headEnd len="sm" w="sm" type="none"/>
                <a:tailEnd len="sm" w="sm" type="none"/>
              </a:ln>
            </p:spPr>
          </p:cxnSp>
          <p:cxnSp>
            <p:nvCxnSpPr>
              <p:cNvPr id="1563" name="Google Shape;1563;p49"/>
              <p:cNvCxnSpPr/>
              <p:nvPr/>
            </p:nvCxnSpPr>
            <p:spPr>
              <a:xfrm rot="-5400000">
                <a:off x="4301898" y="1768958"/>
                <a:ext cx="54000" cy="0"/>
              </a:xfrm>
              <a:prstGeom prst="straightConnector1">
                <a:avLst/>
              </a:prstGeom>
              <a:noFill/>
              <a:ln cap="flat" cmpd="sng" w="9525">
                <a:solidFill>
                  <a:schemeClr val="accent1"/>
                </a:solidFill>
                <a:prstDash val="solid"/>
                <a:round/>
                <a:headEnd len="sm" w="sm" type="none"/>
                <a:tailEnd len="sm" w="sm" type="none"/>
              </a:ln>
            </p:spPr>
          </p:cxnSp>
          <p:cxnSp>
            <p:nvCxnSpPr>
              <p:cNvPr id="1564" name="Google Shape;1564;p49"/>
              <p:cNvCxnSpPr/>
              <p:nvPr/>
            </p:nvCxnSpPr>
            <p:spPr>
              <a:xfrm rot="-5400000">
                <a:off x="4063775" y="1768958"/>
                <a:ext cx="54000" cy="0"/>
              </a:xfrm>
              <a:prstGeom prst="straightConnector1">
                <a:avLst/>
              </a:prstGeom>
              <a:noFill/>
              <a:ln cap="flat" cmpd="sng" w="9525">
                <a:solidFill>
                  <a:schemeClr val="accent1"/>
                </a:solidFill>
                <a:prstDash val="solid"/>
                <a:round/>
                <a:headEnd len="sm" w="sm" type="none"/>
                <a:tailEnd len="sm" w="sm" type="none"/>
              </a:ln>
            </p:spPr>
          </p:cxnSp>
        </p:grpSp>
        <p:sp>
          <p:nvSpPr>
            <p:cNvPr id="1565" name="Google Shape;1565;p49"/>
            <p:cNvSpPr/>
            <p:nvPr/>
          </p:nvSpPr>
          <p:spPr>
            <a:xfrm>
              <a:off x="10028760" y="3761265"/>
              <a:ext cx="89212" cy="66974"/>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32"/>
                <a:buFont typeface="Arial"/>
                <a:buNone/>
              </a:pPr>
              <a:r>
                <a:t/>
              </a:r>
              <a:endParaRPr b="0" i="0" sz="1200" u="none" cap="none" strike="noStrike">
                <a:solidFill>
                  <a:srgbClr val="FFFFFF"/>
                </a:solidFill>
                <a:latin typeface="Arial"/>
                <a:ea typeface="Arial"/>
                <a:cs typeface="Arial"/>
                <a:sym typeface="Arial"/>
              </a:endParaRPr>
            </a:p>
          </p:txBody>
        </p:sp>
      </p:grpSp>
      <p:grpSp>
        <p:nvGrpSpPr>
          <p:cNvPr id="1566" name="Google Shape;1566;p49"/>
          <p:cNvGrpSpPr/>
          <p:nvPr/>
        </p:nvGrpSpPr>
        <p:grpSpPr>
          <a:xfrm>
            <a:off x="9732779" y="4971801"/>
            <a:ext cx="832649" cy="75904"/>
            <a:chOff x="9663436" y="4087488"/>
            <a:chExt cx="832649" cy="75904"/>
          </a:xfrm>
        </p:grpSpPr>
        <p:grpSp>
          <p:nvGrpSpPr>
            <p:cNvPr id="1567" name="Google Shape;1567;p49"/>
            <p:cNvGrpSpPr/>
            <p:nvPr/>
          </p:nvGrpSpPr>
          <p:grpSpPr>
            <a:xfrm>
              <a:off x="9663436" y="4095503"/>
              <a:ext cx="832649" cy="54000"/>
              <a:chOff x="4092446" y="1741958"/>
              <a:chExt cx="237600" cy="54000"/>
            </a:xfrm>
          </p:grpSpPr>
          <p:cxnSp>
            <p:nvCxnSpPr>
              <p:cNvPr id="1568" name="Google Shape;1568;p49"/>
              <p:cNvCxnSpPr/>
              <p:nvPr/>
            </p:nvCxnSpPr>
            <p:spPr>
              <a:xfrm>
                <a:off x="4092446" y="1768957"/>
                <a:ext cx="237600" cy="0"/>
              </a:xfrm>
              <a:prstGeom prst="straightConnector1">
                <a:avLst/>
              </a:prstGeom>
              <a:noFill/>
              <a:ln cap="flat" cmpd="sng" w="9525">
                <a:solidFill>
                  <a:schemeClr val="accent1"/>
                </a:solidFill>
                <a:prstDash val="solid"/>
                <a:round/>
                <a:headEnd len="sm" w="sm" type="none"/>
                <a:tailEnd len="sm" w="sm" type="none"/>
              </a:ln>
            </p:spPr>
          </p:cxnSp>
          <p:cxnSp>
            <p:nvCxnSpPr>
              <p:cNvPr id="1569" name="Google Shape;1569;p49"/>
              <p:cNvCxnSpPr/>
              <p:nvPr/>
            </p:nvCxnSpPr>
            <p:spPr>
              <a:xfrm rot="-5400000">
                <a:off x="4065609" y="1768958"/>
                <a:ext cx="54000" cy="0"/>
              </a:xfrm>
              <a:prstGeom prst="straightConnector1">
                <a:avLst/>
              </a:prstGeom>
              <a:noFill/>
              <a:ln cap="flat" cmpd="sng" w="9525">
                <a:solidFill>
                  <a:schemeClr val="accent1"/>
                </a:solidFill>
                <a:prstDash val="solid"/>
                <a:round/>
                <a:headEnd len="sm" w="sm" type="none"/>
                <a:tailEnd len="sm" w="sm" type="none"/>
              </a:ln>
            </p:spPr>
          </p:cxnSp>
          <p:cxnSp>
            <p:nvCxnSpPr>
              <p:cNvPr id="1570" name="Google Shape;1570;p49"/>
              <p:cNvCxnSpPr/>
              <p:nvPr/>
            </p:nvCxnSpPr>
            <p:spPr>
              <a:xfrm rot="-5400000">
                <a:off x="4301952" y="1768958"/>
                <a:ext cx="54000" cy="0"/>
              </a:xfrm>
              <a:prstGeom prst="straightConnector1">
                <a:avLst/>
              </a:prstGeom>
              <a:noFill/>
              <a:ln cap="flat" cmpd="sng" w="9525">
                <a:solidFill>
                  <a:schemeClr val="accent1"/>
                </a:solidFill>
                <a:prstDash val="solid"/>
                <a:round/>
                <a:headEnd len="sm" w="sm" type="none"/>
                <a:tailEnd len="sm" w="sm" type="none"/>
              </a:ln>
            </p:spPr>
          </p:cxnSp>
        </p:grpSp>
        <p:sp>
          <p:nvSpPr>
            <p:cNvPr id="1571" name="Google Shape;1571;p49"/>
            <p:cNvSpPr/>
            <p:nvPr/>
          </p:nvSpPr>
          <p:spPr>
            <a:xfrm>
              <a:off x="10027156" y="4087488"/>
              <a:ext cx="101108" cy="75904"/>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32"/>
                <a:buFont typeface="Arial"/>
                <a:buNone/>
              </a:pPr>
              <a:r>
                <a:t/>
              </a:r>
              <a:endParaRPr b="0" i="0" sz="1200" u="none" cap="none" strike="noStrike">
                <a:solidFill>
                  <a:srgbClr val="FFFFFF"/>
                </a:solidFill>
                <a:latin typeface="Arial"/>
                <a:ea typeface="Arial"/>
                <a:cs typeface="Arial"/>
                <a:sym typeface="Arial"/>
              </a:endParaRPr>
            </a:p>
          </p:txBody>
        </p:sp>
      </p:grpSp>
      <p:grpSp>
        <p:nvGrpSpPr>
          <p:cNvPr id="1572" name="Google Shape;1572;p49"/>
          <p:cNvGrpSpPr/>
          <p:nvPr/>
        </p:nvGrpSpPr>
        <p:grpSpPr>
          <a:xfrm>
            <a:off x="9575717" y="3539110"/>
            <a:ext cx="1248973" cy="68017"/>
            <a:chOff x="9506374" y="2764805"/>
            <a:chExt cx="1248973" cy="68017"/>
          </a:xfrm>
        </p:grpSpPr>
        <p:grpSp>
          <p:nvGrpSpPr>
            <p:cNvPr id="1573" name="Google Shape;1573;p49"/>
            <p:cNvGrpSpPr/>
            <p:nvPr/>
          </p:nvGrpSpPr>
          <p:grpSpPr>
            <a:xfrm>
              <a:off x="9506374" y="2764805"/>
              <a:ext cx="1248973" cy="54000"/>
              <a:chOff x="4096271" y="1741958"/>
              <a:chExt cx="231775" cy="54000"/>
            </a:xfrm>
          </p:grpSpPr>
          <p:cxnSp>
            <p:nvCxnSpPr>
              <p:cNvPr id="1574" name="Google Shape;1574;p49"/>
              <p:cNvCxnSpPr/>
              <p:nvPr/>
            </p:nvCxnSpPr>
            <p:spPr>
              <a:xfrm>
                <a:off x="4096271" y="1768957"/>
                <a:ext cx="230811" cy="0"/>
              </a:xfrm>
              <a:prstGeom prst="straightConnector1">
                <a:avLst/>
              </a:prstGeom>
              <a:noFill/>
              <a:ln cap="flat" cmpd="sng" w="9525">
                <a:solidFill>
                  <a:schemeClr val="accent1"/>
                </a:solidFill>
                <a:prstDash val="solid"/>
                <a:round/>
                <a:headEnd len="sm" w="sm" type="none"/>
                <a:tailEnd len="sm" w="sm" type="none"/>
              </a:ln>
            </p:spPr>
          </p:cxnSp>
          <p:cxnSp>
            <p:nvCxnSpPr>
              <p:cNvPr id="1575" name="Google Shape;1575;p49"/>
              <p:cNvCxnSpPr/>
              <p:nvPr/>
            </p:nvCxnSpPr>
            <p:spPr>
              <a:xfrm rot="-5400000">
                <a:off x="4069271" y="1768958"/>
                <a:ext cx="54000" cy="0"/>
              </a:xfrm>
              <a:prstGeom prst="straightConnector1">
                <a:avLst/>
              </a:prstGeom>
              <a:noFill/>
              <a:ln cap="flat" cmpd="sng" w="9525">
                <a:solidFill>
                  <a:schemeClr val="accent1"/>
                </a:solidFill>
                <a:prstDash val="solid"/>
                <a:round/>
                <a:headEnd len="sm" w="sm" type="none"/>
                <a:tailEnd len="sm" w="sm" type="none"/>
              </a:ln>
            </p:spPr>
          </p:cxnSp>
          <p:cxnSp>
            <p:nvCxnSpPr>
              <p:cNvPr id="1576" name="Google Shape;1576;p49"/>
              <p:cNvCxnSpPr/>
              <p:nvPr/>
            </p:nvCxnSpPr>
            <p:spPr>
              <a:xfrm rot="-5400000">
                <a:off x="4301046" y="1768958"/>
                <a:ext cx="54000" cy="0"/>
              </a:xfrm>
              <a:prstGeom prst="straightConnector1">
                <a:avLst/>
              </a:prstGeom>
              <a:noFill/>
              <a:ln cap="flat" cmpd="sng" w="9525">
                <a:solidFill>
                  <a:schemeClr val="accent1"/>
                </a:solidFill>
                <a:prstDash val="solid"/>
                <a:round/>
                <a:headEnd len="sm" w="sm" type="none"/>
                <a:tailEnd len="sm" w="sm" type="none"/>
              </a:ln>
            </p:spPr>
          </p:cxnSp>
        </p:grpSp>
        <p:sp>
          <p:nvSpPr>
            <p:cNvPr id="1577" name="Google Shape;1577;p49"/>
            <p:cNvSpPr/>
            <p:nvPr/>
          </p:nvSpPr>
          <p:spPr>
            <a:xfrm>
              <a:off x="10087118" y="2765848"/>
              <a:ext cx="89212" cy="66974"/>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32"/>
                <a:buFont typeface="Arial"/>
                <a:buNone/>
              </a:pPr>
              <a:r>
                <a:t/>
              </a:r>
              <a:endParaRPr b="0" i="0" sz="1200" u="none" cap="none" strike="noStrike">
                <a:solidFill>
                  <a:srgbClr val="FFFFFF"/>
                </a:solidFill>
                <a:latin typeface="Arial"/>
                <a:ea typeface="Arial"/>
                <a:cs typeface="Arial"/>
                <a:sym typeface="Arial"/>
              </a:endParaRPr>
            </a:p>
          </p:txBody>
        </p:sp>
      </p:grpSp>
      <p:sp>
        <p:nvSpPr>
          <p:cNvPr id="1578" name="Google Shape;1578;p49"/>
          <p:cNvSpPr txBox="1"/>
          <p:nvPr/>
        </p:nvSpPr>
        <p:spPr>
          <a:xfrm>
            <a:off x="9093911" y="5209849"/>
            <a:ext cx="453795" cy="1661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067"/>
              <a:buFont typeface="Arial"/>
              <a:buNone/>
            </a:pPr>
            <a:r>
              <a:rPr b="0" i="0" lang="en-US" sz="1200" u="none" cap="none" strike="noStrike">
                <a:solidFill>
                  <a:srgbClr val="153F5A"/>
                </a:solidFill>
                <a:latin typeface="Arial Narrow"/>
                <a:ea typeface="Arial Narrow"/>
                <a:cs typeface="Arial Narrow"/>
                <a:sym typeface="Arial Narrow"/>
              </a:rPr>
              <a:t>0.25</a:t>
            </a:r>
            <a:endParaRPr b="0" i="0" sz="1400" u="none" cap="none" strike="noStrike">
              <a:solidFill>
                <a:srgbClr val="000000"/>
              </a:solidFill>
              <a:latin typeface="Arial"/>
              <a:ea typeface="Arial"/>
              <a:cs typeface="Arial"/>
              <a:sym typeface="Arial"/>
            </a:endParaRPr>
          </a:p>
        </p:txBody>
      </p:sp>
      <p:cxnSp>
        <p:nvCxnSpPr>
          <p:cNvPr id="1579" name="Google Shape;1579;p49"/>
          <p:cNvCxnSpPr/>
          <p:nvPr/>
        </p:nvCxnSpPr>
        <p:spPr>
          <a:xfrm>
            <a:off x="10137148" y="5146031"/>
            <a:ext cx="0" cy="33644"/>
          </a:xfrm>
          <a:prstGeom prst="straightConnector1">
            <a:avLst/>
          </a:prstGeom>
          <a:noFill/>
          <a:ln cap="flat" cmpd="sng" w="9525">
            <a:solidFill>
              <a:schemeClr val="dk1"/>
            </a:solidFill>
            <a:prstDash val="solid"/>
            <a:round/>
            <a:headEnd len="sm" w="sm" type="none"/>
            <a:tailEnd len="sm" w="sm" type="none"/>
          </a:ln>
        </p:spPr>
      </p:cxnSp>
      <p:cxnSp>
        <p:nvCxnSpPr>
          <p:cNvPr id="1580" name="Google Shape;1580;p49"/>
          <p:cNvCxnSpPr/>
          <p:nvPr/>
        </p:nvCxnSpPr>
        <p:spPr>
          <a:xfrm>
            <a:off x="11503692" y="5143089"/>
            <a:ext cx="0" cy="33644"/>
          </a:xfrm>
          <a:prstGeom prst="straightConnector1">
            <a:avLst/>
          </a:prstGeom>
          <a:noFill/>
          <a:ln cap="flat" cmpd="sng" w="9525">
            <a:solidFill>
              <a:schemeClr val="dk1"/>
            </a:solidFill>
            <a:prstDash val="solid"/>
            <a:round/>
            <a:headEnd len="sm" w="sm" type="none"/>
            <a:tailEnd len="sm" w="sm" type="none"/>
          </a:ln>
        </p:spPr>
      </p:cxnSp>
      <p:cxnSp>
        <p:nvCxnSpPr>
          <p:cNvPr id="1581" name="Google Shape;1581;p49"/>
          <p:cNvCxnSpPr/>
          <p:nvPr/>
        </p:nvCxnSpPr>
        <p:spPr>
          <a:xfrm>
            <a:off x="9364583" y="5143506"/>
            <a:ext cx="0" cy="33644"/>
          </a:xfrm>
          <a:prstGeom prst="straightConnector1">
            <a:avLst/>
          </a:prstGeom>
          <a:noFill/>
          <a:ln cap="flat" cmpd="sng" w="9525">
            <a:solidFill>
              <a:schemeClr val="dk1"/>
            </a:solidFill>
            <a:prstDash val="solid"/>
            <a:round/>
            <a:headEnd len="sm" w="sm" type="none"/>
            <a:tailEnd len="sm" w="sm" type="none"/>
          </a:ln>
        </p:spPr>
      </p:cxnSp>
      <p:sp>
        <p:nvSpPr>
          <p:cNvPr id="1582" name="Google Shape;1582;p49"/>
          <p:cNvSpPr txBox="1"/>
          <p:nvPr/>
        </p:nvSpPr>
        <p:spPr>
          <a:xfrm>
            <a:off x="9910251" y="5209849"/>
            <a:ext cx="453795" cy="1661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067"/>
              <a:buFont typeface="Arial"/>
              <a:buNone/>
            </a:pPr>
            <a:r>
              <a:rPr b="0" i="0" lang="en-US" sz="1200" u="none" cap="none" strike="noStrike">
                <a:solidFill>
                  <a:srgbClr val="262626"/>
                </a:solidFill>
                <a:latin typeface="Arial Narrow"/>
                <a:ea typeface="Arial Narrow"/>
                <a:cs typeface="Arial Narrow"/>
                <a:sym typeface="Arial Narrow"/>
              </a:rPr>
              <a:t>0.50</a:t>
            </a:r>
            <a:endParaRPr b="0" i="0" sz="1400" u="none" cap="none" strike="noStrike">
              <a:solidFill>
                <a:srgbClr val="000000"/>
              </a:solidFill>
              <a:latin typeface="Arial"/>
              <a:ea typeface="Arial"/>
              <a:cs typeface="Arial"/>
              <a:sym typeface="Arial"/>
            </a:endParaRPr>
          </a:p>
        </p:txBody>
      </p:sp>
      <p:sp>
        <p:nvSpPr>
          <p:cNvPr id="1583" name="Google Shape;1583;p49"/>
          <p:cNvSpPr txBox="1"/>
          <p:nvPr/>
        </p:nvSpPr>
        <p:spPr>
          <a:xfrm>
            <a:off x="10603549" y="5209849"/>
            <a:ext cx="453795" cy="1661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067"/>
              <a:buFont typeface="Arial"/>
              <a:buNone/>
            </a:pPr>
            <a:r>
              <a:rPr b="0" i="0" lang="en-US" sz="1200" u="none" cap="none" strike="noStrike">
                <a:solidFill>
                  <a:srgbClr val="262626"/>
                </a:solidFill>
                <a:latin typeface="Arial Narrow"/>
                <a:ea typeface="Arial Narrow"/>
                <a:cs typeface="Arial Narrow"/>
                <a:sym typeface="Arial Narrow"/>
              </a:rPr>
              <a:t>1.00</a:t>
            </a:r>
            <a:endParaRPr b="0" i="0" sz="1400" u="none" cap="none" strike="noStrike">
              <a:solidFill>
                <a:srgbClr val="000000"/>
              </a:solidFill>
              <a:latin typeface="Arial"/>
              <a:ea typeface="Arial"/>
              <a:cs typeface="Arial"/>
              <a:sym typeface="Arial"/>
            </a:endParaRPr>
          </a:p>
        </p:txBody>
      </p:sp>
      <p:sp>
        <p:nvSpPr>
          <p:cNvPr id="1584" name="Google Shape;1584;p49"/>
          <p:cNvSpPr txBox="1"/>
          <p:nvPr/>
        </p:nvSpPr>
        <p:spPr>
          <a:xfrm>
            <a:off x="11251249" y="5209849"/>
            <a:ext cx="453795" cy="1661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067"/>
              <a:buFont typeface="Arial"/>
              <a:buNone/>
            </a:pPr>
            <a:r>
              <a:rPr b="0" i="0" lang="en-US" sz="1200" u="none" cap="none" strike="noStrike">
                <a:solidFill>
                  <a:srgbClr val="262626"/>
                </a:solidFill>
                <a:latin typeface="Arial Narrow"/>
                <a:ea typeface="Arial Narrow"/>
                <a:cs typeface="Arial Narrow"/>
                <a:sym typeface="Arial Narrow"/>
              </a:rPr>
              <a:t>2.00</a:t>
            </a:r>
            <a:endParaRPr b="0" i="0" sz="1400" u="none" cap="none" strike="noStrike">
              <a:solidFill>
                <a:srgbClr val="000000"/>
              </a:solidFill>
              <a:latin typeface="Arial"/>
              <a:ea typeface="Arial"/>
              <a:cs typeface="Arial"/>
              <a:sym typeface="Arial"/>
            </a:endParaRPr>
          </a:p>
        </p:txBody>
      </p:sp>
      <p:sp>
        <p:nvSpPr>
          <p:cNvPr id="1585" name="Google Shape;1585;p49"/>
          <p:cNvSpPr txBox="1"/>
          <p:nvPr/>
        </p:nvSpPr>
        <p:spPr>
          <a:xfrm>
            <a:off x="10248281" y="5439057"/>
            <a:ext cx="802713" cy="3323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933"/>
              <a:buFont typeface="Arial"/>
              <a:buNone/>
            </a:pPr>
            <a:r>
              <a:rPr b="0" i="0" lang="en-US" sz="1200" u="none" cap="none" strike="noStrike">
                <a:solidFill>
                  <a:srgbClr val="262626"/>
                </a:solidFill>
                <a:latin typeface="Arial Narrow"/>
                <a:ea typeface="Arial Narrow"/>
                <a:cs typeface="Arial Narrow"/>
                <a:sym typeface="Arial Narrow"/>
              </a:rPr>
              <a:t>Hazard ratio</a:t>
            </a:r>
            <a:br>
              <a:rPr b="0" i="0" lang="en-US" sz="1200" u="none" cap="none" strike="noStrike">
                <a:solidFill>
                  <a:srgbClr val="262626"/>
                </a:solidFill>
                <a:latin typeface="Arial Narrow"/>
                <a:ea typeface="Arial Narrow"/>
                <a:cs typeface="Arial Narrow"/>
                <a:sym typeface="Arial Narrow"/>
              </a:rPr>
            </a:br>
            <a:r>
              <a:rPr b="0" i="0" lang="en-US" sz="1200" u="none" cap="none" strike="noStrike">
                <a:solidFill>
                  <a:srgbClr val="262626"/>
                </a:solidFill>
                <a:latin typeface="Arial Narrow"/>
                <a:ea typeface="Arial Narrow"/>
                <a:cs typeface="Arial Narrow"/>
                <a:sym typeface="Arial Narrow"/>
              </a:rPr>
              <a:t>(95% CI)</a:t>
            </a:r>
            <a:endParaRPr b="0" i="0" sz="1400" u="none" cap="none" strike="noStrike">
              <a:solidFill>
                <a:srgbClr val="000000"/>
              </a:solidFill>
              <a:latin typeface="Arial"/>
              <a:ea typeface="Arial"/>
              <a:cs typeface="Arial"/>
              <a:sym typeface="Arial"/>
            </a:endParaRPr>
          </a:p>
        </p:txBody>
      </p:sp>
      <p:sp>
        <p:nvSpPr>
          <p:cNvPr id="1586" name="Google Shape;1586;p49"/>
          <p:cNvSpPr txBox="1"/>
          <p:nvPr/>
        </p:nvSpPr>
        <p:spPr>
          <a:xfrm>
            <a:off x="11302504" y="5433697"/>
            <a:ext cx="805080" cy="3323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933"/>
              <a:buFont typeface="Arial"/>
              <a:buNone/>
            </a:pPr>
            <a:r>
              <a:rPr b="1" i="0" lang="en-US" sz="1200" u="none" cap="none" strike="noStrike">
                <a:solidFill>
                  <a:srgbClr val="262626"/>
                </a:solidFill>
                <a:latin typeface="Arial Narrow"/>
                <a:ea typeface="Arial Narrow"/>
                <a:cs typeface="Arial Narrow"/>
                <a:sym typeface="Arial Narrow"/>
              </a:rPr>
              <a:t>Favors </a:t>
            </a:r>
            <a:endParaRPr b="0" i="0" sz="1200" u="none" cap="none" strike="noStrike">
              <a:solidFill>
                <a:srgbClr val="262626"/>
              </a:solidFill>
              <a:latin typeface="Arial Narrow"/>
              <a:ea typeface="Arial Narrow"/>
              <a:cs typeface="Arial Narrow"/>
              <a:sym typeface="Arial Narrow"/>
            </a:endParaRPr>
          </a:p>
          <a:p>
            <a:pPr indent="0" lvl="0" marL="0" marR="0" rtl="0" algn="ctr">
              <a:lnSpc>
                <a:spcPct val="90000"/>
              </a:lnSpc>
              <a:spcBef>
                <a:spcPts val="0"/>
              </a:spcBef>
              <a:spcAft>
                <a:spcPts val="0"/>
              </a:spcAft>
              <a:buClr>
                <a:srgbClr val="000000"/>
              </a:buClr>
              <a:buSzPts val="933"/>
              <a:buFont typeface="Arial"/>
              <a:buNone/>
            </a:pPr>
            <a:r>
              <a:rPr b="1" i="0" lang="en-US" sz="1200" u="none" cap="none" strike="noStrike">
                <a:solidFill>
                  <a:srgbClr val="262626"/>
                </a:solidFill>
                <a:latin typeface="Arial Narrow"/>
                <a:ea typeface="Arial Narrow"/>
                <a:cs typeface="Arial Narrow"/>
                <a:sym typeface="Arial Narrow"/>
              </a:rPr>
              <a:t>PBO + FUL </a:t>
            </a:r>
            <a:endParaRPr b="0" i="0" sz="1200" u="none" cap="none" strike="noStrike">
              <a:solidFill>
                <a:srgbClr val="262626"/>
              </a:solidFill>
              <a:latin typeface="Arial Narrow"/>
              <a:ea typeface="Arial Narrow"/>
              <a:cs typeface="Arial Narrow"/>
              <a:sym typeface="Arial Narrow"/>
            </a:endParaRPr>
          </a:p>
        </p:txBody>
      </p:sp>
      <p:cxnSp>
        <p:nvCxnSpPr>
          <p:cNvPr id="1587" name="Google Shape;1587;p49"/>
          <p:cNvCxnSpPr/>
          <p:nvPr/>
        </p:nvCxnSpPr>
        <p:spPr>
          <a:xfrm>
            <a:off x="11057344" y="5559804"/>
            <a:ext cx="285995" cy="0"/>
          </a:xfrm>
          <a:prstGeom prst="straightConnector1">
            <a:avLst/>
          </a:prstGeom>
          <a:noFill/>
          <a:ln cap="flat" cmpd="sng" w="9525">
            <a:solidFill>
              <a:schemeClr val="accent1"/>
            </a:solidFill>
            <a:prstDash val="solid"/>
            <a:round/>
            <a:headEnd len="sm" w="sm" type="none"/>
            <a:tailEnd len="med" w="med" type="triangle"/>
          </a:ln>
        </p:spPr>
      </p:cxnSp>
      <p:cxnSp>
        <p:nvCxnSpPr>
          <p:cNvPr id="1588" name="Google Shape;1588;p49"/>
          <p:cNvCxnSpPr/>
          <p:nvPr/>
        </p:nvCxnSpPr>
        <p:spPr>
          <a:xfrm rot="10800000">
            <a:off x="9888531" y="5559240"/>
            <a:ext cx="309075" cy="0"/>
          </a:xfrm>
          <a:prstGeom prst="straightConnector1">
            <a:avLst/>
          </a:prstGeom>
          <a:noFill/>
          <a:ln cap="flat" cmpd="sng" w="9525">
            <a:solidFill>
              <a:schemeClr val="accent5"/>
            </a:solidFill>
            <a:prstDash val="solid"/>
            <a:round/>
            <a:headEnd len="sm" w="sm" type="none"/>
            <a:tailEnd len="med" w="med" type="triangle"/>
          </a:ln>
        </p:spPr>
      </p:cxnSp>
      <p:grpSp>
        <p:nvGrpSpPr>
          <p:cNvPr id="1589" name="Google Shape;1589;p49"/>
          <p:cNvGrpSpPr/>
          <p:nvPr/>
        </p:nvGrpSpPr>
        <p:grpSpPr>
          <a:xfrm>
            <a:off x="9848123" y="2753038"/>
            <a:ext cx="624487" cy="105829"/>
            <a:chOff x="9778780" y="2094022"/>
            <a:chExt cx="624487" cy="105829"/>
          </a:xfrm>
        </p:grpSpPr>
        <p:grpSp>
          <p:nvGrpSpPr>
            <p:cNvPr id="1590" name="Google Shape;1590;p49"/>
            <p:cNvGrpSpPr/>
            <p:nvPr/>
          </p:nvGrpSpPr>
          <p:grpSpPr>
            <a:xfrm>
              <a:off x="9778780" y="2119255"/>
              <a:ext cx="624487" cy="54000"/>
              <a:chOff x="4092446" y="1741958"/>
              <a:chExt cx="237600" cy="54000"/>
            </a:xfrm>
          </p:grpSpPr>
          <p:cxnSp>
            <p:nvCxnSpPr>
              <p:cNvPr id="1591" name="Google Shape;1591;p49"/>
              <p:cNvCxnSpPr/>
              <p:nvPr/>
            </p:nvCxnSpPr>
            <p:spPr>
              <a:xfrm>
                <a:off x="4092446" y="1768957"/>
                <a:ext cx="237600" cy="0"/>
              </a:xfrm>
              <a:prstGeom prst="straightConnector1">
                <a:avLst/>
              </a:prstGeom>
              <a:noFill/>
              <a:ln cap="flat" cmpd="sng" w="9525">
                <a:solidFill>
                  <a:schemeClr val="accent1"/>
                </a:solidFill>
                <a:prstDash val="solid"/>
                <a:round/>
                <a:headEnd len="sm" w="sm" type="none"/>
                <a:tailEnd len="sm" w="sm" type="none"/>
              </a:ln>
            </p:spPr>
          </p:cxnSp>
          <p:cxnSp>
            <p:nvCxnSpPr>
              <p:cNvPr id="1592" name="Google Shape;1592;p49"/>
              <p:cNvCxnSpPr/>
              <p:nvPr/>
            </p:nvCxnSpPr>
            <p:spPr>
              <a:xfrm rot="-5400000">
                <a:off x="4066855" y="1768958"/>
                <a:ext cx="54000" cy="0"/>
              </a:xfrm>
              <a:prstGeom prst="straightConnector1">
                <a:avLst/>
              </a:prstGeom>
              <a:noFill/>
              <a:ln cap="flat" cmpd="sng" w="9525">
                <a:solidFill>
                  <a:schemeClr val="accent1"/>
                </a:solidFill>
                <a:prstDash val="solid"/>
                <a:round/>
                <a:headEnd len="sm" w="sm" type="none"/>
                <a:tailEnd len="sm" w="sm" type="none"/>
              </a:ln>
            </p:spPr>
          </p:cxnSp>
          <p:cxnSp>
            <p:nvCxnSpPr>
              <p:cNvPr id="1593" name="Google Shape;1593;p49"/>
              <p:cNvCxnSpPr/>
              <p:nvPr/>
            </p:nvCxnSpPr>
            <p:spPr>
              <a:xfrm rot="-5400000">
                <a:off x="4301046" y="1768958"/>
                <a:ext cx="54000" cy="0"/>
              </a:xfrm>
              <a:prstGeom prst="straightConnector1">
                <a:avLst/>
              </a:prstGeom>
              <a:noFill/>
              <a:ln cap="flat" cmpd="sng" w="9525">
                <a:solidFill>
                  <a:schemeClr val="accent1"/>
                </a:solidFill>
                <a:prstDash val="solid"/>
                <a:round/>
                <a:headEnd len="sm" w="sm" type="none"/>
                <a:tailEnd len="sm" w="sm" type="none"/>
              </a:ln>
            </p:spPr>
          </p:cxnSp>
        </p:grpSp>
        <p:sp>
          <p:nvSpPr>
            <p:cNvPr id="1594" name="Google Shape;1594;p49"/>
            <p:cNvSpPr/>
            <p:nvPr/>
          </p:nvSpPr>
          <p:spPr>
            <a:xfrm>
              <a:off x="10022095" y="2094022"/>
              <a:ext cx="140969" cy="105829"/>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32"/>
                <a:buFont typeface="Arial"/>
                <a:buNone/>
              </a:pPr>
              <a:r>
                <a:t/>
              </a:r>
              <a:endParaRPr b="0" i="0" sz="1200" u="none" cap="none" strike="noStrike">
                <a:solidFill>
                  <a:srgbClr val="FFFFFF"/>
                </a:solidFill>
                <a:latin typeface="Arial"/>
                <a:ea typeface="Arial"/>
                <a:cs typeface="Arial"/>
                <a:sym typeface="Arial"/>
              </a:endParaRPr>
            </a:p>
          </p:txBody>
        </p:sp>
      </p:grpSp>
      <p:grpSp>
        <p:nvGrpSpPr>
          <p:cNvPr id="1595" name="Google Shape;1595;p49"/>
          <p:cNvGrpSpPr/>
          <p:nvPr/>
        </p:nvGrpSpPr>
        <p:grpSpPr>
          <a:xfrm>
            <a:off x="9735418" y="3152153"/>
            <a:ext cx="714345" cy="89299"/>
            <a:chOff x="9666075" y="2431028"/>
            <a:chExt cx="714345" cy="89299"/>
          </a:xfrm>
        </p:grpSpPr>
        <p:grpSp>
          <p:nvGrpSpPr>
            <p:cNvPr id="1596" name="Google Shape;1596;p49"/>
            <p:cNvGrpSpPr/>
            <p:nvPr/>
          </p:nvGrpSpPr>
          <p:grpSpPr>
            <a:xfrm>
              <a:off x="9666075" y="2446095"/>
              <a:ext cx="714345" cy="54000"/>
              <a:chOff x="4092231" y="1741958"/>
              <a:chExt cx="237815" cy="54000"/>
            </a:xfrm>
          </p:grpSpPr>
          <p:cxnSp>
            <p:nvCxnSpPr>
              <p:cNvPr id="1597" name="Google Shape;1597;p49"/>
              <p:cNvCxnSpPr/>
              <p:nvPr/>
            </p:nvCxnSpPr>
            <p:spPr>
              <a:xfrm>
                <a:off x="4092446" y="1768957"/>
                <a:ext cx="237600" cy="0"/>
              </a:xfrm>
              <a:prstGeom prst="straightConnector1">
                <a:avLst/>
              </a:prstGeom>
              <a:noFill/>
              <a:ln cap="flat" cmpd="sng" w="9525">
                <a:solidFill>
                  <a:schemeClr val="accent1"/>
                </a:solidFill>
                <a:prstDash val="solid"/>
                <a:round/>
                <a:headEnd len="sm" w="sm" type="none"/>
                <a:tailEnd len="sm" w="sm" type="none"/>
              </a:ln>
            </p:spPr>
          </p:cxnSp>
          <p:cxnSp>
            <p:nvCxnSpPr>
              <p:cNvPr id="1598" name="Google Shape;1598;p49"/>
              <p:cNvCxnSpPr/>
              <p:nvPr/>
            </p:nvCxnSpPr>
            <p:spPr>
              <a:xfrm rot="-5400000">
                <a:off x="4065231" y="1768958"/>
                <a:ext cx="54000" cy="0"/>
              </a:xfrm>
              <a:prstGeom prst="straightConnector1">
                <a:avLst/>
              </a:prstGeom>
              <a:noFill/>
              <a:ln cap="flat" cmpd="sng" w="9525">
                <a:solidFill>
                  <a:schemeClr val="accent1"/>
                </a:solidFill>
                <a:prstDash val="solid"/>
                <a:round/>
                <a:headEnd len="sm" w="sm" type="none"/>
                <a:tailEnd len="sm" w="sm" type="none"/>
              </a:ln>
            </p:spPr>
          </p:cxnSp>
          <p:cxnSp>
            <p:nvCxnSpPr>
              <p:cNvPr id="1599" name="Google Shape;1599;p49"/>
              <p:cNvCxnSpPr/>
              <p:nvPr/>
            </p:nvCxnSpPr>
            <p:spPr>
              <a:xfrm rot="-5400000">
                <a:off x="4301046" y="1768958"/>
                <a:ext cx="54000" cy="0"/>
              </a:xfrm>
              <a:prstGeom prst="straightConnector1">
                <a:avLst/>
              </a:prstGeom>
              <a:noFill/>
              <a:ln cap="flat" cmpd="sng" w="9525">
                <a:solidFill>
                  <a:schemeClr val="accent1"/>
                </a:solidFill>
                <a:prstDash val="solid"/>
                <a:round/>
                <a:headEnd len="sm" w="sm" type="none"/>
                <a:tailEnd len="sm" w="sm" type="none"/>
              </a:ln>
            </p:spPr>
          </p:cxnSp>
        </p:grpSp>
        <p:sp>
          <p:nvSpPr>
            <p:cNvPr id="1600" name="Google Shape;1600;p49"/>
            <p:cNvSpPr/>
            <p:nvPr/>
          </p:nvSpPr>
          <p:spPr>
            <a:xfrm>
              <a:off x="9956761" y="2431028"/>
              <a:ext cx="118949" cy="89299"/>
            </a:xfrm>
            <a:prstGeom prst="diamond">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32"/>
                <a:buFont typeface="Arial"/>
                <a:buNone/>
              </a:pPr>
              <a:r>
                <a:t/>
              </a:r>
              <a:endParaRPr b="0" i="0" sz="1200" u="none" cap="none" strike="noStrike">
                <a:solidFill>
                  <a:srgbClr val="FFFFFF"/>
                </a:solidFill>
                <a:latin typeface="Arial"/>
                <a:ea typeface="Arial"/>
                <a:cs typeface="Arial"/>
                <a:sym typeface="Arial"/>
              </a:endParaRPr>
            </a:p>
          </p:txBody>
        </p:sp>
      </p:grpSp>
      <p:sp>
        <p:nvSpPr>
          <p:cNvPr id="1601" name="Google Shape;1601;p49"/>
          <p:cNvSpPr txBox="1"/>
          <p:nvPr/>
        </p:nvSpPr>
        <p:spPr>
          <a:xfrm>
            <a:off x="9015622" y="5439057"/>
            <a:ext cx="951308" cy="3323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7B1979"/>
              </a:buClr>
              <a:buSzPts val="933"/>
              <a:buFont typeface="Arial"/>
              <a:buNone/>
            </a:pPr>
            <a:r>
              <a:rPr b="1" i="0" lang="en-US" sz="1200" u="none" cap="none" strike="noStrike">
                <a:solidFill>
                  <a:srgbClr val="71A0B4"/>
                </a:solidFill>
                <a:latin typeface="Arial Narrow"/>
                <a:ea typeface="Arial Narrow"/>
                <a:cs typeface="Arial Narrow"/>
                <a:sym typeface="Arial Narrow"/>
              </a:rPr>
              <a:t>Favors </a:t>
            </a:r>
            <a:br>
              <a:rPr b="1" i="0" lang="en-US" sz="1200" u="none" cap="none" strike="noStrike">
                <a:solidFill>
                  <a:srgbClr val="71A0B4"/>
                </a:solidFill>
                <a:latin typeface="Arial Narrow"/>
                <a:ea typeface="Arial Narrow"/>
                <a:cs typeface="Arial Narrow"/>
                <a:sym typeface="Arial Narrow"/>
              </a:rPr>
            </a:br>
            <a:r>
              <a:rPr b="1" i="0" lang="en-US" sz="1200" u="none" cap="none" strike="noStrike">
                <a:solidFill>
                  <a:srgbClr val="71A0B4"/>
                </a:solidFill>
                <a:latin typeface="Arial Narrow"/>
                <a:ea typeface="Arial Narrow"/>
                <a:cs typeface="Arial Narrow"/>
                <a:sym typeface="Arial Narrow"/>
              </a:rPr>
              <a:t>CAPI + FUL</a:t>
            </a:r>
            <a:endParaRPr b="0" i="0" sz="1200" u="none" cap="none" strike="noStrike">
              <a:solidFill>
                <a:srgbClr val="71A0B4"/>
              </a:solidFill>
              <a:latin typeface="Arial Narrow"/>
              <a:ea typeface="Arial Narrow"/>
              <a:cs typeface="Arial Narrow"/>
              <a:sym typeface="Arial Narrow"/>
            </a:endParaRPr>
          </a:p>
        </p:txBody>
      </p:sp>
      <p:sp>
        <p:nvSpPr>
          <p:cNvPr id="1602" name="Google Shape;1602;p49"/>
          <p:cNvSpPr/>
          <p:nvPr/>
        </p:nvSpPr>
        <p:spPr>
          <a:xfrm>
            <a:off x="6417153" y="1692309"/>
            <a:ext cx="5080185" cy="340500"/>
          </a:xfrm>
          <a:prstGeom prst="roundRect">
            <a:avLst>
              <a:gd fmla="val 0" name="adj"/>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309"/>
              <a:buFont typeface="Arial"/>
              <a:buNone/>
            </a:pPr>
            <a:r>
              <a:rPr b="1" i="0" lang="en-US" sz="1400" u="none" cap="none" strike="noStrike">
                <a:solidFill>
                  <a:srgbClr val="262626"/>
                </a:solidFill>
                <a:latin typeface="Arial Narrow"/>
                <a:ea typeface="Arial Narrow"/>
                <a:cs typeface="Arial Narrow"/>
                <a:sym typeface="Arial Narrow"/>
              </a:rPr>
              <a:t>CAPItello-291: Impact of prior CDK4/6i therapy</a:t>
            </a:r>
            <a:r>
              <a:rPr b="1" baseline="30000" i="0" lang="en-US" sz="1400" u="none" cap="none" strike="noStrike">
                <a:solidFill>
                  <a:srgbClr val="262626"/>
                </a:solidFill>
                <a:latin typeface="Arial Narrow"/>
                <a:ea typeface="Arial Narrow"/>
                <a:cs typeface="Arial Narrow"/>
                <a:sym typeface="Arial Narrow"/>
              </a:rPr>
              <a:t>2</a:t>
            </a:r>
            <a:endParaRPr b="0" i="0" sz="1400" u="none" cap="none" strike="noStrike">
              <a:solidFill>
                <a:srgbClr val="262626"/>
              </a:solidFill>
              <a:latin typeface="Arial"/>
              <a:ea typeface="Arial"/>
              <a:cs typeface="Arial"/>
              <a:sym typeface="Arial"/>
            </a:endParaRPr>
          </a:p>
        </p:txBody>
      </p:sp>
      <p:graphicFrame>
        <p:nvGraphicFramePr>
          <p:cNvPr id="1603" name="Google Shape;1603;p49"/>
          <p:cNvGraphicFramePr/>
          <p:nvPr/>
        </p:nvGraphicFramePr>
        <p:xfrm>
          <a:off x="283147" y="4643426"/>
          <a:ext cx="3000000" cy="3000000"/>
        </p:xfrm>
        <a:graphic>
          <a:graphicData uri="http://schemas.openxmlformats.org/drawingml/2006/table">
            <a:tbl>
              <a:tblPr>
                <a:noFill/>
                <a:tableStyleId>{0E7FAE33-6D4A-419A-BE57-B3ED120DC536}</a:tableStyleId>
              </a:tblPr>
              <a:tblGrid>
                <a:gridCol w="1554475"/>
                <a:gridCol w="1858175"/>
                <a:gridCol w="1858175"/>
              </a:tblGrid>
              <a:tr h="327875">
                <a:tc>
                  <a:txBody>
                    <a:bodyPr/>
                    <a:lstStyle/>
                    <a:p>
                      <a:pPr indent="0" lvl="0" marL="0" marR="0" rtl="0" algn="ctr">
                        <a:lnSpc>
                          <a:spcPct val="80000"/>
                        </a:lnSpc>
                        <a:spcBef>
                          <a:spcPts val="0"/>
                        </a:spcBef>
                        <a:spcAft>
                          <a:spcPts val="0"/>
                        </a:spcAft>
                        <a:buClr>
                          <a:schemeClr val="dk1"/>
                        </a:buClr>
                        <a:buSzPts val="1400"/>
                        <a:buFont typeface="Arial Narrow"/>
                        <a:buNone/>
                      </a:pPr>
                      <a:r>
                        <a:t/>
                      </a:r>
                      <a:endParaRPr sz="14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CAPI + FUL (n=155)</a:t>
                      </a:r>
                      <a:endParaRPr sz="1400" u="none" cap="none" strike="noStrike"/>
                    </a:p>
                  </a:txBody>
                  <a:tcPr marT="60950" marB="60950" marR="73925" marL="73925"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a:txBody>
                    <a:bodyPr/>
                    <a:lstStyle/>
                    <a:p>
                      <a:pPr indent="0" lvl="0" marL="0" marR="0" rtl="0" algn="ctr">
                        <a:lnSpc>
                          <a:spcPct val="9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PBO + FUL (n=134)</a:t>
                      </a:r>
                      <a:endParaRPr sz="1400" u="none" cap="none" strike="noStrike"/>
                    </a:p>
                  </a:txBody>
                  <a:tcPr marT="60950" marB="60950" marR="73925" marL="73925"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22850">
                <a:tc>
                  <a:txBody>
                    <a:bodyPr/>
                    <a:lstStyle/>
                    <a:p>
                      <a:pPr indent="0" lvl="0" marL="0" marR="0" rtl="0" algn="r">
                        <a:lnSpc>
                          <a:spcPct val="100000"/>
                        </a:lnSpc>
                        <a:spcBef>
                          <a:spcPts val="0"/>
                        </a:spcBef>
                        <a:spcAft>
                          <a:spcPts val="0"/>
                        </a:spcAft>
                        <a:buClr>
                          <a:schemeClr val="accent1"/>
                        </a:buClr>
                        <a:buSzPts val="1400"/>
                        <a:buFont typeface="Arial Narrow"/>
                        <a:buNone/>
                      </a:pPr>
                      <a:r>
                        <a:rPr b="1" lang="en-US" sz="1400" u="none" cap="none" strike="noStrike">
                          <a:solidFill>
                            <a:srgbClr val="262626"/>
                          </a:solidFill>
                          <a:latin typeface="Arial Narrow"/>
                          <a:ea typeface="Arial Narrow"/>
                          <a:cs typeface="Arial Narrow"/>
                          <a:sym typeface="Arial Narrow"/>
                        </a:rPr>
                        <a:t>mPFS, mo</a:t>
                      </a:r>
                      <a:r>
                        <a:rPr b="1" baseline="30000" lang="en-US" sz="1400" u="none" cap="none" strike="noStrike">
                          <a:solidFill>
                            <a:srgbClr val="262626"/>
                          </a:solidFill>
                          <a:latin typeface="Arial Narrow"/>
                          <a:ea typeface="Arial Narrow"/>
                          <a:cs typeface="Arial Narrow"/>
                          <a:sym typeface="Arial Narrow"/>
                        </a:rPr>
                        <a:t>1</a:t>
                      </a:r>
                      <a:r>
                        <a:rPr b="1" lang="en-US" sz="1400" u="none" cap="none" strike="noStrike">
                          <a:solidFill>
                            <a:srgbClr val="262626"/>
                          </a:solidFill>
                          <a:latin typeface="Arial Narrow"/>
                          <a:ea typeface="Arial Narrow"/>
                          <a:cs typeface="Arial Narrow"/>
                          <a:sym typeface="Arial Narrow"/>
                        </a:rPr>
                        <a:t> </a:t>
                      </a:r>
                      <a:r>
                        <a:rPr b="0" lang="en-US" sz="1400" u="none" cap="none" strike="noStrike">
                          <a:solidFill>
                            <a:srgbClr val="262626"/>
                          </a:solidFill>
                          <a:latin typeface="Arial Narrow"/>
                          <a:ea typeface="Arial Narrow"/>
                          <a:cs typeface="Arial Narrow"/>
                          <a:sym typeface="Arial Narrow"/>
                        </a:rPr>
                        <a:t>[95% CI]</a:t>
                      </a:r>
                      <a:endParaRPr sz="1400" u="none" cap="none" strike="noStrike">
                        <a:solidFill>
                          <a:srgbClr val="262626"/>
                        </a:solidFill>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7.3 </a:t>
                      </a:r>
                      <a:r>
                        <a:rPr b="0" i="0" lang="en-US" sz="1400" u="none" cap="none" strike="noStrike">
                          <a:solidFill>
                            <a:srgbClr val="262626"/>
                          </a:solidFill>
                          <a:latin typeface="Arial Narrow"/>
                          <a:ea typeface="Arial Narrow"/>
                          <a:cs typeface="Arial Narrow"/>
                          <a:sym typeface="Arial Narrow"/>
                        </a:rPr>
                        <a:t>[5.5-9.0]</a:t>
                      </a:r>
                      <a:endParaRPr sz="14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3.1 </a:t>
                      </a:r>
                      <a:r>
                        <a:rPr b="0" i="0" lang="en-US" sz="1400" u="none" cap="none" strike="noStrike">
                          <a:solidFill>
                            <a:srgbClr val="262626"/>
                          </a:solidFill>
                          <a:latin typeface="Arial Narrow"/>
                          <a:ea typeface="Arial Narrow"/>
                          <a:cs typeface="Arial Narrow"/>
                          <a:sym typeface="Arial Narrow"/>
                        </a:rPr>
                        <a:t>[2.0-3.7]</a:t>
                      </a:r>
                      <a:endParaRPr sz="14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22850">
                <a:tc>
                  <a:txBody>
                    <a:bodyPr/>
                    <a:lstStyle/>
                    <a:p>
                      <a:pPr indent="0" lvl="0" marL="0" marR="0" rtl="0" algn="r">
                        <a:lnSpc>
                          <a:spcPct val="100000"/>
                        </a:lnSpc>
                        <a:spcBef>
                          <a:spcPts val="0"/>
                        </a:spcBef>
                        <a:spcAft>
                          <a:spcPts val="0"/>
                        </a:spcAft>
                        <a:buClr>
                          <a:schemeClr val="accent1"/>
                        </a:buClr>
                        <a:buSzPts val="1400"/>
                        <a:buFont typeface="Arial Narrow"/>
                        <a:buNone/>
                      </a:pPr>
                      <a:r>
                        <a:rPr b="1" lang="en-US" sz="1400" u="none" cap="none" strike="noStrike">
                          <a:solidFill>
                            <a:srgbClr val="262626"/>
                          </a:solidFill>
                          <a:latin typeface="Arial Narrow"/>
                          <a:ea typeface="Arial Narrow"/>
                          <a:cs typeface="Arial Narrow"/>
                          <a:sym typeface="Arial Narrow"/>
                        </a:rPr>
                        <a:t>Adjusted HR</a:t>
                      </a:r>
                      <a:r>
                        <a:rPr b="0" lang="en-US" sz="1400" u="none" cap="none" strike="noStrike">
                          <a:solidFill>
                            <a:srgbClr val="262626"/>
                          </a:solidFill>
                          <a:latin typeface="Arial Narrow"/>
                          <a:ea typeface="Arial Narrow"/>
                          <a:cs typeface="Arial Narrow"/>
                          <a:sym typeface="Arial Narrow"/>
                        </a:rPr>
                        <a:t> [95% CI]</a:t>
                      </a:r>
                      <a:endParaRPr b="1" sz="14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0.50 </a:t>
                      </a:r>
                      <a:r>
                        <a:rPr b="0" i="0" lang="en-US" sz="1400" u="none" cap="none" strike="noStrike">
                          <a:solidFill>
                            <a:srgbClr val="262626"/>
                          </a:solidFill>
                          <a:latin typeface="Arial Narrow"/>
                          <a:ea typeface="Arial Narrow"/>
                          <a:cs typeface="Arial Narrow"/>
                          <a:sym typeface="Arial Narrow"/>
                        </a:rPr>
                        <a:t>[0.38-0.65]</a:t>
                      </a:r>
                      <a:endParaRPr sz="14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r>
              <a:tr h="222850">
                <a:tc>
                  <a:txBody>
                    <a:bodyPr/>
                    <a:lstStyle/>
                    <a:p>
                      <a:pPr indent="0" lvl="0" marL="0" marR="0" rtl="0" algn="r">
                        <a:lnSpc>
                          <a:spcPct val="100000"/>
                        </a:lnSpc>
                        <a:spcBef>
                          <a:spcPts val="0"/>
                        </a:spcBef>
                        <a:spcAft>
                          <a:spcPts val="0"/>
                        </a:spcAft>
                        <a:buClr>
                          <a:schemeClr val="accent1"/>
                        </a:buClr>
                        <a:buSzPts val="1400"/>
                        <a:buFont typeface="Arial Narrow"/>
                        <a:buNone/>
                      </a:pPr>
                      <a:r>
                        <a:rPr b="1" lang="en-US" sz="1400" u="none" cap="none" strike="noStrike">
                          <a:solidFill>
                            <a:srgbClr val="262626"/>
                          </a:solidFill>
                          <a:latin typeface="Arial Narrow"/>
                          <a:ea typeface="Arial Narrow"/>
                          <a:cs typeface="Arial Narrow"/>
                          <a:sym typeface="Arial Narrow"/>
                        </a:rPr>
                        <a:t>Log-rank p-value</a:t>
                      </a:r>
                      <a:endParaRPr sz="1400" u="none" cap="none" strike="noStrike">
                        <a:solidFill>
                          <a:srgbClr val="262626"/>
                        </a:solidFill>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1200"/>
                        <a:buFont typeface="Arial"/>
                        <a:buNone/>
                      </a:pPr>
                      <a:r>
                        <a:rPr b="0" i="0" lang="en-US" sz="1400" u="none" cap="none" strike="noStrike">
                          <a:solidFill>
                            <a:srgbClr val="262626"/>
                          </a:solidFill>
                          <a:latin typeface="Arial Narrow"/>
                          <a:ea typeface="Arial Narrow"/>
                          <a:cs typeface="Arial Narrow"/>
                          <a:sym typeface="Arial Narrow"/>
                        </a:rPr>
                        <a:t>&lt;0.001</a:t>
                      </a:r>
                      <a:endParaRPr sz="14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r>
            </a:tbl>
          </a:graphicData>
        </a:graphic>
      </p:graphicFrame>
      <p:grpSp>
        <p:nvGrpSpPr>
          <p:cNvPr id="1604" name="Google Shape;1604;p49"/>
          <p:cNvGrpSpPr/>
          <p:nvPr/>
        </p:nvGrpSpPr>
        <p:grpSpPr>
          <a:xfrm>
            <a:off x="1260748" y="1877341"/>
            <a:ext cx="46800" cy="1832104"/>
            <a:chOff x="1472802" y="1774134"/>
            <a:chExt cx="46800" cy="1832104"/>
          </a:xfrm>
        </p:grpSpPr>
        <p:cxnSp>
          <p:nvCxnSpPr>
            <p:cNvPr id="1605" name="Google Shape;1605;p49"/>
            <p:cNvCxnSpPr/>
            <p:nvPr/>
          </p:nvCxnSpPr>
          <p:spPr>
            <a:xfrm rot="10800000">
              <a:off x="1472802" y="1774134"/>
              <a:ext cx="46800" cy="0"/>
            </a:xfrm>
            <a:prstGeom prst="straightConnector1">
              <a:avLst/>
            </a:prstGeom>
            <a:noFill/>
            <a:ln cap="flat" cmpd="sng" w="12700">
              <a:solidFill>
                <a:schemeClr val="dk1"/>
              </a:solidFill>
              <a:prstDash val="solid"/>
              <a:round/>
              <a:headEnd len="sm" w="sm" type="none"/>
              <a:tailEnd len="sm" w="sm" type="none"/>
            </a:ln>
          </p:spPr>
        </p:cxnSp>
        <p:cxnSp>
          <p:nvCxnSpPr>
            <p:cNvPr id="1606" name="Google Shape;1606;p49"/>
            <p:cNvCxnSpPr/>
            <p:nvPr/>
          </p:nvCxnSpPr>
          <p:spPr>
            <a:xfrm rot="10800000">
              <a:off x="1472802" y="2140555"/>
              <a:ext cx="46800" cy="0"/>
            </a:xfrm>
            <a:prstGeom prst="straightConnector1">
              <a:avLst/>
            </a:prstGeom>
            <a:noFill/>
            <a:ln cap="flat" cmpd="sng" w="12700">
              <a:solidFill>
                <a:schemeClr val="dk1"/>
              </a:solidFill>
              <a:prstDash val="solid"/>
              <a:round/>
              <a:headEnd len="sm" w="sm" type="none"/>
              <a:tailEnd len="sm" w="sm" type="none"/>
            </a:ln>
          </p:spPr>
        </p:cxnSp>
        <p:cxnSp>
          <p:nvCxnSpPr>
            <p:cNvPr id="1607" name="Google Shape;1607;p49"/>
            <p:cNvCxnSpPr/>
            <p:nvPr/>
          </p:nvCxnSpPr>
          <p:spPr>
            <a:xfrm rot="10800000">
              <a:off x="1472802" y="2506975"/>
              <a:ext cx="46800" cy="0"/>
            </a:xfrm>
            <a:prstGeom prst="straightConnector1">
              <a:avLst/>
            </a:prstGeom>
            <a:noFill/>
            <a:ln cap="flat" cmpd="sng" w="12700">
              <a:solidFill>
                <a:schemeClr val="dk1"/>
              </a:solidFill>
              <a:prstDash val="solid"/>
              <a:round/>
              <a:headEnd len="sm" w="sm" type="none"/>
              <a:tailEnd len="sm" w="sm" type="none"/>
            </a:ln>
          </p:spPr>
        </p:cxnSp>
        <p:cxnSp>
          <p:nvCxnSpPr>
            <p:cNvPr id="1608" name="Google Shape;1608;p49"/>
            <p:cNvCxnSpPr/>
            <p:nvPr/>
          </p:nvCxnSpPr>
          <p:spPr>
            <a:xfrm rot="10800000">
              <a:off x="1472802" y="2873396"/>
              <a:ext cx="46800" cy="0"/>
            </a:xfrm>
            <a:prstGeom prst="straightConnector1">
              <a:avLst/>
            </a:prstGeom>
            <a:noFill/>
            <a:ln cap="flat" cmpd="sng" w="12700">
              <a:solidFill>
                <a:schemeClr val="dk1"/>
              </a:solidFill>
              <a:prstDash val="solid"/>
              <a:round/>
              <a:headEnd len="sm" w="sm" type="none"/>
              <a:tailEnd len="sm" w="sm" type="none"/>
            </a:ln>
          </p:spPr>
        </p:cxnSp>
        <p:cxnSp>
          <p:nvCxnSpPr>
            <p:cNvPr id="1609" name="Google Shape;1609;p49"/>
            <p:cNvCxnSpPr/>
            <p:nvPr/>
          </p:nvCxnSpPr>
          <p:spPr>
            <a:xfrm rot="10800000">
              <a:off x="1472802" y="3239816"/>
              <a:ext cx="46800" cy="0"/>
            </a:xfrm>
            <a:prstGeom prst="straightConnector1">
              <a:avLst/>
            </a:prstGeom>
            <a:noFill/>
            <a:ln cap="flat" cmpd="sng" w="12700">
              <a:solidFill>
                <a:schemeClr val="dk1"/>
              </a:solidFill>
              <a:prstDash val="solid"/>
              <a:round/>
              <a:headEnd len="sm" w="sm" type="none"/>
              <a:tailEnd len="sm" w="sm" type="none"/>
            </a:ln>
          </p:spPr>
        </p:cxnSp>
        <p:cxnSp>
          <p:nvCxnSpPr>
            <p:cNvPr id="1610" name="Google Shape;1610;p49"/>
            <p:cNvCxnSpPr/>
            <p:nvPr/>
          </p:nvCxnSpPr>
          <p:spPr>
            <a:xfrm rot="10800000">
              <a:off x="1472802" y="3606238"/>
              <a:ext cx="46800" cy="0"/>
            </a:xfrm>
            <a:prstGeom prst="straightConnector1">
              <a:avLst/>
            </a:prstGeom>
            <a:noFill/>
            <a:ln cap="flat" cmpd="sng" w="12700">
              <a:solidFill>
                <a:schemeClr val="dk1"/>
              </a:solidFill>
              <a:prstDash val="solid"/>
              <a:round/>
              <a:headEnd len="sm" w="sm" type="none"/>
              <a:tailEnd len="sm" w="sm" type="none"/>
            </a:ln>
          </p:spPr>
        </p:cxnSp>
      </p:grpSp>
      <p:sp>
        <p:nvSpPr>
          <p:cNvPr id="1611" name="Google Shape;1611;p49"/>
          <p:cNvSpPr/>
          <p:nvPr/>
        </p:nvSpPr>
        <p:spPr>
          <a:xfrm>
            <a:off x="1306444" y="1881411"/>
            <a:ext cx="3771705" cy="1722662"/>
          </a:xfrm>
          <a:custGeom>
            <a:rect b="b" l="l" r="r" t="t"/>
            <a:pathLst>
              <a:path extrusionOk="0" h="906" w="1773">
                <a:moveTo>
                  <a:pt x="1773" y="906"/>
                </a:moveTo>
                <a:lnTo>
                  <a:pt x="1314" y="906"/>
                </a:lnTo>
                <a:lnTo>
                  <a:pt x="1314" y="888"/>
                </a:lnTo>
                <a:lnTo>
                  <a:pt x="1164" y="888"/>
                </a:lnTo>
                <a:lnTo>
                  <a:pt x="1164" y="874"/>
                </a:lnTo>
                <a:lnTo>
                  <a:pt x="1158" y="874"/>
                </a:lnTo>
                <a:lnTo>
                  <a:pt x="1158" y="864"/>
                </a:lnTo>
                <a:lnTo>
                  <a:pt x="1125" y="864"/>
                </a:lnTo>
                <a:lnTo>
                  <a:pt x="1125" y="852"/>
                </a:lnTo>
                <a:lnTo>
                  <a:pt x="1117" y="852"/>
                </a:lnTo>
                <a:lnTo>
                  <a:pt x="1117" y="842"/>
                </a:lnTo>
                <a:lnTo>
                  <a:pt x="1037" y="842"/>
                </a:lnTo>
                <a:lnTo>
                  <a:pt x="1037" y="829"/>
                </a:lnTo>
                <a:lnTo>
                  <a:pt x="1023" y="829"/>
                </a:lnTo>
                <a:lnTo>
                  <a:pt x="1023" y="823"/>
                </a:lnTo>
                <a:lnTo>
                  <a:pt x="1011" y="823"/>
                </a:lnTo>
                <a:lnTo>
                  <a:pt x="1011" y="809"/>
                </a:lnTo>
                <a:lnTo>
                  <a:pt x="931" y="809"/>
                </a:lnTo>
                <a:lnTo>
                  <a:pt x="931" y="803"/>
                </a:lnTo>
                <a:lnTo>
                  <a:pt x="883" y="803"/>
                </a:lnTo>
                <a:lnTo>
                  <a:pt x="883" y="795"/>
                </a:lnTo>
                <a:lnTo>
                  <a:pt x="863" y="795"/>
                </a:lnTo>
                <a:lnTo>
                  <a:pt x="863" y="779"/>
                </a:lnTo>
                <a:lnTo>
                  <a:pt x="752" y="779"/>
                </a:lnTo>
                <a:lnTo>
                  <a:pt x="752" y="769"/>
                </a:lnTo>
                <a:lnTo>
                  <a:pt x="728" y="769"/>
                </a:lnTo>
                <a:lnTo>
                  <a:pt x="728" y="761"/>
                </a:lnTo>
                <a:lnTo>
                  <a:pt x="718" y="761"/>
                </a:lnTo>
                <a:lnTo>
                  <a:pt x="718" y="757"/>
                </a:lnTo>
                <a:lnTo>
                  <a:pt x="704" y="757"/>
                </a:lnTo>
                <a:lnTo>
                  <a:pt x="704" y="747"/>
                </a:lnTo>
                <a:lnTo>
                  <a:pt x="620" y="747"/>
                </a:lnTo>
                <a:lnTo>
                  <a:pt x="620" y="743"/>
                </a:lnTo>
                <a:lnTo>
                  <a:pt x="602" y="743"/>
                </a:lnTo>
                <a:lnTo>
                  <a:pt x="602" y="721"/>
                </a:lnTo>
                <a:lnTo>
                  <a:pt x="592" y="721"/>
                </a:lnTo>
                <a:lnTo>
                  <a:pt x="592" y="711"/>
                </a:lnTo>
                <a:lnTo>
                  <a:pt x="582" y="711"/>
                </a:lnTo>
                <a:lnTo>
                  <a:pt x="582" y="699"/>
                </a:lnTo>
                <a:lnTo>
                  <a:pt x="568" y="699"/>
                </a:lnTo>
                <a:lnTo>
                  <a:pt x="568" y="691"/>
                </a:lnTo>
                <a:lnTo>
                  <a:pt x="534" y="691"/>
                </a:lnTo>
                <a:lnTo>
                  <a:pt x="534" y="685"/>
                </a:lnTo>
                <a:lnTo>
                  <a:pt x="528" y="685"/>
                </a:lnTo>
                <a:lnTo>
                  <a:pt x="528" y="676"/>
                </a:lnTo>
                <a:lnTo>
                  <a:pt x="460" y="676"/>
                </a:lnTo>
                <a:lnTo>
                  <a:pt x="460" y="662"/>
                </a:lnTo>
                <a:lnTo>
                  <a:pt x="447" y="662"/>
                </a:lnTo>
                <a:lnTo>
                  <a:pt x="447" y="644"/>
                </a:lnTo>
                <a:lnTo>
                  <a:pt x="437" y="644"/>
                </a:lnTo>
                <a:lnTo>
                  <a:pt x="437" y="624"/>
                </a:lnTo>
                <a:lnTo>
                  <a:pt x="431" y="624"/>
                </a:lnTo>
                <a:lnTo>
                  <a:pt x="431" y="612"/>
                </a:lnTo>
                <a:lnTo>
                  <a:pt x="419" y="612"/>
                </a:lnTo>
                <a:lnTo>
                  <a:pt x="419" y="604"/>
                </a:lnTo>
                <a:lnTo>
                  <a:pt x="347" y="604"/>
                </a:lnTo>
                <a:lnTo>
                  <a:pt x="347" y="590"/>
                </a:lnTo>
                <a:lnTo>
                  <a:pt x="313" y="590"/>
                </a:lnTo>
                <a:lnTo>
                  <a:pt x="313" y="586"/>
                </a:lnTo>
                <a:lnTo>
                  <a:pt x="297" y="586"/>
                </a:lnTo>
                <a:lnTo>
                  <a:pt x="297" y="562"/>
                </a:lnTo>
                <a:lnTo>
                  <a:pt x="289" y="562"/>
                </a:lnTo>
                <a:lnTo>
                  <a:pt x="289" y="544"/>
                </a:lnTo>
                <a:lnTo>
                  <a:pt x="283" y="544"/>
                </a:lnTo>
                <a:lnTo>
                  <a:pt x="283" y="515"/>
                </a:lnTo>
                <a:lnTo>
                  <a:pt x="275" y="515"/>
                </a:lnTo>
                <a:lnTo>
                  <a:pt x="275" y="495"/>
                </a:lnTo>
                <a:lnTo>
                  <a:pt x="257" y="495"/>
                </a:lnTo>
                <a:lnTo>
                  <a:pt x="257" y="487"/>
                </a:lnTo>
                <a:lnTo>
                  <a:pt x="237" y="487"/>
                </a:lnTo>
                <a:lnTo>
                  <a:pt x="237" y="471"/>
                </a:lnTo>
                <a:lnTo>
                  <a:pt x="223" y="471"/>
                </a:lnTo>
                <a:lnTo>
                  <a:pt x="223" y="453"/>
                </a:lnTo>
                <a:lnTo>
                  <a:pt x="203" y="453"/>
                </a:lnTo>
                <a:lnTo>
                  <a:pt x="203" y="441"/>
                </a:lnTo>
                <a:lnTo>
                  <a:pt x="175" y="441"/>
                </a:lnTo>
                <a:lnTo>
                  <a:pt x="175" y="431"/>
                </a:lnTo>
                <a:lnTo>
                  <a:pt x="165" y="431"/>
                </a:lnTo>
                <a:lnTo>
                  <a:pt x="165" y="413"/>
                </a:lnTo>
                <a:lnTo>
                  <a:pt x="157" y="413"/>
                </a:lnTo>
                <a:lnTo>
                  <a:pt x="157" y="387"/>
                </a:lnTo>
                <a:lnTo>
                  <a:pt x="149" y="387"/>
                </a:lnTo>
                <a:lnTo>
                  <a:pt x="149" y="364"/>
                </a:lnTo>
                <a:lnTo>
                  <a:pt x="145" y="364"/>
                </a:lnTo>
                <a:lnTo>
                  <a:pt x="145" y="266"/>
                </a:lnTo>
                <a:lnTo>
                  <a:pt x="139" y="266"/>
                </a:lnTo>
                <a:lnTo>
                  <a:pt x="139" y="185"/>
                </a:lnTo>
                <a:lnTo>
                  <a:pt x="131" y="185"/>
                </a:lnTo>
                <a:lnTo>
                  <a:pt x="131" y="119"/>
                </a:lnTo>
                <a:lnTo>
                  <a:pt x="125" y="119"/>
                </a:lnTo>
                <a:lnTo>
                  <a:pt x="125" y="109"/>
                </a:lnTo>
                <a:lnTo>
                  <a:pt x="119" y="109"/>
                </a:lnTo>
                <a:lnTo>
                  <a:pt x="119" y="99"/>
                </a:lnTo>
                <a:lnTo>
                  <a:pt x="110" y="99"/>
                </a:lnTo>
                <a:lnTo>
                  <a:pt x="110" y="77"/>
                </a:lnTo>
                <a:lnTo>
                  <a:pt x="104" y="77"/>
                </a:lnTo>
                <a:lnTo>
                  <a:pt x="104" y="71"/>
                </a:lnTo>
                <a:lnTo>
                  <a:pt x="96" y="71"/>
                </a:lnTo>
                <a:lnTo>
                  <a:pt x="96" y="48"/>
                </a:lnTo>
                <a:lnTo>
                  <a:pt x="88" y="48"/>
                </a:lnTo>
                <a:lnTo>
                  <a:pt x="88" y="36"/>
                </a:lnTo>
                <a:lnTo>
                  <a:pt x="78" y="36"/>
                </a:lnTo>
                <a:lnTo>
                  <a:pt x="78" y="26"/>
                </a:lnTo>
                <a:lnTo>
                  <a:pt x="58" y="26"/>
                </a:lnTo>
                <a:lnTo>
                  <a:pt x="58" y="16"/>
                </a:lnTo>
                <a:lnTo>
                  <a:pt x="36" y="16"/>
                </a:lnTo>
                <a:lnTo>
                  <a:pt x="36" y="6"/>
                </a:lnTo>
                <a:lnTo>
                  <a:pt x="20" y="6"/>
                </a:lnTo>
                <a:lnTo>
                  <a:pt x="20" y="0"/>
                </a:lnTo>
                <a:lnTo>
                  <a:pt x="0" y="0"/>
                </a:lnTo>
              </a:path>
            </a:pathLst>
          </a:custGeom>
          <a:noFill/>
          <a:ln cap="flat" cmpd="sng" w="15875">
            <a:solidFill>
              <a:schemeClr val="lt2"/>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1200" u="none" cap="none" strike="noStrike">
              <a:solidFill>
                <a:srgbClr val="000000"/>
              </a:solidFill>
              <a:latin typeface="Arial"/>
              <a:ea typeface="Arial"/>
              <a:cs typeface="Arial"/>
              <a:sym typeface="Arial"/>
            </a:endParaRPr>
          </a:p>
        </p:txBody>
      </p:sp>
      <p:grpSp>
        <p:nvGrpSpPr>
          <p:cNvPr id="1612" name="Google Shape;1612;p49"/>
          <p:cNvGrpSpPr/>
          <p:nvPr/>
        </p:nvGrpSpPr>
        <p:grpSpPr>
          <a:xfrm>
            <a:off x="1255389" y="1831974"/>
            <a:ext cx="3878069" cy="1821535"/>
            <a:chOff x="1638300" y="1706563"/>
            <a:chExt cx="2894013" cy="1520825"/>
          </a:xfrm>
        </p:grpSpPr>
        <p:cxnSp>
          <p:nvCxnSpPr>
            <p:cNvPr id="1613" name="Google Shape;1613;p49"/>
            <p:cNvCxnSpPr/>
            <p:nvPr/>
          </p:nvCxnSpPr>
          <p:spPr>
            <a:xfrm>
              <a:off x="4491038" y="3144838"/>
              <a:ext cx="0" cy="82550"/>
            </a:xfrm>
            <a:prstGeom prst="straightConnector1">
              <a:avLst/>
            </a:prstGeom>
            <a:noFill/>
            <a:ln cap="flat" cmpd="sng" w="15875">
              <a:solidFill>
                <a:schemeClr val="lt2"/>
              </a:solidFill>
              <a:prstDash val="solid"/>
              <a:miter lim="800000"/>
              <a:headEnd len="sm" w="sm" type="none"/>
              <a:tailEnd len="sm" w="sm" type="none"/>
            </a:ln>
          </p:spPr>
        </p:cxnSp>
        <p:cxnSp>
          <p:nvCxnSpPr>
            <p:cNvPr id="1614" name="Google Shape;1614;p49"/>
            <p:cNvCxnSpPr/>
            <p:nvPr/>
          </p:nvCxnSpPr>
          <p:spPr>
            <a:xfrm rot="10800000">
              <a:off x="4449763" y="3186113"/>
              <a:ext cx="82550" cy="0"/>
            </a:xfrm>
            <a:prstGeom prst="straightConnector1">
              <a:avLst/>
            </a:prstGeom>
            <a:noFill/>
            <a:ln cap="flat" cmpd="sng" w="15875">
              <a:solidFill>
                <a:schemeClr val="lt2"/>
              </a:solidFill>
              <a:prstDash val="solid"/>
              <a:miter lim="800000"/>
              <a:headEnd len="sm" w="sm" type="none"/>
              <a:tailEnd len="sm" w="sm" type="none"/>
            </a:ln>
          </p:spPr>
        </p:cxnSp>
        <p:cxnSp>
          <p:nvCxnSpPr>
            <p:cNvPr id="1615" name="Google Shape;1615;p49"/>
            <p:cNvCxnSpPr/>
            <p:nvPr/>
          </p:nvCxnSpPr>
          <p:spPr>
            <a:xfrm>
              <a:off x="4144963" y="3144838"/>
              <a:ext cx="0" cy="82550"/>
            </a:xfrm>
            <a:prstGeom prst="straightConnector1">
              <a:avLst/>
            </a:prstGeom>
            <a:noFill/>
            <a:ln cap="flat" cmpd="sng" w="15875">
              <a:solidFill>
                <a:schemeClr val="lt2"/>
              </a:solidFill>
              <a:prstDash val="solid"/>
              <a:miter lim="800000"/>
              <a:headEnd len="sm" w="sm" type="none"/>
              <a:tailEnd len="sm" w="sm" type="none"/>
            </a:ln>
          </p:spPr>
        </p:cxnSp>
        <p:cxnSp>
          <p:nvCxnSpPr>
            <p:cNvPr id="1616" name="Google Shape;1616;p49"/>
            <p:cNvCxnSpPr/>
            <p:nvPr/>
          </p:nvCxnSpPr>
          <p:spPr>
            <a:xfrm rot="10800000">
              <a:off x="4103688" y="3186113"/>
              <a:ext cx="82550" cy="0"/>
            </a:xfrm>
            <a:prstGeom prst="straightConnector1">
              <a:avLst/>
            </a:prstGeom>
            <a:noFill/>
            <a:ln cap="flat" cmpd="sng" w="15875">
              <a:solidFill>
                <a:schemeClr val="lt2"/>
              </a:solidFill>
              <a:prstDash val="solid"/>
              <a:miter lim="800000"/>
              <a:headEnd len="sm" w="sm" type="none"/>
              <a:tailEnd len="sm" w="sm" type="none"/>
            </a:ln>
          </p:spPr>
        </p:cxnSp>
        <p:cxnSp>
          <p:nvCxnSpPr>
            <p:cNvPr id="1617" name="Google Shape;1617;p49"/>
            <p:cNvCxnSpPr/>
            <p:nvPr/>
          </p:nvCxnSpPr>
          <p:spPr>
            <a:xfrm>
              <a:off x="3790950" y="3144838"/>
              <a:ext cx="0" cy="82550"/>
            </a:xfrm>
            <a:prstGeom prst="straightConnector1">
              <a:avLst/>
            </a:prstGeom>
            <a:noFill/>
            <a:ln cap="flat" cmpd="sng" w="15875">
              <a:solidFill>
                <a:schemeClr val="lt2"/>
              </a:solidFill>
              <a:prstDash val="solid"/>
              <a:miter lim="800000"/>
              <a:headEnd len="sm" w="sm" type="none"/>
              <a:tailEnd len="sm" w="sm" type="none"/>
            </a:ln>
          </p:spPr>
        </p:cxnSp>
        <p:cxnSp>
          <p:nvCxnSpPr>
            <p:cNvPr id="1618" name="Google Shape;1618;p49"/>
            <p:cNvCxnSpPr/>
            <p:nvPr/>
          </p:nvCxnSpPr>
          <p:spPr>
            <a:xfrm rot="10800000">
              <a:off x="3749675" y="3186113"/>
              <a:ext cx="82550" cy="0"/>
            </a:xfrm>
            <a:prstGeom prst="straightConnector1">
              <a:avLst/>
            </a:prstGeom>
            <a:noFill/>
            <a:ln cap="flat" cmpd="sng" w="15875">
              <a:solidFill>
                <a:schemeClr val="lt2"/>
              </a:solidFill>
              <a:prstDash val="solid"/>
              <a:miter lim="800000"/>
              <a:headEnd len="sm" w="sm" type="none"/>
              <a:tailEnd len="sm" w="sm" type="none"/>
            </a:ln>
          </p:spPr>
        </p:cxnSp>
        <p:cxnSp>
          <p:nvCxnSpPr>
            <p:cNvPr id="1619" name="Google Shape;1619;p49"/>
            <p:cNvCxnSpPr/>
            <p:nvPr/>
          </p:nvCxnSpPr>
          <p:spPr>
            <a:xfrm>
              <a:off x="3771900" y="3116263"/>
              <a:ext cx="0" cy="82550"/>
            </a:xfrm>
            <a:prstGeom prst="straightConnector1">
              <a:avLst/>
            </a:prstGeom>
            <a:noFill/>
            <a:ln cap="flat" cmpd="sng" w="15875">
              <a:solidFill>
                <a:schemeClr val="lt2"/>
              </a:solidFill>
              <a:prstDash val="solid"/>
              <a:miter lim="800000"/>
              <a:headEnd len="sm" w="sm" type="none"/>
              <a:tailEnd len="sm" w="sm" type="none"/>
            </a:ln>
          </p:spPr>
        </p:cxnSp>
        <p:cxnSp>
          <p:nvCxnSpPr>
            <p:cNvPr id="1620" name="Google Shape;1620;p49"/>
            <p:cNvCxnSpPr/>
            <p:nvPr/>
          </p:nvCxnSpPr>
          <p:spPr>
            <a:xfrm rot="10800000">
              <a:off x="3730625" y="3157538"/>
              <a:ext cx="82550" cy="0"/>
            </a:xfrm>
            <a:prstGeom prst="straightConnector1">
              <a:avLst/>
            </a:prstGeom>
            <a:noFill/>
            <a:ln cap="flat" cmpd="sng" w="15875">
              <a:solidFill>
                <a:schemeClr val="lt2"/>
              </a:solidFill>
              <a:prstDash val="solid"/>
              <a:miter lim="800000"/>
              <a:headEnd len="sm" w="sm" type="none"/>
              <a:tailEnd len="sm" w="sm" type="none"/>
            </a:ln>
          </p:spPr>
        </p:cxnSp>
        <p:cxnSp>
          <p:nvCxnSpPr>
            <p:cNvPr id="1621" name="Google Shape;1621;p49"/>
            <p:cNvCxnSpPr/>
            <p:nvPr/>
          </p:nvCxnSpPr>
          <p:spPr>
            <a:xfrm>
              <a:off x="3752850" y="3116263"/>
              <a:ext cx="0" cy="82550"/>
            </a:xfrm>
            <a:prstGeom prst="straightConnector1">
              <a:avLst/>
            </a:prstGeom>
            <a:noFill/>
            <a:ln cap="flat" cmpd="sng" w="15875">
              <a:solidFill>
                <a:schemeClr val="lt2"/>
              </a:solidFill>
              <a:prstDash val="solid"/>
              <a:miter lim="800000"/>
              <a:headEnd len="sm" w="sm" type="none"/>
              <a:tailEnd len="sm" w="sm" type="none"/>
            </a:ln>
          </p:spPr>
        </p:cxnSp>
        <p:cxnSp>
          <p:nvCxnSpPr>
            <p:cNvPr id="1622" name="Google Shape;1622;p49"/>
            <p:cNvCxnSpPr/>
            <p:nvPr/>
          </p:nvCxnSpPr>
          <p:spPr>
            <a:xfrm rot="10800000">
              <a:off x="3711575" y="3157538"/>
              <a:ext cx="82550" cy="0"/>
            </a:xfrm>
            <a:prstGeom prst="straightConnector1">
              <a:avLst/>
            </a:prstGeom>
            <a:noFill/>
            <a:ln cap="flat" cmpd="sng" w="15875">
              <a:solidFill>
                <a:schemeClr val="lt2"/>
              </a:solidFill>
              <a:prstDash val="solid"/>
              <a:miter lim="800000"/>
              <a:headEnd len="sm" w="sm" type="none"/>
              <a:tailEnd len="sm" w="sm" type="none"/>
            </a:ln>
          </p:spPr>
        </p:cxnSp>
        <p:cxnSp>
          <p:nvCxnSpPr>
            <p:cNvPr id="1623" name="Google Shape;1623;p49"/>
            <p:cNvCxnSpPr/>
            <p:nvPr/>
          </p:nvCxnSpPr>
          <p:spPr>
            <a:xfrm>
              <a:off x="3517900" y="3094038"/>
              <a:ext cx="0" cy="82550"/>
            </a:xfrm>
            <a:prstGeom prst="straightConnector1">
              <a:avLst/>
            </a:prstGeom>
            <a:noFill/>
            <a:ln cap="flat" cmpd="sng" w="15875">
              <a:solidFill>
                <a:schemeClr val="lt2"/>
              </a:solidFill>
              <a:prstDash val="solid"/>
              <a:miter lim="800000"/>
              <a:headEnd len="sm" w="sm" type="none"/>
              <a:tailEnd len="sm" w="sm" type="none"/>
            </a:ln>
          </p:spPr>
        </p:cxnSp>
        <p:cxnSp>
          <p:nvCxnSpPr>
            <p:cNvPr id="1624" name="Google Shape;1624;p49"/>
            <p:cNvCxnSpPr/>
            <p:nvPr/>
          </p:nvCxnSpPr>
          <p:spPr>
            <a:xfrm rot="10800000">
              <a:off x="3475038" y="3135313"/>
              <a:ext cx="84138" cy="0"/>
            </a:xfrm>
            <a:prstGeom prst="straightConnector1">
              <a:avLst/>
            </a:prstGeom>
            <a:noFill/>
            <a:ln cap="flat" cmpd="sng" w="15875">
              <a:solidFill>
                <a:schemeClr val="lt2"/>
              </a:solidFill>
              <a:prstDash val="solid"/>
              <a:miter lim="800000"/>
              <a:headEnd len="sm" w="sm" type="none"/>
              <a:tailEnd len="sm" w="sm" type="none"/>
            </a:ln>
          </p:spPr>
        </p:cxnSp>
        <p:cxnSp>
          <p:nvCxnSpPr>
            <p:cNvPr id="1625" name="Google Shape;1625;p49"/>
            <p:cNvCxnSpPr/>
            <p:nvPr/>
          </p:nvCxnSpPr>
          <p:spPr>
            <a:xfrm>
              <a:off x="3306763" y="3022601"/>
              <a:ext cx="0" cy="84138"/>
            </a:xfrm>
            <a:prstGeom prst="straightConnector1">
              <a:avLst/>
            </a:prstGeom>
            <a:noFill/>
            <a:ln cap="flat" cmpd="sng" w="15875">
              <a:solidFill>
                <a:schemeClr val="lt2"/>
              </a:solidFill>
              <a:prstDash val="solid"/>
              <a:miter lim="800000"/>
              <a:headEnd len="sm" w="sm" type="none"/>
              <a:tailEnd len="sm" w="sm" type="none"/>
            </a:ln>
          </p:spPr>
        </p:cxnSp>
        <p:cxnSp>
          <p:nvCxnSpPr>
            <p:cNvPr id="1626" name="Google Shape;1626;p49"/>
            <p:cNvCxnSpPr/>
            <p:nvPr/>
          </p:nvCxnSpPr>
          <p:spPr>
            <a:xfrm rot="10800000">
              <a:off x="3265488" y="3063876"/>
              <a:ext cx="82550" cy="0"/>
            </a:xfrm>
            <a:prstGeom prst="straightConnector1">
              <a:avLst/>
            </a:prstGeom>
            <a:noFill/>
            <a:ln cap="flat" cmpd="sng" w="15875">
              <a:solidFill>
                <a:schemeClr val="lt2"/>
              </a:solidFill>
              <a:prstDash val="solid"/>
              <a:miter lim="800000"/>
              <a:headEnd len="sm" w="sm" type="none"/>
              <a:tailEnd len="sm" w="sm" type="none"/>
            </a:ln>
          </p:spPr>
        </p:cxnSp>
        <p:cxnSp>
          <p:nvCxnSpPr>
            <p:cNvPr id="1627" name="Google Shape;1627;p49"/>
            <p:cNvCxnSpPr/>
            <p:nvPr/>
          </p:nvCxnSpPr>
          <p:spPr>
            <a:xfrm>
              <a:off x="3078163" y="2981326"/>
              <a:ext cx="0" cy="82550"/>
            </a:xfrm>
            <a:prstGeom prst="straightConnector1">
              <a:avLst/>
            </a:prstGeom>
            <a:noFill/>
            <a:ln cap="flat" cmpd="sng" w="15875">
              <a:solidFill>
                <a:schemeClr val="lt2"/>
              </a:solidFill>
              <a:prstDash val="solid"/>
              <a:miter lim="800000"/>
              <a:headEnd len="sm" w="sm" type="none"/>
              <a:tailEnd len="sm" w="sm" type="none"/>
            </a:ln>
          </p:spPr>
        </p:cxnSp>
        <p:cxnSp>
          <p:nvCxnSpPr>
            <p:cNvPr id="1628" name="Google Shape;1628;p49"/>
            <p:cNvCxnSpPr/>
            <p:nvPr/>
          </p:nvCxnSpPr>
          <p:spPr>
            <a:xfrm rot="10800000">
              <a:off x="3036888" y="3022601"/>
              <a:ext cx="82550" cy="0"/>
            </a:xfrm>
            <a:prstGeom prst="straightConnector1">
              <a:avLst/>
            </a:prstGeom>
            <a:noFill/>
            <a:ln cap="flat" cmpd="sng" w="15875">
              <a:solidFill>
                <a:schemeClr val="lt2"/>
              </a:solidFill>
              <a:prstDash val="solid"/>
              <a:miter lim="800000"/>
              <a:headEnd len="sm" w="sm" type="none"/>
              <a:tailEnd len="sm" w="sm" type="none"/>
            </a:ln>
          </p:spPr>
        </p:cxnSp>
        <p:cxnSp>
          <p:nvCxnSpPr>
            <p:cNvPr id="1629" name="Google Shape;1629;p49"/>
            <p:cNvCxnSpPr/>
            <p:nvPr/>
          </p:nvCxnSpPr>
          <p:spPr>
            <a:xfrm>
              <a:off x="3055938" y="2974976"/>
              <a:ext cx="0" cy="82550"/>
            </a:xfrm>
            <a:prstGeom prst="straightConnector1">
              <a:avLst/>
            </a:prstGeom>
            <a:noFill/>
            <a:ln cap="flat" cmpd="sng" w="15875">
              <a:solidFill>
                <a:schemeClr val="lt2"/>
              </a:solidFill>
              <a:prstDash val="solid"/>
              <a:miter lim="800000"/>
              <a:headEnd len="sm" w="sm" type="none"/>
              <a:tailEnd len="sm" w="sm" type="none"/>
            </a:ln>
          </p:spPr>
        </p:cxnSp>
        <p:cxnSp>
          <p:nvCxnSpPr>
            <p:cNvPr id="1630" name="Google Shape;1630;p49"/>
            <p:cNvCxnSpPr/>
            <p:nvPr/>
          </p:nvCxnSpPr>
          <p:spPr>
            <a:xfrm rot="10800000">
              <a:off x="3014663" y="3016251"/>
              <a:ext cx="82550" cy="0"/>
            </a:xfrm>
            <a:prstGeom prst="straightConnector1">
              <a:avLst/>
            </a:prstGeom>
            <a:noFill/>
            <a:ln cap="flat" cmpd="sng" w="15875">
              <a:solidFill>
                <a:schemeClr val="lt2"/>
              </a:solidFill>
              <a:prstDash val="solid"/>
              <a:miter lim="800000"/>
              <a:headEnd len="sm" w="sm" type="none"/>
              <a:tailEnd len="sm" w="sm" type="none"/>
            </a:ln>
          </p:spPr>
        </p:cxnSp>
        <p:cxnSp>
          <p:nvCxnSpPr>
            <p:cNvPr id="1631" name="Google Shape;1631;p49"/>
            <p:cNvCxnSpPr/>
            <p:nvPr/>
          </p:nvCxnSpPr>
          <p:spPr>
            <a:xfrm>
              <a:off x="3036888" y="2949576"/>
              <a:ext cx="0" cy="82550"/>
            </a:xfrm>
            <a:prstGeom prst="straightConnector1">
              <a:avLst/>
            </a:prstGeom>
            <a:noFill/>
            <a:ln cap="flat" cmpd="sng" w="15875">
              <a:solidFill>
                <a:schemeClr val="lt2"/>
              </a:solidFill>
              <a:prstDash val="solid"/>
              <a:miter lim="800000"/>
              <a:headEnd len="sm" w="sm" type="none"/>
              <a:tailEnd len="sm" w="sm" type="none"/>
            </a:ln>
          </p:spPr>
        </p:cxnSp>
        <p:cxnSp>
          <p:nvCxnSpPr>
            <p:cNvPr id="1632" name="Google Shape;1632;p49"/>
            <p:cNvCxnSpPr/>
            <p:nvPr/>
          </p:nvCxnSpPr>
          <p:spPr>
            <a:xfrm rot="10800000">
              <a:off x="2995613" y="2990851"/>
              <a:ext cx="82550" cy="0"/>
            </a:xfrm>
            <a:prstGeom prst="straightConnector1">
              <a:avLst/>
            </a:prstGeom>
            <a:noFill/>
            <a:ln cap="flat" cmpd="sng" w="15875">
              <a:solidFill>
                <a:schemeClr val="lt2"/>
              </a:solidFill>
              <a:prstDash val="solid"/>
              <a:miter lim="800000"/>
              <a:headEnd len="sm" w="sm" type="none"/>
              <a:tailEnd len="sm" w="sm" type="none"/>
            </a:ln>
          </p:spPr>
        </p:cxnSp>
        <p:cxnSp>
          <p:nvCxnSpPr>
            <p:cNvPr id="1633" name="Google Shape;1633;p49"/>
            <p:cNvCxnSpPr/>
            <p:nvPr/>
          </p:nvCxnSpPr>
          <p:spPr>
            <a:xfrm>
              <a:off x="3046413" y="2955926"/>
              <a:ext cx="0" cy="82550"/>
            </a:xfrm>
            <a:prstGeom prst="straightConnector1">
              <a:avLst/>
            </a:prstGeom>
            <a:noFill/>
            <a:ln cap="flat" cmpd="sng" w="15875">
              <a:solidFill>
                <a:schemeClr val="lt2"/>
              </a:solidFill>
              <a:prstDash val="solid"/>
              <a:miter lim="800000"/>
              <a:headEnd len="sm" w="sm" type="none"/>
              <a:tailEnd len="sm" w="sm" type="none"/>
            </a:ln>
          </p:spPr>
        </p:cxnSp>
        <p:cxnSp>
          <p:nvCxnSpPr>
            <p:cNvPr id="1634" name="Google Shape;1634;p49"/>
            <p:cNvCxnSpPr/>
            <p:nvPr/>
          </p:nvCxnSpPr>
          <p:spPr>
            <a:xfrm rot="10800000">
              <a:off x="3005138" y="2997201"/>
              <a:ext cx="82550" cy="0"/>
            </a:xfrm>
            <a:prstGeom prst="straightConnector1">
              <a:avLst/>
            </a:prstGeom>
            <a:noFill/>
            <a:ln cap="flat" cmpd="sng" w="15875">
              <a:solidFill>
                <a:schemeClr val="lt2"/>
              </a:solidFill>
              <a:prstDash val="solid"/>
              <a:miter lim="800000"/>
              <a:headEnd len="sm" w="sm" type="none"/>
              <a:tailEnd len="sm" w="sm" type="none"/>
            </a:ln>
          </p:spPr>
        </p:cxnSp>
        <p:cxnSp>
          <p:nvCxnSpPr>
            <p:cNvPr id="1635" name="Google Shape;1635;p49"/>
            <p:cNvCxnSpPr/>
            <p:nvPr/>
          </p:nvCxnSpPr>
          <p:spPr>
            <a:xfrm>
              <a:off x="2125663" y="2549526"/>
              <a:ext cx="0" cy="84138"/>
            </a:xfrm>
            <a:prstGeom prst="straightConnector1">
              <a:avLst/>
            </a:prstGeom>
            <a:noFill/>
            <a:ln cap="flat" cmpd="sng" w="15875">
              <a:solidFill>
                <a:schemeClr val="lt2"/>
              </a:solidFill>
              <a:prstDash val="solid"/>
              <a:miter lim="800000"/>
              <a:headEnd len="sm" w="sm" type="none"/>
              <a:tailEnd len="sm" w="sm" type="none"/>
            </a:ln>
          </p:spPr>
        </p:cxnSp>
        <p:cxnSp>
          <p:nvCxnSpPr>
            <p:cNvPr id="1636" name="Google Shape;1636;p49"/>
            <p:cNvCxnSpPr/>
            <p:nvPr/>
          </p:nvCxnSpPr>
          <p:spPr>
            <a:xfrm rot="10800000">
              <a:off x="2084388" y="2592388"/>
              <a:ext cx="82550" cy="0"/>
            </a:xfrm>
            <a:prstGeom prst="straightConnector1">
              <a:avLst/>
            </a:prstGeom>
            <a:noFill/>
            <a:ln cap="flat" cmpd="sng" w="15875">
              <a:solidFill>
                <a:schemeClr val="lt2"/>
              </a:solidFill>
              <a:prstDash val="solid"/>
              <a:miter lim="800000"/>
              <a:headEnd len="sm" w="sm" type="none"/>
              <a:tailEnd len="sm" w="sm" type="none"/>
            </a:ln>
          </p:spPr>
        </p:cxnSp>
        <p:cxnSp>
          <p:nvCxnSpPr>
            <p:cNvPr id="1637" name="Google Shape;1637;p49"/>
            <p:cNvCxnSpPr/>
            <p:nvPr/>
          </p:nvCxnSpPr>
          <p:spPr>
            <a:xfrm>
              <a:off x="1938338" y="2390776"/>
              <a:ext cx="0" cy="82550"/>
            </a:xfrm>
            <a:prstGeom prst="straightConnector1">
              <a:avLst/>
            </a:prstGeom>
            <a:noFill/>
            <a:ln cap="flat" cmpd="sng" w="15875">
              <a:solidFill>
                <a:schemeClr val="lt2"/>
              </a:solidFill>
              <a:prstDash val="solid"/>
              <a:miter lim="800000"/>
              <a:headEnd len="sm" w="sm" type="none"/>
              <a:tailEnd len="sm" w="sm" type="none"/>
            </a:ln>
          </p:spPr>
        </p:cxnSp>
        <p:cxnSp>
          <p:nvCxnSpPr>
            <p:cNvPr id="1638" name="Google Shape;1638;p49"/>
            <p:cNvCxnSpPr/>
            <p:nvPr/>
          </p:nvCxnSpPr>
          <p:spPr>
            <a:xfrm rot="10800000">
              <a:off x="1897063" y="2432051"/>
              <a:ext cx="82550" cy="0"/>
            </a:xfrm>
            <a:prstGeom prst="straightConnector1">
              <a:avLst/>
            </a:prstGeom>
            <a:noFill/>
            <a:ln cap="flat" cmpd="sng" w="15875">
              <a:solidFill>
                <a:schemeClr val="lt2"/>
              </a:solidFill>
              <a:prstDash val="solid"/>
              <a:miter lim="800000"/>
              <a:headEnd len="sm" w="sm" type="none"/>
              <a:tailEnd len="sm" w="sm" type="none"/>
            </a:ln>
          </p:spPr>
        </p:cxnSp>
        <p:cxnSp>
          <p:nvCxnSpPr>
            <p:cNvPr id="1639" name="Google Shape;1639;p49"/>
            <p:cNvCxnSpPr/>
            <p:nvPr/>
          </p:nvCxnSpPr>
          <p:spPr>
            <a:xfrm>
              <a:off x="1906588" y="2182813"/>
              <a:ext cx="0" cy="82550"/>
            </a:xfrm>
            <a:prstGeom prst="straightConnector1">
              <a:avLst/>
            </a:prstGeom>
            <a:noFill/>
            <a:ln cap="flat" cmpd="sng" w="15875">
              <a:solidFill>
                <a:schemeClr val="lt2"/>
              </a:solidFill>
              <a:prstDash val="solid"/>
              <a:miter lim="800000"/>
              <a:headEnd len="sm" w="sm" type="none"/>
              <a:tailEnd len="sm" w="sm" type="none"/>
            </a:ln>
          </p:spPr>
        </p:cxnSp>
        <p:cxnSp>
          <p:nvCxnSpPr>
            <p:cNvPr id="1640" name="Google Shape;1640;p49"/>
            <p:cNvCxnSpPr/>
            <p:nvPr/>
          </p:nvCxnSpPr>
          <p:spPr>
            <a:xfrm rot="10800000">
              <a:off x="1865313" y="2224088"/>
              <a:ext cx="82550" cy="0"/>
            </a:xfrm>
            <a:prstGeom prst="straightConnector1">
              <a:avLst/>
            </a:prstGeom>
            <a:noFill/>
            <a:ln cap="flat" cmpd="sng" w="15875">
              <a:solidFill>
                <a:schemeClr val="lt2"/>
              </a:solidFill>
              <a:prstDash val="solid"/>
              <a:miter lim="800000"/>
              <a:headEnd len="sm" w="sm" type="none"/>
              <a:tailEnd len="sm" w="sm" type="none"/>
            </a:ln>
          </p:spPr>
        </p:cxnSp>
        <p:cxnSp>
          <p:nvCxnSpPr>
            <p:cNvPr id="1641" name="Google Shape;1641;p49"/>
            <p:cNvCxnSpPr/>
            <p:nvPr/>
          </p:nvCxnSpPr>
          <p:spPr>
            <a:xfrm>
              <a:off x="1679575" y="1706563"/>
              <a:ext cx="0" cy="82550"/>
            </a:xfrm>
            <a:prstGeom prst="straightConnector1">
              <a:avLst/>
            </a:prstGeom>
            <a:noFill/>
            <a:ln cap="flat" cmpd="sng" w="15875">
              <a:solidFill>
                <a:schemeClr val="lt2"/>
              </a:solidFill>
              <a:prstDash val="solid"/>
              <a:miter lim="800000"/>
              <a:headEnd len="sm" w="sm" type="none"/>
              <a:tailEnd len="sm" w="sm" type="none"/>
            </a:ln>
          </p:spPr>
        </p:cxnSp>
        <p:cxnSp>
          <p:nvCxnSpPr>
            <p:cNvPr id="1642" name="Google Shape;1642;p49"/>
            <p:cNvCxnSpPr/>
            <p:nvPr/>
          </p:nvCxnSpPr>
          <p:spPr>
            <a:xfrm rot="10800000">
              <a:off x="1638300" y="1747838"/>
              <a:ext cx="82550" cy="0"/>
            </a:xfrm>
            <a:prstGeom prst="straightConnector1">
              <a:avLst/>
            </a:prstGeom>
            <a:noFill/>
            <a:ln cap="flat" cmpd="sng" w="15875">
              <a:solidFill>
                <a:schemeClr val="lt2"/>
              </a:solidFill>
              <a:prstDash val="solid"/>
              <a:miter lim="800000"/>
              <a:headEnd len="sm" w="sm" type="none"/>
              <a:tailEnd len="sm" w="sm" type="none"/>
            </a:ln>
          </p:spPr>
        </p:cxnSp>
      </p:grpSp>
      <p:sp>
        <p:nvSpPr>
          <p:cNvPr id="1643" name="Google Shape;1643;p49"/>
          <p:cNvSpPr/>
          <p:nvPr/>
        </p:nvSpPr>
        <p:spPr>
          <a:xfrm>
            <a:off x="1306444" y="1877608"/>
            <a:ext cx="4199796" cy="1629988"/>
          </a:xfrm>
          <a:custGeom>
            <a:rect b="b" l="l" r="r" t="t"/>
            <a:pathLst>
              <a:path extrusionOk="0" h="862" w="1978">
                <a:moveTo>
                  <a:pt x="0" y="0"/>
                </a:moveTo>
                <a:lnTo>
                  <a:pt x="46" y="0"/>
                </a:lnTo>
                <a:lnTo>
                  <a:pt x="46" y="6"/>
                </a:lnTo>
                <a:lnTo>
                  <a:pt x="62" y="6"/>
                </a:lnTo>
                <a:lnTo>
                  <a:pt x="62" y="14"/>
                </a:lnTo>
                <a:lnTo>
                  <a:pt x="86" y="14"/>
                </a:lnTo>
                <a:lnTo>
                  <a:pt x="86" y="22"/>
                </a:lnTo>
                <a:lnTo>
                  <a:pt x="102" y="22"/>
                </a:lnTo>
                <a:lnTo>
                  <a:pt x="102" y="32"/>
                </a:lnTo>
                <a:lnTo>
                  <a:pt x="133" y="32"/>
                </a:lnTo>
                <a:lnTo>
                  <a:pt x="133" y="59"/>
                </a:lnTo>
                <a:lnTo>
                  <a:pt x="139" y="59"/>
                </a:lnTo>
                <a:lnTo>
                  <a:pt x="139" y="91"/>
                </a:lnTo>
                <a:lnTo>
                  <a:pt x="145" y="91"/>
                </a:lnTo>
                <a:lnTo>
                  <a:pt x="145" y="143"/>
                </a:lnTo>
                <a:lnTo>
                  <a:pt x="157" y="143"/>
                </a:lnTo>
                <a:lnTo>
                  <a:pt x="157" y="159"/>
                </a:lnTo>
                <a:lnTo>
                  <a:pt x="167" y="159"/>
                </a:lnTo>
                <a:lnTo>
                  <a:pt x="167" y="167"/>
                </a:lnTo>
                <a:lnTo>
                  <a:pt x="181" y="167"/>
                </a:lnTo>
                <a:lnTo>
                  <a:pt x="181" y="177"/>
                </a:lnTo>
                <a:lnTo>
                  <a:pt x="205" y="177"/>
                </a:lnTo>
                <a:lnTo>
                  <a:pt x="205" y="185"/>
                </a:lnTo>
                <a:lnTo>
                  <a:pt x="223" y="185"/>
                </a:lnTo>
                <a:lnTo>
                  <a:pt x="223" y="191"/>
                </a:lnTo>
                <a:lnTo>
                  <a:pt x="235" y="191"/>
                </a:lnTo>
                <a:lnTo>
                  <a:pt x="235" y="199"/>
                </a:lnTo>
                <a:lnTo>
                  <a:pt x="255" y="199"/>
                </a:lnTo>
                <a:lnTo>
                  <a:pt x="255" y="224"/>
                </a:lnTo>
                <a:lnTo>
                  <a:pt x="267" y="224"/>
                </a:lnTo>
                <a:lnTo>
                  <a:pt x="267" y="234"/>
                </a:lnTo>
                <a:lnTo>
                  <a:pt x="279" y="234"/>
                </a:lnTo>
                <a:lnTo>
                  <a:pt x="279" y="244"/>
                </a:lnTo>
                <a:lnTo>
                  <a:pt x="289" y="244"/>
                </a:lnTo>
                <a:lnTo>
                  <a:pt x="289" y="272"/>
                </a:lnTo>
                <a:lnTo>
                  <a:pt x="297" y="272"/>
                </a:lnTo>
                <a:lnTo>
                  <a:pt x="297" y="304"/>
                </a:lnTo>
                <a:lnTo>
                  <a:pt x="309" y="304"/>
                </a:lnTo>
                <a:lnTo>
                  <a:pt x="309" y="318"/>
                </a:lnTo>
                <a:lnTo>
                  <a:pt x="315" y="318"/>
                </a:lnTo>
                <a:lnTo>
                  <a:pt x="315" y="338"/>
                </a:lnTo>
                <a:lnTo>
                  <a:pt x="327" y="338"/>
                </a:lnTo>
                <a:lnTo>
                  <a:pt x="327" y="350"/>
                </a:lnTo>
                <a:lnTo>
                  <a:pt x="421" y="350"/>
                </a:lnTo>
                <a:lnTo>
                  <a:pt x="421" y="375"/>
                </a:lnTo>
                <a:lnTo>
                  <a:pt x="433" y="375"/>
                </a:lnTo>
                <a:lnTo>
                  <a:pt x="433" y="425"/>
                </a:lnTo>
                <a:lnTo>
                  <a:pt x="445" y="425"/>
                </a:lnTo>
                <a:lnTo>
                  <a:pt x="445" y="449"/>
                </a:lnTo>
                <a:lnTo>
                  <a:pt x="482" y="449"/>
                </a:lnTo>
                <a:lnTo>
                  <a:pt x="482" y="459"/>
                </a:lnTo>
                <a:lnTo>
                  <a:pt x="496" y="459"/>
                </a:lnTo>
                <a:lnTo>
                  <a:pt x="496" y="463"/>
                </a:lnTo>
                <a:lnTo>
                  <a:pt x="504" y="463"/>
                </a:lnTo>
                <a:lnTo>
                  <a:pt x="504" y="469"/>
                </a:lnTo>
                <a:lnTo>
                  <a:pt x="548" y="469"/>
                </a:lnTo>
                <a:lnTo>
                  <a:pt x="548" y="477"/>
                </a:lnTo>
                <a:lnTo>
                  <a:pt x="568" y="477"/>
                </a:lnTo>
                <a:lnTo>
                  <a:pt x="568" y="487"/>
                </a:lnTo>
                <a:lnTo>
                  <a:pt x="580" y="487"/>
                </a:lnTo>
                <a:lnTo>
                  <a:pt x="580" y="497"/>
                </a:lnTo>
                <a:lnTo>
                  <a:pt x="588" y="497"/>
                </a:lnTo>
                <a:lnTo>
                  <a:pt x="588" y="534"/>
                </a:lnTo>
                <a:lnTo>
                  <a:pt x="622" y="534"/>
                </a:lnTo>
                <a:lnTo>
                  <a:pt x="622" y="542"/>
                </a:lnTo>
                <a:lnTo>
                  <a:pt x="668" y="542"/>
                </a:lnTo>
                <a:lnTo>
                  <a:pt x="668" y="550"/>
                </a:lnTo>
                <a:lnTo>
                  <a:pt x="682" y="550"/>
                </a:lnTo>
                <a:lnTo>
                  <a:pt x="682" y="558"/>
                </a:lnTo>
                <a:lnTo>
                  <a:pt x="718" y="558"/>
                </a:lnTo>
                <a:lnTo>
                  <a:pt x="718" y="566"/>
                </a:lnTo>
                <a:lnTo>
                  <a:pt x="728" y="566"/>
                </a:lnTo>
                <a:lnTo>
                  <a:pt x="728" y="582"/>
                </a:lnTo>
                <a:lnTo>
                  <a:pt x="740" y="582"/>
                </a:lnTo>
                <a:lnTo>
                  <a:pt x="740" y="600"/>
                </a:lnTo>
                <a:lnTo>
                  <a:pt x="768" y="600"/>
                </a:lnTo>
                <a:lnTo>
                  <a:pt x="768" y="608"/>
                </a:lnTo>
                <a:lnTo>
                  <a:pt x="776" y="608"/>
                </a:lnTo>
                <a:lnTo>
                  <a:pt x="776" y="612"/>
                </a:lnTo>
                <a:lnTo>
                  <a:pt x="855" y="612"/>
                </a:lnTo>
                <a:lnTo>
                  <a:pt x="855" y="622"/>
                </a:lnTo>
                <a:lnTo>
                  <a:pt x="867" y="622"/>
                </a:lnTo>
                <a:lnTo>
                  <a:pt x="867" y="646"/>
                </a:lnTo>
                <a:lnTo>
                  <a:pt x="879" y="646"/>
                </a:lnTo>
                <a:lnTo>
                  <a:pt x="879" y="666"/>
                </a:lnTo>
                <a:lnTo>
                  <a:pt x="889" y="666"/>
                </a:lnTo>
                <a:lnTo>
                  <a:pt x="889" y="687"/>
                </a:lnTo>
                <a:lnTo>
                  <a:pt x="911" y="687"/>
                </a:lnTo>
                <a:lnTo>
                  <a:pt x="911" y="695"/>
                </a:lnTo>
                <a:lnTo>
                  <a:pt x="977" y="695"/>
                </a:lnTo>
                <a:lnTo>
                  <a:pt x="977" y="705"/>
                </a:lnTo>
                <a:lnTo>
                  <a:pt x="1001" y="705"/>
                </a:lnTo>
                <a:lnTo>
                  <a:pt x="1001" y="711"/>
                </a:lnTo>
                <a:lnTo>
                  <a:pt x="1027" y="711"/>
                </a:lnTo>
                <a:lnTo>
                  <a:pt x="1027" y="719"/>
                </a:lnTo>
                <a:lnTo>
                  <a:pt x="1097" y="719"/>
                </a:lnTo>
                <a:lnTo>
                  <a:pt x="1097" y="733"/>
                </a:lnTo>
                <a:lnTo>
                  <a:pt x="1103" y="733"/>
                </a:lnTo>
                <a:lnTo>
                  <a:pt x="1103" y="749"/>
                </a:lnTo>
                <a:lnTo>
                  <a:pt x="1164" y="749"/>
                </a:lnTo>
                <a:lnTo>
                  <a:pt x="1164" y="767"/>
                </a:lnTo>
                <a:lnTo>
                  <a:pt x="1202" y="767"/>
                </a:lnTo>
                <a:lnTo>
                  <a:pt x="1202" y="777"/>
                </a:lnTo>
                <a:lnTo>
                  <a:pt x="1346" y="777"/>
                </a:lnTo>
                <a:lnTo>
                  <a:pt x="1346" y="789"/>
                </a:lnTo>
                <a:lnTo>
                  <a:pt x="1458" y="789"/>
                </a:lnTo>
                <a:lnTo>
                  <a:pt x="1458" y="801"/>
                </a:lnTo>
                <a:lnTo>
                  <a:pt x="1468" y="801"/>
                </a:lnTo>
                <a:lnTo>
                  <a:pt x="1468" y="809"/>
                </a:lnTo>
                <a:lnTo>
                  <a:pt x="1693" y="809"/>
                </a:lnTo>
                <a:lnTo>
                  <a:pt x="1693" y="862"/>
                </a:lnTo>
                <a:lnTo>
                  <a:pt x="1978" y="862"/>
                </a:lnTo>
              </a:path>
            </a:pathLst>
          </a:custGeom>
          <a:noFill/>
          <a:ln cap="flat" cmpd="sng" w="15875">
            <a:solidFill>
              <a:schemeClr val="accent5"/>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849"/>
              <a:buFont typeface="Arial"/>
              <a:buNone/>
            </a:pPr>
            <a:r>
              <a:t/>
            </a:r>
            <a:endParaRPr b="0" i="0" sz="1200" u="none" cap="none" strike="noStrike">
              <a:solidFill>
                <a:srgbClr val="000000"/>
              </a:solidFill>
              <a:latin typeface="Arial"/>
              <a:ea typeface="Arial"/>
              <a:cs typeface="Arial"/>
              <a:sym typeface="Arial"/>
            </a:endParaRPr>
          </a:p>
        </p:txBody>
      </p:sp>
      <p:grpSp>
        <p:nvGrpSpPr>
          <p:cNvPr id="1644" name="Google Shape;1644;p49"/>
          <p:cNvGrpSpPr/>
          <p:nvPr/>
        </p:nvGrpSpPr>
        <p:grpSpPr>
          <a:xfrm>
            <a:off x="1559112" y="2098848"/>
            <a:ext cx="4002333" cy="1457914"/>
            <a:chOff x="1865313" y="1930401"/>
            <a:chExt cx="2992437" cy="1223963"/>
          </a:xfrm>
        </p:grpSpPr>
        <p:cxnSp>
          <p:nvCxnSpPr>
            <p:cNvPr id="1645" name="Google Shape;1645;p49"/>
            <p:cNvCxnSpPr/>
            <p:nvPr/>
          </p:nvCxnSpPr>
          <p:spPr>
            <a:xfrm>
              <a:off x="1906588" y="1930401"/>
              <a:ext cx="0" cy="82550"/>
            </a:xfrm>
            <a:prstGeom prst="straightConnector1">
              <a:avLst/>
            </a:prstGeom>
            <a:noFill/>
            <a:ln cap="flat" cmpd="sng" w="15875">
              <a:solidFill>
                <a:schemeClr val="accent5"/>
              </a:solidFill>
              <a:prstDash val="solid"/>
              <a:miter lim="800000"/>
              <a:headEnd len="sm" w="sm" type="none"/>
              <a:tailEnd len="sm" w="sm" type="none"/>
            </a:ln>
          </p:spPr>
        </p:cxnSp>
        <p:cxnSp>
          <p:nvCxnSpPr>
            <p:cNvPr id="1646" name="Google Shape;1646;p49"/>
            <p:cNvCxnSpPr/>
            <p:nvPr/>
          </p:nvCxnSpPr>
          <p:spPr>
            <a:xfrm rot="10800000">
              <a:off x="1865313" y="1971676"/>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47" name="Google Shape;1647;p49"/>
            <p:cNvCxnSpPr/>
            <p:nvPr/>
          </p:nvCxnSpPr>
          <p:spPr>
            <a:xfrm>
              <a:off x="2401888" y="2416176"/>
              <a:ext cx="0" cy="82550"/>
            </a:xfrm>
            <a:prstGeom prst="straightConnector1">
              <a:avLst/>
            </a:prstGeom>
            <a:noFill/>
            <a:ln cap="flat" cmpd="sng" w="15875">
              <a:solidFill>
                <a:schemeClr val="accent5"/>
              </a:solidFill>
              <a:prstDash val="solid"/>
              <a:miter lim="800000"/>
              <a:headEnd len="sm" w="sm" type="none"/>
              <a:tailEnd len="sm" w="sm" type="none"/>
            </a:ln>
          </p:spPr>
        </p:cxnSp>
        <p:cxnSp>
          <p:nvCxnSpPr>
            <p:cNvPr id="1648" name="Google Shape;1648;p49"/>
            <p:cNvCxnSpPr/>
            <p:nvPr/>
          </p:nvCxnSpPr>
          <p:spPr>
            <a:xfrm rot="10800000">
              <a:off x="2360613" y="2457451"/>
              <a:ext cx="84138" cy="0"/>
            </a:xfrm>
            <a:prstGeom prst="straightConnector1">
              <a:avLst/>
            </a:prstGeom>
            <a:noFill/>
            <a:ln cap="flat" cmpd="sng" w="15875">
              <a:solidFill>
                <a:schemeClr val="accent5"/>
              </a:solidFill>
              <a:prstDash val="solid"/>
              <a:miter lim="800000"/>
              <a:headEnd len="sm" w="sm" type="none"/>
              <a:tailEnd len="sm" w="sm" type="none"/>
            </a:ln>
          </p:spPr>
        </p:cxnSp>
        <p:cxnSp>
          <p:nvCxnSpPr>
            <p:cNvPr id="1649" name="Google Shape;1649;p49"/>
            <p:cNvCxnSpPr/>
            <p:nvPr/>
          </p:nvCxnSpPr>
          <p:spPr>
            <a:xfrm>
              <a:off x="2632075" y="2549526"/>
              <a:ext cx="0" cy="84138"/>
            </a:xfrm>
            <a:prstGeom prst="straightConnector1">
              <a:avLst/>
            </a:prstGeom>
            <a:noFill/>
            <a:ln cap="flat" cmpd="sng" w="15875">
              <a:solidFill>
                <a:schemeClr val="accent5"/>
              </a:solidFill>
              <a:prstDash val="solid"/>
              <a:miter lim="800000"/>
              <a:headEnd len="sm" w="sm" type="none"/>
              <a:tailEnd len="sm" w="sm" type="none"/>
            </a:ln>
          </p:spPr>
        </p:cxnSp>
        <p:cxnSp>
          <p:nvCxnSpPr>
            <p:cNvPr id="1650" name="Google Shape;1650;p49"/>
            <p:cNvCxnSpPr/>
            <p:nvPr/>
          </p:nvCxnSpPr>
          <p:spPr>
            <a:xfrm rot="10800000">
              <a:off x="2590800" y="2592388"/>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51" name="Google Shape;1651;p49"/>
            <p:cNvCxnSpPr/>
            <p:nvPr/>
          </p:nvCxnSpPr>
          <p:spPr>
            <a:xfrm>
              <a:off x="3049588" y="2706688"/>
              <a:ext cx="0" cy="82550"/>
            </a:xfrm>
            <a:prstGeom prst="straightConnector1">
              <a:avLst/>
            </a:prstGeom>
            <a:noFill/>
            <a:ln cap="flat" cmpd="sng" w="15875">
              <a:solidFill>
                <a:schemeClr val="accent5"/>
              </a:solidFill>
              <a:prstDash val="solid"/>
              <a:miter lim="800000"/>
              <a:headEnd len="sm" w="sm" type="none"/>
              <a:tailEnd len="sm" w="sm" type="none"/>
            </a:ln>
          </p:spPr>
        </p:cxnSp>
        <p:cxnSp>
          <p:nvCxnSpPr>
            <p:cNvPr id="1652" name="Google Shape;1652;p49"/>
            <p:cNvCxnSpPr/>
            <p:nvPr/>
          </p:nvCxnSpPr>
          <p:spPr>
            <a:xfrm rot="10800000">
              <a:off x="3008313" y="2747963"/>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53" name="Google Shape;1653;p49"/>
            <p:cNvCxnSpPr/>
            <p:nvPr/>
          </p:nvCxnSpPr>
          <p:spPr>
            <a:xfrm>
              <a:off x="3144838" y="2808288"/>
              <a:ext cx="0" cy="84138"/>
            </a:xfrm>
            <a:prstGeom prst="straightConnector1">
              <a:avLst/>
            </a:prstGeom>
            <a:noFill/>
            <a:ln cap="flat" cmpd="sng" w="15875">
              <a:solidFill>
                <a:schemeClr val="accent5"/>
              </a:solidFill>
              <a:prstDash val="solid"/>
              <a:miter lim="800000"/>
              <a:headEnd len="sm" w="sm" type="none"/>
              <a:tailEnd len="sm" w="sm" type="none"/>
            </a:ln>
          </p:spPr>
        </p:cxnSp>
        <p:cxnSp>
          <p:nvCxnSpPr>
            <p:cNvPr id="1654" name="Google Shape;1654;p49"/>
            <p:cNvCxnSpPr/>
            <p:nvPr/>
          </p:nvCxnSpPr>
          <p:spPr>
            <a:xfrm rot="10800000">
              <a:off x="3103563" y="2851151"/>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55" name="Google Shape;1655;p49"/>
            <p:cNvCxnSpPr/>
            <p:nvPr/>
          </p:nvCxnSpPr>
          <p:spPr>
            <a:xfrm>
              <a:off x="3265488" y="2820988"/>
              <a:ext cx="0" cy="84138"/>
            </a:xfrm>
            <a:prstGeom prst="straightConnector1">
              <a:avLst/>
            </a:prstGeom>
            <a:noFill/>
            <a:ln cap="flat" cmpd="sng" w="15875">
              <a:solidFill>
                <a:schemeClr val="accent5"/>
              </a:solidFill>
              <a:prstDash val="solid"/>
              <a:miter lim="800000"/>
              <a:headEnd len="sm" w="sm" type="none"/>
              <a:tailEnd len="sm" w="sm" type="none"/>
            </a:ln>
          </p:spPr>
        </p:cxnSp>
        <p:cxnSp>
          <p:nvCxnSpPr>
            <p:cNvPr id="1656" name="Google Shape;1656;p49"/>
            <p:cNvCxnSpPr/>
            <p:nvPr/>
          </p:nvCxnSpPr>
          <p:spPr>
            <a:xfrm rot="10800000">
              <a:off x="3224213" y="2863851"/>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57" name="Google Shape;1657;p49"/>
            <p:cNvCxnSpPr/>
            <p:nvPr/>
          </p:nvCxnSpPr>
          <p:spPr>
            <a:xfrm>
              <a:off x="3306763" y="2844801"/>
              <a:ext cx="0" cy="82550"/>
            </a:xfrm>
            <a:prstGeom prst="straightConnector1">
              <a:avLst/>
            </a:prstGeom>
            <a:noFill/>
            <a:ln cap="flat" cmpd="sng" w="15875">
              <a:solidFill>
                <a:schemeClr val="accent5"/>
              </a:solidFill>
              <a:prstDash val="solid"/>
              <a:miter lim="800000"/>
              <a:headEnd len="sm" w="sm" type="none"/>
              <a:tailEnd len="sm" w="sm" type="none"/>
            </a:ln>
          </p:spPr>
        </p:cxnSp>
        <p:cxnSp>
          <p:nvCxnSpPr>
            <p:cNvPr id="1658" name="Google Shape;1658;p49"/>
            <p:cNvCxnSpPr/>
            <p:nvPr/>
          </p:nvCxnSpPr>
          <p:spPr>
            <a:xfrm rot="10800000">
              <a:off x="3265488" y="2886076"/>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59" name="Google Shape;1659;p49"/>
            <p:cNvCxnSpPr/>
            <p:nvPr/>
          </p:nvCxnSpPr>
          <p:spPr>
            <a:xfrm>
              <a:off x="3290888" y="2835276"/>
              <a:ext cx="0" cy="82550"/>
            </a:xfrm>
            <a:prstGeom prst="straightConnector1">
              <a:avLst/>
            </a:prstGeom>
            <a:noFill/>
            <a:ln cap="flat" cmpd="sng" w="15875">
              <a:solidFill>
                <a:schemeClr val="accent5"/>
              </a:solidFill>
              <a:prstDash val="solid"/>
              <a:miter lim="800000"/>
              <a:headEnd len="sm" w="sm" type="none"/>
              <a:tailEnd len="sm" w="sm" type="none"/>
            </a:ln>
          </p:spPr>
        </p:cxnSp>
        <p:cxnSp>
          <p:nvCxnSpPr>
            <p:cNvPr id="1660" name="Google Shape;1660;p49"/>
            <p:cNvCxnSpPr/>
            <p:nvPr/>
          </p:nvCxnSpPr>
          <p:spPr>
            <a:xfrm rot="10800000">
              <a:off x="3249613" y="2876551"/>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61" name="Google Shape;1661;p49"/>
            <p:cNvCxnSpPr/>
            <p:nvPr/>
          </p:nvCxnSpPr>
          <p:spPr>
            <a:xfrm>
              <a:off x="3354388" y="2844801"/>
              <a:ext cx="0" cy="82550"/>
            </a:xfrm>
            <a:prstGeom prst="straightConnector1">
              <a:avLst/>
            </a:prstGeom>
            <a:noFill/>
            <a:ln cap="flat" cmpd="sng" w="15875">
              <a:solidFill>
                <a:schemeClr val="accent5"/>
              </a:solidFill>
              <a:prstDash val="solid"/>
              <a:miter lim="800000"/>
              <a:headEnd len="sm" w="sm" type="none"/>
              <a:tailEnd len="sm" w="sm" type="none"/>
            </a:ln>
          </p:spPr>
        </p:cxnSp>
        <p:cxnSp>
          <p:nvCxnSpPr>
            <p:cNvPr id="1662" name="Google Shape;1662;p49"/>
            <p:cNvCxnSpPr/>
            <p:nvPr/>
          </p:nvCxnSpPr>
          <p:spPr>
            <a:xfrm rot="10800000">
              <a:off x="3313113" y="2886076"/>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63" name="Google Shape;1663;p49"/>
            <p:cNvCxnSpPr/>
            <p:nvPr/>
          </p:nvCxnSpPr>
          <p:spPr>
            <a:xfrm>
              <a:off x="3417888" y="2863851"/>
              <a:ext cx="0" cy="85725"/>
            </a:xfrm>
            <a:prstGeom prst="straightConnector1">
              <a:avLst/>
            </a:prstGeom>
            <a:noFill/>
            <a:ln cap="flat" cmpd="sng" w="15875">
              <a:solidFill>
                <a:schemeClr val="accent5"/>
              </a:solidFill>
              <a:prstDash val="solid"/>
              <a:miter lim="800000"/>
              <a:headEnd len="sm" w="sm" type="none"/>
              <a:tailEnd len="sm" w="sm" type="none"/>
            </a:ln>
          </p:spPr>
        </p:cxnSp>
        <p:cxnSp>
          <p:nvCxnSpPr>
            <p:cNvPr id="1664" name="Google Shape;1664;p49"/>
            <p:cNvCxnSpPr/>
            <p:nvPr/>
          </p:nvCxnSpPr>
          <p:spPr>
            <a:xfrm rot="10800000">
              <a:off x="3376613" y="2905126"/>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65" name="Google Shape;1665;p49"/>
            <p:cNvCxnSpPr/>
            <p:nvPr/>
          </p:nvCxnSpPr>
          <p:spPr>
            <a:xfrm>
              <a:off x="3505200" y="2892426"/>
              <a:ext cx="0" cy="82550"/>
            </a:xfrm>
            <a:prstGeom prst="straightConnector1">
              <a:avLst/>
            </a:prstGeom>
            <a:noFill/>
            <a:ln cap="flat" cmpd="sng" w="15875">
              <a:solidFill>
                <a:schemeClr val="accent5"/>
              </a:solidFill>
              <a:prstDash val="solid"/>
              <a:miter lim="800000"/>
              <a:headEnd len="sm" w="sm" type="none"/>
              <a:tailEnd len="sm" w="sm" type="none"/>
            </a:ln>
          </p:spPr>
        </p:cxnSp>
        <p:cxnSp>
          <p:nvCxnSpPr>
            <p:cNvPr id="1666" name="Google Shape;1666;p49"/>
            <p:cNvCxnSpPr/>
            <p:nvPr/>
          </p:nvCxnSpPr>
          <p:spPr>
            <a:xfrm rot="10800000">
              <a:off x="3462338" y="2933701"/>
              <a:ext cx="84138" cy="0"/>
            </a:xfrm>
            <a:prstGeom prst="straightConnector1">
              <a:avLst/>
            </a:prstGeom>
            <a:noFill/>
            <a:ln cap="flat" cmpd="sng" w="15875">
              <a:solidFill>
                <a:schemeClr val="accent5"/>
              </a:solidFill>
              <a:prstDash val="solid"/>
              <a:miter lim="800000"/>
              <a:headEnd len="sm" w="sm" type="none"/>
              <a:tailEnd len="sm" w="sm" type="none"/>
            </a:ln>
          </p:spPr>
        </p:cxnSp>
        <p:cxnSp>
          <p:nvCxnSpPr>
            <p:cNvPr id="1667" name="Google Shape;1667;p49"/>
            <p:cNvCxnSpPr/>
            <p:nvPr/>
          </p:nvCxnSpPr>
          <p:spPr>
            <a:xfrm>
              <a:off x="3536950" y="2921001"/>
              <a:ext cx="0" cy="82550"/>
            </a:xfrm>
            <a:prstGeom prst="straightConnector1">
              <a:avLst/>
            </a:prstGeom>
            <a:noFill/>
            <a:ln cap="flat" cmpd="sng" w="15875">
              <a:solidFill>
                <a:schemeClr val="accent5"/>
              </a:solidFill>
              <a:prstDash val="solid"/>
              <a:miter lim="800000"/>
              <a:headEnd len="sm" w="sm" type="none"/>
              <a:tailEnd len="sm" w="sm" type="none"/>
            </a:ln>
          </p:spPr>
        </p:cxnSp>
        <p:cxnSp>
          <p:nvCxnSpPr>
            <p:cNvPr id="1668" name="Google Shape;1668;p49"/>
            <p:cNvCxnSpPr/>
            <p:nvPr/>
          </p:nvCxnSpPr>
          <p:spPr>
            <a:xfrm rot="10800000">
              <a:off x="3494088" y="2962276"/>
              <a:ext cx="84138" cy="0"/>
            </a:xfrm>
            <a:prstGeom prst="straightConnector1">
              <a:avLst/>
            </a:prstGeom>
            <a:noFill/>
            <a:ln cap="flat" cmpd="sng" w="15875">
              <a:solidFill>
                <a:schemeClr val="accent5"/>
              </a:solidFill>
              <a:prstDash val="solid"/>
              <a:miter lim="800000"/>
              <a:headEnd len="sm" w="sm" type="none"/>
              <a:tailEnd len="sm" w="sm" type="none"/>
            </a:ln>
          </p:spPr>
        </p:cxnSp>
        <p:cxnSp>
          <p:nvCxnSpPr>
            <p:cNvPr id="1669" name="Google Shape;1669;p49"/>
            <p:cNvCxnSpPr/>
            <p:nvPr/>
          </p:nvCxnSpPr>
          <p:spPr>
            <a:xfrm>
              <a:off x="3743325" y="2933701"/>
              <a:ext cx="0" cy="85725"/>
            </a:xfrm>
            <a:prstGeom prst="straightConnector1">
              <a:avLst/>
            </a:prstGeom>
            <a:noFill/>
            <a:ln cap="flat" cmpd="sng" w="15875">
              <a:solidFill>
                <a:schemeClr val="accent5"/>
              </a:solidFill>
              <a:prstDash val="solid"/>
              <a:miter lim="800000"/>
              <a:headEnd len="sm" w="sm" type="none"/>
              <a:tailEnd len="sm" w="sm" type="none"/>
            </a:ln>
          </p:spPr>
        </p:cxnSp>
        <p:cxnSp>
          <p:nvCxnSpPr>
            <p:cNvPr id="1670" name="Google Shape;1670;p49"/>
            <p:cNvCxnSpPr/>
            <p:nvPr/>
          </p:nvCxnSpPr>
          <p:spPr>
            <a:xfrm rot="10800000">
              <a:off x="3702050" y="2974976"/>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71" name="Google Shape;1671;p49"/>
            <p:cNvCxnSpPr/>
            <p:nvPr/>
          </p:nvCxnSpPr>
          <p:spPr>
            <a:xfrm>
              <a:off x="3775075" y="2933701"/>
              <a:ext cx="0" cy="85725"/>
            </a:xfrm>
            <a:prstGeom prst="straightConnector1">
              <a:avLst/>
            </a:prstGeom>
            <a:noFill/>
            <a:ln cap="flat" cmpd="sng" w="15875">
              <a:solidFill>
                <a:schemeClr val="accent5"/>
              </a:solidFill>
              <a:prstDash val="solid"/>
              <a:miter lim="800000"/>
              <a:headEnd len="sm" w="sm" type="none"/>
              <a:tailEnd len="sm" w="sm" type="none"/>
            </a:ln>
          </p:spPr>
        </p:cxnSp>
        <p:cxnSp>
          <p:nvCxnSpPr>
            <p:cNvPr id="1672" name="Google Shape;1672;p49"/>
            <p:cNvCxnSpPr/>
            <p:nvPr/>
          </p:nvCxnSpPr>
          <p:spPr>
            <a:xfrm rot="10800000">
              <a:off x="3733800" y="2974976"/>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73" name="Google Shape;1673;p49"/>
            <p:cNvCxnSpPr/>
            <p:nvPr/>
          </p:nvCxnSpPr>
          <p:spPr>
            <a:xfrm>
              <a:off x="3765550" y="2933701"/>
              <a:ext cx="0" cy="85725"/>
            </a:xfrm>
            <a:prstGeom prst="straightConnector1">
              <a:avLst/>
            </a:prstGeom>
            <a:noFill/>
            <a:ln cap="flat" cmpd="sng" w="15875">
              <a:solidFill>
                <a:schemeClr val="accent5"/>
              </a:solidFill>
              <a:prstDash val="solid"/>
              <a:miter lim="800000"/>
              <a:headEnd len="sm" w="sm" type="none"/>
              <a:tailEnd len="sm" w="sm" type="none"/>
            </a:ln>
          </p:spPr>
        </p:cxnSp>
        <p:cxnSp>
          <p:nvCxnSpPr>
            <p:cNvPr id="1674" name="Google Shape;1674;p49"/>
            <p:cNvCxnSpPr/>
            <p:nvPr/>
          </p:nvCxnSpPr>
          <p:spPr>
            <a:xfrm rot="10800000">
              <a:off x="3724275" y="2974976"/>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75" name="Google Shape;1675;p49"/>
            <p:cNvCxnSpPr/>
            <p:nvPr/>
          </p:nvCxnSpPr>
          <p:spPr>
            <a:xfrm>
              <a:off x="3771900" y="2933701"/>
              <a:ext cx="0" cy="85725"/>
            </a:xfrm>
            <a:prstGeom prst="straightConnector1">
              <a:avLst/>
            </a:prstGeom>
            <a:noFill/>
            <a:ln cap="flat" cmpd="sng" w="15875">
              <a:solidFill>
                <a:schemeClr val="accent5"/>
              </a:solidFill>
              <a:prstDash val="solid"/>
              <a:miter lim="800000"/>
              <a:headEnd len="sm" w="sm" type="none"/>
              <a:tailEnd len="sm" w="sm" type="none"/>
            </a:ln>
          </p:spPr>
        </p:cxnSp>
        <p:cxnSp>
          <p:nvCxnSpPr>
            <p:cNvPr id="1676" name="Google Shape;1676;p49"/>
            <p:cNvCxnSpPr/>
            <p:nvPr/>
          </p:nvCxnSpPr>
          <p:spPr>
            <a:xfrm rot="10800000">
              <a:off x="3730625" y="2974976"/>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77" name="Google Shape;1677;p49"/>
            <p:cNvCxnSpPr/>
            <p:nvPr/>
          </p:nvCxnSpPr>
          <p:spPr>
            <a:xfrm>
              <a:off x="3813175" y="2955926"/>
              <a:ext cx="0" cy="82550"/>
            </a:xfrm>
            <a:prstGeom prst="straightConnector1">
              <a:avLst/>
            </a:prstGeom>
            <a:noFill/>
            <a:ln cap="flat" cmpd="sng" w="15875">
              <a:solidFill>
                <a:schemeClr val="accent5"/>
              </a:solidFill>
              <a:prstDash val="solid"/>
              <a:miter lim="800000"/>
              <a:headEnd len="sm" w="sm" type="none"/>
              <a:tailEnd len="sm" w="sm" type="none"/>
            </a:ln>
          </p:spPr>
        </p:cxnSp>
        <p:cxnSp>
          <p:nvCxnSpPr>
            <p:cNvPr id="1678" name="Google Shape;1678;p49"/>
            <p:cNvCxnSpPr/>
            <p:nvPr/>
          </p:nvCxnSpPr>
          <p:spPr>
            <a:xfrm rot="10800000">
              <a:off x="3771900" y="2997201"/>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79" name="Google Shape;1679;p49"/>
            <p:cNvCxnSpPr/>
            <p:nvPr/>
          </p:nvCxnSpPr>
          <p:spPr>
            <a:xfrm>
              <a:off x="3990975" y="2955926"/>
              <a:ext cx="0" cy="82550"/>
            </a:xfrm>
            <a:prstGeom prst="straightConnector1">
              <a:avLst/>
            </a:prstGeom>
            <a:noFill/>
            <a:ln cap="flat" cmpd="sng" w="15875">
              <a:solidFill>
                <a:schemeClr val="accent5"/>
              </a:solidFill>
              <a:prstDash val="solid"/>
              <a:miter lim="800000"/>
              <a:headEnd len="sm" w="sm" type="none"/>
              <a:tailEnd len="sm" w="sm" type="none"/>
            </a:ln>
          </p:spPr>
        </p:cxnSp>
        <p:cxnSp>
          <p:nvCxnSpPr>
            <p:cNvPr id="1680" name="Google Shape;1680;p49"/>
            <p:cNvCxnSpPr/>
            <p:nvPr/>
          </p:nvCxnSpPr>
          <p:spPr>
            <a:xfrm rot="10800000">
              <a:off x="3949700" y="2997201"/>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81" name="Google Shape;1681;p49"/>
            <p:cNvCxnSpPr/>
            <p:nvPr/>
          </p:nvCxnSpPr>
          <p:spPr>
            <a:xfrm>
              <a:off x="4103688" y="2984501"/>
              <a:ext cx="0" cy="85725"/>
            </a:xfrm>
            <a:prstGeom prst="straightConnector1">
              <a:avLst/>
            </a:prstGeom>
            <a:noFill/>
            <a:ln cap="flat" cmpd="sng" w="15875">
              <a:solidFill>
                <a:schemeClr val="accent5"/>
              </a:solidFill>
              <a:prstDash val="solid"/>
              <a:miter lim="800000"/>
              <a:headEnd len="sm" w="sm" type="none"/>
              <a:tailEnd len="sm" w="sm" type="none"/>
            </a:ln>
          </p:spPr>
        </p:cxnSp>
        <p:cxnSp>
          <p:nvCxnSpPr>
            <p:cNvPr id="1682" name="Google Shape;1682;p49"/>
            <p:cNvCxnSpPr/>
            <p:nvPr/>
          </p:nvCxnSpPr>
          <p:spPr>
            <a:xfrm rot="10800000">
              <a:off x="4062413" y="3028951"/>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83" name="Google Shape;1683;p49"/>
            <p:cNvCxnSpPr/>
            <p:nvPr/>
          </p:nvCxnSpPr>
          <p:spPr>
            <a:xfrm>
              <a:off x="4125913" y="2984501"/>
              <a:ext cx="0" cy="85725"/>
            </a:xfrm>
            <a:prstGeom prst="straightConnector1">
              <a:avLst/>
            </a:prstGeom>
            <a:noFill/>
            <a:ln cap="flat" cmpd="sng" w="15875">
              <a:solidFill>
                <a:schemeClr val="accent5"/>
              </a:solidFill>
              <a:prstDash val="solid"/>
              <a:miter lim="800000"/>
              <a:headEnd len="sm" w="sm" type="none"/>
              <a:tailEnd len="sm" w="sm" type="none"/>
            </a:ln>
          </p:spPr>
        </p:cxnSp>
        <p:cxnSp>
          <p:nvCxnSpPr>
            <p:cNvPr id="1684" name="Google Shape;1684;p49"/>
            <p:cNvCxnSpPr/>
            <p:nvPr/>
          </p:nvCxnSpPr>
          <p:spPr>
            <a:xfrm rot="10800000">
              <a:off x="4084638" y="3028951"/>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85" name="Google Shape;1685;p49"/>
            <p:cNvCxnSpPr/>
            <p:nvPr/>
          </p:nvCxnSpPr>
          <p:spPr>
            <a:xfrm>
              <a:off x="4144963" y="2984501"/>
              <a:ext cx="0" cy="85725"/>
            </a:xfrm>
            <a:prstGeom prst="straightConnector1">
              <a:avLst/>
            </a:prstGeom>
            <a:noFill/>
            <a:ln cap="flat" cmpd="sng" w="15875">
              <a:solidFill>
                <a:schemeClr val="accent5"/>
              </a:solidFill>
              <a:prstDash val="solid"/>
              <a:miter lim="800000"/>
              <a:headEnd len="sm" w="sm" type="none"/>
              <a:tailEnd len="sm" w="sm" type="none"/>
            </a:ln>
          </p:spPr>
        </p:cxnSp>
        <p:cxnSp>
          <p:nvCxnSpPr>
            <p:cNvPr id="1686" name="Google Shape;1686;p49"/>
            <p:cNvCxnSpPr/>
            <p:nvPr/>
          </p:nvCxnSpPr>
          <p:spPr>
            <a:xfrm rot="10800000">
              <a:off x="4103688" y="3028951"/>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87" name="Google Shape;1687;p49"/>
            <p:cNvCxnSpPr/>
            <p:nvPr/>
          </p:nvCxnSpPr>
          <p:spPr>
            <a:xfrm>
              <a:off x="4465638" y="3070226"/>
              <a:ext cx="0" cy="84138"/>
            </a:xfrm>
            <a:prstGeom prst="straightConnector1">
              <a:avLst/>
            </a:prstGeom>
            <a:noFill/>
            <a:ln cap="flat" cmpd="sng" w="15875">
              <a:solidFill>
                <a:schemeClr val="accent5"/>
              </a:solidFill>
              <a:prstDash val="solid"/>
              <a:miter lim="800000"/>
              <a:headEnd len="sm" w="sm" type="none"/>
              <a:tailEnd len="sm" w="sm" type="none"/>
            </a:ln>
          </p:spPr>
        </p:cxnSp>
        <p:cxnSp>
          <p:nvCxnSpPr>
            <p:cNvPr id="1688" name="Google Shape;1688;p49"/>
            <p:cNvCxnSpPr/>
            <p:nvPr/>
          </p:nvCxnSpPr>
          <p:spPr>
            <a:xfrm rot="10800000">
              <a:off x="4424363" y="3113088"/>
              <a:ext cx="82550" cy="0"/>
            </a:xfrm>
            <a:prstGeom prst="straightConnector1">
              <a:avLst/>
            </a:prstGeom>
            <a:noFill/>
            <a:ln cap="flat" cmpd="sng" w="15875">
              <a:solidFill>
                <a:schemeClr val="accent5"/>
              </a:solidFill>
              <a:prstDash val="solid"/>
              <a:miter lim="800000"/>
              <a:headEnd len="sm" w="sm" type="none"/>
              <a:tailEnd len="sm" w="sm" type="none"/>
            </a:ln>
          </p:spPr>
        </p:cxnSp>
        <p:cxnSp>
          <p:nvCxnSpPr>
            <p:cNvPr id="1689" name="Google Shape;1689;p49"/>
            <p:cNvCxnSpPr/>
            <p:nvPr/>
          </p:nvCxnSpPr>
          <p:spPr>
            <a:xfrm>
              <a:off x="4816475" y="3070226"/>
              <a:ext cx="0" cy="84138"/>
            </a:xfrm>
            <a:prstGeom prst="straightConnector1">
              <a:avLst/>
            </a:prstGeom>
            <a:noFill/>
            <a:ln cap="flat" cmpd="sng" w="15875">
              <a:solidFill>
                <a:schemeClr val="accent5"/>
              </a:solidFill>
              <a:prstDash val="solid"/>
              <a:miter lim="800000"/>
              <a:headEnd len="sm" w="sm" type="none"/>
              <a:tailEnd len="sm" w="sm" type="none"/>
            </a:ln>
          </p:spPr>
        </p:cxnSp>
        <p:cxnSp>
          <p:nvCxnSpPr>
            <p:cNvPr id="1690" name="Google Shape;1690;p49"/>
            <p:cNvCxnSpPr/>
            <p:nvPr/>
          </p:nvCxnSpPr>
          <p:spPr>
            <a:xfrm rot="10800000">
              <a:off x="4775200" y="3113088"/>
              <a:ext cx="82550" cy="0"/>
            </a:xfrm>
            <a:prstGeom prst="straightConnector1">
              <a:avLst/>
            </a:prstGeom>
            <a:noFill/>
            <a:ln cap="flat" cmpd="sng" w="15875">
              <a:solidFill>
                <a:schemeClr val="accent5"/>
              </a:solidFill>
              <a:prstDash val="solid"/>
              <a:miter lim="800000"/>
              <a:headEnd len="sm" w="sm" type="none"/>
              <a:tailEnd len="sm" w="sm" type="none"/>
            </a:ln>
          </p:spPr>
        </p:cxnSp>
      </p:grpSp>
      <p:cxnSp>
        <p:nvCxnSpPr>
          <p:cNvPr id="1691" name="Google Shape;1691;p49"/>
          <p:cNvCxnSpPr/>
          <p:nvPr/>
        </p:nvCxnSpPr>
        <p:spPr>
          <a:xfrm>
            <a:off x="1311743" y="1880367"/>
            <a:ext cx="0" cy="1827763"/>
          </a:xfrm>
          <a:prstGeom prst="straightConnector1">
            <a:avLst/>
          </a:prstGeom>
          <a:noFill/>
          <a:ln cap="sq" cmpd="sng" w="12700">
            <a:solidFill>
              <a:schemeClr val="dk1"/>
            </a:solidFill>
            <a:prstDash val="solid"/>
            <a:miter lim="800000"/>
            <a:headEnd len="sm" w="sm" type="none"/>
            <a:tailEnd len="sm" w="sm" type="none"/>
          </a:ln>
        </p:spPr>
      </p:cxnSp>
      <p:grpSp>
        <p:nvGrpSpPr>
          <p:cNvPr id="1692" name="Google Shape;1692;p49"/>
          <p:cNvGrpSpPr/>
          <p:nvPr/>
        </p:nvGrpSpPr>
        <p:grpSpPr>
          <a:xfrm>
            <a:off x="1130677" y="3776137"/>
            <a:ext cx="4724250" cy="234637"/>
            <a:chOff x="1545236" y="3329778"/>
            <a:chExt cx="3525481" cy="195902"/>
          </a:xfrm>
        </p:grpSpPr>
        <p:sp>
          <p:nvSpPr>
            <p:cNvPr id="1693" name="Google Shape;1693;p49"/>
            <p:cNvSpPr txBox="1"/>
            <p:nvPr/>
          </p:nvSpPr>
          <p:spPr>
            <a:xfrm>
              <a:off x="4358786" y="3329778"/>
              <a:ext cx="216539" cy="138761"/>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22</a:t>
              </a:r>
              <a:endParaRPr b="0" i="0" sz="1400" u="none" cap="none" strike="noStrike">
                <a:solidFill>
                  <a:srgbClr val="000000"/>
                </a:solidFill>
                <a:latin typeface="Arial"/>
                <a:ea typeface="Arial"/>
                <a:cs typeface="Arial"/>
                <a:sym typeface="Arial"/>
              </a:endParaRPr>
            </a:p>
          </p:txBody>
        </p:sp>
        <p:sp>
          <p:nvSpPr>
            <p:cNvPr id="1694" name="Google Shape;1694;p49"/>
            <p:cNvSpPr txBox="1"/>
            <p:nvPr/>
          </p:nvSpPr>
          <p:spPr>
            <a:xfrm>
              <a:off x="4612255" y="3329778"/>
              <a:ext cx="216539" cy="138761"/>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24</a:t>
              </a:r>
              <a:endParaRPr b="0" i="0" sz="1400" u="none" cap="none" strike="noStrike">
                <a:solidFill>
                  <a:srgbClr val="000000"/>
                </a:solidFill>
                <a:latin typeface="Arial"/>
                <a:ea typeface="Arial"/>
                <a:cs typeface="Arial"/>
                <a:sym typeface="Arial"/>
              </a:endParaRPr>
            </a:p>
          </p:txBody>
        </p:sp>
        <p:sp>
          <p:nvSpPr>
            <p:cNvPr id="1695" name="Google Shape;1695;p49"/>
            <p:cNvSpPr txBox="1"/>
            <p:nvPr/>
          </p:nvSpPr>
          <p:spPr>
            <a:xfrm>
              <a:off x="4854178" y="3329778"/>
              <a:ext cx="216539" cy="138761"/>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26</a:t>
              </a:r>
              <a:endParaRPr b="0" i="0" sz="1400" u="none" cap="none" strike="noStrike">
                <a:solidFill>
                  <a:srgbClr val="000000"/>
                </a:solidFill>
                <a:latin typeface="Arial"/>
                <a:ea typeface="Arial"/>
                <a:cs typeface="Arial"/>
                <a:sym typeface="Arial"/>
              </a:endParaRPr>
            </a:p>
          </p:txBody>
        </p:sp>
        <p:sp>
          <p:nvSpPr>
            <p:cNvPr id="1696" name="Google Shape;1696;p49"/>
            <p:cNvSpPr txBox="1"/>
            <p:nvPr/>
          </p:nvSpPr>
          <p:spPr>
            <a:xfrm>
              <a:off x="2374237" y="3329783"/>
              <a:ext cx="147599" cy="138761"/>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6</a:t>
              </a:r>
              <a:endParaRPr b="0" i="0" sz="1400" u="none" cap="none" strike="noStrike">
                <a:solidFill>
                  <a:srgbClr val="000000"/>
                </a:solidFill>
                <a:latin typeface="Arial"/>
                <a:ea typeface="Arial"/>
                <a:cs typeface="Arial"/>
                <a:sym typeface="Arial"/>
              </a:endParaRPr>
            </a:p>
          </p:txBody>
        </p:sp>
        <p:sp>
          <p:nvSpPr>
            <p:cNvPr id="1697" name="Google Shape;1697;p49"/>
            <p:cNvSpPr txBox="1"/>
            <p:nvPr/>
          </p:nvSpPr>
          <p:spPr>
            <a:xfrm>
              <a:off x="2641589" y="3329778"/>
              <a:ext cx="115964" cy="138761"/>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8</a:t>
              </a:r>
              <a:endParaRPr b="0" i="0" sz="1400" u="none" cap="none" strike="noStrike">
                <a:solidFill>
                  <a:srgbClr val="000000"/>
                </a:solidFill>
                <a:latin typeface="Arial"/>
                <a:ea typeface="Arial"/>
                <a:cs typeface="Arial"/>
                <a:sym typeface="Arial"/>
              </a:endParaRPr>
            </a:p>
          </p:txBody>
        </p:sp>
        <p:sp>
          <p:nvSpPr>
            <p:cNvPr id="1698" name="Google Shape;1698;p49"/>
            <p:cNvSpPr txBox="1"/>
            <p:nvPr/>
          </p:nvSpPr>
          <p:spPr>
            <a:xfrm>
              <a:off x="2869399" y="3329778"/>
              <a:ext cx="162382" cy="138761"/>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10</a:t>
              </a:r>
              <a:endParaRPr b="0" i="0" sz="1400" u="none" cap="none" strike="noStrike">
                <a:solidFill>
                  <a:srgbClr val="000000"/>
                </a:solidFill>
                <a:latin typeface="Arial"/>
                <a:ea typeface="Arial"/>
                <a:cs typeface="Arial"/>
                <a:sym typeface="Arial"/>
              </a:endParaRPr>
            </a:p>
          </p:txBody>
        </p:sp>
        <p:sp>
          <p:nvSpPr>
            <p:cNvPr id="1699" name="Google Shape;1699;p49"/>
            <p:cNvSpPr txBox="1"/>
            <p:nvPr/>
          </p:nvSpPr>
          <p:spPr>
            <a:xfrm>
              <a:off x="3139793" y="3329778"/>
              <a:ext cx="135270" cy="138761"/>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12</a:t>
              </a:r>
              <a:endParaRPr b="0" i="0" sz="1400" u="none" cap="none" strike="noStrike">
                <a:solidFill>
                  <a:srgbClr val="000000"/>
                </a:solidFill>
                <a:latin typeface="Arial"/>
                <a:ea typeface="Arial"/>
                <a:cs typeface="Arial"/>
                <a:sym typeface="Arial"/>
              </a:endParaRPr>
            </a:p>
          </p:txBody>
        </p:sp>
        <p:sp>
          <p:nvSpPr>
            <p:cNvPr id="1700" name="Google Shape;1700;p49"/>
            <p:cNvSpPr txBox="1"/>
            <p:nvPr/>
          </p:nvSpPr>
          <p:spPr>
            <a:xfrm>
              <a:off x="3377871" y="3329778"/>
              <a:ext cx="168706" cy="138761"/>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14</a:t>
              </a:r>
              <a:endParaRPr b="0" i="0" sz="1400" u="none" cap="none" strike="noStrike">
                <a:solidFill>
                  <a:srgbClr val="000000"/>
                </a:solidFill>
                <a:latin typeface="Arial"/>
                <a:ea typeface="Arial"/>
                <a:cs typeface="Arial"/>
                <a:sym typeface="Arial"/>
              </a:endParaRPr>
            </a:p>
          </p:txBody>
        </p:sp>
        <p:sp>
          <p:nvSpPr>
            <p:cNvPr id="1701" name="Google Shape;1701;p49"/>
            <p:cNvSpPr txBox="1"/>
            <p:nvPr/>
          </p:nvSpPr>
          <p:spPr>
            <a:xfrm>
              <a:off x="3602683" y="3329778"/>
              <a:ext cx="216539" cy="138761"/>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16</a:t>
              </a:r>
              <a:endParaRPr b="0" i="0" sz="1400" u="none" cap="none" strike="noStrike">
                <a:solidFill>
                  <a:srgbClr val="000000"/>
                </a:solidFill>
                <a:latin typeface="Arial"/>
                <a:ea typeface="Arial"/>
                <a:cs typeface="Arial"/>
                <a:sym typeface="Arial"/>
              </a:endParaRPr>
            </a:p>
          </p:txBody>
        </p:sp>
        <p:sp>
          <p:nvSpPr>
            <p:cNvPr id="1702" name="Google Shape;1702;p49"/>
            <p:cNvSpPr txBox="1"/>
            <p:nvPr/>
          </p:nvSpPr>
          <p:spPr>
            <a:xfrm>
              <a:off x="3851557" y="3329778"/>
              <a:ext cx="216539" cy="138761"/>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18</a:t>
              </a:r>
              <a:endParaRPr b="0" i="0" sz="1400" u="none" cap="none" strike="noStrike">
                <a:solidFill>
                  <a:srgbClr val="000000"/>
                </a:solidFill>
                <a:latin typeface="Arial"/>
                <a:ea typeface="Arial"/>
                <a:cs typeface="Arial"/>
                <a:sym typeface="Arial"/>
              </a:endParaRPr>
            </a:p>
          </p:txBody>
        </p:sp>
        <p:sp>
          <p:nvSpPr>
            <p:cNvPr id="1703" name="Google Shape;1703;p49"/>
            <p:cNvSpPr txBox="1"/>
            <p:nvPr/>
          </p:nvSpPr>
          <p:spPr>
            <a:xfrm>
              <a:off x="4110207" y="3329778"/>
              <a:ext cx="216539" cy="138761"/>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1704" name="Google Shape;1704;p49"/>
            <p:cNvSpPr/>
            <p:nvPr/>
          </p:nvSpPr>
          <p:spPr>
            <a:xfrm>
              <a:off x="1545236" y="3329786"/>
              <a:ext cx="285039" cy="19589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1705" name="Google Shape;1705;p49"/>
            <p:cNvSpPr/>
            <p:nvPr/>
          </p:nvSpPr>
          <p:spPr>
            <a:xfrm>
              <a:off x="1791834" y="3329786"/>
              <a:ext cx="285039" cy="195894"/>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a:t>
              </a:r>
              <a:endParaRPr b="0" i="0" sz="1400" u="none" cap="none" strike="noStrike">
                <a:solidFill>
                  <a:srgbClr val="000000"/>
                </a:solidFill>
                <a:latin typeface="Arial"/>
                <a:ea typeface="Arial"/>
                <a:cs typeface="Arial"/>
                <a:sym typeface="Arial"/>
              </a:endParaRPr>
            </a:p>
          </p:txBody>
        </p:sp>
        <p:sp>
          <p:nvSpPr>
            <p:cNvPr id="1706" name="Google Shape;1706;p49"/>
            <p:cNvSpPr/>
            <p:nvPr/>
          </p:nvSpPr>
          <p:spPr>
            <a:xfrm>
              <a:off x="2138998" y="3329781"/>
              <a:ext cx="108703" cy="12741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4</a:t>
              </a:r>
              <a:endParaRPr b="0" i="0" sz="1400" u="none" cap="none" strike="noStrike">
                <a:solidFill>
                  <a:srgbClr val="000000"/>
                </a:solidFill>
                <a:latin typeface="Arial"/>
                <a:ea typeface="Arial"/>
                <a:cs typeface="Arial"/>
                <a:sym typeface="Arial"/>
              </a:endParaRPr>
            </a:p>
          </p:txBody>
        </p:sp>
      </p:grpSp>
      <p:grpSp>
        <p:nvGrpSpPr>
          <p:cNvPr id="1707" name="Google Shape;1707;p49"/>
          <p:cNvGrpSpPr/>
          <p:nvPr/>
        </p:nvGrpSpPr>
        <p:grpSpPr>
          <a:xfrm>
            <a:off x="1303630" y="3707716"/>
            <a:ext cx="4415646" cy="46800"/>
            <a:chOff x="1674300" y="3268664"/>
            <a:chExt cx="3295180" cy="47242"/>
          </a:xfrm>
        </p:grpSpPr>
        <p:cxnSp>
          <p:nvCxnSpPr>
            <p:cNvPr id="1708" name="Google Shape;1708;p49"/>
            <p:cNvCxnSpPr/>
            <p:nvPr/>
          </p:nvCxnSpPr>
          <p:spPr>
            <a:xfrm rot="10800000">
              <a:off x="1674300" y="3268664"/>
              <a:ext cx="3295180" cy="0"/>
            </a:xfrm>
            <a:prstGeom prst="straightConnector1">
              <a:avLst/>
            </a:prstGeom>
            <a:noFill/>
            <a:ln cap="sq" cmpd="sng" w="12700">
              <a:solidFill>
                <a:schemeClr val="dk1"/>
              </a:solidFill>
              <a:prstDash val="solid"/>
              <a:miter lim="800000"/>
              <a:headEnd len="sm" w="sm" type="none"/>
              <a:tailEnd len="sm" w="sm" type="none"/>
            </a:ln>
          </p:spPr>
        </p:cxnSp>
        <p:cxnSp>
          <p:nvCxnSpPr>
            <p:cNvPr id="1709" name="Google Shape;1709;p49"/>
            <p:cNvCxnSpPr/>
            <p:nvPr/>
          </p:nvCxnSpPr>
          <p:spPr>
            <a:xfrm>
              <a:off x="1682857" y="3272392"/>
              <a:ext cx="0" cy="43514"/>
            </a:xfrm>
            <a:prstGeom prst="straightConnector1">
              <a:avLst/>
            </a:prstGeom>
            <a:noFill/>
            <a:ln cap="flat" cmpd="sng" w="12700">
              <a:solidFill>
                <a:schemeClr val="dk1"/>
              </a:solidFill>
              <a:prstDash val="solid"/>
              <a:round/>
              <a:headEnd len="sm" w="sm" type="none"/>
              <a:tailEnd len="sm" w="sm" type="none"/>
            </a:ln>
          </p:spPr>
        </p:cxnSp>
        <p:cxnSp>
          <p:nvCxnSpPr>
            <p:cNvPr id="1710" name="Google Shape;1710;p49"/>
            <p:cNvCxnSpPr/>
            <p:nvPr/>
          </p:nvCxnSpPr>
          <p:spPr>
            <a:xfrm>
              <a:off x="1932333" y="3272392"/>
              <a:ext cx="0" cy="43514"/>
            </a:xfrm>
            <a:prstGeom prst="straightConnector1">
              <a:avLst/>
            </a:prstGeom>
            <a:noFill/>
            <a:ln cap="flat" cmpd="sng" w="12700">
              <a:solidFill>
                <a:schemeClr val="dk1"/>
              </a:solidFill>
              <a:prstDash val="solid"/>
              <a:round/>
              <a:headEnd len="sm" w="sm" type="none"/>
              <a:tailEnd len="sm" w="sm" type="none"/>
            </a:ln>
          </p:spPr>
        </p:cxnSp>
        <p:cxnSp>
          <p:nvCxnSpPr>
            <p:cNvPr id="1711" name="Google Shape;1711;p49"/>
            <p:cNvCxnSpPr/>
            <p:nvPr/>
          </p:nvCxnSpPr>
          <p:spPr>
            <a:xfrm>
              <a:off x="2194040" y="3272392"/>
              <a:ext cx="0" cy="43514"/>
            </a:xfrm>
            <a:prstGeom prst="straightConnector1">
              <a:avLst/>
            </a:prstGeom>
            <a:noFill/>
            <a:ln cap="flat" cmpd="sng" w="12700">
              <a:solidFill>
                <a:schemeClr val="dk1"/>
              </a:solidFill>
              <a:prstDash val="solid"/>
              <a:round/>
              <a:headEnd len="sm" w="sm" type="none"/>
              <a:tailEnd len="sm" w="sm" type="none"/>
            </a:ln>
          </p:spPr>
        </p:cxnSp>
        <p:cxnSp>
          <p:nvCxnSpPr>
            <p:cNvPr id="1712" name="Google Shape;1712;p49"/>
            <p:cNvCxnSpPr/>
            <p:nvPr/>
          </p:nvCxnSpPr>
          <p:spPr>
            <a:xfrm>
              <a:off x="2443006" y="3272392"/>
              <a:ext cx="0" cy="43514"/>
            </a:xfrm>
            <a:prstGeom prst="straightConnector1">
              <a:avLst/>
            </a:prstGeom>
            <a:noFill/>
            <a:ln cap="flat" cmpd="sng" w="12700">
              <a:solidFill>
                <a:schemeClr val="dk1"/>
              </a:solidFill>
              <a:prstDash val="solid"/>
              <a:round/>
              <a:headEnd len="sm" w="sm" type="none"/>
              <a:tailEnd len="sm" w="sm" type="none"/>
            </a:ln>
          </p:spPr>
        </p:cxnSp>
        <p:cxnSp>
          <p:nvCxnSpPr>
            <p:cNvPr id="1713" name="Google Shape;1713;p49"/>
            <p:cNvCxnSpPr/>
            <p:nvPr/>
          </p:nvCxnSpPr>
          <p:spPr>
            <a:xfrm>
              <a:off x="2701255" y="3272392"/>
              <a:ext cx="0" cy="43514"/>
            </a:xfrm>
            <a:prstGeom prst="straightConnector1">
              <a:avLst/>
            </a:prstGeom>
            <a:noFill/>
            <a:ln cap="flat" cmpd="sng" w="12700">
              <a:solidFill>
                <a:schemeClr val="dk1"/>
              </a:solidFill>
              <a:prstDash val="solid"/>
              <a:round/>
              <a:headEnd len="sm" w="sm" type="none"/>
              <a:tailEnd len="sm" w="sm" type="none"/>
            </a:ln>
          </p:spPr>
        </p:cxnSp>
        <p:cxnSp>
          <p:nvCxnSpPr>
            <p:cNvPr id="1714" name="Google Shape;1714;p49"/>
            <p:cNvCxnSpPr/>
            <p:nvPr/>
          </p:nvCxnSpPr>
          <p:spPr>
            <a:xfrm>
              <a:off x="2945807" y="3272392"/>
              <a:ext cx="0" cy="43514"/>
            </a:xfrm>
            <a:prstGeom prst="straightConnector1">
              <a:avLst/>
            </a:prstGeom>
            <a:noFill/>
            <a:ln cap="flat" cmpd="sng" w="12700">
              <a:solidFill>
                <a:schemeClr val="dk1"/>
              </a:solidFill>
              <a:prstDash val="solid"/>
              <a:round/>
              <a:headEnd len="sm" w="sm" type="none"/>
              <a:tailEnd len="sm" w="sm" type="none"/>
            </a:ln>
          </p:spPr>
        </p:cxnSp>
        <p:cxnSp>
          <p:nvCxnSpPr>
            <p:cNvPr id="1715" name="Google Shape;1715;p49"/>
            <p:cNvCxnSpPr/>
            <p:nvPr/>
          </p:nvCxnSpPr>
          <p:spPr>
            <a:xfrm>
              <a:off x="3206337" y="3272392"/>
              <a:ext cx="0" cy="43514"/>
            </a:xfrm>
            <a:prstGeom prst="straightConnector1">
              <a:avLst/>
            </a:prstGeom>
            <a:noFill/>
            <a:ln cap="flat" cmpd="sng" w="12700">
              <a:solidFill>
                <a:schemeClr val="dk1"/>
              </a:solidFill>
              <a:prstDash val="solid"/>
              <a:round/>
              <a:headEnd len="sm" w="sm" type="none"/>
              <a:tailEnd len="sm" w="sm" type="none"/>
            </a:ln>
          </p:spPr>
        </p:cxnSp>
        <p:cxnSp>
          <p:nvCxnSpPr>
            <p:cNvPr id="1716" name="Google Shape;1716;p49"/>
            <p:cNvCxnSpPr/>
            <p:nvPr/>
          </p:nvCxnSpPr>
          <p:spPr>
            <a:xfrm>
              <a:off x="3456472" y="3272392"/>
              <a:ext cx="0" cy="43514"/>
            </a:xfrm>
            <a:prstGeom prst="straightConnector1">
              <a:avLst/>
            </a:prstGeom>
            <a:noFill/>
            <a:ln cap="flat" cmpd="sng" w="12700">
              <a:solidFill>
                <a:schemeClr val="dk1"/>
              </a:solidFill>
              <a:prstDash val="solid"/>
              <a:round/>
              <a:headEnd len="sm" w="sm" type="none"/>
              <a:tailEnd len="sm" w="sm" type="none"/>
            </a:ln>
          </p:spPr>
        </p:cxnSp>
        <p:cxnSp>
          <p:nvCxnSpPr>
            <p:cNvPr id="1717" name="Google Shape;1717;p49"/>
            <p:cNvCxnSpPr/>
            <p:nvPr/>
          </p:nvCxnSpPr>
          <p:spPr>
            <a:xfrm>
              <a:off x="3704976" y="3272392"/>
              <a:ext cx="0" cy="43514"/>
            </a:xfrm>
            <a:prstGeom prst="straightConnector1">
              <a:avLst/>
            </a:prstGeom>
            <a:noFill/>
            <a:ln cap="flat" cmpd="sng" w="12700">
              <a:solidFill>
                <a:schemeClr val="dk1"/>
              </a:solidFill>
              <a:prstDash val="solid"/>
              <a:round/>
              <a:headEnd len="sm" w="sm" type="none"/>
              <a:tailEnd len="sm" w="sm" type="none"/>
            </a:ln>
          </p:spPr>
        </p:cxnSp>
        <p:cxnSp>
          <p:nvCxnSpPr>
            <p:cNvPr id="1718" name="Google Shape;1718;p49"/>
            <p:cNvCxnSpPr/>
            <p:nvPr/>
          </p:nvCxnSpPr>
          <p:spPr>
            <a:xfrm>
              <a:off x="3956816" y="3272392"/>
              <a:ext cx="0" cy="43514"/>
            </a:xfrm>
            <a:prstGeom prst="straightConnector1">
              <a:avLst/>
            </a:prstGeom>
            <a:noFill/>
            <a:ln cap="flat" cmpd="sng" w="12700">
              <a:solidFill>
                <a:schemeClr val="dk1"/>
              </a:solidFill>
              <a:prstDash val="solid"/>
              <a:round/>
              <a:headEnd len="sm" w="sm" type="none"/>
              <a:tailEnd len="sm" w="sm" type="none"/>
            </a:ln>
          </p:spPr>
        </p:cxnSp>
        <p:cxnSp>
          <p:nvCxnSpPr>
            <p:cNvPr id="1719" name="Google Shape;1719;p49"/>
            <p:cNvCxnSpPr/>
            <p:nvPr/>
          </p:nvCxnSpPr>
          <p:spPr>
            <a:xfrm>
              <a:off x="4217644" y="3272392"/>
              <a:ext cx="0" cy="43514"/>
            </a:xfrm>
            <a:prstGeom prst="straightConnector1">
              <a:avLst/>
            </a:prstGeom>
            <a:noFill/>
            <a:ln cap="flat" cmpd="sng" w="12700">
              <a:solidFill>
                <a:schemeClr val="dk1"/>
              </a:solidFill>
              <a:prstDash val="solid"/>
              <a:round/>
              <a:headEnd len="sm" w="sm" type="none"/>
              <a:tailEnd len="sm" w="sm" type="none"/>
            </a:ln>
          </p:spPr>
        </p:cxnSp>
        <p:cxnSp>
          <p:nvCxnSpPr>
            <p:cNvPr id="1720" name="Google Shape;1720;p49"/>
            <p:cNvCxnSpPr/>
            <p:nvPr/>
          </p:nvCxnSpPr>
          <p:spPr>
            <a:xfrm>
              <a:off x="4467864" y="3272392"/>
              <a:ext cx="0" cy="43514"/>
            </a:xfrm>
            <a:prstGeom prst="straightConnector1">
              <a:avLst/>
            </a:prstGeom>
            <a:noFill/>
            <a:ln cap="flat" cmpd="sng" w="12700">
              <a:solidFill>
                <a:schemeClr val="dk1"/>
              </a:solidFill>
              <a:prstDash val="solid"/>
              <a:round/>
              <a:headEnd len="sm" w="sm" type="none"/>
              <a:tailEnd len="sm" w="sm" type="none"/>
            </a:ln>
          </p:spPr>
        </p:cxnSp>
        <p:cxnSp>
          <p:nvCxnSpPr>
            <p:cNvPr id="1721" name="Google Shape;1721;p49"/>
            <p:cNvCxnSpPr/>
            <p:nvPr/>
          </p:nvCxnSpPr>
          <p:spPr>
            <a:xfrm>
              <a:off x="4721043" y="3272392"/>
              <a:ext cx="0" cy="43514"/>
            </a:xfrm>
            <a:prstGeom prst="straightConnector1">
              <a:avLst/>
            </a:prstGeom>
            <a:noFill/>
            <a:ln cap="flat" cmpd="sng" w="12700">
              <a:solidFill>
                <a:schemeClr val="dk1"/>
              </a:solidFill>
              <a:prstDash val="solid"/>
              <a:round/>
              <a:headEnd len="sm" w="sm" type="none"/>
              <a:tailEnd len="sm" w="sm" type="none"/>
            </a:ln>
          </p:spPr>
        </p:cxnSp>
        <p:cxnSp>
          <p:nvCxnSpPr>
            <p:cNvPr id="1722" name="Google Shape;1722;p49"/>
            <p:cNvCxnSpPr/>
            <p:nvPr/>
          </p:nvCxnSpPr>
          <p:spPr>
            <a:xfrm>
              <a:off x="4969480" y="3272392"/>
              <a:ext cx="0" cy="43514"/>
            </a:xfrm>
            <a:prstGeom prst="straightConnector1">
              <a:avLst/>
            </a:prstGeom>
            <a:noFill/>
            <a:ln cap="flat" cmpd="sng" w="12700">
              <a:solidFill>
                <a:schemeClr val="dk1"/>
              </a:solidFill>
              <a:prstDash val="solid"/>
              <a:round/>
              <a:headEnd len="sm" w="sm" type="none"/>
              <a:tailEnd len="sm" w="sm" type="none"/>
            </a:ln>
          </p:spPr>
        </p:cxnSp>
      </p:grpSp>
      <p:grpSp>
        <p:nvGrpSpPr>
          <p:cNvPr id="1723" name="Google Shape;1723;p49"/>
          <p:cNvGrpSpPr/>
          <p:nvPr/>
        </p:nvGrpSpPr>
        <p:grpSpPr>
          <a:xfrm>
            <a:off x="865704" y="1814897"/>
            <a:ext cx="382354" cy="1997047"/>
            <a:chOff x="1077758" y="1711690"/>
            <a:chExt cx="382354" cy="1997047"/>
          </a:xfrm>
        </p:grpSpPr>
        <p:sp>
          <p:nvSpPr>
            <p:cNvPr id="1724" name="Google Shape;1724;p49"/>
            <p:cNvSpPr txBox="1"/>
            <p:nvPr/>
          </p:nvSpPr>
          <p:spPr>
            <a:xfrm>
              <a:off x="1077758" y="1711690"/>
              <a:ext cx="382354"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100</a:t>
              </a:r>
              <a:endParaRPr b="0" i="0" sz="1400" u="none" cap="none" strike="noStrike">
                <a:solidFill>
                  <a:srgbClr val="000000"/>
                </a:solidFill>
                <a:latin typeface="Arial"/>
                <a:ea typeface="Arial"/>
                <a:cs typeface="Arial"/>
                <a:sym typeface="Arial"/>
              </a:endParaRPr>
            </a:p>
          </p:txBody>
        </p:sp>
        <p:sp>
          <p:nvSpPr>
            <p:cNvPr id="1725" name="Google Shape;1725;p49"/>
            <p:cNvSpPr txBox="1"/>
            <p:nvPr/>
          </p:nvSpPr>
          <p:spPr>
            <a:xfrm>
              <a:off x="1259250" y="3542538"/>
              <a:ext cx="197687"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1726" name="Google Shape;1726;p49"/>
            <p:cNvSpPr txBox="1"/>
            <p:nvPr/>
          </p:nvSpPr>
          <p:spPr>
            <a:xfrm>
              <a:off x="1170090" y="3164079"/>
              <a:ext cx="290021"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1727" name="Google Shape;1727;p49"/>
            <p:cNvSpPr txBox="1"/>
            <p:nvPr/>
          </p:nvSpPr>
          <p:spPr>
            <a:xfrm>
              <a:off x="1170090" y="2801273"/>
              <a:ext cx="290021"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40</a:t>
              </a:r>
              <a:endParaRPr b="0" i="0" sz="1400" u="none" cap="none" strike="noStrike">
                <a:solidFill>
                  <a:srgbClr val="000000"/>
                </a:solidFill>
                <a:latin typeface="Arial"/>
                <a:ea typeface="Arial"/>
                <a:cs typeface="Arial"/>
                <a:sym typeface="Arial"/>
              </a:endParaRPr>
            </a:p>
          </p:txBody>
        </p:sp>
        <p:sp>
          <p:nvSpPr>
            <p:cNvPr id="1728" name="Google Shape;1728;p49"/>
            <p:cNvSpPr txBox="1"/>
            <p:nvPr/>
          </p:nvSpPr>
          <p:spPr>
            <a:xfrm>
              <a:off x="1170090" y="2438465"/>
              <a:ext cx="290021"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60</a:t>
              </a:r>
              <a:endParaRPr b="0" i="0" sz="1400" u="none" cap="none" strike="noStrike">
                <a:solidFill>
                  <a:srgbClr val="000000"/>
                </a:solidFill>
                <a:latin typeface="Arial"/>
                <a:ea typeface="Arial"/>
                <a:cs typeface="Arial"/>
                <a:sym typeface="Arial"/>
              </a:endParaRPr>
            </a:p>
          </p:txBody>
        </p:sp>
        <p:sp>
          <p:nvSpPr>
            <p:cNvPr id="1729" name="Google Shape;1729;p49"/>
            <p:cNvSpPr txBox="1"/>
            <p:nvPr/>
          </p:nvSpPr>
          <p:spPr>
            <a:xfrm>
              <a:off x="1170090" y="2067323"/>
              <a:ext cx="290021"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80</a:t>
              </a:r>
              <a:endParaRPr b="0" i="0" sz="1400" u="none" cap="none" strike="noStrike">
                <a:solidFill>
                  <a:srgbClr val="000000"/>
                </a:solidFill>
                <a:latin typeface="Arial"/>
                <a:ea typeface="Arial"/>
                <a:cs typeface="Arial"/>
                <a:sym typeface="Arial"/>
              </a:endParaRPr>
            </a:p>
          </p:txBody>
        </p:sp>
      </p:grpSp>
      <p:grpSp>
        <p:nvGrpSpPr>
          <p:cNvPr id="1730" name="Google Shape;1730;p49"/>
          <p:cNvGrpSpPr/>
          <p:nvPr/>
        </p:nvGrpSpPr>
        <p:grpSpPr>
          <a:xfrm>
            <a:off x="1117045" y="4181892"/>
            <a:ext cx="4688050" cy="394982"/>
            <a:chOff x="804567" y="5530986"/>
            <a:chExt cx="3530033" cy="354678"/>
          </a:xfrm>
        </p:grpSpPr>
        <p:sp>
          <p:nvSpPr>
            <p:cNvPr id="1731" name="Google Shape;1731;p49"/>
            <p:cNvSpPr txBox="1"/>
            <p:nvPr/>
          </p:nvSpPr>
          <p:spPr>
            <a:xfrm>
              <a:off x="804567" y="5530986"/>
              <a:ext cx="298972" cy="35467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7B1979"/>
                </a:buClr>
                <a:buSzPts val="1000"/>
                <a:buFont typeface="Arial"/>
                <a:buNone/>
              </a:pPr>
              <a:r>
                <a:rPr b="0" i="0" lang="en-US" sz="1200" u="none" cap="none" strike="noStrike">
                  <a:solidFill>
                    <a:srgbClr val="262626"/>
                  </a:solidFill>
                  <a:latin typeface="Arial Narrow"/>
                  <a:ea typeface="Arial Narrow"/>
                  <a:cs typeface="Arial Narrow"/>
                  <a:sym typeface="Arial Narrow"/>
                </a:rPr>
                <a:t>155</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134</a:t>
              </a:r>
              <a:endParaRPr b="0" i="0" sz="1400" u="none" cap="none" strike="noStrike">
                <a:solidFill>
                  <a:srgbClr val="000000"/>
                </a:solidFill>
                <a:latin typeface="Arial"/>
                <a:ea typeface="Arial"/>
                <a:cs typeface="Arial"/>
                <a:sym typeface="Arial"/>
              </a:endParaRPr>
            </a:p>
          </p:txBody>
        </p:sp>
        <p:sp>
          <p:nvSpPr>
            <p:cNvPr id="1732" name="Google Shape;1732;p49"/>
            <p:cNvSpPr txBox="1"/>
            <p:nvPr/>
          </p:nvSpPr>
          <p:spPr>
            <a:xfrm>
              <a:off x="1100008" y="5530988"/>
              <a:ext cx="239437" cy="35467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7B1979"/>
                </a:buClr>
                <a:buSzPts val="1000"/>
                <a:buFont typeface="Arial"/>
                <a:buNone/>
              </a:pPr>
              <a:r>
                <a:rPr b="0" i="0" lang="en-US" sz="1200" u="none" cap="none" strike="noStrike">
                  <a:solidFill>
                    <a:srgbClr val="262626"/>
                  </a:solidFill>
                  <a:latin typeface="Arial Narrow"/>
                  <a:ea typeface="Arial Narrow"/>
                  <a:cs typeface="Arial Narrow"/>
                  <a:sym typeface="Arial Narrow"/>
                </a:rPr>
                <a:t>127</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77</a:t>
              </a:r>
              <a:endParaRPr b="0" i="0" sz="1400" u="none" cap="none" strike="noStrike">
                <a:solidFill>
                  <a:srgbClr val="000000"/>
                </a:solidFill>
                <a:latin typeface="Arial"/>
                <a:ea typeface="Arial"/>
                <a:cs typeface="Arial"/>
                <a:sym typeface="Arial"/>
              </a:endParaRPr>
            </a:p>
          </p:txBody>
        </p:sp>
        <p:sp>
          <p:nvSpPr>
            <p:cNvPr id="1733" name="Google Shape;1733;p49"/>
            <p:cNvSpPr txBox="1"/>
            <p:nvPr/>
          </p:nvSpPr>
          <p:spPr>
            <a:xfrm>
              <a:off x="1376196" y="5530986"/>
              <a:ext cx="179212" cy="35467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7B1979"/>
                </a:buClr>
                <a:buSzPts val="1000"/>
                <a:buFont typeface="Arial"/>
                <a:buNone/>
              </a:pPr>
              <a:r>
                <a:rPr b="0" i="0" lang="en-US" sz="1200" u="none" cap="none" strike="noStrike">
                  <a:solidFill>
                    <a:srgbClr val="262626"/>
                  </a:solidFill>
                  <a:latin typeface="Arial Narrow"/>
                  <a:ea typeface="Arial Narrow"/>
                  <a:cs typeface="Arial Narrow"/>
                  <a:sym typeface="Arial Narrow"/>
                </a:rPr>
                <a:t>99</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48</a:t>
              </a:r>
              <a:endParaRPr b="0" i="0" sz="1400" u="none" cap="none" strike="noStrike">
                <a:solidFill>
                  <a:srgbClr val="000000"/>
                </a:solidFill>
                <a:latin typeface="Arial"/>
                <a:ea typeface="Arial"/>
                <a:cs typeface="Arial"/>
                <a:sym typeface="Arial"/>
              </a:endParaRPr>
            </a:p>
          </p:txBody>
        </p:sp>
        <p:sp>
          <p:nvSpPr>
            <p:cNvPr id="1734" name="Google Shape;1734;p49"/>
            <p:cNvSpPr txBox="1"/>
            <p:nvPr/>
          </p:nvSpPr>
          <p:spPr>
            <a:xfrm>
              <a:off x="1630083" y="5530986"/>
              <a:ext cx="179212" cy="35467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7B1979"/>
                </a:buClr>
                <a:buSzPts val="1000"/>
                <a:buFont typeface="Arial"/>
                <a:buNone/>
              </a:pPr>
              <a:r>
                <a:rPr b="0" i="0" lang="en-US" sz="1200" u="none" cap="none" strike="noStrike">
                  <a:solidFill>
                    <a:srgbClr val="262626"/>
                  </a:solidFill>
                  <a:latin typeface="Arial Narrow"/>
                  <a:ea typeface="Arial Narrow"/>
                  <a:cs typeface="Arial Narrow"/>
                  <a:sym typeface="Arial Narrow"/>
                </a:rPr>
                <a:t>80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37</a:t>
              </a:r>
              <a:endParaRPr b="0" i="0" sz="1400" u="none" cap="none" strike="noStrike">
                <a:solidFill>
                  <a:srgbClr val="000000"/>
                </a:solidFill>
                <a:latin typeface="Arial"/>
                <a:ea typeface="Arial"/>
                <a:cs typeface="Arial"/>
                <a:sym typeface="Arial"/>
              </a:endParaRPr>
            </a:p>
          </p:txBody>
        </p:sp>
        <p:sp>
          <p:nvSpPr>
            <p:cNvPr id="1735" name="Google Shape;1735;p49"/>
            <p:cNvSpPr txBox="1"/>
            <p:nvPr/>
          </p:nvSpPr>
          <p:spPr>
            <a:xfrm>
              <a:off x="1890649" y="5530986"/>
              <a:ext cx="179212" cy="35467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7B1979"/>
                </a:buClr>
                <a:buSzPts val="1000"/>
                <a:buFont typeface="Arial"/>
                <a:buNone/>
              </a:pPr>
              <a:r>
                <a:rPr b="0" i="0" lang="en-US" sz="1200" u="none" cap="none" strike="noStrike">
                  <a:solidFill>
                    <a:srgbClr val="262626"/>
                  </a:solidFill>
                  <a:latin typeface="Arial Narrow"/>
                  <a:ea typeface="Arial Narrow"/>
                  <a:cs typeface="Arial Narrow"/>
                  <a:sym typeface="Arial Narrow"/>
                </a:rPr>
                <a:t>65</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28</a:t>
              </a:r>
              <a:endParaRPr b="0" i="0" sz="1400" u="none" cap="none" strike="noStrike">
                <a:solidFill>
                  <a:srgbClr val="000000"/>
                </a:solidFill>
                <a:latin typeface="Arial"/>
                <a:ea typeface="Arial"/>
                <a:cs typeface="Arial"/>
                <a:sym typeface="Arial"/>
              </a:endParaRPr>
            </a:p>
          </p:txBody>
        </p:sp>
        <p:sp>
          <p:nvSpPr>
            <p:cNvPr id="1736" name="Google Shape;1736;p49"/>
            <p:cNvSpPr txBox="1"/>
            <p:nvPr/>
          </p:nvSpPr>
          <p:spPr>
            <a:xfrm>
              <a:off x="2135688" y="5530986"/>
              <a:ext cx="179212" cy="35467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7B1979"/>
                </a:buClr>
                <a:buSzPts val="1000"/>
                <a:buFont typeface="Arial"/>
                <a:buNone/>
              </a:pPr>
              <a:r>
                <a:rPr b="0" i="0" lang="en-US" sz="1200" u="none" cap="none" strike="noStrike">
                  <a:solidFill>
                    <a:srgbClr val="262626"/>
                  </a:solidFill>
                  <a:latin typeface="Arial Narrow"/>
                  <a:ea typeface="Arial Narrow"/>
                  <a:cs typeface="Arial Narrow"/>
                  <a:sym typeface="Arial Narrow"/>
                </a:rPr>
                <a:t>54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24</a:t>
              </a:r>
              <a:endParaRPr b="0" i="0" sz="1400" u="none" cap="none" strike="noStrike">
                <a:solidFill>
                  <a:srgbClr val="000000"/>
                </a:solidFill>
                <a:latin typeface="Arial"/>
                <a:ea typeface="Arial"/>
                <a:cs typeface="Arial"/>
                <a:sym typeface="Arial"/>
              </a:endParaRPr>
            </a:p>
          </p:txBody>
        </p:sp>
        <p:sp>
          <p:nvSpPr>
            <p:cNvPr id="1737" name="Google Shape;1737;p49"/>
            <p:cNvSpPr txBox="1"/>
            <p:nvPr/>
          </p:nvSpPr>
          <p:spPr>
            <a:xfrm>
              <a:off x="2402245" y="5530986"/>
              <a:ext cx="179212" cy="35467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7B1979"/>
                </a:buClr>
                <a:buSzPts val="1000"/>
                <a:buFont typeface="Arial"/>
                <a:buNone/>
              </a:pPr>
              <a:r>
                <a:rPr b="0" i="0" lang="en-US" sz="1200" u="none" cap="none" strike="noStrike">
                  <a:solidFill>
                    <a:srgbClr val="262626"/>
                  </a:solidFill>
                  <a:latin typeface="Arial Narrow"/>
                  <a:ea typeface="Arial Narrow"/>
                  <a:cs typeface="Arial Narrow"/>
                  <a:sym typeface="Arial Narrow"/>
                </a:rPr>
                <a:t>38</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17</a:t>
              </a:r>
              <a:endParaRPr b="0" i="0" sz="1400" u="none" cap="none" strike="noStrike">
                <a:solidFill>
                  <a:srgbClr val="000000"/>
                </a:solidFill>
                <a:latin typeface="Arial"/>
                <a:ea typeface="Arial"/>
                <a:cs typeface="Arial"/>
                <a:sym typeface="Arial"/>
              </a:endParaRPr>
            </a:p>
          </p:txBody>
        </p:sp>
        <p:sp>
          <p:nvSpPr>
            <p:cNvPr id="1738" name="Google Shape;1738;p49"/>
            <p:cNvSpPr txBox="1"/>
            <p:nvPr/>
          </p:nvSpPr>
          <p:spPr>
            <a:xfrm>
              <a:off x="2650385" y="5530986"/>
              <a:ext cx="179212" cy="35467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7B1979"/>
                </a:buClr>
                <a:buSzPts val="1000"/>
                <a:buFont typeface="Arial"/>
                <a:buNone/>
              </a:pPr>
              <a:r>
                <a:rPr b="0" i="0" lang="en-US" sz="1200" u="none" cap="none" strike="noStrike">
                  <a:solidFill>
                    <a:srgbClr val="262626"/>
                  </a:solidFill>
                  <a:latin typeface="Arial Narrow"/>
                  <a:ea typeface="Arial Narrow"/>
                  <a:cs typeface="Arial Narrow"/>
                  <a:sym typeface="Arial Narrow"/>
                </a:rPr>
                <a:t>26</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11</a:t>
              </a:r>
              <a:endParaRPr b="0" i="0" sz="1400" u="none" cap="none" strike="noStrike">
                <a:solidFill>
                  <a:srgbClr val="000000"/>
                </a:solidFill>
                <a:latin typeface="Arial"/>
                <a:ea typeface="Arial"/>
                <a:cs typeface="Arial"/>
                <a:sym typeface="Arial"/>
              </a:endParaRPr>
            </a:p>
          </p:txBody>
        </p:sp>
        <p:sp>
          <p:nvSpPr>
            <p:cNvPr id="1739" name="Google Shape;1739;p49"/>
            <p:cNvSpPr txBox="1"/>
            <p:nvPr/>
          </p:nvSpPr>
          <p:spPr>
            <a:xfrm>
              <a:off x="2902760" y="5530986"/>
              <a:ext cx="179212" cy="35467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7B1979"/>
                </a:buClr>
                <a:buSzPts val="1000"/>
                <a:buFont typeface="Arial"/>
                <a:buNone/>
              </a:pPr>
              <a:r>
                <a:rPr b="0" i="0" lang="en-US" sz="1200" u="none" cap="none" strike="noStrike">
                  <a:solidFill>
                    <a:srgbClr val="262626"/>
                  </a:solidFill>
                  <a:latin typeface="Arial Narrow"/>
                  <a:ea typeface="Arial Narrow"/>
                  <a:cs typeface="Arial Narrow"/>
                  <a:sym typeface="Arial Narrow"/>
                </a:rPr>
                <a:t>21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6</a:t>
              </a:r>
              <a:endParaRPr b="0" i="0" sz="1400" u="none" cap="none" strike="noStrike">
                <a:solidFill>
                  <a:srgbClr val="000000"/>
                </a:solidFill>
                <a:latin typeface="Arial"/>
                <a:ea typeface="Arial"/>
                <a:cs typeface="Arial"/>
                <a:sym typeface="Arial"/>
              </a:endParaRPr>
            </a:p>
          </p:txBody>
        </p:sp>
        <p:sp>
          <p:nvSpPr>
            <p:cNvPr id="1740" name="Google Shape;1740;p49"/>
            <p:cNvSpPr txBox="1"/>
            <p:nvPr/>
          </p:nvSpPr>
          <p:spPr>
            <a:xfrm>
              <a:off x="3155830" y="5530986"/>
              <a:ext cx="179212" cy="35467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7B1979"/>
                </a:buClr>
                <a:buSzPts val="1000"/>
                <a:buFont typeface="Arial"/>
                <a:buNone/>
              </a:pPr>
              <a:r>
                <a:rPr b="0" i="0" lang="en-US" sz="1200" u="none" cap="none" strike="noStrike">
                  <a:solidFill>
                    <a:srgbClr val="262626"/>
                  </a:solidFill>
                  <a:latin typeface="Arial Narrow"/>
                  <a:ea typeface="Arial Narrow"/>
                  <a:cs typeface="Arial Narrow"/>
                  <a:sym typeface="Arial Narrow"/>
                </a:rPr>
                <a:t>12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2</a:t>
              </a:r>
              <a:endParaRPr b="0" i="0" sz="1400" u="none" cap="none" strike="noStrike">
                <a:solidFill>
                  <a:srgbClr val="000000"/>
                </a:solidFill>
                <a:latin typeface="Arial"/>
                <a:ea typeface="Arial"/>
                <a:cs typeface="Arial"/>
                <a:sym typeface="Arial"/>
              </a:endParaRPr>
            </a:p>
          </p:txBody>
        </p:sp>
        <p:sp>
          <p:nvSpPr>
            <p:cNvPr id="1741" name="Google Shape;1741;p49"/>
            <p:cNvSpPr txBox="1"/>
            <p:nvPr/>
          </p:nvSpPr>
          <p:spPr>
            <a:xfrm>
              <a:off x="3450766" y="5530986"/>
              <a:ext cx="126102" cy="35467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7B1979"/>
                </a:buClr>
                <a:buSzPts val="1000"/>
                <a:buFont typeface="Arial"/>
                <a:buNone/>
              </a:pPr>
              <a:r>
                <a:rPr b="0" i="0" lang="en-US" sz="1200" u="none" cap="none" strike="noStrike">
                  <a:solidFill>
                    <a:srgbClr val="262626"/>
                  </a:solidFill>
                  <a:latin typeface="Arial Narrow"/>
                  <a:ea typeface="Arial Narrow"/>
                  <a:cs typeface="Arial Narrow"/>
                  <a:sym typeface="Arial Narrow"/>
                </a:rPr>
                <a:t>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p:txBody>
        </p:sp>
        <p:sp>
          <p:nvSpPr>
            <p:cNvPr id="1742" name="Google Shape;1742;p49"/>
            <p:cNvSpPr txBox="1"/>
            <p:nvPr/>
          </p:nvSpPr>
          <p:spPr>
            <a:xfrm>
              <a:off x="3700800" y="5530986"/>
              <a:ext cx="126102" cy="35467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7B1979"/>
                </a:buClr>
                <a:buSzPts val="1000"/>
                <a:buFont typeface="Arial"/>
                <a:buNone/>
              </a:pPr>
              <a:r>
                <a:rPr b="0" i="0" lang="en-US" sz="1200" u="none" cap="none" strike="noStrike">
                  <a:solidFill>
                    <a:srgbClr val="262626"/>
                  </a:solidFill>
                  <a:latin typeface="Arial Narrow"/>
                  <a:ea typeface="Arial Narrow"/>
                  <a:cs typeface="Arial Narrow"/>
                  <a:sym typeface="Arial Narrow"/>
                </a:rPr>
                <a:t>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p:txBody>
        </p:sp>
        <p:sp>
          <p:nvSpPr>
            <p:cNvPr id="1743" name="Google Shape;1743;p49"/>
            <p:cNvSpPr txBox="1"/>
            <p:nvPr/>
          </p:nvSpPr>
          <p:spPr>
            <a:xfrm>
              <a:off x="3958391" y="5530986"/>
              <a:ext cx="126102" cy="35467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7B1979"/>
                </a:buClr>
                <a:buSzPts val="1000"/>
                <a:buFont typeface="Arial"/>
                <a:buNone/>
              </a:pPr>
              <a:r>
                <a:rPr b="0" i="0" lang="en-US" sz="1200" u="none" cap="none" strike="noStrike">
                  <a:solidFill>
                    <a:srgbClr val="262626"/>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1744" name="Google Shape;1744;p49"/>
            <p:cNvSpPr txBox="1"/>
            <p:nvPr/>
          </p:nvSpPr>
          <p:spPr>
            <a:xfrm>
              <a:off x="4208498" y="5530986"/>
              <a:ext cx="126102" cy="354676"/>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7B1979"/>
                </a:buClr>
                <a:buSzPts val="10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grpSp>
      <p:sp>
        <p:nvSpPr>
          <p:cNvPr id="1745" name="Google Shape;1745;p49"/>
          <p:cNvSpPr txBox="1"/>
          <p:nvPr/>
        </p:nvSpPr>
        <p:spPr>
          <a:xfrm>
            <a:off x="114201" y="3944422"/>
            <a:ext cx="986700" cy="605294"/>
          </a:xfrm>
          <a:prstGeom prst="rect">
            <a:avLst/>
          </a:prstGeom>
          <a:noFill/>
          <a:ln>
            <a:noFill/>
          </a:ln>
        </p:spPr>
        <p:txBody>
          <a:bodyPr anchorCtr="0" anchor="b" bIns="0" lIns="48000" spcFirstLastPara="1" rIns="4800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153F5A"/>
                </a:solidFill>
                <a:latin typeface="Arial Narrow"/>
                <a:ea typeface="Arial Narrow"/>
                <a:cs typeface="Arial Narrow"/>
                <a:sym typeface="Arial Narrow"/>
              </a:rPr>
              <a:t>No. of patients</a:t>
            </a:r>
            <a:endParaRPr b="0" i="0" sz="1200" u="none" cap="none" strike="noStrike">
              <a:solidFill>
                <a:srgbClr val="153F5A"/>
              </a:solidFill>
              <a:latin typeface="Arial Narrow"/>
              <a:ea typeface="Arial Narrow"/>
              <a:cs typeface="Arial Narrow"/>
              <a:sym typeface="Arial Narrow"/>
            </a:endParaRPr>
          </a:p>
          <a:p>
            <a:pPr indent="0" lvl="0" marL="0" marR="0" rtl="0" algn="r">
              <a:lnSpc>
                <a:spcPct val="100000"/>
              </a:lnSpc>
              <a:spcBef>
                <a:spcPts val="200"/>
              </a:spcBef>
              <a:spcAft>
                <a:spcPts val="0"/>
              </a:spcAft>
              <a:buClr>
                <a:srgbClr val="3D8849"/>
              </a:buClr>
              <a:buSzPts val="1000"/>
              <a:buFont typeface="Arial"/>
              <a:buNone/>
            </a:pPr>
            <a:r>
              <a:rPr b="1" i="0" lang="en-US" sz="1200" u="none" cap="none" strike="noStrike">
                <a:solidFill>
                  <a:srgbClr val="71A0B4"/>
                </a:solidFill>
                <a:latin typeface="Arial Narrow"/>
                <a:ea typeface="Arial Narrow"/>
                <a:cs typeface="Arial Narrow"/>
                <a:sym typeface="Arial Narrow"/>
              </a:rPr>
              <a:t>CAPI + FUL</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PBO + FUL</a:t>
            </a:r>
            <a:endParaRPr b="0" i="0" sz="1200" u="none" cap="none" strike="noStrike">
              <a:solidFill>
                <a:srgbClr val="666666"/>
              </a:solidFill>
              <a:latin typeface="Arial Narrow"/>
              <a:ea typeface="Arial Narrow"/>
              <a:cs typeface="Arial Narrow"/>
              <a:sym typeface="Arial Narrow"/>
            </a:endParaRPr>
          </a:p>
        </p:txBody>
      </p:sp>
      <p:grpSp>
        <p:nvGrpSpPr>
          <p:cNvPr id="1746" name="Google Shape;1746;p49"/>
          <p:cNvGrpSpPr/>
          <p:nvPr/>
        </p:nvGrpSpPr>
        <p:grpSpPr>
          <a:xfrm>
            <a:off x="4232708" y="2044792"/>
            <a:ext cx="1839048" cy="369332"/>
            <a:chOff x="3699196" y="1839913"/>
            <a:chExt cx="1639376" cy="393242"/>
          </a:xfrm>
        </p:grpSpPr>
        <p:grpSp>
          <p:nvGrpSpPr>
            <p:cNvPr id="1747" name="Google Shape;1747;p49"/>
            <p:cNvGrpSpPr/>
            <p:nvPr/>
          </p:nvGrpSpPr>
          <p:grpSpPr>
            <a:xfrm>
              <a:off x="3699196" y="1934430"/>
              <a:ext cx="196900" cy="159734"/>
              <a:chOff x="3699196" y="1934430"/>
              <a:chExt cx="196900" cy="159734"/>
            </a:xfrm>
          </p:grpSpPr>
          <p:cxnSp>
            <p:nvCxnSpPr>
              <p:cNvPr id="1748" name="Google Shape;1748;p49"/>
              <p:cNvCxnSpPr/>
              <p:nvPr/>
            </p:nvCxnSpPr>
            <p:spPr>
              <a:xfrm>
                <a:off x="3699196" y="1934430"/>
                <a:ext cx="196900" cy="0"/>
              </a:xfrm>
              <a:prstGeom prst="straightConnector1">
                <a:avLst/>
              </a:prstGeom>
              <a:noFill/>
              <a:ln cap="flat" cmpd="sng" w="19050">
                <a:solidFill>
                  <a:schemeClr val="accent5"/>
                </a:solidFill>
                <a:prstDash val="solid"/>
                <a:miter lim="800000"/>
                <a:headEnd len="sm" w="sm" type="none"/>
                <a:tailEnd len="sm" w="sm" type="none"/>
              </a:ln>
            </p:spPr>
          </p:cxnSp>
          <p:cxnSp>
            <p:nvCxnSpPr>
              <p:cNvPr id="1749" name="Google Shape;1749;p49"/>
              <p:cNvCxnSpPr/>
              <p:nvPr/>
            </p:nvCxnSpPr>
            <p:spPr>
              <a:xfrm>
                <a:off x="3699196" y="2094164"/>
                <a:ext cx="196900" cy="0"/>
              </a:xfrm>
              <a:prstGeom prst="straightConnector1">
                <a:avLst/>
              </a:prstGeom>
              <a:noFill/>
              <a:ln cap="flat" cmpd="sng" w="19050">
                <a:solidFill>
                  <a:srgbClr val="7F7F7F"/>
                </a:solidFill>
                <a:prstDash val="solid"/>
                <a:miter lim="800000"/>
                <a:headEnd len="sm" w="sm" type="none"/>
                <a:tailEnd len="sm" w="sm" type="none"/>
              </a:ln>
            </p:spPr>
          </p:cxnSp>
        </p:grpSp>
        <p:sp>
          <p:nvSpPr>
            <p:cNvPr id="1750" name="Google Shape;1750;p49"/>
            <p:cNvSpPr txBox="1"/>
            <p:nvPr/>
          </p:nvSpPr>
          <p:spPr>
            <a:xfrm>
              <a:off x="3940398" y="1839913"/>
              <a:ext cx="1398174" cy="393242"/>
            </a:xfrm>
            <a:prstGeom prst="rect">
              <a:avLst/>
            </a:prstGeom>
            <a:noFill/>
            <a:ln>
              <a:noFill/>
            </a:ln>
          </p:spPr>
          <p:txBody>
            <a:bodyPr anchorCtr="0" anchor="t" bIns="0" lIns="48000" spcFirstLastPara="1" rIns="4800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200" u="none" cap="none" strike="noStrike">
                  <a:solidFill>
                    <a:srgbClr val="153F5A"/>
                  </a:solidFill>
                  <a:latin typeface="Arial Narrow"/>
                  <a:ea typeface="Arial Narrow"/>
                  <a:cs typeface="Arial Narrow"/>
                  <a:sym typeface="Arial Narrow"/>
                </a:rPr>
                <a:t>Capivasertib + </a:t>
              </a:r>
              <a:r>
                <a:rPr b="0" i="0" lang="en-US" sz="1200" u="none" cap="none" strike="noStrike">
                  <a:solidFill>
                    <a:srgbClr val="262626"/>
                  </a:solidFill>
                  <a:latin typeface="Arial Narrow"/>
                  <a:ea typeface="Arial Narrow"/>
                  <a:cs typeface="Arial Narrow"/>
                  <a:sym typeface="Arial Narrow"/>
                </a:rPr>
                <a:t>fulvestrant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200" u="none" cap="none" strike="noStrike">
                  <a:solidFill>
                    <a:srgbClr val="153F5A"/>
                  </a:solidFill>
                  <a:latin typeface="Arial Narrow"/>
                  <a:ea typeface="Arial Narrow"/>
                  <a:cs typeface="Arial Narrow"/>
                  <a:sym typeface="Arial Narrow"/>
                </a:rPr>
                <a:t>Placebo + fulvestrant</a:t>
              </a:r>
              <a:endParaRPr b="0" i="0" sz="1400" u="none" cap="none" strike="noStrike">
                <a:solidFill>
                  <a:srgbClr val="000000"/>
                </a:solidFill>
                <a:latin typeface="Arial"/>
                <a:ea typeface="Arial"/>
                <a:cs typeface="Arial"/>
                <a:sym typeface="Arial"/>
              </a:endParaRPr>
            </a:p>
          </p:txBody>
        </p:sp>
      </p:grpSp>
      <p:sp>
        <p:nvSpPr>
          <p:cNvPr id="1751" name="Google Shape;1751;p49"/>
          <p:cNvSpPr txBox="1"/>
          <p:nvPr/>
        </p:nvSpPr>
        <p:spPr>
          <a:xfrm>
            <a:off x="830010" y="3940068"/>
            <a:ext cx="4924500" cy="281603"/>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153F5A"/>
                </a:solidFill>
                <a:latin typeface="Arial Narrow"/>
                <a:ea typeface="Arial Narrow"/>
                <a:cs typeface="Arial Narrow"/>
                <a:sym typeface="Arial Narrow"/>
              </a:rPr>
              <a:t>Months</a:t>
            </a:r>
            <a:endParaRPr b="0" i="0" sz="1200" u="none" cap="none" strike="noStrike">
              <a:solidFill>
                <a:srgbClr val="153F5A"/>
              </a:solidFill>
              <a:latin typeface="Arial Narrow"/>
              <a:ea typeface="Arial Narrow"/>
              <a:cs typeface="Arial Narrow"/>
              <a:sym typeface="Arial Narrow"/>
            </a:endParaRPr>
          </a:p>
        </p:txBody>
      </p:sp>
      <p:sp>
        <p:nvSpPr>
          <p:cNvPr id="1752" name="Google Shape;1752;p49"/>
          <p:cNvSpPr txBox="1"/>
          <p:nvPr/>
        </p:nvSpPr>
        <p:spPr>
          <a:xfrm rot="-5400000">
            <a:off x="-130321" y="2688240"/>
            <a:ext cx="1758614" cy="281603"/>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62626"/>
                </a:solidFill>
                <a:latin typeface="Arial Narrow"/>
                <a:ea typeface="Arial Narrow"/>
                <a:cs typeface="Arial Narrow"/>
                <a:sym typeface="Arial Narrow"/>
              </a:rPr>
              <a:t>PFS</a:t>
            </a:r>
            <a:r>
              <a:rPr b="1" i="0" lang="en-US" sz="1200" u="none" cap="none" strike="noStrike">
                <a:solidFill>
                  <a:srgbClr val="262626"/>
                </a:solidFill>
                <a:latin typeface="Arial"/>
                <a:ea typeface="Arial"/>
                <a:cs typeface="Arial"/>
                <a:sym typeface="Arial"/>
              </a:rPr>
              <a:t> (%)</a:t>
            </a:r>
            <a:endParaRPr b="0" i="0" sz="1200" u="none" cap="none" strike="noStrike">
              <a:solidFill>
                <a:srgbClr val="262626"/>
              </a:solidFill>
              <a:latin typeface="Arial"/>
              <a:ea typeface="Arial"/>
              <a:cs typeface="Arial"/>
              <a:sym typeface="Arial"/>
            </a:endParaRPr>
          </a:p>
        </p:txBody>
      </p:sp>
      <p:sp>
        <p:nvSpPr>
          <p:cNvPr id="1753" name="Google Shape;1753;p49"/>
          <p:cNvSpPr/>
          <p:nvPr/>
        </p:nvSpPr>
        <p:spPr>
          <a:xfrm>
            <a:off x="1307770" y="1692309"/>
            <a:ext cx="4446740" cy="340500"/>
          </a:xfrm>
          <a:prstGeom prst="roundRect">
            <a:avLst>
              <a:gd fmla="val 0" name="adj"/>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309"/>
              <a:buFont typeface="Arial"/>
              <a:buNone/>
            </a:pPr>
            <a:r>
              <a:rPr b="1" i="0" lang="en-US" sz="1400" u="none" cap="none" strike="noStrike">
                <a:solidFill>
                  <a:srgbClr val="262626"/>
                </a:solidFill>
                <a:latin typeface="Arial Narrow"/>
                <a:ea typeface="Arial Narrow"/>
                <a:cs typeface="Arial Narrow"/>
                <a:sym typeface="Arial Narrow"/>
              </a:rPr>
              <a:t>CAPItello-291: AKT pathway–altered tumors</a:t>
            </a:r>
            <a:r>
              <a:rPr b="1" baseline="30000" i="0" lang="en-US" sz="1400" u="none" cap="none" strike="noStrike">
                <a:solidFill>
                  <a:srgbClr val="262626"/>
                </a:solidFill>
                <a:latin typeface="Arial Narrow"/>
                <a:ea typeface="Arial Narrow"/>
                <a:cs typeface="Arial Narrow"/>
                <a:sym typeface="Arial Narrow"/>
              </a:rPr>
              <a:t>1</a:t>
            </a:r>
            <a:endParaRPr b="0" i="0" sz="1400" u="none" cap="none" strike="noStrike">
              <a:solidFill>
                <a:srgbClr val="262626"/>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4" name="Shape 1774"/>
        <p:cNvGrpSpPr/>
        <p:nvPr/>
      </p:nvGrpSpPr>
      <p:grpSpPr>
        <a:xfrm>
          <a:off x="0" y="0"/>
          <a:ext cx="0" cy="0"/>
          <a:chOff x="0" y="0"/>
          <a:chExt cx="0" cy="0"/>
        </a:xfrm>
      </p:grpSpPr>
      <p:graphicFrame>
        <p:nvGraphicFramePr>
          <p:cNvPr id="1775" name="Google Shape;1775;p7"/>
          <p:cNvGraphicFramePr/>
          <p:nvPr/>
        </p:nvGraphicFramePr>
        <p:xfrm>
          <a:off x="431800" y="1682029"/>
          <a:ext cx="3000000" cy="3000000"/>
        </p:xfrm>
        <a:graphic>
          <a:graphicData uri="http://schemas.openxmlformats.org/drawingml/2006/table">
            <a:tbl>
              <a:tblPr>
                <a:noFill/>
                <a:tableStyleId>{B670556F-2E9B-48F4-A988-F57587558883}</a:tableStyleId>
              </a:tblPr>
              <a:tblGrid>
                <a:gridCol w="2494700"/>
                <a:gridCol w="1296200"/>
                <a:gridCol w="836700"/>
                <a:gridCol w="266125"/>
                <a:gridCol w="1030050"/>
                <a:gridCol w="172925"/>
                <a:gridCol w="1123250"/>
                <a:gridCol w="1296200"/>
                <a:gridCol w="1296200"/>
              </a:tblGrid>
              <a:tr h="165100">
                <a:tc rowSpan="3">
                  <a:txBody>
                    <a:bodyPr/>
                    <a:lstStyle/>
                    <a:p>
                      <a:pPr indent="0" lvl="0" marL="0" marR="0" rtl="0" algn="l">
                        <a:lnSpc>
                          <a:spcPct val="100000"/>
                        </a:lnSpc>
                        <a:spcBef>
                          <a:spcPts val="0"/>
                        </a:spcBef>
                        <a:spcAft>
                          <a:spcPts val="0"/>
                        </a:spcAft>
                        <a:buClr>
                          <a:srgbClr val="000000"/>
                        </a:buClr>
                        <a:buSzPts val="2000"/>
                        <a:buFont typeface="Calibri"/>
                        <a:buNone/>
                      </a:pPr>
                      <a:r>
                        <a:t/>
                      </a:r>
                      <a:endParaRPr b="1" i="0" sz="1300" u="none" cap="none" strike="noStrike">
                        <a:solidFill>
                          <a:schemeClr val="lt1"/>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lt1"/>
                          </a:solidFill>
                          <a:latin typeface="Arial Narrow"/>
                          <a:ea typeface="Arial Narrow"/>
                          <a:cs typeface="Arial Narrow"/>
                          <a:sym typeface="Arial Narrow"/>
                        </a:rPr>
                        <a:t>mTOR inhibitors + ET</a:t>
                      </a:r>
                      <a:endParaRPr b="1" baseline="30000" i="0" sz="1300" u="none" cap="none" strike="noStrike">
                        <a:solidFill>
                          <a:schemeClr val="lt1"/>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hMerge="1"/>
                <a:tc hMerge="1"/>
                <a:tc gridSpan="3">
                  <a:txBody>
                    <a:bodyPr/>
                    <a:lstStyle/>
                    <a:p>
                      <a:pPr indent="0" lvl="0" marL="0" marR="0" rtl="0" algn="ctr">
                        <a:lnSpc>
                          <a:spcPct val="100000"/>
                        </a:lnSpc>
                        <a:spcBef>
                          <a:spcPts val="0"/>
                        </a:spcBef>
                        <a:spcAft>
                          <a:spcPts val="0"/>
                        </a:spcAft>
                        <a:buClr>
                          <a:srgbClr val="000000"/>
                        </a:buClr>
                        <a:buSzPts val="1300"/>
                        <a:buFont typeface="Arial"/>
                        <a:buNone/>
                      </a:pPr>
                      <a:r>
                        <a:rPr b="1" i="1" lang="en-US" sz="1300" u="none" cap="none" strike="noStrike">
                          <a:solidFill>
                            <a:schemeClr val="lt1"/>
                          </a:solidFill>
                          <a:latin typeface="Arial Narrow"/>
                          <a:ea typeface="Arial Narrow"/>
                          <a:cs typeface="Arial Narrow"/>
                          <a:sym typeface="Arial Narrow"/>
                        </a:rPr>
                        <a:t>PIK3CA</a:t>
                      </a:r>
                      <a:r>
                        <a:rPr b="1" i="0" lang="en-US" sz="1300" u="none" cap="none" strike="noStrike">
                          <a:solidFill>
                            <a:schemeClr val="lt1"/>
                          </a:solidFill>
                          <a:latin typeface="Arial Narrow"/>
                          <a:ea typeface="Arial Narrow"/>
                          <a:cs typeface="Arial Narrow"/>
                          <a:sym typeface="Arial Narrow"/>
                        </a:rPr>
                        <a:t> inhibitors + ET</a:t>
                      </a:r>
                      <a:endParaRPr b="1" i="0" sz="1400" u="none" cap="none" strike="noStrike">
                        <a:latin typeface="Arial Narrow"/>
                        <a:ea typeface="Arial Narrow"/>
                        <a:cs typeface="Arial Narrow"/>
                        <a:sym typeface="Arial Narrow"/>
                      </a:endParaRPr>
                    </a:p>
                  </a:txBody>
                  <a:tcPr marT="36000" marB="3600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hMerge="1"/>
                <a:tc hMerge="1"/>
                <a:tc gridSpan="2">
                  <a:txBody>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lt1"/>
                          </a:solidFill>
                          <a:latin typeface="Arial Narrow"/>
                          <a:ea typeface="Arial Narrow"/>
                          <a:cs typeface="Arial Narrow"/>
                          <a:sym typeface="Arial Narrow"/>
                        </a:rPr>
                        <a:t>AKT-pathway</a:t>
                      </a:r>
                      <a:r>
                        <a:rPr b="1" baseline="30000" i="0" lang="en-US" sz="1300" u="none" cap="none" strike="noStrike">
                          <a:solidFill>
                            <a:schemeClr val="lt1"/>
                          </a:solidFill>
                          <a:latin typeface="Arial Narrow"/>
                          <a:ea typeface="Arial Narrow"/>
                          <a:cs typeface="Arial Narrow"/>
                          <a:sym typeface="Arial Narrow"/>
                        </a:rPr>
                        <a:t>a</a:t>
                      </a:r>
                      <a:r>
                        <a:rPr b="1" i="0" lang="en-US" sz="1300" u="none" cap="none" strike="noStrike">
                          <a:solidFill>
                            <a:schemeClr val="lt1"/>
                          </a:solidFill>
                          <a:latin typeface="Arial Narrow"/>
                          <a:ea typeface="Arial Narrow"/>
                          <a:cs typeface="Arial Narrow"/>
                          <a:sym typeface="Arial Narrow"/>
                        </a:rPr>
                        <a:t> inhibitors + ET </a:t>
                      </a:r>
                      <a:endParaRPr b="1" i="0" sz="1300" u="none" cap="none" strike="noStrike">
                        <a:latin typeface="Arial Narrow"/>
                        <a:ea typeface="Arial Narrow"/>
                        <a:cs typeface="Arial Narrow"/>
                        <a:sym typeface="Arial Narrow"/>
                      </a:endParaRPr>
                    </a:p>
                  </a:txBody>
                  <a:tcPr marT="36000" marB="36000" marR="0" marL="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hMerge="1"/>
              </a:tr>
              <a:tr h="165100">
                <a:tc vMerge="1"/>
                <a:tc gridSpan="3">
                  <a:txBody>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lt1"/>
                          </a:solidFill>
                          <a:latin typeface="Arial Narrow"/>
                          <a:ea typeface="Arial Narrow"/>
                          <a:cs typeface="Arial Narrow"/>
                          <a:sym typeface="Arial Narrow"/>
                        </a:rPr>
                        <a:t>Everolimus</a:t>
                      </a:r>
                      <a:r>
                        <a:rPr b="1" baseline="30000" i="0" lang="en-US" sz="1300" u="none" cap="none" strike="noStrike">
                          <a:solidFill>
                            <a:schemeClr val="lt1"/>
                          </a:solidFill>
                          <a:latin typeface="Arial Narrow"/>
                          <a:ea typeface="Arial Narrow"/>
                          <a:cs typeface="Arial Narrow"/>
                          <a:sym typeface="Arial Narrow"/>
                        </a:rPr>
                        <a:t>1</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hMerge="1"/>
                <a:tc hMerge="1"/>
                <a:tc gridSpan="3">
                  <a:txBody>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lt1"/>
                          </a:solidFill>
                          <a:latin typeface="Arial Narrow"/>
                          <a:ea typeface="Arial Narrow"/>
                          <a:cs typeface="Arial Narrow"/>
                          <a:sym typeface="Arial Narrow"/>
                        </a:rPr>
                        <a:t>Alpelisib</a:t>
                      </a:r>
                      <a:r>
                        <a:rPr b="1" baseline="30000" i="0" lang="en-US" sz="1300" u="none" cap="none" strike="noStrike">
                          <a:solidFill>
                            <a:schemeClr val="lt1"/>
                          </a:solidFill>
                          <a:latin typeface="Arial Narrow"/>
                          <a:ea typeface="Arial Narrow"/>
                          <a:cs typeface="Arial Narrow"/>
                          <a:sym typeface="Arial Narrow"/>
                        </a:rPr>
                        <a:t>2</a:t>
                      </a:r>
                      <a:endParaRPr b="1" i="0" sz="1400" u="none" cap="none" strike="noStrike">
                        <a:latin typeface="Arial Narrow"/>
                        <a:ea typeface="Arial Narrow"/>
                        <a:cs typeface="Arial Narrow"/>
                        <a:sym typeface="Arial Narrow"/>
                      </a:endParaRPr>
                    </a:p>
                  </a:txBody>
                  <a:tcPr marT="36000" marB="3600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hMerge="1"/>
                <a:tc hMerge="1"/>
                <a:tc gridSpan="2">
                  <a:txBody>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lt1"/>
                          </a:solidFill>
                          <a:latin typeface="Arial Narrow"/>
                          <a:ea typeface="Arial Narrow"/>
                          <a:cs typeface="Arial Narrow"/>
                          <a:sym typeface="Arial Narrow"/>
                        </a:rPr>
                        <a:t>Capivasertib</a:t>
                      </a:r>
                      <a:r>
                        <a:rPr b="1" baseline="30000" i="0" lang="en-US" sz="1300" u="none" cap="none" strike="noStrike">
                          <a:solidFill>
                            <a:schemeClr val="lt1"/>
                          </a:solidFill>
                          <a:latin typeface="Arial Narrow"/>
                          <a:ea typeface="Arial Narrow"/>
                          <a:cs typeface="Arial Narrow"/>
                          <a:sym typeface="Arial Narrow"/>
                        </a:rPr>
                        <a:t>3</a:t>
                      </a:r>
                      <a:endParaRPr b="1" baseline="30000" i="0" sz="1300" u="none" cap="none" strike="noStrike">
                        <a:latin typeface="Arial Narrow"/>
                        <a:ea typeface="Arial Narrow"/>
                        <a:cs typeface="Arial Narrow"/>
                        <a:sym typeface="Arial Narrow"/>
                      </a:endParaRPr>
                    </a:p>
                  </a:txBody>
                  <a:tcPr marT="36000" marB="36000" marR="0" marL="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hMerge="1"/>
              </a:tr>
              <a:tr h="165100">
                <a:tc vMerge="1"/>
                <a:tc>
                  <a:txBody>
                    <a:bodyPr/>
                    <a:lstStyle/>
                    <a:p>
                      <a:pPr indent="0" lvl="0" marL="0" marR="0" rtl="0" algn="ctr">
                        <a:lnSpc>
                          <a:spcPct val="100000"/>
                        </a:lnSpc>
                        <a:spcBef>
                          <a:spcPts val="0"/>
                        </a:spcBef>
                        <a:spcAft>
                          <a:spcPts val="0"/>
                        </a:spcAft>
                        <a:buClr>
                          <a:schemeClr val="lt2"/>
                        </a:buClr>
                        <a:buSzPts val="2000"/>
                        <a:buFont typeface="Calibri"/>
                        <a:buNone/>
                      </a:pPr>
                      <a:r>
                        <a:rPr b="1" i="0" lang="en-US" sz="1300" u="none" cap="none" strike="noStrike">
                          <a:solidFill>
                            <a:schemeClr val="lt1"/>
                          </a:solidFill>
                          <a:latin typeface="Arial Narrow"/>
                          <a:ea typeface="Arial Narrow"/>
                          <a:cs typeface="Arial Narrow"/>
                          <a:sym typeface="Arial Narrow"/>
                        </a:rPr>
                        <a:t>All grades</a:t>
                      </a:r>
                      <a:endParaRPr b="1" i="0" sz="1400" u="none" cap="none" strike="noStrike">
                        <a:solidFill>
                          <a:schemeClr val="lt1"/>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gridSpan="2">
                  <a:txBody>
                    <a:bodyPr/>
                    <a:lstStyle/>
                    <a:p>
                      <a:pPr indent="0" lvl="0" marL="0" marR="0" rtl="0" algn="ctr">
                        <a:lnSpc>
                          <a:spcPct val="100000"/>
                        </a:lnSpc>
                        <a:spcBef>
                          <a:spcPts val="0"/>
                        </a:spcBef>
                        <a:spcAft>
                          <a:spcPts val="0"/>
                        </a:spcAft>
                        <a:buClr>
                          <a:schemeClr val="lt2"/>
                        </a:buClr>
                        <a:buSzPts val="2000"/>
                        <a:buFont typeface="Calibri"/>
                        <a:buNone/>
                      </a:pPr>
                      <a:r>
                        <a:rPr b="1" i="0" lang="en-US" sz="1300" u="none" cap="none" strike="noStrike">
                          <a:solidFill>
                            <a:schemeClr val="lt1"/>
                          </a:solidFill>
                          <a:latin typeface="Arial Narrow"/>
                          <a:ea typeface="Arial Narrow"/>
                          <a:cs typeface="Arial Narrow"/>
                          <a:sym typeface="Arial Narrow"/>
                        </a:rPr>
                        <a:t>Grade 3/4</a:t>
                      </a:r>
                      <a:endParaRPr b="1" i="0" sz="1400" u="none" cap="none" strike="noStrike">
                        <a:solidFill>
                          <a:schemeClr val="lt1"/>
                        </a:solidFill>
                        <a:latin typeface="Arial Narrow"/>
                        <a:ea typeface="Arial Narrow"/>
                        <a:cs typeface="Arial Narrow"/>
                        <a:sym typeface="Arial Narrow"/>
                      </a:endParaRPr>
                    </a:p>
                  </a:txBody>
                  <a:tcPr marT="36000" marB="3600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hMerge="1"/>
                <a:tc gridSpan="2">
                  <a:txBody>
                    <a:bodyPr/>
                    <a:lstStyle/>
                    <a:p>
                      <a:pPr indent="0" lvl="0" marL="0" marR="0" rtl="0" algn="ctr">
                        <a:lnSpc>
                          <a:spcPct val="100000"/>
                        </a:lnSpc>
                        <a:spcBef>
                          <a:spcPts val="0"/>
                        </a:spcBef>
                        <a:spcAft>
                          <a:spcPts val="0"/>
                        </a:spcAft>
                        <a:buClr>
                          <a:schemeClr val="lt2"/>
                        </a:buClr>
                        <a:buSzPts val="2000"/>
                        <a:buFont typeface="Calibri"/>
                        <a:buNone/>
                      </a:pPr>
                      <a:r>
                        <a:rPr b="1" i="0" lang="en-US" sz="1300" u="none" cap="none" strike="noStrike">
                          <a:solidFill>
                            <a:schemeClr val="lt1"/>
                          </a:solidFill>
                          <a:latin typeface="Arial Narrow"/>
                          <a:ea typeface="Arial Narrow"/>
                          <a:cs typeface="Arial Narrow"/>
                          <a:sym typeface="Arial Narrow"/>
                        </a:rPr>
                        <a:t>All grades</a:t>
                      </a:r>
                      <a:endParaRPr sz="1400" u="none" cap="none" strike="noStrike"/>
                    </a:p>
                  </a:txBody>
                  <a:tcPr marT="36000" marB="3600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hMerge="1"/>
                <a:tc>
                  <a:txBody>
                    <a:bodyPr/>
                    <a:lstStyle/>
                    <a:p>
                      <a:pPr indent="0" lvl="0" marL="0" marR="0" rtl="0" algn="ctr">
                        <a:lnSpc>
                          <a:spcPct val="100000"/>
                        </a:lnSpc>
                        <a:spcBef>
                          <a:spcPts val="0"/>
                        </a:spcBef>
                        <a:spcAft>
                          <a:spcPts val="0"/>
                        </a:spcAft>
                        <a:buClr>
                          <a:schemeClr val="lt2"/>
                        </a:buClr>
                        <a:buSzPts val="2000"/>
                        <a:buFont typeface="Calibri"/>
                        <a:buNone/>
                      </a:pPr>
                      <a:r>
                        <a:rPr b="1" i="0" lang="en-US" sz="1300" u="none" cap="none" strike="noStrike">
                          <a:solidFill>
                            <a:schemeClr val="lt1"/>
                          </a:solidFill>
                          <a:latin typeface="Arial Narrow"/>
                          <a:ea typeface="Arial Narrow"/>
                          <a:cs typeface="Arial Narrow"/>
                          <a:sym typeface="Arial Narrow"/>
                        </a:rPr>
                        <a:t>Grade 3/4</a:t>
                      </a:r>
                      <a:endParaRPr b="1" i="0" sz="1400" u="none" cap="none" strike="noStrike">
                        <a:solidFill>
                          <a:schemeClr val="lt1"/>
                        </a:solidFill>
                        <a:latin typeface="Arial Narrow"/>
                        <a:ea typeface="Arial Narrow"/>
                        <a:cs typeface="Arial Narrow"/>
                        <a:sym typeface="Arial Narrow"/>
                      </a:endParaRPr>
                    </a:p>
                  </a:txBody>
                  <a:tcPr marT="36000" marB="3600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2"/>
                        </a:buClr>
                        <a:buSzPts val="2000"/>
                        <a:buFont typeface="Calibri"/>
                        <a:buNone/>
                      </a:pPr>
                      <a:r>
                        <a:rPr b="1" i="0" lang="en-US" sz="1300" u="none" cap="none" strike="noStrike">
                          <a:solidFill>
                            <a:schemeClr val="lt1"/>
                          </a:solidFill>
                          <a:latin typeface="Arial Narrow"/>
                          <a:ea typeface="Arial Narrow"/>
                          <a:cs typeface="Arial Narrow"/>
                          <a:sym typeface="Arial Narrow"/>
                        </a:rPr>
                        <a:t>All grades</a:t>
                      </a:r>
                      <a:endParaRPr b="1" i="0" sz="1400" u="none" cap="none" strike="noStrike">
                        <a:solidFill>
                          <a:schemeClr val="lt1"/>
                        </a:solidFill>
                        <a:latin typeface="Arial Narrow"/>
                        <a:ea typeface="Arial Narrow"/>
                        <a:cs typeface="Arial Narrow"/>
                        <a:sym typeface="Arial Narrow"/>
                      </a:endParaRPr>
                    </a:p>
                  </a:txBody>
                  <a:tcPr marT="36000" marB="3600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2"/>
                        </a:buClr>
                        <a:buSzPts val="2000"/>
                        <a:buFont typeface="Calibri"/>
                        <a:buNone/>
                      </a:pPr>
                      <a:r>
                        <a:rPr b="1" i="0" lang="en-US" sz="1300" u="none" cap="none" strike="noStrike">
                          <a:solidFill>
                            <a:schemeClr val="lt1"/>
                          </a:solidFill>
                          <a:latin typeface="Arial Narrow"/>
                          <a:ea typeface="Arial Narrow"/>
                          <a:cs typeface="Arial Narrow"/>
                          <a:sym typeface="Arial Narrow"/>
                        </a:rPr>
                        <a:t>Grade 3/4</a:t>
                      </a:r>
                      <a:endParaRPr b="1" i="0" sz="1400" u="none" cap="none" strike="noStrike">
                        <a:solidFill>
                          <a:schemeClr val="lt1"/>
                        </a:solidFill>
                        <a:latin typeface="Arial Narrow"/>
                        <a:ea typeface="Arial Narrow"/>
                        <a:cs typeface="Arial Narrow"/>
                        <a:sym typeface="Arial Narrow"/>
                      </a:endParaRPr>
                    </a:p>
                  </a:txBody>
                  <a:tcPr marT="36000" marB="36000" marR="0" marL="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165100">
                <a:tc gridSpan="9">
                  <a:txBody>
                    <a:bodyPr/>
                    <a:lstStyle/>
                    <a:p>
                      <a:pPr indent="0" lvl="0" marL="0" marR="0" rtl="0" algn="l">
                        <a:lnSpc>
                          <a:spcPct val="100000"/>
                        </a:lnSpc>
                        <a:spcBef>
                          <a:spcPts val="0"/>
                        </a:spcBef>
                        <a:spcAft>
                          <a:spcPts val="0"/>
                        </a:spcAft>
                        <a:buClr>
                          <a:srgbClr val="000000"/>
                        </a:buClr>
                        <a:buSzPts val="1200"/>
                        <a:buFont typeface="Arial Narrow"/>
                        <a:buNone/>
                      </a:pPr>
                      <a:r>
                        <a:rPr b="1" i="0" lang="en-US" sz="1300" u="none" cap="none" strike="noStrike">
                          <a:solidFill>
                            <a:schemeClr val="lt1"/>
                          </a:solidFill>
                          <a:latin typeface="Arial Narrow"/>
                          <a:ea typeface="Arial Narrow"/>
                          <a:cs typeface="Arial Narrow"/>
                          <a:sym typeface="Arial Narrow"/>
                        </a:rPr>
                        <a:t>Adverse event incidence</a:t>
                      </a:r>
                      <a:endParaRPr b="1" i="0" sz="1400" u="none" cap="none" strike="noStrike">
                        <a:solidFill>
                          <a:schemeClr val="lt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200"/>
                        <a:buFont typeface="Arial Narrow"/>
                        <a:buNone/>
                      </a:pPr>
                      <a:r>
                        <a:rPr b="1" i="0" lang="en-US" sz="1300" u="none" cap="none" strike="noStrike">
                          <a:solidFill>
                            <a:schemeClr val="lt1"/>
                          </a:solidFill>
                          <a:latin typeface="Arial Narrow"/>
                          <a:ea typeface="Arial Narrow"/>
                          <a:cs typeface="Arial Narrow"/>
                          <a:sym typeface="Arial Narrow"/>
                        </a:rPr>
                        <a:t>for combinations, %</a:t>
                      </a:r>
                      <a:endParaRPr sz="1400" u="none" cap="none" strike="noStrike"/>
                    </a:p>
                  </a:txBody>
                  <a:tcPr marT="36000" marB="36000" marR="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hMerge="1"/>
                <a:tc hMerge="1"/>
                <a:tc hMerge="1"/>
                <a:tc hMerge="1"/>
                <a:tc hMerge="1"/>
                <a:tc hMerge="1"/>
                <a:tc hMerge="1"/>
                <a:tc hMerge="1"/>
              </a:tr>
              <a:tr h="165100">
                <a:tc>
                  <a:txBody>
                    <a:bodyPr/>
                    <a:lstStyle/>
                    <a:p>
                      <a:pPr indent="0" lvl="0" marL="0" marR="0" rtl="0" algn="l">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Neutropenia</a:t>
                      </a:r>
                      <a:endParaRPr b="1" i="0" sz="1400" u="none" cap="none" strike="noStrike">
                        <a:solidFill>
                          <a:srgbClr val="262626"/>
                        </a:solidFill>
                        <a:latin typeface="Arial Narrow"/>
                        <a:ea typeface="Arial Narrow"/>
                        <a:cs typeface="Arial Narrow"/>
                        <a:sym typeface="Arial Narrow"/>
                      </a:endParaRPr>
                    </a:p>
                  </a:txBody>
                  <a:tcPr marT="36000" marB="36000" marR="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5100">
                <a:tc>
                  <a:txBody>
                    <a:bodyPr/>
                    <a:lstStyle/>
                    <a:p>
                      <a:pPr indent="0" lvl="0" marL="0" marR="0" rtl="0" algn="l">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Leukopenia</a:t>
                      </a:r>
                      <a:endParaRPr b="1" i="0" sz="1400" u="none" cap="none" strike="noStrike">
                        <a:solidFill>
                          <a:srgbClr val="262626"/>
                        </a:solidFill>
                        <a:latin typeface="Arial Narrow"/>
                        <a:ea typeface="Arial Narrow"/>
                        <a:cs typeface="Arial Narrow"/>
                        <a:sym typeface="Arial Narrow"/>
                      </a:endParaRPr>
                    </a:p>
                  </a:txBody>
                  <a:tcPr marT="36000" marB="36000" marR="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65100">
                <a:tc>
                  <a:txBody>
                    <a:bodyPr/>
                    <a:lstStyle/>
                    <a:p>
                      <a:pPr indent="0" lvl="0" marL="0" marR="0" rtl="0" algn="l">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Anemia</a:t>
                      </a:r>
                      <a:endParaRPr b="1" i="0" sz="1400" u="none" cap="none" strike="noStrike">
                        <a:solidFill>
                          <a:srgbClr val="262626"/>
                        </a:solidFill>
                        <a:latin typeface="Arial Narrow"/>
                        <a:ea typeface="Arial Narrow"/>
                        <a:cs typeface="Arial Narrow"/>
                        <a:sym typeface="Arial Narrow"/>
                      </a:endParaRPr>
                    </a:p>
                  </a:txBody>
                  <a:tcPr marT="36000" marB="36000" marR="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16</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6</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10</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2</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5100">
                <a:tc>
                  <a:txBody>
                    <a:bodyPr/>
                    <a:lstStyle/>
                    <a:p>
                      <a:pPr indent="0" lvl="0" marL="0" marR="0" rtl="0" algn="l">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Stomatitis</a:t>
                      </a:r>
                      <a:endParaRPr b="1" i="0" sz="1400" u="none" cap="none" strike="noStrike">
                        <a:solidFill>
                          <a:srgbClr val="3A95D3"/>
                        </a:solidFill>
                        <a:latin typeface="Arial Narrow"/>
                        <a:ea typeface="Arial Narrow"/>
                        <a:cs typeface="Arial Narrow"/>
                        <a:sym typeface="Arial Narrow"/>
                      </a:endParaRPr>
                    </a:p>
                  </a:txBody>
                  <a:tcPr marT="36000" marB="36000" marR="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56</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8</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25</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3</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15</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2</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65100">
                <a:tc>
                  <a:txBody>
                    <a:bodyPr/>
                    <a:lstStyle/>
                    <a:p>
                      <a:pPr indent="0" lvl="0" marL="0" marR="0" rtl="0" algn="l">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Rash</a:t>
                      </a:r>
                      <a:endParaRPr b="1" i="0" sz="1400" u="none" cap="none" strike="noStrike">
                        <a:solidFill>
                          <a:srgbClr val="3A95D3"/>
                        </a:solidFill>
                        <a:latin typeface="Arial Narrow"/>
                        <a:ea typeface="Arial Narrow"/>
                        <a:cs typeface="Arial Narrow"/>
                        <a:sym typeface="Arial Narrow"/>
                      </a:endParaRPr>
                    </a:p>
                  </a:txBody>
                  <a:tcPr marT="36000" marB="36000" marR="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36</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1</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36</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10</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38</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12</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5100">
                <a:tc>
                  <a:txBody>
                    <a:bodyPr/>
                    <a:lstStyle/>
                    <a:p>
                      <a:pPr indent="0" lvl="0" marL="0" marR="0" rtl="0" algn="l">
                        <a:lnSpc>
                          <a:spcPct val="100000"/>
                        </a:lnSpc>
                        <a:spcBef>
                          <a:spcPts val="0"/>
                        </a:spcBef>
                        <a:spcAft>
                          <a:spcPts val="0"/>
                        </a:spcAft>
                        <a:buClr>
                          <a:schemeClr val="dk1"/>
                        </a:buClr>
                        <a:buSzPts val="1200"/>
                        <a:buFont typeface="Arial Narrow"/>
                        <a:buNone/>
                      </a:pPr>
                      <a:r>
                        <a:rPr b="1" i="0" lang="en-US" sz="1300" u="none" cap="none" strike="noStrike">
                          <a:solidFill>
                            <a:srgbClr val="3A95D3"/>
                          </a:solidFill>
                          <a:latin typeface="Arial Narrow"/>
                          <a:ea typeface="Arial Narrow"/>
                          <a:cs typeface="Arial Narrow"/>
                          <a:sym typeface="Arial Narrow"/>
                        </a:rPr>
                        <a:t>Diarrhea</a:t>
                      </a:r>
                      <a:endParaRPr b="1" i="0" sz="1400" u="none" cap="none" strike="noStrike">
                        <a:solidFill>
                          <a:srgbClr val="3A95D3"/>
                        </a:solidFill>
                        <a:latin typeface="Arial Narrow"/>
                        <a:ea typeface="Arial Narrow"/>
                        <a:cs typeface="Arial Narrow"/>
                        <a:sym typeface="Arial Narrow"/>
                      </a:endParaRPr>
                    </a:p>
                  </a:txBody>
                  <a:tcPr marT="36000" marB="36000" marR="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30</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2</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58</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7</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72</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9</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65100">
                <a:tc>
                  <a:txBody>
                    <a:bodyPr/>
                    <a:lstStyle/>
                    <a:p>
                      <a:pPr indent="0" lvl="0" marL="0" marR="0" rtl="0" algn="l">
                        <a:lnSpc>
                          <a:spcPct val="100000"/>
                        </a:lnSpc>
                        <a:spcBef>
                          <a:spcPts val="0"/>
                        </a:spcBef>
                        <a:spcAft>
                          <a:spcPts val="0"/>
                        </a:spcAft>
                        <a:buClr>
                          <a:schemeClr val="dk1"/>
                        </a:buClr>
                        <a:buSzPts val="1200"/>
                        <a:buFont typeface="Arial Narrow"/>
                        <a:buNone/>
                      </a:pPr>
                      <a:r>
                        <a:rPr b="1" i="0" lang="en-US" sz="1300" u="none" cap="none" strike="noStrike">
                          <a:solidFill>
                            <a:srgbClr val="3A95D3"/>
                          </a:solidFill>
                          <a:latin typeface="Arial Narrow"/>
                          <a:ea typeface="Arial Narrow"/>
                          <a:cs typeface="Arial Narrow"/>
                          <a:sym typeface="Arial Narrow"/>
                        </a:rPr>
                        <a:t>Hyperglycemia</a:t>
                      </a:r>
                      <a:endParaRPr b="1" i="0" sz="1400" u="none" cap="none" strike="noStrike">
                        <a:solidFill>
                          <a:srgbClr val="3A95D3"/>
                        </a:solidFill>
                        <a:latin typeface="Arial Narrow"/>
                        <a:ea typeface="Arial Narrow"/>
                        <a:cs typeface="Arial Narrow"/>
                        <a:sym typeface="Arial Narrow"/>
                      </a:endParaRPr>
                    </a:p>
                  </a:txBody>
                  <a:tcPr marT="36000" marB="36000" marR="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13</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4</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64</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33</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16</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3A95D3"/>
                          </a:solidFill>
                          <a:latin typeface="Arial Narrow"/>
                          <a:ea typeface="Arial Narrow"/>
                          <a:cs typeface="Arial Narrow"/>
                          <a:sym typeface="Arial Narrow"/>
                        </a:rPr>
                        <a:t>2</a:t>
                      </a:r>
                      <a:endParaRPr b="1" i="0" sz="1400" u="none" cap="none" strike="noStrike">
                        <a:solidFill>
                          <a:srgbClr val="3A95D3"/>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5100">
                <a:tc>
                  <a:txBody>
                    <a:bodyPr/>
                    <a:lstStyle/>
                    <a:p>
                      <a:pPr indent="0" lvl="0" marL="0" marR="0" rtl="0" algn="l">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Fatigue</a:t>
                      </a:r>
                      <a:endParaRPr sz="1400" u="none" cap="none" strike="noStrike"/>
                    </a:p>
                  </a:txBody>
                  <a:tcPr marT="36000" marB="36000" marR="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33</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4</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24</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4</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21</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1</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65100">
                <a:tc>
                  <a:txBody>
                    <a:bodyPr/>
                    <a:lstStyle/>
                    <a:p>
                      <a:pPr indent="0" lvl="0" marL="0" marR="0" rtl="0" algn="l">
                        <a:lnSpc>
                          <a:spcPct val="100000"/>
                        </a:lnSpc>
                        <a:spcBef>
                          <a:spcPts val="0"/>
                        </a:spcBef>
                        <a:spcAft>
                          <a:spcPts val="0"/>
                        </a:spcAft>
                        <a:buClr>
                          <a:schemeClr val="dk1"/>
                        </a:buClr>
                        <a:buSzPts val="1200"/>
                        <a:buFont typeface="Arial Narrow"/>
                        <a:buNone/>
                      </a:pPr>
                      <a:r>
                        <a:rPr b="1" i="0" lang="en-US" sz="1300" u="none" cap="none" strike="noStrike">
                          <a:solidFill>
                            <a:srgbClr val="262626"/>
                          </a:solidFill>
                          <a:latin typeface="Arial Narrow"/>
                          <a:ea typeface="Arial Narrow"/>
                          <a:cs typeface="Arial Narrow"/>
                          <a:sym typeface="Arial Narrow"/>
                        </a:rPr>
                        <a:t>Nausea</a:t>
                      </a:r>
                      <a:endParaRPr sz="1400" u="none" cap="none" strike="noStrike"/>
                    </a:p>
                  </a:txBody>
                  <a:tcPr marT="36000" marB="36000" marR="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29</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0</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45</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gridSpan="2">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3</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35</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rgbClr val="262626"/>
                          </a:solidFill>
                          <a:latin typeface="Arial Narrow"/>
                          <a:ea typeface="Arial Narrow"/>
                          <a:cs typeface="Arial Narrow"/>
                          <a:sym typeface="Arial Narrow"/>
                        </a:rPr>
                        <a:t>1</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65100">
                <a:tc>
                  <a:txBody>
                    <a:bodyPr/>
                    <a:lstStyle/>
                    <a:p>
                      <a:pPr indent="0" lvl="0" marL="0" marR="0" rtl="0" algn="l">
                        <a:lnSpc>
                          <a:spcPct val="100000"/>
                        </a:lnSpc>
                        <a:spcBef>
                          <a:spcPts val="0"/>
                        </a:spcBef>
                        <a:spcAft>
                          <a:spcPts val="0"/>
                        </a:spcAft>
                        <a:buClr>
                          <a:srgbClr val="000000"/>
                        </a:buClr>
                        <a:buSzPts val="1200"/>
                        <a:buFont typeface="Arial Narrow"/>
                        <a:buNone/>
                      </a:pPr>
                      <a:r>
                        <a:rPr b="1" i="0" lang="en-US" sz="1300" u="none" cap="none" strike="noStrike">
                          <a:solidFill>
                            <a:schemeClr val="lt1"/>
                          </a:solidFill>
                          <a:latin typeface="Arial Narrow"/>
                          <a:ea typeface="Arial Narrow"/>
                          <a:cs typeface="Arial Narrow"/>
                          <a:sym typeface="Arial Narrow"/>
                        </a:rPr>
                        <a:t>Discontinuation rate, %</a:t>
                      </a:r>
                      <a:endParaRPr b="1" i="0" sz="1400" u="none" cap="none" strike="noStrike">
                        <a:solidFill>
                          <a:schemeClr val="lt1"/>
                        </a:solidFill>
                        <a:latin typeface="Arial Narrow"/>
                        <a:ea typeface="Arial Narrow"/>
                        <a:cs typeface="Arial Narrow"/>
                        <a:sym typeface="Arial Narrow"/>
                      </a:endParaRPr>
                    </a:p>
                  </a:txBody>
                  <a:tcPr marT="36000" marB="36000" marR="0" marL="48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gridSpan="2">
                  <a:txBody>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lt1"/>
                          </a:solidFill>
                          <a:latin typeface="Arial Narrow"/>
                          <a:ea typeface="Arial Narrow"/>
                          <a:cs typeface="Arial Narrow"/>
                          <a:sym typeface="Arial Narrow"/>
                        </a:rPr>
                        <a:t>19</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hMerge="1"/>
                <a:tc gridSpan="4">
                  <a:txBody>
                    <a:bodyPr/>
                    <a:lstStyle/>
                    <a:p>
                      <a:pPr indent="0" lvl="0" marL="0" marR="0" rtl="0" algn="ctr">
                        <a:lnSpc>
                          <a:spcPct val="100000"/>
                        </a:lnSpc>
                        <a:spcBef>
                          <a:spcPts val="0"/>
                        </a:spcBef>
                        <a:spcAft>
                          <a:spcPts val="0"/>
                        </a:spcAft>
                        <a:buClr>
                          <a:schemeClr val="dk1"/>
                        </a:buClr>
                        <a:buSzPts val="2000"/>
                        <a:buFont typeface="Calibri"/>
                        <a:buNone/>
                      </a:pPr>
                      <a:r>
                        <a:rPr b="1" i="0" lang="en-US" sz="1300" u="none" cap="none" strike="noStrike">
                          <a:solidFill>
                            <a:schemeClr val="lt1"/>
                          </a:solidFill>
                          <a:latin typeface="Arial Narrow"/>
                          <a:ea typeface="Arial Narrow"/>
                          <a:cs typeface="Arial Narrow"/>
                          <a:sym typeface="Arial Narrow"/>
                        </a:rPr>
                        <a:t>25</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hMerge="1"/>
                <a:tc hMerge="1"/>
                <a:tc hMerge="1"/>
                <a:tc gridSpan="2">
                  <a:txBody>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lt1"/>
                          </a:solidFill>
                          <a:latin typeface="Arial Narrow"/>
                          <a:ea typeface="Arial Narrow"/>
                          <a:cs typeface="Arial Narrow"/>
                          <a:sym typeface="Arial Narrow"/>
                        </a:rPr>
                        <a:t>13</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solidFill>
                  </a:tcPr>
                </a:tc>
                <a:tc hMerge="1"/>
              </a:tr>
            </a:tbl>
          </a:graphicData>
        </a:graphic>
      </p:graphicFrame>
      <p:sp>
        <p:nvSpPr>
          <p:cNvPr id="1776" name="Google Shape;1776;p7"/>
          <p:cNvSpPr txBox="1"/>
          <p:nvPr/>
        </p:nvSpPr>
        <p:spPr>
          <a:xfrm>
            <a:off x="431800" y="1010899"/>
            <a:ext cx="11440368" cy="338463"/>
          </a:xfrm>
          <a:prstGeom prst="rect">
            <a:avLst/>
          </a:prstGeom>
          <a:noFill/>
          <a:ln>
            <a:noFill/>
          </a:ln>
        </p:spPr>
        <p:txBody>
          <a:bodyPr anchorCtr="0" anchor="t" bIns="45675" lIns="0" spcFirstLastPara="1" rIns="91400" wrap="square" tIns="45675">
            <a:spAutoFit/>
          </a:bodyPr>
          <a:lstStyle/>
          <a:p>
            <a:pPr indent="0" lvl="0" marL="0" marR="0" rtl="0" algn="l">
              <a:lnSpc>
                <a:spcPct val="100000"/>
              </a:lnSpc>
              <a:spcBef>
                <a:spcPts val="0"/>
              </a:spcBef>
              <a:spcAft>
                <a:spcPts val="0"/>
              </a:spcAft>
              <a:buClr>
                <a:srgbClr val="000000"/>
              </a:buClr>
              <a:buSzPts val="1200"/>
              <a:buFont typeface="Arial"/>
              <a:buNone/>
            </a:pPr>
            <a:r>
              <a:rPr b="1" i="1" lang="en-US" sz="1600" u="none" cap="none" strike="noStrike">
                <a:solidFill>
                  <a:schemeClr val="accent6"/>
                </a:solidFill>
                <a:latin typeface="Arial"/>
                <a:ea typeface="Arial"/>
                <a:cs typeface="Arial"/>
                <a:sym typeface="Arial"/>
              </a:rPr>
              <a:t>Comparisons of efficacy and safety should not be drawn or inferred in the absence of head-to-head studies</a:t>
            </a:r>
            <a:endParaRPr b="0" i="0" sz="1400" u="none" cap="none" strike="noStrike">
              <a:solidFill>
                <a:srgbClr val="000000"/>
              </a:solidFill>
              <a:latin typeface="Arial"/>
              <a:ea typeface="Arial"/>
              <a:cs typeface="Arial"/>
              <a:sym typeface="Arial"/>
            </a:endParaRPr>
          </a:p>
        </p:txBody>
      </p:sp>
      <p:sp>
        <p:nvSpPr>
          <p:cNvPr id="1777" name="Google Shape;1777;p7"/>
          <p:cNvSpPr/>
          <p:nvPr/>
        </p:nvSpPr>
        <p:spPr>
          <a:xfrm rot="5400000">
            <a:off x="10537936" y="3543096"/>
            <a:ext cx="1067066" cy="1542784"/>
          </a:xfrm>
          <a:prstGeom prst="round2SameRect">
            <a:avLst>
              <a:gd fmla="val 18571" name="adj1"/>
              <a:gd fmla="val 0" name="adj2"/>
            </a:avLst>
          </a:prstGeom>
          <a:solidFill>
            <a:srgbClr val="3A95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3C97D1"/>
              </a:solidFill>
              <a:latin typeface="Arial"/>
              <a:ea typeface="Arial"/>
              <a:cs typeface="Arial"/>
              <a:sym typeface="Arial"/>
            </a:endParaRPr>
          </a:p>
        </p:txBody>
      </p:sp>
      <p:sp>
        <p:nvSpPr>
          <p:cNvPr id="1778" name="Google Shape;1778;p7"/>
          <p:cNvSpPr txBox="1"/>
          <p:nvPr/>
        </p:nvSpPr>
        <p:spPr>
          <a:xfrm>
            <a:off x="10310949" y="3838974"/>
            <a:ext cx="1484744" cy="950985"/>
          </a:xfrm>
          <a:prstGeom prst="rect">
            <a:avLst/>
          </a:prstGeom>
          <a:solidFill>
            <a:srgbClr val="3A95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chemeClr val="lt1"/>
                </a:solidFill>
                <a:latin typeface="Arial"/>
                <a:ea typeface="Arial"/>
                <a:cs typeface="Arial"/>
                <a:sym typeface="Arial"/>
              </a:rPr>
              <a:t>PI3K/AKT/mTOR pathway inhibitors </a:t>
            </a:r>
            <a:r>
              <a:rPr b="0" i="0" lang="en-US" sz="1100" u="none" cap="none" strike="noStrike">
                <a:solidFill>
                  <a:schemeClr val="lt1"/>
                </a:solidFill>
                <a:latin typeface="Arial"/>
                <a:ea typeface="Arial"/>
                <a:cs typeface="Arial"/>
                <a:sym typeface="Arial"/>
              </a:rPr>
              <a:t>are associated with</a:t>
            </a:r>
            <a:br>
              <a:rPr b="0" i="0" lang="en-US" sz="1100" u="none" cap="none" strike="noStrike">
                <a:solidFill>
                  <a:schemeClr val="lt1"/>
                </a:solidFill>
                <a:latin typeface="Arial"/>
                <a:ea typeface="Arial"/>
                <a:cs typeface="Arial"/>
                <a:sym typeface="Arial"/>
              </a:rPr>
            </a:br>
            <a:r>
              <a:rPr b="0" i="0" lang="en-US" sz="1100" u="none" cap="none" strike="noStrike">
                <a:solidFill>
                  <a:schemeClr val="lt1"/>
                </a:solidFill>
                <a:latin typeface="Arial"/>
                <a:ea typeface="Arial"/>
                <a:cs typeface="Arial"/>
                <a:sym typeface="Arial"/>
              </a:rPr>
              <a:t>Grade 3/4 diarrhea, rash, hyperglycemia and stomatitis</a:t>
            </a:r>
            <a:endParaRPr b="0" i="0" sz="1400" u="none" cap="none" strike="noStrike">
              <a:solidFill>
                <a:srgbClr val="000000"/>
              </a:solidFill>
              <a:latin typeface="Arial"/>
              <a:ea typeface="Arial"/>
              <a:cs typeface="Arial"/>
              <a:sym typeface="Arial"/>
            </a:endParaRPr>
          </a:p>
        </p:txBody>
      </p:sp>
      <p:sp>
        <p:nvSpPr>
          <p:cNvPr id="1779" name="Google Shape;1779;p7"/>
          <p:cNvSpPr txBox="1"/>
          <p:nvPr/>
        </p:nvSpPr>
        <p:spPr>
          <a:xfrm>
            <a:off x="11843657" y="1977048"/>
            <a:ext cx="184731" cy="2230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7"/>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2400"/>
              <a:buNone/>
            </a:pPr>
            <a:r>
              <a:rPr baseline="30000" lang="en-US">
                <a:solidFill>
                  <a:srgbClr val="000000"/>
                </a:solidFill>
              </a:rPr>
              <a:t>a</a:t>
            </a:r>
            <a:r>
              <a:rPr i="1" lang="en-US">
                <a:solidFill>
                  <a:srgbClr val="000000"/>
                </a:solidFill>
              </a:rPr>
              <a:t>PIK3CA/AKT1/PTEN.</a:t>
            </a:r>
            <a:endParaRPr>
              <a:solidFill>
                <a:srgbClr val="000000"/>
              </a:solidFill>
            </a:endParaRPr>
          </a:p>
          <a:p>
            <a:pPr indent="0" lvl="0" marL="0" rtl="0" algn="l">
              <a:lnSpc>
                <a:spcPct val="90000"/>
              </a:lnSpc>
              <a:spcBef>
                <a:spcPts val="0"/>
              </a:spcBef>
              <a:spcAft>
                <a:spcPts val="0"/>
              </a:spcAft>
              <a:buSzPts val="2400"/>
              <a:buNone/>
            </a:pPr>
            <a:r>
              <a:rPr lang="en-US">
                <a:solidFill>
                  <a:srgbClr val="000000"/>
                </a:solidFill>
              </a:rPr>
              <a:t>AKT, protein kinase B; ER, estrogen receptor; ET, endocrine therapy; HER2, human epidermal growth factor receptor 2; mBC, metastatic breast cancer; mTOR, mammalian target of rapamycin; PI3K, phosphoinositide 3-kinase; PIK3CA, phosphatidylinositol-4,5-bisphosphate 3-kinase catalytic subunit alpha; PTEN, phosphatase and TENsin homolog.</a:t>
            </a:r>
            <a:endParaRPr/>
          </a:p>
          <a:p>
            <a:pPr indent="0" lvl="0" marL="0" rtl="0" algn="l">
              <a:lnSpc>
                <a:spcPct val="90000"/>
              </a:lnSpc>
              <a:spcBef>
                <a:spcPts val="0"/>
              </a:spcBef>
              <a:spcAft>
                <a:spcPts val="0"/>
              </a:spcAft>
              <a:buSzPts val="2400"/>
              <a:buNone/>
            </a:pPr>
            <a:r>
              <a:rPr lang="en-US">
                <a:solidFill>
                  <a:srgbClr val="000000"/>
                </a:solidFill>
              </a:rPr>
              <a:t>1. Baselga J, et al. </a:t>
            </a:r>
            <a:r>
              <a:rPr i="1" lang="en-US">
                <a:solidFill>
                  <a:srgbClr val="000000"/>
                </a:solidFill>
              </a:rPr>
              <a:t>N Engl J Med</a:t>
            </a:r>
            <a:r>
              <a:rPr lang="en-US">
                <a:solidFill>
                  <a:srgbClr val="000000"/>
                </a:solidFill>
              </a:rPr>
              <a:t>. 2012;366:520-529; 2. Andre F, et al. </a:t>
            </a:r>
            <a:r>
              <a:rPr i="1" lang="en-US">
                <a:solidFill>
                  <a:srgbClr val="000000"/>
                </a:solidFill>
              </a:rPr>
              <a:t>N Engl J Med</a:t>
            </a:r>
            <a:r>
              <a:rPr lang="en-US">
                <a:solidFill>
                  <a:srgbClr val="000000"/>
                </a:solidFill>
              </a:rPr>
              <a:t>. 2019;380:1929-1940; 3. Turner NC, et al. </a:t>
            </a:r>
            <a:r>
              <a:rPr i="1" lang="en-US">
                <a:solidFill>
                  <a:srgbClr val="000000"/>
                </a:solidFill>
              </a:rPr>
              <a:t>N Engl J Med</a:t>
            </a:r>
            <a:r>
              <a:rPr lang="en-US">
                <a:solidFill>
                  <a:srgbClr val="000000"/>
                </a:solidFill>
              </a:rPr>
              <a:t>. 2023;388:2058-2070.</a:t>
            </a:r>
            <a:endParaRPr/>
          </a:p>
        </p:txBody>
      </p:sp>
      <p:sp>
        <p:nvSpPr>
          <p:cNvPr id="1781" name="Google Shape;1781;p7"/>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1782" name="Google Shape;1782;p7"/>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Safety of ET combination regimens for second-line+, ER+/HER2− mBC</a:t>
            </a:r>
            <a:endParaRPr/>
          </a:p>
        </p:txBody>
      </p:sp>
      <p:sp>
        <p:nvSpPr>
          <p:cNvPr id="1783" name="Google Shape;1783;p7"/>
          <p:cNvSpPr/>
          <p:nvPr/>
        </p:nvSpPr>
        <p:spPr>
          <a:xfrm>
            <a:off x="5261775" y="1615384"/>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84" name="Google Shape;1784;p7"/>
          <p:cNvSpPr/>
          <p:nvPr/>
        </p:nvSpPr>
        <p:spPr>
          <a:xfrm>
            <a:off x="7600562" y="1615383"/>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785" name="Google Shape;1785;p7"/>
          <p:cNvCxnSpPr/>
          <p:nvPr/>
        </p:nvCxnSpPr>
        <p:spPr>
          <a:xfrm>
            <a:off x="5239459" y="2506607"/>
            <a:ext cx="0" cy="3155222"/>
          </a:xfrm>
          <a:prstGeom prst="straightConnector1">
            <a:avLst/>
          </a:prstGeom>
          <a:noFill/>
          <a:ln cap="flat" cmpd="sng" w="12700">
            <a:solidFill>
              <a:srgbClr val="71A0B4"/>
            </a:solidFill>
            <a:prstDash val="solid"/>
            <a:round/>
            <a:headEnd len="sm" w="sm" type="none"/>
            <a:tailEnd len="sm" w="sm" type="none"/>
          </a:ln>
        </p:spPr>
      </p:cxnSp>
      <p:cxnSp>
        <p:nvCxnSpPr>
          <p:cNvPr id="1786" name="Google Shape;1786;p7"/>
          <p:cNvCxnSpPr/>
          <p:nvPr/>
        </p:nvCxnSpPr>
        <p:spPr>
          <a:xfrm>
            <a:off x="7575145" y="2495721"/>
            <a:ext cx="0" cy="3166108"/>
          </a:xfrm>
          <a:prstGeom prst="straightConnector1">
            <a:avLst/>
          </a:prstGeom>
          <a:noFill/>
          <a:ln cap="flat" cmpd="sng" w="12700">
            <a:solidFill>
              <a:srgbClr val="71A0B4"/>
            </a:solidFill>
            <a:prstDash val="solid"/>
            <a:round/>
            <a:headEnd len="sm" w="sm" type="none"/>
            <a:tailEnd len="sm" w="sm" type="none"/>
          </a:ln>
        </p:spPr>
      </p:cxnSp>
      <p:sp>
        <p:nvSpPr>
          <p:cNvPr id="1787" name="Google Shape;1787;p7"/>
          <p:cNvSpPr/>
          <p:nvPr/>
        </p:nvSpPr>
        <p:spPr>
          <a:xfrm>
            <a:off x="2759157" y="1731589"/>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1788" name="Google Shape;1788;p7"/>
          <p:cNvCxnSpPr/>
          <p:nvPr/>
        </p:nvCxnSpPr>
        <p:spPr>
          <a:xfrm>
            <a:off x="2930772" y="2506607"/>
            <a:ext cx="0" cy="3088576"/>
          </a:xfrm>
          <a:prstGeom prst="straightConnector1">
            <a:avLst/>
          </a:prstGeom>
          <a:noFill/>
          <a:ln cap="flat" cmpd="sng" w="12700">
            <a:solidFill>
              <a:srgbClr val="71A0B4"/>
            </a:solidFill>
            <a:prstDash val="solid"/>
            <a:round/>
            <a:headEnd len="sm" w="sm" type="none"/>
            <a:tailEnd len="sm" w="sm" type="none"/>
          </a:ln>
        </p:spPr>
      </p:cxnSp>
      <p:cxnSp>
        <p:nvCxnSpPr>
          <p:cNvPr id="1789" name="Google Shape;1789;p7"/>
          <p:cNvCxnSpPr/>
          <p:nvPr/>
        </p:nvCxnSpPr>
        <p:spPr>
          <a:xfrm>
            <a:off x="2746369" y="2506607"/>
            <a:ext cx="0" cy="3155222"/>
          </a:xfrm>
          <a:prstGeom prst="straightConnector1">
            <a:avLst/>
          </a:prstGeom>
          <a:noFill/>
          <a:ln cap="flat" cmpd="sng" w="12700">
            <a:solidFill>
              <a:srgbClr val="71A0B4"/>
            </a:solidFill>
            <a:prstDash val="solid"/>
            <a:round/>
            <a:headEnd len="sm" w="sm" type="none"/>
            <a:tailEnd len="sm" w="sm" type="none"/>
          </a:ln>
        </p:spPr>
      </p:cxnSp>
      <p:cxnSp>
        <p:nvCxnSpPr>
          <p:cNvPr id="1790" name="Google Shape;1790;p7"/>
          <p:cNvCxnSpPr/>
          <p:nvPr/>
        </p:nvCxnSpPr>
        <p:spPr>
          <a:xfrm>
            <a:off x="5439377" y="2495721"/>
            <a:ext cx="0" cy="3155222"/>
          </a:xfrm>
          <a:prstGeom prst="straightConnector1">
            <a:avLst/>
          </a:prstGeom>
          <a:noFill/>
          <a:ln cap="flat" cmpd="sng" w="12700">
            <a:solidFill>
              <a:srgbClr val="71A0B4"/>
            </a:solidFill>
            <a:prstDash val="solid"/>
            <a:round/>
            <a:headEnd len="sm" w="sm" type="none"/>
            <a:tailEnd len="sm" w="sm" type="none"/>
          </a:ln>
        </p:spPr>
      </p:cxnSp>
      <p:cxnSp>
        <p:nvCxnSpPr>
          <p:cNvPr id="1791" name="Google Shape;1791;p7"/>
          <p:cNvCxnSpPr/>
          <p:nvPr/>
        </p:nvCxnSpPr>
        <p:spPr>
          <a:xfrm>
            <a:off x="7774734" y="2506607"/>
            <a:ext cx="0" cy="3155222"/>
          </a:xfrm>
          <a:prstGeom prst="straightConnector1">
            <a:avLst/>
          </a:prstGeom>
          <a:noFill/>
          <a:ln cap="flat" cmpd="sng" w="12700">
            <a:solidFill>
              <a:srgbClr val="71A0B4"/>
            </a:solidFill>
            <a:prstDash val="solid"/>
            <a:round/>
            <a:headEnd len="sm" w="sm" type="none"/>
            <a:tailEnd len="sm" w="sm" type="none"/>
          </a:ln>
        </p:spPr>
      </p:cxnSp>
      <p:cxnSp>
        <p:nvCxnSpPr>
          <p:cNvPr id="1792" name="Google Shape;1792;p7"/>
          <p:cNvCxnSpPr/>
          <p:nvPr/>
        </p:nvCxnSpPr>
        <p:spPr>
          <a:xfrm>
            <a:off x="10235598" y="2506607"/>
            <a:ext cx="0" cy="3155222"/>
          </a:xfrm>
          <a:prstGeom prst="straightConnector1">
            <a:avLst/>
          </a:prstGeom>
          <a:noFill/>
          <a:ln cap="flat" cmpd="sng" w="12700">
            <a:solidFill>
              <a:srgbClr val="71A0B4"/>
            </a:solidFill>
            <a:prstDash val="solid"/>
            <a:round/>
            <a:headEnd len="sm" w="sm" type="none"/>
            <a:tailEnd len="sm" w="sm" type="none"/>
          </a:ln>
        </p:spPr>
      </p:cxnSp>
      <p:cxnSp>
        <p:nvCxnSpPr>
          <p:cNvPr id="1793" name="Google Shape;1793;p7"/>
          <p:cNvCxnSpPr/>
          <p:nvPr/>
        </p:nvCxnSpPr>
        <p:spPr>
          <a:xfrm>
            <a:off x="431800" y="2506607"/>
            <a:ext cx="0" cy="3155222"/>
          </a:xfrm>
          <a:prstGeom prst="straightConnector1">
            <a:avLst/>
          </a:prstGeom>
          <a:noFill/>
          <a:ln cap="flat" cmpd="sng" w="12700">
            <a:solidFill>
              <a:srgbClr val="71A0B4"/>
            </a:solidFill>
            <a:prstDash val="solid"/>
            <a:round/>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7" name="Shape 1807"/>
        <p:cNvGrpSpPr/>
        <p:nvPr/>
      </p:nvGrpSpPr>
      <p:grpSpPr>
        <a:xfrm>
          <a:off x="0" y="0"/>
          <a:ext cx="0" cy="0"/>
          <a:chOff x="0" y="0"/>
          <a:chExt cx="0" cy="0"/>
        </a:xfrm>
      </p:grpSpPr>
      <p:sp>
        <p:nvSpPr>
          <p:cNvPr id="1808" name="Google Shape;1808;p54"/>
          <p:cNvSpPr txBox="1"/>
          <p:nvPr/>
        </p:nvSpPr>
        <p:spPr>
          <a:xfrm>
            <a:off x="431800" y="6270610"/>
            <a:ext cx="8629800" cy="150900"/>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262626"/>
              </a:solidFill>
              <a:latin typeface="Arial Narrow"/>
              <a:ea typeface="Arial Narrow"/>
              <a:cs typeface="Arial Narrow"/>
              <a:sym typeface="Arial Narrow"/>
            </a:endParaRPr>
          </a:p>
        </p:txBody>
      </p:sp>
      <p:sp>
        <p:nvSpPr>
          <p:cNvPr id="1809" name="Google Shape;1809;p54"/>
          <p:cNvSpPr txBox="1"/>
          <p:nvPr>
            <p:ph idx="12" type="sldNum"/>
          </p:nvPr>
        </p:nvSpPr>
        <p:spPr>
          <a:xfrm>
            <a:off x="0" y="6283764"/>
            <a:ext cx="431700" cy="131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1810" name="Google Shape;1810;p54"/>
          <p:cNvSpPr txBox="1"/>
          <p:nvPr>
            <p:ph idx="11" type="ftr"/>
          </p:nvPr>
        </p:nvSpPr>
        <p:spPr>
          <a:xfrm>
            <a:off x="431800" y="6270625"/>
            <a:ext cx="8892000" cy="1509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700"/>
              <a:buNone/>
            </a:pPr>
            <a:r>
              <a:rPr baseline="30000" lang="en-US"/>
              <a:t>a</a:t>
            </a:r>
            <a:r>
              <a:rPr lang="en-US"/>
              <a:t>Taxane–bevacizumab or capecitabine–bevacizumab. 1L, first line; 2L+, second line and beyond; AI, aromatase inhibitor; AKT1, protein kinase B alpha; </a:t>
            </a:r>
            <a:r>
              <a:rPr i="1" lang="en-US"/>
              <a:t>BRCA</a:t>
            </a:r>
            <a:r>
              <a:rPr lang="en-US"/>
              <a:t>, BReast CAncer gene; CDK4/6i, cyclin-dependent kinase 4/6 inhibitor; </a:t>
            </a:r>
            <a:br>
              <a:rPr lang="en-US"/>
            </a:br>
            <a:r>
              <a:rPr lang="en-US"/>
              <a:t>ChT, chemotherapy; Dato-DXd, datopotamab deruxtecan; ER, estrogen receptor; ESR1, estrogen receptor 1 gene; ET, endocrine therapy; HER2, human epidermal growth factor receptor 2; mBC, metastatic breast cancer; mut+, mutation positive; PALB2, partner and localizer of BRCA2; PARP, poly(ADP-ribose) polymerase; PD, progressive disease; PIK3CA, phosphatidylinositol-4,5-bisphosphate 3-kinase catalytic subunit alpha; PTEN, phosphatase and TENsin homolog; </a:t>
            </a:r>
            <a:br>
              <a:rPr lang="en-US"/>
            </a:br>
            <a:r>
              <a:rPr lang="en-US"/>
              <a:t>SG, sacituzumab govitecan; T-DXd, trastuzumab deruxtecan; TT, targeted therapy. </a:t>
            </a:r>
            <a:endParaRPr/>
          </a:p>
          <a:p>
            <a:pPr indent="0" lvl="0" marL="0" rtl="0" algn="l">
              <a:lnSpc>
                <a:spcPct val="90000"/>
              </a:lnSpc>
              <a:spcBef>
                <a:spcPts val="0"/>
              </a:spcBef>
              <a:spcAft>
                <a:spcPts val="0"/>
              </a:spcAft>
              <a:buSzPts val="700"/>
              <a:buNone/>
            </a:pPr>
            <a:r>
              <a:rPr lang="en-US"/>
              <a:t>1. Adapted from: Gennari A, et al. </a:t>
            </a:r>
            <a:r>
              <a:rPr i="1" lang="en-US"/>
              <a:t>Ann Oncol. </a:t>
            </a:r>
            <a:r>
              <a:rPr lang="en-US"/>
              <a:t>2021;32(12):1475-1495. ESMO Metastatic Breast Cancer Living Guidelines. V1.2 April 2025 (Accessed April 2026); 2. Burstein HJ, et al. </a:t>
            </a:r>
            <a:r>
              <a:rPr i="1" lang="en-US"/>
              <a:t>J Clin Oncol</a:t>
            </a:r>
            <a:r>
              <a:rPr lang="en-US"/>
              <a:t>. 2023;41(18):3423-3425; </a:t>
            </a:r>
            <a:br>
              <a:rPr lang="en-US"/>
            </a:br>
            <a:r>
              <a:rPr lang="en-US"/>
              <a:t>3. Referenced with permission from the NCCN Clinical Practice Guidelines in Oncology (NCCN Guidelines®) for Breast Cancer V.4.2025. © </a:t>
            </a:r>
            <a:r>
              <a:rPr i="1" lang="en-US"/>
              <a:t>National Comprehensive Cancer Network</a:t>
            </a:r>
            <a:r>
              <a:rPr lang="en-US"/>
              <a:t>, Inc. 2025. All rights reserved. Accessed April 25, 2026. To view the most recent and complete version of the guideline, go online to NCCN.org; 4. Bardia A, et al. </a:t>
            </a:r>
            <a:r>
              <a:rPr i="1" lang="en-US"/>
              <a:t>N Engl J Med</a:t>
            </a:r>
            <a:r>
              <a:rPr lang="en-US"/>
              <a:t>. 2024;391(22):2110-2122; 5. Cardoso F, et al. </a:t>
            </a:r>
            <a:r>
              <a:rPr i="1" lang="en-US"/>
              <a:t>Breast</a:t>
            </a:r>
            <a:r>
              <a:rPr lang="en-US"/>
              <a:t>. 2024;76:103756.</a:t>
            </a:r>
            <a:endParaRPr/>
          </a:p>
        </p:txBody>
      </p:sp>
      <p:sp>
        <p:nvSpPr>
          <p:cNvPr id="1811" name="Google Shape;1811;p54"/>
          <p:cNvSpPr/>
          <p:nvPr/>
        </p:nvSpPr>
        <p:spPr>
          <a:xfrm rot="10800000">
            <a:off x="53" y="1309949"/>
            <a:ext cx="806100" cy="1358400"/>
          </a:xfrm>
          <a:prstGeom prst="rect">
            <a:avLst/>
          </a:prstGeom>
          <a:gradFill>
            <a:gsLst>
              <a:gs pos="0">
                <a:srgbClr val="71A0B4">
                  <a:alpha val="0"/>
                </a:srgbClr>
              </a:gs>
              <a:gs pos="1000">
                <a:srgbClr val="71A0B4">
                  <a:alpha val="0"/>
                </a:srgbClr>
              </a:gs>
              <a:gs pos="96000">
                <a:srgbClr val="F3F8F9"/>
              </a:gs>
              <a:gs pos="100000">
                <a:srgbClr val="F3F8F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1812" name="Google Shape;1812;p54"/>
          <p:cNvSpPr/>
          <p:nvPr/>
        </p:nvSpPr>
        <p:spPr>
          <a:xfrm rot="10800000">
            <a:off x="-19" y="2710334"/>
            <a:ext cx="801300" cy="2802000"/>
          </a:xfrm>
          <a:prstGeom prst="rect">
            <a:avLst/>
          </a:prstGeom>
          <a:gradFill>
            <a:gsLst>
              <a:gs pos="0">
                <a:srgbClr val="71A0B4">
                  <a:alpha val="0"/>
                </a:srgbClr>
              </a:gs>
              <a:gs pos="1000">
                <a:srgbClr val="71A0B4">
                  <a:alpha val="0"/>
                </a:srgbClr>
              </a:gs>
              <a:gs pos="96000">
                <a:srgbClr val="F3F8F9"/>
              </a:gs>
              <a:gs pos="100000">
                <a:srgbClr val="F3F8F9"/>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1813" name="Google Shape;1813;p54"/>
          <p:cNvSpPr/>
          <p:nvPr/>
        </p:nvSpPr>
        <p:spPr>
          <a:xfrm rot="10800000">
            <a:off x="7588342" y="4252171"/>
            <a:ext cx="3440081" cy="180896"/>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8235"/>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14" name="Google Shape;1814;p54"/>
          <p:cNvCxnSpPr/>
          <p:nvPr/>
        </p:nvCxnSpPr>
        <p:spPr>
          <a:xfrm>
            <a:off x="6450127" y="1469598"/>
            <a:ext cx="0" cy="1218900"/>
          </a:xfrm>
          <a:prstGeom prst="straightConnector1">
            <a:avLst/>
          </a:prstGeom>
          <a:noFill/>
          <a:ln cap="flat" cmpd="sng" w="9525">
            <a:solidFill>
              <a:schemeClr val="dk1"/>
            </a:solidFill>
            <a:prstDash val="solid"/>
            <a:round/>
            <a:headEnd len="sm" w="sm" type="none"/>
            <a:tailEnd len="sm" w="sm" type="none"/>
          </a:ln>
        </p:spPr>
      </p:cxnSp>
      <p:sp>
        <p:nvSpPr>
          <p:cNvPr id="1815" name="Google Shape;1815;p54"/>
          <p:cNvSpPr/>
          <p:nvPr/>
        </p:nvSpPr>
        <p:spPr>
          <a:xfrm>
            <a:off x="6041286" y="2239884"/>
            <a:ext cx="817800" cy="274200"/>
          </a:xfrm>
          <a:prstGeom prst="roundRect">
            <a:avLst>
              <a:gd fmla="val 0" name="adj"/>
            </a:avLst>
          </a:prstGeom>
          <a:solidFill>
            <a:schemeClr val="lt1"/>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050" u="none" cap="none" strike="noStrike">
                <a:solidFill>
                  <a:schemeClr val="accent1"/>
                </a:solidFill>
                <a:latin typeface="Arial Narrow"/>
                <a:ea typeface="Arial Narrow"/>
                <a:cs typeface="Arial Narrow"/>
                <a:sym typeface="Arial Narrow"/>
              </a:rPr>
              <a:t>PD</a:t>
            </a:r>
            <a:endParaRPr b="0" i="0" sz="1050" u="none" cap="none" strike="noStrike">
              <a:solidFill>
                <a:schemeClr val="accent1"/>
              </a:solidFill>
              <a:latin typeface="Arial Narrow"/>
              <a:ea typeface="Arial Narrow"/>
              <a:cs typeface="Arial Narrow"/>
              <a:sym typeface="Arial Narrow"/>
            </a:endParaRPr>
          </a:p>
        </p:txBody>
      </p:sp>
      <p:sp>
        <p:nvSpPr>
          <p:cNvPr id="1816" name="Google Shape;1816;p54"/>
          <p:cNvSpPr/>
          <p:nvPr/>
        </p:nvSpPr>
        <p:spPr>
          <a:xfrm>
            <a:off x="129765" y="1310023"/>
            <a:ext cx="303600" cy="1358400"/>
          </a:xfrm>
          <a:prstGeom prst="round2SameRect">
            <a:avLst>
              <a:gd fmla="val 0" name="adj1"/>
              <a:gd fmla="val 0" name="adj2"/>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71A0B4"/>
                </a:solidFill>
                <a:latin typeface="Arial Narrow"/>
                <a:ea typeface="Arial Narrow"/>
                <a:cs typeface="Arial Narrow"/>
                <a:sym typeface="Arial Narrow"/>
              </a:rPr>
              <a:t>1L</a:t>
            </a:r>
            <a:endParaRPr b="0" i="0" sz="1400" u="none" cap="none" strike="noStrike">
              <a:solidFill>
                <a:srgbClr val="71A0B4"/>
              </a:solidFill>
              <a:latin typeface="Arial Narrow"/>
              <a:ea typeface="Arial Narrow"/>
              <a:cs typeface="Arial Narrow"/>
              <a:sym typeface="Arial Narrow"/>
            </a:endParaRPr>
          </a:p>
        </p:txBody>
      </p:sp>
      <p:cxnSp>
        <p:nvCxnSpPr>
          <p:cNvPr id="1817" name="Google Shape;1817;p54"/>
          <p:cNvCxnSpPr/>
          <p:nvPr/>
        </p:nvCxnSpPr>
        <p:spPr>
          <a:xfrm>
            <a:off x="9320669" y="4439420"/>
            <a:ext cx="0" cy="171000"/>
          </a:xfrm>
          <a:prstGeom prst="straightConnector1">
            <a:avLst/>
          </a:prstGeom>
          <a:noFill/>
          <a:ln cap="flat" cmpd="sng" w="9525">
            <a:solidFill>
              <a:schemeClr val="dk1">
                <a:alpha val="8235"/>
              </a:schemeClr>
            </a:solidFill>
            <a:prstDash val="solid"/>
            <a:round/>
            <a:headEnd len="sm" w="sm" type="none"/>
            <a:tailEnd len="med" w="med" type="triangle"/>
          </a:ln>
        </p:spPr>
      </p:cxnSp>
      <p:cxnSp>
        <p:nvCxnSpPr>
          <p:cNvPr id="1818" name="Google Shape;1818;p54"/>
          <p:cNvCxnSpPr/>
          <p:nvPr/>
        </p:nvCxnSpPr>
        <p:spPr>
          <a:xfrm>
            <a:off x="9924014" y="4258474"/>
            <a:ext cx="0" cy="180900"/>
          </a:xfrm>
          <a:prstGeom prst="straightConnector1">
            <a:avLst/>
          </a:prstGeom>
          <a:noFill/>
          <a:ln cap="flat" cmpd="sng" w="9525">
            <a:solidFill>
              <a:schemeClr val="dk1">
                <a:alpha val="8235"/>
              </a:schemeClr>
            </a:solidFill>
            <a:prstDash val="solid"/>
            <a:round/>
            <a:headEnd len="sm" w="sm" type="none"/>
            <a:tailEnd len="sm" w="sm" type="none"/>
          </a:ln>
        </p:spPr>
      </p:cxnSp>
      <p:cxnSp>
        <p:nvCxnSpPr>
          <p:cNvPr id="1819" name="Google Shape;1819;p54"/>
          <p:cNvCxnSpPr/>
          <p:nvPr/>
        </p:nvCxnSpPr>
        <p:spPr>
          <a:xfrm>
            <a:off x="4908184" y="3755716"/>
            <a:ext cx="0" cy="1250100"/>
          </a:xfrm>
          <a:prstGeom prst="straightConnector1">
            <a:avLst/>
          </a:prstGeom>
          <a:noFill/>
          <a:ln cap="flat" cmpd="sng" w="9525">
            <a:solidFill>
              <a:schemeClr val="dk1"/>
            </a:solidFill>
            <a:prstDash val="solid"/>
            <a:round/>
            <a:headEnd len="sm" w="sm" type="none"/>
            <a:tailEnd len="sm" w="sm" type="none"/>
          </a:ln>
        </p:spPr>
      </p:cxnSp>
      <p:cxnSp>
        <p:nvCxnSpPr>
          <p:cNvPr id="1820" name="Google Shape;1820;p54"/>
          <p:cNvCxnSpPr/>
          <p:nvPr/>
        </p:nvCxnSpPr>
        <p:spPr>
          <a:xfrm>
            <a:off x="4897909" y="2336939"/>
            <a:ext cx="1103400" cy="8100"/>
          </a:xfrm>
          <a:prstGeom prst="straightConnector1">
            <a:avLst/>
          </a:prstGeom>
          <a:noFill/>
          <a:ln cap="flat" cmpd="sng" w="9525">
            <a:solidFill>
              <a:schemeClr val="dk1"/>
            </a:solidFill>
            <a:prstDash val="solid"/>
            <a:round/>
            <a:headEnd len="sm" w="sm" type="none"/>
            <a:tailEnd len="med" w="med" type="triangle"/>
          </a:ln>
        </p:spPr>
      </p:cxnSp>
      <p:cxnSp>
        <p:nvCxnSpPr>
          <p:cNvPr id="1821" name="Google Shape;1821;p54"/>
          <p:cNvCxnSpPr>
            <a:stCxn id="1822" idx="0"/>
          </p:cNvCxnSpPr>
          <p:nvPr/>
        </p:nvCxnSpPr>
        <p:spPr>
          <a:xfrm>
            <a:off x="9318987" y="2551189"/>
            <a:ext cx="0" cy="390300"/>
          </a:xfrm>
          <a:prstGeom prst="straightConnector1">
            <a:avLst/>
          </a:prstGeom>
          <a:noFill/>
          <a:ln cap="flat" cmpd="sng" w="9525">
            <a:solidFill>
              <a:schemeClr val="dk1">
                <a:alpha val="8235"/>
              </a:schemeClr>
            </a:solidFill>
            <a:prstDash val="solid"/>
            <a:round/>
            <a:headEnd len="sm" w="sm" type="none"/>
            <a:tailEnd len="sm" w="sm" type="none"/>
          </a:ln>
        </p:spPr>
      </p:cxnSp>
      <p:sp>
        <p:nvSpPr>
          <p:cNvPr id="1822" name="Google Shape;1822;p54"/>
          <p:cNvSpPr/>
          <p:nvPr/>
        </p:nvSpPr>
        <p:spPr>
          <a:xfrm>
            <a:off x="8327037" y="2551189"/>
            <a:ext cx="1983900" cy="274200"/>
          </a:xfrm>
          <a:prstGeom prst="roundRect">
            <a:avLst>
              <a:gd fmla="val 0" name="adj"/>
            </a:avLst>
          </a:prstGeom>
          <a:solidFill>
            <a:schemeClr val="lt1"/>
          </a:solidFill>
          <a:ln cap="flat" cmpd="sng" w="9525">
            <a:solidFill>
              <a:schemeClr val="dk1">
                <a:alpha val="8235"/>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chemeClr val="accent1"/>
                </a:solidFill>
                <a:latin typeface="Arial Narrow"/>
                <a:ea typeface="Arial Narrow"/>
                <a:cs typeface="Arial Narrow"/>
                <a:sym typeface="Arial Narrow"/>
              </a:rPr>
              <a:t>Not candidate for ET ± TT</a:t>
            </a:r>
            <a:endParaRPr b="0" i="0" sz="1400" u="none" cap="none" strike="noStrike">
              <a:solidFill>
                <a:srgbClr val="000000"/>
              </a:solidFill>
              <a:latin typeface="Arial"/>
              <a:ea typeface="Arial"/>
              <a:cs typeface="Arial"/>
              <a:sym typeface="Arial"/>
            </a:endParaRPr>
          </a:p>
        </p:txBody>
      </p:sp>
      <p:sp>
        <p:nvSpPr>
          <p:cNvPr id="1823" name="Google Shape;1823;p54"/>
          <p:cNvSpPr/>
          <p:nvPr/>
        </p:nvSpPr>
        <p:spPr>
          <a:xfrm rot="10800000">
            <a:off x="1772183" y="3835370"/>
            <a:ext cx="4263660" cy="1170457"/>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54"/>
          <p:cNvSpPr/>
          <p:nvPr/>
        </p:nvSpPr>
        <p:spPr>
          <a:xfrm>
            <a:off x="3802817" y="2692332"/>
            <a:ext cx="7882176" cy="2695623"/>
          </a:xfrm>
          <a:custGeom>
            <a:rect b="b" l="l" r="r" t="t"/>
            <a:pathLst>
              <a:path extrusionOk="0" h="3257550" w="7981950">
                <a:moveTo>
                  <a:pt x="0" y="3257550"/>
                </a:moveTo>
                <a:lnTo>
                  <a:pt x="7981950" y="3257550"/>
                </a:lnTo>
                <a:lnTo>
                  <a:pt x="7981950" y="3187700"/>
                </a:lnTo>
                <a:lnTo>
                  <a:pt x="7981950" y="0"/>
                </a:lnTo>
                <a:lnTo>
                  <a:pt x="6626237" y="3630"/>
                </a:lnTo>
              </a:path>
            </a:pathLst>
          </a:custGeom>
          <a:noFill/>
          <a:ln cap="flat" cmpd="sng" w="9525">
            <a:solidFill>
              <a:schemeClr val="dk1">
                <a:alpha val="8235"/>
              </a:schemeClr>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25" name="Google Shape;1825;p54"/>
          <p:cNvCxnSpPr/>
          <p:nvPr/>
        </p:nvCxnSpPr>
        <p:spPr>
          <a:xfrm>
            <a:off x="8679414" y="4258474"/>
            <a:ext cx="0" cy="180900"/>
          </a:xfrm>
          <a:prstGeom prst="straightConnector1">
            <a:avLst/>
          </a:prstGeom>
          <a:noFill/>
          <a:ln cap="flat" cmpd="sng" w="9525">
            <a:solidFill>
              <a:schemeClr val="dk1">
                <a:alpha val="8235"/>
              </a:schemeClr>
            </a:solidFill>
            <a:prstDash val="solid"/>
            <a:round/>
            <a:headEnd len="sm" w="sm" type="none"/>
            <a:tailEnd len="sm" w="sm" type="none"/>
          </a:ln>
        </p:spPr>
      </p:cxnSp>
      <p:sp>
        <p:nvSpPr>
          <p:cNvPr id="1826" name="Google Shape;1826;p54"/>
          <p:cNvSpPr/>
          <p:nvPr/>
        </p:nvSpPr>
        <p:spPr>
          <a:xfrm>
            <a:off x="7605344" y="3575602"/>
            <a:ext cx="1085958" cy="184728"/>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8235"/>
              </a:schemeClr>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27" name="Google Shape;1827;p54"/>
          <p:cNvCxnSpPr/>
          <p:nvPr/>
        </p:nvCxnSpPr>
        <p:spPr>
          <a:xfrm>
            <a:off x="8146869" y="3394656"/>
            <a:ext cx="0" cy="180900"/>
          </a:xfrm>
          <a:prstGeom prst="straightConnector1">
            <a:avLst/>
          </a:prstGeom>
          <a:noFill/>
          <a:ln cap="flat" cmpd="sng" w="9525">
            <a:solidFill>
              <a:schemeClr val="dk1">
                <a:alpha val="8235"/>
              </a:schemeClr>
            </a:solidFill>
            <a:prstDash val="solid"/>
            <a:round/>
            <a:headEnd len="sm" w="sm" type="none"/>
            <a:tailEnd len="sm" w="sm" type="none"/>
          </a:ln>
        </p:spPr>
      </p:cxnSp>
      <p:sp>
        <p:nvSpPr>
          <p:cNvPr id="1828" name="Google Shape;1828;p54"/>
          <p:cNvSpPr/>
          <p:nvPr/>
        </p:nvSpPr>
        <p:spPr>
          <a:xfrm>
            <a:off x="7453523" y="3158580"/>
            <a:ext cx="1386600" cy="274200"/>
          </a:xfrm>
          <a:prstGeom prst="roundRect">
            <a:avLst>
              <a:gd fmla="val 0" name="adj"/>
            </a:avLst>
          </a:prstGeom>
          <a:solidFill>
            <a:schemeClr val="lt1"/>
          </a:solidFill>
          <a:ln cap="flat" cmpd="sng" w="9525">
            <a:solidFill>
              <a:schemeClr val="dk1">
                <a:alpha val="8235"/>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50" u="none" cap="none" strike="noStrike">
                <a:solidFill>
                  <a:schemeClr val="accent1"/>
                </a:solidFill>
                <a:latin typeface="Arial Narrow"/>
                <a:ea typeface="Arial Narrow"/>
                <a:cs typeface="Arial Narrow"/>
                <a:sym typeface="Arial Narrow"/>
              </a:rPr>
              <a:t>No prior ChT for mBC</a:t>
            </a:r>
            <a:endParaRPr b="0" i="0" sz="1400" u="none" cap="none" strike="noStrike">
              <a:solidFill>
                <a:srgbClr val="000000"/>
              </a:solidFill>
              <a:latin typeface="Arial"/>
              <a:ea typeface="Arial"/>
              <a:cs typeface="Arial"/>
              <a:sym typeface="Arial"/>
            </a:endParaRPr>
          </a:p>
        </p:txBody>
      </p:sp>
      <p:grpSp>
        <p:nvGrpSpPr>
          <p:cNvPr id="1829" name="Google Shape;1829;p54"/>
          <p:cNvGrpSpPr/>
          <p:nvPr/>
        </p:nvGrpSpPr>
        <p:grpSpPr>
          <a:xfrm>
            <a:off x="9422764" y="3785022"/>
            <a:ext cx="2143319" cy="502801"/>
            <a:chOff x="9483422" y="3750624"/>
            <a:chExt cx="2143319" cy="502801"/>
          </a:xfrm>
        </p:grpSpPr>
        <p:sp>
          <p:nvSpPr>
            <p:cNvPr id="1830" name="Google Shape;1830;p54"/>
            <p:cNvSpPr/>
            <p:nvPr/>
          </p:nvSpPr>
          <p:spPr>
            <a:xfrm>
              <a:off x="10576741" y="3750624"/>
              <a:ext cx="1050000" cy="502800"/>
            </a:xfrm>
            <a:prstGeom prst="roundRect">
              <a:avLst>
                <a:gd fmla="val 0" name="adj"/>
              </a:avLst>
            </a:prstGeom>
            <a:solidFill>
              <a:schemeClr val="accent2">
                <a:alpha val="823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FFFFFF"/>
                  </a:solidFill>
                  <a:latin typeface="Arial Narrow"/>
                  <a:ea typeface="Arial Narrow"/>
                  <a:cs typeface="Arial Narrow"/>
                  <a:sym typeface="Arial Narrow"/>
                </a:rPr>
                <a:t>SG or</a:t>
              </a:r>
              <a:endParaRPr b="0" i="0" sz="16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200" u="none" cap="none" strike="noStrike">
                  <a:solidFill>
                    <a:srgbClr val="FFFFFF"/>
                  </a:solidFill>
                  <a:latin typeface="Arial Narrow"/>
                  <a:ea typeface="Arial Narrow"/>
                  <a:cs typeface="Arial Narrow"/>
                  <a:sym typeface="Arial Narrow"/>
                </a:rPr>
                <a:t>Dato-DXd</a:t>
              </a:r>
              <a:endParaRPr b="0" i="0" sz="1400" u="none" cap="none" strike="noStrike">
                <a:solidFill>
                  <a:srgbClr val="000000"/>
                </a:solidFill>
                <a:latin typeface="Arial"/>
                <a:ea typeface="Arial"/>
                <a:cs typeface="Arial"/>
                <a:sym typeface="Arial"/>
              </a:endParaRPr>
            </a:p>
          </p:txBody>
        </p:sp>
        <p:sp>
          <p:nvSpPr>
            <p:cNvPr id="1831" name="Google Shape;1831;p54"/>
            <p:cNvSpPr/>
            <p:nvPr/>
          </p:nvSpPr>
          <p:spPr>
            <a:xfrm>
              <a:off x="9483422" y="3750625"/>
              <a:ext cx="1050000" cy="502800"/>
            </a:xfrm>
            <a:prstGeom prst="roundRect">
              <a:avLst>
                <a:gd fmla="val 0" name="adj"/>
              </a:avLst>
            </a:prstGeom>
            <a:solidFill>
              <a:schemeClr val="accent2">
                <a:alpha val="823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HER2-low:</a:t>
              </a:r>
              <a:endParaRPr b="0" i="0" sz="11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T-DXd</a:t>
              </a:r>
              <a:endParaRPr b="0" i="0" sz="1400" u="none" cap="none" strike="noStrike">
                <a:solidFill>
                  <a:srgbClr val="000000"/>
                </a:solidFill>
                <a:latin typeface="Arial"/>
                <a:ea typeface="Arial"/>
                <a:cs typeface="Arial"/>
                <a:sym typeface="Arial"/>
              </a:endParaRPr>
            </a:p>
          </p:txBody>
        </p:sp>
      </p:grpSp>
      <p:sp>
        <p:nvSpPr>
          <p:cNvPr id="1832" name="Google Shape;1832;p54"/>
          <p:cNvSpPr/>
          <p:nvPr/>
        </p:nvSpPr>
        <p:spPr>
          <a:xfrm>
            <a:off x="7075154" y="3785023"/>
            <a:ext cx="1050000" cy="502800"/>
          </a:xfrm>
          <a:prstGeom prst="roundRect">
            <a:avLst>
              <a:gd fmla="val 0" name="adj"/>
            </a:avLst>
          </a:prstGeom>
          <a:solidFill>
            <a:schemeClr val="accent2">
              <a:alpha val="823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HER2-low or </a:t>
            </a:r>
            <a:br>
              <a:rPr b="0" i="0" lang="en-US" sz="1100" u="none" cap="none" strike="noStrike">
                <a:solidFill>
                  <a:srgbClr val="FFFFFF"/>
                </a:solidFill>
                <a:latin typeface="Arial Narrow"/>
                <a:ea typeface="Arial Narrow"/>
                <a:cs typeface="Arial Narrow"/>
                <a:sym typeface="Arial Narrow"/>
              </a:rPr>
            </a:br>
            <a:r>
              <a:rPr b="0" i="0" lang="en-US" sz="1100" u="none" cap="none" strike="noStrike">
                <a:solidFill>
                  <a:srgbClr val="FFFFFF"/>
                </a:solidFill>
                <a:latin typeface="Arial Narrow"/>
                <a:ea typeface="Arial Narrow"/>
                <a:cs typeface="Arial Narrow"/>
                <a:sym typeface="Arial Narrow"/>
              </a:rPr>
              <a:t>-ultralow: T-DXd</a:t>
            </a:r>
            <a:endParaRPr b="0" i="0" sz="1400" u="none" cap="none" strike="noStrike">
              <a:solidFill>
                <a:srgbClr val="000000"/>
              </a:solidFill>
              <a:latin typeface="Arial"/>
              <a:ea typeface="Arial"/>
              <a:cs typeface="Arial"/>
              <a:sym typeface="Arial"/>
            </a:endParaRPr>
          </a:p>
        </p:txBody>
      </p:sp>
      <p:sp>
        <p:nvSpPr>
          <p:cNvPr id="1833" name="Google Shape;1833;p54"/>
          <p:cNvSpPr/>
          <p:nvPr/>
        </p:nvSpPr>
        <p:spPr>
          <a:xfrm>
            <a:off x="8168473" y="3785023"/>
            <a:ext cx="1050000" cy="502800"/>
          </a:xfrm>
          <a:prstGeom prst="roundRect">
            <a:avLst>
              <a:gd fmla="val 0" name="adj"/>
            </a:avLst>
          </a:prstGeom>
          <a:solidFill>
            <a:schemeClr val="accent2">
              <a:alpha val="823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ChT</a:t>
            </a:r>
            <a:r>
              <a:rPr b="0" baseline="30000" i="0" lang="en-US" sz="1100" u="none" cap="none" strike="noStrike">
                <a:solidFill>
                  <a:srgbClr val="FFFFFF"/>
                </a:solidFill>
                <a:latin typeface="Arial Narrow"/>
                <a:ea typeface="Arial Narrow"/>
                <a:cs typeface="Arial Narrow"/>
                <a:sym typeface="Arial Narrow"/>
              </a:rPr>
              <a:t>a</a:t>
            </a:r>
            <a:endParaRPr b="0" i="0" sz="1400" u="none" cap="none" strike="noStrike">
              <a:solidFill>
                <a:srgbClr val="000000"/>
              </a:solidFill>
              <a:latin typeface="Arial"/>
              <a:ea typeface="Arial"/>
              <a:cs typeface="Arial"/>
              <a:sym typeface="Arial"/>
            </a:endParaRPr>
          </a:p>
        </p:txBody>
      </p:sp>
      <p:sp>
        <p:nvSpPr>
          <p:cNvPr id="1834" name="Google Shape;1834;p54"/>
          <p:cNvSpPr/>
          <p:nvPr/>
        </p:nvSpPr>
        <p:spPr>
          <a:xfrm>
            <a:off x="9952953" y="3583485"/>
            <a:ext cx="1085958" cy="184728"/>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8235"/>
              </a:schemeClr>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35" name="Google Shape;1835;p54"/>
          <p:cNvCxnSpPr/>
          <p:nvPr/>
        </p:nvCxnSpPr>
        <p:spPr>
          <a:xfrm>
            <a:off x="10494478" y="3394656"/>
            <a:ext cx="0" cy="180900"/>
          </a:xfrm>
          <a:prstGeom prst="straightConnector1">
            <a:avLst/>
          </a:prstGeom>
          <a:noFill/>
          <a:ln cap="flat" cmpd="sng" w="9525">
            <a:solidFill>
              <a:schemeClr val="dk1">
                <a:alpha val="8235"/>
              </a:schemeClr>
            </a:solidFill>
            <a:prstDash val="solid"/>
            <a:round/>
            <a:headEnd len="sm" w="sm" type="none"/>
            <a:tailEnd len="sm" w="sm" type="none"/>
          </a:ln>
        </p:spPr>
      </p:cxnSp>
      <p:grpSp>
        <p:nvGrpSpPr>
          <p:cNvPr id="1836" name="Google Shape;1836;p54"/>
          <p:cNvGrpSpPr/>
          <p:nvPr/>
        </p:nvGrpSpPr>
        <p:grpSpPr>
          <a:xfrm>
            <a:off x="1763744" y="2826996"/>
            <a:ext cx="8729960" cy="320806"/>
            <a:chOff x="1763744" y="2693304"/>
            <a:chExt cx="8729960" cy="320806"/>
          </a:xfrm>
        </p:grpSpPr>
        <p:cxnSp>
          <p:nvCxnSpPr>
            <p:cNvPr id="1837" name="Google Shape;1837;p54"/>
            <p:cNvCxnSpPr/>
            <p:nvPr/>
          </p:nvCxnSpPr>
          <p:spPr>
            <a:xfrm>
              <a:off x="3573537" y="2693304"/>
              <a:ext cx="0" cy="311700"/>
            </a:xfrm>
            <a:prstGeom prst="straightConnector1">
              <a:avLst/>
            </a:prstGeom>
            <a:noFill/>
            <a:ln cap="flat" cmpd="sng" w="9525">
              <a:solidFill>
                <a:schemeClr val="dk1"/>
              </a:solidFill>
              <a:prstDash val="solid"/>
              <a:round/>
              <a:headEnd len="sm" w="sm" type="none"/>
              <a:tailEnd len="med" w="med" type="triangle"/>
            </a:ln>
          </p:spPr>
        </p:cxnSp>
        <p:sp>
          <p:nvSpPr>
            <p:cNvPr id="1838" name="Google Shape;1838;p54"/>
            <p:cNvSpPr/>
            <p:nvPr/>
          </p:nvSpPr>
          <p:spPr>
            <a:xfrm>
              <a:off x="1763744" y="2815585"/>
              <a:ext cx="4263660" cy="198525"/>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54"/>
            <p:cNvSpPr/>
            <p:nvPr/>
          </p:nvSpPr>
          <p:spPr>
            <a:xfrm>
              <a:off x="8146869" y="2813538"/>
              <a:ext cx="2346835" cy="191627"/>
            </a:xfrm>
            <a:custGeom>
              <a:rect b="b" l="l" r="r" t="t"/>
              <a:pathLst>
                <a:path extrusionOk="0" h="306603" w="2915323">
                  <a:moveTo>
                    <a:pt x="0" y="306603"/>
                  </a:moveTo>
                  <a:lnTo>
                    <a:pt x="0" y="0"/>
                  </a:lnTo>
                  <a:lnTo>
                    <a:pt x="2915323" y="0"/>
                  </a:lnTo>
                  <a:lnTo>
                    <a:pt x="2915323" y="306603"/>
                  </a:lnTo>
                </a:path>
              </a:pathLst>
            </a:custGeom>
            <a:noFill/>
            <a:ln cap="flat" cmpd="sng" w="9525">
              <a:solidFill>
                <a:schemeClr val="dk1">
                  <a:alpha val="8235"/>
                </a:schemeClr>
              </a:solidFill>
              <a:prstDash val="solid"/>
              <a:round/>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840" name="Google Shape;1840;p54"/>
            <p:cNvCxnSpPr/>
            <p:nvPr/>
          </p:nvCxnSpPr>
          <p:spPr>
            <a:xfrm>
              <a:off x="4908184" y="2813538"/>
              <a:ext cx="0" cy="200400"/>
            </a:xfrm>
            <a:prstGeom prst="straightConnector1">
              <a:avLst/>
            </a:prstGeom>
            <a:noFill/>
            <a:ln cap="flat" cmpd="sng" w="9525">
              <a:solidFill>
                <a:schemeClr val="dk1"/>
              </a:solidFill>
              <a:prstDash val="solid"/>
              <a:round/>
              <a:headEnd len="sm" w="sm" type="none"/>
              <a:tailEnd len="med" w="med" type="triangle"/>
            </a:ln>
          </p:spPr>
        </p:cxnSp>
      </p:grpSp>
      <p:sp>
        <p:nvSpPr>
          <p:cNvPr id="1841" name="Google Shape;1841;p54"/>
          <p:cNvSpPr/>
          <p:nvPr/>
        </p:nvSpPr>
        <p:spPr>
          <a:xfrm>
            <a:off x="129765" y="2710311"/>
            <a:ext cx="420300" cy="2886300"/>
          </a:xfrm>
          <a:prstGeom prst="round2SameRect">
            <a:avLst>
              <a:gd fmla="val 0" name="adj1"/>
              <a:gd fmla="val 0" name="adj2"/>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71A0B4"/>
                </a:solidFill>
                <a:latin typeface="Arial Narrow"/>
                <a:ea typeface="Arial Narrow"/>
                <a:cs typeface="Arial Narrow"/>
                <a:sym typeface="Arial Narrow"/>
              </a:rPr>
              <a:t>2L+</a:t>
            </a:r>
            <a:endParaRPr b="0" i="0" sz="1400" u="none" cap="none" strike="noStrike">
              <a:solidFill>
                <a:srgbClr val="71A0B4"/>
              </a:solidFill>
              <a:latin typeface="Arial Narrow"/>
              <a:ea typeface="Arial Narrow"/>
              <a:cs typeface="Arial Narrow"/>
              <a:sym typeface="Arial Narrow"/>
            </a:endParaRPr>
          </a:p>
        </p:txBody>
      </p:sp>
      <p:sp>
        <p:nvSpPr>
          <p:cNvPr id="1842" name="Google Shape;1842;p54"/>
          <p:cNvSpPr/>
          <p:nvPr/>
        </p:nvSpPr>
        <p:spPr>
          <a:xfrm>
            <a:off x="9921942" y="3158580"/>
            <a:ext cx="1145100" cy="274200"/>
          </a:xfrm>
          <a:prstGeom prst="roundRect">
            <a:avLst>
              <a:gd fmla="val 0" name="adj"/>
            </a:avLst>
          </a:prstGeom>
          <a:solidFill>
            <a:schemeClr val="lt1"/>
          </a:solidFill>
          <a:ln cap="flat" cmpd="sng" w="9525">
            <a:solidFill>
              <a:schemeClr val="dk1">
                <a:alpha val="8235"/>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50" u="none" cap="none" strike="noStrike">
                <a:solidFill>
                  <a:schemeClr val="accent1"/>
                </a:solidFill>
                <a:latin typeface="Arial Narrow"/>
                <a:ea typeface="Arial Narrow"/>
                <a:cs typeface="Arial Narrow"/>
                <a:sym typeface="Arial Narrow"/>
              </a:rPr>
              <a:t>Prior ChT for mBC</a:t>
            </a:r>
            <a:endParaRPr b="0" i="0" sz="1400" u="none" cap="none" strike="noStrike">
              <a:solidFill>
                <a:srgbClr val="000000"/>
              </a:solidFill>
              <a:latin typeface="Arial"/>
              <a:ea typeface="Arial"/>
              <a:cs typeface="Arial"/>
              <a:sym typeface="Arial"/>
            </a:endParaRPr>
          </a:p>
        </p:txBody>
      </p:sp>
      <p:cxnSp>
        <p:nvCxnSpPr>
          <p:cNvPr id="1843" name="Google Shape;1843;p54"/>
          <p:cNvCxnSpPr>
            <a:stCxn id="1844" idx="2"/>
            <a:endCxn id="1845" idx="0"/>
          </p:cNvCxnSpPr>
          <p:nvPr/>
        </p:nvCxnSpPr>
        <p:spPr>
          <a:xfrm>
            <a:off x="9320671" y="4899855"/>
            <a:ext cx="0" cy="102900"/>
          </a:xfrm>
          <a:prstGeom prst="straightConnector1">
            <a:avLst/>
          </a:prstGeom>
          <a:noFill/>
          <a:ln cap="flat" cmpd="sng" w="9525">
            <a:solidFill>
              <a:schemeClr val="dk1">
                <a:alpha val="8235"/>
              </a:schemeClr>
            </a:solidFill>
            <a:prstDash val="solid"/>
            <a:round/>
            <a:headEnd len="sm" w="sm" type="none"/>
            <a:tailEnd len="sm" w="sm" type="none"/>
          </a:ln>
        </p:spPr>
      </p:cxnSp>
      <p:sp>
        <p:nvSpPr>
          <p:cNvPr id="1844" name="Google Shape;1844;p54"/>
          <p:cNvSpPr/>
          <p:nvPr/>
        </p:nvSpPr>
        <p:spPr>
          <a:xfrm>
            <a:off x="9013021" y="4625655"/>
            <a:ext cx="615300" cy="274200"/>
          </a:xfrm>
          <a:prstGeom prst="roundRect">
            <a:avLst>
              <a:gd fmla="val 0" name="adj"/>
            </a:avLst>
          </a:prstGeom>
          <a:solidFill>
            <a:schemeClr val="lt1">
              <a:alpha val="10196"/>
            </a:schemeClr>
          </a:solidFill>
          <a:ln cap="flat" cmpd="sng" w="9525">
            <a:solidFill>
              <a:schemeClr val="accent1">
                <a:alpha val="8235"/>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accent1"/>
                </a:solidFill>
                <a:latin typeface="Arial Narrow"/>
                <a:ea typeface="Arial Narrow"/>
                <a:cs typeface="Arial Narrow"/>
                <a:sym typeface="Arial Narrow"/>
              </a:rPr>
              <a:t>PD</a:t>
            </a:r>
            <a:endParaRPr b="0" i="0" sz="1400" u="none" cap="none" strike="noStrike">
              <a:solidFill>
                <a:schemeClr val="accent1"/>
              </a:solidFill>
              <a:latin typeface="Arial"/>
              <a:ea typeface="Arial"/>
              <a:cs typeface="Arial"/>
              <a:sym typeface="Arial"/>
            </a:endParaRPr>
          </a:p>
        </p:txBody>
      </p:sp>
      <p:sp>
        <p:nvSpPr>
          <p:cNvPr id="1845" name="Google Shape;1845;p54"/>
          <p:cNvSpPr/>
          <p:nvPr/>
        </p:nvSpPr>
        <p:spPr>
          <a:xfrm>
            <a:off x="7075154" y="5002765"/>
            <a:ext cx="4491000" cy="274200"/>
          </a:xfrm>
          <a:prstGeom prst="roundRect">
            <a:avLst>
              <a:gd fmla="val 0" name="adj"/>
            </a:avLst>
          </a:prstGeom>
          <a:solidFill>
            <a:schemeClr val="accent2">
              <a:alpha val="8235"/>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If not used before: T-DXd or SG or Dato-DXd or ChT</a:t>
            </a:r>
            <a:endParaRPr b="0" i="0" sz="1400" u="none" cap="none" strike="noStrike">
              <a:solidFill>
                <a:srgbClr val="000000"/>
              </a:solidFill>
              <a:latin typeface="Arial"/>
              <a:ea typeface="Arial"/>
              <a:cs typeface="Arial"/>
              <a:sym typeface="Arial"/>
            </a:endParaRPr>
          </a:p>
        </p:txBody>
      </p:sp>
      <p:cxnSp>
        <p:nvCxnSpPr>
          <p:cNvPr id="1846" name="Google Shape;1846;p54"/>
          <p:cNvCxnSpPr/>
          <p:nvPr/>
        </p:nvCxnSpPr>
        <p:spPr>
          <a:xfrm rot="10800000">
            <a:off x="4565527" y="2688349"/>
            <a:ext cx="1884600" cy="0"/>
          </a:xfrm>
          <a:prstGeom prst="straightConnector1">
            <a:avLst/>
          </a:prstGeom>
          <a:noFill/>
          <a:ln cap="flat" cmpd="sng" w="9525">
            <a:solidFill>
              <a:schemeClr val="dk1"/>
            </a:solidFill>
            <a:prstDash val="solid"/>
            <a:round/>
            <a:headEnd len="sm" w="sm" type="none"/>
            <a:tailEnd len="med" w="med" type="triangle"/>
          </a:ln>
        </p:spPr>
      </p:cxnSp>
      <p:cxnSp>
        <p:nvCxnSpPr>
          <p:cNvPr id="1847" name="Google Shape;1847;p54"/>
          <p:cNvCxnSpPr>
            <a:endCxn id="1822" idx="1"/>
          </p:cNvCxnSpPr>
          <p:nvPr/>
        </p:nvCxnSpPr>
        <p:spPr>
          <a:xfrm>
            <a:off x="6450237" y="2688289"/>
            <a:ext cx="1876800" cy="0"/>
          </a:xfrm>
          <a:prstGeom prst="straightConnector1">
            <a:avLst/>
          </a:prstGeom>
          <a:noFill/>
          <a:ln cap="flat" cmpd="sng" w="9525">
            <a:solidFill>
              <a:schemeClr val="dk1">
                <a:alpha val="8235"/>
              </a:schemeClr>
            </a:solidFill>
            <a:prstDash val="solid"/>
            <a:round/>
            <a:headEnd len="sm" w="sm" type="none"/>
            <a:tailEnd len="med" w="med" type="triangle"/>
          </a:ln>
        </p:spPr>
      </p:cxnSp>
      <p:cxnSp>
        <p:nvCxnSpPr>
          <p:cNvPr id="1848" name="Google Shape;1848;p54"/>
          <p:cNvCxnSpPr/>
          <p:nvPr/>
        </p:nvCxnSpPr>
        <p:spPr>
          <a:xfrm rot="10800000">
            <a:off x="3573536" y="2825430"/>
            <a:ext cx="0" cy="121800"/>
          </a:xfrm>
          <a:prstGeom prst="straightConnector1">
            <a:avLst/>
          </a:prstGeom>
          <a:noFill/>
          <a:ln cap="flat" cmpd="sng" w="9525">
            <a:solidFill>
              <a:schemeClr val="dk1"/>
            </a:solidFill>
            <a:prstDash val="solid"/>
            <a:round/>
            <a:headEnd len="sm" w="sm" type="none"/>
            <a:tailEnd len="sm" w="sm" type="none"/>
          </a:ln>
        </p:spPr>
      </p:cxnSp>
      <p:sp>
        <p:nvSpPr>
          <p:cNvPr id="1849" name="Google Shape;1849;p54"/>
          <p:cNvSpPr/>
          <p:nvPr/>
        </p:nvSpPr>
        <p:spPr>
          <a:xfrm flipH="1">
            <a:off x="879063" y="2692332"/>
            <a:ext cx="2086313" cy="2638616"/>
          </a:xfrm>
          <a:custGeom>
            <a:rect b="b" l="l" r="r" t="t"/>
            <a:pathLst>
              <a:path extrusionOk="0" h="3257550" w="2848209">
                <a:moveTo>
                  <a:pt x="0" y="3255686"/>
                </a:moveTo>
                <a:lnTo>
                  <a:pt x="2848209" y="3257550"/>
                </a:lnTo>
                <a:lnTo>
                  <a:pt x="2848209" y="3187700"/>
                </a:lnTo>
                <a:lnTo>
                  <a:pt x="2848209" y="0"/>
                </a:lnTo>
                <a:lnTo>
                  <a:pt x="524109" y="0"/>
                </a:lnTo>
              </a:path>
            </a:pathLst>
          </a:custGeom>
          <a:noFill/>
          <a:ln cap="flat" cmpd="sng" w="9525">
            <a:solidFill>
              <a:schemeClr val="dk1"/>
            </a:solidFill>
            <a:prstDash val="solid"/>
            <a:round/>
            <a:headEnd len="sm" w="sm" type="non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54"/>
          <p:cNvSpPr/>
          <p:nvPr/>
        </p:nvSpPr>
        <p:spPr>
          <a:xfrm>
            <a:off x="1375095" y="5236097"/>
            <a:ext cx="1728600" cy="274200"/>
          </a:xfrm>
          <a:prstGeom prst="roundRect">
            <a:avLst>
              <a:gd fmla="val 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000" u="none" cap="none" strike="noStrike">
              <a:solidFill>
                <a:srgbClr val="153F5A"/>
              </a:solidFill>
              <a:latin typeface="Arial Narrow"/>
              <a:ea typeface="Arial Narrow"/>
              <a:cs typeface="Arial Narrow"/>
              <a:sym typeface="Arial Narrow"/>
            </a:endParaRPr>
          </a:p>
        </p:txBody>
      </p:sp>
      <p:cxnSp>
        <p:nvCxnSpPr>
          <p:cNvPr id="1851" name="Google Shape;1851;p54"/>
          <p:cNvCxnSpPr/>
          <p:nvPr/>
        </p:nvCxnSpPr>
        <p:spPr>
          <a:xfrm>
            <a:off x="3568722" y="4872972"/>
            <a:ext cx="0" cy="342600"/>
          </a:xfrm>
          <a:prstGeom prst="straightConnector1">
            <a:avLst/>
          </a:prstGeom>
          <a:noFill/>
          <a:ln cap="flat" cmpd="sng" w="9525">
            <a:solidFill>
              <a:schemeClr val="dk1"/>
            </a:solidFill>
            <a:prstDash val="solid"/>
            <a:round/>
            <a:headEnd len="sm" w="sm" type="none"/>
            <a:tailEnd len="med" w="med" type="triangle"/>
          </a:ln>
        </p:spPr>
      </p:cxnSp>
      <p:sp>
        <p:nvSpPr>
          <p:cNvPr id="1852" name="Google Shape;1852;p54"/>
          <p:cNvSpPr txBox="1"/>
          <p:nvPr/>
        </p:nvSpPr>
        <p:spPr>
          <a:xfrm>
            <a:off x="9508325" y="5394213"/>
            <a:ext cx="2250300" cy="1386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900"/>
              <a:buFont typeface="Arial"/>
              <a:buNone/>
            </a:pPr>
            <a:r>
              <a:rPr b="0" i="0" lang="en-US" sz="900" u="none" cap="none" strike="noStrike">
                <a:solidFill>
                  <a:schemeClr val="accent1"/>
                </a:solidFill>
                <a:latin typeface="Arial Narrow"/>
                <a:ea typeface="Arial Narrow"/>
                <a:cs typeface="Arial Narrow"/>
                <a:sym typeface="Arial Narrow"/>
              </a:rPr>
              <a:t>Adapted from Gennari R et al, 2021</a:t>
            </a:r>
            <a:endParaRPr b="0" baseline="30000" i="0" sz="900" u="none" cap="none" strike="noStrike">
              <a:solidFill>
                <a:schemeClr val="accent1"/>
              </a:solidFill>
              <a:latin typeface="Arial Narrow"/>
              <a:ea typeface="Arial Narrow"/>
              <a:cs typeface="Arial Narrow"/>
              <a:sym typeface="Arial Narrow"/>
            </a:endParaRPr>
          </a:p>
        </p:txBody>
      </p:sp>
      <p:sp>
        <p:nvSpPr>
          <p:cNvPr id="1853" name="Google Shape;1853;p54"/>
          <p:cNvSpPr/>
          <p:nvPr/>
        </p:nvSpPr>
        <p:spPr>
          <a:xfrm>
            <a:off x="2800435" y="3158580"/>
            <a:ext cx="1546200" cy="1714500"/>
          </a:xfrm>
          <a:prstGeom prst="roundRect">
            <a:avLst>
              <a:gd fmla="val 0" name="adj"/>
            </a:avLst>
          </a:prstGeom>
          <a:solidFill>
            <a:srgbClr val="F2F2F2"/>
          </a:solidFill>
          <a:ln cap="flat" cmpd="sng" w="9525">
            <a:solidFill>
              <a:srgbClr val="F2F2F2"/>
            </a:solidFill>
            <a:prstDash val="solid"/>
            <a:round/>
            <a:headEnd len="sm" w="sm" type="none"/>
            <a:tailEnd len="sm" w="sm" type="none"/>
          </a:ln>
        </p:spPr>
        <p:txBody>
          <a:bodyPr anchorCtr="0" anchor="ctr" bIns="0" lIns="36000" spcFirstLastPara="1" rIns="3600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If </a:t>
            </a:r>
            <a:r>
              <a:rPr b="0" i="1" lang="en-US" sz="1100" u="none" cap="none" strike="noStrike">
                <a:solidFill>
                  <a:schemeClr val="accent1"/>
                </a:solidFill>
                <a:latin typeface="Arial Narrow"/>
                <a:ea typeface="Arial Narrow"/>
                <a:cs typeface="Arial Narrow"/>
                <a:sym typeface="Arial Narrow"/>
              </a:rPr>
              <a:t>PIK3CA-</a:t>
            </a:r>
            <a:r>
              <a:rPr b="0" i="0" lang="en-US" sz="1100" u="none" cap="none" strike="noStrike">
                <a:solidFill>
                  <a:schemeClr val="accent1"/>
                </a:solidFill>
                <a:latin typeface="Arial Narrow"/>
                <a:ea typeface="Arial Narrow"/>
                <a:cs typeface="Arial Narrow"/>
                <a:sym typeface="Arial Narrow"/>
              </a:rPr>
              <a:t>mut+:</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Alpelisib + fulvestrant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If </a:t>
            </a:r>
            <a:r>
              <a:rPr b="0" i="1" lang="en-US" sz="1100" u="none" cap="none" strike="noStrike">
                <a:solidFill>
                  <a:schemeClr val="accent1"/>
                </a:solidFill>
                <a:latin typeface="Arial Narrow"/>
                <a:ea typeface="Arial Narrow"/>
                <a:cs typeface="Arial Narrow"/>
                <a:sym typeface="Arial Narrow"/>
              </a:rPr>
              <a:t>PIK3CA-</a:t>
            </a:r>
            <a:r>
              <a:rPr b="0" i="0" lang="en-US" sz="1100" u="none" cap="none" strike="noStrike">
                <a:solidFill>
                  <a:schemeClr val="accent1"/>
                </a:solidFill>
                <a:latin typeface="Arial Narrow"/>
                <a:ea typeface="Arial Narrow"/>
                <a:cs typeface="Arial Narrow"/>
                <a:sym typeface="Arial Narrow"/>
              </a:rPr>
              <a:t>mut</a:t>
            </a:r>
            <a:r>
              <a:rPr b="0" i="1" lang="en-US" sz="1100" u="none" cap="none" strike="noStrike">
                <a:solidFill>
                  <a:schemeClr val="accent1"/>
                </a:solidFill>
                <a:latin typeface="Arial Narrow"/>
                <a:ea typeface="Arial Narrow"/>
                <a:cs typeface="Arial Narrow"/>
                <a:sym typeface="Arial Narrow"/>
              </a:rPr>
              <a:t>/AKT/PTEN </a:t>
            </a:r>
            <a:r>
              <a:rPr b="0" i="0" lang="en-US" sz="1100" u="none" cap="none" strike="noStrike">
                <a:solidFill>
                  <a:schemeClr val="accent1"/>
                </a:solidFill>
                <a:latin typeface="Arial Narrow"/>
                <a:ea typeface="Arial Narrow"/>
                <a:cs typeface="Arial Narrow"/>
                <a:sym typeface="Arial Narrow"/>
              </a:rPr>
              <a:t>alteration: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Capivasertib</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 fulvestrant</a:t>
            </a:r>
            <a:endParaRPr b="0" i="0" sz="1400" u="none" cap="none" strike="noStrike">
              <a:solidFill>
                <a:srgbClr val="000000"/>
              </a:solidFill>
              <a:latin typeface="Arial"/>
              <a:ea typeface="Arial"/>
              <a:cs typeface="Arial"/>
              <a:sym typeface="Arial"/>
            </a:endParaRPr>
          </a:p>
        </p:txBody>
      </p:sp>
      <p:sp>
        <p:nvSpPr>
          <p:cNvPr id="1854" name="Google Shape;1854;p54"/>
          <p:cNvSpPr/>
          <p:nvPr/>
        </p:nvSpPr>
        <p:spPr>
          <a:xfrm>
            <a:off x="4561604" y="1319247"/>
            <a:ext cx="3777000" cy="457200"/>
          </a:xfrm>
          <a:prstGeom prst="roundRect">
            <a:avLst>
              <a:gd fmla="val 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Arial Narrow"/>
                <a:ea typeface="Arial Narrow"/>
                <a:cs typeface="Arial Narrow"/>
                <a:sym typeface="Arial Narrow"/>
              </a:rPr>
              <a:t>Patients with ER+/HER2– mBC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50"/>
              <a:buFont typeface="Arial"/>
              <a:buNone/>
            </a:pPr>
            <a:r>
              <a:rPr b="0" i="1" lang="en-US" sz="1100" u="none" cap="none" strike="noStrike">
                <a:solidFill>
                  <a:srgbClr val="FFFFFF"/>
                </a:solidFill>
                <a:latin typeface="Arial Narrow"/>
                <a:ea typeface="Arial Narrow"/>
                <a:cs typeface="Arial Narrow"/>
                <a:sym typeface="Arial Narrow"/>
              </a:rPr>
              <a:t>De novo</a:t>
            </a:r>
            <a:r>
              <a:rPr b="0" i="0" lang="en-US" sz="1100" u="none" cap="none" strike="noStrike">
                <a:solidFill>
                  <a:srgbClr val="FFFFFF"/>
                </a:solidFill>
                <a:latin typeface="Arial Narrow"/>
                <a:ea typeface="Arial Narrow"/>
                <a:cs typeface="Arial Narrow"/>
                <a:sym typeface="Arial Narrow"/>
              </a:rPr>
              <a:t> mBC or recurrence &gt;12 months after the end of adjuvant ET</a:t>
            </a:r>
            <a:endParaRPr b="0" baseline="30000" i="0" sz="1100" u="none" cap="none" strike="noStrike">
              <a:solidFill>
                <a:srgbClr val="FFFFFF"/>
              </a:solidFill>
              <a:latin typeface="Arial Narrow"/>
              <a:ea typeface="Arial Narrow"/>
              <a:cs typeface="Arial Narrow"/>
              <a:sym typeface="Arial Narrow"/>
            </a:endParaRPr>
          </a:p>
        </p:txBody>
      </p:sp>
      <p:sp>
        <p:nvSpPr>
          <p:cNvPr id="1855" name="Google Shape;1855;p54"/>
          <p:cNvSpPr/>
          <p:nvPr/>
        </p:nvSpPr>
        <p:spPr>
          <a:xfrm>
            <a:off x="964503" y="1876175"/>
            <a:ext cx="4694700" cy="279900"/>
          </a:xfrm>
          <a:prstGeom prst="roundRect">
            <a:avLst>
              <a:gd fmla="val 0" name="adj"/>
            </a:avLst>
          </a:prstGeom>
          <a:solidFill>
            <a:srgbClr val="1B5477">
              <a:alpha val="8235"/>
            </a:srgbClr>
          </a:solidFill>
          <a:ln cap="flat" cmpd="sng" w="9525">
            <a:solidFill>
              <a:srgbClr val="1B547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chemeClr val="accent1"/>
                </a:solidFill>
                <a:latin typeface="Arial Narrow"/>
                <a:ea typeface="Arial Narrow"/>
                <a:cs typeface="Arial Narrow"/>
                <a:sym typeface="Arial Narrow"/>
              </a:rPr>
              <a:t>If progression &gt;6 months</a:t>
            </a:r>
            <a:endParaRPr b="1" i="0" sz="1600" u="none" cap="none" strike="noStrike">
              <a:solidFill>
                <a:schemeClr val="accent1"/>
              </a:solidFill>
              <a:latin typeface="Arial Narrow"/>
              <a:ea typeface="Arial Narrow"/>
              <a:cs typeface="Arial Narrow"/>
              <a:sym typeface="Arial Narrow"/>
            </a:endParaRPr>
          </a:p>
        </p:txBody>
      </p:sp>
      <p:sp>
        <p:nvSpPr>
          <p:cNvPr id="1856" name="Google Shape;1856;p54"/>
          <p:cNvSpPr/>
          <p:nvPr/>
        </p:nvSpPr>
        <p:spPr>
          <a:xfrm>
            <a:off x="965244" y="2211923"/>
            <a:ext cx="4694700" cy="249900"/>
          </a:xfrm>
          <a:prstGeom prst="roundRect">
            <a:avLst>
              <a:gd fmla="val 0" name="adj"/>
            </a:avLst>
          </a:prstGeom>
          <a:solidFill>
            <a:srgbClr val="F2F2F2"/>
          </a:solidFill>
          <a:ln cap="flat" cmpd="sng" w="95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100" u="none" cap="none" strike="noStrike">
                <a:solidFill>
                  <a:schemeClr val="accent1"/>
                </a:solidFill>
                <a:latin typeface="Arial Narrow"/>
                <a:ea typeface="Arial Narrow"/>
                <a:cs typeface="Arial Narrow"/>
                <a:sym typeface="Arial Narrow"/>
              </a:rPr>
              <a:t>ESR1 </a:t>
            </a:r>
            <a:r>
              <a:rPr b="0" i="0" lang="en-US" sz="1100" u="none" cap="none" strike="noStrike">
                <a:solidFill>
                  <a:schemeClr val="accent1"/>
                </a:solidFill>
                <a:latin typeface="Arial Narrow"/>
                <a:ea typeface="Arial Narrow"/>
                <a:cs typeface="Arial Narrow"/>
                <a:sym typeface="Arial Narrow"/>
              </a:rPr>
              <a:t>[liquid</a:t>
            </a:r>
            <a:r>
              <a:rPr b="0" baseline="30000" i="0" lang="en-US" sz="1100" u="none" cap="none" strike="noStrike">
                <a:solidFill>
                  <a:schemeClr val="accent1"/>
                </a:solidFill>
                <a:latin typeface="Arial Narrow"/>
                <a:ea typeface="Arial Narrow"/>
                <a:cs typeface="Arial Narrow"/>
                <a:sym typeface="Arial Narrow"/>
              </a:rPr>
              <a:t>2,3</a:t>
            </a:r>
            <a:r>
              <a:rPr b="0" i="0" lang="en-US" sz="1100" u="none" cap="none" strike="noStrike">
                <a:solidFill>
                  <a:schemeClr val="accent1"/>
                </a:solidFill>
                <a:latin typeface="Arial Narrow"/>
                <a:ea typeface="Arial Narrow"/>
                <a:cs typeface="Arial Narrow"/>
                <a:sym typeface="Arial Narrow"/>
              </a:rPr>
              <a:t>], </a:t>
            </a:r>
            <a:r>
              <a:rPr b="0" i="1" lang="en-US" sz="1100" u="none" cap="none" strike="noStrike">
                <a:solidFill>
                  <a:schemeClr val="accent1"/>
                </a:solidFill>
                <a:latin typeface="Arial Narrow"/>
                <a:ea typeface="Arial Narrow"/>
                <a:cs typeface="Arial Narrow"/>
                <a:sym typeface="Arial Narrow"/>
              </a:rPr>
              <a:t>PIK3CA, PTEN, AKT1, BRCA1/2, PALB2, HER2</a:t>
            </a:r>
            <a:r>
              <a:rPr b="0" i="0" lang="en-US" sz="1100" u="none" cap="none" strike="noStrike">
                <a:solidFill>
                  <a:schemeClr val="accent1"/>
                </a:solidFill>
                <a:latin typeface="Arial Narrow"/>
                <a:ea typeface="Arial Narrow"/>
                <a:cs typeface="Arial Narrow"/>
                <a:sym typeface="Arial Narrow"/>
              </a:rPr>
              <a:t>-low/-ultralow</a:t>
            </a:r>
            <a:endParaRPr b="0" i="0" sz="1400" u="none" cap="none" strike="noStrike">
              <a:solidFill>
                <a:schemeClr val="accent1"/>
              </a:solidFill>
              <a:latin typeface="Arial"/>
              <a:ea typeface="Arial"/>
              <a:cs typeface="Arial"/>
              <a:sym typeface="Arial"/>
            </a:endParaRPr>
          </a:p>
        </p:txBody>
      </p:sp>
      <p:sp>
        <p:nvSpPr>
          <p:cNvPr id="1857" name="Google Shape;1857;p54"/>
          <p:cNvSpPr/>
          <p:nvPr/>
        </p:nvSpPr>
        <p:spPr>
          <a:xfrm>
            <a:off x="6041286" y="1856712"/>
            <a:ext cx="817800" cy="291900"/>
          </a:xfrm>
          <a:prstGeom prst="roundRect">
            <a:avLst>
              <a:gd fmla="val 0" name="adj"/>
            </a:avLst>
          </a:prstGeom>
          <a:solidFill>
            <a:srgbClr val="4C4C4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1" i="0" lang="en-US" sz="1000" u="none" cap="none" strike="noStrike">
                <a:solidFill>
                  <a:srgbClr val="FFFFFF"/>
                </a:solidFill>
                <a:latin typeface="Arial Narrow"/>
                <a:ea typeface="Arial Narrow"/>
                <a:cs typeface="Arial Narrow"/>
                <a:sym typeface="Arial Narrow"/>
              </a:rPr>
              <a:t>AI + CDK4/6i</a:t>
            </a:r>
            <a:endParaRPr b="0" i="0" sz="1400" u="none" cap="none" strike="noStrike">
              <a:solidFill>
                <a:srgbClr val="000000"/>
              </a:solidFill>
              <a:latin typeface="Arial"/>
              <a:ea typeface="Arial"/>
              <a:cs typeface="Arial"/>
              <a:sym typeface="Arial"/>
            </a:endParaRPr>
          </a:p>
        </p:txBody>
      </p:sp>
      <p:sp>
        <p:nvSpPr>
          <p:cNvPr id="1858" name="Google Shape;1858;p54"/>
          <p:cNvSpPr/>
          <p:nvPr/>
        </p:nvSpPr>
        <p:spPr>
          <a:xfrm>
            <a:off x="2581525" y="2551189"/>
            <a:ext cx="1983900" cy="274200"/>
          </a:xfrm>
          <a:prstGeom prst="roundRect">
            <a:avLst>
              <a:gd fmla="val 0" name="adj"/>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FFFFFF"/>
                </a:solidFill>
                <a:latin typeface="Arial Narrow"/>
                <a:ea typeface="Arial Narrow"/>
                <a:cs typeface="Arial Narrow"/>
                <a:sym typeface="Arial Narrow"/>
              </a:rPr>
              <a:t>Candidate for ET ± TT</a:t>
            </a:r>
            <a:endParaRPr b="1" i="0" sz="1400" u="none" cap="none" strike="noStrike">
              <a:solidFill>
                <a:srgbClr val="FFFFFF"/>
              </a:solidFill>
              <a:latin typeface="Arial Narrow"/>
              <a:ea typeface="Arial Narrow"/>
              <a:cs typeface="Arial Narrow"/>
              <a:sym typeface="Arial Narrow"/>
            </a:endParaRPr>
          </a:p>
        </p:txBody>
      </p:sp>
      <p:sp>
        <p:nvSpPr>
          <p:cNvPr id="1859" name="Google Shape;1859;p54"/>
          <p:cNvSpPr/>
          <p:nvPr/>
        </p:nvSpPr>
        <p:spPr>
          <a:xfrm>
            <a:off x="925151" y="3158580"/>
            <a:ext cx="1815600" cy="1714500"/>
          </a:xfrm>
          <a:prstGeom prst="roundRect">
            <a:avLst>
              <a:gd fmla="val 0" name="adj"/>
            </a:avLst>
          </a:prstGeom>
          <a:solidFill>
            <a:srgbClr val="F2F2F2"/>
          </a:solidFill>
          <a:ln>
            <a:noFill/>
          </a:ln>
        </p:spPr>
        <p:txBody>
          <a:bodyPr anchorCtr="0" anchor="ctr" bIns="0" lIns="36000" spcFirstLastPara="1" rIns="3600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If no targetable alteration or </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relevant therapeutic not available:</a:t>
            </a:r>
            <a:endParaRPr b="0" i="0" sz="1400" u="none" cap="none" strike="noStrike">
              <a:solidFill>
                <a:schemeClr val="accent1"/>
              </a:solidFill>
              <a:latin typeface="Arial"/>
              <a:ea typeface="Arial"/>
              <a:cs typeface="Arial"/>
              <a:sym typeface="Arial"/>
            </a:endParaRPr>
          </a:p>
          <a:p>
            <a:pPr indent="0" lvl="0" marL="0" marR="0" rtl="0" algn="ctr">
              <a:lnSpc>
                <a:spcPct val="100000"/>
              </a:lnSpc>
              <a:spcBef>
                <a:spcPts val="60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Everolimus + exemestane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000" u="none" cap="none" strike="noStrike">
                <a:solidFill>
                  <a:schemeClr val="accent1"/>
                </a:solidFill>
                <a:latin typeface="Arial Narrow"/>
                <a:ea typeface="Arial Narrow"/>
                <a:cs typeface="Arial Narrow"/>
                <a:sym typeface="Arial Narrow"/>
              </a:rPr>
              <a:t> </a:t>
            </a:r>
            <a:r>
              <a:rPr b="0" i="1" lang="en-US" sz="1000" u="none" cap="none" strike="noStrike">
                <a:solidFill>
                  <a:schemeClr val="accent1"/>
                </a:solidFill>
                <a:latin typeface="Arial Narrow"/>
                <a:ea typeface="Arial Narrow"/>
                <a:cs typeface="Arial Narrow"/>
                <a:sym typeface="Arial Narrow"/>
              </a:rPr>
              <a:t>or</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Everolimus + fulvestrant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1" lang="en-US" sz="1000" u="none" cap="none" strike="noStrike">
                <a:solidFill>
                  <a:schemeClr val="accent1"/>
                </a:solidFill>
                <a:latin typeface="Arial Narrow"/>
                <a:ea typeface="Arial Narrow"/>
                <a:cs typeface="Arial Narrow"/>
                <a:sym typeface="Arial Narrow"/>
              </a:rPr>
              <a:t>o</a:t>
            </a:r>
            <a:r>
              <a:rPr b="0" i="0" lang="en-US" sz="1000" u="none" cap="none" strike="noStrike">
                <a:solidFill>
                  <a:schemeClr val="accent1"/>
                </a:solidFill>
                <a:latin typeface="Arial Narrow"/>
                <a:ea typeface="Arial Narrow"/>
                <a:cs typeface="Arial Narrow"/>
                <a:sym typeface="Arial Narrow"/>
              </a:rPr>
              <a:t>r</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Switch ET ± CDK4/6i</a:t>
            </a:r>
            <a:br>
              <a:rPr b="0" i="0" lang="en-US" sz="1100" u="none" cap="none" strike="noStrike">
                <a:solidFill>
                  <a:schemeClr val="accent1"/>
                </a:solidFill>
                <a:latin typeface="Arial Narrow"/>
                <a:ea typeface="Arial Narrow"/>
                <a:cs typeface="Arial Narrow"/>
                <a:sym typeface="Arial Narrow"/>
              </a:rPr>
            </a:br>
            <a:r>
              <a:rPr b="0" i="1" lang="en-US" sz="1000" u="none" cap="none" strike="noStrike">
                <a:solidFill>
                  <a:schemeClr val="accent1"/>
                </a:solidFill>
                <a:latin typeface="Arial Narrow"/>
                <a:ea typeface="Arial Narrow"/>
                <a:cs typeface="Arial Narrow"/>
                <a:sym typeface="Arial Narrow"/>
              </a:rPr>
              <a:t>or</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Fulvestrant monotherapy</a:t>
            </a:r>
            <a:endParaRPr b="0" i="0" sz="1400" u="none" cap="none" strike="noStrike">
              <a:solidFill>
                <a:srgbClr val="000000"/>
              </a:solidFill>
              <a:latin typeface="Arial"/>
              <a:ea typeface="Arial"/>
              <a:cs typeface="Arial"/>
              <a:sym typeface="Arial"/>
            </a:endParaRPr>
          </a:p>
        </p:txBody>
      </p:sp>
      <p:sp>
        <p:nvSpPr>
          <p:cNvPr id="1860" name="Google Shape;1860;p54"/>
          <p:cNvSpPr/>
          <p:nvPr/>
        </p:nvSpPr>
        <p:spPr>
          <a:xfrm>
            <a:off x="5469726" y="3158580"/>
            <a:ext cx="1136400" cy="673800"/>
          </a:xfrm>
          <a:prstGeom prst="roundRect">
            <a:avLst>
              <a:gd fmla="val 0" name="adj"/>
            </a:avLst>
          </a:prstGeom>
          <a:solidFill>
            <a:srgbClr val="F2F2F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accent1"/>
                </a:solidFill>
                <a:latin typeface="Arial Narrow"/>
                <a:ea typeface="Arial Narrow"/>
                <a:cs typeface="Arial Narrow"/>
                <a:sym typeface="Arial Narrow"/>
              </a:rPr>
              <a:t>If germline </a:t>
            </a:r>
            <a:r>
              <a:rPr b="0" i="1" lang="en-US" sz="1100" u="none" cap="none" strike="noStrike">
                <a:solidFill>
                  <a:schemeClr val="accent1"/>
                </a:solidFill>
                <a:latin typeface="Arial Narrow"/>
                <a:ea typeface="Arial Narrow"/>
                <a:cs typeface="Arial Narrow"/>
                <a:sym typeface="Arial Narrow"/>
              </a:rPr>
              <a:t>BRCA</a:t>
            </a:r>
            <a:r>
              <a:rPr b="0" i="0" lang="en-US" sz="1100" u="none" cap="none" strike="noStrike">
                <a:solidFill>
                  <a:schemeClr val="accent1"/>
                </a:solidFill>
                <a:latin typeface="Arial Narrow"/>
                <a:ea typeface="Arial Narrow"/>
                <a:cs typeface="Arial Narrow"/>
                <a:sym typeface="Arial Narrow"/>
              </a:rPr>
              <a:t>/</a:t>
            </a:r>
            <a:r>
              <a:rPr b="0" i="1" lang="en-US" sz="1100" u="none" cap="none" strike="noStrike">
                <a:solidFill>
                  <a:schemeClr val="accent1"/>
                </a:solidFill>
                <a:latin typeface="Arial Narrow"/>
                <a:ea typeface="Arial Narrow"/>
                <a:cs typeface="Arial Narrow"/>
                <a:sym typeface="Arial Narrow"/>
              </a:rPr>
              <a:t>PALB2-</a:t>
            </a:r>
            <a:r>
              <a:rPr b="0" i="0" lang="en-US" sz="1100" u="none" cap="none" strike="noStrike">
                <a:solidFill>
                  <a:schemeClr val="accent1"/>
                </a:solidFill>
                <a:latin typeface="Arial Narrow"/>
                <a:ea typeface="Arial Narrow"/>
                <a:cs typeface="Arial Narrow"/>
                <a:sym typeface="Arial Narrow"/>
              </a:rPr>
              <a:t>mut+:</a:t>
            </a:r>
            <a:br>
              <a:rPr b="0" i="0" lang="en-US" sz="1100" u="none" cap="none" strike="noStrike">
                <a:solidFill>
                  <a:schemeClr val="accent1"/>
                </a:solidFill>
                <a:latin typeface="Arial Narrow"/>
                <a:ea typeface="Arial Narrow"/>
                <a:cs typeface="Arial Narrow"/>
                <a:sym typeface="Arial Narrow"/>
              </a:rPr>
            </a:br>
            <a:r>
              <a:rPr b="0" i="0" lang="en-US" sz="1100" u="none" cap="none" strike="noStrike">
                <a:solidFill>
                  <a:schemeClr val="accent1"/>
                </a:solidFill>
                <a:latin typeface="Arial Narrow"/>
                <a:ea typeface="Arial Narrow"/>
                <a:cs typeface="Arial Narrow"/>
                <a:sym typeface="Arial Narrow"/>
              </a:rPr>
              <a:t>PARP inhibitor </a:t>
            </a:r>
            <a:endParaRPr b="0" i="0" sz="1400" u="none" cap="none" strike="noStrike">
              <a:solidFill>
                <a:srgbClr val="000000"/>
              </a:solidFill>
              <a:latin typeface="Arial"/>
              <a:ea typeface="Arial"/>
              <a:cs typeface="Arial"/>
              <a:sym typeface="Arial"/>
            </a:endParaRPr>
          </a:p>
        </p:txBody>
      </p:sp>
      <p:cxnSp>
        <p:nvCxnSpPr>
          <p:cNvPr id="1861" name="Google Shape;1861;p54"/>
          <p:cNvCxnSpPr/>
          <p:nvPr/>
        </p:nvCxnSpPr>
        <p:spPr>
          <a:xfrm rot="10800000">
            <a:off x="3101957" y="5385960"/>
            <a:ext cx="186300" cy="0"/>
          </a:xfrm>
          <a:prstGeom prst="straightConnector1">
            <a:avLst/>
          </a:prstGeom>
          <a:noFill/>
          <a:ln cap="flat" cmpd="sng" w="9525">
            <a:solidFill>
              <a:schemeClr val="dk1"/>
            </a:solidFill>
            <a:prstDash val="solid"/>
            <a:round/>
            <a:headEnd len="sm" w="sm" type="none"/>
            <a:tailEnd len="med" w="med" type="triangle"/>
          </a:ln>
        </p:spPr>
      </p:cxnSp>
      <p:sp>
        <p:nvSpPr>
          <p:cNvPr id="1862" name="Google Shape;1862;p54"/>
          <p:cNvSpPr/>
          <p:nvPr/>
        </p:nvSpPr>
        <p:spPr>
          <a:xfrm>
            <a:off x="3259502" y="5242315"/>
            <a:ext cx="615300" cy="274200"/>
          </a:xfrm>
          <a:prstGeom prst="roundRect">
            <a:avLst>
              <a:gd fmla="val 0" name="adj"/>
            </a:avLst>
          </a:prstGeom>
          <a:solidFill>
            <a:schemeClr val="l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chemeClr val="accent1"/>
                </a:solidFill>
                <a:latin typeface="Arial Narrow"/>
                <a:ea typeface="Arial Narrow"/>
                <a:cs typeface="Arial Narrow"/>
                <a:sym typeface="Arial Narrow"/>
              </a:rPr>
              <a:t>PD</a:t>
            </a:r>
            <a:endParaRPr b="0" i="0" sz="1400" u="none" cap="none" strike="noStrike">
              <a:solidFill>
                <a:schemeClr val="accent1"/>
              </a:solidFill>
              <a:latin typeface="Arial"/>
              <a:ea typeface="Arial"/>
              <a:cs typeface="Arial"/>
              <a:sym typeface="Arial"/>
            </a:endParaRPr>
          </a:p>
        </p:txBody>
      </p:sp>
      <p:sp>
        <p:nvSpPr>
          <p:cNvPr id="1863" name="Google Shape;1863;p54"/>
          <p:cNvSpPr/>
          <p:nvPr/>
        </p:nvSpPr>
        <p:spPr>
          <a:xfrm>
            <a:off x="1344597" y="5192615"/>
            <a:ext cx="1728600" cy="365100"/>
          </a:xfrm>
          <a:prstGeom prst="roundRect">
            <a:avLst>
              <a:gd fmla="val 0" name="adj"/>
            </a:avLst>
          </a:prstGeom>
          <a:solidFill>
            <a:srgbClr val="F2F2F2"/>
          </a:solidFill>
          <a:ln cap="flat" cmpd="sng" w="9525">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rPr b="0" i="1" lang="en-US" sz="1000" u="none" cap="none" strike="noStrike">
                <a:solidFill>
                  <a:schemeClr val="accent1"/>
                </a:solidFill>
                <a:latin typeface="Arial Narrow"/>
                <a:ea typeface="Arial Narrow"/>
                <a:cs typeface="Arial Narrow"/>
                <a:sym typeface="Arial Narrow"/>
              </a:rPr>
              <a:t>ESR1</a:t>
            </a:r>
            <a:r>
              <a:rPr b="0" i="0" lang="en-US" sz="1000" u="none" cap="none" strike="noStrike">
                <a:solidFill>
                  <a:schemeClr val="accent1"/>
                </a:solidFill>
                <a:latin typeface="Arial Narrow"/>
                <a:ea typeface="Arial Narrow"/>
                <a:cs typeface="Arial Narrow"/>
                <a:sym typeface="Arial Narrow"/>
              </a:rPr>
              <a:t> mutational status testing, if not done before </a:t>
            </a:r>
            <a:endParaRPr b="0" i="0" sz="1400" u="none" cap="none" strike="noStrike">
              <a:solidFill>
                <a:schemeClr val="accent1"/>
              </a:solidFill>
              <a:latin typeface="Arial"/>
              <a:ea typeface="Arial"/>
              <a:cs typeface="Arial"/>
              <a:sym typeface="Arial"/>
            </a:endParaRPr>
          </a:p>
        </p:txBody>
      </p:sp>
      <p:sp>
        <p:nvSpPr>
          <p:cNvPr id="1864" name="Google Shape;1864;p54"/>
          <p:cNvSpPr/>
          <p:nvPr/>
        </p:nvSpPr>
        <p:spPr>
          <a:xfrm>
            <a:off x="6962396" y="1876175"/>
            <a:ext cx="4694700" cy="279900"/>
          </a:xfrm>
          <a:prstGeom prst="roundRect">
            <a:avLst>
              <a:gd fmla="val 0" name="adj"/>
            </a:avLst>
          </a:prstGeom>
          <a:solidFill>
            <a:srgbClr val="FFF5F5">
              <a:alpha val="8235"/>
            </a:srgbClr>
          </a:solidFill>
          <a:ln cap="flat" cmpd="sng" w="9525">
            <a:solidFill>
              <a:schemeClr val="accent2">
                <a:alpha val="8235"/>
              </a:schemeClr>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rPr b="1" i="0" lang="en-US" sz="1100" u="none" cap="none" strike="noStrike">
                <a:solidFill>
                  <a:srgbClr val="FB5B65"/>
                </a:solidFill>
                <a:latin typeface="Arial Narrow"/>
                <a:ea typeface="Arial Narrow"/>
                <a:cs typeface="Arial Narrow"/>
                <a:sym typeface="Arial Narrow"/>
              </a:rPr>
              <a:t>If progression ≤6 months of 1L ET ± CDK4/6i, or visceral crisis</a:t>
            </a:r>
            <a:r>
              <a:rPr b="1" baseline="30000" i="0" lang="en-US" sz="1100" u="none" cap="none" strike="noStrike">
                <a:solidFill>
                  <a:srgbClr val="FB5B65"/>
                </a:solidFill>
                <a:latin typeface="Arial Narrow"/>
                <a:ea typeface="Arial Narrow"/>
                <a:cs typeface="Arial Narrow"/>
                <a:sym typeface="Arial Narrow"/>
              </a:rPr>
              <a:t>4,5</a:t>
            </a:r>
            <a:endParaRPr b="1" i="0" sz="1600" u="none" cap="none" strike="noStrike">
              <a:solidFill>
                <a:srgbClr val="FB5B65"/>
              </a:solidFill>
              <a:latin typeface="Arial Narrow"/>
              <a:ea typeface="Arial Narrow"/>
              <a:cs typeface="Arial Narrow"/>
              <a:sym typeface="Arial Narrow"/>
            </a:endParaRPr>
          </a:p>
        </p:txBody>
      </p:sp>
      <p:sp>
        <p:nvSpPr>
          <p:cNvPr id="1865" name="Google Shape;1865;p54"/>
          <p:cNvSpPr/>
          <p:nvPr/>
        </p:nvSpPr>
        <p:spPr>
          <a:xfrm>
            <a:off x="4406209" y="3158579"/>
            <a:ext cx="1004100" cy="803400"/>
          </a:xfrm>
          <a:prstGeom prst="roundRect">
            <a:avLst>
              <a:gd fmla="val 0" name="adj"/>
            </a:avLst>
          </a:prstGeom>
          <a:solidFill>
            <a:srgbClr val="163F5A"/>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Narrow"/>
                <a:ea typeface="Arial Narrow"/>
                <a:cs typeface="Arial Narrow"/>
                <a:sym typeface="Arial Narrow"/>
              </a:rPr>
              <a:t>If </a:t>
            </a:r>
            <a:r>
              <a:rPr b="0" i="1" lang="en-US" sz="1100" u="none" cap="none" strike="noStrike">
                <a:solidFill>
                  <a:schemeClr val="lt1"/>
                </a:solidFill>
                <a:latin typeface="Arial Narrow"/>
                <a:ea typeface="Arial Narrow"/>
                <a:cs typeface="Arial Narrow"/>
                <a:sym typeface="Arial Narrow"/>
              </a:rPr>
              <a:t>ESR1-</a:t>
            </a:r>
            <a:r>
              <a:rPr b="0" i="0" lang="en-US" sz="1100" u="none" cap="none" strike="noStrike">
                <a:solidFill>
                  <a:schemeClr val="lt1"/>
                </a:solidFill>
                <a:latin typeface="Arial Narrow"/>
                <a:ea typeface="Arial Narrow"/>
                <a:cs typeface="Arial Narrow"/>
                <a:sym typeface="Arial Narrow"/>
              </a:rPr>
              <a:t>mut+: Elacestrant</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Narrow"/>
                <a:ea typeface="Arial Narrow"/>
                <a:cs typeface="Arial Narrow"/>
                <a:sym typeface="Arial Narrow"/>
              </a:rPr>
              <a:t>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Arial Narrow"/>
                <a:ea typeface="Arial Narrow"/>
                <a:cs typeface="Arial Narrow"/>
                <a:sym typeface="Arial Narrow"/>
              </a:rPr>
              <a:t>Imlunestrant</a:t>
            </a:r>
            <a:endParaRPr b="0" i="0" sz="1400" u="none" cap="none" strike="noStrike">
              <a:solidFill>
                <a:srgbClr val="000000"/>
              </a:solidFill>
              <a:latin typeface="Arial"/>
              <a:ea typeface="Arial"/>
              <a:cs typeface="Arial"/>
              <a:sym typeface="Arial"/>
            </a:endParaRPr>
          </a:p>
        </p:txBody>
      </p:sp>
      <p:sp>
        <p:nvSpPr>
          <p:cNvPr id="1866" name="Google Shape;1866;p54"/>
          <p:cNvSpPr txBox="1"/>
          <p:nvPr>
            <p:ph type="title"/>
          </p:nvPr>
        </p:nvSpPr>
        <p:spPr>
          <a:xfrm>
            <a:off x="431800" y="370541"/>
            <a:ext cx="11326800" cy="67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2900"/>
              <a:buFont typeface="Arial Narrow"/>
              <a:buNone/>
            </a:pPr>
            <a:r>
              <a:rPr lang="en-US"/>
              <a:t>Second-line treatment choice is defined by the eligibility to receive endocrine therapy and driven by biomarker status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1" name="Shape 1871"/>
        <p:cNvGrpSpPr/>
        <p:nvPr/>
      </p:nvGrpSpPr>
      <p:grpSpPr>
        <a:xfrm>
          <a:off x="0" y="0"/>
          <a:ext cx="0" cy="0"/>
          <a:chOff x="0" y="0"/>
          <a:chExt cx="0" cy="0"/>
        </a:xfrm>
      </p:grpSpPr>
      <p:sp>
        <p:nvSpPr>
          <p:cNvPr id="1872" name="Google Shape;1872;p96"/>
          <p:cNvSpPr/>
          <p:nvPr/>
        </p:nvSpPr>
        <p:spPr>
          <a:xfrm>
            <a:off x="0" y="1335839"/>
            <a:ext cx="12192000" cy="4406149"/>
          </a:xfrm>
          <a:prstGeom prst="rect">
            <a:avLst/>
          </a:prstGeom>
          <a:gradFill>
            <a:gsLst>
              <a:gs pos="0">
                <a:srgbClr val="71A0B4">
                  <a:alpha val="4705"/>
                </a:srgbClr>
              </a:gs>
              <a:gs pos="2000">
                <a:srgbClr val="71A0B4">
                  <a:alpha val="4705"/>
                </a:srgbClr>
              </a:gs>
              <a:gs pos="97000">
                <a:srgbClr val="71A0B4">
                  <a:alpha val="9411"/>
                </a:srgbClr>
              </a:gs>
              <a:gs pos="100000">
                <a:srgbClr val="71A0B4">
                  <a:alpha val="9411"/>
                </a:srgbClr>
              </a:gs>
            </a:gsLst>
            <a:lin ang="108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sp>
        <p:nvSpPr>
          <p:cNvPr id="1873" name="Google Shape;1873;p96"/>
          <p:cNvSpPr txBox="1"/>
          <p:nvPr>
            <p:ph type="title"/>
          </p:nvPr>
        </p:nvSpPr>
        <p:spPr>
          <a:xfrm>
            <a:off x="431800" y="396695"/>
            <a:ext cx="11326813" cy="71931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2800"/>
              <a:buFont typeface="Arial Narrow"/>
              <a:buNone/>
            </a:pPr>
            <a:r>
              <a:rPr lang="en-US"/>
              <a:t>VERITAC-2: Phase 3 trial of vepdegestrant vs fulvestrant</a:t>
            </a:r>
            <a:r>
              <a:rPr baseline="30000" lang="en-US"/>
              <a:t>1</a:t>
            </a:r>
            <a:endParaRPr/>
          </a:p>
        </p:txBody>
      </p:sp>
      <p:sp>
        <p:nvSpPr>
          <p:cNvPr id="1874" name="Google Shape;1874;p96"/>
          <p:cNvSpPr/>
          <p:nvPr/>
        </p:nvSpPr>
        <p:spPr>
          <a:xfrm>
            <a:off x="6747815" y="1360754"/>
            <a:ext cx="1115513" cy="1207661"/>
          </a:xfrm>
          <a:prstGeom prst="homePlate">
            <a:avLst>
              <a:gd fmla="val 44712" name="adj"/>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sp>
        <p:nvSpPr>
          <p:cNvPr id="1875" name="Google Shape;1875;p96"/>
          <p:cNvSpPr/>
          <p:nvPr/>
        </p:nvSpPr>
        <p:spPr>
          <a:xfrm>
            <a:off x="5682484" y="1750551"/>
            <a:ext cx="2166964" cy="247025"/>
          </a:xfrm>
          <a:prstGeom prst="roundRect">
            <a:avLst>
              <a:gd fmla="val 0" name="adj"/>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153F5A"/>
                </a:solidFill>
                <a:latin typeface="Arial Narrow"/>
                <a:ea typeface="Arial Narrow"/>
                <a:cs typeface="Arial Narrow"/>
                <a:sym typeface="Arial Narrow"/>
              </a:rPr>
              <a:t>Phase 3</a:t>
            </a:r>
            <a:endParaRPr b="0" i="0" sz="1600" u="none" cap="none" strike="noStrike">
              <a:solidFill>
                <a:srgbClr val="153F5A"/>
              </a:solidFill>
              <a:latin typeface="Arial Narrow"/>
              <a:ea typeface="Arial Narrow"/>
              <a:cs typeface="Arial Narrow"/>
              <a:sym typeface="Arial Narrow"/>
            </a:endParaRPr>
          </a:p>
        </p:txBody>
      </p:sp>
      <p:sp>
        <p:nvSpPr>
          <p:cNvPr id="1876" name="Google Shape;1876;p96"/>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900"/>
              <a:buFont typeface="Arial Narrow"/>
              <a:buNone/>
            </a:pPr>
            <a:r>
              <a:rPr b="0" baseline="30000" i="0" lang="en-US" sz="800" u="none" cap="none" strike="noStrike">
                <a:solidFill>
                  <a:srgbClr val="262626"/>
                </a:solidFill>
                <a:latin typeface="Arial Narrow"/>
                <a:ea typeface="Arial Narrow"/>
                <a:cs typeface="Arial Narrow"/>
                <a:sym typeface="Arial Narrow"/>
              </a:rPr>
              <a:t>a</a:t>
            </a:r>
            <a:r>
              <a:rPr b="0" i="0" lang="en-US" sz="800" u="none" cap="none" strike="noStrike">
                <a:solidFill>
                  <a:srgbClr val="262626"/>
                </a:solidFill>
                <a:latin typeface="Arial Narrow"/>
                <a:ea typeface="Arial Narrow"/>
                <a:cs typeface="Arial Narrow"/>
                <a:sym typeface="Arial Narrow"/>
              </a:rPr>
              <a:t>Days 1 and 15 of cycle 1; day 1 of subsequent cycles. AKT, protein kinase B; a/mBC, advanced/metastatic breast cancer; BICR, blinded independent central review; CBR, clinical benefit rate; CDK4/6i, cyclin-dependent kinase 4/6 inhibitor; CERAN, complete estrogen receptor agonist;  ECOG PS, Eastern Cooperative Oncology Group performance status; ER, estrogen receptor; </a:t>
            </a:r>
            <a:r>
              <a:rPr b="0" i="1" lang="en-US" sz="800" u="none" cap="none" strike="noStrike">
                <a:solidFill>
                  <a:srgbClr val="262626"/>
                </a:solidFill>
                <a:latin typeface="Arial Narrow"/>
                <a:ea typeface="Arial Narrow"/>
                <a:cs typeface="Arial Narrow"/>
                <a:sym typeface="Arial Narrow"/>
              </a:rPr>
              <a:t>ESR1</a:t>
            </a:r>
            <a:r>
              <a:rPr b="0" i="0" lang="en-US" sz="800" u="none" cap="none" strike="noStrike">
                <a:solidFill>
                  <a:srgbClr val="262626"/>
                </a:solidFill>
                <a:latin typeface="Arial Narrow"/>
                <a:ea typeface="Arial Narrow"/>
                <a:cs typeface="Arial Narrow"/>
                <a:sym typeface="Arial Narrow"/>
              </a:rPr>
              <a:t>, estrogen receptor 1 gene; ET endocrine therapy; HER2, human epidermal growth factor receptor 2; IM, intramuscular; mTOR, mammalian target of rapamycin; mut, mutation; ORR, objective response rate; OS, overall survival; PARP, poly-ADP ribose polymerase; PFS, progression-free survival; PI3K, phosphoinositide 3-kinase; QD, once daily; R, randomization; SERCA, selective estrogen receptor covalent agonist; SERD, selective estrogen receptor degrader. </a:t>
            </a:r>
            <a:endParaRPr/>
          </a:p>
          <a:p>
            <a:pPr indent="0" lvl="0" marL="0" marR="0" rtl="0" algn="l">
              <a:lnSpc>
                <a:spcPct val="100000"/>
              </a:lnSpc>
              <a:spcBef>
                <a:spcPts val="0"/>
              </a:spcBef>
              <a:spcAft>
                <a:spcPts val="0"/>
              </a:spcAft>
              <a:buClr>
                <a:srgbClr val="000000"/>
              </a:buClr>
              <a:buSzPts val="900"/>
              <a:buFont typeface="Arial"/>
              <a:buNone/>
            </a:pPr>
            <a:r>
              <a:rPr b="0" i="0" lang="en-US" sz="800" u="none" cap="none" strike="noStrike">
                <a:solidFill>
                  <a:srgbClr val="262626"/>
                </a:solidFill>
                <a:latin typeface="Arial Narrow"/>
                <a:ea typeface="Arial Narrow"/>
                <a:cs typeface="Arial Narrow"/>
                <a:sym typeface="Arial Narrow"/>
              </a:rPr>
              <a:t>1. Hamilton EP, et al. </a:t>
            </a:r>
            <a:r>
              <a:rPr b="0" i="1" lang="en-US" sz="800" u="none" cap="none" strike="noStrike">
                <a:solidFill>
                  <a:srgbClr val="262626"/>
                </a:solidFill>
                <a:latin typeface="Arial Narrow"/>
                <a:ea typeface="Arial Narrow"/>
                <a:cs typeface="Arial Narrow"/>
                <a:sym typeface="Arial Narrow"/>
              </a:rPr>
              <a:t>Future Oncol</a:t>
            </a:r>
            <a:r>
              <a:rPr b="0" i="0" lang="en-US" sz="800" u="none" cap="none" strike="noStrike">
                <a:solidFill>
                  <a:srgbClr val="262626"/>
                </a:solidFill>
                <a:latin typeface="Arial Narrow"/>
                <a:ea typeface="Arial Narrow"/>
                <a:cs typeface="Arial Narrow"/>
                <a:sym typeface="Arial Narrow"/>
              </a:rPr>
              <a:t>. 2024;20(32):2447–2455.</a:t>
            </a:r>
            <a:endParaRPr/>
          </a:p>
        </p:txBody>
      </p:sp>
      <p:sp>
        <p:nvSpPr>
          <p:cNvPr id="1877" name="Google Shape;1877;p96"/>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sp>
        <p:nvSpPr>
          <p:cNvPr id="1878" name="Google Shape;1878;p96"/>
          <p:cNvSpPr/>
          <p:nvPr/>
        </p:nvSpPr>
        <p:spPr>
          <a:xfrm>
            <a:off x="9460749" y="2101543"/>
            <a:ext cx="2297862" cy="2031050"/>
          </a:xfrm>
          <a:prstGeom prst="roundRect">
            <a:avLst>
              <a:gd fmla="val 0" name="adj"/>
            </a:avLst>
          </a:prstGeom>
          <a:solidFill>
            <a:schemeClr val="lt1"/>
          </a:solidFill>
          <a:ln>
            <a:noFill/>
          </a:ln>
        </p:spPr>
        <p:txBody>
          <a:bodyPr anchorCtr="0" anchor="ctr" bIns="0" lIns="274300" spcFirstLastPara="1" rIns="91425"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153F5A"/>
                </a:solidFill>
                <a:latin typeface="Arial Narrow"/>
                <a:ea typeface="Arial Narrow"/>
                <a:cs typeface="Arial Narrow"/>
                <a:sym typeface="Arial Narrow"/>
              </a:rPr>
              <a:t>Primary objectives:</a:t>
            </a:r>
            <a:endParaRPr b="0" i="0" sz="1600" u="none" cap="none" strike="noStrike">
              <a:solidFill>
                <a:srgbClr val="153F5A"/>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153F5A"/>
              </a:buClr>
              <a:buSzPts val="1333"/>
              <a:buFont typeface="Arial"/>
              <a:buNone/>
            </a:pPr>
            <a:r>
              <a:rPr b="0" i="0" lang="en-US" sz="1400" u="none" cap="none" strike="noStrike">
                <a:solidFill>
                  <a:srgbClr val="153F5A"/>
                </a:solidFill>
                <a:latin typeface="Arial Narrow"/>
                <a:ea typeface="Arial Narrow"/>
                <a:cs typeface="Arial Narrow"/>
                <a:sym typeface="Arial Narrow"/>
              </a:rPr>
              <a:t>PFS by BICR in </a:t>
            </a:r>
            <a:r>
              <a:rPr b="0" i="1" lang="en-US" sz="1400" u="none" cap="none" strike="noStrike">
                <a:solidFill>
                  <a:srgbClr val="153F5A"/>
                </a:solidFill>
                <a:latin typeface="Arial Narrow"/>
                <a:ea typeface="Arial Narrow"/>
                <a:cs typeface="Arial Narrow"/>
                <a:sym typeface="Arial Narrow"/>
              </a:rPr>
              <a:t>ESR1</a:t>
            </a:r>
            <a:r>
              <a:rPr b="0" i="0" lang="en-US" sz="1400" u="none" cap="none" strike="noStrike">
                <a:solidFill>
                  <a:srgbClr val="153F5A"/>
                </a:solidFill>
                <a:latin typeface="Arial Narrow"/>
                <a:ea typeface="Arial Narrow"/>
                <a:cs typeface="Arial Narrow"/>
                <a:sym typeface="Arial Narrow"/>
              </a:rPr>
              <a:t>-mut; PFS in all patients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153F5A"/>
              </a:buClr>
              <a:buSzPts val="1333"/>
              <a:buFont typeface="Arial"/>
              <a:buNone/>
            </a:pPr>
            <a:r>
              <a:rPr b="1" i="0" lang="en-US" sz="1600" u="none" cap="none" strike="noStrike">
                <a:solidFill>
                  <a:srgbClr val="153F5A"/>
                </a:solidFill>
                <a:latin typeface="Arial Narrow"/>
                <a:ea typeface="Arial Narrow"/>
                <a:cs typeface="Arial Narrow"/>
                <a:sym typeface="Arial Narrow"/>
              </a:rPr>
              <a:t>Secondary objectives: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53F5A"/>
              </a:buClr>
              <a:buSzPts val="1333"/>
              <a:buFont typeface="Arial"/>
              <a:buNone/>
            </a:pPr>
            <a:r>
              <a:rPr b="0" i="0" lang="en-US" sz="1400" u="none" cap="none" strike="noStrike">
                <a:solidFill>
                  <a:srgbClr val="153F5A"/>
                </a:solidFill>
                <a:latin typeface="Arial Narrow"/>
                <a:ea typeface="Arial Narrow"/>
                <a:cs typeface="Arial Narrow"/>
                <a:sym typeface="Arial Narrow"/>
              </a:rPr>
              <a:t>OS, CBR, ORR, safety</a:t>
            </a:r>
            <a:endParaRPr b="0" i="0" sz="1400" u="none" cap="none" strike="noStrike">
              <a:solidFill>
                <a:srgbClr val="000000"/>
              </a:solidFill>
              <a:latin typeface="Arial"/>
              <a:ea typeface="Arial"/>
              <a:cs typeface="Arial"/>
              <a:sym typeface="Arial"/>
            </a:endParaRPr>
          </a:p>
        </p:txBody>
      </p:sp>
      <p:sp>
        <p:nvSpPr>
          <p:cNvPr id="1879" name="Google Shape;1879;p96"/>
          <p:cNvSpPr/>
          <p:nvPr/>
        </p:nvSpPr>
        <p:spPr>
          <a:xfrm>
            <a:off x="5620417" y="2057044"/>
            <a:ext cx="2291098" cy="581755"/>
          </a:xfrm>
          <a:prstGeom prst="roundRect">
            <a:avLst>
              <a:gd fmla="val 0" name="adj"/>
            </a:avLst>
          </a:prstGeom>
          <a:solidFill>
            <a:schemeClr val="accent1"/>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Vepdegestrant</a:t>
            </a:r>
            <a:endParaRPr b="1" i="0" sz="1400" u="none" cap="none" strike="noStrike">
              <a:solidFill>
                <a:srgbClr val="FFFFFF"/>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Narrow"/>
                <a:ea typeface="Arial Narrow"/>
                <a:cs typeface="Arial Narrow"/>
                <a:sym typeface="Arial Narrow"/>
              </a:rPr>
              <a:t>200 mg orally QD</a:t>
            </a:r>
            <a:endParaRPr b="0" i="0" sz="1400" u="none" cap="none" strike="noStrike">
              <a:solidFill>
                <a:srgbClr val="000000"/>
              </a:solidFill>
              <a:latin typeface="Arial"/>
              <a:ea typeface="Arial"/>
              <a:cs typeface="Arial"/>
              <a:sym typeface="Arial"/>
            </a:endParaRPr>
          </a:p>
        </p:txBody>
      </p:sp>
      <p:sp>
        <p:nvSpPr>
          <p:cNvPr id="1880" name="Google Shape;1880;p96"/>
          <p:cNvSpPr/>
          <p:nvPr/>
        </p:nvSpPr>
        <p:spPr>
          <a:xfrm>
            <a:off x="5620417" y="3449006"/>
            <a:ext cx="2291098" cy="611064"/>
          </a:xfrm>
          <a:prstGeom prst="roundRect">
            <a:avLst>
              <a:gd fmla="val 0" name="adj"/>
            </a:avLst>
          </a:prstGeom>
          <a:solidFill>
            <a:srgbClr val="666666"/>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Fulvestrant</a:t>
            </a:r>
            <a:endParaRPr b="1" i="0" sz="1400" u="none" cap="none" strike="noStrike">
              <a:solidFill>
                <a:srgbClr val="FFFFFF"/>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Arial Narrow"/>
                <a:ea typeface="Arial Narrow"/>
                <a:cs typeface="Arial Narrow"/>
                <a:sym typeface="Arial Narrow"/>
              </a:rPr>
              <a:t>500 mg IM</a:t>
            </a:r>
            <a:r>
              <a:rPr b="0" baseline="30000" i="0" lang="en-US" sz="1400" u="none" cap="none" strike="noStrike">
                <a:solidFill>
                  <a:srgbClr val="FFFFFF"/>
                </a:solidFill>
                <a:latin typeface="Arial Narrow"/>
                <a:ea typeface="Arial Narrow"/>
                <a:cs typeface="Arial Narrow"/>
                <a:sym typeface="Arial Narrow"/>
              </a:rPr>
              <a:t>a</a:t>
            </a:r>
            <a:endParaRPr b="0" baseline="30000" i="0" sz="1400" u="none" cap="none" strike="noStrike">
              <a:solidFill>
                <a:srgbClr val="FFFFFF"/>
              </a:solidFill>
              <a:latin typeface="Arial Narrow"/>
              <a:ea typeface="Arial Narrow"/>
              <a:cs typeface="Arial Narrow"/>
              <a:sym typeface="Arial Narrow"/>
            </a:endParaRPr>
          </a:p>
        </p:txBody>
      </p:sp>
      <p:sp>
        <p:nvSpPr>
          <p:cNvPr id="1881" name="Google Shape;1881;p96"/>
          <p:cNvSpPr/>
          <p:nvPr/>
        </p:nvSpPr>
        <p:spPr>
          <a:xfrm rot="-5400000">
            <a:off x="4766331" y="2928845"/>
            <a:ext cx="1422810" cy="269899"/>
          </a:xfrm>
          <a:custGeom>
            <a:rect b="b" l="l" r="r" t="t"/>
            <a:pathLst>
              <a:path extrusionOk="0" h="852256" w="3861786">
                <a:moveTo>
                  <a:pt x="0" y="852256"/>
                </a:moveTo>
                <a:lnTo>
                  <a:pt x="0" y="0"/>
                </a:lnTo>
                <a:lnTo>
                  <a:pt x="3861786" y="0"/>
                </a:lnTo>
                <a:lnTo>
                  <a:pt x="3861786" y="852256"/>
                </a:lnTo>
              </a:path>
            </a:pathLst>
          </a:custGeom>
          <a:noFill/>
          <a:ln cap="flat" cmpd="sng" w="9525">
            <a:solidFill>
              <a:srgbClr val="081A25"/>
            </a:solidFill>
            <a:prstDash val="solid"/>
            <a:miter lim="800000"/>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cxnSp>
        <p:nvCxnSpPr>
          <p:cNvPr id="1882" name="Google Shape;1882;p96"/>
          <p:cNvCxnSpPr/>
          <p:nvPr/>
        </p:nvCxnSpPr>
        <p:spPr>
          <a:xfrm>
            <a:off x="3585129" y="3073699"/>
            <a:ext cx="1753794" cy="0"/>
          </a:xfrm>
          <a:prstGeom prst="straightConnector1">
            <a:avLst/>
          </a:prstGeom>
          <a:noFill/>
          <a:ln cap="flat" cmpd="sng" w="9525">
            <a:solidFill>
              <a:schemeClr val="dk1"/>
            </a:solidFill>
            <a:prstDash val="solid"/>
            <a:miter lim="800000"/>
            <a:headEnd len="sm" w="sm" type="none"/>
            <a:tailEnd len="sm" w="sm" type="none"/>
          </a:ln>
        </p:spPr>
      </p:cxnSp>
      <p:sp>
        <p:nvSpPr>
          <p:cNvPr id="1883" name="Google Shape;1883;p96"/>
          <p:cNvSpPr/>
          <p:nvPr/>
        </p:nvSpPr>
        <p:spPr>
          <a:xfrm>
            <a:off x="4184913" y="2721134"/>
            <a:ext cx="709862" cy="707866"/>
          </a:xfrm>
          <a:prstGeom prst="ellipse">
            <a:avLst/>
          </a:prstGeom>
          <a:gradFill>
            <a:gsLst>
              <a:gs pos="0">
                <a:schemeClr val="accent5"/>
              </a:gs>
              <a:gs pos="2000">
                <a:schemeClr val="accent5"/>
              </a:gs>
              <a:gs pos="96000">
                <a:schemeClr val="accent1"/>
              </a:gs>
              <a:gs pos="100000">
                <a:schemeClr val="accent1"/>
              </a:gs>
            </a:gsLst>
            <a:lin ang="27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R</a:t>
            </a:r>
            <a:r>
              <a:rPr b="0" i="0" lang="en-US" sz="1400" u="none" cap="none" strike="noStrike">
                <a:solidFill>
                  <a:srgbClr val="FFFFFF"/>
                </a:solidFill>
                <a:latin typeface="Arial Narrow"/>
                <a:ea typeface="Arial Narrow"/>
                <a:cs typeface="Arial Narrow"/>
                <a:sym typeface="Arial Narrow"/>
              </a:rPr>
              <a:t> </a:t>
            </a:r>
            <a:endParaRPr b="0" i="0" sz="14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Arial Narrow"/>
                <a:ea typeface="Arial Narrow"/>
                <a:cs typeface="Arial Narrow"/>
                <a:sym typeface="Arial Narrow"/>
              </a:rPr>
              <a:t>1:1</a:t>
            </a:r>
            <a:endParaRPr b="0" i="0" sz="1100" u="none" cap="none" strike="noStrike">
              <a:solidFill>
                <a:srgbClr val="000000"/>
              </a:solidFill>
              <a:latin typeface="Arial Narrow"/>
              <a:ea typeface="Arial Narrow"/>
              <a:cs typeface="Arial Narrow"/>
              <a:sym typeface="Arial Narrow"/>
            </a:endParaRPr>
          </a:p>
        </p:txBody>
      </p:sp>
      <p:grpSp>
        <p:nvGrpSpPr>
          <p:cNvPr id="1884" name="Google Shape;1884;p96"/>
          <p:cNvGrpSpPr/>
          <p:nvPr/>
        </p:nvGrpSpPr>
        <p:grpSpPr>
          <a:xfrm>
            <a:off x="9596165" y="2252215"/>
            <a:ext cx="2004448" cy="1705656"/>
            <a:chOff x="5032859" y="-63562"/>
            <a:chExt cx="4532539" cy="2933997"/>
          </a:xfrm>
        </p:grpSpPr>
        <p:sp>
          <p:nvSpPr>
            <p:cNvPr id="1885" name="Google Shape;1885;p96"/>
            <p:cNvSpPr/>
            <p:nvPr/>
          </p:nvSpPr>
          <p:spPr>
            <a:xfrm flipH="1" rot="-5400000">
              <a:off x="5032859" y="2541178"/>
              <a:ext cx="329257" cy="329257"/>
            </a:xfrm>
            <a:custGeom>
              <a:rect b="b" l="l" r="r" t="t"/>
              <a:pathLst>
                <a:path extrusionOk="0" h="571500" w="571500">
                  <a:moveTo>
                    <a:pt x="0" y="0"/>
                  </a:moveTo>
                  <a:lnTo>
                    <a:pt x="571500" y="0"/>
                  </a:lnTo>
                  <a:lnTo>
                    <a:pt x="571500" y="571500"/>
                  </a:lnTo>
                </a:path>
              </a:pathLst>
            </a:cu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1886" name="Google Shape;1886;p96"/>
            <p:cNvSpPr/>
            <p:nvPr/>
          </p:nvSpPr>
          <p:spPr>
            <a:xfrm>
              <a:off x="9236140" y="-63562"/>
              <a:ext cx="329258" cy="329257"/>
            </a:xfrm>
            <a:custGeom>
              <a:rect b="b" l="l" r="r" t="t"/>
              <a:pathLst>
                <a:path extrusionOk="0" h="571500" w="571500">
                  <a:moveTo>
                    <a:pt x="0" y="0"/>
                  </a:moveTo>
                  <a:lnTo>
                    <a:pt x="571500" y="0"/>
                  </a:lnTo>
                  <a:lnTo>
                    <a:pt x="571500" y="571500"/>
                  </a:lnTo>
                </a:path>
              </a:pathLst>
            </a:cu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sp>
        <p:nvSpPr>
          <p:cNvPr id="1887" name="Google Shape;1887;p96"/>
          <p:cNvSpPr/>
          <p:nvPr/>
        </p:nvSpPr>
        <p:spPr>
          <a:xfrm>
            <a:off x="431801" y="1481941"/>
            <a:ext cx="3153328" cy="2924657"/>
          </a:xfrm>
          <a:prstGeom prst="roundRect">
            <a:avLst>
              <a:gd fmla="val 0" name="adj"/>
            </a:avLst>
          </a:prstGeom>
          <a:solidFill>
            <a:schemeClr val="lt1"/>
          </a:solidFill>
          <a:ln>
            <a:noFill/>
          </a:ln>
        </p:spPr>
        <p:txBody>
          <a:bodyPr anchorCtr="0" anchor="ctr" bIns="0" lIns="182875" spcFirstLastPara="1" rIns="182875"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153F5A"/>
                </a:solidFill>
                <a:latin typeface="Arial Narrow"/>
                <a:ea typeface="Arial Narrow"/>
                <a:cs typeface="Arial Narrow"/>
                <a:sym typeface="Arial Narrow"/>
              </a:rPr>
              <a:t>Patient population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000000"/>
              </a:buClr>
              <a:buSzPts val="1600"/>
              <a:buFont typeface="Arial"/>
              <a:buNone/>
            </a:pPr>
            <a:r>
              <a:t/>
            </a:r>
            <a:endParaRPr b="1" i="0" sz="1600" u="none" cap="none" strike="noStrike">
              <a:solidFill>
                <a:srgbClr val="153F5A"/>
              </a:solidFill>
              <a:latin typeface="Arial Narrow"/>
              <a:ea typeface="Arial Narrow"/>
              <a:cs typeface="Arial Narrow"/>
              <a:sym typeface="Arial Narrow"/>
            </a:endParaRPr>
          </a:p>
          <a:p>
            <a:pPr indent="-171450" lvl="0" marL="171450" marR="0" rtl="0" algn="l">
              <a:lnSpc>
                <a:spcPct val="100000"/>
              </a:lnSpc>
              <a:spcBef>
                <a:spcPts val="300"/>
              </a:spcBef>
              <a:spcAft>
                <a:spcPts val="0"/>
              </a:spcAft>
              <a:buClr>
                <a:srgbClr val="000000"/>
              </a:buClr>
              <a:buSzPts val="1400"/>
              <a:buFont typeface="Arial"/>
              <a:buChar char="•"/>
            </a:pPr>
            <a:r>
              <a:rPr b="0" i="0" lang="en-US" sz="1400" u="none" cap="none" strike="noStrike">
                <a:solidFill>
                  <a:srgbClr val="153F5A"/>
                </a:solidFill>
                <a:latin typeface="Arial Narrow"/>
                <a:ea typeface="Arial Narrow"/>
                <a:cs typeface="Arial Narrow"/>
                <a:sym typeface="Arial Narrow"/>
              </a:rPr>
              <a:t>Age ≥18 years old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153F5A"/>
                </a:solidFill>
                <a:latin typeface="Arial Narrow"/>
                <a:ea typeface="Arial Narrow"/>
                <a:cs typeface="Arial Narrow"/>
                <a:sym typeface="Arial Narrow"/>
              </a:rPr>
              <a:t>ER+/HER2- a/mBC</a:t>
            </a:r>
            <a:endParaRPr b="0" i="0" sz="1400" u="none" cap="none" strike="noStrike">
              <a:solidFill>
                <a:srgbClr val="153F5A"/>
              </a:solidFill>
              <a:latin typeface="Arial Narrow"/>
              <a:ea typeface="Arial Narrow"/>
              <a:cs typeface="Arial Narrow"/>
              <a:sym typeface="Arial Narrow"/>
            </a:endParaRPr>
          </a:p>
          <a:p>
            <a:pPr indent="-171450" lvl="0" marL="17145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153F5A"/>
                </a:solidFill>
                <a:latin typeface="Arial Narrow"/>
                <a:ea typeface="Arial Narrow"/>
                <a:cs typeface="Arial Narrow"/>
                <a:sym typeface="Arial Narrow"/>
              </a:rPr>
              <a:t>Prior therapy: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53F5A"/>
                </a:solidFill>
                <a:latin typeface="Arial Narrow"/>
                <a:ea typeface="Arial Narrow"/>
                <a:cs typeface="Arial Narrow"/>
                <a:sym typeface="Arial Narrow"/>
              </a:rPr>
              <a:t>    ‒ 1 line of CDK4/6i + 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53F5A"/>
                </a:solidFill>
                <a:latin typeface="Arial Narrow"/>
                <a:ea typeface="Arial Narrow"/>
                <a:cs typeface="Arial Narrow"/>
                <a:sym typeface="Arial Narrow"/>
              </a:rPr>
              <a:t>    ‒ ≤1 additional 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53F5A"/>
                </a:solidFill>
                <a:latin typeface="Arial Narrow"/>
                <a:ea typeface="Arial Narrow"/>
                <a:cs typeface="Arial Narrow"/>
                <a:sym typeface="Arial Narrow"/>
              </a:rPr>
              <a:t>    ‒ Most recent ET for ≥6 months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53F5A"/>
                </a:solidFill>
                <a:latin typeface="Arial Narrow"/>
                <a:ea typeface="Arial Narrow"/>
                <a:cs typeface="Arial Narrow"/>
                <a:sym typeface="Arial Narrow"/>
              </a:rPr>
              <a:t>    ‒ No prior fulvestrant</a:t>
            </a:r>
            <a:endParaRPr b="0" i="0" sz="1400" u="none" cap="none" strike="noStrike">
              <a:solidFill>
                <a:srgbClr val="153F5A"/>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53F5A"/>
                </a:solidFill>
                <a:latin typeface="Arial Narrow"/>
                <a:ea typeface="Arial Narrow"/>
                <a:cs typeface="Arial Narrow"/>
                <a:sym typeface="Arial Narrow"/>
              </a:rPr>
              <a:t>    ‒ No prior chemotherapy</a:t>
            </a:r>
            <a:endParaRPr b="0" baseline="30000" i="0" sz="1200" u="none" cap="none" strike="noStrike">
              <a:solidFill>
                <a:srgbClr val="153F5A"/>
              </a:solidFill>
              <a:latin typeface="Arial Narrow"/>
              <a:ea typeface="Arial Narrow"/>
              <a:cs typeface="Arial Narrow"/>
              <a:sym typeface="Arial Narrow"/>
            </a:endParaRPr>
          </a:p>
        </p:txBody>
      </p:sp>
      <p:sp>
        <p:nvSpPr>
          <p:cNvPr id="1888" name="Google Shape;1888;p96"/>
          <p:cNvSpPr/>
          <p:nvPr/>
        </p:nvSpPr>
        <p:spPr>
          <a:xfrm>
            <a:off x="431798" y="4593533"/>
            <a:ext cx="11326813" cy="1014982"/>
          </a:xfrm>
          <a:prstGeom prst="roundRect">
            <a:avLst>
              <a:gd fmla="val 0" name="adj"/>
            </a:avLst>
          </a:prstGeom>
          <a:gradFill>
            <a:gsLst>
              <a:gs pos="0">
                <a:srgbClr val="FFFFFF">
                  <a:alpha val="0"/>
                </a:srgbClr>
              </a:gs>
              <a:gs pos="1000">
                <a:srgbClr val="FFFFFF">
                  <a:alpha val="0"/>
                </a:srgbClr>
              </a:gs>
              <a:gs pos="49000">
                <a:srgbClr val="C5D8E0"/>
              </a:gs>
              <a:gs pos="97000">
                <a:srgbClr val="C5D8E0"/>
              </a:gs>
              <a:gs pos="100000">
                <a:srgbClr val="C5D8E0"/>
              </a:gs>
            </a:gsLst>
            <a:lin ang="10800000" scaled="0"/>
          </a:gradFill>
          <a:ln>
            <a:noFill/>
          </a:ln>
        </p:spPr>
        <p:txBody>
          <a:bodyPr anchorCtr="0" anchor="ctr" bIns="0" lIns="182875" spcFirstLastPara="1" rIns="0" wrap="square" tIns="0">
            <a:noAutofit/>
          </a:bodyPr>
          <a:lstStyle/>
          <a:p>
            <a:pPr indent="0" lvl="0" marL="0" marR="0" rtl="0" algn="l">
              <a:lnSpc>
                <a:spcPct val="100000"/>
              </a:lnSpc>
              <a:spcBef>
                <a:spcPts val="0"/>
              </a:spcBef>
              <a:spcAft>
                <a:spcPts val="0"/>
              </a:spcAft>
              <a:buClr>
                <a:srgbClr val="153F5A"/>
              </a:buClr>
              <a:buSzPts val="1333"/>
              <a:buFont typeface="Arial"/>
              <a:buNone/>
            </a:pPr>
            <a:r>
              <a:rPr b="1" i="0" lang="en-US" sz="1600" u="none" cap="none" strike="noStrike">
                <a:solidFill>
                  <a:srgbClr val="153F5A"/>
                </a:solidFill>
                <a:latin typeface="Arial Narrow"/>
                <a:ea typeface="Arial Narrow"/>
                <a:cs typeface="Arial Narrow"/>
                <a:sym typeface="Arial Narrow"/>
              </a:rPr>
              <a:t>Stratification factors</a:t>
            </a:r>
            <a:br>
              <a:rPr b="1" i="0" lang="en-US" sz="1600" u="none" cap="none" strike="noStrike">
                <a:solidFill>
                  <a:srgbClr val="153F5A"/>
                </a:solidFill>
                <a:latin typeface="Arial Narrow"/>
                <a:ea typeface="Arial Narrow"/>
                <a:cs typeface="Arial Narrow"/>
                <a:sym typeface="Arial Narrow"/>
              </a:rPr>
            </a:br>
            <a:br>
              <a:rPr b="1" i="0" lang="en-US" sz="1600" u="none" cap="none" strike="noStrike">
                <a:solidFill>
                  <a:srgbClr val="153F5A"/>
                </a:solidFill>
                <a:latin typeface="Arial Narrow"/>
                <a:ea typeface="Arial Narrow"/>
                <a:cs typeface="Arial Narrow"/>
                <a:sym typeface="Arial Narrow"/>
              </a:rPr>
            </a:br>
            <a:br>
              <a:rPr b="1" i="0" lang="en-US" sz="1600" u="none" cap="none" strike="noStrike">
                <a:solidFill>
                  <a:srgbClr val="153F5A"/>
                </a:solidFill>
                <a:latin typeface="Arial Narrow"/>
                <a:ea typeface="Arial Narrow"/>
                <a:cs typeface="Arial Narrow"/>
                <a:sym typeface="Arial Narrow"/>
              </a:rPr>
            </a:br>
            <a:br>
              <a:rPr b="1" i="0" lang="en-US" sz="1600" u="none" cap="none" strike="noStrike">
                <a:solidFill>
                  <a:srgbClr val="153F5A"/>
                </a:solidFill>
                <a:latin typeface="Arial Narrow"/>
                <a:ea typeface="Arial Narrow"/>
                <a:cs typeface="Arial Narrow"/>
                <a:sym typeface="Arial Narrow"/>
              </a:rPr>
            </a:br>
            <a:endParaRPr b="1" i="0" sz="1600" u="none" cap="none" strike="noStrike">
              <a:solidFill>
                <a:srgbClr val="153F5A"/>
              </a:solidFill>
              <a:latin typeface="Arial Narrow"/>
              <a:ea typeface="Arial Narrow"/>
              <a:cs typeface="Arial Narrow"/>
              <a:sym typeface="Arial Narrow"/>
            </a:endParaRPr>
          </a:p>
          <a:p>
            <a:pPr indent="0" lvl="0" marL="0" marR="0" rtl="0" algn="l">
              <a:lnSpc>
                <a:spcPct val="100000"/>
              </a:lnSpc>
              <a:spcBef>
                <a:spcPts val="300"/>
              </a:spcBef>
              <a:spcAft>
                <a:spcPts val="300"/>
              </a:spcAft>
              <a:buClr>
                <a:srgbClr val="153F5A"/>
              </a:buClr>
              <a:buSzPts val="1333"/>
              <a:buFont typeface="Arial"/>
              <a:buNone/>
            </a:pPr>
            <a:r>
              <a:t/>
            </a:r>
            <a:endParaRPr b="0" i="0" sz="1600" u="none" cap="none" strike="noStrike">
              <a:solidFill>
                <a:srgbClr val="153F5A"/>
              </a:solidFill>
              <a:highlight>
                <a:srgbClr val="FFFF00"/>
              </a:highlight>
              <a:latin typeface="Arial Narrow"/>
              <a:ea typeface="Arial Narrow"/>
              <a:cs typeface="Arial Narrow"/>
              <a:sym typeface="Arial Narrow"/>
            </a:endParaRPr>
          </a:p>
        </p:txBody>
      </p:sp>
      <p:sp>
        <p:nvSpPr>
          <p:cNvPr id="1889" name="Google Shape;1889;p96"/>
          <p:cNvSpPr/>
          <p:nvPr/>
        </p:nvSpPr>
        <p:spPr>
          <a:xfrm>
            <a:off x="431799" y="2718350"/>
            <a:ext cx="5854701" cy="581755"/>
          </a:xfrm>
          <a:prstGeom prst="roundRect">
            <a:avLst>
              <a:gd fmla="val 0" name="adj"/>
            </a:avLst>
          </a:prstGeom>
          <a:noFill/>
          <a:ln>
            <a:noFill/>
          </a:ln>
        </p:spPr>
        <p:txBody>
          <a:bodyPr anchorCtr="0" anchor="ctr" bIns="0" lIns="182875" spcFirstLastPara="1" rIns="0" wrap="square" tIns="0">
            <a:noAutofit/>
          </a:bodyPr>
          <a:lstStyle/>
          <a:p>
            <a:pPr indent="-86804" lvl="0" marL="171450" marR="0" rtl="0" algn="l">
              <a:lnSpc>
                <a:spcPct val="100000"/>
              </a:lnSpc>
              <a:spcBef>
                <a:spcPts val="0"/>
              </a:spcBef>
              <a:spcAft>
                <a:spcPts val="0"/>
              </a:spcAft>
              <a:buClr>
                <a:srgbClr val="153F5A"/>
              </a:buClr>
              <a:buSzPts val="1333"/>
              <a:buFont typeface="Arial"/>
              <a:buNone/>
            </a:pPr>
            <a:r>
              <a:t/>
            </a:r>
            <a:endParaRPr b="0" i="0" sz="1100" u="none" cap="none" strike="noStrike">
              <a:solidFill>
                <a:srgbClr val="153F5A"/>
              </a:solidFill>
              <a:latin typeface="Arial Narrow"/>
              <a:ea typeface="Arial Narrow"/>
              <a:cs typeface="Arial Narrow"/>
              <a:sym typeface="Arial Narrow"/>
            </a:endParaRPr>
          </a:p>
        </p:txBody>
      </p:sp>
      <p:graphicFrame>
        <p:nvGraphicFramePr>
          <p:cNvPr id="1890" name="Google Shape;1890;p96"/>
          <p:cNvGraphicFramePr/>
          <p:nvPr/>
        </p:nvGraphicFramePr>
        <p:xfrm>
          <a:off x="431798" y="4942800"/>
          <a:ext cx="3000000" cy="3000000"/>
        </p:xfrm>
        <a:graphic>
          <a:graphicData uri="http://schemas.openxmlformats.org/drawingml/2006/table">
            <a:tbl>
              <a:tblPr>
                <a:noFill/>
                <a:tableStyleId>{B670556F-2E9B-48F4-A988-F57587558883}</a:tableStyleId>
              </a:tblPr>
              <a:tblGrid>
                <a:gridCol w="2609125"/>
                <a:gridCol w="4531450"/>
                <a:gridCol w="2673675"/>
              </a:tblGrid>
              <a:tr h="289275">
                <a:tc>
                  <a:txBody>
                    <a:bodyPr/>
                    <a:lstStyle/>
                    <a:p>
                      <a:pPr indent="-171450" lvl="0" marL="171450" marR="0" rtl="0" algn="l">
                        <a:lnSpc>
                          <a:spcPct val="100000"/>
                        </a:lnSpc>
                        <a:spcBef>
                          <a:spcPts val="0"/>
                        </a:spcBef>
                        <a:spcAft>
                          <a:spcPts val="0"/>
                        </a:spcAft>
                        <a:buClr>
                          <a:schemeClr val="accent1"/>
                        </a:buClr>
                        <a:buSzPts val="1333"/>
                        <a:buFont typeface="Arial"/>
                        <a:buChar char="•"/>
                      </a:pPr>
                      <a:r>
                        <a:rPr b="0" i="1" lang="en-US" sz="1400" u="none" cap="none" strike="noStrike">
                          <a:solidFill>
                            <a:schemeClr val="accent1"/>
                          </a:solidFill>
                          <a:latin typeface="Arial Narrow"/>
                          <a:ea typeface="Arial Narrow"/>
                          <a:cs typeface="Arial Narrow"/>
                          <a:sym typeface="Arial Narrow"/>
                        </a:rPr>
                        <a:t>ESR1</a:t>
                      </a:r>
                      <a:r>
                        <a:rPr b="0" i="0" lang="en-US" sz="1400" u="none" cap="none" strike="noStrike">
                          <a:solidFill>
                            <a:schemeClr val="accent1"/>
                          </a:solidFill>
                          <a:latin typeface="Arial Narrow"/>
                          <a:ea typeface="Arial Narrow"/>
                          <a:cs typeface="Arial Narrow"/>
                          <a:sym typeface="Arial Narrow"/>
                        </a:rPr>
                        <a:t>-mut (Y/N)</a:t>
                      </a:r>
                      <a:endParaRPr sz="1400" u="none" cap="none" strike="noStrike"/>
                    </a:p>
                  </a:txBody>
                  <a:tcPr marT="36000" marB="360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accent1"/>
                        </a:buClr>
                        <a:buSzPts val="1333"/>
                        <a:buFont typeface="Arial"/>
                        <a:buNone/>
                      </a:pPr>
                      <a:r>
                        <a:t/>
                      </a:r>
                      <a:endParaRPr b="0" i="0" sz="1400" u="none" cap="none" strike="noStrike">
                        <a:solidFill>
                          <a:schemeClr val="accent1"/>
                        </a:solidFill>
                        <a:latin typeface="Arial Narrow"/>
                        <a:ea typeface="Arial Narrow"/>
                        <a:cs typeface="Arial Narrow"/>
                        <a:sym typeface="Arial Narrow"/>
                      </a:endParaRPr>
                    </a:p>
                  </a:txBody>
                  <a:tcPr marT="36000" marB="360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Narrow"/>
                        <a:ea typeface="Arial Narrow"/>
                        <a:cs typeface="Arial Narrow"/>
                        <a:sym typeface="Arial Narrow"/>
                      </a:endParaRPr>
                    </a:p>
                  </a:txBody>
                  <a:tcPr marT="36000" marB="360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31475">
                <a:tc>
                  <a:txBody>
                    <a:bodyPr/>
                    <a:lstStyle/>
                    <a:p>
                      <a:pPr indent="-171450" lvl="0" marL="171450" marR="0" rtl="0" algn="l">
                        <a:lnSpc>
                          <a:spcPct val="100000"/>
                        </a:lnSpc>
                        <a:spcBef>
                          <a:spcPts val="0"/>
                        </a:spcBef>
                        <a:spcAft>
                          <a:spcPts val="0"/>
                        </a:spcAft>
                        <a:buClr>
                          <a:schemeClr val="accent1"/>
                        </a:buClr>
                        <a:buSzPts val="1333"/>
                        <a:buFont typeface="Arial"/>
                        <a:buChar char="•"/>
                      </a:pPr>
                      <a:r>
                        <a:rPr b="0" i="0" lang="en-US" sz="1400" u="none" cap="none" strike="noStrike">
                          <a:solidFill>
                            <a:schemeClr val="accent1"/>
                          </a:solidFill>
                          <a:latin typeface="Arial Narrow"/>
                          <a:ea typeface="Arial Narrow"/>
                          <a:cs typeface="Arial Narrow"/>
                          <a:sym typeface="Arial Narrow"/>
                        </a:rPr>
                        <a:t>Visceral disease (Y/N)</a:t>
                      </a:r>
                      <a:endParaRPr sz="1400" u="none" cap="none" strike="noStrike"/>
                    </a:p>
                  </a:txBody>
                  <a:tcPr marT="36000" marB="36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accent1"/>
                        </a:solidFill>
                        <a:latin typeface="Arial Narrow"/>
                        <a:ea typeface="Arial Narrow"/>
                        <a:cs typeface="Arial Narrow"/>
                        <a:sym typeface="Arial Narrow"/>
                      </a:endParaRPr>
                    </a:p>
                  </a:txBody>
                  <a:tcPr marT="36000" marB="36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000000"/>
                        </a:solidFill>
                        <a:latin typeface="Arial Narrow"/>
                        <a:ea typeface="Arial Narrow"/>
                        <a:cs typeface="Arial Narrow"/>
                        <a:sym typeface="Arial Narrow"/>
                      </a:endParaRPr>
                    </a:p>
                  </a:txBody>
                  <a:tcPr marT="36000" marB="36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1891" name="Google Shape;1891;p96"/>
          <p:cNvSpPr txBox="1"/>
          <p:nvPr/>
        </p:nvSpPr>
        <p:spPr>
          <a:xfrm>
            <a:off x="4237550" y="3449006"/>
            <a:ext cx="65722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53F5A"/>
                </a:solidFill>
                <a:latin typeface="Arial Narrow"/>
                <a:ea typeface="Arial Narrow"/>
                <a:cs typeface="Arial Narrow"/>
                <a:sym typeface="Arial Narrow"/>
              </a:rPr>
              <a:t>N=624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6" name="Shape 1896"/>
        <p:cNvGrpSpPr/>
        <p:nvPr/>
      </p:nvGrpSpPr>
      <p:grpSpPr>
        <a:xfrm>
          <a:off x="0" y="0"/>
          <a:ext cx="0" cy="0"/>
          <a:chOff x="0" y="0"/>
          <a:chExt cx="0" cy="0"/>
        </a:xfrm>
      </p:grpSpPr>
      <p:sp>
        <p:nvSpPr>
          <p:cNvPr id="1897" name="Google Shape;1897;p8"/>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2900"/>
              <a:buFont typeface="Arial Narrow"/>
              <a:buNone/>
            </a:pPr>
            <a:r>
              <a:rPr i="1" lang="en-US"/>
              <a:t>ESR1</a:t>
            </a:r>
            <a:r>
              <a:rPr lang="en-US"/>
              <a:t>-mut data were positive for mPFS in VERITAC-2, but no statistically significant benefit in mPFS was seen in the ITT population</a:t>
            </a:r>
            <a:r>
              <a:rPr baseline="30000" lang="en-US"/>
              <a:t>1</a:t>
            </a:r>
            <a:endParaRPr/>
          </a:p>
        </p:txBody>
      </p:sp>
      <p:sp>
        <p:nvSpPr>
          <p:cNvPr id="1898" name="Google Shape;1898;p8"/>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62626"/>
                </a:solidFill>
                <a:latin typeface="Arial Narrow"/>
                <a:ea typeface="Arial Narrow"/>
                <a:cs typeface="Arial Narrow"/>
                <a:sym typeface="Arial Narrow"/>
              </a:rPr>
              <a:t>FUL, fulvestrant; HR, hazard ratio; ITT, intent-to-treat; mut, mutation; OS, overall survival; (m)PFS, (median) progression-free survival; VEP, vepdegestrant. </a:t>
            </a:r>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62626"/>
                </a:solidFill>
                <a:latin typeface="Arial Narrow"/>
                <a:ea typeface="Arial Narrow"/>
                <a:cs typeface="Arial Narrow"/>
                <a:sym typeface="Arial Narrow"/>
              </a:rPr>
              <a:t>1. Hamilton E, et al. ASCO 2025. LBA1000.</a:t>
            </a:r>
            <a:endParaRPr/>
          </a:p>
        </p:txBody>
      </p:sp>
      <p:sp>
        <p:nvSpPr>
          <p:cNvPr id="1899" name="Google Shape;1899;p8"/>
          <p:cNvSpPr txBox="1"/>
          <p:nvPr/>
        </p:nvSpPr>
        <p:spPr>
          <a:xfrm>
            <a:off x="1537968" y="1609869"/>
            <a:ext cx="439674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65D"/>
              </a:buClr>
              <a:buSzPts val="1400"/>
              <a:buFont typeface="Arial Narrow"/>
              <a:buNone/>
            </a:pPr>
            <a:r>
              <a:rPr b="1" i="0" lang="en-US" sz="1400" u="none" cap="none" strike="noStrike">
                <a:solidFill>
                  <a:srgbClr val="17365D"/>
                </a:solidFill>
                <a:latin typeface="Arial Narrow"/>
                <a:ea typeface="Arial Narrow"/>
                <a:cs typeface="Arial Narrow"/>
                <a:sym typeface="Arial Narrow"/>
              </a:rPr>
              <a:t>PFS by BICR in patients with </a:t>
            </a:r>
            <a:r>
              <a:rPr b="1" i="1" lang="en-US" sz="1400" u="none" cap="none" strike="noStrike">
                <a:solidFill>
                  <a:srgbClr val="17365D"/>
                </a:solidFill>
                <a:latin typeface="Arial Narrow"/>
                <a:ea typeface="Arial Narrow"/>
                <a:cs typeface="Arial Narrow"/>
                <a:sym typeface="Arial Narrow"/>
              </a:rPr>
              <a:t>ESR1-</a:t>
            </a:r>
            <a:r>
              <a:rPr b="1" i="0" lang="en-US" sz="1400" u="none" cap="none" strike="noStrike">
                <a:solidFill>
                  <a:srgbClr val="17365D"/>
                </a:solidFill>
                <a:latin typeface="Arial Narrow"/>
                <a:ea typeface="Arial Narrow"/>
                <a:cs typeface="Arial Narrow"/>
                <a:sym typeface="Arial Narrow"/>
              </a:rPr>
              <a:t>mut</a:t>
            </a:r>
            <a:endParaRPr b="0" i="0" sz="1400" u="none" cap="none" strike="noStrike">
              <a:solidFill>
                <a:srgbClr val="000000"/>
              </a:solidFill>
              <a:latin typeface="Arial"/>
              <a:ea typeface="Arial"/>
              <a:cs typeface="Arial"/>
              <a:sym typeface="Arial"/>
            </a:endParaRPr>
          </a:p>
        </p:txBody>
      </p:sp>
      <p:sp>
        <p:nvSpPr>
          <p:cNvPr id="1900" name="Google Shape;1900;p8"/>
          <p:cNvSpPr/>
          <p:nvPr/>
        </p:nvSpPr>
        <p:spPr>
          <a:xfrm>
            <a:off x="1527810" y="3572113"/>
            <a:ext cx="4406900" cy="12700"/>
          </a:xfrm>
          <a:custGeom>
            <a:rect b="b" l="l" r="r" t="t"/>
            <a:pathLst>
              <a:path extrusionOk="0" h="12700" w="4406900">
                <a:moveTo>
                  <a:pt x="0" y="0"/>
                </a:moveTo>
                <a:lnTo>
                  <a:pt x="4406900" y="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8"/>
          <p:cNvSpPr/>
          <p:nvPr/>
        </p:nvSpPr>
        <p:spPr>
          <a:xfrm>
            <a:off x="153289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8"/>
          <p:cNvSpPr/>
          <p:nvPr/>
        </p:nvSpPr>
        <p:spPr>
          <a:xfrm>
            <a:off x="177800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8"/>
          <p:cNvSpPr/>
          <p:nvPr/>
        </p:nvSpPr>
        <p:spPr>
          <a:xfrm>
            <a:off x="2021839"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8"/>
          <p:cNvSpPr/>
          <p:nvPr/>
        </p:nvSpPr>
        <p:spPr>
          <a:xfrm>
            <a:off x="226695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5" name="Google Shape;1905;p8"/>
          <p:cNvSpPr/>
          <p:nvPr/>
        </p:nvSpPr>
        <p:spPr>
          <a:xfrm>
            <a:off x="251079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6" name="Google Shape;1906;p8"/>
          <p:cNvSpPr/>
          <p:nvPr/>
        </p:nvSpPr>
        <p:spPr>
          <a:xfrm>
            <a:off x="275590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7" name="Google Shape;1907;p8"/>
          <p:cNvSpPr/>
          <p:nvPr/>
        </p:nvSpPr>
        <p:spPr>
          <a:xfrm>
            <a:off x="299974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8" name="Google Shape;1908;p8"/>
          <p:cNvSpPr/>
          <p:nvPr/>
        </p:nvSpPr>
        <p:spPr>
          <a:xfrm>
            <a:off x="2999740" y="2690733"/>
            <a:ext cx="12700" cy="881379"/>
          </a:xfrm>
          <a:custGeom>
            <a:rect b="b" l="l" r="r" t="t"/>
            <a:pathLst>
              <a:path extrusionOk="0" h="881379" w="12700">
                <a:moveTo>
                  <a:pt x="0" y="0"/>
                </a:moveTo>
                <a:lnTo>
                  <a:pt x="0" y="881380"/>
                </a:lnTo>
              </a:path>
            </a:pathLst>
          </a:custGeom>
          <a:noFill/>
          <a:ln cap="sq" cmpd="sng" w="9525">
            <a:solidFill>
              <a:srgbClr val="020043"/>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9" name="Google Shape;1909;p8"/>
          <p:cNvSpPr/>
          <p:nvPr/>
        </p:nvSpPr>
        <p:spPr>
          <a:xfrm>
            <a:off x="324485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0" name="Google Shape;1910;p8"/>
          <p:cNvSpPr/>
          <p:nvPr/>
        </p:nvSpPr>
        <p:spPr>
          <a:xfrm>
            <a:off x="348869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8"/>
          <p:cNvSpPr/>
          <p:nvPr/>
        </p:nvSpPr>
        <p:spPr>
          <a:xfrm>
            <a:off x="373380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8"/>
          <p:cNvSpPr/>
          <p:nvPr/>
        </p:nvSpPr>
        <p:spPr>
          <a:xfrm>
            <a:off x="397764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8"/>
          <p:cNvSpPr/>
          <p:nvPr/>
        </p:nvSpPr>
        <p:spPr>
          <a:xfrm>
            <a:off x="422275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8"/>
          <p:cNvSpPr/>
          <p:nvPr/>
        </p:nvSpPr>
        <p:spPr>
          <a:xfrm>
            <a:off x="446786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8"/>
          <p:cNvSpPr/>
          <p:nvPr/>
        </p:nvSpPr>
        <p:spPr>
          <a:xfrm>
            <a:off x="471170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8"/>
          <p:cNvSpPr/>
          <p:nvPr/>
        </p:nvSpPr>
        <p:spPr>
          <a:xfrm>
            <a:off x="495681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8"/>
          <p:cNvSpPr/>
          <p:nvPr/>
        </p:nvSpPr>
        <p:spPr>
          <a:xfrm>
            <a:off x="520065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p8"/>
          <p:cNvSpPr/>
          <p:nvPr/>
        </p:nvSpPr>
        <p:spPr>
          <a:xfrm>
            <a:off x="544576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p8"/>
          <p:cNvSpPr/>
          <p:nvPr/>
        </p:nvSpPr>
        <p:spPr>
          <a:xfrm>
            <a:off x="568960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8"/>
          <p:cNvSpPr/>
          <p:nvPr/>
        </p:nvSpPr>
        <p:spPr>
          <a:xfrm>
            <a:off x="593471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8"/>
          <p:cNvSpPr/>
          <p:nvPr/>
        </p:nvSpPr>
        <p:spPr>
          <a:xfrm>
            <a:off x="1479550" y="1872853"/>
            <a:ext cx="53340" cy="12700"/>
          </a:xfrm>
          <a:custGeom>
            <a:rect b="b" l="l" r="r" t="t"/>
            <a:pathLst>
              <a:path extrusionOk="0" h="12700" w="53340">
                <a:moveTo>
                  <a:pt x="0" y="0"/>
                </a:moveTo>
                <a:lnTo>
                  <a:pt x="5334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8"/>
          <p:cNvSpPr/>
          <p:nvPr/>
        </p:nvSpPr>
        <p:spPr>
          <a:xfrm>
            <a:off x="1479550" y="2211943"/>
            <a:ext cx="53340" cy="12700"/>
          </a:xfrm>
          <a:custGeom>
            <a:rect b="b" l="l" r="r" t="t"/>
            <a:pathLst>
              <a:path extrusionOk="0" h="12700" w="53340">
                <a:moveTo>
                  <a:pt x="0" y="0"/>
                </a:moveTo>
                <a:lnTo>
                  <a:pt x="5334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8"/>
          <p:cNvSpPr/>
          <p:nvPr/>
        </p:nvSpPr>
        <p:spPr>
          <a:xfrm>
            <a:off x="1479550" y="2552303"/>
            <a:ext cx="53340" cy="12700"/>
          </a:xfrm>
          <a:custGeom>
            <a:rect b="b" l="l" r="r" t="t"/>
            <a:pathLst>
              <a:path extrusionOk="0" h="12700" w="53340">
                <a:moveTo>
                  <a:pt x="0" y="0"/>
                </a:moveTo>
                <a:lnTo>
                  <a:pt x="5334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8"/>
          <p:cNvSpPr/>
          <p:nvPr/>
        </p:nvSpPr>
        <p:spPr>
          <a:xfrm>
            <a:off x="1479550" y="2891393"/>
            <a:ext cx="53340" cy="12700"/>
          </a:xfrm>
          <a:custGeom>
            <a:rect b="b" l="l" r="r" t="t"/>
            <a:pathLst>
              <a:path extrusionOk="0" h="12700" w="53340">
                <a:moveTo>
                  <a:pt x="0" y="0"/>
                </a:moveTo>
                <a:lnTo>
                  <a:pt x="5334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8"/>
          <p:cNvSpPr/>
          <p:nvPr/>
        </p:nvSpPr>
        <p:spPr>
          <a:xfrm>
            <a:off x="1479550" y="3231753"/>
            <a:ext cx="53340" cy="12700"/>
          </a:xfrm>
          <a:custGeom>
            <a:rect b="b" l="l" r="r" t="t"/>
            <a:pathLst>
              <a:path extrusionOk="0" h="12700" w="53340">
                <a:moveTo>
                  <a:pt x="0" y="0"/>
                </a:moveTo>
                <a:lnTo>
                  <a:pt x="5334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8"/>
          <p:cNvSpPr/>
          <p:nvPr/>
        </p:nvSpPr>
        <p:spPr>
          <a:xfrm>
            <a:off x="1479550" y="3570843"/>
            <a:ext cx="53340" cy="12700"/>
          </a:xfrm>
          <a:custGeom>
            <a:rect b="b" l="l" r="r" t="t"/>
            <a:pathLst>
              <a:path extrusionOk="0" h="12700" w="53340">
                <a:moveTo>
                  <a:pt x="0" y="0"/>
                </a:moveTo>
                <a:lnTo>
                  <a:pt x="5334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8"/>
          <p:cNvSpPr/>
          <p:nvPr/>
        </p:nvSpPr>
        <p:spPr>
          <a:xfrm>
            <a:off x="1479550" y="2043033"/>
            <a:ext cx="53340" cy="12700"/>
          </a:xfrm>
          <a:custGeom>
            <a:rect b="b" l="l" r="r" t="t"/>
            <a:pathLst>
              <a:path extrusionOk="0" h="12700" w="53340">
                <a:moveTo>
                  <a:pt x="0" y="0"/>
                </a:moveTo>
                <a:lnTo>
                  <a:pt x="5334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8" name="Google Shape;1928;p8"/>
          <p:cNvSpPr/>
          <p:nvPr/>
        </p:nvSpPr>
        <p:spPr>
          <a:xfrm>
            <a:off x="1479550" y="2382123"/>
            <a:ext cx="53340" cy="12700"/>
          </a:xfrm>
          <a:custGeom>
            <a:rect b="b" l="l" r="r" t="t"/>
            <a:pathLst>
              <a:path extrusionOk="0" h="12700" w="53340">
                <a:moveTo>
                  <a:pt x="0" y="0"/>
                </a:moveTo>
                <a:lnTo>
                  <a:pt x="5334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9" name="Google Shape;1929;p8"/>
          <p:cNvSpPr/>
          <p:nvPr/>
        </p:nvSpPr>
        <p:spPr>
          <a:xfrm>
            <a:off x="1479550" y="2722483"/>
            <a:ext cx="53340" cy="12700"/>
          </a:xfrm>
          <a:custGeom>
            <a:rect b="b" l="l" r="r" t="t"/>
            <a:pathLst>
              <a:path extrusionOk="0" h="12700" w="53340">
                <a:moveTo>
                  <a:pt x="0" y="0"/>
                </a:moveTo>
                <a:lnTo>
                  <a:pt x="5334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8"/>
          <p:cNvSpPr/>
          <p:nvPr/>
        </p:nvSpPr>
        <p:spPr>
          <a:xfrm>
            <a:off x="1479550" y="3061573"/>
            <a:ext cx="53340" cy="12700"/>
          </a:xfrm>
          <a:custGeom>
            <a:rect b="b" l="l" r="r" t="t"/>
            <a:pathLst>
              <a:path extrusionOk="0" h="12700" w="53340">
                <a:moveTo>
                  <a:pt x="0" y="0"/>
                </a:moveTo>
                <a:lnTo>
                  <a:pt x="5334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p8"/>
          <p:cNvSpPr/>
          <p:nvPr/>
        </p:nvSpPr>
        <p:spPr>
          <a:xfrm>
            <a:off x="1479550" y="3400663"/>
            <a:ext cx="53340" cy="12700"/>
          </a:xfrm>
          <a:custGeom>
            <a:rect b="b" l="l" r="r" t="t"/>
            <a:pathLst>
              <a:path extrusionOk="0" h="12700" w="53340">
                <a:moveTo>
                  <a:pt x="0" y="0"/>
                </a:moveTo>
                <a:lnTo>
                  <a:pt x="5334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8"/>
          <p:cNvSpPr/>
          <p:nvPr/>
        </p:nvSpPr>
        <p:spPr>
          <a:xfrm>
            <a:off x="1532890" y="1875393"/>
            <a:ext cx="12700" cy="1689100"/>
          </a:xfrm>
          <a:custGeom>
            <a:rect b="b" l="l" r="r" t="t"/>
            <a:pathLst>
              <a:path extrusionOk="0" h="1689100" w="12700">
                <a:moveTo>
                  <a:pt x="0" y="0"/>
                </a:moveTo>
                <a:lnTo>
                  <a:pt x="0" y="168910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33" name="Google Shape;1933;p8"/>
          <p:cNvGrpSpPr/>
          <p:nvPr/>
        </p:nvGrpSpPr>
        <p:grpSpPr>
          <a:xfrm>
            <a:off x="2179320" y="2737723"/>
            <a:ext cx="90169" cy="90169"/>
            <a:chOff x="2179320" y="2641600"/>
            <a:chExt cx="90169" cy="90169"/>
          </a:xfrm>
        </p:grpSpPr>
        <p:sp>
          <p:nvSpPr>
            <p:cNvPr id="1934" name="Google Shape;1934;p8"/>
            <p:cNvSpPr/>
            <p:nvPr/>
          </p:nvSpPr>
          <p:spPr>
            <a:xfrm>
              <a:off x="2179320" y="2686050"/>
              <a:ext cx="90169" cy="12700"/>
            </a:xfrm>
            <a:custGeom>
              <a:rect b="b" l="l" r="r" t="t"/>
              <a:pathLst>
                <a:path extrusionOk="0" h="12700" w="90169">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8"/>
            <p:cNvSpPr/>
            <p:nvPr/>
          </p:nvSpPr>
          <p:spPr>
            <a:xfrm>
              <a:off x="2223770" y="264160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36" name="Google Shape;1936;p8"/>
          <p:cNvGrpSpPr/>
          <p:nvPr/>
        </p:nvGrpSpPr>
        <p:grpSpPr>
          <a:xfrm>
            <a:off x="2338070" y="2810113"/>
            <a:ext cx="90169" cy="88900"/>
            <a:chOff x="2338070" y="2713990"/>
            <a:chExt cx="90169" cy="88900"/>
          </a:xfrm>
        </p:grpSpPr>
        <p:sp>
          <p:nvSpPr>
            <p:cNvPr id="1937" name="Google Shape;1937;p8"/>
            <p:cNvSpPr/>
            <p:nvPr/>
          </p:nvSpPr>
          <p:spPr>
            <a:xfrm>
              <a:off x="2338070" y="2758440"/>
              <a:ext cx="90169" cy="12700"/>
            </a:xfrm>
            <a:custGeom>
              <a:rect b="b" l="l" r="r" t="t"/>
              <a:pathLst>
                <a:path extrusionOk="0" h="12700" w="90169">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8" name="Google Shape;1938;p8"/>
            <p:cNvSpPr/>
            <p:nvPr/>
          </p:nvSpPr>
          <p:spPr>
            <a:xfrm>
              <a:off x="2383790" y="2713990"/>
              <a:ext cx="12700" cy="88900"/>
            </a:xfrm>
            <a:custGeom>
              <a:rect b="b" l="l" r="r" t="t"/>
              <a:pathLst>
                <a:path extrusionOk="0" h="88900" w="12700">
                  <a:moveTo>
                    <a:pt x="0" y="0"/>
                  </a:moveTo>
                  <a:lnTo>
                    <a:pt x="0" y="8890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39" name="Google Shape;1939;p8"/>
          <p:cNvGrpSpPr/>
          <p:nvPr/>
        </p:nvGrpSpPr>
        <p:grpSpPr>
          <a:xfrm>
            <a:off x="2419350" y="2982833"/>
            <a:ext cx="88900" cy="90169"/>
            <a:chOff x="2419350" y="2886710"/>
            <a:chExt cx="88900" cy="90169"/>
          </a:xfrm>
        </p:grpSpPr>
        <p:sp>
          <p:nvSpPr>
            <p:cNvPr id="1940" name="Google Shape;1940;p8"/>
            <p:cNvSpPr/>
            <p:nvPr/>
          </p:nvSpPr>
          <p:spPr>
            <a:xfrm>
              <a:off x="2419350" y="2932430"/>
              <a:ext cx="88900" cy="12700"/>
            </a:xfrm>
            <a:custGeom>
              <a:rect b="b" l="l" r="r" t="t"/>
              <a:pathLst>
                <a:path extrusionOk="0" h="12700" w="88900">
                  <a:moveTo>
                    <a:pt x="8890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8"/>
            <p:cNvSpPr/>
            <p:nvPr/>
          </p:nvSpPr>
          <p:spPr>
            <a:xfrm>
              <a:off x="2463800" y="288671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42" name="Google Shape;1942;p8"/>
          <p:cNvGrpSpPr/>
          <p:nvPr/>
        </p:nvGrpSpPr>
        <p:grpSpPr>
          <a:xfrm>
            <a:off x="2792730" y="3017123"/>
            <a:ext cx="88900" cy="90169"/>
            <a:chOff x="2792730" y="2921000"/>
            <a:chExt cx="88900" cy="90169"/>
          </a:xfrm>
        </p:grpSpPr>
        <p:sp>
          <p:nvSpPr>
            <p:cNvPr id="1943" name="Google Shape;1943;p8"/>
            <p:cNvSpPr/>
            <p:nvPr/>
          </p:nvSpPr>
          <p:spPr>
            <a:xfrm>
              <a:off x="2792730" y="2966720"/>
              <a:ext cx="88900" cy="12700"/>
            </a:xfrm>
            <a:custGeom>
              <a:rect b="b" l="l" r="r" t="t"/>
              <a:pathLst>
                <a:path extrusionOk="0" h="12700" w="88900">
                  <a:moveTo>
                    <a:pt x="8890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8"/>
            <p:cNvSpPr/>
            <p:nvPr/>
          </p:nvSpPr>
          <p:spPr>
            <a:xfrm>
              <a:off x="2837180" y="292100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45" name="Google Shape;1945;p8"/>
          <p:cNvGrpSpPr/>
          <p:nvPr/>
        </p:nvGrpSpPr>
        <p:grpSpPr>
          <a:xfrm>
            <a:off x="2957830" y="3141583"/>
            <a:ext cx="90169" cy="90169"/>
            <a:chOff x="2957830" y="3045460"/>
            <a:chExt cx="90169" cy="90169"/>
          </a:xfrm>
        </p:grpSpPr>
        <p:sp>
          <p:nvSpPr>
            <p:cNvPr id="1946" name="Google Shape;1946;p8"/>
            <p:cNvSpPr/>
            <p:nvPr/>
          </p:nvSpPr>
          <p:spPr>
            <a:xfrm>
              <a:off x="2957830" y="3089910"/>
              <a:ext cx="90169" cy="12700"/>
            </a:xfrm>
            <a:custGeom>
              <a:rect b="b" l="l" r="r" t="t"/>
              <a:pathLst>
                <a:path extrusionOk="0" h="12700" w="90169">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8"/>
            <p:cNvSpPr/>
            <p:nvPr/>
          </p:nvSpPr>
          <p:spPr>
            <a:xfrm>
              <a:off x="3002280" y="304546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48" name="Google Shape;1948;p8"/>
          <p:cNvGrpSpPr/>
          <p:nvPr/>
        </p:nvGrpSpPr>
        <p:grpSpPr>
          <a:xfrm>
            <a:off x="3079750" y="3168253"/>
            <a:ext cx="90169" cy="90169"/>
            <a:chOff x="3079750" y="3072130"/>
            <a:chExt cx="90169" cy="90169"/>
          </a:xfrm>
        </p:grpSpPr>
        <p:sp>
          <p:nvSpPr>
            <p:cNvPr id="1949" name="Google Shape;1949;p8"/>
            <p:cNvSpPr/>
            <p:nvPr/>
          </p:nvSpPr>
          <p:spPr>
            <a:xfrm>
              <a:off x="3079750" y="3116580"/>
              <a:ext cx="90169" cy="12700"/>
            </a:xfrm>
            <a:custGeom>
              <a:rect b="b" l="l" r="r" t="t"/>
              <a:pathLst>
                <a:path extrusionOk="0" h="12700" w="90169">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8"/>
            <p:cNvSpPr/>
            <p:nvPr/>
          </p:nvSpPr>
          <p:spPr>
            <a:xfrm>
              <a:off x="3125470" y="307213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1" name="Google Shape;1951;p8"/>
          <p:cNvGrpSpPr/>
          <p:nvPr/>
        </p:nvGrpSpPr>
        <p:grpSpPr>
          <a:xfrm>
            <a:off x="3321050" y="3227943"/>
            <a:ext cx="90170" cy="90169"/>
            <a:chOff x="3321050" y="3131820"/>
            <a:chExt cx="90170" cy="90169"/>
          </a:xfrm>
        </p:grpSpPr>
        <p:sp>
          <p:nvSpPr>
            <p:cNvPr id="1952" name="Google Shape;1952;p8"/>
            <p:cNvSpPr/>
            <p:nvPr/>
          </p:nvSpPr>
          <p:spPr>
            <a:xfrm>
              <a:off x="3321050" y="317754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8"/>
            <p:cNvSpPr/>
            <p:nvPr/>
          </p:nvSpPr>
          <p:spPr>
            <a:xfrm>
              <a:off x="3365500" y="313182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4" name="Google Shape;1954;p8"/>
          <p:cNvGrpSpPr/>
          <p:nvPr/>
        </p:nvGrpSpPr>
        <p:grpSpPr>
          <a:xfrm>
            <a:off x="3699510" y="3227943"/>
            <a:ext cx="90169" cy="90169"/>
            <a:chOff x="3699510" y="3131820"/>
            <a:chExt cx="90169" cy="90169"/>
          </a:xfrm>
        </p:grpSpPr>
        <p:sp>
          <p:nvSpPr>
            <p:cNvPr id="1955" name="Google Shape;1955;p8"/>
            <p:cNvSpPr/>
            <p:nvPr/>
          </p:nvSpPr>
          <p:spPr>
            <a:xfrm>
              <a:off x="3699510" y="3177540"/>
              <a:ext cx="90169" cy="12700"/>
            </a:xfrm>
            <a:custGeom>
              <a:rect b="b" l="l" r="r" t="t"/>
              <a:pathLst>
                <a:path extrusionOk="0" h="12700" w="90169">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8"/>
            <p:cNvSpPr/>
            <p:nvPr/>
          </p:nvSpPr>
          <p:spPr>
            <a:xfrm>
              <a:off x="3743960" y="313182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57" name="Google Shape;1957;p8"/>
          <p:cNvGrpSpPr/>
          <p:nvPr/>
        </p:nvGrpSpPr>
        <p:grpSpPr>
          <a:xfrm>
            <a:off x="4067810" y="3227943"/>
            <a:ext cx="90169" cy="90169"/>
            <a:chOff x="4067810" y="3131820"/>
            <a:chExt cx="90169" cy="90169"/>
          </a:xfrm>
        </p:grpSpPr>
        <p:sp>
          <p:nvSpPr>
            <p:cNvPr id="1958" name="Google Shape;1958;p8"/>
            <p:cNvSpPr/>
            <p:nvPr/>
          </p:nvSpPr>
          <p:spPr>
            <a:xfrm>
              <a:off x="4067810" y="3177540"/>
              <a:ext cx="90169" cy="12700"/>
            </a:xfrm>
            <a:custGeom>
              <a:rect b="b" l="l" r="r" t="t"/>
              <a:pathLst>
                <a:path extrusionOk="0" h="12700" w="90169">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8"/>
            <p:cNvSpPr/>
            <p:nvPr/>
          </p:nvSpPr>
          <p:spPr>
            <a:xfrm>
              <a:off x="4113529" y="313182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0" name="Google Shape;1960;p8"/>
          <p:cNvGrpSpPr/>
          <p:nvPr/>
        </p:nvGrpSpPr>
        <p:grpSpPr>
          <a:xfrm>
            <a:off x="4100829" y="3227943"/>
            <a:ext cx="90170" cy="90169"/>
            <a:chOff x="4100829" y="3131820"/>
            <a:chExt cx="90170" cy="90169"/>
          </a:xfrm>
        </p:grpSpPr>
        <p:sp>
          <p:nvSpPr>
            <p:cNvPr id="1961" name="Google Shape;1961;p8"/>
            <p:cNvSpPr/>
            <p:nvPr/>
          </p:nvSpPr>
          <p:spPr>
            <a:xfrm>
              <a:off x="4100829" y="317754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8"/>
            <p:cNvSpPr/>
            <p:nvPr/>
          </p:nvSpPr>
          <p:spPr>
            <a:xfrm>
              <a:off x="4146550" y="313182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3" name="Google Shape;1963;p8"/>
          <p:cNvGrpSpPr/>
          <p:nvPr/>
        </p:nvGrpSpPr>
        <p:grpSpPr>
          <a:xfrm>
            <a:off x="4137660" y="3227943"/>
            <a:ext cx="90169" cy="90169"/>
            <a:chOff x="4137660" y="3131820"/>
            <a:chExt cx="90169" cy="90169"/>
          </a:xfrm>
        </p:grpSpPr>
        <p:sp>
          <p:nvSpPr>
            <p:cNvPr id="1964" name="Google Shape;1964;p8"/>
            <p:cNvSpPr/>
            <p:nvPr/>
          </p:nvSpPr>
          <p:spPr>
            <a:xfrm>
              <a:off x="4137660" y="3177540"/>
              <a:ext cx="90169" cy="12700"/>
            </a:xfrm>
            <a:custGeom>
              <a:rect b="b" l="l" r="r" t="t"/>
              <a:pathLst>
                <a:path extrusionOk="0" h="12700" w="90169">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8"/>
            <p:cNvSpPr/>
            <p:nvPr/>
          </p:nvSpPr>
          <p:spPr>
            <a:xfrm>
              <a:off x="4183379" y="313182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6" name="Google Shape;1966;p8"/>
          <p:cNvGrpSpPr/>
          <p:nvPr/>
        </p:nvGrpSpPr>
        <p:grpSpPr>
          <a:xfrm>
            <a:off x="4174490" y="3227943"/>
            <a:ext cx="90170" cy="90169"/>
            <a:chOff x="4174490" y="3131820"/>
            <a:chExt cx="90170" cy="90169"/>
          </a:xfrm>
        </p:grpSpPr>
        <p:sp>
          <p:nvSpPr>
            <p:cNvPr id="1967" name="Google Shape;1967;p8"/>
            <p:cNvSpPr/>
            <p:nvPr/>
          </p:nvSpPr>
          <p:spPr>
            <a:xfrm>
              <a:off x="4174490" y="317754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8"/>
            <p:cNvSpPr/>
            <p:nvPr/>
          </p:nvSpPr>
          <p:spPr>
            <a:xfrm>
              <a:off x="4218940" y="313182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69" name="Google Shape;1969;p8"/>
          <p:cNvGrpSpPr/>
          <p:nvPr/>
        </p:nvGrpSpPr>
        <p:grpSpPr>
          <a:xfrm>
            <a:off x="4191000" y="3227943"/>
            <a:ext cx="90170" cy="90169"/>
            <a:chOff x="4191000" y="3131820"/>
            <a:chExt cx="90170" cy="90169"/>
          </a:xfrm>
        </p:grpSpPr>
        <p:sp>
          <p:nvSpPr>
            <p:cNvPr id="1970" name="Google Shape;1970;p8"/>
            <p:cNvSpPr/>
            <p:nvPr/>
          </p:nvSpPr>
          <p:spPr>
            <a:xfrm>
              <a:off x="4191000" y="317754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8"/>
            <p:cNvSpPr/>
            <p:nvPr/>
          </p:nvSpPr>
          <p:spPr>
            <a:xfrm>
              <a:off x="4235450" y="313182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72" name="Google Shape;1972;p8"/>
          <p:cNvSpPr/>
          <p:nvPr/>
        </p:nvSpPr>
        <p:spPr>
          <a:xfrm>
            <a:off x="1532889" y="1872852"/>
            <a:ext cx="3745230" cy="1694179"/>
          </a:xfrm>
          <a:custGeom>
            <a:rect b="b" l="l" r="r" t="t"/>
            <a:pathLst>
              <a:path extrusionOk="0" h="1694179" w="3745230">
                <a:moveTo>
                  <a:pt x="0" y="0"/>
                </a:moveTo>
                <a:lnTo>
                  <a:pt x="92710" y="0"/>
                </a:lnTo>
                <a:lnTo>
                  <a:pt x="92710" y="13970"/>
                </a:lnTo>
                <a:lnTo>
                  <a:pt x="133350" y="13970"/>
                </a:lnTo>
                <a:lnTo>
                  <a:pt x="133350" y="26670"/>
                </a:lnTo>
                <a:lnTo>
                  <a:pt x="203200" y="26670"/>
                </a:lnTo>
                <a:lnTo>
                  <a:pt x="203200" y="41910"/>
                </a:lnTo>
                <a:lnTo>
                  <a:pt x="242570" y="41910"/>
                </a:lnTo>
                <a:lnTo>
                  <a:pt x="242570" y="54610"/>
                </a:lnTo>
                <a:lnTo>
                  <a:pt x="280670" y="54610"/>
                </a:lnTo>
                <a:lnTo>
                  <a:pt x="280670" y="68580"/>
                </a:lnTo>
                <a:lnTo>
                  <a:pt x="297180" y="68580"/>
                </a:lnTo>
                <a:lnTo>
                  <a:pt x="297180" y="81280"/>
                </a:lnTo>
                <a:lnTo>
                  <a:pt x="331470" y="81280"/>
                </a:lnTo>
                <a:lnTo>
                  <a:pt x="331470" y="93980"/>
                </a:lnTo>
                <a:lnTo>
                  <a:pt x="350520" y="93980"/>
                </a:lnTo>
                <a:lnTo>
                  <a:pt x="350520" y="106680"/>
                </a:lnTo>
                <a:lnTo>
                  <a:pt x="367030" y="106680"/>
                </a:lnTo>
                <a:lnTo>
                  <a:pt x="367030" y="135890"/>
                </a:lnTo>
                <a:lnTo>
                  <a:pt x="392430" y="135890"/>
                </a:lnTo>
                <a:lnTo>
                  <a:pt x="392430" y="146050"/>
                </a:lnTo>
                <a:lnTo>
                  <a:pt x="401320" y="146050"/>
                </a:lnTo>
                <a:lnTo>
                  <a:pt x="401320" y="170180"/>
                </a:lnTo>
                <a:lnTo>
                  <a:pt x="411480" y="170180"/>
                </a:lnTo>
                <a:lnTo>
                  <a:pt x="411480" y="265430"/>
                </a:lnTo>
                <a:lnTo>
                  <a:pt x="421640" y="265430"/>
                </a:lnTo>
                <a:lnTo>
                  <a:pt x="421640" y="321310"/>
                </a:lnTo>
                <a:lnTo>
                  <a:pt x="430530" y="321310"/>
                </a:lnTo>
                <a:lnTo>
                  <a:pt x="430530" y="360680"/>
                </a:lnTo>
                <a:lnTo>
                  <a:pt x="439420" y="360680"/>
                </a:lnTo>
                <a:lnTo>
                  <a:pt x="439420" y="439420"/>
                </a:lnTo>
                <a:lnTo>
                  <a:pt x="450850" y="439420"/>
                </a:lnTo>
                <a:lnTo>
                  <a:pt x="450850" y="506730"/>
                </a:lnTo>
                <a:lnTo>
                  <a:pt x="457200" y="506730"/>
                </a:lnTo>
                <a:lnTo>
                  <a:pt x="457200" y="642620"/>
                </a:lnTo>
                <a:lnTo>
                  <a:pt x="464820" y="642620"/>
                </a:lnTo>
                <a:lnTo>
                  <a:pt x="464820" y="726440"/>
                </a:lnTo>
                <a:lnTo>
                  <a:pt x="471170" y="726440"/>
                </a:lnTo>
                <a:lnTo>
                  <a:pt x="471170" y="782320"/>
                </a:lnTo>
                <a:lnTo>
                  <a:pt x="480060" y="782320"/>
                </a:lnTo>
                <a:lnTo>
                  <a:pt x="480060" y="824230"/>
                </a:lnTo>
                <a:lnTo>
                  <a:pt x="490220" y="824230"/>
                </a:lnTo>
                <a:lnTo>
                  <a:pt x="490220" y="838200"/>
                </a:lnTo>
                <a:lnTo>
                  <a:pt x="504190" y="838200"/>
                </a:lnTo>
                <a:lnTo>
                  <a:pt x="504190" y="854710"/>
                </a:lnTo>
                <a:lnTo>
                  <a:pt x="516890" y="854710"/>
                </a:lnTo>
                <a:lnTo>
                  <a:pt x="516890" y="882650"/>
                </a:lnTo>
                <a:lnTo>
                  <a:pt x="547370" y="882650"/>
                </a:lnTo>
                <a:lnTo>
                  <a:pt x="547370" y="896620"/>
                </a:lnTo>
                <a:lnTo>
                  <a:pt x="636270" y="896620"/>
                </a:lnTo>
                <a:lnTo>
                  <a:pt x="636270" y="909320"/>
                </a:lnTo>
                <a:lnTo>
                  <a:pt x="701040" y="909320"/>
                </a:lnTo>
                <a:lnTo>
                  <a:pt x="701040" y="925830"/>
                </a:lnTo>
                <a:lnTo>
                  <a:pt x="717550" y="925830"/>
                </a:lnTo>
                <a:lnTo>
                  <a:pt x="717550" y="938530"/>
                </a:lnTo>
                <a:lnTo>
                  <a:pt x="728980" y="938530"/>
                </a:lnTo>
                <a:lnTo>
                  <a:pt x="728980" y="953770"/>
                </a:lnTo>
                <a:lnTo>
                  <a:pt x="770890" y="953770"/>
                </a:lnTo>
                <a:lnTo>
                  <a:pt x="770890" y="969010"/>
                </a:lnTo>
                <a:lnTo>
                  <a:pt x="839470" y="969010"/>
                </a:lnTo>
                <a:lnTo>
                  <a:pt x="839470" y="981710"/>
                </a:lnTo>
                <a:lnTo>
                  <a:pt x="858520" y="981710"/>
                </a:lnTo>
                <a:lnTo>
                  <a:pt x="858520" y="1012190"/>
                </a:lnTo>
                <a:lnTo>
                  <a:pt x="868680" y="1012190"/>
                </a:lnTo>
                <a:lnTo>
                  <a:pt x="868680" y="1040130"/>
                </a:lnTo>
                <a:lnTo>
                  <a:pt x="877570" y="1040130"/>
                </a:lnTo>
                <a:lnTo>
                  <a:pt x="877570" y="1056640"/>
                </a:lnTo>
                <a:lnTo>
                  <a:pt x="891540" y="1056640"/>
                </a:lnTo>
                <a:lnTo>
                  <a:pt x="891540" y="1071880"/>
                </a:lnTo>
                <a:lnTo>
                  <a:pt x="909320" y="1071880"/>
                </a:lnTo>
                <a:lnTo>
                  <a:pt x="909320" y="1136650"/>
                </a:lnTo>
                <a:lnTo>
                  <a:pt x="920750" y="1136650"/>
                </a:lnTo>
                <a:lnTo>
                  <a:pt x="920750" y="1155700"/>
                </a:lnTo>
                <a:lnTo>
                  <a:pt x="965200" y="1155700"/>
                </a:lnTo>
                <a:lnTo>
                  <a:pt x="965200" y="1172210"/>
                </a:lnTo>
                <a:lnTo>
                  <a:pt x="1165860" y="1172210"/>
                </a:lnTo>
                <a:lnTo>
                  <a:pt x="1165860" y="1189990"/>
                </a:lnTo>
                <a:lnTo>
                  <a:pt x="1316990" y="1189990"/>
                </a:lnTo>
                <a:lnTo>
                  <a:pt x="1316990" y="1205230"/>
                </a:lnTo>
                <a:lnTo>
                  <a:pt x="1322070" y="1205230"/>
                </a:lnTo>
                <a:lnTo>
                  <a:pt x="1322070" y="1226820"/>
                </a:lnTo>
                <a:lnTo>
                  <a:pt x="1348740" y="1226820"/>
                </a:lnTo>
                <a:lnTo>
                  <a:pt x="1348740" y="1264920"/>
                </a:lnTo>
                <a:lnTo>
                  <a:pt x="1362710" y="1264920"/>
                </a:lnTo>
                <a:lnTo>
                  <a:pt x="1362710" y="1289050"/>
                </a:lnTo>
                <a:lnTo>
                  <a:pt x="1416050" y="1289050"/>
                </a:lnTo>
                <a:lnTo>
                  <a:pt x="1416050" y="1313180"/>
                </a:lnTo>
                <a:lnTo>
                  <a:pt x="1480820" y="1313180"/>
                </a:lnTo>
                <a:lnTo>
                  <a:pt x="1480820" y="1339850"/>
                </a:lnTo>
                <a:lnTo>
                  <a:pt x="1767840" y="1339850"/>
                </a:lnTo>
                <a:lnTo>
                  <a:pt x="1767840" y="1370330"/>
                </a:lnTo>
                <a:lnTo>
                  <a:pt x="1808480" y="1370330"/>
                </a:lnTo>
                <a:lnTo>
                  <a:pt x="1808480" y="1400810"/>
                </a:lnTo>
                <a:lnTo>
                  <a:pt x="3745230" y="1400810"/>
                </a:lnTo>
                <a:lnTo>
                  <a:pt x="3745230" y="1694180"/>
                </a:lnTo>
              </a:path>
            </a:pathLst>
          </a:custGeom>
          <a:noFill/>
          <a:ln cap="flat" cmpd="sng" w="1905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8"/>
          <p:cNvSpPr/>
          <p:nvPr/>
        </p:nvSpPr>
        <p:spPr>
          <a:xfrm>
            <a:off x="1532889" y="1872852"/>
            <a:ext cx="4164330" cy="1278890"/>
          </a:xfrm>
          <a:custGeom>
            <a:rect b="b" l="l" r="r" t="t"/>
            <a:pathLst>
              <a:path extrusionOk="0" h="1278890" w="4164330">
                <a:moveTo>
                  <a:pt x="0" y="0"/>
                </a:moveTo>
                <a:lnTo>
                  <a:pt x="127000" y="0"/>
                </a:lnTo>
                <a:lnTo>
                  <a:pt x="127000" y="12700"/>
                </a:lnTo>
                <a:lnTo>
                  <a:pt x="251460" y="12700"/>
                </a:lnTo>
                <a:lnTo>
                  <a:pt x="251460" y="40640"/>
                </a:lnTo>
                <a:lnTo>
                  <a:pt x="339090" y="40640"/>
                </a:lnTo>
                <a:lnTo>
                  <a:pt x="339090" y="52070"/>
                </a:lnTo>
                <a:lnTo>
                  <a:pt x="346710" y="52070"/>
                </a:lnTo>
                <a:lnTo>
                  <a:pt x="346710" y="66040"/>
                </a:lnTo>
                <a:lnTo>
                  <a:pt x="368300" y="66040"/>
                </a:lnTo>
                <a:lnTo>
                  <a:pt x="368300" y="77470"/>
                </a:lnTo>
                <a:lnTo>
                  <a:pt x="402590" y="77470"/>
                </a:lnTo>
                <a:lnTo>
                  <a:pt x="402590" y="144780"/>
                </a:lnTo>
                <a:lnTo>
                  <a:pt x="411480" y="144780"/>
                </a:lnTo>
                <a:lnTo>
                  <a:pt x="411480" y="180340"/>
                </a:lnTo>
                <a:lnTo>
                  <a:pt x="420370" y="180340"/>
                </a:lnTo>
                <a:lnTo>
                  <a:pt x="420370" y="195580"/>
                </a:lnTo>
                <a:lnTo>
                  <a:pt x="427990" y="195580"/>
                </a:lnTo>
                <a:lnTo>
                  <a:pt x="427990" y="266700"/>
                </a:lnTo>
                <a:lnTo>
                  <a:pt x="443230" y="266700"/>
                </a:lnTo>
                <a:lnTo>
                  <a:pt x="443230" y="309880"/>
                </a:lnTo>
                <a:lnTo>
                  <a:pt x="447040" y="309880"/>
                </a:lnTo>
                <a:lnTo>
                  <a:pt x="447040" y="332740"/>
                </a:lnTo>
                <a:lnTo>
                  <a:pt x="455930" y="332740"/>
                </a:lnTo>
                <a:lnTo>
                  <a:pt x="455930" y="429260"/>
                </a:lnTo>
                <a:lnTo>
                  <a:pt x="462280" y="429260"/>
                </a:lnTo>
                <a:lnTo>
                  <a:pt x="462280" y="452120"/>
                </a:lnTo>
                <a:lnTo>
                  <a:pt x="472440" y="452120"/>
                </a:lnTo>
                <a:lnTo>
                  <a:pt x="472440" y="504190"/>
                </a:lnTo>
                <a:lnTo>
                  <a:pt x="481330" y="504190"/>
                </a:lnTo>
                <a:lnTo>
                  <a:pt x="481330" y="532130"/>
                </a:lnTo>
                <a:lnTo>
                  <a:pt x="490220" y="532130"/>
                </a:lnTo>
                <a:lnTo>
                  <a:pt x="490220" y="547370"/>
                </a:lnTo>
                <a:lnTo>
                  <a:pt x="500380" y="547370"/>
                </a:lnTo>
                <a:lnTo>
                  <a:pt x="500380" y="560070"/>
                </a:lnTo>
                <a:lnTo>
                  <a:pt x="509270" y="560070"/>
                </a:lnTo>
                <a:lnTo>
                  <a:pt x="509270" y="581660"/>
                </a:lnTo>
                <a:lnTo>
                  <a:pt x="518160" y="581660"/>
                </a:lnTo>
                <a:lnTo>
                  <a:pt x="518160" y="598170"/>
                </a:lnTo>
                <a:lnTo>
                  <a:pt x="530860" y="598170"/>
                </a:lnTo>
                <a:lnTo>
                  <a:pt x="530860" y="612140"/>
                </a:lnTo>
                <a:lnTo>
                  <a:pt x="683260" y="612140"/>
                </a:lnTo>
                <a:lnTo>
                  <a:pt x="683260" y="628650"/>
                </a:lnTo>
                <a:lnTo>
                  <a:pt x="692150" y="628650"/>
                </a:lnTo>
                <a:lnTo>
                  <a:pt x="692150" y="641350"/>
                </a:lnTo>
                <a:lnTo>
                  <a:pt x="858520" y="641350"/>
                </a:lnTo>
                <a:lnTo>
                  <a:pt x="858520" y="654050"/>
                </a:lnTo>
                <a:lnTo>
                  <a:pt x="883920" y="654050"/>
                </a:lnTo>
                <a:lnTo>
                  <a:pt x="883920" y="673100"/>
                </a:lnTo>
                <a:lnTo>
                  <a:pt x="891540" y="673100"/>
                </a:lnTo>
                <a:lnTo>
                  <a:pt x="891540" y="685800"/>
                </a:lnTo>
                <a:lnTo>
                  <a:pt x="900430" y="685800"/>
                </a:lnTo>
                <a:lnTo>
                  <a:pt x="900430" y="732790"/>
                </a:lnTo>
                <a:lnTo>
                  <a:pt x="910590" y="732790"/>
                </a:lnTo>
                <a:lnTo>
                  <a:pt x="910590" y="792480"/>
                </a:lnTo>
                <a:lnTo>
                  <a:pt x="915670" y="792480"/>
                </a:lnTo>
                <a:lnTo>
                  <a:pt x="915670" y="822960"/>
                </a:lnTo>
                <a:lnTo>
                  <a:pt x="924560" y="822960"/>
                </a:lnTo>
                <a:lnTo>
                  <a:pt x="924560" y="831850"/>
                </a:lnTo>
                <a:lnTo>
                  <a:pt x="1111250" y="831850"/>
                </a:lnTo>
                <a:lnTo>
                  <a:pt x="1111250" y="847090"/>
                </a:lnTo>
                <a:lnTo>
                  <a:pt x="1212850" y="847090"/>
                </a:lnTo>
                <a:lnTo>
                  <a:pt x="1212850" y="862330"/>
                </a:lnTo>
                <a:lnTo>
                  <a:pt x="1300480" y="862330"/>
                </a:lnTo>
                <a:lnTo>
                  <a:pt x="1300480" y="877570"/>
                </a:lnTo>
                <a:lnTo>
                  <a:pt x="1320800" y="877570"/>
                </a:lnTo>
                <a:lnTo>
                  <a:pt x="1320800" y="896620"/>
                </a:lnTo>
                <a:lnTo>
                  <a:pt x="1350010" y="896620"/>
                </a:lnTo>
                <a:lnTo>
                  <a:pt x="1350010" y="913130"/>
                </a:lnTo>
                <a:lnTo>
                  <a:pt x="1369060" y="913130"/>
                </a:lnTo>
                <a:lnTo>
                  <a:pt x="1369060" y="929640"/>
                </a:lnTo>
                <a:lnTo>
                  <a:pt x="1776730" y="929640"/>
                </a:lnTo>
                <a:lnTo>
                  <a:pt x="1776730" y="955040"/>
                </a:lnTo>
                <a:lnTo>
                  <a:pt x="1786890" y="955040"/>
                </a:lnTo>
                <a:lnTo>
                  <a:pt x="1786890" y="976630"/>
                </a:lnTo>
                <a:lnTo>
                  <a:pt x="1803400" y="976630"/>
                </a:lnTo>
                <a:lnTo>
                  <a:pt x="1803400" y="1028700"/>
                </a:lnTo>
                <a:lnTo>
                  <a:pt x="1812290" y="1028700"/>
                </a:lnTo>
                <a:lnTo>
                  <a:pt x="1812290" y="1079500"/>
                </a:lnTo>
                <a:lnTo>
                  <a:pt x="1819910" y="1079500"/>
                </a:lnTo>
                <a:lnTo>
                  <a:pt x="1819910" y="1123950"/>
                </a:lnTo>
                <a:lnTo>
                  <a:pt x="2251710" y="1123950"/>
                </a:lnTo>
                <a:lnTo>
                  <a:pt x="2251710" y="1150620"/>
                </a:lnTo>
                <a:lnTo>
                  <a:pt x="2703830" y="1150620"/>
                </a:lnTo>
                <a:lnTo>
                  <a:pt x="2703830" y="1163320"/>
                </a:lnTo>
                <a:lnTo>
                  <a:pt x="2715260" y="1163320"/>
                </a:lnTo>
                <a:lnTo>
                  <a:pt x="2715260" y="1193800"/>
                </a:lnTo>
                <a:lnTo>
                  <a:pt x="3401060" y="1193800"/>
                </a:lnTo>
                <a:lnTo>
                  <a:pt x="3401060" y="1278890"/>
                </a:lnTo>
                <a:lnTo>
                  <a:pt x="4164330" y="1278890"/>
                </a:lnTo>
              </a:path>
            </a:pathLst>
          </a:custGeom>
          <a:noFill/>
          <a:ln cap="flat" cmpd="sng" w="1905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74" name="Google Shape;1974;p8"/>
          <p:cNvGrpSpPr/>
          <p:nvPr/>
        </p:nvGrpSpPr>
        <p:grpSpPr>
          <a:xfrm>
            <a:off x="1488440" y="1827133"/>
            <a:ext cx="90169" cy="90169"/>
            <a:chOff x="1488440" y="1731010"/>
            <a:chExt cx="90169" cy="90169"/>
          </a:xfrm>
        </p:grpSpPr>
        <p:sp>
          <p:nvSpPr>
            <p:cNvPr id="1975" name="Google Shape;1975;p8"/>
            <p:cNvSpPr/>
            <p:nvPr/>
          </p:nvSpPr>
          <p:spPr>
            <a:xfrm>
              <a:off x="1488440" y="177673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6" name="Google Shape;1976;p8"/>
            <p:cNvSpPr/>
            <p:nvPr/>
          </p:nvSpPr>
          <p:spPr>
            <a:xfrm>
              <a:off x="1532890" y="173101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7" name="Google Shape;1977;p8"/>
          <p:cNvGrpSpPr/>
          <p:nvPr/>
        </p:nvGrpSpPr>
        <p:grpSpPr>
          <a:xfrm>
            <a:off x="2340610" y="2467213"/>
            <a:ext cx="90169" cy="90170"/>
            <a:chOff x="2340610" y="2371090"/>
            <a:chExt cx="90169" cy="90170"/>
          </a:xfrm>
        </p:grpSpPr>
        <p:sp>
          <p:nvSpPr>
            <p:cNvPr id="1978" name="Google Shape;1978;p8"/>
            <p:cNvSpPr/>
            <p:nvPr/>
          </p:nvSpPr>
          <p:spPr>
            <a:xfrm>
              <a:off x="2340610" y="241554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8"/>
            <p:cNvSpPr/>
            <p:nvPr/>
          </p:nvSpPr>
          <p:spPr>
            <a:xfrm>
              <a:off x="2386330" y="2371090"/>
              <a:ext cx="12700" cy="90170"/>
            </a:xfrm>
            <a:custGeom>
              <a:rect b="b" l="l" r="r" t="t"/>
              <a:pathLst>
                <a:path extrusionOk="0" h="90170"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0" name="Google Shape;1980;p8"/>
          <p:cNvGrpSpPr/>
          <p:nvPr/>
        </p:nvGrpSpPr>
        <p:grpSpPr>
          <a:xfrm>
            <a:off x="2372360" y="2484993"/>
            <a:ext cx="90169" cy="90169"/>
            <a:chOff x="2372360" y="2388870"/>
            <a:chExt cx="90169" cy="90169"/>
          </a:xfrm>
        </p:grpSpPr>
        <p:sp>
          <p:nvSpPr>
            <p:cNvPr id="1981" name="Google Shape;1981;p8"/>
            <p:cNvSpPr/>
            <p:nvPr/>
          </p:nvSpPr>
          <p:spPr>
            <a:xfrm>
              <a:off x="2372360" y="243332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8"/>
            <p:cNvSpPr/>
            <p:nvPr/>
          </p:nvSpPr>
          <p:spPr>
            <a:xfrm>
              <a:off x="2416810" y="238887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3" name="Google Shape;1983;p8"/>
          <p:cNvGrpSpPr/>
          <p:nvPr/>
        </p:nvGrpSpPr>
        <p:grpSpPr>
          <a:xfrm>
            <a:off x="2788920" y="2690733"/>
            <a:ext cx="90169" cy="88900"/>
            <a:chOff x="2788920" y="2594610"/>
            <a:chExt cx="90169" cy="88900"/>
          </a:xfrm>
        </p:grpSpPr>
        <p:sp>
          <p:nvSpPr>
            <p:cNvPr id="1984" name="Google Shape;1984;p8"/>
            <p:cNvSpPr/>
            <p:nvPr/>
          </p:nvSpPr>
          <p:spPr>
            <a:xfrm>
              <a:off x="2788920" y="263906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8"/>
            <p:cNvSpPr/>
            <p:nvPr/>
          </p:nvSpPr>
          <p:spPr>
            <a:xfrm>
              <a:off x="2834640" y="2594610"/>
              <a:ext cx="12700" cy="88900"/>
            </a:xfrm>
            <a:custGeom>
              <a:rect b="b" l="l" r="r" t="t"/>
              <a:pathLst>
                <a:path extrusionOk="0" h="88900" w="12700">
                  <a:moveTo>
                    <a:pt x="0" y="0"/>
                  </a:moveTo>
                  <a:lnTo>
                    <a:pt x="0" y="8890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6" name="Google Shape;1986;p8"/>
          <p:cNvGrpSpPr/>
          <p:nvPr/>
        </p:nvGrpSpPr>
        <p:grpSpPr>
          <a:xfrm>
            <a:off x="2837180" y="2723753"/>
            <a:ext cx="90169" cy="90169"/>
            <a:chOff x="2837180" y="2627630"/>
            <a:chExt cx="90169" cy="90169"/>
          </a:xfrm>
        </p:grpSpPr>
        <p:sp>
          <p:nvSpPr>
            <p:cNvPr id="1987" name="Google Shape;1987;p8"/>
            <p:cNvSpPr/>
            <p:nvPr/>
          </p:nvSpPr>
          <p:spPr>
            <a:xfrm>
              <a:off x="2837180" y="267335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p8"/>
            <p:cNvSpPr/>
            <p:nvPr/>
          </p:nvSpPr>
          <p:spPr>
            <a:xfrm>
              <a:off x="2881630" y="262763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89" name="Google Shape;1989;p8"/>
          <p:cNvGrpSpPr/>
          <p:nvPr/>
        </p:nvGrpSpPr>
        <p:grpSpPr>
          <a:xfrm>
            <a:off x="3022600" y="2758043"/>
            <a:ext cx="90169" cy="90169"/>
            <a:chOff x="3022600" y="2661920"/>
            <a:chExt cx="90169" cy="90169"/>
          </a:xfrm>
        </p:grpSpPr>
        <p:sp>
          <p:nvSpPr>
            <p:cNvPr id="1990" name="Google Shape;1990;p8"/>
            <p:cNvSpPr/>
            <p:nvPr/>
          </p:nvSpPr>
          <p:spPr>
            <a:xfrm>
              <a:off x="3022600" y="270637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8"/>
            <p:cNvSpPr/>
            <p:nvPr/>
          </p:nvSpPr>
          <p:spPr>
            <a:xfrm>
              <a:off x="3067050" y="266192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2" name="Google Shape;1992;p8"/>
          <p:cNvGrpSpPr/>
          <p:nvPr/>
        </p:nvGrpSpPr>
        <p:grpSpPr>
          <a:xfrm>
            <a:off x="3242310" y="2758043"/>
            <a:ext cx="90169" cy="90169"/>
            <a:chOff x="3242310" y="2661920"/>
            <a:chExt cx="90169" cy="90169"/>
          </a:xfrm>
        </p:grpSpPr>
        <p:sp>
          <p:nvSpPr>
            <p:cNvPr id="1993" name="Google Shape;1993;p8"/>
            <p:cNvSpPr/>
            <p:nvPr/>
          </p:nvSpPr>
          <p:spPr>
            <a:xfrm>
              <a:off x="3242310" y="270637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8"/>
            <p:cNvSpPr/>
            <p:nvPr/>
          </p:nvSpPr>
          <p:spPr>
            <a:xfrm>
              <a:off x="3286760" y="266192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5" name="Google Shape;1995;p8"/>
          <p:cNvGrpSpPr/>
          <p:nvPr/>
        </p:nvGrpSpPr>
        <p:grpSpPr>
          <a:xfrm>
            <a:off x="3251200" y="2758043"/>
            <a:ext cx="90170" cy="90169"/>
            <a:chOff x="3251200" y="2661920"/>
            <a:chExt cx="90170" cy="90169"/>
          </a:xfrm>
        </p:grpSpPr>
        <p:sp>
          <p:nvSpPr>
            <p:cNvPr id="1996" name="Google Shape;1996;p8"/>
            <p:cNvSpPr/>
            <p:nvPr/>
          </p:nvSpPr>
          <p:spPr>
            <a:xfrm>
              <a:off x="3251200" y="270637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8"/>
            <p:cNvSpPr/>
            <p:nvPr/>
          </p:nvSpPr>
          <p:spPr>
            <a:xfrm>
              <a:off x="3295650" y="266192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98" name="Google Shape;1998;p8"/>
          <p:cNvGrpSpPr/>
          <p:nvPr/>
        </p:nvGrpSpPr>
        <p:grpSpPr>
          <a:xfrm>
            <a:off x="3689350" y="2952353"/>
            <a:ext cx="90170" cy="90169"/>
            <a:chOff x="3689350" y="2856230"/>
            <a:chExt cx="90170" cy="90169"/>
          </a:xfrm>
        </p:grpSpPr>
        <p:sp>
          <p:nvSpPr>
            <p:cNvPr id="1999" name="Google Shape;1999;p8"/>
            <p:cNvSpPr/>
            <p:nvPr/>
          </p:nvSpPr>
          <p:spPr>
            <a:xfrm>
              <a:off x="3689350" y="290068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8"/>
            <p:cNvSpPr/>
            <p:nvPr/>
          </p:nvSpPr>
          <p:spPr>
            <a:xfrm>
              <a:off x="3735070" y="285623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1" name="Google Shape;2001;p8"/>
          <p:cNvGrpSpPr/>
          <p:nvPr/>
        </p:nvGrpSpPr>
        <p:grpSpPr>
          <a:xfrm>
            <a:off x="3766820" y="2977753"/>
            <a:ext cx="90169" cy="90169"/>
            <a:chOff x="3766820" y="2881630"/>
            <a:chExt cx="90169" cy="90169"/>
          </a:xfrm>
        </p:grpSpPr>
        <p:sp>
          <p:nvSpPr>
            <p:cNvPr id="2002" name="Google Shape;2002;p8"/>
            <p:cNvSpPr/>
            <p:nvPr/>
          </p:nvSpPr>
          <p:spPr>
            <a:xfrm>
              <a:off x="3766820" y="292735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8"/>
            <p:cNvSpPr/>
            <p:nvPr/>
          </p:nvSpPr>
          <p:spPr>
            <a:xfrm>
              <a:off x="3811270" y="288163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4" name="Google Shape;2004;p8"/>
          <p:cNvGrpSpPr/>
          <p:nvPr/>
        </p:nvGrpSpPr>
        <p:grpSpPr>
          <a:xfrm>
            <a:off x="3775710" y="2977753"/>
            <a:ext cx="90169" cy="90169"/>
            <a:chOff x="3775710" y="2881630"/>
            <a:chExt cx="90169" cy="90169"/>
          </a:xfrm>
        </p:grpSpPr>
        <p:sp>
          <p:nvSpPr>
            <p:cNvPr id="2005" name="Google Shape;2005;p8"/>
            <p:cNvSpPr/>
            <p:nvPr/>
          </p:nvSpPr>
          <p:spPr>
            <a:xfrm>
              <a:off x="3775710" y="292735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8"/>
            <p:cNvSpPr/>
            <p:nvPr/>
          </p:nvSpPr>
          <p:spPr>
            <a:xfrm>
              <a:off x="3820160" y="288163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7" name="Google Shape;2007;p8"/>
          <p:cNvGrpSpPr/>
          <p:nvPr/>
        </p:nvGrpSpPr>
        <p:grpSpPr>
          <a:xfrm>
            <a:off x="3784600" y="2977753"/>
            <a:ext cx="90170" cy="90169"/>
            <a:chOff x="3784600" y="2881630"/>
            <a:chExt cx="90170" cy="90169"/>
          </a:xfrm>
        </p:grpSpPr>
        <p:sp>
          <p:nvSpPr>
            <p:cNvPr id="2008" name="Google Shape;2008;p8"/>
            <p:cNvSpPr/>
            <p:nvPr/>
          </p:nvSpPr>
          <p:spPr>
            <a:xfrm>
              <a:off x="3784600" y="292735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8"/>
            <p:cNvSpPr/>
            <p:nvPr/>
          </p:nvSpPr>
          <p:spPr>
            <a:xfrm>
              <a:off x="3830320" y="288163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10" name="Google Shape;2010;p8"/>
          <p:cNvGrpSpPr/>
          <p:nvPr/>
        </p:nvGrpSpPr>
        <p:grpSpPr>
          <a:xfrm>
            <a:off x="3851910" y="2977753"/>
            <a:ext cx="90169" cy="90169"/>
            <a:chOff x="3851910" y="2881630"/>
            <a:chExt cx="90169" cy="90169"/>
          </a:xfrm>
        </p:grpSpPr>
        <p:sp>
          <p:nvSpPr>
            <p:cNvPr id="2011" name="Google Shape;2011;p8"/>
            <p:cNvSpPr/>
            <p:nvPr/>
          </p:nvSpPr>
          <p:spPr>
            <a:xfrm>
              <a:off x="3851910" y="292735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8"/>
            <p:cNvSpPr/>
            <p:nvPr/>
          </p:nvSpPr>
          <p:spPr>
            <a:xfrm>
              <a:off x="3896360" y="288163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13" name="Google Shape;2013;p8"/>
          <p:cNvGrpSpPr/>
          <p:nvPr/>
        </p:nvGrpSpPr>
        <p:grpSpPr>
          <a:xfrm>
            <a:off x="4187190" y="2977753"/>
            <a:ext cx="88900" cy="90169"/>
            <a:chOff x="4187190" y="2881630"/>
            <a:chExt cx="88900" cy="90169"/>
          </a:xfrm>
        </p:grpSpPr>
        <p:sp>
          <p:nvSpPr>
            <p:cNvPr id="2014" name="Google Shape;2014;p8"/>
            <p:cNvSpPr/>
            <p:nvPr/>
          </p:nvSpPr>
          <p:spPr>
            <a:xfrm>
              <a:off x="4187190" y="2927350"/>
              <a:ext cx="88900" cy="12700"/>
            </a:xfrm>
            <a:custGeom>
              <a:rect b="b" l="l" r="r" t="t"/>
              <a:pathLst>
                <a:path extrusionOk="0" h="12700" w="88900">
                  <a:moveTo>
                    <a:pt x="8890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8"/>
            <p:cNvSpPr/>
            <p:nvPr/>
          </p:nvSpPr>
          <p:spPr>
            <a:xfrm>
              <a:off x="4231640" y="288163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16" name="Google Shape;2016;p8"/>
          <p:cNvGrpSpPr/>
          <p:nvPr/>
        </p:nvGrpSpPr>
        <p:grpSpPr>
          <a:xfrm>
            <a:off x="4597400" y="3023473"/>
            <a:ext cx="90170" cy="90169"/>
            <a:chOff x="4597400" y="2927350"/>
            <a:chExt cx="90170" cy="90169"/>
          </a:xfrm>
        </p:grpSpPr>
        <p:sp>
          <p:nvSpPr>
            <p:cNvPr id="2017" name="Google Shape;2017;p8"/>
            <p:cNvSpPr/>
            <p:nvPr/>
          </p:nvSpPr>
          <p:spPr>
            <a:xfrm>
              <a:off x="4597400" y="297180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8"/>
            <p:cNvSpPr/>
            <p:nvPr/>
          </p:nvSpPr>
          <p:spPr>
            <a:xfrm>
              <a:off x="4643120" y="292735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19" name="Google Shape;2019;p8"/>
          <p:cNvGrpSpPr/>
          <p:nvPr/>
        </p:nvGrpSpPr>
        <p:grpSpPr>
          <a:xfrm>
            <a:off x="4638040" y="3023473"/>
            <a:ext cx="90170" cy="90169"/>
            <a:chOff x="4638040" y="2927350"/>
            <a:chExt cx="90170" cy="90169"/>
          </a:xfrm>
        </p:grpSpPr>
        <p:sp>
          <p:nvSpPr>
            <p:cNvPr id="2020" name="Google Shape;2020;p8"/>
            <p:cNvSpPr/>
            <p:nvPr/>
          </p:nvSpPr>
          <p:spPr>
            <a:xfrm>
              <a:off x="4638040" y="297180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8"/>
            <p:cNvSpPr/>
            <p:nvPr/>
          </p:nvSpPr>
          <p:spPr>
            <a:xfrm>
              <a:off x="4682490" y="292735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2" name="Google Shape;2022;p8"/>
          <p:cNvGrpSpPr/>
          <p:nvPr/>
        </p:nvGrpSpPr>
        <p:grpSpPr>
          <a:xfrm>
            <a:off x="4815840" y="3023473"/>
            <a:ext cx="88900" cy="90169"/>
            <a:chOff x="4815840" y="2927350"/>
            <a:chExt cx="88900" cy="90169"/>
          </a:xfrm>
        </p:grpSpPr>
        <p:sp>
          <p:nvSpPr>
            <p:cNvPr id="2023" name="Google Shape;2023;p8"/>
            <p:cNvSpPr/>
            <p:nvPr/>
          </p:nvSpPr>
          <p:spPr>
            <a:xfrm>
              <a:off x="4815840" y="2971800"/>
              <a:ext cx="88900" cy="12700"/>
            </a:xfrm>
            <a:custGeom>
              <a:rect b="b" l="l" r="r" t="t"/>
              <a:pathLst>
                <a:path extrusionOk="0" h="12700" w="88900">
                  <a:moveTo>
                    <a:pt x="8890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8"/>
            <p:cNvSpPr/>
            <p:nvPr/>
          </p:nvSpPr>
          <p:spPr>
            <a:xfrm>
              <a:off x="4860290" y="292735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5" name="Google Shape;2025;p8"/>
          <p:cNvGrpSpPr/>
          <p:nvPr/>
        </p:nvGrpSpPr>
        <p:grpSpPr>
          <a:xfrm>
            <a:off x="4870450" y="3023473"/>
            <a:ext cx="90170" cy="90169"/>
            <a:chOff x="4870450" y="2927350"/>
            <a:chExt cx="90170" cy="90169"/>
          </a:xfrm>
        </p:grpSpPr>
        <p:sp>
          <p:nvSpPr>
            <p:cNvPr id="2026" name="Google Shape;2026;p8"/>
            <p:cNvSpPr/>
            <p:nvPr/>
          </p:nvSpPr>
          <p:spPr>
            <a:xfrm>
              <a:off x="4870450" y="297180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8"/>
            <p:cNvSpPr/>
            <p:nvPr/>
          </p:nvSpPr>
          <p:spPr>
            <a:xfrm>
              <a:off x="4914900" y="292735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28" name="Google Shape;2028;p8"/>
          <p:cNvGrpSpPr/>
          <p:nvPr/>
        </p:nvGrpSpPr>
        <p:grpSpPr>
          <a:xfrm>
            <a:off x="4900930" y="3106023"/>
            <a:ext cx="88900" cy="90169"/>
            <a:chOff x="4900930" y="3009900"/>
            <a:chExt cx="88900" cy="90169"/>
          </a:xfrm>
        </p:grpSpPr>
        <p:sp>
          <p:nvSpPr>
            <p:cNvPr id="2029" name="Google Shape;2029;p8"/>
            <p:cNvSpPr/>
            <p:nvPr/>
          </p:nvSpPr>
          <p:spPr>
            <a:xfrm>
              <a:off x="4900930" y="3055620"/>
              <a:ext cx="88900" cy="12700"/>
            </a:xfrm>
            <a:custGeom>
              <a:rect b="b" l="l" r="r" t="t"/>
              <a:pathLst>
                <a:path extrusionOk="0" h="12700" w="88900">
                  <a:moveTo>
                    <a:pt x="8890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8"/>
            <p:cNvSpPr/>
            <p:nvPr/>
          </p:nvSpPr>
          <p:spPr>
            <a:xfrm>
              <a:off x="4945380" y="300990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31" name="Google Shape;2031;p8"/>
          <p:cNvGrpSpPr/>
          <p:nvPr/>
        </p:nvGrpSpPr>
        <p:grpSpPr>
          <a:xfrm>
            <a:off x="5096510" y="3106023"/>
            <a:ext cx="90169" cy="90169"/>
            <a:chOff x="5096510" y="3009900"/>
            <a:chExt cx="90169" cy="90169"/>
          </a:xfrm>
        </p:grpSpPr>
        <p:sp>
          <p:nvSpPr>
            <p:cNvPr id="2032" name="Google Shape;2032;p8"/>
            <p:cNvSpPr/>
            <p:nvPr/>
          </p:nvSpPr>
          <p:spPr>
            <a:xfrm>
              <a:off x="5096510" y="305562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8"/>
            <p:cNvSpPr/>
            <p:nvPr/>
          </p:nvSpPr>
          <p:spPr>
            <a:xfrm>
              <a:off x="5142230" y="300990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34" name="Google Shape;2034;p8"/>
          <p:cNvGrpSpPr/>
          <p:nvPr/>
        </p:nvGrpSpPr>
        <p:grpSpPr>
          <a:xfrm>
            <a:off x="5499100" y="3106023"/>
            <a:ext cx="90170" cy="90169"/>
            <a:chOff x="5499100" y="3009900"/>
            <a:chExt cx="90170" cy="90169"/>
          </a:xfrm>
        </p:grpSpPr>
        <p:sp>
          <p:nvSpPr>
            <p:cNvPr id="2035" name="Google Shape;2035;p8"/>
            <p:cNvSpPr/>
            <p:nvPr/>
          </p:nvSpPr>
          <p:spPr>
            <a:xfrm>
              <a:off x="5499100" y="305562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8"/>
            <p:cNvSpPr/>
            <p:nvPr/>
          </p:nvSpPr>
          <p:spPr>
            <a:xfrm>
              <a:off x="5543550" y="300990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37" name="Google Shape;2037;p8"/>
          <p:cNvGrpSpPr/>
          <p:nvPr/>
        </p:nvGrpSpPr>
        <p:grpSpPr>
          <a:xfrm>
            <a:off x="5651500" y="3106023"/>
            <a:ext cx="90170" cy="90169"/>
            <a:chOff x="5651500" y="3009900"/>
            <a:chExt cx="90170" cy="90169"/>
          </a:xfrm>
        </p:grpSpPr>
        <p:sp>
          <p:nvSpPr>
            <p:cNvPr id="2038" name="Google Shape;2038;p8"/>
            <p:cNvSpPr/>
            <p:nvPr/>
          </p:nvSpPr>
          <p:spPr>
            <a:xfrm>
              <a:off x="5651500" y="305562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8"/>
            <p:cNvSpPr/>
            <p:nvPr/>
          </p:nvSpPr>
          <p:spPr>
            <a:xfrm>
              <a:off x="5697220" y="300990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40" name="Google Shape;2040;p8"/>
          <p:cNvGrpSpPr/>
          <p:nvPr/>
        </p:nvGrpSpPr>
        <p:grpSpPr>
          <a:xfrm>
            <a:off x="4146550" y="2977753"/>
            <a:ext cx="88900" cy="90169"/>
            <a:chOff x="4146550" y="2881630"/>
            <a:chExt cx="88900" cy="90169"/>
          </a:xfrm>
        </p:grpSpPr>
        <p:sp>
          <p:nvSpPr>
            <p:cNvPr id="2041" name="Google Shape;2041;p8"/>
            <p:cNvSpPr/>
            <p:nvPr/>
          </p:nvSpPr>
          <p:spPr>
            <a:xfrm>
              <a:off x="4146550" y="2927350"/>
              <a:ext cx="88900" cy="12700"/>
            </a:xfrm>
            <a:custGeom>
              <a:rect b="b" l="l" r="r" t="t"/>
              <a:pathLst>
                <a:path extrusionOk="0" h="12700" w="88900">
                  <a:moveTo>
                    <a:pt x="8890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8"/>
            <p:cNvSpPr/>
            <p:nvPr/>
          </p:nvSpPr>
          <p:spPr>
            <a:xfrm>
              <a:off x="4191000" y="288163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43" name="Google Shape;2043;p8"/>
          <p:cNvSpPr txBox="1"/>
          <p:nvPr/>
        </p:nvSpPr>
        <p:spPr>
          <a:xfrm>
            <a:off x="333374" y="3835454"/>
            <a:ext cx="986700" cy="579646"/>
          </a:xfrm>
          <a:prstGeom prst="rect">
            <a:avLst/>
          </a:prstGeom>
          <a:noFill/>
          <a:ln>
            <a:noFill/>
          </a:ln>
        </p:spPr>
        <p:txBody>
          <a:bodyPr anchorCtr="0" anchor="b" bIns="0" lIns="48000" spcFirstLastPara="1" rIns="4800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153F5A"/>
                </a:solidFill>
                <a:latin typeface="Arial Narrow"/>
                <a:ea typeface="Arial Narrow"/>
                <a:cs typeface="Arial Narrow"/>
                <a:sym typeface="Arial Narrow"/>
              </a:rPr>
              <a:t>No. of patients</a:t>
            </a:r>
            <a:endParaRPr b="0" i="0" sz="1200" u="none" cap="none" strike="noStrike">
              <a:solidFill>
                <a:srgbClr val="153F5A"/>
              </a:solidFill>
              <a:latin typeface="Arial Narrow"/>
              <a:ea typeface="Arial Narrow"/>
              <a:cs typeface="Arial Narrow"/>
              <a:sym typeface="Arial Narrow"/>
            </a:endParaRPr>
          </a:p>
          <a:p>
            <a:pPr indent="0" lvl="0" marL="0" marR="0" rtl="0" algn="r">
              <a:lnSpc>
                <a:spcPct val="100000"/>
              </a:lnSpc>
              <a:spcBef>
                <a:spcPts val="20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Vepdegestrant</a:t>
            </a:r>
            <a:r>
              <a:rPr b="1" i="0" lang="en-US" sz="1200" u="none" cap="none" strike="noStrike">
                <a:solidFill>
                  <a:srgbClr val="71A0B4"/>
                </a:solidFill>
                <a:latin typeface="Arial Narrow"/>
                <a:ea typeface="Arial Narrow"/>
                <a:cs typeface="Arial Narrow"/>
                <a:sym typeface="Arial Narrow"/>
              </a:rPr>
              <a:t> </a:t>
            </a:r>
            <a:r>
              <a:rPr b="1" i="0" lang="en-US" sz="1200" u="none" cap="none" strike="noStrike">
                <a:solidFill>
                  <a:srgbClr val="666666"/>
                </a:solidFill>
                <a:latin typeface="Arial Narrow"/>
                <a:ea typeface="Arial Narrow"/>
                <a:cs typeface="Arial Narrow"/>
                <a:sym typeface="Arial Narrow"/>
              </a:rPr>
              <a:t>Fulvestrant</a:t>
            </a:r>
            <a:endParaRPr b="0" i="0" sz="1200" u="none" cap="none" strike="noStrike">
              <a:solidFill>
                <a:srgbClr val="666666"/>
              </a:solidFill>
              <a:latin typeface="Arial Narrow"/>
              <a:ea typeface="Arial Narrow"/>
              <a:cs typeface="Arial Narrow"/>
              <a:sym typeface="Arial Narrow"/>
            </a:endParaRPr>
          </a:p>
        </p:txBody>
      </p:sp>
      <p:sp>
        <p:nvSpPr>
          <p:cNvPr id="2044" name="Google Shape;2044;p8"/>
          <p:cNvSpPr txBox="1"/>
          <p:nvPr/>
        </p:nvSpPr>
        <p:spPr>
          <a:xfrm>
            <a:off x="1371793"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136</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134</a:t>
            </a:r>
            <a:endParaRPr b="0" i="0" sz="1400" u="none" cap="none" strike="noStrike">
              <a:solidFill>
                <a:srgbClr val="000000"/>
              </a:solidFill>
              <a:latin typeface="Arial"/>
              <a:ea typeface="Arial"/>
              <a:cs typeface="Arial"/>
              <a:sym typeface="Arial"/>
            </a:endParaRPr>
          </a:p>
        </p:txBody>
      </p:sp>
      <p:grpSp>
        <p:nvGrpSpPr>
          <p:cNvPr id="2045" name="Google Shape;2045;p8"/>
          <p:cNvGrpSpPr/>
          <p:nvPr/>
        </p:nvGrpSpPr>
        <p:grpSpPr>
          <a:xfrm>
            <a:off x="4596466" y="2054080"/>
            <a:ext cx="1337100" cy="307777"/>
            <a:chOff x="3699196" y="1839913"/>
            <a:chExt cx="1191924" cy="327702"/>
          </a:xfrm>
        </p:grpSpPr>
        <p:grpSp>
          <p:nvGrpSpPr>
            <p:cNvPr id="2046" name="Google Shape;2046;p8"/>
            <p:cNvGrpSpPr/>
            <p:nvPr/>
          </p:nvGrpSpPr>
          <p:grpSpPr>
            <a:xfrm>
              <a:off x="3699196" y="1934430"/>
              <a:ext cx="196900" cy="159734"/>
              <a:chOff x="3699196" y="1934430"/>
              <a:chExt cx="196900" cy="159734"/>
            </a:xfrm>
          </p:grpSpPr>
          <p:cxnSp>
            <p:nvCxnSpPr>
              <p:cNvPr id="2047" name="Google Shape;2047;p8"/>
              <p:cNvCxnSpPr/>
              <p:nvPr/>
            </p:nvCxnSpPr>
            <p:spPr>
              <a:xfrm>
                <a:off x="3699196" y="1934430"/>
                <a:ext cx="196900" cy="0"/>
              </a:xfrm>
              <a:prstGeom prst="straightConnector1">
                <a:avLst/>
              </a:prstGeom>
              <a:noFill/>
              <a:ln cap="flat" cmpd="sng" w="19050">
                <a:solidFill>
                  <a:schemeClr val="accent1"/>
                </a:solidFill>
                <a:prstDash val="solid"/>
                <a:miter lim="800000"/>
                <a:headEnd len="sm" w="sm" type="none"/>
                <a:tailEnd len="sm" w="sm" type="none"/>
              </a:ln>
            </p:spPr>
          </p:cxnSp>
          <p:cxnSp>
            <p:nvCxnSpPr>
              <p:cNvPr id="2048" name="Google Shape;2048;p8"/>
              <p:cNvCxnSpPr/>
              <p:nvPr/>
            </p:nvCxnSpPr>
            <p:spPr>
              <a:xfrm>
                <a:off x="3699196" y="2094164"/>
                <a:ext cx="196900" cy="0"/>
              </a:xfrm>
              <a:prstGeom prst="straightConnector1">
                <a:avLst/>
              </a:prstGeom>
              <a:noFill/>
              <a:ln cap="flat" cmpd="sng" w="19050">
                <a:solidFill>
                  <a:srgbClr val="7F7F7F"/>
                </a:solidFill>
                <a:prstDash val="solid"/>
                <a:miter lim="800000"/>
                <a:headEnd len="sm" w="sm" type="none"/>
                <a:tailEnd len="sm" w="sm" type="none"/>
              </a:ln>
            </p:spPr>
          </p:cxnSp>
        </p:grpSp>
        <p:sp>
          <p:nvSpPr>
            <p:cNvPr id="2049" name="Google Shape;2049;p8"/>
            <p:cNvSpPr txBox="1"/>
            <p:nvPr/>
          </p:nvSpPr>
          <p:spPr>
            <a:xfrm>
              <a:off x="3940398" y="1839913"/>
              <a:ext cx="950722" cy="327702"/>
            </a:xfrm>
            <a:prstGeom prst="rect">
              <a:avLst/>
            </a:prstGeom>
            <a:noFill/>
            <a:ln>
              <a:noFill/>
            </a:ln>
          </p:spPr>
          <p:txBody>
            <a:bodyPr anchorCtr="0" anchor="t" bIns="0" lIns="48000" spcFirstLastPara="1" rIns="4800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153F5A"/>
                  </a:solidFill>
                  <a:latin typeface="Arial Narrow"/>
                  <a:ea typeface="Arial Narrow"/>
                  <a:cs typeface="Arial Narrow"/>
                  <a:sym typeface="Arial Narrow"/>
                </a:rPr>
                <a:t>Vepdegestrant</a:t>
              </a:r>
              <a:endParaRPr b="0" i="0" sz="1000" u="none" cap="none" strike="noStrike">
                <a:solidFill>
                  <a:srgbClr val="153F5A"/>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153F5A"/>
                  </a:solidFill>
                  <a:latin typeface="Arial Narrow"/>
                  <a:ea typeface="Arial Narrow"/>
                  <a:cs typeface="Arial Narrow"/>
                  <a:sym typeface="Arial Narrow"/>
                </a:rPr>
                <a:t>Fulvestrant</a:t>
              </a:r>
              <a:endParaRPr b="0" i="0" sz="1000" u="none" cap="none" strike="noStrike">
                <a:solidFill>
                  <a:srgbClr val="153F5A"/>
                </a:solidFill>
                <a:latin typeface="Arial Narrow"/>
                <a:ea typeface="Arial Narrow"/>
                <a:cs typeface="Arial Narrow"/>
                <a:sym typeface="Arial Narrow"/>
              </a:endParaRPr>
            </a:p>
          </p:txBody>
        </p:sp>
      </p:grpSp>
      <p:sp>
        <p:nvSpPr>
          <p:cNvPr id="2050" name="Google Shape;2050;p8"/>
          <p:cNvSpPr txBox="1"/>
          <p:nvPr/>
        </p:nvSpPr>
        <p:spPr>
          <a:xfrm>
            <a:off x="1537967" y="3824983"/>
            <a:ext cx="4395600"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153F5A"/>
                </a:solidFill>
                <a:latin typeface="Arial Narrow"/>
                <a:ea typeface="Arial Narrow"/>
                <a:cs typeface="Arial Narrow"/>
                <a:sym typeface="Arial Narrow"/>
              </a:rPr>
              <a:t>Months</a:t>
            </a:r>
            <a:endParaRPr b="0" i="0" sz="1200" u="none" cap="none" strike="noStrike">
              <a:solidFill>
                <a:srgbClr val="153F5A"/>
              </a:solidFill>
              <a:latin typeface="Arial Narrow"/>
              <a:ea typeface="Arial Narrow"/>
              <a:cs typeface="Arial Narrow"/>
              <a:sym typeface="Arial Narrow"/>
            </a:endParaRPr>
          </a:p>
        </p:txBody>
      </p:sp>
      <p:sp>
        <p:nvSpPr>
          <p:cNvPr id="2051" name="Google Shape;2051;p8"/>
          <p:cNvSpPr txBox="1"/>
          <p:nvPr/>
        </p:nvSpPr>
        <p:spPr>
          <a:xfrm rot="-5400000">
            <a:off x="88852" y="2553624"/>
            <a:ext cx="1758614" cy="281603"/>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153F5A"/>
                </a:solidFill>
                <a:latin typeface="Arial Narrow"/>
                <a:ea typeface="Arial Narrow"/>
                <a:cs typeface="Arial Narrow"/>
                <a:sym typeface="Arial Narrow"/>
              </a:rPr>
              <a:t>PFS</a:t>
            </a:r>
            <a:r>
              <a:rPr b="1" i="0" lang="en-US" sz="1200" u="none" cap="none" strike="noStrike">
                <a:solidFill>
                  <a:srgbClr val="153F5A"/>
                </a:solidFill>
                <a:latin typeface="Arial"/>
                <a:ea typeface="Arial"/>
                <a:cs typeface="Arial"/>
                <a:sym typeface="Arial"/>
              </a:rPr>
              <a:t> (%)</a:t>
            </a:r>
            <a:endParaRPr b="0" i="0" sz="1200" u="none" cap="none" strike="noStrike">
              <a:solidFill>
                <a:srgbClr val="153F5A"/>
              </a:solidFill>
              <a:latin typeface="Arial"/>
              <a:ea typeface="Arial"/>
              <a:cs typeface="Arial"/>
              <a:sym typeface="Arial"/>
            </a:endParaRPr>
          </a:p>
        </p:txBody>
      </p:sp>
      <p:sp>
        <p:nvSpPr>
          <p:cNvPr id="2052" name="Google Shape;2052;p8"/>
          <p:cNvSpPr txBox="1"/>
          <p:nvPr/>
        </p:nvSpPr>
        <p:spPr>
          <a:xfrm>
            <a:off x="1440714"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grpSp>
        <p:nvGrpSpPr>
          <p:cNvPr id="2053" name="Google Shape;2053;p8"/>
          <p:cNvGrpSpPr/>
          <p:nvPr/>
        </p:nvGrpSpPr>
        <p:grpSpPr>
          <a:xfrm>
            <a:off x="1089285" y="1789853"/>
            <a:ext cx="377941" cy="1870803"/>
            <a:chOff x="1089285" y="1738800"/>
            <a:chExt cx="377941" cy="1870803"/>
          </a:xfrm>
        </p:grpSpPr>
        <p:sp>
          <p:nvSpPr>
            <p:cNvPr id="2054" name="Google Shape;2054;p8"/>
            <p:cNvSpPr txBox="1"/>
            <p:nvPr/>
          </p:nvSpPr>
          <p:spPr>
            <a:xfrm>
              <a:off x="1089285" y="1738800"/>
              <a:ext cx="377780"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100</a:t>
              </a:r>
              <a:endParaRPr b="0" i="0" sz="1400" u="none" cap="none" strike="noStrike">
                <a:solidFill>
                  <a:srgbClr val="000000"/>
                </a:solidFill>
                <a:latin typeface="Arial"/>
                <a:ea typeface="Arial"/>
                <a:cs typeface="Arial"/>
                <a:sym typeface="Arial"/>
              </a:endParaRPr>
            </a:p>
          </p:txBody>
        </p:sp>
        <p:sp>
          <p:nvSpPr>
            <p:cNvPr id="2055" name="Google Shape;2055;p8"/>
            <p:cNvSpPr txBox="1"/>
            <p:nvPr/>
          </p:nvSpPr>
          <p:spPr>
            <a:xfrm>
              <a:off x="1180520" y="207972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80</a:t>
              </a:r>
              <a:endParaRPr b="0" i="0" sz="1400" u="none" cap="none" strike="noStrike">
                <a:solidFill>
                  <a:srgbClr val="000000"/>
                </a:solidFill>
                <a:latin typeface="Arial"/>
                <a:ea typeface="Arial"/>
                <a:cs typeface="Arial"/>
                <a:sym typeface="Arial"/>
              </a:endParaRPr>
            </a:p>
          </p:txBody>
        </p:sp>
        <p:sp>
          <p:nvSpPr>
            <p:cNvPr id="2056" name="Google Shape;2056;p8"/>
            <p:cNvSpPr txBox="1"/>
            <p:nvPr/>
          </p:nvSpPr>
          <p:spPr>
            <a:xfrm>
              <a:off x="1271762" y="3443404"/>
              <a:ext cx="195331"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2057" name="Google Shape;2057;p8"/>
            <p:cNvSpPr txBox="1"/>
            <p:nvPr/>
          </p:nvSpPr>
          <p:spPr>
            <a:xfrm>
              <a:off x="1180520" y="310248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2058" name="Google Shape;2058;p8"/>
            <p:cNvSpPr txBox="1"/>
            <p:nvPr/>
          </p:nvSpPr>
          <p:spPr>
            <a:xfrm>
              <a:off x="1180520" y="276156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40</a:t>
              </a:r>
              <a:endParaRPr b="0" i="0" sz="1400" u="none" cap="none" strike="noStrike">
                <a:solidFill>
                  <a:srgbClr val="000000"/>
                </a:solidFill>
                <a:latin typeface="Arial"/>
                <a:ea typeface="Arial"/>
                <a:cs typeface="Arial"/>
                <a:sym typeface="Arial"/>
              </a:endParaRPr>
            </a:p>
          </p:txBody>
        </p:sp>
        <p:sp>
          <p:nvSpPr>
            <p:cNvPr id="2059" name="Google Shape;2059;p8"/>
            <p:cNvSpPr txBox="1"/>
            <p:nvPr/>
          </p:nvSpPr>
          <p:spPr>
            <a:xfrm>
              <a:off x="1180520" y="242064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60</a:t>
              </a:r>
              <a:endParaRPr b="0" i="0" sz="1400" u="none" cap="none" strike="noStrike">
                <a:solidFill>
                  <a:srgbClr val="000000"/>
                </a:solidFill>
                <a:latin typeface="Arial"/>
                <a:ea typeface="Arial"/>
                <a:cs typeface="Arial"/>
                <a:sym typeface="Arial"/>
              </a:endParaRPr>
            </a:p>
          </p:txBody>
        </p:sp>
        <p:sp>
          <p:nvSpPr>
            <p:cNvPr id="2060" name="Google Shape;2060;p8"/>
            <p:cNvSpPr txBox="1"/>
            <p:nvPr/>
          </p:nvSpPr>
          <p:spPr>
            <a:xfrm>
              <a:off x="1089285" y="1909260"/>
              <a:ext cx="377780"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90</a:t>
              </a:r>
              <a:endParaRPr b="0" i="0" sz="1400" u="none" cap="none" strike="noStrike">
                <a:solidFill>
                  <a:srgbClr val="000000"/>
                </a:solidFill>
                <a:latin typeface="Arial"/>
                <a:ea typeface="Arial"/>
                <a:cs typeface="Arial"/>
                <a:sym typeface="Arial"/>
              </a:endParaRPr>
            </a:p>
          </p:txBody>
        </p:sp>
        <p:sp>
          <p:nvSpPr>
            <p:cNvPr id="2061" name="Google Shape;2061;p8"/>
            <p:cNvSpPr txBox="1"/>
            <p:nvPr/>
          </p:nvSpPr>
          <p:spPr>
            <a:xfrm>
              <a:off x="1180520" y="225018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70</a:t>
              </a:r>
              <a:endParaRPr b="0" i="0" sz="1400" u="none" cap="none" strike="noStrike">
                <a:solidFill>
                  <a:srgbClr val="000000"/>
                </a:solidFill>
                <a:latin typeface="Arial"/>
                <a:ea typeface="Arial"/>
                <a:cs typeface="Arial"/>
                <a:sym typeface="Arial"/>
              </a:endParaRPr>
            </a:p>
          </p:txBody>
        </p:sp>
        <p:sp>
          <p:nvSpPr>
            <p:cNvPr id="2062" name="Google Shape;2062;p8"/>
            <p:cNvSpPr txBox="1"/>
            <p:nvPr/>
          </p:nvSpPr>
          <p:spPr>
            <a:xfrm>
              <a:off x="1180520" y="327294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10</a:t>
              </a:r>
              <a:endParaRPr b="0" i="0" sz="1400" u="none" cap="none" strike="noStrike">
                <a:solidFill>
                  <a:srgbClr val="000000"/>
                </a:solidFill>
                <a:latin typeface="Arial"/>
                <a:ea typeface="Arial"/>
                <a:cs typeface="Arial"/>
                <a:sym typeface="Arial"/>
              </a:endParaRPr>
            </a:p>
          </p:txBody>
        </p:sp>
        <p:sp>
          <p:nvSpPr>
            <p:cNvPr id="2063" name="Google Shape;2063;p8"/>
            <p:cNvSpPr txBox="1"/>
            <p:nvPr/>
          </p:nvSpPr>
          <p:spPr>
            <a:xfrm>
              <a:off x="1180520" y="293202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30</a:t>
              </a:r>
              <a:endParaRPr b="0" i="0" sz="1400" u="none" cap="none" strike="noStrike">
                <a:solidFill>
                  <a:srgbClr val="000000"/>
                </a:solidFill>
                <a:latin typeface="Arial"/>
                <a:ea typeface="Arial"/>
                <a:cs typeface="Arial"/>
                <a:sym typeface="Arial"/>
              </a:endParaRPr>
            </a:p>
          </p:txBody>
        </p:sp>
        <p:sp>
          <p:nvSpPr>
            <p:cNvPr id="2064" name="Google Shape;2064;p8"/>
            <p:cNvSpPr txBox="1"/>
            <p:nvPr/>
          </p:nvSpPr>
          <p:spPr>
            <a:xfrm>
              <a:off x="1180520" y="259110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50</a:t>
              </a:r>
              <a:endParaRPr b="0" i="0" sz="1400" u="none" cap="none" strike="noStrike">
                <a:solidFill>
                  <a:srgbClr val="000000"/>
                </a:solidFill>
                <a:latin typeface="Arial"/>
                <a:ea typeface="Arial"/>
                <a:cs typeface="Arial"/>
                <a:sym typeface="Arial"/>
              </a:endParaRPr>
            </a:p>
          </p:txBody>
        </p:sp>
      </p:grpSp>
      <p:sp>
        <p:nvSpPr>
          <p:cNvPr id="2065" name="Google Shape;2065;p8"/>
          <p:cNvSpPr txBox="1"/>
          <p:nvPr/>
        </p:nvSpPr>
        <p:spPr>
          <a:xfrm>
            <a:off x="1616016"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134</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125</a:t>
            </a:r>
            <a:endParaRPr b="0" i="0" sz="1400" u="none" cap="none" strike="noStrike">
              <a:solidFill>
                <a:srgbClr val="000000"/>
              </a:solidFill>
              <a:latin typeface="Arial"/>
              <a:ea typeface="Arial"/>
              <a:cs typeface="Arial"/>
              <a:sym typeface="Arial"/>
            </a:endParaRPr>
          </a:p>
        </p:txBody>
      </p:sp>
      <p:sp>
        <p:nvSpPr>
          <p:cNvPr id="2066" name="Google Shape;2066;p8"/>
          <p:cNvSpPr txBox="1"/>
          <p:nvPr/>
        </p:nvSpPr>
        <p:spPr>
          <a:xfrm>
            <a:off x="1684937"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p:txBody>
      </p:sp>
      <p:sp>
        <p:nvSpPr>
          <p:cNvPr id="2067" name="Google Shape;2067;p8"/>
          <p:cNvSpPr txBox="1"/>
          <p:nvPr/>
        </p:nvSpPr>
        <p:spPr>
          <a:xfrm>
            <a:off x="1860239"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87</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62</a:t>
            </a:r>
            <a:endParaRPr b="0" i="0" sz="1400" u="none" cap="none" strike="noStrike">
              <a:solidFill>
                <a:srgbClr val="000000"/>
              </a:solidFill>
              <a:latin typeface="Arial"/>
              <a:ea typeface="Arial"/>
              <a:cs typeface="Arial"/>
              <a:sym typeface="Arial"/>
            </a:endParaRPr>
          </a:p>
        </p:txBody>
      </p:sp>
      <p:sp>
        <p:nvSpPr>
          <p:cNvPr id="2068" name="Google Shape;2068;p8"/>
          <p:cNvSpPr txBox="1"/>
          <p:nvPr/>
        </p:nvSpPr>
        <p:spPr>
          <a:xfrm>
            <a:off x="1929160"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2</a:t>
            </a:r>
            <a:endParaRPr b="0" i="0" sz="1400" u="none" cap="none" strike="noStrike">
              <a:solidFill>
                <a:srgbClr val="000000"/>
              </a:solidFill>
              <a:latin typeface="Arial"/>
              <a:ea typeface="Arial"/>
              <a:cs typeface="Arial"/>
              <a:sym typeface="Arial"/>
            </a:endParaRPr>
          </a:p>
        </p:txBody>
      </p:sp>
      <p:sp>
        <p:nvSpPr>
          <p:cNvPr id="2069" name="Google Shape;2069;p8"/>
          <p:cNvSpPr txBox="1"/>
          <p:nvPr/>
        </p:nvSpPr>
        <p:spPr>
          <a:xfrm>
            <a:off x="2104462"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78</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52</a:t>
            </a:r>
            <a:endParaRPr b="0" i="0" sz="1400" u="none" cap="none" strike="noStrike">
              <a:solidFill>
                <a:srgbClr val="000000"/>
              </a:solidFill>
              <a:latin typeface="Arial"/>
              <a:ea typeface="Arial"/>
              <a:cs typeface="Arial"/>
              <a:sym typeface="Arial"/>
            </a:endParaRPr>
          </a:p>
        </p:txBody>
      </p:sp>
      <p:sp>
        <p:nvSpPr>
          <p:cNvPr id="2070" name="Google Shape;2070;p8"/>
          <p:cNvSpPr txBox="1"/>
          <p:nvPr/>
        </p:nvSpPr>
        <p:spPr>
          <a:xfrm>
            <a:off x="2173383"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3</a:t>
            </a:r>
            <a:endParaRPr b="0" i="0" sz="1400" u="none" cap="none" strike="noStrike">
              <a:solidFill>
                <a:srgbClr val="000000"/>
              </a:solidFill>
              <a:latin typeface="Arial"/>
              <a:ea typeface="Arial"/>
              <a:cs typeface="Arial"/>
              <a:sym typeface="Arial"/>
            </a:endParaRPr>
          </a:p>
        </p:txBody>
      </p:sp>
      <p:sp>
        <p:nvSpPr>
          <p:cNvPr id="2071" name="Google Shape;2071;p8"/>
          <p:cNvSpPr txBox="1"/>
          <p:nvPr/>
        </p:nvSpPr>
        <p:spPr>
          <a:xfrm>
            <a:off x="2348685"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55</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30</a:t>
            </a:r>
            <a:endParaRPr b="0" i="0" sz="1400" u="none" cap="none" strike="noStrike">
              <a:solidFill>
                <a:srgbClr val="000000"/>
              </a:solidFill>
              <a:latin typeface="Arial"/>
              <a:ea typeface="Arial"/>
              <a:cs typeface="Arial"/>
              <a:sym typeface="Arial"/>
            </a:endParaRPr>
          </a:p>
        </p:txBody>
      </p:sp>
      <p:sp>
        <p:nvSpPr>
          <p:cNvPr id="2072" name="Google Shape;2072;p8"/>
          <p:cNvSpPr txBox="1"/>
          <p:nvPr/>
        </p:nvSpPr>
        <p:spPr>
          <a:xfrm>
            <a:off x="2417606"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4</a:t>
            </a:r>
            <a:endParaRPr b="0" i="0" sz="1400" u="none" cap="none" strike="noStrike">
              <a:solidFill>
                <a:srgbClr val="000000"/>
              </a:solidFill>
              <a:latin typeface="Arial"/>
              <a:ea typeface="Arial"/>
              <a:cs typeface="Arial"/>
              <a:sym typeface="Arial"/>
            </a:endParaRPr>
          </a:p>
        </p:txBody>
      </p:sp>
      <p:sp>
        <p:nvSpPr>
          <p:cNvPr id="2073" name="Google Shape;2073;p8"/>
          <p:cNvSpPr txBox="1"/>
          <p:nvPr/>
        </p:nvSpPr>
        <p:spPr>
          <a:xfrm>
            <a:off x="2592908"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53</a:t>
            </a:r>
            <a:endParaRPr b="0" i="0" sz="1400" u="none" cap="none" strike="noStrike">
              <a:solidFill>
                <a:schemeClr val="accent1"/>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29</a:t>
            </a:r>
            <a:endParaRPr b="0" i="0" sz="1400" u="none" cap="none" strike="noStrike">
              <a:solidFill>
                <a:srgbClr val="000000"/>
              </a:solidFill>
              <a:latin typeface="Arial"/>
              <a:ea typeface="Arial"/>
              <a:cs typeface="Arial"/>
              <a:sym typeface="Arial"/>
            </a:endParaRPr>
          </a:p>
        </p:txBody>
      </p:sp>
      <p:sp>
        <p:nvSpPr>
          <p:cNvPr id="2074" name="Google Shape;2074;p8"/>
          <p:cNvSpPr txBox="1"/>
          <p:nvPr/>
        </p:nvSpPr>
        <p:spPr>
          <a:xfrm>
            <a:off x="2661829"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5</a:t>
            </a:r>
            <a:endParaRPr b="0" i="0" sz="1400" u="none" cap="none" strike="noStrike">
              <a:solidFill>
                <a:srgbClr val="000000"/>
              </a:solidFill>
              <a:latin typeface="Arial"/>
              <a:ea typeface="Arial"/>
              <a:cs typeface="Arial"/>
              <a:sym typeface="Arial"/>
            </a:endParaRPr>
          </a:p>
        </p:txBody>
      </p:sp>
      <p:sp>
        <p:nvSpPr>
          <p:cNvPr id="2075" name="Google Shape;2075;p8"/>
          <p:cNvSpPr txBox="1"/>
          <p:nvPr/>
        </p:nvSpPr>
        <p:spPr>
          <a:xfrm>
            <a:off x="2837131"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38</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15</a:t>
            </a:r>
            <a:endParaRPr b="0" i="0" sz="1400" u="none" cap="none" strike="noStrike">
              <a:solidFill>
                <a:srgbClr val="000000"/>
              </a:solidFill>
              <a:latin typeface="Arial"/>
              <a:ea typeface="Arial"/>
              <a:cs typeface="Arial"/>
              <a:sym typeface="Arial"/>
            </a:endParaRPr>
          </a:p>
        </p:txBody>
      </p:sp>
      <p:sp>
        <p:nvSpPr>
          <p:cNvPr id="2076" name="Google Shape;2076;p8"/>
          <p:cNvSpPr txBox="1"/>
          <p:nvPr/>
        </p:nvSpPr>
        <p:spPr>
          <a:xfrm>
            <a:off x="2906052"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6</a:t>
            </a:r>
            <a:endParaRPr b="0" i="0" sz="1400" u="none" cap="none" strike="noStrike">
              <a:solidFill>
                <a:srgbClr val="000000"/>
              </a:solidFill>
              <a:latin typeface="Arial"/>
              <a:ea typeface="Arial"/>
              <a:cs typeface="Arial"/>
              <a:sym typeface="Arial"/>
            </a:endParaRPr>
          </a:p>
        </p:txBody>
      </p:sp>
      <p:sp>
        <p:nvSpPr>
          <p:cNvPr id="2077" name="Google Shape;2077;p8"/>
          <p:cNvSpPr txBox="1"/>
          <p:nvPr/>
        </p:nvSpPr>
        <p:spPr>
          <a:xfrm>
            <a:off x="3081354"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37</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12</a:t>
            </a:r>
            <a:endParaRPr b="0" i="0" sz="1400" u="none" cap="none" strike="noStrike">
              <a:solidFill>
                <a:srgbClr val="000000"/>
              </a:solidFill>
              <a:latin typeface="Arial"/>
              <a:ea typeface="Arial"/>
              <a:cs typeface="Arial"/>
              <a:sym typeface="Arial"/>
            </a:endParaRPr>
          </a:p>
        </p:txBody>
      </p:sp>
      <p:sp>
        <p:nvSpPr>
          <p:cNvPr id="2078" name="Google Shape;2078;p8"/>
          <p:cNvSpPr txBox="1"/>
          <p:nvPr/>
        </p:nvSpPr>
        <p:spPr>
          <a:xfrm>
            <a:off x="3150275"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7</a:t>
            </a:r>
            <a:endParaRPr b="0" i="0" sz="1400" u="none" cap="none" strike="noStrike">
              <a:solidFill>
                <a:srgbClr val="000000"/>
              </a:solidFill>
              <a:latin typeface="Arial"/>
              <a:ea typeface="Arial"/>
              <a:cs typeface="Arial"/>
              <a:sym typeface="Arial"/>
            </a:endParaRPr>
          </a:p>
        </p:txBody>
      </p:sp>
      <p:sp>
        <p:nvSpPr>
          <p:cNvPr id="2079" name="Google Shape;2079;p8"/>
          <p:cNvSpPr txBox="1"/>
          <p:nvPr/>
        </p:nvSpPr>
        <p:spPr>
          <a:xfrm>
            <a:off x="3325577"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22</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8</a:t>
            </a:r>
            <a:endParaRPr b="0" i="0" sz="1400" u="none" cap="none" strike="noStrike">
              <a:solidFill>
                <a:srgbClr val="000000"/>
              </a:solidFill>
              <a:latin typeface="Arial"/>
              <a:ea typeface="Arial"/>
              <a:cs typeface="Arial"/>
              <a:sym typeface="Arial"/>
            </a:endParaRPr>
          </a:p>
        </p:txBody>
      </p:sp>
      <p:sp>
        <p:nvSpPr>
          <p:cNvPr id="2080" name="Google Shape;2080;p8"/>
          <p:cNvSpPr txBox="1"/>
          <p:nvPr/>
        </p:nvSpPr>
        <p:spPr>
          <a:xfrm>
            <a:off x="3394498"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8</a:t>
            </a:r>
            <a:endParaRPr b="0" i="0" sz="1400" u="none" cap="none" strike="noStrike">
              <a:solidFill>
                <a:srgbClr val="000000"/>
              </a:solidFill>
              <a:latin typeface="Arial"/>
              <a:ea typeface="Arial"/>
              <a:cs typeface="Arial"/>
              <a:sym typeface="Arial"/>
            </a:endParaRPr>
          </a:p>
        </p:txBody>
      </p:sp>
      <p:sp>
        <p:nvSpPr>
          <p:cNvPr id="2081" name="Google Shape;2081;p8"/>
          <p:cNvSpPr txBox="1"/>
          <p:nvPr/>
        </p:nvSpPr>
        <p:spPr>
          <a:xfrm>
            <a:off x="3569800"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22</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8</a:t>
            </a:r>
            <a:endParaRPr b="0" i="0" sz="1400" u="none" cap="none" strike="noStrike">
              <a:solidFill>
                <a:srgbClr val="000000"/>
              </a:solidFill>
              <a:latin typeface="Arial"/>
              <a:ea typeface="Arial"/>
              <a:cs typeface="Arial"/>
              <a:sym typeface="Arial"/>
            </a:endParaRPr>
          </a:p>
        </p:txBody>
      </p:sp>
      <p:sp>
        <p:nvSpPr>
          <p:cNvPr id="2082" name="Google Shape;2082;p8"/>
          <p:cNvSpPr txBox="1"/>
          <p:nvPr/>
        </p:nvSpPr>
        <p:spPr>
          <a:xfrm>
            <a:off x="3638721"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9</a:t>
            </a:r>
            <a:endParaRPr b="0" i="0" sz="1400" u="none" cap="none" strike="noStrike">
              <a:solidFill>
                <a:srgbClr val="000000"/>
              </a:solidFill>
              <a:latin typeface="Arial"/>
              <a:ea typeface="Arial"/>
              <a:cs typeface="Arial"/>
              <a:sym typeface="Arial"/>
            </a:endParaRPr>
          </a:p>
        </p:txBody>
      </p:sp>
      <p:sp>
        <p:nvSpPr>
          <p:cNvPr id="2083" name="Google Shape;2083;p8"/>
          <p:cNvSpPr txBox="1"/>
          <p:nvPr/>
        </p:nvSpPr>
        <p:spPr>
          <a:xfrm>
            <a:off x="3814023"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15</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7</a:t>
            </a:r>
            <a:endParaRPr b="0" i="0" sz="1400" u="none" cap="none" strike="noStrike">
              <a:solidFill>
                <a:srgbClr val="000000"/>
              </a:solidFill>
              <a:latin typeface="Arial"/>
              <a:ea typeface="Arial"/>
              <a:cs typeface="Arial"/>
              <a:sym typeface="Arial"/>
            </a:endParaRPr>
          </a:p>
        </p:txBody>
      </p:sp>
      <p:sp>
        <p:nvSpPr>
          <p:cNvPr id="2084" name="Google Shape;2084;p8"/>
          <p:cNvSpPr txBox="1"/>
          <p:nvPr/>
        </p:nvSpPr>
        <p:spPr>
          <a:xfrm>
            <a:off x="3856162"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10</a:t>
            </a:r>
            <a:endParaRPr b="0" i="0" sz="1400" u="none" cap="none" strike="noStrike">
              <a:solidFill>
                <a:srgbClr val="000000"/>
              </a:solidFill>
              <a:latin typeface="Arial"/>
              <a:ea typeface="Arial"/>
              <a:cs typeface="Arial"/>
              <a:sym typeface="Arial"/>
            </a:endParaRPr>
          </a:p>
        </p:txBody>
      </p:sp>
      <p:sp>
        <p:nvSpPr>
          <p:cNvPr id="2085" name="Google Shape;2085;p8"/>
          <p:cNvSpPr txBox="1"/>
          <p:nvPr/>
        </p:nvSpPr>
        <p:spPr>
          <a:xfrm>
            <a:off x="4058246"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14</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2</a:t>
            </a:r>
            <a:endParaRPr b="0" i="0" sz="1400" u="none" cap="none" strike="noStrike">
              <a:solidFill>
                <a:srgbClr val="000000"/>
              </a:solidFill>
              <a:latin typeface="Arial"/>
              <a:ea typeface="Arial"/>
              <a:cs typeface="Arial"/>
              <a:sym typeface="Arial"/>
            </a:endParaRPr>
          </a:p>
        </p:txBody>
      </p:sp>
      <p:sp>
        <p:nvSpPr>
          <p:cNvPr id="2086" name="Google Shape;2086;p8"/>
          <p:cNvSpPr txBox="1"/>
          <p:nvPr/>
        </p:nvSpPr>
        <p:spPr>
          <a:xfrm>
            <a:off x="4100385"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11</a:t>
            </a:r>
            <a:endParaRPr b="0" i="0" sz="1400" u="none" cap="none" strike="noStrike">
              <a:solidFill>
                <a:srgbClr val="000000"/>
              </a:solidFill>
              <a:latin typeface="Arial"/>
              <a:ea typeface="Arial"/>
              <a:cs typeface="Arial"/>
              <a:sym typeface="Arial"/>
            </a:endParaRPr>
          </a:p>
        </p:txBody>
      </p:sp>
      <p:sp>
        <p:nvSpPr>
          <p:cNvPr id="2087" name="Google Shape;2087;p8"/>
          <p:cNvSpPr txBox="1"/>
          <p:nvPr/>
        </p:nvSpPr>
        <p:spPr>
          <a:xfrm>
            <a:off x="4302469"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10</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p:txBody>
      </p:sp>
      <p:sp>
        <p:nvSpPr>
          <p:cNvPr id="2088" name="Google Shape;2088;p8"/>
          <p:cNvSpPr txBox="1"/>
          <p:nvPr/>
        </p:nvSpPr>
        <p:spPr>
          <a:xfrm>
            <a:off x="4344608"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12</a:t>
            </a:r>
            <a:endParaRPr b="0" i="0" sz="1400" u="none" cap="none" strike="noStrike">
              <a:solidFill>
                <a:srgbClr val="000000"/>
              </a:solidFill>
              <a:latin typeface="Arial"/>
              <a:ea typeface="Arial"/>
              <a:cs typeface="Arial"/>
              <a:sym typeface="Arial"/>
            </a:endParaRPr>
          </a:p>
        </p:txBody>
      </p:sp>
      <p:sp>
        <p:nvSpPr>
          <p:cNvPr id="2089" name="Google Shape;2089;p8"/>
          <p:cNvSpPr txBox="1"/>
          <p:nvPr/>
        </p:nvSpPr>
        <p:spPr>
          <a:xfrm>
            <a:off x="4546692"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8</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p:txBody>
      </p:sp>
      <p:sp>
        <p:nvSpPr>
          <p:cNvPr id="2090" name="Google Shape;2090;p8"/>
          <p:cNvSpPr txBox="1"/>
          <p:nvPr/>
        </p:nvSpPr>
        <p:spPr>
          <a:xfrm>
            <a:off x="4588831"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13</a:t>
            </a:r>
            <a:endParaRPr b="0" i="0" sz="1400" u="none" cap="none" strike="noStrike">
              <a:solidFill>
                <a:srgbClr val="000000"/>
              </a:solidFill>
              <a:latin typeface="Arial"/>
              <a:ea typeface="Arial"/>
              <a:cs typeface="Arial"/>
              <a:sym typeface="Arial"/>
            </a:endParaRPr>
          </a:p>
        </p:txBody>
      </p:sp>
      <p:sp>
        <p:nvSpPr>
          <p:cNvPr id="2091" name="Google Shape;2091;p8"/>
          <p:cNvSpPr txBox="1"/>
          <p:nvPr/>
        </p:nvSpPr>
        <p:spPr>
          <a:xfrm>
            <a:off x="4790915"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4</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p:txBody>
      </p:sp>
      <p:sp>
        <p:nvSpPr>
          <p:cNvPr id="2092" name="Google Shape;2092;p8"/>
          <p:cNvSpPr txBox="1"/>
          <p:nvPr/>
        </p:nvSpPr>
        <p:spPr>
          <a:xfrm>
            <a:off x="4833054"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14</a:t>
            </a:r>
            <a:endParaRPr b="0" i="0" sz="1400" u="none" cap="none" strike="noStrike">
              <a:solidFill>
                <a:srgbClr val="000000"/>
              </a:solidFill>
              <a:latin typeface="Arial"/>
              <a:ea typeface="Arial"/>
              <a:cs typeface="Arial"/>
              <a:sym typeface="Arial"/>
            </a:endParaRPr>
          </a:p>
        </p:txBody>
      </p:sp>
      <p:sp>
        <p:nvSpPr>
          <p:cNvPr id="2093" name="Google Shape;2093;p8"/>
          <p:cNvSpPr txBox="1"/>
          <p:nvPr/>
        </p:nvSpPr>
        <p:spPr>
          <a:xfrm>
            <a:off x="5035138"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3</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p:txBody>
      </p:sp>
      <p:sp>
        <p:nvSpPr>
          <p:cNvPr id="2094" name="Google Shape;2094;p8"/>
          <p:cNvSpPr txBox="1"/>
          <p:nvPr/>
        </p:nvSpPr>
        <p:spPr>
          <a:xfrm>
            <a:off x="5077277"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15</a:t>
            </a:r>
            <a:endParaRPr b="0" i="0" sz="1400" u="none" cap="none" strike="noStrike">
              <a:solidFill>
                <a:srgbClr val="000000"/>
              </a:solidFill>
              <a:latin typeface="Arial"/>
              <a:ea typeface="Arial"/>
              <a:cs typeface="Arial"/>
              <a:sym typeface="Arial"/>
            </a:endParaRPr>
          </a:p>
        </p:txBody>
      </p:sp>
      <p:sp>
        <p:nvSpPr>
          <p:cNvPr id="2095" name="Google Shape;2095;p8"/>
          <p:cNvSpPr txBox="1"/>
          <p:nvPr/>
        </p:nvSpPr>
        <p:spPr>
          <a:xfrm>
            <a:off x="5279361"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3</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2096" name="Google Shape;2096;p8"/>
          <p:cNvSpPr txBox="1"/>
          <p:nvPr/>
        </p:nvSpPr>
        <p:spPr>
          <a:xfrm>
            <a:off x="5321500"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16</a:t>
            </a:r>
            <a:endParaRPr b="0" i="0" sz="1400" u="none" cap="none" strike="noStrike">
              <a:solidFill>
                <a:srgbClr val="000000"/>
              </a:solidFill>
              <a:latin typeface="Arial"/>
              <a:ea typeface="Arial"/>
              <a:cs typeface="Arial"/>
              <a:sym typeface="Arial"/>
            </a:endParaRPr>
          </a:p>
        </p:txBody>
      </p:sp>
      <p:sp>
        <p:nvSpPr>
          <p:cNvPr id="2097" name="Google Shape;2097;p8"/>
          <p:cNvSpPr txBox="1"/>
          <p:nvPr/>
        </p:nvSpPr>
        <p:spPr>
          <a:xfrm>
            <a:off x="5523584"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2</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2098" name="Google Shape;2098;p8"/>
          <p:cNvSpPr txBox="1"/>
          <p:nvPr/>
        </p:nvSpPr>
        <p:spPr>
          <a:xfrm>
            <a:off x="5565723"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17</a:t>
            </a:r>
            <a:endParaRPr b="0" i="0" sz="1400" u="none" cap="none" strike="noStrike">
              <a:solidFill>
                <a:srgbClr val="000000"/>
              </a:solidFill>
              <a:latin typeface="Arial"/>
              <a:ea typeface="Arial"/>
              <a:cs typeface="Arial"/>
              <a:sym typeface="Arial"/>
            </a:endParaRPr>
          </a:p>
        </p:txBody>
      </p:sp>
      <p:sp>
        <p:nvSpPr>
          <p:cNvPr id="2099" name="Google Shape;2099;p8"/>
          <p:cNvSpPr txBox="1"/>
          <p:nvPr/>
        </p:nvSpPr>
        <p:spPr>
          <a:xfrm>
            <a:off x="5767800"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0</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2100" name="Google Shape;2100;p8"/>
          <p:cNvSpPr txBox="1"/>
          <p:nvPr/>
        </p:nvSpPr>
        <p:spPr>
          <a:xfrm>
            <a:off x="5809939"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18</a:t>
            </a:r>
            <a:endParaRPr b="0" i="0" sz="1400" u="none" cap="none" strike="noStrike">
              <a:solidFill>
                <a:srgbClr val="000000"/>
              </a:solidFill>
              <a:latin typeface="Arial"/>
              <a:ea typeface="Arial"/>
              <a:cs typeface="Arial"/>
              <a:sym typeface="Arial"/>
            </a:endParaRPr>
          </a:p>
        </p:txBody>
      </p:sp>
      <p:sp>
        <p:nvSpPr>
          <p:cNvPr id="2101" name="Google Shape;2101;p8"/>
          <p:cNvSpPr txBox="1"/>
          <p:nvPr/>
        </p:nvSpPr>
        <p:spPr>
          <a:xfrm>
            <a:off x="7335520" y="1640813"/>
            <a:ext cx="4396741"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365D"/>
              </a:buClr>
              <a:buSzPts val="1400"/>
              <a:buFont typeface="Arial Narrow"/>
              <a:buNone/>
            </a:pPr>
            <a:r>
              <a:rPr b="1" i="0" lang="en-US" sz="1400" u="none" cap="none" strike="noStrike">
                <a:solidFill>
                  <a:srgbClr val="17365D"/>
                </a:solidFill>
                <a:latin typeface="Arial Narrow"/>
                <a:ea typeface="Arial Narrow"/>
                <a:cs typeface="Arial Narrow"/>
                <a:sym typeface="Arial Narrow"/>
              </a:rPr>
              <a:t>PFS by BICR for ITT population</a:t>
            </a:r>
            <a:endParaRPr b="0" i="0" sz="1400" u="none" cap="none" strike="noStrike">
              <a:solidFill>
                <a:srgbClr val="000000"/>
              </a:solidFill>
              <a:latin typeface="Arial"/>
              <a:ea typeface="Arial"/>
              <a:cs typeface="Arial"/>
              <a:sym typeface="Arial"/>
            </a:endParaRPr>
          </a:p>
        </p:txBody>
      </p:sp>
      <p:sp>
        <p:nvSpPr>
          <p:cNvPr id="2102" name="Google Shape;2102;p8"/>
          <p:cNvSpPr/>
          <p:nvPr/>
        </p:nvSpPr>
        <p:spPr>
          <a:xfrm>
            <a:off x="7329170" y="3572113"/>
            <a:ext cx="4406900" cy="12700"/>
          </a:xfrm>
          <a:custGeom>
            <a:rect b="b" l="l" r="r" t="t"/>
            <a:pathLst>
              <a:path extrusionOk="0" h="12700" w="4406900">
                <a:moveTo>
                  <a:pt x="0" y="0"/>
                </a:moveTo>
                <a:lnTo>
                  <a:pt x="4406900" y="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8"/>
          <p:cNvSpPr/>
          <p:nvPr/>
        </p:nvSpPr>
        <p:spPr>
          <a:xfrm>
            <a:off x="733425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8"/>
          <p:cNvSpPr/>
          <p:nvPr/>
        </p:nvSpPr>
        <p:spPr>
          <a:xfrm>
            <a:off x="7579359"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p8"/>
          <p:cNvSpPr/>
          <p:nvPr/>
        </p:nvSpPr>
        <p:spPr>
          <a:xfrm>
            <a:off x="782320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8"/>
          <p:cNvSpPr/>
          <p:nvPr/>
        </p:nvSpPr>
        <p:spPr>
          <a:xfrm>
            <a:off x="8068309"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8"/>
          <p:cNvSpPr/>
          <p:nvPr/>
        </p:nvSpPr>
        <p:spPr>
          <a:xfrm>
            <a:off x="831342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8"/>
          <p:cNvSpPr/>
          <p:nvPr/>
        </p:nvSpPr>
        <p:spPr>
          <a:xfrm>
            <a:off x="855726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8"/>
          <p:cNvSpPr/>
          <p:nvPr/>
        </p:nvSpPr>
        <p:spPr>
          <a:xfrm>
            <a:off x="880237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8"/>
          <p:cNvSpPr/>
          <p:nvPr/>
        </p:nvSpPr>
        <p:spPr>
          <a:xfrm>
            <a:off x="904621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8"/>
          <p:cNvSpPr/>
          <p:nvPr/>
        </p:nvSpPr>
        <p:spPr>
          <a:xfrm>
            <a:off x="929132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8"/>
          <p:cNvSpPr/>
          <p:nvPr/>
        </p:nvSpPr>
        <p:spPr>
          <a:xfrm>
            <a:off x="953516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p8"/>
          <p:cNvSpPr/>
          <p:nvPr/>
        </p:nvSpPr>
        <p:spPr>
          <a:xfrm>
            <a:off x="978027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8"/>
          <p:cNvSpPr/>
          <p:nvPr/>
        </p:nvSpPr>
        <p:spPr>
          <a:xfrm>
            <a:off x="1002411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8"/>
          <p:cNvSpPr/>
          <p:nvPr/>
        </p:nvSpPr>
        <p:spPr>
          <a:xfrm>
            <a:off x="1026922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8"/>
          <p:cNvSpPr/>
          <p:nvPr/>
        </p:nvSpPr>
        <p:spPr>
          <a:xfrm>
            <a:off x="1051306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8"/>
          <p:cNvSpPr/>
          <p:nvPr/>
        </p:nvSpPr>
        <p:spPr>
          <a:xfrm>
            <a:off x="1075817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8"/>
          <p:cNvSpPr/>
          <p:nvPr/>
        </p:nvSpPr>
        <p:spPr>
          <a:xfrm>
            <a:off x="1100201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p8"/>
          <p:cNvSpPr/>
          <p:nvPr/>
        </p:nvSpPr>
        <p:spPr>
          <a:xfrm>
            <a:off x="1124712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8"/>
          <p:cNvSpPr/>
          <p:nvPr/>
        </p:nvSpPr>
        <p:spPr>
          <a:xfrm>
            <a:off x="1149223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8"/>
          <p:cNvSpPr/>
          <p:nvPr/>
        </p:nvSpPr>
        <p:spPr>
          <a:xfrm>
            <a:off x="11736070" y="3572113"/>
            <a:ext cx="12700" cy="54610"/>
          </a:xfrm>
          <a:custGeom>
            <a:rect b="b" l="l" r="r" t="t"/>
            <a:pathLst>
              <a:path extrusionOk="0" h="54610" w="12700">
                <a:moveTo>
                  <a:pt x="0" y="0"/>
                </a:moveTo>
                <a:lnTo>
                  <a:pt x="0" y="54610"/>
                </a:lnTo>
              </a:path>
            </a:pathLst>
          </a:custGeom>
          <a:noFill/>
          <a:ln cap="sq" cmpd="sng" w="12700">
            <a:solidFill>
              <a:srgbClr val="02004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8"/>
          <p:cNvSpPr/>
          <p:nvPr/>
        </p:nvSpPr>
        <p:spPr>
          <a:xfrm>
            <a:off x="7280909" y="1872853"/>
            <a:ext cx="54610" cy="12700"/>
          </a:xfrm>
          <a:custGeom>
            <a:rect b="b" l="l" r="r" t="t"/>
            <a:pathLst>
              <a:path extrusionOk="0" h="12700" w="54610">
                <a:moveTo>
                  <a:pt x="0" y="0"/>
                </a:moveTo>
                <a:lnTo>
                  <a:pt x="5461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8"/>
          <p:cNvSpPr/>
          <p:nvPr/>
        </p:nvSpPr>
        <p:spPr>
          <a:xfrm>
            <a:off x="7280909" y="2211943"/>
            <a:ext cx="54610" cy="12700"/>
          </a:xfrm>
          <a:custGeom>
            <a:rect b="b" l="l" r="r" t="t"/>
            <a:pathLst>
              <a:path extrusionOk="0" h="12700" w="54610">
                <a:moveTo>
                  <a:pt x="0" y="0"/>
                </a:moveTo>
                <a:lnTo>
                  <a:pt x="5461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8"/>
          <p:cNvSpPr/>
          <p:nvPr/>
        </p:nvSpPr>
        <p:spPr>
          <a:xfrm>
            <a:off x="7280909" y="2552303"/>
            <a:ext cx="54610" cy="12700"/>
          </a:xfrm>
          <a:custGeom>
            <a:rect b="b" l="l" r="r" t="t"/>
            <a:pathLst>
              <a:path extrusionOk="0" h="12700" w="54610">
                <a:moveTo>
                  <a:pt x="0" y="0"/>
                </a:moveTo>
                <a:lnTo>
                  <a:pt x="5461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8"/>
          <p:cNvSpPr/>
          <p:nvPr/>
        </p:nvSpPr>
        <p:spPr>
          <a:xfrm>
            <a:off x="7280909" y="2891393"/>
            <a:ext cx="54610" cy="12700"/>
          </a:xfrm>
          <a:custGeom>
            <a:rect b="b" l="l" r="r" t="t"/>
            <a:pathLst>
              <a:path extrusionOk="0" h="12700" w="54610">
                <a:moveTo>
                  <a:pt x="0" y="0"/>
                </a:moveTo>
                <a:lnTo>
                  <a:pt x="5461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p8"/>
          <p:cNvSpPr/>
          <p:nvPr/>
        </p:nvSpPr>
        <p:spPr>
          <a:xfrm>
            <a:off x="7280909" y="3231753"/>
            <a:ext cx="54610" cy="12700"/>
          </a:xfrm>
          <a:custGeom>
            <a:rect b="b" l="l" r="r" t="t"/>
            <a:pathLst>
              <a:path extrusionOk="0" h="12700" w="54610">
                <a:moveTo>
                  <a:pt x="0" y="0"/>
                </a:moveTo>
                <a:lnTo>
                  <a:pt x="5461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8"/>
          <p:cNvSpPr/>
          <p:nvPr/>
        </p:nvSpPr>
        <p:spPr>
          <a:xfrm>
            <a:off x="7280909" y="3570843"/>
            <a:ext cx="54610" cy="12700"/>
          </a:xfrm>
          <a:custGeom>
            <a:rect b="b" l="l" r="r" t="t"/>
            <a:pathLst>
              <a:path extrusionOk="0" h="12700" w="54610">
                <a:moveTo>
                  <a:pt x="0" y="0"/>
                </a:moveTo>
                <a:lnTo>
                  <a:pt x="5461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8"/>
          <p:cNvSpPr/>
          <p:nvPr/>
        </p:nvSpPr>
        <p:spPr>
          <a:xfrm>
            <a:off x="7280909" y="2043033"/>
            <a:ext cx="54610" cy="12700"/>
          </a:xfrm>
          <a:custGeom>
            <a:rect b="b" l="l" r="r" t="t"/>
            <a:pathLst>
              <a:path extrusionOk="0" h="12700" w="54610">
                <a:moveTo>
                  <a:pt x="0" y="0"/>
                </a:moveTo>
                <a:lnTo>
                  <a:pt x="5461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8"/>
          <p:cNvSpPr/>
          <p:nvPr/>
        </p:nvSpPr>
        <p:spPr>
          <a:xfrm>
            <a:off x="7280909" y="2382123"/>
            <a:ext cx="54610" cy="12700"/>
          </a:xfrm>
          <a:custGeom>
            <a:rect b="b" l="l" r="r" t="t"/>
            <a:pathLst>
              <a:path extrusionOk="0" h="12700" w="54610">
                <a:moveTo>
                  <a:pt x="0" y="0"/>
                </a:moveTo>
                <a:lnTo>
                  <a:pt x="5461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0" name="Google Shape;2130;p8"/>
          <p:cNvSpPr/>
          <p:nvPr/>
        </p:nvSpPr>
        <p:spPr>
          <a:xfrm>
            <a:off x="7280909" y="2722483"/>
            <a:ext cx="54610" cy="12700"/>
          </a:xfrm>
          <a:custGeom>
            <a:rect b="b" l="l" r="r" t="t"/>
            <a:pathLst>
              <a:path extrusionOk="0" h="12700" w="54610">
                <a:moveTo>
                  <a:pt x="0" y="0"/>
                </a:moveTo>
                <a:lnTo>
                  <a:pt x="5461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p8"/>
          <p:cNvSpPr/>
          <p:nvPr/>
        </p:nvSpPr>
        <p:spPr>
          <a:xfrm>
            <a:off x="7280909" y="3061573"/>
            <a:ext cx="54610" cy="12700"/>
          </a:xfrm>
          <a:custGeom>
            <a:rect b="b" l="l" r="r" t="t"/>
            <a:pathLst>
              <a:path extrusionOk="0" h="12700" w="54610">
                <a:moveTo>
                  <a:pt x="0" y="0"/>
                </a:moveTo>
                <a:lnTo>
                  <a:pt x="5461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8"/>
          <p:cNvSpPr/>
          <p:nvPr/>
        </p:nvSpPr>
        <p:spPr>
          <a:xfrm>
            <a:off x="7280909" y="3400663"/>
            <a:ext cx="54610" cy="12700"/>
          </a:xfrm>
          <a:custGeom>
            <a:rect b="b" l="l" r="r" t="t"/>
            <a:pathLst>
              <a:path extrusionOk="0" h="12700" w="54610">
                <a:moveTo>
                  <a:pt x="0" y="0"/>
                </a:moveTo>
                <a:lnTo>
                  <a:pt x="54610" y="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8"/>
          <p:cNvSpPr/>
          <p:nvPr/>
        </p:nvSpPr>
        <p:spPr>
          <a:xfrm>
            <a:off x="7335520" y="1875393"/>
            <a:ext cx="12700" cy="1689100"/>
          </a:xfrm>
          <a:custGeom>
            <a:rect b="b" l="l" r="r" t="t"/>
            <a:pathLst>
              <a:path extrusionOk="0" h="1689100" w="12700">
                <a:moveTo>
                  <a:pt x="0" y="0"/>
                </a:moveTo>
                <a:lnTo>
                  <a:pt x="0" y="1689100"/>
                </a:lnTo>
              </a:path>
            </a:pathLst>
          </a:custGeom>
          <a:noFill/>
          <a:ln cap="sq" cmpd="sng" w="12700">
            <a:solidFill>
              <a:srgbClr val="020043"/>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34" name="Google Shape;2134;p8"/>
          <p:cNvGrpSpPr/>
          <p:nvPr/>
        </p:nvGrpSpPr>
        <p:grpSpPr>
          <a:xfrm>
            <a:off x="11343640" y="3390502"/>
            <a:ext cx="90169" cy="90170"/>
            <a:chOff x="11343640" y="3294379"/>
            <a:chExt cx="90169" cy="90170"/>
          </a:xfrm>
        </p:grpSpPr>
        <p:sp>
          <p:nvSpPr>
            <p:cNvPr id="2135" name="Google Shape;2135;p8"/>
            <p:cNvSpPr/>
            <p:nvPr/>
          </p:nvSpPr>
          <p:spPr>
            <a:xfrm>
              <a:off x="11343640" y="3340100"/>
              <a:ext cx="90169" cy="12700"/>
            </a:xfrm>
            <a:custGeom>
              <a:rect b="b" l="l" r="r" t="t"/>
              <a:pathLst>
                <a:path extrusionOk="0" h="12700" w="90169">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p8"/>
            <p:cNvSpPr/>
            <p:nvPr/>
          </p:nvSpPr>
          <p:spPr>
            <a:xfrm>
              <a:off x="11388090" y="3294379"/>
              <a:ext cx="12700" cy="90170"/>
            </a:xfrm>
            <a:custGeom>
              <a:rect b="b" l="l" r="r" t="t"/>
              <a:pathLst>
                <a:path extrusionOk="0" h="90170"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37" name="Google Shape;2137;p8"/>
          <p:cNvGrpSpPr/>
          <p:nvPr/>
        </p:nvGrpSpPr>
        <p:grpSpPr>
          <a:xfrm>
            <a:off x="11320780" y="3390502"/>
            <a:ext cx="90170" cy="90170"/>
            <a:chOff x="11320780" y="3294379"/>
            <a:chExt cx="90170" cy="90170"/>
          </a:xfrm>
        </p:grpSpPr>
        <p:sp>
          <p:nvSpPr>
            <p:cNvPr id="2138" name="Google Shape;2138;p8"/>
            <p:cNvSpPr/>
            <p:nvPr/>
          </p:nvSpPr>
          <p:spPr>
            <a:xfrm>
              <a:off x="11320780" y="334010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8"/>
            <p:cNvSpPr/>
            <p:nvPr/>
          </p:nvSpPr>
          <p:spPr>
            <a:xfrm>
              <a:off x="11365230" y="3294379"/>
              <a:ext cx="12700" cy="90170"/>
            </a:xfrm>
            <a:custGeom>
              <a:rect b="b" l="l" r="r" t="t"/>
              <a:pathLst>
                <a:path extrusionOk="0" h="90170"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0" name="Google Shape;2140;p8"/>
          <p:cNvGrpSpPr/>
          <p:nvPr/>
        </p:nvGrpSpPr>
        <p:grpSpPr>
          <a:xfrm>
            <a:off x="10736580" y="3324463"/>
            <a:ext cx="88900" cy="90170"/>
            <a:chOff x="10736580" y="3228340"/>
            <a:chExt cx="88900" cy="90170"/>
          </a:xfrm>
        </p:grpSpPr>
        <p:sp>
          <p:nvSpPr>
            <p:cNvPr id="2141" name="Google Shape;2141;p8"/>
            <p:cNvSpPr/>
            <p:nvPr/>
          </p:nvSpPr>
          <p:spPr>
            <a:xfrm>
              <a:off x="10736580" y="3272790"/>
              <a:ext cx="88900" cy="12700"/>
            </a:xfrm>
            <a:custGeom>
              <a:rect b="b" l="l" r="r" t="t"/>
              <a:pathLst>
                <a:path extrusionOk="0" h="12700" w="88900">
                  <a:moveTo>
                    <a:pt x="8890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8"/>
            <p:cNvSpPr/>
            <p:nvPr/>
          </p:nvSpPr>
          <p:spPr>
            <a:xfrm>
              <a:off x="10781030" y="3228340"/>
              <a:ext cx="12700" cy="90170"/>
            </a:xfrm>
            <a:custGeom>
              <a:rect b="b" l="l" r="r" t="t"/>
              <a:pathLst>
                <a:path extrusionOk="0" h="90170"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3" name="Google Shape;2143;p8"/>
          <p:cNvGrpSpPr/>
          <p:nvPr/>
        </p:nvGrpSpPr>
        <p:grpSpPr>
          <a:xfrm>
            <a:off x="9937750" y="3145393"/>
            <a:ext cx="90170" cy="90169"/>
            <a:chOff x="9937750" y="3049270"/>
            <a:chExt cx="90170" cy="90169"/>
          </a:xfrm>
        </p:grpSpPr>
        <p:sp>
          <p:nvSpPr>
            <p:cNvPr id="2144" name="Google Shape;2144;p8"/>
            <p:cNvSpPr/>
            <p:nvPr/>
          </p:nvSpPr>
          <p:spPr>
            <a:xfrm>
              <a:off x="9937750" y="309372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8"/>
            <p:cNvSpPr/>
            <p:nvPr/>
          </p:nvSpPr>
          <p:spPr>
            <a:xfrm>
              <a:off x="9983470" y="304927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6" name="Google Shape;2146;p8"/>
          <p:cNvGrpSpPr/>
          <p:nvPr/>
        </p:nvGrpSpPr>
        <p:grpSpPr>
          <a:xfrm>
            <a:off x="9900920" y="3145393"/>
            <a:ext cx="90170" cy="90169"/>
            <a:chOff x="9900920" y="3049270"/>
            <a:chExt cx="90170" cy="90169"/>
          </a:xfrm>
        </p:grpSpPr>
        <p:sp>
          <p:nvSpPr>
            <p:cNvPr id="2147" name="Google Shape;2147;p8"/>
            <p:cNvSpPr/>
            <p:nvPr/>
          </p:nvSpPr>
          <p:spPr>
            <a:xfrm>
              <a:off x="9900920" y="309372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8" name="Google Shape;2148;p8"/>
            <p:cNvSpPr/>
            <p:nvPr/>
          </p:nvSpPr>
          <p:spPr>
            <a:xfrm>
              <a:off x="9946640" y="304927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49" name="Google Shape;2149;p8"/>
          <p:cNvGrpSpPr/>
          <p:nvPr/>
        </p:nvGrpSpPr>
        <p:grpSpPr>
          <a:xfrm>
            <a:off x="9865360" y="3145393"/>
            <a:ext cx="90170" cy="90169"/>
            <a:chOff x="9865360" y="3049270"/>
            <a:chExt cx="90170" cy="90169"/>
          </a:xfrm>
        </p:grpSpPr>
        <p:sp>
          <p:nvSpPr>
            <p:cNvPr id="2150" name="Google Shape;2150;p8"/>
            <p:cNvSpPr/>
            <p:nvPr/>
          </p:nvSpPr>
          <p:spPr>
            <a:xfrm>
              <a:off x="9865360" y="309372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1" name="Google Shape;2151;p8"/>
            <p:cNvSpPr/>
            <p:nvPr/>
          </p:nvSpPr>
          <p:spPr>
            <a:xfrm>
              <a:off x="9911080" y="304927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2" name="Google Shape;2152;p8"/>
          <p:cNvGrpSpPr/>
          <p:nvPr/>
        </p:nvGrpSpPr>
        <p:grpSpPr>
          <a:xfrm>
            <a:off x="9571990" y="3093323"/>
            <a:ext cx="88900" cy="90169"/>
            <a:chOff x="9571990" y="2997200"/>
            <a:chExt cx="88900" cy="90169"/>
          </a:xfrm>
        </p:grpSpPr>
        <p:sp>
          <p:nvSpPr>
            <p:cNvPr id="2153" name="Google Shape;2153;p8"/>
            <p:cNvSpPr/>
            <p:nvPr/>
          </p:nvSpPr>
          <p:spPr>
            <a:xfrm>
              <a:off x="9571990" y="3041650"/>
              <a:ext cx="88900" cy="12700"/>
            </a:xfrm>
            <a:custGeom>
              <a:rect b="b" l="l" r="r" t="t"/>
              <a:pathLst>
                <a:path extrusionOk="0" h="12700" w="88900">
                  <a:moveTo>
                    <a:pt x="8890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4" name="Google Shape;2154;p8"/>
            <p:cNvSpPr/>
            <p:nvPr/>
          </p:nvSpPr>
          <p:spPr>
            <a:xfrm>
              <a:off x="9616440" y="299720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5" name="Google Shape;2155;p8"/>
          <p:cNvGrpSpPr/>
          <p:nvPr/>
        </p:nvGrpSpPr>
        <p:grpSpPr>
          <a:xfrm>
            <a:off x="9558020" y="3093323"/>
            <a:ext cx="90170" cy="90169"/>
            <a:chOff x="9558020" y="2997200"/>
            <a:chExt cx="90170" cy="90169"/>
          </a:xfrm>
        </p:grpSpPr>
        <p:sp>
          <p:nvSpPr>
            <p:cNvPr id="2156" name="Google Shape;2156;p8"/>
            <p:cNvSpPr/>
            <p:nvPr/>
          </p:nvSpPr>
          <p:spPr>
            <a:xfrm>
              <a:off x="9558020" y="304165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p8"/>
            <p:cNvSpPr/>
            <p:nvPr/>
          </p:nvSpPr>
          <p:spPr>
            <a:xfrm>
              <a:off x="9602470" y="299720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58" name="Google Shape;2158;p8"/>
          <p:cNvGrpSpPr/>
          <p:nvPr/>
        </p:nvGrpSpPr>
        <p:grpSpPr>
          <a:xfrm>
            <a:off x="9540240" y="3073003"/>
            <a:ext cx="90169" cy="90169"/>
            <a:chOff x="9540240" y="2976880"/>
            <a:chExt cx="90169" cy="90169"/>
          </a:xfrm>
        </p:grpSpPr>
        <p:sp>
          <p:nvSpPr>
            <p:cNvPr id="2159" name="Google Shape;2159;p8"/>
            <p:cNvSpPr/>
            <p:nvPr/>
          </p:nvSpPr>
          <p:spPr>
            <a:xfrm>
              <a:off x="9540240" y="3022600"/>
              <a:ext cx="90169" cy="12700"/>
            </a:xfrm>
            <a:custGeom>
              <a:rect b="b" l="l" r="r" t="t"/>
              <a:pathLst>
                <a:path extrusionOk="0" h="12700" w="90169">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8"/>
            <p:cNvSpPr/>
            <p:nvPr/>
          </p:nvSpPr>
          <p:spPr>
            <a:xfrm>
              <a:off x="9585960" y="297688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1" name="Google Shape;2161;p8"/>
          <p:cNvGrpSpPr/>
          <p:nvPr/>
        </p:nvGrpSpPr>
        <p:grpSpPr>
          <a:xfrm>
            <a:off x="9508490" y="3051413"/>
            <a:ext cx="90169" cy="90170"/>
            <a:chOff x="9508490" y="2955290"/>
            <a:chExt cx="90169" cy="90170"/>
          </a:xfrm>
        </p:grpSpPr>
        <p:sp>
          <p:nvSpPr>
            <p:cNvPr id="2162" name="Google Shape;2162;p8"/>
            <p:cNvSpPr/>
            <p:nvPr/>
          </p:nvSpPr>
          <p:spPr>
            <a:xfrm>
              <a:off x="9508490" y="2999740"/>
              <a:ext cx="90169" cy="12700"/>
            </a:xfrm>
            <a:custGeom>
              <a:rect b="b" l="l" r="r" t="t"/>
              <a:pathLst>
                <a:path extrusionOk="0" h="12700" w="90169">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3" name="Google Shape;2163;p8"/>
            <p:cNvSpPr/>
            <p:nvPr/>
          </p:nvSpPr>
          <p:spPr>
            <a:xfrm>
              <a:off x="9554210" y="2955290"/>
              <a:ext cx="12700" cy="90170"/>
            </a:xfrm>
            <a:custGeom>
              <a:rect b="b" l="l" r="r" t="t"/>
              <a:pathLst>
                <a:path extrusionOk="0" h="90170"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4" name="Google Shape;2164;p8"/>
          <p:cNvGrpSpPr/>
          <p:nvPr/>
        </p:nvGrpSpPr>
        <p:grpSpPr>
          <a:xfrm>
            <a:off x="9491980" y="3051413"/>
            <a:ext cx="90170" cy="90170"/>
            <a:chOff x="9491980" y="2955290"/>
            <a:chExt cx="90170" cy="90170"/>
          </a:xfrm>
        </p:grpSpPr>
        <p:sp>
          <p:nvSpPr>
            <p:cNvPr id="2165" name="Google Shape;2165;p8"/>
            <p:cNvSpPr/>
            <p:nvPr/>
          </p:nvSpPr>
          <p:spPr>
            <a:xfrm>
              <a:off x="9491980" y="299974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6" name="Google Shape;2166;p8"/>
            <p:cNvSpPr/>
            <p:nvPr/>
          </p:nvSpPr>
          <p:spPr>
            <a:xfrm>
              <a:off x="9537700" y="2955290"/>
              <a:ext cx="12700" cy="90170"/>
            </a:xfrm>
            <a:custGeom>
              <a:rect b="b" l="l" r="r" t="t"/>
              <a:pathLst>
                <a:path extrusionOk="0" h="90170"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7" name="Google Shape;2167;p8"/>
          <p:cNvGrpSpPr/>
          <p:nvPr/>
        </p:nvGrpSpPr>
        <p:grpSpPr>
          <a:xfrm>
            <a:off x="9152890" y="3033633"/>
            <a:ext cx="90169" cy="90169"/>
            <a:chOff x="9152890" y="2937510"/>
            <a:chExt cx="90169" cy="90169"/>
          </a:xfrm>
        </p:grpSpPr>
        <p:sp>
          <p:nvSpPr>
            <p:cNvPr id="2168" name="Google Shape;2168;p8"/>
            <p:cNvSpPr/>
            <p:nvPr/>
          </p:nvSpPr>
          <p:spPr>
            <a:xfrm>
              <a:off x="9152890" y="2981960"/>
              <a:ext cx="90169" cy="12700"/>
            </a:xfrm>
            <a:custGeom>
              <a:rect b="b" l="l" r="r" t="t"/>
              <a:pathLst>
                <a:path extrusionOk="0" h="12700" w="90169">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8"/>
            <p:cNvSpPr/>
            <p:nvPr/>
          </p:nvSpPr>
          <p:spPr>
            <a:xfrm>
              <a:off x="9198610" y="293751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0" name="Google Shape;2170;p8"/>
          <p:cNvGrpSpPr/>
          <p:nvPr/>
        </p:nvGrpSpPr>
        <p:grpSpPr>
          <a:xfrm>
            <a:off x="9123680" y="3033633"/>
            <a:ext cx="90170" cy="90169"/>
            <a:chOff x="9123680" y="2937510"/>
            <a:chExt cx="90170" cy="90169"/>
          </a:xfrm>
        </p:grpSpPr>
        <p:sp>
          <p:nvSpPr>
            <p:cNvPr id="2171" name="Google Shape;2171;p8"/>
            <p:cNvSpPr/>
            <p:nvPr/>
          </p:nvSpPr>
          <p:spPr>
            <a:xfrm>
              <a:off x="9123680" y="298196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8"/>
            <p:cNvSpPr/>
            <p:nvPr/>
          </p:nvSpPr>
          <p:spPr>
            <a:xfrm>
              <a:off x="9169400" y="293751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3" name="Google Shape;2173;p8"/>
          <p:cNvGrpSpPr/>
          <p:nvPr/>
        </p:nvGrpSpPr>
        <p:grpSpPr>
          <a:xfrm>
            <a:off x="9102090" y="3033633"/>
            <a:ext cx="90169" cy="90169"/>
            <a:chOff x="9102090" y="2937510"/>
            <a:chExt cx="90169" cy="90169"/>
          </a:xfrm>
        </p:grpSpPr>
        <p:sp>
          <p:nvSpPr>
            <p:cNvPr id="2174" name="Google Shape;2174;p8"/>
            <p:cNvSpPr/>
            <p:nvPr/>
          </p:nvSpPr>
          <p:spPr>
            <a:xfrm>
              <a:off x="9102090" y="2981960"/>
              <a:ext cx="90169" cy="12700"/>
            </a:xfrm>
            <a:custGeom>
              <a:rect b="b" l="l" r="r" t="t"/>
              <a:pathLst>
                <a:path extrusionOk="0" h="12700" w="90169">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5" name="Google Shape;2175;p8"/>
            <p:cNvSpPr/>
            <p:nvPr/>
          </p:nvSpPr>
          <p:spPr>
            <a:xfrm>
              <a:off x="9146540" y="293751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6" name="Google Shape;2176;p8"/>
          <p:cNvGrpSpPr/>
          <p:nvPr/>
        </p:nvGrpSpPr>
        <p:grpSpPr>
          <a:xfrm>
            <a:off x="9046210" y="2946003"/>
            <a:ext cx="90170" cy="90169"/>
            <a:chOff x="9046210" y="2849880"/>
            <a:chExt cx="90170" cy="90169"/>
          </a:xfrm>
        </p:grpSpPr>
        <p:sp>
          <p:nvSpPr>
            <p:cNvPr id="2177" name="Google Shape;2177;p8"/>
            <p:cNvSpPr/>
            <p:nvPr/>
          </p:nvSpPr>
          <p:spPr>
            <a:xfrm>
              <a:off x="9046210" y="289560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8" name="Google Shape;2178;p8"/>
            <p:cNvSpPr/>
            <p:nvPr/>
          </p:nvSpPr>
          <p:spPr>
            <a:xfrm>
              <a:off x="9091930" y="284988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79" name="Google Shape;2179;p8"/>
          <p:cNvGrpSpPr/>
          <p:nvPr/>
        </p:nvGrpSpPr>
        <p:grpSpPr>
          <a:xfrm>
            <a:off x="8961120" y="2946003"/>
            <a:ext cx="90170" cy="90169"/>
            <a:chOff x="8961120" y="2849880"/>
            <a:chExt cx="90170" cy="90169"/>
          </a:xfrm>
        </p:grpSpPr>
        <p:sp>
          <p:nvSpPr>
            <p:cNvPr id="2180" name="Google Shape;2180;p8"/>
            <p:cNvSpPr/>
            <p:nvPr/>
          </p:nvSpPr>
          <p:spPr>
            <a:xfrm>
              <a:off x="8961120" y="289560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1" name="Google Shape;2181;p8"/>
            <p:cNvSpPr/>
            <p:nvPr/>
          </p:nvSpPr>
          <p:spPr>
            <a:xfrm>
              <a:off x="9005570" y="284988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82" name="Google Shape;2182;p8"/>
          <p:cNvGrpSpPr/>
          <p:nvPr/>
        </p:nvGrpSpPr>
        <p:grpSpPr>
          <a:xfrm>
            <a:off x="8879840" y="2946003"/>
            <a:ext cx="90169" cy="90169"/>
            <a:chOff x="8879840" y="2849880"/>
            <a:chExt cx="90169" cy="90169"/>
          </a:xfrm>
        </p:grpSpPr>
        <p:sp>
          <p:nvSpPr>
            <p:cNvPr id="2183" name="Google Shape;2183;p8"/>
            <p:cNvSpPr/>
            <p:nvPr/>
          </p:nvSpPr>
          <p:spPr>
            <a:xfrm>
              <a:off x="8879840" y="2895600"/>
              <a:ext cx="90169" cy="12700"/>
            </a:xfrm>
            <a:custGeom>
              <a:rect b="b" l="l" r="r" t="t"/>
              <a:pathLst>
                <a:path extrusionOk="0" h="12700" w="90169">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8"/>
            <p:cNvSpPr/>
            <p:nvPr/>
          </p:nvSpPr>
          <p:spPr>
            <a:xfrm>
              <a:off x="8924290" y="284988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85" name="Google Shape;2185;p8"/>
          <p:cNvGrpSpPr/>
          <p:nvPr/>
        </p:nvGrpSpPr>
        <p:grpSpPr>
          <a:xfrm>
            <a:off x="8760460" y="2934573"/>
            <a:ext cx="90170" cy="90169"/>
            <a:chOff x="8760460" y="2838450"/>
            <a:chExt cx="90170" cy="90169"/>
          </a:xfrm>
        </p:grpSpPr>
        <p:sp>
          <p:nvSpPr>
            <p:cNvPr id="2186" name="Google Shape;2186;p8"/>
            <p:cNvSpPr/>
            <p:nvPr/>
          </p:nvSpPr>
          <p:spPr>
            <a:xfrm>
              <a:off x="8760460" y="288290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7" name="Google Shape;2187;p8"/>
            <p:cNvSpPr/>
            <p:nvPr/>
          </p:nvSpPr>
          <p:spPr>
            <a:xfrm>
              <a:off x="8806180" y="283845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88" name="Google Shape;2188;p8"/>
          <p:cNvGrpSpPr/>
          <p:nvPr/>
        </p:nvGrpSpPr>
        <p:grpSpPr>
          <a:xfrm>
            <a:off x="8642350" y="2883773"/>
            <a:ext cx="90170" cy="90169"/>
            <a:chOff x="8642350" y="2787650"/>
            <a:chExt cx="90170" cy="90169"/>
          </a:xfrm>
        </p:grpSpPr>
        <p:sp>
          <p:nvSpPr>
            <p:cNvPr id="2189" name="Google Shape;2189;p8"/>
            <p:cNvSpPr/>
            <p:nvPr/>
          </p:nvSpPr>
          <p:spPr>
            <a:xfrm>
              <a:off x="8642350" y="283337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p8"/>
            <p:cNvSpPr/>
            <p:nvPr/>
          </p:nvSpPr>
          <p:spPr>
            <a:xfrm>
              <a:off x="8688070" y="278765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1" name="Google Shape;2191;p8"/>
          <p:cNvGrpSpPr/>
          <p:nvPr/>
        </p:nvGrpSpPr>
        <p:grpSpPr>
          <a:xfrm>
            <a:off x="8542020" y="2824083"/>
            <a:ext cx="90170" cy="90169"/>
            <a:chOff x="8542020" y="2727960"/>
            <a:chExt cx="90170" cy="90169"/>
          </a:xfrm>
        </p:grpSpPr>
        <p:sp>
          <p:nvSpPr>
            <p:cNvPr id="2192" name="Google Shape;2192;p8"/>
            <p:cNvSpPr/>
            <p:nvPr/>
          </p:nvSpPr>
          <p:spPr>
            <a:xfrm>
              <a:off x="8542020" y="277241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p8"/>
            <p:cNvSpPr/>
            <p:nvPr/>
          </p:nvSpPr>
          <p:spPr>
            <a:xfrm>
              <a:off x="8586470" y="272796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4" name="Google Shape;2194;p8"/>
          <p:cNvGrpSpPr/>
          <p:nvPr/>
        </p:nvGrpSpPr>
        <p:grpSpPr>
          <a:xfrm>
            <a:off x="8559800" y="2824083"/>
            <a:ext cx="90170" cy="90169"/>
            <a:chOff x="8559800" y="2727960"/>
            <a:chExt cx="90170" cy="90169"/>
          </a:xfrm>
        </p:grpSpPr>
        <p:sp>
          <p:nvSpPr>
            <p:cNvPr id="2195" name="Google Shape;2195;p8"/>
            <p:cNvSpPr/>
            <p:nvPr/>
          </p:nvSpPr>
          <p:spPr>
            <a:xfrm>
              <a:off x="8559800" y="277241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6" name="Google Shape;2196;p8"/>
            <p:cNvSpPr/>
            <p:nvPr/>
          </p:nvSpPr>
          <p:spPr>
            <a:xfrm>
              <a:off x="8604250" y="272796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7" name="Google Shape;2197;p8"/>
          <p:cNvGrpSpPr/>
          <p:nvPr/>
        </p:nvGrpSpPr>
        <p:grpSpPr>
          <a:xfrm>
            <a:off x="8141970" y="2634853"/>
            <a:ext cx="90170" cy="90169"/>
            <a:chOff x="8141970" y="2538730"/>
            <a:chExt cx="90170" cy="90169"/>
          </a:xfrm>
        </p:grpSpPr>
        <p:sp>
          <p:nvSpPr>
            <p:cNvPr id="2198" name="Google Shape;2198;p8"/>
            <p:cNvSpPr/>
            <p:nvPr/>
          </p:nvSpPr>
          <p:spPr>
            <a:xfrm>
              <a:off x="8141970" y="258445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p8"/>
            <p:cNvSpPr/>
            <p:nvPr/>
          </p:nvSpPr>
          <p:spPr>
            <a:xfrm>
              <a:off x="8186420" y="253873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0" name="Google Shape;2200;p8"/>
          <p:cNvGrpSpPr/>
          <p:nvPr/>
        </p:nvGrpSpPr>
        <p:grpSpPr>
          <a:xfrm>
            <a:off x="7974330" y="2601833"/>
            <a:ext cx="90170" cy="90169"/>
            <a:chOff x="7974330" y="2505710"/>
            <a:chExt cx="90170" cy="90169"/>
          </a:xfrm>
        </p:grpSpPr>
        <p:sp>
          <p:nvSpPr>
            <p:cNvPr id="2201" name="Google Shape;2201;p8"/>
            <p:cNvSpPr/>
            <p:nvPr/>
          </p:nvSpPr>
          <p:spPr>
            <a:xfrm>
              <a:off x="7974330" y="255143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8"/>
            <p:cNvSpPr/>
            <p:nvPr/>
          </p:nvSpPr>
          <p:spPr>
            <a:xfrm>
              <a:off x="8020050" y="250571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3" name="Google Shape;2203;p8"/>
          <p:cNvGrpSpPr/>
          <p:nvPr/>
        </p:nvGrpSpPr>
        <p:grpSpPr>
          <a:xfrm>
            <a:off x="7851140" y="2581513"/>
            <a:ext cx="90169" cy="90170"/>
            <a:chOff x="7851140" y="2485390"/>
            <a:chExt cx="90169" cy="90170"/>
          </a:xfrm>
        </p:grpSpPr>
        <p:sp>
          <p:nvSpPr>
            <p:cNvPr id="2204" name="Google Shape;2204;p8"/>
            <p:cNvSpPr/>
            <p:nvPr/>
          </p:nvSpPr>
          <p:spPr>
            <a:xfrm>
              <a:off x="7851140" y="2531110"/>
              <a:ext cx="90169" cy="12700"/>
            </a:xfrm>
            <a:custGeom>
              <a:rect b="b" l="l" r="r" t="t"/>
              <a:pathLst>
                <a:path extrusionOk="0" h="12700" w="90169">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8"/>
            <p:cNvSpPr/>
            <p:nvPr/>
          </p:nvSpPr>
          <p:spPr>
            <a:xfrm>
              <a:off x="7895590" y="2485390"/>
              <a:ext cx="12700" cy="90170"/>
            </a:xfrm>
            <a:custGeom>
              <a:rect b="b" l="l" r="r" t="t"/>
              <a:pathLst>
                <a:path extrusionOk="0" h="90170"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6" name="Google Shape;2206;p8"/>
          <p:cNvGrpSpPr/>
          <p:nvPr/>
        </p:nvGrpSpPr>
        <p:grpSpPr>
          <a:xfrm>
            <a:off x="7579359" y="1872853"/>
            <a:ext cx="90170" cy="90169"/>
            <a:chOff x="7579359" y="1776730"/>
            <a:chExt cx="90170" cy="90169"/>
          </a:xfrm>
        </p:grpSpPr>
        <p:sp>
          <p:nvSpPr>
            <p:cNvPr id="2207" name="Google Shape;2207;p8"/>
            <p:cNvSpPr/>
            <p:nvPr/>
          </p:nvSpPr>
          <p:spPr>
            <a:xfrm>
              <a:off x="7579359" y="182118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8"/>
            <p:cNvSpPr/>
            <p:nvPr/>
          </p:nvSpPr>
          <p:spPr>
            <a:xfrm>
              <a:off x="7623809" y="177673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09" name="Google Shape;2209;p8"/>
          <p:cNvGrpSpPr/>
          <p:nvPr/>
        </p:nvGrpSpPr>
        <p:grpSpPr>
          <a:xfrm>
            <a:off x="7471409" y="1827133"/>
            <a:ext cx="90170" cy="90169"/>
            <a:chOff x="7471409" y="1731010"/>
            <a:chExt cx="90170" cy="90169"/>
          </a:xfrm>
        </p:grpSpPr>
        <p:sp>
          <p:nvSpPr>
            <p:cNvPr id="2210" name="Google Shape;2210;p8"/>
            <p:cNvSpPr/>
            <p:nvPr/>
          </p:nvSpPr>
          <p:spPr>
            <a:xfrm>
              <a:off x="7471409" y="1776730"/>
              <a:ext cx="90170" cy="12700"/>
            </a:xfrm>
            <a:custGeom>
              <a:rect b="b" l="l" r="r" t="t"/>
              <a:pathLst>
                <a:path extrusionOk="0" h="12700" w="90170">
                  <a:moveTo>
                    <a:pt x="90170" y="0"/>
                  </a:moveTo>
                  <a:lnTo>
                    <a:pt x="0" y="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8"/>
            <p:cNvSpPr/>
            <p:nvPr/>
          </p:nvSpPr>
          <p:spPr>
            <a:xfrm>
              <a:off x="7517130" y="1731010"/>
              <a:ext cx="12700" cy="90169"/>
            </a:xfrm>
            <a:custGeom>
              <a:rect b="b" l="l" r="r" t="t"/>
              <a:pathLst>
                <a:path extrusionOk="0" h="90169" w="12700">
                  <a:moveTo>
                    <a:pt x="0" y="0"/>
                  </a:moveTo>
                  <a:lnTo>
                    <a:pt x="0" y="90170"/>
                  </a:lnTo>
                </a:path>
              </a:pathLst>
            </a:custGeom>
            <a:noFill/>
            <a:ln cap="flat" cmpd="sng" w="1270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12" name="Google Shape;2212;p8"/>
          <p:cNvSpPr/>
          <p:nvPr/>
        </p:nvSpPr>
        <p:spPr>
          <a:xfrm>
            <a:off x="7335519" y="1872852"/>
            <a:ext cx="4057650" cy="1563370"/>
          </a:xfrm>
          <a:custGeom>
            <a:rect b="b" l="l" r="r" t="t"/>
            <a:pathLst>
              <a:path extrusionOk="0" h="1563370" w="4057650">
                <a:moveTo>
                  <a:pt x="0" y="0"/>
                </a:moveTo>
                <a:lnTo>
                  <a:pt x="88900" y="0"/>
                </a:lnTo>
                <a:lnTo>
                  <a:pt x="88900" y="13970"/>
                </a:lnTo>
                <a:lnTo>
                  <a:pt x="195580" y="13970"/>
                </a:lnTo>
                <a:lnTo>
                  <a:pt x="195580" y="24130"/>
                </a:lnTo>
                <a:lnTo>
                  <a:pt x="207011" y="24130"/>
                </a:lnTo>
                <a:lnTo>
                  <a:pt x="207011" y="31750"/>
                </a:lnTo>
                <a:lnTo>
                  <a:pt x="237490" y="31750"/>
                </a:lnTo>
                <a:lnTo>
                  <a:pt x="237490" y="38100"/>
                </a:lnTo>
                <a:lnTo>
                  <a:pt x="269240" y="38100"/>
                </a:lnTo>
                <a:lnTo>
                  <a:pt x="269240" y="48260"/>
                </a:lnTo>
                <a:lnTo>
                  <a:pt x="309880" y="48260"/>
                </a:lnTo>
                <a:lnTo>
                  <a:pt x="309880" y="58420"/>
                </a:lnTo>
                <a:lnTo>
                  <a:pt x="342900" y="58420"/>
                </a:lnTo>
                <a:lnTo>
                  <a:pt x="342900" y="74930"/>
                </a:lnTo>
                <a:lnTo>
                  <a:pt x="364490" y="74930"/>
                </a:lnTo>
                <a:lnTo>
                  <a:pt x="364490" y="97790"/>
                </a:lnTo>
                <a:lnTo>
                  <a:pt x="398780" y="97790"/>
                </a:lnTo>
                <a:lnTo>
                  <a:pt x="398780" y="148590"/>
                </a:lnTo>
                <a:lnTo>
                  <a:pt x="403861" y="148590"/>
                </a:lnTo>
                <a:lnTo>
                  <a:pt x="403861" y="212090"/>
                </a:lnTo>
                <a:lnTo>
                  <a:pt x="415290" y="212090"/>
                </a:lnTo>
                <a:lnTo>
                  <a:pt x="415290" y="245110"/>
                </a:lnTo>
                <a:lnTo>
                  <a:pt x="421640" y="245110"/>
                </a:lnTo>
                <a:lnTo>
                  <a:pt x="421640" y="273050"/>
                </a:lnTo>
                <a:lnTo>
                  <a:pt x="434340" y="273050"/>
                </a:lnTo>
                <a:lnTo>
                  <a:pt x="434340" y="298450"/>
                </a:lnTo>
                <a:lnTo>
                  <a:pt x="440690" y="298450"/>
                </a:lnTo>
                <a:lnTo>
                  <a:pt x="440690" y="351790"/>
                </a:lnTo>
                <a:lnTo>
                  <a:pt x="449580" y="351790"/>
                </a:lnTo>
                <a:lnTo>
                  <a:pt x="449580" y="525780"/>
                </a:lnTo>
                <a:lnTo>
                  <a:pt x="459740" y="525780"/>
                </a:lnTo>
                <a:lnTo>
                  <a:pt x="459740" y="617220"/>
                </a:lnTo>
                <a:lnTo>
                  <a:pt x="468630" y="617220"/>
                </a:lnTo>
                <a:lnTo>
                  <a:pt x="468630" y="681990"/>
                </a:lnTo>
                <a:lnTo>
                  <a:pt x="480061" y="681990"/>
                </a:lnTo>
                <a:lnTo>
                  <a:pt x="480061" y="697230"/>
                </a:lnTo>
                <a:lnTo>
                  <a:pt x="486411" y="697230"/>
                </a:lnTo>
                <a:lnTo>
                  <a:pt x="486411" y="709930"/>
                </a:lnTo>
                <a:lnTo>
                  <a:pt x="496570" y="709930"/>
                </a:lnTo>
                <a:lnTo>
                  <a:pt x="496570" y="718820"/>
                </a:lnTo>
                <a:lnTo>
                  <a:pt x="502920" y="718820"/>
                </a:lnTo>
                <a:lnTo>
                  <a:pt x="502920" y="735330"/>
                </a:lnTo>
                <a:lnTo>
                  <a:pt x="510540" y="735330"/>
                </a:lnTo>
                <a:lnTo>
                  <a:pt x="510540" y="750570"/>
                </a:lnTo>
                <a:lnTo>
                  <a:pt x="547370" y="750570"/>
                </a:lnTo>
                <a:lnTo>
                  <a:pt x="547370" y="756920"/>
                </a:lnTo>
                <a:lnTo>
                  <a:pt x="571500" y="756920"/>
                </a:lnTo>
                <a:lnTo>
                  <a:pt x="571500" y="767080"/>
                </a:lnTo>
                <a:lnTo>
                  <a:pt x="635000" y="767080"/>
                </a:lnTo>
                <a:lnTo>
                  <a:pt x="635000" y="774700"/>
                </a:lnTo>
                <a:lnTo>
                  <a:pt x="697230" y="774700"/>
                </a:lnTo>
                <a:lnTo>
                  <a:pt x="697230" y="779780"/>
                </a:lnTo>
                <a:lnTo>
                  <a:pt x="709930" y="779780"/>
                </a:lnTo>
                <a:lnTo>
                  <a:pt x="709930" y="786130"/>
                </a:lnTo>
                <a:lnTo>
                  <a:pt x="722630" y="786130"/>
                </a:lnTo>
                <a:lnTo>
                  <a:pt x="722630" y="791210"/>
                </a:lnTo>
                <a:lnTo>
                  <a:pt x="772161" y="791210"/>
                </a:lnTo>
                <a:lnTo>
                  <a:pt x="772161" y="797560"/>
                </a:lnTo>
                <a:lnTo>
                  <a:pt x="840740" y="797560"/>
                </a:lnTo>
                <a:lnTo>
                  <a:pt x="840740" y="805180"/>
                </a:lnTo>
                <a:lnTo>
                  <a:pt x="849630" y="805180"/>
                </a:lnTo>
                <a:lnTo>
                  <a:pt x="849630" y="812800"/>
                </a:lnTo>
                <a:lnTo>
                  <a:pt x="855980" y="812800"/>
                </a:lnTo>
                <a:lnTo>
                  <a:pt x="855980" y="828040"/>
                </a:lnTo>
                <a:lnTo>
                  <a:pt x="867411" y="828040"/>
                </a:lnTo>
                <a:lnTo>
                  <a:pt x="867411" y="840740"/>
                </a:lnTo>
                <a:lnTo>
                  <a:pt x="875030" y="840740"/>
                </a:lnTo>
                <a:lnTo>
                  <a:pt x="875030" y="855980"/>
                </a:lnTo>
                <a:lnTo>
                  <a:pt x="885190" y="855980"/>
                </a:lnTo>
                <a:lnTo>
                  <a:pt x="885190" y="867410"/>
                </a:lnTo>
                <a:lnTo>
                  <a:pt x="892811" y="867410"/>
                </a:lnTo>
                <a:lnTo>
                  <a:pt x="892811" y="878840"/>
                </a:lnTo>
                <a:lnTo>
                  <a:pt x="906780" y="878840"/>
                </a:lnTo>
                <a:lnTo>
                  <a:pt x="906780" y="925830"/>
                </a:lnTo>
                <a:lnTo>
                  <a:pt x="914400" y="925830"/>
                </a:lnTo>
                <a:lnTo>
                  <a:pt x="914400" y="929640"/>
                </a:lnTo>
                <a:lnTo>
                  <a:pt x="924561" y="929640"/>
                </a:lnTo>
                <a:lnTo>
                  <a:pt x="924561" y="952500"/>
                </a:lnTo>
                <a:lnTo>
                  <a:pt x="960120" y="952500"/>
                </a:lnTo>
                <a:lnTo>
                  <a:pt x="960120" y="957580"/>
                </a:lnTo>
                <a:lnTo>
                  <a:pt x="974090" y="957580"/>
                </a:lnTo>
                <a:lnTo>
                  <a:pt x="974090" y="963930"/>
                </a:lnTo>
                <a:lnTo>
                  <a:pt x="1139190" y="963930"/>
                </a:lnTo>
                <a:lnTo>
                  <a:pt x="1139190" y="970280"/>
                </a:lnTo>
                <a:lnTo>
                  <a:pt x="1154430" y="970280"/>
                </a:lnTo>
                <a:lnTo>
                  <a:pt x="1154430" y="976630"/>
                </a:lnTo>
                <a:lnTo>
                  <a:pt x="1168400" y="976630"/>
                </a:lnTo>
                <a:lnTo>
                  <a:pt x="1168400" y="985520"/>
                </a:lnTo>
                <a:lnTo>
                  <a:pt x="1242061" y="985520"/>
                </a:lnTo>
                <a:lnTo>
                  <a:pt x="1242061" y="995680"/>
                </a:lnTo>
                <a:lnTo>
                  <a:pt x="1306830" y="995680"/>
                </a:lnTo>
                <a:lnTo>
                  <a:pt x="1306830" y="1008380"/>
                </a:lnTo>
                <a:lnTo>
                  <a:pt x="1316990" y="1008380"/>
                </a:lnTo>
                <a:lnTo>
                  <a:pt x="1316990" y="1016000"/>
                </a:lnTo>
                <a:lnTo>
                  <a:pt x="1325880" y="1016000"/>
                </a:lnTo>
                <a:lnTo>
                  <a:pt x="1325880" y="1024890"/>
                </a:lnTo>
                <a:lnTo>
                  <a:pt x="1346200" y="1024890"/>
                </a:lnTo>
                <a:lnTo>
                  <a:pt x="1346200" y="1055370"/>
                </a:lnTo>
                <a:lnTo>
                  <a:pt x="1366521" y="1055370"/>
                </a:lnTo>
                <a:lnTo>
                  <a:pt x="1366521" y="1076960"/>
                </a:lnTo>
                <a:lnTo>
                  <a:pt x="1380490" y="1076960"/>
                </a:lnTo>
                <a:lnTo>
                  <a:pt x="1380490" y="1085850"/>
                </a:lnTo>
                <a:lnTo>
                  <a:pt x="1410971" y="1085850"/>
                </a:lnTo>
                <a:lnTo>
                  <a:pt x="1410971" y="1104900"/>
                </a:lnTo>
                <a:lnTo>
                  <a:pt x="1474471" y="1104900"/>
                </a:lnTo>
                <a:lnTo>
                  <a:pt x="1474471" y="1117600"/>
                </a:lnTo>
                <a:lnTo>
                  <a:pt x="1764030" y="1117600"/>
                </a:lnTo>
                <a:lnTo>
                  <a:pt x="1764030" y="1151890"/>
                </a:lnTo>
                <a:lnTo>
                  <a:pt x="1772921" y="1151890"/>
                </a:lnTo>
                <a:lnTo>
                  <a:pt x="1772921" y="1156970"/>
                </a:lnTo>
                <a:lnTo>
                  <a:pt x="1783080" y="1156970"/>
                </a:lnTo>
                <a:lnTo>
                  <a:pt x="1783080" y="1168400"/>
                </a:lnTo>
                <a:lnTo>
                  <a:pt x="1799590" y="1168400"/>
                </a:lnTo>
                <a:lnTo>
                  <a:pt x="1799590" y="1206500"/>
                </a:lnTo>
                <a:lnTo>
                  <a:pt x="1868171" y="1206500"/>
                </a:lnTo>
                <a:lnTo>
                  <a:pt x="1868171" y="1221740"/>
                </a:lnTo>
                <a:lnTo>
                  <a:pt x="2237740" y="1221740"/>
                </a:lnTo>
                <a:lnTo>
                  <a:pt x="2237740" y="1231900"/>
                </a:lnTo>
                <a:lnTo>
                  <a:pt x="2250440" y="1231900"/>
                </a:lnTo>
                <a:lnTo>
                  <a:pt x="2250440" y="1264920"/>
                </a:lnTo>
                <a:lnTo>
                  <a:pt x="2437130" y="1264920"/>
                </a:lnTo>
                <a:lnTo>
                  <a:pt x="2437130" y="1282700"/>
                </a:lnTo>
                <a:lnTo>
                  <a:pt x="2537461" y="1282700"/>
                </a:lnTo>
                <a:lnTo>
                  <a:pt x="2537461" y="1299210"/>
                </a:lnTo>
                <a:lnTo>
                  <a:pt x="2566671" y="1299210"/>
                </a:lnTo>
                <a:lnTo>
                  <a:pt x="2566671" y="1318260"/>
                </a:lnTo>
                <a:lnTo>
                  <a:pt x="2663190" y="1318260"/>
                </a:lnTo>
                <a:lnTo>
                  <a:pt x="2663190" y="1343660"/>
                </a:lnTo>
                <a:lnTo>
                  <a:pt x="2679700" y="1343660"/>
                </a:lnTo>
                <a:lnTo>
                  <a:pt x="2679700" y="1367790"/>
                </a:lnTo>
                <a:lnTo>
                  <a:pt x="2721611" y="1367790"/>
                </a:lnTo>
                <a:lnTo>
                  <a:pt x="2721611" y="1402080"/>
                </a:lnTo>
                <a:lnTo>
                  <a:pt x="3329940" y="1402080"/>
                </a:lnTo>
                <a:lnTo>
                  <a:pt x="3329940" y="1445260"/>
                </a:lnTo>
                <a:lnTo>
                  <a:pt x="3362961" y="1445260"/>
                </a:lnTo>
                <a:lnTo>
                  <a:pt x="3362961" y="1498600"/>
                </a:lnTo>
                <a:lnTo>
                  <a:pt x="3738880" y="1498600"/>
                </a:lnTo>
                <a:lnTo>
                  <a:pt x="3738880" y="1563370"/>
                </a:lnTo>
                <a:lnTo>
                  <a:pt x="4057650" y="1563370"/>
                </a:lnTo>
              </a:path>
            </a:pathLst>
          </a:custGeom>
          <a:noFill/>
          <a:ln cap="flat" cmpd="sng" w="19050">
            <a:solidFill>
              <a:srgbClr val="6666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8"/>
          <p:cNvSpPr/>
          <p:nvPr/>
        </p:nvSpPr>
        <p:spPr>
          <a:xfrm>
            <a:off x="7335519" y="1872852"/>
            <a:ext cx="4161790" cy="1310640"/>
          </a:xfrm>
          <a:custGeom>
            <a:rect b="b" l="l" r="r" t="t"/>
            <a:pathLst>
              <a:path extrusionOk="0" h="1310640" w="4161790">
                <a:moveTo>
                  <a:pt x="0" y="0"/>
                </a:moveTo>
                <a:lnTo>
                  <a:pt x="248920" y="0"/>
                </a:lnTo>
                <a:lnTo>
                  <a:pt x="248920" y="25400"/>
                </a:lnTo>
                <a:lnTo>
                  <a:pt x="260350" y="25400"/>
                </a:lnTo>
                <a:lnTo>
                  <a:pt x="260350" y="40640"/>
                </a:lnTo>
                <a:lnTo>
                  <a:pt x="275590" y="40640"/>
                </a:lnTo>
                <a:lnTo>
                  <a:pt x="275590" y="46990"/>
                </a:lnTo>
                <a:lnTo>
                  <a:pt x="339090" y="46990"/>
                </a:lnTo>
                <a:lnTo>
                  <a:pt x="339090" y="64770"/>
                </a:lnTo>
                <a:lnTo>
                  <a:pt x="351790" y="64770"/>
                </a:lnTo>
                <a:lnTo>
                  <a:pt x="351790" y="77470"/>
                </a:lnTo>
                <a:lnTo>
                  <a:pt x="364490" y="77470"/>
                </a:lnTo>
                <a:lnTo>
                  <a:pt x="364490" y="92710"/>
                </a:lnTo>
                <a:lnTo>
                  <a:pt x="398780" y="92710"/>
                </a:lnTo>
                <a:lnTo>
                  <a:pt x="398780" y="148590"/>
                </a:lnTo>
                <a:lnTo>
                  <a:pt x="407670" y="148590"/>
                </a:lnTo>
                <a:lnTo>
                  <a:pt x="407670" y="212090"/>
                </a:lnTo>
                <a:lnTo>
                  <a:pt x="415290" y="212090"/>
                </a:lnTo>
                <a:lnTo>
                  <a:pt x="415290" y="227330"/>
                </a:lnTo>
                <a:lnTo>
                  <a:pt x="426720" y="227330"/>
                </a:lnTo>
                <a:lnTo>
                  <a:pt x="426720" y="298450"/>
                </a:lnTo>
                <a:lnTo>
                  <a:pt x="440690" y="298450"/>
                </a:lnTo>
                <a:lnTo>
                  <a:pt x="440690" y="349250"/>
                </a:lnTo>
                <a:lnTo>
                  <a:pt x="450850" y="349250"/>
                </a:lnTo>
                <a:lnTo>
                  <a:pt x="450850" y="368300"/>
                </a:lnTo>
                <a:lnTo>
                  <a:pt x="455930" y="368300"/>
                </a:lnTo>
                <a:lnTo>
                  <a:pt x="455930" y="490220"/>
                </a:lnTo>
                <a:lnTo>
                  <a:pt x="467361" y="490220"/>
                </a:lnTo>
                <a:lnTo>
                  <a:pt x="467361" y="572770"/>
                </a:lnTo>
                <a:lnTo>
                  <a:pt x="482600" y="572770"/>
                </a:lnTo>
                <a:lnTo>
                  <a:pt x="482600" y="595630"/>
                </a:lnTo>
                <a:lnTo>
                  <a:pt x="497840" y="595630"/>
                </a:lnTo>
                <a:lnTo>
                  <a:pt x="497840" y="619760"/>
                </a:lnTo>
                <a:lnTo>
                  <a:pt x="510540" y="619760"/>
                </a:lnTo>
                <a:lnTo>
                  <a:pt x="510540" y="645160"/>
                </a:lnTo>
                <a:lnTo>
                  <a:pt x="530861" y="645160"/>
                </a:lnTo>
                <a:lnTo>
                  <a:pt x="530861" y="655320"/>
                </a:lnTo>
                <a:lnTo>
                  <a:pt x="642620" y="655320"/>
                </a:lnTo>
                <a:lnTo>
                  <a:pt x="642620" y="664210"/>
                </a:lnTo>
                <a:lnTo>
                  <a:pt x="655320" y="664210"/>
                </a:lnTo>
                <a:lnTo>
                  <a:pt x="655320" y="669290"/>
                </a:lnTo>
                <a:lnTo>
                  <a:pt x="669290" y="669290"/>
                </a:lnTo>
                <a:lnTo>
                  <a:pt x="669290" y="675640"/>
                </a:lnTo>
                <a:lnTo>
                  <a:pt x="681990" y="675640"/>
                </a:lnTo>
                <a:lnTo>
                  <a:pt x="681990" y="687070"/>
                </a:lnTo>
                <a:lnTo>
                  <a:pt x="855980" y="687070"/>
                </a:lnTo>
                <a:lnTo>
                  <a:pt x="855980" y="712470"/>
                </a:lnTo>
                <a:lnTo>
                  <a:pt x="869950" y="712470"/>
                </a:lnTo>
                <a:lnTo>
                  <a:pt x="869950" y="734060"/>
                </a:lnTo>
                <a:lnTo>
                  <a:pt x="883920" y="734060"/>
                </a:lnTo>
                <a:lnTo>
                  <a:pt x="883920" y="768350"/>
                </a:lnTo>
                <a:lnTo>
                  <a:pt x="896620" y="768350"/>
                </a:lnTo>
                <a:lnTo>
                  <a:pt x="896620" y="792480"/>
                </a:lnTo>
                <a:lnTo>
                  <a:pt x="906780" y="792480"/>
                </a:lnTo>
                <a:lnTo>
                  <a:pt x="906780" y="843280"/>
                </a:lnTo>
                <a:lnTo>
                  <a:pt x="913130" y="843280"/>
                </a:lnTo>
                <a:lnTo>
                  <a:pt x="913130" y="876300"/>
                </a:lnTo>
                <a:lnTo>
                  <a:pt x="925830" y="876300"/>
                </a:lnTo>
                <a:lnTo>
                  <a:pt x="925830" y="894080"/>
                </a:lnTo>
                <a:lnTo>
                  <a:pt x="961390" y="894080"/>
                </a:lnTo>
                <a:lnTo>
                  <a:pt x="961390" y="906780"/>
                </a:lnTo>
                <a:lnTo>
                  <a:pt x="1093471" y="906780"/>
                </a:lnTo>
                <a:lnTo>
                  <a:pt x="1093471" y="916940"/>
                </a:lnTo>
                <a:lnTo>
                  <a:pt x="1210311" y="916940"/>
                </a:lnTo>
                <a:lnTo>
                  <a:pt x="1210311" y="928370"/>
                </a:lnTo>
                <a:lnTo>
                  <a:pt x="1300480" y="928370"/>
                </a:lnTo>
                <a:lnTo>
                  <a:pt x="1300480" y="948690"/>
                </a:lnTo>
                <a:lnTo>
                  <a:pt x="1314450" y="948690"/>
                </a:lnTo>
                <a:lnTo>
                  <a:pt x="1314450" y="971550"/>
                </a:lnTo>
                <a:lnTo>
                  <a:pt x="1343661" y="971550"/>
                </a:lnTo>
                <a:lnTo>
                  <a:pt x="1343661" y="996950"/>
                </a:lnTo>
                <a:lnTo>
                  <a:pt x="1357630" y="996950"/>
                </a:lnTo>
                <a:lnTo>
                  <a:pt x="1357630" y="1008380"/>
                </a:lnTo>
                <a:lnTo>
                  <a:pt x="1366521" y="1008380"/>
                </a:lnTo>
                <a:lnTo>
                  <a:pt x="1366521" y="1021080"/>
                </a:lnTo>
                <a:lnTo>
                  <a:pt x="1767840" y="1021080"/>
                </a:lnTo>
                <a:lnTo>
                  <a:pt x="1767840" y="1028700"/>
                </a:lnTo>
                <a:lnTo>
                  <a:pt x="1779271" y="1028700"/>
                </a:lnTo>
                <a:lnTo>
                  <a:pt x="1779271" y="1037590"/>
                </a:lnTo>
                <a:lnTo>
                  <a:pt x="1788161" y="1037590"/>
                </a:lnTo>
                <a:lnTo>
                  <a:pt x="1788161" y="1052830"/>
                </a:lnTo>
                <a:lnTo>
                  <a:pt x="1795780" y="1052830"/>
                </a:lnTo>
                <a:lnTo>
                  <a:pt x="1795780" y="1075690"/>
                </a:lnTo>
                <a:lnTo>
                  <a:pt x="1805940" y="1075690"/>
                </a:lnTo>
                <a:lnTo>
                  <a:pt x="1805940" y="1106170"/>
                </a:lnTo>
                <a:lnTo>
                  <a:pt x="1813561" y="1106170"/>
                </a:lnTo>
                <a:lnTo>
                  <a:pt x="1813561" y="1126490"/>
                </a:lnTo>
                <a:lnTo>
                  <a:pt x="1910080" y="1126490"/>
                </a:lnTo>
                <a:lnTo>
                  <a:pt x="1910080" y="1137920"/>
                </a:lnTo>
                <a:lnTo>
                  <a:pt x="2245361" y="1137920"/>
                </a:lnTo>
                <a:lnTo>
                  <a:pt x="2245361" y="1154430"/>
                </a:lnTo>
                <a:lnTo>
                  <a:pt x="2702561" y="1154430"/>
                </a:lnTo>
                <a:lnTo>
                  <a:pt x="2702561" y="1202690"/>
                </a:lnTo>
                <a:lnTo>
                  <a:pt x="2713990" y="1202690"/>
                </a:lnTo>
                <a:lnTo>
                  <a:pt x="2713990" y="1225550"/>
                </a:lnTo>
                <a:lnTo>
                  <a:pt x="2931161" y="1225550"/>
                </a:lnTo>
                <a:lnTo>
                  <a:pt x="2931161" y="1253490"/>
                </a:lnTo>
                <a:lnTo>
                  <a:pt x="3393440" y="1253490"/>
                </a:lnTo>
                <a:lnTo>
                  <a:pt x="3393440" y="1278890"/>
                </a:lnTo>
                <a:lnTo>
                  <a:pt x="3401061" y="1278890"/>
                </a:lnTo>
                <a:lnTo>
                  <a:pt x="3401061" y="1310640"/>
                </a:lnTo>
                <a:lnTo>
                  <a:pt x="4161790" y="1310640"/>
                </a:lnTo>
              </a:path>
            </a:pathLst>
          </a:custGeom>
          <a:noFill/>
          <a:ln cap="flat" cmpd="sng" w="1905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14" name="Google Shape;2214;p8"/>
          <p:cNvGrpSpPr/>
          <p:nvPr/>
        </p:nvGrpSpPr>
        <p:grpSpPr>
          <a:xfrm>
            <a:off x="7289800" y="1827133"/>
            <a:ext cx="90170" cy="90169"/>
            <a:chOff x="7289800" y="1731010"/>
            <a:chExt cx="90170" cy="90169"/>
          </a:xfrm>
        </p:grpSpPr>
        <p:sp>
          <p:nvSpPr>
            <p:cNvPr id="2215" name="Google Shape;2215;p8"/>
            <p:cNvSpPr/>
            <p:nvPr/>
          </p:nvSpPr>
          <p:spPr>
            <a:xfrm>
              <a:off x="7289800" y="177673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8"/>
            <p:cNvSpPr/>
            <p:nvPr/>
          </p:nvSpPr>
          <p:spPr>
            <a:xfrm>
              <a:off x="7335520" y="173101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17" name="Google Shape;2217;p8"/>
          <p:cNvGrpSpPr/>
          <p:nvPr/>
        </p:nvGrpSpPr>
        <p:grpSpPr>
          <a:xfrm>
            <a:off x="7680959" y="1917303"/>
            <a:ext cx="90170" cy="90169"/>
            <a:chOff x="7680959" y="1821180"/>
            <a:chExt cx="90170" cy="90169"/>
          </a:xfrm>
        </p:grpSpPr>
        <p:sp>
          <p:nvSpPr>
            <p:cNvPr id="2218" name="Google Shape;2218;p8"/>
            <p:cNvSpPr/>
            <p:nvPr/>
          </p:nvSpPr>
          <p:spPr>
            <a:xfrm>
              <a:off x="7680959" y="186690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8"/>
            <p:cNvSpPr/>
            <p:nvPr/>
          </p:nvSpPr>
          <p:spPr>
            <a:xfrm>
              <a:off x="7725409" y="182118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20" name="Google Shape;2220;p8"/>
          <p:cNvGrpSpPr/>
          <p:nvPr/>
        </p:nvGrpSpPr>
        <p:grpSpPr>
          <a:xfrm>
            <a:off x="7811770" y="2473563"/>
            <a:ext cx="90170" cy="90170"/>
            <a:chOff x="7811770" y="2377440"/>
            <a:chExt cx="90170" cy="90170"/>
          </a:xfrm>
        </p:grpSpPr>
        <p:sp>
          <p:nvSpPr>
            <p:cNvPr id="2221" name="Google Shape;2221;p8"/>
            <p:cNvSpPr/>
            <p:nvPr/>
          </p:nvSpPr>
          <p:spPr>
            <a:xfrm>
              <a:off x="7811770" y="242316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8"/>
            <p:cNvSpPr/>
            <p:nvPr/>
          </p:nvSpPr>
          <p:spPr>
            <a:xfrm>
              <a:off x="7857490" y="2377440"/>
              <a:ext cx="12700" cy="90170"/>
            </a:xfrm>
            <a:custGeom>
              <a:rect b="b" l="l" r="r" t="t"/>
              <a:pathLst>
                <a:path extrusionOk="0" h="90170"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23" name="Google Shape;2223;p8"/>
          <p:cNvGrpSpPr/>
          <p:nvPr/>
        </p:nvGrpSpPr>
        <p:grpSpPr>
          <a:xfrm>
            <a:off x="7971790" y="2504043"/>
            <a:ext cx="90169" cy="90169"/>
            <a:chOff x="7971790" y="2407920"/>
            <a:chExt cx="90169" cy="90169"/>
          </a:xfrm>
        </p:grpSpPr>
        <p:sp>
          <p:nvSpPr>
            <p:cNvPr id="2224" name="Google Shape;2224;p8"/>
            <p:cNvSpPr/>
            <p:nvPr/>
          </p:nvSpPr>
          <p:spPr>
            <a:xfrm>
              <a:off x="7971790" y="245237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8"/>
            <p:cNvSpPr/>
            <p:nvPr/>
          </p:nvSpPr>
          <p:spPr>
            <a:xfrm>
              <a:off x="8017509" y="240792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26" name="Google Shape;2226;p8"/>
          <p:cNvGrpSpPr/>
          <p:nvPr/>
        </p:nvGrpSpPr>
        <p:grpSpPr>
          <a:xfrm>
            <a:off x="7994650" y="2515473"/>
            <a:ext cx="90170" cy="88900"/>
            <a:chOff x="7994650" y="2419350"/>
            <a:chExt cx="90170" cy="88900"/>
          </a:xfrm>
        </p:grpSpPr>
        <p:sp>
          <p:nvSpPr>
            <p:cNvPr id="2227" name="Google Shape;2227;p8"/>
            <p:cNvSpPr/>
            <p:nvPr/>
          </p:nvSpPr>
          <p:spPr>
            <a:xfrm>
              <a:off x="7994650" y="246380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8"/>
            <p:cNvSpPr/>
            <p:nvPr/>
          </p:nvSpPr>
          <p:spPr>
            <a:xfrm>
              <a:off x="8040370" y="2419350"/>
              <a:ext cx="12700" cy="88900"/>
            </a:xfrm>
            <a:custGeom>
              <a:rect b="b" l="l" r="r" t="t"/>
              <a:pathLst>
                <a:path extrusionOk="0" h="88900" w="12700">
                  <a:moveTo>
                    <a:pt x="0" y="0"/>
                  </a:moveTo>
                  <a:lnTo>
                    <a:pt x="0" y="8890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29" name="Google Shape;2229;p8"/>
          <p:cNvGrpSpPr/>
          <p:nvPr/>
        </p:nvGrpSpPr>
        <p:grpSpPr>
          <a:xfrm>
            <a:off x="8078470" y="2515473"/>
            <a:ext cx="90170" cy="88900"/>
            <a:chOff x="8078470" y="2419350"/>
            <a:chExt cx="90170" cy="88900"/>
          </a:xfrm>
        </p:grpSpPr>
        <p:sp>
          <p:nvSpPr>
            <p:cNvPr id="2230" name="Google Shape;2230;p8"/>
            <p:cNvSpPr/>
            <p:nvPr/>
          </p:nvSpPr>
          <p:spPr>
            <a:xfrm>
              <a:off x="8078470" y="246380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1" name="Google Shape;2231;p8"/>
            <p:cNvSpPr/>
            <p:nvPr/>
          </p:nvSpPr>
          <p:spPr>
            <a:xfrm>
              <a:off x="8122920" y="2419350"/>
              <a:ext cx="12700" cy="88900"/>
            </a:xfrm>
            <a:custGeom>
              <a:rect b="b" l="l" r="r" t="t"/>
              <a:pathLst>
                <a:path extrusionOk="0" h="88900" w="12700">
                  <a:moveTo>
                    <a:pt x="0" y="0"/>
                  </a:moveTo>
                  <a:lnTo>
                    <a:pt x="0" y="8890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2" name="Google Shape;2232;p8"/>
          <p:cNvGrpSpPr/>
          <p:nvPr/>
        </p:nvGrpSpPr>
        <p:grpSpPr>
          <a:xfrm>
            <a:off x="8145780" y="2534523"/>
            <a:ext cx="90170" cy="88900"/>
            <a:chOff x="8145780" y="2438400"/>
            <a:chExt cx="90170" cy="88900"/>
          </a:xfrm>
        </p:grpSpPr>
        <p:sp>
          <p:nvSpPr>
            <p:cNvPr id="2233" name="Google Shape;2233;p8"/>
            <p:cNvSpPr/>
            <p:nvPr/>
          </p:nvSpPr>
          <p:spPr>
            <a:xfrm>
              <a:off x="8145780" y="248285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4" name="Google Shape;2234;p8"/>
            <p:cNvSpPr/>
            <p:nvPr/>
          </p:nvSpPr>
          <p:spPr>
            <a:xfrm>
              <a:off x="8191500" y="2438400"/>
              <a:ext cx="12700" cy="88900"/>
            </a:xfrm>
            <a:custGeom>
              <a:rect b="b" l="l" r="r" t="t"/>
              <a:pathLst>
                <a:path extrusionOk="0" h="88900" w="12700">
                  <a:moveTo>
                    <a:pt x="0" y="0"/>
                  </a:moveTo>
                  <a:lnTo>
                    <a:pt x="0" y="8890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5" name="Google Shape;2235;p8"/>
          <p:cNvGrpSpPr/>
          <p:nvPr/>
        </p:nvGrpSpPr>
        <p:grpSpPr>
          <a:xfrm>
            <a:off x="8260080" y="2733913"/>
            <a:ext cx="90170" cy="90170"/>
            <a:chOff x="8260080" y="2637790"/>
            <a:chExt cx="90170" cy="90170"/>
          </a:xfrm>
        </p:grpSpPr>
        <p:sp>
          <p:nvSpPr>
            <p:cNvPr id="2236" name="Google Shape;2236;p8"/>
            <p:cNvSpPr/>
            <p:nvPr/>
          </p:nvSpPr>
          <p:spPr>
            <a:xfrm>
              <a:off x="8260080" y="268351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7" name="Google Shape;2237;p8"/>
            <p:cNvSpPr/>
            <p:nvPr/>
          </p:nvSpPr>
          <p:spPr>
            <a:xfrm>
              <a:off x="8304530" y="2637790"/>
              <a:ext cx="12700" cy="90170"/>
            </a:xfrm>
            <a:custGeom>
              <a:rect b="b" l="l" r="r" t="t"/>
              <a:pathLst>
                <a:path extrusionOk="0" h="90170"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38" name="Google Shape;2238;p8"/>
          <p:cNvGrpSpPr/>
          <p:nvPr/>
        </p:nvGrpSpPr>
        <p:grpSpPr>
          <a:xfrm>
            <a:off x="8293100" y="2733913"/>
            <a:ext cx="90170" cy="90170"/>
            <a:chOff x="8293100" y="2637790"/>
            <a:chExt cx="90170" cy="90170"/>
          </a:xfrm>
        </p:grpSpPr>
        <p:sp>
          <p:nvSpPr>
            <p:cNvPr id="2239" name="Google Shape;2239;p8"/>
            <p:cNvSpPr/>
            <p:nvPr/>
          </p:nvSpPr>
          <p:spPr>
            <a:xfrm>
              <a:off x="8293100" y="268351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p8"/>
            <p:cNvSpPr/>
            <p:nvPr/>
          </p:nvSpPr>
          <p:spPr>
            <a:xfrm>
              <a:off x="8338820" y="2637790"/>
              <a:ext cx="12700" cy="90170"/>
            </a:xfrm>
            <a:custGeom>
              <a:rect b="b" l="l" r="r" t="t"/>
              <a:pathLst>
                <a:path extrusionOk="0" h="90170"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41" name="Google Shape;2241;p8"/>
          <p:cNvGrpSpPr/>
          <p:nvPr/>
        </p:nvGrpSpPr>
        <p:grpSpPr>
          <a:xfrm>
            <a:off x="8582660" y="2756773"/>
            <a:ext cx="90170" cy="90169"/>
            <a:chOff x="8582660" y="2660650"/>
            <a:chExt cx="90170" cy="90169"/>
          </a:xfrm>
        </p:grpSpPr>
        <p:sp>
          <p:nvSpPr>
            <p:cNvPr id="2242" name="Google Shape;2242;p8"/>
            <p:cNvSpPr/>
            <p:nvPr/>
          </p:nvSpPr>
          <p:spPr>
            <a:xfrm>
              <a:off x="8582660" y="270637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3" name="Google Shape;2243;p8"/>
            <p:cNvSpPr/>
            <p:nvPr/>
          </p:nvSpPr>
          <p:spPr>
            <a:xfrm>
              <a:off x="8627110" y="266065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44" name="Google Shape;2244;p8"/>
          <p:cNvGrpSpPr/>
          <p:nvPr/>
        </p:nvGrpSpPr>
        <p:grpSpPr>
          <a:xfrm>
            <a:off x="8604250" y="2791063"/>
            <a:ext cx="90170" cy="90170"/>
            <a:chOff x="8604250" y="2694940"/>
            <a:chExt cx="90170" cy="90170"/>
          </a:xfrm>
        </p:grpSpPr>
        <p:sp>
          <p:nvSpPr>
            <p:cNvPr id="2245" name="Google Shape;2245;p8"/>
            <p:cNvSpPr/>
            <p:nvPr/>
          </p:nvSpPr>
          <p:spPr>
            <a:xfrm>
              <a:off x="8604250" y="273939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p8"/>
            <p:cNvSpPr/>
            <p:nvPr/>
          </p:nvSpPr>
          <p:spPr>
            <a:xfrm>
              <a:off x="8649970" y="2694940"/>
              <a:ext cx="12700" cy="90170"/>
            </a:xfrm>
            <a:custGeom>
              <a:rect b="b" l="l" r="r" t="t"/>
              <a:pathLst>
                <a:path extrusionOk="0" h="90170"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47" name="Google Shape;2247;p8"/>
          <p:cNvGrpSpPr/>
          <p:nvPr/>
        </p:nvGrpSpPr>
        <p:grpSpPr>
          <a:xfrm>
            <a:off x="8688070" y="2849483"/>
            <a:ext cx="88900" cy="90169"/>
            <a:chOff x="8688070" y="2753360"/>
            <a:chExt cx="88900" cy="90169"/>
          </a:xfrm>
        </p:grpSpPr>
        <p:sp>
          <p:nvSpPr>
            <p:cNvPr id="2248" name="Google Shape;2248;p8"/>
            <p:cNvSpPr/>
            <p:nvPr/>
          </p:nvSpPr>
          <p:spPr>
            <a:xfrm>
              <a:off x="8688070" y="2797810"/>
              <a:ext cx="88900" cy="12700"/>
            </a:xfrm>
            <a:custGeom>
              <a:rect b="b" l="l" r="r" t="t"/>
              <a:pathLst>
                <a:path extrusionOk="0" h="12700" w="88900">
                  <a:moveTo>
                    <a:pt x="8890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9" name="Google Shape;2249;p8"/>
            <p:cNvSpPr/>
            <p:nvPr/>
          </p:nvSpPr>
          <p:spPr>
            <a:xfrm>
              <a:off x="8732520" y="275336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50" name="Google Shape;2250;p8"/>
          <p:cNvGrpSpPr/>
          <p:nvPr/>
        </p:nvGrpSpPr>
        <p:grpSpPr>
          <a:xfrm>
            <a:off x="8825230" y="2849483"/>
            <a:ext cx="90170" cy="90169"/>
            <a:chOff x="8825230" y="2753360"/>
            <a:chExt cx="90170" cy="90169"/>
          </a:xfrm>
        </p:grpSpPr>
        <p:sp>
          <p:nvSpPr>
            <p:cNvPr id="2251" name="Google Shape;2251;p8"/>
            <p:cNvSpPr/>
            <p:nvPr/>
          </p:nvSpPr>
          <p:spPr>
            <a:xfrm>
              <a:off x="8825230" y="279781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8"/>
            <p:cNvSpPr/>
            <p:nvPr/>
          </p:nvSpPr>
          <p:spPr>
            <a:xfrm>
              <a:off x="8870950" y="275336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53" name="Google Shape;2253;p8"/>
          <p:cNvGrpSpPr/>
          <p:nvPr/>
        </p:nvGrpSpPr>
        <p:grpSpPr>
          <a:xfrm>
            <a:off x="9046210" y="2849483"/>
            <a:ext cx="90170" cy="90169"/>
            <a:chOff x="9046210" y="2753360"/>
            <a:chExt cx="90170" cy="90169"/>
          </a:xfrm>
        </p:grpSpPr>
        <p:sp>
          <p:nvSpPr>
            <p:cNvPr id="2254" name="Google Shape;2254;p8"/>
            <p:cNvSpPr/>
            <p:nvPr/>
          </p:nvSpPr>
          <p:spPr>
            <a:xfrm>
              <a:off x="9046210" y="279781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8"/>
            <p:cNvSpPr/>
            <p:nvPr/>
          </p:nvSpPr>
          <p:spPr>
            <a:xfrm>
              <a:off x="9091930" y="275336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56" name="Google Shape;2256;p8"/>
          <p:cNvGrpSpPr/>
          <p:nvPr/>
        </p:nvGrpSpPr>
        <p:grpSpPr>
          <a:xfrm>
            <a:off x="9063990" y="2857103"/>
            <a:ext cx="88900" cy="90169"/>
            <a:chOff x="9063990" y="2760980"/>
            <a:chExt cx="88900" cy="90169"/>
          </a:xfrm>
        </p:grpSpPr>
        <p:sp>
          <p:nvSpPr>
            <p:cNvPr id="2257" name="Google Shape;2257;p8"/>
            <p:cNvSpPr/>
            <p:nvPr/>
          </p:nvSpPr>
          <p:spPr>
            <a:xfrm>
              <a:off x="9063990" y="2805430"/>
              <a:ext cx="88900" cy="12700"/>
            </a:xfrm>
            <a:custGeom>
              <a:rect b="b" l="l" r="r" t="t"/>
              <a:pathLst>
                <a:path extrusionOk="0" h="12700" w="88900">
                  <a:moveTo>
                    <a:pt x="8890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8" name="Google Shape;2258;p8"/>
            <p:cNvSpPr/>
            <p:nvPr/>
          </p:nvSpPr>
          <p:spPr>
            <a:xfrm>
              <a:off x="9108440" y="276098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59" name="Google Shape;2259;p8"/>
          <p:cNvGrpSpPr/>
          <p:nvPr/>
        </p:nvGrpSpPr>
        <p:grpSpPr>
          <a:xfrm>
            <a:off x="9135110" y="2953623"/>
            <a:ext cx="90170" cy="90169"/>
            <a:chOff x="9135110" y="2857500"/>
            <a:chExt cx="90170" cy="90169"/>
          </a:xfrm>
        </p:grpSpPr>
        <p:sp>
          <p:nvSpPr>
            <p:cNvPr id="2260" name="Google Shape;2260;p8"/>
            <p:cNvSpPr/>
            <p:nvPr/>
          </p:nvSpPr>
          <p:spPr>
            <a:xfrm>
              <a:off x="9135110" y="290322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p8"/>
            <p:cNvSpPr/>
            <p:nvPr/>
          </p:nvSpPr>
          <p:spPr>
            <a:xfrm>
              <a:off x="9179560" y="285750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62" name="Google Shape;2262;p8"/>
          <p:cNvGrpSpPr/>
          <p:nvPr/>
        </p:nvGrpSpPr>
        <p:grpSpPr>
          <a:xfrm>
            <a:off x="9491980" y="2965053"/>
            <a:ext cx="90170" cy="90169"/>
            <a:chOff x="9491980" y="2868930"/>
            <a:chExt cx="90170" cy="90169"/>
          </a:xfrm>
        </p:grpSpPr>
        <p:sp>
          <p:nvSpPr>
            <p:cNvPr id="2263" name="Google Shape;2263;p8"/>
            <p:cNvSpPr/>
            <p:nvPr/>
          </p:nvSpPr>
          <p:spPr>
            <a:xfrm>
              <a:off x="9491980" y="291465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4" name="Google Shape;2264;p8"/>
            <p:cNvSpPr/>
            <p:nvPr/>
          </p:nvSpPr>
          <p:spPr>
            <a:xfrm>
              <a:off x="9537700" y="286893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65" name="Google Shape;2265;p8"/>
          <p:cNvGrpSpPr/>
          <p:nvPr/>
        </p:nvGrpSpPr>
        <p:grpSpPr>
          <a:xfrm>
            <a:off x="9502140" y="2965053"/>
            <a:ext cx="90169" cy="90169"/>
            <a:chOff x="9502140" y="2868930"/>
            <a:chExt cx="90169" cy="90169"/>
          </a:xfrm>
        </p:grpSpPr>
        <p:sp>
          <p:nvSpPr>
            <p:cNvPr id="2266" name="Google Shape;2266;p8"/>
            <p:cNvSpPr/>
            <p:nvPr/>
          </p:nvSpPr>
          <p:spPr>
            <a:xfrm>
              <a:off x="9502140" y="291465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7" name="Google Shape;2267;p8"/>
            <p:cNvSpPr/>
            <p:nvPr/>
          </p:nvSpPr>
          <p:spPr>
            <a:xfrm>
              <a:off x="9547860" y="286893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68" name="Google Shape;2268;p8"/>
          <p:cNvGrpSpPr/>
          <p:nvPr/>
        </p:nvGrpSpPr>
        <p:grpSpPr>
          <a:xfrm>
            <a:off x="9518650" y="2965053"/>
            <a:ext cx="90170" cy="90169"/>
            <a:chOff x="9518650" y="2868930"/>
            <a:chExt cx="90170" cy="90169"/>
          </a:xfrm>
        </p:grpSpPr>
        <p:sp>
          <p:nvSpPr>
            <p:cNvPr id="2269" name="Google Shape;2269;p8"/>
            <p:cNvSpPr/>
            <p:nvPr/>
          </p:nvSpPr>
          <p:spPr>
            <a:xfrm>
              <a:off x="9518650" y="291465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8"/>
            <p:cNvSpPr/>
            <p:nvPr/>
          </p:nvSpPr>
          <p:spPr>
            <a:xfrm>
              <a:off x="9563100" y="286893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71" name="Google Shape;2271;p8"/>
          <p:cNvGrpSpPr/>
          <p:nvPr/>
        </p:nvGrpSpPr>
        <p:grpSpPr>
          <a:xfrm>
            <a:off x="9551670" y="2981563"/>
            <a:ext cx="90170" cy="90170"/>
            <a:chOff x="9551670" y="2885440"/>
            <a:chExt cx="90170" cy="90170"/>
          </a:xfrm>
        </p:grpSpPr>
        <p:sp>
          <p:nvSpPr>
            <p:cNvPr id="2272" name="Google Shape;2272;p8"/>
            <p:cNvSpPr/>
            <p:nvPr/>
          </p:nvSpPr>
          <p:spPr>
            <a:xfrm>
              <a:off x="9551670" y="293116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8"/>
            <p:cNvSpPr/>
            <p:nvPr/>
          </p:nvSpPr>
          <p:spPr>
            <a:xfrm>
              <a:off x="9597390" y="2885440"/>
              <a:ext cx="12700" cy="90170"/>
            </a:xfrm>
            <a:custGeom>
              <a:rect b="b" l="l" r="r" t="t"/>
              <a:pathLst>
                <a:path extrusionOk="0" h="90170"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74" name="Google Shape;2274;p8"/>
          <p:cNvGrpSpPr/>
          <p:nvPr/>
        </p:nvGrpSpPr>
        <p:grpSpPr>
          <a:xfrm>
            <a:off x="9564370" y="2981563"/>
            <a:ext cx="90170" cy="90170"/>
            <a:chOff x="9564370" y="2885440"/>
            <a:chExt cx="90170" cy="90170"/>
          </a:xfrm>
        </p:grpSpPr>
        <p:sp>
          <p:nvSpPr>
            <p:cNvPr id="2275" name="Google Shape;2275;p8"/>
            <p:cNvSpPr/>
            <p:nvPr/>
          </p:nvSpPr>
          <p:spPr>
            <a:xfrm>
              <a:off x="9564370" y="293116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6" name="Google Shape;2276;p8"/>
            <p:cNvSpPr/>
            <p:nvPr/>
          </p:nvSpPr>
          <p:spPr>
            <a:xfrm>
              <a:off x="9608820" y="2885440"/>
              <a:ext cx="12700" cy="90170"/>
            </a:xfrm>
            <a:custGeom>
              <a:rect b="b" l="l" r="r" t="t"/>
              <a:pathLst>
                <a:path extrusionOk="0" h="90170"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77" name="Google Shape;2277;p8"/>
          <p:cNvGrpSpPr/>
          <p:nvPr/>
        </p:nvGrpSpPr>
        <p:grpSpPr>
          <a:xfrm>
            <a:off x="9575800" y="2981563"/>
            <a:ext cx="90170" cy="90170"/>
            <a:chOff x="9575800" y="2885440"/>
            <a:chExt cx="90170" cy="90170"/>
          </a:xfrm>
        </p:grpSpPr>
        <p:sp>
          <p:nvSpPr>
            <p:cNvPr id="2278" name="Google Shape;2278;p8"/>
            <p:cNvSpPr/>
            <p:nvPr/>
          </p:nvSpPr>
          <p:spPr>
            <a:xfrm>
              <a:off x="9575800" y="293116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9" name="Google Shape;2279;p8"/>
            <p:cNvSpPr/>
            <p:nvPr/>
          </p:nvSpPr>
          <p:spPr>
            <a:xfrm>
              <a:off x="9621520" y="2885440"/>
              <a:ext cx="12700" cy="90170"/>
            </a:xfrm>
            <a:custGeom>
              <a:rect b="b" l="l" r="r" t="t"/>
              <a:pathLst>
                <a:path extrusionOk="0" h="90170"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80" name="Google Shape;2280;p8"/>
          <p:cNvGrpSpPr/>
          <p:nvPr/>
        </p:nvGrpSpPr>
        <p:grpSpPr>
          <a:xfrm>
            <a:off x="9588500" y="2981563"/>
            <a:ext cx="88900" cy="90170"/>
            <a:chOff x="9588500" y="2885440"/>
            <a:chExt cx="88900" cy="90170"/>
          </a:xfrm>
        </p:grpSpPr>
        <p:sp>
          <p:nvSpPr>
            <p:cNvPr id="2281" name="Google Shape;2281;p8"/>
            <p:cNvSpPr/>
            <p:nvPr/>
          </p:nvSpPr>
          <p:spPr>
            <a:xfrm>
              <a:off x="9588500" y="2931160"/>
              <a:ext cx="88900" cy="12700"/>
            </a:xfrm>
            <a:custGeom>
              <a:rect b="b" l="l" r="r" t="t"/>
              <a:pathLst>
                <a:path extrusionOk="0" h="12700" w="88900">
                  <a:moveTo>
                    <a:pt x="8890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8"/>
            <p:cNvSpPr/>
            <p:nvPr/>
          </p:nvSpPr>
          <p:spPr>
            <a:xfrm>
              <a:off x="9632950" y="2885440"/>
              <a:ext cx="12700" cy="90170"/>
            </a:xfrm>
            <a:custGeom>
              <a:rect b="b" l="l" r="r" t="t"/>
              <a:pathLst>
                <a:path extrusionOk="0" h="90170"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83" name="Google Shape;2283;p8"/>
          <p:cNvGrpSpPr/>
          <p:nvPr/>
        </p:nvGrpSpPr>
        <p:grpSpPr>
          <a:xfrm>
            <a:off x="9610090" y="2981563"/>
            <a:ext cx="90169" cy="90170"/>
            <a:chOff x="9610090" y="2885440"/>
            <a:chExt cx="90169" cy="90170"/>
          </a:xfrm>
        </p:grpSpPr>
        <p:sp>
          <p:nvSpPr>
            <p:cNvPr id="2284" name="Google Shape;2284;p8"/>
            <p:cNvSpPr/>
            <p:nvPr/>
          </p:nvSpPr>
          <p:spPr>
            <a:xfrm>
              <a:off x="9610090" y="293116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8"/>
            <p:cNvSpPr/>
            <p:nvPr/>
          </p:nvSpPr>
          <p:spPr>
            <a:xfrm>
              <a:off x="9654540" y="2885440"/>
              <a:ext cx="12700" cy="90170"/>
            </a:xfrm>
            <a:custGeom>
              <a:rect b="b" l="l" r="r" t="t"/>
              <a:pathLst>
                <a:path extrusionOk="0" h="90170"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86" name="Google Shape;2286;p8"/>
          <p:cNvGrpSpPr/>
          <p:nvPr/>
        </p:nvGrpSpPr>
        <p:grpSpPr>
          <a:xfrm>
            <a:off x="9657080" y="2981563"/>
            <a:ext cx="90170" cy="90170"/>
            <a:chOff x="9657080" y="2885440"/>
            <a:chExt cx="90170" cy="90170"/>
          </a:xfrm>
        </p:grpSpPr>
        <p:sp>
          <p:nvSpPr>
            <p:cNvPr id="2287" name="Google Shape;2287;p8"/>
            <p:cNvSpPr/>
            <p:nvPr/>
          </p:nvSpPr>
          <p:spPr>
            <a:xfrm>
              <a:off x="9657080" y="293116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8" name="Google Shape;2288;p8"/>
            <p:cNvSpPr/>
            <p:nvPr/>
          </p:nvSpPr>
          <p:spPr>
            <a:xfrm>
              <a:off x="9701530" y="2885440"/>
              <a:ext cx="12700" cy="90170"/>
            </a:xfrm>
            <a:custGeom>
              <a:rect b="b" l="l" r="r" t="t"/>
              <a:pathLst>
                <a:path extrusionOk="0" h="90170"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89" name="Google Shape;2289;p8"/>
          <p:cNvGrpSpPr/>
          <p:nvPr/>
        </p:nvGrpSpPr>
        <p:grpSpPr>
          <a:xfrm>
            <a:off x="9772650" y="2981563"/>
            <a:ext cx="90170" cy="90170"/>
            <a:chOff x="9772650" y="2885440"/>
            <a:chExt cx="90170" cy="90170"/>
          </a:xfrm>
        </p:grpSpPr>
        <p:sp>
          <p:nvSpPr>
            <p:cNvPr id="2290" name="Google Shape;2290;p8"/>
            <p:cNvSpPr/>
            <p:nvPr/>
          </p:nvSpPr>
          <p:spPr>
            <a:xfrm>
              <a:off x="9772650" y="293116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8"/>
            <p:cNvSpPr/>
            <p:nvPr/>
          </p:nvSpPr>
          <p:spPr>
            <a:xfrm>
              <a:off x="9817100" y="2885440"/>
              <a:ext cx="12700" cy="90170"/>
            </a:xfrm>
            <a:custGeom>
              <a:rect b="b" l="l" r="r" t="t"/>
              <a:pathLst>
                <a:path extrusionOk="0" h="90170"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2" name="Google Shape;2292;p8"/>
          <p:cNvGrpSpPr/>
          <p:nvPr/>
        </p:nvGrpSpPr>
        <p:grpSpPr>
          <a:xfrm>
            <a:off x="9949180" y="2981563"/>
            <a:ext cx="90170" cy="90170"/>
            <a:chOff x="9949180" y="2885440"/>
            <a:chExt cx="90170" cy="90170"/>
          </a:xfrm>
        </p:grpSpPr>
        <p:sp>
          <p:nvSpPr>
            <p:cNvPr id="2293" name="Google Shape;2293;p8"/>
            <p:cNvSpPr/>
            <p:nvPr/>
          </p:nvSpPr>
          <p:spPr>
            <a:xfrm>
              <a:off x="9949180" y="293116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p8"/>
            <p:cNvSpPr/>
            <p:nvPr/>
          </p:nvSpPr>
          <p:spPr>
            <a:xfrm>
              <a:off x="9994900" y="2885440"/>
              <a:ext cx="12700" cy="90170"/>
            </a:xfrm>
            <a:custGeom>
              <a:rect b="b" l="l" r="r" t="t"/>
              <a:pathLst>
                <a:path extrusionOk="0" h="90170"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5" name="Google Shape;2295;p8"/>
          <p:cNvGrpSpPr/>
          <p:nvPr/>
        </p:nvGrpSpPr>
        <p:grpSpPr>
          <a:xfrm>
            <a:off x="9987280" y="2981563"/>
            <a:ext cx="88900" cy="90170"/>
            <a:chOff x="9987280" y="2885440"/>
            <a:chExt cx="88900" cy="90170"/>
          </a:xfrm>
        </p:grpSpPr>
        <p:sp>
          <p:nvSpPr>
            <p:cNvPr id="2296" name="Google Shape;2296;p8"/>
            <p:cNvSpPr/>
            <p:nvPr/>
          </p:nvSpPr>
          <p:spPr>
            <a:xfrm>
              <a:off x="9987280" y="2931160"/>
              <a:ext cx="88900" cy="12700"/>
            </a:xfrm>
            <a:custGeom>
              <a:rect b="b" l="l" r="r" t="t"/>
              <a:pathLst>
                <a:path extrusionOk="0" h="12700" w="88900">
                  <a:moveTo>
                    <a:pt x="8890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8"/>
            <p:cNvSpPr/>
            <p:nvPr/>
          </p:nvSpPr>
          <p:spPr>
            <a:xfrm>
              <a:off x="10031730" y="2885440"/>
              <a:ext cx="12700" cy="90170"/>
            </a:xfrm>
            <a:custGeom>
              <a:rect b="b" l="l" r="r" t="t"/>
              <a:pathLst>
                <a:path extrusionOk="0" h="90170"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98" name="Google Shape;2298;p8"/>
          <p:cNvGrpSpPr/>
          <p:nvPr/>
        </p:nvGrpSpPr>
        <p:grpSpPr>
          <a:xfrm>
            <a:off x="10396220" y="3080623"/>
            <a:ext cx="90170" cy="90169"/>
            <a:chOff x="10396220" y="2984500"/>
            <a:chExt cx="90170" cy="90169"/>
          </a:xfrm>
        </p:grpSpPr>
        <p:sp>
          <p:nvSpPr>
            <p:cNvPr id="2299" name="Google Shape;2299;p8"/>
            <p:cNvSpPr/>
            <p:nvPr/>
          </p:nvSpPr>
          <p:spPr>
            <a:xfrm>
              <a:off x="10396220" y="303022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8"/>
            <p:cNvSpPr/>
            <p:nvPr/>
          </p:nvSpPr>
          <p:spPr>
            <a:xfrm>
              <a:off x="10440670" y="298450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01" name="Google Shape;2301;p8"/>
          <p:cNvGrpSpPr/>
          <p:nvPr/>
        </p:nvGrpSpPr>
        <p:grpSpPr>
          <a:xfrm>
            <a:off x="10433050" y="3080623"/>
            <a:ext cx="90170" cy="90169"/>
            <a:chOff x="10433050" y="2984500"/>
            <a:chExt cx="90170" cy="90169"/>
          </a:xfrm>
        </p:grpSpPr>
        <p:sp>
          <p:nvSpPr>
            <p:cNvPr id="2302" name="Google Shape;2302;p8"/>
            <p:cNvSpPr/>
            <p:nvPr/>
          </p:nvSpPr>
          <p:spPr>
            <a:xfrm>
              <a:off x="10433050" y="303022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p8"/>
            <p:cNvSpPr/>
            <p:nvPr/>
          </p:nvSpPr>
          <p:spPr>
            <a:xfrm>
              <a:off x="10478770" y="298450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04" name="Google Shape;2304;p8"/>
          <p:cNvGrpSpPr/>
          <p:nvPr/>
        </p:nvGrpSpPr>
        <p:grpSpPr>
          <a:xfrm>
            <a:off x="10613390" y="3080623"/>
            <a:ext cx="90169" cy="90169"/>
            <a:chOff x="10613390" y="2984500"/>
            <a:chExt cx="90169" cy="90169"/>
          </a:xfrm>
        </p:grpSpPr>
        <p:sp>
          <p:nvSpPr>
            <p:cNvPr id="2305" name="Google Shape;2305;p8"/>
            <p:cNvSpPr/>
            <p:nvPr/>
          </p:nvSpPr>
          <p:spPr>
            <a:xfrm>
              <a:off x="10613390" y="303022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p8"/>
            <p:cNvSpPr/>
            <p:nvPr/>
          </p:nvSpPr>
          <p:spPr>
            <a:xfrm>
              <a:off x="10659110" y="298450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07" name="Google Shape;2307;p8"/>
          <p:cNvGrpSpPr/>
          <p:nvPr/>
        </p:nvGrpSpPr>
        <p:grpSpPr>
          <a:xfrm>
            <a:off x="10640060" y="3080623"/>
            <a:ext cx="90170" cy="90169"/>
            <a:chOff x="10640060" y="2984500"/>
            <a:chExt cx="90170" cy="90169"/>
          </a:xfrm>
        </p:grpSpPr>
        <p:sp>
          <p:nvSpPr>
            <p:cNvPr id="2308" name="Google Shape;2308;p8"/>
            <p:cNvSpPr/>
            <p:nvPr/>
          </p:nvSpPr>
          <p:spPr>
            <a:xfrm>
              <a:off x="10640060" y="303022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p8"/>
            <p:cNvSpPr/>
            <p:nvPr/>
          </p:nvSpPr>
          <p:spPr>
            <a:xfrm>
              <a:off x="10684510" y="298450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0" name="Google Shape;2310;p8"/>
          <p:cNvGrpSpPr/>
          <p:nvPr/>
        </p:nvGrpSpPr>
        <p:grpSpPr>
          <a:xfrm>
            <a:off x="10669270" y="3080623"/>
            <a:ext cx="90170" cy="90169"/>
            <a:chOff x="10669270" y="2984500"/>
            <a:chExt cx="90170" cy="90169"/>
          </a:xfrm>
        </p:grpSpPr>
        <p:sp>
          <p:nvSpPr>
            <p:cNvPr id="2311" name="Google Shape;2311;p8"/>
            <p:cNvSpPr/>
            <p:nvPr/>
          </p:nvSpPr>
          <p:spPr>
            <a:xfrm>
              <a:off x="10669270" y="303022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8"/>
            <p:cNvSpPr/>
            <p:nvPr/>
          </p:nvSpPr>
          <p:spPr>
            <a:xfrm>
              <a:off x="10714990" y="298450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3" name="Google Shape;2313;p8"/>
          <p:cNvGrpSpPr/>
          <p:nvPr/>
        </p:nvGrpSpPr>
        <p:grpSpPr>
          <a:xfrm>
            <a:off x="10698480" y="3137773"/>
            <a:ext cx="90170" cy="90169"/>
            <a:chOff x="10698480" y="3041650"/>
            <a:chExt cx="90170" cy="90169"/>
          </a:xfrm>
        </p:grpSpPr>
        <p:sp>
          <p:nvSpPr>
            <p:cNvPr id="2314" name="Google Shape;2314;p8"/>
            <p:cNvSpPr/>
            <p:nvPr/>
          </p:nvSpPr>
          <p:spPr>
            <a:xfrm>
              <a:off x="10698480" y="308737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8"/>
            <p:cNvSpPr/>
            <p:nvPr/>
          </p:nvSpPr>
          <p:spPr>
            <a:xfrm>
              <a:off x="10742930" y="304165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6" name="Google Shape;2316;p8"/>
          <p:cNvGrpSpPr/>
          <p:nvPr/>
        </p:nvGrpSpPr>
        <p:grpSpPr>
          <a:xfrm>
            <a:off x="10767060" y="3137773"/>
            <a:ext cx="90170" cy="90169"/>
            <a:chOff x="10767060" y="3041650"/>
            <a:chExt cx="90170" cy="90169"/>
          </a:xfrm>
        </p:grpSpPr>
        <p:sp>
          <p:nvSpPr>
            <p:cNvPr id="2317" name="Google Shape;2317;p8"/>
            <p:cNvSpPr/>
            <p:nvPr/>
          </p:nvSpPr>
          <p:spPr>
            <a:xfrm>
              <a:off x="10767060" y="308737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8"/>
            <p:cNvSpPr/>
            <p:nvPr/>
          </p:nvSpPr>
          <p:spPr>
            <a:xfrm>
              <a:off x="10811510" y="304165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19" name="Google Shape;2319;p8"/>
          <p:cNvGrpSpPr/>
          <p:nvPr/>
        </p:nvGrpSpPr>
        <p:grpSpPr>
          <a:xfrm>
            <a:off x="10897870" y="3137773"/>
            <a:ext cx="88900" cy="90169"/>
            <a:chOff x="10897870" y="3041650"/>
            <a:chExt cx="88900" cy="90169"/>
          </a:xfrm>
        </p:grpSpPr>
        <p:sp>
          <p:nvSpPr>
            <p:cNvPr id="2320" name="Google Shape;2320;p8"/>
            <p:cNvSpPr/>
            <p:nvPr/>
          </p:nvSpPr>
          <p:spPr>
            <a:xfrm>
              <a:off x="10897870" y="3087370"/>
              <a:ext cx="88900" cy="12700"/>
            </a:xfrm>
            <a:custGeom>
              <a:rect b="b" l="l" r="r" t="t"/>
              <a:pathLst>
                <a:path extrusionOk="0" h="12700" w="88900">
                  <a:moveTo>
                    <a:pt x="8890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8"/>
            <p:cNvSpPr/>
            <p:nvPr/>
          </p:nvSpPr>
          <p:spPr>
            <a:xfrm>
              <a:off x="10942320" y="304165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22" name="Google Shape;2322;p8"/>
          <p:cNvGrpSpPr/>
          <p:nvPr/>
        </p:nvGrpSpPr>
        <p:grpSpPr>
          <a:xfrm>
            <a:off x="11299190" y="3137773"/>
            <a:ext cx="88900" cy="90169"/>
            <a:chOff x="11299190" y="3041650"/>
            <a:chExt cx="88900" cy="90169"/>
          </a:xfrm>
        </p:grpSpPr>
        <p:sp>
          <p:nvSpPr>
            <p:cNvPr id="2323" name="Google Shape;2323;p8"/>
            <p:cNvSpPr/>
            <p:nvPr/>
          </p:nvSpPr>
          <p:spPr>
            <a:xfrm>
              <a:off x="11299190" y="3087370"/>
              <a:ext cx="88900" cy="12700"/>
            </a:xfrm>
            <a:custGeom>
              <a:rect b="b" l="l" r="r" t="t"/>
              <a:pathLst>
                <a:path extrusionOk="0" h="12700" w="88900">
                  <a:moveTo>
                    <a:pt x="8890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p8"/>
            <p:cNvSpPr/>
            <p:nvPr/>
          </p:nvSpPr>
          <p:spPr>
            <a:xfrm>
              <a:off x="11343640" y="304165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25" name="Google Shape;2325;p8"/>
          <p:cNvGrpSpPr/>
          <p:nvPr/>
        </p:nvGrpSpPr>
        <p:grpSpPr>
          <a:xfrm>
            <a:off x="11346180" y="3137773"/>
            <a:ext cx="90170" cy="90169"/>
            <a:chOff x="11346180" y="3041650"/>
            <a:chExt cx="90170" cy="90169"/>
          </a:xfrm>
        </p:grpSpPr>
        <p:sp>
          <p:nvSpPr>
            <p:cNvPr id="2326" name="Google Shape;2326;p8"/>
            <p:cNvSpPr/>
            <p:nvPr/>
          </p:nvSpPr>
          <p:spPr>
            <a:xfrm>
              <a:off x="11346180" y="308737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7" name="Google Shape;2327;p8"/>
            <p:cNvSpPr/>
            <p:nvPr/>
          </p:nvSpPr>
          <p:spPr>
            <a:xfrm>
              <a:off x="11390630" y="304165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28" name="Google Shape;2328;p8"/>
          <p:cNvGrpSpPr/>
          <p:nvPr/>
        </p:nvGrpSpPr>
        <p:grpSpPr>
          <a:xfrm>
            <a:off x="11451590" y="3137773"/>
            <a:ext cx="90169" cy="90169"/>
            <a:chOff x="11451590" y="3041650"/>
            <a:chExt cx="90169" cy="90169"/>
          </a:xfrm>
        </p:grpSpPr>
        <p:sp>
          <p:nvSpPr>
            <p:cNvPr id="2329" name="Google Shape;2329;p8"/>
            <p:cNvSpPr/>
            <p:nvPr/>
          </p:nvSpPr>
          <p:spPr>
            <a:xfrm>
              <a:off x="11451590" y="3087370"/>
              <a:ext cx="90169" cy="12700"/>
            </a:xfrm>
            <a:custGeom>
              <a:rect b="b" l="l" r="r" t="t"/>
              <a:pathLst>
                <a:path extrusionOk="0" h="12700" w="90169">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0" name="Google Shape;2330;p8"/>
            <p:cNvSpPr/>
            <p:nvPr/>
          </p:nvSpPr>
          <p:spPr>
            <a:xfrm>
              <a:off x="11497310" y="304165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31" name="Google Shape;2331;p8"/>
          <p:cNvGrpSpPr/>
          <p:nvPr/>
        </p:nvGrpSpPr>
        <p:grpSpPr>
          <a:xfrm>
            <a:off x="8661400" y="2849483"/>
            <a:ext cx="90170" cy="90169"/>
            <a:chOff x="8661400" y="2753360"/>
            <a:chExt cx="90170" cy="90169"/>
          </a:xfrm>
        </p:grpSpPr>
        <p:sp>
          <p:nvSpPr>
            <p:cNvPr id="2332" name="Google Shape;2332;p8"/>
            <p:cNvSpPr/>
            <p:nvPr/>
          </p:nvSpPr>
          <p:spPr>
            <a:xfrm>
              <a:off x="8661400" y="2797810"/>
              <a:ext cx="90170" cy="12700"/>
            </a:xfrm>
            <a:custGeom>
              <a:rect b="b" l="l" r="r" t="t"/>
              <a:pathLst>
                <a:path extrusionOk="0" h="12700" w="90170">
                  <a:moveTo>
                    <a:pt x="90170" y="0"/>
                  </a:moveTo>
                  <a:lnTo>
                    <a:pt x="0" y="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3" name="Google Shape;2333;p8"/>
            <p:cNvSpPr/>
            <p:nvPr/>
          </p:nvSpPr>
          <p:spPr>
            <a:xfrm>
              <a:off x="8707120" y="2753360"/>
              <a:ext cx="12700" cy="90169"/>
            </a:xfrm>
            <a:custGeom>
              <a:rect b="b" l="l" r="r" t="t"/>
              <a:pathLst>
                <a:path extrusionOk="0" h="90169" w="12700">
                  <a:moveTo>
                    <a:pt x="0" y="0"/>
                  </a:moveTo>
                  <a:lnTo>
                    <a:pt x="0" y="90170"/>
                  </a:lnTo>
                </a:path>
              </a:pathLst>
            </a:custGeom>
            <a:noFill/>
            <a:ln cap="flat" cmpd="sng" w="127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34" name="Google Shape;2334;p8"/>
          <p:cNvSpPr txBox="1"/>
          <p:nvPr/>
        </p:nvSpPr>
        <p:spPr>
          <a:xfrm>
            <a:off x="6131060" y="3835454"/>
            <a:ext cx="986700" cy="579646"/>
          </a:xfrm>
          <a:prstGeom prst="rect">
            <a:avLst/>
          </a:prstGeom>
          <a:noFill/>
          <a:ln>
            <a:noFill/>
          </a:ln>
        </p:spPr>
        <p:txBody>
          <a:bodyPr anchorCtr="0" anchor="b" bIns="0" lIns="48000" spcFirstLastPara="1" rIns="4800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153F5A"/>
                </a:solidFill>
                <a:latin typeface="Arial Narrow"/>
                <a:ea typeface="Arial Narrow"/>
                <a:cs typeface="Arial Narrow"/>
                <a:sym typeface="Arial Narrow"/>
              </a:rPr>
              <a:t>No. of patients</a:t>
            </a:r>
            <a:endParaRPr b="0" i="0" sz="1200" u="none" cap="none" strike="noStrike">
              <a:solidFill>
                <a:srgbClr val="153F5A"/>
              </a:solidFill>
              <a:latin typeface="Arial Narrow"/>
              <a:ea typeface="Arial Narrow"/>
              <a:cs typeface="Arial Narrow"/>
              <a:sym typeface="Arial Narrow"/>
            </a:endParaRPr>
          </a:p>
          <a:p>
            <a:pPr indent="0" lvl="0" marL="0" marR="0" rtl="0" algn="r">
              <a:lnSpc>
                <a:spcPct val="100000"/>
              </a:lnSpc>
              <a:spcBef>
                <a:spcPts val="20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Vepdegestrant</a:t>
            </a:r>
            <a:r>
              <a:rPr b="1" i="0" lang="en-US" sz="1200" u="none" cap="none" strike="noStrike">
                <a:solidFill>
                  <a:srgbClr val="71A0B4"/>
                </a:solidFill>
                <a:latin typeface="Arial Narrow"/>
                <a:ea typeface="Arial Narrow"/>
                <a:cs typeface="Arial Narrow"/>
                <a:sym typeface="Arial Narrow"/>
              </a:rPr>
              <a:t> </a:t>
            </a:r>
            <a:r>
              <a:rPr b="1" i="0" lang="en-US" sz="1200" u="none" cap="none" strike="noStrike">
                <a:solidFill>
                  <a:srgbClr val="666666"/>
                </a:solidFill>
                <a:latin typeface="Arial Narrow"/>
                <a:ea typeface="Arial Narrow"/>
                <a:cs typeface="Arial Narrow"/>
                <a:sym typeface="Arial Narrow"/>
              </a:rPr>
              <a:t>Fulvestrant</a:t>
            </a:r>
            <a:endParaRPr b="0" i="0" sz="1200" u="none" cap="none" strike="noStrike">
              <a:solidFill>
                <a:srgbClr val="666666"/>
              </a:solidFill>
              <a:latin typeface="Arial Narrow"/>
              <a:ea typeface="Arial Narrow"/>
              <a:cs typeface="Arial Narrow"/>
              <a:sym typeface="Arial Narrow"/>
            </a:endParaRPr>
          </a:p>
        </p:txBody>
      </p:sp>
      <p:sp>
        <p:nvSpPr>
          <p:cNvPr id="2335" name="Google Shape;2335;p8"/>
          <p:cNvSpPr txBox="1"/>
          <p:nvPr/>
        </p:nvSpPr>
        <p:spPr>
          <a:xfrm>
            <a:off x="7169479"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313</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311</a:t>
            </a:r>
            <a:endParaRPr b="0" i="0" sz="1400" u="none" cap="none" strike="noStrike">
              <a:solidFill>
                <a:srgbClr val="000000"/>
              </a:solidFill>
              <a:latin typeface="Arial"/>
              <a:ea typeface="Arial"/>
              <a:cs typeface="Arial"/>
              <a:sym typeface="Arial"/>
            </a:endParaRPr>
          </a:p>
        </p:txBody>
      </p:sp>
      <p:sp>
        <p:nvSpPr>
          <p:cNvPr id="2336" name="Google Shape;2336;p8"/>
          <p:cNvSpPr txBox="1"/>
          <p:nvPr/>
        </p:nvSpPr>
        <p:spPr>
          <a:xfrm>
            <a:off x="7335653" y="3824983"/>
            <a:ext cx="4395600"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153F5A"/>
                </a:solidFill>
                <a:latin typeface="Arial Narrow"/>
                <a:ea typeface="Arial Narrow"/>
                <a:cs typeface="Arial Narrow"/>
                <a:sym typeface="Arial Narrow"/>
              </a:rPr>
              <a:t>Months</a:t>
            </a:r>
            <a:endParaRPr b="0" i="0" sz="1200" u="none" cap="none" strike="noStrike">
              <a:solidFill>
                <a:srgbClr val="153F5A"/>
              </a:solidFill>
              <a:latin typeface="Arial Narrow"/>
              <a:ea typeface="Arial Narrow"/>
              <a:cs typeface="Arial Narrow"/>
              <a:sym typeface="Arial Narrow"/>
            </a:endParaRPr>
          </a:p>
        </p:txBody>
      </p:sp>
      <p:sp>
        <p:nvSpPr>
          <p:cNvPr id="2337" name="Google Shape;2337;p8"/>
          <p:cNvSpPr txBox="1"/>
          <p:nvPr/>
        </p:nvSpPr>
        <p:spPr>
          <a:xfrm rot="-5400000">
            <a:off x="5886538" y="2553624"/>
            <a:ext cx="1758614" cy="281603"/>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153F5A"/>
                </a:solidFill>
                <a:latin typeface="Arial Narrow"/>
                <a:ea typeface="Arial Narrow"/>
                <a:cs typeface="Arial Narrow"/>
                <a:sym typeface="Arial Narrow"/>
              </a:rPr>
              <a:t>PFS</a:t>
            </a:r>
            <a:r>
              <a:rPr b="1" i="0" lang="en-US" sz="1200" u="none" cap="none" strike="noStrike">
                <a:solidFill>
                  <a:srgbClr val="153F5A"/>
                </a:solidFill>
                <a:latin typeface="Arial"/>
                <a:ea typeface="Arial"/>
                <a:cs typeface="Arial"/>
                <a:sym typeface="Arial"/>
              </a:rPr>
              <a:t> (%)</a:t>
            </a:r>
            <a:endParaRPr b="0" i="0" sz="1200" u="none" cap="none" strike="noStrike">
              <a:solidFill>
                <a:srgbClr val="153F5A"/>
              </a:solidFill>
              <a:latin typeface="Arial"/>
              <a:ea typeface="Arial"/>
              <a:cs typeface="Arial"/>
              <a:sym typeface="Arial"/>
            </a:endParaRPr>
          </a:p>
        </p:txBody>
      </p:sp>
      <p:sp>
        <p:nvSpPr>
          <p:cNvPr id="2338" name="Google Shape;2338;p8"/>
          <p:cNvSpPr txBox="1"/>
          <p:nvPr/>
        </p:nvSpPr>
        <p:spPr>
          <a:xfrm>
            <a:off x="7238400"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grpSp>
        <p:nvGrpSpPr>
          <p:cNvPr id="2339" name="Google Shape;2339;p8"/>
          <p:cNvGrpSpPr/>
          <p:nvPr/>
        </p:nvGrpSpPr>
        <p:grpSpPr>
          <a:xfrm>
            <a:off x="6886971" y="1789853"/>
            <a:ext cx="377941" cy="1870803"/>
            <a:chOff x="1089285" y="1738800"/>
            <a:chExt cx="377941" cy="1870803"/>
          </a:xfrm>
        </p:grpSpPr>
        <p:sp>
          <p:nvSpPr>
            <p:cNvPr id="2340" name="Google Shape;2340;p8"/>
            <p:cNvSpPr txBox="1"/>
            <p:nvPr/>
          </p:nvSpPr>
          <p:spPr>
            <a:xfrm>
              <a:off x="1089285" y="1738800"/>
              <a:ext cx="377780"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100</a:t>
              </a:r>
              <a:endParaRPr b="0" i="0" sz="1400" u="none" cap="none" strike="noStrike">
                <a:solidFill>
                  <a:srgbClr val="000000"/>
                </a:solidFill>
                <a:latin typeface="Arial"/>
                <a:ea typeface="Arial"/>
                <a:cs typeface="Arial"/>
                <a:sym typeface="Arial"/>
              </a:endParaRPr>
            </a:p>
          </p:txBody>
        </p:sp>
        <p:sp>
          <p:nvSpPr>
            <p:cNvPr id="2341" name="Google Shape;2341;p8"/>
            <p:cNvSpPr txBox="1"/>
            <p:nvPr/>
          </p:nvSpPr>
          <p:spPr>
            <a:xfrm>
              <a:off x="1180520" y="207972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80</a:t>
              </a:r>
              <a:endParaRPr b="0" i="0" sz="1400" u="none" cap="none" strike="noStrike">
                <a:solidFill>
                  <a:srgbClr val="000000"/>
                </a:solidFill>
                <a:latin typeface="Arial"/>
                <a:ea typeface="Arial"/>
                <a:cs typeface="Arial"/>
                <a:sym typeface="Arial"/>
              </a:endParaRPr>
            </a:p>
          </p:txBody>
        </p:sp>
        <p:sp>
          <p:nvSpPr>
            <p:cNvPr id="2342" name="Google Shape;2342;p8"/>
            <p:cNvSpPr txBox="1"/>
            <p:nvPr/>
          </p:nvSpPr>
          <p:spPr>
            <a:xfrm>
              <a:off x="1271762" y="3443404"/>
              <a:ext cx="195331"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2343" name="Google Shape;2343;p8"/>
            <p:cNvSpPr txBox="1"/>
            <p:nvPr/>
          </p:nvSpPr>
          <p:spPr>
            <a:xfrm>
              <a:off x="1180520" y="310248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2344" name="Google Shape;2344;p8"/>
            <p:cNvSpPr txBox="1"/>
            <p:nvPr/>
          </p:nvSpPr>
          <p:spPr>
            <a:xfrm>
              <a:off x="1180520" y="276156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40</a:t>
              </a:r>
              <a:endParaRPr b="0" i="0" sz="1400" u="none" cap="none" strike="noStrike">
                <a:solidFill>
                  <a:srgbClr val="000000"/>
                </a:solidFill>
                <a:latin typeface="Arial"/>
                <a:ea typeface="Arial"/>
                <a:cs typeface="Arial"/>
                <a:sym typeface="Arial"/>
              </a:endParaRPr>
            </a:p>
          </p:txBody>
        </p:sp>
        <p:sp>
          <p:nvSpPr>
            <p:cNvPr id="2345" name="Google Shape;2345;p8"/>
            <p:cNvSpPr txBox="1"/>
            <p:nvPr/>
          </p:nvSpPr>
          <p:spPr>
            <a:xfrm>
              <a:off x="1180520" y="242064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60</a:t>
              </a:r>
              <a:endParaRPr b="0" i="0" sz="1400" u="none" cap="none" strike="noStrike">
                <a:solidFill>
                  <a:srgbClr val="000000"/>
                </a:solidFill>
                <a:latin typeface="Arial"/>
                <a:ea typeface="Arial"/>
                <a:cs typeface="Arial"/>
                <a:sym typeface="Arial"/>
              </a:endParaRPr>
            </a:p>
          </p:txBody>
        </p:sp>
        <p:sp>
          <p:nvSpPr>
            <p:cNvPr id="2346" name="Google Shape;2346;p8"/>
            <p:cNvSpPr txBox="1"/>
            <p:nvPr/>
          </p:nvSpPr>
          <p:spPr>
            <a:xfrm>
              <a:off x="1089285" y="1909260"/>
              <a:ext cx="377780"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90</a:t>
              </a:r>
              <a:endParaRPr b="0" i="0" sz="1400" u="none" cap="none" strike="noStrike">
                <a:solidFill>
                  <a:srgbClr val="000000"/>
                </a:solidFill>
                <a:latin typeface="Arial"/>
                <a:ea typeface="Arial"/>
                <a:cs typeface="Arial"/>
                <a:sym typeface="Arial"/>
              </a:endParaRPr>
            </a:p>
          </p:txBody>
        </p:sp>
        <p:sp>
          <p:nvSpPr>
            <p:cNvPr id="2347" name="Google Shape;2347;p8"/>
            <p:cNvSpPr txBox="1"/>
            <p:nvPr/>
          </p:nvSpPr>
          <p:spPr>
            <a:xfrm>
              <a:off x="1180520" y="225018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70</a:t>
              </a:r>
              <a:endParaRPr b="0" i="0" sz="1400" u="none" cap="none" strike="noStrike">
                <a:solidFill>
                  <a:srgbClr val="000000"/>
                </a:solidFill>
                <a:latin typeface="Arial"/>
                <a:ea typeface="Arial"/>
                <a:cs typeface="Arial"/>
                <a:sym typeface="Arial"/>
              </a:endParaRPr>
            </a:p>
          </p:txBody>
        </p:sp>
        <p:sp>
          <p:nvSpPr>
            <p:cNvPr id="2348" name="Google Shape;2348;p8"/>
            <p:cNvSpPr txBox="1"/>
            <p:nvPr/>
          </p:nvSpPr>
          <p:spPr>
            <a:xfrm>
              <a:off x="1180520" y="327294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10</a:t>
              </a:r>
              <a:endParaRPr b="0" i="0" sz="1400" u="none" cap="none" strike="noStrike">
                <a:solidFill>
                  <a:srgbClr val="000000"/>
                </a:solidFill>
                <a:latin typeface="Arial"/>
                <a:ea typeface="Arial"/>
                <a:cs typeface="Arial"/>
                <a:sym typeface="Arial"/>
              </a:endParaRPr>
            </a:p>
          </p:txBody>
        </p:sp>
        <p:sp>
          <p:nvSpPr>
            <p:cNvPr id="2349" name="Google Shape;2349;p8"/>
            <p:cNvSpPr txBox="1"/>
            <p:nvPr/>
          </p:nvSpPr>
          <p:spPr>
            <a:xfrm>
              <a:off x="1180520" y="293202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30</a:t>
              </a:r>
              <a:endParaRPr b="0" i="0" sz="1400" u="none" cap="none" strike="noStrike">
                <a:solidFill>
                  <a:srgbClr val="000000"/>
                </a:solidFill>
                <a:latin typeface="Arial"/>
                <a:ea typeface="Arial"/>
                <a:cs typeface="Arial"/>
                <a:sym typeface="Arial"/>
              </a:endParaRPr>
            </a:p>
          </p:txBody>
        </p:sp>
        <p:sp>
          <p:nvSpPr>
            <p:cNvPr id="2350" name="Google Shape;2350;p8"/>
            <p:cNvSpPr txBox="1"/>
            <p:nvPr/>
          </p:nvSpPr>
          <p:spPr>
            <a:xfrm>
              <a:off x="1180520" y="2591100"/>
              <a:ext cx="286706" cy="166199"/>
            </a:xfrm>
            <a:prstGeom prst="rect">
              <a:avLst/>
            </a:prstGeom>
            <a:noFill/>
            <a:ln>
              <a:noFill/>
            </a:ln>
          </p:spPr>
          <p:txBody>
            <a:bodyPr anchorCtr="0" anchor="t" bIns="0" lIns="48000" spcFirstLastPara="1" rIns="4800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50</a:t>
              </a:r>
              <a:endParaRPr b="0" i="0" sz="1400" u="none" cap="none" strike="noStrike">
                <a:solidFill>
                  <a:srgbClr val="000000"/>
                </a:solidFill>
                <a:latin typeface="Arial"/>
                <a:ea typeface="Arial"/>
                <a:cs typeface="Arial"/>
                <a:sym typeface="Arial"/>
              </a:endParaRPr>
            </a:p>
          </p:txBody>
        </p:sp>
      </p:grpSp>
      <p:sp>
        <p:nvSpPr>
          <p:cNvPr id="2351" name="Google Shape;2351;p8"/>
          <p:cNvSpPr txBox="1"/>
          <p:nvPr/>
        </p:nvSpPr>
        <p:spPr>
          <a:xfrm>
            <a:off x="7413702"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306</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292</a:t>
            </a:r>
            <a:endParaRPr b="0" i="0" sz="1400" u="none" cap="none" strike="noStrike">
              <a:solidFill>
                <a:srgbClr val="000000"/>
              </a:solidFill>
              <a:latin typeface="Arial"/>
              <a:ea typeface="Arial"/>
              <a:cs typeface="Arial"/>
              <a:sym typeface="Arial"/>
            </a:endParaRPr>
          </a:p>
        </p:txBody>
      </p:sp>
      <p:sp>
        <p:nvSpPr>
          <p:cNvPr id="2352" name="Google Shape;2352;p8"/>
          <p:cNvSpPr txBox="1"/>
          <p:nvPr/>
        </p:nvSpPr>
        <p:spPr>
          <a:xfrm>
            <a:off x="7482623"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p:txBody>
      </p:sp>
      <p:sp>
        <p:nvSpPr>
          <p:cNvPr id="2353" name="Google Shape;2353;p8"/>
          <p:cNvSpPr txBox="1"/>
          <p:nvPr/>
        </p:nvSpPr>
        <p:spPr>
          <a:xfrm>
            <a:off x="7657925"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189</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162</a:t>
            </a:r>
            <a:endParaRPr b="0" i="0" sz="1400" u="none" cap="none" strike="noStrike">
              <a:solidFill>
                <a:srgbClr val="000000"/>
              </a:solidFill>
              <a:latin typeface="Arial"/>
              <a:ea typeface="Arial"/>
              <a:cs typeface="Arial"/>
              <a:sym typeface="Arial"/>
            </a:endParaRPr>
          </a:p>
        </p:txBody>
      </p:sp>
      <p:sp>
        <p:nvSpPr>
          <p:cNvPr id="2354" name="Google Shape;2354;p8"/>
          <p:cNvSpPr txBox="1"/>
          <p:nvPr/>
        </p:nvSpPr>
        <p:spPr>
          <a:xfrm>
            <a:off x="7726846"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2</a:t>
            </a:r>
            <a:endParaRPr b="0" i="0" sz="1400" u="none" cap="none" strike="noStrike">
              <a:solidFill>
                <a:srgbClr val="000000"/>
              </a:solidFill>
              <a:latin typeface="Arial"/>
              <a:ea typeface="Arial"/>
              <a:cs typeface="Arial"/>
              <a:sym typeface="Arial"/>
            </a:endParaRPr>
          </a:p>
        </p:txBody>
      </p:sp>
      <p:sp>
        <p:nvSpPr>
          <p:cNvPr id="2355" name="Google Shape;2355;p8"/>
          <p:cNvSpPr txBox="1"/>
          <p:nvPr/>
        </p:nvSpPr>
        <p:spPr>
          <a:xfrm>
            <a:off x="7902148"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168</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143</a:t>
            </a:r>
            <a:endParaRPr b="0" i="0" sz="1400" u="none" cap="none" strike="noStrike">
              <a:solidFill>
                <a:srgbClr val="000000"/>
              </a:solidFill>
              <a:latin typeface="Arial"/>
              <a:ea typeface="Arial"/>
              <a:cs typeface="Arial"/>
              <a:sym typeface="Arial"/>
            </a:endParaRPr>
          </a:p>
        </p:txBody>
      </p:sp>
      <p:sp>
        <p:nvSpPr>
          <p:cNvPr id="2356" name="Google Shape;2356;p8"/>
          <p:cNvSpPr txBox="1"/>
          <p:nvPr/>
        </p:nvSpPr>
        <p:spPr>
          <a:xfrm>
            <a:off x="7971069"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3</a:t>
            </a:r>
            <a:endParaRPr b="0" i="0" sz="1400" u="none" cap="none" strike="noStrike">
              <a:solidFill>
                <a:srgbClr val="000000"/>
              </a:solidFill>
              <a:latin typeface="Arial"/>
              <a:ea typeface="Arial"/>
              <a:cs typeface="Arial"/>
              <a:sym typeface="Arial"/>
            </a:endParaRPr>
          </a:p>
        </p:txBody>
      </p:sp>
      <p:sp>
        <p:nvSpPr>
          <p:cNvPr id="2357" name="Google Shape;2357;p8"/>
          <p:cNvSpPr txBox="1"/>
          <p:nvPr/>
        </p:nvSpPr>
        <p:spPr>
          <a:xfrm>
            <a:off x="8146371"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113</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101</a:t>
            </a:r>
            <a:endParaRPr b="0" i="0" sz="1400" u="none" cap="none" strike="noStrike">
              <a:solidFill>
                <a:srgbClr val="000000"/>
              </a:solidFill>
              <a:latin typeface="Arial"/>
              <a:ea typeface="Arial"/>
              <a:cs typeface="Arial"/>
              <a:sym typeface="Arial"/>
            </a:endParaRPr>
          </a:p>
        </p:txBody>
      </p:sp>
      <p:sp>
        <p:nvSpPr>
          <p:cNvPr id="2358" name="Google Shape;2358;p8"/>
          <p:cNvSpPr txBox="1"/>
          <p:nvPr/>
        </p:nvSpPr>
        <p:spPr>
          <a:xfrm>
            <a:off x="8215292"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4</a:t>
            </a:r>
            <a:endParaRPr b="0" i="0" sz="1400" u="none" cap="none" strike="noStrike">
              <a:solidFill>
                <a:srgbClr val="000000"/>
              </a:solidFill>
              <a:latin typeface="Arial"/>
              <a:ea typeface="Arial"/>
              <a:cs typeface="Arial"/>
              <a:sym typeface="Arial"/>
            </a:endParaRPr>
          </a:p>
        </p:txBody>
      </p:sp>
      <p:sp>
        <p:nvSpPr>
          <p:cNvPr id="2359" name="Google Shape;2359;p8"/>
          <p:cNvSpPr txBox="1"/>
          <p:nvPr/>
        </p:nvSpPr>
        <p:spPr>
          <a:xfrm>
            <a:off x="8390594"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108</a:t>
            </a:r>
            <a:endParaRPr b="0" i="0" sz="1400" u="none" cap="none" strike="noStrike">
              <a:solidFill>
                <a:schemeClr val="accent1"/>
              </a:solidFill>
              <a:latin typeface="Arial"/>
              <a:ea typeface="Arial"/>
              <a:cs typeface="Arial"/>
              <a:sym typeface="Arial"/>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98</a:t>
            </a:r>
            <a:endParaRPr b="0" i="0" sz="1400" u="none" cap="none" strike="noStrike">
              <a:solidFill>
                <a:srgbClr val="000000"/>
              </a:solidFill>
              <a:latin typeface="Arial"/>
              <a:ea typeface="Arial"/>
              <a:cs typeface="Arial"/>
              <a:sym typeface="Arial"/>
            </a:endParaRPr>
          </a:p>
        </p:txBody>
      </p:sp>
      <p:sp>
        <p:nvSpPr>
          <p:cNvPr id="2360" name="Google Shape;2360;p8"/>
          <p:cNvSpPr txBox="1"/>
          <p:nvPr/>
        </p:nvSpPr>
        <p:spPr>
          <a:xfrm>
            <a:off x="8459515"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5</a:t>
            </a:r>
            <a:endParaRPr b="0" i="0" sz="1400" u="none" cap="none" strike="noStrike">
              <a:solidFill>
                <a:srgbClr val="000000"/>
              </a:solidFill>
              <a:latin typeface="Arial"/>
              <a:ea typeface="Arial"/>
              <a:cs typeface="Arial"/>
              <a:sym typeface="Arial"/>
            </a:endParaRPr>
          </a:p>
        </p:txBody>
      </p:sp>
      <p:sp>
        <p:nvSpPr>
          <p:cNvPr id="2361" name="Google Shape;2361;p8"/>
          <p:cNvSpPr txBox="1"/>
          <p:nvPr/>
        </p:nvSpPr>
        <p:spPr>
          <a:xfrm>
            <a:off x="8634817"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74</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58</a:t>
            </a:r>
            <a:endParaRPr b="0" i="0" sz="1400" u="none" cap="none" strike="noStrike">
              <a:solidFill>
                <a:srgbClr val="000000"/>
              </a:solidFill>
              <a:latin typeface="Arial"/>
              <a:ea typeface="Arial"/>
              <a:cs typeface="Arial"/>
              <a:sym typeface="Arial"/>
            </a:endParaRPr>
          </a:p>
        </p:txBody>
      </p:sp>
      <p:sp>
        <p:nvSpPr>
          <p:cNvPr id="2362" name="Google Shape;2362;p8"/>
          <p:cNvSpPr txBox="1"/>
          <p:nvPr/>
        </p:nvSpPr>
        <p:spPr>
          <a:xfrm>
            <a:off x="8703738"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6</a:t>
            </a:r>
            <a:endParaRPr b="0" i="0" sz="1400" u="none" cap="none" strike="noStrike">
              <a:solidFill>
                <a:srgbClr val="000000"/>
              </a:solidFill>
              <a:latin typeface="Arial"/>
              <a:ea typeface="Arial"/>
              <a:cs typeface="Arial"/>
              <a:sym typeface="Arial"/>
            </a:endParaRPr>
          </a:p>
        </p:txBody>
      </p:sp>
      <p:sp>
        <p:nvSpPr>
          <p:cNvPr id="2363" name="Google Shape;2363;p8"/>
          <p:cNvSpPr txBox="1"/>
          <p:nvPr/>
        </p:nvSpPr>
        <p:spPr>
          <a:xfrm>
            <a:off x="8879040"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72</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54</a:t>
            </a:r>
            <a:endParaRPr b="0" i="0" sz="1400" u="none" cap="none" strike="noStrike">
              <a:solidFill>
                <a:srgbClr val="000000"/>
              </a:solidFill>
              <a:latin typeface="Arial"/>
              <a:ea typeface="Arial"/>
              <a:cs typeface="Arial"/>
              <a:sym typeface="Arial"/>
            </a:endParaRPr>
          </a:p>
        </p:txBody>
      </p:sp>
      <p:sp>
        <p:nvSpPr>
          <p:cNvPr id="2364" name="Google Shape;2364;p8"/>
          <p:cNvSpPr txBox="1"/>
          <p:nvPr/>
        </p:nvSpPr>
        <p:spPr>
          <a:xfrm>
            <a:off x="8947961"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7</a:t>
            </a:r>
            <a:endParaRPr b="0" i="0" sz="1400" u="none" cap="none" strike="noStrike">
              <a:solidFill>
                <a:srgbClr val="000000"/>
              </a:solidFill>
              <a:latin typeface="Arial"/>
              <a:ea typeface="Arial"/>
              <a:cs typeface="Arial"/>
              <a:sym typeface="Arial"/>
            </a:endParaRPr>
          </a:p>
        </p:txBody>
      </p:sp>
      <p:sp>
        <p:nvSpPr>
          <p:cNvPr id="2365" name="Google Shape;2365;p8"/>
          <p:cNvSpPr txBox="1"/>
          <p:nvPr/>
        </p:nvSpPr>
        <p:spPr>
          <a:xfrm>
            <a:off x="9123263"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46</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36</a:t>
            </a:r>
            <a:endParaRPr b="0" i="0" sz="1400" u="none" cap="none" strike="noStrike">
              <a:solidFill>
                <a:srgbClr val="000000"/>
              </a:solidFill>
              <a:latin typeface="Arial"/>
              <a:ea typeface="Arial"/>
              <a:cs typeface="Arial"/>
              <a:sym typeface="Arial"/>
            </a:endParaRPr>
          </a:p>
        </p:txBody>
      </p:sp>
      <p:sp>
        <p:nvSpPr>
          <p:cNvPr id="2366" name="Google Shape;2366;p8"/>
          <p:cNvSpPr txBox="1"/>
          <p:nvPr/>
        </p:nvSpPr>
        <p:spPr>
          <a:xfrm>
            <a:off x="9192184"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8</a:t>
            </a:r>
            <a:endParaRPr b="0" i="0" sz="1400" u="none" cap="none" strike="noStrike">
              <a:solidFill>
                <a:srgbClr val="000000"/>
              </a:solidFill>
              <a:latin typeface="Arial"/>
              <a:ea typeface="Arial"/>
              <a:cs typeface="Arial"/>
              <a:sym typeface="Arial"/>
            </a:endParaRPr>
          </a:p>
        </p:txBody>
      </p:sp>
      <p:sp>
        <p:nvSpPr>
          <p:cNvPr id="2367" name="Google Shape;2367;p8"/>
          <p:cNvSpPr txBox="1"/>
          <p:nvPr/>
        </p:nvSpPr>
        <p:spPr>
          <a:xfrm>
            <a:off x="9367486"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46</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36</a:t>
            </a:r>
            <a:endParaRPr b="0" i="0" sz="1400" u="none" cap="none" strike="noStrike">
              <a:solidFill>
                <a:srgbClr val="000000"/>
              </a:solidFill>
              <a:latin typeface="Arial"/>
              <a:ea typeface="Arial"/>
              <a:cs typeface="Arial"/>
              <a:sym typeface="Arial"/>
            </a:endParaRPr>
          </a:p>
        </p:txBody>
      </p:sp>
      <p:sp>
        <p:nvSpPr>
          <p:cNvPr id="2368" name="Google Shape;2368;p8"/>
          <p:cNvSpPr txBox="1"/>
          <p:nvPr/>
        </p:nvSpPr>
        <p:spPr>
          <a:xfrm>
            <a:off x="9436407" y="3671633"/>
            <a:ext cx="195331"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9</a:t>
            </a:r>
            <a:endParaRPr b="0" i="0" sz="1400" u="none" cap="none" strike="noStrike">
              <a:solidFill>
                <a:srgbClr val="000000"/>
              </a:solidFill>
              <a:latin typeface="Arial"/>
              <a:ea typeface="Arial"/>
              <a:cs typeface="Arial"/>
              <a:sym typeface="Arial"/>
            </a:endParaRPr>
          </a:p>
        </p:txBody>
      </p:sp>
      <p:sp>
        <p:nvSpPr>
          <p:cNvPr id="2369" name="Google Shape;2369;p8"/>
          <p:cNvSpPr txBox="1"/>
          <p:nvPr/>
        </p:nvSpPr>
        <p:spPr>
          <a:xfrm>
            <a:off x="9611709"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28</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23</a:t>
            </a:r>
            <a:endParaRPr b="0" i="0" sz="1400" u="none" cap="none" strike="noStrike">
              <a:solidFill>
                <a:srgbClr val="000000"/>
              </a:solidFill>
              <a:latin typeface="Arial"/>
              <a:ea typeface="Arial"/>
              <a:cs typeface="Arial"/>
              <a:sym typeface="Arial"/>
            </a:endParaRPr>
          </a:p>
        </p:txBody>
      </p:sp>
      <p:sp>
        <p:nvSpPr>
          <p:cNvPr id="2370" name="Google Shape;2370;p8"/>
          <p:cNvSpPr txBox="1"/>
          <p:nvPr/>
        </p:nvSpPr>
        <p:spPr>
          <a:xfrm>
            <a:off x="9653848"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10</a:t>
            </a:r>
            <a:endParaRPr b="0" i="0" sz="1400" u="none" cap="none" strike="noStrike">
              <a:solidFill>
                <a:srgbClr val="000000"/>
              </a:solidFill>
              <a:latin typeface="Arial"/>
              <a:ea typeface="Arial"/>
              <a:cs typeface="Arial"/>
              <a:sym typeface="Arial"/>
            </a:endParaRPr>
          </a:p>
        </p:txBody>
      </p:sp>
      <p:sp>
        <p:nvSpPr>
          <p:cNvPr id="2371" name="Google Shape;2371;p8"/>
          <p:cNvSpPr txBox="1"/>
          <p:nvPr/>
        </p:nvSpPr>
        <p:spPr>
          <a:xfrm>
            <a:off x="9855932"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24</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12</a:t>
            </a:r>
            <a:endParaRPr b="0" i="0" sz="1400" u="none" cap="none" strike="noStrike">
              <a:solidFill>
                <a:srgbClr val="000000"/>
              </a:solidFill>
              <a:latin typeface="Arial"/>
              <a:ea typeface="Arial"/>
              <a:cs typeface="Arial"/>
              <a:sym typeface="Arial"/>
            </a:endParaRPr>
          </a:p>
        </p:txBody>
      </p:sp>
      <p:sp>
        <p:nvSpPr>
          <p:cNvPr id="2372" name="Google Shape;2372;p8"/>
          <p:cNvSpPr txBox="1"/>
          <p:nvPr/>
        </p:nvSpPr>
        <p:spPr>
          <a:xfrm>
            <a:off x="9898071"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11</a:t>
            </a:r>
            <a:endParaRPr b="0" i="0" sz="1400" u="none" cap="none" strike="noStrike">
              <a:solidFill>
                <a:srgbClr val="000000"/>
              </a:solidFill>
              <a:latin typeface="Arial"/>
              <a:ea typeface="Arial"/>
              <a:cs typeface="Arial"/>
              <a:sym typeface="Arial"/>
            </a:endParaRPr>
          </a:p>
        </p:txBody>
      </p:sp>
      <p:sp>
        <p:nvSpPr>
          <p:cNvPr id="2373" name="Google Shape;2373;p8"/>
          <p:cNvSpPr txBox="1"/>
          <p:nvPr/>
        </p:nvSpPr>
        <p:spPr>
          <a:xfrm>
            <a:off x="10100155"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15</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7</a:t>
            </a:r>
            <a:endParaRPr b="0" i="0" sz="1400" u="none" cap="none" strike="noStrike">
              <a:solidFill>
                <a:srgbClr val="000000"/>
              </a:solidFill>
              <a:latin typeface="Arial"/>
              <a:ea typeface="Arial"/>
              <a:cs typeface="Arial"/>
              <a:sym typeface="Arial"/>
            </a:endParaRPr>
          </a:p>
        </p:txBody>
      </p:sp>
      <p:sp>
        <p:nvSpPr>
          <p:cNvPr id="2374" name="Google Shape;2374;p8"/>
          <p:cNvSpPr txBox="1"/>
          <p:nvPr/>
        </p:nvSpPr>
        <p:spPr>
          <a:xfrm>
            <a:off x="10142294"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12</a:t>
            </a:r>
            <a:endParaRPr b="0" i="0" sz="1400" u="none" cap="none" strike="noStrike">
              <a:solidFill>
                <a:srgbClr val="000000"/>
              </a:solidFill>
              <a:latin typeface="Arial"/>
              <a:ea typeface="Arial"/>
              <a:cs typeface="Arial"/>
              <a:sym typeface="Arial"/>
            </a:endParaRPr>
          </a:p>
        </p:txBody>
      </p:sp>
      <p:sp>
        <p:nvSpPr>
          <p:cNvPr id="2375" name="Google Shape;2375;p8"/>
          <p:cNvSpPr txBox="1"/>
          <p:nvPr/>
        </p:nvSpPr>
        <p:spPr>
          <a:xfrm>
            <a:off x="10344378"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12</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7</a:t>
            </a:r>
            <a:endParaRPr b="0" i="0" sz="1400" u="none" cap="none" strike="noStrike">
              <a:solidFill>
                <a:srgbClr val="000000"/>
              </a:solidFill>
              <a:latin typeface="Arial"/>
              <a:ea typeface="Arial"/>
              <a:cs typeface="Arial"/>
              <a:sym typeface="Arial"/>
            </a:endParaRPr>
          </a:p>
        </p:txBody>
      </p:sp>
      <p:sp>
        <p:nvSpPr>
          <p:cNvPr id="2376" name="Google Shape;2376;p8"/>
          <p:cNvSpPr txBox="1"/>
          <p:nvPr/>
        </p:nvSpPr>
        <p:spPr>
          <a:xfrm>
            <a:off x="10386517"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13</a:t>
            </a:r>
            <a:endParaRPr b="0" i="0" sz="1400" u="none" cap="none" strike="noStrike">
              <a:solidFill>
                <a:srgbClr val="000000"/>
              </a:solidFill>
              <a:latin typeface="Arial"/>
              <a:ea typeface="Arial"/>
              <a:cs typeface="Arial"/>
              <a:sym typeface="Arial"/>
            </a:endParaRPr>
          </a:p>
        </p:txBody>
      </p:sp>
      <p:sp>
        <p:nvSpPr>
          <p:cNvPr id="2377" name="Google Shape;2377;p8"/>
          <p:cNvSpPr txBox="1"/>
          <p:nvPr/>
        </p:nvSpPr>
        <p:spPr>
          <a:xfrm>
            <a:off x="10588601"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6</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4</a:t>
            </a:r>
            <a:endParaRPr b="0" i="0" sz="1400" u="none" cap="none" strike="noStrike">
              <a:solidFill>
                <a:srgbClr val="000000"/>
              </a:solidFill>
              <a:latin typeface="Arial"/>
              <a:ea typeface="Arial"/>
              <a:cs typeface="Arial"/>
              <a:sym typeface="Arial"/>
            </a:endParaRPr>
          </a:p>
        </p:txBody>
      </p:sp>
      <p:sp>
        <p:nvSpPr>
          <p:cNvPr id="2378" name="Google Shape;2378;p8"/>
          <p:cNvSpPr txBox="1"/>
          <p:nvPr/>
        </p:nvSpPr>
        <p:spPr>
          <a:xfrm>
            <a:off x="10630740"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14</a:t>
            </a:r>
            <a:endParaRPr b="0" i="0" sz="1400" u="none" cap="none" strike="noStrike">
              <a:solidFill>
                <a:srgbClr val="000000"/>
              </a:solidFill>
              <a:latin typeface="Arial"/>
              <a:ea typeface="Arial"/>
              <a:cs typeface="Arial"/>
              <a:sym typeface="Arial"/>
            </a:endParaRPr>
          </a:p>
        </p:txBody>
      </p:sp>
      <p:sp>
        <p:nvSpPr>
          <p:cNvPr id="2379" name="Google Shape;2379;p8"/>
          <p:cNvSpPr txBox="1"/>
          <p:nvPr/>
        </p:nvSpPr>
        <p:spPr>
          <a:xfrm>
            <a:off x="10832824"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4</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3</a:t>
            </a:r>
            <a:endParaRPr b="0" i="0" sz="1400" u="none" cap="none" strike="noStrike">
              <a:solidFill>
                <a:srgbClr val="000000"/>
              </a:solidFill>
              <a:latin typeface="Arial"/>
              <a:ea typeface="Arial"/>
              <a:cs typeface="Arial"/>
              <a:sym typeface="Arial"/>
            </a:endParaRPr>
          </a:p>
        </p:txBody>
      </p:sp>
      <p:sp>
        <p:nvSpPr>
          <p:cNvPr id="2380" name="Google Shape;2380;p8"/>
          <p:cNvSpPr txBox="1"/>
          <p:nvPr/>
        </p:nvSpPr>
        <p:spPr>
          <a:xfrm>
            <a:off x="10874963"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15</a:t>
            </a:r>
            <a:endParaRPr b="0" i="0" sz="1400" u="none" cap="none" strike="noStrike">
              <a:solidFill>
                <a:srgbClr val="000000"/>
              </a:solidFill>
              <a:latin typeface="Arial"/>
              <a:ea typeface="Arial"/>
              <a:cs typeface="Arial"/>
              <a:sym typeface="Arial"/>
            </a:endParaRPr>
          </a:p>
        </p:txBody>
      </p:sp>
      <p:sp>
        <p:nvSpPr>
          <p:cNvPr id="2381" name="Google Shape;2381;p8"/>
          <p:cNvSpPr txBox="1"/>
          <p:nvPr/>
        </p:nvSpPr>
        <p:spPr>
          <a:xfrm>
            <a:off x="11077047"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4</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2</a:t>
            </a:r>
            <a:endParaRPr b="0" i="0" sz="1400" u="none" cap="none" strike="noStrike">
              <a:solidFill>
                <a:srgbClr val="000000"/>
              </a:solidFill>
              <a:latin typeface="Arial"/>
              <a:ea typeface="Arial"/>
              <a:cs typeface="Arial"/>
              <a:sym typeface="Arial"/>
            </a:endParaRPr>
          </a:p>
        </p:txBody>
      </p:sp>
      <p:sp>
        <p:nvSpPr>
          <p:cNvPr id="2382" name="Google Shape;2382;p8"/>
          <p:cNvSpPr txBox="1"/>
          <p:nvPr/>
        </p:nvSpPr>
        <p:spPr>
          <a:xfrm>
            <a:off x="11119186"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16</a:t>
            </a:r>
            <a:endParaRPr b="0" i="0" sz="1400" u="none" cap="none" strike="noStrike">
              <a:solidFill>
                <a:srgbClr val="000000"/>
              </a:solidFill>
              <a:latin typeface="Arial"/>
              <a:ea typeface="Arial"/>
              <a:cs typeface="Arial"/>
              <a:sym typeface="Arial"/>
            </a:endParaRPr>
          </a:p>
        </p:txBody>
      </p:sp>
      <p:sp>
        <p:nvSpPr>
          <p:cNvPr id="2383" name="Google Shape;2383;p8"/>
          <p:cNvSpPr txBox="1"/>
          <p:nvPr/>
        </p:nvSpPr>
        <p:spPr>
          <a:xfrm>
            <a:off x="11321270"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2</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2384" name="Google Shape;2384;p8"/>
          <p:cNvSpPr txBox="1"/>
          <p:nvPr/>
        </p:nvSpPr>
        <p:spPr>
          <a:xfrm>
            <a:off x="11363409"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17</a:t>
            </a:r>
            <a:endParaRPr b="0" i="0" sz="1400" u="none" cap="none" strike="noStrike">
              <a:solidFill>
                <a:srgbClr val="000000"/>
              </a:solidFill>
              <a:latin typeface="Arial"/>
              <a:ea typeface="Arial"/>
              <a:cs typeface="Arial"/>
              <a:sym typeface="Arial"/>
            </a:endParaRPr>
          </a:p>
        </p:txBody>
      </p:sp>
      <p:sp>
        <p:nvSpPr>
          <p:cNvPr id="2385" name="Google Shape;2385;p8"/>
          <p:cNvSpPr txBox="1"/>
          <p:nvPr/>
        </p:nvSpPr>
        <p:spPr>
          <a:xfrm>
            <a:off x="11565486" y="4049651"/>
            <a:ext cx="308400" cy="394980"/>
          </a:xfrm>
          <a:prstGeom prst="rect">
            <a:avLst/>
          </a:prstGeom>
          <a:noFill/>
          <a:ln>
            <a:noFill/>
          </a:ln>
        </p:spPr>
        <p:txBody>
          <a:bodyPr anchorCtr="0" anchor="t" bIns="0" lIns="48000" spcFirstLastPara="1" rIns="48000" wrap="square" tIns="0">
            <a:spAutoFit/>
          </a:bodyPr>
          <a:lstStyle/>
          <a:p>
            <a:pPr indent="0" lvl="0" marL="0" marR="0" rtl="0" algn="ctr">
              <a:lnSpc>
                <a:spcPct val="100000"/>
              </a:lnSpc>
              <a:spcBef>
                <a:spcPts val="0"/>
              </a:spcBef>
              <a:spcAft>
                <a:spcPts val="0"/>
              </a:spcAft>
              <a:buClr>
                <a:srgbClr val="3D8849"/>
              </a:buClr>
              <a:buSzPts val="1000"/>
              <a:buFont typeface="Arial"/>
              <a:buNone/>
            </a:pPr>
            <a:r>
              <a:rPr b="1" i="0" lang="en-US" sz="1200" u="none" cap="none" strike="noStrike">
                <a:solidFill>
                  <a:schemeClr val="accent1"/>
                </a:solidFill>
                <a:latin typeface="Arial Narrow"/>
                <a:ea typeface="Arial Narrow"/>
                <a:cs typeface="Arial Narrow"/>
                <a:sym typeface="Arial Narrow"/>
              </a:rPr>
              <a:t>0</a:t>
            </a:r>
            <a:endParaRPr b="1" i="0" sz="1200" u="none" cap="none" strike="noStrike">
              <a:solidFill>
                <a:schemeClr val="accent1"/>
              </a:solidFill>
              <a:latin typeface="Arial Narrow"/>
              <a:ea typeface="Arial Narrow"/>
              <a:cs typeface="Arial Narrow"/>
              <a:sym typeface="Arial Narrow"/>
            </a:endParaRPr>
          </a:p>
          <a:p>
            <a:pPr indent="0" lvl="0" marL="0" marR="0" rtl="0" algn="ct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2386" name="Google Shape;2386;p8"/>
          <p:cNvSpPr txBox="1"/>
          <p:nvPr/>
        </p:nvSpPr>
        <p:spPr>
          <a:xfrm>
            <a:off x="11607625" y="3671633"/>
            <a:ext cx="239479" cy="166199"/>
          </a:xfrm>
          <a:prstGeom prst="rect">
            <a:avLst/>
          </a:prstGeom>
          <a:noFill/>
          <a:ln>
            <a:noFill/>
          </a:ln>
        </p:spPr>
        <p:txBody>
          <a:bodyPr anchorCtr="0" anchor="t" bIns="0" lIns="48000" spcFirstLastPara="1" rIns="4800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200" u="none" cap="none" strike="noStrike">
                <a:solidFill>
                  <a:srgbClr val="153F5A"/>
                </a:solidFill>
                <a:latin typeface="Arial Narrow"/>
                <a:ea typeface="Arial Narrow"/>
                <a:cs typeface="Arial Narrow"/>
                <a:sym typeface="Arial Narrow"/>
              </a:rPr>
              <a:t>18</a:t>
            </a:r>
            <a:endParaRPr b="0" i="0" sz="1400" u="none" cap="none" strike="noStrike">
              <a:solidFill>
                <a:srgbClr val="000000"/>
              </a:solidFill>
              <a:latin typeface="Arial"/>
              <a:ea typeface="Arial"/>
              <a:cs typeface="Arial"/>
              <a:sym typeface="Arial"/>
            </a:endParaRPr>
          </a:p>
        </p:txBody>
      </p:sp>
      <p:grpSp>
        <p:nvGrpSpPr>
          <p:cNvPr id="2387" name="Google Shape;2387;p8"/>
          <p:cNvGrpSpPr/>
          <p:nvPr/>
        </p:nvGrpSpPr>
        <p:grpSpPr>
          <a:xfrm>
            <a:off x="10392198" y="2054080"/>
            <a:ext cx="1337100" cy="307777"/>
            <a:chOff x="3699196" y="1839913"/>
            <a:chExt cx="1191924" cy="327702"/>
          </a:xfrm>
        </p:grpSpPr>
        <p:grpSp>
          <p:nvGrpSpPr>
            <p:cNvPr id="2388" name="Google Shape;2388;p8"/>
            <p:cNvGrpSpPr/>
            <p:nvPr/>
          </p:nvGrpSpPr>
          <p:grpSpPr>
            <a:xfrm>
              <a:off x="3699196" y="1934430"/>
              <a:ext cx="196900" cy="159734"/>
              <a:chOff x="3699196" y="1934430"/>
              <a:chExt cx="196900" cy="159734"/>
            </a:xfrm>
          </p:grpSpPr>
          <p:cxnSp>
            <p:nvCxnSpPr>
              <p:cNvPr id="2389" name="Google Shape;2389;p8"/>
              <p:cNvCxnSpPr/>
              <p:nvPr/>
            </p:nvCxnSpPr>
            <p:spPr>
              <a:xfrm>
                <a:off x="3699196" y="1934430"/>
                <a:ext cx="196900" cy="0"/>
              </a:xfrm>
              <a:prstGeom prst="straightConnector1">
                <a:avLst/>
              </a:prstGeom>
              <a:noFill/>
              <a:ln cap="flat" cmpd="sng" w="19050">
                <a:solidFill>
                  <a:schemeClr val="accent1"/>
                </a:solidFill>
                <a:prstDash val="solid"/>
                <a:miter lim="800000"/>
                <a:headEnd len="sm" w="sm" type="none"/>
                <a:tailEnd len="sm" w="sm" type="none"/>
              </a:ln>
            </p:spPr>
          </p:cxnSp>
          <p:cxnSp>
            <p:nvCxnSpPr>
              <p:cNvPr id="2390" name="Google Shape;2390;p8"/>
              <p:cNvCxnSpPr/>
              <p:nvPr/>
            </p:nvCxnSpPr>
            <p:spPr>
              <a:xfrm>
                <a:off x="3699196" y="2094164"/>
                <a:ext cx="196900" cy="0"/>
              </a:xfrm>
              <a:prstGeom prst="straightConnector1">
                <a:avLst/>
              </a:prstGeom>
              <a:noFill/>
              <a:ln cap="flat" cmpd="sng" w="19050">
                <a:solidFill>
                  <a:srgbClr val="7F7F7F"/>
                </a:solidFill>
                <a:prstDash val="solid"/>
                <a:miter lim="800000"/>
                <a:headEnd len="sm" w="sm" type="none"/>
                <a:tailEnd len="sm" w="sm" type="none"/>
              </a:ln>
            </p:spPr>
          </p:cxnSp>
        </p:grpSp>
        <p:sp>
          <p:nvSpPr>
            <p:cNvPr id="2391" name="Google Shape;2391;p8"/>
            <p:cNvSpPr txBox="1"/>
            <p:nvPr/>
          </p:nvSpPr>
          <p:spPr>
            <a:xfrm>
              <a:off x="3940398" y="1839913"/>
              <a:ext cx="950722" cy="327702"/>
            </a:xfrm>
            <a:prstGeom prst="rect">
              <a:avLst/>
            </a:prstGeom>
            <a:noFill/>
            <a:ln>
              <a:noFill/>
            </a:ln>
          </p:spPr>
          <p:txBody>
            <a:bodyPr anchorCtr="0" anchor="t" bIns="0" lIns="48000" spcFirstLastPara="1" rIns="4800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153F5A"/>
                  </a:solidFill>
                  <a:latin typeface="Arial Narrow"/>
                  <a:ea typeface="Arial Narrow"/>
                  <a:cs typeface="Arial Narrow"/>
                  <a:sym typeface="Arial Narrow"/>
                </a:rPr>
                <a:t>Vepdegestrant</a:t>
              </a:r>
              <a:endParaRPr b="0" i="0" sz="1000" u="none" cap="none" strike="noStrike">
                <a:solidFill>
                  <a:srgbClr val="153F5A"/>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153F5A"/>
                  </a:solidFill>
                  <a:latin typeface="Arial Narrow"/>
                  <a:ea typeface="Arial Narrow"/>
                  <a:cs typeface="Arial Narrow"/>
                  <a:sym typeface="Arial Narrow"/>
                </a:rPr>
                <a:t>Fulvestrant</a:t>
              </a:r>
              <a:endParaRPr b="0" i="0" sz="1000" u="none" cap="none" strike="noStrike">
                <a:solidFill>
                  <a:srgbClr val="153F5A"/>
                </a:solidFill>
                <a:latin typeface="Arial Narrow"/>
                <a:ea typeface="Arial Narrow"/>
                <a:cs typeface="Arial Narrow"/>
                <a:sym typeface="Arial Narrow"/>
              </a:endParaRPr>
            </a:p>
          </p:txBody>
        </p:sp>
      </p:grpSp>
      <p:sp>
        <p:nvSpPr>
          <p:cNvPr id="2392" name="Google Shape;2392;p8"/>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graphicFrame>
        <p:nvGraphicFramePr>
          <p:cNvPr id="2393" name="Google Shape;2393;p8"/>
          <p:cNvGraphicFramePr/>
          <p:nvPr/>
        </p:nvGraphicFramePr>
        <p:xfrm>
          <a:off x="859977" y="4605278"/>
          <a:ext cx="3000000" cy="3000000"/>
        </p:xfrm>
        <a:graphic>
          <a:graphicData uri="http://schemas.openxmlformats.org/drawingml/2006/table">
            <a:tbl>
              <a:tblPr>
                <a:noFill/>
                <a:tableStyleId>{B670556F-2E9B-48F4-A988-F57587558883}</a:tableStyleId>
              </a:tblPr>
              <a:tblGrid>
                <a:gridCol w="1835700"/>
                <a:gridCol w="1620000"/>
                <a:gridCol w="1620000"/>
              </a:tblGrid>
              <a:tr h="274325">
                <a:tc>
                  <a:txBody>
                    <a:bodyPr/>
                    <a:lstStyle/>
                    <a:p>
                      <a:pPr indent="0" lvl="0" marL="0" marR="0" rtl="0" algn="ctr">
                        <a:lnSpc>
                          <a:spcPct val="80000"/>
                        </a:lnSpc>
                        <a:spcBef>
                          <a:spcPts val="0"/>
                        </a:spcBef>
                        <a:spcAft>
                          <a:spcPts val="0"/>
                        </a:spcAft>
                        <a:buClr>
                          <a:schemeClr val="dk1"/>
                        </a:buClr>
                        <a:buSzPts val="1100"/>
                        <a:buFont typeface="Arial Narrow"/>
                        <a:buNone/>
                      </a:pPr>
                      <a:r>
                        <a:t/>
                      </a:r>
                      <a:endParaRPr sz="11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VEP (n=136)</a:t>
                      </a:r>
                      <a:endParaRPr sz="1400" u="none" cap="none" strike="noStrike"/>
                    </a:p>
                  </a:txBody>
                  <a:tcPr marT="60950" marB="60950" marR="73925" marL="73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ctr">
                        <a:lnSpc>
                          <a:spcPct val="9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FUL (n=134)</a:t>
                      </a:r>
                      <a:endParaRPr sz="1400" u="none" cap="none" strike="noStrike"/>
                    </a:p>
                  </a:txBody>
                  <a:tcPr marT="60950" marB="60950" marR="73925" marL="73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274325">
                <a:tc>
                  <a:txBody>
                    <a:bodyPr/>
                    <a:lstStyle/>
                    <a:p>
                      <a:pPr indent="0" lvl="0" marL="0" marR="0" rtl="0" algn="r">
                        <a:lnSpc>
                          <a:spcPct val="100000"/>
                        </a:lnSpc>
                        <a:spcBef>
                          <a:spcPts val="0"/>
                        </a:spcBef>
                        <a:spcAft>
                          <a:spcPts val="0"/>
                        </a:spcAft>
                        <a:buClr>
                          <a:schemeClr val="accent1"/>
                        </a:buClr>
                        <a:buSzPts val="1400"/>
                        <a:buFont typeface="Arial Narrow"/>
                        <a:buNone/>
                      </a:pPr>
                      <a:r>
                        <a:rPr b="1" lang="en-US" sz="1400" u="none" cap="none" strike="noStrike">
                          <a:solidFill>
                            <a:schemeClr val="accent1"/>
                          </a:solidFill>
                          <a:latin typeface="Arial Narrow"/>
                          <a:ea typeface="Arial Narrow"/>
                          <a:cs typeface="Arial Narrow"/>
                          <a:sym typeface="Arial Narrow"/>
                        </a:rPr>
                        <a:t>mPFS, mo</a:t>
                      </a:r>
                      <a:r>
                        <a:rPr b="1" baseline="30000" lang="en-US" sz="1400" u="none" cap="none" strike="noStrike">
                          <a:solidFill>
                            <a:schemeClr val="accent1"/>
                          </a:solidFill>
                          <a:latin typeface="Arial Narrow"/>
                          <a:ea typeface="Arial Narrow"/>
                          <a:cs typeface="Arial Narrow"/>
                          <a:sym typeface="Arial Narrow"/>
                        </a:rPr>
                        <a:t>1</a:t>
                      </a:r>
                      <a:r>
                        <a:rPr b="1" lang="en-US" sz="1400" u="none" cap="none" strike="noStrike">
                          <a:solidFill>
                            <a:schemeClr val="accent1"/>
                          </a:solidFill>
                          <a:latin typeface="Arial Narrow"/>
                          <a:ea typeface="Arial Narrow"/>
                          <a:cs typeface="Arial Narrow"/>
                          <a:sym typeface="Arial Narrow"/>
                        </a:rPr>
                        <a:t> </a:t>
                      </a:r>
                      <a:r>
                        <a:rPr b="0" lang="en-US" sz="1400" u="none" cap="none" strike="noStrike">
                          <a:solidFill>
                            <a:schemeClr val="accent1"/>
                          </a:solidFill>
                          <a:latin typeface="Arial Narrow"/>
                          <a:ea typeface="Arial Narrow"/>
                          <a:cs typeface="Arial Narrow"/>
                          <a:sym typeface="Arial Narrow"/>
                        </a:rPr>
                        <a:t>[95% CI]</a:t>
                      </a:r>
                      <a:endParaRPr sz="1400" u="none" cap="none" strike="noStrike"/>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600" u="none" cap="none" strike="noStrike">
                          <a:solidFill>
                            <a:schemeClr val="accent1"/>
                          </a:solidFill>
                          <a:latin typeface="Arial Narrow"/>
                          <a:ea typeface="Arial Narrow"/>
                          <a:cs typeface="Arial Narrow"/>
                          <a:sym typeface="Arial Narrow"/>
                        </a:rPr>
                        <a:t>5.0</a:t>
                      </a:r>
                      <a:r>
                        <a:rPr b="0" i="0" lang="en-US" sz="1400" u="none" cap="none" strike="noStrike">
                          <a:solidFill>
                            <a:schemeClr val="accent1"/>
                          </a:solidFill>
                          <a:latin typeface="Arial Narrow"/>
                          <a:ea typeface="Arial Narrow"/>
                          <a:cs typeface="Arial Narrow"/>
                          <a:sym typeface="Arial Narrow"/>
                        </a:rPr>
                        <a:t> [3.7–7.4]</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600" u="none" cap="none" strike="noStrike">
                          <a:solidFill>
                            <a:schemeClr val="accent1"/>
                          </a:solidFill>
                          <a:latin typeface="Arial Narrow"/>
                          <a:ea typeface="Arial Narrow"/>
                          <a:cs typeface="Arial Narrow"/>
                          <a:sym typeface="Arial Narrow"/>
                        </a:rPr>
                        <a:t>2.1</a:t>
                      </a:r>
                      <a:r>
                        <a:rPr b="0" i="0" lang="en-US" sz="1400" u="none" cap="none" strike="noStrike">
                          <a:solidFill>
                            <a:schemeClr val="accent1"/>
                          </a:solidFill>
                          <a:latin typeface="Arial Narrow"/>
                          <a:ea typeface="Arial Narrow"/>
                          <a:cs typeface="Arial Narrow"/>
                          <a:sym typeface="Arial Narrow"/>
                        </a:rPr>
                        <a:t> [1.9–3.5]</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74325">
                <a:tc>
                  <a:txBody>
                    <a:bodyPr/>
                    <a:lstStyle/>
                    <a:p>
                      <a:pPr indent="0" lvl="0" marL="0" marR="0" rtl="0" algn="r">
                        <a:lnSpc>
                          <a:spcPct val="100000"/>
                        </a:lnSpc>
                        <a:spcBef>
                          <a:spcPts val="0"/>
                        </a:spcBef>
                        <a:spcAft>
                          <a:spcPts val="0"/>
                        </a:spcAft>
                        <a:buClr>
                          <a:schemeClr val="accent1"/>
                        </a:buClr>
                        <a:buSzPts val="1400"/>
                        <a:buFont typeface="Arial Narrow"/>
                        <a:buNone/>
                      </a:pPr>
                      <a:r>
                        <a:rPr b="1" lang="en-US" sz="1400" u="none" cap="none" strike="noStrike">
                          <a:solidFill>
                            <a:schemeClr val="accent1"/>
                          </a:solidFill>
                          <a:latin typeface="Arial Narrow"/>
                          <a:ea typeface="Arial Narrow"/>
                          <a:cs typeface="Arial Narrow"/>
                          <a:sym typeface="Arial Narrow"/>
                        </a:rPr>
                        <a:t>Absolute difference, </a:t>
                      </a:r>
                      <a:r>
                        <a:rPr b="0" lang="en-US" sz="1400" u="none" cap="none" strike="noStrike">
                          <a:solidFill>
                            <a:schemeClr val="accent1"/>
                          </a:solidFill>
                          <a:latin typeface="Arial Narrow"/>
                          <a:ea typeface="Arial Narrow"/>
                          <a:cs typeface="Arial Narrow"/>
                          <a:sym typeface="Arial Narrow"/>
                        </a:rPr>
                        <a:t>mos</a:t>
                      </a:r>
                      <a:endParaRPr b="0" sz="1400" u="none" cap="none" strike="noStrike">
                        <a:solidFill>
                          <a:schemeClr val="accent1"/>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lang="en-US" sz="1400" u="none" cap="none" strike="noStrike">
                          <a:solidFill>
                            <a:schemeClr val="accent1"/>
                          </a:solidFill>
                          <a:latin typeface="Arial Narrow"/>
                          <a:ea typeface="Arial Narrow"/>
                          <a:cs typeface="Arial Narrow"/>
                          <a:sym typeface="Arial Narrow"/>
                        </a:rPr>
                        <a:t>+2.9</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r h="274325">
                <a:tc>
                  <a:txBody>
                    <a:bodyPr/>
                    <a:lstStyle/>
                    <a:p>
                      <a:pPr indent="0" lvl="0" marL="0" marR="0" rtl="0" algn="r">
                        <a:lnSpc>
                          <a:spcPct val="100000"/>
                        </a:lnSpc>
                        <a:spcBef>
                          <a:spcPts val="0"/>
                        </a:spcBef>
                        <a:spcAft>
                          <a:spcPts val="0"/>
                        </a:spcAft>
                        <a:buClr>
                          <a:schemeClr val="accent1"/>
                        </a:buClr>
                        <a:buSzPts val="1400"/>
                        <a:buFont typeface="Arial Narrow"/>
                        <a:buNone/>
                      </a:pPr>
                      <a:r>
                        <a:rPr b="1" lang="en-US" sz="1400" u="none" cap="none" strike="noStrike">
                          <a:solidFill>
                            <a:schemeClr val="accent1"/>
                          </a:solidFill>
                          <a:latin typeface="Arial Narrow"/>
                          <a:ea typeface="Arial Narrow"/>
                          <a:cs typeface="Arial Narrow"/>
                          <a:sym typeface="Arial Narrow"/>
                        </a:rPr>
                        <a:t>Stratified HR</a:t>
                      </a:r>
                      <a:r>
                        <a:rPr b="0" lang="en-US" sz="1400" u="none" cap="none" strike="noStrike">
                          <a:solidFill>
                            <a:schemeClr val="accent1"/>
                          </a:solidFill>
                          <a:latin typeface="Arial Narrow"/>
                          <a:ea typeface="Arial Narrow"/>
                          <a:cs typeface="Arial Narrow"/>
                          <a:sym typeface="Arial Narrow"/>
                        </a:rPr>
                        <a:t> [95% CI]</a:t>
                      </a:r>
                      <a:endParaRPr b="1" sz="1400" u="none" cap="none" strike="noStrike">
                        <a:solidFill>
                          <a:schemeClr val="accent1"/>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dk1"/>
                        </a:buClr>
                        <a:buSzPts val="1400"/>
                        <a:buFont typeface="Arial"/>
                        <a:buNone/>
                      </a:pPr>
                      <a:r>
                        <a:rPr lang="en-US" sz="1400" u="none" cap="none" strike="noStrike">
                          <a:solidFill>
                            <a:schemeClr val="accent1"/>
                          </a:solidFill>
                          <a:latin typeface="Arial Narrow"/>
                          <a:ea typeface="Arial Narrow"/>
                          <a:cs typeface="Arial Narrow"/>
                          <a:sym typeface="Arial Narrow"/>
                        </a:rPr>
                        <a:t>0.57 [0.42–0.77]; 2-sided </a:t>
                      </a:r>
                      <a:r>
                        <a:rPr i="1" lang="en-US" sz="1400" u="none" cap="none" strike="noStrike">
                          <a:solidFill>
                            <a:schemeClr val="accent1"/>
                          </a:solidFill>
                          <a:latin typeface="Arial Narrow"/>
                          <a:ea typeface="Arial Narrow"/>
                          <a:cs typeface="Arial Narrow"/>
                          <a:sym typeface="Arial Narrow"/>
                        </a:rPr>
                        <a:t>p</a:t>
                      </a:r>
                      <a:r>
                        <a:rPr lang="en-US" sz="1400" u="none" cap="none" strike="noStrike">
                          <a:solidFill>
                            <a:schemeClr val="accent1"/>
                          </a:solidFill>
                          <a:latin typeface="Arial Narrow"/>
                          <a:ea typeface="Arial Narrow"/>
                          <a:cs typeface="Arial Narrow"/>
                          <a:sym typeface="Arial Narrow"/>
                        </a:rPr>
                        <a:t>&lt;0.001</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bl>
          </a:graphicData>
        </a:graphic>
      </p:graphicFrame>
      <p:graphicFrame>
        <p:nvGraphicFramePr>
          <p:cNvPr id="2394" name="Google Shape;2394;p8"/>
          <p:cNvGraphicFramePr/>
          <p:nvPr/>
        </p:nvGraphicFramePr>
        <p:xfrm>
          <a:off x="6682901" y="4605278"/>
          <a:ext cx="3000000" cy="3000000"/>
        </p:xfrm>
        <a:graphic>
          <a:graphicData uri="http://schemas.openxmlformats.org/drawingml/2006/table">
            <a:tbl>
              <a:tblPr>
                <a:noFill/>
                <a:tableStyleId>{B670556F-2E9B-48F4-A988-F57587558883}</a:tableStyleId>
              </a:tblPr>
              <a:tblGrid>
                <a:gridCol w="1835700"/>
                <a:gridCol w="1620000"/>
                <a:gridCol w="1620000"/>
              </a:tblGrid>
              <a:tr h="274325">
                <a:tc>
                  <a:txBody>
                    <a:bodyPr/>
                    <a:lstStyle/>
                    <a:p>
                      <a:pPr indent="0" lvl="0" marL="0" marR="0" rtl="0" algn="ctr">
                        <a:lnSpc>
                          <a:spcPct val="80000"/>
                        </a:lnSpc>
                        <a:spcBef>
                          <a:spcPts val="0"/>
                        </a:spcBef>
                        <a:spcAft>
                          <a:spcPts val="0"/>
                        </a:spcAft>
                        <a:buClr>
                          <a:schemeClr val="dk1"/>
                        </a:buClr>
                        <a:buSzPts val="1100"/>
                        <a:buFont typeface="Arial Narrow"/>
                        <a:buNone/>
                      </a:pPr>
                      <a:r>
                        <a:t/>
                      </a:r>
                      <a:endParaRPr sz="11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VEP (n=313)</a:t>
                      </a:r>
                      <a:endParaRPr sz="1400" u="none" cap="none" strike="noStrike"/>
                    </a:p>
                  </a:txBody>
                  <a:tcPr marT="60950" marB="60950" marR="73925" marL="73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ctr">
                        <a:lnSpc>
                          <a:spcPct val="9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FUL (n=311)</a:t>
                      </a:r>
                      <a:endParaRPr sz="1400" u="none" cap="none" strike="noStrike"/>
                    </a:p>
                  </a:txBody>
                  <a:tcPr marT="60950" marB="60950" marR="73925" marL="73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274325">
                <a:tc>
                  <a:txBody>
                    <a:bodyPr/>
                    <a:lstStyle/>
                    <a:p>
                      <a:pPr indent="0" lvl="0" marL="0" marR="0" rtl="0" algn="r">
                        <a:lnSpc>
                          <a:spcPct val="100000"/>
                        </a:lnSpc>
                        <a:spcBef>
                          <a:spcPts val="0"/>
                        </a:spcBef>
                        <a:spcAft>
                          <a:spcPts val="0"/>
                        </a:spcAft>
                        <a:buClr>
                          <a:schemeClr val="accent1"/>
                        </a:buClr>
                        <a:buSzPts val="1400"/>
                        <a:buFont typeface="Arial Narrow"/>
                        <a:buNone/>
                      </a:pPr>
                      <a:r>
                        <a:rPr b="1" lang="en-US" sz="1400" u="none" cap="none" strike="noStrike">
                          <a:solidFill>
                            <a:schemeClr val="accent1"/>
                          </a:solidFill>
                          <a:latin typeface="Arial Narrow"/>
                          <a:ea typeface="Arial Narrow"/>
                          <a:cs typeface="Arial Narrow"/>
                          <a:sym typeface="Arial Narrow"/>
                        </a:rPr>
                        <a:t>mPFS, mo</a:t>
                      </a:r>
                      <a:r>
                        <a:rPr b="1" baseline="30000" lang="en-US" sz="1400" u="none" cap="none" strike="noStrike">
                          <a:solidFill>
                            <a:schemeClr val="accent1"/>
                          </a:solidFill>
                          <a:latin typeface="Arial Narrow"/>
                          <a:ea typeface="Arial Narrow"/>
                          <a:cs typeface="Arial Narrow"/>
                          <a:sym typeface="Arial Narrow"/>
                        </a:rPr>
                        <a:t>1</a:t>
                      </a:r>
                      <a:r>
                        <a:rPr b="1" lang="en-US" sz="1400" u="none" cap="none" strike="noStrike">
                          <a:solidFill>
                            <a:schemeClr val="accent1"/>
                          </a:solidFill>
                          <a:latin typeface="Arial Narrow"/>
                          <a:ea typeface="Arial Narrow"/>
                          <a:cs typeface="Arial Narrow"/>
                          <a:sym typeface="Arial Narrow"/>
                        </a:rPr>
                        <a:t> </a:t>
                      </a:r>
                      <a:r>
                        <a:rPr b="0" lang="en-US" sz="1400" u="none" cap="none" strike="noStrike">
                          <a:solidFill>
                            <a:schemeClr val="accent1"/>
                          </a:solidFill>
                          <a:latin typeface="Arial Narrow"/>
                          <a:ea typeface="Arial Narrow"/>
                          <a:cs typeface="Arial Narrow"/>
                          <a:sym typeface="Arial Narrow"/>
                        </a:rPr>
                        <a:t>[95% CI]</a:t>
                      </a:r>
                      <a:endParaRPr sz="1400" u="none" cap="none" strike="noStrike"/>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600" u="none" cap="none" strike="noStrike">
                          <a:solidFill>
                            <a:schemeClr val="accent1"/>
                          </a:solidFill>
                          <a:latin typeface="Arial Narrow"/>
                          <a:ea typeface="Arial Narrow"/>
                          <a:cs typeface="Arial Narrow"/>
                          <a:sym typeface="Arial Narrow"/>
                        </a:rPr>
                        <a:t>3.7</a:t>
                      </a:r>
                      <a:r>
                        <a:rPr b="0" i="0" lang="en-US" sz="1400" u="none" cap="none" strike="noStrike">
                          <a:solidFill>
                            <a:schemeClr val="accent1"/>
                          </a:solidFill>
                          <a:latin typeface="Arial Narrow"/>
                          <a:ea typeface="Arial Narrow"/>
                          <a:cs typeface="Arial Narrow"/>
                          <a:sym typeface="Arial Narrow"/>
                        </a:rPr>
                        <a:t> [3.6–5.3]</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600" u="none" cap="none" strike="noStrike">
                          <a:solidFill>
                            <a:schemeClr val="accent1"/>
                          </a:solidFill>
                          <a:latin typeface="Arial Narrow"/>
                          <a:ea typeface="Arial Narrow"/>
                          <a:cs typeface="Arial Narrow"/>
                          <a:sym typeface="Arial Narrow"/>
                        </a:rPr>
                        <a:t>3.6</a:t>
                      </a:r>
                      <a:r>
                        <a:rPr b="0" i="0" lang="en-US" sz="1400" u="none" cap="none" strike="noStrike">
                          <a:solidFill>
                            <a:schemeClr val="accent1"/>
                          </a:solidFill>
                          <a:latin typeface="Arial Narrow"/>
                          <a:ea typeface="Arial Narrow"/>
                          <a:cs typeface="Arial Narrow"/>
                          <a:sym typeface="Arial Narrow"/>
                        </a:rPr>
                        <a:t> [2.2–3.8]</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274325">
                <a:tc>
                  <a:txBody>
                    <a:bodyPr/>
                    <a:lstStyle/>
                    <a:p>
                      <a:pPr indent="0" lvl="0" marL="0" marR="0" rtl="0" algn="r">
                        <a:lnSpc>
                          <a:spcPct val="100000"/>
                        </a:lnSpc>
                        <a:spcBef>
                          <a:spcPts val="0"/>
                        </a:spcBef>
                        <a:spcAft>
                          <a:spcPts val="0"/>
                        </a:spcAft>
                        <a:buClr>
                          <a:schemeClr val="accent1"/>
                        </a:buClr>
                        <a:buSzPts val="1400"/>
                        <a:buFont typeface="Arial Narrow"/>
                        <a:buNone/>
                      </a:pPr>
                      <a:r>
                        <a:rPr b="1" lang="en-US" sz="1400" u="none" cap="none" strike="noStrike">
                          <a:solidFill>
                            <a:schemeClr val="accent1"/>
                          </a:solidFill>
                          <a:latin typeface="Arial Narrow"/>
                          <a:ea typeface="Arial Narrow"/>
                          <a:cs typeface="Arial Narrow"/>
                          <a:sym typeface="Arial Narrow"/>
                        </a:rPr>
                        <a:t>Absolute difference, </a:t>
                      </a:r>
                      <a:r>
                        <a:rPr b="0" lang="en-US" sz="1400" u="none" cap="none" strike="noStrike">
                          <a:solidFill>
                            <a:schemeClr val="accent1"/>
                          </a:solidFill>
                          <a:latin typeface="Arial Narrow"/>
                          <a:ea typeface="Arial Narrow"/>
                          <a:cs typeface="Arial Narrow"/>
                          <a:sym typeface="Arial Narrow"/>
                        </a:rPr>
                        <a:t>mos</a:t>
                      </a:r>
                      <a:endParaRPr b="0" sz="1400" u="none" cap="none" strike="noStrike">
                        <a:solidFill>
                          <a:schemeClr val="accent1"/>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dk1"/>
                        </a:buClr>
                        <a:buSzPts val="1400"/>
                        <a:buFont typeface="Arial"/>
                        <a:buNone/>
                      </a:pPr>
                      <a:r>
                        <a:rPr lang="en-US" sz="1400" u="none" cap="none" strike="noStrike">
                          <a:solidFill>
                            <a:schemeClr val="accent1"/>
                          </a:solidFill>
                          <a:latin typeface="Arial Narrow"/>
                          <a:ea typeface="Arial Narrow"/>
                          <a:cs typeface="Arial Narrow"/>
                          <a:sym typeface="Arial Narrow"/>
                        </a:rPr>
                        <a:t>+0.1</a:t>
                      </a:r>
                      <a:endParaRPr sz="14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r h="274325">
                <a:tc>
                  <a:txBody>
                    <a:bodyPr/>
                    <a:lstStyle/>
                    <a:p>
                      <a:pPr indent="0" lvl="0" marL="0" marR="0" rtl="0" algn="r">
                        <a:lnSpc>
                          <a:spcPct val="100000"/>
                        </a:lnSpc>
                        <a:spcBef>
                          <a:spcPts val="0"/>
                        </a:spcBef>
                        <a:spcAft>
                          <a:spcPts val="0"/>
                        </a:spcAft>
                        <a:buClr>
                          <a:schemeClr val="accent1"/>
                        </a:buClr>
                        <a:buSzPts val="1400"/>
                        <a:buFont typeface="Arial Narrow"/>
                        <a:buNone/>
                      </a:pPr>
                      <a:r>
                        <a:rPr b="1" lang="en-US" sz="1400" u="none" cap="none" strike="noStrike">
                          <a:solidFill>
                            <a:schemeClr val="accent1"/>
                          </a:solidFill>
                          <a:latin typeface="Arial Narrow"/>
                          <a:ea typeface="Arial Narrow"/>
                          <a:cs typeface="Arial Narrow"/>
                          <a:sym typeface="Arial Narrow"/>
                        </a:rPr>
                        <a:t>Stratified HR</a:t>
                      </a:r>
                      <a:r>
                        <a:rPr b="0" lang="en-US" sz="1400" u="none" cap="none" strike="noStrike">
                          <a:solidFill>
                            <a:schemeClr val="accent1"/>
                          </a:solidFill>
                          <a:latin typeface="Arial Narrow"/>
                          <a:ea typeface="Arial Narrow"/>
                          <a:cs typeface="Arial Narrow"/>
                          <a:sym typeface="Arial Narrow"/>
                        </a:rPr>
                        <a:t> [95% CI]</a:t>
                      </a:r>
                      <a:endParaRPr b="1" sz="1400" u="none" cap="none" strike="noStrike">
                        <a:solidFill>
                          <a:schemeClr val="accent1"/>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dk1"/>
                        </a:buClr>
                        <a:buSzPts val="1400"/>
                        <a:buFont typeface="Arial"/>
                        <a:buNone/>
                      </a:pPr>
                      <a:r>
                        <a:rPr lang="en-US" sz="1400" u="none" cap="none" strike="noStrike">
                          <a:solidFill>
                            <a:schemeClr val="accent1"/>
                          </a:solidFill>
                          <a:latin typeface="Arial Narrow"/>
                          <a:ea typeface="Arial Narrow"/>
                          <a:cs typeface="Arial Narrow"/>
                          <a:sym typeface="Arial Narrow"/>
                        </a:rPr>
                        <a:t>0.83 [0.68</a:t>
                      </a:r>
                      <a:r>
                        <a:rPr b="0" i="0" lang="en-US" sz="1400" u="none" cap="none" strike="noStrike">
                          <a:solidFill>
                            <a:schemeClr val="accent1"/>
                          </a:solidFill>
                          <a:latin typeface="Arial Narrow"/>
                          <a:ea typeface="Arial Narrow"/>
                          <a:cs typeface="Arial Narrow"/>
                          <a:sym typeface="Arial Narrow"/>
                        </a:rPr>
                        <a:t>–1.02]; 2-sided </a:t>
                      </a:r>
                      <a:r>
                        <a:rPr b="0" i="1" lang="en-US" sz="1400" u="none" cap="none" strike="noStrike">
                          <a:solidFill>
                            <a:schemeClr val="accent1"/>
                          </a:solidFill>
                          <a:latin typeface="Arial Narrow"/>
                          <a:ea typeface="Arial Narrow"/>
                          <a:cs typeface="Arial Narrow"/>
                          <a:sym typeface="Arial Narrow"/>
                        </a:rPr>
                        <a:t>p</a:t>
                      </a:r>
                      <a:r>
                        <a:rPr b="0" i="0" lang="en-US" sz="1400" u="none" cap="none" strike="noStrike">
                          <a:solidFill>
                            <a:schemeClr val="accent1"/>
                          </a:solidFill>
                          <a:latin typeface="Arial Narrow"/>
                          <a:ea typeface="Arial Narrow"/>
                          <a:cs typeface="Arial Narrow"/>
                          <a:sym typeface="Arial Narrow"/>
                        </a:rPr>
                        <a:t>=0.07</a:t>
                      </a:r>
                      <a:endParaRPr sz="1400" u="none" cap="none" strike="noStrike">
                        <a:solidFill>
                          <a:schemeClr val="accent1"/>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hMerge="1"/>
              </a:tr>
            </a:tbl>
          </a:graphicData>
        </a:graphic>
      </p:graphicFrame>
      <p:sp>
        <p:nvSpPr>
          <p:cNvPr id="2395" name="Google Shape;2395;p8"/>
          <p:cNvSpPr/>
          <p:nvPr/>
        </p:nvSpPr>
        <p:spPr>
          <a:xfrm>
            <a:off x="237570" y="5937337"/>
            <a:ext cx="2175292" cy="280928"/>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50"/>
              <a:buFont typeface="Arial"/>
              <a:buNone/>
            </a:pPr>
            <a:r>
              <a:rPr b="1" i="1" lang="en-US" sz="1050" u="none" cap="none" strike="noStrike">
                <a:solidFill>
                  <a:srgbClr val="1B5477"/>
                </a:solidFill>
                <a:latin typeface="Arial"/>
                <a:ea typeface="Arial"/>
                <a:cs typeface="Arial"/>
                <a:sym typeface="Arial"/>
              </a:rPr>
              <a:t>OS data were not yet mature</a:t>
            </a:r>
            <a:r>
              <a:rPr b="1" baseline="30000" i="1" lang="en-US" sz="1050" u="none" cap="none" strike="noStrike">
                <a:solidFill>
                  <a:srgbClr val="1B5477"/>
                </a:solidFill>
                <a:latin typeface="Arial"/>
                <a:ea typeface="Arial"/>
                <a:cs typeface="Arial"/>
                <a:sym typeface="Arial"/>
              </a:rPr>
              <a:t>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8" name="Shape 2428"/>
        <p:cNvGrpSpPr/>
        <p:nvPr/>
      </p:nvGrpSpPr>
      <p:grpSpPr>
        <a:xfrm>
          <a:off x="0" y="0"/>
          <a:ext cx="0" cy="0"/>
          <a:chOff x="0" y="0"/>
          <a:chExt cx="0" cy="0"/>
        </a:xfrm>
      </p:grpSpPr>
      <p:sp>
        <p:nvSpPr>
          <p:cNvPr id="2429" name="Google Shape;2429;p9"/>
          <p:cNvSpPr txBox="1"/>
          <p:nvPr>
            <p:ph type="title"/>
          </p:nvPr>
        </p:nvSpPr>
        <p:spPr>
          <a:xfrm>
            <a:off x="431800" y="396695"/>
            <a:ext cx="11326813" cy="719316"/>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2900"/>
              <a:buFont typeface="Arial Narrow"/>
              <a:buNone/>
            </a:pPr>
            <a:r>
              <a:rPr lang="en-US"/>
              <a:t>Safety and tolerability</a:t>
            </a:r>
            <a:r>
              <a:rPr baseline="30000" lang="en-US"/>
              <a:t>1</a:t>
            </a:r>
            <a:endParaRPr/>
          </a:p>
        </p:txBody>
      </p:sp>
      <p:sp>
        <p:nvSpPr>
          <p:cNvPr id="2430" name="Google Shape;2430;p9"/>
          <p:cNvSpPr txBox="1"/>
          <p:nvPr/>
        </p:nvSpPr>
        <p:spPr>
          <a:xfrm>
            <a:off x="558491" y="899630"/>
            <a:ext cx="4588256"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600" u="none" cap="none" strike="noStrike">
                <a:solidFill>
                  <a:srgbClr val="262626"/>
                </a:solidFill>
                <a:latin typeface="Arial Narrow"/>
                <a:ea typeface="Arial Narrow"/>
                <a:cs typeface="Arial Narrow"/>
                <a:sym typeface="Arial Narrow"/>
              </a:rPr>
              <a:t>Overview</a:t>
            </a:r>
            <a:endParaRPr b="0" i="0" sz="1400" u="none" cap="none" strike="noStrike">
              <a:solidFill>
                <a:srgbClr val="262626"/>
              </a:solidFill>
              <a:latin typeface="Arial"/>
              <a:ea typeface="Arial"/>
              <a:cs typeface="Arial"/>
              <a:sym typeface="Arial"/>
            </a:endParaRPr>
          </a:p>
        </p:txBody>
      </p:sp>
      <p:graphicFrame>
        <p:nvGraphicFramePr>
          <p:cNvPr id="2431" name="Google Shape;2431;p9"/>
          <p:cNvGraphicFramePr/>
          <p:nvPr/>
        </p:nvGraphicFramePr>
        <p:xfrm>
          <a:off x="6095205" y="1208941"/>
          <a:ext cx="3000000" cy="3000000"/>
        </p:xfrm>
        <a:graphic>
          <a:graphicData uri="http://schemas.openxmlformats.org/drawingml/2006/table">
            <a:tbl>
              <a:tblPr>
                <a:noFill/>
                <a:tableStyleId>{B670556F-2E9B-48F4-A988-F57587558883}</a:tableStyleId>
              </a:tblPr>
              <a:tblGrid>
                <a:gridCol w="1989825"/>
                <a:gridCol w="1448150"/>
                <a:gridCol w="1448150"/>
              </a:tblGrid>
              <a:tr h="242525">
                <a:tc>
                  <a:txBody>
                    <a:bodyPr/>
                    <a:lstStyle/>
                    <a:p>
                      <a:pPr indent="0" lvl="0" marL="0" marR="0" rtl="0" algn="l">
                        <a:lnSpc>
                          <a:spcPct val="100000"/>
                        </a:lnSpc>
                        <a:spcBef>
                          <a:spcPts val="0"/>
                        </a:spcBef>
                        <a:spcAft>
                          <a:spcPts val="0"/>
                        </a:spcAft>
                        <a:buClr>
                          <a:schemeClr val="dk1"/>
                        </a:buClr>
                        <a:buSzPts val="1600"/>
                        <a:buFont typeface="Arial Narrow"/>
                        <a:buNone/>
                      </a:pPr>
                      <a:r>
                        <a:t/>
                      </a:r>
                      <a:endParaRPr sz="1200" u="none" cap="none" strike="noStrike">
                        <a:latin typeface="Arial Narrow"/>
                        <a:ea typeface="Arial Narrow"/>
                        <a:cs typeface="Arial Narrow"/>
                        <a:sym typeface="Arial Narrow"/>
                      </a:endParaRPr>
                    </a:p>
                  </a:txBody>
                  <a:tcPr marT="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lt1"/>
                        </a:buClr>
                        <a:buSzPts val="1600"/>
                        <a:buFont typeface="Arial Narrow"/>
                        <a:buNone/>
                      </a:pPr>
                      <a:r>
                        <a:rPr b="1" lang="en-US" sz="1200" u="none" cap="none" strike="noStrike">
                          <a:solidFill>
                            <a:schemeClr val="lt1"/>
                          </a:solidFill>
                          <a:latin typeface="Arial Narrow"/>
                          <a:ea typeface="Arial Narrow"/>
                          <a:cs typeface="Arial Narrow"/>
                          <a:sym typeface="Arial Narrow"/>
                        </a:rPr>
                        <a:t>Vepdegestrant (n=312)</a:t>
                      </a:r>
                      <a:endParaRPr sz="1100" u="none" cap="none" strike="noStrike"/>
                    </a:p>
                  </a:txBody>
                  <a:tcPr marT="0" marB="0" marR="121925" marL="121925"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hMerge="1"/>
              </a:tr>
              <a:tr h="294900">
                <a:tc>
                  <a:txBody>
                    <a:bodyPr/>
                    <a:lstStyle/>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rgbClr val="262626"/>
                          </a:solidFill>
                          <a:latin typeface="Arial Narrow"/>
                          <a:ea typeface="Arial Narrow"/>
                          <a:cs typeface="Arial Narrow"/>
                          <a:sym typeface="Arial Narrow"/>
                        </a:rPr>
                        <a:t>TEAEs, %</a:t>
                      </a:r>
                      <a:endParaRPr sz="1100" u="none" cap="none" strike="noStrike">
                        <a:solidFill>
                          <a:srgbClr val="262626"/>
                        </a:solidFill>
                      </a:endParaRPr>
                    </a:p>
                  </a:txBody>
                  <a:tcPr marT="0" marB="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AFCFD"/>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lang="en-US" sz="1200" u="none" cap="none" strike="noStrike">
                          <a:solidFill>
                            <a:schemeClr val="lt1"/>
                          </a:solidFill>
                          <a:latin typeface="Arial Narrow"/>
                          <a:ea typeface="Arial Narrow"/>
                          <a:cs typeface="Arial Narrow"/>
                          <a:sym typeface="Arial Narrow"/>
                        </a:rPr>
                        <a:t>Any grade</a:t>
                      </a:r>
                      <a:endParaRPr sz="1100" u="none" cap="none" strike="noStrike"/>
                    </a:p>
                  </a:txBody>
                  <a:tcPr marT="65400" marB="0" marR="0" marL="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5715" rtl="0" algn="ctr">
                        <a:lnSpc>
                          <a:spcPct val="100000"/>
                        </a:lnSpc>
                        <a:spcBef>
                          <a:spcPts val="0"/>
                        </a:spcBef>
                        <a:spcAft>
                          <a:spcPts val="0"/>
                        </a:spcAft>
                        <a:buClr>
                          <a:srgbClr val="000000"/>
                        </a:buClr>
                        <a:buSzPts val="1200"/>
                        <a:buFont typeface="Arial"/>
                        <a:buNone/>
                      </a:pPr>
                      <a:r>
                        <a:rPr b="1" lang="en-US" sz="1200" u="none" cap="none" strike="noStrike">
                          <a:solidFill>
                            <a:schemeClr val="lt1"/>
                          </a:solidFill>
                          <a:latin typeface="Arial Narrow"/>
                          <a:ea typeface="Arial Narrow"/>
                          <a:cs typeface="Arial Narrow"/>
                          <a:sym typeface="Arial Narrow"/>
                        </a:rPr>
                        <a:t>Grade 3/4</a:t>
                      </a:r>
                      <a:endParaRPr sz="1100" u="none" cap="none" strike="noStrike"/>
                    </a:p>
                  </a:txBody>
                  <a:tcPr marT="65400" marB="0" marR="0" marL="0" anchor="ctr">
                    <a:lnL cap="flat" cmpd="sng" w="12700">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r>
              <a:tr h="317300">
                <a:tc>
                  <a:txBody>
                    <a:bodyPr/>
                    <a:lstStyle/>
                    <a:p>
                      <a:pPr indent="0" lvl="0" marL="162560"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Arial Narrow"/>
                          <a:ea typeface="Arial Narrow"/>
                          <a:cs typeface="Arial Narrow"/>
                          <a:sym typeface="Arial Narrow"/>
                        </a:rPr>
                        <a:t>Fatigue</a:t>
                      </a:r>
                      <a:r>
                        <a:rPr b="1" baseline="30000" lang="en-US" sz="1200" u="none" cap="none" strike="noStrike">
                          <a:solidFill>
                            <a:srgbClr val="000000"/>
                          </a:solidFill>
                          <a:latin typeface="Arial Narrow"/>
                          <a:ea typeface="Arial Narrow"/>
                          <a:cs typeface="Arial Narrow"/>
                          <a:sym typeface="Arial Narrow"/>
                        </a:rPr>
                        <a:t>a</a:t>
                      </a:r>
                      <a:endParaRPr b="1" baseline="30000" sz="1200" u="none" cap="none" strike="noStrike">
                        <a:solidFill>
                          <a:srgbClr val="000000"/>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Narrow"/>
                        <a:buNone/>
                      </a:pPr>
                      <a:r>
                        <a:rPr lang="en-US" sz="1200" u="none" cap="none" strike="noStrike">
                          <a:solidFill>
                            <a:srgbClr val="000000"/>
                          </a:solidFill>
                          <a:latin typeface="Arial Narrow"/>
                          <a:ea typeface="Arial Narrow"/>
                          <a:cs typeface="Arial Narrow"/>
                          <a:sym typeface="Arial Narrow"/>
                        </a:rPr>
                        <a:t>27</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7300">
                <a:tc>
                  <a:txBody>
                    <a:bodyPr/>
                    <a:lstStyle/>
                    <a:p>
                      <a:pPr indent="0" lvl="0" marL="162560"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Arial Narrow"/>
                          <a:ea typeface="Arial Narrow"/>
                          <a:cs typeface="Arial Narrow"/>
                          <a:sym typeface="Arial Narrow"/>
                        </a:rPr>
                        <a:t>ALT increased</a:t>
                      </a:r>
                      <a:r>
                        <a:rPr b="1" baseline="30000" i="0" lang="en-US" sz="1200" u="none" cap="none" strike="noStrike">
                          <a:solidFill>
                            <a:srgbClr val="000000"/>
                          </a:solidFill>
                          <a:latin typeface="Arial Narrow"/>
                          <a:ea typeface="Arial Narrow"/>
                          <a:cs typeface="Arial Narrow"/>
                          <a:sym typeface="Arial Narrow"/>
                        </a:rPr>
                        <a:t>b</a:t>
                      </a:r>
                      <a:endParaRPr b="1" baseline="30000" i="0" sz="1200" u="none" cap="none" strike="noStrike">
                        <a:solidFill>
                          <a:srgbClr val="000000"/>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Narrow"/>
                        <a:buNone/>
                      </a:pPr>
                      <a:r>
                        <a:rPr lang="en-US" sz="1200" u="none" cap="none" strike="noStrike">
                          <a:solidFill>
                            <a:srgbClr val="000000"/>
                          </a:solidFill>
                          <a:latin typeface="Arial Narrow"/>
                          <a:ea typeface="Arial Narrow"/>
                          <a:cs typeface="Arial Narrow"/>
                          <a:sym typeface="Arial Narrow"/>
                        </a:rPr>
                        <a:t>14</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7300">
                <a:tc>
                  <a:txBody>
                    <a:bodyPr/>
                    <a:lstStyle/>
                    <a:p>
                      <a:pPr indent="0" lvl="0" marL="162560"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Arial Narrow"/>
                          <a:ea typeface="Arial Narrow"/>
                          <a:cs typeface="Arial Narrow"/>
                          <a:sym typeface="Arial Narrow"/>
                        </a:rPr>
                        <a:t>AST increased</a:t>
                      </a:r>
                      <a:r>
                        <a:rPr b="1" baseline="30000" i="0" lang="en-US" sz="1200" u="none" cap="none" strike="noStrike">
                          <a:solidFill>
                            <a:srgbClr val="000000"/>
                          </a:solidFill>
                          <a:latin typeface="Arial Narrow"/>
                          <a:ea typeface="Arial Narrow"/>
                          <a:cs typeface="Arial Narrow"/>
                          <a:sym typeface="Arial Narrow"/>
                        </a:rPr>
                        <a:t>b</a:t>
                      </a:r>
                      <a:endParaRPr b="1" baseline="30000" i="0" sz="1200" u="none" cap="none" strike="noStrike">
                        <a:solidFill>
                          <a:srgbClr val="000000"/>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Narrow"/>
                        <a:buNone/>
                      </a:pPr>
                      <a:r>
                        <a:rPr lang="en-US" sz="1200" u="none" cap="none" strike="noStrike">
                          <a:solidFill>
                            <a:srgbClr val="000000"/>
                          </a:solidFill>
                          <a:latin typeface="Arial Narrow"/>
                          <a:ea typeface="Arial Narrow"/>
                          <a:cs typeface="Arial Narrow"/>
                          <a:sym typeface="Arial Narrow"/>
                        </a:rPr>
                        <a:t>14</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3350">
                <a:tc>
                  <a:txBody>
                    <a:bodyPr/>
                    <a:lstStyle/>
                    <a:p>
                      <a:pPr indent="0" lvl="0" marL="162560"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Arial Narrow"/>
                          <a:ea typeface="Arial Narrow"/>
                          <a:cs typeface="Arial Narrow"/>
                          <a:sym typeface="Arial Narrow"/>
                        </a:rPr>
                        <a:t>Nausea</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Narrow"/>
                        <a:buNone/>
                      </a:pPr>
                      <a:r>
                        <a:rPr lang="en-US" sz="1200" u="none" cap="none" strike="noStrike">
                          <a:solidFill>
                            <a:srgbClr val="000000"/>
                          </a:solidFill>
                          <a:latin typeface="Arial Narrow"/>
                          <a:ea typeface="Arial Narrow"/>
                          <a:cs typeface="Arial Narrow"/>
                          <a:sym typeface="Arial Narrow"/>
                        </a:rPr>
                        <a:t>13</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31725">
                <a:tc>
                  <a:txBody>
                    <a:bodyPr/>
                    <a:lstStyle/>
                    <a:p>
                      <a:pPr indent="0" lvl="0" marL="162560"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Arial Narrow"/>
                          <a:ea typeface="Arial Narrow"/>
                          <a:cs typeface="Arial Narrow"/>
                          <a:sym typeface="Arial Narrow"/>
                        </a:rPr>
                        <a:t>Anemia</a:t>
                      </a:r>
                      <a:r>
                        <a:rPr b="1" baseline="30000" i="0" lang="en-US" sz="1200" u="none" cap="none" strike="noStrike">
                          <a:solidFill>
                            <a:srgbClr val="000000"/>
                          </a:solidFill>
                          <a:latin typeface="Arial Narrow"/>
                          <a:ea typeface="Arial Narrow"/>
                          <a:cs typeface="Arial Narrow"/>
                          <a:sym typeface="Arial Narrow"/>
                        </a:rPr>
                        <a:t>b,c</a:t>
                      </a:r>
                      <a:endParaRPr b="1" baseline="30000" i="0" sz="1200" u="none" cap="none" strike="noStrike">
                        <a:solidFill>
                          <a:srgbClr val="000000"/>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Narrow"/>
                        <a:buNone/>
                      </a:pPr>
                      <a:r>
                        <a:rPr lang="en-US" sz="1200" u="none" cap="none" strike="noStrike">
                          <a:solidFill>
                            <a:srgbClr val="000000"/>
                          </a:solidFill>
                          <a:latin typeface="Arial Narrow"/>
                          <a:ea typeface="Arial Narrow"/>
                          <a:cs typeface="Arial Narrow"/>
                          <a:sym typeface="Arial Narrow"/>
                        </a:rPr>
                        <a:t>12</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7300">
                <a:tc>
                  <a:txBody>
                    <a:bodyPr/>
                    <a:lstStyle/>
                    <a:p>
                      <a:pPr indent="0" lvl="0" marL="162560"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Arial Narrow"/>
                          <a:ea typeface="Arial Narrow"/>
                          <a:cs typeface="Arial Narrow"/>
                          <a:sym typeface="Arial Narrow"/>
                        </a:rPr>
                        <a:t>Neutropenia</a:t>
                      </a:r>
                      <a:r>
                        <a:rPr b="1" baseline="30000" i="0" lang="en-US" sz="1200" u="none" cap="none" strike="noStrike">
                          <a:solidFill>
                            <a:srgbClr val="000000"/>
                          </a:solidFill>
                          <a:latin typeface="Arial Narrow"/>
                          <a:ea typeface="Arial Narrow"/>
                          <a:cs typeface="Arial Narrow"/>
                          <a:sym typeface="Arial Narrow"/>
                        </a:rPr>
                        <a:t>d</a:t>
                      </a:r>
                      <a:endParaRPr b="1" baseline="30000" i="0" sz="1200" u="none" cap="none" strike="noStrike">
                        <a:solidFill>
                          <a:srgbClr val="000000"/>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Narrow"/>
                        <a:buNone/>
                      </a:pPr>
                      <a:r>
                        <a:rPr lang="en-US" sz="1200" u="none" cap="none" strike="noStrike">
                          <a:solidFill>
                            <a:srgbClr val="000000"/>
                          </a:solidFill>
                          <a:latin typeface="Arial Narrow"/>
                          <a:ea typeface="Arial Narrow"/>
                          <a:cs typeface="Arial Narrow"/>
                          <a:sym typeface="Arial Narrow"/>
                        </a:rPr>
                        <a:t>12</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508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a:t>
                      </a:r>
                      <a:r>
                        <a:rPr b="0" baseline="30000" i="0" lang="en-US" sz="1200" u="none" cap="none" strike="noStrike">
                          <a:solidFill>
                            <a:srgbClr val="000000"/>
                          </a:solidFill>
                          <a:latin typeface="Arial Narrow"/>
                          <a:ea typeface="Arial Narrow"/>
                          <a:cs typeface="Arial Narrow"/>
                          <a:sym typeface="Arial Narrow"/>
                        </a:rPr>
                        <a:t>e</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7300">
                <a:tc>
                  <a:txBody>
                    <a:bodyPr/>
                    <a:lstStyle/>
                    <a:p>
                      <a:pPr indent="0" lvl="0" marL="162560"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Arial Narrow"/>
                          <a:ea typeface="Arial Narrow"/>
                          <a:cs typeface="Arial Narrow"/>
                          <a:sym typeface="Arial Narrow"/>
                        </a:rPr>
                        <a:t>Back pain</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Narrow"/>
                        <a:buNone/>
                      </a:pPr>
                      <a:r>
                        <a:rPr lang="en-US" sz="1200" u="none" cap="none" strike="noStrike">
                          <a:solidFill>
                            <a:srgbClr val="000000"/>
                          </a:solidFill>
                          <a:latin typeface="Arial Narrow"/>
                          <a:ea typeface="Arial Narrow"/>
                          <a:cs typeface="Arial Narrow"/>
                          <a:sym typeface="Arial Narrow"/>
                        </a:rPr>
                        <a:t>11</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7300">
                <a:tc>
                  <a:txBody>
                    <a:bodyPr/>
                    <a:lstStyle/>
                    <a:p>
                      <a:pPr indent="0" lvl="0" marL="162560"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Arial Narrow"/>
                          <a:ea typeface="Arial Narrow"/>
                          <a:cs typeface="Arial Narrow"/>
                          <a:sym typeface="Arial Narrow"/>
                        </a:rPr>
                        <a:t>Arthralgia</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Narrow"/>
                        <a:buNone/>
                      </a:pPr>
                      <a:r>
                        <a:rPr lang="en-US" sz="1200" u="none" cap="none" strike="noStrike">
                          <a:solidFill>
                            <a:srgbClr val="000000"/>
                          </a:solidFill>
                          <a:latin typeface="Arial Narrow"/>
                          <a:ea typeface="Arial Narrow"/>
                          <a:cs typeface="Arial Narrow"/>
                          <a:sym typeface="Arial Narrow"/>
                        </a:rPr>
                        <a:t>11</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17300">
                <a:tc>
                  <a:txBody>
                    <a:bodyPr/>
                    <a:lstStyle/>
                    <a:p>
                      <a:pPr indent="0" lvl="0" marL="162560" marR="0" rtl="0" algn="l">
                        <a:lnSpc>
                          <a:spcPct val="100000"/>
                        </a:lnSpc>
                        <a:spcBef>
                          <a:spcPts val="0"/>
                        </a:spcBef>
                        <a:spcAft>
                          <a:spcPts val="0"/>
                        </a:spcAft>
                        <a:buClr>
                          <a:srgbClr val="000000"/>
                        </a:buClr>
                        <a:buSzPts val="1200"/>
                        <a:buFont typeface="Arial"/>
                        <a:buNone/>
                      </a:pPr>
                      <a:r>
                        <a:rPr b="1" lang="en-US" sz="1200" u="none" cap="none" strike="noStrike">
                          <a:solidFill>
                            <a:srgbClr val="000000"/>
                          </a:solidFill>
                          <a:latin typeface="Arial Narrow"/>
                          <a:ea typeface="Arial Narrow"/>
                          <a:cs typeface="Arial Narrow"/>
                          <a:sym typeface="Arial Narrow"/>
                        </a:rPr>
                        <a:t>Decreased appetite</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600"/>
                        <a:buFont typeface="Arial Narrow"/>
                        <a:buNone/>
                      </a:pPr>
                      <a:r>
                        <a:rPr lang="en-US" sz="1200" u="none" cap="none" strike="noStrike">
                          <a:solidFill>
                            <a:srgbClr val="000000"/>
                          </a:solidFill>
                          <a:latin typeface="Arial Narrow"/>
                          <a:ea typeface="Arial Narrow"/>
                          <a:cs typeface="Arial Narrow"/>
                          <a:sym typeface="Arial Narrow"/>
                        </a:rPr>
                        <a:t>11</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accent6"/>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&lt;1</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accent6"/>
                      </a:solidFill>
                      <a:prstDash val="solid"/>
                      <a:round/>
                      <a:headEnd len="sm" w="sm" type="none"/>
                      <a:tailEnd len="sm" w="sm" type="none"/>
                    </a:lnB>
                  </a:tcPr>
                </a:tc>
              </a:tr>
            </a:tbl>
          </a:graphicData>
        </a:graphic>
      </p:graphicFrame>
      <p:sp>
        <p:nvSpPr>
          <p:cNvPr id="2432" name="Google Shape;2432;p9"/>
          <p:cNvSpPr txBox="1"/>
          <p:nvPr>
            <p:ph idx="11" type="ftr"/>
          </p:nvPr>
        </p:nvSpPr>
        <p:spPr>
          <a:xfrm>
            <a:off x="431800" y="6368468"/>
            <a:ext cx="5663405" cy="9283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baseline="30000" i="0" lang="en-US" sz="800" u="none" cap="none" strike="noStrike">
                <a:solidFill>
                  <a:srgbClr val="262626"/>
                </a:solidFill>
                <a:latin typeface="Arial Narrow"/>
                <a:ea typeface="Arial Narrow"/>
                <a:cs typeface="Arial Narrow"/>
                <a:sym typeface="Arial Narrow"/>
              </a:rPr>
              <a:t>a</a:t>
            </a:r>
            <a:r>
              <a:rPr b="0" i="0" lang="en-US" sz="800" u="none" cap="none" strike="noStrike">
                <a:solidFill>
                  <a:srgbClr val="262626"/>
                </a:solidFill>
                <a:latin typeface="Arial Narrow"/>
                <a:ea typeface="Arial Narrow"/>
                <a:cs typeface="Arial Narrow"/>
                <a:sym typeface="Arial Narrow"/>
              </a:rPr>
              <a:t>Includes fatigue and asthenia. </a:t>
            </a:r>
            <a:r>
              <a:rPr b="0" baseline="30000" i="0" lang="en-US" sz="800" u="none" cap="none" strike="noStrike">
                <a:solidFill>
                  <a:srgbClr val="262626"/>
                </a:solidFill>
                <a:latin typeface="Arial Narrow"/>
                <a:ea typeface="Arial Narrow"/>
                <a:cs typeface="Arial Narrow"/>
                <a:sym typeface="Arial Narrow"/>
              </a:rPr>
              <a:t>b</a:t>
            </a:r>
            <a:r>
              <a:rPr b="0" i="0" lang="en-US" sz="800" u="none" cap="none" strike="noStrike">
                <a:solidFill>
                  <a:srgbClr val="262626"/>
                </a:solidFill>
                <a:latin typeface="Arial Narrow"/>
                <a:ea typeface="Arial Narrow"/>
                <a:cs typeface="Arial Narrow"/>
                <a:sym typeface="Arial Narrow"/>
              </a:rPr>
              <a:t>No between-group differences were observed for ALT/AST increases or anemia based on laboratory values. </a:t>
            </a:r>
            <a:r>
              <a:rPr b="0" baseline="30000" i="0" lang="en-US" sz="800" u="none" cap="none" strike="noStrike">
                <a:solidFill>
                  <a:srgbClr val="262626"/>
                </a:solidFill>
                <a:latin typeface="Arial Narrow"/>
                <a:ea typeface="Arial Narrow"/>
                <a:cs typeface="Arial Narrow"/>
                <a:sym typeface="Arial Narrow"/>
              </a:rPr>
              <a:t>c</a:t>
            </a:r>
            <a:r>
              <a:rPr b="0" i="0" lang="en-US" sz="800" u="none" cap="none" strike="noStrike">
                <a:solidFill>
                  <a:srgbClr val="262626"/>
                </a:solidFill>
                <a:latin typeface="Arial Narrow"/>
                <a:ea typeface="Arial Narrow"/>
                <a:cs typeface="Arial Narrow"/>
                <a:sym typeface="Arial Narrow"/>
              </a:rPr>
              <a:t>Includes anemia, hemoglobin decreased, and iron deficiency anemia. </a:t>
            </a:r>
            <a:r>
              <a:rPr b="0" baseline="30000" i="0" lang="en-US" sz="800" u="none" cap="none" strike="noStrike">
                <a:solidFill>
                  <a:srgbClr val="262626"/>
                </a:solidFill>
                <a:latin typeface="Arial Narrow"/>
                <a:ea typeface="Arial Narrow"/>
                <a:cs typeface="Arial Narrow"/>
                <a:sym typeface="Arial Narrow"/>
              </a:rPr>
              <a:t>d</a:t>
            </a:r>
            <a:r>
              <a:rPr b="0" i="0" lang="en-US" sz="800" u="none" cap="none" strike="noStrike">
                <a:solidFill>
                  <a:srgbClr val="262626"/>
                </a:solidFill>
                <a:latin typeface="Arial Narrow"/>
                <a:ea typeface="Arial Narrow"/>
                <a:cs typeface="Arial Narrow"/>
                <a:sym typeface="Arial Narrow"/>
              </a:rPr>
              <a:t>Includes neutropenia and neutrophil count decreased. No events led to dose reductions or treatment discontinuation in either treatment group. There were no events of febrile neutropenia in the vepdegestrant group and 1 event of grade 2 febrile neutropenia in the fulvestrant group. </a:t>
            </a:r>
            <a:r>
              <a:rPr b="0" baseline="30000" i="0" lang="en-US" sz="800" u="none" cap="none" strike="noStrike">
                <a:solidFill>
                  <a:srgbClr val="262626"/>
                </a:solidFill>
                <a:latin typeface="Arial Narrow"/>
                <a:ea typeface="Arial Narrow"/>
                <a:cs typeface="Arial Narrow"/>
                <a:sym typeface="Arial Narrow"/>
              </a:rPr>
              <a:t>e</a:t>
            </a:r>
            <a:r>
              <a:rPr b="0" i="0" lang="en-US" sz="800" u="none" cap="none" strike="noStrike">
                <a:solidFill>
                  <a:srgbClr val="262626"/>
                </a:solidFill>
                <a:latin typeface="Arial Narrow"/>
                <a:ea typeface="Arial Narrow"/>
                <a:cs typeface="Arial Narrow"/>
                <a:sym typeface="Arial Narrow"/>
              </a:rPr>
              <a:t>One patient with grade 4 event. </a:t>
            </a:r>
            <a:r>
              <a:rPr b="0" baseline="30000" i="0" lang="en-US" sz="800" u="none" cap="none" strike="noStrike">
                <a:solidFill>
                  <a:srgbClr val="262626"/>
                </a:solidFill>
                <a:latin typeface="Arial Narrow"/>
                <a:ea typeface="Arial Narrow"/>
                <a:cs typeface="Arial Narrow"/>
                <a:sym typeface="Arial Narrow"/>
              </a:rPr>
              <a:t>f</a:t>
            </a:r>
            <a:r>
              <a:rPr b="0" i="0" lang="en-US" sz="800" u="none" cap="none" strike="noStrike">
                <a:solidFill>
                  <a:srgbClr val="262626"/>
                </a:solidFill>
                <a:latin typeface="Arial Narrow"/>
                <a:ea typeface="Arial Narrow"/>
                <a:cs typeface="Arial Narrow"/>
                <a:sym typeface="Arial Narrow"/>
              </a:rPr>
              <a:t>Based on a concentration-QTc population modeling analysis.</a:t>
            </a:r>
            <a:endParaRPr/>
          </a:p>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62626"/>
                </a:solidFill>
                <a:latin typeface="Arial Narrow"/>
                <a:ea typeface="Arial Narrow"/>
                <a:cs typeface="Arial Narrow"/>
                <a:sym typeface="Arial Narrow"/>
              </a:rPr>
              <a:t>ALT, alanine aminotransferase; AST, aspartate aminotransferase; CI, confidence interval; QTcF, corrected QT interval using Fridericia’s method; TEAE, treatment-emergent adverse event.</a:t>
            </a:r>
            <a:endParaRPr/>
          </a:p>
          <a:p>
            <a:pPr indent="0" lvl="0" marL="0" rtl="0" algn="l">
              <a:lnSpc>
                <a:spcPct val="100000"/>
              </a:lnSpc>
              <a:spcBef>
                <a:spcPts val="0"/>
              </a:spcBef>
              <a:spcAft>
                <a:spcPts val="0"/>
              </a:spcAft>
              <a:buSzPts val="800"/>
              <a:buNone/>
            </a:pPr>
            <a:r>
              <a:rPr b="0" i="0" lang="en-US" sz="800" u="none" cap="none" strike="noStrike">
                <a:solidFill>
                  <a:srgbClr val="262626"/>
                </a:solidFill>
                <a:latin typeface="Arial Narrow"/>
                <a:ea typeface="Arial Narrow"/>
                <a:cs typeface="Arial Narrow"/>
                <a:sym typeface="Arial Narrow"/>
              </a:rPr>
              <a:t>1. Campone M, et al. </a:t>
            </a:r>
            <a:r>
              <a:rPr b="0" i="1" lang="en-US" sz="800" u="none" cap="none" strike="noStrike">
                <a:solidFill>
                  <a:srgbClr val="262626"/>
                </a:solidFill>
                <a:latin typeface="Arial Narrow"/>
                <a:ea typeface="Arial Narrow"/>
                <a:cs typeface="Arial Narrow"/>
                <a:sym typeface="Arial Narrow"/>
              </a:rPr>
              <a:t>N Engl J Med. </a:t>
            </a:r>
            <a:r>
              <a:rPr b="0" i="0" lang="en-US" sz="800" u="none" cap="none" strike="noStrike">
                <a:solidFill>
                  <a:srgbClr val="262626"/>
                </a:solidFill>
                <a:latin typeface="Arial Narrow"/>
                <a:ea typeface="Arial Narrow"/>
                <a:cs typeface="Arial Narrow"/>
                <a:sym typeface="Arial Narrow"/>
              </a:rPr>
              <a:t>2025;393(6)556–568;</a:t>
            </a:r>
            <a:r>
              <a:rPr lang="en-US"/>
              <a:t> 2. Pfizer/Arvinas. Vepdegestrant USPI. 2026. </a:t>
            </a:r>
            <a:endParaRPr/>
          </a:p>
        </p:txBody>
      </p:sp>
      <p:sp>
        <p:nvSpPr>
          <p:cNvPr id="2433" name="Google Shape;2433;p9"/>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graphicFrame>
        <p:nvGraphicFramePr>
          <p:cNvPr id="2434" name="Google Shape;2434;p9"/>
          <p:cNvGraphicFramePr/>
          <p:nvPr/>
        </p:nvGraphicFramePr>
        <p:xfrm>
          <a:off x="647855" y="1022689"/>
          <a:ext cx="3000000" cy="3000000"/>
        </p:xfrm>
        <a:graphic>
          <a:graphicData uri="http://schemas.openxmlformats.org/drawingml/2006/table">
            <a:tbl>
              <a:tblPr>
                <a:noFill/>
                <a:tableStyleId>{B670556F-2E9B-48F4-A988-F57587558883}</a:tableStyleId>
              </a:tblPr>
              <a:tblGrid>
                <a:gridCol w="1857050"/>
                <a:gridCol w="1340275"/>
                <a:gridCol w="1340275"/>
              </a:tblGrid>
              <a:tr h="292600">
                <a:tc>
                  <a:txBody>
                    <a:bodyPr/>
                    <a:lstStyle/>
                    <a:p>
                      <a:pPr indent="0" lvl="0" marL="0" marR="0" rtl="0" algn="l">
                        <a:lnSpc>
                          <a:spcPct val="100000"/>
                        </a:lnSpc>
                        <a:spcBef>
                          <a:spcPts val="0"/>
                        </a:spcBef>
                        <a:spcAft>
                          <a:spcPts val="0"/>
                        </a:spcAft>
                        <a:buClr>
                          <a:schemeClr val="dk1"/>
                        </a:buClr>
                        <a:buSzPts val="1100"/>
                        <a:buFont typeface="Arial Narrow"/>
                        <a:buNone/>
                      </a:pPr>
                      <a:r>
                        <a:t/>
                      </a:r>
                      <a:endParaRPr sz="1000" u="none" cap="none" strike="noStrike">
                        <a:latin typeface="Arial Narrow"/>
                        <a:ea typeface="Arial Narrow"/>
                        <a:cs typeface="Arial Narrow"/>
                        <a:sym typeface="Arial Narrow"/>
                      </a:endParaRPr>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1100"/>
                        <a:buFont typeface="Arial Narrow"/>
                        <a:buNone/>
                      </a:pPr>
                      <a:r>
                        <a:t/>
                      </a:r>
                      <a:endParaRPr b="0" sz="1000" u="none" cap="none" strike="noStrike">
                        <a:latin typeface="Arial Narrow"/>
                        <a:ea typeface="Arial Narrow"/>
                        <a:cs typeface="Arial Narrow"/>
                        <a:sym typeface="Arial Narrow"/>
                      </a:endParaRPr>
                    </a:p>
                  </a:txBody>
                  <a:tcPr marT="60950" marB="0" marR="121925" marL="121925"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100"/>
                        <a:buFont typeface="Arial Narrow"/>
                        <a:buNone/>
                      </a:pPr>
                      <a:r>
                        <a:t/>
                      </a:r>
                      <a:endParaRPr b="0" sz="1000" u="none" cap="none" strike="noStrike">
                        <a:latin typeface="Arial Narrow"/>
                        <a:ea typeface="Arial Narrow"/>
                        <a:cs typeface="Arial Narrow"/>
                        <a:sym typeface="Arial Narrow"/>
                      </a:endParaRPr>
                    </a:p>
                  </a:txBody>
                  <a:tcPr marT="60950" marB="0" marR="121925" marL="1219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411475">
                <a:tc>
                  <a:txBody>
                    <a:bodyPr/>
                    <a:lstStyle/>
                    <a:p>
                      <a:pPr indent="0" lvl="0" marL="0" marR="0" rtl="0" algn="l">
                        <a:lnSpc>
                          <a:spcPct val="100000"/>
                        </a:lnSpc>
                        <a:spcBef>
                          <a:spcPts val="0"/>
                        </a:spcBef>
                        <a:spcAft>
                          <a:spcPts val="0"/>
                        </a:spcAft>
                        <a:buClr>
                          <a:schemeClr val="dk1"/>
                        </a:buClr>
                        <a:buSzPts val="1200"/>
                        <a:buFont typeface="Arial"/>
                        <a:buNone/>
                      </a:pPr>
                      <a:r>
                        <a:rPr b="1" i="0" lang="en-US" sz="1200" u="none" cap="none" strike="noStrike">
                          <a:solidFill>
                            <a:srgbClr val="262626"/>
                          </a:solidFill>
                          <a:latin typeface="Arial Narrow"/>
                          <a:ea typeface="Arial Narrow"/>
                          <a:cs typeface="Arial Narrow"/>
                          <a:sym typeface="Arial Narrow"/>
                        </a:rPr>
                        <a:t>TEAEs, %</a:t>
                      </a:r>
                      <a:endParaRPr sz="1100" u="none" cap="none" strike="noStrike">
                        <a:solidFill>
                          <a:srgbClr val="262626"/>
                        </a:solidFill>
                      </a:endParaRPr>
                    </a:p>
                  </a:txBody>
                  <a:tcPr marT="0" marB="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AFCFD"/>
                    </a:solidFill>
                  </a:tcPr>
                </a:tc>
                <a:tc>
                  <a:txBody>
                    <a:bodyPr/>
                    <a:lstStyle/>
                    <a:p>
                      <a:pPr indent="0" lvl="0" marL="45720" marR="0" rtl="0" algn="ctr">
                        <a:lnSpc>
                          <a:spcPct val="100000"/>
                        </a:lnSpc>
                        <a:spcBef>
                          <a:spcPts val="0"/>
                        </a:spcBef>
                        <a:spcAft>
                          <a:spcPts val="0"/>
                        </a:spcAft>
                        <a:buClr>
                          <a:srgbClr val="000000"/>
                        </a:buClr>
                        <a:buSzPts val="1200"/>
                        <a:buFont typeface="Arial"/>
                        <a:buNone/>
                      </a:pPr>
                      <a:r>
                        <a:rPr b="1" lang="en-US" sz="1200" u="none" cap="none" strike="noStrike">
                          <a:solidFill>
                            <a:schemeClr val="lt1"/>
                          </a:solidFill>
                          <a:latin typeface="Arial Narrow"/>
                          <a:ea typeface="Arial Narrow"/>
                          <a:cs typeface="Arial Narrow"/>
                          <a:sym typeface="Arial Narrow"/>
                        </a:rPr>
                        <a:t>Vepdegestrant (n=312)</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45720" marR="0" rtl="0" algn="ctr">
                        <a:lnSpc>
                          <a:spcPct val="100000"/>
                        </a:lnSpc>
                        <a:spcBef>
                          <a:spcPts val="0"/>
                        </a:spcBef>
                        <a:spcAft>
                          <a:spcPts val="0"/>
                        </a:spcAft>
                        <a:buClr>
                          <a:srgbClr val="000000"/>
                        </a:buClr>
                        <a:buSzPts val="1200"/>
                        <a:buFont typeface="Arial"/>
                        <a:buNone/>
                      </a:pPr>
                      <a:r>
                        <a:rPr b="1" lang="en-US" sz="1200" u="none" cap="none" strike="noStrike">
                          <a:solidFill>
                            <a:schemeClr val="lt1"/>
                          </a:solidFill>
                          <a:latin typeface="Arial Narrow"/>
                          <a:ea typeface="Arial Narrow"/>
                          <a:cs typeface="Arial Narrow"/>
                          <a:sym typeface="Arial Narrow"/>
                        </a:rPr>
                        <a:t>Fulvestrant </a:t>
                      </a:r>
                      <a:endParaRPr/>
                    </a:p>
                    <a:p>
                      <a:pPr indent="0" lvl="0" marL="45720" marR="0" rtl="0" algn="ctr">
                        <a:lnSpc>
                          <a:spcPct val="100000"/>
                        </a:lnSpc>
                        <a:spcBef>
                          <a:spcPts val="0"/>
                        </a:spcBef>
                        <a:spcAft>
                          <a:spcPts val="0"/>
                        </a:spcAft>
                        <a:buClr>
                          <a:srgbClr val="000000"/>
                        </a:buClr>
                        <a:buSzPts val="1200"/>
                        <a:buFont typeface="Arial"/>
                        <a:buNone/>
                      </a:pPr>
                      <a:r>
                        <a:rPr b="1" lang="en-US" sz="1200" u="none" cap="none" strike="noStrike">
                          <a:solidFill>
                            <a:schemeClr val="lt1"/>
                          </a:solidFill>
                          <a:latin typeface="Arial Narrow"/>
                          <a:ea typeface="Arial Narrow"/>
                          <a:cs typeface="Arial Narrow"/>
                          <a:sym typeface="Arial Narrow"/>
                        </a:rPr>
                        <a:t>(n=307)</a:t>
                      </a:r>
                      <a:endParaRPr sz="1100" u="none" cap="none" strike="noStrike"/>
                    </a:p>
                  </a:txBody>
                  <a:tcPr marT="0" marB="0" marR="0" marL="0" anchor="ctr">
                    <a:lnL cap="flat" cmpd="sng" w="12700">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347475">
                <a:tc>
                  <a:txBody>
                    <a:bodyPr/>
                    <a:lstStyle/>
                    <a:p>
                      <a:pPr indent="0" lvl="0" marL="16383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Narrow"/>
                          <a:ea typeface="Arial Narrow"/>
                          <a:cs typeface="Arial Narrow"/>
                          <a:sym typeface="Arial Narrow"/>
                        </a:rPr>
                        <a:t>Any grade</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accent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87</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81</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47475">
                <a:tc>
                  <a:txBody>
                    <a:bodyPr/>
                    <a:lstStyle/>
                    <a:p>
                      <a:pPr indent="0" lvl="0" marL="16383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Narrow"/>
                          <a:ea typeface="Arial Narrow"/>
                          <a:cs typeface="Arial Narrow"/>
                          <a:sym typeface="Arial Narrow"/>
                        </a:rPr>
                        <a:t>Grade ≥3</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23</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18</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47475">
                <a:tc>
                  <a:txBody>
                    <a:bodyPr/>
                    <a:lstStyle/>
                    <a:p>
                      <a:pPr indent="0" lvl="0" marL="16383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Narrow"/>
                          <a:ea typeface="Arial Narrow"/>
                          <a:cs typeface="Arial Narrow"/>
                          <a:sym typeface="Arial Narrow"/>
                        </a:rPr>
                        <a:t>Serious</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10</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9</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47475">
                <a:tc>
                  <a:txBody>
                    <a:bodyPr/>
                    <a:lstStyle/>
                    <a:p>
                      <a:pPr indent="0" lvl="0" marL="164465"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Narrow"/>
                          <a:ea typeface="Arial Narrow"/>
                          <a:cs typeface="Arial Narrow"/>
                          <a:sym typeface="Arial Narrow"/>
                        </a:rPr>
                        <a:t>Leading to treatment discontinuation</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3</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47475">
                <a:tc>
                  <a:txBody>
                    <a:bodyPr/>
                    <a:lstStyle/>
                    <a:p>
                      <a:pPr indent="0" lvl="0" marL="164465" marR="0" rtl="0" algn="l">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Narrow"/>
                          <a:ea typeface="Arial Narrow"/>
                          <a:cs typeface="Arial Narrow"/>
                          <a:sym typeface="Arial Narrow"/>
                        </a:rPr>
                        <a:t>Leading to dose reduction</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6985"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NA</a:t>
                      </a:r>
                      <a:endParaRPr sz="1100" u="none" cap="none" strike="noStrike"/>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2435" name="Google Shape;2435;p9"/>
          <p:cNvSpPr txBox="1"/>
          <p:nvPr/>
        </p:nvSpPr>
        <p:spPr>
          <a:xfrm>
            <a:off x="6095205" y="888680"/>
            <a:ext cx="4588256" cy="24622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600" u="none" cap="none" strike="noStrike">
                <a:solidFill>
                  <a:srgbClr val="262626"/>
                </a:solidFill>
                <a:latin typeface="Arial Narrow"/>
                <a:ea typeface="Arial Narrow"/>
                <a:cs typeface="Arial Narrow"/>
                <a:sym typeface="Arial Narrow"/>
              </a:rPr>
              <a:t>TEAEs in &gt;10% of patients in either group</a:t>
            </a:r>
            <a:endParaRPr b="0" i="0" sz="1400" u="none" cap="none" strike="noStrike">
              <a:solidFill>
                <a:srgbClr val="262626"/>
              </a:solidFill>
              <a:latin typeface="Arial"/>
              <a:ea typeface="Arial"/>
              <a:cs typeface="Arial"/>
              <a:sym typeface="Arial"/>
            </a:endParaRPr>
          </a:p>
        </p:txBody>
      </p:sp>
      <p:sp>
        <p:nvSpPr>
          <p:cNvPr id="2436" name="Google Shape;2436;p9"/>
          <p:cNvSpPr/>
          <p:nvPr/>
        </p:nvSpPr>
        <p:spPr>
          <a:xfrm>
            <a:off x="6344729" y="4850777"/>
            <a:ext cx="4564276" cy="1053069"/>
          </a:xfrm>
          <a:prstGeom prst="rect">
            <a:avLst/>
          </a:prstGeom>
          <a:solidFill>
            <a:srgbClr val="E3ECF1"/>
          </a:solidFill>
          <a:ln>
            <a:noFill/>
          </a:ln>
        </p:spPr>
        <p:txBody>
          <a:bodyPr anchorCtr="0" anchor="ctr" bIns="45700" lIns="274300" spcFirstLastPara="1" rIns="274300" wrap="square" tIns="45700">
            <a:noAutofit/>
          </a:bodyPr>
          <a:lstStyle/>
          <a:p>
            <a:pPr indent="-171450" lvl="0" marL="171450" marR="0" rtl="0" algn="l">
              <a:lnSpc>
                <a:spcPct val="100000"/>
              </a:lnSpc>
              <a:spcBef>
                <a:spcPts val="0"/>
              </a:spcBef>
              <a:spcAft>
                <a:spcPts val="0"/>
              </a:spcAft>
              <a:buClr>
                <a:srgbClr val="000000"/>
              </a:buClr>
              <a:buSzPts val="1200"/>
              <a:buFont typeface="Arial"/>
              <a:buChar char="•"/>
            </a:pPr>
            <a:r>
              <a:rPr b="1" i="0" lang="en-US" sz="1200" u="none" cap="none" strike="noStrike">
                <a:solidFill>
                  <a:srgbClr val="153F5A"/>
                </a:solidFill>
                <a:latin typeface="Arial Narrow"/>
                <a:ea typeface="Arial Narrow"/>
                <a:cs typeface="Arial Narrow"/>
                <a:sym typeface="Arial Narrow"/>
              </a:rPr>
              <a:t>On May 01, 2026 U.S. Food and Drug Administration (FDA) has granted approval for VEPPANU (vepdegestrant)</a:t>
            </a:r>
            <a:r>
              <a:rPr b="1" baseline="30000" i="0" lang="en-US" sz="1200" u="none" cap="none" strike="noStrike">
                <a:solidFill>
                  <a:srgbClr val="153F5A"/>
                </a:solidFill>
                <a:latin typeface="Arial Narrow"/>
                <a:ea typeface="Arial Narrow"/>
                <a:cs typeface="Arial Narrow"/>
                <a:sym typeface="Arial Narrow"/>
              </a:rPr>
              <a:t>2</a:t>
            </a:r>
            <a:endParaRPr/>
          </a:p>
          <a:p>
            <a:pPr indent="-95250" lvl="0" marL="17145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53F5A"/>
              </a:solidFill>
              <a:latin typeface="Arial Narrow"/>
              <a:ea typeface="Arial Narrow"/>
              <a:cs typeface="Arial Narrow"/>
              <a:sym typeface="Arial Narrow"/>
            </a:endParaRPr>
          </a:p>
          <a:p>
            <a:pPr indent="-171450" lvl="0" marL="171450" marR="0" rtl="0" algn="l">
              <a:lnSpc>
                <a:spcPct val="100000"/>
              </a:lnSpc>
              <a:spcBef>
                <a:spcPts val="0"/>
              </a:spcBef>
              <a:spcAft>
                <a:spcPts val="0"/>
              </a:spcAft>
              <a:buClr>
                <a:srgbClr val="000000"/>
              </a:buClr>
              <a:buSzPts val="1200"/>
              <a:buFont typeface="Arial"/>
              <a:buChar char="•"/>
            </a:pPr>
            <a:r>
              <a:rPr b="1" i="0" lang="en-US" sz="1200" u="none" cap="none" strike="noStrike">
                <a:solidFill>
                  <a:srgbClr val="153F5A"/>
                </a:solidFill>
                <a:latin typeface="Arial Narrow"/>
                <a:ea typeface="Arial Narrow"/>
                <a:cs typeface="Arial Narrow"/>
                <a:sym typeface="Arial Narrow"/>
              </a:rPr>
              <a:t>The FDA also published “Warnings and Precautions” for QTc interval prolongation</a:t>
            </a:r>
            <a:r>
              <a:rPr b="1" baseline="30000" i="0" lang="en-US" sz="1200" u="none" cap="none" strike="noStrike">
                <a:solidFill>
                  <a:srgbClr val="153F5A"/>
                </a:solidFill>
                <a:latin typeface="Arial Narrow"/>
                <a:ea typeface="Arial Narrow"/>
                <a:cs typeface="Arial Narrow"/>
                <a:sym typeface="Arial Narrow"/>
              </a:rPr>
              <a:t>2</a:t>
            </a:r>
            <a:endParaRPr b="1" baseline="30000" i="0" sz="1200" u="none" cap="none" strike="noStrike">
              <a:solidFill>
                <a:srgbClr val="153F5A"/>
              </a:solidFill>
              <a:latin typeface="Arial Narrow"/>
              <a:ea typeface="Arial Narrow"/>
              <a:cs typeface="Arial Narrow"/>
              <a:sym typeface="Arial Narrow"/>
            </a:endParaRPr>
          </a:p>
        </p:txBody>
      </p:sp>
      <p:grpSp>
        <p:nvGrpSpPr>
          <p:cNvPr id="2437" name="Google Shape;2437;p9"/>
          <p:cNvGrpSpPr/>
          <p:nvPr/>
        </p:nvGrpSpPr>
        <p:grpSpPr>
          <a:xfrm>
            <a:off x="6218894" y="4738936"/>
            <a:ext cx="4765511" cy="1274333"/>
            <a:chOff x="5422497" y="2411111"/>
            <a:chExt cx="4441620" cy="1891706"/>
          </a:xfrm>
        </p:grpSpPr>
        <p:sp>
          <p:nvSpPr>
            <p:cNvPr id="2438" name="Google Shape;2438;p9"/>
            <p:cNvSpPr/>
            <p:nvPr/>
          </p:nvSpPr>
          <p:spPr>
            <a:xfrm>
              <a:off x="9534861" y="2411111"/>
              <a:ext cx="329256" cy="329257"/>
            </a:xfrm>
            <a:custGeom>
              <a:rect b="b" l="l" r="r" t="t"/>
              <a:pathLst>
                <a:path extrusionOk="0" h="571500" w="571500">
                  <a:moveTo>
                    <a:pt x="0" y="0"/>
                  </a:moveTo>
                  <a:lnTo>
                    <a:pt x="571500" y="0"/>
                  </a:lnTo>
                  <a:lnTo>
                    <a:pt x="571500" y="571500"/>
                  </a:lnTo>
                </a:path>
              </a:pathLst>
            </a:cu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439" name="Google Shape;2439;p9"/>
            <p:cNvSpPr/>
            <p:nvPr/>
          </p:nvSpPr>
          <p:spPr>
            <a:xfrm flipH="1" rot="-5400000">
              <a:off x="5422497" y="3973559"/>
              <a:ext cx="329258" cy="329258"/>
            </a:xfrm>
            <a:custGeom>
              <a:rect b="b" l="l" r="r" t="t"/>
              <a:pathLst>
                <a:path extrusionOk="0" h="571500" w="571500">
                  <a:moveTo>
                    <a:pt x="0" y="0"/>
                  </a:moveTo>
                  <a:lnTo>
                    <a:pt x="571500" y="0"/>
                  </a:lnTo>
                  <a:lnTo>
                    <a:pt x="571500" y="571500"/>
                  </a:lnTo>
                </a:path>
              </a:pathLst>
            </a:cu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440" name="Google Shape;2440;p9"/>
            <p:cNvSpPr/>
            <p:nvPr/>
          </p:nvSpPr>
          <p:spPr>
            <a:xfrm rot="-5400000">
              <a:off x="5422497" y="2411111"/>
              <a:ext cx="329258" cy="329258"/>
            </a:xfrm>
            <a:custGeom>
              <a:rect b="b" l="l" r="r" t="t"/>
              <a:pathLst>
                <a:path extrusionOk="0" h="571500" w="571500">
                  <a:moveTo>
                    <a:pt x="0" y="0"/>
                  </a:moveTo>
                  <a:lnTo>
                    <a:pt x="571500" y="0"/>
                  </a:lnTo>
                  <a:lnTo>
                    <a:pt x="571500" y="571500"/>
                  </a:lnTo>
                </a:path>
              </a:pathLst>
            </a:custGeom>
            <a:noFill/>
            <a:ln cap="flat" cmpd="sng" w="349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441" name="Google Shape;2441;p9"/>
            <p:cNvSpPr/>
            <p:nvPr/>
          </p:nvSpPr>
          <p:spPr>
            <a:xfrm flipH="1" rot="10800000">
              <a:off x="9534861" y="3973560"/>
              <a:ext cx="329256" cy="329257"/>
            </a:xfrm>
            <a:custGeom>
              <a:rect b="b" l="l" r="r" t="t"/>
              <a:pathLst>
                <a:path extrusionOk="0" h="571500" w="571500">
                  <a:moveTo>
                    <a:pt x="0" y="0"/>
                  </a:moveTo>
                  <a:lnTo>
                    <a:pt x="571500" y="0"/>
                  </a:lnTo>
                  <a:lnTo>
                    <a:pt x="571500" y="571500"/>
                  </a:lnTo>
                </a:path>
              </a:pathLst>
            </a:custGeom>
            <a:noFill/>
            <a:ln cap="flat" cmpd="sng" w="349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grpSp>
        <p:nvGrpSpPr>
          <p:cNvPr id="2442" name="Google Shape;2442;p9"/>
          <p:cNvGrpSpPr/>
          <p:nvPr/>
        </p:nvGrpSpPr>
        <p:grpSpPr>
          <a:xfrm>
            <a:off x="557869" y="3745950"/>
            <a:ext cx="4765511" cy="1676809"/>
            <a:chOff x="6402806" y="3168014"/>
            <a:chExt cx="4441620" cy="1891706"/>
          </a:xfrm>
        </p:grpSpPr>
        <p:sp>
          <p:nvSpPr>
            <p:cNvPr id="2443" name="Google Shape;2443;p9"/>
            <p:cNvSpPr/>
            <p:nvPr/>
          </p:nvSpPr>
          <p:spPr>
            <a:xfrm>
              <a:off x="6535237" y="3312440"/>
              <a:ext cx="4180638" cy="1599522"/>
            </a:xfrm>
            <a:prstGeom prst="rect">
              <a:avLst/>
            </a:prstGeom>
            <a:solidFill>
              <a:srgbClr val="E3ECF1"/>
            </a:solidFill>
            <a:ln>
              <a:noFill/>
            </a:ln>
          </p:spPr>
          <p:txBody>
            <a:bodyPr anchorCtr="0" anchor="ctr" bIns="45700" lIns="274300" spcFirstLastPara="1" rIns="274300" wrap="square" tIns="45700">
              <a:noAutofit/>
            </a:bodyPr>
            <a:lstStyle/>
            <a:p>
              <a:pPr indent="0" lvl="0" marL="0" marR="0" rtl="0" algn="l">
                <a:lnSpc>
                  <a:spcPct val="100000"/>
                </a:lnSpc>
                <a:spcBef>
                  <a:spcPts val="0"/>
                </a:spcBef>
                <a:spcAft>
                  <a:spcPts val="0"/>
                </a:spcAft>
                <a:buClr>
                  <a:srgbClr val="153F5A"/>
                </a:buClr>
                <a:buSzPts val="1200"/>
                <a:buFont typeface="Arial"/>
                <a:buNone/>
              </a:pPr>
              <a:r>
                <a:rPr b="1" i="0" lang="en-US" sz="1200" u="sng" cap="none" strike="noStrike">
                  <a:solidFill>
                    <a:srgbClr val="153F5A"/>
                  </a:solidFill>
                  <a:latin typeface="Arial Narrow"/>
                  <a:ea typeface="Arial Narrow"/>
                  <a:cs typeface="Arial Narrow"/>
                  <a:sym typeface="Arial Narrow"/>
                </a:rPr>
                <a:t>VERITAC-2   QT prolongation</a:t>
              </a:r>
              <a:endParaRPr/>
            </a:p>
            <a:p>
              <a:pPr indent="-174625" lvl="0" marL="174625" marR="0" rtl="0" algn="l">
                <a:lnSpc>
                  <a:spcPct val="100000"/>
                </a:lnSpc>
                <a:spcBef>
                  <a:spcPts val="300"/>
                </a:spcBef>
                <a:spcAft>
                  <a:spcPts val="0"/>
                </a:spcAft>
                <a:buClr>
                  <a:srgbClr val="153F5A"/>
                </a:buClr>
                <a:buSzPts val="1200"/>
                <a:buFont typeface="Arial"/>
                <a:buChar char="•"/>
              </a:pPr>
              <a:r>
                <a:rPr b="0" i="0" lang="en-US" sz="1200" u="none" cap="none" strike="noStrike">
                  <a:solidFill>
                    <a:srgbClr val="153F5A"/>
                  </a:solidFill>
                  <a:latin typeface="Arial Narrow"/>
                  <a:ea typeface="Arial Narrow"/>
                  <a:cs typeface="Arial Narrow"/>
                  <a:sym typeface="Arial Narrow"/>
                </a:rPr>
                <a:t>TEAEs: vepdegestrant, 10%; fulvestrant, 1%</a:t>
              </a:r>
              <a:endParaRPr/>
            </a:p>
            <a:p>
              <a:pPr indent="-174625" lvl="0" marL="174625" marR="0" rtl="0" algn="l">
                <a:lnSpc>
                  <a:spcPct val="100000"/>
                </a:lnSpc>
                <a:spcBef>
                  <a:spcPts val="300"/>
                </a:spcBef>
                <a:spcAft>
                  <a:spcPts val="0"/>
                </a:spcAft>
                <a:buClr>
                  <a:srgbClr val="153F5A"/>
                </a:buClr>
                <a:buSzPts val="1200"/>
                <a:buFont typeface="Arial"/>
                <a:buChar char="•"/>
              </a:pPr>
              <a:r>
                <a:rPr b="0" i="0" lang="en-US" sz="1200" u="none" cap="none" strike="noStrike">
                  <a:solidFill>
                    <a:srgbClr val="153F5A"/>
                  </a:solidFill>
                  <a:latin typeface="Arial Narrow"/>
                  <a:ea typeface="Arial Narrow"/>
                  <a:cs typeface="Arial Narrow"/>
                  <a:sym typeface="Arial Narrow"/>
                </a:rPr>
                <a:t>A QT interval sub-study (n=88) confirmed a mild increase (11.1 ms) from baseline in mean QTcF, with upper 90% CI (13.7 ms) &lt;20 ms,</a:t>
              </a:r>
              <a:r>
                <a:rPr b="0" baseline="30000" i="0" lang="en-US" sz="1200" u="none" cap="none" strike="noStrike">
                  <a:solidFill>
                    <a:srgbClr val="153F5A"/>
                  </a:solidFill>
                  <a:latin typeface="Arial Narrow"/>
                  <a:ea typeface="Arial Narrow"/>
                  <a:cs typeface="Arial Narrow"/>
                  <a:sym typeface="Arial Narrow"/>
                </a:rPr>
                <a:t>f</a:t>
              </a:r>
              <a:r>
                <a:rPr b="0" i="0" lang="en-US" sz="1200" u="none" cap="none" strike="noStrike">
                  <a:solidFill>
                    <a:srgbClr val="153F5A"/>
                  </a:solidFill>
                  <a:latin typeface="Arial Narrow"/>
                  <a:ea typeface="Arial Narrow"/>
                  <a:cs typeface="Arial Narrow"/>
                  <a:sym typeface="Arial Narrow"/>
                </a:rPr>
                <a:t> </a:t>
              </a:r>
              <a:r>
                <a:rPr b="1" i="0" lang="en-US" sz="1200" u="none" cap="none" strike="noStrike">
                  <a:solidFill>
                    <a:srgbClr val="153F5A"/>
                  </a:solidFill>
                  <a:latin typeface="Arial Narrow"/>
                  <a:ea typeface="Arial Narrow"/>
                  <a:cs typeface="Arial Narrow"/>
                  <a:sym typeface="Arial Narrow"/>
                </a:rPr>
                <a:t>indicating no large QT-prolonging effect</a:t>
              </a:r>
              <a:endParaRPr/>
            </a:p>
          </p:txBody>
        </p:sp>
        <p:grpSp>
          <p:nvGrpSpPr>
            <p:cNvPr id="2444" name="Google Shape;2444;p9"/>
            <p:cNvGrpSpPr/>
            <p:nvPr/>
          </p:nvGrpSpPr>
          <p:grpSpPr>
            <a:xfrm>
              <a:off x="6402806" y="3168014"/>
              <a:ext cx="4441620" cy="1891706"/>
              <a:chOff x="5422497" y="2411111"/>
              <a:chExt cx="4441620" cy="1891706"/>
            </a:xfrm>
          </p:grpSpPr>
          <p:sp>
            <p:nvSpPr>
              <p:cNvPr id="2445" name="Google Shape;2445;p9"/>
              <p:cNvSpPr/>
              <p:nvPr/>
            </p:nvSpPr>
            <p:spPr>
              <a:xfrm>
                <a:off x="9534861" y="2411111"/>
                <a:ext cx="329256" cy="329257"/>
              </a:xfrm>
              <a:custGeom>
                <a:rect b="b" l="l" r="r" t="t"/>
                <a:pathLst>
                  <a:path extrusionOk="0" h="571500" w="571500">
                    <a:moveTo>
                      <a:pt x="0" y="0"/>
                    </a:moveTo>
                    <a:lnTo>
                      <a:pt x="571500" y="0"/>
                    </a:lnTo>
                    <a:lnTo>
                      <a:pt x="571500" y="571500"/>
                    </a:lnTo>
                  </a:path>
                </a:pathLst>
              </a:custGeom>
              <a:noFill/>
              <a:ln cap="flat" cmpd="sng" w="349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446" name="Google Shape;2446;p9"/>
              <p:cNvSpPr/>
              <p:nvPr/>
            </p:nvSpPr>
            <p:spPr>
              <a:xfrm flipH="1" rot="-5400000">
                <a:off x="5422497" y="3973559"/>
                <a:ext cx="329258" cy="329258"/>
              </a:xfrm>
              <a:custGeom>
                <a:rect b="b" l="l" r="r" t="t"/>
                <a:pathLst>
                  <a:path extrusionOk="0" h="571500" w="571500">
                    <a:moveTo>
                      <a:pt x="0" y="0"/>
                    </a:moveTo>
                    <a:lnTo>
                      <a:pt x="571500" y="0"/>
                    </a:lnTo>
                    <a:lnTo>
                      <a:pt x="571500" y="571500"/>
                    </a:lnTo>
                  </a:path>
                </a:pathLst>
              </a:custGeom>
              <a:noFill/>
              <a:ln cap="flat" cmpd="sng" w="34925">
                <a:solidFill>
                  <a:schemeClr val="accent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447" name="Google Shape;2447;p9"/>
              <p:cNvSpPr/>
              <p:nvPr/>
            </p:nvSpPr>
            <p:spPr>
              <a:xfrm rot="-5400000">
                <a:off x="5422497" y="2411111"/>
                <a:ext cx="329258" cy="329258"/>
              </a:xfrm>
              <a:custGeom>
                <a:rect b="b" l="l" r="r" t="t"/>
                <a:pathLst>
                  <a:path extrusionOk="0" h="571500" w="571500">
                    <a:moveTo>
                      <a:pt x="0" y="0"/>
                    </a:moveTo>
                    <a:lnTo>
                      <a:pt x="571500" y="0"/>
                    </a:lnTo>
                    <a:lnTo>
                      <a:pt x="571500" y="571500"/>
                    </a:lnTo>
                  </a:path>
                </a:pathLst>
              </a:custGeom>
              <a:noFill/>
              <a:ln cap="flat" cmpd="sng" w="349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448" name="Google Shape;2448;p9"/>
              <p:cNvSpPr/>
              <p:nvPr/>
            </p:nvSpPr>
            <p:spPr>
              <a:xfrm flipH="1" rot="10800000">
                <a:off x="9534861" y="3973560"/>
                <a:ext cx="329256" cy="329257"/>
              </a:xfrm>
              <a:custGeom>
                <a:rect b="b" l="l" r="r" t="t"/>
                <a:pathLst>
                  <a:path extrusionOk="0" h="571500" w="571500">
                    <a:moveTo>
                      <a:pt x="0" y="0"/>
                    </a:moveTo>
                    <a:lnTo>
                      <a:pt x="571500" y="0"/>
                    </a:lnTo>
                    <a:lnTo>
                      <a:pt x="571500" y="571500"/>
                    </a:lnTo>
                  </a:path>
                </a:pathLst>
              </a:custGeom>
              <a:noFill/>
              <a:ln cap="flat" cmpd="sng" w="349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2" name="Shape 2452"/>
        <p:cNvGrpSpPr/>
        <p:nvPr/>
      </p:nvGrpSpPr>
      <p:grpSpPr>
        <a:xfrm>
          <a:off x="0" y="0"/>
          <a:ext cx="0" cy="0"/>
          <a:chOff x="0" y="0"/>
          <a:chExt cx="0" cy="0"/>
        </a:xfrm>
      </p:grpSpPr>
      <p:sp>
        <p:nvSpPr>
          <p:cNvPr id="2453" name="Google Shape;2453;p56"/>
          <p:cNvSpPr/>
          <p:nvPr/>
        </p:nvSpPr>
        <p:spPr>
          <a:xfrm>
            <a:off x="80387" y="1347823"/>
            <a:ext cx="12192000" cy="4406149"/>
          </a:xfrm>
          <a:prstGeom prst="rect">
            <a:avLst/>
          </a:prstGeom>
          <a:gradFill>
            <a:gsLst>
              <a:gs pos="0">
                <a:srgbClr val="71A0B4">
                  <a:alpha val="2745"/>
                </a:srgbClr>
              </a:gs>
              <a:gs pos="2000">
                <a:srgbClr val="71A0B4">
                  <a:alpha val="2745"/>
                </a:srgbClr>
              </a:gs>
              <a:gs pos="97000">
                <a:srgbClr val="71A0B4">
                  <a:alpha val="7450"/>
                </a:srgbClr>
              </a:gs>
              <a:gs pos="100000">
                <a:srgbClr val="71A0B4">
                  <a:alpha val="7450"/>
                </a:srgbClr>
              </a:gs>
            </a:gsLst>
            <a:lin ang="108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sp>
        <p:nvSpPr>
          <p:cNvPr id="2454" name="Google Shape;2454;p56"/>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sp>
        <p:nvSpPr>
          <p:cNvPr id="2455" name="Google Shape;2455;p56"/>
          <p:cNvSpPr txBox="1"/>
          <p:nvPr>
            <p:ph idx="11" type="ftr"/>
          </p:nvPr>
        </p:nvSpPr>
        <p:spPr>
          <a:xfrm>
            <a:off x="431799" y="6283764"/>
            <a:ext cx="9148913" cy="137483"/>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900"/>
              <a:buNone/>
            </a:pPr>
            <a:r>
              <a:t/>
            </a:r>
            <a:endParaRPr/>
          </a:p>
          <a:p>
            <a:pPr indent="0" lvl="0" marL="0" rtl="0" algn="l">
              <a:lnSpc>
                <a:spcPct val="90000"/>
              </a:lnSpc>
              <a:spcBef>
                <a:spcPts val="0"/>
              </a:spcBef>
              <a:spcAft>
                <a:spcPts val="0"/>
              </a:spcAft>
              <a:buSzPts val="900"/>
              <a:buNone/>
            </a:pPr>
            <a:r>
              <a:t/>
            </a:r>
            <a:endParaRPr/>
          </a:p>
          <a:p>
            <a:pPr indent="0" lvl="0" marL="0" rtl="0" algn="l">
              <a:lnSpc>
                <a:spcPct val="90000"/>
              </a:lnSpc>
              <a:spcBef>
                <a:spcPts val="0"/>
              </a:spcBef>
              <a:spcAft>
                <a:spcPts val="0"/>
              </a:spcAft>
              <a:buSzPts val="900"/>
              <a:buNone/>
            </a:pPr>
            <a:r>
              <a:rPr baseline="30000" lang="en-US"/>
              <a:t>a</a:t>
            </a:r>
            <a:r>
              <a:rPr lang="en-US"/>
              <a:t>Females must be </a:t>
            </a:r>
            <a:r>
              <a:rPr lang="en-US">
                <a:solidFill>
                  <a:srgbClr val="000000"/>
                </a:solidFill>
              </a:rPr>
              <a:t>postmenopausal (naturally, surgically, or ovarian function suppression); </a:t>
            </a:r>
            <a:r>
              <a:rPr baseline="30000" lang="en-US">
                <a:solidFill>
                  <a:srgbClr val="000000"/>
                </a:solidFill>
              </a:rPr>
              <a:t>b</a:t>
            </a:r>
            <a:r>
              <a:rPr lang="en-US">
                <a:solidFill>
                  <a:srgbClr val="000000"/>
                </a:solidFill>
              </a:rPr>
              <a:t>Participants were expected to have prior treatment with a CDK4/6i if approved and could be reimbursed. </a:t>
            </a:r>
            <a:r>
              <a:rPr baseline="30000" lang="en-US">
                <a:solidFill>
                  <a:srgbClr val="000000"/>
                </a:solidFill>
              </a:rPr>
              <a:t>c</a:t>
            </a:r>
            <a:r>
              <a:rPr lang="en-US">
                <a:solidFill>
                  <a:srgbClr val="000000"/>
                </a:solidFill>
              </a:rPr>
              <a:t>Investigator's choice, labeled dose;</a:t>
            </a:r>
            <a:r>
              <a:rPr baseline="30000" lang="en-US">
                <a:solidFill>
                  <a:srgbClr val="000000"/>
                </a:solidFill>
              </a:rPr>
              <a:t> d</a:t>
            </a:r>
            <a:r>
              <a:rPr lang="en-US">
                <a:solidFill>
                  <a:srgbClr val="000000"/>
                </a:solidFill>
              </a:rPr>
              <a:t>Enrollment into Arm C started with Protocol Amendment A (at which point 122 patients had been randomized across Arms A and B); </a:t>
            </a:r>
            <a:r>
              <a:rPr baseline="30000" lang="en-US">
                <a:solidFill>
                  <a:srgbClr val="000000"/>
                </a:solidFill>
              </a:rPr>
              <a:t>e</a:t>
            </a:r>
            <a:r>
              <a:rPr i="1" lang="en-US">
                <a:solidFill>
                  <a:srgbClr val="000000"/>
                </a:solidFill>
              </a:rPr>
              <a:t>ESR1-</a:t>
            </a:r>
            <a:r>
              <a:rPr lang="en-US">
                <a:solidFill>
                  <a:srgbClr val="000000"/>
                </a:solidFill>
              </a:rPr>
              <a:t>mut status was centrally determined in baseline plasma by the Guardant 360 ctDNA assay and OncoCompass Plus assay (Burning Rock Biotech) for patients from China, “Analysis conducted in all concurrently randomized patients”; </a:t>
            </a:r>
            <a:r>
              <a:rPr baseline="30000" lang="en-US">
                <a:solidFill>
                  <a:srgbClr val="000000"/>
                </a:solidFill>
              </a:rPr>
              <a:t>f</a:t>
            </a:r>
            <a:r>
              <a:rPr lang="en-US">
                <a:solidFill>
                  <a:srgbClr val="000000"/>
                </a:solidFill>
              </a:rPr>
              <a:t>East Asia vs United States/European Union vs others. AI, aromatase inhibitor; a/mBC, advanced/metastatic breast cancer; BICR, blinded independent central review; CDK4/6i, cyclin dependent kinase 4/6 inhibitor; ctDNA, circulating tumor DNA; DNA, deoxyribonucleic acid; ER, estrogen receptor, ESR1, estrogen receptor 1 gene; ET endocrine therapy; HER2, human epidermal growth factor receptor 2; mut, mutation; ORR, objective response rate; OS, overall survival; PFS, progression-free survival; QD, once daily; R, randomization; SOC, standard of care; Y/N, yes/no. </a:t>
            </a:r>
            <a:endParaRPr/>
          </a:p>
          <a:p>
            <a:pPr indent="0" lvl="0" marL="0" rtl="0" algn="l">
              <a:lnSpc>
                <a:spcPct val="90000"/>
              </a:lnSpc>
              <a:spcBef>
                <a:spcPts val="0"/>
              </a:spcBef>
              <a:spcAft>
                <a:spcPts val="0"/>
              </a:spcAft>
              <a:buSzPts val="900"/>
              <a:buNone/>
            </a:pPr>
            <a:r>
              <a:rPr lang="en-US">
                <a:solidFill>
                  <a:srgbClr val="000000"/>
                </a:solidFill>
              </a:rPr>
              <a:t>1. Jhaveri KL, et al. </a:t>
            </a:r>
            <a:r>
              <a:rPr i="1" lang="en-US">
                <a:solidFill>
                  <a:srgbClr val="000000"/>
                </a:solidFill>
              </a:rPr>
              <a:t>N Engl J Med</a:t>
            </a:r>
            <a:r>
              <a:rPr lang="en-US">
                <a:solidFill>
                  <a:srgbClr val="000000"/>
                </a:solidFill>
              </a:rPr>
              <a:t>. 2025;392(12):1189-1202.</a:t>
            </a:r>
            <a:endParaRPr/>
          </a:p>
        </p:txBody>
      </p:sp>
      <p:sp>
        <p:nvSpPr>
          <p:cNvPr id="2456" name="Google Shape;2456;p56"/>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dk1"/>
              </a:buClr>
              <a:buSzPts val="2800"/>
              <a:buFont typeface="Arial"/>
              <a:buNone/>
            </a:pPr>
            <a:r>
              <a:rPr lang="en-US">
                <a:latin typeface="Arial Narrow"/>
                <a:ea typeface="Arial Narrow"/>
                <a:cs typeface="Arial Narrow"/>
                <a:sym typeface="Arial Narrow"/>
              </a:rPr>
              <a:t>EMBER-3: Phase 3 trial of imlunestrant vs SOC or imlunestrant + abemaciclib</a:t>
            </a:r>
            <a:r>
              <a:rPr baseline="30000" lang="en-US">
                <a:latin typeface="Arial Narrow"/>
                <a:ea typeface="Arial Narrow"/>
                <a:cs typeface="Arial Narrow"/>
                <a:sym typeface="Arial Narrow"/>
              </a:rPr>
              <a:t>1</a:t>
            </a:r>
            <a:endParaRPr/>
          </a:p>
        </p:txBody>
      </p:sp>
      <p:sp>
        <p:nvSpPr>
          <p:cNvPr id="2457" name="Google Shape;2457;p56"/>
          <p:cNvSpPr/>
          <p:nvPr/>
        </p:nvSpPr>
        <p:spPr>
          <a:xfrm>
            <a:off x="6747815" y="1360754"/>
            <a:ext cx="1115513" cy="1207661"/>
          </a:xfrm>
          <a:prstGeom prst="homePlate">
            <a:avLst>
              <a:gd fmla="val 44712" name="adj"/>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sp>
        <p:nvSpPr>
          <p:cNvPr id="2458" name="Google Shape;2458;p56"/>
          <p:cNvSpPr/>
          <p:nvPr/>
        </p:nvSpPr>
        <p:spPr>
          <a:xfrm>
            <a:off x="5874363" y="1750551"/>
            <a:ext cx="2166964" cy="247025"/>
          </a:xfrm>
          <a:prstGeom prst="roundRect">
            <a:avLst>
              <a:gd fmla="val 0" name="adj"/>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6"/>
                </a:solidFill>
                <a:latin typeface="Arial Narrow"/>
                <a:ea typeface="Arial Narrow"/>
                <a:cs typeface="Arial Narrow"/>
                <a:sym typeface="Arial Narrow"/>
              </a:rPr>
              <a:t>Phase 3</a:t>
            </a:r>
            <a:endParaRPr b="0" i="0" sz="1600" u="none" cap="none" strike="noStrike">
              <a:solidFill>
                <a:schemeClr val="accent6"/>
              </a:solidFill>
              <a:latin typeface="Arial Narrow"/>
              <a:ea typeface="Arial Narrow"/>
              <a:cs typeface="Arial Narrow"/>
              <a:sym typeface="Arial Narrow"/>
            </a:endParaRPr>
          </a:p>
        </p:txBody>
      </p:sp>
      <p:sp>
        <p:nvSpPr>
          <p:cNvPr id="2459" name="Google Shape;2459;p56"/>
          <p:cNvSpPr/>
          <p:nvPr/>
        </p:nvSpPr>
        <p:spPr>
          <a:xfrm>
            <a:off x="9271591" y="1934344"/>
            <a:ext cx="2487020" cy="2332856"/>
          </a:xfrm>
          <a:prstGeom prst="roundRect">
            <a:avLst>
              <a:gd fmla="val 0" name="adj"/>
            </a:avLst>
          </a:prstGeom>
          <a:solidFill>
            <a:schemeClr val="lt1"/>
          </a:solidFill>
          <a:ln>
            <a:noFill/>
          </a:ln>
        </p:spPr>
        <p:txBody>
          <a:bodyPr anchorCtr="0" anchor="ctr" bIns="0" lIns="274300" spcFirstLastPara="1" rIns="91425"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153F5A"/>
                </a:solidFill>
                <a:latin typeface="Arial Narrow"/>
                <a:ea typeface="Arial Narrow"/>
                <a:cs typeface="Arial Narrow"/>
                <a:sym typeface="Arial Narrow"/>
              </a:rPr>
              <a:t>Primary objectives:</a:t>
            </a:r>
            <a:endParaRPr b="0" i="0" sz="1600" u="none" cap="none" strike="noStrike">
              <a:solidFill>
                <a:srgbClr val="153F5A"/>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153F5A"/>
              </a:buClr>
              <a:buSzPts val="1333"/>
              <a:buFont typeface="Arial"/>
              <a:buNone/>
            </a:pPr>
            <a:r>
              <a:rPr b="0" i="0" lang="en-US" sz="1400" u="none" cap="none" strike="noStrike">
                <a:solidFill>
                  <a:srgbClr val="153F5A"/>
                </a:solidFill>
                <a:latin typeface="Arial Narrow"/>
                <a:ea typeface="Arial Narrow"/>
                <a:cs typeface="Arial Narrow"/>
                <a:sym typeface="Arial Narrow"/>
              </a:rPr>
              <a:t>Investigator-assessed PFS in </a:t>
            </a:r>
            <a:r>
              <a:rPr b="0" i="1" lang="en-US" sz="1400" u="none" cap="none" strike="noStrike">
                <a:solidFill>
                  <a:srgbClr val="153F5A"/>
                </a:solidFill>
                <a:latin typeface="Arial Narrow"/>
                <a:ea typeface="Arial Narrow"/>
                <a:cs typeface="Arial Narrow"/>
                <a:sym typeface="Arial Narrow"/>
              </a:rPr>
              <a:t>ESR1</a:t>
            </a:r>
            <a:r>
              <a:rPr b="0" i="0" lang="en-US" sz="1400" u="none" cap="none" strike="noStrike">
                <a:solidFill>
                  <a:srgbClr val="153F5A"/>
                </a:solidFill>
                <a:latin typeface="Arial Narrow"/>
                <a:ea typeface="Arial Narrow"/>
                <a:cs typeface="Arial Narrow"/>
                <a:sym typeface="Arial Narrow"/>
              </a:rPr>
              <a:t>-mut</a:t>
            </a:r>
            <a:r>
              <a:rPr b="0" baseline="30000" i="0" lang="en-US" sz="1400" u="none" cap="none" strike="noStrike">
                <a:solidFill>
                  <a:srgbClr val="153F5A"/>
                </a:solidFill>
                <a:latin typeface="Arial Narrow"/>
                <a:ea typeface="Arial Narrow"/>
                <a:cs typeface="Arial Narrow"/>
                <a:sym typeface="Arial Narrow"/>
              </a:rPr>
              <a:t>e</a:t>
            </a:r>
            <a:r>
              <a:rPr b="0" i="0" lang="en-US" sz="1400" u="none" cap="none" strike="noStrike">
                <a:solidFill>
                  <a:srgbClr val="153F5A"/>
                </a:solidFill>
                <a:latin typeface="Arial Narrow"/>
                <a:ea typeface="Arial Narrow"/>
                <a:cs typeface="Arial Narrow"/>
                <a:sym typeface="Arial Narrow"/>
              </a:rPr>
              <a:t> patients (A vs B) and all patients (A vs B; C vs 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153F5A"/>
              </a:buClr>
              <a:buSzPts val="1333"/>
              <a:buFont typeface="Arial"/>
              <a:buNone/>
            </a:pPr>
            <a:r>
              <a:rPr b="1" i="0" lang="en-US" sz="1600" u="none" cap="none" strike="noStrike">
                <a:solidFill>
                  <a:srgbClr val="153F5A"/>
                </a:solidFill>
                <a:latin typeface="Arial Narrow"/>
                <a:ea typeface="Arial Narrow"/>
                <a:cs typeface="Arial Narrow"/>
                <a:sym typeface="Arial Narrow"/>
              </a:rPr>
              <a:t>Secondary objectives: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53F5A"/>
              </a:buClr>
              <a:buSzPts val="1333"/>
              <a:buFont typeface="Arial"/>
              <a:buNone/>
            </a:pPr>
            <a:r>
              <a:rPr b="0" i="0" lang="en-US" sz="1400" u="none" cap="none" strike="noStrike">
                <a:solidFill>
                  <a:srgbClr val="153F5A"/>
                </a:solidFill>
                <a:latin typeface="Arial Narrow"/>
                <a:ea typeface="Arial Narrow"/>
                <a:cs typeface="Arial Narrow"/>
                <a:sym typeface="Arial Narrow"/>
              </a:rPr>
              <a:t>OS, PFS by BICR, ORR, safety</a:t>
            </a:r>
            <a:endParaRPr b="0" i="0" sz="1400" u="none" cap="none" strike="noStrike">
              <a:solidFill>
                <a:srgbClr val="000000"/>
              </a:solidFill>
              <a:latin typeface="Arial"/>
              <a:ea typeface="Arial"/>
              <a:cs typeface="Arial"/>
              <a:sym typeface="Arial"/>
            </a:endParaRPr>
          </a:p>
        </p:txBody>
      </p:sp>
      <p:sp>
        <p:nvSpPr>
          <p:cNvPr id="2460" name="Google Shape;2460;p56"/>
          <p:cNvSpPr/>
          <p:nvPr/>
        </p:nvSpPr>
        <p:spPr>
          <a:xfrm>
            <a:off x="5241602" y="2057044"/>
            <a:ext cx="3819848" cy="581755"/>
          </a:xfrm>
          <a:prstGeom prst="roundRect">
            <a:avLst>
              <a:gd fmla="val 0" name="adj"/>
            </a:avLst>
          </a:prstGeom>
          <a:solidFill>
            <a:schemeClr val="accent1"/>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Imlunestrant 400 mg QD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(n=331)</a:t>
            </a:r>
            <a:endParaRPr b="0" i="0" sz="1400" u="none" cap="none" strike="noStrike">
              <a:solidFill>
                <a:srgbClr val="000000"/>
              </a:solidFill>
              <a:latin typeface="Arial"/>
              <a:ea typeface="Arial"/>
              <a:cs typeface="Arial"/>
              <a:sym typeface="Arial"/>
            </a:endParaRPr>
          </a:p>
        </p:txBody>
      </p:sp>
      <p:sp>
        <p:nvSpPr>
          <p:cNvPr id="2461" name="Google Shape;2461;p56"/>
          <p:cNvSpPr/>
          <p:nvPr/>
        </p:nvSpPr>
        <p:spPr>
          <a:xfrm>
            <a:off x="5721531" y="3483126"/>
            <a:ext cx="3339919" cy="611064"/>
          </a:xfrm>
          <a:prstGeom prst="roundRect">
            <a:avLst>
              <a:gd fmla="val 0" name="adj"/>
            </a:avLst>
          </a:prstGeom>
          <a:solidFill>
            <a:schemeClr val="accent5"/>
          </a:solidFill>
          <a:ln>
            <a:noFill/>
          </a:ln>
        </p:spPr>
        <p:txBody>
          <a:bodyPr anchorCtr="0" anchor="ctr" bIns="0" lIns="108000" spcFirstLastPara="1" rIns="0" wrap="square" tIns="0">
            <a:noAutofit/>
          </a:bodyPr>
          <a:lstStyle/>
          <a:p>
            <a:pPr indent="177800" lvl="2"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Imlunestrant</a:t>
            </a:r>
            <a:r>
              <a:rPr b="1" baseline="30000" i="0" lang="en-US" sz="1400" u="none" cap="none" strike="noStrike">
                <a:solidFill>
                  <a:schemeClr val="lt1"/>
                </a:solidFill>
                <a:latin typeface="Arial Narrow"/>
                <a:ea typeface="Arial Narrow"/>
                <a:cs typeface="Arial Narrow"/>
                <a:sym typeface="Arial Narrow"/>
              </a:rPr>
              <a:t>d </a:t>
            </a:r>
            <a:r>
              <a:rPr b="1" i="0" lang="en-US" sz="1400" u="none" cap="none" strike="noStrike">
                <a:solidFill>
                  <a:schemeClr val="lt1"/>
                </a:solidFill>
                <a:latin typeface="Arial Narrow"/>
                <a:ea typeface="Arial Narrow"/>
                <a:cs typeface="Arial Narrow"/>
                <a:sym typeface="Arial Narrow"/>
              </a:rPr>
              <a:t>400 mg QD + abemaciclib (n=213)</a:t>
            </a:r>
            <a:endParaRPr b="0" i="0" sz="1400" u="none" cap="none" strike="noStrike">
              <a:solidFill>
                <a:schemeClr val="lt1"/>
              </a:solidFill>
              <a:latin typeface="Arial"/>
              <a:ea typeface="Arial"/>
              <a:cs typeface="Arial"/>
              <a:sym typeface="Arial"/>
            </a:endParaRPr>
          </a:p>
        </p:txBody>
      </p:sp>
      <p:cxnSp>
        <p:nvCxnSpPr>
          <p:cNvPr id="2462" name="Google Shape;2462;p56"/>
          <p:cNvCxnSpPr/>
          <p:nvPr/>
        </p:nvCxnSpPr>
        <p:spPr>
          <a:xfrm>
            <a:off x="3585129" y="3073699"/>
            <a:ext cx="2032656" cy="0"/>
          </a:xfrm>
          <a:prstGeom prst="straightConnector1">
            <a:avLst/>
          </a:prstGeom>
          <a:noFill/>
          <a:ln cap="flat" cmpd="sng" w="9525">
            <a:solidFill>
              <a:schemeClr val="dk1"/>
            </a:solidFill>
            <a:prstDash val="solid"/>
            <a:miter lim="800000"/>
            <a:headEnd len="sm" w="sm" type="none"/>
            <a:tailEnd len="sm" w="sm" type="none"/>
          </a:ln>
        </p:spPr>
      </p:cxnSp>
      <p:grpSp>
        <p:nvGrpSpPr>
          <p:cNvPr id="2463" name="Google Shape;2463;p56"/>
          <p:cNvGrpSpPr/>
          <p:nvPr/>
        </p:nvGrpSpPr>
        <p:grpSpPr>
          <a:xfrm>
            <a:off x="9422673" y="2043696"/>
            <a:ext cx="2205676" cy="2112079"/>
            <a:chOff x="5032859" y="-422246"/>
            <a:chExt cx="4595257" cy="3633107"/>
          </a:xfrm>
        </p:grpSpPr>
        <p:sp>
          <p:nvSpPr>
            <p:cNvPr id="2464" name="Google Shape;2464;p56"/>
            <p:cNvSpPr/>
            <p:nvPr/>
          </p:nvSpPr>
          <p:spPr>
            <a:xfrm flipH="1" rot="-5400000">
              <a:off x="5032859" y="2881604"/>
              <a:ext cx="329257" cy="329257"/>
            </a:xfrm>
            <a:custGeom>
              <a:rect b="b" l="l" r="r" t="t"/>
              <a:pathLst>
                <a:path extrusionOk="0" h="571500" w="571500">
                  <a:moveTo>
                    <a:pt x="0" y="0"/>
                  </a:moveTo>
                  <a:lnTo>
                    <a:pt x="571500" y="0"/>
                  </a:lnTo>
                  <a:lnTo>
                    <a:pt x="571500" y="571500"/>
                  </a:lnTo>
                </a:path>
              </a:pathLst>
            </a:cu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465" name="Google Shape;2465;p56"/>
            <p:cNvSpPr/>
            <p:nvPr/>
          </p:nvSpPr>
          <p:spPr>
            <a:xfrm>
              <a:off x="9298859" y="-422246"/>
              <a:ext cx="329257" cy="329257"/>
            </a:xfrm>
            <a:custGeom>
              <a:rect b="b" l="l" r="r" t="t"/>
              <a:pathLst>
                <a:path extrusionOk="0" h="571500" w="571500">
                  <a:moveTo>
                    <a:pt x="0" y="0"/>
                  </a:moveTo>
                  <a:lnTo>
                    <a:pt x="571500" y="0"/>
                  </a:lnTo>
                  <a:lnTo>
                    <a:pt x="571500" y="571500"/>
                  </a:lnTo>
                </a:path>
              </a:pathLst>
            </a:cu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sp>
        <p:nvSpPr>
          <p:cNvPr id="2466" name="Google Shape;2466;p56"/>
          <p:cNvSpPr/>
          <p:nvPr/>
        </p:nvSpPr>
        <p:spPr>
          <a:xfrm>
            <a:off x="431801" y="1481941"/>
            <a:ext cx="3153328" cy="2924657"/>
          </a:xfrm>
          <a:prstGeom prst="roundRect">
            <a:avLst>
              <a:gd fmla="val 0" name="adj"/>
            </a:avLst>
          </a:prstGeom>
          <a:solidFill>
            <a:schemeClr val="lt1"/>
          </a:solidFill>
          <a:ln>
            <a:noFill/>
          </a:ln>
        </p:spPr>
        <p:txBody>
          <a:bodyPr anchorCtr="0" anchor="ctr" bIns="0" lIns="182875" spcFirstLastPara="1" rIns="182875"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53F5A"/>
                </a:solidFill>
                <a:latin typeface="Arial Narrow"/>
                <a:ea typeface="Arial Narrow"/>
                <a:cs typeface="Arial Narrow"/>
                <a:sym typeface="Arial Narrow"/>
              </a:rPr>
              <a:t>Patient population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153F5A"/>
              </a:buClr>
              <a:buSzPts val="1400"/>
              <a:buFont typeface="Arial"/>
              <a:buNone/>
            </a:pPr>
            <a:r>
              <a:t/>
            </a:r>
            <a:endParaRPr b="0" i="0" sz="1400" u="none" cap="none" strike="noStrike">
              <a:solidFill>
                <a:srgbClr val="153F5A"/>
              </a:solidFill>
              <a:latin typeface="Arial Narrow"/>
              <a:ea typeface="Arial Narrow"/>
              <a:cs typeface="Arial Narrow"/>
              <a:sym typeface="Arial Narrow"/>
            </a:endParaRPr>
          </a:p>
          <a:p>
            <a:pPr indent="-171450" lvl="0" marL="171450" marR="0" rtl="0" algn="l">
              <a:lnSpc>
                <a:spcPct val="100000"/>
              </a:lnSpc>
              <a:spcBef>
                <a:spcPts val="0"/>
              </a:spcBef>
              <a:spcAft>
                <a:spcPts val="0"/>
              </a:spcAft>
              <a:buClr>
                <a:srgbClr val="153F5A"/>
              </a:buClr>
              <a:buSzPts val="1400"/>
              <a:buFont typeface="Arial"/>
              <a:buChar char="•"/>
            </a:pPr>
            <a:r>
              <a:rPr b="0" i="0" lang="en-US" sz="1400" u="none" cap="none" strike="noStrike">
                <a:solidFill>
                  <a:srgbClr val="153F5A"/>
                </a:solidFill>
                <a:latin typeface="Arial Narrow"/>
                <a:ea typeface="Arial Narrow"/>
                <a:cs typeface="Arial Narrow"/>
                <a:sym typeface="Arial Narrow"/>
              </a:rPr>
              <a:t>Age ≥18 years old</a:t>
            </a:r>
            <a:r>
              <a:rPr b="0" baseline="30000" i="0" lang="en-US" sz="1400" u="none" cap="none" strike="noStrike">
                <a:solidFill>
                  <a:srgbClr val="153F5A"/>
                </a:solidFill>
                <a:latin typeface="Arial Narrow"/>
                <a:ea typeface="Arial Narrow"/>
                <a:cs typeface="Arial Narrow"/>
                <a:sym typeface="Arial Narrow"/>
              </a:rPr>
              <a:t>a</a:t>
            </a:r>
            <a:endParaRPr b="0" baseline="3000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153F5A"/>
              </a:buClr>
              <a:buSzPts val="1400"/>
              <a:buFont typeface="Arial"/>
              <a:buChar char="•"/>
            </a:pPr>
            <a:r>
              <a:rPr b="0" i="0" lang="en-US" sz="1400" u="none" cap="none" strike="noStrike">
                <a:solidFill>
                  <a:srgbClr val="153F5A"/>
                </a:solidFill>
                <a:latin typeface="Arial Narrow"/>
                <a:ea typeface="Arial Narrow"/>
                <a:cs typeface="Arial Narrow"/>
                <a:sym typeface="Arial Narrow"/>
              </a:rPr>
              <a:t>ER+/HER2− a/mBC</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153F5A"/>
              </a:buClr>
              <a:buSzPts val="1400"/>
              <a:buFont typeface="Arial"/>
              <a:buChar char="•"/>
            </a:pPr>
            <a:r>
              <a:rPr b="0" i="0" lang="en-US" sz="1400" u="none" cap="none" strike="noStrike">
                <a:solidFill>
                  <a:srgbClr val="153F5A"/>
                </a:solidFill>
                <a:latin typeface="Arial Narrow"/>
                <a:ea typeface="Arial Narrow"/>
                <a:cs typeface="Arial Narrow"/>
                <a:sym typeface="Arial Narrow"/>
              </a:rPr>
              <a:t>Prior therapy:</a:t>
            </a:r>
            <a:endParaRPr b="0" i="0" sz="14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53F5A"/>
                </a:solidFill>
                <a:latin typeface="Arial Narrow"/>
                <a:ea typeface="Arial Narrow"/>
                <a:cs typeface="Arial Narrow"/>
                <a:sym typeface="Arial Narrow"/>
              </a:rPr>
              <a:t>    ‒ Prior treatment with an AI, alone or in combination with a CDK4/6 inhibitor</a:t>
            </a:r>
            <a:r>
              <a:rPr b="0" baseline="30000" i="0" lang="en-US" sz="14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153F5A"/>
              </a:buClr>
              <a:buSzPts val="1400"/>
              <a:buFont typeface="Arial"/>
              <a:buNone/>
            </a:pPr>
            <a:r>
              <a:rPr b="0" i="0" lang="en-US" sz="1400" u="none" cap="none" strike="noStrike">
                <a:solidFill>
                  <a:srgbClr val="153F5A"/>
                </a:solidFill>
                <a:latin typeface="Arial Narrow"/>
                <a:ea typeface="Arial Narrow"/>
                <a:cs typeface="Arial Narrow"/>
                <a:sym typeface="Arial Narrow"/>
              </a:rPr>
              <a:t>    ‒ No prior fulvestrant</a:t>
            </a:r>
            <a:endParaRPr b="0" i="0" sz="14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153F5A"/>
              </a:buClr>
              <a:buSzPts val="1400"/>
              <a:buFont typeface="Arial"/>
              <a:buNone/>
            </a:pPr>
            <a:r>
              <a:rPr b="0" i="0" lang="en-US" sz="1400" u="none" cap="none" strike="noStrike">
                <a:solidFill>
                  <a:srgbClr val="153F5A"/>
                </a:solidFill>
                <a:latin typeface="Arial Narrow"/>
                <a:ea typeface="Arial Narrow"/>
                <a:cs typeface="Arial Narrow"/>
                <a:sym typeface="Arial Narrow"/>
              </a:rPr>
              <a:t>    ‒ No prior chemotherapy</a:t>
            </a:r>
            <a:endParaRPr b="0" i="0" sz="1400" u="none" cap="none" strike="noStrike">
              <a:solidFill>
                <a:srgbClr val="000000"/>
              </a:solidFill>
              <a:latin typeface="Arial"/>
              <a:ea typeface="Arial"/>
              <a:cs typeface="Arial"/>
              <a:sym typeface="Arial"/>
            </a:endParaRPr>
          </a:p>
          <a:p>
            <a:pPr indent="-82550" lvl="0" marL="171450" marR="0" rtl="0" algn="l">
              <a:lnSpc>
                <a:spcPct val="100000"/>
              </a:lnSpc>
              <a:spcBef>
                <a:spcPts val="0"/>
              </a:spcBef>
              <a:spcAft>
                <a:spcPts val="0"/>
              </a:spcAft>
              <a:buClr>
                <a:srgbClr val="153F5A"/>
              </a:buClr>
              <a:buSzPts val="1400"/>
              <a:buFont typeface="Arial"/>
              <a:buNone/>
            </a:pPr>
            <a:r>
              <a:t/>
            </a:r>
            <a:endParaRPr b="0" i="0" sz="1400" u="none" cap="none" strike="noStrike">
              <a:solidFill>
                <a:srgbClr val="153F5A"/>
              </a:solidFill>
              <a:latin typeface="Arial Narrow"/>
              <a:ea typeface="Arial Narrow"/>
              <a:cs typeface="Arial Narrow"/>
              <a:sym typeface="Arial Narrow"/>
            </a:endParaRPr>
          </a:p>
        </p:txBody>
      </p:sp>
      <p:sp>
        <p:nvSpPr>
          <p:cNvPr id="2467" name="Google Shape;2467;p56"/>
          <p:cNvSpPr/>
          <p:nvPr/>
        </p:nvSpPr>
        <p:spPr>
          <a:xfrm>
            <a:off x="431798" y="4600460"/>
            <a:ext cx="11326800" cy="1014900"/>
          </a:xfrm>
          <a:prstGeom prst="roundRect">
            <a:avLst>
              <a:gd fmla="val 0" name="adj"/>
            </a:avLst>
          </a:prstGeom>
          <a:gradFill>
            <a:gsLst>
              <a:gs pos="0">
                <a:srgbClr val="FFFFFF">
                  <a:alpha val="0"/>
                </a:srgbClr>
              </a:gs>
              <a:gs pos="1000">
                <a:srgbClr val="FFFFFF">
                  <a:alpha val="0"/>
                </a:srgbClr>
              </a:gs>
              <a:gs pos="49000">
                <a:srgbClr val="C5D8E0"/>
              </a:gs>
              <a:gs pos="97000">
                <a:srgbClr val="C5D8E0"/>
              </a:gs>
              <a:gs pos="100000">
                <a:srgbClr val="C5D8E0"/>
              </a:gs>
            </a:gsLst>
            <a:lin ang="10800000" scaled="0"/>
          </a:gradFill>
          <a:ln>
            <a:noFill/>
          </a:ln>
        </p:spPr>
        <p:txBody>
          <a:bodyPr anchorCtr="0" anchor="ctr" bIns="0" lIns="182875" spcFirstLastPara="1" rIns="0" wrap="square" tIns="0">
            <a:noAutofit/>
          </a:bodyPr>
          <a:lstStyle/>
          <a:p>
            <a:pPr indent="0" lvl="0" marL="0" marR="0" rtl="0" algn="l">
              <a:lnSpc>
                <a:spcPct val="100000"/>
              </a:lnSpc>
              <a:spcBef>
                <a:spcPts val="0"/>
              </a:spcBef>
              <a:spcAft>
                <a:spcPts val="0"/>
              </a:spcAft>
              <a:buClr>
                <a:srgbClr val="153F5A"/>
              </a:buClr>
              <a:buSzPts val="1333"/>
              <a:buFont typeface="Arial"/>
              <a:buNone/>
            </a:pPr>
            <a:r>
              <a:rPr b="1" i="0" lang="en-US" sz="1600" u="none" cap="none" strike="noStrike">
                <a:solidFill>
                  <a:srgbClr val="262626"/>
                </a:solidFill>
                <a:latin typeface="Arial Narrow"/>
                <a:ea typeface="Arial Narrow"/>
                <a:cs typeface="Arial Narrow"/>
                <a:sym typeface="Arial Narrow"/>
              </a:rPr>
              <a:t>Stratification factors</a:t>
            </a:r>
            <a:br>
              <a:rPr b="1" i="0" lang="en-US" sz="1600" u="none" cap="none" strike="noStrike">
                <a:solidFill>
                  <a:srgbClr val="262626"/>
                </a:solidFill>
                <a:latin typeface="Arial Narrow"/>
                <a:ea typeface="Arial Narrow"/>
                <a:cs typeface="Arial Narrow"/>
                <a:sym typeface="Arial Narrow"/>
              </a:rPr>
            </a:br>
            <a:br>
              <a:rPr b="1" i="0" lang="en-US" sz="1600" u="none" cap="none" strike="noStrike">
                <a:solidFill>
                  <a:schemeClr val="accent6"/>
                </a:solidFill>
                <a:latin typeface="Arial Narrow"/>
                <a:ea typeface="Arial Narrow"/>
                <a:cs typeface="Arial Narrow"/>
                <a:sym typeface="Arial Narrow"/>
              </a:rPr>
            </a:br>
            <a:endParaRPr b="1" i="0" sz="1600" u="none" cap="none" strike="noStrike">
              <a:solidFill>
                <a:schemeClr val="accent6"/>
              </a:solidFill>
              <a:latin typeface="Arial Narrow"/>
              <a:ea typeface="Arial Narrow"/>
              <a:cs typeface="Arial Narrow"/>
              <a:sym typeface="Arial Narrow"/>
            </a:endParaRPr>
          </a:p>
          <a:p>
            <a:pPr indent="0" lvl="0" marL="0" marR="0" rtl="0" algn="l">
              <a:lnSpc>
                <a:spcPct val="100000"/>
              </a:lnSpc>
              <a:spcBef>
                <a:spcPts val="300"/>
              </a:spcBef>
              <a:spcAft>
                <a:spcPts val="300"/>
              </a:spcAft>
              <a:buClr>
                <a:srgbClr val="153F5A"/>
              </a:buClr>
              <a:buSzPts val="1333"/>
              <a:buFont typeface="Arial"/>
              <a:buNone/>
            </a:pPr>
            <a:r>
              <a:t/>
            </a:r>
            <a:endParaRPr b="0" i="0" sz="1600" u="none" cap="none" strike="noStrike">
              <a:solidFill>
                <a:schemeClr val="accent6"/>
              </a:solidFill>
              <a:highlight>
                <a:srgbClr val="FFFF00"/>
              </a:highlight>
              <a:latin typeface="Arial Narrow"/>
              <a:ea typeface="Arial Narrow"/>
              <a:cs typeface="Arial Narrow"/>
              <a:sym typeface="Arial Narrow"/>
            </a:endParaRPr>
          </a:p>
        </p:txBody>
      </p:sp>
      <p:sp>
        <p:nvSpPr>
          <p:cNvPr id="2468" name="Google Shape;2468;p56"/>
          <p:cNvSpPr/>
          <p:nvPr/>
        </p:nvSpPr>
        <p:spPr>
          <a:xfrm>
            <a:off x="431799" y="2718350"/>
            <a:ext cx="5854701" cy="581755"/>
          </a:xfrm>
          <a:prstGeom prst="roundRect">
            <a:avLst>
              <a:gd fmla="val 0" name="adj"/>
            </a:avLst>
          </a:prstGeom>
          <a:noFill/>
          <a:ln>
            <a:noFill/>
          </a:ln>
        </p:spPr>
        <p:txBody>
          <a:bodyPr anchorCtr="0" anchor="ctr" bIns="0" lIns="182875" spcFirstLastPara="1" rIns="0" wrap="square" tIns="0">
            <a:noAutofit/>
          </a:bodyPr>
          <a:lstStyle/>
          <a:p>
            <a:pPr indent="-86804" lvl="0" marL="171450" marR="0" rtl="0" algn="l">
              <a:lnSpc>
                <a:spcPct val="100000"/>
              </a:lnSpc>
              <a:spcBef>
                <a:spcPts val="0"/>
              </a:spcBef>
              <a:spcAft>
                <a:spcPts val="0"/>
              </a:spcAft>
              <a:buClr>
                <a:srgbClr val="153F5A"/>
              </a:buClr>
              <a:buSzPts val="1333"/>
              <a:buFont typeface="Arial"/>
              <a:buNone/>
            </a:pPr>
            <a:r>
              <a:t/>
            </a:r>
            <a:endParaRPr b="0" i="0" sz="1100" u="none" cap="none" strike="noStrike">
              <a:solidFill>
                <a:srgbClr val="153F5A"/>
              </a:solidFill>
              <a:latin typeface="Arial Narrow"/>
              <a:ea typeface="Arial Narrow"/>
              <a:cs typeface="Arial Narrow"/>
              <a:sym typeface="Arial Narrow"/>
            </a:endParaRPr>
          </a:p>
        </p:txBody>
      </p:sp>
      <p:graphicFrame>
        <p:nvGraphicFramePr>
          <p:cNvPr id="2469" name="Google Shape;2469;p56"/>
          <p:cNvGraphicFramePr/>
          <p:nvPr/>
        </p:nvGraphicFramePr>
        <p:xfrm>
          <a:off x="431798" y="4942800"/>
          <a:ext cx="3000000" cy="3000000"/>
        </p:xfrm>
        <a:graphic>
          <a:graphicData uri="http://schemas.openxmlformats.org/drawingml/2006/table">
            <a:tbl>
              <a:tblPr>
                <a:noFill/>
                <a:tableStyleId>{0E7FAE33-6D4A-419A-BE57-B3ED120DC536}</a:tableStyleId>
              </a:tblPr>
              <a:tblGrid>
                <a:gridCol w="2609125"/>
                <a:gridCol w="1726550"/>
              </a:tblGrid>
              <a:tr h="289275">
                <a:tc>
                  <a:txBody>
                    <a:bodyPr/>
                    <a:lstStyle/>
                    <a:p>
                      <a:pPr indent="-171450" lvl="0" marL="171450" marR="0" rtl="0" algn="l">
                        <a:lnSpc>
                          <a:spcPct val="100000"/>
                        </a:lnSpc>
                        <a:spcBef>
                          <a:spcPts val="0"/>
                        </a:spcBef>
                        <a:spcAft>
                          <a:spcPts val="0"/>
                        </a:spcAft>
                        <a:buClr>
                          <a:schemeClr val="accent1"/>
                        </a:buClr>
                        <a:buSzPts val="1333"/>
                        <a:buFont typeface="Arial"/>
                        <a:buChar char="•"/>
                      </a:pPr>
                      <a:r>
                        <a:rPr b="0" i="0" lang="en-US" sz="1400" u="none" cap="none" strike="noStrike">
                          <a:solidFill>
                            <a:srgbClr val="262626"/>
                          </a:solidFill>
                          <a:latin typeface="Arial Narrow"/>
                          <a:ea typeface="Arial Narrow"/>
                          <a:cs typeface="Arial Narrow"/>
                          <a:sym typeface="Arial Narrow"/>
                        </a:rPr>
                        <a:t>Prior CDK4/6i therapy (Y/N)</a:t>
                      </a:r>
                      <a:endParaRPr sz="1400" u="none" cap="none" strike="noStrike">
                        <a:solidFill>
                          <a:srgbClr val="262626"/>
                        </a:solidFill>
                      </a:endParaRPr>
                    </a:p>
                  </a:txBody>
                  <a:tcPr marT="36000" marB="360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5D9E0"/>
                    </a:solidFill>
                  </a:tcPr>
                </a:tc>
                <a:tc>
                  <a:txBody>
                    <a:bodyPr/>
                    <a:lstStyle/>
                    <a:p>
                      <a:pPr indent="-171450" lvl="0" marL="171450" marR="0" rtl="0" algn="l">
                        <a:lnSpc>
                          <a:spcPct val="100000"/>
                        </a:lnSpc>
                        <a:spcBef>
                          <a:spcPts val="0"/>
                        </a:spcBef>
                        <a:spcAft>
                          <a:spcPts val="0"/>
                        </a:spcAft>
                        <a:buClr>
                          <a:schemeClr val="accent1"/>
                        </a:buClr>
                        <a:buSzPts val="1333"/>
                        <a:buFont typeface="Arial"/>
                        <a:buChar char="•"/>
                      </a:pPr>
                      <a:r>
                        <a:rPr b="0" i="0" lang="en-US" sz="1400" u="none" cap="none" strike="noStrike">
                          <a:solidFill>
                            <a:srgbClr val="262626"/>
                          </a:solidFill>
                          <a:latin typeface="Arial Narrow"/>
                          <a:ea typeface="Arial Narrow"/>
                          <a:cs typeface="Arial Narrow"/>
                          <a:sym typeface="Arial Narrow"/>
                        </a:rPr>
                        <a:t>Region</a:t>
                      </a:r>
                      <a:r>
                        <a:rPr b="0" baseline="30000" i="0" lang="en-US" sz="1400" u="none" cap="none" strike="noStrike">
                          <a:solidFill>
                            <a:srgbClr val="262626"/>
                          </a:solidFill>
                          <a:latin typeface="Arial Narrow"/>
                          <a:ea typeface="Arial Narrow"/>
                          <a:cs typeface="Arial Narrow"/>
                          <a:sym typeface="Arial Narrow"/>
                        </a:rPr>
                        <a:t>f</a:t>
                      </a:r>
                      <a:endParaRPr sz="1400" u="none" cap="none" strike="noStrike">
                        <a:solidFill>
                          <a:srgbClr val="262626"/>
                        </a:solidFill>
                      </a:endParaRPr>
                    </a:p>
                  </a:txBody>
                  <a:tcPr marT="36000" marB="360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5D9E0"/>
                    </a:solidFill>
                  </a:tcPr>
                </a:tc>
              </a:tr>
              <a:tr h="331475">
                <a:tc>
                  <a:txBody>
                    <a:bodyPr/>
                    <a:lstStyle/>
                    <a:p>
                      <a:pPr indent="-171450" lvl="0" marL="171450" marR="0" rtl="0" algn="l">
                        <a:lnSpc>
                          <a:spcPct val="100000"/>
                        </a:lnSpc>
                        <a:spcBef>
                          <a:spcPts val="0"/>
                        </a:spcBef>
                        <a:spcAft>
                          <a:spcPts val="0"/>
                        </a:spcAft>
                        <a:buClr>
                          <a:schemeClr val="accent1"/>
                        </a:buClr>
                        <a:buSzPts val="1333"/>
                        <a:buFont typeface="Arial"/>
                        <a:buChar char="•"/>
                      </a:pPr>
                      <a:r>
                        <a:rPr b="0" i="0" lang="en-US" sz="1400" u="none" cap="none" strike="noStrike">
                          <a:solidFill>
                            <a:srgbClr val="262626"/>
                          </a:solidFill>
                          <a:latin typeface="Arial Narrow"/>
                          <a:ea typeface="Arial Narrow"/>
                          <a:cs typeface="Arial Narrow"/>
                          <a:sym typeface="Arial Narrow"/>
                        </a:rPr>
                        <a:t>Visceral metastases (Y/N)</a:t>
                      </a:r>
                      <a:endParaRPr sz="1400" u="none" cap="none" strike="noStrike">
                        <a:solidFill>
                          <a:srgbClr val="262626"/>
                        </a:solidFill>
                      </a:endParaRPr>
                    </a:p>
                  </a:txBody>
                  <a:tcPr marT="36000" marB="36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5D9E0"/>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262626"/>
                        </a:solidFill>
                        <a:latin typeface="Arial Narrow"/>
                        <a:ea typeface="Arial Narrow"/>
                        <a:cs typeface="Arial Narrow"/>
                        <a:sym typeface="Arial Narrow"/>
                      </a:endParaRPr>
                    </a:p>
                  </a:txBody>
                  <a:tcPr marT="36000" marB="36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5D9E0"/>
                    </a:solidFill>
                  </a:tcPr>
                </a:tc>
              </a:tr>
            </a:tbl>
          </a:graphicData>
        </a:graphic>
      </p:graphicFrame>
      <p:sp>
        <p:nvSpPr>
          <p:cNvPr id="2470" name="Google Shape;2470;p56"/>
          <p:cNvSpPr txBox="1"/>
          <p:nvPr/>
        </p:nvSpPr>
        <p:spPr>
          <a:xfrm>
            <a:off x="3882618" y="3397010"/>
            <a:ext cx="65722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6"/>
                </a:solidFill>
                <a:latin typeface="Arial Narrow"/>
                <a:ea typeface="Arial Narrow"/>
                <a:cs typeface="Arial Narrow"/>
                <a:sym typeface="Arial Narrow"/>
              </a:rPr>
              <a:t>N=874</a:t>
            </a:r>
            <a:endParaRPr b="0" i="0" sz="1400" u="none" cap="none" strike="noStrike">
              <a:solidFill>
                <a:schemeClr val="accent6"/>
              </a:solidFill>
              <a:latin typeface="Arial"/>
              <a:ea typeface="Arial"/>
              <a:cs typeface="Arial"/>
              <a:sym typeface="Arial"/>
            </a:endParaRPr>
          </a:p>
        </p:txBody>
      </p:sp>
      <p:sp>
        <p:nvSpPr>
          <p:cNvPr id="2471" name="Google Shape;2471;p56"/>
          <p:cNvSpPr/>
          <p:nvPr/>
        </p:nvSpPr>
        <p:spPr>
          <a:xfrm>
            <a:off x="5241603" y="2753635"/>
            <a:ext cx="3819848" cy="611064"/>
          </a:xfrm>
          <a:prstGeom prst="roundRect">
            <a:avLst>
              <a:gd fmla="val 0" name="adj"/>
            </a:avLst>
          </a:prstGeom>
          <a:solidFill>
            <a:srgbClr val="666666"/>
          </a:solidFill>
          <a:ln>
            <a:noFill/>
          </a:ln>
        </p:spPr>
        <p:txBody>
          <a:bodyPr anchorCtr="0" anchor="ctr" bIns="0" lIns="180000" spcFirstLastPara="1" rIns="91425"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SOC ET</a:t>
            </a:r>
            <a:r>
              <a:rPr b="1" baseline="30000" i="0" lang="en-US" sz="1400" u="none" cap="none" strike="noStrike">
                <a:solidFill>
                  <a:srgbClr val="FFFFFF"/>
                </a:solidFill>
                <a:latin typeface="Arial Narrow"/>
                <a:ea typeface="Arial Narrow"/>
                <a:cs typeface="Arial Narrow"/>
                <a:sym typeface="Arial Narrow"/>
              </a:rPr>
              <a:t>c  </a:t>
            </a:r>
            <a:r>
              <a:rPr b="1" i="0" lang="en-US" sz="1400" u="none" cap="none" strike="noStrike">
                <a:solidFill>
                  <a:srgbClr val="FFFFFF"/>
                </a:solidFill>
                <a:latin typeface="Arial Narrow"/>
                <a:ea typeface="Arial Narrow"/>
                <a:cs typeface="Arial Narrow"/>
                <a:sym typeface="Arial Narrow"/>
              </a:rPr>
              <a:t>(fulvestrant or exemestane)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(n=330)</a:t>
            </a:r>
            <a:endParaRPr b="0" i="0" sz="1400" u="none" cap="none" strike="noStrike">
              <a:solidFill>
                <a:srgbClr val="000000"/>
              </a:solidFill>
              <a:latin typeface="Arial"/>
              <a:ea typeface="Arial"/>
              <a:cs typeface="Arial"/>
              <a:sym typeface="Arial"/>
            </a:endParaRPr>
          </a:p>
        </p:txBody>
      </p:sp>
      <p:sp>
        <p:nvSpPr>
          <p:cNvPr id="2472" name="Google Shape;2472;p56"/>
          <p:cNvSpPr txBox="1"/>
          <p:nvPr/>
        </p:nvSpPr>
        <p:spPr>
          <a:xfrm>
            <a:off x="5334098" y="2182831"/>
            <a:ext cx="32092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Narrow"/>
                <a:ea typeface="Arial Narrow"/>
                <a:cs typeface="Arial Narrow"/>
                <a:sym typeface="Arial Narrow"/>
              </a:rPr>
              <a:t>A</a:t>
            </a:r>
            <a:endParaRPr b="0" i="0" sz="1400" u="none" cap="none" strike="noStrike">
              <a:solidFill>
                <a:srgbClr val="000000"/>
              </a:solidFill>
              <a:latin typeface="Arial"/>
              <a:ea typeface="Arial"/>
              <a:cs typeface="Arial"/>
              <a:sym typeface="Arial"/>
            </a:endParaRPr>
          </a:p>
        </p:txBody>
      </p:sp>
      <p:sp>
        <p:nvSpPr>
          <p:cNvPr id="2473" name="Google Shape;2473;p56"/>
          <p:cNvSpPr txBox="1"/>
          <p:nvPr/>
        </p:nvSpPr>
        <p:spPr>
          <a:xfrm>
            <a:off x="5334098" y="2870500"/>
            <a:ext cx="32092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Narrow"/>
                <a:ea typeface="Arial Narrow"/>
                <a:cs typeface="Arial Narrow"/>
                <a:sym typeface="Arial Narrow"/>
              </a:rPr>
              <a:t>B</a:t>
            </a:r>
            <a:endParaRPr b="0" i="0" sz="1400" u="none" cap="none" strike="noStrike">
              <a:solidFill>
                <a:srgbClr val="000000"/>
              </a:solidFill>
              <a:latin typeface="Arial"/>
              <a:ea typeface="Arial"/>
              <a:cs typeface="Arial"/>
              <a:sym typeface="Arial"/>
            </a:endParaRPr>
          </a:p>
        </p:txBody>
      </p:sp>
      <p:sp>
        <p:nvSpPr>
          <p:cNvPr id="2474" name="Google Shape;2474;p56"/>
          <p:cNvSpPr txBox="1"/>
          <p:nvPr/>
        </p:nvSpPr>
        <p:spPr>
          <a:xfrm>
            <a:off x="5770107" y="3562895"/>
            <a:ext cx="32092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Narrow"/>
                <a:ea typeface="Arial Narrow"/>
                <a:cs typeface="Arial Narrow"/>
                <a:sym typeface="Arial Narrow"/>
              </a:rPr>
              <a:t>C</a:t>
            </a:r>
            <a:endParaRPr b="0" i="0" sz="1400" u="none" cap="none" strike="noStrike">
              <a:solidFill>
                <a:schemeClr val="lt1"/>
              </a:solidFill>
              <a:latin typeface="Arial"/>
              <a:ea typeface="Arial"/>
              <a:cs typeface="Arial"/>
              <a:sym typeface="Arial"/>
            </a:endParaRPr>
          </a:p>
        </p:txBody>
      </p:sp>
      <p:cxnSp>
        <p:nvCxnSpPr>
          <p:cNvPr id="2475" name="Google Shape;2475;p56"/>
          <p:cNvCxnSpPr>
            <a:stCxn id="2476" idx="0"/>
            <a:endCxn id="2460" idx="1"/>
          </p:cNvCxnSpPr>
          <p:nvPr/>
        </p:nvCxnSpPr>
        <p:spPr>
          <a:xfrm rot="-5400000">
            <a:off x="4704094" y="2183684"/>
            <a:ext cx="373200" cy="701700"/>
          </a:xfrm>
          <a:prstGeom prst="bentConnector2">
            <a:avLst/>
          </a:prstGeom>
          <a:noFill/>
          <a:ln cap="flat" cmpd="sng" w="9525">
            <a:solidFill>
              <a:srgbClr val="262626"/>
            </a:solidFill>
            <a:prstDash val="solid"/>
            <a:miter lim="800000"/>
            <a:headEnd len="sm" w="sm" type="none"/>
            <a:tailEnd len="sm" w="sm" type="none"/>
          </a:ln>
        </p:spPr>
      </p:cxnSp>
      <p:cxnSp>
        <p:nvCxnSpPr>
          <p:cNvPr id="2477" name="Google Shape;2477;p56"/>
          <p:cNvCxnSpPr>
            <a:stCxn id="2476" idx="4"/>
            <a:endCxn id="2461" idx="1"/>
          </p:cNvCxnSpPr>
          <p:nvPr/>
        </p:nvCxnSpPr>
        <p:spPr>
          <a:xfrm flipH="1" rot="-5400000">
            <a:off x="4950844" y="3018000"/>
            <a:ext cx="359700" cy="1181700"/>
          </a:xfrm>
          <a:prstGeom prst="bentConnector2">
            <a:avLst/>
          </a:prstGeom>
          <a:noFill/>
          <a:ln cap="flat" cmpd="sng" w="9525">
            <a:solidFill>
              <a:srgbClr val="262626"/>
            </a:solidFill>
            <a:prstDash val="solid"/>
            <a:miter lim="800000"/>
            <a:headEnd len="sm" w="sm" type="none"/>
            <a:tailEnd len="sm" w="sm" type="none"/>
          </a:ln>
        </p:spPr>
      </p:cxnSp>
      <p:sp>
        <p:nvSpPr>
          <p:cNvPr id="2478" name="Google Shape;2478;p56"/>
          <p:cNvSpPr/>
          <p:nvPr/>
        </p:nvSpPr>
        <p:spPr>
          <a:xfrm>
            <a:off x="4423065" y="3432218"/>
            <a:ext cx="4773600" cy="840600"/>
          </a:xfrm>
          <a:prstGeom prst="roundRect">
            <a:avLst>
              <a:gd fmla="val 16667" name="adj"/>
            </a:avLst>
          </a:prstGeom>
          <a:solidFill>
            <a:srgbClr val="F7F9FA">
              <a:alpha val="7843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Narrow"/>
              <a:ea typeface="Arial Narrow"/>
              <a:cs typeface="Arial Narrow"/>
              <a:sym typeface="Arial Narrow"/>
            </a:endParaRPr>
          </a:p>
        </p:txBody>
      </p:sp>
      <p:sp>
        <p:nvSpPr>
          <p:cNvPr id="2476" name="Google Shape;2476;p56"/>
          <p:cNvSpPr/>
          <p:nvPr/>
        </p:nvSpPr>
        <p:spPr>
          <a:xfrm>
            <a:off x="4184913" y="2721134"/>
            <a:ext cx="709862" cy="707866"/>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accent6"/>
                </a:solidFill>
                <a:latin typeface="Arial Narrow"/>
                <a:ea typeface="Arial Narrow"/>
                <a:cs typeface="Arial Narrow"/>
                <a:sym typeface="Arial Narrow"/>
              </a:rPr>
              <a:t>R</a:t>
            </a:r>
            <a:r>
              <a:rPr b="0" i="0" lang="en-US" sz="1400" u="none" cap="none" strike="noStrike">
                <a:solidFill>
                  <a:schemeClr val="accent6"/>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accent6"/>
                </a:solidFill>
                <a:latin typeface="Arial Narrow"/>
                <a:ea typeface="Arial Narrow"/>
                <a:cs typeface="Arial Narrow"/>
                <a:sym typeface="Arial Narrow"/>
              </a:rPr>
              <a:t>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3" name="Shape 2483"/>
        <p:cNvGrpSpPr/>
        <p:nvPr/>
      </p:nvGrpSpPr>
      <p:grpSpPr>
        <a:xfrm>
          <a:off x="0" y="0"/>
          <a:ext cx="0" cy="0"/>
          <a:chOff x="0" y="0"/>
          <a:chExt cx="0" cy="0"/>
        </a:xfrm>
      </p:grpSpPr>
      <p:graphicFrame>
        <p:nvGraphicFramePr>
          <p:cNvPr id="2484" name="Google Shape;2484;p84"/>
          <p:cNvGraphicFramePr/>
          <p:nvPr/>
        </p:nvGraphicFramePr>
        <p:xfrm>
          <a:off x="431800" y="1322853"/>
          <a:ext cx="3000000" cy="3000000"/>
        </p:xfrm>
        <a:graphic>
          <a:graphicData uri="http://schemas.openxmlformats.org/drawingml/2006/table">
            <a:tbl>
              <a:tblPr>
                <a:noFill/>
                <a:tableStyleId>{0E7FAE33-6D4A-419A-BE57-B3ED120DC536}</a:tableStyleId>
              </a:tblPr>
              <a:tblGrid>
                <a:gridCol w="2917775"/>
                <a:gridCol w="2776575"/>
                <a:gridCol w="2816225"/>
                <a:gridCol w="2816225"/>
              </a:tblGrid>
              <a:tr h="477825">
                <a:tc>
                  <a:txBody>
                    <a:bodyPr/>
                    <a:lstStyle/>
                    <a:p>
                      <a:pPr indent="0" lvl="0" marL="0" marR="0" rtl="0" algn="l">
                        <a:lnSpc>
                          <a:spcPct val="100000"/>
                        </a:lnSpc>
                        <a:spcBef>
                          <a:spcPts val="0"/>
                        </a:spcBef>
                        <a:spcAft>
                          <a:spcPts val="0"/>
                        </a:spcAft>
                        <a:buClr>
                          <a:schemeClr val="accent5"/>
                        </a:buClr>
                        <a:buSzPts val="1400"/>
                        <a:buFont typeface="Arial Narrow"/>
                        <a:buNone/>
                      </a:pPr>
                      <a:r>
                        <a:rPr b="1" lang="en-US" sz="1400" u="none" cap="none" strike="noStrike">
                          <a:solidFill>
                            <a:srgbClr val="262626"/>
                          </a:solidFill>
                          <a:latin typeface="Arial Narrow"/>
                          <a:ea typeface="Arial Narrow"/>
                          <a:cs typeface="Arial Narrow"/>
                          <a:sym typeface="Arial Narrow"/>
                        </a:rPr>
                        <a:t>Characteristic</a:t>
                      </a:r>
                      <a:endParaRPr b="1" baseline="30000" i="0" sz="1400" u="none" cap="none" strike="noStrike">
                        <a:solidFill>
                          <a:srgbClr val="262626"/>
                        </a:solidFill>
                        <a:latin typeface="Arial Narrow"/>
                        <a:ea typeface="Arial Narrow"/>
                        <a:cs typeface="Arial Narrow"/>
                        <a:sym typeface="Arial Narrow"/>
                      </a:endParaRPr>
                    </a:p>
                  </a:txBody>
                  <a:tcPr marT="60950" marB="60950" marR="49925" marL="9145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400"/>
                        <a:buFont typeface="Arial Narrow"/>
                        <a:buNone/>
                      </a:pPr>
                      <a:r>
                        <a:t/>
                      </a:r>
                      <a:endParaRPr b="1" baseline="30000" i="0" sz="1400" u="none" cap="none" strike="noStrike">
                        <a:solidFill>
                          <a:srgbClr val="262626"/>
                        </a:solidFill>
                        <a:latin typeface="Arial Narrow"/>
                        <a:ea typeface="Arial Narrow"/>
                        <a:cs typeface="Arial Narrow"/>
                        <a:sym typeface="Arial Narrow"/>
                      </a:endParaRPr>
                    </a:p>
                  </a:txBody>
                  <a:tcPr marT="60950" marB="60950" marR="49925" marL="499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Arial Narrow"/>
                          <a:ea typeface="Arial Narrow"/>
                          <a:cs typeface="Arial Narrow"/>
                          <a:sym typeface="Arial Narrow"/>
                        </a:rPr>
                        <a:t>Imlunestrant </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lang="en-US" sz="1400" u="none" cap="none" strike="noStrike">
                          <a:solidFill>
                            <a:schemeClr val="lt1"/>
                          </a:solidFill>
                          <a:latin typeface="Arial Narrow"/>
                          <a:ea typeface="Arial Narrow"/>
                          <a:cs typeface="Arial Narrow"/>
                          <a:sym typeface="Arial Narrow"/>
                        </a:rPr>
                        <a:t>n=138</a:t>
                      </a:r>
                      <a:endParaRPr b="1" sz="1400" u="none" cap="none" strike="noStrike">
                        <a:solidFill>
                          <a:schemeClr val="lt1"/>
                        </a:solidFill>
                        <a:latin typeface="Arial Narrow"/>
                        <a:ea typeface="Arial Narrow"/>
                        <a:cs typeface="Arial Narrow"/>
                        <a:sym typeface="Arial Narrow"/>
                      </a:endParaRPr>
                    </a:p>
                  </a:txBody>
                  <a:tcPr marT="60950" marB="60950" marR="49925" marL="49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en-US" sz="1400" u="none" cap="none" strike="noStrike">
                          <a:solidFill>
                            <a:schemeClr val="lt1"/>
                          </a:solidFill>
                          <a:latin typeface="Arial Narrow"/>
                          <a:ea typeface="Arial Narrow"/>
                          <a:cs typeface="Arial Narrow"/>
                          <a:sym typeface="Arial Narrow"/>
                        </a:rPr>
                        <a:t>SOC ET</a:t>
                      </a:r>
                      <a:br>
                        <a:rPr b="1" lang="en-US" sz="1400" u="none" cap="none" strike="noStrike">
                          <a:solidFill>
                            <a:srgbClr val="FFFFFF"/>
                          </a:solidFill>
                          <a:latin typeface="Arial Narrow"/>
                          <a:ea typeface="Arial Narrow"/>
                          <a:cs typeface="Arial Narrow"/>
                          <a:sym typeface="Arial Narrow"/>
                        </a:rPr>
                      </a:br>
                      <a:r>
                        <a:rPr lang="en-US" sz="1400" u="none" cap="none" strike="noStrike">
                          <a:solidFill>
                            <a:schemeClr val="lt1"/>
                          </a:solidFill>
                          <a:latin typeface="Arial Narrow"/>
                          <a:ea typeface="Arial Narrow"/>
                          <a:cs typeface="Arial Narrow"/>
                          <a:sym typeface="Arial Narrow"/>
                        </a:rPr>
                        <a:t>n=118</a:t>
                      </a:r>
                      <a:endParaRPr b="1" sz="1400" u="none" cap="none" strike="noStrike">
                        <a:solidFill>
                          <a:schemeClr val="lt1"/>
                        </a:solidFill>
                        <a:latin typeface="Arial Narrow"/>
                        <a:ea typeface="Arial Narrow"/>
                        <a:cs typeface="Arial Narrow"/>
                        <a:sym typeface="Arial Narrow"/>
                      </a:endParaRPr>
                    </a:p>
                  </a:txBody>
                  <a:tcPr marT="60950" marB="60950" marR="49925" marL="49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66666"/>
                    </a:solidFill>
                  </a:tcPr>
                </a:tc>
              </a:tr>
              <a:tr h="229950">
                <a:tc>
                  <a:txBody>
                    <a:bodyPr/>
                    <a:lstStyle/>
                    <a:p>
                      <a:pPr indent="0" lvl="0" marL="0" marR="0" rtl="0" algn="l">
                        <a:lnSpc>
                          <a:spcPct val="90000"/>
                        </a:lnSpc>
                        <a:spcBef>
                          <a:spcPts val="0"/>
                        </a:spcBef>
                        <a:spcAft>
                          <a:spcPts val="0"/>
                        </a:spcAft>
                        <a:buClr>
                          <a:srgbClr val="000000"/>
                        </a:buClr>
                        <a:buSzPts val="1400"/>
                        <a:buFont typeface="Arial"/>
                        <a:buNone/>
                      </a:pPr>
                      <a:r>
                        <a:rPr b="1" lang="en-US" sz="1400" u="none" cap="none" strike="noStrike">
                          <a:solidFill>
                            <a:srgbClr val="262626"/>
                          </a:solidFill>
                          <a:latin typeface="Arial Narrow"/>
                          <a:ea typeface="Arial Narrow"/>
                          <a:cs typeface="Arial Narrow"/>
                          <a:sym typeface="Arial Narrow"/>
                        </a:rPr>
                        <a:t>Median age, years (range)</a:t>
                      </a:r>
                      <a:endParaRPr sz="1400" u="none" cap="none" strike="noStrike">
                        <a:solidFill>
                          <a:srgbClr val="262626"/>
                        </a:solidFill>
                      </a:endParaRPr>
                    </a:p>
                  </a:txBody>
                  <a:tcPr marT="36000" marB="36000" marR="499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l">
                        <a:lnSpc>
                          <a:spcPct val="90000"/>
                        </a:lnSpc>
                        <a:spcBef>
                          <a:spcPts val="0"/>
                        </a:spcBef>
                        <a:spcAft>
                          <a:spcPts val="0"/>
                        </a:spcAft>
                        <a:buClr>
                          <a:srgbClr val="000000"/>
                        </a:buClr>
                        <a:buSzPts val="1400"/>
                        <a:buFont typeface="Arial"/>
                        <a:buNone/>
                      </a:pPr>
                      <a:r>
                        <a:t/>
                      </a:r>
                      <a:endParaRPr b="1" sz="1400" u="none" cap="none" strike="noStrike">
                        <a:solidFill>
                          <a:srgbClr val="262626"/>
                        </a:solidFill>
                        <a:latin typeface="Arial Narrow"/>
                        <a:ea typeface="Arial Narrow"/>
                        <a:cs typeface="Arial Narrow"/>
                        <a:sym typeface="Arial Narrow"/>
                      </a:endParaRPr>
                    </a:p>
                  </a:txBody>
                  <a:tcPr marT="36000" marB="36000" marR="49925" marL="49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61 (28-85)</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60 (33-85)</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29950">
                <a:tc>
                  <a:txBody>
                    <a:bodyPr/>
                    <a:lstStyle/>
                    <a:p>
                      <a:pPr indent="0" lvl="0" marL="0" marR="0" rtl="0" algn="l">
                        <a:lnSpc>
                          <a:spcPct val="90000"/>
                        </a:lnSpc>
                        <a:spcBef>
                          <a:spcPts val="0"/>
                        </a:spcBef>
                        <a:spcAft>
                          <a:spcPts val="0"/>
                        </a:spcAft>
                        <a:buClr>
                          <a:srgbClr val="000000"/>
                        </a:buClr>
                        <a:buSzPts val="1400"/>
                        <a:buFont typeface="Arial"/>
                        <a:buNone/>
                      </a:pPr>
                      <a:r>
                        <a:rPr b="1" lang="en-US" sz="1400" u="none" cap="none" strike="noStrike">
                          <a:solidFill>
                            <a:srgbClr val="262626"/>
                          </a:solidFill>
                          <a:latin typeface="Arial Narrow"/>
                          <a:ea typeface="Arial Narrow"/>
                          <a:cs typeface="Arial Narrow"/>
                          <a:sym typeface="Arial Narrow"/>
                        </a:rPr>
                        <a:t>Post-menopausal, %</a:t>
                      </a:r>
                      <a:endParaRPr sz="1400" u="none" cap="none" strike="noStrike">
                        <a:solidFill>
                          <a:srgbClr val="262626"/>
                        </a:solidFill>
                      </a:endParaRPr>
                    </a:p>
                  </a:txBody>
                  <a:tcPr marT="36000" marB="36000" marR="499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l">
                        <a:lnSpc>
                          <a:spcPct val="90000"/>
                        </a:lnSpc>
                        <a:spcBef>
                          <a:spcPts val="0"/>
                        </a:spcBef>
                        <a:spcAft>
                          <a:spcPts val="0"/>
                        </a:spcAft>
                        <a:buClr>
                          <a:srgbClr val="000000"/>
                        </a:buClr>
                        <a:buSzPts val="1400"/>
                        <a:buFont typeface="Arial"/>
                        <a:buNone/>
                      </a:pPr>
                      <a:r>
                        <a:t/>
                      </a:r>
                      <a:endParaRPr b="1" sz="1400" u="none" cap="none" strike="noStrike">
                        <a:solidFill>
                          <a:srgbClr val="262626"/>
                        </a:solidFill>
                        <a:latin typeface="Arial Narrow"/>
                        <a:ea typeface="Arial Narrow"/>
                        <a:cs typeface="Arial Narrow"/>
                        <a:sym typeface="Arial Narrow"/>
                      </a:endParaRPr>
                    </a:p>
                  </a:txBody>
                  <a:tcPr marT="36000" marB="36000" marR="49925" marL="49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89</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89</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564425">
                <a:tc>
                  <a:txBody>
                    <a:bodyPr/>
                    <a:lstStyle/>
                    <a:p>
                      <a:pPr indent="0" lvl="0" marL="0" marR="0" rtl="0" algn="l">
                        <a:lnSpc>
                          <a:spcPct val="90000"/>
                        </a:lnSpc>
                        <a:spcBef>
                          <a:spcPts val="0"/>
                        </a:spcBef>
                        <a:spcAft>
                          <a:spcPts val="0"/>
                        </a:spcAft>
                        <a:buClr>
                          <a:srgbClr val="000000"/>
                        </a:buClr>
                        <a:buSzPts val="1400"/>
                        <a:buFont typeface="Arial"/>
                        <a:buNone/>
                      </a:pPr>
                      <a:r>
                        <a:rPr b="1" lang="en-US" sz="1400" u="none" cap="none" strike="noStrike">
                          <a:solidFill>
                            <a:srgbClr val="262626"/>
                          </a:solidFill>
                          <a:latin typeface="Arial Narrow"/>
                          <a:ea typeface="Arial Narrow"/>
                          <a:cs typeface="Arial Narrow"/>
                          <a:sym typeface="Arial Narrow"/>
                        </a:rPr>
                        <a:t>Region, % </a:t>
                      </a:r>
                      <a:endParaRPr sz="1400" u="none" cap="none" strike="noStrike">
                        <a:solidFill>
                          <a:srgbClr val="262626"/>
                        </a:solidFill>
                      </a:endParaRPr>
                    </a:p>
                  </a:txBody>
                  <a:tcPr marT="36000" marB="36000" marR="499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7620" lvl="0" marL="0" marR="0" rtl="0" algn="l">
                        <a:lnSpc>
                          <a:spcPct val="90000"/>
                        </a:lnSpc>
                        <a:spcBef>
                          <a:spcPts val="0"/>
                        </a:spcBef>
                        <a:spcAft>
                          <a:spcPts val="0"/>
                        </a:spcAft>
                        <a:buClr>
                          <a:schemeClr val="dk1"/>
                        </a:buClr>
                        <a:buSzPts val="1400"/>
                        <a:buFont typeface="Arial Narrow"/>
                        <a:buNone/>
                      </a:pPr>
                      <a:r>
                        <a:rPr b="1" lang="en-US" sz="1400" u="none" cap="none" strike="noStrike">
                          <a:solidFill>
                            <a:srgbClr val="262626"/>
                          </a:solidFill>
                          <a:latin typeface="Arial Narrow"/>
                          <a:ea typeface="Arial Narrow"/>
                          <a:cs typeface="Arial Narrow"/>
                          <a:sym typeface="Arial Narrow"/>
                        </a:rPr>
                        <a:t>East Asia</a:t>
                      </a:r>
                      <a:endParaRPr sz="1400" u="none" cap="none" strike="noStrike">
                        <a:solidFill>
                          <a:srgbClr val="262626"/>
                        </a:solidFill>
                      </a:endParaRPr>
                    </a:p>
                    <a:p>
                      <a:pPr indent="7620" lvl="0" marL="0" marR="0" rtl="0" algn="l">
                        <a:lnSpc>
                          <a:spcPct val="90000"/>
                        </a:lnSpc>
                        <a:spcBef>
                          <a:spcPts val="0"/>
                        </a:spcBef>
                        <a:spcAft>
                          <a:spcPts val="0"/>
                        </a:spcAft>
                        <a:buClr>
                          <a:schemeClr val="dk1"/>
                        </a:buClr>
                        <a:buSzPts val="1400"/>
                        <a:buFont typeface="Arial Narrow"/>
                        <a:buNone/>
                      </a:pPr>
                      <a:r>
                        <a:rPr b="1" lang="en-US" sz="1400" u="none" cap="none" strike="noStrike">
                          <a:solidFill>
                            <a:srgbClr val="262626"/>
                          </a:solidFill>
                          <a:latin typeface="Arial Narrow"/>
                          <a:ea typeface="Arial Narrow"/>
                          <a:cs typeface="Arial Narrow"/>
                          <a:sym typeface="Arial Narrow"/>
                        </a:rPr>
                        <a:t>North America/Western Europe</a:t>
                      </a:r>
                      <a:endParaRPr sz="1400" u="none" cap="none" strike="noStrike">
                        <a:solidFill>
                          <a:srgbClr val="262626"/>
                        </a:solidFill>
                      </a:endParaRPr>
                    </a:p>
                    <a:p>
                      <a:pPr indent="7620" lvl="0" marL="0" marR="0" rtl="0" algn="l">
                        <a:lnSpc>
                          <a:spcPct val="90000"/>
                        </a:lnSpc>
                        <a:spcBef>
                          <a:spcPts val="0"/>
                        </a:spcBef>
                        <a:spcAft>
                          <a:spcPts val="0"/>
                        </a:spcAft>
                        <a:buClr>
                          <a:schemeClr val="dk1"/>
                        </a:buClr>
                        <a:buSzPts val="1400"/>
                        <a:buFont typeface="Arial Narrow"/>
                        <a:buNone/>
                      </a:pPr>
                      <a:r>
                        <a:rPr b="1" lang="en-US" sz="1400" u="none" cap="none" strike="noStrike">
                          <a:solidFill>
                            <a:srgbClr val="262626"/>
                          </a:solidFill>
                          <a:latin typeface="Arial Narrow"/>
                          <a:ea typeface="Arial Narrow"/>
                          <a:cs typeface="Arial Narrow"/>
                          <a:sym typeface="Arial Narrow"/>
                        </a:rPr>
                        <a:t>Other</a:t>
                      </a:r>
                      <a:endParaRPr sz="1400" u="none" cap="none" strike="noStrike">
                        <a:solidFill>
                          <a:srgbClr val="262626"/>
                        </a:solidFill>
                      </a:endParaRPr>
                    </a:p>
                  </a:txBody>
                  <a:tcPr marT="36000" marB="36000" marR="49925"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22</a:t>
                      </a:r>
                      <a:endParaRPr sz="1400" u="none" cap="none" strike="noStrike">
                        <a:solidFill>
                          <a:srgbClr val="262626"/>
                        </a:solidFill>
                      </a:endParaRPr>
                    </a:p>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46</a:t>
                      </a:r>
                      <a:endParaRPr sz="1400" u="none" cap="none" strike="noStrike">
                        <a:solidFill>
                          <a:srgbClr val="262626"/>
                        </a:solidFill>
                      </a:endParaRPr>
                    </a:p>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33</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22</a:t>
                      </a:r>
                      <a:endParaRPr sz="1400" u="none" cap="none" strike="noStrike">
                        <a:solidFill>
                          <a:srgbClr val="262626"/>
                        </a:solidFill>
                      </a:endParaRPr>
                    </a:p>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46</a:t>
                      </a:r>
                      <a:endParaRPr sz="1400" u="none" cap="none" strike="noStrike">
                        <a:solidFill>
                          <a:srgbClr val="262626"/>
                        </a:solidFill>
                      </a:endParaRPr>
                    </a:p>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32</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29950">
                <a:tc>
                  <a:txBody>
                    <a:bodyPr/>
                    <a:lstStyle/>
                    <a:p>
                      <a:pPr indent="0" lvl="0" marL="0" marR="0" rtl="0" algn="l">
                        <a:lnSpc>
                          <a:spcPct val="90000"/>
                        </a:lnSpc>
                        <a:spcBef>
                          <a:spcPts val="0"/>
                        </a:spcBef>
                        <a:spcAft>
                          <a:spcPts val="0"/>
                        </a:spcAft>
                        <a:buClr>
                          <a:srgbClr val="000000"/>
                        </a:buClr>
                        <a:buSzPts val="1400"/>
                        <a:buFont typeface="Arial"/>
                        <a:buNone/>
                      </a:pPr>
                      <a:r>
                        <a:rPr b="1" lang="en-US" sz="1400" u="none" cap="none" strike="noStrike">
                          <a:solidFill>
                            <a:srgbClr val="262626"/>
                          </a:solidFill>
                          <a:latin typeface="Arial Narrow"/>
                          <a:ea typeface="Arial Narrow"/>
                          <a:cs typeface="Arial Narrow"/>
                          <a:sym typeface="Arial Narrow"/>
                        </a:rPr>
                        <a:t>Visceral metastases, %</a:t>
                      </a:r>
                      <a:endParaRPr b="1" baseline="30000" sz="1400" u="none" cap="none" strike="noStrike">
                        <a:solidFill>
                          <a:srgbClr val="262626"/>
                        </a:solidFill>
                        <a:latin typeface="Arial Narrow"/>
                        <a:ea typeface="Arial Narrow"/>
                        <a:cs typeface="Arial Narrow"/>
                        <a:sym typeface="Arial Narrow"/>
                      </a:endParaRPr>
                    </a:p>
                  </a:txBody>
                  <a:tcPr marT="36000" marB="36000" marR="499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l">
                        <a:lnSpc>
                          <a:spcPct val="90000"/>
                        </a:lnSpc>
                        <a:spcBef>
                          <a:spcPts val="0"/>
                        </a:spcBef>
                        <a:spcAft>
                          <a:spcPts val="0"/>
                        </a:spcAft>
                        <a:buClr>
                          <a:srgbClr val="000000"/>
                        </a:buClr>
                        <a:buSzPts val="1400"/>
                        <a:buFont typeface="Arial"/>
                        <a:buNone/>
                      </a:pPr>
                      <a:r>
                        <a:t/>
                      </a:r>
                      <a:endParaRPr b="1" baseline="30000" sz="1400" u="none" cap="none" strike="noStrike">
                        <a:solidFill>
                          <a:srgbClr val="262626"/>
                        </a:solidFill>
                        <a:latin typeface="Arial Narrow"/>
                        <a:ea typeface="Arial Narrow"/>
                        <a:cs typeface="Arial Narrow"/>
                        <a:sym typeface="Arial Narrow"/>
                      </a:endParaRPr>
                    </a:p>
                  </a:txBody>
                  <a:tcPr marT="36000" marB="36000" marR="49925" marL="49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61</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57</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229950">
                <a:tc>
                  <a:txBody>
                    <a:bodyPr/>
                    <a:lstStyle/>
                    <a:p>
                      <a:pPr indent="0" lvl="0" marL="0" marR="0" rtl="0" algn="l">
                        <a:lnSpc>
                          <a:spcPct val="90000"/>
                        </a:lnSpc>
                        <a:spcBef>
                          <a:spcPts val="0"/>
                        </a:spcBef>
                        <a:spcAft>
                          <a:spcPts val="0"/>
                        </a:spcAft>
                        <a:buClr>
                          <a:srgbClr val="000000"/>
                        </a:buClr>
                        <a:buSzPts val="1400"/>
                        <a:buFont typeface="Arial"/>
                        <a:buNone/>
                      </a:pPr>
                      <a:r>
                        <a:rPr b="1" i="1" lang="en-US" sz="1400" u="none" cap="none" strike="noStrike">
                          <a:solidFill>
                            <a:srgbClr val="262626"/>
                          </a:solidFill>
                          <a:latin typeface="Arial Narrow"/>
                          <a:ea typeface="Arial Narrow"/>
                          <a:cs typeface="Arial Narrow"/>
                          <a:sym typeface="Arial Narrow"/>
                        </a:rPr>
                        <a:t>ESR1</a:t>
                      </a:r>
                      <a:r>
                        <a:rPr b="1" lang="en-US" sz="1400" u="none" cap="none" strike="noStrike">
                          <a:solidFill>
                            <a:srgbClr val="262626"/>
                          </a:solidFill>
                          <a:latin typeface="Arial Narrow"/>
                          <a:ea typeface="Arial Narrow"/>
                          <a:cs typeface="Arial Narrow"/>
                          <a:sym typeface="Arial Narrow"/>
                        </a:rPr>
                        <a:t>-mut, %</a:t>
                      </a:r>
                      <a:r>
                        <a:rPr b="1" baseline="30000" lang="en-US" sz="1400" u="none" cap="none" strike="noStrike">
                          <a:solidFill>
                            <a:srgbClr val="262626"/>
                          </a:solidFill>
                          <a:latin typeface="Arial Narrow"/>
                          <a:ea typeface="Arial Narrow"/>
                          <a:cs typeface="Arial Narrow"/>
                          <a:sym typeface="Arial Narrow"/>
                        </a:rPr>
                        <a:t>a</a:t>
                      </a:r>
                      <a:endParaRPr sz="1400" u="none" cap="none" strike="noStrike">
                        <a:solidFill>
                          <a:srgbClr val="262626"/>
                        </a:solidFill>
                      </a:endParaRPr>
                    </a:p>
                  </a:txBody>
                  <a:tcPr marT="36000" marB="36000" marR="499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l">
                        <a:lnSpc>
                          <a:spcPct val="90000"/>
                        </a:lnSpc>
                        <a:spcBef>
                          <a:spcPts val="0"/>
                        </a:spcBef>
                        <a:spcAft>
                          <a:spcPts val="0"/>
                        </a:spcAft>
                        <a:buClr>
                          <a:srgbClr val="000000"/>
                        </a:buClr>
                        <a:buSzPts val="1400"/>
                        <a:buFont typeface="Arial"/>
                        <a:buNone/>
                      </a:pPr>
                      <a:r>
                        <a:t/>
                      </a:r>
                      <a:endParaRPr b="1" baseline="30000" sz="1400" u="none" cap="none" strike="noStrike">
                        <a:solidFill>
                          <a:srgbClr val="262626"/>
                        </a:solidFill>
                        <a:latin typeface="Arial Narrow"/>
                        <a:ea typeface="Arial Narrow"/>
                        <a:cs typeface="Arial Narrow"/>
                        <a:sym typeface="Arial Narrow"/>
                      </a:endParaRPr>
                    </a:p>
                  </a:txBody>
                  <a:tcPr marT="36000" marB="36000" marR="49925" marL="49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100</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100</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29950">
                <a:tc>
                  <a:txBody>
                    <a:bodyPr/>
                    <a:lstStyle/>
                    <a:p>
                      <a:pPr indent="0" lvl="0" marL="0" marR="0" rtl="0" algn="l">
                        <a:lnSpc>
                          <a:spcPct val="90000"/>
                        </a:lnSpc>
                        <a:spcBef>
                          <a:spcPts val="0"/>
                        </a:spcBef>
                        <a:spcAft>
                          <a:spcPts val="0"/>
                        </a:spcAft>
                        <a:buClr>
                          <a:srgbClr val="000000"/>
                        </a:buClr>
                        <a:buSzPts val="1400"/>
                        <a:buFont typeface="Arial"/>
                        <a:buNone/>
                      </a:pPr>
                      <a:r>
                        <a:rPr b="1" i="1" lang="en-US" sz="1400" u="none" cap="none" strike="noStrike">
                          <a:solidFill>
                            <a:srgbClr val="262626"/>
                          </a:solidFill>
                          <a:latin typeface="Arial Narrow"/>
                          <a:ea typeface="Arial Narrow"/>
                          <a:cs typeface="Arial Narrow"/>
                          <a:sym typeface="Arial Narrow"/>
                        </a:rPr>
                        <a:t>PI3K</a:t>
                      </a:r>
                      <a:r>
                        <a:rPr b="1" lang="en-US" sz="1400" u="none" cap="none" strike="noStrike">
                          <a:solidFill>
                            <a:srgbClr val="262626"/>
                          </a:solidFill>
                          <a:latin typeface="Arial Narrow"/>
                          <a:ea typeface="Arial Narrow"/>
                          <a:cs typeface="Arial Narrow"/>
                          <a:sym typeface="Arial Narrow"/>
                        </a:rPr>
                        <a:t> pathway mutations, %</a:t>
                      </a:r>
                      <a:endParaRPr b="1" baseline="30000" sz="1400" u="none" cap="none" strike="noStrike">
                        <a:solidFill>
                          <a:srgbClr val="262626"/>
                        </a:solidFill>
                        <a:latin typeface="Arial Narrow"/>
                        <a:ea typeface="Arial Narrow"/>
                        <a:cs typeface="Arial Narrow"/>
                        <a:sym typeface="Arial Narrow"/>
                      </a:endParaRPr>
                    </a:p>
                  </a:txBody>
                  <a:tcPr marT="36000" marB="36000" marR="499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l">
                        <a:lnSpc>
                          <a:spcPct val="90000"/>
                        </a:lnSpc>
                        <a:spcBef>
                          <a:spcPts val="0"/>
                        </a:spcBef>
                        <a:spcAft>
                          <a:spcPts val="0"/>
                        </a:spcAft>
                        <a:buClr>
                          <a:srgbClr val="000000"/>
                        </a:buClr>
                        <a:buSzPts val="1400"/>
                        <a:buFont typeface="Arial"/>
                        <a:buNone/>
                      </a:pPr>
                      <a:r>
                        <a:t/>
                      </a:r>
                      <a:endParaRPr b="1" baseline="30000" sz="1400" u="none" cap="none" strike="noStrike">
                        <a:solidFill>
                          <a:srgbClr val="262626"/>
                        </a:solidFill>
                        <a:latin typeface="Arial Narrow"/>
                        <a:ea typeface="Arial Narrow"/>
                        <a:cs typeface="Arial Narrow"/>
                        <a:sym typeface="Arial Narrow"/>
                      </a:endParaRPr>
                    </a:p>
                  </a:txBody>
                  <a:tcPr marT="36000" marB="36000" marR="49925" marL="49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52</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48</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229950">
                <a:tc>
                  <a:txBody>
                    <a:bodyPr/>
                    <a:lstStyle/>
                    <a:p>
                      <a:pPr indent="0" lvl="0" marL="0" marR="0" rtl="0" algn="l">
                        <a:lnSpc>
                          <a:spcPct val="90000"/>
                        </a:lnSpc>
                        <a:spcBef>
                          <a:spcPts val="0"/>
                        </a:spcBef>
                        <a:spcAft>
                          <a:spcPts val="0"/>
                        </a:spcAft>
                        <a:buClr>
                          <a:srgbClr val="000000"/>
                        </a:buClr>
                        <a:buSzPts val="1400"/>
                        <a:buFont typeface="Arial"/>
                        <a:buNone/>
                      </a:pPr>
                      <a:r>
                        <a:rPr b="1" lang="en-US" sz="1400" u="none" cap="none" strike="noStrike">
                          <a:solidFill>
                            <a:srgbClr val="262626"/>
                          </a:solidFill>
                          <a:latin typeface="Arial Narrow"/>
                          <a:ea typeface="Arial Narrow"/>
                          <a:cs typeface="Arial Narrow"/>
                          <a:sym typeface="Arial Narrow"/>
                        </a:rPr>
                        <a:t>Prior chemotherapy, %</a:t>
                      </a:r>
                      <a:endParaRPr sz="1400" u="none" cap="none" strike="noStrike">
                        <a:solidFill>
                          <a:srgbClr val="262626"/>
                        </a:solidFill>
                      </a:endParaRPr>
                    </a:p>
                  </a:txBody>
                  <a:tcPr marT="36000" marB="36000" marR="499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l">
                        <a:lnSpc>
                          <a:spcPct val="90000"/>
                        </a:lnSpc>
                        <a:spcBef>
                          <a:spcPts val="0"/>
                        </a:spcBef>
                        <a:spcAft>
                          <a:spcPts val="0"/>
                        </a:spcAft>
                        <a:buClr>
                          <a:srgbClr val="000000"/>
                        </a:buClr>
                        <a:buSzPts val="1400"/>
                        <a:buFont typeface="Arial"/>
                        <a:buNone/>
                      </a:pPr>
                      <a:r>
                        <a:t/>
                      </a:r>
                      <a:endParaRPr b="1" sz="1400" u="none" cap="none" strike="noStrike">
                        <a:solidFill>
                          <a:srgbClr val="262626"/>
                        </a:solidFill>
                        <a:latin typeface="Arial Narrow"/>
                        <a:ea typeface="Arial Narrow"/>
                        <a:cs typeface="Arial Narrow"/>
                        <a:sym typeface="Arial Narrow"/>
                      </a:endParaRPr>
                    </a:p>
                  </a:txBody>
                  <a:tcPr marT="36000" marB="36000" marR="49925" marL="49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rgbClr val="262626"/>
                        </a:buClr>
                        <a:buSzPts val="1400"/>
                        <a:buFont typeface="Arial Narrow"/>
                        <a:buNone/>
                      </a:pPr>
                      <a:r>
                        <a:rPr b="1" i="0" lang="en-US" sz="1400" u="none" cap="none" strike="noStrike">
                          <a:solidFill>
                            <a:srgbClr val="262626"/>
                          </a:solidFill>
                          <a:latin typeface="Arial Narrow"/>
                          <a:ea typeface="Arial Narrow"/>
                          <a:cs typeface="Arial Narrow"/>
                          <a:sym typeface="Arial Narrow"/>
                        </a:rPr>
                        <a:t>-</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rgbClr val="262626"/>
                        </a:buClr>
                        <a:buSzPts val="1400"/>
                        <a:buFont typeface="Arial Narrow"/>
                        <a:buNone/>
                      </a:pPr>
                      <a:r>
                        <a:rPr b="1" i="0" lang="en-US" sz="1400" u="none" cap="none" strike="noStrike">
                          <a:solidFill>
                            <a:srgbClr val="262626"/>
                          </a:solidFill>
                          <a:latin typeface="Arial Narrow"/>
                          <a:ea typeface="Arial Narrow"/>
                          <a:cs typeface="Arial Narrow"/>
                          <a:sym typeface="Arial Narrow"/>
                        </a:rPr>
                        <a:t>-</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29950">
                <a:tc>
                  <a:txBody>
                    <a:bodyPr/>
                    <a:lstStyle/>
                    <a:p>
                      <a:pPr indent="0" lvl="0" marL="0" marR="0" rtl="0" algn="l">
                        <a:lnSpc>
                          <a:spcPct val="90000"/>
                        </a:lnSpc>
                        <a:spcBef>
                          <a:spcPts val="0"/>
                        </a:spcBef>
                        <a:spcAft>
                          <a:spcPts val="0"/>
                        </a:spcAft>
                        <a:buClr>
                          <a:srgbClr val="000000"/>
                        </a:buClr>
                        <a:buSzPts val="1400"/>
                        <a:buFont typeface="Arial"/>
                        <a:buNone/>
                      </a:pPr>
                      <a:r>
                        <a:rPr b="1" lang="en-US" sz="1400" u="none" cap="none" strike="noStrike">
                          <a:solidFill>
                            <a:srgbClr val="262626"/>
                          </a:solidFill>
                          <a:latin typeface="Arial Narrow"/>
                          <a:ea typeface="Arial Narrow"/>
                          <a:cs typeface="Arial Narrow"/>
                          <a:sym typeface="Arial Narrow"/>
                        </a:rPr>
                        <a:t>Prior fulvestrant, %</a:t>
                      </a:r>
                      <a:endParaRPr sz="1400" u="none" cap="none" strike="noStrike">
                        <a:solidFill>
                          <a:srgbClr val="262626"/>
                        </a:solidFill>
                      </a:endParaRPr>
                    </a:p>
                  </a:txBody>
                  <a:tcPr marT="36000" marB="36000" marR="499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l">
                        <a:lnSpc>
                          <a:spcPct val="90000"/>
                        </a:lnSpc>
                        <a:spcBef>
                          <a:spcPts val="0"/>
                        </a:spcBef>
                        <a:spcAft>
                          <a:spcPts val="0"/>
                        </a:spcAft>
                        <a:buClr>
                          <a:schemeClr val="dk1"/>
                        </a:buClr>
                        <a:buSzPts val="1400"/>
                        <a:buFont typeface="Arial Narrow"/>
                        <a:buNone/>
                      </a:pPr>
                      <a:r>
                        <a:t/>
                      </a:r>
                      <a:endParaRPr b="1" sz="1400" u="none" cap="none" strike="noStrike">
                        <a:solidFill>
                          <a:srgbClr val="262626"/>
                        </a:solidFill>
                        <a:latin typeface="Arial Narrow"/>
                        <a:ea typeface="Arial Narrow"/>
                        <a:cs typeface="Arial Narrow"/>
                        <a:sym typeface="Arial Narrow"/>
                      </a:endParaRPr>
                    </a:p>
                  </a:txBody>
                  <a:tcPr marT="36000" marB="36000" marR="49925" marL="49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rgbClr val="262626"/>
                        </a:buClr>
                        <a:buSzPts val="1400"/>
                        <a:buFont typeface="Arial Narrow"/>
                        <a:buNone/>
                      </a:pPr>
                      <a:r>
                        <a:rPr b="1" i="0" lang="en-US" sz="1400" u="none" cap="none" strike="noStrike">
                          <a:solidFill>
                            <a:srgbClr val="262626"/>
                          </a:solidFill>
                          <a:latin typeface="Arial Narrow"/>
                          <a:ea typeface="Arial Narrow"/>
                          <a:cs typeface="Arial Narrow"/>
                          <a:sym typeface="Arial Narrow"/>
                        </a:rPr>
                        <a:t>-</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rgbClr val="262626"/>
                        </a:buClr>
                        <a:buSzPts val="1400"/>
                        <a:buFont typeface="Arial Narrow"/>
                        <a:buNone/>
                      </a:pPr>
                      <a:r>
                        <a:rPr b="1" i="0" lang="en-US" sz="1400" u="none" cap="none" strike="noStrike">
                          <a:solidFill>
                            <a:srgbClr val="262626"/>
                          </a:solidFill>
                          <a:latin typeface="Arial Narrow"/>
                          <a:ea typeface="Arial Narrow"/>
                          <a:cs typeface="Arial Narrow"/>
                          <a:sym typeface="Arial Narrow"/>
                        </a:rPr>
                        <a:t>-</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229950">
                <a:tc>
                  <a:txBody>
                    <a:bodyPr/>
                    <a:lstStyle/>
                    <a:p>
                      <a:pPr indent="0" lvl="0" marL="0" marR="0" rtl="0" algn="l">
                        <a:lnSpc>
                          <a:spcPct val="90000"/>
                        </a:lnSpc>
                        <a:spcBef>
                          <a:spcPts val="0"/>
                        </a:spcBef>
                        <a:spcAft>
                          <a:spcPts val="0"/>
                        </a:spcAft>
                        <a:buClr>
                          <a:schemeClr val="dk1"/>
                        </a:buClr>
                        <a:buSzPts val="1400"/>
                        <a:buFont typeface="Arial Narrow"/>
                        <a:buNone/>
                      </a:pPr>
                      <a:r>
                        <a:rPr b="1" lang="en-US" sz="1400" u="none" cap="none" strike="noStrike">
                          <a:solidFill>
                            <a:srgbClr val="262626"/>
                          </a:solidFill>
                          <a:latin typeface="Arial Narrow"/>
                          <a:ea typeface="Arial Narrow"/>
                          <a:cs typeface="Arial Narrow"/>
                          <a:sym typeface="Arial Narrow"/>
                        </a:rPr>
                        <a:t>Primary endocrine resistance, %</a:t>
                      </a:r>
                      <a:endParaRPr sz="1400" u="none" cap="none" strike="noStrike">
                        <a:solidFill>
                          <a:srgbClr val="262626"/>
                        </a:solidFill>
                      </a:endParaRPr>
                    </a:p>
                  </a:txBody>
                  <a:tcPr marT="36000" marB="36000" marR="499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l">
                        <a:lnSpc>
                          <a:spcPct val="90000"/>
                        </a:lnSpc>
                        <a:spcBef>
                          <a:spcPts val="0"/>
                        </a:spcBef>
                        <a:spcAft>
                          <a:spcPts val="0"/>
                        </a:spcAft>
                        <a:buClr>
                          <a:schemeClr val="dk1"/>
                        </a:buClr>
                        <a:buSzPts val="1400"/>
                        <a:buFont typeface="Arial Narrow"/>
                        <a:buNone/>
                      </a:pPr>
                      <a:r>
                        <a:t/>
                      </a:r>
                      <a:endParaRPr b="1" sz="1400" u="none" cap="none" strike="noStrike">
                        <a:solidFill>
                          <a:srgbClr val="262626"/>
                        </a:solidFill>
                        <a:latin typeface="Arial Narrow"/>
                        <a:ea typeface="Arial Narrow"/>
                        <a:cs typeface="Arial Narrow"/>
                        <a:sym typeface="Arial Narrow"/>
                      </a:endParaRPr>
                    </a:p>
                  </a:txBody>
                  <a:tcPr marT="36000" marB="36000" marR="49925" marL="49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rgbClr val="262626"/>
                        </a:buClr>
                        <a:buSzPts val="1400"/>
                        <a:buFont typeface="Arial Narrow"/>
                        <a:buNone/>
                      </a:pPr>
                      <a:r>
                        <a:rPr b="1" i="0" lang="en-US" sz="1400" u="none" cap="none" strike="noStrike">
                          <a:solidFill>
                            <a:srgbClr val="262626"/>
                          </a:solidFill>
                          <a:latin typeface="Arial Narrow"/>
                          <a:ea typeface="Arial Narrow"/>
                          <a:cs typeface="Arial Narrow"/>
                          <a:sym typeface="Arial Narrow"/>
                        </a:rPr>
                        <a:t>-</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rgbClr val="262626"/>
                        </a:buClr>
                        <a:buSzPts val="1400"/>
                        <a:buFont typeface="Arial Narrow"/>
                        <a:buNone/>
                      </a:pPr>
                      <a:r>
                        <a:rPr b="1" i="0" lang="en-US" sz="1400" u="none" cap="none" strike="noStrike">
                          <a:solidFill>
                            <a:srgbClr val="262626"/>
                          </a:solidFill>
                          <a:latin typeface="Arial Narrow"/>
                          <a:ea typeface="Arial Narrow"/>
                          <a:cs typeface="Arial Narrow"/>
                          <a:sym typeface="Arial Narrow"/>
                        </a:rPr>
                        <a:t>-</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397200">
                <a:tc>
                  <a:txBody>
                    <a:bodyPr/>
                    <a:lstStyle/>
                    <a:p>
                      <a:pPr indent="0" lvl="0" marL="0" marR="0" rtl="0" algn="l">
                        <a:lnSpc>
                          <a:spcPct val="90000"/>
                        </a:lnSpc>
                        <a:spcBef>
                          <a:spcPts val="0"/>
                        </a:spcBef>
                        <a:spcAft>
                          <a:spcPts val="0"/>
                        </a:spcAft>
                        <a:buClr>
                          <a:srgbClr val="000000"/>
                        </a:buClr>
                        <a:buSzPts val="1400"/>
                        <a:buFont typeface="Arial"/>
                        <a:buNone/>
                      </a:pPr>
                      <a:r>
                        <a:rPr b="1" lang="en-US" sz="1400" u="none" cap="none" strike="noStrike">
                          <a:solidFill>
                            <a:srgbClr val="262626"/>
                          </a:solidFill>
                          <a:latin typeface="Arial Narrow"/>
                          <a:ea typeface="Arial Narrow"/>
                          <a:cs typeface="Arial Narrow"/>
                          <a:sym typeface="Arial Narrow"/>
                        </a:rPr>
                        <a:t>Most recent ET, %                        </a:t>
                      </a:r>
                      <a:endParaRPr sz="1400" u="none" cap="none" strike="noStrike">
                        <a:solidFill>
                          <a:srgbClr val="262626"/>
                        </a:solidFill>
                      </a:endParaRPr>
                    </a:p>
                  </a:txBody>
                  <a:tcPr marT="36000" marB="36000" marR="499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l">
                        <a:lnSpc>
                          <a:spcPct val="90000"/>
                        </a:lnSpc>
                        <a:spcBef>
                          <a:spcPts val="0"/>
                        </a:spcBef>
                        <a:spcAft>
                          <a:spcPts val="0"/>
                        </a:spcAft>
                        <a:buClr>
                          <a:srgbClr val="000000"/>
                        </a:buClr>
                        <a:buSzPts val="1400"/>
                        <a:buFont typeface="Arial"/>
                        <a:buNone/>
                      </a:pPr>
                      <a:r>
                        <a:rPr b="1" lang="en-US" sz="1400" u="none" cap="none" strike="noStrike">
                          <a:solidFill>
                            <a:srgbClr val="262626"/>
                          </a:solidFill>
                          <a:latin typeface="Arial Narrow"/>
                          <a:ea typeface="Arial Narrow"/>
                          <a:cs typeface="Arial Narrow"/>
                          <a:sym typeface="Arial Narrow"/>
                        </a:rPr>
                        <a:t>As (neo) adjuvant therapy</a:t>
                      </a:r>
                      <a:endParaRPr sz="1400" u="none" cap="none" strike="noStrike">
                        <a:solidFill>
                          <a:srgbClr val="262626"/>
                        </a:solidFill>
                      </a:endParaRPr>
                    </a:p>
                    <a:p>
                      <a:pPr indent="0" lvl="0" marL="0" marR="0" rtl="0" algn="l">
                        <a:lnSpc>
                          <a:spcPct val="90000"/>
                        </a:lnSpc>
                        <a:spcBef>
                          <a:spcPts val="0"/>
                        </a:spcBef>
                        <a:spcAft>
                          <a:spcPts val="0"/>
                        </a:spcAft>
                        <a:buClr>
                          <a:schemeClr val="dk1"/>
                        </a:buClr>
                        <a:buSzPts val="1400"/>
                        <a:buFont typeface="Arial Narrow"/>
                        <a:buNone/>
                      </a:pPr>
                      <a:r>
                        <a:rPr b="1" lang="en-US" sz="1400" u="none" cap="none" strike="noStrike">
                          <a:solidFill>
                            <a:srgbClr val="262626"/>
                          </a:solidFill>
                          <a:latin typeface="Arial Narrow"/>
                          <a:ea typeface="Arial Narrow"/>
                          <a:cs typeface="Arial Narrow"/>
                          <a:sym typeface="Arial Narrow"/>
                        </a:rPr>
                        <a:t>For aBC</a:t>
                      </a:r>
                      <a:endParaRPr sz="1400" u="none" cap="none" strike="noStrike"/>
                    </a:p>
                  </a:txBody>
                  <a:tcPr marT="36000" marB="36000" marR="49925" marL="49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21</a:t>
                      </a:r>
                      <a:endParaRPr sz="1400" u="none" cap="none" strike="noStrike">
                        <a:solidFill>
                          <a:srgbClr val="262626"/>
                        </a:solidFill>
                      </a:endParaRPr>
                    </a:p>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73</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20</a:t>
                      </a:r>
                      <a:endParaRPr sz="1400" u="none" cap="none" strike="noStrike">
                        <a:solidFill>
                          <a:srgbClr val="262626"/>
                        </a:solidFill>
                      </a:endParaRPr>
                    </a:p>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77</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564425">
                <a:tc>
                  <a:txBody>
                    <a:bodyPr/>
                    <a:lstStyle/>
                    <a:p>
                      <a:pPr indent="0" lvl="0" marL="0" marR="0" rtl="0" algn="l">
                        <a:lnSpc>
                          <a:spcPct val="90000"/>
                        </a:lnSpc>
                        <a:spcBef>
                          <a:spcPts val="0"/>
                        </a:spcBef>
                        <a:spcAft>
                          <a:spcPts val="0"/>
                        </a:spcAft>
                        <a:buClr>
                          <a:srgbClr val="000000"/>
                        </a:buClr>
                        <a:buSzPts val="1400"/>
                        <a:buFont typeface="Arial"/>
                        <a:buNone/>
                      </a:pPr>
                      <a:r>
                        <a:rPr b="1" lang="en-US" sz="1400" u="none" cap="none" strike="noStrike">
                          <a:solidFill>
                            <a:srgbClr val="262626"/>
                          </a:solidFill>
                          <a:latin typeface="Arial Narrow"/>
                          <a:ea typeface="Arial Narrow"/>
                          <a:cs typeface="Arial Narrow"/>
                          <a:sym typeface="Arial Narrow"/>
                        </a:rPr>
                        <a:t>Prior CDK4/6i, %       </a:t>
                      </a:r>
                      <a:endParaRPr sz="1400" u="none" cap="none" strike="noStrike">
                        <a:solidFill>
                          <a:srgbClr val="262626"/>
                        </a:solidFill>
                      </a:endParaRPr>
                    </a:p>
                  </a:txBody>
                  <a:tcPr marT="36000" marB="36000" marR="49925"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l">
                        <a:lnSpc>
                          <a:spcPct val="90000"/>
                        </a:lnSpc>
                        <a:spcBef>
                          <a:spcPts val="0"/>
                        </a:spcBef>
                        <a:spcAft>
                          <a:spcPts val="0"/>
                        </a:spcAft>
                        <a:buClr>
                          <a:srgbClr val="000000"/>
                        </a:buClr>
                        <a:buSzPts val="1400"/>
                        <a:buFont typeface="Arial"/>
                        <a:buNone/>
                      </a:pPr>
                      <a:r>
                        <a:rPr b="1" lang="en-US" sz="1400" u="none" cap="none" strike="noStrike">
                          <a:solidFill>
                            <a:srgbClr val="262626"/>
                          </a:solidFill>
                          <a:latin typeface="Arial Narrow"/>
                          <a:ea typeface="Arial Narrow"/>
                          <a:cs typeface="Arial Narrow"/>
                          <a:sym typeface="Arial Narrow"/>
                        </a:rPr>
                        <a:t>Overall</a:t>
                      </a:r>
                      <a:endParaRPr sz="1400" u="none" cap="none" strike="noStrike">
                        <a:solidFill>
                          <a:srgbClr val="262626"/>
                        </a:solidFill>
                      </a:endParaRPr>
                    </a:p>
                    <a:p>
                      <a:pPr indent="0" lvl="0" marL="0" marR="0" rtl="0" algn="l">
                        <a:lnSpc>
                          <a:spcPct val="90000"/>
                        </a:lnSpc>
                        <a:spcBef>
                          <a:spcPts val="0"/>
                        </a:spcBef>
                        <a:spcAft>
                          <a:spcPts val="0"/>
                        </a:spcAft>
                        <a:buClr>
                          <a:srgbClr val="000000"/>
                        </a:buClr>
                        <a:buSzPts val="1400"/>
                        <a:buFont typeface="Arial"/>
                        <a:buNone/>
                      </a:pPr>
                      <a:r>
                        <a:rPr b="1" lang="en-US" sz="1400" u="none" cap="none" strike="noStrike">
                          <a:solidFill>
                            <a:srgbClr val="262626"/>
                          </a:solidFill>
                          <a:latin typeface="Arial Narrow"/>
                          <a:ea typeface="Arial Narrow"/>
                          <a:cs typeface="Arial Narrow"/>
                          <a:sym typeface="Arial Narrow"/>
                        </a:rPr>
                        <a:t>As adjuvant therapy</a:t>
                      </a:r>
                      <a:br>
                        <a:rPr b="1" lang="en-US" sz="1400" u="none" cap="none" strike="noStrike">
                          <a:solidFill>
                            <a:srgbClr val="262626"/>
                          </a:solidFill>
                          <a:latin typeface="Arial Narrow"/>
                          <a:ea typeface="Arial Narrow"/>
                          <a:cs typeface="Arial Narrow"/>
                          <a:sym typeface="Arial Narrow"/>
                        </a:rPr>
                      </a:br>
                      <a:r>
                        <a:rPr b="1" lang="en-US" sz="1400" u="none" cap="none" strike="noStrike">
                          <a:solidFill>
                            <a:srgbClr val="262626"/>
                          </a:solidFill>
                          <a:latin typeface="Arial Narrow"/>
                          <a:ea typeface="Arial Narrow"/>
                          <a:cs typeface="Arial Narrow"/>
                          <a:sym typeface="Arial Narrow"/>
                        </a:rPr>
                        <a:t>For aBC</a:t>
                      </a:r>
                      <a:endParaRPr sz="1400" u="none" cap="none" strike="noStrike"/>
                    </a:p>
                  </a:txBody>
                  <a:tcPr marT="36000" marB="36000" marR="49925" marL="49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67</a:t>
                      </a:r>
                      <a:endParaRPr sz="1400" u="none" cap="none" strike="noStrike">
                        <a:solidFill>
                          <a:srgbClr val="262626"/>
                        </a:solidFill>
                      </a:endParaRPr>
                    </a:p>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2</a:t>
                      </a:r>
                      <a:endParaRPr sz="1400" u="none" cap="none" strike="noStrike">
                        <a:solidFill>
                          <a:srgbClr val="262626"/>
                        </a:solidFill>
                      </a:endParaRPr>
                    </a:p>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65</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72</a:t>
                      </a:r>
                      <a:endParaRPr sz="1400" u="none" cap="none" strike="noStrike">
                        <a:solidFill>
                          <a:srgbClr val="262626"/>
                        </a:solidFill>
                      </a:endParaRPr>
                    </a:p>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3</a:t>
                      </a:r>
                      <a:endParaRPr sz="1400" u="none" cap="none" strike="noStrike">
                        <a:solidFill>
                          <a:srgbClr val="262626"/>
                        </a:solidFill>
                      </a:endParaRPr>
                    </a:p>
                    <a:p>
                      <a:pPr indent="0" lvl="0" marL="0" marR="0" rtl="0" algn="ctr">
                        <a:lnSpc>
                          <a:spcPct val="90000"/>
                        </a:lnSpc>
                        <a:spcBef>
                          <a:spcPts val="0"/>
                        </a:spcBef>
                        <a:spcAft>
                          <a:spcPts val="0"/>
                        </a:spcAft>
                        <a:buClr>
                          <a:srgbClr val="000000"/>
                        </a:buClr>
                        <a:buSzPts val="1400"/>
                        <a:buFont typeface="Arial"/>
                        <a:buNone/>
                      </a:pPr>
                      <a:r>
                        <a:rPr b="0" lang="en-US" sz="1400" u="none" cap="none" strike="noStrike">
                          <a:solidFill>
                            <a:srgbClr val="262626"/>
                          </a:solidFill>
                          <a:latin typeface="Arial Narrow"/>
                          <a:ea typeface="Arial Narrow"/>
                          <a:cs typeface="Arial Narrow"/>
                          <a:sym typeface="Arial Narrow"/>
                        </a:rPr>
                        <a:t>70</a:t>
                      </a:r>
                      <a:endParaRPr sz="1400" u="none" cap="none" strike="noStrike">
                        <a:solidFill>
                          <a:srgbClr val="262626"/>
                        </a:solidFill>
                      </a:endParaRPr>
                    </a:p>
                  </a:txBody>
                  <a:tcPr marT="36000" marB="36000" marR="85925" marL="85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bl>
          </a:graphicData>
        </a:graphic>
      </p:graphicFrame>
      <p:sp>
        <p:nvSpPr>
          <p:cNvPr id="2485" name="Google Shape;2485;p84"/>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2486" name="Google Shape;2486;p84"/>
          <p:cNvSpPr txBox="1"/>
          <p:nvPr>
            <p:ph idx="11" type="ftr"/>
          </p:nvPr>
        </p:nvSpPr>
        <p:spPr>
          <a:xfrm>
            <a:off x="431800" y="6270625"/>
            <a:ext cx="8856000" cy="150813"/>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baseline="30000" lang="en-US">
                <a:solidFill>
                  <a:srgbClr val="000000"/>
                </a:solidFill>
              </a:rPr>
              <a:t>a</a:t>
            </a:r>
            <a:r>
              <a:rPr lang="en-US">
                <a:solidFill>
                  <a:srgbClr val="000000"/>
                </a:solidFill>
              </a:rPr>
              <a:t>ESR1-mut status was centrally determined in baseline plasma by the Guardant 360 ctDNA assay and OncoCompass Plus assay (Burning Rock Biotech) for patients from China, “Analysis conducted in all concurrently randomized patients.”</a:t>
            </a:r>
            <a:endParaRPr/>
          </a:p>
          <a:p>
            <a:pPr indent="0" lvl="0" marL="0" rtl="0" algn="l">
              <a:lnSpc>
                <a:spcPct val="100000"/>
              </a:lnSpc>
              <a:spcBef>
                <a:spcPts val="0"/>
              </a:spcBef>
              <a:spcAft>
                <a:spcPts val="0"/>
              </a:spcAft>
              <a:buSzPts val="1400"/>
              <a:buNone/>
            </a:pPr>
            <a:r>
              <a:rPr lang="en-US">
                <a:solidFill>
                  <a:srgbClr val="000000"/>
                </a:solidFill>
              </a:rPr>
              <a:t>1L, first line; aBC, advanced breast cancer; CDK4/6i, cyclin-dependent kinase 4/6 inhibitor; ctDNA, circulating tumor DNA; DNA, deoxyribonucleic acid; ESR1, estrogen receptor 1 gene; ET endocrine therapy; mut, mutation; PI3K, phosphoinositide 3-kinase; SOC, standard of care. </a:t>
            </a:r>
            <a:endParaRPr/>
          </a:p>
          <a:p>
            <a:pPr indent="0" lvl="0" marL="0" rtl="0" algn="l">
              <a:lnSpc>
                <a:spcPct val="100000"/>
              </a:lnSpc>
              <a:spcBef>
                <a:spcPts val="0"/>
              </a:spcBef>
              <a:spcAft>
                <a:spcPts val="0"/>
              </a:spcAft>
              <a:buSzPts val="1400"/>
              <a:buNone/>
            </a:pPr>
            <a:r>
              <a:rPr lang="en-US">
                <a:solidFill>
                  <a:srgbClr val="000000"/>
                </a:solidFill>
              </a:rPr>
              <a:t>1. Jhaveri KL, et al. </a:t>
            </a:r>
            <a:r>
              <a:rPr i="1" lang="en-US">
                <a:solidFill>
                  <a:srgbClr val="000000"/>
                </a:solidFill>
              </a:rPr>
              <a:t>N Engl J Med</a:t>
            </a:r>
            <a:r>
              <a:rPr lang="en-US">
                <a:solidFill>
                  <a:srgbClr val="000000"/>
                </a:solidFill>
              </a:rPr>
              <a:t>. 2025;392(12):1189-1202.</a:t>
            </a:r>
            <a:endParaRPr/>
          </a:p>
        </p:txBody>
      </p:sp>
      <p:sp>
        <p:nvSpPr>
          <p:cNvPr id="2487" name="Google Shape;2487;p84"/>
          <p:cNvSpPr txBox="1"/>
          <p:nvPr>
            <p:ph type="title"/>
          </p:nvPr>
        </p:nvSpPr>
        <p:spPr>
          <a:xfrm>
            <a:off x="431800" y="369888"/>
            <a:ext cx="11326813" cy="6778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900"/>
              <a:buNone/>
            </a:pPr>
            <a:r>
              <a:rPr lang="en-US"/>
              <a:t>EMBER-3: Baseline demographics in </a:t>
            </a:r>
            <a:r>
              <a:rPr i="1" lang="en-US"/>
              <a:t>ESR1</a:t>
            </a:r>
            <a:r>
              <a:rPr lang="en-US"/>
              <a:t>-mut patient population</a:t>
            </a:r>
            <a:r>
              <a:rPr baseline="30000" lang="en-US"/>
              <a:t>1</a:t>
            </a:r>
            <a:br>
              <a:rPr lang="en-US"/>
            </a:br>
            <a:r>
              <a:rPr lang="en-US" sz="2000">
                <a:solidFill>
                  <a:schemeClr val="accent6"/>
                </a:solidFill>
              </a:rPr>
              <a:t>65% prior CDK4/6 inhibitors, 21% treatment in 1L</a:t>
            </a:r>
            <a:endParaRPr/>
          </a:p>
        </p:txBody>
      </p:sp>
      <p:sp>
        <p:nvSpPr>
          <p:cNvPr id="2488" name="Google Shape;2488;p84"/>
          <p:cNvSpPr txBox="1"/>
          <p:nvPr/>
        </p:nvSpPr>
        <p:spPr>
          <a:xfrm>
            <a:off x="9194719" y="5906386"/>
            <a:ext cx="2250300" cy="1386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900"/>
              <a:buFont typeface="Arial"/>
              <a:buNone/>
            </a:pPr>
            <a:r>
              <a:rPr b="1" i="0" lang="en-US" sz="900" u="none" cap="none" strike="noStrike">
                <a:solidFill>
                  <a:schemeClr val="accent6"/>
                </a:solidFill>
                <a:latin typeface="Arial Narrow"/>
                <a:ea typeface="Arial Narrow"/>
                <a:cs typeface="Arial Narrow"/>
                <a:sym typeface="Arial Narrow"/>
              </a:rPr>
              <a:t>Table adapted from Jhaveri KL et al, 2025</a:t>
            </a:r>
            <a:endParaRPr b="0" i="0" sz="1400" u="none" cap="none" strike="noStrike">
              <a:solidFill>
                <a:schemeClr val="accent6"/>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3" name="Shape 2493"/>
        <p:cNvGrpSpPr/>
        <p:nvPr/>
      </p:nvGrpSpPr>
      <p:grpSpPr>
        <a:xfrm>
          <a:off x="0" y="0"/>
          <a:ext cx="0" cy="0"/>
          <a:chOff x="0" y="0"/>
          <a:chExt cx="0" cy="0"/>
        </a:xfrm>
      </p:grpSpPr>
      <p:sp>
        <p:nvSpPr>
          <p:cNvPr id="2494" name="Google Shape;2494;p10"/>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2495" name="Google Shape;2495;p10"/>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baseline="30000" lang="en-US">
                <a:solidFill>
                  <a:srgbClr val="000000"/>
                </a:solidFill>
              </a:rPr>
              <a:t>a</a:t>
            </a:r>
            <a:r>
              <a:rPr lang="en-US">
                <a:solidFill>
                  <a:srgbClr val="000000"/>
                </a:solidFill>
              </a:rPr>
              <a:t>Baseline characteristics for patients in the imlunestrant arm only; based on line of most recent endocrine therapy.</a:t>
            </a:r>
            <a:endParaRPr/>
          </a:p>
          <a:p>
            <a:pPr indent="0" lvl="0" marL="0" rtl="0" algn="l">
              <a:lnSpc>
                <a:spcPct val="100000"/>
              </a:lnSpc>
              <a:spcBef>
                <a:spcPts val="0"/>
              </a:spcBef>
              <a:spcAft>
                <a:spcPts val="0"/>
              </a:spcAft>
              <a:buSzPts val="1400"/>
              <a:buNone/>
            </a:pPr>
            <a:r>
              <a:rPr lang="en-US">
                <a:solidFill>
                  <a:srgbClr val="000000"/>
                </a:solidFill>
              </a:rPr>
              <a:t>1L, first line; CDK4/6i, cyclin-dependent kinase 4/6 inhibitor; CI, confidence interval; ESR1, estrogen receptor 1 gene; HR, hazard ratio; IMLU, imlunestrant; ITT, intent-to-treat; mo, months; mPFS, median progression-free survival; mut, mutation; SOC, standard of care. </a:t>
            </a:r>
            <a:endParaRPr/>
          </a:p>
          <a:p>
            <a:pPr indent="0" lvl="0" marL="0" rtl="0" algn="l">
              <a:lnSpc>
                <a:spcPct val="100000"/>
              </a:lnSpc>
              <a:spcBef>
                <a:spcPts val="0"/>
              </a:spcBef>
              <a:spcAft>
                <a:spcPts val="0"/>
              </a:spcAft>
              <a:buSzPts val="1400"/>
              <a:buNone/>
            </a:pPr>
            <a:r>
              <a:rPr lang="en-US">
                <a:solidFill>
                  <a:srgbClr val="000000"/>
                </a:solidFill>
              </a:rPr>
              <a:t>1. Jhaveri KL, et al. </a:t>
            </a:r>
            <a:r>
              <a:rPr i="1" lang="en-US">
                <a:solidFill>
                  <a:srgbClr val="000000"/>
                </a:solidFill>
              </a:rPr>
              <a:t>N Engl J Med</a:t>
            </a:r>
            <a:r>
              <a:rPr lang="en-US">
                <a:solidFill>
                  <a:srgbClr val="000000"/>
                </a:solidFill>
              </a:rPr>
              <a:t>. 2025;392(12):1189-1202; 2. Jhaveri KL, et al. SABCS 2024. Abstract GS1-01. </a:t>
            </a:r>
            <a:endParaRPr/>
          </a:p>
        </p:txBody>
      </p:sp>
      <p:sp>
        <p:nvSpPr>
          <p:cNvPr id="2496" name="Google Shape;2496;p10"/>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EMBER-3: </a:t>
            </a:r>
            <a:r>
              <a:rPr lang="en-US">
                <a:solidFill>
                  <a:srgbClr val="153F5A"/>
                </a:solidFill>
              </a:rPr>
              <a:t>Imlunestrant monotherapy has no mPFS benefit in ITT patient population; mPFS benefit is shown in patients with </a:t>
            </a:r>
            <a:r>
              <a:rPr i="1" lang="en-US">
                <a:solidFill>
                  <a:srgbClr val="153F5A"/>
                </a:solidFill>
              </a:rPr>
              <a:t>ESR1</a:t>
            </a:r>
            <a:r>
              <a:rPr lang="en-US">
                <a:solidFill>
                  <a:srgbClr val="153F5A"/>
                </a:solidFill>
              </a:rPr>
              <a:t>-mut</a:t>
            </a:r>
            <a:r>
              <a:rPr baseline="30000" lang="en-US"/>
              <a:t>1,2</a:t>
            </a:r>
            <a:r>
              <a:rPr lang="en-US"/>
              <a:t> </a:t>
            </a:r>
            <a:endParaRPr/>
          </a:p>
        </p:txBody>
      </p:sp>
      <p:grpSp>
        <p:nvGrpSpPr>
          <p:cNvPr id="2497" name="Google Shape;2497;p10"/>
          <p:cNvGrpSpPr/>
          <p:nvPr/>
        </p:nvGrpSpPr>
        <p:grpSpPr>
          <a:xfrm>
            <a:off x="6408821" y="1447188"/>
            <a:ext cx="4459270" cy="2915370"/>
            <a:chOff x="-525891" y="1649138"/>
            <a:chExt cx="4459270" cy="2915370"/>
          </a:xfrm>
        </p:grpSpPr>
        <p:grpSp>
          <p:nvGrpSpPr>
            <p:cNvPr id="2498" name="Google Shape;2498;p10"/>
            <p:cNvGrpSpPr/>
            <p:nvPr/>
          </p:nvGrpSpPr>
          <p:grpSpPr>
            <a:xfrm>
              <a:off x="-525891" y="1649138"/>
              <a:ext cx="4459270" cy="2915370"/>
              <a:chOff x="-525891" y="1649138"/>
              <a:chExt cx="4459270" cy="2915370"/>
            </a:xfrm>
          </p:grpSpPr>
          <p:grpSp>
            <p:nvGrpSpPr>
              <p:cNvPr id="2499" name="Google Shape;2499;p10"/>
              <p:cNvGrpSpPr/>
              <p:nvPr/>
            </p:nvGrpSpPr>
            <p:grpSpPr>
              <a:xfrm>
                <a:off x="-525891" y="1649138"/>
                <a:ext cx="4459270" cy="2915370"/>
                <a:chOff x="-525891" y="1649138"/>
                <a:chExt cx="4459270" cy="2915370"/>
              </a:xfrm>
            </p:grpSpPr>
            <p:sp>
              <p:nvSpPr>
                <p:cNvPr id="2500" name="Google Shape;2500;p10"/>
                <p:cNvSpPr txBox="1"/>
                <p:nvPr/>
              </p:nvSpPr>
              <p:spPr>
                <a:xfrm>
                  <a:off x="3526207" y="4225954"/>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0</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0</a:t>
                  </a:r>
                  <a:endParaRPr b="0" i="0" sz="1100" u="none" cap="none" strike="noStrike">
                    <a:solidFill>
                      <a:srgbClr val="262626"/>
                    </a:solidFill>
                    <a:latin typeface="Arial Narrow"/>
                    <a:ea typeface="Arial Narrow"/>
                    <a:cs typeface="Arial Narrow"/>
                    <a:sym typeface="Arial Narrow"/>
                  </a:endParaRPr>
                </a:p>
              </p:txBody>
            </p:sp>
            <p:sp>
              <p:nvSpPr>
                <p:cNvPr id="2501" name="Google Shape;2501;p10"/>
                <p:cNvSpPr txBox="1"/>
                <p:nvPr/>
              </p:nvSpPr>
              <p:spPr>
                <a:xfrm>
                  <a:off x="3313482" y="4225954"/>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2</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0</a:t>
                  </a:r>
                  <a:endParaRPr b="0" i="0" sz="1100" u="none" cap="none" strike="noStrike">
                    <a:solidFill>
                      <a:srgbClr val="262626"/>
                    </a:solidFill>
                    <a:latin typeface="Arial Narrow"/>
                    <a:ea typeface="Arial Narrow"/>
                    <a:cs typeface="Arial Narrow"/>
                    <a:sym typeface="Arial Narrow"/>
                  </a:endParaRPr>
                </a:p>
              </p:txBody>
            </p:sp>
            <p:sp>
              <p:nvSpPr>
                <p:cNvPr id="2502" name="Google Shape;2502;p10"/>
                <p:cNvSpPr txBox="1"/>
                <p:nvPr/>
              </p:nvSpPr>
              <p:spPr>
                <a:xfrm>
                  <a:off x="3119807" y="4225954"/>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3</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0</a:t>
                  </a:r>
                  <a:endParaRPr b="0" i="0" sz="1100" u="none" cap="none" strike="noStrike">
                    <a:solidFill>
                      <a:srgbClr val="262626"/>
                    </a:solidFill>
                    <a:latin typeface="Arial Narrow"/>
                    <a:ea typeface="Arial Narrow"/>
                    <a:cs typeface="Arial Narrow"/>
                    <a:sym typeface="Arial Narrow"/>
                  </a:endParaRPr>
                </a:p>
              </p:txBody>
            </p:sp>
            <p:sp>
              <p:nvSpPr>
                <p:cNvPr id="2503" name="Google Shape;2503;p10"/>
                <p:cNvSpPr txBox="1"/>
                <p:nvPr/>
              </p:nvSpPr>
              <p:spPr>
                <a:xfrm>
                  <a:off x="2903907" y="4225954"/>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4</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0</a:t>
                  </a:r>
                  <a:endParaRPr b="0" i="0" sz="1100" u="none" cap="none" strike="noStrike">
                    <a:solidFill>
                      <a:srgbClr val="262626"/>
                    </a:solidFill>
                    <a:latin typeface="Arial Narrow"/>
                    <a:ea typeface="Arial Narrow"/>
                    <a:cs typeface="Arial Narrow"/>
                    <a:sym typeface="Arial Narrow"/>
                  </a:endParaRPr>
                </a:p>
              </p:txBody>
            </p:sp>
            <p:sp>
              <p:nvSpPr>
                <p:cNvPr id="2504" name="Google Shape;2504;p10"/>
                <p:cNvSpPr txBox="1"/>
                <p:nvPr/>
              </p:nvSpPr>
              <p:spPr>
                <a:xfrm>
                  <a:off x="2688007" y="4225954"/>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4</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0</a:t>
                  </a:r>
                  <a:endParaRPr b="0" i="0" sz="1100" u="none" cap="none" strike="noStrike">
                    <a:solidFill>
                      <a:srgbClr val="262626"/>
                    </a:solidFill>
                    <a:latin typeface="Arial Narrow"/>
                    <a:ea typeface="Arial Narrow"/>
                    <a:cs typeface="Arial Narrow"/>
                    <a:sym typeface="Arial Narrow"/>
                  </a:endParaRPr>
                </a:p>
              </p:txBody>
            </p:sp>
            <p:sp>
              <p:nvSpPr>
                <p:cNvPr id="2505" name="Google Shape;2505;p10"/>
                <p:cNvSpPr txBox="1"/>
                <p:nvPr/>
              </p:nvSpPr>
              <p:spPr>
                <a:xfrm>
                  <a:off x="2482866" y="4223862"/>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8</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a:t>
                  </a:r>
                  <a:endParaRPr b="0" i="0" sz="1100" u="none" cap="none" strike="noStrike">
                    <a:solidFill>
                      <a:srgbClr val="262626"/>
                    </a:solidFill>
                    <a:latin typeface="Arial Narrow"/>
                    <a:ea typeface="Arial Narrow"/>
                    <a:cs typeface="Arial Narrow"/>
                    <a:sym typeface="Arial Narrow"/>
                  </a:endParaRPr>
                </a:p>
              </p:txBody>
            </p:sp>
            <p:sp>
              <p:nvSpPr>
                <p:cNvPr id="2506" name="Google Shape;2506;p10"/>
                <p:cNvSpPr txBox="1"/>
                <p:nvPr/>
              </p:nvSpPr>
              <p:spPr>
                <a:xfrm>
                  <a:off x="2316532" y="4225954"/>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15</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2</a:t>
                  </a:r>
                  <a:endParaRPr b="0" i="0" sz="1100" u="none" cap="none" strike="noStrike">
                    <a:solidFill>
                      <a:srgbClr val="262626"/>
                    </a:solidFill>
                    <a:latin typeface="Arial Narrow"/>
                    <a:ea typeface="Arial Narrow"/>
                    <a:cs typeface="Arial Narrow"/>
                    <a:sym typeface="Arial Narrow"/>
                  </a:endParaRPr>
                </a:p>
              </p:txBody>
            </p:sp>
            <p:sp>
              <p:nvSpPr>
                <p:cNvPr id="2507" name="Google Shape;2507;p10"/>
                <p:cNvSpPr txBox="1"/>
                <p:nvPr/>
              </p:nvSpPr>
              <p:spPr>
                <a:xfrm>
                  <a:off x="2132373" y="4225954"/>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18</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3</a:t>
                  </a:r>
                  <a:endParaRPr b="0" i="0" sz="1100" u="none" cap="none" strike="noStrike">
                    <a:solidFill>
                      <a:srgbClr val="262626"/>
                    </a:solidFill>
                    <a:latin typeface="Arial Narrow"/>
                    <a:ea typeface="Arial Narrow"/>
                    <a:cs typeface="Arial Narrow"/>
                    <a:sym typeface="Arial Narrow"/>
                  </a:endParaRPr>
                </a:p>
              </p:txBody>
            </p:sp>
            <p:sp>
              <p:nvSpPr>
                <p:cNvPr id="2508" name="Google Shape;2508;p10"/>
                <p:cNvSpPr txBox="1"/>
                <p:nvPr/>
              </p:nvSpPr>
              <p:spPr>
                <a:xfrm>
                  <a:off x="1914891" y="4225954"/>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22</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5</a:t>
                  </a:r>
                  <a:endParaRPr b="0" i="0" sz="1100" u="none" cap="none" strike="noStrike">
                    <a:solidFill>
                      <a:srgbClr val="262626"/>
                    </a:solidFill>
                    <a:latin typeface="Arial Narrow"/>
                    <a:ea typeface="Arial Narrow"/>
                    <a:cs typeface="Arial Narrow"/>
                    <a:sym typeface="Arial Narrow"/>
                  </a:endParaRPr>
                </a:p>
              </p:txBody>
            </p:sp>
            <p:sp>
              <p:nvSpPr>
                <p:cNvPr id="2509" name="Google Shape;2509;p10"/>
                <p:cNvSpPr txBox="1"/>
                <p:nvPr/>
              </p:nvSpPr>
              <p:spPr>
                <a:xfrm>
                  <a:off x="1697397" y="4225954"/>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35</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7</a:t>
                  </a:r>
                  <a:endParaRPr b="0" i="0" sz="1100" u="none" cap="none" strike="noStrike">
                    <a:solidFill>
                      <a:srgbClr val="262626"/>
                    </a:solidFill>
                    <a:latin typeface="Arial Narrow"/>
                    <a:ea typeface="Arial Narrow"/>
                    <a:cs typeface="Arial Narrow"/>
                    <a:sym typeface="Arial Narrow"/>
                  </a:endParaRPr>
                </a:p>
              </p:txBody>
            </p:sp>
            <p:sp>
              <p:nvSpPr>
                <p:cNvPr id="2510" name="Google Shape;2510;p10"/>
                <p:cNvSpPr txBox="1"/>
                <p:nvPr/>
              </p:nvSpPr>
              <p:spPr>
                <a:xfrm>
                  <a:off x="1481507" y="4223862"/>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45</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19</a:t>
                  </a:r>
                  <a:endParaRPr b="0" i="0" sz="1100" u="none" cap="none" strike="noStrike">
                    <a:solidFill>
                      <a:srgbClr val="262626"/>
                    </a:solidFill>
                    <a:latin typeface="Arial Narrow"/>
                    <a:ea typeface="Arial Narrow"/>
                    <a:cs typeface="Arial Narrow"/>
                    <a:sym typeface="Arial Narrow"/>
                  </a:endParaRPr>
                </a:p>
              </p:txBody>
            </p:sp>
            <p:sp>
              <p:nvSpPr>
                <p:cNvPr id="2511" name="Google Shape;2511;p10"/>
                <p:cNvSpPr txBox="1"/>
                <p:nvPr/>
              </p:nvSpPr>
              <p:spPr>
                <a:xfrm>
                  <a:off x="1271957" y="4223862"/>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56</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33</a:t>
                  </a:r>
                  <a:endParaRPr b="0" i="0" sz="1100" u="none" cap="none" strike="noStrike">
                    <a:solidFill>
                      <a:srgbClr val="262626"/>
                    </a:solidFill>
                    <a:latin typeface="Arial Narrow"/>
                    <a:ea typeface="Arial Narrow"/>
                    <a:cs typeface="Arial Narrow"/>
                    <a:sym typeface="Arial Narrow"/>
                  </a:endParaRPr>
                </a:p>
              </p:txBody>
            </p:sp>
            <p:sp>
              <p:nvSpPr>
                <p:cNvPr id="2512" name="Google Shape;2512;p10"/>
                <p:cNvSpPr txBox="1"/>
                <p:nvPr/>
              </p:nvSpPr>
              <p:spPr>
                <a:xfrm>
                  <a:off x="1068757" y="4223862"/>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74</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51</a:t>
                  </a:r>
                  <a:endParaRPr b="0" i="0" sz="1100" u="none" cap="none" strike="noStrike">
                    <a:solidFill>
                      <a:srgbClr val="262626"/>
                    </a:solidFill>
                    <a:latin typeface="Arial Narrow"/>
                    <a:ea typeface="Arial Narrow"/>
                    <a:cs typeface="Arial Narrow"/>
                    <a:sym typeface="Arial Narrow"/>
                  </a:endParaRPr>
                </a:p>
              </p:txBody>
            </p:sp>
            <p:sp>
              <p:nvSpPr>
                <p:cNvPr id="2513" name="Google Shape;2513;p10"/>
                <p:cNvSpPr txBox="1"/>
                <p:nvPr/>
              </p:nvSpPr>
              <p:spPr>
                <a:xfrm>
                  <a:off x="846507" y="4223862"/>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95</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74</a:t>
                  </a:r>
                  <a:endParaRPr b="0" i="0" sz="1100" u="none" cap="none" strike="noStrike">
                    <a:solidFill>
                      <a:srgbClr val="262626"/>
                    </a:solidFill>
                    <a:latin typeface="Arial Narrow"/>
                    <a:ea typeface="Arial Narrow"/>
                    <a:cs typeface="Arial Narrow"/>
                    <a:sym typeface="Arial Narrow"/>
                  </a:endParaRPr>
                </a:p>
              </p:txBody>
            </p:sp>
            <p:sp>
              <p:nvSpPr>
                <p:cNvPr id="2514" name="Google Shape;2514;p10"/>
                <p:cNvSpPr txBox="1"/>
                <p:nvPr/>
              </p:nvSpPr>
              <p:spPr>
                <a:xfrm>
                  <a:off x="576716" y="4223861"/>
                  <a:ext cx="220293"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138</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118</a:t>
                  </a:r>
                  <a:endParaRPr b="0" i="0" sz="1100" u="none" cap="none" strike="noStrike">
                    <a:solidFill>
                      <a:srgbClr val="262626"/>
                    </a:solidFill>
                    <a:latin typeface="Arial Narrow"/>
                    <a:ea typeface="Arial Narrow"/>
                    <a:cs typeface="Arial Narrow"/>
                    <a:sym typeface="Arial Narrow"/>
                  </a:endParaRPr>
                </a:p>
              </p:txBody>
            </p:sp>
            <p:sp>
              <p:nvSpPr>
                <p:cNvPr id="2515" name="Google Shape;2515;p10"/>
                <p:cNvSpPr txBox="1"/>
                <p:nvPr/>
              </p:nvSpPr>
              <p:spPr>
                <a:xfrm>
                  <a:off x="-525891" y="4054584"/>
                  <a:ext cx="1070160" cy="507831"/>
                </a:xfrm>
                <a:prstGeom prst="rect">
                  <a:avLst/>
                </a:prstGeom>
                <a:noFill/>
                <a:ln>
                  <a:noFill/>
                </a:ln>
              </p:spPr>
              <p:txBody>
                <a:bodyPr anchorCtr="0" anchor="t" bIns="0" lIns="0" spcFirstLastPara="1" rIns="0" wrap="square" tIns="0">
                  <a:spAutoFit/>
                </a:bodyPr>
                <a:lstStyle/>
                <a:p>
                  <a:pPr indent="0" lvl="0" marL="12700" marR="0" rtl="0" algn="r">
                    <a:lnSpc>
                      <a:spcPct val="100000"/>
                    </a:lnSpc>
                    <a:spcBef>
                      <a:spcPts val="0"/>
                    </a:spcBef>
                    <a:spcAft>
                      <a:spcPts val="0"/>
                    </a:spcAft>
                    <a:buClr>
                      <a:srgbClr val="000000"/>
                    </a:buClr>
                    <a:buSzPts val="800"/>
                    <a:buFont typeface="Arial"/>
                    <a:buNone/>
                  </a:pPr>
                  <a:r>
                    <a:rPr b="1" i="0" lang="en-US" sz="1100" u="none" cap="none" strike="noStrike">
                      <a:solidFill>
                        <a:srgbClr val="000000"/>
                      </a:solidFill>
                      <a:latin typeface="Arial Narrow"/>
                      <a:ea typeface="Arial Narrow"/>
                      <a:cs typeface="Arial Narrow"/>
                      <a:sym typeface="Arial Narrow"/>
                    </a:rPr>
                    <a:t>No. of patients</a:t>
                  </a:r>
                  <a:endParaRPr b="0" i="0" sz="1100" u="none" cap="none" strike="noStrike">
                    <a:solidFill>
                      <a:srgbClr val="000000"/>
                    </a:solidFill>
                    <a:latin typeface="Arial Narrow"/>
                    <a:ea typeface="Arial Narrow"/>
                    <a:cs typeface="Arial Narrow"/>
                    <a:sym typeface="Arial Narrow"/>
                  </a:endParaRPr>
                </a:p>
                <a:p>
                  <a:pPr indent="0" lvl="0" marL="12700" marR="0" rtl="0" algn="r">
                    <a:lnSpc>
                      <a:spcPct val="100000"/>
                    </a:lnSpc>
                    <a:spcBef>
                      <a:spcPts val="0"/>
                    </a:spcBef>
                    <a:spcAft>
                      <a:spcPts val="0"/>
                    </a:spcAft>
                    <a:buClr>
                      <a:srgbClr val="000000"/>
                    </a:buClr>
                    <a:buSzPts val="800"/>
                    <a:buFont typeface="Arial"/>
                    <a:buNone/>
                  </a:pPr>
                  <a:r>
                    <a:rPr b="1" i="0" lang="en-US" sz="1100" u="none" cap="none" strike="noStrike">
                      <a:solidFill>
                        <a:srgbClr val="153F5A"/>
                      </a:solidFill>
                      <a:latin typeface="Arial Narrow"/>
                      <a:ea typeface="Arial Narrow"/>
                      <a:cs typeface="Arial Narrow"/>
                      <a:sym typeface="Arial Narrow"/>
                    </a:rPr>
                    <a:t>IMLU</a:t>
                  </a:r>
                  <a:endParaRPr b="0" i="0" sz="1400" u="none" cap="none" strike="noStrike">
                    <a:solidFill>
                      <a:srgbClr val="000000"/>
                    </a:solidFill>
                    <a:latin typeface="Arial"/>
                    <a:ea typeface="Arial"/>
                    <a:cs typeface="Arial"/>
                    <a:sym typeface="Arial"/>
                  </a:endParaRPr>
                </a:p>
                <a:p>
                  <a:pPr indent="0" lvl="0" marL="12700" marR="0" rtl="0" algn="r">
                    <a:lnSpc>
                      <a:spcPct val="100000"/>
                    </a:lnSpc>
                    <a:spcBef>
                      <a:spcPts val="0"/>
                    </a:spcBef>
                    <a:spcAft>
                      <a:spcPts val="0"/>
                    </a:spcAft>
                    <a:buClr>
                      <a:srgbClr val="000000"/>
                    </a:buClr>
                    <a:buSzPts val="800"/>
                    <a:buFont typeface="Arial"/>
                    <a:buNone/>
                  </a:pPr>
                  <a:r>
                    <a:rPr b="1" i="0" lang="en-US" sz="1100" u="none" cap="none" strike="noStrike">
                      <a:solidFill>
                        <a:srgbClr val="A6A6A6"/>
                      </a:solidFill>
                      <a:latin typeface="Arial Narrow"/>
                      <a:ea typeface="Arial Narrow"/>
                      <a:cs typeface="Arial Narrow"/>
                      <a:sym typeface="Arial Narrow"/>
                    </a:rPr>
                    <a:t>SOC</a:t>
                  </a:r>
                  <a:endParaRPr b="0" i="0" sz="1100" u="none" cap="none" strike="noStrike">
                    <a:solidFill>
                      <a:srgbClr val="000000"/>
                    </a:solidFill>
                    <a:latin typeface="Arial Narrow"/>
                    <a:ea typeface="Arial Narrow"/>
                    <a:cs typeface="Arial Narrow"/>
                    <a:sym typeface="Arial Narrow"/>
                  </a:endParaRPr>
                </a:p>
              </p:txBody>
            </p:sp>
            <p:pic>
              <p:nvPicPr>
                <p:cNvPr id="2516" name="Google Shape;2516;p10"/>
                <p:cNvPicPr preferRelativeResize="0"/>
                <p:nvPr/>
              </p:nvPicPr>
              <p:blipFill rotWithShape="1">
                <a:blip r:embed="rId3">
                  <a:alphaModFix/>
                </a:blip>
                <a:srcRect b="0" l="0" r="0" t="0"/>
                <a:stretch/>
              </p:blipFill>
              <p:spPr>
                <a:xfrm>
                  <a:off x="662026" y="1745088"/>
                  <a:ext cx="3147852" cy="2058210"/>
                </a:xfrm>
                <a:prstGeom prst="rect">
                  <a:avLst/>
                </a:prstGeom>
                <a:noFill/>
                <a:ln>
                  <a:noFill/>
                </a:ln>
              </p:spPr>
            </p:pic>
            <p:sp>
              <p:nvSpPr>
                <p:cNvPr id="2517" name="Google Shape;2517;p10"/>
                <p:cNvSpPr txBox="1"/>
                <p:nvPr/>
              </p:nvSpPr>
              <p:spPr>
                <a:xfrm rot="-5400000">
                  <a:off x="-773983" y="2671343"/>
                  <a:ext cx="1990694" cy="182101"/>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100"/>
                    <a:buFont typeface="Arial"/>
                    <a:buNone/>
                  </a:pPr>
                  <a:r>
                    <a:rPr b="1" i="0" lang="en-US" sz="1000" u="none" cap="none" strike="noStrike">
                      <a:solidFill>
                        <a:srgbClr val="262626"/>
                      </a:solidFill>
                      <a:latin typeface="Arial Narrow"/>
                      <a:ea typeface="Arial Narrow"/>
                      <a:cs typeface="Arial Narrow"/>
                      <a:sym typeface="Arial Narrow"/>
                    </a:rPr>
                    <a:t>Percentage</a:t>
                  </a:r>
                  <a:r>
                    <a:rPr b="1" i="0" lang="en-US" sz="1100" u="none" cap="none" strike="noStrike">
                      <a:solidFill>
                        <a:srgbClr val="262626"/>
                      </a:solidFill>
                      <a:latin typeface="Arial Narrow"/>
                      <a:ea typeface="Arial Narrow"/>
                      <a:cs typeface="Arial Narrow"/>
                      <a:sym typeface="Arial Narrow"/>
                    </a:rPr>
                    <a:t> of patients</a:t>
                  </a:r>
                  <a:endParaRPr b="0" i="0" sz="1400" u="none" cap="none" strike="noStrike">
                    <a:solidFill>
                      <a:srgbClr val="262626"/>
                    </a:solidFill>
                    <a:latin typeface="Arial"/>
                    <a:ea typeface="Arial"/>
                    <a:cs typeface="Arial"/>
                    <a:sym typeface="Arial"/>
                  </a:endParaRPr>
                </a:p>
              </p:txBody>
            </p:sp>
            <p:sp>
              <p:nvSpPr>
                <p:cNvPr id="2518" name="Google Shape;2518;p10"/>
                <p:cNvSpPr txBox="1"/>
                <p:nvPr/>
              </p:nvSpPr>
              <p:spPr>
                <a:xfrm>
                  <a:off x="335325" y="3158032"/>
                  <a:ext cx="272115" cy="166712"/>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25</a:t>
                  </a:r>
                  <a:endParaRPr b="0" i="0" sz="1400" u="none" cap="none" strike="noStrike">
                    <a:solidFill>
                      <a:srgbClr val="262626"/>
                    </a:solidFill>
                    <a:latin typeface="Arial"/>
                    <a:ea typeface="Arial"/>
                    <a:cs typeface="Arial"/>
                    <a:sym typeface="Arial"/>
                  </a:endParaRPr>
                </a:p>
              </p:txBody>
            </p:sp>
            <p:sp>
              <p:nvSpPr>
                <p:cNvPr id="2519" name="Google Shape;2519;p10"/>
                <p:cNvSpPr txBox="1"/>
                <p:nvPr/>
              </p:nvSpPr>
              <p:spPr>
                <a:xfrm>
                  <a:off x="335325" y="2651773"/>
                  <a:ext cx="272115" cy="166712"/>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50</a:t>
                  </a:r>
                  <a:endParaRPr b="0" i="0" sz="1400" u="none" cap="none" strike="noStrike">
                    <a:solidFill>
                      <a:srgbClr val="262626"/>
                    </a:solidFill>
                    <a:latin typeface="Arial"/>
                    <a:ea typeface="Arial"/>
                    <a:cs typeface="Arial"/>
                    <a:sym typeface="Arial"/>
                  </a:endParaRPr>
                </a:p>
              </p:txBody>
            </p:sp>
            <p:sp>
              <p:nvSpPr>
                <p:cNvPr id="2520" name="Google Shape;2520;p10"/>
                <p:cNvSpPr txBox="1"/>
                <p:nvPr/>
              </p:nvSpPr>
              <p:spPr>
                <a:xfrm>
                  <a:off x="335325" y="2155417"/>
                  <a:ext cx="272115" cy="166712"/>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75</a:t>
                  </a:r>
                  <a:endParaRPr b="0" i="0" sz="1400" u="none" cap="none" strike="noStrike">
                    <a:solidFill>
                      <a:srgbClr val="262626"/>
                    </a:solidFill>
                    <a:latin typeface="Arial"/>
                    <a:ea typeface="Arial"/>
                    <a:cs typeface="Arial"/>
                    <a:sym typeface="Arial"/>
                  </a:endParaRPr>
                </a:p>
              </p:txBody>
            </p:sp>
            <p:sp>
              <p:nvSpPr>
                <p:cNvPr id="2521" name="Google Shape;2521;p10"/>
                <p:cNvSpPr txBox="1"/>
                <p:nvPr/>
              </p:nvSpPr>
              <p:spPr>
                <a:xfrm>
                  <a:off x="335325" y="1649138"/>
                  <a:ext cx="272115" cy="166712"/>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100</a:t>
                  </a:r>
                  <a:endParaRPr b="0" i="0" sz="1400" u="none" cap="none" strike="noStrike">
                    <a:solidFill>
                      <a:srgbClr val="262626"/>
                    </a:solidFill>
                    <a:latin typeface="Arial"/>
                    <a:ea typeface="Arial"/>
                    <a:cs typeface="Arial"/>
                    <a:sym typeface="Arial"/>
                  </a:endParaRPr>
                </a:p>
              </p:txBody>
            </p:sp>
            <p:sp>
              <p:nvSpPr>
                <p:cNvPr id="2522" name="Google Shape;2522;p10"/>
                <p:cNvSpPr txBox="1"/>
                <p:nvPr/>
              </p:nvSpPr>
              <p:spPr>
                <a:xfrm>
                  <a:off x="2472011"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18</a:t>
                  </a:r>
                  <a:endParaRPr b="0" i="0" sz="1400" u="none" cap="none" strike="noStrike">
                    <a:solidFill>
                      <a:srgbClr val="262626"/>
                    </a:solidFill>
                    <a:latin typeface="Arial"/>
                    <a:ea typeface="Arial"/>
                    <a:cs typeface="Arial"/>
                    <a:sym typeface="Arial"/>
                  </a:endParaRPr>
                </a:p>
              </p:txBody>
            </p:sp>
            <p:sp>
              <p:nvSpPr>
                <p:cNvPr id="2523" name="Google Shape;2523;p10"/>
                <p:cNvSpPr txBox="1"/>
                <p:nvPr/>
              </p:nvSpPr>
              <p:spPr>
                <a:xfrm>
                  <a:off x="2279189"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16</a:t>
                  </a:r>
                  <a:endParaRPr b="0" i="0" sz="1400" u="none" cap="none" strike="noStrike">
                    <a:solidFill>
                      <a:srgbClr val="262626"/>
                    </a:solidFill>
                    <a:latin typeface="Arial"/>
                    <a:ea typeface="Arial"/>
                    <a:cs typeface="Arial"/>
                    <a:sym typeface="Arial"/>
                  </a:endParaRPr>
                </a:p>
              </p:txBody>
            </p:sp>
            <p:sp>
              <p:nvSpPr>
                <p:cNvPr id="2524" name="Google Shape;2524;p10"/>
                <p:cNvSpPr txBox="1"/>
                <p:nvPr/>
              </p:nvSpPr>
              <p:spPr>
                <a:xfrm>
                  <a:off x="2075435"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14</a:t>
                  </a:r>
                  <a:endParaRPr b="0" i="0" sz="1400" u="none" cap="none" strike="noStrike">
                    <a:solidFill>
                      <a:srgbClr val="262626"/>
                    </a:solidFill>
                    <a:latin typeface="Arial"/>
                    <a:ea typeface="Arial"/>
                    <a:cs typeface="Arial"/>
                    <a:sym typeface="Arial"/>
                  </a:endParaRPr>
                </a:p>
              </p:txBody>
            </p:sp>
            <p:sp>
              <p:nvSpPr>
                <p:cNvPr id="2525" name="Google Shape;2525;p10"/>
                <p:cNvSpPr txBox="1"/>
                <p:nvPr/>
              </p:nvSpPr>
              <p:spPr>
                <a:xfrm>
                  <a:off x="1864514"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12</a:t>
                  </a:r>
                  <a:endParaRPr b="0" i="0" sz="1400" u="none" cap="none" strike="noStrike">
                    <a:solidFill>
                      <a:srgbClr val="262626"/>
                    </a:solidFill>
                    <a:latin typeface="Arial"/>
                    <a:ea typeface="Arial"/>
                    <a:cs typeface="Arial"/>
                    <a:sym typeface="Arial"/>
                  </a:endParaRPr>
                </a:p>
              </p:txBody>
            </p:sp>
            <p:sp>
              <p:nvSpPr>
                <p:cNvPr id="2526" name="Google Shape;2526;p10"/>
                <p:cNvSpPr txBox="1"/>
                <p:nvPr/>
              </p:nvSpPr>
              <p:spPr>
                <a:xfrm>
                  <a:off x="1661864"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10</a:t>
                  </a:r>
                  <a:endParaRPr b="0" i="0" sz="1400" u="none" cap="none" strike="noStrike">
                    <a:solidFill>
                      <a:srgbClr val="262626"/>
                    </a:solidFill>
                    <a:latin typeface="Arial"/>
                    <a:ea typeface="Arial"/>
                    <a:cs typeface="Arial"/>
                    <a:sym typeface="Arial"/>
                  </a:endParaRPr>
                </a:p>
              </p:txBody>
            </p:sp>
            <p:sp>
              <p:nvSpPr>
                <p:cNvPr id="2527" name="Google Shape;2527;p10"/>
                <p:cNvSpPr txBox="1"/>
                <p:nvPr/>
              </p:nvSpPr>
              <p:spPr>
                <a:xfrm>
                  <a:off x="1452905"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8</a:t>
                  </a:r>
                  <a:endParaRPr b="0" i="0" sz="1400" u="none" cap="none" strike="noStrike">
                    <a:solidFill>
                      <a:srgbClr val="262626"/>
                    </a:solidFill>
                    <a:latin typeface="Arial"/>
                    <a:ea typeface="Arial"/>
                    <a:cs typeface="Arial"/>
                    <a:sym typeface="Arial"/>
                  </a:endParaRPr>
                </a:p>
              </p:txBody>
            </p:sp>
            <p:sp>
              <p:nvSpPr>
                <p:cNvPr id="2528" name="Google Shape;2528;p10"/>
                <p:cNvSpPr txBox="1"/>
                <p:nvPr/>
              </p:nvSpPr>
              <p:spPr>
                <a:xfrm>
                  <a:off x="1243946"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6</a:t>
                  </a:r>
                  <a:endParaRPr b="0" i="0" sz="1400" u="none" cap="none" strike="noStrike">
                    <a:solidFill>
                      <a:srgbClr val="262626"/>
                    </a:solidFill>
                    <a:latin typeface="Arial"/>
                    <a:ea typeface="Arial"/>
                    <a:cs typeface="Arial"/>
                    <a:sym typeface="Arial"/>
                  </a:endParaRPr>
                </a:p>
              </p:txBody>
            </p:sp>
            <p:sp>
              <p:nvSpPr>
                <p:cNvPr id="2529" name="Google Shape;2529;p10"/>
                <p:cNvSpPr txBox="1"/>
                <p:nvPr/>
              </p:nvSpPr>
              <p:spPr>
                <a:xfrm>
                  <a:off x="1036245"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4</a:t>
                  </a:r>
                  <a:endParaRPr b="0" i="0" sz="1400" u="none" cap="none" strike="noStrike">
                    <a:solidFill>
                      <a:srgbClr val="262626"/>
                    </a:solidFill>
                    <a:latin typeface="Arial"/>
                    <a:ea typeface="Arial"/>
                    <a:cs typeface="Arial"/>
                    <a:sym typeface="Arial"/>
                  </a:endParaRPr>
                </a:p>
              </p:txBody>
            </p:sp>
            <p:sp>
              <p:nvSpPr>
                <p:cNvPr id="2530" name="Google Shape;2530;p10"/>
                <p:cNvSpPr txBox="1"/>
                <p:nvPr/>
              </p:nvSpPr>
              <p:spPr>
                <a:xfrm>
                  <a:off x="828089"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a:t>
                  </a:r>
                  <a:endParaRPr b="0" i="0" sz="1400" u="none" cap="none" strike="noStrike">
                    <a:solidFill>
                      <a:srgbClr val="262626"/>
                    </a:solidFill>
                    <a:latin typeface="Arial"/>
                    <a:ea typeface="Arial"/>
                    <a:cs typeface="Arial"/>
                    <a:sym typeface="Arial"/>
                  </a:endParaRPr>
                </a:p>
              </p:txBody>
            </p:sp>
            <p:sp>
              <p:nvSpPr>
                <p:cNvPr id="2531" name="Google Shape;2531;p10"/>
                <p:cNvSpPr txBox="1"/>
                <p:nvPr/>
              </p:nvSpPr>
              <p:spPr>
                <a:xfrm>
                  <a:off x="620197"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a:ea typeface="Arial"/>
                    <a:cs typeface="Arial"/>
                    <a:sym typeface="Arial"/>
                  </a:endParaRPr>
                </a:p>
              </p:txBody>
            </p:sp>
            <p:sp>
              <p:nvSpPr>
                <p:cNvPr id="2532" name="Google Shape;2532;p10"/>
                <p:cNvSpPr txBox="1"/>
                <p:nvPr/>
              </p:nvSpPr>
              <p:spPr>
                <a:xfrm>
                  <a:off x="335325" y="3649474"/>
                  <a:ext cx="272115"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00"/>
                    <a:buFont typeface="Arial"/>
                    <a:buNone/>
                  </a:pPr>
                  <a:r>
                    <a:rPr b="0" i="0" lang="en-US" sz="105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a:ea typeface="Arial"/>
                    <a:cs typeface="Arial"/>
                    <a:sym typeface="Arial"/>
                  </a:endParaRPr>
                </a:p>
              </p:txBody>
            </p:sp>
            <p:sp>
              <p:nvSpPr>
                <p:cNvPr id="2533" name="Google Shape;2533;p10"/>
                <p:cNvSpPr txBox="1"/>
                <p:nvPr/>
              </p:nvSpPr>
              <p:spPr>
                <a:xfrm>
                  <a:off x="2707019" y="3832945"/>
                  <a:ext cx="154067"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20</a:t>
                  </a:r>
                  <a:endParaRPr b="0" i="0" sz="1400" u="none" cap="none" strike="noStrike">
                    <a:solidFill>
                      <a:srgbClr val="262626"/>
                    </a:solidFill>
                    <a:latin typeface="Arial"/>
                    <a:ea typeface="Arial"/>
                    <a:cs typeface="Arial"/>
                    <a:sym typeface="Arial"/>
                  </a:endParaRPr>
                </a:p>
              </p:txBody>
            </p:sp>
            <p:sp>
              <p:nvSpPr>
                <p:cNvPr id="2534" name="Google Shape;2534;p10"/>
                <p:cNvSpPr txBox="1"/>
                <p:nvPr/>
              </p:nvSpPr>
              <p:spPr>
                <a:xfrm>
                  <a:off x="2901919"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22</a:t>
                  </a:r>
                  <a:endParaRPr b="0" i="0" sz="1400" u="none" cap="none" strike="noStrike">
                    <a:solidFill>
                      <a:srgbClr val="262626"/>
                    </a:solidFill>
                    <a:latin typeface="Arial"/>
                    <a:ea typeface="Arial"/>
                    <a:cs typeface="Arial"/>
                    <a:sym typeface="Arial"/>
                  </a:endParaRPr>
                </a:p>
              </p:txBody>
            </p:sp>
            <p:sp>
              <p:nvSpPr>
                <p:cNvPr id="2535" name="Google Shape;2535;p10"/>
                <p:cNvSpPr txBox="1"/>
                <p:nvPr/>
              </p:nvSpPr>
              <p:spPr>
                <a:xfrm>
                  <a:off x="3106511"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24</a:t>
                  </a:r>
                  <a:endParaRPr b="0" i="0" sz="1400" u="none" cap="none" strike="noStrike">
                    <a:solidFill>
                      <a:srgbClr val="262626"/>
                    </a:solidFill>
                    <a:latin typeface="Arial"/>
                    <a:ea typeface="Arial"/>
                    <a:cs typeface="Arial"/>
                    <a:sym typeface="Arial"/>
                  </a:endParaRPr>
                </a:p>
              </p:txBody>
            </p:sp>
            <p:sp>
              <p:nvSpPr>
                <p:cNvPr id="2536" name="Google Shape;2536;p10"/>
                <p:cNvSpPr txBox="1"/>
                <p:nvPr/>
              </p:nvSpPr>
              <p:spPr>
                <a:xfrm>
                  <a:off x="3318039"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26</a:t>
                  </a:r>
                  <a:endParaRPr b="0" i="0" sz="1400" u="none" cap="none" strike="noStrike">
                    <a:solidFill>
                      <a:srgbClr val="262626"/>
                    </a:solidFill>
                    <a:latin typeface="Arial"/>
                    <a:ea typeface="Arial"/>
                    <a:cs typeface="Arial"/>
                    <a:sym typeface="Arial"/>
                  </a:endParaRPr>
                </a:p>
              </p:txBody>
            </p:sp>
            <p:sp>
              <p:nvSpPr>
                <p:cNvPr id="2537" name="Google Shape;2537;p10"/>
                <p:cNvSpPr txBox="1"/>
                <p:nvPr/>
              </p:nvSpPr>
              <p:spPr>
                <a:xfrm>
                  <a:off x="3522631"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28</a:t>
                  </a:r>
                  <a:endParaRPr b="0" i="0" sz="1400" u="none" cap="none" strike="noStrike">
                    <a:solidFill>
                      <a:srgbClr val="262626"/>
                    </a:solidFill>
                    <a:latin typeface="Arial"/>
                    <a:ea typeface="Arial"/>
                    <a:cs typeface="Arial"/>
                    <a:sym typeface="Arial"/>
                  </a:endParaRPr>
                </a:p>
              </p:txBody>
            </p:sp>
            <p:cxnSp>
              <p:nvCxnSpPr>
                <p:cNvPr id="2538" name="Google Shape;2538;p10"/>
                <p:cNvCxnSpPr/>
                <p:nvPr/>
              </p:nvCxnSpPr>
              <p:spPr>
                <a:xfrm>
                  <a:off x="1330935" y="2888275"/>
                  <a:ext cx="0" cy="866002"/>
                </a:xfrm>
                <a:prstGeom prst="straightConnector1">
                  <a:avLst/>
                </a:prstGeom>
                <a:noFill/>
                <a:ln cap="flat" cmpd="sng" w="12700">
                  <a:solidFill>
                    <a:schemeClr val="lt2"/>
                  </a:solidFill>
                  <a:prstDash val="dash"/>
                  <a:miter lim="800000"/>
                  <a:headEnd len="sm" w="sm" type="none"/>
                  <a:tailEnd len="sm" w="sm" type="none"/>
                </a:ln>
              </p:spPr>
            </p:cxnSp>
            <p:sp>
              <p:nvSpPr>
                <p:cNvPr id="2539" name="Google Shape;2539;p10"/>
                <p:cNvSpPr txBox="1"/>
                <p:nvPr/>
              </p:nvSpPr>
              <p:spPr>
                <a:xfrm>
                  <a:off x="1259285" y="3181936"/>
                  <a:ext cx="141536" cy="155891"/>
                </a:xfrm>
                <a:prstGeom prst="rect">
                  <a:avLst/>
                </a:prstGeom>
                <a:solidFill>
                  <a:schemeClr val="lt1"/>
                </a:solidFill>
                <a:ln>
                  <a:noFill/>
                </a:ln>
              </p:spPr>
              <p:txBody>
                <a:bodyPr anchorCtr="0" anchor="ctr" bIns="0" lIns="0" spcFirstLastPara="1" rIns="0" wrap="square" tIns="0">
                  <a:noAutofit/>
                </a:bodyPr>
                <a:lstStyle/>
                <a:p>
                  <a:pPr indent="0" lvl="0" marL="12700" marR="0" rtl="0" algn="ctr">
                    <a:lnSpc>
                      <a:spcPct val="100000"/>
                    </a:lnSpc>
                    <a:spcBef>
                      <a:spcPts val="0"/>
                    </a:spcBef>
                    <a:spcAft>
                      <a:spcPts val="0"/>
                    </a:spcAft>
                    <a:buClr>
                      <a:srgbClr val="000000"/>
                    </a:buClr>
                    <a:buSzPts val="800"/>
                    <a:buFont typeface="Arial"/>
                    <a:buNone/>
                  </a:pPr>
                  <a:r>
                    <a:rPr b="0" i="0" lang="en-US" sz="800" u="none" cap="none" strike="noStrike">
                      <a:solidFill>
                        <a:srgbClr val="666666"/>
                      </a:solidFill>
                      <a:latin typeface="Arial"/>
                      <a:ea typeface="Arial"/>
                      <a:cs typeface="Arial"/>
                      <a:sym typeface="Arial"/>
                    </a:rPr>
                    <a:t>32</a:t>
                  </a:r>
                  <a:endParaRPr b="0" i="0" sz="1400" u="none" cap="none" strike="noStrike">
                    <a:solidFill>
                      <a:srgbClr val="000000"/>
                    </a:solidFill>
                    <a:latin typeface="Arial"/>
                    <a:ea typeface="Arial"/>
                    <a:cs typeface="Arial"/>
                    <a:sym typeface="Arial"/>
                  </a:endParaRPr>
                </a:p>
              </p:txBody>
            </p:sp>
            <p:sp>
              <p:nvSpPr>
                <p:cNvPr id="2540" name="Google Shape;2540;p10"/>
                <p:cNvSpPr txBox="1"/>
                <p:nvPr/>
              </p:nvSpPr>
              <p:spPr>
                <a:xfrm>
                  <a:off x="1276623" y="2710334"/>
                  <a:ext cx="141536" cy="134459"/>
                </a:xfrm>
                <a:prstGeom prst="rect">
                  <a:avLst/>
                </a:prstGeom>
                <a:noFill/>
                <a:ln>
                  <a:noFill/>
                </a:ln>
              </p:spPr>
              <p:txBody>
                <a:bodyPr anchorCtr="0" anchor="ctr" bIns="0" lIns="0" spcFirstLastPara="1" rIns="0" wrap="square" tIns="0">
                  <a:noAutofit/>
                </a:bodyPr>
                <a:lstStyle/>
                <a:p>
                  <a:pPr indent="0" lvl="0" marL="12700" marR="0" rtl="0" algn="ctr">
                    <a:lnSpc>
                      <a:spcPct val="100000"/>
                    </a:lnSpc>
                    <a:spcBef>
                      <a:spcPts val="0"/>
                    </a:spcBef>
                    <a:spcAft>
                      <a:spcPts val="0"/>
                    </a:spcAft>
                    <a:buClr>
                      <a:srgbClr val="000000"/>
                    </a:buClr>
                    <a:buSzPts val="800"/>
                    <a:buFont typeface="Arial"/>
                    <a:buNone/>
                  </a:pPr>
                  <a:r>
                    <a:rPr b="0" i="0" lang="en-US" sz="800" u="none" cap="none" strike="noStrike">
                      <a:solidFill>
                        <a:srgbClr val="1B5477"/>
                      </a:solidFill>
                      <a:latin typeface="Arial"/>
                      <a:ea typeface="Arial"/>
                      <a:cs typeface="Arial"/>
                      <a:sym typeface="Arial"/>
                    </a:rPr>
                    <a:t>44</a:t>
                  </a:r>
                  <a:endParaRPr b="0" i="0" sz="1400" u="none" cap="none" strike="noStrike">
                    <a:solidFill>
                      <a:srgbClr val="000000"/>
                    </a:solidFill>
                    <a:latin typeface="Arial"/>
                    <a:ea typeface="Arial"/>
                    <a:cs typeface="Arial"/>
                    <a:sym typeface="Arial"/>
                  </a:endParaRPr>
                </a:p>
              </p:txBody>
            </p:sp>
            <p:sp>
              <p:nvSpPr>
                <p:cNvPr id="2541" name="Google Shape;2541;p10"/>
                <p:cNvSpPr txBox="1"/>
                <p:nvPr/>
              </p:nvSpPr>
              <p:spPr>
                <a:xfrm>
                  <a:off x="1869593" y="3128412"/>
                  <a:ext cx="141536" cy="134459"/>
                </a:xfrm>
                <a:prstGeom prst="rect">
                  <a:avLst/>
                </a:prstGeom>
                <a:noFill/>
                <a:ln>
                  <a:noFill/>
                </a:ln>
              </p:spPr>
              <p:txBody>
                <a:bodyPr anchorCtr="0" anchor="ctr" bIns="0" lIns="0" spcFirstLastPara="1" rIns="0" wrap="square" tIns="0">
                  <a:noAutofit/>
                </a:bodyPr>
                <a:lstStyle/>
                <a:p>
                  <a:pPr indent="0" lvl="0" marL="12700" marR="0" rtl="0" algn="ctr">
                    <a:lnSpc>
                      <a:spcPct val="100000"/>
                    </a:lnSpc>
                    <a:spcBef>
                      <a:spcPts val="0"/>
                    </a:spcBef>
                    <a:spcAft>
                      <a:spcPts val="0"/>
                    </a:spcAft>
                    <a:buClr>
                      <a:srgbClr val="000000"/>
                    </a:buClr>
                    <a:buSzPts val="800"/>
                    <a:buFont typeface="Arial"/>
                    <a:buNone/>
                  </a:pPr>
                  <a:r>
                    <a:rPr b="0" i="0" lang="en-US" sz="800" u="none" cap="none" strike="noStrike">
                      <a:solidFill>
                        <a:srgbClr val="1B5477"/>
                      </a:solidFill>
                      <a:latin typeface="Arial"/>
                      <a:ea typeface="Arial"/>
                      <a:cs typeface="Arial"/>
                      <a:sym typeface="Arial"/>
                    </a:rPr>
                    <a:t>25</a:t>
                  </a:r>
                  <a:endParaRPr b="0" i="0" sz="1400" u="none" cap="none" strike="noStrike">
                    <a:solidFill>
                      <a:srgbClr val="000000"/>
                    </a:solidFill>
                    <a:latin typeface="Arial"/>
                    <a:ea typeface="Arial"/>
                    <a:cs typeface="Arial"/>
                    <a:sym typeface="Arial"/>
                  </a:endParaRPr>
                </a:p>
              </p:txBody>
            </p:sp>
            <p:cxnSp>
              <p:nvCxnSpPr>
                <p:cNvPr id="2542" name="Google Shape;2542;p10"/>
                <p:cNvCxnSpPr/>
                <p:nvPr/>
              </p:nvCxnSpPr>
              <p:spPr>
                <a:xfrm>
                  <a:off x="1948179" y="3262871"/>
                  <a:ext cx="0" cy="491405"/>
                </a:xfrm>
                <a:prstGeom prst="straightConnector1">
                  <a:avLst/>
                </a:prstGeom>
                <a:noFill/>
                <a:ln cap="flat" cmpd="sng" w="12700">
                  <a:solidFill>
                    <a:schemeClr val="lt2"/>
                  </a:solidFill>
                  <a:prstDash val="dash"/>
                  <a:miter lim="800000"/>
                  <a:headEnd len="sm" w="sm" type="none"/>
                  <a:tailEnd len="sm" w="sm" type="none"/>
                </a:ln>
              </p:spPr>
            </p:cxnSp>
            <p:sp>
              <p:nvSpPr>
                <p:cNvPr id="2543" name="Google Shape;2543;p10"/>
                <p:cNvSpPr txBox="1"/>
                <p:nvPr/>
              </p:nvSpPr>
              <p:spPr>
                <a:xfrm>
                  <a:off x="1869593" y="3642248"/>
                  <a:ext cx="141536" cy="94808"/>
                </a:xfrm>
                <a:prstGeom prst="rect">
                  <a:avLst/>
                </a:prstGeom>
                <a:solidFill>
                  <a:schemeClr val="lt1"/>
                </a:solidFill>
                <a:ln>
                  <a:noFill/>
                </a:ln>
              </p:spPr>
              <p:txBody>
                <a:bodyPr anchorCtr="0" anchor="ctr" bIns="0" lIns="0" spcFirstLastPara="1" rIns="0" wrap="square" tIns="0">
                  <a:noAutofit/>
                </a:bodyPr>
                <a:lstStyle/>
                <a:p>
                  <a:pPr indent="0" lvl="0" marL="12700" marR="0" rtl="0" algn="ctr">
                    <a:lnSpc>
                      <a:spcPct val="100000"/>
                    </a:lnSpc>
                    <a:spcBef>
                      <a:spcPts val="0"/>
                    </a:spcBef>
                    <a:spcAft>
                      <a:spcPts val="0"/>
                    </a:spcAft>
                    <a:buClr>
                      <a:srgbClr val="000000"/>
                    </a:buClr>
                    <a:buSzPts val="800"/>
                    <a:buFont typeface="Arial"/>
                    <a:buNone/>
                  </a:pPr>
                  <a:r>
                    <a:rPr b="0" i="0" lang="en-US" sz="900" u="none" cap="none" strike="noStrike">
                      <a:solidFill>
                        <a:srgbClr val="666666"/>
                      </a:solidFill>
                      <a:latin typeface="Arial"/>
                      <a:ea typeface="Arial"/>
                      <a:cs typeface="Arial"/>
                      <a:sym typeface="Arial"/>
                    </a:rPr>
                    <a:t>7</a:t>
                  </a:r>
                  <a:endParaRPr b="0" i="0" sz="1400" u="none" cap="none" strike="noStrike">
                    <a:solidFill>
                      <a:srgbClr val="000000"/>
                    </a:solidFill>
                    <a:latin typeface="Arial"/>
                    <a:ea typeface="Arial"/>
                    <a:cs typeface="Arial"/>
                    <a:sym typeface="Arial"/>
                  </a:endParaRPr>
                </a:p>
              </p:txBody>
            </p:sp>
            <p:grpSp>
              <p:nvGrpSpPr>
                <p:cNvPr id="2544" name="Google Shape;2544;p10"/>
                <p:cNvGrpSpPr/>
                <p:nvPr/>
              </p:nvGrpSpPr>
              <p:grpSpPr>
                <a:xfrm>
                  <a:off x="2941037" y="2244457"/>
                  <a:ext cx="992342" cy="307777"/>
                  <a:chOff x="3699196" y="1864667"/>
                  <a:chExt cx="809942" cy="300044"/>
                </a:xfrm>
              </p:grpSpPr>
              <p:grpSp>
                <p:nvGrpSpPr>
                  <p:cNvPr id="2545" name="Google Shape;2545;p10"/>
                  <p:cNvGrpSpPr/>
                  <p:nvPr/>
                </p:nvGrpSpPr>
                <p:grpSpPr>
                  <a:xfrm>
                    <a:off x="3699196" y="1934430"/>
                    <a:ext cx="196900" cy="147267"/>
                    <a:chOff x="3699196" y="1934430"/>
                    <a:chExt cx="196900" cy="147267"/>
                  </a:xfrm>
                </p:grpSpPr>
                <p:cxnSp>
                  <p:nvCxnSpPr>
                    <p:cNvPr id="2546" name="Google Shape;2546;p10"/>
                    <p:cNvCxnSpPr/>
                    <p:nvPr/>
                  </p:nvCxnSpPr>
                  <p:spPr>
                    <a:xfrm>
                      <a:off x="3699196" y="1934430"/>
                      <a:ext cx="196900" cy="0"/>
                    </a:xfrm>
                    <a:prstGeom prst="straightConnector1">
                      <a:avLst/>
                    </a:prstGeom>
                    <a:noFill/>
                    <a:ln cap="flat" cmpd="sng" w="19050">
                      <a:solidFill>
                        <a:schemeClr val="accent1"/>
                      </a:solidFill>
                      <a:prstDash val="solid"/>
                      <a:miter lim="800000"/>
                      <a:headEnd len="sm" w="sm" type="none"/>
                      <a:tailEnd len="sm" w="sm" type="none"/>
                    </a:ln>
                  </p:spPr>
                </p:cxnSp>
                <p:cxnSp>
                  <p:nvCxnSpPr>
                    <p:cNvPr id="2547" name="Google Shape;2547;p10"/>
                    <p:cNvCxnSpPr/>
                    <p:nvPr/>
                  </p:nvCxnSpPr>
                  <p:spPr>
                    <a:xfrm>
                      <a:off x="3699196" y="2081697"/>
                      <a:ext cx="196900" cy="0"/>
                    </a:xfrm>
                    <a:prstGeom prst="straightConnector1">
                      <a:avLst/>
                    </a:prstGeom>
                    <a:noFill/>
                    <a:ln cap="flat" cmpd="sng" w="19050">
                      <a:solidFill>
                        <a:srgbClr val="7F7F7F"/>
                      </a:solidFill>
                      <a:prstDash val="solid"/>
                      <a:miter lim="800000"/>
                      <a:headEnd len="sm" w="sm" type="none"/>
                      <a:tailEnd len="sm" w="sm" type="none"/>
                    </a:ln>
                  </p:spPr>
                </p:cxnSp>
              </p:grpSp>
              <p:sp>
                <p:nvSpPr>
                  <p:cNvPr id="2548" name="Google Shape;2548;p10"/>
                  <p:cNvSpPr txBox="1"/>
                  <p:nvPr/>
                </p:nvSpPr>
                <p:spPr>
                  <a:xfrm>
                    <a:off x="3940397" y="1864667"/>
                    <a:ext cx="568741" cy="300044"/>
                  </a:xfrm>
                  <a:prstGeom prst="rect">
                    <a:avLst/>
                  </a:prstGeom>
                  <a:noFill/>
                  <a:ln>
                    <a:noFill/>
                  </a:ln>
                </p:spPr>
                <p:txBody>
                  <a:bodyPr anchorCtr="0" anchor="t" bIns="0" lIns="48000" spcFirstLastPara="1" rIns="4800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Imlunestrant</a:t>
                    </a:r>
                    <a:br>
                      <a:rPr b="0" i="0" lang="en-US" sz="1000" u="none" cap="none" strike="noStrike">
                        <a:solidFill>
                          <a:srgbClr val="262626"/>
                        </a:solidFill>
                        <a:latin typeface="Arial Narrow"/>
                        <a:ea typeface="Arial Narrow"/>
                        <a:cs typeface="Arial Narrow"/>
                        <a:sym typeface="Arial Narrow"/>
                      </a:rPr>
                    </a:br>
                    <a:r>
                      <a:rPr b="0" i="0" lang="en-US" sz="1000" u="none" cap="none" strike="noStrike">
                        <a:solidFill>
                          <a:srgbClr val="262626"/>
                        </a:solidFill>
                        <a:latin typeface="Arial Narrow"/>
                        <a:ea typeface="Arial Narrow"/>
                        <a:cs typeface="Arial Narrow"/>
                        <a:sym typeface="Arial Narrow"/>
                      </a:rPr>
                      <a:t>SOC</a:t>
                    </a:r>
                    <a:endParaRPr b="0" i="0" sz="1000" u="none" cap="none" strike="noStrike">
                      <a:solidFill>
                        <a:srgbClr val="262626"/>
                      </a:solidFill>
                      <a:latin typeface="Arial"/>
                      <a:ea typeface="Arial"/>
                      <a:cs typeface="Arial"/>
                      <a:sym typeface="Arial"/>
                    </a:endParaRPr>
                  </a:p>
                </p:txBody>
              </p:sp>
            </p:grpSp>
            <p:sp>
              <p:nvSpPr>
                <p:cNvPr id="2549" name="Google Shape;2549;p10"/>
                <p:cNvSpPr txBox="1"/>
                <p:nvPr/>
              </p:nvSpPr>
              <p:spPr>
                <a:xfrm>
                  <a:off x="685663" y="4018488"/>
                  <a:ext cx="3147853" cy="166712"/>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00"/>
                    <a:buFont typeface="Arial"/>
                    <a:buNone/>
                  </a:pPr>
                  <a:r>
                    <a:rPr b="1" i="0" lang="en-US" sz="1000" u="none" cap="none" strike="noStrike">
                      <a:solidFill>
                        <a:srgbClr val="262626"/>
                      </a:solidFill>
                      <a:latin typeface="Arial Narrow"/>
                      <a:ea typeface="Arial Narrow"/>
                      <a:cs typeface="Arial Narrow"/>
                      <a:sym typeface="Arial Narrow"/>
                    </a:rPr>
                    <a:t>Months</a:t>
                  </a:r>
                  <a:endParaRPr b="1" i="0" sz="1400" u="none" cap="none" strike="noStrike">
                    <a:solidFill>
                      <a:srgbClr val="262626"/>
                    </a:solidFill>
                    <a:latin typeface="Arial"/>
                    <a:ea typeface="Arial"/>
                    <a:cs typeface="Arial"/>
                    <a:sym typeface="Arial"/>
                  </a:endParaRPr>
                </a:p>
              </p:txBody>
            </p:sp>
          </p:grpSp>
          <p:sp>
            <p:nvSpPr>
              <p:cNvPr id="2550" name="Google Shape;2550;p10"/>
              <p:cNvSpPr txBox="1"/>
              <p:nvPr/>
            </p:nvSpPr>
            <p:spPr>
              <a:xfrm>
                <a:off x="3751632" y="4225954"/>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0</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0</a:t>
                </a:r>
                <a:endParaRPr b="0" i="0" sz="1100" u="none" cap="none" strike="noStrike">
                  <a:solidFill>
                    <a:srgbClr val="262626"/>
                  </a:solidFill>
                  <a:latin typeface="Arial Narrow"/>
                  <a:ea typeface="Arial Narrow"/>
                  <a:cs typeface="Arial Narrow"/>
                  <a:sym typeface="Arial Narrow"/>
                </a:endParaRPr>
              </a:p>
            </p:txBody>
          </p:sp>
        </p:grpSp>
        <p:sp>
          <p:nvSpPr>
            <p:cNvPr id="2551" name="Google Shape;2551;p10"/>
            <p:cNvSpPr txBox="1"/>
            <p:nvPr/>
          </p:nvSpPr>
          <p:spPr>
            <a:xfrm>
              <a:off x="3727223" y="3832945"/>
              <a:ext cx="190085"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30</a:t>
              </a:r>
              <a:endParaRPr b="0" i="0" sz="1400" u="none" cap="none" strike="noStrike">
                <a:solidFill>
                  <a:srgbClr val="262626"/>
                </a:solidFill>
                <a:latin typeface="Arial"/>
                <a:ea typeface="Arial"/>
                <a:cs typeface="Arial"/>
                <a:sym typeface="Arial"/>
              </a:endParaRPr>
            </a:p>
          </p:txBody>
        </p:sp>
      </p:grpSp>
      <p:sp>
        <p:nvSpPr>
          <p:cNvPr id="2552" name="Google Shape;2552;p10"/>
          <p:cNvSpPr txBox="1"/>
          <p:nvPr/>
        </p:nvSpPr>
        <p:spPr>
          <a:xfrm>
            <a:off x="7599948" y="1354053"/>
            <a:ext cx="3190611" cy="7386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1" lang="en-US" sz="1400" u="none" cap="none" strike="noStrike">
                <a:solidFill>
                  <a:srgbClr val="262626"/>
                </a:solidFill>
                <a:latin typeface="Arial Narrow"/>
                <a:ea typeface="Arial Narrow"/>
                <a:cs typeface="Arial Narrow"/>
                <a:sym typeface="Arial Narrow"/>
              </a:rPr>
              <a:t>ESR1</a:t>
            </a:r>
            <a:r>
              <a:rPr b="1" i="0" lang="en-US" sz="1400" u="none" cap="none" strike="noStrike">
                <a:solidFill>
                  <a:srgbClr val="262626"/>
                </a:solidFill>
                <a:latin typeface="Arial Narrow"/>
                <a:ea typeface="Arial Narrow"/>
                <a:cs typeface="Arial Narrow"/>
                <a:sym typeface="Arial Narrow"/>
              </a:rPr>
              <a:t>-mut patient population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400" u="none" cap="none" strike="noStrike">
                <a:solidFill>
                  <a:schemeClr val="accent2"/>
                </a:solidFill>
                <a:latin typeface="Arial Narrow"/>
                <a:ea typeface="Arial Narrow"/>
                <a:cs typeface="Arial Narrow"/>
                <a:sym typeface="Arial Narrow"/>
              </a:rPr>
              <a:t>65% prior CDK4/6i,</a:t>
            </a:r>
            <a:endParaRPr b="0" i="0" sz="1400" u="none" cap="none" strike="noStrike">
              <a:solidFill>
                <a:schemeClr val="accent2"/>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400" u="none" cap="none" strike="noStrike">
                <a:solidFill>
                  <a:schemeClr val="accent2"/>
                </a:solidFill>
                <a:latin typeface="Arial Narrow"/>
                <a:ea typeface="Arial Narrow"/>
                <a:cs typeface="Arial Narrow"/>
                <a:sym typeface="Arial Narrow"/>
              </a:rPr>
              <a:t>21% treatment in 1L</a:t>
            </a:r>
            <a:endParaRPr b="0" i="0" sz="1400" u="none" cap="none" strike="noStrike">
              <a:solidFill>
                <a:schemeClr val="accent2"/>
              </a:solidFill>
              <a:latin typeface="Arial"/>
              <a:ea typeface="Arial"/>
              <a:cs typeface="Arial"/>
              <a:sym typeface="Arial"/>
            </a:endParaRPr>
          </a:p>
        </p:txBody>
      </p:sp>
      <p:grpSp>
        <p:nvGrpSpPr>
          <p:cNvPr id="2553" name="Google Shape;2553;p10"/>
          <p:cNvGrpSpPr/>
          <p:nvPr/>
        </p:nvGrpSpPr>
        <p:grpSpPr>
          <a:xfrm>
            <a:off x="625642" y="1519221"/>
            <a:ext cx="4425168" cy="2836098"/>
            <a:chOff x="3376182" y="1780544"/>
            <a:chExt cx="4425168" cy="2836098"/>
          </a:xfrm>
        </p:grpSpPr>
        <p:sp>
          <p:nvSpPr>
            <p:cNvPr id="2554" name="Google Shape;2554;p10"/>
            <p:cNvSpPr txBox="1"/>
            <p:nvPr/>
          </p:nvSpPr>
          <p:spPr>
            <a:xfrm>
              <a:off x="3376182" y="4108811"/>
              <a:ext cx="1023289" cy="507831"/>
            </a:xfrm>
            <a:prstGeom prst="rect">
              <a:avLst/>
            </a:prstGeom>
            <a:noFill/>
            <a:ln>
              <a:noFill/>
            </a:ln>
          </p:spPr>
          <p:txBody>
            <a:bodyPr anchorCtr="0" anchor="t" bIns="0" lIns="0" spcFirstLastPara="1" rIns="0" wrap="square" tIns="0">
              <a:spAutoFit/>
            </a:bodyPr>
            <a:lstStyle/>
            <a:p>
              <a:pPr indent="0" lvl="0" marL="12700" marR="0" rtl="0" algn="r">
                <a:lnSpc>
                  <a:spcPct val="100000"/>
                </a:lnSpc>
                <a:spcBef>
                  <a:spcPts val="0"/>
                </a:spcBef>
                <a:spcAft>
                  <a:spcPts val="0"/>
                </a:spcAft>
                <a:buClr>
                  <a:srgbClr val="000000"/>
                </a:buClr>
                <a:buSzPts val="800"/>
                <a:buFont typeface="Arial"/>
                <a:buNone/>
              </a:pPr>
              <a:r>
                <a:rPr b="1" i="0" lang="en-US" sz="1100" u="none" cap="none" strike="noStrike">
                  <a:solidFill>
                    <a:srgbClr val="000000"/>
                  </a:solidFill>
                  <a:latin typeface="Arial Narrow"/>
                  <a:ea typeface="Arial Narrow"/>
                  <a:cs typeface="Arial Narrow"/>
                  <a:sym typeface="Arial Narrow"/>
                </a:rPr>
                <a:t>No. of patients</a:t>
              </a:r>
              <a:endParaRPr b="0" i="0" sz="1100" u="none" cap="none" strike="noStrike">
                <a:solidFill>
                  <a:srgbClr val="000000"/>
                </a:solidFill>
                <a:latin typeface="Arial Narrow"/>
                <a:ea typeface="Arial Narrow"/>
                <a:cs typeface="Arial Narrow"/>
                <a:sym typeface="Arial Narrow"/>
              </a:endParaRPr>
            </a:p>
            <a:p>
              <a:pPr indent="0" lvl="0" marL="12700" marR="0" rtl="0" algn="r">
                <a:lnSpc>
                  <a:spcPct val="100000"/>
                </a:lnSpc>
                <a:spcBef>
                  <a:spcPts val="0"/>
                </a:spcBef>
                <a:spcAft>
                  <a:spcPts val="0"/>
                </a:spcAft>
                <a:buClr>
                  <a:srgbClr val="000000"/>
                </a:buClr>
                <a:buSzPts val="800"/>
                <a:buFont typeface="Arial"/>
                <a:buNone/>
              </a:pPr>
              <a:r>
                <a:rPr b="1" i="0" lang="en-US" sz="1100" u="none" cap="none" strike="noStrike">
                  <a:solidFill>
                    <a:srgbClr val="153F5A"/>
                  </a:solidFill>
                  <a:latin typeface="Arial Narrow"/>
                  <a:ea typeface="Arial Narrow"/>
                  <a:cs typeface="Arial Narrow"/>
                  <a:sym typeface="Arial Narrow"/>
                </a:rPr>
                <a:t>IMLU</a:t>
              </a:r>
              <a:endParaRPr b="0" i="0" sz="1400" u="none" cap="none" strike="noStrike">
                <a:solidFill>
                  <a:srgbClr val="000000"/>
                </a:solidFill>
                <a:latin typeface="Arial"/>
                <a:ea typeface="Arial"/>
                <a:cs typeface="Arial"/>
                <a:sym typeface="Arial"/>
              </a:endParaRPr>
            </a:p>
            <a:p>
              <a:pPr indent="0" lvl="0" marL="12700" marR="0" rtl="0" algn="r">
                <a:lnSpc>
                  <a:spcPct val="100000"/>
                </a:lnSpc>
                <a:spcBef>
                  <a:spcPts val="0"/>
                </a:spcBef>
                <a:spcAft>
                  <a:spcPts val="0"/>
                </a:spcAft>
                <a:buClr>
                  <a:srgbClr val="000000"/>
                </a:buClr>
                <a:buSzPts val="800"/>
                <a:buFont typeface="Arial"/>
                <a:buNone/>
              </a:pPr>
              <a:r>
                <a:rPr b="1" i="0" lang="en-US" sz="1100" u="none" cap="none" strike="noStrike">
                  <a:solidFill>
                    <a:srgbClr val="A6A6A6"/>
                  </a:solidFill>
                  <a:latin typeface="Arial Narrow"/>
                  <a:ea typeface="Arial Narrow"/>
                  <a:cs typeface="Arial Narrow"/>
                  <a:sym typeface="Arial Narrow"/>
                </a:rPr>
                <a:t>SOC</a:t>
              </a:r>
              <a:endParaRPr b="0" i="0" sz="1100" u="none" cap="none" strike="noStrike">
                <a:solidFill>
                  <a:srgbClr val="000000"/>
                </a:solidFill>
                <a:latin typeface="Arial Narrow"/>
                <a:ea typeface="Arial Narrow"/>
                <a:cs typeface="Arial Narrow"/>
                <a:sym typeface="Arial Narrow"/>
              </a:endParaRPr>
            </a:p>
          </p:txBody>
        </p:sp>
        <p:grpSp>
          <p:nvGrpSpPr>
            <p:cNvPr id="2555" name="Google Shape;2555;p10"/>
            <p:cNvGrpSpPr/>
            <p:nvPr/>
          </p:nvGrpSpPr>
          <p:grpSpPr>
            <a:xfrm>
              <a:off x="4008342" y="1780544"/>
              <a:ext cx="3793008" cy="2836098"/>
              <a:chOff x="4008348" y="1780544"/>
              <a:chExt cx="3793008" cy="2836098"/>
            </a:xfrm>
          </p:grpSpPr>
          <p:sp>
            <p:nvSpPr>
              <p:cNvPr id="2556" name="Google Shape;2556;p10"/>
              <p:cNvSpPr txBox="1"/>
              <p:nvPr/>
            </p:nvSpPr>
            <p:spPr>
              <a:xfrm rot="-5400000">
                <a:off x="3155424" y="2696010"/>
                <a:ext cx="1903337"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100"/>
                  <a:buFont typeface="Arial"/>
                  <a:buNone/>
                </a:pPr>
                <a:r>
                  <a:rPr b="1" i="0" lang="en-US" sz="1200" u="none" cap="none" strike="noStrike">
                    <a:solidFill>
                      <a:srgbClr val="262626"/>
                    </a:solidFill>
                    <a:latin typeface="Arial Narrow"/>
                    <a:ea typeface="Arial Narrow"/>
                    <a:cs typeface="Arial Narrow"/>
                    <a:sym typeface="Arial Narrow"/>
                  </a:rPr>
                  <a:t>Percentage of patients</a:t>
                </a:r>
                <a:endParaRPr b="0" i="0" sz="1200" u="none" cap="none" strike="noStrike">
                  <a:solidFill>
                    <a:srgbClr val="262626"/>
                  </a:solidFill>
                  <a:latin typeface="Arial"/>
                  <a:ea typeface="Arial"/>
                  <a:cs typeface="Arial"/>
                  <a:sym typeface="Arial"/>
                </a:endParaRPr>
              </a:p>
            </p:txBody>
          </p:sp>
          <p:pic>
            <p:nvPicPr>
              <p:cNvPr descr="A line graph with blue and white lines&#10;&#10;Description automatically generated" id="2557" name="Google Shape;2557;p10"/>
              <p:cNvPicPr preferRelativeResize="0"/>
              <p:nvPr/>
            </p:nvPicPr>
            <p:blipFill rotWithShape="1">
              <a:blip r:embed="rId4">
                <a:alphaModFix/>
              </a:blip>
              <a:srcRect b="0" l="0" r="0" t="0"/>
              <a:stretch/>
            </p:blipFill>
            <p:spPr>
              <a:xfrm>
                <a:off x="4490604" y="1847492"/>
                <a:ext cx="3198408" cy="1969668"/>
              </a:xfrm>
              <a:prstGeom prst="rect">
                <a:avLst/>
              </a:prstGeom>
              <a:noFill/>
              <a:ln>
                <a:noFill/>
              </a:ln>
            </p:spPr>
          </p:pic>
          <p:sp>
            <p:nvSpPr>
              <p:cNvPr id="2558" name="Google Shape;2558;p10"/>
              <p:cNvSpPr txBox="1"/>
              <p:nvPr/>
            </p:nvSpPr>
            <p:spPr>
              <a:xfrm>
                <a:off x="4183267" y="3201745"/>
                <a:ext cx="277713" cy="166712"/>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25</a:t>
                </a:r>
                <a:endParaRPr b="0" i="0" sz="1400" u="none" cap="none" strike="noStrike">
                  <a:solidFill>
                    <a:srgbClr val="262626"/>
                  </a:solidFill>
                  <a:latin typeface="Arial"/>
                  <a:ea typeface="Arial"/>
                  <a:cs typeface="Arial"/>
                  <a:sym typeface="Arial"/>
                </a:endParaRPr>
              </a:p>
            </p:txBody>
          </p:sp>
          <p:sp>
            <p:nvSpPr>
              <p:cNvPr id="2559" name="Google Shape;2559;p10"/>
              <p:cNvSpPr txBox="1"/>
              <p:nvPr/>
            </p:nvSpPr>
            <p:spPr>
              <a:xfrm>
                <a:off x="4183267" y="2731069"/>
                <a:ext cx="277713" cy="166712"/>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50</a:t>
                </a:r>
                <a:endParaRPr b="0" i="0" sz="1400" u="none" cap="none" strike="noStrike">
                  <a:solidFill>
                    <a:srgbClr val="262626"/>
                  </a:solidFill>
                  <a:latin typeface="Arial"/>
                  <a:ea typeface="Arial"/>
                  <a:cs typeface="Arial"/>
                  <a:sym typeface="Arial"/>
                </a:endParaRPr>
              </a:p>
            </p:txBody>
          </p:sp>
          <p:sp>
            <p:nvSpPr>
              <p:cNvPr id="2560" name="Google Shape;2560;p10"/>
              <p:cNvSpPr txBox="1"/>
              <p:nvPr/>
            </p:nvSpPr>
            <p:spPr>
              <a:xfrm>
                <a:off x="4183267" y="2259234"/>
                <a:ext cx="277713" cy="166712"/>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75</a:t>
                </a:r>
                <a:endParaRPr b="0" i="0" sz="1400" u="none" cap="none" strike="noStrike">
                  <a:solidFill>
                    <a:srgbClr val="262626"/>
                  </a:solidFill>
                  <a:latin typeface="Arial"/>
                  <a:ea typeface="Arial"/>
                  <a:cs typeface="Arial"/>
                  <a:sym typeface="Arial"/>
                </a:endParaRPr>
              </a:p>
            </p:txBody>
          </p:sp>
          <p:sp>
            <p:nvSpPr>
              <p:cNvPr id="2561" name="Google Shape;2561;p10"/>
              <p:cNvSpPr txBox="1"/>
              <p:nvPr/>
            </p:nvSpPr>
            <p:spPr>
              <a:xfrm>
                <a:off x="4183267" y="1780544"/>
                <a:ext cx="277713" cy="166712"/>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100</a:t>
                </a:r>
                <a:endParaRPr b="0" i="0" sz="1400" u="none" cap="none" strike="noStrike">
                  <a:solidFill>
                    <a:srgbClr val="262626"/>
                  </a:solidFill>
                  <a:latin typeface="Arial"/>
                  <a:ea typeface="Arial"/>
                  <a:cs typeface="Arial"/>
                  <a:sym typeface="Arial"/>
                </a:endParaRPr>
              </a:p>
            </p:txBody>
          </p:sp>
          <p:sp>
            <p:nvSpPr>
              <p:cNvPr id="2562" name="Google Shape;2562;p10"/>
              <p:cNvSpPr txBox="1"/>
              <p:nvPr/>
            </p:nvSpPr>
            <p:spPr>
              <a:xfrm>
                <a:off x="6342526"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18</a:t>
                </a:r>
                <a:endParaRPr b="0" i="0" sz="1400" u="none" cap="none" strike="noStrike">
                  <a:solidFill>
                    <a:srgbClr val="262626"/>
                  </a:solidFill>
                  <a:latin typeface="Arial"/>
                  <a:ea typeface="Arial"/>
                  <a:cs typeface="Arial"/>
                  <a:sym typeface="Arial"/>
                </a:endParaRPr>
              </a:p>
            </p:txBody>
          </p:sp>
          <p:sp>
            <p:nvSpPr>
              <p:cNvPr id="2563" name="Google Shape;2563;p10"/>
              <p:cNvSpPr txBox="1"/>
              <p:nvPr/>
            </p:nvSpPr>
            <p:spPr>
              <a:xfrm>
                <a:off x="6129537"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16</a:t>
                </a:r>
                <a:endParaRPr b="0" i="0" sz="1400" u="none" cap="none" strike="noStrike">
                  <a:solidFill>
                    <a:srgbClr val="262626"/>
                  </a:solidFill>
                  <a:latin typeface="Arial"/>
                  <a:ea typeface="Arial"/>
                  <a:cs typeface="Arial"/>
                  <a:sym typeface="Arial"/>
                </a:endParaRPr>
              </a:p>
            </p:txBody>
          </p:sp>
          <p:sp>
            <p:nvSpPr>
              <p:cNvPr id="2564" name="Google Shape;2564;p10"/>
              <p:cNvSpPr txBox="1"/>
              <p:nvPr/>
            </p:nvSpPr>
            <p:spPr>
              <a:xfrm>
                <a:off x="5921590"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14</a:t>
                </a:r>
                <a:endParaRPr b="0" i="0" sz="1400" u="none" cap="none" strike="noStrike">
                  <a:solidFill>
                    <a:srgbClr val="262626"/>
                  </a:solidFill>
                  <a:latin typeface="Arial"/>
                  <a:ea typeface="Arial"/>
                  <a:cs typeface="Arial"/>
                  <a:sym typeface="Arial"/>
                </a:endParaRPr>
              </a:p>
            </p:txBody>
          </p:sp>
          <p:sp>
            <p:nvSpPr>
              <p:cNvPr id="2565" name="Google Shape;2565;p10"/>
              <p:cNvSpPr txBox="1"/>
              <p:nvPr/>
            </p:nvSpPr>
            <p:spPr>
              <a:xfrm>
                <a:off x="5706330"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12</a:t>
                </a:r>
                <a:endParaRPr b="0" i="0" sz="1400" u="none" cap="none" strike="noStrike">
                  <a:solidFill>
                    <a:srgbClr val="262626"/>
                  </a:solidFill>
                  <a:latin typeface="Arial"/>
                  <a:ea typeface="Arial"/>
                  <a:cs typeface="Arial"/>
                  <a:sym typeface="Arial"/>
                </a:endParaRPr>
              </a:p>
            </p:txBody>
          </p:sp>
          <p:sp>
            <p:nvSpPr>
              <p:cNvPr id="2566" name="Google Shape;2566;p10"/>
              <p:cNvSpPr txBox="1"/>
              <p:nvPr/>
            </p:nvSpPr>
            <p:spPr>
              <a:xfrm>
                <a:off x="5499510"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10</a:t>
                </a:r>
                <a:endParaRPr b="0" i="0" sz="1400" u="none" cap="none" strike="noStrike">
                  <a:solidFill>
                    <a:srgbClr val="262626"/>
                  </a:solidFill>
                  <a:latin typeface="Arial"/>
                  <a:ea typeface="Arial"/>
                  <a:cs typeface="Arial"/>
                  <a:sym typeface="Arial"/>
                </a:endParaRPr>
              </a:p>
            </p:txBody>
          </p:sp>
          <p:sp>
            <p:nvSpPr>
              <p:cNvPr id="2567" name="Google Shape;2567;p10"/>
              <p:cNvSpPr txBox="1"/>
              <p:nvPr/>
            </p:nvSpPr>
            <p:spPr>
              <a:xfrm>
                <a:off x="5286253"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8</a:t>
                </a:r>
                <a:endParaRPr b="0" i="0" sz="1400" u="none" cap="none" strike="noStrike">
                  <a:solidFill>
                    <a:srgbClr val="262626"/>
                  </a:solidFill>
                  <a:latin typeface="Arial"/>
                  <a:ea typeface="Arial"/>
                  <a:cs typeface="Arial"/>
                  <a:sym typeface="Arial"/>
                </a:endParaRPr>
              </a:p>
            </p:txBody>
          </p:sp>
          <p:sp>
            <p:nvSpPr>
              <p:cNvPr id="2568" name="Google Shape;2568;p10"/>
              <p:cNvSpPr txBox="1"/>
              <p:nvPr/>
            </p:nvSpPr>
            <p:spPr>
              <a:xfrm>
                <a:off x="5072996"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6</a:t>
                </a:r>
                <a:endParaRPr b="0" i="0" sz="1400" u="none" cap="none" strike="noStrike">
                  <a:solidFill>
                    <a:srgbClr val="262626"/>
                  </a:solidFill>
                  <a:latin typeface="Arial"/>
                  <a:ea typeface="Arial"/>
                  <a:cs typeface="Arial"/>
                  <a:sym typeface="Arial"/>
                </a:endParaRPr>
              </a:p>
            </p:txBody>
          </p:sp>
          <p:sp>
            <p:nvSpPr>
              <p:cNvPr id="2569" name="Google Shape;2569;p10"/>
              <p:cNvSpPr txBox="1"/>
              <p:nvPr/>
            </p:nvSpPr>
            <p:spPr>
              <a:xfrm>
                <a:off x="4861021"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4</a:t>
                </a:r>
                <a:endParaRPr b="0" i="0" sz="1400" u="none" cap="none" strike="noStrike">
                  <a:solidFill>
                    <a:srgbClr val="262626"/>
                  </a:solidFill>
                  <a:latin typeface="Arial"/>
                  <a:ea typeface="Arial"/>
                  <a:cs typeface="Arial"/>
                  <a:sym typeface="Arial"/>
                </a:endParaRPr>
              </a:p>
            </p:txBody>
          </p:sp>
          <p:sp>
            <p:nvSpPr>
              <p:cNvPr id="2570" name="Google Shape;2570;p10"/>
              <p:cNvSpPr txBox="1"/>
              <p:nvPr/>
            </p:nvSpPr>
            <p:spPr>
              <a:xfrm>
                <a:off x="4648583"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a:t>
                </a:r>
                <a:endParaRPr b="0" i="0" sz="1400" u="none" cap="none" strike="noStrike">
                  <a:solidFill>
                    <a:srgbClr val="262626"/>
                  </a:solidFill>
                  <a:latin typeface="Arial"/>
                  <a:ea typeface="Arial"/>
                  <a:cs typeface="Arial"/>
                  <a:sym typeface="Arial"/>
                </a:endParaRPr>
              </a:p>
            </p:txBody>
          </p:sp>
          <p:sp>
            <p:nvSpPr>
              <p:cNvPr id="2571" name="Google Shape;2571;p10"/>
              <p:cNvSpPr txBox="1"/>
              <p:nvPr/>
            </p:nvSpPr>
            <p:spPr>
              <a:xfrm>
                <a:off x="4436414"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a:ea typeface="Arial"/>
                  <a:cs typeface="Arial"/>
                  <a:sym typeface="Arial"/>
                </a:endParaRPr>
              </a:p>
            </p:txBody>
          </p:sp>
          <p:sp>
            <p:nvSpPr>
              <p:cNvPr id="2572" name="Google Shape;2572;p10"/>
              <p:cNvSpPr txBox="1"/>
              <p:nvPr/>
            </p:nvSpPr>
            <p:spPr>
              <a:xfrm>
                <a:off x="4183267" y="3671620"/>
                <a:ext cx="277713"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00"/>
                  <a:buFont typeface="Arial"/>
                  <a:buNone/>
                </a:pPr>
                <a:r>
                  <a:rPr b="0" i="0" lang="en-US" sz="105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a:ea typeface="Arial"/>
                  <a:cs typeface="Arial"/>
                  <a:sym typeface="Arial"/>
                </a:endParaRPr>
              </a:p>
            </p:txBody>
          </p:sp>
          <p:sp>
            <p:nvSpPr>
              <p:cNvPr id="2573" name="Google Shape;2573;p10"/>
              <p:cNvSpPr txBox="1"/>
              <p:nvPr/>
            </p:nvSpPr>
            <p:spPr>
              <a:xfrm>
                <a:off x="7615174" y="4278088"/>
                <a:ext cx="182651"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0</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0</a:t>
                </a:r>
                <a:endParaRPr b="0" i="0" sz="1100" u="none" cap="none" strike="noStrike">
                  <a:solidFill>
                    <a:srgbClr val="262626"/>
                  </a:solidFill>
                  <a:latin typeface="Arial Narrow"/>
                  <a:ea typeface="Arial Narrow"/>
                  <a:cs typeface="Arial Narrow"/>
                  <a:sym typeface="Arial Narrow"/>
                </a:endParaRPr>
              </a:p>
            </p:txBody>
          </p:sp>
          <p:sp>
            <p:nvSpPr>
              <p:cNvPr id="2574" name="Google Shape;2574;p10"/>
              <p:cNvSpPr txBox="1"/>
              <p:nvPr/>
            </p:nvSpPr>
            <p:spPr>
              <a:xfrm>
                <a:off x="6566167" y="3836827"/>
                <a:ext cx="15723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20</a:t>
                </a:r>
                <a:endParaRPr b="0" i="0" sz="1400" u="none" cap="none" strike="noStrike">
                  <a:solidFill>
                    <a:srgbClr val="262626"/>
                  </a:solidFill>
                  <a:latin typeface="Arial"/>
                  <a:ea typeface="Arial"/>
                  <a:cs typeface="Arial"/>
                  <a:sym typeface="Arial"/>
                </a:endParaRPr>
              </a:p>
            </p:txBody>
          </p:sp>
          <p:sp>
            <p:nvSpPr>
              <p:cNvPr id="2575" name="Google Shape;2575;p10"/>
              <p:cNvSpPr txBox="1"/>
              <p:nvPr/>
            </p:nvSpPr>
            <p:spPr>
              <a:xfrm>
                <a:off x="6765077"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22</a:t>
                </a:r>
                <a:endParaRPr b="0" i="0" sz="1400" u="none" cap="none" strike="noStrike">
                  <a:solidFill>
                    <a:srgbClr val="262626"/>
                  </a:solidFill>
                  <a:latin typeface="Arial"/>
                  <a:ea typeface="Arial"/>
                  <a:cs typeface="Arial"/>
                  <a:sym typeface="Arial"/>
                </a:endParaRPr>
              </a:p>
            </p:txBody>
          </p:sp>
          <p:sp>
            <p:nvSpPr>
              <p:cNvPr id="2576" name="Google Shape;2576;p10"/>
              <p:cNvSpPr txBox="1"/>
              <p:nvPr/>
            </p:nvSpPr>
            <p:spPr>
              <a:xfrm>
                <a:off x="6973879"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24</a:t>
                </a:r>
                <a:endParaRPr b="0" i="0" sz="1400" u="none" cap="none" strike="noStrike">
                  <a:solidFill>
                    <a:srgbClr val="262626"/>
                  </a:solidFill>
                  <a:latin typeface="Arial"/>
                  <a:ea typeface="Arial"/>
                  <a:cs typeface="Arial"/>
                  <a:sym typeface="Arial"/>
                </a:endParaRPr>
              </a:p>
            </p:txBody>
          </p:sp>
          <p:sp>
            <p:nvSpPr>
              <p:cNvPr id="2577" name="Google Shape;2577;p10"/>
              <p:cNvSpPr txBox="1"/>
              <p:nvPr/>
            </p:nvSpPr>
            <p:spPr>
              <a:xfrm>
                <a:off x="7607359"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30</a:t>
                </a:r>
                <a:endParaRPr b="0" i="0" sz="1400" u="none" cap="none" strike="noStrike">
                  <a:solidFill>
                    <a:srgbClr val="262626"/>
                  </a:solidFill>
                  <a:latin typeface="Arial"/>
                  <a:ea typeface="Arial"/>
                  <a:cs typeface="Arial"/>
                  <a:sym typeface="Arial"/>
                </a:endParaRPr>
              </a:p>
            </p:txBody>
          </p:sp>
          <p:sp>
            <p:nvSpPr>
              <p:cNvPr id="2578" name="Google Shape;2578;p10"/>
              <p:cNvSpPr txBox="1"/>
              <p:nvPr/>
            </p:nvSpPr>
            <p:spPr>
              <a:xfrm>
                <a:off x="7189758"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26</a:t>
                </a:r>
                <a:endParaRPr b="0" i="0" sz="1400" u="none" cap="none" strike="noStrike">
                  <a:solidFill>
                    <a:srgbClr val="262626"/>
                  </a:solidFill>
                  <a:latin typeface="Arial"/>
                  <a:ea typeface="Arial"/>
                  <a:cs typeface="Arial"/>
                  <a:sym typeface="Arial"/>
                </a:endParaRPr>
              </a:p>
            </p:txBody>
          </p:sp>
          <p:sp>
            <p:nvSpPr>
              <p:cNvPr id="2579" name="Google Shape;2579;p10"/>
              <p:cNvSpPr txBox="1"/>
              <p:nvPr/>
            </p:nvSpPr>
            <p:spPr>
              <a:xfrm>
                <a:off x="7398558" y="3836827"/>
                <a:ext cx="193996" cy="153888"/>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28</a:t>
                </a:r>
                <a:endParaRPr b="0" i="0" sz="1400" u="none" cap="none" strike="noStrike">
                  <a:solidFill>
                    <a:srgbClr val="262626"/>
                  </a:solidFill>
                  <a:latin typeface="Arial"/>
                  <a:ea typeface="Arial"/>
                  <a:cs typeface="Arial"/>
                  <a:sym typeface="Arial"/>
                </a:endParaRPr>
              </a:p>
            </p:txBody>
          </p:sp>
          <p:sp>
            <p:nvSpPr>
              <p:cNvPr id="2580" name="Google Shape;2580;p10"/>
              <p:cNvSpPr txBox="1"/>
              <p:nvPr/>
            </p:nvSpPr>
            <p:spPr>
              <a:xfrm>
                <a:off x="7399294" y="4278088"/>
                <a:ext cx="182651"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0</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0</a:t>
                </a:r>
                <a:endParaRPr b="0" i="0" sz="1100" u="none" cap="none" strike="noStrike">
                  <a:solidFill>
                    <a:srgbClr val="262626"/>
                  </a:solidFill>
                  <a:latin typeface="Arial Narrow"/>
                  <a:ea typeface="Arial Narrow"/>
                  <a:cs typeface="Arial Narrow"/>
                  <a:sym typeface="Arial Narrow"/>
                </a:endParaRPr>
              </a:p>
            </p:txBody>
          </p:sp>
          <p:sp>
            <p:nvSpPr>
              <p:cNvPr id="2581" name="Google Shape;2581;p10"/>
              <p:cNvSpPr txBox="1"/>
              <p:nvPr/>
            </p:nvSpPr>
            <p:spPr>
              <a:xfrm>
                <a:off x="7186954" y="4278088"/>
                <a:ext cx="182651"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10</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2</a:t>
                </a:r>
                <a:endParaRPr b="0" i="0" sz="1100" u="none" cap="none" strike="noStrike">
                  <a:solidFill>
                    <a:srgbClr val="262626"/>
                  </a:solidFill>
                  <a:latin typeface="Arial Narrow"/>
                  <a:ea typeface="Arial Narrow"/>
                  <a:cs typeface="Arial Narrow"/>
                  <a:sym typeface="Arial Narrow"/>
                </a:endParaRPr>
              </a:p>
            </p:txBody>
          </p:sp>
          <p:sp>
            <p:nvSpPr>
              <p:cNvPr id="2582" name="Google Shape;2582;p10"/>
              <p:cNvSpPr txBox="1"/>
              <p:nvPr/>
            </p:nvSpPr>
            <p:spPr>
              <a:xfrm>
                <a:off x="6963997" y="4278088"/>
                <a:ext cx="182651"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13</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10</a:t>
                </a:r>
                <a:endParaRPr b="0" i="0" sz="1100" u="none" cap="none" strike="noStrike">
                  <a:solidFill>
                    <a:srgbClr val="262626"/>
                  </a:solidFill>
                  <a:latin typeface="Arial Narrow"/>
                  <a:ea typeface="Arial Narrow"/>
                  <a:cs typeface="Arial Narrow"/>
                  <a:sym typeface="Arial Narrow"/>
                </a:endParaRPr>
              </a:p>
            </p:txBody>
          </p:sp>
          <p:sp>
            <p:nvSpPr>
              <p:cNvPr id="2583" name="Google Shape;2583;p10"/>
              <p:cNvSpPr txBox="1"/>
              <p:nvPr/>
            </p:nvSpPr>
            <p:spPr>
              <a:xfrm>
                <a:off x="6741040" y="4278088"/>
                <a:ext cx="182651"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19</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14</a:t>
                </a:r>
                <a:endParaRPr b="0" i="0" sz="1100" u="none" cap="none" strike="noStrike">
                  <a:solidFill>
                    <a:srgbClr val="262626"/>
                  </a:solidFill>
                  <a:latin typeface="Arial Narrow"/>
                  <a:ea typeface="Arial Narrow"/>
                  <a:cs typeface="Arial Narrow"/>
                  <a:sym typeface="Arial Narrow"/>
                </a:endParaRPr>
              </a:p>
            </p:txBody>
          </p:sp>
          <p:sp>
            <p:nvSpPr>
              <p:cNvPr id="2584" name="Google Shape;2584;p10"/>
              <p:cNvSpPr txBox="1"/>
              <p:nvPr/>
            </p:nvSpPr>
            <p:spPr>
              <a:xfrm>
                <a:off x="6546395" y="4278088"/>
                <a:ext cx="182651"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20</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17</a:t>
                </a:r>
                <a:endParaRPr b="0" i="0" sz="1100" u="none" cap="none" strike="noStrike">
                  <a:solidFill>
                    <a:srgbClr val="262626"/>
                  </a:solidFill>
                  <a:latin typeface="Arial Narrow"/>
                  <a:ea typeface="Arial Narrow"/>
                  <a:cs typeface="Arial Narrow"/>
                  <a:sym typeface="Arial Narrow"/>
                </a:endParaRPr>
              </a:p>
            </p:txBody>
          </p:sp>
          <p:sp>
            <p:nvSpPr>
              <p:cNvPr id="2585" name="Google Shape;2585;p10"/>
              <p:cNvSpPr txBox="1"/>
              <p:nvPr/>
            </p:nvSpPr>
            <p:spPr>
              <a:xfrm>
                <a:off x="6323438" y="4278088"/>
                <a:ext cx="182651"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30</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23</a:t>
                </a:r>
                <a:endParaRPr b="0" i="0" sz="1100" u="none" cap="none" strike="noStrike">
                  <a:solidFill>
                    <a:srgbClr val="262626"/>
                  </a:solidFill>
                  <a:latin typeface="Arial Narrow"/>
                  <a:ea typeface="Arial Narrow"/>
                  <a:cs typeface="Arial Narrow"/>
                  <a:sym typeface="Arial Narrow"/>
                </a:endParaRPr>
              </a:p>
            </p:txBody>
          </p:sp>
          <p:sp>
            <p:nvSpPr>
              <p:cNvPr id="2586" name="Google Shape;2586;p10"/>
              <p:cNvSpPr txBox="1"/>
              <p:nvPr/>
            </p:nvSpPr>
            <p:spPr>
              <a:xfrm>
                <a:off x="6111098" y="4278088"/>
                <a:ext cx="182651"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43</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38</a:t>
                </a:r>
                <a:endParaRPr b="0" i="0" sz="1100" u="none" cap="none" strike="noStrike">
                  <a:solidFill>
                    <a:srgbClr val="262626"/>
                  </a:solidFill>
                  <a:latin typeface="Arial Narrow"/>
                  <a:ea typeface="Arial Narrow"/>
                  <a:cs typeface="Arial Narrow"/>
                  <a:sym typeface="Arial Narrow"/>
                </a:endParaRPr>
              </a:p>
            </p:txBody>
          </p:sp>
          <p:sp>
            <p:nvSpPr>
              <p:cNvPr id="2587" name="Google Shape;2587;p10"/>
              <p:cNvSpPr txBox="1"/>
              <p:nvPr/>
            </p:nvSpPr>
            <p:spPr>
              <a:xfrm>
                <a:off x="5905836" y="4278088"/>
                <a:ext cx="182651"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47</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41</a:t>
                </a:r>
                <a:endParaRPr b="0" i="0" sz="1100" u="none" cap="none" strike="noStrike">
                  <a:solidFill>
                    <a:srgbClr val="262626"/>
                  </a:solidFill>
                  <a:latin typeface="Arial Narrow"/>
                  <a:ea typeface="Arial Narrow"/>
                  <a:cs typeface="Arial Narrow"/>
                  <a:sym typeface="Arial Narrow"/>
                </a:endParaRPr>
              </a:p>
            </p:txBody>
          </p:sp>
          <p:sp>
            <p:nvSpPr>
              <p:cNvPr id="2588" name="Google Shape;2588;p10"/>
              <p:cNvSpPr txBox="1"/>
              <p:nvPr/>
            </p:nvSpPr>
            <p:spPr>
              <a:xfrm>
                <a:off x="5704113" y="4278088"/>
                <a:ext cx="182651"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62</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51</a:t>
                </a:r>
                <a:endParaRPr b="0" i="0" sz="1100" u="none" cap="none" strike="noStrike">
                  <a:solidFill>
                    <a:srgbClr val="262626"/>
                  </a:solidFill>
                  <a:latin typeface="Arial Narrow"/>
                  <a:ea typeface="Arial Narrow"/>
                  <a:cs typeface="Arial Narrow"/>
                  <a:sym typeface="Arial Narrow"/>
                </a:endParaRPr>
              </a:p>
            </p:txBody>
          </p:sp>
          <p:sp>
            <p:nvSpPr>
              <p:cNvPr id="2589" name="Google Shape;2589;p10"/>
              <p:cNvSpPr txBox="1"/>
              <p:nvPr/>
            </p:nvSpPr>
            <p:spPr>
              <a:xfrm>
                <a:off x="5488233" y="4278088"/>
                <a:ext cx="182651"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89</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63</a:t>
                </a:r>
                <a:endParaRPr b="0" i="0" sz="1100" u="none" cap="none" strike="noStrike">
                  <a:solidFill>
                    <a:srgbClr val="262626"/>
                  </a:solidFill>
                  <a:latin typeface="Arial Narrow"/>
                  <a:ea typeface="Arial Narrow"/>
                  <a:cs typeface="Arial Narrow"/>
                  <a:sym typeface="Arial Narrow"/>
                </a:endParaRPr>
              </a:p>
            </p:txBody>
          </p:sp>
          <p:sp>
            <p:nvSpPr>
              <p:cNvPr id="2590" name="Google Shape;2590;p10"/>
              <p:cNvSpPr txBox="1"/>
              <p:nvPr/>
            </p:nvSpPr>
            <p:spPr>
              <a:xfrm>
                <a:off x="5272354" y="4278088"/>
                <a:ext cx="226976"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118</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89</a:t>
                </a:r>
                <a:endParaRPr b="0" i="0" sz="1100" u="none" cap="none" strike="noStrike">
                  <a:solidFill>
                    <a:srgbClr val="262626"/>
                  </a:solidFill>
                  <a:latin typeface="Arial Narrow"/>
                  <a:ea typeface="Arial Narrow"/>
                  <a:cs typeface="Arial Narrow"/>
                  <a:sym typeface="Arial Narrow"/>
                </a:endParaRPr>
              </a:p>
            </p:txBody>
          </p:sp>
          <p:sp>
            <p:nvSpPr>
              <p:cNvPr id="2591" name="Google Shape;2591;p10"/>
              <p:cNvSpPr txBox="1"/>
              <p:nvPr/>
            </p:nvSpPr>
            <p:spPr>
              <a:xfrm>
                <a:off x="5060015" y="4278088"/>
                <a:ext cx="216311"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135</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122</a:t>
                </a:r>
                <a:endParaRPr b="0" i="0" sz="1100" u="none" cap="none" strike="noStrike">
                  <a:solidFill>
                    <a:srgbClr val="262626"/>
                  </a:solidFill>
                  <a:latin typeface="Arial Narrow"/>
                  <a:ea typeface="Arial Narrow"/>
                  <a:cs typeface="Arial Narrow"/>
                  <a:sym typeface="Arial Narrow"/>
                </a:endParaRPr>
              </a:p>
            </p:txBody>
          </p:sp>
          <p:sp>
            <p:nvSpPr>
              <p:cNvPr id="2592" name="Google Shape;2592;p10"/>
              <p:cNvSpPr txBox="1"/>
              <p:nvPr/>
            </p:nvSpPr>
            <p:spPr>
              <a:xfrm>
                <a:off x="4844134" y="4278088"/>
                <a:ext cx="238737"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173</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165</a:t>
                </a:r>
                <a:endParaRPr b="0" i="0" sz="1100" u="none" cap="none" strike="noStrike">
                  <a:solidFill>
                    <a:srgbClr val="262626"/>
                  </a:solidFill>
                  <a:latin typeface="Arial Narrow"/>
                  <a:ea typeface="Arial Narrow"/>
                  <a:cs typeface="Arial Narrow"/>
                  <a:sym typeface="Arial Narrow"/>
                </a:endParaRPr>
              </a:p>
            </p:txBody>
          </p:sp>
          <p:sp>
            <p:nvSpPr>
              <p:cNvPr id="2593" name="Google Shape;2593;p10"/>
              <p:cNvSpPr txBox="1"/>
              <p:nvPr/>
            </p:nvSpPr>
            <p:spPr>
              <a:xfrm>
                <a:off x="4635332" y="4278088"/>
                <a:ext cx="238737"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225</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221</a:t>
                </a:r>
                <a:endParaRPr b="0" i="0" sz="1100" u="none" cap="none" strike="noStrike">
                  <a:solidFill>
                    <a:srgbClr val="262626"/>
                  </a:solidFill>
                  <a:latin typeface="Arial Narrow"/>
                  <a:ea typeface="Arial Narrow"/>
                  <a:cs typeface="Arial Narrow"/>
                  <a:sym typeface="Arial Narrow"/>
                </a:endParaRPr>
              </a:p>
            </p:txBody>
          </p:sp>
          <p:sp>
            <p:nvSpPr>
              <p:cNvPr id="2594" name="Google Shape;2594;p10"/>
              <p:cNvSpPr txBox="1"/>
              <p:nvPr/>
            </p:nvSpPr>
            <p:spPr>
              <a:xfrm>
                <a:off x="4405298" y="4278088"/>
                <a:ext cx="238737"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331</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800"/>
                  <a:buFont typeface="Arial"/>
                  <a:buNone/>
                </a:pPr>
                <a:r>
                  <a:rPr b="0" i="0" lang="en-US" sz="1100" u="none" cap="none" strike="noStrike">
                    <a:solidFill>
                      <a:srgbClr val="262626"/>
                    </a:solidFill>
                    <a:latin typeface="Arial Narrow"/>
                    <a:ea typeface="Arial Narrow"/>
                    <a:cs typeface="Arial Narrow"/>
                    <a:sym typeface="Arial Narrow"/>
                  </a:rPr>
                  <a:t>330</a:t>
                </a:r>
                <a:endParaRPr b="0" i="0" sz="1100" u="none" cap="none" strike="noStrike">
                  <a:solidFill>
                    <a:srgbClr val="262626"/>
                  </a:solidFill>
                  <a:latin typeface="Arial Narrow"/>
                  <a:ea typeface="Arial Narrow"/>
                  <a:cs typeface="Arial Narrow"/>
                  <a:sym typeface="Arial Narrow"/>
                </a:endParaRPr>
              </a:p>
            </p:txBody>
          </p:sp>
          <p:cxnSp>
            <p:nvCxnSpPr>
              <p:cNvPr id="2595" name="Google Shape;2595;p10"/>
              <p:cNvCxnSpPr/>
              <p:nvPr/>
            </p:nvCxnSpPr>
            <p:spPr>
              <a:xfrm>
                <a:off x="5169993" y="2907354"/>
                <a:ext cx="0" cy="864469"/>
              </a:xfrm>
              <a:prstGeom prst="straightConnector1">
                <a:avLst/>
              </a:prstGeom>
              <a:noFill/>
              <a:ln cap="flat" cmpd="sng" w="12700">
                <a:solidFill>
                  <a:schemeClr val="lt2"/>
                </a:solidFill>
                <a:prstDash val="dash"/>
                <a:miter lim="800000"/>
                <a:headEnd len="sm" w="sm" type="none"/>
                <a:tailEnd len="sm" w="sm" type="none"/>
              </a:ln>
            </p:spPr>
          </p:cxnSp>
          <p:sp>
            <p:nvSpPr>
              <p:cNvPr id="2596" name="Google Shape;2596;p10"/>
              <p:cNvSpPr txBox="1"/>
              <p:nvPr/>
            </p:nvSpPr>
            <p:spPr>
              <a:xfrm>
                <a:off x="5114564" y="3017321"/>
                <a:ext cx="144448" cy="128559"/>
              </a:xfrm>
              <a:prstGeom prst="rect">
                <a:avLst/>
              </a:prstGeom>
              <a:solidFill>
                <a:schemeClr val="lt1"/>
              </a:solidFill>
              <a:ln>
                <a:noFill/>
              </a:ln>
            </p:spPr>
            <p:txBody>
              <a:bodyPr anchorCtr="0" anchor="ctr" bIns="0" lIns="0" spcFirstLastPara="1" rIns="0" wrap="square" tIns="0">
                <a:noAutofit/>
              </a:bodyPr>
              <a:lstStyle/>
              <a:p>
                <a:pPr indent="0" lvl="0" marL="12700" marR="0" rtl="0" algn="ctr">
                  <a:lnSpc>
                    <a:spcPct val="100000"/>
                  </a:lnSpc>
                  <a:spcBef>
                    <a:spcPts val="0"/>
                  </a:spcBef>
                  <a:spcAft>
                    <a:spcPts val="0"/>
                  </a:spcAft>
                  <a:buClr>
                    <a:srgbClr val="000000"/>
                  </a:buClr>
                  <a:buSzPts val="800"/>
                  <a:buFont typeface="Arial"/>
                  <a:buNone/>
                </a:pPr>
                <a:r>
                  <a:rPr b="0" i="0" lang="en-US" sz="800" u="none" cap="none" strike="noStrike">
                    <a:solidFill>
                      <a:srgbClr val="A6A6A6"/>
                    </a:solidFill>
                    <a:latin typeface="Arial"/>
                    <a:ea typeface="Arial"/>
                    <a:cs typeface="Arial"/>
                    <a:sym typeface="Arial"/>
                  </a:rPr>
                  <a:t>43</a:t>
                </a:r>
                <a:endParaRPr b="0" i="0" sz="1400" u="none" cap="none" strike="noStrike">
                  <a:solidFill>
                    <a:srgbClr val="000000"/>
                  </a:solidFill>
                  <a:latin typeface="Arial"/>
                  <a:ea typeface="Arial"/>
                  <a:cs typeface="Arial"/>
                  <a:sym typeface="Arial"/>
                </a:endParaRPr>
              </a:p>
            </p:txBody>
          </p:sp>
          <p:sp>
            <p:nvSpPr>
              <p:cNvPr id="2597" name="Google Shape;2597;p10"/>
              <p:cNvSpPr txBox="1"/>
              <p:nvPr/>
            </p:nvSpPr>
            <p:spPr>
              <a:xfrm>
                <a:off x="5114564" y="2753834"/>
                <a:ext cx="144448" cy="128559"/>
              </a:xfrm>
              <a:prstGeom prst="rect">
                <a:avLst/>
              </a:prstGeom>
              <a:noFill/>
              <a:ln>
                <a:noFill/>
              </a:ln>
            </p:spPr>
            <p:txBody>
              <a:bodyPr anchorCtr="0" anchor="ctr" bIns="0" lIns="0" spcFirstLastPara="1" rIns="0" wrap="square" tIns="0">
                <a:noAutofit/>
              </a:bodyPr>
              <a:lstStyle/>
              <a:p>
                <a:pPr indent="0" lvl="0" marL="12700" marR="0" rtl="0" algn="ctr">
                  <a:lnSpc>
                    <a:spcPct val="100000"/>
                  </a:lnSpc>
                  <a:spcBef>
                    <a:spcPts val="0"/>
                  </a:spcBef>
                  <a:spcAft>
                    <a:spcPts val="0"/>
                  </a:spcAft>
                  <a:buClr>
                    <a:srgbClr val="000000"/>
                  </a:buClr>
                  <a:buSzPts val="800"/>
                  <a:buFont typeface="Arial"/>
                  <a:buNone/>
                </a:pPr>
                <a:r>
                  <a:rPr b="0" i="0" lang="en-US" sz="800" u="none" cap="none" strike="noStrike">
                    <a:solidFill>
                      <a:srgbClr val="1B5477"/>
                    </a:solidFill>
                    <a:latin typeface="Arial"/>
                    <a:ea typeface="Arial"/>
                    <a:cs typeface="Arial"/>
                    <a:sym typeface="Arial"/>
                  </a:rPr>
                  <a:t>45</a:t>
                </a:r>
                <a:endParaRPr b="0" i="0" sz="1400" u="none" cap="none" strike="noStrike">
                  <a:solidFill>
                    <a:srgbClr val="000000"/>
                  </a:solidFill>
                  <a:latin typeface="Arial"/>
                  <a:ea typeface="Arial"/>
                  <a:cs typeface="Arial"/>
                  <a:sym typeface="Arial"/>
                </a:endParaRPr>
              </a:p>
            </p:txBody>
          </p:sp>
          <p:sp>
            <p:nvSpPr>
              <p:cNvPr id="2598" name="Google Shape;2598;p10"/>
              <p:cNvSpPr txBox="1"/>
              <p:nvPr/>
            </p:nvSpPr>
            <p:spPr>
              <a:xfrm>
                <a:off x="5719733" y="3064876"/>
                <a:ext cx="144448" cy="128559"/>
              </a:xfrm>
              <a:prstGeom prst="rect">
                <a:avLst/>
              </a:prstGeom>
              <a:noFill/>
              <a:ln>
                <a:noFill/>
              </a:ln>
            </p:spPr>
            <p:txBody>
              <a:bodyPr anchorCtr="0" anchor="ctr" bIns="0" lIns="0" spcFirstLastPara="1" rIns="0" wrap="square" tIns="0">
                <a:noAutofit/>
              </a:bodyPr>
              <a:lstStyle/>
              <a:p>
                <a:pPr indent="0" lvl="0" marL="12700" marR="0" rtl="0" algn="ctr">
                  <a:lnSpc>
                    <a:spcPct val="100000"/>
                  </a:lnSpc>
                  <a:spcBef>
                    <a:spcPts val="0"/>
                  </a:spcBef>
                  <a:spcAft>
                    <a:spcPts val="0"/>
                  </a:spcAft>
                  <a:buClr>
                    <a:srgbClr val="000000"/>
                  </a:buClr>
                  <a:buSzPts val="800"/>
                  <a:buFont typeface="Arial"/>
                  <a:buNone/>
                </a:pPr>
                <a:r>
                  <a:rPr b="0" i="0" lang="en-US" sz="800" u="none" cap="none" strike="noStrike">
                    <a:solidFill>
                      <a:srgbClr val="1B5477"/>
                    </a:solidFill>
                    <a:latin typeface="Arial"/>
                    <a:ea typeface="Arial"/>
                    <a:cs typeface="Arial"/>
                    <a:sym typeface="Arial"/>
                  </a:rPr>
                  <a:t>30</a:t>
                </a:r>
                <a:endParaRPr b="0" i="0" sz="1400" u="none" cap="none" strike="noStrike">
                  <a:solidFill>
                    <a:srgbClr val="000000"/>
                  </a:solidFill>
                  <a:latin typeface="Arial"/>
                  <a:ea typeface="Arial"/>
                  <a:cs typeface="Arial"/>
                  <a:sym typeface="Arial"/>
                </a:endParaRPr>
              </a:p>
            </p:txBody>
          </p:sp>
          <p:cxnSp>
            <p:nvCxnSpPr>
              <p:cNvPr id="2599" name="Google Shape;2599;p10"/>
              <p:cNvCxnSpPr/>
              <p:nvPr/>
            </p:nvCxnSpPr>
            <p:spPr>
              <a:xfrm>
                <a:off x="5796911" y="3215154"/>
                <a:ext cx="0" cy="556670"/>
              </a:xfrm>
              <a:prstGeom prst="straightConnector1">
                <a:avLst/>
              </a:prstGeom>
              <a:noFill/>
              <a:ln cap="flat" cmpd="sng" w="12700">
                <a:solidFill>
                  <a:schemeClr val="lt2"/>
                </a:solidFill>
                <a:prstDash val="dash"/>
                <a:miter lim="800000"/>
                <a:headEnd len="sm" w="sm" type="none"/>
                <a:tailEnd len="sm" w="sm" type="none"/>
              </a:ln>
            </p:spPr>
          </p:cxnSp>
          <p:sp>
            <p:nvSpPr>
              <p:cNvPr id="2600" name="Google Shape;2600;p10"/>
              <p:cNvSpPr txBox="1"/>
              <p:nvPr/>
            </p:nvSpPr>
            <p:spPr>
              <a:xfrm>
                <a:off x="5719733" y="3416486"/>
                <a:ext cx="144448" cy="90647"/>
              </a:xfrm>
              <a:prstGeom prst="rect">
                <a:avLst/>
              </a:prstGeom>
              <a:solidFill>
                <a:schemeClr val="lt1"/>
              </a:solidFill>
              <a:ln>
                <a:noFill/>
              </a:ln>
            </p:spPr>
            <p:txBody>
              <a:bodyPr anchorCtr="0" anchor="ctr" bIns="0" lIns="0" spcFirstLastPara="1" rIns="0" wrap="square" tIns="0">
                <a:noAutofit/>
              </a:bodyPr>
              <a:lstStyle/>
              <a:p>
                <a:pPr indent="0" lvl="0" marL="12700" marR="0" rtl="0" algn="ctr">
                  <a:lnSpc>
                    <a:spcPct val="100000"/>
                  </a:lnSpc>
                  <a:spcBef>
                    <a:spcPts val="0"/>
                  </a:spcBef>
                  <a:spcAft>
                    <a:spcPts val="0"/>
                  </a:spcAft>
                  <a:buClr>
                    <a:srgbClr val="000000"/>
                  </a:buClr>
                  <a:buSzPts val="800"/>
                  <a:buFont typeface="Arial"/>
                  <a:buNone/>
                </a:pPr>
                <a:r>
                  <a:rPr b="0" i="0" lang="en-US" sz="800" u="none" cap="none" strike="noStrike">
                    <a:solidFill>
                      <a:srgbClr val="A6A6A6"/>
                    </a:solidFill>
                    <a:latin typeface="Arial"/>
                    <a:ea typeface="Arial"/>
                    <a:cs typeface="Arial"/>
                    <a:sym typeface="Arial"/>
                  </a:rPr>
                  <a:t>22</a:t>
                </a:r>
                <a:endParaRPr b="0" i="0" sz="1400" u="none" cap="none" strike="noStrike">
                  <a:solidFill>
                    <a:srgbClr val="000000"/>
                  </a:solidFill>
                  <a:latin typeface="Arial"/>
                  <a:ea typeface="Arial"/>
                  <a:cs typeface="Arial"/>
                  <a:sym typeface="Arial"/>
                </a:endParaRPr>
              </a:p>
            </p:txBody>
          </p:sp>
          <p:sp>
            <p:nvSpPr>
              <p:cNvPr id="2601" name="Google Shape;2601;p10"/>
              <p:cNvSpPr txBox="1"/>
              <p:nvPr/>
            </p:nvSpPr>
            <p:spPr>
              <a:xfrm>
                <a:off x="4521905" y="4021129"/>
                <a:ext cx="3212613"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00"/>
                  <a:buFont typeface="Arial"/>
                  <a:buNone/>
                </a:pPr>
                <a:r>
                  <a:rPr b="1" i="0" lang="en-US" sz="1200" u="none" cap="none" strike="noStrike">
                    <a:solidFill>
                      <a:srgbClr val="262626"/>
                    </a:solidFill>
                    <a:latin typeface="Arial Narrow"/>
                    <a:ea typeface="Arial Narrow"/>
                    <a:cs typeface="Arial Narrow"/>
                    <a:sym typeface="Arial Narrow"/>
                  </a:rPr>
                  <a:t>Months</a:t>
                </a:r>
                <a:endParaRPr b="0" i="0" sz="1200" u="none" cap="none" strike="noStrike">
                  <a:solidFill>
                    <a:srgbClr val="262626"/>
                  </a:solidFill>
                  <a:latin typeface="Arial"/>
                  <a:ea typeface="Arial"/>
                  <a:cs typeface="Arial"/>
                  <a:sym typeface="Arial"/>
                </a:endParaRPr>
              </a:p>
            </p:txBody>
          </p:sp>
          <p:grpSp>
            <p:nvGrpSpPr>
              <p:cNvPr id="2602" name="Google Shape;2602;p10"/>
              <p:cNvGrpSpPr/>
              <p:nvPr/>
            </p:nvGrpSpPr>
            <p:grpSpPr>
              <a:xfrm>
                <a:off x="6694715" y="2316851"/>
                <a:ext cx="1012757" cy="307777"/>
                <a:chOff x="3699196" y="1856416"/>
                <a:chExt cx="809942" cy="313816"/>
              </a:xfrm>
            </p:grpSpPr>
            <p:grpSp>
              <p:nvGrpSpPr>
                <p:cNvPr id="2603" name="Google Shape;2603;p10"/>
                <p:cNvGrpSpPr/>
                <p:nvPr/>
              </p:nvGrpSpPr>
              <p:grpSpPr>
                <a:xfrm>
                  <a:off x="3699196" y="1934430"/>
                  <a:ext cx="196900" cy="147626"/>
                  <a:chOff x="3699196" y="1934430"/>
                  <a:chExt cx="196900" cy="147626"/>
                </a:xfrm>
              </p:grpSpPr>
              <p:cxnSp>
                <p:nvCxnSpPr>
                  <p:cNvPr id="2604" name="Google Shape;2604;p10"/>
                  <p:cNvCxnSpPr/>
                  <p:nvPr/>
                </p:nvCxnSpPr>
                <p:spPr>
                  <a:xfrm>
                    <a:off x="3699196" y="1934430"/>
                    <a:ext cx="196900" cy="0"/>
                  </a:xfrm>
                  <a:prstGeom prst="straightConnector1">
                    <a:avLst/>
                  </a:prstGeom>
                  <a:noFill/>
                  <a:ln cap="flat" cmpd="sng" w="19050">
                    <a:solidFill>
                      <a:schemeClr val="accent1"/>
                    </a:solidFill>
                    <a:prstDash val="solid"/>
                    <a:miter lim="800000"/>
                    <a:headEnd len="sm" w="sm" type="none"/>
                    <a:tailEnd len="sm" w="sm" type="none"/>
                  </a:ln>
                </p:spPr>
              </p:cxnSp>
              <p:cxnSp>
                <p:nvCxnSpPr>
                  <p:cNvPr id="2605" name="Google Shape;2605;p10"/>
                  <p:cNvCxnSpPr/>
                  <p:nvPr/>
                </p:nvCxnSpPr>
                <p:spPr>
                  <a:xfrm>
                    <a:off x="3699196" y="2082056"/>
                    <a:ext cx="196900" cy="0"/>
                  </a:xfrm>
                  <a:prstGeom prst="straightConnector1">
                    <a:avLst/>
                  </a:prstGeom>
                  <a:noFill/>
                  <a:ln cap="flat" cmpd="sng" w="19050">
                    <a:solidFill>
                      <a:srgbClr val="7F7F7F"/>
                    </a:solidFill>
                    <a:prstDash val="solid"/>
                    <a:miter lim="800000"/>
                    <a:headEnd len="sm" w="sm" type="none"/>
                    <a:tailEnd len="sm" w="sm" type="none"/>
                  </a:ln>
                </p:spPr>
              </p:cxnSp>
            </p:grpSp>
            <p:sp>
              <p:nvSpPr>
                <p:cNvPr id="2606" name="Google Shape;2606;p10"/>
                <p:cNvSpPr txBox="1"/>
                <p:nvPr/>
              </p:nvSpPr>
              <p:spPr>
                <a:xfrm>
                  <a:off x="3940397" y="1856416"/>
                  <a:ext cx="568741" cy="313816"/>
                </a:xfrm>
                <a:prstGeom prst="rect">
                  <a:avLst/>
                </a:prstGeom>
                <a:noFill/>
                <a:ln>
                  <a:noFill/>
                </a:ln>
              </p:spPr>
              <p:txBody>
                <a:bodyPr anchorCtr="0" anchor="t" bIns="0" lIns="48000" spcFirstLastPara="1" rIns="4800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Imlunestrant</a:t>
                  </a:r>
                  <a:br>
                    <a:rPr b="0" i="0" lang="en-US" sz="1000" u="none" cap="none" strike="noStrike">
                      <a:solidFill>
                        <a:srgbClr val="262626"/>
                      </a:solidFill>
                      <a:latin typeface="Arial Narrow"/>
                      <a:ea typeface="Arial Narrow"/>
                      <a:cs typeface="Arial Narrow"/>
                      <a:sym typeface="Arial Narrow"/>
                    </a:rPr>
                  </a:br>
                  <a:r>
                    <a:rPr b="0" i="0" lang="en-US" sz="1000" u="none" cap="none" strike="noStrike">
                      <a:solidFill>
                        <a:srgbClr val="262626"/>
                      </a:solidFill>
                      <a:latin typeface="Arial Narrow"/>
                      <a:ea typeface="Arial Narrow"/>
                      <a:cs typeface="Arial Narrow"/>
                      <a:sym typeface="Arial Narrow"/>
                    </a:rPr>
                    <a:t>SOC</a:t>
                  </a:r>
                  <a:endParaRPr b="0" i="0" sz="1000" u="none" cap="none" strike="noStrike">
                    <a:solidFill>
                      <a:srgbClr val="262626"/>
                    </a:solidFill>
                    <a:latin typeface="Arial"/>
                    <a:ea typeface="Arial"/>
                    <a:cs typeface="Arial"/>
                    <a:sym typeface="Arial"/>
                  </a:endParaRPr>
                </a:p>
              </p:txBody>
            </p:sp>
          </p:grpSp>
        </p:grpSp>
      </p:grpSp>
      <p:sp>
        <p:nvSpPr>
          <p:cNvPr id="2607" name="Google Shape;2607;p10"/>
          <p:cNvSpPr txBox="1"/>
          <p:nvPr/>
        </p:nvSpPr>
        <p:spPr>
          <a:xfrm>
            <a:off x="1675433" y="1338700"/>
            <a:ext cx="3155972" cy="7386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400" u="none" cap="none" strike="noStrike">
                <a:solidFill>
                  <a:srgbClr val="262626"/>
                </a:solidFill>
                <a:latin typeface="Arial Narrow"/>
                <a:ea typeface="Arial Narrow"/>
                <a:cs typeface="Arial Narrow"/>
                <a:sym typeface="Arial Narrow"/>
              </a:rPr>
              <a:t>ITT patient population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400" u="none" cap="none" strike="noStrike">
                <a:solidFill>
                  <a:schemeClr val="accent2"/>
                </a:solidFill>
                <a:latin typeface="Arial Narrow"/>
                <a:ea typeface="Arial Narrow"/>
                <a:cs typeface="Arial Narrow"/>
                <a:sym typeface="Arial Narrow"/>
              </a:rPr>
              <a:t>69% prior CDK4/6i,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400" u="none" cap="none" strike="noStrike">
                <a:solidFill>
                  <a:schemeClr val="accent2"/>
                </a:solidFill>
                <a:latin typeface="Arial Narrow"/>
                <a:ea typeface="Arial Narrow"/>
                <a:cs typeface="Arial Narrow"/>
                <a:sym typeface="Arial Narrow"/>
              </a:rPr>
              <a:t>32% treatment in 1L</a:t>
            </a:r>
            <a:endParaRPr b="0" i="0" sz="1400" u="none" cap="none" strike="noStrike">
              <a:solidFill>
                <a:schemeClr val="accent2"/>
              </a:solidFill>
              <a:latin typeface="Arial"/>
              <a:ea typeface="Arial"/>
              <a:cs typeface="Arial"/>
              <a:sym typeface="Arial"/>
            </a:endParaRPr>
          </a:p>
        </p:txBody>
      </p:sp>
      <p:graphicFrame>
        <p:nvGraphicFramePr>
          <p:cNvPr id="2608" name="Google Shape;2608;p10"/>
          <p:cNvGraphicFramePr/>
          <p:nvPr/>
        </p:nvGraphicFramePr>
        <p:xfrm>
          <a:off x="1267849" y="4517815"/>
          <a:ext cx="3000000" cy="3000000"/>
        </p:xfrm>
        <a:graphic>
          <a:graphicData uri="http://schemas.openxmlformats.org/drawingml/2006/table">
            <a:tbl>
              <a:tblPr>
                <a:noFill/>
                <a:tableStyleId>{B670556F-2E9B-48F4-A988-F57587558883}</a:tableStyleId>
              </a:tblPr>
              <a:tblGrid>
                <a:gridCol w="1595625"/>
                <a:gridCol w="1082850"/>
                <a:gridCol w="1082850"/>
              </a:tblGrid>
              <a:tr h="349675">
                <a:tc>
                  <a:txBody>
                    <a:bodyPr/>
                    <a:lstStyle/>
                    <a:p>
                      <a:pPr indent="0" lvl="0" marL="0" marR="0" rtl="0" algn="ctr">
                        <a:lnSpc>
                          <a:spcPct val="80000"/>
                        </a:lnSpc>
                        <a:spcBef>
                          <a:spcPts val="0"/>
                        </a:spcBef>
                        <a:spcAft>
                          <a:spcPts val="0"/>
                        </a:spcAft>
                        <a:buClr>
                          <a:schemeClr val="dk1"/>
                        </a:buClr>
                        <a:buSzPts val="1200"/>
                        <a:buFont typeface="Arial Narrow"/>
                        <a:buNone/>
                      </a:pPr>
                      <a:r>
                        <a:t/>
                      </a:r>
                      <a:endParaRPr sz="12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IMLU</a:t>
                      </a:r>
                      <a:br>
                        <a:rPr b="1" lang="en-US" sz="1200" u="none" cap="none" strike="noStrike">
                          <a:solidFill>
                            <a:srgbClr val="FFFFFF"/>
                          </a:solidFill>
                          <a:latin typeface="Arial Narrow"/>
                          <a:ea typeface="Arial Narrow"/>
                          <a:cs typeface="Arial Narrow"/>
                          <a:sym typeface="Arial Narrow"/>
                        </a:rPr>
                      </a:br>
                      <a:r>
                        <a:rPr b="0" lang="en-US" sz="1200" u="none" cap="none" strike="noStrike">
                          <a:solidFill>
                            <a:schemeClr val="lt1"/>
                          </a:solidFill>
                          <a:latin typeface="Arial Narrow"/>
                          <a:ea typeface="Arial Narrow"/>
                          <a:cs typeface="Arial Narrow"/>
                          <a:sym typeface="Arial Narrow"/>
                        </a:rPr>
                        <a:t>(n=331)</a:t>
                      </a:r>
                      <a:endParaRPr sz="1400" u="none" cap="none" strike="noStrike"/>
                    </a:p>
                  </a:txBody>
                  <a:tcPr marT="60950" marB="609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SOC</a:t>
                      </a:r>
                      <a:endParaRPr sz="1400" u="none" cap="none" strike="noStrike"/>
                    </a:p>
                    <a:p>
                      <a:pPr indent="0" lvl="0" marL="0" marR="0" rtl="0" algn="ctr">
                        <a:lnSpc>
                          <a:spcPct val="90000"/>
                        </a:lnSpc>
                        <a:spcBef>
                          <a:spcPts val="0"/>
                        </a:spcBef>
                        <a:spcAft>
                          <a:spcPts val="0"/>
                        </a:spcAft>
                        <a:buClr>
                          <a:schemeClr val="lt1"/>
                        </a:buClr>
                        <a:buSzPts val="1200"/>
                        <a:buFont typeface="Arial Narrow"/>
                        <a:buNone/>
                      </a:pPr>
                      <a:r>
                        <a:rPr b="0" lang="en-US" sz="1200" u="none" cap="none" strike="noStrike">
                          <a:solidFill>
                            <a:schemeClr val="lt1"/>
                          </a:solidFill>
                          <a:latin typeface="Arial Narrow"/>
                          <a:ea typeface="Arial Narrow"/>
                          <a:cs typeface="Arial Narrow"/>
                          <a:sym typeface="Arial Narrow"/>
                        </a:rPr>
                        <a:t>(n=330)</a:t>
                      </a:r>
                      <a:endParaRPr sz="1400" u="none" cap="none" strike="noStrike"/>
                    </a:p>
                  </a:txBody>
                  <a:tcPr marT="60950" marB="609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mPFS, mo</a:t>
                      </a:r>
                      <a:endParaRPr b="0"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rgbClr val="262626"/>
                          </a:solidFill>
                          <a:latin typeface="Arial Narrow"/>
                          <a:ea typeface="Arial Narrow"/>
                          <a:cs typeface="Arial Narrow"/>
                          <a:sym typeface="Arial Narrow"/>
                        </a:rPr>
                        <a:t>5.6</a:t>
                      </a:r>
                      <a:endParaRPr b="0" i="0" sz="12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rgbClr val="262626"/>
                          </a:solidFill>
                          <a:latin typeface="Arial Narrow"/>
                          <a:ea typeface="Arial Narrow"/>
                          <a:cs typeface="Arial Narrow"/>
                          <a:sym typeface="Arial Narrow"/>
                        </a:rPr>
                        <a:t>5.5</a:t>
                      </a:r>
                      <a:endParaRPr b="0" i="0" sz="12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Absolute difference</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rgbClr val="262626"/>
                          </a:solidFill>
                          <a:latin typeface="Arial Narrow"/>
                          <a:ea typeface="Arial Narrow"/>
                          <a:cs typeface="Arial Narrow"/>
                          <a:sym typeface="Arial Narrow"/>
                        </a:rPr>
                        <a:t>+0.1</a:t>
                      </a:r>
                      <a:endParaRPr sz="12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hMerge="1"/>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HR</a:t>
                      </a:r>
                      <a:r>
                        <a:rPr b="0" lang="en-US" sz="1200" u="none" cap="none" strike="noStrike">
                          <a:solidFill>
                            <a:srgbClr val="262626"/>
                          </a:solidFill>
                          <a:latin typeface="Arial Narrow"/>
                          <a:ea typeface="Arial Narrow"/>
                          <a:cs typeface="Arial Narrow"/>
                          <a:sym typeface="Arial Narrow"/>
                        </a:rPr>
                        <a:t> [95% CI]</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rgbClr val="262626"/>
                          </a:solidFill>
                          <a:latin typeface="Arial Narrow"/>
                          <a:ea typeface="Arial Narrow"/>
                          <a:cs typeface="Arial Narrow"/>
                          <a:sym typeface="Arial Narrow"/>
                        </a:rPr>
                        <a:t>0.87 </a:t>
                      </a:r>
                      <a:r>
                        <a:rPr b="0" i="0" lang="en-US" sz="1200" u="none" cap="none" strike="noStrike">
                          <a:solidFill>
                            <a:srgbClr val="262626"/>
                          </a:solidFill>
                          <a:latin typeface="Arial Narrow"/>
                          <a:ea typeface="Arial Narrow"/>
                          <a:cs typeface="Arial Narrow"/>
                          <a:sym typeface="Arial Narrow"/>
                        </a:rPr>
                        <a:t>[0.72-1.04], P=0.12</a:t>
                      </a:r>
                      <a:endParaRPr sz="12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r>
            </a:tbl>
          </a:graphicData>
        </a:graphic>
      </p:graphicFrame>
      <p:graphicFrame>
        <p:nvGraphicFramePr>
          <p:cNvPr id="2609" name="Google Shape;2609;p10"/>
          <p:cNvGraphicFramePr/>
          <p:nvPr/>
        </p:nvGraphicFramePr>
        <p:xfrm>
          <a:off x="7126705" y="4517815"/>
          <a:ext cx="3000000" cy="3000000"/>
        </p:xfrm>
        <a:graphic>
          <a:graphicData uri="http://schemas.openxmlformats.org/drawingml/2006/table">
            <a:tbl>
              <a:tblPr>
                <a:noFill/>
                <a:tableStyleId>{B670556F-2E9B-48F4-A988-F57587558883}</a:tableStyleId>
              </a:tblPr>
              <a:tblGrid>
                <a:gridCol w="1595625"/>
                <a:gridCol w="1082850"/>
                <a:gridCol w="1082850"/>
              </a:tblGrid>
              <a:tr h="349675">
                <a:tc>
                  <a:txBody>
                    <a:bodyPr/>
                    <a:lstStyle/>
                    <a:p>
                      <a:pPr indent="0" lvl="0" marL="0" marR="0" rtl="0" algn="ctr">
                        <a:lnSpc>
                          <a:spcPct val="80000"/>
                        </a:lnSpc>
                        <a:spcBef>
                          <a:spcPts val="0"/>
                        </a:spcBef>
                        <a:spcAft>
                          <a:spcPts val="0"/>
                        </a:spcAft>
                        <a:buClr>
                          <a:schemeClr val="dk1"/>
                        </a:buClr>
                        <a:buSzPts val="1200"/>
                        <a:buFont typeface="Arial Narrow"/>
                        <a:buNone/>
                      </a:pPr>
                      <a:r>
                        <a:t/>
                      </a:r>
                      <a:endParaRPr sz="12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IMLU</a:t>
                      </a:r>
                      <a:br>
                        <a:rPr b="1" lang="en-US" sz="1200" u="none" cap="none" strike="noStrike">
                          <a:solidFill>
                            <a:srgbClr val="FFFFFF"/>
                          </a:solidFill>
                          <a:latin typeface="Arial Narrow"/>
                          <a:ea typeface="Arial Narrow"/>
                          <a:cs typeface="Arial Narrow"/>
                          <a:sym typeface="Arial Narrow"/>
                        </a:rPr>
                      </a:br>
                      <a:r>
                        <a:rPr b="0" lang="en-US" sz="1200" u="none" cap="none" strike="noStrike">
                          <a:solidFill>
                            <a:schemeClr val="lt1"/>
                          </a:solidFill>
                          <a:latin typeface="Arial Narrow"/>
                          <a:ea typeface="Arial Narrow"/>
                          <a:cs typeface="Arial Narrow"/>
                          <a:sym typeface="Arial Narrow"/>
                        </a:rPr>
                        <a:t>(n=138)</a:t>
                      </a:r>
                      <a:endParaRPr sz="1400" u="none" cap="none" strike="noStrike"/>
                    </a:p>
                  </a:txBody>
                  <a:tcPr marT="60950" marB="609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SOC</a:t>
                      </a:r>
                      <a:endParaRPr sz="1400" u="none" cap="none" strike="noStrike"/>
                    </a:p>
                    <a:p>
                      <a:pPr indent="0" lvl="0" marL="0" marR="0" rtl="0" algn="ctr">
                        <a:lnSpc>
                          <a:spcPct val="90000"/>
                        </a:lnSpc>
                        <a:spcBef>
                          <a:spcPts val="0"/>
                        </a:spcBef>
                        <a:spcAft>
                          <a:spcPts val="0"/>
                        </a:spcAft>
                        <a:buClr>
                          <a:schemeClr val="lt1"/>
                        </a:buClr>
                        <a:buSzPts val="1200"/>
                        <a:buFont typeface="Arial Narrow"/>
                        <a:buNone/>
                      </a:pPr>
                      <a:r>
                        <a:rPr b="0" lang="en-US" sz="1200" u="none" cap="none" strike="noStrike">
                          <a:solidFill>
                            <a:schemeClr val="lt1"/>
                          </a:solidFill>
                          <a:latin typeface="Arial Narrow"/>
                          <a:ea typeface="Arial Narrow"/>
                          <a:cs typeface="Arial Narrow"/>
                          <a:sym typeface="Arial Narrow"/>
                        </a:rPr>
                        <a:t>(n=118)</a:t>
                      </a:r>
                      <a:endParaRPr sz="1400" u="none" cap="none" strike="noStrike"/>
                    </a:p>
                  </a:txBody>
                  <a:tcPr marT="60950" marB="609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mPFS, mo</a:t>
                      </a:r>
                      <a:endParaRPr b="0"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rgbClr val="262626"/>
                          </a:solidFill>
                          <a:latin typeface="Arial Narrow"/>
                          <a:ea typeface="Arial Narrow"/>
                          <a:cs typeface="Arial Narrow"/>
                          <a:sym typeface="Arial Narrow"/>
                        </a:rPr>
                        <a:t>5.5</a:t>
                      </a:r>
                      <a:endParaRPr b="0" i="0" sz="12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rgbClr val="262626"/>
                          </a:solidFill>
                          <a:latin typeface="Arial Narrow"/>
                          <a:ea typeface="Arial Narrow"/>
                          <a:cs typeface="Arial Narrow"/>
                          <a:sym typeface="Arial Narrow"/>
                        </a:rPr>
                        <a:t>3.8</a:t>
                      </a:r>
                      <a:endParaRPr b="0" i="0" sz="12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Absolute difference</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rgbClr val="262626"/>
                          </a:solidFill>
                          <a:latin typeface="Arial Narrow"/>
                          <a:ea typeface="Arial Narrow"/>
                          <a:cs typeface="Arial Narrow"/>
                          <a:sym typeface="Arial Narrow"/>
                        </a:rPr>
                        <a:t>+1.7</a:t>
                      </a:r>
                      <a:endParaRPr sz="12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hMerge="1"/>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HR</a:t>
                      </a:r>
                      <a:r>
                        <a:rPr b="0" lang="en-US" sz="1200" u="none" cap="none" strike="noStrike">
                          <a:solidFill>
                            <a:srgbClr val="262626"/>
                          </a:solidFill>
                          <a:latin typeface="Arial Narrow"/>
                          <a:ea typeface="Arial Narrow"/>
                          <a:cs typeface="Arial Narrow"/>
                          <a:sym typeface="Arial Narrow"/>
                        </a:rPr>
                        <a:t> [95% CI]</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rgbClr val="262626"/>
                          </a:solidFill>
                          <a:latin typeface="Arial Narrow"/>
                          <a:ea typeface="Arial Narrow"/>
                          <a:cs typeface="Arial Narrow"/>
                          <a:sym typeface="Arial Narrow"/>
                        </a:rPr>
                        <a:t>0.62 </a:t>
                      </a:r>
                      <a:r>
                        <a:rPr b="0" i="0" lang="en-US" sz="1200" u="none" cap="none" strike="noStrike">
                          <a:solidFill>
                            <a:srgbClr val="262626"/>
                          </a:solidFill>
                          <a:latin typeface="Arial Narrow"/>
                          <a:ea typeface="Arial Narrow"/>
                          <a:cs typeface="Arial Narrow"/>
                          <a:sym typeface="Arial Narrow"/>
                        </a:rPr>
                        <a:t>[0.46-0.82], P&lt;0.001</a:t>
                      </a:r>
                      <a:r>
                        <a:rPr b="0" baseline="30000" i="0" lang="en-US" sz="1200" u="none" cap="none" strike="noStrike">
                          <a:solidFill>
                            <a:srgbClr val="262626"/>
                          </a:solidFill>
                          <a:latin typeface="Arial Narrow"/>
                          <a:ea typeface="Arial Narrow"/>
                          <a:cs typeface="Arial Narrow"/>
                          <a:sym typeface="Arial Narrow"/>
                        </a:rPr>
                        <a:t>2</a:t>
                      </a:r>
                      <a:endParaRPr baseline="30000" sz="12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0" name="Shape 2630"/>
        <p:cNvGrpSpPr/>
        <p:nvPr/>
      </p:nvGrpSpPr>
      <p:grpSpPr>
        <a:xfrm>
          <a:off x="0" y="0"/>
          <a:ext cx="0" cy="0"/>
          <a:chOff x="0" y="0"/>
          <a:chExt cx="0" cy="0"/>
        </a:xfrm>
      </p:grpSpPr>
      <p:sp>
        <p:nvSpPr>
          <p:cNvPr id="2631" name="Google Shape;2631;p11"/>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2632" name="Google Shape;2632;p11"/>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ALT, alanine aminotransferase AST, aspartate aminotransferase; ET, endocrine therapy; SOC, standard of care.	</a:t>
            </a:r>
            <a:endParaRPr/>
          </a:p>
          <a:p>
            <a:pPr indent="0" lvl="0" marL="0" rtl="0" algn="l">
              <a:lnSpc>
                <a:spcPct val="100000"/>
              </a:lnSpc>
              <a:spcBef>
                <a:spcPts val="0"/>
              </a:spcBef>
              <a:spcAft>
                <a:spcPts val="0"/>
              </a:spcAft>
              <a:buSzPts val="1400"/>
              <a:buNone/>
            </a:pPr>
            <a:r>
              <a:rPr lang="en-US"/>
              <a:t>1. Jhaveri KL, et al. </a:t>
            </a:r>
            <a:r>
              <a:rPr i="1" lang="en-US"/>
              <a:t>N Engl J Med</a:t>
            </a:r>
            <a:r>
              <a:rPr lang="en-US"/>
              <a:t>. 2025;392(12):1189-1202.</a:t>
            </a:r>
            <a:endParaRPr/>
          </a:p>
        </p:txBody>
      </p:sp>
      <p:sp>
        <p:nvSpPr>
          <p:cNvPr id="2633" name="Google Shape;2633;p11"/>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solidFill>
                  <a:srgbClr val="153F5A"/>
                </a:solidFill>
              </a:rPr>
              <a:t>EMBER-3: The safety profiles of imlunestrant were consistent with previous findings</a:t>
            </a:r>
            <a:r>
              <a:rPr baseline="30000" lang="en-US">
                <a:solidFill>
                  <a:srgbClr val="153F5A"/>
                </a:solidFill>
              </a:rPr>
              <a:t>1</a:t>
            </a:r>
            <a:endParaRPr/>
          </a:p>
        </p:txBody>
      </p:sp>
      <p:graphicFrame>
        <p:nvGraphicFramePr>
          <p:cNvPr id="2634" name="Google Shape;2634;p11"/>
          <p:cNvGraphicFramePr/>
          <p:nvPr/>
        </p:nvGraphicFramePr>
        <p:xfrm>
          <a:off x="431801" y="1343612"/>
          <a:ext cx="3000000" cy="3000000"/>
        </p:xfrm>
        <a:graphic>
          <a:graphicData uri="http://schemas.openxmlformats.org/drawingml/2006/table">
            <a:tbl>
              <a:tblPr>
                <a:noFill/>
                <a:tableStyleId>{B670556F-2E9B-48F4-A988-F57587558883}</a:tableStyleId>
              </a:tblPr>
              <a:tblGrid>
                <a:gridCol w="3661875"/>
                <a:gridCol w="1916225"/>
                <a:gridCol w="1916225"/>
                <a:gridCol w="1916225"/>
                <a:gridCol w="1916225"/>
              </a:tblGrid>
              <a:tr h="454750">
                <a:tc>
                  <a:txBody>
                    <a:bodyPr/>
                    <a:lstStyle/>
                    <a:p>
                      <a:pPr indent="0" lvl="0" marL="0" marR="0" rtl="0" algn="l">
                        <a:lnSpc>
                          <a:spcPct val="100000"/>
                        </a:lnSpc>
                        <a:spcBef>
                          <a:spcPts val="0"/>
                        </a:spcBef>
                        <a:spcAft>
                          <a:spcPts val="0"/>
                        </a:spcAft>
                        <a:buClr>
                          <a:srgbClr val="000000"/>
                        </a:buClr>
                        <a:buSzPts val="1350"/>
                        <a:buFont typeface="Arial"/>
                        <a:buNone/>
                      </a:pPr>
                      <a:r>
                        <a:t/>
                      </a:r>
                      <a:endParaRPr b="1" i="0" sz="1600" u="none" cap="none" strike="noStrike">
                        <a:solidFill>
                          <a:schemeClr val="accent2"/>
                        </a:solidFill>
                        <a:latin typeface="Arial Narrow"/>
                        <a:ea typeface="Arial Narrow"/>
                        <a:cs typeface="Arial Narrow"/>
                        <a:sym typeface="Arial Narrow"/>
                      </a:endParaRPr>
                    </a:p>
                  </a:txBody>
                  <a:tcPr marT="9150" marB="9150" marR="55450" marL="55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350"/>
                        <a:buFont typeface="Arial"/>
                        <a:buNone/>
                      </a:pPr>
                      <a:r>
                        <a:rPr b="1" i="0" lang="en-US" sz="1600" u="none" cap="none" strike="noStrike">
                          <a:solidFill>
                            <a:schemeClr val="lt1"/>
                          </a:solidFill>
                          <a:latin typeface="Arial Narrow"/>
                          <a:ea typeface="Arial Narrow"/>
                          <a:cs typeface="Arial Narrow"/>
                          <a:sym typeface="Arial Narrow"/>
                        </a:rPr>
                        <a:t>Imlunestrant (n=327)</a:t>
                      </a:r>
                      <a:endParaRPr b="1" i="0" sz="1600" u="none" cap="none" strike="noStrike">
                        <a:latin typeface="Arial Narrow"/>
                        <a:ea typeface="Arial Narrow"/>
                        <a:cs typeface="Arial Narrow"/>
                        <a:sym typeface="Arial Narrow"/>
                      </a:endParaRPr>
                    </a:p>
                  </a:txBody>
                  <a:tcPr marT="9150" marB="9150" marR="55450" marL="5545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hMerge="1"/>
                <a:tc gridSpan="2">
                  <a:txBody>
                    <a:bodyPr/>
                    <a:lstStyle/>
                    <a:p>
                      <a:pPr indent="0" lvl="0" marL="0" marR="0" rtl="0" algn="ctr">
                        <a:lnSpc>
                          <a:spcPct val="100000"/>
                        </a:lnSpc>
                        <a:spcBef>
                          <a:spcPts val="0"/>
                        </a:spcBef>
                        <a:spcAft>
                          <a:spcPts val="0"/>
                        </a:spcAft>
                        <a:buClr>
                          <a:srgbClr val="000000"/>
                        </a:buClr>
                        <a:buSzPts val="1350"/>
                        <a:buFont typeface="Arial"/>
                        <a:buNone/>
                      </a:pPr>
                      <a:r>
                        <a:rPr b="1" i="0" lang="en-US" sz="1600" u="none" cap="none" strike="noStrike">
                          <a:solidFill>
                            <a:schemeClr val="lt1"/>
                          </a:solidFill>
                          <a:latin typeface="Arial Narrow"/>
                          <a:ea typeface="Arial Narrow"/>
                          <a:cs typeface="Arial Narrow"/>
                          <a:sym typeface="Arial Narrow"/>
                        </a:rPr>
                        <a:t>SOC ET (n=324)</a:t>
                      </a:r>
                      <a:endParaRPr b="1" i="0" sz="1600" u="none" cap="none" strike="noStrike">
                        <a:latin typeface="Arial Narrow"/>
                        <a:ea typeface="Arial Narrow"/>
                        <a:cs typeface="Arial Narrow"/>
                        <a:sym typeface="Arial Narrow"/>
                      </a:endParaRPr>
                    </a:p>
                  </a:txBody>
                  <a:tcPr marT="9150" marB="9150" marR="55450" marL="5545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6"/>
                    </a:solidFill>
                  </a:tcPr>
                </a:tc>
                <a:tc hMerge="1"/>
              </a:tr>
              <a:tr h="454750">
                <a:tc>
                  <a:txBody>
                    <a:bodyPr/>
                    <a:lstStyle/>
                    <a:p>
                      <a:pPr indent="0" lvl="0" marL="0" marR="0" rtl="0" algn="l">
                        <a:lnSpc>
                          <a:spcPct val="100000"/>
                        </a:lnSpc>
                        <a:spcBef>
                          <a:spcPts val="0"/>
                        </a:spcBef>
                        <a:spcAft>
                          <a:spcPts val="0"/>
                        </a:spcAft>
                        <a:buClr>
                          <a:srgbClr val="000000"/>
                        </a:buClr>
                        <a:buSzPts val="1350"/>
                        <a:buFont typeface="Arial"/>
                        <a:buNone/>
                      </a:pPr>
                      <a:r>
                        <a:rPr b="1" i="0" lang="en-US" sz="1600" u="none" cap="none" strike="noStrike">
                          <a:solidFill>
                            <a:srgbClr val="262626"/>
                          </a:solidFill>
                          <a:latin typeface="Arial Narrow"/>
                          <a:ea typeface="Arial Narrow"/>
                          <a:cs typeface="Arial Narrow"/>
                          <a:sym typeface="Arial Narrow"/>
                        </a:rPr>
                        <a:t>Adverse events in ≥10% of patients, %</a:t>
                      </a:r>
                      <a:endParaRPr sz="1400" u="none" cap="none" strike="noStrike"/>
                    </a:p>
                  </a:txBody>
                  <a:tcPr marT="9150" marB="9150" marR="55450"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1" i="0" lang="en-US" sz="1600" u="none" cap="none" strike="noStrike">
                          <a:solidFill>
                            <a:srgbClr val="262626"/>
                          </a:solidFill>
                          <a:latin typeface="Arial Narrow"/>
                          <a:ea typeface="Arial Narrow"/>
                          <a:cs typeface="Arial Narrow"/>
                          <a:sym typeface="Arial Narrow"/>
                        </a:rPr>
                        <a:t>All grades</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1" i="0" lang="en-US" sz="1600" u="none" cap="none" strike="noStrike">
                          <a:solidFill>
                            <a:srgbClr val="262626"/>
                          </a:solidFill>
                          <a:latin typeface="Arial Narrow"/>
                          <a:ea typeface="Arial Narrow"/>
                          <a:cs typeface="Arial Narrow"/>
                          <a:sym typeface="Arial Narrow"/>
                        </a:rPr>
                        <a:t>Grade ≥3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1" i="0" lang="en-US" sz="1600" u="none" cap="none" strike="noStrike">
                          <a:solidFill>
                            <a:srgbClr val="262626"/>
                          </a:solidFill>
                          <a:latin typeface="Arial Narrow"/>
                          <a:ea typeface="Arial Narrow"/>
                          <a:cs typeface="Arial Narrow"/>
                          <a:sym typeface="Arial Narrow"/>
                        </a:rPr>
                        <a:t>All grades</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1" i="0" lang="en-US" sz="1600" u="none" cap="none" strike="noStrike">
                          <a:solidFill>
                            <a:srgbClr val="262626"/>
                          </a:solidFill>
                          <a:latin typeface="Arial Narrow"/>
                          <a:ea typeface="Arial Narrow"/>
                          <a:cs typeface="Arial Narrow"/>
                          <a:sym typeface="Arial Narrow"/>
                        </a:rPr>
                        <a:t>Grade ≥3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4547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Fatigue</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23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&lt;1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4547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Diarrhea</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21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&lt;1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12</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0</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4547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Nausea</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17</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&lt;1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0</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4547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Arthralgia</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14</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14</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&lt;1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4547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AST increased</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4547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Back pain</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7</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&lt;1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4547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ALT increased</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10</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&lt;1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10</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4547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Anemia</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10</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2</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grpSp>
        <p:nvGrpSpPr>
          <p:cNvPr id="260" name="Google Shape;260;p3"/>
          <p:cNvGrpSpPr/>
          <p:nvPr/>
        </p:nvGrpSpPr>
        <p:grpSpPr>
          <a:xfrm>
            <a:off x="2168502" y="1285771"/>
            <a:ext cx="9590206" cy="4550130"/>
            <a:chOff x="2168525" y="2030323"/>
            <a:chExt cx="8632826" cy="3711665"/>
          </a:xfrm>
        </p:grpSpPr>
        <p:sp>
          <p:nvSpPr>
            <p:cNvPr id="261" name="Google Shape;261;p3"/>
            <p:cNvSpPr/>
            <p:nvPr/>
          </p:nvSpPr>
          <p:spPr>
            <a:xfrm>
              <a:off x="5040934" y="2030323"/>
              <a:ext cx="2878200" cy="3711600"/>
            </a:xfrm>
            <a:prstGeom prst="roundRect">
              <a:avLst>
                <a:gd fmla="val 0" name="adj"/>
              </a:avLst>
            </a:prstGeom>
            <a:solidFill>
              <a:schemeClr val="accent5">
                <a:alpha val="2745"/>
              </a:schemeClr>
            </a:solidFill>
            <a:ln>
              <a:noFill/>
            </a:ln>
          </p:spPr>
          <p:txBody>
            <a:bodyPr anchorCtr="0" anchor="t" bIns="0" lIns="274300" spcFirstLastPara="1" rIns="274300" wrap="square" tIns="274300">
              <a:noAutofit/>
            </a:bodyPr>
            <a:lstStyle/>
            <a:p>
              <a:pPr indent="0" lvl="0" marL="0" marR="0" rtl="0" algn="l">
                <a:lnSpc>
                  <a:spcPct val="100000"/>
                </a:lnSpc>
                <a:spcBef>
                  <a:spcPts val="0"/>
                </a:spcBef>
                <a:spcAft>
                  <a:spcPts val="0"/>
                </a:spcAft>
                <a:buNone/>
              </a:pPr>
              <a:r>
                <a:rPr b="1" i="0" lang="en-US" sz="1400" u="none" cap="none" strike="noStrike">
                  <a:solidFill>
                    <a:srgbClr val="153F5A"/>
                  </a:solidFill>
                  <a:latin typeface="Arial Narrow"/>
                  <a:ea typeface="Arial Narrow"/>
                  <a:cs typeface="Arial Narrow"/>
                  <a:sym typeface="Arial Narrow"/>
                </a:rPr>
                <a:t>Tiffany Traina </a:t>
              </a:r>
              <a:r>
                <a:rPr b="0" i="0" lang="en-US" sz="1400" u="none" cap="none" strike="noStrike">
                  <a:solidFill>
                    <a:schemeClr val="accent1"/>
                  </a:solidFill>
                  <a:latin typeface="Arial Narrow"/>
                  <a:ea typeface="Arial Narrow"/>
                  <a:cs typeface="Arial Narrow"/>
                  <a:sym typeface="Arial Narrow"/>
                </a:rPr>
                <a:t>has received financial support/sponsorship for research support or consultation or advisory fees from Genentech/Roche, Pfizer, AstraZeneca, Merck, Daiichi Sankyo, Gilead Sciences, Tersera, Menarini Stemline, Exact Sciences, BioNTech SE, Veracyte, Aktis Oncology, Ellipses Pharma, and Astellas Pharma  </a:t>
              </a:r>
              <a:endParaRPr b="0" i="0" sz="1400" u="none" cap="none" strike="noStrike">
                <a:solidFill>
                  <a:schemeClr val="accent1"/>
                </a:solidFill>
                <a:latin typeface="Arial Narrow"/>
                <a:ea typeface="Arial Narrow"/>
                <a:cs typeface="Arial Narrow"/>
                <a:sym typeface="Arial Narrow"/>
              </a:endParaRPr>
            </a:p>
          </p:txBody>
        </p:sp>
        <p:sp>
          <p:nvSpPr>
            <p:cNvPr id="262" name="Google Shape;262;p3"/>
            <p:cNvSpPr/>
            <p:nvPr/>
          </p:nvSpPr>
          <p:spPr>
            <a:xfrm>
              <a:off x="2168525" y="2030323"/>
              <a:ext cx="2878138" cy="3711665"/>
            </a:xfrm>
            <a:prstGeom prst="roundRect">
              <a:avLst>
                <a:gd fmla="val 0" name="adj"/>
              </a:avLst>
            </a:prstGeom>
            <a:solidFill>
              <a:schemeClr val="accent5">
                <a:alpha val="11764"/>
              </a:schemeClr>
            </a:solidFill>
            <a:ln>
              <a:noFill/>
            </a:ln>
          </p:spPr>
          <p:txBody>
            <a:bodyPr anchorCtr="0" anchor="t" bIns="0" lIns="274300" spcFirstLastPara="1" rIns="274300" wrap="square" tIns="274300">
              <a:noAutofit/>
            </a:bodyPr>
            <a:lstStyle/>
            <a:p>
              <a:pPr indent="0" lvl="0" marL="0" marR="0" rtl="0" algn="l">
                <a:lnSpc>
                  <a:spcPct val="100000"/>
                </a:lnSpc>
                <a:spcBef>
                  <a:spcPts val="0"/>
                </a:spcBef>
                <a:spcAft>
                  <a:spcPts val="0"/>
                </a:spcAft>
                <a:buNone/>
              </a:pPr>
              <a:r>
                <a:rPr b="1" i="0" lang="en-US" sz="1400" u="none" cap="none" strike="noStrike">
                  <a:solidFill>
                    <a:srgbClr val="153F5A"/>
                  </a:solidFill>
                  <a:latin typeface="Arial Narrow"/>
                  <a:ea typeface="Arial Narrow"/>
                  <a:cs typeface="Arial Narrow"/>
                  <a:sym typeface="Arial Narrow"/>
                </a:rPr>
                <a:t>Nadia Harbeck </a:t>
              </a:r>
              <a:r>
                <a:rPr b="0" i="0" lang="en-US" sz="1400" u="none" cap="none" strike="noStrike">
                  <a:solidFill>
                    <a:schemeClr val="accent1"/>
                  </a:solidFill>
                  <a:latin typeface="Arial Narrow"/>
                  <a:ea typeface="Arial Narrow"/>
                  <a:cs typeface="Arial Narrow"/>
                  <a:sym typeface="Arial Narrow"/>
                </a:rPr>
                <a:t>has received financial support/sponsorship for research support, consultation, or speaker fees from the following companies: AstraZeneca, Daiichi-Sankyo, Gilead,</a:t>
              </a:r>
              <a:endParaRPr/>
            </a:p>
            <a:p>
              <a:pPr indent="0" lvl="0" marL="0" marR="0" rtl="0" algn="l">
                <a:lnSpc>
                  <a:spcPct val="100000"/>
                </a:lnSpc>
                <a:spcBef>
                  <a:spcPts val="0"/>
                </a:spcBef>
                <a:spcAft>
                  <a:spcPts val="0"/>
                </a:spcAft>
                <a:buNone/>
              </a:pPr>
              <a:r>
                <a:rPr b="0" i="0" lang="en-US" sz="1400" u="none" cap="none" strike="noStrike">
                  <a:solidFill>
                    <a:schemeClr val="accent1"/>
                  </a:solidFill>
                  <a:latin typeface="Arial Narrow"/>
                  <a:ea typeface="Arial Narrow"/>
                  <a:cs typeface="Arial Narrow"/>
                  <a:sym typeface="Arial Narrow"/>
                </a:rPr>
                <a:t>Lilly, MSD, Novartis, Pierre-Fabre, Pfizer, Roche, Sandoz, Stemline-Menarini, Viatris. </a:t>
              </a:r>
              <a:endParaRPr/>
            </a:p>
            <a:p>
              <a:pPr indent="0" lvl="0" marL="0" marR="0" rtl="0" algn="l">
                <a:lnSpc>
                  <a:spcPct val="100000"/>
                </a:lnSpc>
                <a:spcBef>
                  <a:spcPts val="0"/>
                </a:spcBef>
                <a:spcAft>
                  <a:spcPts val="0"/>
                </a:spcAft>
                <a:buNone/>
              </a:pPr>
              <a:r>
                <a:t/>
              </a:r>
              <a:endParaRPr b="0" i="0" sz="1400" u="none" cap="none" strike="noStrike">
                <a:solidFill>
                  <a:schemeClr val="accent1"/>
                </a:solidFill>
                <a:latin typeface="Arial Narrow"/>
                <a:ea typeface="Arial Narrow"/>
                <a:cs typeface="Arial Narrow"/>
                <a:sym typeface="Arial Narrow"/>
              </a:endParaRPr>
            </a:p>
            <a:p>
              <a:pPr indent="0" lvl="0" marL="0" marR="0" rtl="0" algn="l">
                <a:lnSpc>
                  <a:spcPct val="100000"/>
                </a:lnSpc>
                <a:spcBef>
                  <a:spcPts val="0"/>
                </a:spcBef>
                <a:spcAft>
                  <a:spcPts val="0"/>
                </a:spcAft>
                <a:buNone/>
              </a:pPr>
              <a:r>
                <a:rPr b="0" i="0" lang="en-US" sz="1400" u="none" cap="none" strike="noStrike">
                  <a:solidFill>
                    <a:schemeClr val="accent1"/>
                  </a:solidFill>
                  <a:latin typeface="Arial Narrow"/>
                  <a:ea typeface="Arial Narrow"/>
                  <a:cs typeface="Arial Narrow"/>
                  <a:sym typeface="Arial Narrow"/>
                </a:rPr>
                <a:t>Other: Co-Director West German Study Group. </a:t>
              </a:r>
              <a:endParaRPr b="0" i="0" sz="1400" u="none" cap="none" strike="noStrike">
                <a:solidFill>
                  <a:schemeClr val="accent1"/>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20043"/>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3"/>
            <p:cNvSpPr/>
            <p:nvPr/>
          </p:nvSpPr>
          <p:spPr>
            <a:xfrm>
              <a:off x="7923213" y="2030323"/>
              <a:ext cx="2878138" cy="3711665"/>
            </a:xfrm>
            <a:prstGeom prst="roundRect">
              <a:avLst>
                <a:gd fmla="val 0" name="adj"/>
              </a:avLst>
            </a:prstGeom>
            <a:solidFill>
              <a:schemeClr val="accent5">
                <a:alpha val="11764"/>
              </a:schemeClr>
            </a:solidFill>
            <a:ln>
              <a:noFill/>
            </a:ln>
          </p:spPr>
          <p:txBody>
            <a:bodyPr anchorCtr="0" anchor="t" bIns="0" lIns="274300" spcFirstLastPara="1" rIns="274300" wrap="square" tIns="274300">
              <a:noAutofit/>
            </a:bodyPr>
            <a:lstStyle/>
            <a:p>
              <a:pPr indent="0" lvl="0" marL="0" marR="0" rtl="0" algn="l">
                <a:lnSpc>
                  <a:spcPct val="100000"/>
                </a:lnSpc>
                <a:spcBef>
                  <a:spcPts val="0"/>
                </a:spcBef>
                <a:spcAft>
                  <a:spcPts val="0"/>
                </a:spcAft>
                <a:buNone/>
              </a:pPr>
              <a:r>
                <a:rPr b="1" i="0" lang="en-US" sz="1400" u="none" cap="none" strike="noStrike">
                  <a:solidFill>
                    <a:srgbClr val="153F5A"/>
                  </a:solidFill>
                  <a:latin typeface="Arial Narrow"/>
                  <a:ea typeface="Arial Narrow"/>
                  <a:cs typeface="Arial Narrow"/>
                  <a:sym typeface="Arial Narrow"/>
                </a:rPr>
                <a:t>Frederik Marmé </a:t>
              </a:r>
              <a:r>
                <a:rPr b="0" i="0" lang="en-US" sz="1400" u="none" cap="none" strike="noStrike">
                  <a:solidFill>
                    <a:schemeClr val="accent1"/>
                  </a:solidFill>
                  <a:latin typeface="Arial Narrow"/>
                  <a:ea typeface="Arial Narrow"/>
                  <a:cs typeface="Arial Narrow"/>
                  <a:sym typeface="Arial Narrow"/>
                </a:rPr>
                <a:t>has received financial support/sponsorship for research support, consultation, speaker fees or travel grant from the following companies: AstraZeneca, Daiichi Sankyo, EISAI, GenomicHealth, Gilead Sciences, GSK, Immunicom, INCYTE, MSD, Novartis, Pfizer, Lilly, Roche, Böhringer-Ingelheim, Myriad Genetics, Seagen/Pfizer, Novocure, Menarini Stemline, BIONTECH, Nerviano Medical Sciences, and Novartis.​</a:t>
              </a:r>
              <a:endParaRPr/>
            </a:p>
            <a:p>
              <a:pPr indent="0" lvl="0" marL="0" marR="0" rtl="0" algn="l">
                <a:lnSpc>
                  <a:spcPct val="100000"/>
                </a:lnSpc>
                <a:spcBef>
                  <a:spcPts val="0"/>
                </a:spcBef>
                <a:spcAft>
                  <a:spcPts val="0"/>
                </a:spcAft>
                <a:buNone/>
              </a:pPr>
              <a:r>
                <a:rPr b="0" i="0" lang="en-US" sz="1400" u="none" cap="none" strike="noStrike">
                  <a:solidFill>
                    <a:schemeClr val="accent1"/>
                  </a:solidFill>
                  <a:latin typeface="Arial Narrow"/>
                  <a:ea typeface="Arial Narrow"/>
                  <a:cs typeface="Arial Narrow"/>
                  <a:sym typeface="Arial Narrow"/>
                </a:rPr>
                <a:t>No financial interest: AGO Research GmbH, German Breast Group, Vaccibody</a:t>
              </a:r>
              <a:endParaRPr b="0" i="0" sz="1400" u="none" cap="none" strike="noStrike">
                <a:solidFill>
                  <a:schemeClr val="accent1"/>
                </a:solidFill>
                <a:latin typeface="Arial Narrow"/>
                <a:ea typeface="Arial Narrow"/>
                <a:cs typeface="Arial Narrow"/>
                <a:sym typeface="Arial Narrow"/>
              </a:endParaRPr>
            </a:p>
            <a:p>
              <a:pPr indent="0" lvl="0" marL="0" marR="0" rtl="0" algn="l">
                <a:lnSpc>
                  <a:spcPct val="100000"/>
                </a:lnSpc>
                <a:spcBef>
                  <a:spcPts val="0"/>
                </a:spcBef>
                <a:spcAft>
                  <a:spcPts val="0"/>
                </a:spcAft>
                <a:buNone/>
              </a:pPr>
              <a:r>
                <a:t/>
              </a:r>
              <a:endParaRPr b="0" i="0" sz="1400" u="none" cap="none" strike="noStrike">
                <a:solidFill>
                  <a:srgbClr val="153F5A"/>
                </a:solidFill>
                <a:latin typeface="Arial Narrow"/>
                <a:ea typeface="Arial Narrow"/>
                <a:cs typeface="Arial Narrow"/>
                <a:sym typeface="Arial Narrow"/>
              </a:endParaRPr>
            </a:p>
          </p:txBody>
        </p:sp>
      </p:grpSp>
      <p:sp>
        <p:nvSpPr>
          <p:cNvPr id="264" name="Google Shape;264;p3"/>
          <p:cNvSpPr/>
          <p:nvPr/>
        </p:nvSpPr>
        <p:spPr>
          <a:xfrm>
            <a:off x="431725" y="1285701"/>
            <a:ext cx="1736700" cy="4550100"/>
          </a:xfrm>
          <a:prstGeom prst="roundRect">
            <a:avLst>
              <a:gd fmla="val 0" name="adj"/>
            </a:avLst>
          </a:prstGeom>
          <a:solidFill>
            <a:schemeClr val="accent5">
              <a:alpha val="3137"/>
            </a:schemeClr>
          </a:solidFill>
          <a:ln>
            <a:noFill/>
          </a:ln>
        </p:spPr>
        <p:txBody>
          <a:bodyPr anchorCtr="0" anchor="ctr" bIns="0" lIns="320025" spcFirstLastPara="1" rIns="0" wrap="square" tIns="0">
            <a:noAutofit/>
          </a:bodyPr>
          <a:lstStyle/>
          <a:p>
            <a:pPr indent="0" lvl="0" marL="10589" marR="0" rtl="0" algn="l">
              <a:lnSpc>
                <a:spcPct val="100000"/>
              </a:lnSpc>
              <a:spcBef>
                <a:spcPts val="0"/>
              </a:spcBef>
              <a:spcAft>
                <a:spcPts val="0"/>
              </a:spcAft>
              <a:buClr>
                <a:srgbClr val="020043"/>
              </a:buClr>
              <a:buSzPts val="1600"/>
              <a:buFont typeface="Arial"/>
              <a:buNone/>
            </a:pPr>
            <a:r>
              <a:rPr b="1" i="0" lang="en-US" sz="1600" u="none" cap="none" strike="noStrike">
                <a:solidFill>
                  <a:srgbClr val="71A0B4"/>
                </a:solidFill>
                <a:latin typeface="Arial Narrow"/>
                <a:ea typeface="Arial Narrow"/>
                <a:cs typeface="Arial Narrow"/>
                <a:sym typeface="Arial Narrow"/>
              </a:rPr>
              <a:t>Faculty</a:t>
            </a:r>
            <a:br>
              <a:rPr b="1" i="0" lang="en-US" sz="1600" u="none" cap="none" strike="noStrike">
                <a:solidFill>
                  <a:srgbClr val="71A0B4"/>
                </a:solidFill>
                <a:latin typeface="Arial Narrow"/>
                <a:ea typeface="Arial Narrow"/>
                <a:cs typeface="Arial Narrow"/>
                <a:sym typeface="Arial Narrow"/>
              </a:rPr>
            </a:br>
            <a:r>
              <a:rPr b="1" i="0" lang="en-US" sz="1600" u="none" cap="none" strike="noStrike">
                <a:solidFill>
                  <a:srgbClr val="71A0B4"/>
                </a:solidFill>
                <a:latin typeface="Arial Narrow"/>
                <a:ea typeface="Arial Narrow"/>
                <a:cs typeface="Arial Narrow"/>
                <a:sym typeface="Arial Narrow"/>
              </a:rPr>
              <a:t>disclosures</a:t>
            </a:r>
            <a:endParaRPr b="0" i="0" sz="1400" u="none" cap="none" strike="noStrike">
              <a:solidFill>
                <a:srgbClr val="71A0B4"/>
              </a:solidFill>
              <a:latin typeface="Arial Narrow"/>
              <a:ea typeface="Arial Narrow"/>
              <a:cs typeface="Arial Narrow"/>
              <a:sym typeface="Arial Narrow"/>
            </a:endParaRPr>
          </a:p>
        </p:txBody>
      </p:sp>
      <p:sp>
        <p:nvSpPr>
          <p:cNvPr id="265" name="Google Shape;265;p3"/>
          <p:cNvSpPr/>
          <p:nvPr/>
        </p:nvSpPr>
        <p:spPr>
          <a:xfrm flipH="1" rot="-5400000">
            <a:off x="583205" y="3838287"/>
            <a:ext cx="185738" cy="151447"/>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66" name="Google Shape;266;p3"/>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sp>
        <p:nvSpPr>
          <p:cNvPr id="267" name="Google Shape;267;p3"/>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Disclosures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9" name="Shape 2639"/>
        <p:cNvGrpSpPr/>
        <p:nvPr/>
      </p:nvGrpSpPr>
      <p:grpSpPr>
        <a:xfrm>
          <a:off x="0" y="0"/>
          <a:ext cx="0" cy="0"/>
          <a:chOff x="0" y="0"/>
          <a:chExt cx="0" cy="0"/>
        </a:xfrm>
      </p:grpSpPr>
      <p:sp>
        <p:nvSpPr>
          <p:cNvPr id="2640" name="Google Shape;2640;p92"/>
          <p:cNvSpPr/>
          <p:nvPr/>
        </p:nvSpPr>
        <p:spPr>
          <a:xfrm>
            <a:off x="0" y="1335839"/>
            <a:ext cx="12192000" cy="4406149"/>
          </a:xfrm>
          <a:prstGeom prst="rect">
            <a:avLst/>
          </a:prstGeom>
          <a:gradFill>
            <a:gsLst>
              <a:gs pos="0">
                <a:srgbClr val="71A0B4">
                  <a:alpha val="2745"/>
                </a:srgbClr>
              </a:gs>
              <a:gs pos="2000">
                <a:srgbClr val="71A0B4">
                  <a:alpha val="2745"/>
                </a:srgbClr>
              </a:gs>
              <a:gs pos="97000">
                <a:srgbClr val="71A0B4">
                  <a:alpha val="7450"/>
                </a:srgbClr>
              </a:gs>
              <a:gs pos="100000">
                <a:srgbClr val="71A0B4">
                  <a:alpha val="7450"/>
                </a:srgbClr>
              </a:gs>
            </a:gsLst>
            <a:lin ang="108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sp>
        <p:nvSpPr>
          <p:cNvPr id="2641" name="Google Shape;2641;p92"/>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2642" name="Google Shape;2642;p92"/>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900"/>
              <a:buNone/>
            </a:pPr>
            <a:r>
              <a:rPr baseline="30000" lang="en-US"/>
              <a:t>a</a:t>
            </a:r>
            <a:r>
              <a:rPr lang="en-US"/>
              <a:t>345 mg of elacestrant is equivalent to 400 mg of elacestrant dihydrochloride. </a:t>
            </a:r>
            <a:r>
              <a:rPr baseline="30000" lang="en-US"/>
              <a:t>b</a:t>
            </a:r>
            <a:r>
              <a:rPr lang="en-US"/>
              <a:t>Fulvestrant, anastrozole, letrozole, exemestane. </a:t>
            </a:r>
            <a:endParaRPr/>
          </a:p>
          <a:p>
            <a:pPr indent="0" lvl="0" marL="0" rtl="0" algn="l">
              <a:lnSpc>
                <a:spcPct val="100000"/>
              </a:lnSpc>
              <a:spcBef>
                <a:spcPts val="0"/>
              </a:spcBef>
              <a:spcAft>
                <a:spcPts val="0"/>
              </a:spcAft>
              <a:buSzPts val="900"/>
              <a:buNone/>
            </a:pPr>
            <a:r>
              <a:rPr lang="en-US"/>
              <a:t>a/mBC, advanced/metastatic breast cancer; CBR, clinical benefit rate; CDK4/6i, cyclin-dependent kinase 4/6 inhibitor; DOR, duration of response; ER, estrogen receptor; ESR1, estrogen receptor 1 gene; ET, endocrine therapy; </a:t>
            </a:r>
            <a:br>
              <a:rPr lang="en-US"/>
            </a:br>
            <a:r>
              <a:rPr lang="en-US"/>
              <a:t>HER2, human epidermal growth factor receptor 2; mut, mutation; ORR, objective response rate; OS, overall survival; PFS, progression-free survival; R, randomization; SD, stable disease; SOC, standard of care.</a:t>
            </a:r>
            <a:br>
              <a:rPr lang="en-US"/>
            </a:br>
            <a:r>
              <a:rPr lang="en-US"/>
              <a:t>1. Bidard FC, et al. </a:t>
            </a:r>
            <a:r>
              <a:rPr i="1" lang="en-US"/>
              <a:t>J Clin Oncol. </a:t>
            </a:r>
            <a:r>
              <a:rPr lang="en-US"/>
              <a:t>2022;40(28):3246-3256.</a:t>
            </a:r>
            <a:endParaRPr/>
          </a:p>
        </p:txBody>
      </p:sp>
      <p:sp>
        <p:nvSpPr>
          <p:cNvPr id="2643" name="Google Shape;2643;p92"/>
          <p:cNvSpPr/>
          <p:nvPr/>
        </p:nvSpPr>
        <p:spPr>
          <a:xfrm>
            <a:off x="6747815" y="1360754"/>
            <a:ext cx="1115513" cy="1207661"/>
          </a:xfrm>
          <a:prstGeom prst="homePlate">
            <a:avLst>
              <a:gd fmla="val 44712" name="adj"/>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sp>
        <p:nvSpPr>
          <p:cNvPr id="2644" name="Google Shape;2644;p92"/>
          <p:cNvSpPr/>
          <p:nvPr/>
        </p:nvSpPr>
        <p:spPr>
          <a:xfrm>
            <a:off x="5682484" y="1750551"/>
            <a:ext cx="2166964" cy="247025"/>
          </a:xfrm>
          <a:prstGeom prst="roundRect">
            <a:avLst>
              <a:gd fmla="val 0" name="adj"/>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153F5A"/>
                </a:solidFill>
                <a:latin typeface="Arial Narrow"/>
                <a:ea typeface="Arial Narrow"/>
                <a:cs typeface="Arial Narrow"/>
                <a:sym typeface="Arial Narrow"/>
              </a:rPr>
              <a:t>Phase 3</a:t>
            </a:r>
            <a:endParaRPr b="0" i="0" sz="1600" u="none" cap="none" strike="noStrike">
              <a:solidFill>
                <a:srgbClr val="153F5A"/>
              </a:solidFill>
              <a:latin typeface="Arial Narrow"/>
              <a:ea typeface="Arial Narrow"/>
              <a:cs typeface="Arial Narrow"/>
              <a:sym typeface="Arial Narrow"/>
            </a:endParaRPr>
          </a:p>
        </p:txBody>
      </p:sp>
      <p:sp>
        <p:nvSpPr>
          <p:cNvPr id="2645" name="Google Shape;2645;p92"/>
          <p:cNvSpPr/>
          <p:nvPr/>
        </p:nvSpPr>
        <p:spPr>
          <a:xfrm>
            <a:off x="9460749" y="2101543"/>
            <a:ext cx="2297862" cy="2031050"/>
          </a:xfrm>
          <a:prstGeom prst="roundRect">
            <a:avLst>
              <a:gd fmla="val 0" name="adj"/>
            </a:avLst>
          </a:prstGeom>
          <a:solidFill>
            <a:schemeClr val="lt1"/>
          </a:solidFill>
          <a:ln>
            <a:noFill/>
          </a:ln>
        </p:spPr>
        <p:txBody>
          <a:bodyPr anchorCtr="0" anchor="ctr" bIns="0" lIns="274300" spcFirstLastPara="1" rIns="91425"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153F5A"/>
                </a:solidFill>
                <a:latin typeface="Arial Narrow"/>
                <a:ea typeface="Arial Narrow"/>
                <a:cs typeface="Arial Narrow"/>
                <a:sym typeface="Arial Narrow"/>
              </a:rPr>
              <a:t>Primary objectives:</a:t>
            </a:r>
            <a:endParaRPr b="0" i="0" sz="1600" u="none" cap="none" strike="noStrike">
              <a:solidFill>
                <a:srgbClr val="153F5A"/>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153F5A"/>
              </a:buClr>
              <a:buSzPts val="1333"/>
              <a:buFont typeface="Arial"/>
              <a:buNone/>
            </a:pPr>
            <a:r>
              <a:rPr b="0" i="0" lang="en-US" sz="1400" u="none" cap="none" strike="noStrike">
                <a:solidFill>
                  <a:srgbClr val="153F5A"/>
                </a:solidFill>
                <a:latin typeface="Arial Narrow"/>
                <a:ea typeface="Arial Narrow"/>
                <a:cs typeface="Arial Narrow"/>
                <a:sym typeface="Arial Narrow"/>
              </a:rPr>
              <a:t>PFS in </a:t>
            </a:r>
            <a:r>
              <a:rPr b="0" i="1" lang="en-US" sz="1400" u="none" cap="none" strike="noStrike">
                <a:solidFill>
                  <a:srgbClr val="153F5A"/>
                </a:solidFill>
                <a:latin typeface="Arial Narrow"/>
                <a:ea typeface="Arial Narrow"/>
                <a:cs typeface="Arial Narrow"/>
                <a:sym typeface="Arial Narrow"/>
              </a:rPr>
              <a:t>ESR1</a:t>
            </a:r>
            <a:r>
              <a:rPr b="0" i="0" lang="en-US" sz="1400" u="none" cap="none" strike="noStrike">
                <a:solidFill>
                  <a:srgbClr val="153F5A"/>
                </a:solidFill>
                <a:latin typeface="Arial Narrow"/>
                <a:ea typeface="Arial Narrow"/>
                <a:cs typeface="Arial Narrow"/>
                <a:sym typeface="Arial Narrow"/>
              </a:rPr>
              <a:t>-mut; </a:t>
            </a:r>
            <a:br>
              <a:rPr b="0" i="0" lang="en-US" sz="1400" u="none" cap="none" strike="noStrike">
                <a:solidFill>
                  <a:srgbClr val="153F5A"/>
                </a:solidFill>
                <a:latin typeface="Arial Narrow"/>
                <a:ea typeface="Arial Narrow"/>
                <a:cs typeface="Arial Narrow"/>
                <a:sym typeface="Arial Narrow"/>
              </a:rPr>
            </a:br>
            <a:r>
              <a:rPr b="0" i="0" lang="en-US" sz="1400" u="none" cap="none" strike="noStrike">
                <a:solidFill>
                  <a:srgbClr val="153F5A"/>
                </a:solidFill>
                <a:latin typeface="Arial Narrow"/>
                <a:ea typeface="Arial Narrow"/>
                <a:cs typeface="Arial Narrow"/>
                <a:sym typeface="Arial Narrow"/>
              </a:rPr>
              <a:t>PFS in all patients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153F5A"/>
              </a:buClr>
              <a:buSzPts val="1333"/>
              <a:buFont typeface="Arial"/>
              <a:buNone/>
            </a:pPr>
            <a:r>
              <a:rPr b="1" i="0" lang="en-US" sz="1600" u="none" cap="none" strike="noStrike">
                <a:solidFill>
                  <a:srgbClr val="153F5A"/>
                </a:solidFill>
                <a:latin typeface="Arial Narrow"/>
                <a:ea typeface="Arial Narrow"/>
                <a:cs typeface="Arial Narrow"/>
                <a:sym typeface="Arial Narrow"/>
              </a:rPr>
              <a:t>Secondary objectives: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53F5A"/>
              </a:buClr>
              <a:buSzPts val="1333"/>
              <a:buFont typeface="Arial"/>
              <a:buNone/>
            </a:pPr>
            <a:r>
              <a:rPr b="0" i="0" lang="en-US" sz="1400" u="none" cap="none" strike="noStrike">
                <a:solidFill>
                  <a:srgbClr val="153F5A"/>
                </a:solidFill>
                <a:latin typeface="Arial Narrow"/>
                <a:ea typeface="Arial Narrow"/>
                <a:cs typeface="Arial Narrow"/>
                <a:sym typeface="Arial Narrow"/>
              </a:rPr>
              <a:t>OS, PFS, ORR, DOR, CBR,  SD, safety and tolerability</a:t>
            </a:r>
            <a:endParaRPr b="0" i="0" sz="1400" u="none" cap="none" strike="noStrike">
              <a:solidFill>
                <a:srgbClr val="000000"/>
              </a:solidFill>
              <a:latin typeface="Arial"/>
              <a:ea typeface="Arial"/>
              <a:cs typeface="Arial"/>
              <a:sym typeface="Arial"/>
            </a:endParaRPr>
          </a:p>
        </p:txBody>
      </p:sp>
      <p:sp>
        <p:nvSpPr>
          <p:cNvPr id="2646" name="Google Shape;2646;p92"/>
          <p:cNvSpPr/>
          <p:nvPr/>
        </p:nvSpPr>
        <p:spPr>
          <a:xfrm>
            <a:off x="5620417" y="2057044"/>
            <a:ext cx="2291098" cy="581755"/>
          </a:xfrm>
          <a:prstGeom prst="roundRect">
            <a:avLst>
              <a:gd fmla="val 0" name="adj"/>
            </a:avLst>
          </a:prstGeom>
          <a:solidFill>
            <a:schemeClr val="accent1"/>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Elacestrant</a:t>
            </a:r>
            <a:br>
              <a:rPr b="1" i="0" lang="en-US" sz="1400" u="none" cap="none" strike="noStrike">
                <a:solidFill>
                  <a:srgbClr val="FFFFFF"/>
                </a:solidFill>
                <a:latin typeface="Arial Narrow"/>
                <a:ea typeface="Arial Narrow"/>
                <a:cs typeface="Arial Narrow"/>
                <a:sym typeface="Arial Narrow"/>
              </a:rPr>
            </a:br>
            <a:r>
              <a:rPr b="0" i="0" lang="en-US" sz="1400" u="none" cap="none" strike="noStrike">
                <a:solidFill>
                  <a:srgbClr val="FFFFFF"/>
                </a:solidFill>
                <a:latin typeface="Arial Narrow"/>
                <a:ea typeface="Arial Narrow"/>
                <a:cs typeface="Arial Narrow"/>
                <a:sym typeface="Arial Narrow"/>
              </a:rPr>
              <a:t>345 mg daily</a:t>
            </a:r>
            <a:r>
              <a:rPr b="0" baseline="30000" i="0" lang="en-US" sz="1400" u="none" cap="none" strike="noStrike">
                <a:solidFill>
                  <a:srgbClr val="FFFFFF"/>
                </a:solidFill>
                <a:latin typeface="Arial Narrow"/>
                <a:ea typeface="Arial Narrow"/>
                <a:cs typeface="Arial Narrow"/>
                <a:sym typeface="Arial Narrow"/>
              </a:rPr>
              <a:t>a</a:t>
            </a:r>
            <a:endParaRPr b="0" baseline="30000" i="0" sz="1400" u="none" cap="none" strike="noStrike">
              <a:solidFill>
                <a:srgbClr val="000000"/>
              </a:solidFill>
              <a:latin typeface="Arial Narrow"/>
              <a:ea typeface="Arial Narrow"/>
              <a:cs typeface="Arial Narrow"/>
              <a:sym typeface="Arial Narrow"/>
            </a:endParaRPr>
          </a:p>
        </p:txBody>
      </p:sp>
      <p:sp>
        <p:nvSpPr>
          <p:cNvPr id="2647" name="Google Shape;2647;p92"/>
          <p:cNvSpPr/>
          <p:nvPr/>
        </p:nvSpPr>
        <p:spPr>
          <a:xfrm>
            <a:off x="5620417" y="3449006"/>
            <a:ext cx="2291098" cy="611064"/>
          </a:xfrm>
          <a:prstGeom prst="roundRect">
            <a:avLst>
              <a:gd fmla="val 0" name="adj"/>
            </a:avLst>
          </a:prstGeom>
          <a:solidFill>
            <a:schemeClr val="lt2"/>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Investigator’s choice (SOC)</a:t>
            </a:r>
            <a:r>
              <a:rPr b="0" baseline="30000" i="0" lang="en-US" sz="1400" u="none" cap="none" strike="noStrike">
                <a:solidFill>
                  <a:srgbClr val="FFFFFF"/>
                </a:solidFill>
                <a:latin typeface="Arial Narrow"/>
                <a:ea typeface="Arial Narrow"/>
                <a:cs typeface="Arial Narrow"/>
                <a:sym typeface="Arial Narrow"/>
              </a:rPr>
              <a:t>b</a:t>
            </a:r>
            <a:endParaRPr b="0" i="0" sz="1400" u="none" cap="none" strike="noStrike">
              <a:solidFill>
                <a:srgbClr val="000000"/>
              </a:solidFill>
              <a:latin typeface="Arial"/>
              <a:ea typeface="Arial"/>
              <a:cs typeface="Arial"/>
              <a:sym typeface="Arial"/>
            </a:endParaRPr>
          </a:p>
        </p:txBody>
      </p:sp>
      <p:sp>
        <p:nvSpPr>
          <p:cNvPr id="2648" name="Google Shape;2648;p92"/>
          <p:cNvSpPr/>
          <p:nvPr/>
        </p:nvSpPr>
        <p:spPr>
          <a:xfrm rot="-5400000">
            <a:off x="4766331" y="2928845"/>
            <a:ext cx="1422810" cy="269899"/>
          </a:xfrm>
          <a:custGeom>
            <a:rect b="b" l="l" r="r" t="t"/>
            <a:pathLst>
              <a:path extrusionOk="0" h="852256" w="3861786">
                <a:moveTo>
                  <a:pt x="0" y="852256"/>
                </a:moveTo>
                <a:lnTo>
                  <a:pt x="0" y="0"/>
                </a:lnTo>
                <a:lnTo>
                  <a:pt x="3861786" y="0"/>
                </a:lnTo>
                <a:lnTo>
                  <a:pt x="3861786" y="852256"/>
                </a:lnTo>
              </a:path>
            </a:pathLst>
          </a:custGeom>
          <a:noFill/>
          <a:ln cap="flat" cmpd="sng" w="9525">
            <a:solidFill>
              <a:srgbClr val="081A25"/>
            </a:solidFill>
            <a:prstDash val="solid"/>
            <a:miter lim="800000"/>
            <a:headEnd len="med" w="med" type="triangle"/>
            <a:tailEnd len="med" w="med" type="triangl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cxnSp>
        <p:nvCxnSpPr>
          <p:cNvPr id="2649" name="Google Shape;2649;p92"/>
          <p:cNvCxnSpPr/>
          <p:nvPr/>
        </p:nvCxnSpPr>
        <p:spPr>
          <a:xfrm>
            <a:off x="3585129" y="3073699"/>
            <a:ext cx="1753794" cy="0"/>
          </a:xfrm>
          <a:prstGeom prst="straightConnector1">
            <a:avLst/>
          </a:prstGeom>
          <a:noFill/>
          <a:ln cap="flat" cmpd="sng" w="9525">
            <a:solidFill>
              <a:schemeClr val="dk1"/>
            </a:solidFill>
            <a:prstDash val="solid"/>
            <a:miter lim="800000"/>
            <a:headEnd len="sm" w="sm" type="none"/>
            <a:tailEnd len="sm" w="sm" type="none"/>
          </a:ln>
        </p:spPr>
      </p:cxnSp>
      <p:sp>
        <p:nvSpPr>
          <p:cNvPr id="2650" name="Google Shape;2650;p92"/>
          <p:cNvSpPr/>
          <p:nvPr/>
        </p:nvSpPr>
        <p:spPr>
          <a:xfrm>
            <a:off x="4184913" y="2721134"/>
            <a:ext cx="709862" cy="707866"/>
          </a:xfrm>
          <a:prstGeom prst="ellipse">
            <a:avLst/>
          </a:prstGeom>
          <a:solidFill>
            <a:schemeClr val="lt1"/>
          </a:solidFill>
          <a:ln cap="flat" cmpd="sng" w="19050">
            <a:solidFill>
              <a:schemeClr val="accent1"/>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800" u="none" cap="none" strike="noStrike">
                <a:solidFill>
                  <a:schemeClr val="accent1"/>
                </a:solidFill>
                <a:latin typeface="Arial Narrow"/>
                <a:ea typeface="Arial Narrow"/>
                <a:cs typeface="Arial Narrow"/>
                <a:sym typeface="Arial Narrow"/>
              </a:rPr>
              <a:t>R</a:t>
            </a:r>
            <a:r>
              <a:rPr b="0" i="0" lang="en-US" sz="1800" u="none" cap="none" strike="noStrike">
                <a:solidFill>
                  <a:schemeClr val="accent1"/>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accent1"/>
                </a:solidFill>
                <a:latin typeface="Arial Narrow"/>
                <a:ea typeface="Arial Narrow"/>
                <a:cs typeface="Arial Narrow"/>
                <a:sym typeface="Arial Narrow"/>
              </a:rPr>
              <a:t>1:1</a:t>
            </a:r>
            <a:endParaRPr b="0" i="0" sz="1400" u="none" cap="none" strike="noStrike">
              <a:solidFill>
                <a:srgbClr val="000000"/>
              </a:solidFill>
              <a:latin typeface="Arial"/>
              <a:ea typeface="Arial"/>
              <a:cs typeface="Arial"/>
              <a:sym typeface="Arial"/>
            </a:endParaRPr>
          </a:p>
        </p:txBody>
      </p:sp>
      <p:grpSp>
        <p:nvGrpSpPr>
          <p:cNvPr id="2651" name="Google Shape;2651;p92"/>
          <p:cNvGrpSpPr/>
          <p:nvPr/>
        </p:nvGrpSpPr>
        <p:grpSpPr>
          <a:xfrm>
            <a:off x="9596165" y="2252215"/>
            <a:ext cx="2004448" cy="1705656"/>
            <a:chOff x="5032859" y="-63562"/>
            <a:chExt cx="4532539" cy="2933997"/>
          </a:xfrm>
        </p:grpSpPr>
        <p:sp>
          <p:nvSpPr>
            <p:cNvPr id="2652" name="Google Shape;2652;p92"/>
            <p:cNvSpPr/>
            <p:nvPr/>
          </p:nvSpPr>
          <p:spPr>
            <a:xfrm flipH="1" rot="-5400000">
              <a:off x="5032859" y="2541178"/>
              <a:ext cx="329257" cy="329257"/>
            </a:xfrm>
            <a:custGeom>
              <a:rect b="b" l="l" r="r" t="t"/>
              <a:pathLst>
                <a:path extrusionOk="0" h="571500" w="571500">
                  <a:moveTo>
                    <a:pt x="0" y="0"/>
                  </a:moveTo>
                  <a:lnTo>
                    <a:pt x="571500" y="0"/>
                  </a:lnTo>
                  <a:lnTo>
                    <a:pt x="571500" y="571500"/>
                  </a:lnTo>
                </a:path>
              </a:pathLst>
            </a:cu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2653" name="Google Shape;2653;p92"/>
            <p:cNvSpPr/>
            <p:nvPr/>
          </p:nvSpPr>
          <p:spPr>
            <a:xfrm>
              <a:off x="9236140" y="-63562"/>
              <a:ext cx="329258" cy="329257"/>
            </a:xfrm>
            <a:custGeom>
              <a:rect b="b" l="l" r="r" t="t"/>
              <a:pathLst>
                <a:path extrusionOk="0" h="571500" w="571500">
                  <a:moveTo>
                    <a:pt x="0" y="0"/>
                  </a:moveTo>
                  <a:lnTo>
                    <a:pt x="571500" y="0"/>
                  </a:lnTo>
                  <a:lnTo>
                    <a:pt x="571500" y="571500"/>
                  </a:lnTo>
                </a:path>
              </a:pathLst>
            </a:cu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sp>
        <p:nvSpPr>
          <p:cNvPr id="2654" name="Google Shape;2654;p92"/>
          <p:cNvSpPr/>
          <p:nvPr/>
        </p:nvSpPr>
        <p:spPr>
          <a:xfrm>
            <a:off x="431801" y="1481941"/>
            <a:ext cx="3153328" cy="2924657"/>
          </a:xfrm>
          <a:prstGeom prst="roundRect">
            <a:avLst>
              <a:gd fmla="val 0" name="adj"/>
            </a:avLst>
          </a:prstGeom>
          <a:solidFill>
            <a:schemeClr val="lt1"/>
          </a:solidFill>
          <a:ln>
            <a:noFill/>
          </a:ln>
        </p:spPr>
        <p:txBody>
          <a:bodyPr anchorCtr="0" anchor="ctr" bIns="0" lIns="182875" spcFirstLastPara="1" rIns="182875"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153F5A"/>
                </a:solidFill>
                <a:latin typeface="Arial Narrow"/>
                <a:ea typeface="Arial Narrow"/>
                <a:cs typeface="Arial Narrow"/>
                <a:sym typeface="Arial Narrow"/>
              </a:rPr>
              <a:t>Patient population</a:t>
            </a:r>
            <a:endParaRPr b="0" i="0" sz="1400" u="none" cap="none" strike="noStrike">
              <a:solidFill>
                <a:srgbClr val="000000"/>
              </a:solidFill>
              <a:latin typeface="Arial"/>
              <a:ea typeface="Arial"/>
              <a:cs typeface="Arial"/>
              <a:sym typeface="Arial"/>
            </a:endParaRPr>
          </a:p>
          <a:p>
            <a:pPr indent="-82550" lvl="0" marL="171450" marR="0" rtl="0" algn="l">
              <a:lnSpc>
                <a:spcPct val="100000"/>
              </a:lnSpc>
              <a:spcBef>
                <a:spcPts val="300"/>
              </a:spcBef>
              <a:spcAft>
                <a:spcPts val="0"/>
              </a:spcAft>
              <a:buClr>
                <a:srgbClr val="153F5A"/>
              </a:buClr>
              <a:buSzPts val="1400"/>
              <a:buFont typeface="Arial"/>
              <a:buNone/>
            </a:pPr>
            <a:r>
              <a:t/>
            </a:r>
            <a:endParaRPr b="0" i="0" sz="1400" u="none" cap="none" strike="noStrike">
              <a:solidFill>
                <a:srgbClr val="153F5A"/>
              </a:solidFill>
              <a:latin typeface="Arial Narrow"/>
              <a:ea typeface="Arial Narrow"/>
              <a:cs typeface="Arial Narrow"/>
              <a:sym typeface="Arial Narrow"/>
            </a:endParaRPr>
          </a:p>
          <a:p>
            <a:pPr indent="-171450" lvl="0" marL="171450" marR="0" rtl="0" algn="l">
              <a:lnSpc>
                <a:spcPct val="100000"/>
              </a:lnSpc>
              <a:spcBef>
                <a:spcPts val="0"/>
              </a:spcBef>
              <a:spcAft>
                <a:spcPts val="0"/>
              </a:spcAft>
              <a:buClr>
                <a:srgbClr val="153F5A"/>
              </a:buClr>
              <a:buSzPts val="1400"/>
              <a:buFont typeface="Arial"/>
              <a:buChar char="•"/>
            </a:pPr>
            <a:r>
              <a:rPr b="0" i="0" lang="en-US" sz="1400" u="none" cap="none" strike="noStrike">
                <a:solidFill>
                  <a:srgbClr val="153F5A"/>
                </a:solidFill>
                <a:latin typeface="Arial Narrow"/>
                <a:ea typeface="Arial Narrow"/>
                <a:cs typeface="Arial Narrow"/>
                <a:sym typeface="Arial Narrow"/>
              </a:rPr>
              <a:t>Age ≥18 years old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153F5A"/>
              </a:buClr>
              <a:buSzPts val="1400"/>
              <a:buFont typeface="Arial"/>
              <a:buChar char="•"/>
            </a:pPr>
            <a:r>
              <a:rPr b="0" i="0" lang="en-US" sz="1400" u="none" cap="none" strike="noStrike">
                <a:solidFill>
                  <a:srgbClr val="153F5A"/>
                </a:solidFill>
                <a:latin typeface="Arial Narrow"/>
                <a:ea typeface="Arial Narrow"/>
                <a:cs typeface="Arial Narrow"/>
                <a:sym typeface="Arial Narrow"/>
              </a:rPr>
              <a:t>ER+/HER2− a/mBC</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153F5A"/>
              </a:buClr>
              <a:buSzPts val="1400"/>
              <a:buFont typeface="Arial"/>
              <a:buChar char="•"/>
            </a:pPr>
            <a:r>
              <a:rPr b="0" i="0" lang="en-US" sz="1400" u="none" cap="none" strike="noStrike">
                <a:solidFill>
                  <a:srgbClr val="153F5A"/>
                </a:solidFill>
                <a:latin typeface="Arial Narrow"/>
                <a:ea typeface="Arial Narrow"/>
                <a:cs typeface="Arial Narrow"/>
                <a:sym typeface="Arial Narrow"/>
              </a:rPr>
              <a:t>Prior therapy: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53F5A"/>
              </a:buClr>
              <a:buSzPts val="1400"/>
              <a:buFont typeface="Arial"/>
              <a:buNone/>
            </a:pPr>
            <a:r>
              <a:rPr b="0" i="0" lang="en-US" sz="1400" u="none" cap="none" strike="noStrike">
                <a:solidFill>
                  <a:srgbClr val="153F5A"/>
                </a:solidFill>
                <a:latin typeface="Arial Narrow"/>
                <a:ea typeface="Arial Narrow"/>
                <a:cs typeface="Arial Narrow"/>
                <a:sym typeface="Arial Narrow"/>
              </a:rPr>
              <a:t>    ‒ 1–2 lines of 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53F5A"/>
              </a:buClr>
              <a:buSzPts val="1400"/>
              <a:buFont typeface="Arial"/>
              <a:buNone/>
            </a:pPr>
            <a:r>
              <a:rPr b="0" i="0" lang="en-US" sz="1400" u="none" cap="none" strike="noStrike">
                <a:solidFill>
                  <a:srgbClr val="153F5A"/>
                </a:solidFill>
                <a:latin typeface="Arial Narrow"/>
                <a:ea typeface="Arial Narrow"/>
                <a:cs typeface="Arial Narrow"/>
                <a:sym typeface="Arial Narrow"/>
              </a:rPr>
              <a:t>    ‒ CDK4/6i required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53F5A"/>
              </a:buClr>
              <a:buSzPts val="1400"/>
              <a:buFont typeface="Arial"/>
              <a:buNone/>
            </a:pPr>
            <a:r>
              <a:rPr b="0" i="0" lang="en-US" sz="1400" u="none" cap="none" strike="noStrike">
                <a:solidFill>
                  <a:srgbClr val="153F5A"/>
                </a:solidFill>
                <a:latin typeface="Arial Narrow"/>
                <a:ea typeface="Arial Narrow"/>
                <a:cs typeface="Arial Narrow"/>
                <a:sym typeface="Arial Narrow"/>
              </a:rPr>
              <a:t>    ‒ Primary resistance allowed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53F5A"/>
              </a:buClr>
              <a:buSzPts val="1400"/>
              <a:buFont typeface="Arial"/>
              <a:buNone/>
            </a:pPr>
            <a:r>
              <a:rPr b="0" i="0" lang="en-US" sz="1400" u="none" cap="none" strike="noStrike">
                <a:solidFill>
                  <a:srgbClr val="153F5A"/>
                </a:solidFill>
                <a:latin typeface="Arial Narrow"/>
                <a:ea typeface="Arial Narrow"/>
                <a:cs typeface="Arial Narrow"/>
                <a:sym typeface="Arial Narrow"/>
              </a:rPr>
              <a:t>    ‒ Prior fulvestrant allowed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53F5A"/>
              </a:buClr>
              <a:buSzPts val="1400"/>
              <a:buFont typeface="Arial"/>
              <a:buNone/>
            </a:pPr>
            <a:r>
              <a:rPr b="0" i="0" lang="en-US" sz="1400" u="none" cap="none" strike="noStrike">
                <a:solidFill>
                  <a:srgbClr val="153F5A"/>
                </a:solidFill>
                <a:latin typeface="Arial Narrow"/>
                <a:ea typeface="Arial Narrow"/>
                <a:cs typeface="Arial Narrow"/>
                <a:sym typeface="Arial Narrow"/>
              </a:rPr>
              <a:t>    ‒ Prior chemotherapy allowed</a:t>
            </a:r>
            <a:endParaRPr b="0" i="0" sz="1400" u="none" cap="none" strike="noStrike">
              <a:solidFill>
                <a:srgbClr val="000000"/>
              </a:solidFill>
              <a:latin typeface="Arial"/>
              <a:ea typeface="Arial"/>
              <a:cs typeface="Arial"/>
              <a:sym typeface="Arial"/>
            </a:endParaRPr>
          </a:p>
        </p:txBody>
      </p:sp>
      <p:sp>
        <p:nvSpPr>
          <p:cNvPr id="2655" name="Google Shape;2655;p92"/>
          <p:cNvSpPr/>
          <p:nvPr/>
        </p:nvSpPr>
        <p:spPr>
          <a:xfrm>
            <a:off x="431798" y="4593533"/>
            <a:ext cx="11326813" cy="1014982"/>
          </a:xfrm>
          <a:prstGeom prst="roundRect">
            <a:avLst>
              <a:gd fmla="val 0" name="adj"/>
            </a:avLst>
          </a:prstGeom>
          <a:gradFill>
            <a:gsLst>
              <a:gs pos="0">
                <a:srgbClr val="FFFFFF">
                  <a:alpha val="0"/>
                </a:srgbClr>
              </a:gs>
              <a:gs pos="1000">
                <a:srgbClr val="FFFFFF">
                  <a:alpha val="0"/>
                </a:srgbClr>
              </a:gs>
              <a:gs pos="49000">
                <a:srgbClr val="C5D8E0"/>
              </a:gs>
              <a:gs pos="97000">
                <a:srgbClr val="C5D8E0"/>
              </a:gs>
              <a:gs pos="100000">
                <a:srgbClr val="C5D8E0"/>
              </a:gs>
            </a:gsLst>
            <a:lin ang="10800000" scaled="0"/>
          </a:gradFill>
          <a:ln>
            <a:noFill/>
          </a:ln>
        </p:spPr>
        <p:txBody>
          <a:bodyPr anchorCtr="0" anchor="ctr" bIns="0" lIns="182875" spcFirstLastPara="1" rIns="0" wrap="square" tIns="0">
            <a:noAutofit/>
          </a:bodyPr>
          <a:lstStyle/>
          <a:p>
            <a:pPr indent="0" lvl="0" marL="0" marR="0" rtl="0" algn="l">
              <a:lnSpc>
                <a:spcPct val="100000"/>
              </a:lnSpc>
              <a:spcBef>
                <a:spcPts val="0"/>
              </a:spcBef>
              <a:spcAft>
                <a:spcPts val="0"/>
              </a:spcAft>
              <a:buClr>
                <a:srgbClr val="153F5A"/>
              </a:buClr>
              <a:buSzPts val="1333"/>
              <a:buFont typeface="Arial"/>
              <a:buNone/>
            </a:pPr>
            <a:r>
              <a:rPr b="1" i="0" lang="en-US" sz="1600" u="none" cap="none" strike="noStrike">
                <a:solidFill>
                  <a:srgbClr val="262626"/>
                </a:solidFill>
                <a:latin typeface="Arial Narrow"/>
                <a:ea typeface="Arial Narrow"/>
                <a:cs typeface="Arial Narrow"/>
                <a:sym typeface="Arial Narrow"/>
              </a:rPr>
              <a:t>Stratification factors</a:t>
            </a:r>
            <a:br>
              <a:rPr b="1" i="0" lang="en-US" sz="1600" u="none" cap="none" strike="noStrike">
                <a:solidFill>
                  <a:srgbClr val="262626"/>
                </a:solidFill>
                <a:latin typeface="Arial Narrow"/>
                <a:ea typeface="Arial Narrow"/>
                <a:cs typeface="Arial Narrow"/>
                <a:sym typeface="Arial Narrow"/>
              </a:rPr>
            </a:br>
            <a:br>
              <a:rPr b="1" i="0" lang="en-US" sz="1600" u="none" cap="none" strike="noStrike">
                <a:solidFill>
                  <a:srgbClr val="262626"/>
                </a:solidFill>
                <a:latin typeface="Arial Narrow"/>
                <a:ea typeface="Arial Narrow"/>
                <a:cs typeface="Arial Narrow"/>
                <a:sym typeface="Arial Narrow"/>
              </a:rPr>
            </a:br>
            <a:endParaRPr b="1" i="0" sz="1600" u="none" cap="none" strike="noStrike">
              <a:solidFill>
                <a:srgbClr val="262626"/>
              </a:solidFill>
              <a:latin typeface="Arial Narrow"/>
              <a:ea typeface="Arial Narrow"/>
              <a:cs typeface="Arial Narrow"/>
              <a:sym typeface="Arial Narrow"/>
            </a:endParaRPr>
          </a:p>
          <a:p>
            <a:pPr indent="0" lvl="0" marL="0" marR="0" rtl="0" algn="l">
              <a:lnSpc>
                <a:spcPct val="100000"/>
              </a:lnSpc>
              <a:spcBef>
                <a:spcPts val="300"/>
              </a:spcBef>
              <a:spcAft>
                <a:spcPts val="300"/>
              </a:spcAft>
              <a:buClr>
                <a:srgbClr val="153F5A"/>
              </a:buClr>
              <a:buSzPts val="1333"/>
              <a:buFont typeface="Arial"/>
              <a:buNone/>
            </a:pPr>
            <a:r>
              <a:t/>
            </a:r>
            <a:endParaRPr b="0" i="0" sz="1600" u="none" cap="none" strike="noStrike">
              <a:solidFill>
                <a:srgbClr val="153F5A"/>
              </a:solidFill>
              <a:highlight>
                <a:srgbClr val="FFFF00"/>
              </a:highlight>
              <a:latin typeface="Arial Narrow"/>
              <a:ea typeface="Arial Narrow"/>
              <a:cs typeface="Arial Narrow"/>
              <a:sym typeface="Arial Narrow"/>
            </a:endParaRPr>
          </a:p>
        </p:txBody>
      </p:sp>
      <p:sp>
        <p:nvSpPr>
          <p:cNvPr id="2656" name="Google Shape;2656;p92"/>
          <p:cNvSpPr/>
          <p:nvPr/>
        </p:nvSpPr>
        <p:spPr>
          <a:xfrm>
            <a:off x="431799" y="2718350"/>
            <a:ext cx="5854701" cy="581755"/>
          </a:xfrm>
          <a:prstGeom prst="roundRect">
            <a:avLst>
              <a:gd fmla="val 0" name="adj"/>
            </a:avLst>
          </a:prstGeom>
          <a:noFill/>
          <a:ln>
            <a:noFill/>
          </a:ln>
        </p:spPr>
        <p:txBody>
          <a:bodyPr anchorCtr="0" anchor="ctr" bIns="0" lIns="182875" spcFirstLastPara="1" rIns="0" wrap="square" tIns="0">
            <a:noAutofit/>
          </a:bodyPr>
          <a:lstStyle/>
          <a:p>
            <a:pPr indent="-86804" lvl="0" marL="171450" marR="0" rtl="0" algn="l">
              <a:lnSpc>
                <a:spcPct val="100000"/>
              </a:lnSpc>
              <a:spcBef>
                <a:spcPts val="0"/>
              </a:spcBef>
              <a:spcAft>
                <a:spcPts val="0"/>
              </a:spcAft>
              <a:buClr>
                <a:srgbClr val="153F5A"/>
              </a:buClr>
              <a:buSzPts val="1333"/>
              <a:buFont typeface="Arial"/>
              <a:buNone/>
            </a:pPr>
            <a:r>
              <a:t/>
            </a:r>
            <a:endParaRPr b="0" i="0" sz="1100" u="none" cap="none" strike="noStrike">
              <a:solidFill>
                <a:srgbClr val="153F5A"/>
              </a:solidFill>
              <a:latin typeface="Arial Narrow"/>
              <a:ea typeface="Arial Narrow"/>
              <a:cs typeface="Arial Narrow"/>
              <a:sym typeface="Arial Narrow"/>
            </a:endParaRPr>
          </a:p>
        </p:txBody>
      </p:sp>
      <p:graphicFrame>
        <p:nvGraphicFramePr>
          <p:cNvPr id="2657" name="Google Shape;2657;p92"/>
          <p:cNvGraphicFramePr/>
          <p:nvPr/>
        </p:nvGraphicFramePr>
        <p:xfrm>
          <a:off x="431798" y="4942800"/>
          <a:ext cx="3000000" cy="3000000"/>
        </p:xfrm>
        <a:graphic>
          <a:graphicData uri="http://schemas.openxmlformats.org/drawingml/2006/table">
            <a:tbl>
              <a:tblPr>
                <a:noFill/>
                <a:tableStyleId>{0E7FAE33-6D4A-419A-BE57-B3ED120DC536}</a:tableStyleId>
              </a:tblPr>
              <a:tblGrid>
                <a:gridCol w="2609125"/>
                <a:gridCol w="2354775"/>
              </a:tblGrid>
              <a:tr h="289275">
                <a:tc>
                  <a:txBody>
                    <a:bodyPr/>
                    <a:lstStyle/>
                    <a:p>
                      <a:pPr indent="-171450" lvl="0" marL="171450" marR="0" rtl="0" algn="l">
                        <a:lnSpc>
                          <a:spcPct val="100000"/>
                        </a:lnSpc>
                        <a:spcBef>
                          <a:spcPts val="0"/>
                        </a:spcBef>
                        <a:spcAft>
                          <a:spcPts val="0"/>
                        </a:spcAft>
                        <a:buClr>
                          <a:schemeClr val="accent1"/>
                        </a:buClr>
                        <a:buSzPts val="1333"/>
                        <a:buFont typeface="Arial"/>
                        <a:buChar char="•"/>
                      </a:pPr>
                      <a:r>
                        <a:rPr b="0" i="1" lang="en-US" sz="1400" u="none" cap="none" strike="noStrike">
                          <a:solidFill>
                            <a:srgbClr val="262626"/>
                          </a:solidFill>
                          <a:latin typeface="Arial Narrow"/>
                          <a:ea typeface="Arial Narrow"/>
                          <a:cs typeface="Arial Narrow"/>
                          <a:sym typeface="Arial Narrow"/>
                        </a:rPr>
                        <a:t>ESR1</a:t>
                      </a:r>
                      <a:r>
                        <a:rPr b="0" i="0" lang="en-US" sz="1400" u="none" cap="none" strike="noStrike">
                          <a:solidFill>
                            <a:srgbClr val="262626"/>
                          </a:solidFill>
                          <a:latin typeface="Arial Narrow"/>
                          <a:ea typeface="Arial Narrow"/>
                          <a:cs typeface="Arial Narrow"/>
                          <a:sym typeface="Arial Narrow"/>
                        </a:rPr>
                        <a:t>-mut status </a:t>
                      </a:r>
                      <a:endParaRPr sz="1400" u="none" cap="none" strike="noStrike">
                        <a:solidFill>
                          <a:srgbClr val="262626"/>
                        </a:solidFill>
                      </a:endParaRPr>
                    </a:p>
                  </a:txBody>
                  <a:tcPr marT="36000" marB="360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5D9E0"/>
                    </a:solidFill>
                  </a:tcPr>
                </a:tc>
                <a:tc>
                  <a:txBody>
                    <a:bodyPr/>
                    <a:lstStyle/>
                    <a:p>
                      <a:pPr indent="-171450" lvl="0" marL="171450" marR="0" rtl="0" algn="l">
                        <a:lnSpc>
                          <a:spcPct val="100000"/>
                        </a:lnSpc>
                        <a:spcBef>
                          <a:spcPts val="0"/>
                        </a:spcBef>
                        <a:spcAft>
                          <a:spcPts val="0"/>
                        </a:spcAft>
                        <a:buClr>
                          <a:schemeClr val="accent1"/>
                        </a:buClr>
                        <a:buSzPts val="1333"/>
                        <a:buFont typeface="Arial"/>
                        <a:buChar char="•"/>
                      </a:pPr>
                      <a:r>
                        <a:rPr b="0" i="0" lang="en-US" sz="1400" u="none" cap="none" strike="noStrike">
                          <a:solidFill>
                            <a:srgbClr val="262626"/>
                          </a:solidFill>
                          <a:latin typeface="Arial Narrow"/>
                          <a:ea typeface="Arial Narrow"/>
                          <a:cs typeface="Arial Narrow"/>
                          <a:sym typeface="Arial Narrow"/>
                        </a:rPr>
                        <a:t>Prior treatment with fulvestrant</a:t>
                      </a:r>
                      <a:endParaRPr sz="1400" u="none" cap="none" strike="noStrike"/>
                    </a:p>
                  </a:txBody>
                  <a:tcPr marT="36000" marB="360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5D9E0"/>
                    </a:solidFill>
                  </a:tcPr>
                </a:tc>
              </a:tr>
              <a:tr h="331475">
                <a:tc>
                  <a:txBody>
                    <a:bodyPr/>
                    <a:lstStyle/>
                    <a:p>
                      <a:pPr indent="-171450" lvl="0" marL="171450" marR="0" rtl="0" algn="l">
                        <a:lnSpc>
                          <a:spcPct val="100000"/>
                        </a:lnSpc>
                        <a:spcBef>
                          <a:spcPts val="0"/>
                        </a:spcBef>
                        <a:spcAft>
                          <a:spcPts val="0"/>
                        </a:spcAft>
                        <a:buClr>
                          <a:schemeClr val="accent1"/>
                        </a:buClr>
                        <a:buSzPts val="1333"/>
                        <a:buFont typeface="Arial"/>
                        <a:buChar char="•"/>
                      </a:pPr>
                      <a:r>
                        <a:rPr b="0" i="0" lang="en-US" sz="1400" u="none" cap="none" strike="noStrike">
                          <a:solidFill>
                            <a:srgbClr val="262626"/>
                          </a:solidFill>
                          <a:latin typeface="Arial Narrow"/>
                          <a:ea typeface="Arial Narrow"/>
                          <a:cs typeface="Arial Narrow"/>
                          <a:sym typeface="Arial Narrow"/>
                        </a:rPr>
                        <a:t>Presence of visceral metastases </a:t>
                      </a:r>
                      <a:endParaRPr sz="1400" u="none" cap="none" strike="noStrike"/>
                    </a:p>
                  </a:txBody>
                  <a:tcPr marT="36000" marB="36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5D9E0"/>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262626"/>
                        </a:solidFill>
                        <a:latin typeface="Arial Narrow"/>
                        <a:ea typeface="Arial Narrow"/>
                        <a:cs typeface="Arial Narrow"/>
                        <a:sym typeface="Arial Narrow"/>
                      </a:endParaRPr>
                    </a:p>
                  </a:txBody>
                  <a:tcPr marT="36000" marB="36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5D9E0"/>
                    </a:solidFill>
                  </a:tcPr>
                </a:tc>
              </a:tr>
            </a:tbl>
          </a:graphicData>
        </a:graphic>
      </p:graphicFrame>
      <p:sp>
        <p:nvSpPr>
          <p:cNvPr id="2658" name="Google Shape;2658;p92"/>
          <p:cNvSpPr txBox="1"/>
          <p:nvPr/>
        </p:nvSpPr>
        <p:spPr>
          <a:xfrm>
            <a:off x="4237550" y="3449006"/>
            <a:ext cx="65722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53F5A"/>
                </a:solidFill>
                <a:latin typeface="Arial Narrow"/>
                <a:ea typeface="Arial Narrow"/>
                <a:cs typeface="Arial Narrow"/>
                <a:sym typeface="Arial Narrow"/>
              </a:rPr>
              <a:t>N=477</a:t>
            </a:r>
            <a:endParaRPr b="0" i="0" sz="1400" u="none" cap="none" strike="noStrike">
              <a:solidFill>
                <a:srgbClr val="000000"/>
              </a:solidFill>
              <a:latin typeface="Arial"/>
              <a:ea typeface="Arial"/>
              <a:cs typeface="Arial"/>
              <a:sym typeface="Arial"/>
            </a:endParaRPr>
          </a:p>
        </p:txBody>
      </p:sp>
      <p:sp>
        <p:nvSpPr>
          <p:cNvPr id="2659" name="Google Shape;2659;p92"/>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EMERALD: Phase 3 trial of elacestrant vs SOC endocrine therapy</a:t>
            </a:r>
            <a:r>
              <a:rPr baseline="30000" lang="en-US"/>
              <a:t>1</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0" name="Shape 2680"/>
        <p:cNvGrpSpPr/>
        <p:nvPr/>
      </p:nvGrpSpPr>
      <p:grpSpPr>
        <a:xfrm>
          <a:off x="0" y="0"/>
          <a:ext cx="0" cy="0"/>
          <a:chOff x="0" y="0"/>
          <a:chExt cx="0" cy="0"/>
        </a:xfrm>
      </p:grpSpPr>
      <p:sp>
        <p:nvSpPr>
          <p:cNvPr id="2681" name="Google Shape;2681;p93"/>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2682" name="Google Shape;2682;p93"/>
          <p:cNvSpPr txBox="1"/>
          <p:nvPr/>
        </p:nvSpPr>
        <p:spPr>
          <a:xfrm>
            <a:off x="12494007" y="2407348"/>
            <a:ext cx="184731" cy="2665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32"/>
              <a:buFont typeface="Arial"/>
              <a:buNone/>
            </a:pPr>
            <a:r>
              <a:t/>
            </a:r>
            <a:endParaRPr b="0" i="0" sz="1132" u="none" cap="none" strike="noStrike">
              <a:solidFill>
                <a:srgbClr val="000000"/>
              </a:solidFill>
              <a:latin typeface="Arial"/>
              <a:ea typeface="Arial"/>
              <a:cs typeface="Arial"/>
              <a:sym typeface="Arial"/>
            </a:endParaRPr>
          </a:p>
        </p:txBody>
      </p:sp>
      <p:graphicFrame>
        <p:nvGraphicFramePr>
          <p:cNvPr id="2683" name="Google Shape;2683;p93"/>
          <p:cNvGraphicFramePr/>
          <p:nvPr/>
        </p:nvGraphicFramePr>
        <p:xfrm>
          <a:off x="431800" y="1270318"/>
          <a:ext cx="3000000" cy="3000000"/>
        </p:xfrm>
        <a:graphic>
          <a:graphicData uri="http://schemas.openxmlformats.org/drawingml/2006/table">
            <a:tbl>
              <a:tblPr>
                <a:noFill/>
                <a:tableStyleId>{0E7FAE33-6D4A-419A-BE57-B3ED120DC536}</a:tableStyleId>
              </a:tblPr>
              <a:tblGrid>
                <a:gridCol w="4766150"/>
                <a:gridCol w="1640225"/>
                <a:gridCol w="1640225"/>
                <a:gridCol w="1640225"/>
                <a:gridCol w="1640225"/>
              </a:tblGrid>
              <a:tr h="216000">
                <a:tc rowSpan="2">
                  <a:txBody>
                    <a:bodyPr/>
                    <a:lstStyle/>
                    <a:p>
                      <a:pPr indent="0" lvl="0" marL="0" marR="0" rtl="0" algn="l">
                        <a:lnSpc>
                          <a:spcPct val="100000"/>
                        </a:lnSpc>
                        <a:spcBef>
                          <a:spcPts val="0"/>
                        </a:spcBef>
                        <a:spcAft>
                          <a:spcPts val="0"/>
                        </a:spcAft>
                        <a:buClr>
                          <a:srgbClr val="000000"/>
                        </a:buClr>
                        <a:buSzPts val="2000"/>
                        <a:buFont typeface="Calibri"/>
                        <a:buNone/>
                      </a:pPr>
                      <a:r>
                        <a:t/>
                      </a:r>
                      <a:endParaRPr b="0" i="0" sz="1400" u="none" cap="none" strike="noStrike">
                        <a:solidFill>
                          <a:schemeClr val="accent1"/>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Elacestrant</a:t>
                      </a:r>
                      <a:endParaRPr b="1" i="0" sz="1400" u="none" cap="none" strike="noStrike">
                        <a:latin typeface="Arial Narrow"/>
                        <a:ea typeface="Arial Narrow"/>
                        <a:cs typeface="Arial Narrow"/>
                        <a:sym typeface="Arial Narrow"/>
                      </a:endParaRPr>
                    </a:p>
                  </a:txBody>
                  <a:tcPr marT="18000" marB="18000" marR="0" marL="0" anchor="b">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hMerge="1"/>
                <a:tc gridSpan="2">
                  <a:txBody>
                    <a:bodyPr/>
                    <a:lstStyle/>
                    <a:p>
                      <a:pPr indent="0" lvl="0" marL="0" marR="0" rtl="0" algn="ctr">
                        <a:lnSpc>
                          <a:spcPct val="100000"/>
                        </a:lnSpc>
                        <a:spcBef>
                          <a:spcPts val="0"/>
                        </a:spcBef>
                        <a:spcAft>
                          <a:spcPts val="0"/>
                        </a:spcAft>
                        <a:buClr>
                          <a:schemeClr val="lt1"/>
                        </a:buClr>
                        <a:buSzPts val="1400"/>
                        <a:buFont typeface="Arial"/>
                        <a:buNone/>
                      </a:pPr>
                      <a:r>
                        <a:rPr b="1" i="0" lang="en-US" sz="1400" u="none" cap="none" strike="noStrike">
                          <a:solidFill>
                            <a:schemeClr val="lt1"/>
                          </a:solidFill>
                          <a:latin typeface="Arial Narrow"/>
                          <a:ea typeface="Arial Narrow"/>
                          <a:cs typeface="Arial Narrow"/>
                          <a:sym typeface="Arial Narrow"/>
                        </a:rPr>
                        <a:t>SOC</a:t>
                      </a:r>
                      <a:endParaRPr b="1" i="0" sz="1400" u="none" cap="none" strike="noStrike">
                        <a:latin typeface="Arial Narrow"/>
                        <a:ea typeface="Arial Narrow"/>
                        <a:cs typeface="Arial Narrow"/>
                        <a:sym typeface="Arial Narrow"/>
                      </a:endParaRPr>
                    </a:p>
                  </a:txBody>
                  <a:tcPr marT="18000" marB="18000" marR="0" marL="0" anchor="b">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chemeClr val="lt2"/>
                    </a:solidFill>
                  </a:tcPr>
                </a:tc>
                <a:tc hMerge="1"/>
              </a:tr>
              <a:tr h="216000">
                <a:tc vMerge="1"/>
                <a:tc>
                  <a:txBody>
                    <a:bodyPr/>
                    <a:lstStyle/>
                    <a:p>
                      <a:pPr indent="0" lvl="0" marL="0" marR="0" rtl="0" algn="ctr">
                        <a:lnSpc>
                          <a:spcPct val="100000"/>
                        </a:lnSpc>
                        <a:spcBef>
                          <a:spcPts val="0"/>
                        </a:spcBef>
                        <a:spcAft>
                          <a:spcPts val="0"/>
                        </a:spcAft>
                        <a:buClr>
                          <a:schemeClr val="lt2"/>
                        </a:buClr>
                        <a:buSzPts val="2000"/>
                        <a:buFont typeface="Calibri"/>
                        <a:buNone/>
                      </a:pPr>
                      <a:r>
                        <a:rPr b="1" i="0" lang="en-US" sz="1400" u="none" cap="none" strike="noStrike">
                          <a:solidFill>
                            <a:schemeClr val="lt1"/>
                          </a:solidFill>
                          <a:latin typeface="Arial Narrow"/>
                          <a:ea typeface="Arial Narrow"/>
                          <a:cs typeface="Arial Narrow"/>
                          <a:sym typeface="Arial Narrow"/>
                        </a:rPr>
                        <a:t>All (n=239)</a:t>
                      </a:r>
                      <a:endParaRPr b="1" i="0" sz="1400" u="none" cap="none" strike="noStrike">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2"/>
                        </a:buClr>
                        <a:buSzPts val="2000"/>
                        <a:buFont typeface="Calibri"/>
                        <a:buNone/>
                      </a:pPr>
                      <a:r>
                        <a:rPr b="1" i="1" lang="en-US" sz="1400" u="none" cap="none" strike="noStrike">
                          <a:solidFill>
                            <a:schemeClr val="lt1"/>
                          </a:solidFill>
                          <a:latin typeface="Arial Narrow"/>
                          <a:ea typeface="Arial Narrow"/>
                          <a:cs typeface="Arial Narrow"/>
                          <a:sym typeface="Arial Narrow"/>
                        </a:rPr>
                        <a:t>ESR1</a:t>
                      </a:r>
                      <a:r>
                        <a:rPr b="1" i="0" lang="en-US" sz="1400" u="none" cap="none" strike="noStrike">
                          <a:solidFill>
                            <a:schemeClr val="lt1"/>
                          </a:solidFill>
                          <a:latin typeface="Arial Narrow"/>
                          <a:ea typeface="Arial Narrow"/>
                          <a:cs typeface="Arial Narrow"/>
                          <a:sym typeface="Arial Narrow"/>
                        </a:rPr>
                        <a:t>-mut (n=115)</a:t>
                      </a:r>
                      <a:endParaRPr b="1" i="0" sz="1400" u="none" cap="none" strike="noStrike">
                        <a:latin typeface="Arial Narrow"/>
                        <a:ea typeface="Arial Narrow"/>
                        <a:cs typeface="Arial Narrow"/>
                        <a:sym typeface="Arial Narrow"/>
                      </a:endParaRPr>
                    </a:p>
                  </a:txBody>
                  <a:tcPr marT="18000" marB="1800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2"/>
                        </a:buClr>
                        <a:buSzPts val="2000"/>
                        <a:buFont typeface="Calibri"/>
                        <a:buNone/>
                      </a:pPr>
                      <a:r>
                        <a:rPr b="1" i="0" lang="en-US" sz="1400" u="none" cap="none" strike="noStrike">
                          <a:solidFill>
                            <a:schemeClr val="lt1"/>
                          </a:solidFill>
                          <a:latin typeface="Arial Narrow"/>
                          <a:ea typeface="Arial Narrow"/>
                          <a:cs typeface="Arial Narrow"/>
                          <a:sym typeface="Arial Narrow"/>
                        </a:rPr>
                        <a:t>All (n=238)</a:t>
                      </a:r>
                      <a:endParaRPr b="1" i="0" sz="1400" u="none" cap="none" strike="noStrike">
                        <a:latin typeface="Arial Narrow"/>
                        <a:ea typeface="Arial Narrow"/>
                        <a:cs typeface="Arial Narrow"/>
                        <a:sym typeface="Arial Narrow"/>
                      </a:endParaRPr>
                    </a:p>
                  </a:txBody>
                  <a:tcPr marT="18000" marB="18000" marR="0" marL="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c>
                  <a:txBody>
                    <a:bodyPr/>
                    <a:lstStyle/>
                    <a:p>
                      <a:pPr indent="0" lvl="0" marL="0" marR="0" rtl="0" algn="ctr">
                        <a:lnSpc>
                          <a:spcPct val="100000"/>
                        </a:lnSpc>
                        <a:spcBef>
                          <a:spcPts val="0"/>
                        </a:spcBef>
                        <a:spcAft>
                          <a:spcPts val="0"/>
                        </a:spcAft>
                        <a:buClr>
                          <a:schemeClr val="lt2"/>
                        </a:buClr>
                        <a:buSzPts val="2000"/>
                        <a:buFont typeface="Calibri"/>
                        <a:buNone/>
                      </a:pPr>
                      <a:r>
                        <a:rPr b="1" i="1" lang="en-US" sz="1400" u="none" cap="none" strike="noStrike">
                          <a:solidFill>
                            <a:schemeClr val="lt1"/>
                          </a:solidFill>
                          <a:latin typeface="Arial Narrow"/>
                          <a:ea typeface="Arial Narrow"/>
                          <a:cs typeface="Arial Narrow"/>
                          <a:sym typeface="Arial Narrow"/>
                        </a:rPr>
                        <a:t>ESR1</a:t>
                      </a:r>
                      <a:r>
                        <a:rPr b="1" i="0" lang="en-US" sz="1400" u="none" cap="none" strike="noStrike">
                          <a:solidFill>
                            <a:schemeClr val="lt1"/>
                          </a:solidFill>
                          <a:latin typeface="Arial Narrow"/>
                          <a:ea typeface="Arial Narrow"/>
                          <a:cs typeface="Arial Narrow"/>
                          <a:sym typeface="Arial Narrow"/>
                        </a:rPr>
                        <a:t>-mut (n=113)</a:t>
                      </a:r>
                      <a:endParaRPr b="1" i="0" sz="1400" u="none" cap="none" strike="noStrike">
                        <a:latin typeface="Arial Narrow"/>
                        <a:ea typeface="Arial Narrow"/>
                        <a:cs typeface="Arial Narrow"/>
                        <a:sym typeface="Arial Narrow"/>
                      </a:endParaRPr>
                    </a:p>
                  </a:txBody>
                  <a:tcPr marT="18000" marB="18000" marR="0" marL="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216000">
                <a:tc>
                  <a:txBody>
                    <a:bodyPr/>
                    <a:lstStyle/>
                    <a:p>
                      <a:pPr indent="0" lvl="0" marL="0" marR="0" rtl="0" algn="l">
                        <a:lnSpc>
                          <a:spcPct val="100000"/>
                        </a:lnSpc>
                        <a:spcBef>
                          <a:spcPts val="0"/>
                        </a:spcBef>
                        <a:spcAft>
                          <a:spcPts val="0"/>
                        </a:spcAft>
                        <a:buClr>
                          <a:schemeClr val="dk1"/>
                        </a:buClr>
                        <a:buSzPts val="1200"/>
                        <a:buFont typeface="Arial Narrow"/>
                        <a:buNone/>
                      </a:pPr>
                      <a:r>
                        <a:rPr b="1" i="0" lang="en-US" sz="1400" u="none" cap="none" strike="noStrike">
                          <a:solidFill>
                            <a:srgbClr val="262626"/>
                          </a:solidFill>
                          <a:latin typeface="Arial Narrow"/>
                          <a:ea typeface="Arial Narrow"/>
                          <a:cs typeface="Arial Narrow"/>
                          <a:sym typeface="Arial Narrow"/>
                        </a:rPr>
                        <a:t>Median age, years (range)</a:t>
                      </a:r>
                      <a:endParaRPr sz="1400" u="none" cap="none" strike="noStrike"/>
                    </a:p>
                  </a:txBody>
                  <a:tcPr marT="18000" marB="18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63 (24-89)</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64 (28-89)</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64 (32-83)</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63 (32-83)</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16000">
                <a:tc>
                  <a:txBody>
                    <a:bodyPr/>
                    <a:lstStyle/>
                    <a:p>
                      <a:pPr indent="0" lvl="0" marL="0" marR="0" rtl="0" algn="l">
                        <a:lnSpc>
                          <a:spcPct val="100000"/>
                        </a:lnSpc>
                        <a:spcBef>
                          <a:spcPts val="0"/>
                        </a:spcBef>
                        <a:spcAft>
                          <a:spcPts val="0"/>
                        </a:spcAft>
                        <a:buClr>
                          <a:schemeClr val="dk1"/>
                        </a:buClr>
                        <a:buSzPts val="1200"/>
                        <a:buFont typeface="Arial Narrow"/>
                        <a:buNone/>
                      </a:pPr>
                      <a:r>
                        <a:rPr b="1" i="0" lang="en-US" sz="1400" u="none" cap="none" strike="noStrike">
                          <a:solidFill>
                            <a:srgbClr val="262626"/>
                          </a:solidFill>
                          <a:latin typeface="Arial Narrow"/>
                          <a:ea typeface="Arial Narrow"/>
                          <a:cs typeface="Arial Narrow"/>
                          <a:sym typeface="Arial Narrow"/>
                        </a:rPr>
                        <a:t>Female, n (%)</a:t>
                      </a:r>
                      <a:endParaRPr sz="1400" u="none" cap="none" strike="noStrike"/>
                    </a:p>
                  </a:txBody>
                  <a:tcPr marT="18000" marB="18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233 (97.5)</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115 (100)</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237 (99.6)</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113 (100)</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216000">
                <a:tc>
                  <a:txBody>
                    <a:bodyPr/>
                    <a:lstStyle/>
                    <a:p>
                      <a:pPr indent="0" lvl="0" marL="0" marR="0" rtl="0" algn="l">
                        <a:lnSpc>
                          <a:spcPct val="100000"/>
                        </a:lnSpc>
                        <a:spcBef>
                          <a:spcPts val="0"/>
                        </a:spcBef>
                        <a:spcAft>
                          <a:spcPts val="0"/>
                        </a:spcAft>
                        <a:buClr>
                          <a:schemeClr val="dk1"/>
                        </a:buClr>
                        <a:buSzPts val="1200"/>
                        <a:buFont typeface="Arial Narrow"/>
                        <a:buNone/>
                      </a:pPr>
                      <a:r>
                        <a:rPr b="1" i="0" lang="en-US" sz="1400" u="none" cap="none" strike="noStrike">
                          <a:solidFill>
                            <a:srgbClr val="262626"/>
                          </a:solidFill>
                          <a:latin typeface="Arial Narrow"/>
                          <a:ea typeface="Arial Narrow"/>
                          <a:cs typeface="Arial Narrow"/>
                          <a:sym typeface="Arial Narrow"/>
                        </a:rPr>
                        <a:t>ECOG PS, n (%)</a:t>
                      </a:r>
                      <a:endParaRPr sz="1400" u="none" cap="none" strike="noStrike"/>
                    </a:p>
                  </a:txBody>
                  <a:tcPr marT="18000" marB="18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16000">
                <a:tc>
                  <a:txBody>
                    <a:bodyPr/>
                    <a:lstStyle/>
                    <a:p>
                      <a:pPr indent="0" lvl="0" marL="0" marR="0" rtl="0" algn="l">
                        <a:lnSpc>
                          <a:spcPct val="100000"/>
                        </a:lnSpc>
                        <a:spcBef>
                          <a:spcPts val="0"/>
                        </a:spcBef>
                        <a:spcAft>
                          <a:spcPts val="0"/>
                        </a:spcAft>
                        <a:buClr>
                          <a:schemeClr val="dk1"/>
                        </a:buClr>
                        <a:buSzPts val="1200"/>
                        <a:buFont typeface="Arial Narrow"/>
                        <a:buNone/>
                      </a:pPr>
                      <a:r>
                        <a:rPr b="0" i="0" lang="en-US" sz="1400" u="none" cap="none" strike="noStrike">
                          <a:solidFill>
                            <a:srgbClr val="262626"/>
                          </a:solidFill>
                          <a:latin typeface="Arial Narrow"/>
                          <a:ea typeface="Arial Narrow"/>
                          <a:cs typeface="Arial Narrow"/>
                          <a:sym typeface="Arial Narrow"/>
                        </a:rPr>
                        <a:t>   0</a:t>
                      </a:r>
                      <a:endParaRPr sz="1400" u="none" cap="none" strike="noStrike"/>
                    </a:p>
                  </a:txBody>
                  <a:tcPr marT="18000" marB="18000" marR="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143 (59.8)</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67 (58.3)</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135 (56.7)</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62 (54.9)</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16000">
                <a:tc>
                  <a:txBody>
                    <a:bodyPr/>
                    <a:lstStyle/>
                    <a:p>
                      <a:pPr indent="0" lvl="0" marL="0" marR="0" rtl="0" algn="l">
                        <a:lnSpc>
                          <a:spcPct val="100000"/>
                        </a:lnSpc>
                        <a:spcBef>
                          <a:spcPts val="0"/>
                        </a:spcBef>
                        <a:spcAft>
                          <a:spcPts val="0"/>
                        </a:spcAft>
                        <a:buClr>
                          <a:schemeClr val="dk1"/>
                        </a:buClr>
                        <a:buSzPts val="2000"/>
                        <a:buFont typeface="Calibri"/>
                        <a:buNone/>
                      </a:pPr>
                      <a:r>
                        <a:rPr b="0" i="0" lang="en-US" sz="1400" u="none" cap="none" strike="noStrike">
                          <a:solidFill>
                            <a:srgbClr val="262626"/>
                          </a:solidFill>
                          <a:latin typeface="Arial Narrow"/>
                          <a:ea typeface="Arial Narrow"/>
                          <a:cs typeface="Arial Narrow"/>
                          <a:sym typeface="Arial Narrow"/>
                        </a:rPr>
                        <a:t>   1</a:t>
                      </a:r>
                      <a:endParaRPr sz="1400" u="none" cap="none" strike="noStrike"/>
                    </a:p>
                  </a:txBody>
                  <a:tcPr marT="18000" marB="18000" marR="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96 (40.2)</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48 (41.7)</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103 (43.3)</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51 (45.1)</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16000">
                <a:tc>
                  <a:txBody>
                    <a:bodyPr/>
                    <a:lstStyle/>
                    <a:p>
                      <a:pPr indent="0" lvl="0" marL="0" marR="0" rtl="0" algn="l">
                        <a:lnSpc>
                          <a:spcPct val="100000"/>
                        </a:lnSpc>
                        <a:spcBef>
                          <a:spcPts val="0"/>
                        </a:spcBef>
                        <a:spcAft>
                          <a:spcPts val="0"/>
                        </a:spcAft>
                        <a:buClr>
                          <a:schemeClr val="dk1"/>
                        </a:buClr>
                        <a:buSzPts val="2000"/>
                        <a:buFont typeface="Calibri"/>
                        <a:buNone/>
                      </a:pPr>
                      <a:r>
                        <a:rPr b="1" i="0" lang="en-US" sz="1400" u="none" cap="none" strike="noStrike">
                          <a:solidFill>
                            <a:srgbClr val="262626"/>
                          </a:solidFill>
                          <a:latin typeface="Arial Narrow"/>
                          <a:ea typeface="Arial Narrow"/>
                          <a:cs typeface="Arial Narrow"/>
                          <a:sym typeface="Arial Narrow"/>
                        </a:rPr>
                        <a:t>Visceral metastasis</a:t>
                      </a:r>
                      <a:r>
                        <a:rPr b="1" baseline="30000" i="0" lang="en-US" sz="1400" u="none" cap="none" strike="noStrike">
                          <a:solidFill>
                            <a:srgbClr val="262626"/>
                          </a:solidFill>
                          <a:latin typeface="Arial Narrow"/>
                          <a:ea typeface="Arial Narrow"/>
                          <a:cs typeface="Arial Narrow"/>
                          <a:sym typeface="Arial Narrow"/>
                        </a:rPr>
                        <a:t>a</a:t>
                      </a:r>
                      <a:r>
                        <a:rPr b="1" i="0" lang="en-US" sz="1400" u="none" cap="none" strike="noStrike">
                          <a:solidFill>
                            <a:srgbClr val="262626"/>
                          </a:solidFill>
                          <a:latin typeface="Arial Narrow"/>
                          <a:ea typeface="Arial Narrow"/>
                          <a:cs typeface="Arial Narrow"/>
                          <a:sym typeface="Arial Narrow"/>
                        </a:rPr>
                        <a:t>, n (%)</a:t>
                      </a:r>
                      <a:endParaRPr sz="1400" u="none" cap="none" strike="noStrike"/>
                    </a:p>
                  </a:txBody>
                  <a:tcPr marT="18000" marB="18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163 (68.2)</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81 (70.4)</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169 (71.1)</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84 (74.3)</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216000">
                <a:tc>
                  <a:txBody>
                    <a:bodyPr/>
                    <a:lstStyle/>
                    <a:p>
                      <a:pPr indent="0" lvl="0" marL="0" marR="0" rtl="0" algn="l">
                        <a:lnSpc>
                          <a:spcPct val="100000"/>
                        </a:lnSpc>
                        <a:spcBef>
                          <a:spcPts val="0"/>
                        </a:spcBef>
                        <a:spcAft>
                          <a:spcPts val="0"/>
                        </a:spcAft>
                        <a:buClr>
                          <a:schemeClr val="dk1"/>
                        </a:buClr>
                        <a:buSzPts val="2000"/>
                        <a:buFont typeface="Calibri"/>
                        <a:buNone/>
                      </a:pPr>
                      <a:r>
                        <a:rPr b="1" i="0" lang="en-US" sz="1400" u="none" cap="none" strike="noStrike">
                          <a:solidFill>
                            <a:srgbClr val="262626"/>
                          </a:solidFill>
                          <a:latin typeface="Arial Narrow"/>
                          <a:ea typeface="Arial Narrow"/>
                          <a:cs typeface="Arial Narrow"/>
                          <a:sym typeface="Arial Narrow"/>
                        </a:rPr>
                        <a:t>Prior CDK4/6i, n (%)</a:t>
                      </a:r>
                      <a:endParaRPr sz="1400" u="none" cap="none" strike="noStrike"/>
                    </a:p>
                  </a:txBody>
                  <a:tcPr marT="18000" marB="18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239 (100)</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115 (100)</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238 (100)</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113 (100)</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16000">
                <a:tc>
                  <a:txBody>
                    <a:bodyPr/>
                    <a:lstStyle/>
                    <a:p>
                      <a:pPr indent="0" lvl="0" marL="0" marR="0" rtl="0" algn="l">
                        <a:lnSpc>
                          <a:spcPct val="100000"/>
                        </a:lnSpc>
                        <a:spcBef>
                          <a:spcPts val="0"/>
                        </a:spcBef>
                        <a:spcAft>
                          <a:spcPts val="0"/>
                        </a:spcAft>
                        <a:buClr>
                          <a:schemeClr val="dk1"/>
                        </a:buClr>
                        <a:buSzPts val="2000"/>
                        <a:buFont typeface="Calibri"/>
                        <a:buNone/>
                      </a:pPr>
                      <a:r>
                        <a:rPr b="1" i="0" lang="en-US" sz="1400" u="none" cap="none" strike="noStrike">
                          <a:solidFill>
                            <a:srgbClr val="262626"/>
                          </a:solidFill>
                          <a:latin typeface="Arial Narrow"/>
                          <a:ea typeface="Arial Narrow"/>
                          <a:cs typeface="Arial Narrow"/>
                          <a:sym typeface="Arial Narrow"/>
                        </a:rPr>
                        <a:t>Line of therapy in mBC, n (%)</a:t>
                      </a:r>
                      <a:endParaRPr sz="1400" u="none" cap="none" strike="noStrike"/>
                    </a:p>
                  </a:txBody>
                  <a:tcPr marT="18000" marB="18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chemeClr val="dk1"/>
                        </a:buClr>
                        <a:buSzPts val="1400"/>
                        <a:buFont typeface="Arial Narrow"/>
                        <a:buNone/>
                      </a:pPr>
                      <a:r>
                        <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216000">
                <a:tc>
                  <a:txBody>
                    <a:bodyPr/>
                    <a:lstStyle/>
                    <a:p>
                      <a:pPr indent="0" lvl="0" marL="0" marR="0" rtl="0" algn="l">
                        <a:lnSpc>
                          <a:spcPct val="100000"/>
                        </a:lnSpc>
                        <a:spcBef>
                          <a:spcPts val="0"/>
                        </a:spcBef>
                        <a:spcAft>
                          <a:spcPts val="0"/>
                        </a:spcAft>
                        <a:buClr>
                          <a:schemeClr val="dk1"/>
                        </a:buClr>
                        <a:buSzPts val="2000"/>
                        <a:buFont typeface="Calibri"/>
                        <a:buNone/>
                      </a:pPr>
                      <a:r>
                        <a:rPr b="0" i="0" lang="en-US" sz="1400" u="none" cap="none" strike="noStrike">
                          <a:solidFill>
                            <a:srgbClr val="262626"/>
                          </a:solidFill>
                          <a:latin typeface="Arial Narrow"/>
                          <a:ea typeface="Arial Narrow"/>
                          <a:cs typeface="Arial Narrow"/>
                          <a:sym typeface="Arial Narrow"/>
                        </a:rPr>
                        <a:t>  2</a:t>
                      </a:r>
                      <a:r>
                        <a:rPr b="0" baseline="30000" i="0" lang="en-US" sz="1400" u="none" cap="none" strike="noStrike">
                          <a:solidFill>
                            <a:srgbClr val="262626"/>
                          </a:solidFill>
                          <a:latin typeface="Arial Narrow"/>
                          <a:ea typeface="Arial Narrow"/>
                          <a:cs typeface="Arial Narrow"/>
                          <a:sym typeface="Arial Narrow"/>
                        </a:rPr>
                        <a:t>nd</a:t>
                      </a:r>
                      <a:r>
                        <a:rPr b="0" i="0" lang="en-US" sz="1400" u="none" cap="none" strike="noStrike">
                          <a:solidFill>
                            <a:srgbClr val="262626"/>
                          </a:solidFill>
                          <a:latin typeface="Arial Narrow"/>
                          <a:ea typeface="Arial Narrow"/>
                          <a:cs typeface="Arial Narrow"/>
                          <a:sym typeface="Arial Narrow"/>
                        </a:rPr>
                        <a:t> line</a:t>
                      </a:r>
                      <a:endParaRPr sz="1400" u="none" cap="none" strike="noStrike"/>
                    </a:p>
                  </a:txBody>
                  <a:tcPr marT="18000" marB="18000" marR="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129 (54.0)</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73 (63.5)</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141 (59.2)</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69 (61.1)</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216000">
                <a:tc>
                  <a:txBody>
                    <a:bodyPr/>
                    <a:lstStyle/>
                    <a:p>
                      <a:pPr indent="0" lvl="0" marL="0" marR="0" rtl="0" algn="l">
                        <a:lnSpc>
                          <a:spcPct val="100000"/>
                        </a:lnSpc>
                        <a:spcBef>
                          <a:spcPts val="0"/>
                        </a:spcBef>
                        <a:spcAft>
                          <a:spcPts val="0"/>
                        </a:spcAft>
                        <a:buClr>
                          <a:schemeClr val="dk1"/>
                        </a:buClr>
                        <a:buSzPts val="2000"/>
                        <a:buFont typeface="Calibri"/>
                        <a:buNone/>
                      </a:pPr>
                      <a:r>
                        <a:rPr b="0" i="0" lang="en-US" sz="1400" u="none" cap="none" strike="noStrike">
                          <a:solidFill>
                            <a:srgbClr val="262626"/>
                          </a:solidFill>
                          <a:latin typeface="Arial Narrow"/>
                          <a:ea typeface="Arial Narrow"/>
                          <a:cs typeface="Arial Narrow"/>
                          <a:sym typeface="Arial Narrow"/>
                        </a:rPr>
                        <a:t>  3</a:t>
                      </a:r>
                      <a:r>
                        <a:rPr b="0" baseline="30000" i="0" lang="en-US" sz="1400" u="none" cap="none" strike="noStrike">
                          <a:solidFill>
                            <a:srgbClr val="262626"/>
                          </a:solidFill>
                          <a:latin typeface="Arial Narrow"/>
                          <a:ea typeface="Arial Narrow"/>
                          <a:cs typeface="Arial Narrow"/>
                          <a:sym typeface="Arial Narrow"/>
                        </a:rPr>
                        <a:t>rd</a:t>
                      </a:r>
                      <a:r>
                        <a:rPr b="0" i="0" lang="en-US" sz="1400" u="none" cap="none" strike="noStrike">
                          <a:solidFill>
                            <a:srgbClr val="262626"/>
                          </a:solidFill>
                          <a:latin typeface="Arial Narrow"/>
                          <a:ea typeface="Arial Narrow"/>
                          <a:cs typeface="Arial Narrow"/>
                          <a:sym typeface="Arial Narrow"/>
                        </a:rPr>
                        <a:t> line</a:t>
                      </a:r>
                      <a:endParaRPr sz="1400" u="none" cap="none" strike="noStrike"/>
                    </a:p>
                  </a:txBody>
                  <a:tcPr marT="18000" marB="18000" marR="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110 (46.0)</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42 (36.5)</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97 (40.8)</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44 (38.9)</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216000">
                <a:tc>
                  <a:txBody>
                    <a:bodyPr/>
                    <a:lstStyle/>
                    <a:p>
                      <a:pPr indent="0" lvl="0" marL="0" marR="0" rtl="0" algn="l">
                        <a:lnSpc>
                          <a:spcPct val="100000"/>
                        </a:lnSpc>
                        <a:spcBef>
                          <a:spcPts val="0"/>
                        </a:spcBef>
                        <a:spcAft>
                          <a:spcPts val="0"/>
                        </a:spcAft>
                        <a:buClr>
                          <a:srgbClr val="000000"/>
                        </a:buClr>
                        <a:buSzPts val="1200"/>
                        <a:buFont typeface="Arial Narrow"/>
                        <a:buNone/>
                      </a:pPr>
                      <a:r>
                        <a:rPr b="1" i="0" lang="en-US" sz="1400" u="none" cap="none" strike="noStrike">
                          <a:solidFill>
                            <a:srgbClr val="262626"/>
                          </a:solidFill>
                          <a:latin typeface="Arial Narrow"/>
                          <a:ea typeface="Arial Narrow"/>
                          <a:cs typeface="Arial Narrow"/>
                          <a:sym typeface="Arial Narrow"/>
                        </a:rPr>
                        <a:t>Prior therapies for advanced or metastatic disease, n (%)</a:t>
                      </a:r>
                      <a:endParaRPr sz="1400" u="none" cap="none" strike="noStrike"/>
                    </a:p>
                  </a:txBody>
                  <a:tcPr marT="18000" marB="18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dk1"/>
                        </a:buClr>
                        <a:buSzPts val="1400"/>
                        <a:buFont typeface="Arial Narrow"/>
                        <a:buNone/>
                      </a:pPr>
                      <a:r>
                        <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16000">
                <a:tc>
                  <a:txBody>
                    <a:bodyPr/>
                    <a:lstStyle/>
                    <a:p>
                      <a:pPr indent="0" lvl="0" marL="0" marR="0" rtl="0" algn="l">
                        <a:lnSpc>
                          <a:spcPct val="100000"/>
                        </a:lnSpc>
                        <a:spcBef>
                          <a:spcPts val="0"/>
                        </a:spcBef>
                        <a:spcAft>
                          <a:spcPts val="0"/>
                        </a:spcAft>
                        <a:buClr>
                          <a:srgbClr val="000000"/>
                        </a:buClr>
                        <a:buSzPts val="1200"/>
                        <a:buFont typeface="Arial Narrow"/>
                        <a:buNone/>
                      </a:pPr>
                      <a:r>
                        <a:rPr b="0" i="0" lang="en-US" sz="1400" u="none" cap="none" strike="noStrike">
                          <a:solidFill>
                            <a:srgbClr val="262626"/>
                          </a:solidFill>
                          <a:latin typeface="Arial Narrow"/>
                          <a:ea typeface="Arial Narrow"/>
                          <a:cs typeface="Arial Narrow"/>
                          <a:sym typeface="Arial Narrow"/>
                        </a:rPr>
                        <a:t>  Fulvestrant</a:t>
                      </a:r>
                      <a:endParaRPr sz="1400" u="none" cap="none" strike="noStrike"/>
                    </a:p>
                  </a:txBody>
                  <a:tcPr marT="18000" marB="18000" marR="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70 (29.3)</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27 (23.5)</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75 (31.5)</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28 (24.8)</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16000">
                <a:tc>
                  <a:txBody>
                    <a:bodyPr/>
                    <a:lstStyle/>
                    <a:p>
                      <a:pPr indent="0" lvl="0" marL="0" marR="0" rtl="0" algn="l">
                        <a:lnSpc>
                          <a:spcPct val="100000"/>
                        </a:lnSpc>
                        <a:spcBef>
                          <a:spcPts val="0"/>
                        </a:spcBef>
                        <a:spcAft>
                          <a:spcPts val="0"/>
                        </a:spcAft>
                        <a:buClr>
                          <a:srgbClr val="000000"/>
                        </a:buClr>
                        <a:buSzPts val="1200"/>
                        <a:buFont typeface="Arial Narrow"/>
                        <a:buNone/>
                      </a:pPr>
                      <a:r>
                        <a:rPr b="0" i="0" lang="en-US" sz="1400" u="none" cap="none" strike="noStrike">
                          <a:solidFill>
                            <a:srgbClr val="262626"/>
                          </a:solidFill>
                          <a:latin typeface="Arial Narrow"/>
                          <a:ea typeface="Arial Narrow"/>
                          <a:cs typeface="Arial Narrow"/>
                          <a:sym typeface="Arial Narrow"/>
                        </a:rPr>
                        <a:t>  Aromatase inhibitor</a:t>
                      </a:r>
                      <a:endParaRPr sz="1400" u="none" cap="none" strike="noStrike"/>
                    </a:p>
                  </a:txBody>
                  <a:tcPr marT="18000" marB="18000" marR="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193 (80.8)</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101 (87.8)</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194 (81.1)</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96 (85.0)</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16000">
                <a:tc>
                  <a:txBody>
                    <a:bodyPr/>
                    <a:lstStyle/>
                    <a:p>
                      <a:pPr indent="0" lvl="0" marL="0" marR="0" rtl="0" algn="l">
                        <a:lnSpc>
                          <a:spcPct val="100000"/>
                        </a:lnSpc>
                        <a:spcBef>
                          <a:spcPts val="0"/>
                        </a:spcBef>
                        <a:spcAft>
                          <a:spcPts val="0"/>
                        </a:spcAft>
                        <a:buClr>
                          <a:srgbClr val="000000"/>
                        </a:buClr>
                        <a:buSzPts val="1200"/>
                        <a:buFont typeface="Arial Narrow"/>
                        <a:buNone/>
                      </a:pPr>
                      <a:r>
                        <a:rPr b="0" i="0" lang="en-US" sz="1400" u="none" cap="none" strike="noStrike">
                          <a:solidFill>
                            <a:srgbClr val="262626"/>
                          </a:solidFill>
                          <a:latin typeface="Arial Narrow"/>
                          <a:ea typeface="Arial Narrow"/>
                          <a:cs typeface="Arial Narrow"/>
                          <a:sym typeface="Arial Narrow"/>
                        </a:rPr>
                        <a:t>  Tamoxifen</a:t>
                      </a:r>
                      <a:endParaRPr sz="1400" u="none" cap="none" strike="noStrike"/>
                    </a:p>
                  </a:txBody>
                  <a:tcPr marT="18000" marB="18000" marR="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19 (7.9)</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9 (7.8)</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15 (6.3)</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9 (8.0)</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16000">
                <a:tc>
                  <a:txBody>
                    <a:bodyPr/>
                    <a:lstStyle/>
                    <a:p>
                      <a:pPr indent="0" lvl="0" marL="0" marR="0" rtl="0" algn="l">
                        <a:lnSpc>
                          <a:spcPct val="100000"/>
                        </a:lnSpc>
                        <a:spcBef>
                          <a:spcPts val="0"/>
                        </a:spcBef>
                        <a:spcAft>
                          <a:spcPts val="0"/>
                        </a:spcAft>
                        <a:buClr>
                          <a:srgbClr val="000000"/>
                        </a:buClr>
                        <a:buSzPts val="1200"/>
                        <a:buFont typeface="Arial Narrow"/>
                        <a:buNone/>
                      </a:pPr>
                      <a:r>
                        <a:rPr b="1" i="0" lang="en-US" sz="1400" u="none" cap="none" strike="noStrike">
                          <a:solidFill>
                            <a:srgbClr val="262626"/>
                          </a:solidFill>
                          <a:latin typeface="Arial Narrow"/>
                          <a:ea typeface="Arial Narrow"/>
                          <a:cs typeface="Arial Narrow"/>
                          <a:sym typeface="Arial Narrow"/>
                        </a:rPr>
                        <a:t>No. of prior lines of chemotherapy in a/mBC, n (%)</a:t>
                      </a:r>
                      <a:endParaRPr sz="1400" u="none" cap="none" strike="noStrike"/>
                    </a:p>
                  </a:txBody>
                  <a:tcPr marT="18000" marB="18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rgbClr val="000000"/>
                        </a:buClr>
                        <a:buSzPts val="1100"/>
                        <a:buFont typeface="Arial"/>
                        <a:buNone/>
                      </a:pPr>
                      <a:r>
                        <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216000">
                <a:tc>
                  <a:txBody>
                    <a:bodyPr/>
                    <a:lstStyle/>
                    <a:p>
                      <a:pPr indent="0" lvl="3" marL="0" marR="0" rtl="0" algn="l">
                        <a:lnSpc>
                          <a:spcPct val="100000"/>
                        </a:lnSpc>
                        <a:spcBef>
                          <a:spcPts val="0"/>
                        </a:spcBef>
                        <a:spcAft>
                          <a:spcPts val="0"/>
                        </a:spcAft>
                        <a:buClr>
                          <a:schemeClr val="dk1"/>
                        </a:buClr>
                        <a:buSzPts val="1200"/>
                        <a:buFont typeface="Arial Narrow"/>
                        <a:buNone/>
                      </a:pPr>
                      <a:r>
                        <a:rPr b="0" i="0" lang="en-US" sz="1400" u="none" cap="none" strike="noStrike">
                          <a:solidFill>
                            <a:srgbClr val="262626"/>
                          </a:solidFill>
                          <a:latin typeface="Arial Narrow"/>
                          <a:ea typeface="Arial Narrow"/>
                          <a:cs typeface="Arial Narrow"/>
                          <a:sym typeface="Arial Narrow"/>
                        </a:rPr>
                        <a:t>    0</a:t>
                      </a:r>
                      <a:endParaRPr b="0" i="0" sz="1400" u="none" cap="none" strike="noStrike">
                        <a:solidFill>
                          <a:srgbClr val="262626"/>
                        </a:solidFill>
                        <a:latin typeface="Arial Narrow"/>
                        <a:ea typeface="Arial Narrow"/>
                        <a:cs typeface="Arial Narrow"/>
                        <a:sym typeface="Arial Narrow"/>
                      </a:endParaRPr>
                    </a:p>
                  </a:txBody>
                  <a:tcPr marT="18000" marB="18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191(79.9)</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89 (77.4)</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180(75.6)</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81 (71.7)</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216000">
                <a:tc>
                  <a:txBody>
                    <a:bodyPr/>
                    <a:lstStyle/>
                    <a:p>
                      <a:pPr indent="0" lvl="2" marL="0" marR="0" rtl="0" algn="l">
                        <a:lnSpc>
                          <a:spcPct val="100000"/>
                        </a:lnSpc>
                        <a:spcBef>
                          <a:spcPts val="0"/>
                        </a:spcBef>
                        <a:spcAft>
                          <a:spcPts val="0"/>
                        </a:spcAft>
                        <a:buClr>
                          <a:schemeClr val="dk1"/>
                        </a:buClr>
                        <a:buSzPts val="1200"/>
                        <a:buFont typeface="Arial Narrow"/>
                        <a:buNone/>
                      </a:pPr>
                      <a:r>
                        <a:rPr b="0" i="0" lang="en-US" sz="1400" u="none" cap="none" strike="noStrike">
                          <a:solidFill>
                            <a:srgbClr val="262626"/>
                          </a:solidFill>
                          <a:latin typeface="Arial Narrow"/>
                          <a:ea typeface="Arial Narrow"/>
                          <a:cs typeface="Arial Narrow"/>
                          <a:sym typeface="Arial Narrow"/>
                        </a:rPr>
                        <a:t>    1</a:t>
                      </a:r>
                      <a:endParaRPr b="0" i="0" sz="1400" u="none" cap="none" strike="noStrike">
                        <a:solidFill>
                          <a:srgbClr val="262626"/>
                        </a:solidFill>
                        <a:latin typeface="Arial Narrow"/>
                        <a:ea typeface="Arial Narrow"/>
                        <a:cs typeface="Arial Narrow"/>
                        <a:sym typeface="Arial Narrow"/>
                      </a:endParaRPr>
                    </a:p>
                  </a:txBody>
                  <a:tcPr marT="18000" marB="18000" marR="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48 (20.1)</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26 (22.6)</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58 (24.4)</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32 (28.3)</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156"/>
                      </a:schemeClr>
                    </a:solidFill>
                  </a:tcPr>
                </a:tc>
              </a:tr>
            </a:tbl>
          </a:graphicData>
        </a:graphic>
      </p:graphicFrame>
      <p:sp>
        <p:nvSpPr>
          <p:cNvPr id="2684" name="Google Shape;2684;p93"/>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EMERALD: Baseline characteristics</a:t>
            </a:r>
            <a:r>
              <a:rPr baseline="30000" lang="en-US"/>
              <a:t>1</a:t>
            </a:r>
            <a:br>
              <a:rPr lang="en-US"/>
            </a:br>
            <a:r>
              <a:rPr i="1" lang="en-US" sz="2000">
                <a:solidFill>
                  <a:schemeClr val="accent6"/>
                </a:solidFill>
              </a:rPr>
              <a:t>ESR1</a:t>
            </a:r>
            <a:r>
              <a:rPr lang="en-US" sz="2000">
                <a:solidFill>
                  <a:schemeClr val="accent6"/>
                </a:solidFill>
              </a:rPr>
              <a:t>-mut patient population included 100% prior CDK4/6i, 70% visceral disease, 37% treatment as 3rd line, 24% prior fulvestrant, 23% prior chemotherapy</a:t>
            </a:r>
            <a:endParaRPr/>
          </a:p>
        </p:txBody>
      </p:sp>
      <p:sp>
        <p:nvSpPr>
          <p:cNvPr id="2685" name="Google Shape;2685;p93"/>
          <p:cNvSpPr txBox="1"/>
          <p:nvPr/>
        </p:nvSpPr>
        <p:spPr>
          <a:xfrm>
            <a:off x="431800" y="6270342"/>
            <a:ext cx="8748000" cy="150905"/>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4C4C4C"/>
              </a:buClr>
              <a:buSzPts val="800"/>
              <a:buFont typeface="Arial"/>
              <a:buNone/>
            </a:pPr>
            <a:r>
              <a:rPr b="0" baseline="30000" i="0" lang="en-US" sz="800" u="none" cap="none" strike="noStrike">
                <a:solidFill>
                  <a:srgbClr val="262626"/>
                </a:solidFill>
                <a:latin typeface="Arial Narrow"/>
                <a:ea typeface="Arial Narrow"/>
                <a:cs typeface="Arial Narrow"/>
                <a:sym typeface="Arial Narrow"/>
              </a:rPr>
              <a:t>a</a:t>
            </a:r>
            <a:r>
              <a:rPr b="0" i="0" lang="en-US" sz="800" u="none" cap="none" strike="noStrike">
                <a:solidFill>
                  <a:srgbClr val="262626"/>
                </a:solidFill>
                <a:latin typeface="Arial Narrow"/>
                <a:ea typeface="Arial Narrow"/>
                <a:cs typeface="Arial Narrow"/>
                <a:sym typeface="Arial Narrow"/>
              </a:rPr>
              <a:t>Includes lung, liver, brain, pleural, and peritoneal involvement.  </a:t>
            </a:r>
            <a:br>
              <a:rPr b="0" i="0" lang="en-US" sz="800" u="none" cap="none" strike="noStrike">
                <a:solidFill>
                  <a:srgbClr val="262626"/>
                </a:solidFill>
                <a:latin typeface="Arial Narrow"/>
                <a:ea typeface="Arial Narrow"/>
                <a:cs typeface="Arial Narrow"/>
                <a:sym typeface="Arial Narrow"/>
              </a:rPr>
            </a:br>
            <a:r>
              <a:rPr b="0" i="0" lang="en-US" sz="800" u="none" cap="none" strike="noStrike">
                <a:solidFill>
                  <a:srgbClr val="262626"/>
                </a:solidFill>
                <a:latin typeface="Arial Narrow"/>
                <a:ea typeface="Arial Narrow"/>
                <a:cs typeface="Arial Narrow"/>
                <a:sym typeface="Arial Narrow"/>
              </a:rPr>
              <a:t>a/mBC, advanced/metastatic breast cancer; CDK4/6i, cyclin-dependent kinase 4/6 inhibitor; ECOG PS, Eastern Cooperative Oncology Group performance status; ESR1, estrogen receptor 1 gene; mut, mutation; SOC, standard of care.</a:t>
            </a:r>
            <a:endParaRPr/>
          </a:p>
          <a:p>
            <a:pPr indent="0" lvl="0" marL="0" marR="0" rtl="0" algn="l">
              <a:lnSpc>
                <a:spcPct val="100000"/>
              </a:lnSpc>
              <a:spcBef>
                <a:spcPts val="0"/>
              </a:spcBef>
              <a:spcAft>
                <a:spcPts val="0"/>
              </a:spcAft>
              <a:buClr>
                <a:srgbClr val="4C4C4C"/>
              </a:buClr>
              <a:buSzPts val="800"/>
              <a:buFont typeface="Arial"/>
              <a:buNone/>
            </a:pPr>
            <a:r>
              <a:rPr b="0" i="0" lang="en-US" sz="800" u="none" cap="none" strike="noStrike">
                <a:solidFill>
                  <a:srgbClr val="262626"/>
                </a:solidFill>
                <a:latin typeface="Arial Narrow"/>
                <a:ea typeface="Arial Narrow"/>
                <a:cs typeface="Arial Narrow"/>
                <a:sym typeface="Arial Narrow"/>
              </a:rPr>
              <a:t>1. Adapted from Bidard FC, et al. </a:t>
            </a:r>
            <a:r>
              <a:rPr b="0" i="1" lang="en-US" sz="800" u="none" cap="none" strike="noStrike">
                <a:solidFill>
                  <a:srgbClr val="262626"/>
                </a:solidFill>
                <a:latin typeface="Arial Narrow"/>
                <a:ea typeface="Arial Narrow"/>
                <a:cs typeface="Arial Narrow"/>
                <a:sym typeface="Arial Narrow"/>
              </a:rPr>
              <a:t>J Clin Oncol</a:t>
            </a:r>
            <a:r>
              <a:rPr b="0" i="0" lang="en-US" sz="800" u="none" cap="none" strike="noStrike">
                <a:solidFill>
                  <a:srgbClr val="262626"/>
                </a:solidFill>
                <a:latin typeface="Arial Narrow"/>
                <a:ea typeface="Arial Narrow"/>
                <a:cs typeface="Arial Narrow"/>
                <a:sym typeface="Arial Narrow"/>
              </a:rPr>
              <a:t>. 2022;40(28):3246-3256.</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6" name="Shape 2706"/>
        <p:cNvGrpSpPr/>
        <p:nvPr/>
      </p:nvGrpSpPr>
      <p:grpSpPr>
        <a:xfrm>
          <a:off x="0" y="0"/>
          <a:ext cx="0" cy="0"/>
          <a:chOff x="0" y="0"/>
          <a:chExt cx="0" cy="0"/>
        </a:xfrm>
      </p:grpSpPr>
      <p:sp>
        <p:nvSpPr>
          <p:cNvPr id="2707" name="Google Shape;2707;p12"/>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2708" name="Google Shape;2708;p12"/>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solidFill>
                  <a:srgbClr val="000000"/>
                </a:solidFill>
              </a:rPr>
              <a:t>CI, confidence interval; Ela, elacestrant; ESR1, estrogen receptor 1 gene; HR, hazard ratio; ITT, intent-to-treat; mo, months; (m)PFS, (median) progression-free survival; mut, mutation; SOC, standard of care.</a:t>
            </a:r>
            <a:endParaRPr/>
          </a:p>
          <a:p>
            <a:pPr indent="0" lvl="0" marL="0" rtl="0" algn="l">
              <a:lnSpc>
                <a:spcPct val="100000"/>
              </a:lnSpc>
              <a:spcBef>
                <a:spcPts val="0"/>
              </a:spcBef>
              <a:spcAft>
                <a:spcPts val="0"/>
              </a:spcAft>
              <a:buSzPts val="1400"/>
              <a:buNone/>
            </a:pPr>
            <a:r>
              <a:rPr lang="en-US">
                <a:solidFill>
                  <a:srgbClr val="000000"/>
                </a:solidFill>
              </a:rPr>
              <a:t>1. Bidard FC, et al. </a:t>
            </a:r>
            <a:r>
              <a:rPr i="1" lang="en-US">
                <a:solidFill>
                  <a:srgbClr val="000000"/>
                </a:solidFill>
              </a:rPr>
              <a:t>J Clin Oncol</a:t>
            </a:r>
            <a:r>
              <a:rPr lang="en-US">
                <a:solidFill>
                  <a:srgbClr val="000000"/>
                </a:solidFill>
              </a:rPr>
              <a:t>. 2022;40(28):3246-3256.</a:t>
            </a:r>
            <a:endParaRPr/>
          </a:p>
        </p:txBody>
      </p:sp>
      <p:sp>
        <p:nvSpPr>
          <p:cNvPr id="2709" name="Google Shape;2709;p12"/>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EMERALD: Elacestrant shows statistically significant results for both </a:t>
            </a:r>
            <a:br>
              <a:rPr lang="en-US"/>
            </a:br>
            <a:r>
              <a:rPr lang="en-US"/>
              <a:t>ITT and </a:t>
            </a:r>
            <a:r>
              <a:rPr i="1" lang="en-US"/>
              <a:t>ESR1</a:t>
            </a:r>
            <a:r>
              <a:rPr lang="en-US"/>
              <a:t>-mut patient populations</a:t>
            </a:r>
            <a:r>
              <a:rPr baseline="30000" lang="en-US"/>
              <a:t>1</a:t>
            </a:r>
            <a:endParaRPr/>
          </a:p>
        </p:txBody>
      </p:sp>
      <p:sp>
        <p:nvSpPr>
          <p:cNvPr id="2710" name="Google Shape;2710;p12"/>
          <p:cNvSpPr txBox="1"/>
          <p:nvPr/>
        </p:nvSpPr>
        <p:spPr>
          <a:xfrm>
            <a:off x="5625055" y="3673503"/>
            <a:ext cx="986700" cy="654300"/>
          </a:xfrm>
          <a:prstGeom prst="rect">
            <a:avLst/>
          </a:prstGeom>
          <a:noFill/>
          <a:ln>
            <a:noFill/>
          </a:ln>
        </p:spPr>
        <p:txBody>
          <a:bodyPr anchorCtr="0" anchor="b" bIns="0" lIns="48000" spcFirstLastPara="1" rIns="48000" wrap="square" tIns="0">
            <a:spAutoFit/>
          </a:bodyPr>
          <a:lstStyle/>
          <a:p>
            <a:pPr indent="0" lvl="0" marL="0" marR="0" rtl="0" algn="r">
              <a:lnSpc>
                <a:spcPct val="100000"/>
              </a:lnSpc>
              <a:spcBef>
                <a:spcPts val="0"/>
              </a:spcBef>
              <a:spcAft>
                <a:spcPts val="0"/>
              </a:spcAft>
              <a:buClr>
                <a:srgbClr val="000000"/>
              </a:buClr>
              <a:buSzPts val="1150"/>
              <a:buFont typeface="Arial"/>
              <a:buNone/>
            </a:pPr>
            <a:r>
              <a:rPr b="1" i="0" lang="en-US" sz="1000" u="none" cap="none" strike="noStrike">
                <a:solidFill>
                  <a:srgbClr val="153F5A"/>
                </a:solidFill>
                <a:latin typeface="Arial"/>
                <a:ea typeface="Arial"/>
                <a:cs typeface="Arial"/>
                <a:sym typeface="Arial"/>
              </a:rPr>
              <a:t>No. of </a:t>
            </a:r>
            <a:br>
              <a:rPr b="1" i="0" lang="en-US" sz="1000" u="none" cap="none" strike="noStrike">
                <a:solidFill>
                  <a:srgbClr val="153F5A"/>
                </a:solidFill>
                <a:latin typeface="Arial"/>
                <a:ea typeface="Arial"/>
                <a:cs typeface="Arial"/>
                <a:sym typeface="Arial"/>
              </a:rPr>
            </a:br>
            <a:r>
              <a:rPr b="1" i="0" lang="en-US" sz="1000" u="none" cap="none" strike="noStrike">
                <a:solidFill>
                  <a:srgbClr val="153F5A"/>
                </a:solidFill>
                <a:latin typeface="Arial"/>
                <a:ea typeface="Arial"/>
                <a:cs typeface="Arial"/>
                <a:sym typeface="Arial"/>
              </a:rPr>
              <a:t>patients</a:t>
            </a:r>
            <a:endParaRPr b="0" i="0" sz="1000" u="none" cap="none" strike="noStrike">
              <a:solidFill>
                <a:srgbClr val="153F5A"/>
              </a:solidFill>
              <a:latin typeface="Arial"/>
              <a:ea typeface="Arial"/>
              <a:cs typeface="Arial"/>
              <a:sym typeface="Arial"/>
            </a:endParaRPr>
          </a:p>
          <a:p>
            <a:pPr indent="0" lvl="0" marL="0" marR="0" rtl="0" algn="r">
              <a:lnSpc>
                <a:spcPct val="100000"/>
              </a:lnSpc>
              <a:spcBef>
                <a:spcPts val="100"/>
              </a:spcBef>
              <a:spcAft>
                <a:spcPts val="0"/>
              </a:spcAft>
              <a:buClr>
                <a:srgbClr val="3D8849"/>
              </a:buClr>
              <a:buSzPts val="1000"/>
              <a:buFont typeface="Arial"/>
              <a:buNone/>
            </a:pPr>
            <a:r>
              <a:rPr b="1" i="0" lang="en-US" sz="1000" u="none" cap="none" strike="noStrike">
                <a:solidFill>
                  <a:srgbClr val="153F5A"/>
                </a:solidFill>
                <a:latin typeface="Arial"/>
                <a:ea typeface="Arial"/>
                <a:cs typeface="Arial"/>
                <a:sym typeface="Arial"/>
              </a:rPr>
              <a:t>ELA</a:t>
            </a:r>
            <a:endParaRPr b="0" i="0" sz="1000" u="none" cap="none" strike="noStrike">
              <a:solidFill>
                <a:srgbClr val="000000"/>
              </a:solidFill>
              <a:latin typeface="Arial"/>
              <a:ea typeface="Arial"/>
              <a:cs typeface="Arial"/>
              <a:sym typeface="Arial"/>
            </a:endParaRPr>
          </a:p>
          <a:p>
            <a:pPr indent="0" lvl="0" marL="0" marR="0" rtl="0" algn="r">
              <a:lnSpc>
                <a:spcPct val="100000"/>
              </a:lnSpc>
              <a:spcBef>
                <a:spcPts val="200"/>
              </a:spcBef>
              <a:spcAft>
                <a:spcPts val="0"/>
              </a:spcAft>
              <a:buClr>
                <a:srgbClr val="7F7F7F"/>
              </a:buClr>
              <a:buSzPts val="1000"/>
              <a:buFont typeface="Arial"/>
              <a:buNone/>
            </a:pPr>
            <a:r>
              <a:rPr b="1" i="0" lang="en-US" sz="1000" u="none" cap="none" strike="noStrike">
                <a:solidFill>
                  <a:srgbClr val="666666"/>
                </a:solidFill>
                <a:latin typeface="Arial"/>
                <a:ea typeface="Arial"/>
                <a:cs typeface="Arial"/>
                <a:sym typeface="Arial"/>
              </a:rPr>
              <a:t>SOC</a:t>
            </a:r>
            <a:endParaRPr b="0" i="0" sz="1000" u="none" cap="none" strike="noStrike">
              <a:solidFill>
                <a:srgbClr val="000000"/>
              </a:solidFill>
              <a:latin typeface="Arial"/>
              <a:ea typeface="Arial"/>
              <a:cs typeface="Arial"/>
              <a:sym typeface="Arial"/>
            </a:endParaRPr>
          </a:p>
        </p:txBody>
      </p:sp>
      <p:sp>
        <p:nvSpPr>
          <p:cNvPr id="2711" name="Google Shape;2711;p12"/>
          <p:cNvSpPr/>
          <p:nvPr/>
        </p:nvSpPr>
        <p:spPr>
          <a:xfrm>
            <a:off x="6837877" y="1673222"/>
            <a:ext cx="4562009" cy="1893788"/>
          </a:xfrm>
          <a:custGeom>
            <a:rect b="b" l="l" r="r" t="t"/>
            <a:pathLst>
              <a:path extrusionOk="0" h="4597400" w="7243445">
                <a:moveTo>
                  <a:pt x="0" y="0"/>
                </a:moveTo>
                <a:lnTo>
                  <a:pt x="0" y="4596815"/>
                </a:lnTo>
                <a:lnTo>
                  <a:pt x="7243330" y="4596815"/>
                </a:lnTo>
              </a:path>
            </a:pathLst>
          </a:custGeom>
          <a:noFill/>
          <a:ln cap="flat" cmpd="sng" w="12700">
            <a:solidFill>
              <a:srgbClr val="01020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12" name="Google Shape;2712;p12"/>
          <p:cNvSpPr/>
          <p:nvPr/>
        </p:nvSpPr>
        <p:spPr>
          <a:xfrm>
            <a:off x="6743564" y="2807832"/>
            <a:ext cx="88295"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13" name="Google Shape;2713;p12"/>
          <p:cNvSpPr/>
          <p:nvPr/>
        </p:nvSpPr>
        <p:spPr>
          <a:xfrm>
            <a:off x="6743564" y="3194226"/>
            <a:ext cx="88295"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14" name="Google Shape;2714;p12"/>
          <p:cNvSpPr/>
          <p:nvPr/>
        </p:nvSpPr>
        <p:spPr>
          <a:xfrm>
            <a:off x="6743564" y="3567010"/>
            <a:ext cx="88295"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15" name="Google Shape;2715;p12"/>
          <p:cNvSpPr txBox="1"/>
          <p:nvPr/>
        </p:nvSpPr>
        <p:spPr>
          <a:xfrm>
            <a:off x="6326545" y="2712740"/>
            <a:ext cx="373220"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40</a:t>
            </a:r>
            <a:endParaRPr b="0" i="0" sz="1400" u="none" cap="none" strike="noStrike">
              <a:solidFill>
                <a:srgbClr val="262626"/>
              </a:solidFill>
              <a:latin typeface="Arial"/>
              <a:ea typeface="Arial"/>
              <a:cs typeface="Arial"/>
              <a:sym typeface="Arial"/>
            </a:endParaRPr>
          </a:p>
        </p:txBody>
      </p:sp>
      <p:sp>
        <p:nvSpPr>
          <p:cNvPr id="2716" name="Google Shape;2716;p12"/>
          <p:cNvSpPr txBox="1"/>
          <p:nvPr/>
        </p:nvSpPr>
        <p:spPr>
          <a:xfrm>
            <a:off x="6326545" y="3104970"/>
            <a:ext cx="373220"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20</a:t>
            </a:r>
            <a:endParaRPr b="0" i="0" sz="1400" u="none" cap="none" strike="noStrike">
              <a:solidFill>
                <a:srgbClr val="262626"/>
              </a:solidFill>
              <a:latin typeface="Arial"/>
              <a:ea typeface="Arial"/>
              <a:cs typeface="Arial"/>
              <a:sym typeface="Arial"/>
            </a:endParaRPr>
          </a:p>
        </p:txBody>
      </p:sp>
      <p:sp>
        <p:nvSpPr>
          <p:cNvPr id="2717" name="Google Shape;2717;p12"/>
          <p:cNvSpPr/>
          <p:nvPr/>
        </p:nvSpPr>
        <p:spPr>
          <a:xfrm>
            <a:off x="6743564" y="2436892"/>
            <a:ext cx="88295"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18" name="Google Shape;2718;p12"/>
          <p:cNvSpPr txBox="1"/>
          <p:nvPr/>
        </p:nvSpPr>
        <p:spPr>
          <a:xfrm>
            <a:off x="6326545" y="2341800"/>
            <a:ext cx="373220"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60</a:t>
            </a:r>
            <a:endParaRPr b="0" i="0" sz="1400" u="none" cap="none" strike="noStrike">
              <a:solidFill>
                <a:srgbClr val="262626"/>
              </a:solidFill>
              <a:latin typeface="Arial"/>
              <a:ea typeface="Arial"/>
              <a:cs typeface="Arial"/>
              <a:sym typeface="Arial"/>
            </a:endParaRPr>
          </a:p>
        </p:txBody>
      </p:sp>
      <p:sp>
        <p:nvSpPr>
          <p:cNvPr id="2719" name="Google Shape;2719;p12"/>
          <p:cNvSpPr/>
          <p:nvPr/>
        </p:nvSpPr>
        <p:spPr>
          <a:xfrm>
            <a:off x="6743564" y="2055042"/>
            <a:ext cx="88295"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20" name="Google Shape;2720;p12"/>
          <p:cNvSpPr txBox="1"/>
          <p:nvPr/>
        </p:nvSpPr>
        <p:spPr>
          <a:xfrm>
            <a:off x="6326545" y="1959951"/>
            <a:ext cx="373220"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80</a:t>
            </a:r>
            <a:endParaRPr b="0" i="0" sz="1400" u="none" cap="none" strike="noStrike">
              <a:solidFill>
                <a:srgbClr val="262626"/>
              </a:solidFill>
              <a:latin typeface="Arial"/>
              <a:ea typeface="Arial"/>
              <a:cs typeface="Arial"/>
              <a:sym typeface="Arial"/>
            </a:endParaRPr>
          </a:p>
        </p:txBody>
      </p:sp>
      <p:sp>
        <p:nvSpPr>
          <p:cNvPr id="2721" name="Google Shape;2721;p12"/>
          <p:cNvSpPr/>
          <p:nvPr/>
        </p:nvSpPr>
        <p:spPr>
          <a:xfrm>
            <a:off x="6743564" y="1680466"/>
            <a:ext cx="88295"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22" name="Google Shape;2722;p12"/>
          <p:cNvSpPr txBox="1"/>
          <p:nvPr/>
        </p:nvSpPr>
        <p:spPr>
          <a:xfrm>
            <a:off x="6326545" y="1585374"/>
            <a:ext cx="373220"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100</a:t>
            </a:r>
            <a:endParaRPr b="0" i="0" sz="1400" u="none" cap="none" strike="noStrike">
              <a:solidFill>
                <a:srgbClr val="262626"/>
              </a:solidFill>
              <a:latin typeface="Arial"/>
              <a:ea typeface="Arial"/>
              <a:cs typeface="Arial"/>
              <a:sym typeface="Arial"/>
            </a:endParaRPr>
          </a:p>
        </p:txBody>
      </p:sp>
      <p:sp>
        <p:nvSpPr>
          <p:cNvPr id="2723" name="Google Shape;2723;p12"/>
          <p:cNvSpPr/>
          <p:nvPr/>
        </p:nvSpPr>
        <p:spPr>
          <a:xfrm>
            <a:off x="11294997" y="3572640"/>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24" name="Google Shape;2724;p12"/>
          <p:cNvSpPr txBox="1"/>
          <p:nvPr/>
        </p:nvSpPr>
        <p:spPr>
          <a:xfrm>
            <a:off x="11168951" y="3642556"/>
            <a:ext cx="260711" cy="19976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153F5A"/>
                </a:solidFill>
                <a:latin typeface="Arial Narrow"/>
                <a:ea typeface="Arial Narrow"/>
                <a:cs typeface="Arial Narrow"/>
                <a:sym typeface="Arial Narrow"/>
              </a:rPr>
              <a:t>24</a:t>
            </a:r>
            <a:endParaRPr b="0" i="0" sz="1400" u="none" cap="none" strike="noStrike">
              <a:solidFill>
                <a:srgbClr val="000000"/>
              </a:solidFill>
              <a:latin typeface="Arial"/>
              <a:ea typeface="Arial"/>
              <a:cs typeface="Arial"/>
              <a:sym typeface="Arial"/>
            </a:endParaRPr>
          </a:p>
        </p:txBody>
      </p:sp>
      <p:sp>
        <p:nvSpPr>
          <p:cNvPr id="2725" name="Google Shape;2725;p12"/>
          <p:cNvSpPr/>
          <p:nvPr/>
        </p:nvSpPr>
        <p:spPr>
          <a:xfrm>
            <a:off x="10919267" y="3572640"/>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26" name="Google Shape;2726;p12"/>
          <p:cNvSpPr txBox="1"/>
          <p:nvPr/>
        </p:nvSpPr>
        <p:spPr>
          <a:xfrm>
            <a:off x="10793221" y="3642556"/>
            <a:ext cx="260711" cy="19976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153F5A"/>
                </a:solidFill>
                <a:latin typeface="Arial Narrow"/>
                <a:ea typeface="Arial Narrow"/>
                <a:cs typeface="Arial Narrow"/>
                <a:sym typeface="Arial Narrow"/>
              </a:rPr>
              <a:t>22</a:t>
            </a:r>
            <a:endParaRPr b="0" i="0" sz="1400" u="none" cap="none" strike="noStrike">
              <a:solidFill>
                <a:srgbClr val="000000"/>
              </a:solidFill>
              <a:latin typeface="Arial"/>
              <a:ea typeface="Arial"/>
              <a:cs typeface="Arial"/>
              <a:sym typeface="Arial"/>
            </a:endParaRPr>
          </a:p>
        </p:txBody>
      </p:sp>
      <p:sp>
        <p:nvSpPr>
          <p:cNvPr id="2727" name="Google Shape;2727;p12"/>
          <p:cNvSpPr/>
          <p:nvPr/>
        </p:nvSpPr>
        <p:spPr>
          <a:xfrm>
            <a:off x="10553049" y="3572640"/>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28" name="Google Shape;2728;p12"/>
          <p:cNvSpPr txBox="1"/>
          <p:nvPr/>
        </p:nvSpPr>
        <p:spPr>
          <a:xfrm>
            <a:off x="10427003" y="3642556"/>
            <a:ext cx="260711" cy="19976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153F5A"/>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2729" name="Google Shape;2729;p12"/>
          <p:cNvSpPr/>
          <p:nvPr/>
        </p:nvSpPr>
        <p:spPr>
          <a:xfrm>
            <a:off x="10177319" y="3572640"/>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30" name="Google Shape;2730;p12"/>
          <p:cNvSpPr txBox="1"/>
          <p:nvPr/>
        </p:nvSpPr>
        <p:spPr>
          <a:xfrm>
            <a:off x="10051273" y="3642556"/>
            <a:ext cx="260711" cy="19976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153F5A"/>
                </a:solidFill>
                <a:latin typeface="Arial Narrow"/>
                <a:ea typeface="Arial Narrow"/>
                <a:cs typeface="Arial Narrow"/>
                <a:sym typeface="Arial Narrow"/>
              </a:rPr>
              <a:t>18</a:t>
            </a:r>
            <a:endParaRPr b="0" i="0" sz="1400" u="none" cap="none" strike="noStrike">
              <a:solidFill>
                <a:srgbClr val="000000"/>
              </a:solidFill>
              <a:latin typeface="Arial"/>
              <a:ea typeface="Arial"/>
              <a:cs typeface="Arial"/>
              <a:sym typeface="Arial"/>
            </a:endParaRPr>
          </a:p>
        </p:txBody>
      </p:sp>
      <p:sp>
        <p:nvSpPr>
          <p:cNvPr id="2731" name="Google Shape;2731;p12"/>
          <p:cNvSpPr/>
          <p:nvPr/>
        </p:nvSpPr>
        <p:spPr>
          <a:xfrm>
            <a:off x="9811101" y="3572640"/>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32" name="Google Shape;2732;p12"/>
          <p:cNvSpPr txBox="1"/>
          <p:nvPr/>
        </p:nvSpPr>
        <p:spPr>
          <a:xfrm>
            <a:off x="9685055" y="3642556"/>
            <a:ext cx="260711" cy="19976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153F5A"/>
                </a:solidFill>
                <a:latin typeface="Arial Narrow"/>
                <a:ea typeface="Arial Narrow"/>
                <a:cs typeface="Arial Narrow"/>
                <a:sym typeface="Arial Narrow"/>
              </a:rPr>
              <a:t>16</a:t>
            </a:r>
            <a:endParaRPr b="0" i="0" sz="1400" u="none" cap="none" strike="noStrike">
              <a:solidFill>
                <a:srgbClr val="000000"/>
              </a:solidFill>
              <a:latin typeface="Arial"/>
              <a:ea typeface="Arial"/>
              <a:cs typeface="Arial"/>
              <a:sym typeface="Arial"/>
            </a:endParaRPr>
          </a:p>
        </p:txBody>
      </p:sp>
      <p:sp>
        <p:nvSpPr>
          <p:cNvPr id="2733" name="Google Shape;2733;p12"/>
          <p:cNvSpPr/>
          <p:nvPr/>
        </p:nvSpPr>
        <p:spPr>
          <a:xfrm>
            <a:off x="9440127" y="3572640"/>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34" name="Google Shape;2734;p12"/>
          <p:cNvSpPr txBox="1"/>
          <p:nvPr/>
        </p:nvSpPr>
        <p:spPr>
          <a:xfrm>
            <a:off x="9314081" y="3642556"/>
            <a:ext cx="260711" cy="19976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153F5A"/>
                </a:solidFill>
                <a:latin typeface="Arial Narrow"/>
                <a:ea typeface="Arial Narrow"/>
                <a:cs typeface="Arial Narrow"/>
                <a:sym typeface="Arial Narrow"/>
              </a:rPr>
              <a:t>14</a:t>
            </a:r>
            <a:endParaRPr b="0" i="0" sz="1400" u="none" cap="none" strike="noStrike">
              <a:solidFill>
                <a:srgbClr val="000000"/>
              </a:solidFill>
              <a:latin typeface="Arial"/>
              <a:ea typeface="Arial"/>
              <a:cs typeface="Arial"/>
              <a:sym typeface="Arial"/>
            </a:endParaRPr>
          </a:p>
        </p:txBody>
      </p:sp>
      <p:sp>
        <p:nvSpPr>
          <p:cNvPr id="2735" name="Google Shape;2735;p12"/>
          <p:cNvSpPr/>
          <p:nvPr/>
        </p:nvSpPr>
        <p:spPr>
          <a:xfrm>
            <a:off x="9064397" y="3572640"/>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36" name="Google Shape;2736;p12"/>
          <p:cNvSpPr txBox="1"/>
          <p:nvPr/>
        </p:nvSpPr>
        <p:spPr>
          <a:xfrm>
            <a:off x="8938351" y="3642556"/>
            <a:ext cx="260711" cy="19976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153F5A"/>
                </a:solidFill>
                <a:latin typeface="Arial Narrow"/>
                <a:ea typeface="Arial Narrow"/>
                <a:cs typeface="Arial Narrow"/>
                <a:sym typeface="Arial Narrow"/>
              </a:rPr>
              <a:t>12</a:t>
            </a:r>
            <a:endParaRPr b="0" i="0" sz="1400" u="none" cap="none" strike="noStrike">
              <a:solidFill>
                <a:srgbClr val="000000"/>
              </a:solidFill>
              <a:latin typeface="Arial"/>
              <a:ea typeface="Arial"/>
              <a:cs typeface="Arial"/>
              <a:sym typeface="Arial"/>
            </a:endParaRPr>
          </a:p>
        </p:txBody>
      </p:sp>
      <p:sp>
        <p:nvSpPr>
          <p:cNvPr id="2737" name="Google Shape;2737;p12"/>
          <p:cNvSpPr/>
          <p:nvPr/>
        </p:nvSpPr>
        <p:spPr>
          <a:xfrm>
            <a:off x="8693422" y="3572640"/>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38" name="Google Shape;2738;p12"/>
          <p:cNvSpPr txBox="1"/>
          <p:nvPr/>
        </p:nvSpPr>
        <p:spPr>
          <a:xfrm>
            <a:off x="8567377" y="3642556"/>
            <a:ext cx="260711" cy="19976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153F5A"/>
                </a:solidFill>
                <a:latin typeface="Arial Narrow"/>
                <a:ea typeface="Arial Narrow"/>
                <a:cs typeface="Arial Narrow"/>
                <a:sym typeface="Arial Narrow"/>
              </a:rPr>
              <a:t>10</a:t>
            </a:r>
            <a:endParaRPr b="0" i="0" sz="1400" u="none" cap="none" strike="noStrike">
              <a:solidFill>
                <a:srgbClr val="000000"/>
              </a:solidFill>
              <a:latin typeface="Arial"/>
              <a:ea typeface="Arial"/>
              <a:cs typeface="Arial"/>
              <a:sym typeface="Arial"/>
            </a:endParaRPr>
          </a:p>
        </p:txBody>
      </p:sp>
      <p:sp>
        <p:nvSpPr>
          <p:cNvPr id="2739" name="Google Shape;2739;p12"/>
          <p:cNvSpPr/>
          <p:nvPr/>
        </p:nvSpPr>
        <p:spPr>
          <a:xfrm>
            <a:off x="8322448" y="3572640"/>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40" name="Google Shape;2740;p12"/>
          <p:cNvSpPr txBox="1"/>
          <p:nvPr/>
        </p:nvSpPr>
        <p:spPr>
          <a:xfrm>
            <a:off x="8196403" y="3642556"/>
            <a:ext cx="260711" cy="19976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153F5A"/>
                </a:solidFill>
                <a:latin typeface="Arial Narrow"/>
                <a:ea typeface="Arial Narrow"/>
                <a:cs typeface="Arial Narrow"/>
                <a:sym typeface="Arial Narrow"/>
              </a:rPr>
              <a:t>8</a:t>
            </a:r>
            <a:endParaRPr b="0" i="0" sz="1400" u="none" cap="none" strike="noStrike">
              <a:solidFill>
                <a:srgbClr val="000000"/>
              </a:solidFill>
              <a:latin typeface="Arial"/>
              <a:ea typeface="Arial"/>
              <a:cs typeface="Arial"/>
              <a:sym typeface="Arial"/>
            </a:endParaRPr>
          </a:p>
        </p:txBody>
      </p:sp>
      <p:sp>
        <p:nvSpPr>
          <p:cNvPr id="2741" name="Google Shape;2741;p12"/>
          <p:cNvSpPr/>
          <p:nvPr/>
        </p:nvSpPr>
        <p:spPr>
          <a:xfrm>
            <a:off x="7960986" y="3572640"/>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42" name="Google Shape;2742;p12"/>
          <p:cNvSpPr txBox="1"/>
          <p:nvPr/>
        </p:nvSpPr>
        <p:spPr>
          <a:xfrm>
            <a:off x="7834941" y="3642556"/>
            <a:ext cx="260711" cy="19976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153F5A"/>
                </a:solidFill>
                <a:latin typeface="Arial Narrow"/>
                <a:ea typeface="Arial Narrow"/>
                <a:cs typeface="Arial Narrow"/>
                <a:sym typeface="Arial Narrow"/>
              </a:rPr>
              <a:t>6</a:t>
            </a:r>
            <a:endParaRPr b="0" i="0" sz="1400" u="none" cap="none" strike="noStrike">
              <a:solidFill>
                <a:srgbClr val="000000"/>
              </a:solidFill>
              <a:latin typeface="Arial"/>
              <a:ea typeface="Arial"/>
              <a:cs typeface="Arial"/>
              <a:sym typeface="Arial"/>
            </a:endParaRPr>
          </a:p>
        </p:txBody>
      </p:sp>
      <p:sp>
        <p:nvSpPr>
          <p:cNvPr id="2743" name="Google Shape;2743;p12"/>
          <p:cNvSpPr/>
          <p:nvPr/>
        </p:nvSpPr>
        <p:spPr>
          <a:xfrm>
            <a:off x="7575744" y="3572640"/>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44" name="Google Shape;2744;p12"/>
          <p:cNvSpPr txBox="1"/>
          <p:nvPr/>
        </p:nvSpPr>
        <p:spPr>
          <a:xfrm>
            <a:off x="7449698" y="3642556"/>
            <a:ext cx="260711" cy="19976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153F5A"/>
                </a:solidFill>
                <a:latin typeface="Arial Narrow"/>
                <a:ea typeface="Arial Narrow"/>
                <a:cs typeface="Arial Narrow"/>
                <a:sym typeface="Arial Narrow"/>
              </a:rPr>
              <a:t>4</a:t>
            </a:r>
            <a:endParaRPr b="0" i="0" sz="1400" u="none" cap="none" strike="noStrike">
              <a:solidFill>
                <a:srgbClr val="000000"/>
              </a:solidFill>
              <a:latin typeface="Arial"/>
              <a:ea typeface="Arial"/>
              <a:cs typeface="Arial"/>
              <a:sym typeface="Arial"/>
            </a:endParaRPr>
          </a:p>
        </p:txBody>
      </p:sp>
      <p:sp>
        <p:nvSpPr>
          <p:cNvPr id="2745" name="Google Shape;2745;p12"/>
          <p:cNvSpPr/>
          <p:nvPr/>
        </p:nvSpPr>
        <p:spPr>
          <a:xfrm>
            <a:off x="7214282" y="3572640"/>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46" name="Google Shape;2746;p12"/>
          <p:cNvSpPr txBox="1"/>
          <p:nvPr/>
        </p:nvSpPr>
        <p:spPr>
          <a:xfrm>
            <a:off x="7088236" y="3642556"/>
            <a:ext cx="260711" cy="19976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153F5A"/>
                </a:solidFill>
                <a:latin typeface="Arial Narrow"/>
                <a:ea typeface="Arial Narrow"/>
                <a:cs typeface="Arial Narrow"/>
                <a:sym typeface="Arial Narrow"/>
              </a:rPr>
              <a:t>2</a:t>
            </a:r>
            <a:endParaRPr b="0" i="0" sz="1400" u="none" cap="none" strike="noStrike">
              <a:solidFill>
                <a:srgbClr val="000000"/>
              </a:solidFill>
              <a:latin typeface="Arial"/>
              <a:ea typeface="Arial"/>
              <a:cs typeface="Arial"/>
              <a:sym typeface="Arial"/>
            </a:endParaRPr>
          </a:p>
        </p:txBody>
      </p:sp>
      <p:sp>
        <p:nvSpPr>
          <p:cNvPr id="2747" name="Google Shape;2747;p12"/>
          <p:cNvSpPr/>
          <p:nvPr/>
        </p:nvSpPr>
        <p:spPr>
          <a:xfrm>
            <a:off x="6837877" y="3572640"/>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748" name="Google Shape;2748;p12"/>
          <p:cNvSpPr txBox="1"/>
          <p:nvPr/>
        </p:nvSpPr>
        <p:spPr>
          <a:xfrm>
            <a:off x="6717262" y="3642556"/>
            <a:ext cx="260711" cy="19976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153F5A"/>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2749" name="Google Shape;2749;p12"/>
          <p:cNvSpPr txBox="1"/>
          <p:nvPr/>
        </p:nvSpPr>
        <p:spPr>
          <a:xfrm>
            <a:off x="6326545" y="3465000"/>
            <a:ext cx="373220"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a:ea typeface="Arial"/>
              <a:cs typeface="Arial"/>
              <a:sym typeface="Arial"/>
            </a:endParaRPr>
          </a:p>
        </p:txBody>
      </p:sp>
      <p:sp>
        <p:nvSpPr>
          <p:cNvPr id="2750" name="Google Shape;2750;p12"/>
          <p:cNvSpPr/>
          <p:nvPr/>
        </p:nvSpPr>
        <p:spPr>
          <a:xfrm flipH="1" rot="10800000">
            <a:off x="6795896" y="2603906"/>
            <a:ext cx="68486" cy="52367"/>
          </a:xfrm>
          <a:prstGeom prst="ellipse">
            <a:avLst/>
          </a:prstGeom>
          <a:solidFill>
            <a:schemeClr val="dk2"/>
          </a:solid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2751" name="Google Shape;2751;p12"/>
          <p:cNvCxnSpPr/>
          <p:nvPr/>
        </p:nvCxnSpPr>
        <p:spPr>
          <a:xfrm>
            <a:off x="10320452" y="1778883"/>
            <a:ext cx="330876" cy="0"/>
          </a:xfrm>
          <a:prstGeom prst="straightConnector1">
            <a:avLst/>
          </a:prstGeom>
          <a:noFill/>
          <a:ln cap="flat" cmpd="sng" w="19050">
            <a:solidFill>
              <a:schemeClr val="accent1"/>
            </a:solidFill>
            <a:prstDash val="solid"/>
            <a:miter lim="800000"/>
            <a:headEnd len="sm" w="sm" type="none"/>
            <a:tailEnd len="sm" w="sm" type="none"/>
          </a:ln>
        </p:spPr>
      </p:cxnSp>
      <p:cxnSp>
        <p:nvCxnSpPr>
          <p:cNvPr id="2752" name="Google Shape;2752;p12"/>
          <p:cNvCxnSpPr/>
          <p:nvPr/>
        </p:nvCxnSpPr>
        <p:spPr>
          <a:xfrm>
            <a:off x="10320452" y="1950718"/>
            <a:ext cx="330876" cy="0"/>
          </a:xfrm>
          <a:prstGeom prst="straightConnector1">
            <a:avLst/>
          </a:prstGeom>
          <a:noFill/>
          <a:ln cap="flat" cmpd="sng" w="19050">
            <a:solidFill>
              <a:schemeClr val="lt2"/>
            </a:solidFill>
            <a:prstDash val="solid"/>
            <a:miter lim="800000"/>
            <a:headEnd len="sm" w="sm" type="none"/>
            <a:tailEnd len="sm" w="sm" type="none"/>
          </a:ln>
        </p:spPr>
      </p:cxnSp>
      <p:sp>
        <p:nvSpPr>
          <p:cNvPr id="2753" name="Google Shape;2753;p12"/>
          <p:cNvSpPr txBox="1"/>
          <p:nvPr/>
        </p:nvSpPr>
        <p:spPr>
          <a:xfrm>
            <a:off x="10687713" y="1673221"/>
            <a:ext cx="955727" cy="369331"/>
          </a:xfrm>
          <a:prstGeom prst="rect">
            <a:avLst/>
          </a:prstGeom>
          <a:noFill/>
          <a:ln>
            <a:noFill/>
          </a:ln>
        </p:spPr>
        <p:txBody>
          <a:bodyPr anchorCtr="0" anchor="t" bIns="0" lIns="48000" spcFirstLastPara="1" rIns="4800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200" u="none" cap="none" strike="noStrike">
                <a:solidFill>
                  <a:srgbClr val="262626"/>
                </a:solidFill>
                <a:latin typeface="Arial Narrow"/>
                <a:ea typeface="Arial Narrow"/>
                <a:cs typeface="Arial Narrow"/>
                <a:sym typeface="Arial Narrow"/>
              </a:rPr>
              <a:t>Elacestrant</a:t>
            </a:r>
            <a:br>
              <a:rPr b="0" i="0" lang="en-US" sz="1200" u="none" cap="none" strike="noStrike">
                <a:solidFill>
                  <a:srgbClr val="262626"/>
                </a:solidFill>
                <a:latin typeface="Arial Narrow"/>
                <a:ea typeface="Arial Narrow"/>
                <a:cs typeface="Arial Narrow"/>
                <a:sym typeface="Arial Narrow"/>
              </a:rPr>
            </a:br>
            <a:endParaRPr b="0" i="0" sz="1200" u="none" cap="none" strike="noStrike">
              <a:solidFill>
                <a:srgbClr val="262626"/>
              </a:solidFill>
              <a:latin typeface="Arial Narrow"/>
              <a:ea typeface="Arial Narrow"/>
              <a:cs typeface="Arial Narrow"/>
              <a:sym typeface="Arial Narrow"/>
            </a:endParaRPr>
          </a:p>
        </p:txBody>
      </p:sp>
      <p:graphicFrame>
        <p:nvGraphicFramePr>
          <p:cNvPr id="2754" name="Google Shape;2754;p12"/>
          <p:cNvGraphicFramePr/>
          <p:nvPr/>
        </p:nvGraphicFramePr>
        <p:xfrm>
          <a:off x="6689429" y="4004176"/>
          <a:ext cx="3000000" cy="3000000"/>
        </p:xfrm>
        <a:graphic>
          <a:graphicData uri="http://schemas.openxmlformats.org/drawingml/2006/table">
            <a:tbl>
              <a:tblPr>
                <a:noFill/>
                <a:tableStyleId>{B670556F-2E9B-48F4-A988-F57587558883}</a:tableStyleId>
              </a:tblPr>
              <a:tblGrid>
                <a:gridCol w="223650"/>
                <a:gridCol w="210675"/>
                <a:gridCol w="167300"/>
                <a:gridCol w="156975"/>
                <a:gridCol w="216850"/>
                <a:gridCol w="186000"/>
                <a:gridCol w="182575"/>
                <a:gridCol w="188375"/>
                <a:gridCol w="188375"/>
                <a:gridCol w="188375"/>
                <a:gridCol w="188375"/>
                <a:gridCol w="188375"/>
                <a:gridCol w="188375"/>
                <a:gridCol w="188375"/>
                <a:gridCol w="188375"/>
                <a:gridCol w="188375"/>
                <a:gridCol w="188375"/>
                <a:gridCol w="188375"/>
                <a:gridCol w="188375"/>
                <a:gridCol w="188375"/>
                <a:gridCol w="188375"/>
                <a:gridCol w="188375"/>
                <a:gridCol w="188375"/>
                <a:gridCol w="188375"/>
                <a:gridCol w="188375"/>
              </a:tblGrid>
              <a:tr h="154225">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115</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105</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54</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46</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35</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33</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26</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26</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21</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20</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16</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14</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11</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9</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7</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5</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5</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4</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4</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0</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2875">
                <a:tc>
                  <a:txBody>
                    <a:bodyPr/>
                    <a:lstStyle/>
                    <a:p>
                      <a:pPr indent="0" lvl="0" marL="0" marR="0" rtl="0" algn="ctr">
                        <a:lnSpc>
                          <a:spcPct val="100000"/>
                        </a:lnSpc>
                        <a:spcBef>
                          <a:spcPts val="0"/>
                        </a:spcBef>
                        <a:spcAft>
                          <a:spcPts val="0"/>
                        </a:spcAft>
                        <a:buClr>
                          <a:schemeClr val="lt2"/>
                        </a:buClr>
                        <a:buSzPts val="1200"/>
                        <a:buFont typeface="Arial Narrow"/>
                        <a:buNone/>
                      </a:pPr>
                      <a:r>
                        <a:rPr b="0" lang="en-US" sz="1050" u="none" cap="none" strike="noStrike">
                          <a:solidFill>
                            <a:srgbClr val="262626"/>
                          </a:solidFill>
                          <a:latin typeface="Arial Narrow"/>
                          <a:ea typeface="Arial Narrow"/>
                          <a:cs typeface="Arial Narrow"/>
                          <a:sym typeface="Arial Narrow"/>
                        </a:rPr>
                        <a:t>113</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99</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39</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34</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19</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18</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12</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12</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9</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9</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4</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0</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755" name="Google Shape;2755;p12"/>
          <p:cNvSpPr txBox="1"/>
          <p:nvPr/>
        </p:nvSpPr>
        <p:spPr>
          <a:xfrm>
            <a:off x="7063279" y="3753444"/>
            <a:ext cx="3838466" cy="258520"/>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050" u="none" cap="none" strike="noStrike">
                <a:solidFill>
                  <a:srgbClr val="153F5A"/>
                </a:solidFill>
                <a:latin typeface="Arial Narrow"/>
                <a:ea typeface="Arial Narrow"/>
                <a:cs typeface="Arial Narrow"/>
                <a:sym typeface="Arial Narrow"/>
              </a:rPr>
              <a:t>Months</a:t>
            </a:r>
            <a:endParaRPr b="0" i="0" sz="1050" u="none" cap="none" strike="noStrike">
              <a:solidFill>
                <a:srgbClr val="153F5A"/>
              </a:solidFill>
              <a:latin typeface="Arial Narrow"/>
              <a:ea typeface="Arial Narrow"/>
              <a:cs typeface="Arial Narrow"/>
              <a:sym typeface="Arial Narrow"/>
            </a:endParaRPr>
          </a:p>
        </p:txBody>
      </p:sp>
      <p:sp>
        <p:nvSpPr>
          <p:cNvPr id="2756" name="Google Shape;2756;p12"/>
          <p:cNvSpPr txBox="1"/>
          <p:nvPr/>
        </p:nvSpPr>
        <p:spPr>
          <a:xfrm rot="-5400000">
            <a:off x="5527620" y="2468950"/>
            <a:ext cx="1661154" cy="266215"/>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100" u="none" cap="none" strike="noStrike">
                <a:solidFill>
                  <a:srgbClr val="262626"/>
                </a:solidFill>
                <a:latin typeface="Arial Narrow"/>
                <a:ea typeface="Arial Narrow"/>
                <a:cs typeface="Arial Narrow"/>
                <a:sym typeface="Arial Narrow"/>
              </a:rPr>
              <a:t>PFS (%)</a:t>
            </a:r>
            <a:endParaRPr b="1" i="0" sz="1100" u="none" cap="none" strike="noStrike">
              <a:solidFill>
                <a:srgbClr val="262626"/>
              </a:solidFill>
              <a:latin typeface="Arial Narrow"/>
              <a:ea typeface="Arial Narrow"/>
              <a:cs typeface="Arial Narrow"/>
              <a:sym typeface="Arial Narrow"/>
            </a:endParaRPr>
          </a:p>
        </p:txBody>
      </p:sp>
      <p:sp>
        <p:nvSpPr>
          <p:cNvPr id="2757" name="Google Shape;2757;p12"/>
          <p:cNvSpPr/>
          <p:nvPr/>
        </p:nvSpPr>
        <p:spPr>
          <a:xfrm>
            <a:off x="8720441" y="2347960"/>
            <a:ext cx="2082310" cy="748762"/>
          </a:xfrm>
          <a:prstGeom prst="roundRect">
            <a:avLst>
              <a:gd fmla="val 0" name="adj"/>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309"/>
              <a:buFont typeface="Arial"/>
              <a:buNone/>
            </a:pPr>
            <a:r>
              <a:rPr b="1" i="0" lang="en-US" sz="1200" u="none" cap="none" strike="noStrike">
                <a:solidFill>
                  <a:srgbClr val="153F5A"/>
                </a:solidFill>
                <a:latin typeface="Arial Narrow"/>
                <a:ea typeface="Arial Narrow"/>
                <a:cs typeface="Arial Narrow"/>
                <a:sym typeface="Arial Narrow"/>
              </a:rPr>
              <a:t>45% reduction in risk of progression or death</a:t>
            </a:r>
            <a:r>
              <a:rPr b="1" baseline="30000" i="0" lang="en-US" sz="1200" u="none" cap="none" strike="noStrike">
                <a:solidFill>
                  <a:srgbClr val="153F5A"/>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p:txBody>
      </p:sp>
      <p:sp>
        <p:nvSpPr>
          <p:cNvPr id="2758" name="Google Shape;2758;p12"/>
          <p:cNvSpPr txBox="1"/>
          <p:nvPr/>
        </p:nvSpPr>
        <p:spPr>
          <a:xfrm>
            <a:off x="10651330" y="1804325"/>
            <a:ext cx="5913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SOC</a:t>
            </a:r>
            <a:endParaRPr b="0" i="0" sz="1200" u="none" cap="none" strike="noStrike">
              <a:solidFill>
                <a:srgbClr val="262626"/>
              </a:solidFill>
              <a:latin typeface="Arial"/>
              <a:ea typeface="Arial"/>
              <a:cs typeface="Arial"/>
              <a:sym typeface="Arial"/>
            </a:endParaRPr>
          </a:p>
        </p:txBody>
      </p:sp>
      <p:sp>
        <p:nvSpPr>
          <p:cNvPr id="2759" name="Google Shape;2759;p12"/>
          <p:cNvSpPr/>
          <p:nvPr/>
        </p:nvSpPr>
        <p:spPr>
          <a:xfrm>
            <a:off x="7207975" y="1525841"/>
            <a:ext cx="3963354" cy="211424"/>
          </a:xfrm>
          <a:prstGeom prst="roundRect">
            <a:avLst>
              <a:gd fmla="val 0" name="adj"/>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309"/>
              <a:buFont typeface="Arial"/>
              <a:buNone/>
            </a:pPr>
            <a:r>
              <a:rPr b="1" i="1" lang="en-US" sz="1400" u="none" cap="none" strike="noStrike">
                <a:solidFill>
                  <a:srgbClr val="262626"/>
                </a:solidFill>
                <a:latin typeface="Arial Narrow"/>
                <a:ea typeface="Arial Narrow"/>
                <a:cs typeface="Arial Narrow"/>
                <a:sym typeface="Arial Narrow"/>
              </a:rPr>
              <a:t>ESR1</a:t>
            </a:r>
            <a:r>
              <a:rPr b="1" i="0" lang="en-US" sz="1400" u="none" cap="none" strike="noStrike">
                <a:solidFill>
                  <a:srgbClr val="262626"/>
                </a:solidFill>
                <a:latin typeface="Arial Narrow"/>
                <a:ea typeface="Arial Narrow"/>
                <a:cs typeface="Arial Narrow"/>
                <a:sym typeface="Arial Narrow"/>
              </a:rPr>
              <a:t>-mut patient population</a:t>
            </a:r>
            <a:endParaRPr b="1"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309"/>
              <a:buFont typeface="Arial"/>
              <a:buNone/>
            </a:pPr>
            <a:r>
              <a:t/>
            </a:r>
            <a:endParaRPr b="1" i="0" sz="1400" u="none" cap="none" strike="noStrike">
              <a:solidFill>
                <a:srgbClr val="262626"/>
              </a:solidFill>
              <a:latin typeface="Arial Narrow"/>
              <a:ea typeface="Arial Narrow"/>
              <a:cs typeface="Arial Narrow"/>
              <a:sym typeface="Arial Narrow"/>
            </a:endParaRPr>
          </a:p>
        </p:txBody>
      </p:sp>
      <p:sp>
        <p:nvSpPr>
          <p:cNvPr id="2760" name="Google Shape;2760;p12"/>
          <p:cNvSpPr txBox="1"/>
          <p:nvPr/>
        </p:nvSpPr>
        <p:spPr>
          <a:xfrm>
            <a:off x="-628372" y="3734175"/>
            <a:ext cx="1422000" cy="654300"/>
          </a:xfrm>
          <a:prstGeom prst="rect">
            <a:avLst/>
          </a:prstGeom>
          <a:noFill/>
          <a:ln>
            <a:noFill/>
          </a:ln>
        </p:spPr>
        <p:txBody>
          <a:bodyPr anchorCtr="0" anchor="b" bIns="0" lIns="48000" spcFirstLastPara="1" rIns="48000" wrap="square" tIns="0">
            <a:spAutoFit/>
          </a:bodyPr>
          <a:lstStyle/>
          <a:p>
            <a:pPr indent="0" lvl="0" marL="0" marR="0" rtl="0" algn="r">
              <a:lnSpc>
                <a:spcPct val="100000"/>
              </a:lnSpc>
              <a:spcBef>
                <a:spcPts val="0"/>
              </a:spcBef>
              <a:spcAft>
                <a:spcPts val="0"/>
              </a:spcAft>
              <a:buClr>
                <a:srgbClr val="000000"/>
              </a:buClr>
              <a:buSzPts val="1150"/>
              <a:buFont typeface="Arial"/>
              <a:buNone/>
            </a:pPr>
            <a:r>
              <a:rPr b="1" i="0" lang="en-US" sz="1000" u="none" cap="none" strike="noStrike">
                <a:solidFill>
                  <a:srgbClr val="153F5A"/>
                </a:solidFill>
                <a:latin typeface="Arial"/>
                <a:ea typeface="Arial"/>
                <a:cs typeface="Arial"/>
                <a:sym typeface="Arial"/>
              </a:rPr>
              <a:t>No. of </a:t>
            </a:r>
            <a:br>
              <a:rPr b="1" i="0" lang="en-US" sz="1000" u="none" cap="none" strike="noStrike">
                <a:solidFill>
                  <a:srgbClr val="153F5A"/>
                </a:solidFill>
                <a:latin typeface="Arial"/>
                <a:ea typeface="Arial"/>
                <a:cs typeface="Arial"/>
                <a:sym typeface="Arial"/>
              </a:rPr>
            </a:br>
            <a:r>
              <a:rPr b="1" i="0" lang="en-US" sz="1000" u="none" cap="none" strike="noStrike">
                <a:solidFill>
                  <a:srgbClr val="153F5A"/>
                </a:solidFill>
                <a:latin typeface="Arial"/>
                <a:ea typeface="Arial"/>
                <a:cs typeface="Arial"/>
                <a:sym typeface="Arial"/>
              </a:rPr>
              <a:t>patients</a:t>
            </a:r>
            <a:endParaRPr b="0" i="0" sz="1000" u="none" cap="none" strike="noStrike">
              <a:solidFill>
                <a:srgbClr val="153F5A"/>
              </a:solidFill>
              <a:latin typeface="Arial"/>
              <a:ea typeface="Arial"/>
              <a:cs typeface="Arial"/>
              <a:sym typeface="Arial"/>
            </a:endParaRPr>
          </a:p>
          <a:p>
            <a:pPr indent="0" lvl="0" marL="0" marR="0" rtl="0" algn="r">
              <a:lnSpc>
                <a:spcPct val="100000"/>
              </a:lnSpc>
              <a:spcBef>
                <a:spcPts val="100"/>
              </a:spcBef>
              <a:spcAft>
                <a:spcPts val="0"/>
              </a:spcAft>
              <a:buClr>
                <a:srgbClr val="3D8849"/>
              </a:buClr>
              <a:buSzPts val="1000"/>
              <a:buFont typeface="Arial"/>
              <a:buNone/>
            </a:pPr>
            <a:r>
              <a:rPr b="1" i="0" lang="en-US" sz="1000" u="none" cap="none" strike="noStrike">
                <a:solidFill>
                  <a:srgbClr val="153F5A"/>
                </a:solidFill>
                <a:latin typeface="Arial"/>
                <a:ea typeface="Arial"/>
                <a:cs typeface="Arial"/>
                <a:sym typeface="Arial"/>
              </a:rPr>
              <a:t>ELA</a:t>
            </a:r>
            <a:endParaRPr b="0" i="0" sz="1000" u="none" cap="none" strike="noStrike">
              <a:solidFill>
                <a:srgbClr val="000000"/>
              </a:solidFill>
              <a:latin typeface="Arial"/>
              <a:ea typeface="Arial"/>
              <a:cs typeface="Arial"/>
              <a:sym typeface="Arial"/>
            </a:endParaRPr>
          </a:p>
          <a:p>
            <a:pPr indent="0" lvl="0" marL="0" marR="0" rtl="0" algn="r">
              <a:lnSpc>
                <a:spcPct val="100000"/>
              </a:lnSpc>
              <a:spcBef>
                <a:spcPts val="200"/>
              </a:spcBef>
              <a:spcAft>
                <a:spcPts val="0"/>
              </a:spcAft>
              <a:buClr>
                <a:srgbClr val="7F7F7F"/>
              </a:buClr>
              <a:buSzPts val="1000"/>
              <a:buFont typeface="Arial"/>
              <a:buNone/>
            </a:pPr>
            <a:r>
              <a:rPr b="1" i="0" lang="en-US" sz="1000" u="none" cap="none" strike="noStrike">
                <a:solidFill>
                  <a:srgbClr val="666666"/>
                </a:solidFill>
                <a:latin typeface="Arial"/>
                <a:ea typeface="Arial"/>
                <a:cs typeface="Arial"/>
                <a:sym typeface="Arial"/>
              </a:rPr>
              <a:t>SOC</a:t>
            </a:r>
            <a:endParaRPr b="0" i="0" sz="1000" u="none" cap="none" strike="noStrike">
              <a:solidFill>
                <a:srgbClr val="000000"/>
              </a:solidFill>
              <a:latin typeface="Arial"/>
              <a:ea typeface="Arial"/>
              <a:cs typeface="Arial"/>
              <a:sym typeface="Arial"/>
            </a:endParaRPr>
          </a:p>
        </p:txBody>
      </p:sp>
      <p:graphicFrame>
        <p:nvGraphicFramePr>
          <p:cNvPr id="2761" name="Google Shape;2761;p12"/>
          <p:cNvGraphicFramePr/>
          <p:nvPr/>
        </p:nvGraphicFramePr>
        <p:xfrm>
          <a:off x="1267849" y="4613065"/>
          <a:ext cx="3000000" cy="3000000"/>
        </p:xfrm>
        <a:graphic>
          <a:graphicData uri="http://schemas.openxmlformats.org/drawingml/2006/table">
            <a:tbl>
              <a:tblPr>
                <a:noFill/>
                <a:tableStyleId>{B670556F-2E9B-48F4-A988-F57587558883}</a:tableStyleId>
              </a:tblPr>
              <a:tblGrid>
                <a:gridCol w="1778550"/>
                <a:gridCol w="1207000"/>
                <a:gridCol w="1207000"/>
              </a:tblGrid>
              <a:tr h="349675">
                <a:tc>
                  <a:txBody>
                    <a:bodyPr/>
                    <a:lstStyle/>
                    <a:p>
                      <a:pPr indent="0" lvl="0" marL="0" marR="0" rtl="0" algn="ctr">
                        <a:lnSpc>
                          <a:spcPct val="80000"/>
                        </a:lnSpc>
                        <a:spcBef>
                          <a:spcPts val="0"/>
                        </a:spcBef>
                        <a:spcAft>
                          <a:spcPts val="0"/>
                        </a:spcAft>
                        <a:buClr>
                          <a:schemeClr val="dk1"/>
                        </a:buClr>
                        <a:buSzPts val="1200"/>
                        <a:buFont typeface="Arial Narrow"/>
                        <a:buNone/>
                      </a:pPr>
                      <a:r>
                        <a:t/>
                      </a:r>
                      <a:endParaRPr sz="12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Elacestrant </a:t>
                      </a:r>
                      <a:br>
                        <a:rPr b="1" lang="en-US" sz="1200" u="none" cap="none" strike="noStrike">
                          <a:solidFill>
                            <a:srgbClr val="FFFFFF"/>
                          </a:solidFill>
                          <a:latin typeface="Arial Narrow"/>
                          <a:ea typeface="Arial Narrow"/>
                          <a:cs typeface="Arial Narrow"/>
                          <a:sym typeface="Arial Narrow"/>
                        </a:rPr>
                      </a:br>
                      <a:r>
                        <a:rPr b="0" lang="en-US" sz="1200" u="none" cap="none" strike="noStrike">
                          <a:solidFill>
                            <a:schemeClr val="lt1"/>
                          </a:solidFill>
                          <a:latin typeface="Arial Narrow"/>
                          <a:ea typeface="Arial Narrow"/>
                          <a:cs typeface="Arial Narrow"/>
                          <a:sym typeface="Arial Narrow"/>
                        </a:rPr>
                        <a:t>(n=239)</a:t>
                      </a:r>
                      <a:endParaRPr sz="1400" u="none" cap="none" strike="noStrike"/>
                    </a:p>
                  </a:txBody>
                  <a:tcPr marT="60950" marB="609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SOC</a:t>
                      </a:r>
                      <a:endParaRPr sz="1400" u="none" cap="none" strike="noStrike"/>
                    </a:p>
                    <a:p>
                      <a:pPr indent="0" lvl="0" marL="0" marR="0" rtl="0" algn="ctr">
                        <a:lnSpc>
                          <a:spcPct val="90000"/>
                        </a:lnSpc>
                        <a:spcBef>
                          <a:spcPts val="0"/>
                        </a:spcBef>
                        <a:spcAft>
                          <a:spcPts val="0"/>
                        </a:spcAft>
                        <a:buClr>
                          <a:schemeClr val="lt1"/>
                        </a:buClr>
                        <a:buSzPts val="1200"/>
                        <a:buFont typeface="Arial Narrow"/>
                        <a:buNone/>
                      </a:pPr>
                      <a:r>
                        <a:rPr b="0" lang="en-US" sz="1200" u="none" cap="none" strike="noStrike">
                          <a:solidFill>
                            <a:schemeClr val="lt1"/>
                          </a:solidFill>
                          <a:latin typeface="Arial Narrow"/>
                          <a:ea typeface="Arial Narrow"/>
                          <a:cs typeface="Arial Narrow"/>
                          <a:sym typeface="Arial Narrow"/>
                        </a:rPr>
                        <a:t>(n=238)</a:t>
                      </a:r>
                      <a:endParaRPr sz="1400" u="none" cap="none" strike="noStrike"/>
                    </a:p>
                  </a:txBody>
                  <a:tcPr marT="60950" marB="609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66666"/>
                    </a:solidFill>
                  </a:tcPr>
                </a:tc>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mPFS, mo</a:t>
                      </a:r>
                      <a:endParaRPr b="0"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600" u="none" cap="none" strike="noStrike">
                          <a:solidFill>
                            <a:srgbClr val="262626"/>
                          </a:solidFill>
                          <a:latin typeface="Arial Narrow"/>
                          <a:ea typeface="Arial Narrow"/>
                          <a:cs typeface="Arial Narrow"/>
                          <a:sym typeface="Arial Narrow"/>
                        </a:rPr>
                        <a:t>2.8</a:t>
                      </a:r>
                      <a:endParaRPr b="0" i="0" sz="16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600" u="none" cap="none" strike="noStrike">
                          <a:solidFill>
                            <a:srgbClr val="262626"/>
                          </a:solidFill>
                          <a:latin typeface="Arial Narrow"/>
                          <a:ea typeface="Arial Narrow"/>
                          <a:cs typeface="Arial Narrow"/>
                          <a:sym typeface="Arial Narrow"/>
                        </a:rPr>
                        <a:t>1.9</a:t>
                      </a:r>
                      <a:endParaRPr b="0" i="0" sz="16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Absolute difference, mo</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+0.9</a:t>
                      </a:r>
                      <a:endParaRPr sz="14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hMerge="1"/>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HR</a:t>
                      </a:r>
                      <a:r>
                        <a:rPr b="0" lang="en-US" sz="1200" u="none" cap="none" strike="noStrike">
                          <a:solidFill>
                            <a:srgbClr val="262626"/>
                          </a:solidFill>
                          <a:latin typeface="Arial Narrow"/>
                          <a:ea typeface="Arial Narrow"/>
                          <a:cs typeface="Arial Narrow"/>
                          <a:sym typeface="Arial Narrow"/>
                        </a:rPr>
                        <a:t> [95% CI]</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0.70</a:t>
                      </a:r>
                      <a:r>
                        <a:rPr b="1" i="0" lang="en-US" sz="1200" u="none" cap="none" strike="noStrike">
                          <a:solidFill>
                            <a:srgbClr val="262626"/>
                          </a:solidFill>
                          <a:latin typeface="Arial Narrow"/>
                          <a:ea typeface="Arial Narrow"/>
                          <a:cs typeface="Arial Narrow"/>
                          <a:sym typeface="Arial Narrow"/>
                        </a:rPr>
                        <a:t> </a:t>
                      </a:r>
                      <a:r>
                        <a:rPr b="0" i="0" lang="en-US" sz="1200" u="none" cap="none" strike="noStrike">
                          <a:solidFill>
                            <a:srgbClr val="262626"/>
                          </a:solidFill>
                          <a:latin typeface="Arial Narrow"/>
                          <a:ea typeface="Arial Narrow"/>
                          <a:cs typeface="Arial Narrow"/>
                          <a:sym typeface="Arial Narrow"/>
                        </a:rPr>
                        <a:t>[0.55-0.88], P=0.0018</a:t>
                      </a:r>
                      <a:endParaRPr sz="14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r>
            </a:tbl>
          </a:graphicData>
        </a:graphic>
      </p:graphicFrame>
      <p:sp>
        <p:nvSpPr>
          <p:cNvPr id="2762" name="Google Shape;2762;p12"/>
          <p:cNvSpPr/>
          <p:nvPr/>
        </p:nvSpPr>
        <p:spPr>
          <a:xfrm>
            <a:off x="925025" y="1820903"/>
            <a:ext cx="3246917" cy="1611637"/>
          </a:xfrm>
          <a:custGeom>
            <a:rect b="b" l="l" r="r" t="t"/>
            <a:pathLst>
              <a:path extrusionOk="0" h="1611637" w="3240482">
                <a:moveTo>
                  <a:pt x="3240483" y="1611638"/>
                </a:moveTo>
                <a:lnTo>
                  <a:pt x="1811902" y="1611638"/>
                </a:lnTo>
                <a:lnTo>
                  <a:pt x="1811902" y="1552718"/>
                </a:lnTo>
                <a:lnTo>
                  <a:pt x="1762473" y="1552718"/>
                </a:lnTo>
                <a:lnTo>
                  <a:pt x="1762473" y="1515579"/>
                </a:lnTo>
                <a:lnTo>
                  <a:pt x="1542895" y="1515579"/>
                </a:lnTo>
                <a:lnTo>
                  <a:pt x="1542895" y="1487655"/>
                </a:lnTo>
                <a:lnTo>
                  <a:pt x="1471744" y="1487655"/>
                </a:lnTo>
                <a:lnTo>
                  <a:pt x="1471744" y="1450516"/>
                </a:lnTo>
                <a:lnTo>
                  <a:pt x="1416049" y="1450516"/>
                </a:lnTo>
                <a:lnTo>
                  <a:pt x="1416049" y="1419520"/>
                </a:lnTo>
                <a:lnTo>
                  <a:pt x="1137713" y="1419520"/>
                </a:lnTo>
                <a:lnTo>
                  <a:pt x="1091346" y="1385453"/>
                </a:lnTo>
                <a:lnTo>
                  <a:pt x="1091346" y="1354457"/>
                </a:lnTo>
                <a:lnTo>
                  <a:pt x="1063499" y="1314107"/>
                </a:lnTo>
                <a:lnTo>
                  <a:pt x="955311" y="1317179"/>
                </a:lnTo>
                <a:lnTo>
                  <a:pt x="939856" y="1301681"/>
                </a:lnTo>
                <a:lnTo>
                  <a:pt x="791428" y="1304752"/>
                </a:lnTo>
                <a:lnTo>
                  <a:pt x="745062" y="1283111"/>
                </a:lnTo>
                <a:lnTo>
                  <a:pt x="748125" y="1236618"/>
                </a:lnTo>
                <a:lnTo>
                  <a:pt x="732670" y="1146702"/>
                </a:lnTo>
                <a:lnTo>
                  <a:pt x="686303" y="1106352"/>
                </a:lnTo>
                <a:lnTo>
                  <a:pt x="649266" y="1090854"/>
                </a:lnTo>
                <a:lnTo>
                  <a:pt x="488446" y="1087782"/>
                </a:lnTo>
                <a:lnTo>
                  <a:pt x="460599" y="1072285"/>
                </a:lnTo>
                <a:lnTo>
                  <a:pt x="426625" y="1059858"/>
                </a:lnTo>
                <a:lnTo>
                  <a:pt x="420498" y="985441"/>
                </a:lnTo>
                <a:lnTo>
                  <a:pt x="374132" y="861458"/>
                </a:lnTo>
                <a:lnTo>
                  <a:pt x="374132" y="734403"/>
                </a:lnTo>
                <a:cubicBezTo>
                  <a:pt x="375107" y="658031"/>
                  <a:pt x="376221" y="581519"/>
                  <a:pt x="377195" y="505147"/>
                </a:cubicBezTo>
                <a:lnTo>
                  <a:pt x="371069" y="396661"/>
                </a:lnTo>
                <a:lnTo>
                  <a:pt x="346285" y="340813"/>
                </a:lnTo>
                <a:lnTo>
                  <a:pt x="336956" y="250898"/>
                </a:lnTo>
                <a:lnTo>
                  <a:pt x="330829" y="142413"/>
                </a:lnTo>
                <a:lnTo>
                  <a:pt x="250489" y="98991"/>
                </a:lnTo>
                <a:lnTo>
                  <a:pt x="166946" y="77350"/>
                </a:lnTo>
                <a:lnTo>
                  <a:pt x="166946" y="43282"/>
                </a:lnTo>
                <a:lnTo>
                  <a:pt x="111251" y="46354"/>
                </a:lnTo>
                <a:lnTo>
                  <a:pt x="92732" y="27784"/>
                </a:lnTo>
                <a:lnTo>
                  <a:pt x="33974" y="21641"/>
                </a:lnTo>
                <a:lnTo>
                  <a:pt x="0" y="0"/>
                </a:lnTo>
              </a:path>
            </a:pathLst>
          </a:custGeom>
          <a:noFill/>
          <a:ln cap="flat" cmpd="sng" w="19050">
            <a:solidFill>
              <a:schemeClr val="lt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626"/>
              </a:solidFill>
              <a:latin typeface="Arial"/>
              <a:ea typeface="Arial"/>
              <a:cs typeface="Arial"/>
              <a:sym typeface="Arial"/>
            </a:endParaRPr>
          </a:p>
        </p:txBody>
      </p:sp>
      <p:grpSp>
        <p:nvGrpSpPr>
          <p:cNvPr id="2763" name="Google Shape;2763;p12"/>
          <p:cNvGrpSpPr/>
          <p:nvPr/>
        </p:nvGrpSpPr>
        <p:grpSpPr>
          <a:xfrm>
            <a:off x="961614" y="1791331"/>
            <a:ext cx="3216496" cy="1704008"/>
            <a:chOff x="3167605" y="1015950"/>
            <a:chExt cx="3216496" cy="1704008"/>
          </a:xfrm>
        </p:grpSpPr>
        <p:cxnSp>
          <p:nvCxnSpPr>
            <p:cNvPr id="2764" name="Google Shape;2764;p12"/>
            <p:cNvCxnSpPr/>
            <p:nvPr/>
          </p:nvCxnSpPr>
          <p:spPr>
            <a:xfrm>
              <a:off x="6384101" y="2616150"/>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65" name="Google Shape;2765;p12"/>
            <p:cNvCxnSpPr/>
            <p:nvPr/>
          </p:nvCxnSpPr>
          <p:spPr>
            <a:xfrm>
              <a:off x="6094327" y="2616150"/>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66" name="Google Shape;2766;p12"/>
            <p:cNvCxnSpPr/>
            <p:nvPr/>
          </p:nvCxnSpPr>
          <p:spPr>
            <a:xfrm>
              <a:off x="5720840" y="2616150"/>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67" name="Google Shape;2767;p12"/>
            <p:cNvCxnSpPr/>
            <p:nvPr/>
          </p:nvCxnSpPr>
          <p:spPr>
            <a:xfrm>
              <a:off x="5308716" y="2616150"/>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68" name="Google Shape;2768;p12"/>
            <p:cNvCxnSpPr/>
            <p:nvPr/>
          </p:nvCxnSpPr>
          <p:spPr>
            <a:xfrm>
              <a:off x="5282959" y="2616150"/>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69" name="Google Shape;2769;p12"/>
            <p:cNvCxnSpPr/>
            <p:nvPr/>
          </p:nvCxnSpPr>
          <p:spPr>
            <a:xfrm>
              <a:off x="5250762" y="2616150"/>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70" name="Google Shape;2770;p12"/>
            <p:cNvCxnSpPr/>
            <p:nvPr/>
          </p:nvCxnSpPr>
          <p:spPr>
            <a:xfrm>
              <a:off x="5102655" y="2616150"/>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71" name="Google Shape;2771;p12"/>
            <p:cNvCxnSpPr/>
            <p:nvPr/>
          </p:nvCxnSpPr>
          <p:spPr>
            <a:xfrm>
              <a:off x="4938449" y="2558195"/>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72" name="Google Shape;2772;p12"/>
            <p:cNvCxnSpPr/>
            <p:nvPr/>
          </p:nvCxnSpPr>
          <p:spPr>
            <a:xfrm>
              <a:off x="4912691" y="2558195"/>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73" name="Google Shape;2773;p12"/>
            <p:cNvCxnSpPr/>
            <p:nvPr/>
          </p:nvCxnSpPr>
          <p:spPr>
            <a:xfrm>
              <a:off x="4819319" y="2529218"/>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74" name="Google Shape;2774;p12"/>
            <p:cNvCxnSpPr/>
            <p:nvPr/>
          </p:nvCxnSpPr>
          <p:spPr>
            <a:xfrm>
              <a:off x="4600378" y="2451944"/>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75" name="Google Shape;2775;p12"/>
            <p:cNvCxnSpPr/>
            <p:nvPr/>
          </p:nvCxnSpPr>
          <p:spPr>
            <a:xfrm>
              <a:off x="4574620" y="2435845"/>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76" name="Google Shape;2776;p12"/>
            <p:cNvCxnSpPr/>
            <p:nvPr/>
          </p:nvCxnSpPr>
          <p:spPr>
            <a:xfrm>
              <a:off x="4548863" y="2439065"/>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77" name="Google Shape;2777;p12"/>
            <p:cNvCxnSpPr/>
            <p:nvPr/>
          </p:nvCxnSpPr>
          <p:spPr>
            <a:xfrm>
              <a:off x="4281627" y="2426186"/>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78" name="Google Shape;2778;p12"/>
            <p:cNvCxnSpPr/>
            <p:nvPr/>
          </p:nvCxnSpPr>
          <p:spPr>
            <a:xfrm>
              <a:off x="4242990" y="2403648"/>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79" name="Google Shape;2779;p12"/>
            <p:cNvCxnSpPr/>
            <p:nvPr/>
          </p:nvCxnSpPr>
          <p:spPr>
            <a:xfrm>
              <a:off x="4210793" y="2323155"/>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80" name="Google Shape;2780;p12"/>
            <p:cNvCxnSpPr/>
            <p:nvPr/>
          </p:nvCxnSpPr>
          <p:spPr>
            <a:xfrm>
              <a:off x="3888821" y="2294178"/>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81" name="Google Shape;2781;p12"/>
            <p:cNvCxnSpPr/>
            <p:nvPr/>
          </p:nvCxnSpPr>
          <p:spPr>
            <a:xfrm>
              <a:off x="3879162" y="2239443"/>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82" name="Google Shape;2782;p12"/>
            <p:cNvCxnSpPr/>
            <p:nvPr/>
          </p:nvCxnSpPr>
          <p:spPr>
            <a:xfrm>
              <a:off x="3869502" y="2158950"/>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83" name="Google Shape;2783;p12"/>
            <p:cNvCxnSpPr/>
            <p:nvPr/>
          </p:nvCxnSpPr>
          <p:spPr>
            <a:xfrm>
              <a:off x="3856624" y="2142852"/>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84" name="Google Shape;2784;p12"/>
            <p:cNvCxnSpPr/>
            <p:nvPr/>
          </p:nvCxnSpPr>
          <p:spPr>
            <a:xfrm>
              <a:off x="3837305" y="2126753"/>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85" name="Google Shape;2785;p12"/>
            <p:cNvCxnSpPr/>
            <p:nvPr/>
          </p:nvCxnSpPr>
          <p:spPr>
            <a:xfrm>
              <a:off x="3814767" y="2097776"/>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86" name="Google Shape;2786;p12"/>
            <p:cNvCxnSpPr/>
            <p:nvPr/>
          </p:nvCxnSpPr>
          <p:spPr>
            <a:xfrm>
              <a:off x="3795449" y="2094557"/>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87" name="Google Shape;2787;p12"/>
            <p:cNvCxnSpPr/>
            <p:nvPr/>
          </p:nvCxnSpPr>
          <p:spPr>
            <a:xfrm>
              <a:off x="3772911" y="2084897"/>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88" name="Google Shape;2788;p12"/>
            <p:cNvCxnSpPr/>
            <p:nvPr/>
          </p:nvCxnSpPr>
          <p:spPr>
            <a:xfrm>
              <a:off x="3570069" y="2052700"/>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89" name="Google Shape;2789;p12"/>
            <p:cNvCxnSpPr/>
            <p:nvPr/>
          </p:nvCxnSpPr>
          <p:spPr>
            <a:xfrm>
              <a:off x="3550750" y="1981867"/>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90" name="Google Shape;2790;p12"/>
            <p:cNvCxnSpPr/>
            <p:nvPr/>
          </p:nvCxnSpPr>
          <p:spPr>
            <a:xfrm>
              <a:off x="3534652" y="1946450"/>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91" name="Google Shape;2791;p12"/>
            <p:cNvCxnSpPr/>
            <p:nvPr/>
          </p:nvCxnSpPr>
          <p:spPr>
            <a:xfrm>
              <a:off x="3528212" y="1911033"/>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92" name="Google Shape;2792;p12"/>
            <p:cNvCxnSpPr/>
            <p:nvPr/>
          </p:nvCxnSpPr>
          <p:spPr>
            <a:xfrm>
              <a:off x="3518553" y="1882056"/>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93" name="Google Shape;2793;p12"/>
            <p:cNvCxnSpPr/>
            <p:nvPr/>
          </p:nvCxnSpPr>
          <p:spPr>
            <a:xfrm>
              <a:off x="3512114" y="1669554"/>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94" name="Google Shape;2794;p12"/>
            <p:cNvCxnSpPr/>
            <p:nvPr/>
          </p:nvCxnSpPr>
          <p:spPr>
            <a:xfrm>
              <a:off x="3508894" y="1505348"/>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95" name="Google Shape;2795;p12"/>
            <p:cNvCxnSpPr/>
            <p:nvPr/>
          </p:nvCxnSpPr>
          <p:spPr>
            <a:xfrm>
              <a:off x="3502455" y="1437734"/>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96" name="Google Shape;2796;p12"/>
            <p:cNvCxnSpPr/>
            <p:nvPr/>
          </p:nvCxnSpPr>
          <p:spPr>
            <a:xfrm>
              <a:off x="3492795" y="1360461"/>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97" name="Google Shape;2797;p12"/>
            <p:cNvCxnSpPr/>
            <p:nvPr/>
          </p:nvCxnSpPr>
          <p:spPr>
            <a:xfrm>
              <a:off x="3489576" y="1315385"/>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98" name="Google Shape;2798;p12"/>
            <p:cNvCxnSpPr/>
            <p:nvPr/>
          </p:nvCxnSpPr>
          <p:spPr>
            <a:xfrm>
              <a:off x="3486356" y="1289628"/>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799" name="Google Shape;2799;p12"/>
            <p:cNvCxnSpPr/>
            <p:nvPr/>
          </p:nvCxnSpPr>
          <p:spPr>
            <a:xfrm>
              <a:off x="3479917" y="1186597"/>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800" name="Google Shape;2800;p12"/>
            <p:cNvCxnSpPr/>
            <p:nvPr/>
          </p:nvCxnSpPr>
          <p:spPr>
            <a:xfrm>
              <a:off x="3476697" y="1144740"/>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801" name="Google Shape;2801;p12"/>
            <p:cNvCxnSpPr/>
            <p:nvPr/>
          </p:nvCxnSpPr>
          <p:spPr>
            <a:xfrm>
              <a:off x="3434841" y="1128642"/>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802" name="Google Shape;2802;p12"/>
            <p:cNvCxnSpPr/>
            <p:nvPr/>
          </p:nvCxnSpPr>
          <p:spPr>
            <a:xfrm>
              <a:off x="3412303" y="1115763"/>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803" name="Google Shape;2803;p12"/>
            <p:cNvCxnSpPr/>
            <p:nvPr/>
          </p:nvCxnSpPr>
          <p:spPr>
            <a:xfrm>
              <a:off x="3389765" y="1093225"/>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804" name="Google Shape;2804;p12"/>
            <p:cNvCxnSpPr/>
            <p:nvPr/>
          </p:nvCxnSpPr>
          <p:spPr>
            <a:xfrm>
              <a:off x="3364007" y="1096444"/>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805" name="Google Shape;2805;p12"/>
            <p:cNvCxnSpPr/>
            <p:nvPr/>
          </p:nvCxnSpPr>
          <p:spPr>
            <a:xfrm>
              <a:off x="3264196" y="1048148"/>
              <a:ext cx="0" cy="103808"/>
            </a:xfrm>
            <a:prstGeom prst="straightConnector1">
              <a:avLst/>
            </a:prstGeom>
            <a:noFill/>
            <a:ln cap="flat" cmpd="sng" w="19050">
              <a:solidFill>
                <a:schemeClr val="lt2"/>
              </a:solidFill>
              <a:prstDash val="solid"/>
              <a:miter lim="800000"/>
              <a:headEnd len="sm" w="sm" type="none"/>
              <a:tailEnd len="sm" w="sm" type="none"/>
            </a:ln>
          </p:spPr>
        </p:cxnSp>
        <p:cxnSp>
          <p:nvCxnSpPr>
            <p:cNvPr id="2806" name="Google Shape;2806;p12"/>
            <p:cNvCxnSpPr/>
            <p:nvPr/>
          </p:nvCxnSpPr>
          <p:spPr>
            <a:xfrm>
              <a:off x="3167605" y="1015950"/>
              <a:ext cx="0" cy="103808"/>
            </a:xfrm>
            <a:prstGeom prst="straightConnector1">
              <a:avLst/>
            </a:prstGeom>
            <a:noFill/>
            <a:ln cap="flat" cmpd="sng" w="19050">
              <a:solidFill>
                <a:schemeClr val="lt2"/>
              </a:solidFill>
              <a:prstDash val="solid"/>
              <a:miter lim="800000"/>
              <a:headEnd len="sm" w="sm" type="none"/>
              <a:tailEnd len="sm" w="sm" type="none"/>
            </a:ln>
          </p:spPr>
        </p:cxnSp>
      </p:grpSp>
      <p:sp>
        <p:nvSpPr>
          <p:cNvPr id="2807" name="Google Shape;2807;p12"/>
          <p:cNvSpPr/>
          <p:nvPr/>
        </p:nvSpPr>
        <p:spPr>
          <a:xfrm>
            <a:off x="938429" y="1709945"/>
            <a:ext cx="4965270" cy="1893788"/>
          </a:xfrm>
          <a:custGeom>
            <a:rect b="b" l="l" r="r" t="t"/>
            <a:pathLst>
              <a:path extrusionOk="0" h="4597400" w="7243445">
                <a:moveTo>
                  <a:pt x="0" y="0"/>
                </a:moveTo>
                <a:lnTo>
                  <a:pt x="0" y="4596815"/>
                </a:lnTo>
                <a:lnTo>
                  <a:pt x="7243330" y="4596815"/>
                </a:lnTo>
              </a:path>
            </a:pathLst>
          </a:custGeom>
          <a:noFill/>
          <a:ln cap="flat" cmpd="sng" w="12700">
            <a:solidFill>
              <a:srgbClr val="01020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08" name="Google Shape;2808;p12"/>
          <p:cNvSpPr/>
          <p:nvPr/>
        </p:nvSpPr>
        <p:spPr>
          <a:xfrm>
            <a:off x="855542" y="2542929"/>
            <a:ext cx="79145" cy="45719"/>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09" name="Google Shape;2809;p12"/>
          <p:cNvSpPr/>
          <p:nvPr/>
        </p:nvSpPr>
        <p:spPr>
          <a:xfrm>
            <a:off x="855542" y="3603732"/>
            <a:ext cx="79145" cy="45719"/>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10" name="Google Shape;2810;p12"/>
          <p:cNvSpPr txBox="1"/>
          <p:nvPr/>
        </p:nvSpPr>
        <p:spPr>
          <a:xfrm>
            <a:off x="608675" y="2787344"/>
            <a:ext cx="170645" cy="174406"/>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40</a:t>
            </a:r>
            <a:endParaRPr b="0" i="0" sz="1400" u="none" cap="none" strike="noStrike">
              <a:solidFill>
                <a:srgbClr val="262626"/>
              </a:solidFill>
              <a:latin typeface="Arial"/>
              <a:ea typeface="Arial"/>
              <a:cs typeface="Arial"/>
              <a:sym typeface="Arial"/>
            </a:endParaRPr>
          </a:p>
        </p:txBody>
      </p:sp>
      <p:sp>
        <p:nvSpPr>
          <p:cNvPr id="2811" name="Google Shape;2811;p12"/>
          <p:cNvSpPr txBox="1"/>
          <p:nvPr/>
        </p:nvSpPr>
        <p:spPr>
          <a:xfrm>
            <a:off x="638194" y="3141693"/>
            <a:ext cx="141125" cy="174406"/>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20</a:t>
            </a:r>
            <a:endParaRPr b="0" i="0" sz="1400" u="none" cap="none" strike="noStrike">
              <a:solidFill>
                <a:srgbClr val="262626"/>
              </a:solidFill>
              <a:latin typeface="Arial"/>
              <a:ea typeface="Arial"/>
              <a:cs typeface="Arial"/>
              <a:sym typeface="Arial"/>
            </a:endParaRPr>
          </a:p>
        </p:txBody>
      </p:sp>
      <p:sp>
        <p:nvSpPr>
          <p:cNvPr id="2812" name="Google Shape;2812;p12"/>
          <p:cNvSpPr txBox="1"/>
          <p:nvPr/>
        </p:nvSpPr>
        <p:spPr>
          <a:xfrm>
            <a:off x="600597" y="2440862"/>
            <a:ext cx="178725" cy="174406"/>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60</a:t>
            </a:r>
            <a:endParaRPr b="0" i="0" sz="1400" u="none" cap="none" strike="noStrike">
              <a:solidFill>
                <a:srgbClr val="262626"/>
              </a:solidFill>
              <a:latin typeface="Arial"/>
              <a:ea typeface="Arial"/>
              <a:cs typeface="Arial"/>
              <a:sym typeface="Arial"/>
            </a:endParaRPr>
          </a:p>
        </p:txBody>
      </p:sp>
      <p:sp>
        <p:nvSpPr>
          <p:cNvPr id="2813" name="Google Shape;2813;p12"/>
          <p:cNvSpPr txBox="1"/>
          <p:nvPr/>
        </p:nvSpPr>
        <p:spPr>
          <a:xfrm>
            <a:off x="549084" y="1734385"/>
            <a:ext cx="230235" cy="174406"/>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100</a:t>
            </a:r>
            <a:endParaRPr b="0" i="0" sz="1400" u="none" cap="none" strike="noStrike">
              <a:solidFill>
                <a:srgbClr val="262626"/>
              </a:solidFill>
              <a:latin typeface="Arial"/>
              <a:ea typeface="Arial"/>
              <a:cs typeface="Arial"/>
              <a:sym typeface="Arial"/>
            </a:endParaRPr>
          </a:p>
        </p:txBody>
      </p:sp>
      <p:sp>
        <p:nvSpPr>
          <p:cNvPr id="2814" name="Google Shape;2814;p12"/>
          <p:cNvSpPr txBox="1"/>
          <p:nvPr/>
        </p:nvSpPr>
        <p:spPr>
          <a:xfrm>
            <a:off x="5567282" y="3679279"/>
            <a:ext cx="172210" cy="174406"/>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24</a:t>
            </a:r>
            <a:endParaRPr b="0" i="0" sz="1400" u="none" cap="none" strike="noStrike">
              <a:solidFill>
                <a:srgbClr val="262626"/>
              </a:solidFill>
              <a:latin typeface="Arial"/>
              <a:ea typeface="Arial"/>
              <a:cs typeface="Arial"/>
              <a:sym typeface="Arial"/>
            </a:endParaRPr>
          </a:p>
        </p:txBody>
      </p:sp>
      <p:sp>
        <p:nvSpPr>
          <p:cNvPr id="2815" name="Google Shape;2815;p12"/>
          <p:cNvSpPr txBox="1"/>
          <p:nvPr/>
        </p:nvSpPr>
        <p:spPr>
          <a:xfrm>
            <a:off x="5177543" y="3679279"/>
            <a:ext cx="184288" cy="174406"/>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22</a:t>
            </a:r>
            <a:endParaRPr b="0" i="0" sz="1400" u="none" cap="none" strike="noStrike">
              <a:solidFill>
                <a:srgbClr val="262626"/>
              </a:solidFill>
              <a:latin typeface="Arial"/>
              <a:ea typeface="Arial"/>
              <a:cs typeface="Arial"/>
              <a:sym typeface="Arial"/>
            </a:endParaRPr>
          </a:p>
        </p:txBody>
      </p:sp>
      <p:sp>
        <p:nvSpPr>
          <p:cNvPr id="2816" name="Google Shape;2816;p12"/>
          <p:cNvSpPr/>
          <p:nvPr/>
        </p:nvSpPr>
        <p:spPr>
          <a:xfrm>
            <a:off x="5269878" y="3609363"/>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17" name="Google Shape;2817;p12"/>
          <p:cNvSpPr txBox="1"/>
          <p:nvPr/>
        </p:nvSpPr>
        <p:spPr>
          <a:xfrm>
            <a:off x="4782791" y="3679279"/>
            <a:ext cx="167280" cy="174406"/>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20</a:t>
            </a:r>
            <a:endParaRPr b="0" i="0" sz="1400" u="none" cap="none" strike="noStrike">
              <a:solidFill>
                <a:srgbClr val="262626"/>
              </a:solidFill>
              <a:latin typeface="Arial"/>
              <a:ea typeface="Arial"/>
              <a:cs typeface="Arial"/>
              <a:sym typeface="Arial"/>
            </a:endParaRPr>
          </a:p>
        </p:txBody>
      </p:sp>
      <p:sp>
        <p:nvSpPr>
          <p:cNvPr id="2818" name="Google Shape;2818;p12"/>
          <p:cNvSpPr txBox="1"/>
          <p:nvPr/>
        </p:nvSpPr>
        <p:spPr>
          <a:xfrm>
            <a:off x="4402051" y="3679279"/>
            <a:ext cx="142929" cy="174406"/>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18</a:t>
            </a:r>
            <a:endParaRPr b="0" i="0" sz="1400" u="none" cap="none" strike="noStrike">
              <a:solidFill>
                <a:srgbClr val="262626"/>
              </a:solidFill>
              <a:latin typeface="Arial"/>
              <a:ea typeface="Arial"/>
              <a:cs typeface="Arial"/>
              <a:sym typeface="Arial"/>
            </a:endParaRPr>
          </a:p>
        </p:txBody>
      </p:sp>
      <p:sp>
        <p:nvSpPr>
          <p:cNvPr id="2819" name="Google Shape;2819;p12"/>
          <p:cNvSpPr/>
          <p:nvPr/>
        </p:nvSpPr>
        <p:spPr>
          <a:xfrm>
            <a:off x="4089951" y="3609363"/>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20" name="Google Shape;2820;p12"/>
          <p:cNvSpPr txBox="1"/>
          <p:nvPr/>
        </p:nvSpPr>
        <p:spPr>
          <a:xfrm>
            <a:off x="4012815" y="3679279"/>
            <a:ext cx="159133" cy="174406"/>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16</a:t>
            </a:r>
            <a:endParaRPr b="0" i="0" sz="1400" u="none" cap="none" strike="noStrike">
              <a:solidFill>
                <a:srgbClr val="262626"/>
              </a:solidFill>
              <a:latin typeface="Arial"/>
              <a:ea typeface="Arial"/>
              <a:cs typeface="Arial"/>
              <a:sym typeface="Arial"/>
            </a:endParaRPr>
          </a:p>
        </p:txBody>
      </p:sp>
      <p:sp>
        <p:nvSpPr>
          <p:cNvPr id="2821" name="Google Shape;2821;p12"/>
          <p:cNvSpPr txBox="1"/>
          <p:nvPr/>
        </p:nvSpPr>
        <p:spPr>
          <a:xfrm>
            <a:off x="3594652" y="3679279"/>
            <a:ext cx="175410" cy="174406"/>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14</a:t>
            </a:r>
            <a:endParaRPr b="0" i="0" sz="1400" u="none" cap="none" strike="noStrike">
              <a:solidFill>
                <a:srgbClr val="262626"/>
              </a:solidFill>
              <a:latin typeface="Arial"/>
              <a:ea typeface="Arial"/>
              <a:cs typeface="Arial"/>
              <a:sym typeface="Arial"/>
            </a:endParaRPr>
          </a:p>
        </p:txBody>
      </p:sp>
      <p:sp>
        <p:nvSpPr>
          <p:cNvPr id="2822" name="Google Shape;2822;p12"/>
          <p:cNvSpPr txBox="1"/>
          <p:nvPr/>
        </p:nvSpPr>
        <p:spPr>
          <a:xfrm>
            <a:off x="3210100" y="3679279"/>
            <a:ext cx="156462" cy="174406"/>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12</a:t>
            </a:r>
            <a:endParaRPr b="0" i="0" sz="1400" u="none" cap="none" strike="noStrike">
              <a:solidFill>
                <a:srgbClr val="262626"/>
              </a:solidFill>
              <a:latin typeface="Arial"/>
              <a:ea typeface="Arial"/>
              <a:cs typeface="Arial"/>
              <a:sym typeface="Arial"/>
            </a:endParaRPr>
          </a:p>
        </p:txBody>
      </p:sp>
      <p:sp>
        <p:nvSpPr>
          <p:cNvPr id="2823" name="Google Shape;2823;p12"/>
          <p:cNvSpPr/>
          <p:nvPr/>
        </p:nvSpPr>
        <p:spPr>
          <a:xfrm>
            <a:off x="2911518" y="3609363"/>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24" name="Google Shape;2824;p12"/>
          <p:cNvSpPr txBox="1"/>
          <p:nvPr/>
        </p:nvSpPr>
        <p:spPr>
          <a:xfrm>
            <a:off x="2837466" y="3679279"/>
            <a:ext cx="149169" cy="174406"/>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10</a:t>
            </a:r>
            <a:endParaRPr b="0" i="0" sz="1400" u="none" cap="none" strike="noStrike">
              <a:solidFill>
                <a:srgbClr val="262626"/>
              </a:solidFill>
              <a:latin typeface="Arial"/>
              <a:ea typeface="Arial"/>
              <a:cs typeface="Arial"/>
              <a:sym typeface="Arial"/>
            </a:endParaRPr>
          </a:p>
        </p:txBody>
      </p:sp>
      <p:sp>
        <p:nvSpPr>
          <p:cNvPr id="2825" name="Google Shape;2825;p12"/>
          <p:cNvSpPr/>
          <p:nvPr/>
        </p:nvSpPr>
        <p:spPr>
          <a:xfrm>
            <a:off x="2506805" y="3609363"/>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26" name="Google Shape;2826;p12"/>
          <p:cNvSpPr txBox="1"/>
          <p:nvPr/>
        </p:nvSpPr>
        <p:spPr>
          <a:xfrm>
            <a:off x="2458397" y="3679279"/>
            <a:ext cx="90357" cy="174406"/>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8</a:t>
            </a:r>
            <a:endParaRPr b="0" i="0" sz="1400" u="none" cap="none" strike="noStrike">
              <a:solidFill>
                <a:srgbClr val="262626"/>
              </a:solidFill>
              <a:latin typeface="Arial"/>
              <a:ea typeface="Arial"/>
              <a:cs typeface="Arial"/>
              <a:sym typeface="Arial"/>
            </a:endParaRPr>
          </a:p>
        </p:txBody>
      </p:sp>
      <p:sp>
        <p:nvSpPr>
          <p:cNvPr id="2827" name="Google Shape;2827;p12"/>
          <p:cNvSpPr txBox="1"/>
          <p:nvPr/>
        </p:nvSpPr>
        <p:spPr>
          <a:xfrm>
            <a:off x="2087061" y="3679279"/>
            <a:ext cx="84983" cy="174406"/>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6</a:t>
            </a:r>
            <a:endParaRPr b="0" i="0" sz="1400" u="none" cap="none" strike="noStrike">
              <a:solidFill>
                <a:srgbClr val="262626"/>
              </a:solidFill>
              <a:latin typeface="Arial"/>
              <a:ea typeface="Arial"/>
              <a:cs typeface="Arial"/>
              <a:sym typeface="Arial"/>
            </a:endParaRPr>
          </a:p>
        </p:txBody>
      </p:sp>
      <p:sp>
        <p:nvSpPr>
          <p:cNvPr id="2828" name="Google Shape;2828;p12"/>
          <p:cNvSpPr/>
          <p:nvPr/>
        </p:nvSpPr>
        <p:spPr>
          <a:xfrm>
            <a:off x="1717629" y="3609363"/>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29" name="Google Shape;2829;p12"/>
          <p:cNvSpPr txBox="1"/>
          <p:nvPr/>
        </p:nvSpPr>
        <p:spPr>
          <a:xfrm>
            <a:off x="1665797" y="3679279"/>
            <a:ext cx="100566" cy="174406"/>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4</a:t>
            </a:r>
            <a:endParaRPr b="0" i="0" sz="1400" u="none" cap="none" strike="noStrike">
              <a:solidFill>
                <a:srgbClr val="262626"/>
              </a:solidFill>
              <a:latin typeface="Arial"/>
              <a:ea typeface="Arial"/>
              <a:cs typeface="Arial"/>
              <a:sym typeface="Arial"/>
            </a:endParaRPr>
          </a:p>
        </p:txBody>
      </p:sp>
      <p:sp>
        <p:nvSpPr>
          <p:cNvPr id="2830" name="Google Shape;2830;p12"/>
          <p:cNvSpPr txBox="1"/>
          <p:nvPr/>
        </p:nvSpPr>
        <p:spPr>
          <a:xfrm>
            <a:off x="1282010" y="3679279"/>
            <a:ext cx="110767" cy="174406"/>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2</a:t>
            </a:r>
            <a:endParaRPr b="0" i="0" sz="1400" u="none" cap="none" strike="noStrike">
              <a:solidFill>
                <a:srgbClr val="262626"/>
              </a:solidFill>
              <a:latin typeface="Arial"/>
              <a:ea typeface="Arial"/>
              <a:cs typeface="Arial"/>
              <a:sym typeface="Arial"/>
            </a:endParaRPr>
          </a:p>
        </p:txBody>
      </p:sp>
      <p:sp>
        <p:nvSpPr>
          <p:cNvPr id="2831" name="Google Shape;2831;p12"/>
          <p:cNvSpPr/>
          <p:nvPr/>
        </p:nvSpPr>
        <p:spPr>
          <a:xfrm>
            <a:off x="938429" y="3609363"/>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32" name="Google Shape;2832;p12"/>
          <p:cNvSpPr txBox="1"/>
          <p:nvPr/>
        </p:nvSpPr>
        <p:spPr>
          <a:xfrm>
            <a:off x="799479" y="3679279"/>
            <a:ext cx="300343" cy="17440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a:ea typeface="Arial"/>
              <a:cs typeface="Arial"/>
              <a:sym typeface="Arial"/>
            </a:endParaRPr>
          </a:p>
        </p:txBody>
      </p:sp>
      <p:sp>
        <p:nvSpPr>
          <p:cNvPr id="2833" name="Google Shape;2833;p12"/>
          <p:cNvSpPr txBox="1"/>
          <p:nvPr/>
        </p:nvSpPr>
        <p:spPr>
          <a:xfrm>
            <a:off x="349367" y="3501723"/>
            <a:ext cx="429954"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a:ea typeface="Arial"/>
              <a:cs typeface="Arial"/>
              <a:sym typeface="Arial"/>
            </a:endParaRPr>
          </a:p>
        </p:txBody>
      </p:sp>
      <p:sp>
        <p:nvSpPr>
          <p:cNvPr id="2834" name="Google Shape;2834;p12"/>
          <p:cNvSpPr txBox="1"/>
          <p:nvPr/>
        </p:nvSpPr>
        <p:spPr>
          <a:xfrm>
            <a:off x="600595" y="2089795"/>
            <a:ext cx="178725" cy="174406"/>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80</a:t>
            </a:r>
            <a:endParaRPr b="0" i="0" sz="1400" u="none" cap="none" strike="noStrike">
              <a:solidFill>
                <a:srgbClr val="262626"/>
              </a:solidFill>
              <a:latin typeface="Arial"/>
              <a:ea typeface="Arial"/>
              <a:cs typeface="Arial"/>
              <a:sym typeface="Arial"/>
            </a:endParaRPr>
          </a:p>
        </p:txBody>
      </p:sp>
      <p:sp>
        <p:nvSpPr>
          <p:cNvPr id="2835" name="Google Shape;2835;p12"/>
          <p:cNvSpPr/>
          <p:nvPr/>
        </p:nvSpPr>
        <p:spPr>
          <a:xfrm>
            <a:off x="855542" y="3250410"/>
            <a:ext cx="79145" cy="45719"/>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36" name="Google Shape;2836;p12"/>
          <p:cNvSpPr/>
          <p:nvPr/>
        </p:nvSpPr>
        <p:spPr>
          <a:xfrm>
            <a:off x="855542" y="2894810"/>
            <a:ext cx="79145" cy="45719"/>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37" name="Google Shape;2837;p12"/>
          <p:cNvSpPr/>
          <p:nvPr/>
        </p:nvSpPr>
        <p:spPr>
          <a:xfrm>
            <a:off x="855542" y="2188045"/>
            <a:ext cx="79145" cy="45719"/>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38" name="Google Shape;2838;p12"/>
          <p:cNvSpPr/>
          <p:nvPr/>
        </p:nvSpPr>
        <p:spPr>
          <a:xfrm>
            <a:off x="855542" y="1833876"/>
            <a:ext cx="79145" cy="45719"/>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39" name="Google Shape;2839;p12"/>
          <p:cNvSpPr/>
          <p:nvPr/>
        </p:nvSpPr>
        <p:spPr>
          <a:xfrm>
            <a:off x="1339857" y="3609363"/>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40" name="Google Shape;2840;p12"/>
          <p:cNvSpPr/>
          <p:nvPr/>
        </p:nvSpPr>
        <p:spPr>
          <a:xfrm>
            <a:off x="2129753" y="3609363"/>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41" name="Google Shape;2841;p12"/>
          <p:cNvSpPr/>
          <p:nvPr/>
        </p:nvSpPr>
        <p:spPr>
          <a:xfrm>
            <a:off x="3297351" y="3609363"/>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42" name="Google Shape;2842;p12"/>
          <p:cNvSpPr/>
          <p:nvPr/>
        </p:nvSpPr>
        <p:spPr>
          <a:xfrm>
            <a:off x="3693375" y="3609363"/>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43" name="Google Shape;2843;p12"/>
          <p:cNvSpPr/>
          <p:nvPr/>
        </p:nvSpPr>
        <p:spPr>
          <a:xfrm>
            <a:off x="4479642" y="3609363"/>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44" name="Google Shape;2844;p12"/>
          <p:cNvSpPr/>
          <p:nvPr/>
        </p:nvSpPr>
        <p:spPr>
          <a:xfrm>
            <a:off x="4866007" y="3609363"/>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2845" name="Google Shape;2845;p12"/>
          <p:cNvSpPr/>
          <p:nvPr/>
        </p:nvSpPr>
        <p:spPr>
          <a:xfrm>
            <a:off x="5653610" y="3609363"/>
            <a:ext cx="0" cy="61852"/>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graphicFrame>
        <p:nvGraphicFramePr>
          <p:cNvPr id="2846" name="Google Shape;2846;p12"/>
          <p:cNvGraphicFramePr/>
          <p:nvPr/>
        </p:nvGraphicFramePr>
        <p:xfrm>
          <a:off x="808346" y="4042249"/>
          <a:ext cx="3000000" cy="3000000"/>
        </p:xfrm>
        <a:graphic>
          <a:graphicData uri="http://schemas.openxmlformats.org/drawingml/2006/table">
            <a:tbl>
              <a:tblPr>
                <a:noFill/>
                <a:tableStyleId>{B670556F-2E9B-48F4-A988-F57587558883}</a:tableStyleId>
              </a:tblPr>
              <a:tblGrid>
                <a:gridCol w="201325"/>
                <a:gridCol w="200000"/>
                <a:gridCol w="198675"/>
                <a:gridCol w="209300"/>
                <a:gridCol w="202475"/>
                <a:gridCol w="200000"/>
                <a:gridCol w="188225"/>
                <a:gridCol w="211025"/>
                <a:gridCol w="188975"/>
                <a:gridCol w="200000"/>
                <a:gridCol w="200000"/>
                <a:gridCol w="200000"/>
                <a:gridCol w="200000"/>
                <a:gridCol w="200000"/>
                <a:gridCol w="200000"/>
                <a:gridCol w="200000"/>
                <a:gridCol w="200000"/>
                <a:gridCol w="200000"/>
                <a:gridCol w="200000"/>
                <a:gridCol w="200000"/>
                <a:gridCol w="200000"/>
                <a:gridCol w="200000"/>
                <a:gridCol w="214150"/>
                <a:gridCol w="200000"/>
                <a:gridCol w="185850"/>
              </a:tblGrid>
              <a:tr h="154225">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239</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223</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106</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89</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60</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57</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42</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40</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34</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33</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27</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24</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19</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13</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11</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8</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7</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6</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6</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0</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2875">
                <a:tc>
                  <a:txBody>
                    <a:bodyPr/>
                    <a:lstStyle/>
                    <a:p>
                      <a:pPr indent="0" lvl="0" marL="0" marR="0" rtl="0" algn="ctr">
                        <a:lnSpc>
                          <a:spcPct val="100000"/>
                        </a:lnSpc>
                        <a:spcBef>
                          <a:spcPts val="0"/>
                        </a:spcBef>
                        <a:spcAft>
                          <a:spcPts val="0"/>
                        </a:spcAft>
                        <a:buClr>
                          <a:schemeClr val="lt2"/>
                        </a:buClr>
                        <a:buSzPts val="1200"/>
                        <a:buFont typeface="Arial Narrow"/>
                        <a:buNone/>
                      </a:pPr>
                      <a:r>
                        <a:rPr b="0" lang="en-US" sz="1050" u="none" cap="none" strike="noStrike">
                          <a:solidFill>
                            <a:srgbClr val="262626"/>
                          </a:solidFill>
                          <a:latin typeface="Arial Narrow"/>
                          <a:ea typeface="Arial Narrow"/>
                          <a:cs typeface="Arial Narrow"/>
                          <a:sym typeface="Arial Narrow"/>
                        </a:rPr>
                        <a:t>238</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206</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84</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68</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39</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38</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25</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25</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16</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15</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7</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4</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3</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3</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2</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1</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0" lang="en-US" sz="1050" u="none" cap="none" strike="noStrike">
                          <a:solidFill>
                            <a:srgbClr val="262626"/>
                          </a:solidFill>
                          <a:latin typeface="Arial Narrow"/>
                          <a:ea typeface="Arial Narrow"/>
                          <a:cs typeface="Arial Narrow"/>
                          <a:sym typeface="Arial Narrow"/>
                        </a:rPr>
                        <a:t>0</a:t>
                      </a:r>
                      <a:endParaRPr b="0" sz="1100" u="none" cap="none" strike="noStrike">
                        <a:solidFill>
                          <a:srgbClr val="262626"/>
                        </a:solidFil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t/>
                      </a:r>
                      <a:endParaRPr b="0" sz="1050" u="none" cap="none" strike="noStrike">
                        <a:solidFill>
                          <a:srgbClr val="262626"/>
                        </a:solidFill>
                        <a:latin typeface="Arial Narrow"/>
                        <a:ea typeface="Arial Narrow"/>
                        <a:cs typeface="Arial Narrow"/>
                        <a:sym typeface="Arial Narrow"/>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847" name="Google Shape;2847;p12"/>
          <p:cNvSpPr txBox="1"/>
          <p:nvPr/>
        </p:nvSpPr>
        <p:spPr>
          <a:xfrm>
            <a:off x="2284593" y="3790167"/>
            <a:ext cx="1346414" cy="258520"/>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050" u="none" cap="none" strike="noStrike">
                <a:solidFill>
                  <a:srgbClr val="262626"/>
                </a:solidFill>
                <a:latin typeface="Arial Narrow"/>
                <a:ea typeface="Arial Narrow"/>
                <a:cs typeface="Arial Narrow"/>
                <a:sym typeface="Arial Narrow"/>
              </a:rPr>
              <a:t>Months</a:t>
            </a:r>
            <a:endParaRPr b="0" i="0" sz="1050" u="none" cap="none" strike="noStrike">
              <a:solidFill>
                <a:srgbClr val="262626"/>
              </a:solidFill>
              <a:latin typeface="Arial Narrow"/>
              <a:ea typeface="Arial Narrow"/>
              <a:cs typeface="Arial Narrow"/>
              <a:sym typeface="Arial Narrow"/>
            </a:endParaRPr>
          </a:p>
        </p:txBody>
      </p:sp>
      <p:sp>
        <p:nvSpPr>
          <p:cNvPr id="2848" name="Google Shape;2848;p12"/>
          <p:cNvSpPr txBox="1"/>
          <p:nvPr/>
        </p:nvSpPr>
        <p:spPr>
          <a:xfrm rot="-5400000">
            <a:off x="-449559" y="2505673"/>
            <a:ext cx="1661154" cy="266215"/>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100" u="none" cap="none" strike="noStrike">
                <a:solidFill>
                  <a:srgbClr val="262626"/>
                </a:solidFill>
                <a:latin typeface="Arial Narrow"/>
                <a:ea typeface="Arial Narrow"/>
                <a:cs typeface="Arial Narrow"/>
                <a:sym typeface="Arial Narrow"/>
              </a:rPr>
              <a:t>PFS (%)</a:t>
            </a:r>
            <a:endParaRPr b="1" i="0" sz="1100" u="none" cap="none" strike="noStrike">
              <a:solidFill>
                <a:srgbClr val="262626"/>
              </a:solidFill>
              <a:latin typeface="Arial Narrow"/>
              <a:ea typeface="Arial Narrow"/>
              <a:cs typeface="Arial Narrow"/>
              <a:sym typeface="Arial Narrow"/>
            </a:endParaRPr>
          </a:p>
        </p:txBody>
      </p:sp>
      <p:sp>
        <p:nvSpPr>
          <p:cNvPr id="2849" name="Google Shape;2849;p12"/>
          <p:cNvSpPr/>
          <p:nvPr/>
        </p:nvSpPr>
        <p:spPr>
          <a:xfrm>
            <a:off x="960253" y="1821042"/>
            <a:ext cx="4662240" cy="1567518"/>
          </a:xfrm>
          <a:custGeom>
            <a:rect b="b" l="l" r="r" t="t"/>
            <a:pathLst>
              <a:path extrusionOk="0" h="1567518" w="4662240">
                <a:moveTo>
                  <a:pt x="0" y="0"/>
                </a:moveTo>
                <a:lnTo>
                  <a:pt x="169731" y="0"/>
                </a:lnTo>
                <a:lnTo>
                  <a:pt x="200642" y="30996"/>
                </a:lnTo>
                <a:lnTo>
                  <a:pt x="262324" y="40211"/>
                </a:lnTo>
                <a:lnTo>
                  <a:pt x="286969" y="49565"/>
                </a:lnTo>
                <a:lnTo>
                  <a:pt x="299361" y="80561"/>
                </a:lnTo>
                <a:lnTo>
                  <a:pt x="305488" y="108485"/>
                </a:lnTo>
                <a:lnTo>
                  <a:pt x="308551" y="136409"/>
                </a:lnTo>
                <a:lnTo>
                  <a:pt x="311614" y="189046"/>
                </a:lnTo>
                <a:lnTo>
                  <a:pt x="324007" y="232468"/>
                </a:lnTo>
                <a:lnTo>
                  <a:pt x="330133" y="272679"/>
                </a:lnTo>
                <a:lnTo>
                  <a:pt x="339462" y="328387"/>
                </a:lnTo>
                <a:cubicBezTo>
                  <a:pt x="340437" y="370692"/>
                  <a:pt x="341550" y="412997"/>
                  <a:pt x="342525" y="455442"/>
                </a:cubicBezTo>
                <a:lnTo>
                  <a:pt x="342525" y="532931"/>
                </a:lnTo>
                <a:lnTo>
                  <a:pt x="345588" y="625779"/>
                </a:lnTo>
                <a:lnTo>
                  <a:pt x="351715" y="706339"/>
                </a:lnTo>
                <a:lnTo>
                  <a:pt x="360905" y="771403"/>
                </a:lnTo>
                <a:lnTo>
                  <a:pt x="391815" y="827111"/>
                </a:lnTo>
                <a:lnTo>
                  <a:pt x="434979" y="858107"/>
                </a:lnTo>
                <a:lnTo>
                  <a:pt x="434979" y="892174"/>
                </a:lnTo>
                <a:lnTo>
                  <a:pt x="549154" y="892174"/>
                </a:lnTo>
                <a:lnTo>
                  <a:pt x="555281" y="913815"/>
                </a:lnTo>
                <a:lnTo>
                  <a:pt x="647874" y="916887"/>
                </a:lnTo>
                <a:lnTo>
                  <a:pt x="684911" y="972596"/>
                </a:lnTo>
                <a:lnTo>
                  <a:pt x="712619" y="1016017"/>
                </a:lnTo>
                <a:lnTo>
                  <a:pt x="728075" y="1043942"/>
                </a:lnTo>
                <a:lnTo>
                  <a:pt x="950298" y="1050085"/>
                </a:lnTo>
                <a:cubicBezTo>
                  <a:pt x="960602" y="1051062"/>
                  <a:pt x="949324" y="1058322"/>
                  <a:pt x="959488" y="1059300"/>
                </a:cubicBezTo>
                <a:lnTo>
                  <a:pt x="1018107" y="1071726"/>
                </a:lnTo>
                <a:lnTo>
                  <a:pt x="1052081" y="1130646"/>
                </a:lnTo>
                <a:lnTo>
                  <a:pt x="1092182" y="1149215"/>
                </a:lnTo>
                <a:lnTo>
                  <a:pt x="1116827" y="1173928"/>
                </a:lnTo>
                <a:lnTo>
                  <a:pt x="1249521" y="1173928"/>
                </a:lnTo>
                <a:lnTo>
                  <a:pt x="1249521" y="1201852"/>
                </a:lnTo>
                <a:lnTo>
                  <a:pt x="1400733" y="1201852"/>
                </a:lnTo>
                <a:lnTo>
                  <a:pt x="1422315" y="1235920"/>
                </a:lnTo>
                <a:lnTo>
                  <a:pt x="1499453" y="1235920"/>
                </a:lnTo>
                <a:cubicBezTo>
                  <a:pt x="1510731" y="1235920"/>
                  <a:pt x="1494301" y="1248346"/>
                  <a:pt x="1505579" y="1248346"/>
                </a:cubicBezTo>
                <a:lnTo>
                  <a:pt x="1662918" y="1248346"/>
                </a:lnTo>
                <a:lnTo>
                  <a:pt x="1665981" y="1279342"/>
                </a:lnTo>
                <a:lnTo>
                  <a:pt x="1764701" y="1279342"/>
                </a:lnTo>
                <a:lnTo>
                  <a:pt x="1783219" y="1297911"/>
                </a:lnTo>
                <a:lnTo>
                  <a:pt x="1820257" y="1297911"/>
                </a:lnTo>
                <a:lnTo>
                  <a:pt x="1820257" y="1325835"/>
                </a:lnTo>
                <a:lnTo>
                  <a:pt x="2097897" y="1325835"/>
                </a:lnTo>
                <a:lnTo>
                  <a:pt x="2097897" y="1369257"/>
                </a:lnTo>
                <a:lnTo>
                  <a:pt x="2144263" y="1369257"/>
                </a:lnTo>
                <a:lnTo>
                  <a:pt x="2162782" y="1387827"/>
                </a:lnTo>
                <a:lnTo>
                  <a:pt x="2508370" y="1387827"/>
                </a:lnTo>
                <a:lnTo>
                  <a:pt x="2508370" y="1418822"/>
                </a:lnTo>
                <a:lnTo>
                  <a:pt x="2853959" y="1418822"/>
                </a:lnTo>
                <a:lnTo>
                  <a:pt x="2869414" y="1434320"/>
                </a:lnTo>
                <a:lnTo>
                  <a:pt x="2980526" y="1434320"/>
                </a:lnTo>
                <a:lnTo>
                  <a:pt x="2980526" y="1490029"/>
                </a:lnTo>
                <a:lnTo>
                  <a:pt x="3579109" y="1490029"/>
                </a:lnTo>
                <a:lnTo>
                  <a:pt x="3579109" y="1567518"/>
                </a:lnTo>
                <a:lnTo>
                  <a:pt x="3613083" y="1567518"/>
                </a:lnTo>
                <a:lnTo>
                  <a:pt x="4662241" y="1561375"/>
                </a:lnTo>
              </a:path>
            </a:pathLst>
          </a:custGeom>
          <a:noFill/>
          <a:ln cap="flat" cmpd="sng" w="1905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262626"/>
              </a:solidFill>
              <a:latin typeface="Arial"/>
              <a:ea typeface="Arial"/>
              <a:cs typeface="Arial"/>
              <a:sym typeface="Arial"/>
            </a:endParaRPr>
          </a:p>
        </p:txBody>
      </p:sp>
      <p:cxnSp>
        <p:nvCxnSpPr>
          <p:cNvPr id="2850" name="Google Shape;2850;p12"/>
          <p:cNvCxnSpPr/>
          <p:nvPr/>
        </p:nvCxnSpPr>
        <p:spPr>
          <a:xfrm>
            <a:off x="3524624" y="3186643"/>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51" name="Google Shape;2851;p12"/>
          <p:cNvCxnSpPr/>
          <p:nvPr/>
        </p:nvCxnSpPr>
        <p:spPr>
          <a:xfrm>
            <a:off x="3482767" y="3177616"/>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52" name="Google Shape;2852;p12"/>
          <p:cNvCxnSpPr/>
          <p:nvPr/>
        </p:nvCxnSpPr>
        <p:spPr>
          <a:xfrm>
            <a:off x="3424812" y="3164076"/>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53" name="Google Shape;2853;p12"/>
          <p:cNvCxnSpPr/>
          <p:nvPr/>
        </p:nvCxnSpPr>
        <p:spPr>
          <a:xfrm>
            <a:off x="3285467" y="3157617"/>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54" name="Google Shape;2854;p12"/>
          <p:cNvCxnSpPr/>
          <p:nvPr/>
        </p:nvCxnSpPr>
        <p:spPr>
          <a:xfrm>
            <a:off x="3166203" y="3157617"/>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55" name="Google Shape;2855;p12"/>
          <p:cNvCxnSpPr/>
          <p:nvPr/>
        </p:nvCxnSpPr>
        <p:spPr>
          <a:xfrm>
            <a:off x="3121402" y="3146602"/>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56" name="Google Shape;2856;p12"/>
          <p:cNvCxnSpPr/>
          <p:nvPr/>
        </p:nvCxnSpPr>
        <p:spPr>
          <a:xfrm>
            <a:off x="2973155" y="3099663"/>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57" name="Google Shape;2857;p12"/>
          <p:cNvCxnSpPr/>
          <p:nvPr/>
        </p:nvCxnSpPr>
        <p:spPr>
          <a:xfrm>
            <a:off x="2750994" y="3076376"/>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58" name="Google Shape;2858;p12"/>
          <p:cNvCxnSpPr/>
          <p:nvPr/>
        </p:nvCxnSpPr>
        <p:spPr>
          <a:xfrm>
            <a:off x="2715577" y="3053838"/>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59" name="Google Shape;2859;p12"/>
          <p:cNvCxnSpPr/>
          <p:nvPr/>
        </p:nvCxnSpPr>
        <p:spPr>
          <a:xfrm>
            <a:off x="2419363" y="3001934"/>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60" name="Google Shape;2860;p12"/>
          <p:cNvCxnSpPr/>
          <p:nvPr/>
        </p:nvCxnSpPr>
        <p:spPr>
          <a:xfrm>
            <a:off x="2387165" y="3001934"/>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61" name="Google Shape;2861;p12"/>
          <p:cNvCxnSpPr/>
          <p:nvPr/>
        </p:nvCxnSpPr>
        <p:spPr>
          <a:xfrm>
            <a:off x="2119929" y="2950030"/>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62" name="Google Shape;2862;p12"/>
          <p:cNvCxnSpPr/>
          <p:nvPr/>
        </p:nvCxnSpPr>
        <p:spPr>
          <a:xfrm>
            <a:off x="2045875" y="2917833"/>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63" name="Google Shape;2863;p12"/>
          <p:cNvCxnSpPr/>
          <p:nvPr/>
        </p:nvCxnSpPr>
        <p:spPr>
          <a:xfrm>
            <a:off x="2020117" y="2898515"/>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64" name="Google Shape;2864;p12"/>
          <p:cNvCxnSpPr/>
          <p:nvPr/>
        </p:nvCxnSpPr>
        <p:spPr>
          <a:xfrm>
            <a:off x="1981481" y="2866318"/>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65" name="Google Shape;2865;p12"/>
          <p:cNvCxnSpPr/>
          <p:nvPr/>
        </p:nvCxnSpPr>
        <p:spPr>
          <a:xfrm>
            <a:off x="1746442" y="2793558"/>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66" name="Google Shape;2866;p12"/>
          <p:cNvCxnSpPr/>
          <p:nvPr/>
        </p:nvCxnSpPr>
        <p:spPr>
          <a:xfrm>
            <a:off x="1720684" y="2793558"/>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67" name="Google Shape;2867;p12"/>
          <p:cNvCxnSpPr/>
          <p:nvPr/>
        </p:nvCxnSpPr>
        <p:spPr>
          <a:xfrm>
            <a:off x="1685268" y="2793558"/>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68" name="Google Shape;2868;p12"/>
          <p:cNvCxnSpPr/>
          <p:nvPr/>
        </p:nvCxnSpPr>
        <p:spPr>
          <a:xfrm>
            <a:off x="1678829" y="2793558"/>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69" name="Google Shape;2869;p12"/>
          <p:cNvCxnSpPr/>
          <p:nvPr/>
        </p:nvCxnSpPr>
        <p:spPr>
          <a:xfrm>
            <a:off x="1665950" y="2767800"/>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70" name="Google Shape;2870;p12"/>
          <p:cNvCxnSpPr/>
          <p:nvPr/>
        </p:nvCxnSpPr>
        <p:spPr>
          <a:xfrm>
            <a:off x="1649852" y="2742042"/>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71" name="Google Shape;2871;p12"/>
          <p:cNvCxnSpPr/>
          <p:nvPr/>
        </p:nvCxnSpPr>
        <p:spPr>
          <a:xfrm>
            <a:off x="1633753" y="2719504"/>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72" name="Google Shape;2872;p12"/>
          <p:cNvCxnSpPr/>
          <p:nvPr/>
        </p:nvCxnSpPr>
        <p:spPr>
          <a:xfrm>
            <a:off x="1617654" y="2703405"/>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73" name="Google Shape;2873;p12"/>
          <p:cNvCxnSpPr/>
          <p:nvPr/>
        </p:nvCxnSpPr>
        <p:spPr>
          <a:xfrm>
            <a:off x="1556479" y="2677647"/>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74" name="Google Shape;2874;p12"/>
          <p:cNvCxnSpPr/>
          <p:nvPr/>
        </p:nvCxnSpPr>
        <p:spPr>
          <a:xfrm>
            <a:off x="1527501" y="2671207"/>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75" name="Google Shape;2875;p12"/>
          <p:cNvCxnSpPr/>
          <p:nvPr/>
        </p:nvCxnSpPr>
        <p:spPr>
          <a:xfrm>
            <a:off x="1495304" y="2658328"/>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76" name="Google Shape;2876;p12"/>
          <p:cNvCxnSpPr/>
          <p:nvPr/>
        </p:nvCxnSpPr>
        <p:spPr>
          <a:xfrm>
            <a:off x="1372955" y="2613252"/>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77" name="Google Shape;2877;p12"/>
          <p:cNvCxnSpPr/>
          <p:nvPr/>
        </p:nvCxnSpPr>
        <p:spPr>
          <a:xfrm>
            <a:off x="1356856" y="2593933"/>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78" name="Google Shape;2878;p12"/>
          <p:cNvCxnSpPr/>
          <p:nvPr/>
        </p:nvCxnSpPr>
        <p:spPr>
          <a:xfrm>
            <a:off x="1343978" y="2571395"/>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79" name="Google Shape;2879;p12"/>
          <p:cNvCxnSpPr/>
          <p:nvPr/>
        </p:nvCxnSpPr>
        <p:spPr>
          <a:xfrm>
            <a:off x="1331099" y="2558516"/>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80" name="Google Shape;2880;p12"/>
          <p:cNvCxnSpPr/>
          <p:nvPr/>
        </p:nvCxnSpPr>
        <p:spPr>
          <a:xfrm>
            <a:off x="1327879" y="2529539"/>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81" name="Google Shape;2881;p12"/>
          <p:cNvCxnSpPr/>
          <p:nvPr/>
        </p:nvCxnSpPr>
        <p:spPr>
          <a:xfrm>
            <a:off x="1318220" y="2449046"/>
            <a:ext cx="0" cy="103808"/>
          </a:xfrm>
          <a:prstGeom prst="straightConnector1">
            <a:avLst/>
          </a:prstGeom>
          <a:noFill/>
          <a:ln cap="flat" cmpd="sng" w="19050">
            <a:solidFill>
              <a:schemeClr val="accent1"/>
            </a:solidFill>
            <a:prstDash val="solid"/>
            <a:miter lim="800000"/>
            <a:headEnd len="sm" w="sm" type="none"/>
            <a:tailEnd len="sm" w="sm" type="none"/>
          </a:ln>
        </p:spPr>
      </p:cxnSp>
      <p:grpSp>
        <p:nvGrpSpPr>
          <p:cNvPr id="2882" name="Google Shape;2882;p12"/>
          <p:cNvGrpSpPr/>
          <p:nvPr/>
        </p:nvGrpSpPr>
        <p:grpSpPr>
          <a:xfrm>
            <a:off x="1128296" y="1777235"/>
            <a:ext cx="158495" cy="522701"/>
            <a:chOff x="1331634" y="1201974"/>
            <a:chExt cx="158495" cy="522701"/>
          </a:xfrm>
        </p:grpSpPr>
        <p:cxnSp>
          <p:nvCxnSpPr>
            <p:cNvPr id="2883" name="Google Shape;2883;p12"/>
            <p:cNvCxnSpPr/>
            <p:nvPr/>
          </p:nvCxnSpPr>
          <p:spPr>
            <a:xfrm>
              <a:off x="1490129" y="1620867"/>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84" name="Google Shape;2884;p12"/>
            <p:cNvCxnSpPr/>
            <p:nvPr/>
          </p:nvCxnSpPr>
          <p:spPr>
            <a:xfrm>
              <a:off x="1477250" y="1530715"/>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85" name="Google Shape;2885;p12"/>
            <p:cNvCxnSpPr/>
            <p:nvPr/>
          </p:nvCxnSpPr>
          <p:spPr>
            <a:xfrm>
              <a:off x="1474031" y="1482419"/>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86" name="Google Shape;2886;p12"/>
            <p:cNvCxnSpPr/>
            <p:nvPr/>
          </p:nvCxnSpPr>
          <p:spPr>
            <a:xfrm>
              <a:off x="1467591" y="1427684"/>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87" name="Google Shape;2887;p12"/>
            <p:cNvCxnSpPr/>
            <p:nvPr/>
          </p:nvCxnSpPr>
          <p:spPr>
            <a:xfrm>
              <a:off x="1461152" y="1379388"/>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88" name="Google Shape;2888;p12"/>
            <p:cNvCxnSpPr/>
            <p:nvPr/>
          </p:nvCxnSpPr>
          <p:spPr>
            <a:xfrm>
              <a:off x="1454713" y="1337532"/>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89" name="Google Shape;2889;p12"/>
            <p:cNvCxnSpPr/>
            <p:nvPr/>
          </p:nvCxnSpPr>
          <p:spPr>
            <a:xfrm>
              <a:off x="1444696" y="1224842"/>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90" name="Google Shape;2890;p12"/>
            <p:cNvCxnSpPr/>
            <p:nvPr/>
          </p:nvCxnSpPr>
          <p:spPr>
            <a:xfrm>
              <a:off x="1412499" y="1221622"/>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91" name="Google Shape;2891;p12"/>
            <p:cNvCxnSpPr/>
            <p:nvPr/>
          </p:nvCxnSpPr>
          <p:spPr>
            <a:xfrm>
              <a:off x="1331634" y="1201974"/>
              <a:ext cx="0" cy="103808"/>
            </a:xfrm>
            <a:prstGeom prst="straightConnector1">
              <a:avLst/>
            </a:prstGeom>
            <a:noFill/>
            <a:ln cap="flat" cmpd="sng" w="19050">
              <a:solidFill>
                <a:schemeClr val="accent1"/>
              </a:solidFill>
              <a:prstDash val="solid"/>
              <a:miter lim="800000"/>
              <a:headEnd len="sm" w="sm" type="none"/>
              <a:tailEnd len="sm" w="sm" type="none"/>
            </a:ln>
          </p:spPr>
        </p:cxnSp>
      </p:grpSp>
      <p:cxnSp>
        <p:nvCxnSpPr>
          <p:cNvPr id="2892" name="Google Shape;2892;p12"/>
          <p:cNvCxnSpPr/>
          <p:nvPr/>
        </p:nvCxnSpPr>
        <p:spPr>
          <a:xfrm>
            <a:off x="3832819" y="3203471"/>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93" name="Google Shape;2893;p12"/>
          <p:cNvCxnSpPr/>
          <p:nvPr/>
        </p:nvCxnSpPr>
        <p:spPr>
          <a:xfrm>
            <a:off x="4199038" y="3255375"/>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94" name="Google Shape;2894;p12"/>
          <p:cNvCxnSpPr/>
          <p:nvPr/>
        </p:nvCxnSpPr>
        <p:spPr>
          <a:xfrm>
            <a:off x="4546768" y="3255375"/>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95" name="Google Shape;2895;p12"/>
          <p:cNvCxnSpPr/>
          <p:nvPr/>
        </p:nvCxnSpPr>
        <p:spPr>
          <a:xfrm>
            <a:off x="4588625" y="3339088"/>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96" name="Google Shape;2896;p12"/>
          <p:cNvCxnSpPr/>
          <p:nvPr/>
        </p:nvCxnSpPr>
        <p:spPr>
          <a:xfrm>
            <a:off x="5322720" y="3339088"/>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97" name="Google Shape;2897;p12"/>
          <p:cNvCxnSpPr/>
          <p:nvPr/>
        </p:nvCxnSpPr>
        <p:spPr>
          <a:xfrm>
            <a:off x="5631813" y="3339088"/>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98" name="Google Shape;2898;p12"/>
          <p:cNvCxnSpPr/>
          <p:nvPr/>
        </p:nvCxnSpPr>
        <p:spPr>
          <a:xfrm>
            <a:off x="3559549" y="3186643"/>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899" name="Google Shape;2899;p12"/>
          <p:cNvCxnSpPr/>
          <p:nvPr/>
        </p:nvCxnSpPr>
        <p:spPr>
          <a:xfrm>
            <a:off x="3870919" y="3212996"/>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900" name="Google Shape;2900;p12"/>
          <p:cNvCxnSpPr/>
          <p:nvPr/>
        </p:nvCxnSpPr>
        <p:spPr>
          <a:xfrm>
            <a:off x="4560050" y="3313688"/>
            <a:ext cx="0" cy="103808"/>
          </a:xfrm>
          <a:prstGeom prst="straightConnector1">
            <a:avLst/>
          </a:prstGeom>
          <a:noFill/>
          <a:ln cap="flat" cmpd="sng" w="19050">
            <a:solidFill>
              <a:schemeClr val="accent1"/>
            </a:solidFill>
            <a:prstDash val="solid"/>
            <a:miter lim="800000"/>
            <a:headEnd len="sm" w="sm" type="none"/>
            <a:tailEnd len="sm" w="sm" type="none"/>
          </a:ln>
        </p:spPr>
      </p:cxnSp>
      <p:cxnSp>
        <p:nvCxnSpPr>
          <p:cNvPr id="2901" name="Google Shape;2901;p12"/>
          <p:cNvCxnSpPr/>
          <p:nvPr/>
        </p:nvCxnSpPr>
        <p:spPr>
          <a:xfrm>
            <a:off x="3454192" y="3168091"/>
            <a:ext cx="0" cy="103808"/>
          </a:xfrm>
          <a:prstGeom prst="straightConnector1">
            <a:avLst/>
          </a:prstGeom>
          <a:noFill/>
          <a:ln cap="flat" cmpd="sng" w="19050">
            <a:solidFill>
              <a:schemeClr val="accent1"/>
            </a:solidFill>
            <a:prstDash val="solid"/>
            <a:miter lim="800000"/>
            <a:headEnd len="sm" w="sm" type="none"/>
            <a:tailEnd len="sm" w="sm" type="none"/>
          </a:ln>
        </p:spPr>
      </p:cxnSp>
      <p:sp>
        <p:nvSpPr>
          <p:cNvPr id="2902" name="Google Shape;2902;p12"/>
          <p:cNvSpPr/>
          <p:nvPr/>
        </p:nvSpPr>
        <p:spPr>
          <a:xfrm>
            <a:off x="1337393" y="1582779"/>
            <a:ext cx="3963354" cy="211424"/>
          </a:xfrm>
          <a:prstGeom prst="roundRect">
            <a:avLst>
              <a:gd fmla="val 0" name="adj"/>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309"/>
              <a:buFont typeface="Arial"/>
              <a:buNone/>
            </a:pPr>
            <a:r>
              <a:rPr b="1" i="0" lang="en-US" sz="1400" u="none" cap="none" strike="noStrike">
                <a:solidFill>
                  <a:srgbClr val="262626"/>
                </a:solidFill>
                <a:latin typeface="Arial Narrow"/>
                <a:ea typeface="Arial Narrow"/>
                <a:cs typeface="Arial Narrow"/>
                <a:sym typeface="Arial Narrow"/>
              </a:rPr>
              <a:t>ITT patient population</a:t>
            </a:r>
            <a:endParaRPr b="1"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309"/>
              <a:buFont typeface="Arial"/>
              <a:buNone/>
            </a:pPr>
            <a:r>
              <a:t/>
            </a:r>
            <a:endParaRPr b="1" i="0" sz="1400" u="none" cap="none" strike="noStrike">
              <a:solidFill>
                <a:srgbClr val="262626"/>
              </a:solidFill>
              <a:latin typeface="Arial Narrow"/>
              <a:ea typeface="Arial Narrow"/>
              <a:cs typeface="Arial Narrow"/>
              <a:sym typeface="Arial Narrow"/>
            </a:endParaRPr>
          </a:p>
        </p:txBody>
      </p:sp>
      <p:cxnSp>
        <p:nvCxnSpPr>
          <p:cNvPr id="2903" name="Google Shape;2903;p12"/>
          <p:cNvCxnSpPr/>
          <p:nvPr/>
        </p:nvCxnSpPr>
        <p:spPr>
          <a:xfrm>
            <a:off x="4738139" y="1778883"/>
            <a:ext cx="330876" cy="0"/>
          </a:xfrm>
          <a:prstGeom prst="straightConnector1">
            <a:avLst/>
          </a:prstGeom>
          <a:noFill/>
          <a:ln cap="flat" cmpd="sng" w="19050">
            <a:solidFill>
              <a:schemeClr val="accent1"/>
            </a:solidFill>
            <a:prstDash val="solid"/>
            <a:miter lim="800000"/>
            <a:headEnd len="sm" w="sm" type="none"/>
            <a:tailEnd len="sm" w="sm" type="none"/>
          </a:ln>
        </p:spPr>
      </p:cxnSp>
      <p:cxnSp>
        <p:nvCxnSpPr>
          <p:cNvPr id="2904" name="Google Shape;2904;p12"/>
          <p:cNvCxnSpPr/>
          <p:nvPr/>
        </p:nvCxnSpPr>
        <p:spPr>
          <a:xfrm>
            <a:off x="4738139" y="1950718"/>
            <a:ext cx="330876" cy="0"/>
          </a:xfrm>
          <a:prstGeom prst="straightConnector1">
            <a:avLst/>
          </a:prstGeom>
          <a:noFill/>
          <a:ln cap="flat" cmpd="sng" w="19050">
            <a:solidFill>
              <a:schemeClr val="lt2"/>
            </a:solidFill>
            <a:prstDash val="solid"/>
            <a:miter lim="800000"/>
            <a:headEnd len="sm" w="sm" type="none"/>
            <a:tailEnd len="sm" w="sm" type="none"/>
          </a:ln>
        </p:spPr>
      </p:cxnSp>
      <p:sp>
        <p:nvSpPr>
          <p:cNvPr id="2905" name="Google Shape;2905;p12"/>
          <p:cNvSpPr txBox="1"/>
          <p:nvPr/>
        </p:nvSpPr>
        <p:spPr>
          <a:xfrm>
            <a:off x="5105400" y="1673221"/>
            <a:ext cx="955727" cy="369331"/>
          </a:xfrm>
          <a:prstGeom prst="rect">
            <a:avLst/>
          </a:prstGeom>
          <a:noFill/>
          <a:ln>
            <a:noFill/>
          </a:ln>
        </p:spPr>
        <p:txBody>
          <a:bodyPr anchorCtr="0" anchor="t" bIns="0" lIns="48000" spcFirstLastPara="1" rIns="4800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200" u="none" cap="none" strike="noStrike">
                <a:solidFill>
                  <a:srgbClr val="262626"/>
                </a:solidFill>
                <a:latin typeface="Arial Narrow"/>
                <a:ea typeface="Arial Narrow"/>
                <a:cs typeface="Arial Narrow"/>
                <a:sym typeface="Arial Narrow"/>
              </a:rPr>
              <a:t>Elacestrant</a:t>
            </a:r>
            <a:br>
              <a:rPr b="0" i="0" lang="en-US" sz="1200" u="none" cap="none" strike="noStrike">
                <a:solidFill>
                  <a:srgbClr val="262626"/>
                </a:solidFill>
                <a:latin typeface="Arial Narrow"/>
                <a:ea typeface="Arial Narrow"/>
                <a:cs typeface="Arial Narrow"/>
                <a:sym typeface="Arial Narrow"/>
              </a:rPr>
            </a:br>
            <a:endParaRPr b="0" i="0" sz="1200" u="none" cap="none" strike="noStrike">
              <a:solidFill>
                <a:srgbClr val="262626"/>
              </a:solidFill>
              <a:latin typeface="Arial Narrow"/>
              <a:ea typeface="Arial Narrow"/>
              <a:cs typeface="Arial Narrow"/>
              <a:sym typeface="Arial Narrow"/>
            </a:endParaRPr>
          </a:p>
        </p:txBody>
      </p:sp>
      <p:sp>
        <p:nvSpPr>
          <p:cNvPr id="2906" name="Google Shape;2906;p12"/>
          <p:cNvSpPr txBox="1"/>
          <p:nvPr/>
        </p:nvSpPr>
        <p:spPr>
          <a:xfrm>
            <a:off x="5069017" y="1804325"/>
            <a:ext cx="5913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SOC</a:t>
            </a:r>
            <a:endParaRPr b="0" i="0" sz="1200" u="none" cap="none" strike="noStrike">
              <a:solidFill>
                <a:srgbClr val="262626"/>
              </a:solidFill>
              <a:latin typeface="Arial"/>
              <a:ea typeface="Arial"/>
              <a:cs typeface="Arial"/>
              <a:sym typeface="Arial"/>
            </a:endParaRPr>
          </a:p>
        </p:txBody>
      </p:sp>
      <p:graphicFrame>
        <p:nvGraphicFramePr>
          <p:cNvPr id="2907" name="Google Shape;2907;p12"/>
          <p:cNvGraphicFramePr/>
          <p:nvPr/>
        </p:nvGraphicFramePr>
        <p:xfrm>
          <a:off x="6858000" y="4613065"/>
          <a:ext cx="3000000" cy="3000000"/>
        </p:xfrm>
        <a:graphic>
          <a:graphicData uri="http://schemas.openxmlformats.org/drawingml/2006/table">
            <a:tbl>
              <a:tblPr>
                <a:noFill/>
                <a:tableStyleId>{B670556F-2E9B-48F4-A988-F57587558883}</a:tableStyleId>
              </a:tblPr>
              <a:tblGrid>
                <a:gridCol w="1778550"/>
                <a:gridCol w="1207000"/>
                <a:gridCol w="1207000"/>
              </a:tblGrid>
              <a:tr h="349675">
                <a:tc>
                  <a:txBody>
                    <a:bodyPr/>
                    <a:lstStyle/>
                    <a:p>
                      <a:pPr indent="0" lvl="0" marL="0" marR="0" rtl="0" algn="ctr">
                        <a:lnSpc>
                          <a:spcPct val="80000"/>
                        </a:lnSpc>
                        <a:spcBef>
                          <a:spcPts val="0"/>
                        </a:spcBef>
                        <a:spcAft>
                          <a:spcPts val="0"/>
                        </a:spcAft>
                        <a:buClr>
                          <a:schemeClr val="dk1"/>
                        </a:buClr>
                        <a:buSzPts val="1200"/>
                        <a:buFont typeface="Arial Narrow"/>
                        <a:buNone/>
                      </a:pPr>
                      <a:r>
                        <a:t/>
                      </a:r>
                      <a:endParaRPr sz="12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Elacestrant </a:t>
                      </a:r>
                      <a:br>
                        <a:rPr b="1" lang="en-US" sz="1200" u="none" cap="none" strike="noStrike">
                          <a:solidFill>
                            <a:srgbClr val="FFFFFF"/>
                          </a:solidFill>
                          <a:latin typeface="Arial Narrow"/>
                          <a:ea typeface="Arial Narrow"/>
                          <a:cs typeface="Arial Narrow"/>
                          <a:sym typeface="Arial Narrow"/>
                        </a:rPr>
                      </a:br>
                      <a:r>
                        <a:rPr b="0" lang="en-US" sz="1200" u="none" cap="none" strike="noStrike">
                          <a:solidFill>
                            <a:schemeClr val="lt1"/>
                          </a:solidFill>
                          <a:latin typeface="Arial Narrow"/>
                          <a:ea typeface="Arial Narrow"/>
                          <a:cs typeface="Arial Narrow"/>
                          <a:sym typeface="Arial Narrow"/>
                        </a:rPr>
                        <a:t>(n=115)</a:t>
                      </a:r>
                      <a:endParaRPr sz="1400" u="none" cap="none" strike="noStrike"/>
                    </a:p>
                  </a:txBody>
                  <a:tcPr marT="60950" marB="609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SOC</a:t>
                      </a:r>
                      <a:endParaRPr sz="1400" u="none" cap="none" strike="noStrike"/>
                    </a:p>
                    <a:p>
                      <a:pPr indent="0" lvl="0" marL="0" marR="0" rtl="0" algn="ctr">
                        <a:lnSpc>
                          <a:spcPct val="90000"/>
                        </a:lnSpc>
                        <a:spcBef>
                          <a:spcPts val="0"/>
                        </a:spcBef>
                        <a:spcAft>
                          <a:spcPts val="0"/>
                        </a:spcAft>
                        <a:buClr>
                          <a:schemeClr val="lt1"/>
                        </a:buClr>
                        <a:buSzPts val="1200"/>
                        <a:buFont typeface="Arial Narrow"/>
                        <a:buNone/>
                      </a:pPr>
                      <a:r>
                        <a:rPr b="0" lang="en-US" sz="1200" u="none" cap="none" strike="noStrike">
                          <a:solidFill>
                            <a:schemeClr val="lt1"/>
                          </a:solidFill>
                          <a:latin typeface="Arial Narrow"/>
                          <a:ea typeface="Arial Narrow"/>
                          <a:cs typeface="Arial Narrow"/>
                          <a:sym typeface="Arial Narrow"/>
                        </a:rPr>
                        <a:t>(n=113)</a:t>
                      </a:r>
                      <a:endParaRPr sz="1400" u="none" cap="none" strike="noStrike"/>
                    </a:p>
                  </a:txBody>
                  <a:tcPr marT="60950" marB="609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mPFS, mo</a:t>
                      </a:r>
                      <a:endParaRPr b="0"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600" u="none" cap="none" strike="noStrike">
                          <a:solidFill>
                            <a:srgbClr val="262626"/>
                          </a:solidFill>
                          <a:latin typeface="Arial Narrow"/>
                          <a:ea typeface="Arial Narrow"/>
                          <a:cs typeface="Arial Narrow"/>
                          <a:sym typeface="Arial Narrow"/>
                        </a:rPr>
                        <a:t>3.8</a:t>
                      </a:r>
                      <a:endParaRPr b="0" i="0" sz="16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600" u="none" cap="none" strike="noStrike">
                          <a:solidFill>
                            <a:srgbClr val="262626"/>
                          </a:solidFill>
                          <a:latin typeface="Arial Narrow"/>
                          <a:ea typeface="Arial Narrow"/>
                          <a:cs typeface="Arial Narrow"/>
                          <a:sym typeface="Arial Narrow"/>
                        </a:rPr>
                        <a:t>1.9</a:t>
                      </a:r>
                      <a:endParaRPr b="0" i="0" sz="16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Absolute difference, mo</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+1.9</a:t>
                      </a:r>
                      <a:endParaRPr sz="14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hMerge="1"/>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HR</a:t>
                      </a:r>
                      <a:r>
                        <a:rPr b="0" lang="en-US" sz="1200" u="none" cap="none" strike="noStrike">
                          <a:solidFill>
                            <a:srgbClr val="262626"/>
                          </a:solidFill>
                          <a:latin typeface="Arial Narrow"/>
                          <a:ea typeface="Arial Narrow"/>
                          <a:cs typeface="Arial Narrow"/>
                          <a:sym typeface="Arial Narrow"/>
                        </a:rPr>
                        <a:t> [95% CI]</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400" u="none" cap="none" strike="noStrike">
                          <a:solidFill>
                            <a:srgbClr val="262626"/>
                          </a:solidFill>
                          <a:latin typeface="Arial Narrow"/>
                          <a:ea typeface="Arial Narrow"/>
                          <a:cs typeface="Arial Narrow"/>
                          <a:sym typeface="Arial Narrow"/>
                        </a:rPr>
                        <a:t>0.55</a:t>
                      </a:r>
                      <a:r>
                        <a:rPr b="1" i="0" lang="en-US" sz="1200" u="none" cap="none" strike="noStrike">
                          <a:solidFill>
                            <a:srgbClr val="262626"/>
                          </a:solidFill>
                          <a:latin typeface="Arial Narrow"/>
                          <a:ea typeface="Arial Narrow"/>
                          <a:cs typeface="Arial Narrow"/>
                          <a:sym typeface="Arial Narrow"/>
                        </a:rPr>
                        <a:t> </a:t>
                      </a:r>
                      <a:r>
                        <a:rPr b="0" i="0" lang="en-US" sz="1200" u="none" cap="none" strike="noStrike">
                          <a:solidFill>
                            <a:srgbClr val="262626"/>
                          </a:solidFill>
                          <a:latin typeface="Arial Narrow"/>
                          <a:ea typeface="Arial Narrow"/>
                          <a:cs typeface="Arial Narrow"/>
                          <a:sym typeface="Arial Narrow"/>
                        </a:rPr>
                        <a:t>[0.39-0.77], P=0.0005</a:t>
                      </a:r>
                      <a:endParaRPr sz="14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r>
            </a:tbl>
          </a:graphicData>
        </a:graphic>
      </p:graphicFrame>
      <p:sp>
        <p:nvSpPr>
          <p:cNvPr id="2908" name="Google Shape;2908;p12"/>
          <p:cNvSpPr/>
          <p:nvPr/>
        </p:nvSpPr>
        <p:spPr>
          <a:xfrm>
            <a:off x="5826125" y="1009650"/>
            <a:ext cx="6267449" cy="3448050"/>
          </a:xfrm>
          <a:prstGeom prst="rect">
            <a:avLst/>
          </a:prstGeom>
          <a:noFill/>
          <a:ln>
            <a:noFill/>
          </a:ln>
        </p:spPr>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9" name="Shape 2929"/>
        <p:cNvGrpSpPr/>
        <p:nvPr/>
      </p:nvGrpSpPr>
      <p:grpSpPr>
        <a:xfrm>
          <a:off x="0" y="0"/>
          <a:ext cx="0" cy="0"/>
          <a:chOff x="0" y="0"/>
          <a:chExt cx="0" cy="0"/>
        </a:xfrm>
      </p:grpSpPr>
      <p:grpSp>
        <p:nvGrpSpPr>
          <p:cNvPr id="2930" name="Google Shape;2930;p17"/>
          <p:cNvGrpSpPr/>
          <p:nvPr/>
        </p:nvGrpSpPr>
        <p:grpSpPr>
          <a:xfrm>
            <a:off x="1615071" y="1770679"/>
            <a:ext cx="2808812" cy="2504619"/>
            <a:chOff x="1615071" y="1770679"/>
            <a:chExt cx="2808812" cy="2504619"/>
          </a:xfrm>
        </p:grpSpPr>
        <p:sp>
          <p:nvSpPr>
            <p:cNvPr id="2931" name="Google Shape;2931;p17"/>
            <p:cNvSpPr/>
            <p:nvPr/>
          </p:nvSpPr>
          <p:spPr>
            <a:xfrm>
              <a:off x="1635668" y="1801590"/>
              <a:ext cx="2751356" cy="2443669"/>
            </a:xfrm>
            <a:custGeom>
              <a:rect b="b" l="l" r="r" t="t"/>
              <a:pathLst>
                <a:path extrusionOk="0" h="2443669" w="2751356">
                  <a:moveTo>
                    <a:pt x="2751357" y="2443670"/>
                  </a:moveTo>
                  <a:lnTo>
                    <a:pt x="1922047" y="2443670"/>
                  </a:lnTo>
                  <a:lnTo>
                    <a:pt x="1922047" y="2274097"/>
                  </a:lnTo>
                  <a:lnTo>
                    <a:pt x="1882587" y="2274097"/>
                  </a:lnTo>
                  <a:lnTo>
                    <a:pt x="1882587" y="2119763"/>
                  </a:lnTo>
                  <a:lnTo>
                    <a:pt x="1162985" y="2119763"/>
                  </a:lnTo>
                  <a:lnTo>
                    <a:pt x="1162985" y="2093423"/>
                  </a:lnTo>
                  <a:lnTo>
                    <a:pt x="1127861" y="2093423"/>
                  </a:lnTo>
                  <a:lnTo>
                    <a:pt x="1127861" y="2069261"/>
                  </a:lnTo>
                  <a:lnTo>
                    <a:pt x="998424" y="2069261"/>
                  </a:lnTo>
                  <a:lnTo>
                    <a:pt x="998424" y="2007440"/>
                  </a:lnTo>
                  <a:lnTo>
                    <a:pt x="823022" y="2007440"/>
                  </a:lnTo>
                  <a:lnTo>
                    <a:pt x="823022" y="1961292"/>
                  </a:lnTo>
                  <a:lnTo>
                    <a:pt x="792235" y="1961292"/>
                  </a:lnTo>
                  <a:lnTo>
                    <a:pt x="792235" y="1883798"/>
                  </a:lnTo>
                  <a:lnTo>
                    <a:pt x="792235" y="1876179"/>
                  </a:lnTo>
                  <a:lnTo>
                    <a:pt x="777925" y="1876179"/>
                  </a:lnTo>
                  <a:lnTo>
                    <a:pt x="777925" y="1725763"/>
                  </a:lnTo>
                  <a:lnTo>
                    <a:pt x="762098" y="1725763"/>
                  </a:lnTo>
                  <a:lnTo>
                    <a:pt x="762098" y="1673520"/>
                  </a:lnTo>
                  <a:lnTo>
                    <a:pt x="440564" y="1673520"/>
                  </a:lnTo>
                  <a:lnTo>
                    <a:pt x="440564" y="1548136"/>
                  </a:lnTo>
                  <a:lnTo>
                    <a:pt x="416281" y="1548136"/>
                  </a:lnTo>
                  <a:lnTo>
                    <a:pt x="416281" y="1483486"/>
                  </a:lnTo>
                  <a:lnTo>
                    <a:pt x="399153" y="1483486"/>
                  </a:lnTo>
                  <a:lnTo>
                    <a:pt x="399153" y="1442562"/>
                  </a:lnTo>
                  <a:lnTo>
                    <a:pt x="393299" y="1442562"/>
                  </a:lnTo>
                  <a:lnTo>
                    <a:pt x="393299" y="1003720"/>
                  </a:lnTo>
                  <a:lnTo>
                    <a:pt x="381591" y="1003720"/>
                  </a:lnTo>
                  <a:lnTo>
                    <a:pt x="381591" y="640848"/>
                  </a:lnTo>
                  <a:lnTo>
                    <a:pt x="368582" y="640848"/>
                  </a:lnTo>
                  <a:lnTo>
                    <a:pt x="368582" y="428176"/>
                  </a:lnTo>
                  <a:lnTo>
                    <a:pt x="357308" y="428176"/>
                  </a:lnTo>
                  <a:lnTo>
                    <a:pt x="357308" y="265351"/>
                  </a:lnTo>
                  <a:lnTo>
                    <a:pt x="341480" y="265351"/>
                  </a:lnTo>
                  <a:lnTo>
                    <a:pt x="341480" y="188293"/>
                  </a:lnTo>
                  <a:lnTo>
                    <a:pt x="321967" y="188293"/>
                  </a:lnTo>
                  <a:lnTo>
                    <a:pt x="321967" y="145628"/>
                  </a:lnTo>
                  <a:lnTo>
                    <a:pt x="310259" y="145628"/>
                  </a:lnTo>
                  <a:lnTo>
                    <a:pt x="310259" y="111234"/>
                  </a:lnTo>
                  <a:lnTo>
                    <a:pt x="218764" y="111234"/>
                  </a:lnTo>
                  <a:lnTo>
                    <a:pt x="218764" y="77494"/>
                  </a:lnTo>
                  <a:lnTo>
                    <a:pt x="139628" y="77494"/>
                  </a:lnTo>
                  <a:lnTo>
                    <a:pt x="139628" y="33740"/>
                  </a:lnTo>
                  <a:lnTo>
                    <a:pt x="93663" y="33740"/>
                  </a:lnTo>
                  <a:lnTo>
                    <a:pt x="93663" y="0"/>
                  </a:lnTo>
                  <a:lnTo>
                    <a:pt x="0" y="0"/>
                  </a:lnTo>
                </a:path>
              </a:pathLst>
            </a:custGeom>
            <a:noFill/>
            <a:ln cap="flat" cmpd="sng" w="2707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2" name="Google Shape;2932;p17"/>
            <p:cNvSpPr/>
            <p:nvPr/>
          </p:nvSpPr>
          <p:spPr>
            <a:xfrm>
              <a:off x="4365344" y="4216525"/>
              <a:ext cx="58539" cy="58773"/>
            </a:xfrm>
            <a:custGeom>
              <a:rect b="b" l="l" r="r" t="t"/>
              <a:pathLst>
                <a:path extrusionOk="0" h="58773" w="58539">
                  <a:moveTo>
                    <a:pt x="58539" y="29387"/>
                  </a:moveTo>
                  <a:cubicBezTo>
                    <a:pt x="58539" y="45617"/>
                    <a:pt x="45435" y="58774"/>
                    <a:pt x="29270" y="58774"/>
                  </a:cubicBezTo>
                  <a:cubicBezTo>
                    <a:pt x="13104" y="58774"/>
                    <a:pt x="0" y="45617"/>
                    <a:pt x="0" y="29387"/>
                  </a:cubicBezTo>
                  <a:cubicBezTo>
                    <a:pt x="0" y="13157"/>
                    <a:pt x="13104" y="0"/>
                    <a:pt x="29270" y="0"/>
                  </a:cubicBezTo>
                  <a:cubicBezTo>
                    <a:pt x="45435" y="0"/>
                    <a:pt x="58539" y="13157"/>
                    <a:pt x="58539"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3" name="Google Shape;2933;p17"/>
            <p:cNvSpPr/>
            <p:nvPr/>
          </p:nvSpPr>
          <p:spPr>
            <a:xfrm>
              <a:off x="3504596" y="4048259"/>
              <a:ext cx="58539" cy="58773"/>
            </a:xfrm>
            <a:custGeom>
              <a:rect b="b" l="l" r="r" t="t"/>
              <a:pathLst>
                <a:path extrusionOk="0" h="58773" w="58539">
                  <a:moveTo>
                    <a:pt x="58540" y="29387"/>
                  </a:moveTo>
                  <a:cubicBezTo>
                    <a:pt x="58540" y="45617"/>
                    <a:pt x="45435" y="58774"/>
                    <a:pt x="29270" y="58774"/>
                  </a:cubicBezTo>
                  <a:cubicBezTo>
                    <a:pt x="13105" y="58774"/>
                    <a:pt x="0" y="45617"/>
                    <a:pt x="0" y="29387"/>
                  </a:cubicBezTo>
                  <a:cubicBezTo>
                    <a:pt x="0" y="13157"/>
                    <a:pt x="13105" y="0"/>
                    <a:pt x="29270" y="0"/>
                  </a:cubicBezTo>
                  <a:cubicBezTo>
                    <a:pt x="45435" y="0"/>
                    <a:pt x="58540" y="13157"/>
                    <a:pt x="58540"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4" name="Google Shape;2934;p17"/>
            <p:cNvSpPr/>
            <p:nvPr/>
          </p:nvSpPr>
          <p:spPr>
            <a:xfrm>
              <a:off x="3861687" y="4216525"/>
              <a:ext cx="58539" cy="58773"/>
            </a:xfrm>
            <a:custGeom>
              <a:rect b="b" l="l" r="r" t="t"/>
              <a:pathLst>
                <a:path extrusionOk="0" h="58773" w="58539">
                  <a:moveTo>
                    <a:pt x="58540" y="29387"/>
                  </a:moveTo>
                  <a:cubicBezTo>
                    <a:pt x="58540" y="45617"/>
                    <a:pt x="45435" y="58774"/>
                    <a:pt x="29270" y="58774"/>
                  </a:cubicBezTo>
                  <a:cubicBezTo>
                    <a:pt x="13104" y="58774"/>
                    <a:pt x="0" y="45617"/>
                    <a:pt x="0" y="29387"/>
                  </a:cubicBezTo>
                  <a:cubicBezTo>
                    <a:pt x="0" y="13157"/>
                    <a:pt x="13104" y="0"/>
                    <a:pt x="29270" y="0"/>
                  </a:cubicBezTo>
                  <a:cubicBezTo>
                    <a:pt x="45435" y="0"/>
                    <a:pt x="58540" y="13157"/>
                    <a:pt x="58540"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5" name="Google Shape;2935;p17"/>
            <p:cNvSpPr/>
            <p:nvPr/>
          </p:nvSpPr>
          <p:spPr>
            <a:xfrm>
              <a:off x="3881201" y="4216525"/>
              <a:ext cx="58539" cy="58773"/>
            </a:xfrm>
            <a:custGeom>
              <a:rect b="b" l="l" r="r" t="t"/>
              <a:pathLst>
                <a:path extrusionOk="0" h="58773" w="58539">
                  <a:moveTo>
                    <a:pt x="58539" y="29387"/>
                  </a:moveTo>
                  <a:cubicBezTo>
                    <a:pt x="58539" y="45617"/>
                    <a:pt x="45435" y="58774"/>
                    <a:pt x="29270" y="58774"/>
                  </a:cubicBezTo>
                  <a:cubicBezTo>
                    <a:pt x="13104" y="58774"/>
                    <a:pt x="0" y="45617"/>
                    <a:pt x="0" y="29387"/>
                  </a:cubicBezTo>
                  <a:cubicBezTo>
                    <a:pt x="0" y="13157"/>
                    <a:pt x="13104" y="0"/>
                    <a:pt x="29270" y="0"/>
                  </a:cubicBezTo>
                  <a:cubicBezTo>
                    <a:pt x="45435" y="0"/>
                    <a:pt x="58539" y="13157"/>
                    <a:pt x="58539"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6" name="Google Shape;2936;p17"/>
            <p:cNvSpPr/>
            <p:nvPr/>
          </p:nvSpPr>
          <p:spPr>
            <a:xfrm>
              <a:off x="2395815" y="3732842"/>
              <a:ext cx="58539" cy="58773"/>
            </a:xfrm>
            <a:custGeom>
              <a:rect b="b" l="l" r="r" t="t"/>
              <a:pathLst>
                <a:path extrusionOk="0" h="58773" w="58539">
                  <a:moveTo>
                    <a:pt x="58540" y="29387"/>
                  </a:moveTo>
                  <a:cubicBezTo>
                    <a:pt x="58540" y="45617"/>
                    <a:pt x="45435" y="58773"/>
                    <a:pt x="29270" y="58773"/>
                  </a:cubicBezTo>
                  <a:cubicBezTo>
                    <a:pt x="13105" y="58773"/>
                    <a:pt x="0" y="45617"/>
                    <a:pt x="0" y="29387"/>
                  </a:cubicBezTo>
                  <a:cubicBezTo>
                    <a:pt x="0" y="13157"/>
                    <a:pt x="13105" y="0"/>
                    <a:pt x="29270" y="0"/>
                  </a:cubicBezTo>
                  <a:cubicBezTo>
                    <a:pt x="45435" y="0"/>
                    <a:pt x="58540" y="13157"/>
                    <a:pt x="58540"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7" name="Google Shape;2937;p17"/>
            <p:cNvSpPr/>
            <p:nvPr/>
          </p:nvSpPr>
          <p:spPr>
            <a:xfrm>
              <a:off x="2736428" y="3830580"/>
              <a:ext cx="58539" cy="58773"/>
            </a:xfrm>
            <a:custGeom>
              <a:rect b="b" l="l" r="r" t="t"/>
              <a:pathLst>
                <a:path extrusionOk="0" h="58773" w="58539">
                  <a:moveTo>
                    <a:pt x="58540" y="29387"/>
                  </a:moveTo>
                  <a:cubicBezTo>
                    <a:pt x="58540" y="45616"/>
                    <a:pt x="45435" y="58773"/>
                    <a:pt x="29270" y="58773"/>
                  </a:cubicBezTo>
                  <a:cubicBezTo>
                    <a:pt x="13105" y="58773"/>
                    <a:pt x="0" y="45616"/>
                    <a:pt x="0" y="29387"/>
                  </a:cubicBezTo>
                  <a:cubicBezTo>
                    <a:pt x="0" y="13157"/>
                    <a:pt x="13105" y="0"/>
                    <a:pt x="29270" y="0"/>
                  </a:cubicBezTo>
                  <a:cubicBezTo>
                    <a:pt x="45435" y="0"/>
                    <a:pt x="58540" y="13157"/>
                    <a:pt x="58540"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8" name="Google Shape;2938;p17"/>
            <p:cNvSpPr/>
            <p:nvPr/>
          </p:nvSpPr>
          <p:spPr>
            <a:xfrm>
              <a:off x="2721251" y="3830580"/>
              <a:ext cx="58539" cy="58773"/>
            </a:xfrm>
            <a:custGeom>
              <a:rect b="b" l="l" r="r" t="t"/>
              <a:pathLst>
                <a:path extrusionOk="0" h="58773" w="58539">
                  <a:moveTo>
                    <a:pt x="58540" y="29387"/>
                  </a:moveTo>
                  <a:cubicBezTo>
                    <a:pt x="58540" y="45616"/>
                    <a:pt x="45435" y="58773"/>
                    <a:pt x="29270" y="58773"/>
                  </a:cubicBezTo>
                  <a:cubicBezTo>
                    <a:pt x="13105" y="58773"/>
                    <a:pt x="0" y="45616"/>
                    <a:pt x="0" y="29387"/>
                  </a:cubicBezTo>
                  <a:cubicBezTo>
                    <a:pt x="0" y="13157"/>
                    <a:pt x="13105" y="0"/>
                    <a:pt x="29270" y="0"/>
                  </a:cubicBezTo>
                  <a:cubicBezTo>
                    <a:pt x="45435" y="0"/>
                    <a:pt x="58540" y="13157"/>
                    <a:pt x="58540"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39" name="Google Shape;2939;p17"/>
            <p:cNvSpPr/>
            <p:nvPr/>
          </p:nvSpPr>
          <p:spPr>
            <a:xfrm>
              <a:off x="2769600" y="3890224"/>
              <a:ext cx="58539" cy="58773"/>
            </a:xfrm>
            <a:custGeom>
              <a:rect b="b" l="l" r="r" t="t"/>
              <a:pathLst>
                <a:path extrusionOk="0" h="58773" w="58539">
                  <a:moveTo>
                    <a:pt x="58539" y="29387"/>
                  </a:moveTo>
                  <a:cubicBezTo>
                    <a:pt x="58539" y="45617"/>
                    <a:pt x="45435" y="58773"/>
                    <a:pt x="29270" y="58773"/>
                  </a:cubicBezTo>
                  <a:cubicBezTo>
                    <a:pt x="13105" y="58773"/>
                    <a:pt x="0" y="45617"/>
                    <a:pt x="0" y="29387"/>
                  </a:cubicBezTo>
                  <a:cubicBezTo>
                    <a:pt x="0" y="13157"/>
                    <a:pt x="13105" y="0"/>
                    <a:pt x="29270" y="0"/>
                  </a:cubicBezTo>
                  <a:cubicBezTo>
                    <a:pt x="45435" y="0"/>
                    <a:pt x="58539" y="13157"/>
                    <a:pt x="58539"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0" name="Google Shape;2940;p17"/>
            <p:cNvSpPr/>
            <p:nvPr/>
          </p:nvSpPr>
          <p:spPr>
            <a:xfrm>
              <a:off x="2383890" y="3635321"/>
              <a:ext cx="58539" cy="58773"/>
            </a:xfrm>
            <a:custGeom>
              <a:rect b="b" l="l" r="r" t="t"/>
              <a:pathLst>
                <a:path extrusionOk="0" h="58773" w="58539">
                  <a:moveTo>
                    <a:pt x="58539" y="29387"/>
                  </a:moveTo>
                  <a:cubicBezTo>
                    <a:pt x="58539" y="45617"/>
                    <a:pt x="45435" y="58774"/>
                    <a:pt x="29270" y="58774"/>
                  </a:cubicBezTo>
                  <a:cubicBezTo>
                    <a:pt x="13105" y="58774"/>
                    <a:pt x="0" y="45617"/>
                    <a:pt x="0" y="29387"/>
                  </a:cubicBezTo>
                  <a:cubicBezTo>
                    <a:pt x="0" y="13157"/>
                    <a:pt x="13105" y="0"/>
                    <a:pt x="29270" y="0"/>
                  </a:cubicBezTo>
                  <a:cubicBezTo>
                    <a:pt x="45435" y="0"/>
                    <a:pt x="58539" y="13157"/>
                    <a:pt x="58539"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1" name="Google Shape;2941;p17"/>
            <p:cNvSpPr/>
            <p:nvPr/>
          </p:nvSpPr>
          <p:spPr>
            <a:xfrm>
              <a:off x="3108913" y="3890224"/>
              <a:ext cx="58539" cy="58773"/>
            </a:xfrm>
            <a:custGeom>
              <a:rect b="b" l="l" r="r" t="t"/>
              <a:pathLst>
                <a:path extrusionOk="0" h="58773" w="58539">
                  <a:moveTo>
                    <a:pt x="58540" y="29387"/>
                  </a:moveTo>
                  <a:cubicBezTo>
                    <a:pt x="58540" y="45617"/>
                    <a:pt x="45435" y="58773"/>
                    <a:pt x="29270" y="58773"/>
                  </a:cubicBezTo>
                  <a:cubicBezTo>
                    <a:pt x="13105" y="58773"/>
                    <a:pt x="0" y="45617"/>
                    <a:pt x="0" y="29387"/>
                  </a:cubicBezTo>
                  <a:cubicBezTo>
                    <a:pt x="0" y="13157"/>
                    <a:pt x="13105" y="0"/>
                    <a:pt x="29270" y="0"/>
                  </a:cubicBezTo>
                  <a:cubicBezTo>
                    <a:pt x="45435" y="0"/>
                    <a:pt x="58540" y="13157"/>
                    <a:pt x="58540"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2" name="Google Shape;2942;p17"/>
            <p:cNvSpPr/>
            <p:nvPr/>
          </p:nvSpPr>
          <p:spPr>
            <a:xfrm>
              <a:off x="2283072" y="3443328"/>
              <a:ext cx="58539" cy="58773"/>
            </a:xfrm>
            <a:custGeom>
              <a:rect b="b" l="l" r="r" t="t"/>
              <a:pathLst>
                <a:path extrusionOk="0" h="58773" w="58539">
                  <a:moveTo>
                    <a:pt x="58540" y="29387"/>
                  </a:moveTo>
                  <a:cubicBezTo>
                    <a:pt x="58540" y="45616"/>
                    <a:pt x="45435" y="58773"/>
                    <a:pt x="29270" y="58773"/>
                  </a:cubicBezTo>
                  <a:cubicBezTo>
                    <a:pt x="13105" y="58773"/>
                    <a:pt x="0" y="45616"/>
                    <a:pt x="0" y="29387"/>
                  </a:cubicBezTo>
                  <a:cubicBezTo>
                    <a:pt x="0" y="13157"/>
                    <a:pt x="13105" y="0"/>
                    <a:pt x="29270" y="0"/>
                  </a:cubicBezTo>
                  <a:cubicBezTo>
                    <a:pt x="45435" y="0"/>
                    <a:pt x="58540" y="13157"/>
                    <a:pt x="58540"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3" name="Google Shape;2943;p17"/>
            <p:cNvSpPr/>
            <p:nvPr/>
          </p:nvSpPr>
          <p:spPr>
            <a:xfrm>
              <a:off x="1998180" y="3135965"/>
              <a:ext cx="58539" cy="58773"/>
            </a:xfrm>
            <a:custGeom>
              <a:rect b="b" l="l" r="r" t="t"/>
              <a:pathLst>
                <a:path extrusionOk="0" h="58773" w="58539">
                  <a:moveTo>
                    <a:pt x="58540" y="29387"/>
                  </a:moveTo>
                  <a:cubicBezTo>
                    <a:pt x="58540" y="45617"/>
                    <a:pt x="45435" y="58773"/>
                    <a:pt x="29270" y="58773"/>
                  </a:cubicBezTo>
                  <a:cubicBezTo>
                    <a:pt x="13105" y="58773"/>
                    <a:pt x="0" y="45617"/>
                    <a:pt x="0" y="29387"/>
                  </a:cubicBezTo>
                  <a:cubicBezTo>
                    <a:pt x="0" y="13157"/>
                    <a:pt x="13105" y="0"/>
                    <a:pt x="29270" y="0"/>
                  </a:cubicBezTo>
                  <a:cubicBezTo>
                    <a:pt x="45435" y="0"/>
                    <a:pt x="58540" y="13157"/>
                    <a:pt x="58540"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4" name="Google Shape;2944;p17"/>
            <p:cNvSpPr/>
            <p:nvPr/>
          </p:nvSpPr>
          <p:spPr>
            <a:xfrm>
              <a:off x="1987556" y="2741747"/>
              <a:ext cx="58539" cy="58773"/>
            </a:xfrm>
            <a:custGeom>
              <a:rect b="b" l="l" r="r" t="t"/>
              <a:pathLst>
                <a:path extrusionOk="0" h="58773" w="58539">
                  <a:moveTo>
                    <a:pt x="58539" y="29387"/>
                  </a:moveTo>
                  <a:cubicBezTo>
                    <a:pt x="58539" y="45617"/>
                    <a:pt x="45435" y="58773"/>
                    <a:pt x="29270" y="58773"/>
                  </a:cubicBezTo>
                  <a:cubicBezTo>
                    <a:pt x="13105" y="58773"/>
                    <a:pt x="0" y="45617"/>
                    <a:pt x="0" y="29387"/>
                  </a:cubicBezTo>
                  <a:cubicBezTo>
                    <a:pt x="0" y="13157"/>
                    <a:pt x="13105" y="0"/>
                    <a:pt x="29270" y="0"/>
                  </a:cubicBezTo>
                  <a:cubicBezTo>
                    <a:pt x="45435" y="0"/>
                    <a:pt x="58539" y="13157"/>
                    <a:pt x="58539"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5" name="Google Shape;2945;p17"/>
            <p:cNvSpPr/>
            <p:nvPr/>
          </p:nvSpPr>
          <p:spPr>
            <a:xfrm>
              <a:off x="1979317" y="2281790"/>
              <a:ext cx="58539" cy="58773"/>
            </a:xfrm>
            <a:custGeom>
              <a:rect b="b" l="l" r="r" t="t"/>
              <a:pathLst>
                <a:path extrusionOk="0" h="58773" w="58539">
                  <a:moveTo>
                    <a:pt x="58540" y="29387"/>
                  </a:moveTo>
                  <a:cubicBezTo>
                    <a:pt x="58540" y="45617"/>
                    <a:pt x="45435" y="58773"/>
                    <a:pt x="29270" y="58773"/>
                  </a:cubicBezTo>
                  <a:cubicBezTo>
                    <a:pt x="13105" y="58773"/>
                    <a:pt x="0" y="45617"/>
                    <a:pt x="0" y="29387"/>
                  </a:cubicBezTo>
                  <a:cubicBezTo>
                    <a:pt x="0" y="13157"/>
                    <a:pt x="13105" y="0"/>
                    <a:pt x="29270" y="0"/>
                  </a:cubicBezTo>
                  <a:cubicBezTo>
                    <a:pt x="45435" y="0"/>
                    <a:pt x="58540" y="13157"/>
                    <a:pt x="58540"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6" name="Google Shape;2946;p17"/>
            <p:cNvSpPr/>
            <p:nvPr/>
          </p:nvSpPr>
          <p:spPr>
            <a:xfrm>
              <a:off x="1870043" y="1879083"/>
              <a:ext cx="58539" cy="58773"/>
            </a:xfrm>
            <a:custGeom>
              <a:rect b="b" l="l" r="r" t="t"/>
              <a:pathLst>
                <a:path extrusionOk="0" h="58773" w="58539">
                  <a:moveTo>
                    <a:pt x="58540" y="29387"/>
                  </a:moveTo>
                  <a:cubicBezTo>
                    <a:pt x="58540" y="45617"/>
                    <a:pt x="45435" y="58773"/>
                    <a:pt x="29270" y="58773"/>
                  </a:cubicBezTo>
                  <a:cubicBezTo>
                    <a:pt x="13105" y="58773"/>
                    <a:pt x="0" y="45617"/>
                    <a:pt x="0" y="29387"/>
                  </a:cubicBezTo>
                  <a:cubicBezTo>
                    <a:pt x="0" y="13157"/>
                    <a:pt x="13105" y="0"/>
                    <a:pt x="29270" y="0"/>
                  </a:cubicBezTo>
                  <a:cubicBezTo>
                    <a:pt x="45435" y="0"/>
                    <a:pt x="58540" y="13157"/>
                    <a:pt x="58540"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7" name="Google Shape;2947;p17"/>
            <p:cNvSpPr/>
            <p:nvPr/>
          </p:nvSpPr>
          <p:spPr>
            <a:xfrm>
              <a:off x="1849880" y="1879083"/>
              <a:ext cx="58539" cy="58773"/>
            </a:xfrm>
            <a:custGeom>
              <a:rect b="b" l="l" r="r" t="t"/>
              <a:pathLst>
                <a:path extrusionOk="0" h="58773" w="58539">
                  <a:moveTo>
                    <a:pt x="58540" y="29387"/>
                  </a:moveTo>
                  <a:cubicBezTo>
                    <a:pt x="58540" y="45617"/>
                    <a:pt x="45435" y="58773"/>
                    <a:pt x="29270" y="58773"/>
                  </a:cubicBezTo>
                  <a:cubicBezTo>
                    <a:pt x="13105" y="58773"/>
                    <a:pt x="0" y="45617"/>
                    <a:pt x="0" y="29387"/>
                  </a:cubicBezTo>
                  <a:cubicBezTo>
                    <a:pt x="0" y="13157"/>
                    <a:pt x="13105" y="0"/>
                    <a:pt x="29270" y="0"/>
                  </a:cubicBezTo>
                  <a:cubicBezTo>
                    <a:pt x="45435" y="0"/>
                    <a:pt x="58540" y="13157"/>
                    <a:pt x="58540"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8" name="Google Shape;2948;p17"/>
            <p:cNvSpPr/>
            <p:nvPr/>
          </p:nvSpPr>
          <p:spPr>
            <a:xfrm>
              <a:off x="1833402" y="1879083"/>
              <a:ext cx="58539" cy="58773"/>
            </a:xfrm>
            <a:custGeom>
              <a:rect b="b" l="l" r="r" t="t"/>
              <a:pathLst>
                <a:path extrusionOk="0" h="58773" w="58539">
                  <a:moveTo>
                    <a:pt x="58539" y="29387"/>
                  </a:moveTo>
                  <a:cubicBezTo>
                    <a:pt x="58539" y="45617"/>
                    <a:pt x="45435" y="58773"/>
                    <a:pt x="29270" y="58773"/>
                  </a:cubicBezTo>
                  <a:cubicBezTo>
                    <a:pt x="13105" y="58773"/>
                    <a:pt x="0" y="45617"/>
                    <a:pt x="0" y="29387"/>
                  </a:cubicBezTo>
                  <a:cubicBezTo>
                    <a:pt x="0" y="13157"/>
                    <a:pt x="13105" y="0"/>
                    <a:pt x="29270" y="0"/>
                  </a:cubicBezTo>
                  <a:cubicBezTo>
                    <a:pt x="45435" y="0"/>
                    <a:pt x="58539" y="13157"/>
                    <a:pt x="58539"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49" name="Google Shape;2949;p17"/>
            <p:cNvSpPr/>
            <p:nvPr/>
          </p:nvSpPr>
          <p:spPr>
            <a:xfrm>
              <a:off x="1979317" y="2204514"/>
              <a:ext cx="58539" cy="58773"/>
            </a:xfrm>
            <a:custGeom>
              <a:rect b="b" l="l" r="r" t="t"/>
              <a:pathLst>
                <a:path extrusionOk="0" h="58773" w="58539">
                  <a:moveTo>
                    <a:pt x="58540" y="29387"/>
                  </a:moveTo>
                  <a:cubicBezTo>
                    <a:pt x="58540" y="45617"/>
                    <a:pt x="45435" y="58773"/>
                    <a:pt x="29270" y="58773"/>
                  </a:cubicBezTo>
                  <a:cubicBezTo>
                    <a:pt x="13105" y="58773"/>
                    <a:pt x="0" y="45617"/>
                    <a:pt x="0" y="29387"/>
                  </a:cubicBezTo>
                  <a:cubicBezTo>
                    <a:pt x="0" y="13157"/>
                    <a:pt x="13105" y="0"/>
                    <a:pt x="29270" y="0"/>
                  </a:cubicBezTo>
                  <a:cubicBezTo>
                    <a:pt x="45435" y="0"/>
                    <a:pt x="58540" y="13157"/>
                    <a:pt x="58540" y="29387"/>
                  </a:cubicBezTo>
                  <a:close/>
                </a:path>
              </a:pathLst>
            </a:custGeom>
            <a:noFill/>
            <a:ln cap="flat" cmpd="sng" w="10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0" name="Google Shape;2950;p17"/>
            <p:cNvSpPr/>
            <p:nvPr/>
          </p:nvSpPr>
          <p:spPr>
            <a:xfrm>
              <a:off x="1615071" y="1770679"/>
              <a:ext cx="58539" cy="58773"/>
            </a:xfrm>
            <a:custGeom>
              <a:rect b="b" l="l" r="r" t="t"/>
              <a:pathLst>
                <a:path extrusionOk="0" h="58773" w="58539">
                  <a:moveTo>
                    <a:pt x="58539" y="29387"/>
                  </a:moveTo>
                  <a:cubicBezTo>
                    <a:pt x="58539" y="45617"/>
                    <a:pt x="45435" y="58773"/>
                    <a:pt x="29270" y="58773"/>
                  </a:cubicBezTo>
                  <a:cubicBezTo>
                    <a:pt x="13104" y="58773"/>
                    <a:pt x="0" y="45617"/>
                    <a:pt x="0" y="29387"/>
                  </a:cubicBezTo>
                  <a:cubicBezTo>
                    <a:pt x="0" y="13157"/>
                    <a:pt x="13104" y="0"/>
                    <a:pt x="29270" y="0"/>
                  </a:cubicBezTo>
                  <a:cubicBezTo>
                    <a:pt x="45435" y="0"/>
                    <a:pt x="58539" y="13157"/>
                    <a:pt x="58539" y="29387"/>
                  </a:cubicBezTo>
                  <a:close/>
                </a:path>
              </a:pathLst>
            </a:custGeom>
            <a:noFill/>
            <a:ln cap="flat" cmpd="sng" w="975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951" name="Google Shape;2951;p17"/>
          <p:cNvGrpSpPr/>
          <p:nvPr/>
        </p:nvGrpSpPr>
        <p:grpSpPr>
          <a:xfrm>
            <a:off x="1732584" y="1773509"/>
            <a:ext cx="4956344" cy="2040962"/>
            <a:chOff x="1732584" y="1773509"/>
            <a:chExt cx="4956344" cy="2040962"/>
          </a:xfrm>
        </p:grpSpPr>
        <p:sp>
          <p:nvSpPr>
            <p:cNvPr id="2952" name="Google Shape;2952;p17"/>
            <p:cNvSpPr/>
            <p:nvPr/>
          </p:nvSpPr>
          <p:spPr>
            <a:xfrm>
              <a:off x="1732584" y="1802460"/>
              <a:ext cx="4920137" cy="1983712"/>
            </a:xfrm>
            <a:custGeom>
              <a:rect b="b" l="l" r="r" t="t"/>
              <a:pathLst>
                <a:path extrusionOk="0" h="1983712" w="4920137">
                  <a:moveTo>
                    <a:pt x="4920138" y="1983713"/>
                  </a:moveTo>
                  <a:lnTo>
                    <a:pt x="2544517" y="1983713"/>
                  </a:lnTo>
                  <a:lnTo>
                    <a:pt x="2544517" y="1903389"/>
                  </a:lnTo>
                  <a:lnTo>
                    <a:pt x="2028286" y="1903389"/>
                  </a:lnTo>
                  <a:lnTo>
                    <a:pt x="2028286" y="1845051"/>
                  </a:lnTo>
                  <a:lnTo>
                    <a:pt x="1819712" y="1845051"/>
                  </a:lnTo>
                  <a:lnTo>
                    <a:pt x="1819712" y="1778441"/>
                  </a:lnTo>
                  <a:lnTo>
                    <a:pt x="1810389" y="1778441"/>
                  </a:lnTo>
                  <a:lnTo>
                    <a:pt x="1810389" y="1761898"/>
                  </a:lnTo>
                  <a:lnTo>
                    <a:pt x="1794128" y="1761898"/>
                  </a:lnTo>
                  <a:lnTo>
                    <a:pt x="1794128" y="1721627"/>
                  </a:lnTo>
                  <a:lnTo>
                    <a:pt x="1711088" y="1721627"/>
                  </a:lnTo>
                  <a:lnTo>
                    <a:pt x="1711088" y="1672867"/>
                  </a:lnTo>
                  <a:lnTo>
                    <a:pt x="1535036" y="1672867"/>
                  </a:lnTo>
                  <a:lnTo>
                    <a:pt x="1535036" y="1615399"/>
                  </a:lnTo>
                  <a:lnTo>
                    <a:pt x="1447660" y="1615399"/>
                  </a:lnTo>
                  <a:lnTo>
                    <a:pt x="1447660" y="1560109"/>
                  </a:lnTo>
                  <a:lnTo>
                    <a:pt x="1065419" y="1560109"/>
                  </a:lnTo>
                  <a:lnTo>
                    <a:pt x="1065419" y="1511131"/>
                  </a:lnTo>
                  <a:lnTo>
                    <a:pt x="1049809" y="1511131"/>
                  </a:lnTo>
                  <a:lnTo>
                    <a:pt x="1049809" y="1465853"/>
                  </a:lnTo>
                  <a:lnTo>
                    <a:pt x="1040486" y="1465853"/>
                  </a:lnTo>
                  <a:lnTo>
                    <a:pt x="1040486" y="1414263"/>
                  </a:lnTo>
                  <a:lnTo>
                    <a:pt x="1013167" y="1414263"/>
                  </a:lnTo>
                  <a:lnTo>
                    <a:pt x="1013167" y="1369639"/>
                  </a:lnTo>
                  <a:lnTo>
                    <a:pt x="948123" y="1369639"/>
                  </a:lnTo>
                  <a:lnTo>
                    <a:pt x="948123" y="1327845"/>
                  </a:lnTo>
                  <a:lnTo>
                    <a:pt x="769686" y="1327845"/>
                  </a:lnTo>
                  <a:lnTo>
                    <a:pt x="769686" y="1263847"/>
                  </a:lnTo>
                  <a:lnTo>
                    <a:pt x="689899" y="1263847"/>
                  </a:lnTo>
                  <a:lnTo>
                    <a:pt x="689899" y="1173945"/>
                  </a:lnTo>
                  <a:lnTo>
                    <a:pt x="669302" y="1173945"/>
                  </a:lnTo>
                  <a:lnTo>
                    <a:pt x="669302" y="1038549"/>
                  </a:lnTo>
                  <a:lnTo>
                    <a:pt x="488480" y="1038549"/>
                  </a:lnTo>
                  <a:lnTo>
                    <a:pt x="488480" y="1009597"/>
                  </a:lnTo>
                  <a:lnTo>
                    <a:pt x="476121" y="1009597"/>
                  </a:lnTo>
                  <a:lnTo>
                    <a:pt x="476121" y="994795"/>
                  </a:lnTo>
                  <a:lnTo>
                    <a:pt x="386361" y="994795"/>
                  </a:lnTo>
                  <a:lnTo>
                    <a:pt x="386361" y="955177"/>
                  </a:lnTo>
                  <a:lnTo>
                    <a:pt x="365764" y="955177"/>
                  </a:lnTo>
                  <a:lnTo>
                    <a:pt x="365764" y="907288"/>
                  </a:lnTo>
                  <a:lnTo>
                    <a:pt x="352755" y="907288"/>
                  </a:lnTo>
                  <a:lnTo>
                    <a:pt x="352755" y="868541"/>
                  </a:lnTo>
                  <a:lnTo>
                    <a:pt x="343649" y="868541"/>
                  </a:lnTo>
                  <a:lnTo>
                    <a:pt x="343649" y="837195"/>
                  </a:lnTo>
                  <a:lnTo>
                    <a:pt x="318282" y="837195"/>
                  </a:lnTo>
                  <a:lnTo>
                    <a:pt x="318282" y="783428"/>
                  </a:lnTo>
                  <a:lnTo>
                    <a:pt x="298552" y="783428"/>
                  </a:lnTo>
                  <a:lnTo>
                    <a:pt x="298552" y="420992"/>
                  </a:lnTo>
                  <a:lnTo>
                    <a:pt x="286844" y="420992"/>
                  </a:lnTo>
                  <a:lnTo>
                    <a:pt x="286844" y="350029"/>
                  </a:lnTo>
                  <a:lnTo>
                    <a:pt x="273835" y="350029"/>
                  </a:lnTo>
                  <a:lnTo>
                    <a:pt x="273835" y="239447"/>
                  </a:lnTo>
                  <a:lnTo>
                    <a:pt x="262994" y="239447"/>
                  </a:lnTo>
                  <a:lnTo>
                    <a:pt x="262994" y="210496"/>
                  </a:lnTo>
                  <a:lnTo>
                    <a:pt x="256490" y="210496"/>
                  </a:lnTo>
                  <a:lnTo>
                    <a:pt x="256490" y="94255"/>
                  </a:lnTo>
                  <a:lnTo>
                    <a:pt x="240879" y="94255"/>
                  </a:lnTo>
                  <a:lnTo>
                    <a:pt x="240879" y="24815"/>
                  </a:lnTo>
                  <a:lnTo>
                    <a:pt x="232640" y="24815"/>
                  </a:lnTo>
                  <a:lnTo>
                    <a:pt x="232640" y="0"/>
                  </a:lnTo>
                  <a:lnTo>
                    <a:pt x="0" y="0"/>
                  </a:lnTo>
                </a:path>
              </a:pathLst>
            </a:custGeom>
            <a:noFill/>
            <a:ln cap="flat" cmpd="sng" w="2707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3" name="Google Shape;2953;p17"/>
            <p:cNvSpPr/>
            <p:nvPr/>
          </p:nvSpPr>
          <p:spPr>
            <a:xfrm>
              <a:off x="6630389" y="3755698"/>
              <a:ext cx="58539" cy="58773"/>
            </a:xfrm>
            <a:custGeom>
              <a:rect b="b" l="l" r="r" t="t"/>
              <a:pathLst>
                <a:path extrusionOk="0" h="58773" w="58539">
                  <a:moveTo>
                    <a:pt x="58540" y="29387"/>
                  </a:moveTo>
                  <a:cubicBezTo>
                    <a:pt x="58540" y="45617"/>
                    <a:pt x="45436" y="58773"/>
                    <a:pt x="29270" y="58773"/>
                  </a:cubicBezTo>
                  <a:cubicBezTo>
                    <a:pt x="13105" y="58773"/>
                    <a:pt x="0" y="45617"/>
                    <a:pt x="0" y="29387"/>
                  </a:cubicBezTo>
                  <a:cubicBezTo>
                    <a:pt x="0" y="13157"/>
                    <a:pt x="13104"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4" name="Google Shape;2954;p17"/>
            <p:cNvSpPr/>
            <p:nvPr/>
          </p:nvSpPr>
          <p:spPr>
            <a:xfrm>
              <a:off x="5498192" y="3755698"/>
              <a:ext cx="58539" cy="58773"/>
            </a:xfrm>
            <a:custGeom>
              <a:rect b="b" l="l" r="r" t="t"/>
              <a:pathLst>
                <a:path extrusionOk="0" h="58773" w="58539">
                  <a:moveTo>
                    <a:pt x="58539" y="29387"/>
                  </a:moveTo>
                  <a:cubicBezTo>
                    <a:pt x="58539" y="45617"/>
                    <a:pt x="45435" y="58773"/>
                    <a:pt x="29270" y="58773"/>
                  </a:cubicBezTo>
                  <a:cubicBezTo>
                    <a:pt x="13104" y="58773"/>
                    <a:pt x="0" y="45617"/>
                    <a:pt x="0" y="29387"/>
                  </a:cubicBezTo>
                  <a:cubicBezTo>
                    <a:pt x="0" y="13157"/>
                    <a:pt x="13104" y="0"/>
                    <a:pt x="29270" y="0"/>
                  </a:cubicBezTo>
                  <a:cubicBezTo>
                    <a:pt x="45435" y="0"/>
                    <a:pt x="58539" y="13157"/>
                    <a:pt x="58539"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5" name="Google Shape;2955;p17"/>
            <p:cNvSpPr/>
            <p:nvPr/>
          </p:nvSpPr>
          <p:spPr>
            <a:xfrm>
              <a:off x="5098172" y="3755698"/>
              <a:ext cx="58539" cy="58773"/>
            </a:xfrm>
            <a:custGeom>
              <a:rect b="b" l="l" r="r" t="t"/>
              <a:pathLst>
                <a:path extrusionOk="0" h="58773" w="58539">
                  <a:moveTo>
                    <a:pt x="58540" y="29387"/>
                  </a:moveTo>
                  <a:cubicBezTo>
                    <a:pt x="58540" y="45617"/>
                    <a:pt x="45435" y="58773"/>
                    <a:pt x="29270" y="58773"/>
                  </a:cubicBezTo>
                  <a:cubicBezTo>
                    <a:pt x="13104" y="58773"/>
                    <a:pt x="0" y="45617"/>
                    <a:pt x="0" y="29387"/>
                  </a:cubicBezTo>
                  <a:cubicBezTo>
                    <a:pt x="0" y="13157"/>
                    <a:pt x="13104"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6" name="Google Shape;2956;p17"/>
            <p:cNvSpPr/>
            <p:nvPr/>
          </p:nvSpPr>
          <p:spPr>
            <a:xfrm>
              <a:off x="4720917" y="3755698"/>
              <a:ext cx="58539" cy="58773"/>
            </a:xfrm>
            <a:custGeom>
              <a:rect b="b" l="l" r="r" t="t"/>
              <a:pathLst>
                <a:path extrusionOk="0" h="58773" w="58539">
                  <a:moveTo>
                    <a:pt x="58540" y="29387"/>
                  </a:moveTo>
                  <a:cubicBezTo>
                    <a:pt x="58540" y="45617"/>
                    <a:pt x="45435" y="58773"/>
                    <a:pt x="29270" y="58773"/>
                  </a:cubicBezTo>
                  <a:cubicBezTo>
                    <a:pt x="13104" y="58773"/>
                    <a:pt x="0" y="45617"/>
                    <a:pt x="0" y="29387"/>
                  </a:cubicBezTo>
                  <a:cubicBezTo>
                    <a:pt x="0" y="13157"/>
                    <a:pt x="13104"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7" name="Google Shape;2957;p17"/>
            <p:cNvSpPr/>
            <p:nvPr/>
          </p:nvSpPr>
          <p:spPr>
            <a:xfrm>
              <a:off x="4111456" y="3676027"/>
              <a:ext cx="58539" cy="58773"/>
            </a:xfrm>
            <a:custGeom>
              <a:rect b="b" l="l" r="r" t="t"/>
              <a:pathLst>
                <a:path extrusionOk="0" h="58773" w="58539">
                  <a:moveTo>
                    <a:pt x="58540" y="29387"/>
                  </a:moveTo>
                  <a:cubicBezTo>
                    <a:pt x="58540" y="45617"/>
                    <a:pt x="45435" y="58773"/>
                    <a:pt x="29270" y="58773"/>
                  </a:cubicBezTo>
                  <a:cubicBezTo>
                    <a:pt x="13104" y="58773"/>
                    <a:pt x="0" y="45617"/>
                    <a:pt x="0" y="29387"/>
                  </a:cubicBezTo>
                  <a:cubicBezTo>
                    <a:pt x="0" y="13157"/>
                    <a:pt x="13104"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8" name="Google Shape;2958;p17"/>
            <p:cNvSpPr/>
            <p:nvPr/>
          </p:nvSpPr>
          <p:spPr>
            <a:xfrm>
              <a:off x="3930417" y="3676027"/>
              <a:ext cx="58539" cy="58773"/>
            </a:xfrm>
            <a:custGeom>
              <a:rect b="b" l="l" r="r" t="t"/>
              <a:pathLst>
                <a:path extrusionOk="0" h="58773" w="58539">
                  <a:moveTo>
                    <a:pt x="58539" y="29387"/>
                  </a:moveTo>
                  <a:cubicBezTo>
                    <a:pt x="58539" y="45617"/>
                    <a:pt x="45435" y="58773"/>
                    <a:pt x="29270" y="58773"/>
                  </a:cubicBezTo>
                  <a:cubicBezTo>
                    <a:pt x="13104" y="58773"/>
                    <a:pt x="0" y="45617"/>
                    <a:pt x="0" y="29387"/>
                  </a:cubicBezTo>
                  <a:cubicBezTo>
                    <a:pt x="0" y="13157"/>
                    <a:pt x="13104" y="0"/>
                    <a:pt x="29270" y="0"/>
                  </a:cubicBezTo>
                  <a:cubicBezTo>
                    <a:pt x="45435" y="0"/>
                    <a:pt x="58539" y="13157"/>
                    <a:pt x="58539"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9" name="Google Shape;2959;p17"/>
            <p:cNvSpPr/>
            <p:nvPr/>
          </p:nvSpPr>
          <p:spPr>
            <a:xfrm>
              <a:off x="3169620" y="3389779"/>
              <a:ext cx="58539" cy="58773"/>
            </a:xfrm>
            <a:custGeom>
              <a:rect b="b" l="l" r="r" t="t"/>
              <a:pathLst>
                <a:path extrusionOk="0" h="58773" w="58539">
                  <a:moveTo>
                    <a:pt x="58540" y="29387"/>
                  </a:moveTo>
                  <a:cubicBezTo>
                    <a:pt x="58540" y="45616"/>
                    <a:pt x="45435" y="58773"/>
                    <a:pt x="29270" y="58773"/>
                  </a:cubicBezTo>
                  <a:cubicBezTo>
                    <a:pt x="13105" y="58773"/>
                    <a:pt x="0" y="45616"/>
                    <a:pt x="0" y="29387"/>
                  </a:cubicBezTo>
                  <a:cubicBezTo>
                    <a:pt x="0" y="13157"/>
                    <a:pt x="13105"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0" name="Google Shape;2960;p17"/>
            <p:cNvSpPr/>
            <p:nvPr/>
          </p:nvSpPr>
          <p:spPr>
            <a:xfrm>
              <a:off x="2768516" y="3332747"/>
              <a:ext cx="58539" cy="58773"/>
            </a:xfrm>
            <a:custGeom>
              <a:rect b="b" l="l" r="r" t="t"/>
              <a:pathLst>
                <a:path extrusionOk="0" h="58773" w="58539">
                  <a:moveTo>
                    <a:pt x="58540" y="29387"/>
                  </a:moveTo>
                  <a:cubicBezTo>
                    <a:pt x="58540" y="45617"/>
                    <a:pt x="45435" y="58773"/>
                    <a:pt x="29270" y="58773"/>
                  </a:cubicBezTo>
                  <a:cubicBezTo>
                    <a:pt x="13105" y="58773"/>
                    <a:pt x="0" y="45617"/>
                    <a:pt x="0" y="29387"/>
                  </a:cubicBezTo>
                  <a:cubicBezTo>
                    <a:pt x="0" y="13157"/>
                    <a:pt x="13105"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1" name="Google Shape;2961;p17"/>
            <p:cNvSpPr/>
            <p:nvPr/>
          </p:nvSpPr>
          <p:spPr>
            <a:xfrm>
              <a:off x="2340744" y="2810752"/>
              <a:ext cx="58539" cy="58773"/>
            </a:xfrm>
            <a:custGeom>
              <a:rect b="b" l="l" r="r" t="t"/>
              <a:pathLst>
                <a:path extrusionOk="0" h="58773" w="58539">
                  <a:moveTo>
                    <a:pt x="58540" y="29387"/>
                  </a:moveTo>
                  <a:cubicBezTo>
                    <a:pt x="58540" y="45617"/>
                    <a:pt x="45435" y="58773"/>
                    <a:pt x="29270" y="58773"/>
                  </a:cubicBezTo>
                  <a:cubicBezTo>
                    <a:pt x="13105" y="58773"/>
                    <a:pt x="0" y="45617"/>
                    <a:pt x="0" y="29387"/>
                  </a:cubicBezTo>
                  <a:cubicBezTo>
                    <a:pt x="0" y="13157"/>
                    <a:pt x="13105"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2" name="Google Shape;2962;p17"/>
            <p:cNvSpPr/>
            <p:nvPr/>
          </p:nvSpPr>
          <p:spPr>
            <a:xfrm>
              <a:off x="2022463" y="2601779"/>
              <a:ext cx="58539" cy="58773"/>
            </a:xfrm>
            <a:custGeom>
              <a:rect b="b" l="l" r="r" t="t"/>
              <a:pathLst>
                <a:path extrusionOk="0" h="58773" w="58539">
                  <a:moveTo>
                    <a:pt x="58539" y="29387"/>
                  </a:moveTo>
                  <a:cubicBezTo>
                    <a:pt x="58539" y="45617"/>
                    <a:pt x="45435" y="58773"/>
                    <a:pt x="29270" y="58773"/>
                  </a:cubicBezTo>
                  <a:cubicBezTo>
                    <a:pt x="13105" y="58773"/>
                    <a:pt x="0" y="45617"/>
                    <a:pt x="0" y="29387"/>
                  </a:cubicBezTo>
                  <a:cubicBezTo>
                    <a:pt x="0" y="13157"/>
                    <a:pt x="13105" y="0"/>
                    <a:pt x="29270" y="0"/>
                  </a:cubicBezTo>
                  <a:cubicBezTo>
                    <a:pt x="45435" y="0"/>
                    <a:pt x="58539" y="13157"/>
                    <a:pt x="58539"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3" name="Google Shape;2963;p17"/>
            <p:cNvSpPr/>
            <p:nvPr/>
          </p:nvSpPr>
          <p:spPr>
            <a:xfrm>
              <a:off x="2179652" y="2766998"/>
              <a:ext cx="58539" cy="58773"/>
            </a:xfrm>
            <a:custGeom>
              <a:rect b="b" l="l" r="r" t="t"/>
              <a:pathLst>
                <a:path extrusionOk="0" h="58773" w="58539">
                  <a:moveTo>
                    <a:pt x="58539" y="29387"/>
                  </a:moveTo>
                  <a:cubicBezTo>
                    <a:pt x="58539" y="45616"/>
                    <a:pt x="45435" y="58773"/>
                    <a:pt x="29270" y="58773"/>
                  </a:cubicBezTo>
                  <a:cubicBezTo>
                    <a:pt x="13105" y="58773"/>
                    <a:pt x="0" y="45616"/>
                    <a:pt x="0" y="29387"/>
                  </a:cubicBezTo>
                  <a:cubicBezTo>
                    <a:pt x="0" y="13157"/>
                    <a:pt x="13105" y="0"/>
                    <a:pt x="29270" y="0"/>
                  </a:cubicBezTo>
                  <a:cubicBezTo>
                    <a:pt x="45435" y="0"/>
                    <a:pt x="58539" y="13157"/>
                    <a:pt x="58539"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4" name="Google Shape;2964;p17"/>
            <p:cNvSpPr/>
            <p:nvPr/>
          </p:nvSpPr>
          <p:spPr>
            <a:xfrm>
              <a:off x="1976498" y="2107212"/>
              <a:ext cx="58539" cy="58773"/>
            </a:xfrm>
            <a:custGeom>
              <a:rect b="b" l="l" r="r" t="t"/>
              <a:pathLst>
                <a:path extrusionOk="0" h="58773" w="58539">
                  <a:moveTo>
                    <a:pt x="58540" y="29387"/>
                  </a:moveTo>
                  <a:cubicBezTo>
                    <a:pt x="58540" y="45617"/>
                    <a:pt x="45435" y="58773"/>
                    <a:pt x="29270" y="58773"/>
                  </a:cubicBezTo>
                  <a:cubicBezTo>
                    <a:pt x="13105" y="58773"/>
                    <a:pt x="0" y="45617"/>
                    <a:pt x="0" y="29387"/>
                  </a:cubicBezTo>
                  <a:cubicBezTo>
                    <a:pt x="0" y="13157"/>
                    <a:pt x="13105"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5" name="Google Shape;2965;p17"/>
            <p:cNvSpPr/>
            <p:nvPr/>
          </p:nvSpPr>
          <p:spPr>
            <a:xfrm>
              <a:off x="1886521" y="1773509"/>
              <a:ext cx="58539" cy="58773"/>
            </a:xfrm>
            <a:custGeom>
              <a:rect b="b" l="l" r="r" t="t"/>
              <a:pathLst>
                <a:path extrusionOk="0" h="58773" w="58539">
                  <a:moveTo>
                    <a:pt x="58539" y="29387"/>
                  </a:moveTo>
                  <a:cubicBezTo>
                    <a:pt x="58539" y="45617"/>
                    <a:pt x="45435" y="58773"/>
                    <a:pt x="29270" y="58773"/>
                  </a:cubicBezTo>
                  <a:cubicBezTo>
                    <a:pt x="13105" y="58773"/>
                    <a:pt x="0" y="45617"/>
                    <a:pt x="0" y="29387"/>
                  </a:cubicBezTo>
                  <a:cubicBezTo>
                    <a:pt x="0" y="13157"/>
                    <a:pt x="13105" y="0"/>
                    <a:pt x="29270" y="0"/>
                  </a:cubicBezTo>
                  <a:cubicBezTo>
                    <a:pt x="45435" y="0"/>
                    <a:pt x="58539" y="13157"/>
                    <a:pt x="58539"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6" name="Google Shape;2966;p17"/>
            <p:cNvSpPr/>
            <p:nvPr/>
          </p:nvSpPr>
          <p:spPr>
            <a:xfrm>
              <a:off x="1808468" y="1773509"/>
              <a:ext cx="58539" cy="58773"/>
            </a:xfrm>
            <a:custGeom>
              <a:rect b="b" l="l" r="r" t="t"/>
              <a:pathLst>
                <a:path extrusionOk="0" h="58773" w="58539">
                  <a:moveTo>
                    <a:pt x="58540" y="29387"/>
                  </a:moveTo>
                  <a:cubicBezTo>
                    <a:pt x="58540" y="45617"/>
                    <a:pt x="45435" y="58773"/>
                    <a:pt x="29270" y="58773"/>
                  </a:cubicBezTo>
                  <a:cubicBezTo>
                    <a:pt x="13105" y="58773"/>
                    <a:pt x="0" y="45617"/>
                    <a:pt x="0" y="29387"/>
                  </a:cubicBezTo>
                  <a:cubicBezTo>
                    <a:pt x="0" y="13157"/>
                    <a:pt x="13105"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7" name="Google Shape;2967;p17"/>
            <p:cNvSpPr/>
            <p:nvPr/>
          </p:nvSpPr>
          <p:spPr>
            <a:xfrm>
              <a:off x="1986038" y="2190365"/>
              <a:ext cx="58539" cy="58773"/>
            </a:xfrm>
            <a:custGeom>
              <a:rect b="b" l="l" r="r" t="t"/>
              <a:pathLst>
                <a:path extrusionOk="0" h="58773" w="58539">
                  <a:moveTo>
                    <a:pt x="58539" y="29387"/>
                  </a:moveTo>
                  <a:cubicBezTo>
                    <a:pt x="58539" y="45617"/>
                    <a:pt x="45435" y="58773"/>
                    <a:pt x="29270" y="58773"/>
                  </a:cubicBezTo>
                  <a:cubicBezTo>
                    <a:pt x="13105" y="58773"/>
                    <a:pt x="0" y="45617"/>
                    <a:pt x="0" y="29387"/>
                  </a:cubicBezTo>
                  <a:cubicBezTo>
                    <a:pt x="0" y="13157"/>
                    <a:pt x="13105" y="0"/>
                    <a:pt x="29270" y="0"/>
                  </a:cubicBezTo>
                  <a:cubicBezTo>
                    <a:pt x="45435" y="0"/>
                    <a:pt x="58539" y="13157"/>
                    <a:pt x="58539"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8" name="Google Shape;2968;p17"/>
            <p:cNvSpPr/>
            <p:nvPr/>
          </p:nvSpPr>
          <p:spPr>
            <a:xfrm>
              <a:off x="1960021" y="1901722"/>
              <a:ext cx="58539" cy="58773"/>
            </a:xfrm>
            <a:custGeom>
              <a:rect b="b" l="l" r="r" t="t"/>
              <a:pathLst>
                <a:path extrusionOk="0" h="58773" w="58539">
                  <a:moveTo>
                    <a:pt x="58539" y="29387"/>
                  </a:moveTo>
                  <a:cubicBezTo>
                    <a:pt x="58539" y="45617"/>
                    <a:pt x="45435" y="58773"/>
                    <a:pt x="29270" y="58773"/>
                  </a:cubicBezTo>
                  <a:cubicBezTo>
                    <a:pt x="13105" y="58773"/>
                    <a:pt x="0" y="45617"/>
                    <a:pt x="0" y="29387"/>
                  </a:cubicBezTo>
                  <a:cubicBezTo>
                    <a:pt x="0" y="13157"/>
                    <a:pt x="13105" y="0"/>
                    <a:pt x="29270" y="0"/>
                  </a:cubicBezTo>
                  <a:cubicBezTo>
                    <a:pt x="45435" y="0"/>
                    <a:pt x="58539" y="13157"/>
                    <a:pt x="58539"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9" name="Google Shape;2969;p17"/>
            <p:cNvSpPr/>
            <p:nvPr/>
          </p:nvSpPr>
          <p:spPr>
            <a:xfrm>
              <a:off x="1997529" y="2372563"/>
              <a:ext cx="58539" cy="58773"/>
            </a:xfrm>
            <a:custGeom>
              <a:rect b="b" l="l" r="r" t="t"/>
              <a:pathLst>
                <a:path extrusionOk="0" h="58773" w="58539">
                  <a:moveTo>
                    <a:pt x="58540" y="29387"/>
                  </a:moveTo>
                  <a:cubicBezTo>
                    <a:pt x="58540" y="45617"/>
                    <a:pt x="45435" y="58773"/>
                    <a:pt x="29270" y="58773"/>
                  </a:cubicBezTo>
                  <a:cubicBezTo>
                    <a:pt x="13105" y="58773"/>
                    <a:pt x="0" y="45617"/>
                    <a:pt x="0" y="29387"/>
                  </a:cubicBezTo>
                  <a:cubicBezTo>
                    <a:pt x="0" y="13157"/>
                    <a:pt x="13105"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0" name="Google Shape;2970;p17"/>
            <p:cNvSpPr/>
            <p:nvPr/>
          </p:nvSpPr>
          <p:spPr>
            <a:xfrm>
              <a:off x="1997746" y="2511225"/>
              <a:ext cx="58539" cy="58773"/>
            </a:xfrm>
            <a:custGeom>
              <a:rect b="b" l="l" r="r" t="t"/>
              <a:pathLst>
                <a:path extrusionOk="0" h="58773" w="58539">
                  <a:moveTo>
                    <a:pt x="58540" y="29387"/>
                  </a:moveTo>
                  <a:cubicBezTo>
                    <a:pt x="58540" y="45616"/>
                    <a:pt x="45435" y="58773"/>
                    <a:pt x="29270" y="58773"/>
                  </a:cubicBezTo>
                  <a:cubicBezTo>
                    <a:pt x="13105" y="58773"/>
                    <a:pt x="0" y="45616"/>
                    <a:pt x="0" y="29387"/>
                  </a:cubicBezTo>
                  <a:cubicBezTo>
                    <a:pt x="0" y="13157"/>
                    <a:pt x="13105"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1" name="Google Shape;2971;p17"/>
            <p:cNvSpPr/>
            <p:nvPr/>
          </p:nvSpPr>
          <p:spPr>
            <a:xfrm>
              <a:off x="2375868" y="2898041"/>
              <a:ext cx="58539" cy="58773"/>
            </a:xfrm>
            <a:custGeom>
              <a:rect b="b" l="l" r="r" t="t"/>
              <a:pathLst>
                <a:path extrusionOk="0" h="58773" w="58539">
                  <a:moveTo>
                    <a:pt x="58540" y="29387"/>
                  </a:moveTo>
                  <a:cubicBezTo>
                    <a:pt x="58540" y="45617"/>
                    <a:pt x="45435" y="58773"/>
                    <a:pt x="29270" y="58773"/>
                  </a:cubicBezTo>
                  <a:cubicBezTo>
                    <a:pt x="13105" y="58773"/>
                    <a:pt x="0" y="45617"/>
                    <a:pt x="0" y="29387"/>
                  </a:cubicBezTo>
                  <a:cubicBezTo>
                    <a:pt x="0" y="13157"/>
                    <a:pt x="13105"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2" name="Google Shape;2972;p17"/>
            <p:cNvSpPr/>
            <p:nvPr/>
          </p:nvSpPr>
          <p:spPr>
            <a:xfrm>
              <a:off x="2384107" y="2951590"/>
              <a:ext cx="58539" cy="58773"/>
            </a:xfrm>
            <a:custGeom>
              <a:rect b="b" l="l" r="r" t="t"/>
              <a:pathLst>
                <a:path extrusionOk="0" h="58773" w="58539">
                  <a:moveTo>
                    <a:pt x="58540" y="29387"/>
                  </a:moveTo>
                  <a:cubicBezTo>
                    <a:pt x="58540" y="45617"/>
                    <a:pt x="45435" y="58773"/>
                    <a:pt x="29270" y="58773"/>
                  </a:cubicBezTo>
                  <a:cubicBezTo>
                    <a:pt x="13105" y="58773"/>
                    <a:pt x="0" y="45617"/>
                    <a:pt x="0" y="29387"/>
                  </a:cubicBezTo>
                  <a:cubicBezTo>
                    <a:pt x="0" y="13157"/>
                    <a:pt x="13105"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3" name="Google Shape;2973;p17"/>
            <p:cNvSpPr/>
            <p:nvPr/>
          </p:nvSpPr>
          <p:spPr>
            <a:xfrm>
              <a:off x="3987222" y="3676027"/>
              <a:ext cx="58539" cy="58773"/>
            </a:xfrm>
            <a:custGeom>
              <a:rect b="b" l="l" r="r" t="t"/>
              <a:pathLst>
                <a:path extrusionOk="0" h="58773" w="58539">
                  <a:moveTo>
                    <a:pt x="58539" y="29387"/>
                  </a:moveTo>
                  <a:cubicBezTo>
                    <a:pt x="58539" y="45617"/>
                    <a:pt x="45435" y="58773"/>
                    <a:pt x="29270" y="58773"/>
                  </a:cubicBezTo>
                  <a:cubicBezTo>
                    <a:pt x="13104" y="58773"/>
                    <a:pt x="0" y="45617"/>
                    <a:pt x="0" y="29387"/>
                  </a:cubicBezTo>
                  <a:cubicBezTo>
                    <a:pt x="0" y="13157"/>
                    <a:pt x="13104" y="0"/>
                    <a:pt x="29270" y="0"/>
                  </a:cubicBezTo>
                  <a:cubicBezTo>
                    <a:pt x="45435" y="0"/>
                    <a:pt x="58539" y="13157"/>
                    <a:pt x="58539"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4" name="Google Shape;2974;p17"/>
            <p:cNvSpPr/>
            <p:nvPr/>
          </p:nvSpPr>
          <p:spPr>
            <a:xfrm>
              <a:off x="3510450" y="3550209"/>
              <a:ext cx="58539" cy="58773"/>
            </a:xfrm>
            <a:custGeom>
              <a:rect b="b" l="l" r="r" t="t"/>
              <a:pathLst>
                <a:path extrusionOk="0" h="58773" w="58539">
                  <a:moveTo>
                    <a:pt x="58539" y="29387"/>
                  </a:moveTo>
                  <a:cubicBezTo>
                    <a:pt x="58539" y="45617"/>
                    <a:pt x="45435" y="58773"/>
                    <a:pt x="29270" y="58773"/>
                  </a:cubicBezTo>
                  <a:cubicBezTo>
                    <a:pt x="13105" y="58773"/>
                    <a:pt x="0" y="45617"/>
                    <a:pt x="0" y="29387"/>
                  </a:cubicBezTo>
                  <a:cubicBezTo>
                    <a:pt x="0" y="13157"/>
                    <a:pt x="13105" y="0"/>
                    <a:pt x="29270" y="0"/>
                  </a:cubicBezTo>
                  <a:cubicBezTo>
                    <a:pt x="45435" y="0"/>
                    <a:pt x="58539" y="13157"/>
                    <a:pt x="58539"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5" name="Google Shape;2975;p17"/>
            <p:cNvSpPr/>
            <p:nvPr/>
          </p:nvSpPr>
          <p:spPr>
            <a:xfrm>
              <a:off x="4285340" y="3755698"/>
              <a:ext cx="58539" cy="58773"/>
            </a:xfrm>
            <a:custGeom>
              <a:rect b="b" l="l" r="r" t="t"/>
              <a:pathLst>
                <a:path extrusionOk="0" h="58773" w="58539">
                  <a:moveTo>
                    <a:pt x="58539" y="29387"/>
                  </a:moveTo>
                  <a:cubicBezTo>
                    <a:pt x="58539" y="45617"/>
                    <a:pt x="45435" y="58773"/>
                    <a:pt x="29270" y="58773"/>
                  </a:cubicBezTo>
                  <a:cubicBezTo>
                    <a:pt x="13104" y="58773"/>
                    <a:pt x="0" y="45617"/>
                    <a:pt x="0" y="29387"/>
                  </a:cubicBezTo>
                  <a:cubicBezTo>
                    <a:pt x="0" y="13157"/>
                    <a:pt x="13104" y="0"/>
                    <a:pt x="29270" y="0"/>
                  </a:cubicBezTo>
                  <a:cubicBezTo>
                    <a:pt x="45435" y="0"/>
                    <a:pt x="58539" y="13157"/>
                    <a:pt x="58539"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6" name="Google Shape;2976;p17"/>
            <p:cNvSpPr/>
            <p:nvPr/>
          </p:nvSpPr>
          <p:spPr>
            <a:xfrm>
              <a:off x="4361225" y="3755698"/>
              <a:ext cx="58539" cy="58773"/>
            </a:xfrm>
            <a:custGeom>
              <a:rect b="b" l="l" r="r" t="t"/>
              <a:pathLst>
                <a:path extrusionOk="0" h="58773" w="58539">
                  <a:moveTo>
                    <a:pt x="58539" y="29387"/>
                  </a:moveTo>
                  <a:cubicBezTo>
                    <a:pt x="58539" y="45617"/>
                    <a:pt x="45435" y="58773"/>
                    <a:pt x="29270" y="58773"/>
                  </a:cubicBezTo>
                  <a:cubicBezTo>
                    <a:pt x="13104" y="58773"/>
                    <a:pt x="0" y="45617"/>
                    <a:pt x="0" y="29387"/>
                  </a:cubicBezTo>
                  <a:cubicBezTo>
                    <a:pt x="0" y="13157"/>
                    <a:pt x="13104" y="0"/>
                    <a:pt x="29270" y="0"/>
                  </a:cubicBezTo>
                  <a:cubicBezTo>
                    <a:pt x="45435" y="0"/>
                    <a:pt x="58539" y="13157"/>
                    <a:pt x="58539"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7" name="Google Shape;2977;p17"/>
            <p:cNvSpPr/>
            <p:nvPr/>
          </p:nvSpPr>
          <p:spPr>
            <a:xfrm>
              <a:off x="4398950" y="3755698"/>
              <a:ext cx="58539" cy="58773"/>
            </a:xfrm>
            <a:custGeom>
              <a:rect b="b" l="l" r="r" t="t"/>
              <a:pathLst>
                <a:path extrusionOk="0" h="58773" w="58539">
                  <a:moveTo>
                    <a:pt x="58540" y="29387"/>
                  </a:moveTo>
                  <a:cubicBezTo>
                    <a:pt x="58540" y="45617"/>
                    <a:pt x="45435" y="58773"/>
                    <a:pt x="29270" y="58773"/>
                  </a:cubicBezTo>
                  <a:cubicBezTo>
                    <a:pt x="13104" y="58773"/>
                    <a:pt x="0" y="45617"/>
                    <a:pt x="0" y="29387"/>
                  </a:cubicBezTo>
                  <a:cubicBezTo>
                    <a:pt x="0" y="13157"/>
                    <a:pt x="13104"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8" name="Google Shape;2978;p17"/>
            <p:cNvSpPr/>
            <p:nvPr/>
          </p:nvSpPr>
          <p:spPr>
            <a:xfrm>
              <a:off x="4699453" y="3755698"/>
              <a:ext cx="58539" cy="58773"/>
            </a:xfrm>
            <a:custGeom>
              <a:rect b="b" l="l" r="r" t="t"/>
              <a:pathLst>
                <a:path extrusionOk="0" h="58773" w="58539">
                  <a:moveTo>
                    <a:pt x="58540" y="29387"/>
                  </a:moveTo>
                  <a:cubicBezTo>
                    <a:pt x="58540" y="45617"/>
                    <a:pt x="45435" y="58773"/>
                    <a:pt x="29270" y="58773"/>
                  </a:cubicBezTo>
                  <a:cubicBezTo>
                    <a:pt x="13104" y="58773"/>
                    <a:pt x="0" y="45617"/>
                    <a:pt x="0" y="29387"/>
                  </a:cubicBezTo>
                  <a:cubicBezTo>
                    <a:pt x="0" y="13157"/>
                    <a:pt x="13104"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9" name="Google Shape;2979;p17"/>
            <p:cNvSpPr/>
            <p:nvPr/>
          </p:nvSpPr>
          <p:spPr>
            <a:xfrm>
              <a:off x="5470873" y="3755698"/>
              <a:ext cx="58539" cy="58773"/>
            </a:xfrm>
            <a:custGeom>
              <a:rect b="b" l="l" r="r" t="t"/>
              <a:pathLst>
                <a:path extrusionOk="0" h="58773" w="58539">
                  <a:moveTo>
                    <a:pt x="58540" y="29387"/>
                  </a:moveTo>
                  <a:cubicBezTo>
                    <a:pt x="58540" y="45617"/>
                    <a:pt x="45435" y="58773"/>
                    <a:pt x="29270" y="58773"/>
                  </a:cubicBezTo>
                  <a:cubicBezTo>
                    <a:pt x="13104" y="58773"/>
                    <a:pt x="0" y="45617"/>
                    <a:pt x="0" y="29387"/>
                  </a:cubicBezTo>
                  <a:cubicBezTo>
                    <a:pt x="0" y="13157"/>
                    <a:pt x="13104" y="0"/>
                    <a:pt x="29270" y="0"/>
                  </a:cubicBezTo>
                  <a:cubicBezTo>
                    <a:pt x="45435" y="0"/>
                    <a:pt x="58540" y="13157"/>
                    <a:pt x="58540"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0" name="Google Shape;2980;p17"/>
            <p:cNvSpPr/>
            <p:nvPr/>
          </p:nvSpPr>
          <p:spPr>
            <a:xfrm>
              <a:off x="5456781" y="3755698"/>
              <a:ext cx="58539" cy="58773"/>
            </a:xfrm>
            <a:custGeom>
              <a:rect b="b" l="l" r="r" t="t"/>
              <a:pathLst>
                <a:path extrusionOk="0" h="58773" w="58539">
                  <a:moveTo>
                    <a:pt x="58539" y="29387"/>
                  </a:moveTo>
                  <a:cubicBezTo>
                    <a:pt x="58539" y="45617"/>
                    <a:pt x="45435" y="58773"/>
                    <a:pt x="29269" y="58773"/>
                  </a:cubicBezTo>
                  <a:cubicBezTo>
                    <a:pt x="13104" y="58773"/>
                    <a:pt x="0" y="45617"/>
                    <a:pt x="0" y="29387"/>
                  </a:cubicBezTo>
                  <a:cubicBezTo>
                    <a:pt x="0" y="13157"/>
                    <a:pt x="13104" y="0"/>
                    <a:pt x="29269" y="0"/>
                  </a:cubicBezTo>
                  <a:cubicBezTo>
                    <a:pt x="45435" y="0"/>
                    <a:pt x="58539" y="13157"/>
                    <a:pt x="58539" y="29387"/>
                  </a:cubicBezTo>
                  <a:close/>
                </a:path>
              </a:pathLst>
            </a:custGeom>
            <a:noFill/>
            <a:ln cap="flat" cmpd="sng" w="10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981" name="Google Shape;2981;p17"/>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2982" name="Google Shape;2982;p17"/>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baseline="30000" lang="en-US">
                <a:solidFill>
                  <a:srgbClr val="000000"/>
                </a:solidFill>
              </a:rPr>
              <a:t>a</a:t>
            </a:r>
            <a:r>
              <a:rPr lang="en-US">
                <a:solidFill>
                  <a:srgbClr val="000000"/>
                </a:solidFill>
              </a:rPr>
              <a:t>Calculated with covariates. </a:t>
            </a:r>
            <a:endParaRPr/>
          </a:p>
          <a:p>
            <a:pPr indent="0" lvl="0" marL="0" rtl="0" algn="l">
              <a:lnSpc>
                <a:spcPct val="100000"/>
              </a:lnSpc>
              <a:spcBef>
                <a:spcPts val="0"/>
              </a:spcBef>
              <a:spcAft>
                <a:spcPts val="0"/>
              </a:spcAft>
              <a:buSzPts val="1400"/>
              <a:buNone/>
            </a:pPr>
            <a:r>
              <a:rPr lang="en-US">
                <a:solidFill>
                  <a:srgbClr val="000000"/>
                </a:solidFill>
              </a:rPr>
              <a:t>CI, confidence interval; Ela, elacestrant; ESR1, estrogen receptor 1 gene; HR, hazard ratio; mo, months; (m)PFS, (median) progression-free survival; mut, mutation; SOC, standard of care.</a:t>
            </a:r>
            <a:endParaRPr/>
          </a:p>
          <a:p>
            <a:pPr indent="0" lvl="0" marL="0" rtl="0" algn="l">
              <a:lnSpc>
                <a:spcPct val="100000"/>
              </a:lnSpc>
              <a:spcBef>
                <a:spcPts val="0"/>
              </a:spcBef>
              <a:spcAft>
                <a:spcPts val="0"/>
              </a:spcAft>
              <a:buSzPts val="1400"/>
              <a:buNone/>
            </a:pPr>
            <a:r>
              <a:rPr lang="en-US">
                <a:solidFill>
                  <a:srgbClr val="000000"/>
                </a:solidFill>
              </a:rPr>
              <a:t>1. Kaklamani V, et al. </a:t>
            </a:r>
            <a:r>
              <a:rPr i="1" lang="en-US">
                <a:solidFill>
                  <a:srgbClr val="000000"/>
                </a:solidFill>
              </a:rPr>
              <a:t>J Clin Oncol</a:t>
            </a:r>
            <a:r>
              <a:rPr lang="en-US">
                <a:solidFill>
                  <a:srgbClr val="000000"/>
                </a:solidFill>
              </a:rPr>
              <a:t>. 2022;40(16 suppl): Abstract 1100.</a:t>
            </a:r>
            <a:endParaRPr/>
          </a:p>
        </p:txBody>
      </p:sp>
      <p:sp>
        <p:nvSpPr>
          <p:cNvPr id="2983" name="Google Shape;2983;p17"/>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EMERALD: Elacestrant shows improved mPFS in </a:t>
            </a:r>
            <a:r>
              <a:rPr i="1" lang="en-US"/>
              <a:t>ESR1</a:t>
            </a:r>
            <a:r>
              <a:rPr lang="en-US"/>
              <a:t>-mut population with no prior chemotherapy</a:t>
            </a:r>
            <a:r>
              <a:rPr baseline="30000" lang="en-US"/>
              <a:t>1</a:t>
            </a:r>
            <a:endParaRPr/>
          </a:p>
        </p:txBody>
      </p:sp>
      <p:graphicFrame>
        <p:nvGraphicFramePr>
          <p:cNvPr id="2984" name="Google Shape;2984;p17"/>
          <p:cNvGraphicFramePr/>
          <p:nvPr/>
        </p:nvGraphicFramePr>
        <p:xfrm>
          <a:off x="7322282" y="2768357"/>
          <a:ext cx="3000000" cy="3000000"/>
        </p:xfrm>
        <a:graphic>
          <a:graphicData uri="http://schemas.openxmlformats.org/drawingml/2006/table">
            <a:tbl>
              <a:tblPr>
                <a:noFill/>
                <a:tableStyleId>{0E7FAE33-6D4A-419A-BE57-B3ED120DC536}</a:tableStyleId>
              </a:tblPr>
              <a:tblGrid>
                <a:gridCol w="2010350"/>
                <a:gridCol w="1133850"/>
                <a:gridCol w="1133850"/>
              </a:tblGrid>
              <a:tr h="634625">
                <a:tc>
                  <a:txBody>
                    <a:bodyPr/>
                    <a:lstStyle/>
                    <a:p>
                      <a:pPr indent="0" lvl="0" marL="0" marR="0" rtl="0" algn="ctr">
                        <a:lnSpc>
                          <a:spcPct val="80000"/>
                        </a:lnSpc>
                        <a:spcBef>
                          <a:spcPts val="0"/>
                        </a:spcBef>
                        <a:spcAft>
                          <a:spcPts val="0"/>
                        </a:spcAft>
                        <a:buClr>
                          <a:schemeClr val="dk1"/>
                        </a:buClr>
                        <a:buSzPts val="1600"/>
                        <a:buFont typeface="Arial Narrow"/>
                        <a:buNone/>
                      </a:pPr>
                      <a:r>
                        <a:t/>
                      </a:r>
                      <a:endParaRPr sz="16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600"/>
                        <a:buFont typeface="Arial Narrow"/>
                        <a:buNone/>
                      </a:pPr>
                      <a:r>
                        <a:rPr b="1" lang="en-US" sz="1600" u="none" cap="none" strike="noStrike">
                          <a:solidFill>
                            <a:schemeClr val="lt1"/>
                          </a:solidFill>
                          <a:latin typeface="Arial Narrow"/>
                          <a:ea typeface="Arial Narrow"/>
                          <a:cs typeface="Arial Narrow"/>
                          <a:sym typeface="Arial Narrow"/>
                        </a:rPr>
                        <a:t>Elacestrant </a:t>
                      </a:r>
                      <a:r>
                        <a:rPr b="0" lang="en-US" sz="1600" u="none" cap="none" strike="noStrike">
                          <a:solidFill>
                            <a:schemeClr val="lt1"/>
                          </a:solidFill>
                          <a:latin typeface="Arial Narrow"/>
                          <a:ea typeface="Arial Narrow"/>
                          <a:cs typeface="Arial Narrow"/>
                          <a:sym typeface="Arial Narrow"/>
                        </a:rPr>
                        <a:t>(n=89)</a:t>
                      </a:r>
                      <a:endParaRPr sz="1400" u="none" cap="none" strike="noStrike"/>
                    </a:p>
                  </a:txBody>
                  <a:tcPr marT="60950" marB="60950" marR="0" marL="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90000"/>
                        </a:lnSpc>
                        <a:spcBef>
                          <a:spcPts val="0"/>
                        </a:spcBef>
                        <a:spcAft>
                          <a:spcPts val="0"/>
                        </a:spcAft>
                        <a:buClr>
                          <a:schemeClr val="lt1"/>
                        </a:buClr>
                        <a:buSzPts val="1600"/>
                        <a:buFont typeface="Arial Narrow"/>
                        <a:buNone/>
                      </a:pPr>
                      <a:r>
                        <a:rPr b="1" lang="en-US" sz="1600" u="none" cap="none" strike="noStrike">
                          <a:solidFill>
                            <a:schemeClr val="lt1"/>
                          </a:solidFill>
                          <a:latin typeface="Arial Narrow"/>
                          <a:ea typeface="Arial Narrow"/>
                          <a:cs typeface="Arial Narrow"/>
                          <a:sym typeface="Arial Narrow"/>
                        </a:rPr>
                        <a:t>SOC</a:t>
                      </a:r>
                      <a:endParaRPr sz="1400" u="none" cap="none" strike="noStrike"/>
                    </a:p>
                    <a:p>
                      <a:pPr indent="0" lvl="0" marL="0" marR="0" rtl="0" algn="ctr">
                        <a:lnSpc>
                          <a:spcPct val="90000"/>
                        </a:lnSpc>
                        <a:spcBef>
                          <a:spcPts val="0"/>
                        </a:spcBef>
                        <a:spcAft>
                          <a:spcPts val="0"/>
                        </a:spcAft>
                        <a:buClr>
                          <a:schemeClr val="lt1"/>
                        </a:buClr>
                        <a:buSzPts val="1600"/>
                        <a:buFont typeface="Arial Narrow"/>
                        <a:buNone/>
                      </a:pPr>
                      <a:r>
                        <a:rPr b="0" lang="en-US" sz="1600" u="none" cap="none" strike="noStrike">
                          <a:solidFill>
                            <a:schemeClr val="lt1"/>
                          </a:solidFill>
                          <a:latin typeface="Arial Narrow"/>
                          <a:ea typeface="Arial Narrow"/>
                          <a:cs typeface="Arial Narrow"/>
                          <a:sym typeface="Arial Narrow"/>
                        </a:rPr>
                        <a:t>(n=81)</a:t>
                      </a:r>
                      <a:endParaRPr sz="1400" u="none" cap="none" strike="noStrike"/>
                    </a:p>
                  </a:txBody>
                  <a:tcPr marT="60950" marB="60950" marR="0" marL="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344925">
                <a:tc>
                  <a:txBody>
                    <a:bodyPr/>
                    <a:lstStyle/>
                    <a:p>
                      <a:pPr indent="0" lvl="0" marL="0" marR="0" rtl="0" algn="r">
                        <a:lnSpc>
                          <a:spcPct val="100000"/>
                        </a:lnSpc>
                        <a:spcBef>
                          <a:spcPts val="0"/>
                        </a:spcBef>
                        <a:spcAft>
                          <a:spcPts val="0"/>
                        </a:spcAft>
                        <a:buClr>
                          <a:schemeClr val="accent1"/>
                        </a:buClr>
                        <a:buSzPts val="1600"/>
                        <a:buFont typeface="Arial Narrow"/>
                        <a:buNone/>
                      </a:pPr>
                      <a:r>
                        <a:rPr b="1" lang="en-US" sz="1600" u="none" cap="none" strike="noStrike">
                          <a:solidFill>
                            <a:srgbClr val="262626"/>
                          </a:solidFill>
                          <a:latin typeface="Arial Narrow"/>
                          <a:ea typeface="Arial Narrow"/>
                          <a:cs typeface="Arial Narrow"/>
                          <a:sym typeface="Arial Narrow"/>
                        </a:rPr>
                        <a:t>mPFS, </a:t>
                      </a:r>
                      <a:r>
                        <a:rPr b="0" lang="en-US" sz="1600" u="none" cap="none" strike="noStrike">
                          <a:solidFill>
                            <a:srgbClr val="262626"/>
                          </a:solidFill>
                          <a:latin typeface="Arial Narrow"/>
                          <a:ea typeface="Arial Narrow"/>
                          <a:cs typeface="Arial Narrow"/>
                          <a:sym typeface="Arial Narrow"/>
                        </a:rPr>
                        <a:t>mo</a:t>
                      </a:r>
                      <a:endParaRPr b="0" sz="16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2400" u="none" cap="none" strike="noStrike">
                          <a:solidFill>
                            <a:srgbClr val="262626"/>
                          </a:solidFill>
                          <a:latin typeface="Arial Narrow"/>
                          <a:ea typeface="Arial Narrow"/>
                          <a:cs typeface="Arial Narrow"/>
                          <a:sym typeface="Arial Narrow"/>
                        </a:rPr>
                        <a:t>5.3</a:t>
                      </a:r>
                      <a:endParaRPr b="0" i="0" sz="24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2400" u="none" cap="none" strike="noStrike">
                          <a:solidFill>
                            <a:srgbClr val="262626"/>
                          </a:solidFill>
                          <a:latin typeface="Arial Narrow"/>
                          <a:ea typeface="Arial Narrow"/>
                          <a:cs typeface="Arial Narrow"/>
                          <a:sym typeface="Arial Narrow"/>
                        </a:rPr>
                        <a:t>1.9</a:t>
                      </a:r>
                      <a:endParaRPr b="0" i="0" sz="24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344925">
                <a:tc>
                  <a:txBody>
                    <a:bodyPr/>
                    <a:lstStyle/>
                    <a:p>
                      <a:pPr indent="0" lvl="0" marL="0" marR="0" rtl="0" algn="r">
                        <a:lnSpc>
                          <a:spcPct val="100000"/>
                        </a:lnSpc>
                        <a:spcBef>
                          <a:spcPts val="0"/>
                        </a:spcBef>
                        <a:spcAft>
                          <a:spcPts val="0"/>
                        </a:spcAft>
                        <a:buClr>
                          <a:schemeClr val="accent1"/>
                        </a:buClr>
                        <a:buSzPts val="1600"/>
                        <a:buFont typeface="Arial Narrow"/>
                        <a:buNone/>
                      </a:pPr>
                      <a:r>
                        <a:rPr b="1" lang="en-US" sz="1600" u="none" cap="none" strike="noStrike">
                          <a:solidFill>
                            <a:srgbClr val="262626"/>
                          </a:solidFill>
                          <a:latin typeface="Arial Narrow"/>
                          <a:ea typeface="Arial Narrow"/>
                          <a:cs typeface="Arial Narrow"/>
                          <a:sym typeface="Arial Narrow"/>
                        </a:rPr>
                        <a:t>Absolute difference, </a:t>
                      </a:r>
                      <a:r>
                        <a:rPr b="0" lang="en-US" sz="1600" u="none" cap="none" strike="noStrike">
                          <a:solidFill>
                            <a:srgbClr val="262626"/>
                          </a:solidFill>
                          <a:latin typeface="Arial Narrow"/>
                          <a:ea typeface="Arial Narrow"/>
                          <a:cs typeface="Arial Narrow"/>
                          <a:sym typeface="Arial Narrow"/>
                        </a:rPr>
                        <a:t>mo</a:t>
                      </a:r>
                      <a:endParaRPr b="0" sz="16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800" u="none" cap="none" strike="noStrike">
                          <a:solidFill>
                            <a:srgbClr val="262626"/>
                          </a:solidFill>
                          <a:latin typeface="Arial Narrow"/>
                          <a:ea typeface="Arial Narrow"/>
                          <a:cs typeface="Arial Narrow"/>
                          <a:sym typeface="Arial Narrow"/>
                        </a:rPr>
                        <a:t>+3.4</a:t>
                      </a:r>
                      <a:endParaRPr sz="14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hMerge="1"/>
              </a:tr>
              <a:tr h="344925">
                <a:tc>
                  <a:txBody>
                    <a:bodyPr/>
                    <a:lstStyle/>
                    <a:p>
                      <a:pPr indent="0" lvl="0" marL="0" marR="0" rtl="0" algn="r">
                        <a:lnSpc>
                          <a:spcPct val="100000"/>
                        </a:lnSpc>
                        <a:spcBef>
                          <a:spcPts val="0"/>
                        </a:spcBef>
                        <a:spcAft>
                          <a:spcPts val="0"/>
                        </a:spcAft>
                        <a:buClr>
                          <a:schemeClr val="accent1"/>
                        </a:buClr>
                        <a:buSzPts val="1600"/>
                        <a:buFont typeface="Arial Narrow"/>
                        <a:buNone/>
                      </a:pPr>
                      <a:r>
                        <a:rPr b="1" lang="en-US" sz="1600" u="none" cap="none" strike="noStrike">
                          <a:solidFill>
                            <a:srgbClr val="262626"/>
                          </a:solidFill>
                          <a:latin typeface="Arial Narrow"/>
                          <a:ea typeface="Arial Narrow"/>
                          <a:cs typeface="Arial Narrow"/>
                          <a:sym typeface="Arial Narrow"/>
                        </a:rPr>
                        <a:t>HR</a:t>
                      </a:r>
                      <a:r>
                        <a:rPr b="0" lang="en-US" sz="1600" u="none" cap="none" strike="noStrike">
                          <a:solidFill>
                            <a:srgbClr val="262626"/>
                          </a:solidFill>
                          <a:latin typeface="Arial Narrow"/>
                          <a:ea typeface="Arial Narrow"/>
                          <a:cs typeface="Arial Narrow"/>
                          <a:sym typeface="Arial Narrow"/>
                        </a:rPr>
                        <a:t> [95% CI]</a:t>
                      </a:r>
                      <a:r>
                        <a:rPr b="0" baseline="30000" lang="en-US" sz="1600" u="none" cap="none" strike="noStrike">
                          <a:solidFill>
                            <a:srgbClr val="262626"/>
                          </a:solidFill>
                          <a:latin typeface="Arial Narrow"/>
                          <a:ea typeface="Arial Narrow"/>
                          <a:cs typeface="Arial Narrow"/>
                          <a:sym typeface="Arial Narrow"/>
                        </a:rPr>
                        <a:t>a</a:t>
                      </a:r>
                      <a:endParaRPr b="1" baseline="30000" sz="16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800" u="none" cap="none" strike="noStrike">
                          <a:solidFill>
                            <a:srgbClr val="262626"/>
                          </a:solidFill>
                          <a:latin typeface="Arial Narrow"/>
                          <a:ea typeface="Arial Narrow"/>
                          <a:cs typeface="Arial Narrow"/>
                          <a:sym typeface="Arial Narrow"/>
                        </a:rPr>
                        <a:t>0.54 </a:t>
                      </a:r>
                      <a:r>
                        <a:rPr b="0" i="0" lang="en-US" sz="1600" u="none" cap="none" strike="noStrike">
                          <a:solidFill>
                            <a:srgbClr val="262626"/>
                          </a:solidFill>
                          <a:latin typeface="Arial Narrow"/>
                          <a:ea typeface="Arial Narrow"/>
                          <a:cs typeface="Arial Narrow"/>
                          <a:sym typeface="Arial Narrow"/>
                        </a:rPr>
                        <a:t>[0.36-0.80], P=0.00235</a:t>
                      </a:r>
                      <a:endParaRPr sz="14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r>
            </a:tbl>
          </a:graphicData>
        </a:graphic>
      </p:graphicFrame>
      <p:sp>
        <p:nvSpPr>
          <p:cNvPr id="2985" name="Google Shape;2985;p17"/>
          <p:cNvSpPr/>
          <p:nvPr/>
        </p:nvSpPr>
        <p:spPr>
          <a:xfrm>
            <a:off x="1644508" y="1773633"/>
            <a:ext cx="5184755" cy="2814810"/>
          </a:xfrm>
          <a:custGeom>
            <a:rect b="b" l="l" r="r" t="t"/>
            <a:pathLst>
              <a:path extrusionOk="0" h="4597400" w="7243445">
                <a:moveTo>
                  <a:pt x="0" y="0"/>
                </a:moveTo>
                <a:lnTo>
                  <a:pt x="0" y="4596815"/>
                </a:lnTo>
                <a:lnTo>
                  <a:pt x="7243330" y="4596815"/>
                </a:lnTo>
              </a:path>
            </a:pathLst>
          </a:custGeom>
          <a:noFill/>
          <a:ln cap="flat" cmpd="sng" w="12700">
            <a:solidFill>
              <a:srgbClr val="01020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986" name="Google Shape;2986;p17"/>
          <p:cNvSpPr/>
          <p:nvPr/>
        </p:nvSpPr>
        <p:spPr>
          <a:xfrm>
            <a:off x="1537321" y="3460047"/>
            <a:ext cx="100348"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987" name="Google Shape;2987;p17"/>
          <p:cNvSpPr/>
          <p:nvPr/>
        </p:nvSpPr>
        <p:spPr>
          <a:xfrm>
            <a:off x="1537321" y="4034358"/>
            <a:ext cx="100348"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988" name="Google Shape;2988;p17"/>
          <p:cNvSpPr/>
          <p:nvPr/>
        </p:nvSpPr>
        <p:spPr>
          <a:xfrm>
            <a:off x="1537321" y="4588442"/>
            <a:ext cx="100348"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989" name="Google Shape;2989;p17"/>
          <p:cNvSpPr txBox="1"/>
          <p:nvPr/>
        </p:nvSpPr>
        <p:spPr>
          <a:xfrm>
            <a:off x="1063376" y="3369653"/>
            <a:ext cx="424167" cy="19749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40</a:t>
            </a:r>
            <a:endParaRPr b="0" i="0" sz="1200" u="none" cap="none" strike="noStrike">
              <a:solidFill>
                <a:srgbClr val="262626"/>
              </a:solidFill>
              <a:latin typeface="Arial"/>
              <a:ea typeface="Arial"/>
              <a:cs typeface="Arial"/>
              <a:sym typeface="Arial"/>
            </a:endParaRPr>
          </a:p>
        </p:txBody>
      </p:sp>
      <p:sp>
        <p:nvSpPr>
          <p:cNvPr id="2990" name="Google Shape;2990;p17"/>
          <p:cNvSpPr txBox="1"/>
          <p:nvPr/>
        </p:nvSpPr>
        <p:spPr>
          <a:xfrm>
            <a:off x="1063376" y="3943113"/>
            <a:ext cx="424167" cy="19749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20</a:t>
            </a:r>
            <a:endParaRPr b="0" i="0" sz="1200" u="none" cap="none" strike="noStrike">
              <a:solidFill>
                <a:srgbClr val="262626"/>
              </a:solidFill>
              <a:latin typeface="Arial"/>
              <a:ea typeface="Arial"/>
              <a:cs typeface="Arial"/>
              <a:sym typeface="Arial"/>
            </a:endParaRPr>
          </a:p>
        </p:txBody>
      </p:sp>
      <p:sp>
        <p:nvSpPr>
          <p:cNvPr id="2991" name="Google Shape;2991;p17"/>
          <p:cNvSpPr/>
          <p:nvPr/>
        </p:nvSpPr>
        <p:spPr>
          <a:xfrm>
            <a:off x="1537321" y="2908704"/>
            <a:ext cx="100348"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992" name="Google Shape;2992;p17"/>
          <p:cNvSpPr txBox="1"/>
          <p:nvPr/>
        </p:nvSpPr>
        <p:spPr>
          <a:xfrm>
            <a:off x="1063376" y="2821485"/>
            <a:ext cx="424167" cy="19749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60</a:t>
            </a:r>
            <a:endParaRPr b="0" i="0" sz="1200" u="none" cap="none" strike="noStrike">
              <a:solidFill>
                <a:srgbClr val="262626"/>
              </a:solidFill>
              <a:latin typeface="Arial"/>
              <a:ea typeface="Arial"/>
              <a:cs typeface="Arial"/>
              <a:sym typeface="Arial"/>
            </a:endParaRPr>
          </a:p>
        </p:txBody>
      </p:sp>
      <p:sp>
        <p:nvSpPr>
          <p:cNvPr id="2993" name="Google Shape;2993;p17"/>
          <p:cNvSpPr/>
          <p:nvPr/>
        </p:nvSpPr>
        <p:spPr>
          <a:xfrm>
            <a:off x="1537321" y="2341146"/>
            <a:ext cx="100348"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994" name="Google Shape;2994;p17"/>
          <p:cNvSpPr txBox="1"/>
          <p:nvPr/>
        </p:nvSpPr>
        <p:spPr>
          <a:xfrm>
            <a:off x="1063376" y="2247577"/>
            <a:ext cx="424167" cy="19749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80</a:t>
            </a:r>
            <a:endParaRPr b="0" i="0" sz="1200" u="none" cap="none" strike="noStrike">
              <a:solidFill>
                <a:srgbClr val="262626"/>
              </a:solidFill>
              <a:latin typeface="Arial"/>
              <a:ea typeface="Arial"/>
              <a:cs typeface="Arial"/>
              <a:sym typeface="Arial"/>
            </a:endParaRPr>
          </a:p>
        </p:txBody>
      </p:sp>
      <p:sp>
        <p:nvSpPr>
          <p:cNvPr id="2995" name="Google Shape;2995;p17"/>
          <p:cNvSpPr/>
          <p:nvPr/>
        </p:nvSpPr>
        <p:spPr>
          <a:xfrm>
            <a:off x="1537321" y="1784398"/>
            <a:ext cx="100348"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996" name="Google Shape;2996;p17"/>
          <p:cNvSpPr txBox="1"/>
          <p:nvPr/>
        </p:nvSpPr>
        <p:spPr>
          <a:xfrm>
            <a:off x="1063376" y="1694004"/>
            <a:ext cx="424167" cy="19749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100</a:t>
            </a:r>
            <a:endParaRPr b="0" i="0" sz="1200" u="none" cap="none" strike="noStrike">
              <a:solidFill>
                <a:srgbClr val="262626"/>
              </a:solidFill>
              <a:latin typeface="Arial"/>
              <a:ea typeface="Arial"/>
              <a:cs typeface="Arial"/>
              <a:sym typeface="Arial"/>
            </a:endParaRPr>
          </a:p>
        </p:txBody>
      </p:sp>
      <p:sp>
        <p:nvSpPr>
          <p:cNvPr id="2997" name="Google Shape;2997;p17"/>
          <p:cNvSpPr/>
          <p:nvPr/>
        </p:nvSpPr>
        <p:spPr>
          <a:xfrm>
            <a:off x="6710058" y="4590461"/>
            <a:ext cx="0" cy="72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2998" name="Google Shape;2998;p17"/>
          <p:cNvSpPr txBox="1"/>
          <p:nvPr/>
        </p:nvSpPr>
        <p:spPr>
          <a:xfrm>
            <a:off x="6566805" y="4700729"/>
            <a:ext cx="296300"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24</a:t>
            </a:r>
            <a:endParaRPr b="0" i="0" sz="1200" u="none" cap="none" strike="noStrike">
              <a:solidFill>
                <a:srgbClr val="262626"/>
              </a:solidFill>
              <a:latin typeface="Arial"/>
              <a:ea typeface="Arial"/>
              <a:cs typeface="Arial"/>
              <a:sym typeface="Arial"/>
            </a:endParaRPr>
          </a:p>
        </p:txBody>
      </p:sp>
      <p:sp>
        <p:nvSpPr>
          <p:cNvPr id="2999" name="Google Shape;2999;p17"/>
          <p:cNvSpPr/>
          <p:nvPr/>
        </p:nvSpPr>
        <p:spPr>
          <a:xfrm>
            <a:off x="6283037" y="4590461"/>
            <a:ext cx="0" cy="72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3000" name="Google Shape;3000;p17"/>
          <p:cNvSpPr txBox="1"/>
          <p:nvPr/>
        </p:nvSpPr>
        <p:spPr>
          <a:xfrm>
            <a:off x="6139785" y="4700729"/>
            <a:ext cx="296300"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22</a:t>
            </a:r>
            <a:endParaRPr b="0" i="0" sz="1200" u="none" cap="none" strike="noStrike">
              <a:solidFill>
                <a:srgbClr val="262626"/>
              </a:solidFill>
              <a:latin typeface="Arial"/>
              <a:ea typeface="Arial"/>
              <a:cs typeface="Arial"/>
              <a:sym typeface="Arial"/>
            </a:endParaRPr>
          </a:p>
        </p:txBody>
      </p:sp>
      <p:sp>
        <p:nvSpPr>
          <p:cNvPr id="3001" name="Google Shape;3001;p17"/>
          <p:cNvSpPr/>
          <p:nvPr/>
        </p:nvSpPr>
        <p:spPr>
          <a:xfrm>
            <a:off x="5866828" y="4590461"/>
            <a:ext cx="0" cy="72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3002" name="Google Shape;3002;p17"/>
          <p:cNvSpPr txBox="1"/>
          <p:nvPr/>
        </p:nvSpPr>
        <p:spPr>
          <a:xfrm>
            <a:off x="5723575" y="4700729"/>
            <a:ext cx="296300"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20</a:t>
            </a:r>
            <a:endParaRPr b="0" i="0" sz="1200" u="none" cap="none" strike="noStrike">
              <a:solidFill>
                <a:srgbClr val="262626"/>
              </a:solidFill>
              <a:latin typeface="Arial"/>
              <a:ea typeface="Arial"/>
              <a:cs typeface="Arial"/>
              <a:sym typeface="Arial"/>
            </a:endParaRPr>
          </a:p>
        </p:txBody>
      </p:sp>
      <p:sp>
        <p:nvSpPr>
          <p:cNvPr id="3003" name="Google Shape;3003;p17"/>
          <p:cNvSpPr/>
          <p:nvPr/>
        </p:nvSpPr>
        <p:spPr>
          <a:xfrm>
            <a:off x="5439807" y="4590461"/>
            <a:ext cx="0" cy="72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3004" name="Google Shape;3004;p17"/>
          <p:cNvSpPr txBox="1"/>
          <p:nvPr/>
        </p:nvSpPr>
        <p:spPr>
          <a:xfrm>
            <a:off x="5296556" y="4700729"/>
            <a:ext cx="296300"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18</a:t>
            </a:r>
            <a:endParaRPr b="0" i="0" sz="1200" u="none" cap="none" strike="noStrike">
              <a:solidFill>
                <a:srgbClr val="262626"/>
              </a:solidFill>
              <a:latin typeface="Arial"/>
              <a:ea typeface="Arial"/>
              <a:cs typeface="Arial"/>
              <a:sym typeface="Arial"/>
            </a:endParaRPr>
          </a:p>
        </p:txBody>
      </p:sp>
      <p:sp>
        <p:nvSpPr>
          <p:cNvPr id="3005" name="Google Shape;3005;p17"/>
          <p:cNvSpPr/>
          <p:nvPr/>
        </p:nvSpPr>
        <p:spPr>
          <a:xfrm>
            <a:off x="5023599" y="4590461"/>
            <a:ext cx="0" cy="72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3006" name="Google Shape;3006;p17"/>
          <p:cNvSpPr txBox="1"/>
          <p:nvPr/>
        </p:nvSpPr>
        <p:spPr>
          <a:xfrm>
            <a:off x="4880347" y="4700729"/>
            <a:ext cx="296300"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16</a:t>
            </a:r>
            <a:endParaRPr b="0" i="0" sz="1200" u="none" cap="none" strike="noStrike">
              <a:solidFill>
                <a:srgbClr val="262626"/>
              </a:solidFill>
              <a:latin typeface="Arial"/>
              <a:ea typeface="Arial"/>
              <a:cs typeface="Arial"/>
              <a:sym typeface="Arial"/>
            </a:endParaRPr>
          </a:p>
        </p:txBody>
      </p:sp>
      <p:sp>
        <p:nvSpPr>
          <p:cNvPr id="3007" name="Google Shape;3007;p17"/>
          <p:cNvSpPr/>
          <p:nvPr/>
        </p:nvSpPr>
        <p:spPr>
          <a:xfrm>
            <a:off x="4601983" y="4590461"/>
            <a:ext cx="0" cy="72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3008" name="Google Shape;3008;p17"/>
          <p:cNvSpPr txBox="1"/>
          <p:nvPr/>
        </p:nvSpPr>
        <p:spPr>
          <a:xfrm>
            <a:off x="4458732" y="4700729"/>
            <a:ext cx="296300"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14</a:t>
            </a:r>
            <a:endParaRPr b="0" i="0" sz="1200" u="none" cap="none" strike="noStrike">
              <a:solidFill>
                <a:srgbClr val="262626"/>
              </a:solidFill>
              <a:latin typeface="Arial"/>
              <a:ea typeface="Arial"/>
              <a:cs typeface="Arial"/>
              <a:sym typeface="Arial"/>
            </a:endParaRPr>
          </a:p>
        </p:txBody>
      </p:sp>
      <p:sp>
        <p:nvSpPr>
          <p:cNvPr id="3009" name="Google Shape;3009;p17"/>
          <p:cNvSpPr/>
          <p:nvPr/>
        </p:nvSpPr>
        <p:spPr>
          <a:xfrm>
            <a:off x="4174964" y="4590461"/>
            <a:ext cx="0" cy="72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3010" name="Google Shape;3010;p17"/>
          <p:cNvSpPr txBox="1"/>
          <p:nvPr/>
        </p:nvSpPr>
        <p:spPr>
          <a:xfrm>
            <a:off x="4031712" y="4700729"/>
            <a:ext cx="296300"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12</a:t>
            </a:r>
            <a:endParaRPr b="0" i="0" sz="1200" u="none" cap="none" strike="noStrike">
              <a:solidFill>
                <a:srgbClr val="262626"/>
              </a:solidFill>
              <a:latin typeface="Arial"/>
              <a:ea typeface="Arial"/>
              <a:cs typeface="Arial"/>
              <a:sym typeface="Arial"/>
            </a:endParaRPr>
          </a:p>
        </p:txBody>
      </p:sp>
      <p:sp>
        <p:nvSpPr>
          <p:cNvPr id="3011" name="Google Shape;3011;p17"/>
          <p:cNvSpPr/>
          <p:nvPr/>
        </p:nvSpPr>
        <p:spPr>
          <a:xfrm>
            <a:off x="3753350" y="4590461"/>
            <a:ext cx="0" cy="72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3012" name="Google Shape;3012;p17"/>
          <p:cNvSpPr txBox="1"/>
          <p:nvPr/>
        </p:nvSpPr>
        <p:spPr>
          <a:xfrm>
            <a:off x="3610097" y="4700729"/>
            <a:ext cx="296300"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10</a:t>
            </a:r>
            <a:endParaRPr b="0" i="0" sz="1200" u="none" cap="none" strike="noStrike">
              <a:solidFill>
                <a:srgbClr val="262626"/>
              </a:solidFill>
              <a:latin typeface="Arial"/>
              <a:ea typeface="Arial"/>
              <a:cs typeface="Arial"/>
              <a:sym typeface="Arial"/>
            </a:endParaRPr>
          </a:p>
        </p:txBody>
      </p:sp>
      <p:sp>
        <p:nvSpPr>
          <p:cNvPr id="3013" name="Google Shape;3013;p17"/>
          <p:cNvSpPr/>
          <p:nvPr/>
        </p:nvSpPr>
        <p:spPr>
          <a:xfrm>
            <a:off x="3331734" y="4590461"/>
            <a:ext cx="0" cy="72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3014" name="Google Shape;3014;p17"/>
          <p:cNvSpPr txBox="1"/>
          <p:nvPr/>
        </p:nvSpPr>
        <p:spPr>
          <a:xfrm>
            <a:off x="3188483" y="4700729"/>
            <a:ext cx="296300"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8</a:t>
            </a:r>
            <a:endParaRPr b="0" i="0" sz="1200" u="none" cap="none" strike="noStrike">
              <a:solidFill>
                <a:srgbClr val="262626"/>
              </a:solidFill>
              <a:latin typeface="Arial"/>
              <a:ea typeface="Arial"/>
              <a:cs typeface="Arial"/>
              <a:sym typeface="Arial"/>
            </a:endParaRPr>
          </a:p>
        </p:txBody>
      </p:sp>
      <p:sp>
        <p:nvSpPr>
          <p:cNvPr id="3015" name="Google Shape;3015;p17"/>
          <p:cNvSpPr/>
          <p:nvPr/>
        </p:nvSpPr>
        <p:spPr>
          <a:xfrm>
            <a:off x="2920931" y="4590461"/>
            <a:ext cx="0" cy="72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3016" name="Google Shape;3016;p17"/>
          <p:cNvSpPr txBox="1"/>
          <p:nvPr/>
        </p:nvSpPr>
        <p:spPr>
          <a:xfrm>
            <a:off x="2777678" y="4700729"/>
            <a:ext cx="296300"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6</a:t>
            </a:r>
            <a:endParaRPr b="0" i="0" sz="1200" u="none" cap="none" strike="noStrike">
              <a:solidFill>
                <a:srgbClr val="262626"/>
              </a:solidFill>
              <a:latin typeface="Arial"/>
              <a:ea typeface="Arial"/>
              <a:cs typeface="Arial"/>
              <a:sym typeface="Arial"/>
            </a:endParaRPr>
          </a:p>
        </p:txBody>
      </p:sp>
      <p:sp>
        <p:nvSpPr>
          <p:cNvPr id="3017" name="Google Shape;3017;p17"/>
          <p:cNvSpPr/>
          <p:nvPr/>
        </p:nvSpPr>
        <p:spPr>
          <a:xfrm>
            <a:off x="2483101" y="4590461"/>
            <a:ext cx="0" cy="72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3018" name="Google Shape;3018;p17"/>
          <p:cNvSpPr txBox="1"/>
          <p:nvPr/>
        </p:nvSpPr>
        <p:spPr>
          <a:xfrm>
            <a:off x="2339848" y="4700729"/>
            <a:ext cx="296300"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4</a:t>
            </a:r>
            <a:endParaRPr b="0" i="0" sz="1200" u="none" cap="none" strike="noStrike">
              <a:solidFill>
                <a:srgbClr val="262626"/>
              </a:solidFill>
              <a:latin typeface="Arial"/>
              <a:ea typeface="Arial"/>
              <a:cs typeface="Arial"/>
              <a:sym typeface="Arial"/>
            </a:endParaRPr>
          </a:p>
        </p:txBody>
      </p:sp>
      <p:sp>
        <p:nvSpPr>
          <p:cNvPr id="3019" name="Google Shape;3019;p17"/>
          <p:cNvSpPr/>
          <p:nvPr/>
        </p:nvSpPr>
        <p:spPr>
          <a:xfrm>
            <a:off x="2072296" y="4590461"/>
            <a:ext cx="0" cy="72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3020" name="Google Shape;3020;p17"/>
          <p:cNvSpPr txBox="1"/>
          <p:nvPr/>
        </p:nvSpPr>
        <p:spPr>
          <a:xfrm>
            <a:off x="1929044" y="4700729"/>
            <a:ext cx="296300"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2</a:t>
            </a:r>
            <a:endParaRPr b="0" i="0" sz="1200" u="none" cap="none" strike="noStrike">
              <a:solidFill>
                <a:srgbClr val="262626"/>
              </a:solidFill>
              <a:latin typeface="Arial"/>
              <a:ea typeface="Arial"/>
              <a:cs typeface="Arial"/>
              <a:sym typeface="Arial"/>
            </a:endParaRPr>
          </a:p>
        </p:txBody>
      </p:sp>
      <p:sp>
        <p:nvSpPr>
          <p:cNvPr id="3021" name="Google Shape;3021;p17"/>
          <p:cNvSpPr/>
          <p:nvPr/>
        </p:nvSpPr>
        <p:spPr>
          <a:xfrm>
            <a:off x="1644508" y="4590461"/>
            <a:ext cx="0" cy="72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20043"/>
              </a:solidFill>
              <a:latin typeface="Tahoma"/>
              <a:ea typeface="Tahoma"/>
              <a:cs typeface="Tahoma"/>
              <a:sym typeface="Tahoma"/>
            </a:endParaRPr>
          </a:p>
        </p:txBody>
      </p:sp>
      <p:sp>
        <p:nvSpPr>
          <p:cNvPr id="3022" name="Google Shape;3022;p17"/>
          <p:cNvSpPr txBox="1"/>
          <p:nvPr/>
        </p:nvSpPr>
        <p:spPr>
          <a:xfrm>
            <a:off x="1485052" y="4700729"/>
            <a:ext cx="296300" cy="19749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0</a:t>
            </a:r>
            <a:endParaRPr b="0" i="0" sz="1200" u="none" cap="none" strike="noStrike">
              <a:solidFill>
                <a:srgbClr val="262626"/>
              </a:solidFill>
              <a:latin typeface="Arial"/>
              <a:ea typeface="Arial"/>
              <a:cs typeface="Arial"/>
              <a:sym typeface="Arial"/>
            </a:endParaRPr>
          </a:p>
        </p:txBody>
      </p:sp>
      <p:sp>
        <p:nvSpPr>
          <p:cNvPr id="3023" name="Google Shape;3023;p17"/>
          <p:cNvSpPr txBox="1"/>
          <p:nvPr/>
        </p:nvSpPr>
        <p:spPr>
          <a:xfrm>
            <a:off x="1063376" y="4490939"/>
            <a:ext cx="424167" cy="19749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200" u="none" cap="none" strike="noStrike">
                <a:solidFill>
                  <a:srgbClr val="262626"/>
                </a:solidFill>
                <a:latin typeface="Arial Narrow"/>
                <a:ea typeface="Arial Narrow"/>
                <a:cs typeface="Arial Narrow"/>
                <a:sym typeface="Arial Narrow"/>
              </a:rPr>
              <a:t>0</a:t>
            </a:r>
            <a:endParaRPr b="0" i="0" sz="1200" u="none" cap="none" strike="noStrike">
              <a:solidFill>
                <a:srgbClr val="262626"/>
              </a:solidFill>
              <a:latin typeface="Arial"/>
              <a:ea typeface="Arial"/>
              <a:cs typeface="Arial"/>
              <a:sym typeface="Arial"/>
            </a:endParaRPr>
          </a:p>
        </p:txBody>
      </p:sp>
      <p:sp>
        <p:nvSpPr>
          <p:cNvPr id="3024" name="Google Shape;3024;p17"/>
          <p:cNvSpPr txBox="1"/>
          <p:nvPr/>
        </p:nvSpPr>
        <p:spPr>
          <a:xfrm>
            <a:off x="1537321" y="5350853"/>
            <a:ext cx="278972" cy="369332"/>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89</a:t>
            </a:r>
            <a:endParaRPr b="0" i="0" sz="12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81</a:t>
            </a:r>
            <a:endParaRPr b="0" i="0" sz="1200" u="none" cap="none" strike="noStrike">
              <a:solidFill>
                <a:srgbClr val="262626"/>
              </a:solidFill>
              <a:latin typeface="Arial Narrow"/>
              <a:ea typeface="Arial Narrow"/>
              <a:cs typeface="Arial Narrow"/>
              <a:sym typeface="Arial Narrow"/>
            </a:endParaRPr>
          </a:p>
        </p:txBody>
      </p:sp>
      <p:sp>
        <p:nvSpPr>
          <p:cNvPr id="3025" name="Google Shape;3025;p17"/>
          <p:cNvSpPr txBox="1"/>
          <p:nvPr/>
        </p:nvSpPr>
        <p:spPr>
          <a:xfrm>
            <a:off x="2390857" y="5350853"/>
            <a:ext cx="278972" cy="369332"/>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31</a:t>
            </a:r>
            <a:endParaRPr b="0" i="0" sz="12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15</a:t>
            </a:r>
            <a:endParaRPr b="0" i="0" sz="1200" u="none" cap="none" strike="noStrike">
              <a:solidFill>
                <a:srgbClr val="262626"/>
              </a:solidFill>
              <a:latin typeface="Arial Narrow"/>
              <a:ea typeface="Arial Narrow"/>
              <a:cs typeface="Arial Narrow"/>
              <a:sym typeface="Arial Narrow"/>
            </a:endParaRPr>
          </a:p>
        </p:txBody>
      </p:sp>
      <p:sp>
        <p:nvSpPr>
          <p:cNvPr id="3026" name="Google Shape;3026;p17"/>
          <p:cNvSpPr txBox="1"/>
          <p:nvPr/>
        </p:nvSpPr>
        <p:spPr>
          <a:xfrm>
            <a:off x="2823282" y="5350853"/>
            <a:ext cx="278972" cy="369332"/>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24</a:t>
            </a:r>
            <a:endParaRPr b="0" i="0" sz="12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10</a:t>
            </a:r>
            <a:endParaRPr b="0" i="0" sz="1200" u="none" cap="none" strike="noStrike">
              <a:solidFill>
                <a:srgbClr val="262626"/>
              </a:solidFill>
              <a:latin typeface="Arial Narrow"/>
              <a:ea typeface="Arial Narrow"/>
              <a:cs typeface="Arial Narrow"/>
              <a:sym typeface="Arial Narrow"/>
            </a:endParaRPr>
          </a:p>
        </p:txBody>
      </p:sp>
      <p:sp>
        <p:nvSpPr>
          <p:cNvPr id="3027" name="Google Shape;3027;p17"/>
          <p:cNvSpPr txBox="1"/>
          <p:nvPr/>
        </p:nvSpPr>
        <p:spPr>
          <a:xfrm>
            <a:off x="1970204" y="5350853"/>
            <a:ext cx="278972" cy="369332"/>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48</a:t>
            </a:r>
            <a:endParaRPr b="0" i="0" sz="12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29</a:t>
            </a:r>
            <a:endParaRPr b="0" i="0" sz="1200" u="none" cap="none" strike="noStrike">
              <a:solidFill>
                <a:srgbClr val="262626"/>
              </a:solidFill>
              <a:latin typeface="Arial Narrow"/>
              <a:ea typeface="Arial Narrow"/>
              <a:cs typeface="Arial Narrow"/>
              <a:sym typeface="Arial Narrow"/>
            </a:endParaRPr>
          </a:p>
        </p:txBody>
      </p:sp>
      <p:sp>
        <p:nvSpPr>
          <p:cNvPr id="3028" name="Google Shape;3028;p17"/>
          <p:cNvSpPr txBox="1"/>
          <p:nvPr/>
        </p:nvSpPr>
        <p:spPr>
          <a:xfrm>
            <a:off x="3239492" y="5350853"/>
            <a:ext cx="278972" cy="369332"/>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20</a:t>
            </a:r>
            <a:endParaRPr b="0" i="0" sz="12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9</a:t>
            </a:r>
            <a:endParaRPr b="0" i="0" sz="1200" u="none" cap="none" strike="noStrike">
              <a:solidFill>
                <a:srgbClr val="262626"/>
              </a:solidFill>
              <a:latin typeface="Arial Narrow"/>
              <a:ea typeface="Arial Narrow"/>
              <a:cs typeface="Arial Narrow"/>
              <a:sym typeface="Arial Narrow"/>
            </a:endParaRPr>
          </a:p>
        </p:txBody>
      </p:sp>
      <p:sp>
        <p:nvSpPr>
          <p:cNvPr id="3029" name="Google Shape;3029;p17"/>
          <p:cNvSpPr txBox="1"/>
          <p:nvPr/>
        </p:nvSpPr>
        <p:spPr>
          <a:xfrm>
            <a:off x="3661106" y="5350853"/>
            <a:ext cx="278972" cy="369332"/>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15</a:t>
            </a:r>
            <a:endParaRPr b="0" i="0" sz="12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4</a:t>
            </a:r>
            <a:endParaRPr b="0" i="0" sz="1200" u="none" cap="none" strike="noStrike">
              <a:solidFill>
                <a:srgbClr val="262626"/>
              </a:solidFill>
              <a:latin typeface="Arial Narrow"/>
              <a:ea typeface="Arial Narrow"/>
              <a:cs typeface="Arial Narrow"/>
              <a:sym typeface="Arial Narrow"/>
            </a:endParaRPr>
          </a:p>
        </p:txBody>
      </p:sp>
      <p:sp>
        <p:nvSpPr>
          <p:cNvPr id="3030" name="Google Shape;3030;p17"/>
          <p:cNvSpPr txBox="1"/>
          <p:nvPr/>
        </p:nvSpPr>
        <p:spPr>
          <a:xfrm>
            <a:off x="4061100" y="5350853"/>
            <a:ext cx="278972" cy="369332"/>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11</a:t>
            </a:r>
            <a:endParaRPr b="0" i="0" sz="12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a:t>
            </a:r>
            <a:endParaRPr b="0" i="0" sz="1200" u="none" cap="none" strike="noStrike">
              <a:solidFill>
                <a:srgbClr val="262626"/>
              </a:solidFill>
              <a:latin typeface="Arial Narrow"/>
              <a:ea typeface="Arial Narrow"/>
              <a:cs typeface="Arial Narrow"/>
              <a:sym typeface="Arial Narrow"/>
            </a:endParaRPr>
          </a:p>
        </p:txBody>
      </p:sp>
      <p:sp>
        <p:nvSpPr>
          <p:cNvPr id="3031" name="Google Shape;3031;p17"/>
          <p:cNvSpPr txBox="1"/>
          <p:nvPr/>
        </p:nvSpPr>
        <p:spPr>
          <a:xfrm>
            <a:off x="4509741" y="5350853"/>
            <a:ext cx="278972" cy="369332"/>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7</a:t>
            </a:r>
            <a:endParaRPr b="0" i="0" sz="12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0</a:t>
            </a:r>
            <a:endParaRPr b="0" i="0" sz="1200" u="none" cap="none" strike="noStrike">
              <a:solidFill>
                <a:srgbClr val="262626"/>
              </a:solidFill>
              <a:latin typeface="Arial Narrow"/>
              <a:ea typeface="Arial Narrow"/>
              <a:cs typeface="Arial Narrow"/>
              <a:sym typeface="Arial Narrow"/>
            </a:endParaRPr>
          </a:p>
        </p:txBody>
      </p:sp>
      <p:sp>
        <p:nvSpPr>
          <p:cNvPr id="3032" name="Google Shape;3032;p17"/>
          <p:cNvSpPr txBox="1"/>
          <p:nvPr/>
        </p:nvSpPr>
        <p:spPr>
          <a:xfrm>
            <a:off x="4942166" y="5350853"/>
            <a:ext cx="278972" cy="184666"/>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5</a:t>
            </a:r>
            <a:endParaRPr b="0" i="0" sz="1400" u="none" cap="none" strike="noStrike">
              <a:solidFill>
                <a:srgbClr val="262626"/>
              </a:solidFill>
              <a:latin typeface="Arial"/>
              <a:ea typeface="Arial"/>
              <a:cs typeface="Arial"/>
              <a:sym typeface="Arial"/>
            </a:endParaRPr>
          </a:p>
        </p:txBody>
      </p:sp>
      <p:sp>
        <p:nvSpPr>
          <p:cNvPr id="3033" name="Google Shape;3033;p17"/>
          <p:cNvSpPr txBox="1"/>
          <p:nvPr/>
        </p:nvSpPr>
        <p:spPr>
          <a:xfrm>
            <a:off x="5369186" y="5350853"/>
            <a:ext cx="278972" cy="184666"/>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4</a:t>
            </a:r>
            <a:endParaRPr b="0" i="0" sz="1400" u="none" cap="none" strike="noStrike">
              <a:solidFill>
                <a:srgbClr val="262626"/>
              </a:solidFill>
              <a:latin typeface="Arial"/>
              <a:ea typeface="Arial"/>
              <a:cs typeface="Arial"/>
              <a:sym typeface="Arial"/>
            </a:endParaRPr>
          </a:p>
        </p:txBody>
      </p:sp>
      <p:sp>
        <p:nvSpPr>
          <p:cNvPr id="3034" name="Google Shape;3034;p17"/>
          <p:cNvSpPr txBox="1"/>
          <p:nvPr/>
        </p:nvSpPr>
        <p:spPr>
          <a:xfrm>
            <a:off x="5774585" y="5350853"/>
            <a:ext cx="278972" cy="184666"/>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a:t>
            </a:r>
            <a:endParaRPr b="0" i="0" sz="1400" u="none" cap="none" strike="noStrike">
              <a:solidFill>
                <a:srgbClr val="262626"/>
              </a:solidFill>
              <a:latin typeface="Arial"/>
              <a:ea typeface="Arial"/>
              <a:cs typeface="Arial"/>
              <a:sym typeface="Arial"/>
            </a:endParaRPr>
          </a:p>
        </p:txBody>
      </p:sp>
      <p:sp>
        <p:nvSpPr>
          <p:cNvPr id="3035" name="Google Shape;3035;p17"/>
          <p:cNvSpPr txBox="1"/>
          <p:nvPr/>
        </p:nvSpPr>
        <p:spPr>
          <a:xfrm>
            <a:off x="6185389" y="5350853"/>
            <a:ext cx="278972" cy="184666"/>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a:t>
            </a:r>
            <a:endParaRPr b="0" i="0" sz="1400" u="none" cap="none" strike="noStrike">
              <a:solidFill>
                <a:srgbClr val="262626"/>
              </a:solidFill>
              <a:latin typeface="Arial"/>
              <a:ea typeface="Arial"/>
              <a:cs typeface="Arial"/>
              <a:sym typeface="Arial"/>
            </a:endParaRPr>
          </a:p>
        </p:txBody>
      </p:sp>
      <p:sp>
        <p:nvSpPr>
          <p:cNvPr id="3036" name="Google Shape;3036;p17"/>
          <p:cNvSpPr txBox="1"/>
          <p:nvPr/>
        </p:nvSpPr>
        <p:spPr>
          <a:xfrm>
            <a:off x="6584133" y="5350853"/>
            <a:ext cx="278973" cy="184666"/>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262626"/>
              </a:solidFill>
              <a:latin typeface="Arial"/>
              <a:ea typeface="Arial"/>
              <a:cs typeface="Arial"/>
              <a:sym typeface="Arial"/>
            </a:endParaRPr>
          </a:p>
        </p:txBody>
      </p:sp>
      <p:sp>
        <p:nvSpPr>
          <p:cNvPr id="3037" name="Google Shape;3037;p17"/>
          <p:cNvSpPr/>
          <p:nvPr/>
        </p:nvSpPr>
        <p:spPr>
          <a:xfrm flipH="1" rot="10800000">
            <a:off x="1603735" y="3159839"/>
            <a:ext cx="77834" cy="77834"/>
          </a:xfrm>
          <a:prstGeom prst="ellipse">
            <a:avLst/>
          </a:prstGeom>
          <a:solidFill>
            <a:schemeClr val="dk2"/>
          </a:solid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038" name="Google Shape;3038;p17"/>
          <p:cNvSpPr/>
          <p:nvPr/>
        </p:nvSpPr>
        <p:spPr>
          <a:xfrm flipH="1" rot="10800000">
            <a:off x="2728039" y="4549523"/>
            <a:ext cx="77834" cy="77834"/>
          </a:xfrm>
          <a:prstGeom prst="ellipse">
            <a:avLst/>
          </a:prstGeom>
          <a:solidFill>
            <a:schemeClr val="dk2"/>
          </a:solid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Arial"/>
              <a:ea typeface="Arial"/>
              <a:cs typeface="Arial"/>
              <a:sym typeface="Arial"/>
            </a:endParaRPr>
          </a:p>
        </p:txBody>
      </p:sp>
      <p:cxnSp>
        <p:nvCxnSpPr>
          <p:cNvPr id="3039" name="Google Shape;3039;p17"/>
          <p:cNvCxnSpPr>
            <a:stCxn id="3037" idx="2"/>
          </p:cNvCxnSpPr>
          <p:nvPr/>
        </p:nvCxnSpPr>
        <p:spPr>
          <a:xfrm>
            <a:off x="1603735" y="3198756"/>
            <a:ext cx="1157400" cy="0"/>
          </a:xfrm>
          <a:prstGeom prst="straightConnector1">
            <a:avLst/>
          </a:prstGeom>
          <a:noFill/>
          <a:ln cap="flat" cmpd="sng" w="12700">
            <a:solidFill>
              <a:schemeClr val="dk2"/>
            </a:solidFill>
            <a:prstDash val="dash"/>
            <a:miter lim="800000"/>
            <a:headEnd len="sm" w="sm" type="none"/>
            <a:tailEnd len="sm" w="sm" type="none"/>
          </a:ln>
        </p:spPr>
      </p:cxnSp>
      <p:cxnSp>
        <p:nvCxnSpPr>
          <p:cNvPr id="3040" name="Google Shape;3040;p17"/>
          <p:cNvCxnSpPr/>
          <p:nvPr/>
        </p:nvCxnSpPr>
        <p:spPr>
          <a:xfrm>
            <a:off x="2767522" y="3198758"/>
            <a:ext cx="0" cy="1362163"/>
          </a:xfrm>
          <a:prstGeom prst="straightConnector1">
            <a:avLst/>
          </a:prstGeom>
          <a:noFill/>
          <a:ln cap="flat" cmpd="sng" w="12700">
            <a:solidFill>
              <a:schemeClr val="dk2"/>
            </a:solidFill>
            <a:prstDash val="dash"/>
            <a:miter lim="800000"/>
            <a:headEnd len="sm" w="sm" type="none"/>
            <a:tailEnd len="sm" w="sm" type="none"/>
          </a:ln>
        </p:spPr>
      </p:cxnSp>
      <p:sp>
        <p:nvSpPr>
          <p:cNvPr id="3041" name="Google Shape;3041;p17"/>
          <p:cNvSpPr txBox="1"/>
          <p:nvPr/>
        </p:nvSpPr>
        <p:spPr>
          <a:xfrm>
            <a:off x="351874" y="5127715"/>
            <a:ext cx="1189304" cy="592470"/>
          </a:xfrm>
          <a:prstGeom prst="rect">
            <a:avLst/>
          </a:prstGeom>
          <a:noFill/>
          <a:ln>
            <a:noFill/>
          </a:ln>
        </p:spPr>
        <p:txBody>
          <a:bodyPr anchorCtr="0" anchor="b" bIns="0" lIns="48000" spcFirstLastPara="1" rIns="4800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262626"/>
                </a:solidFill>
                <a:latin typeface="Arial Narrow"/>
                <a:ea typeface="Arial Narrow"/>
                <a:cs typeface="Arial Narrow"/>
                <a:sym typeface="Arial Narrow"/>
              </a:rPr>
              <a:t>No. of patients</a:t>
            </a:r>
            <a:endParaRPr b="0" i="0" sz="1200" u="none" cap="none" strike="noStrike">
              <a:solidFill>
                <a:srgbClr val="262626"/>
              </a:solidFill>
              <a:latin typeface="Arial Narrow"/>
              <a:ea typeface="Arial Narrow"/>
              <a:cs typeface="Arial Narrow"/>
              <a:sym typeface="Arial Narrow"/>
            </a:endParaRPr>
          </a:p>
          <a:p>
            <a:pPr indent="0" lvl="0" marL="0" marR="0" rtl="0" algn="r">
              <a:lnSpc>
                <a:spcPct val="100000"/>
              </a:lnSpc>
              <a:spcBef>
                <a:spcPts val="100"/>
              </a:spcBef>
              <a:spcAft>
                <a:spcPts val="0"/>
              </a:spcAft>
              <a:buClr>
                <a:srgbClr val="3D8849"/>
              </a:buClr>
              <a:buSzPts val="1000"/>
              <a:buFont typeface="Arial"/>
              <a:buNone/>
            </a:pPr>
            <a:r>
              <a:rPr b="1" i="0" lang="en-US" sz="1200" u="none" cap="none" strike="noStrike">
                <a:solidFill>
                  <a:srgbClr val="153F5A"/>
                </a:solidFill>
                <a:latin typeface="Arial Narrow"/>
                <a:ea typeface="Arial Narrow"/>
                <a:cs typeface="Arial Narrow"/>
                <a:sym typeface="Arial Narrow"/>
              </a:rPr>
              <a:t>ELA</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200"/>
              </a:spcBef>
              <a:spcAft>
                <a:spcPts val="0"/>
              </a:spcAft>
              <a:buClr>
                <a:srgbClr val="7F7F7F"/>
              </a:buClr>
              <a:buSzPts val="1000"/>
              <a:buFont typeface="Arial"/>
              <a:buNone/>
            </a:pPr>
            <a:r>
              <a:rPr b="1" i="0" lang="en-US" sz="1200" u="none" cap="none" strike="noStrike">
                <a:solidFill>
                  <a:srgbClr val="666666"/>
                </a:solidFill>
                <a:latin typeface="Arial Narrow"/>
                <a:ea typeface="Arial Narrow"/>
                <a:cs typeface="Arial Narrow"/>
                <a:sym typeface="Arial Narrow"/>
              </a:rPr>
              <a:t>SOC</a:t>
            </a:r>
            <a:endParaRPr b="0" i="0" sz="1400" u="none" cap="none" strike="noStrike">
              <a:solidFill>
                <a:srgbClr val="666666"/>
              </a:solidFill>
              <a:latin typeface="Arial"/>
              <a:ea typeface="Arial"/>
              <a:cs typeface="Arial"/>
              <a:sym typeface="Arial"/>
            </a:endParaRPr>
          </a:p>
        </p:txBody>
      </p:sp>
      <p:cxnSp>
        <p:nvCxnSpPr>
          <p:cNvPr id="3042" name="Google Shape;3042;p17"/>
          <p:cNvCxnSpPr/>
          <p:nvPr/>
        </p:nvCxnSpPr>
        <p:spPr>
          <a:xfrm>
            <a:off x="5350620" y="1925826"/>
            <a:ext cx="376043" cy="0"/>
          </a:xfrm>
          <a:prstGeom prst="straightConnector1">
            <a:avLst/>
          </a:prstGeom>
          <a:noFill/>
          <a:ln cap="flat" cmpd="sng" w="19050">
            <a:solidFill>
              <a:schemeClr val="accent1"/>
            </a:solidFill>
            <a:prstDash val="solid"/>
            <a:miter lim="800000"/>
            <a:headEnd len="sm" w="sm" type="none"/>
            <a:tailEnd len="sm" w="sm" type="none"/>
          </a:ln>
        </p:spPr>
      </p:cxnSp>
      <p:cxnSp>
        <p:nvCxnSpPr>
          <p:cNvPr id="3043" name="Google Shape;3043;p17"/>
          <p:cNvCxnSpPr/>
          <p:nvPr/>
        </p:nvCxnSpPr>
        <p:spPr>
          <a:xfrm>
            <a:off x="5350620" y="2181233"/>
            <a:ext cx="376043" cy="0"/>
          </a:xfrm>
          <a:prstGeom prst="straightConnector1">
            <a:avLst/>
          </a:prstGeom>
          <a:noFill/>
          <a:ln cap="flat" cmpd="sng" w="19050">
            <a:solidFill>
              <a:srgbClr val="666666"/>
            </a:solidFill>
            <a:prstDash val="solid"/>
            <a:miter lim="800000"/>
            <a:headEnd len="sm" w="sm" type="none"/>
            <a:tailEnd len="sm" w="sm" type="none"/>
          </a:ln>
        </p:spPr>
      </p:cxnSp>
      <p:sp>
        <p:nvSpPr>
          <p:cNvPr id="3044" name="Google Shape;3044;p17"/>
          <p:cNvSpPr txBox="1"/>
          <p:nvPr/>
        </p:nvSpPr>
        <p:spPr>
          <a:xfrm>
            <a:off x="5778778" y="1773451"/>
            <a:ext cx="1086191" cy="215444"/>
          </a:xfrm>
          <a:prstGeom prst="rect">
            <a:avLst/>
          </a:prstGeom>
          <a:noFill/>
          <a:ln>
            <a:noFill/>
          </a:ln>
        </p:spPr>
        <p:txBody>
          <a:bodyPr anchorCtr="0" anchor="t" bIns="0" lIns="48000" spcFirstLastPara="1" rIns="4800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400" u="none" cap="none" strike="noStrike">
                <a:solidFill>
                  <a:srgbClr val="262626"/>
                </a:solidFill>
                <a:latin typeface="Arial Narrow"/>
                <a:ea typeface="Arial Narrow"/>
                <a:cs typeface="Arial Narrow"/>
                <a:sym typeface="Arial Narrow"/>
              </a:rPr>
              <a:t>Elacestrant</a:t>
            </a:r>
            <a:endParaRPr b="0" i="0" sz="1400" u="none" cap="none" strike="noStrike">
              <a:solidFill>
                <a:srgbClr val="262626"/>
              </a:solidFill>
              <a:latin typeface="Arial Narrow"/>
              <a:ea typeface="Arial Narrow"/>
              <a:cs typeface="Arial Narrow"/>
              <a:sym typeface="Arial Narrow"/>
            </a:endParaRPr>
          </a:p>
        </p:txBody>
      </p:sp>
      <p:sp>
        <p:nvSpPr>
          <p:cNvPr id="3045" name="Google Shape;3045;p17"/>
          <p:cNvSpPr txBox="1"/>
          <p:nvPr/>
        </p:nvSpPr>
        <p:spPr>
          <a:xfrm>
            <a:off x="1575524" y="4875406"/>
            <a:ext cx="5223994" cy="312381"/>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400" u="none" cap="none" strike="noStrike">
                <a:solidFill>
                  <a:srgbClr val="262626"/>
                </a:solidFill>
                <a:latin typeface="Arial Narrow"/>
                <a:ea typeface="Arial Narrow"/>
                <a:cs typeface="Arial Narrow"/>
                <a:sym typeface="Arial Narrow"/>
              </a:rPr>
              <a:t>Months</a:t>
            </a:r>
            <a:endParaRPr b="0" i="0" sz="1400" u="none" cap="none" strike="noStrike">
              <a:solidFill>
                <a:srgbClr val="262626"/>
              </a:solidFill>
              <a:latin typeface="Arial Narrow"/>
              <a:ea typeface="Arial Narrow"/>
              <a:cs typeface="Arial Narrow"/>
              <a:sym typeface="Arial Narrow"/>
            </a:endParaRPr>
          </a:p>
        </p:txBody>
      </p:sp>
      <p:sp>
        <p:nvSpPr>
          <p:cNvPr id="3046" name="Google Shape;3046;p17"/>
          <p:cNvSpPr txBox="1"/>
          <p:nvPr/>
        </p:nvSpPr>
        <p:spPr>
          <a:xfrm rot="-5400000">
            <a:off x="-394647" y="3009169"/>
            <a:ext cx="2828052" cy="312381"/>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400" u="none" cap="none" strike="noStrike">
                <a:solidFill>
                  <a:srgbClr val="262626"/>
                </a:solidFill>
                <a:latin typeface="Arial Narrow"/>
                <a:ea typeface="Arial Narrow"/>
                <a:cs typeface="Arial Narrow"/>
                <a:sym typeface="Arial Narrow"/>
              </a:rPr>
              <a:t>PFS</a:t>
            </a:r>
            <a:r>
              <a:rPr b="1" i="0" lang="en-US" sz="1400" u="none" cap="none" strike="noStrike">
                <a:solidFill>
                  <a:srgbClr val="262626"/>
                </a:solidFill>
                <a:latin typeface="Arial"/>
                <a:ea typeface="Arial"/>
                <a:cs typeface="Arial"/>
                <a:sym typeface="Arial"/>
              </a:rPr>
              <a:t> (%)</a:t>
            </a:r>
            <a:endParaRPr b="0" i="0" sz="1400" u="none" cap="none" strike="noStrike">
              <a:solidFill>
                <a:srgbClr val="262626"/>
              </a:solidFill>
              <a:latin typeface="Arial"/>
              <a:ea typeface="Arial"/>
              <a:cs typeface="Arial"/>
              <a:sym typeface="Arial"/>
            </a:endParaRPr>
          </a:p>
        </p:txBody>
      </p:sp>
      <p:sp>
        <p:nvSpPr>
          <p:cNvPr id="3047" name="Google Shape;3047;p17"/>
          <p:cNvSpPr txBox="1"/>
          <p:nvPr/>
        </p:nvSpPr>
        <p:spPr>
          <a:xfrm>
            <a:off x="5778778" y="2054702"/>
            <a:ext cx="1086191" cy="215444"/>
          </a:xfrm>
          <a:prstGeom prst="rect">
            <a:avLst/>
          </a:prstGeom>
          <a:noFill/>
          <a:ln>
            <a:noFill/>
          </a:ln>
        </p:spPr>
        <p:txBody>
          <a:bodyPr anchorCtr="0" anchor="t" bIns="0" lIns="48000" spcFirstLastPara="1" rIns="4800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400" u="none" cap="none" strike="noStrike">
                <a:solidFill>
                  <a:srgbClr val="262626"/>
                </a:solidFill>
                <a:latin typeface="Arial Narrow"/>
                <a:ea typeface="Arial Narrow"/>
                <a:cs typeface="Arial Narrow"/>
                <a:sym typeface="Arial Narrow"/>
              </a:rPr>
              <a:t>SOC</a:t>
            </a:r>
            <a:endParaRPr b="0" i="0" sz="1400" u="none" cap="none" strike="noStrike">
              <a:solidFill>
                <a:srgbClr val="262626"/>
              </a:solidFill>
              <a:latin typeface="Arial Narrow"/>
              <a:ea typeface="Arial Narrow"/>
              <a:cs typeface="Arial Narrow"/>
              <a:sym typeface="Arial Narrow"/>
            </a:endParaRPr>
          </a:p>
        </p:txBody>
      </p:sp>
      <p:sp>
        <p:nvSpPr>
          <p:cNvPr id="3048" name="Google Shape;3048;p17"/>
          <p:cNvSpPr/>
          <p:nvPr/>
        </p:nvSpPr>
        <p:spPr>
          <a:xfrm>
            <a:off x="431791" y="1208731"/>
            <a:ext cx="3963300" cy="211500"/>
          </a:xfrm>
          <a:prstGeom prst="roundRect">
            <a:avLst>
              <a:gd fmla="val 0" name="adj"/>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309"/>
              <a:buFont typeface="Arial"/>
              <a:buNone/>
            </a:pPr>
            <a:r>
              <a:rPr b="1" i="0" lang="en-US" sz="1200" u="none" cap="none" strike="noStrike">
                <a:solidFill>
                  <a:srgbClr val="262626"/>
                </a:solidFill>
                <a:latin typeface="Arial Narrow"/>
                <a:ea typeface="Arial Narrow"/>
                <a:cs typeface="Arial Narrow"/>
                <a:sym typeface="Arial Narrow"/>
              </a:rPr>
              <a:t>Post-hoc analysis </a:t>
            </a:r>
            <a:endParaRPr b="1" i="0" sz="1200" u="none" cap="none" strike="noStrike">
              <a:solidFill>
                <a:srgbClr val="262626"/>
              </a:solidFill>
              <a:latin typeface="Arial Narrow"/>
              <a:ea typeface="Arial Narrow"/>
              <a:cs typeface="Arial Narrow"/>
              <a:sym typeface="Arial Narrow"/>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9" name="Shape 3069"/>
        <p:cNvGrpSpPr/>
        <p:nvPr/>
      </p:nvGrpSpPr>
      <p:grpSpPr>
        <a:xfrm>
          <a:off x="0" y="0"/>
          <a:ext cx="0" cy="0"/>
          <a:chOff x="0" y="0"/>
          <a:chExt cx="0" cy="0"/>
        </a:xfrm>
      </p:grpSpPr>
      <p:grpSp>
        <p:nvGrpSpPr>
          <p:cNvPr id="3070" name="Google Shape;3070;p18"/>
          <p:cNvGrpSpPr/>
          <p:nvPr/>
        </p:nvGrpSpPr>
        <p:grpSpPr>
          <a:xfrm>
            <a:off x="1374505" y="1953467"/>
            <a:ext cx="1666387" cy="1687370"/>
            <a:chOff x="1374505" y="1953467"/>
            <a:chExt cx="1666387" cy="1687370"/>
          </a:xfrm>
        </p:grpSpPr>
        <p:grpSp>
          <p:nvGrpSpPr>
            <p:cNvPr id="3071" name="Google Shape;3071;p18"/>
            <p:cNvGrpSpPr/>
            <p:nvPr/>
          </p:nvGrpSpPr>
          <p:grpSpPr>
            <a:xfrm>
              <a:off x="2641376" y="3452769"/>
              <a:ext cx="90037" cy="90579"/>
              <a:chOff x="2641376" y="3452769"/>
              <a:chExt cx="90037" cy="90579"/>
            </a:xfrm>
          </p:grpSpPr>
          <p:sp>
            <p:nvSpPr>
              <p:cNvPr id="3072" name="Google Shape;3072;p18"/>
              <p:cNvSpPr/>
              <p:nvPr/>
            </p:nvSpPr>
            <p:spPr>
              <a:xfrm>
                <a:off x="2686458" y="3452769"/>
                <a:ext cx="12699" cy="90579"/>
              </a:xfrm>
              <a:custGeom>
                <a:rect b="b" l="l" r="r" t="t"/>
                <a:pathLst>
                  <a:path extrusionOk="0" h="90579" w="12699">
                    <a:moveTo>
                      <a:pt x="0" y="0"/>
                    </a:moveTo>
                    <a:lnTo>
                      <a:pt x="0" y="9058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3" name="Google Shape;3073;p18"/>
              <p:cNvSpPr/>
              <p:nvPr/>
            </p:nvSpPr>
            <p:spPr>
              <a:xfrm>
                <a:off x="2641376" y="3498059"/>
                <a:ext cx="90037" cy="12793"/>
              </a:xfrm>
              <a:custGeom>
                <a:rect b="b" l="l" r="r" t="t"/>
                <a:pathLst>
                  <a:path extrusionOk="0" h="12793" w="90037">
                    <a:moveTo>
                      <a:pt x="0" y="0"/>
                    </a:moveTo>
                    <a:lnTo>
                      <a:pt x="90037" y="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74" name="Google Shape;3074;p18"/>
            <p:cNvGrpSpPr/>
            <p:nvPr/>
          </p:nvGrpSpPr>
          <p:grpSpPr>
            <a:xfrm>
              <a:off x="2420029" y="3383427"/>
              <a:ext cx="90037" cy="90707"/>
              <a:chOff x="2420029" y="3383427"/>
              <a:chExt cx="90037" cy="90707"/>
            </a:xfrm>
          </p:grpSpPr>
          <p:sp>
            <p:nvSpPr>
              <p:cNvPr id="3075" name="Google Shape;3075;p18"/>
              <p:cNvSpPr/>
              <p:nvPr/>
            </p:nvSpPr>
            <p:spPr>
              <a:xfrm>
                <a:off x="2465111" y="3383427"/>
                <a:ext cx="12699" cy="90707"/>
              </a:xfrm>
              <a:custGeom>
                <a:rect b="b" l="l" r="r" t="t"/>
                <a:pathLst>
                  <a:path extrusionOk="0" h="90707" w="12699">
                    <a:moveTo>
                      <a:pt x="0" y="0"/>
                    </a:moveTo>
                    <a:lnTo>
                      <a:pt x="0" y="90708"/>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6" name="Google Shape;3076;p18"/>
              <p:cNvSpPr/>
              <p:nvPr/>
            </p:nvSpPr>
            <p:spPr>
              <a:xfrm>
                <a:off x="2420029" y="3428717"/>
                <a:ext cx="90037" cy="12793"/>
              </a:xfrm>
              <a:custGeom>
                <a:rect b="b" l="l" r="r" t="t"/>
                <a:pathLst>
                  <a:path extrusionOk="0" h="12793" w="90037">
                    <a:moveTo>
                      <a:pt x="0" y="0"/>
                    </a:moveTo>
                    <a:lnTo>
                      <a:pt x="90037" y="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77" name="Google Shape;3077;p18"/>
            <p:cNvGrpSpPr/>
            <p:nvPr/>
          </p:nvGrpSpPr>
          <p:grpSpPr>
            <a:xfrm>
              <a:off x="2056324" y="3217620"/>
              <a:ext cx="90037" cy="90707"/>
              <a:chOff x="2056324" y="3217620"/>
              <a:chExt cx="90037" cy="90707"/>
            </a:xfrm>
          </p:grpSpPr>
          <p:sp>
            <p:nvSpPr>
              <p:cNvPr id="3078" name="Google Shape;3078;p18"/>
              <p:cNvSpPr/>
              <p:nvPr/>
            </p:nvSpPr>
            <p:spPr>
              <a:xfrm>
                <a:off x="2101279" y="3217620"/>
                <a:ext cx="12699" cy="90707"/>
              </a:xfrm>
              <a:custGeom>
                <a:rect b="b" l="l" r="r" t="t"/>
                <a:pathLst>
                  <a:path extrusionOk="0" h="90707" w="12699">
                    <a:moveTo>
                      <a:pt x="0" y="0"/>
                    </a:moveTo>
                    <a:lnTo>
                      <a:pt x="0" y="90708"/>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9" name="Google Shape;3079;p18"/>
              <p:cNvSpPr/>
              <p:nvPr/>
            </p:nvSpPr>
            <p:spPr>
              <a:xfrm>
                <a:off x="2056324" y="3263038"/>
                <a:ext cx="90037" cy="12793"/>
              </a:xfrm>
              <a:custGeom>
                <a:rect b="b" l="l" r="r" t="t"/>
                <a:pathLst>
                  <a:path extrusionOk="0" h="12793" w="90037">
                    <a:moveTo>
                      <a:pt x="0" y="0"/>
                    </a:moveTo>
                    <a:lnTo>
                      <a:pt x="90037" y="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80" name="Google Shape;3080;p18"/>
            <p:cNvGrpSpPr/>
            <p:nvPr/>
          </p:nvGrpSpPr>
          <p:grpSpPr>
            <a:xfrm>
              <a:off x="1884123" y="3217620"/>
              <a:ext cx="90037" cy="90707"/>
              <a:chOff x="1884123" y="3217620"/>
              <a:chExt cx="90037" cy="90707"/>
            </a:xfrm>
          </p:grpSpPr>
          <p:sp>
            <p:nvSpPr>
              <p:cNvPr id="3081" name="Google Shape;3081;p18"/>
              <p:cNvSpPr/>
              <p:nvPr/>
            </p:nvSpPr>
            <p:spPr>
              <a:xfrm>
                <a:off x="1929205" y="3217620"/>
                <a:ext cx="12699" cy="90707"/>
              </a:xfrm>
              <a:custGeom>
                <a:rect b="b" l="l" r="r" t="t"/>
                <a:pathLst>
                  <a:path extrusionOk="0" h="90707" w="12699">
                    <a:moveTo>
                      <a:pt x="0" y="0"/>
                    </a:moveTo>
                    <a:lnTo>
                      <a:pt x="0" y="90708"/>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2" name="Google Shape;3082;p18"/>
              <p:cNvSpPr/>
              <p:nvPr/>
            </p:nvSpPr>
            <p:spPr>
              <a:xfrm>
                <a:off x="1884123" y="3263038"/>
                <a:ext cx="90037" cy="12793"/>
              </a:xfrm>
              <a:custGeom>
                <a:rect b="b" l="l" r="r" t="t"/>
                <a:pathLst>
                  <a:path extrusionOk="0" h="12793" w="90037">
                    <a:moveTo>
                      <a:pt x="0" y="0"/>
                    </a:moveTo>
                    <a:lnTo>
                      <a:pt x="90037" y="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83" name="Google Shape;3083;p18"/>
            <p:cNvGrpSpPr/>
            <p:nvPr/>
          </p:nvGrpSpPr>
          <p:grpSpPr>
            <a:xfrm>
              <a:off x="1734019" y="3162351"/>
              <a:ext cx="89910" cy="90707"/>
              <a:chOff x="1734019" y="3162351"/>
              <a:chExt cx="89910" cy="90707"/>
            </a:xfrm>
          </p:grpSpPr>
          <p:sp>
            <p:nvSpPr>
              <p:cNvPr id="3084" name="Google Shape;3084;p18"/>
              <p:cNvSpPr/>
              <p:nvPr/>
            </p:nvSpPr>
            <p:spPr>
              <a:xfrm>
                <a:off x="1778974" y="3162351"/>
                <a:ext cx="12699" cy="90707"/>
              </a:xfrm>
              <a:custGeom>
                <a:rect b="b" l="l" r="r" t="t"/>
                <a:pathLst>
                  <a:path extrusionOk="0" h="90707" w="12699">
                    <a:moveTo>
                      <a:pt x="0" y="0"/>
                    </a:moveTo>
                    <a:lnTo>
                      <a:pt x="0" y="90708"/>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5" name="Google Shape;3085;p18"/>
              <p:cNvSpPr/>
              <p:nvPr/>
            </p:nvSpPr>
            <p:spPr>
              <a:xfrm>
                <a:off x="1734019" y="3207769"/>
                <a:ext cx="89910" cy="12793"/>
              </a:xfrm>
              <a:custGeom>
                <a:rect b="b" l="l" r="r" t="t"/>
                <a:pathLst>
                  <a:path extrusionOk="0" h="12793" w="89910">
                    <a:moveTo>
                      <a:pt x="0" y="0"/>
                    </a:moveTo>
                    <a:lnTo>
                      <a:pt x="89910" y="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86" name="Google Shape;3086;p18"/>
            <p:cNvGrpSpPr/>
            <p:nvPr/>
          </p:nvGrpSpPr>
          <p:grpSpPr>
            <a:xfrm>
              <a:off x="1732241" y="3067165"/>
              <a:ext cx="90037" cy="90707"/>
              <a:chOff x="1732241" y="3067165"/>
              <a:chExt cx="90037" cy="90707"/>
            </a:xfrm>
          </p:grpSpPr>
          <p:sp>
            <p:nvSpPr>
              <p:cNvPr id="3087" name="Google Shape;3087;p18"/>
              <p:cNvSpPr/>
              <p:nvPr/>
            </p:nvSpPr>
            <p:spPr>
              <a:xfrm>
                <a:off x="1777323" y="3067165"/>
                <a:ext cx="12699" cy="90707"/>
              </a:xfrm>
              <a:custGeom>
                <a:rect b="b" l="l" r="r" t="t"/>
                <a:pathLst>
                  <a:path extrusionOk="0" h="90707" w="12699">
                    <a:moveTo>
                      <a:pt x="0" y="0"/>
                    </a:moveTo>
                    <a:lnTo>
                      <a:pt x="0" y="90708"/>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8" name="Google Shape;3088;p18"/>
              <p:cNvSpPr/>
              <p:nvPr/>
            </p:nvSpPr>
            <p:spPr>
              <a:xfrm>
                <a:off x="1732241" y="3112455"/>
                <a:ext cx="90037" cy="12793"/>
              </a:xfrm>
              <a:custGeom>
                <a:rect b="b" l="l" r="r" t="t"/>
                <a:pathLst>
                  <a:path extrusionOk="0" h="12793" w="90037">
                    <a:moveTo>
                      <a:pt x="0" y="0"/>
                    </a:moveTo>
                    <a:lnTo>
                      <a:pt x="90037" y="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89" name="Google Shape;3089;p18"/>
            <p:cNvGrpSpPr/>
            <p:nvPr/>
          </p:nvGrpSpPr>
          <p:grpSpPr>
            <a:xfrm>
              <a:off x="1677381" y="2917478"/>
              <a:ext cx="90037" cy="90707"/>
              <a:chOff x="1677381" y="2917478"/>
              <a:chExt cx="90037" cy="90707"/>
            </a:xfrm>
          </p:grpSpPr>
          <p:sp>
            <p:nvSpPr>
              <p:cNvPr id="3090" name="Google Shape;3090;p18"/>
              <p:cNvSpPr/>
              <p:nvPr/>
            </p:nvSpPr>
            <p:spPr>
              <a:xfrm>
                <a:off x="1722463" y="2917478"/>
                <a:ext cx="12699" cy="90707"/>
              </a:xfrm>
              <a:custGeom>
                <a:rect b="b" l="l" r="r" t="t"/>
                <a:pathLst>
                  <a:path extrusionOk="0" h="90707" w="12699">
                    <a:moveTo>
                      <a:pt x="0" y="0"/>
                    </a:moveTo>
                    <a:lnTo>
                      <a:pt x="0" y="90708"/>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1" name="Google Shape;3091;p18"/>
              <p:cNvSpPr/>
              <p:nvPr/>
            </p:nvSpPr>
            <p:spPr>
              <a:xfrm>
                <a:off x="1677381" y="2962896"/>
                <a:ext cx="90037" cy="12793"/>
              </a:xfrm>
              <a:custGeom>
                <a:rect b="b" l="l" r="r" t="t"/>
                <a:pathLst>
                  <a:path extrusionOk="0" h="12793" w="90037">
                    <a:moveTo>
                      <a:pt x="0" y="0"/>
                    </a:moveTo>
                    <a:lnTo>
                      <a:pt x="90037" y="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92" name="Google Shape;3092;p18"/>
            <p:cNvGrpSpPr/>
            <p:nvPr/>
          </p:nvGrpSpPr>
          <p:grpSpPr>
            <a:xfrm>
              <a:off x="1554199" y="2770477"/>
              <a:ext cx="90037" cy="90707"/>
              <a:chOff x="1554199" y="2770477"/>
              <a:chExt cx="90037" cy="90707"/>
            </a:xfrm>
          </p:grpSpPr>
          <p:sp>
            <p:nvSpPr>
              <p:cNvPr id="3093" name="Google Shape;3093;p18"/>
              <p:cNvSpPr/>
              <p:nvPr/>
            </p:nvSpPr>
            <p:spPr>
              <a:xfrm>
                <a:off x="1599154" y="2770477"/>
                <a:ext cx="12699" cy="90707"/>
              </a:xfrm>
              <a:custGeom>
                <a:rect b="b" l="l" r="r" t="t"/>
                <a:pathLst>
                  <a:path extrusionOk="0" h="90707" w="12699">
                    <a:moveTo>
                      <a:pt x="0" y="0"/>
                    </a:moveTo>
                    <a:lnTo>
                      <a:pt x="0" y="90708"/>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4" name="Google Shape;3094;p18"/>
              <p:cNvSpPr/>
              <p:nvPr/>
            </p:nvSpPr>
            <p:spPr>
              <a:xfrm>
                <a:off x="1554199" y="2815767"/>
                <a:ext cx="90037" cy="12793"/>
              </a:xfrm>
              <a:custGeom>
                <a:rect b="b" l="l" r="r" t="t"/>
                <a:pathLst>
                  <a:path extrusionOk="0" h="12793" w="90037">
                    <a:moveTo>
                      <a:pt x="0" y="0"/>
                    </a:moveTo>
                    <a:lnTo>
                      <a:pt x="90037" y="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95" name="Google Shape;3095;p18"/>
            <p:cNvGrpSpPr/>
            <p:nvPr/>
          </p:nvGrpSpPr>
          <p:grpSpPr>
            <a:xfrm>
              <a:off x="1545817" y="2520487"/>
              <a:ext cx="89910" cy="90707"/>
              <a:chOff x="1545817" y="2520487"/>
              <a:chExt cx="89910" cy="90707"/>
            </a:xfrm>
          </p:grpSpPr>
          <p:sp>
            <p:nvSpPr>
              <p:cNvPr id="3096" name="Google Shape;3096;p18"/>
              <p:cNvSpPr/>
              <p:nvPr/>
            </p:nvSpPr>
            <p:spPr>
              <a:xfrm>
                <a:off x="1590772" y="2520487"/>
                <a:ext cx="12699" cy="90707"/>
              </a:xfrm>
              <a:custGeom>
                <a:rect b="b" l="l" r="r" t="t"/>
                <a:pathLst>
                  <a:path extrusionOk="0" h="90707" w="12699">
                    <a:moveTo>
                      <a:pt x="0" y="0"/>
                    </a:moveTo>
                    <a:lnTo>
                      <a:pt x="0" y="90708"/>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7" name="Google Shape;3097;p18"/>
              <p:cNvSpPr/>
              <p:nvPr/>
            </p:nvSpPr>
            <p:spPr>
              <a:xfrm>
                <a:off x="1545817" y="2565777"/>
                <a:ext cx="89910" cy="12793"/>
              </a:xfrm>
              <a:custGeom>
                <a:rect b="b" l="l" r="r" t="t"/>
                <a:pathLst>
                  <a:path extrusionOk="0" h="12793" w="89910">
                    <a:moveTo>
                      <a:pt x="0" y="0"/>
                    </a:moveTo>
                    <a:lnTo>
                      <a:pt x="89910" y="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098" name="Google Shape;3098;p18"/>
            <p:cNvGrpSpPr/>
            <p:nvPr/>
          </p:nvGrpSpPr>
          <p:grpSpPr>
            <a:xfrm>
              <a:off x="1542388" y="2343677"/>
              <a:ext cx="90037" cy="90707"/>
              <a:chOff x="1542388" y="2343677"/>
              <a:chExt cx="90037" cy="90707"/>
            </a:xfrm>
          </p:grpSpPr>
          <p:sp>
            <p:nvSpPr>
              <p:cNvPr id="3099" name="Google Shape;3099;p18"/>
              <p:cNvSpPr/>
              <p:nvPr/>
            </p:nvSpPr>
            <p:spPr>
              <a:xfrm>
                <a:off x="1587344" y="2343677"/>
                <a:ext cx="12699" cy="90707"/>
              </a:xfrm>
              <a:custGeom>
                <a:rect b="b" l="l" r="r" t="t"/>
                <a:pathLst>
                  <a:path extrusionOk="0" h="90707" w="12699">
                    <a:moveTo>
                      <a:pt x="0" y="0"/>
                    </a:moveTo>
                    <a:lnTo>
                      <a:pt x="0" y="90708"/>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0" name="Google Shape;3100;p18"/>
              <p:cNvSpPr/>
              <p:nvPr/>
            </p:nvSpPr>
            <p:spPr>
              <a:xfrm>
                <a:off x="1542388" y="2388967"/>
                <a:ext cx="90037" cy="12793"/>
              </a:xfrm>
              <a:custGeom>
                <a:rect b="b" l="l" r="r" t="t"/>
                <a:pathLst>
                  <a:path extrusionOk="0" h="12793" w="90037">
                    <a:moveTo>
                      <a:pt x="0" y="0"/>
                    </a:moveTo>
                    <a:lnTo>
                      <a:pt x="90037" y="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01" name="Google Shape;3101;p18"/>
            <p:cNvGrpSpPr/>
            <p:nvPr/>
          </p:nvGrpSpPr>
          <p:grpSpPr>
            <a:xfrm>
              <a:off x="1535658" y="2165971"/>
              <a:ext cx="90037" cy="90707"/>
              <a:chOff x="1535658" y="2165971"/>
              <a:chExt cx="90037" cy="90707"/>
            </a:xfrm>
          </p:grpSpPr>
          <p:sp>
            <p:nvSpPr>
              <p:cNvPr id="3102" name="Google Shape;3102;p18"/>
              <p:cNvSpPr/>
              <p:nvPr/>
            </p:nvSpPr>
            <p:spPr>
              <a:xfrm>
                <a:off x="1580613" y="2165971"/>
                <a:ext cx="12699" cy="90707"/>
              </a:xfrm>
              <a:custGeom>
                <a:rect b="b" l="l" r="r" t="t"/>
                <a:pathLst>
                  <a:path extrusionOk="0" h="90707" w="12699">
                    <a:moveTo>
                      <a:pt x="0" y="0"/>
                    </a:moveTo>
                    <a:lnTo>
                      <a:pt x="0" y="90708"/>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3" name="Google Shape;3103;p18"/>
              <p:cNvSpPr/>
              <p:nvPr/>
            </p:nvSpPr>
            <p:spPr>
              <a:xfrm>
                <a:off x="1535658" y="2211261"/>
                <a:ext cx="90037" cy="12793"/>
              </a:xfrm>
              <a:custGeom>
                <a:rect b="b" l="l" r="r" t="t"/>
                <a:pathLst>
                  <a:path extrusionOk="0" h="12793" w="90037">
                    <a:moveTo>
                      <a:pt x="0" y="0"/>
                    </a:moveTo>
                    <a:lnTo>
                      <a:pt x="90037" y="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04" name="Google Shape;3104;p18"/>
            <p:cNvGrpSpPr/>
            <p:nvPr/>
          </p:nvGrpSpPr>
          <p:grpSpPr>
            <a:xfrm>
              <a:off x="1479146" y="2016284"/>
              <a:ext cx="89910" cy="90707"/>
              <a:chOff x="1479146" y="2016284"/>
              <a:chExt cx="89910" cy="90707"/>
            </a:xfrm>
          </p:grpSpPr>
          <p:sp>
            <p:nvSpPr>
              <p:cNvPr id="3105" name="Google Shape;3105;p18"/>
              <p:cNvSpPr/>
              <p:nvPr/>
            </p:nvSpPr>
            <p:spPr>
              <a:xfrm>
                <a:off x="1524102" y="2016284"/>
                <a:ext cx="12699" cy="90707"/>
              </a:xfrm>
              <a:custGeom>
                <a:rect b="b" l="l" r="r" t="t"/>
                <a:pathLst>
                  <a:path extrusionOk="0" h="90707" w="12699">
                    <a:moveTo>
                      <a:pt x="0" y="0"/>
                    </a:moveTo>
                    <a:lnTo>
                      <a:pt x="0" y="90708"/>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6" name="Google Shape;3106;p18"/>
              <p:cNvSpPr/>
              <p:nvPr/>
            </p:nvSpPr>
            <p:spPr>
              <a:xfrm>
                <a:off x="1479146" y="2061702"/>
                <a:ext cx="89910" cy="12793"/>
              </a:xfrm>
              <a:custGeom>
                <a:rect b="b" l="l" r="r" t="t"/>
                <a:pathLst>
                  <a:path extrusionOk="0" h="12793" w="89910">
                    <a:moveTo>
                      <a:pt x="0" y="0"/>
                    </a:moveTo>
                    <a:lnTo>
                      <a:pt x="89910" y="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07" name="Google Shape;3107;p18"/>
            <p:cNvGrpSpPr/>
            <p:nvPr/>
          </p:nvGrpSpPr>
          <p:grpSpPr>
            <a:xfrm>
              <a:off x="1374505" y="1953467"/>
              <a:ext cx="89910" cy="90579"/>
              <a:chOff x="1374505" y="1953467"/>
              <a:chExt cx="89910" cy="90579"/>
            </a:xfrm>
          </p:grpSpPr>
          <p:sp>
            <p:nvSpPr>
              <p:cNvPr id="3108" name="Google Shape;3108;p18"/>
              <p:cNvSpPr/>
              <p:nvPr/>
            </p:nvSpPr>
            <p:spPr>
              <a:xfrm>
                <a:off x="1419460" y="1953467"/>
                <a:ext cx="12699" cy="90579"/>
              </a:xfrm>
              <a:custGeom>
                <a:rect b="b" l="l" r="r" t="t"/>
                <a:pathLst>
                  <a:path extrusionOk="0" h="90579" w="12699">
                    <a:moveTo>
                      <a:pt x="0" y="0"/>
                    </a:moveTo>
                    <a:lnTo>
                      <a:pt x="0" y="9058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9" name="Google Shape;3109;p18"/>
              <p:cNvSpPr/>
              <p:nvPr/>
            </p:nvSpPr>
            <p:spPr>
              <a:xfrm>
                <a:off x="1374505" y="1998757"/>
                <a:ext cx="89910" cy="12793"/>
              </a:xfrm>
              <a:custGeom>
                <a:rect b="b" l="l" r="r" t="t"/>
                <a:pathLst>
                  <a:path extrusionOk="0" h="12793" w="89910">
                    <a:moveTo>
                      <a:pt x="0" y="0"/>
                    </a:moveTo>
                    <a:lnTo>
                      <a:pt x="89910" y="0"/>
                    </a:lnTo>
                  </a:path>
                </a:pathLst>
              </a:custGeom>
              <a:noFill/>
              <a:ln cap="flat" cmpd="sng" w="11400">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110" name="Google Shape;3110;p18"/>
            <p:cNvSpPr/>
            <p:nvPr/>
          </p:nvSpPr>
          <p:spPr>
            <a:xfrm>
              <a:off x="1414127" y="1999524"/>
              <a:ext cx="1626765" cy="1641313"/>
            </a:xfrm>
            <a:custGeom>
              <a:rect b="b" l="l" r="r" t="t"/>
              <a:pathLst>
                <a:path extrusionOk="0" h="1641313" w="1626765">
                  <a:moveTo>
                    <a:pt x="1626765" y="1641314"/>
                  </a:moveTo>
                  <a:lnTo>
                    <a:pt x="1626765" y="1500838"/>
                  </a:lnTo>
                  <a:lnTo>
                    <a:pt x="1089082" y="1500838"/>
                  </a:lnTo>
                  <a:lnTo>
                    <a:pt x="1089082" y="1430600"/>
                  </a:lnTo>
                  <a:lnTo>
                    <a:pt x="894911" y="1430600"/>
                  </a:lnTo>
                  <a:lnTo>
                    <a:pt x="894911" y="1347057"/>
                  </a:lnTo>
                  <a:lnTo>
                    <a:pt x="878275" y="1347057"/>
                  </a:lnTo>
                  <a:lnTo>
                    <a:pt x="878275" y="1265049"/>
                  </a:lnTo>
                  <a:lnTo>
                    <a:pt x="468473" y="1265049"/>
                  </a:lnTo>
                  <a:lnTo>
                    <a:pt x="468473" y="1228331"/>
                  </a:lnTo>
                  <a:lnTo>
                    <a:pt x="373864" y="1228331"/>
                  </a:lnTo>
                  <a:lnTo>
                    <a:pt x="373864" y="1021071"/>
                  </a:lnTo>
                  <a:lnTo>
                    <a:pt x="343894" y="1021071"/>
                  </a:lnTo>
                  <a:lnTo>
                    <a:pt x="343894" y="984225"/>
                  </a:lnTo>
                  <a:lnTo>
                    <a:pt x="329036" y="984225"/>
                  </a:lnTo>
                  <a:lnTo>
                    <a:pt x="329036" y="955823"/>
                  </a:lnTo>
                  <a:lnTo>
                    <a:pt x="209537" y="955823"/>
                  </a:lnTo>
                  <a:lnTo>
                    <a:pt x="209537" y="917186"/>
                  </a:lnTo>
                  <a:lnTo>
                    <a:pt x="197726" y="917186"/>
                  </a:lnTo>
                  <a:lnTo>
                    <a:pt x="197726" y="720545"/>
                  </a:lnTo>
                  <a:lnTo>
                    <a:pt x="190234" y="720545"/>
                  </a:lnTo>
                  <a:lnTo>
                    <a:pt x="190234" y="590305"/>
                  </a:lnTo>
                  <a:lnTo>
                    <a:pt x="190234" y="426289"/>
                  </a:lnTo>
                  <a:lnTo>
                    <a:pt x="174233" y="426289"/>
                  </a:lnTo>
                  <a:lnTo>
                    <a:pt x="174233" y="243977"/>
                  </a:lnTo>
                  <a:lnTo>
                    <a:pt x="164200" y="243977"/>
                  </a:lnTo>
                  <a:lnTo>
                    <a:pt x="164200" y="123460"/>
                  </a:lnTo>
                  <a:lnTo>
                    <a:pt x="156073" y="123460"/>
                  </a:lnTo>
                  <a:lnTo>
                    <a:pt x="156073" y="87893"/>
                  </a:lnTo>
                  <a:lnTo>
                    <a:pt x="142104" y="87893"/>
                  </a:lnTo>
                  <a:lnTo>
                    <a:pt x="142104" y="64609"/>
                  </a:lnTo>
                  <a:lnTo>
                    <a:pt x="106546" y="64609"/>
                  </a:lnTo>
                  <a:lnTo>
                    <a:pt x="106546" y="38765"/>
                  </a:lnTo>
                  <a:lnTo>
                    <a:pt x="69846" y="38765"/>
                  </a:lnTo>
                  <a:lnTo>
                    <a:pt x="69846" y="20854"/>
                  </a:lnTo>
                  <a:lnTo>
                    <a:pt x="43812" y="20854"/>
                  </a:lnTo>
                  <a:lnTo>
                    <a:pt x="43812" y="0"/>
                  </a:lnTo>
                  <a:lnTo>
                    <a:pt x="0" y="0"/>
                  </a:lnTo>
                </a:path>
              </a:pathLst>
            </a:custGeom>
            <a:noFill/>
            <a:ln cap="flat" cmpd="sng" w="15825">
              <a:solidFill>
                <a:srgbClr val="666766"/>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11" name="Google Shape;3111;p18"/>
          <p:cNvGrpSpPr/>
          <p:nvPr/>
        </p:nvGrpSpPr>
        <p:grpSpPr>
          <a:xfrm>
            <a:off x="1426953" y="1951036"/>
            <a:ext cx="2855030" cy="1543568"/>
            <a:chOff x="1426953" y="1951036"/>
            <a:chExt cx="2855030" cy="1543568"/>
          </a:xfrm>
        </p:grpSpPr>
        <p:grpSp>
          <p:nvGrpSpPr>
            <p:cNvPr id="3112" name="Google Shape;3112;p18"/>
            <p:cNvGrpSpPr/>
            <p:nvPr/>
          </p:nvGrpSpPr>
          <p:grpSpPr>
            <a:xfrm>
              <a:off x="2086294" y="2757172"/>
              <a:ext cx="90037" cy="90707"/>
              <a:chOff x="2086294" y="2757172"/>
              <a:chExt cx="90037" cy="90707"/>
            </a:xfrm>
          </p:grpSpPr>
          <p:sp>
            <p:nvSpPr>
              <p:cNvPr id="3113" name="Google Shape;3113;p18"/>
              <p:cNvSpPr/>
              <p:nvPr/>
            </p:nvSpPr>
            <p:spPr>
              <a:xfrm>
                <a:off x="2131376" y="2757172"/>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4" name="Google Shape;3114;p18"/>
              <p:cNvSpPr/>
              <p:nvPr/>
            </p:nvSpPr>
            <p:spPr>
              <a:xfrm>
                <a:off x="2086294" y="2802590"/>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15" name="Google Shape;3115;p18"/>
            <p:cNvGrpSpPr/>
            <p:nvPr/>
          </p:nvGrpSpPr>
          <p:grpSpPr>
            <a:xfrm>
              <a:off x="2426759" y="3001789"/>
              <a:ext cx="90037" cy="90707"/>
              <a:chOff x="2426759" y="3001789"/>
              <a:chExt cx="90037" cy="90707"/>
            </a:xfrm>
          </p:grpSpPr>
          <p:sp>
            <p:nvSpPr>
              <p:cNvPr id="3116" name="Google Shape;3116;p18"/>
              <p:cNvSpPr/>
              <p:nvPr/>
            </p:nvSpPr>
            <p:spPr>
              <a:xfrm>
                <a:off x="2471842" y="3001789"/>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7" name="Google Shape;3117;p18"/>
              <p:cNvSpPr/>
              <p:nvPr/>
            </p:nvSpPr>
            <p:spPr>
              <a:xfrm>
                <a:off x="2426759" y="3047079"/>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18" name="Google Shape;3118;p18"/>
            <p:cNvGrpSpPr/>
            <p:nvPr/>
          </p:nvGrpSpPr>
          <p:grpSpPr>
            <a:xfrm>
              <a:off x="2476159" y="3004859"/>
              <a:ext cx="90037" cy="90707"/>
              <a:chOff x="2476159" y="3004859"/>
              <a:chExt cx="90037" cy="90707"/>
            </a:xfrm>
          </p:grpSpPr>
          <p:sp>
            <p:nvSpPr>
              <p:cNvPr id="3119" name="Google Shape;3119;p18"/>
              <p:cNvSpPr/>
              <p:nvPr/>
            </p:nvSpPr>
            <p:spPr>
              <a:xfrm>
                <a:off x="2521241" y="3004859"/>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0" name="Google Shape;3120;p18"/>
              <p:cNvSpPr/>
              <p:nvPr/>
            </p:nvSpPr>
            <p:spPr>
              <a:xfrm>
                <a:off x="2476159" y="3050277"/>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21" name="Google Shape;3121;p18"/>
            <p:cNvGrpSpPr/>
            <p:nvPr/>
          </p:nvGrpSpPr>
          <p:grpSpPr>
            <a:xfrm>
              <a:off x="2524543" y="3004859"/>
              <a:ext cx="90037" cy="90707"/>
              <a:chOff x="2524543" y="3004859"/>
              <a:chExt cx="90037" cy="90707"/>
            </a:xfrm>
          </p:grpSpPr>
          <p:sp>
            <p:nvSpPr>
              <p:cNvPr id="3122" name="Google Shape;3122;p18"/>
              <p:cNvSpPr/>
              <p:nvPr/>
            </p:nvSpPr>
            <p:spPr>
              <a:xfrm>
                <a:off x="2569498" y="3004859"/>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3" name="Google Shape;3123;p18"/>
              <p:cNvSpPr/>
              <p:nvPr/>
            </p:nvSpPr>
            <p:spPr>
              <a:xfrm>
                <a:off x="2524543" y="3050277"/>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24" name="Google Shape;3124;p18"/>
            <p:cNvGrpSpPr/>
            <p:nvPr/>
          </p:nvGrpSpPr>
          <p:grpSpPr>
            <a:xfrm>
              <a:off x="2656234" y="3052580"/>
              <a:ext cx="90037" cy="90707"/>
              <a:chOff x="2656234" y="3052580"/>
              <a:chExt cx="90037" cy="90707"/>
            </a:xfrm>
          </p:grpSpPr>
          <p:sp>
            <p:nvSpPr>
              <p:cNvPr id="3125" name="Google Shape;3125;p18"/>
              <p:cNvSpPr/>
              <p:nvPr/>
            </p:nvSpPr>
            <p:spPr>
              <a:xfrm>
                <a:off x="2701189" y="3052580"/>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6" name="Google Shape;3126;p18"/>
              <p:cNvSpPr/>
              <p:nvPr/>
            </p:nvSpPr>
            <p:spPr>
              <a:xfrm>
                <a:off x="2656234" y="3097870"/>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27" name="Google Shape;3127;p18"/>
            <p:cNvGrpSpPr/>
            <p:nvPr/>
          </p:nvGrpSpPr>
          <p:grpSpPr>
            <a:xfrm>
              <a:off x="2801258" y="3052580"/>
              <a:ext cx="90037" cy="90707"/>
              <a:chOff x="2801258" y="3052580"/>
              <a:chExt cx="90037" cy="90707"/>
            </a:xfrm>
          </p:grpSpPr>
          <p:sp>
            <p:nvSpPr>
              <p:cNvPr id="3128" name="Google Shape;3128;p18"/>
              <p:cNvSpPr/>
              <p:nvPr/>
            </p:nvSpPr>
            <p:spPr>
              <a:xfrm>
                <a:off x="2846213" y="3052580"/>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9" name="Google Shape;3129;p18"/>
              <p:cNvSpPr/>
              <p:nvPr/>
            </p:nvSpPr>
            <p:spPr>
              <a:xfrm>
                <a:off x="2801258" y="3097870"/>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30" name="Google Shape;3130;p18"/>
            <p:cNvGrpSpPr/>
            <p:nvPr/>
          </p:nvGrpSpPr>
          <p:grpSpPr>
            <a:xfrm>
              <a:off x="3173598" y="3118852"/>
              <a:ext cx="90037" cy="90707"/>
              <a:chOff x="3173598" y="3118852"/>
              <a:chExt cx="90037" cy="90707"/>
            </a:xfrm>
          </p:grpSpPr>
          <p:sp>
            <p:nvSpPr>
              <p:cNvPr id="3131" name="Google Shape;3131;p18"/>
              <p:cNvSpPr/>
              <p:nvPr/>
            </p:nvSpPr>
            <p:spPr>
              <a:xfrm>
                <a:off x="3218553" y="3118852"/>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2" name="Google Shape;3132;p18"/>
              <p:cNvSpPr/>
              <p:nvPr/>
            </p:nvSpPr>
            <p:spPr>
              <a:xfrm>
                <a:off x="3173598" y="3164270"/>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33" name="Google Shape;3133;p18"/>
            <p:cNvGrpSpPr/>
            <p:nvPr/>
          </p:nvGrpSpPr>
          <p:grpSpPr>
            <a:xfrm>
              <a:off x="3337164" y="3118852"/>
              <a:ext cx="90037" cy="90707"/>
              <a:chOff x="3337164" y="3118852"/>
              <a:chExt cx="90037" cy="90707"/>
            </a:xfrm>
          </p:grpSpPr>
          <p:sp>
            <p:nvSpPr>
              <p:cNvPr id="3134" name="Google Shape;3134;p18"/>
              <p:cNvSpPr/>
              <p:nvPr/>
            </p:nvSpPr>
            <p:spPr>
              <a:xfrm>
                <a:off x="3382119" y="3118852"/>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5" name="Google Shape;3135;p18"/>
              <p:cNvSpPr/>
              <p:nvPr/>
            </p:nvSpPr>
            <p:spPr>
              <a:xfrm>
                <a:off x="3337164" y="3164270"/>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36" name="Google Shape;3136;p18"/>
            <p:cNvGrpSpPr/>
            <p:nvPr/>
          </p:nvGrpSpPr>
          <p:grpSpPr>
            <a:xfrm>
              <a:off x="3877133" y="3403897"/>
              <a:ext cx="90037" cy="90707"/>
              <a:chOff x="3877133" y="3403897"/>
              <a:chExt cx="90037" cy="90707"/>
            </a:xfrm>
          </p:grpSpPr>
          <p:sp>
            <p:nvSpPr>
              <p:cNvPr id="3137" name="Google Shape;3137;p18"/>
              <p:cNvSpPr/>
              <p:nvPr/>
            </p:nvSpPr>
            <p:spPr>
              <a:xfrm>
                <a:off x="3922215" y="3403897"/>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8" name="Google Shape;3138;p18"/>
              <p:cNvSpPr/>
              <p:nvPr/>
            </p:nvSpPr>
            <p:spPr>
              <a:xfrm>
                <a:off x="3877133" y="3449187"/>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39" name="Google Shape;3139;p18"/>
            <p:cNvGrpSpPr/>
            <p:nvPr/>
          </p:nvGrpSpPr>
          <p:grpSpPr>
            <a:xfrm>
              <a:off x="4191946" y="3403897"/>
              <a:ext cx="90037" cy="90707"/>
              <a:chOff x="4191946" y="3403897"/>
              <a:chExt cx="90037" cy="90707"/>
            </a:xfrm>
          </p:grpSpPr>
          <p:sp>
            <p:nvSpPr>
              <p:cNvPr id="3140" name="Google Shape;3140;p18"/>
              <p:cNvSpPr/>
              <p:nvPr/>
            </p:nvSpPr>
            <p:spPr>
              <a:xfrm>
                <a:off x="4236901" y="3403897"/>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1" name="Google Shape;3141;p18"/>
              <p:cNvSpPr/>
              <p:nvPr/>
            </p:nvSpPr>
            <p:spPr>
              <a:xfrm>
                <a:off x="4191946" y="3449187"/>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42" name="Google Shape;3142;p18"/>
            <p:cNvGrpSpPr/>
            <p:nvPr/>
          </p:nvGrpSpPr>
          <p:grpSpPr>
            <a:xfrm>
              <a:off x="1904315" y="2673245"/>
              <a:ext cx="90037" cy="90707"/>
              <a:chOff x="1904315" y="2673245"/>
              <a:chExt cx="90037" cy="90707"/>
            </a:xfrm>
          </p:grpSpPr>
          <p:sp>
            <p:nvSpPr>
              <p:cNvPr id="3143" name="Google Shape;3143;p18"/>
              <p:cNvSpPr/>
              <p:nvPr/>
            </p:nvSpPr>
            <p:spPr>
              <a:xfrm>
                <a:off x="1949270" y="2673245"/>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4" name="Google Shape;3144;p18"/>
              <p:cNvSpPr/>
              <p:nvPr/>
            </p:nvSpPr>
            <p:spPr>
              <a:xfrm>
                <a:off x="1904315" y="2718663"/>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45" name="Google Shape;3145;p18"/>
            <p:cNvGrpSpPr/>
            <p:nvPr/>
          </p:nvGrpSpPr>
          <p:grpSpPr>
            <a:xfrm>
              <a:off x="1885774" y="2573837"/>
              <a:ext cx="90037" cy="90707"/>
              <a:chOff x="1885774" y="2573837"/>
              <a:chExt cx="90037" cy="90707"/>
            </a:xfrm>
          </p:grpSpPr>
          <p:sp>
            <p:nvSpPr>
              <p:cNvPr id="3146" name="Google Shape;3146;p18"/>
              <p:cNvSpPr/>
              <p:nvPr/>
            </p:nvSpPr>
            <p:spPr>
              <a:xfrm>
                <a:off x="1930729" y="2573837"/>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7" name="Google Shape;3147;p18"/>
              <p:cNvSpPr/>
              <p:nvPr/>
            </p:nvSpPr>
            <p:spPr>
              <a:xfrm>
                <a:off x="1885774" y="2619127"/>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48" name="Google Shape;3148;p18"/>
            <p:cNvGrpSpPr/>
            <p:nvPr/>
          </p:nvGrpSpPr>
          <p:grpSpPr>
            <a:xfrm>
              <a:off x="1731479" y="2505390"/>
              <a:ext cx="90037" cy="90707"/>
              <a:chOff x="1731479" y="2505390"/>
              <a:chExt cx="90037" cy="90707"/>
            </a:xfrm>
          </p:grpSpPr>
          <p:sp>
            <p:nvSpPr>
              <p:cNvPr id="3149" name="Google Shape;3149;p18"/>
              <p:cNvSpPr/>
              <p:nvPr/>
            </p:nvSpPr>
            <p:spPr>
              <a:xfrm>
                <a:off x="1776434" y="2505390"/>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0" name="Google Shape;3150;p18"/>
              <p:cNvSpPr/>
              <p:nvPr/>
            </p:nvSpPr>
            <p:spPr>
              <a:xfrm>
                <a:off x="1731479" y="2550808"/>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51" name="Google Shape;3151;p18"/>
            <p:cNvGrpSpPr/>
            <p:nvPr/>
          </p:nvGrpSpPr>
          <p:grpSpPr>
            <a:xfrm>
              <a:off x="1724241" y="2505390"/>
              <a:ext cx="90037" cy="90707"/>
              <a:chOff x="1724241" y="2505390"/>
              <a:chExt cx="90037" cy="90707"/>
            </a:xfrm>
          </p:grpSpPr>
          <p:sp>
            <p:nvSpPr>
              <p:cNvPr id="3152" name="Google Shape;3152;p18"/>
              <p:cNvSpPr/>
              <p:nvPr/>
            </p:nvSpPr>
            <p:spPr>
              <a:xfrm>
                <a:off x="1769323" y="2505390"/>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3" name="Google Shape;3153;p18"/>
              <p:cNvSpPr/>
              <p:nvPr/>
            </p:nvSpPr>
            <p:spPr>
              <a:xfrm>
                <a:off x="1724241" y="2550808"/>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54" name="Google Shape;3154;p18"/>
            <p:cNvGrpSpPr/>
            <p:nvPr/>
          </p:nvGrpSpPr>
          <p:grpSpPr>
            <a:xfrm>
              <a:off x="1731479" y="2504367"/>
              <a:ext cx="90037" cy="90707"/>
              <a:chOff x="1731479" y="2504367"/>
              <a:chExt cx="90037" cy="90707"/>
            </a:xfrm>
          </p:grpSpPr>
          <p:sp>
            <p:nvSpPr>
              <p:cNvPr id="3155" name="Google Shape;3155;p18"/>
              <p:cNvSpPr/>
              <p:nvPr/>
            </p:nvSpPr>
            <p:spPr>
              <a:xfrm>
                <a:off x="1776434" y="2504367"/>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6" name="Google Shape;3156;p18"/>
              <p:cNvSpPr/>
              <p:nvPr/>
            </p:nvSpPr>
            <p:spPr>
              <a:xfrm>
                <a:off x="1731479" y="2549785"/>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57" name="Google Shape;3157;p18"/>
            <p:cNvGrpSpPr/>
            <p:nvPr/>
          </p:nvGrpSpPr>
          <p:grpSpPr>
            <a:xfrm>
              <a:off x="1735543" y="2504367"/>
              <a:ext cx="90037" cy="90707"/>
              <a:chOff x="1735543" y="2504367"/>
              <a:chExt cx="90037" cy="90707"/>
            </a:xfrm>
          </p:grpSpPr>
          <p:sp>
            <p:nvSpPr>
              <p:cNvPr id="3158" name="Google Shape;3158;p18"/>
              <p:cNvSpPr/>
              <p:nvPr/>
            </p:nvSpPr>
            <p:spPr>
              <a:xfrm>
                <a:off x="1780625" y="2504367"/>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9" name="Google Shape;3159;p18"/>
              <p:cNvSpPr/>
              <p:nvPr/>
            </p:nvSpPr>
            <p:spPr>
              <a:xfrm>
                <a:off x="1735543" y="2549785"/>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60" name="Google Shape;3160;p18"/>
            <p:cNvGrpSpPr/>
            <p:nvPr/>
          </p:nvGrpSpPr>
          <p:grpSpPr>
            <a:xfrm>
              <a:off x="1548357" y="2296084"/>
              <a:ext cx="90037" cy="90707"/>
              <a:chOff x="1548357" y="2296084"/>
              <a:chExt cx="90037" cy="90707"/>
            </a:xfrm>
          </p:grpSpPr>
          <p:sp>
            <p:nvSpPr>
              <p:cNvPr id="3161" name="Google Shape;3161;p18"/>
              <p:cNvSpPr/>
              <p:nvPr/>
            </p:nvSpPr>
            <p:spPr>
              <a:xfrm>
                <a:off x="1593439" y="2296084"/>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2" name="Google Shape;3162;p18"/>
              <p:cNvSpPr/>
              <p:nvPr/>
            </p:nvSpPr>
            <p:spPr>
              <a:xfrm>
                <a:off x="1548357" y="2341374"/>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63" name="Google Shape;3163;p18"/>
            <p:cNvGrpSpPr/>
            <p:nvPr/>
          </p:nvGrpSpPr>
          <p:grpSpPr>
            <a:xfrm>
              <a:off x="1543277" y="2119914"/>
              <a:ext cx="90037" cy="90707"/>
              <a:chOff x="1543277" y="2119914"/>
              <a:chExt cx="90037" cy="90707"/>
            </a:xfrm>
          </p:grpSpPr>
          <p:sp>
            <p:nvSpPr>
              <p:cNvPr id="3164" name="Google Shape;3164;p18"/>
              <p:cNvSpPr/>
              <p:nvPr/>
            </p:nvSpPr>
            <p:spPr>
              <a:xfrm>
                <a:off x="1588232" y="2119914"/>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5" name="Google Shape;3165;p18"/>
              <p:cNvSpPr/>
              <p:nvPr/>
            </p:nvSpPr>
            <p:spPr>
              <a:xfrm>
                <a:off x="1543277" y="2165204"/>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66" name="Google Shape;3166;p18"/>
            <p:cNvGrpSpPr/>
            <p:nvPr/>
          </p:nvGrpSpPr>
          <p:grpSpPr>
            <a:xfrm>
              <a:off x="1519530" y="2006945"/>
              <a:ext cx="90037" cy="90707"/>
              <a:chOff x="1519530" y="2006945"/>
              <a:chExt cx="90037" cy="90707"/>
            </a:xfrm>
          </p:grpSpPr>
          <p:sp>
            <p:nvSpPr>
              <p:cNvPr id="3167" name="Google Shape;3167;p18"/>
              <p:cNvSpPr/>
              <p:nvPr/>
            </p:nvSpPr>
            <p:spPr>
              <a:xfrm>
                <a:off x="1564612" y="2006945"/>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8" name="Google Shape;3168;p18"/>
              <p:cNvSpPr/>
              <p:nvPr/>
            </p:nvSpPr>
            <p:spPr>
              <a:xfrm>
                <a:off x="1519530" y="2052363"/>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69" name="Google Shape;3169;p18"/>
            <p:cNvGrpSpPr/>
            <p:nvPr/>
          </p:nvGrpSpPr>
          <p:grpSpPr>
            <a:xfrm>
              <a:off x="1512672" y="1991720"/>
              <a:ext cx="89910" cy="90707"/>
              <a:chOff x="1512672" y="1991720"/>
              <a:chExt cx="89910" cy="90707"/>
            </a:xfrm>
          </p:grpSpPr>
          <p:sp>
            <p:nvSpPr>
              <p:cNvPr id="3170" name="Google Shape;3170;p18"/>
              <p:cNvSpPr/>
              <p:nvPr/>
            </p:nvSpPr>
            <p:spPr>
              <a:xfrm>
                <a:off x="1557627" y="1991720"/>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1" name="Google Shape;3171;p18"/>
              <p:cNvSpPr/>
              <p:nvPr/>
            </p:nvSpPr>
            <p:spPr>
              <a:xfrm>
                <a:off x="1512672" y="2037138"/>
                <a:ext cx="89910" cy="12793"/>
              </a:xfrm>
              <a:custGeom>
                <a:rect b="b" l="l" r="r" t="t"/>
                <a:pathLst>
                  <a:path extrusionOk="0" h="12793" w="89910">
                    <a:moveTo>
                      <a:pt x="0" y="0"/>
                    </a:moveTo>
                    <a:lnTo>
                      <a:pt x="89910"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72" name="Google Shape;3172;p18"/>
            <p:cNvGrpSpPr/>
            <p:nvPr/>
          </p:nvGrpSpPr>
          <p:grpSpPr>
            <a:xfrm>
              <a:off x="1449684" y="1951036"/>
              <a:ext cx="89910" cy="90707"/>
              <a:chOff x="1449684" y="1951036"/>
              <a:chExt cx="89910" cy="90707"/>
            </a:xfrm>
          </p:grpSpPr>
          <p:sp>
            <p:nvSpPr>
              <p:cNvPr id="3173" name="Google Shape;3173;p18"/>
              <p:cNvSpPr/>
              <p:nvPr/>
            </p:nvSpPr>
            <p:spPr>
              <a:xfrm>
                <a:off x="1494639" y="1951036"/>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4" name="Google Shape;3174;p18"/>
              <p:cNvSpPr/>
              <p:nvPr/>
            </p:nvSpPr>
            <p:spPr>
              <a:xfrm>
                <a:off x="1449684" y="1996326"/>
                <a:ext cx="89910" cy="12793"/>
              </a:xfrm>
              <a:custGeom>
                <a:rect b="b" l="l" r="r" t="t"/>
                <a:pathLst>
                  <a:path extrusionOk="0" h="12793" w="89910">
                    <a:moveTo>
                      <a:pt x="0" y="0"/>
                    </a:moveTo>
                    <a:lnTo>
                      <a:pt x="89910"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75" name="Google Shape;3175;p18"/>
            <p:cNvGrpSpPr/>
            <p:nvPr/>
          </p:nvGrpSpPr>
          <p:grpSpPr>
            <a:xfrm>
              <a:off x="1492862" y="1956154"/>
              <a:ext cx="90037" cy="90707"/>
              <a:chOff x="1492862" y="1956154"/>
              <a:chExt cx="90037" cy="90707"/>
            </a:xfrm>
          </p:grpSpPr>
          <p:sp>
            <p:nvSpPr>
              <p:cNvPr id="3176" name="Google Shape;3176;p18"/>
              <p:cNvSpPr/>
              <p:nvPr/>
            </p:nvSpPr>
            <p:spPr>
              <a:xfrm>
                <a:off x="1537817" y="1956154"/>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7" name="Google Shape;3177;p18"/>
              <p:cNvSpPr/>
              <p:nvPr/>
            </p:nvSpPr>
            <p:spPr>
              <a:xfrm>
                <a:off x="1492862" y="2001571"/>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78" name="Google Shape;3178;p18"/>
            <p:cNvGrpSpPr/>
            <p:nvPr/>
          </p:nvGrpSpPr>
          <p:grpSpPr>
            <a:xfrm>
              <a:off x="1556612" y="2391398"/>
              <a:ext cx="90037" cy="90707"/>
              <a:chOff x="1556612" y="2391398"/>
              <a:chExt cx="90037" cy="90707"/>
            </a:xfrm>
          </p:grpSpPr>
          <p:sp>
            <p:nvSpPr>
              <p:cNvPr id="3179" name="Google Shape;3179;p18"/>
              <p:cNvSpPr/>
              <p:nvPr/>
            </p:nvSpPr>
            <p:spPr>
              <a:xfrm>
                <a:off x="1601567" y="2391398"/>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0" name="Google Shape;3180;p18"/>
              <p:cNvSpPr/>
              <p:nvPr/>
            </p:nvSpPr>
            <p:spPr>
              <a:xfrm>
                <a:off x="1556612" y="2436816"/>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81" name="Google Shape;3181;p18"/>
            <p:cNvGrpSpPr/>
            <p:nvPr/>
          </p:nvGrpSpPr>
          <p:grpSpPr>
            <a:xfrm>
              <a:off x="1535023" y="2213180"/>
              <a:ext cx="90037" cy="90707"/>
              <a:chOff x="1535023" y="2213180"/>
              <a:chExt cx="90037" cy="90707"/>
            </a:xfrm>
          </p:grpSpPr>
          <p:sp>
            <p:nvSpPr>
              <p:cNvPr id="3182" name="Google Shape;3182;p18"/>
              <p:cNvSpPr/>
              <p:nvPr/>
            </p:nvSpPr>
            <p:spPr>
              <a:xfrm>
                <a:off x="1579978" y="2213180"/>
                <a:ext cx="12699" cy="90707"/>
              </a:xfrm>
              <a:custGeom>
                <a:rect b="b" l="l" r="r" t="t"/>
                <a:pathLst>
                  <a:path extrusionOk="0" h="90707" w="12699">
                    <a:moveTo>
                      <a:pt x="0" y="0"/>
                    </a:moveTo>
                    <a:lnTo>
                      <a:pt x="0" y="90708"/>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3" name="Google Shape;3183;p18"/>
              <p:cNvSpPr/>
              <p:nvPr/>
            </p:nvSpPr>
            <p:spPr>
              <a:xfrm>
                <a:off x="1535023" y="2258470"/>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84" name="Google Shape;3184;p18"/>
            <p:cNvGrpSpPr/>
            <p:nvPr/>
          </p:nvGrpSpPr>
          <p:grpSpPr>
            <a:xfrm>
              <a:off x="1539087" y="2198724"/>
              <a:ext cx="90037" cy="90579"/>
              <a:chOff x="1539087" y="2198724"/>
              <a:chExt cx="90037" cy="90579"/>
            </a:xfrm>
          </p:grpSpPr>
          <p:sp>
            <p:nvSpPr>
              <p:cNvPr id="3185" name="Google Shape;3185;p18"/>
              <p:cNvSpPr/>
              <p:nvPr/>
            </p:nvSpPr>
            <p:spPr>
              <a:xfrm>
                <a:off x="1584169" y="2198724"/>
                <a:ext cx="12699" cy="90579"/>
              </a:xfrm>
              <a:custGeom>
                <a:rect b="b" l="l" r="r" t="t"/>
                <a:pathLst>
                  <a:path extrusionOk="0" h="90579" w="12699">
                    <a:moveTo>
                      <a:pt x="0" y="0"/>
                    </a:moveTo>
                    <a:lnTo>
                      <a:pt x="0" y="9058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6" name="Google Shape;3186;p18"/>
              <p:cNvSpPr/>
              <p:nvPr/>
            </p:nvSpPr>
            <p:spPr>
              <a:xfrm>
                <a:off x="1539087" y="2244013"/>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87" name="Google Shape;3187;p18"/>
            <p:cNvGrpSpPr/>
            <p:nvPr/>
          </p:nvGrpSpPr>
          <p:grpSpPr>
            <a:xfrm>
              <a:off x="1705827" y="2478523"/>
              <a:ext cx="89910" cy="90579"/>
              <a:chOff x="1705827" y="2478523"/>
              <a:chExt cx="89910" cy="90579"/>
            </a:xfrm>
          </p:grpSpPr>
          <p:sp>
            <p:nvSpPr>
              <p:cNvPr id="3188" name="Google Shape;3188;p18"/>
              <p:cNvSpPr/>
              <p:nvPr/>
            </p:nvSpPr>
            <p:spPr>
              <a:xfrm>
                <a:off x="1750782" y="2478523"/>
                <a:ext cx="12699" cy="90579"/>
              </a:xfrm>
              <a:custGeom>
                <a:rect b="b" l="l" r="r" t="t"/>
                <a:pathLst>
                  <a:path extrusionOk="0" h="90579" w="12699">
                    <a:moveTo>
                      <a:pt x="0" y="0"/>
                    </a:moveTo>
                    <a:lnTo>
                      <a:pt x="0" y="9058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9" name="Google Shape;3189;p18"/>
              <p:cNvSpPr/>
              <p:nvPr/>
            </p:nvSpPr>
            <p:spPr>
              <a:xfrm>
                <a:off x="1705827" y="2523813"/>
                <a:ext cx="89910" cy="12793"/>
              </a:xfrm>
              <a:custGeom>
                <a:rect b="b" l="l" r="r" t="t"/>
                <a:pathLst>
                  <a:path extrusionOk="0" h="12793" w="89910">
                    <a:moveTo>
                      <a:pt x="0" y="0"/>
                    </a:moveTo>
                    <a:lnTo>
                      <a:pt x="89910"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190" name="Google Shape;3190;p18"/>
            <p:cNvGrpSpPr/>
            <p:nvPr/>
          </p:nvGrpSpPr>
          <p:grpSpPr>
            <a:xfrm>
              <a:off x="1631664" y="2478523"/>
              <a:ext cx="90037" cy="90579"/>
              <a:chOff x="1631664" y="2478523"/>
              <a:chExt cx="90037" cy="90579"/>
            </a:xfrm>
          </p:grpSpPr>
          <p:sp>
            <p:nvSpPr>
              <p:cNvPr id="3191" name="Google Shape;3191;p18"/>
              <p:cNvSpPr/>
              <p:nvPr/>
            </p:nvSpPr>
            <p:spPr>
              <a:xfrm>
                <a:off x="1676746" y="2478523"/>
                <a:ext cx="12699" cy="90579"/>
              </a:xfrm>
              <a:custGeom>
                <a:rect b="b" l="l" r="r" t="t"/>
                <a:pathLst>
                  <a:path extrusionOk="0" h="90579" w="12699">
                    <a:moveTo>
                      <a:pt x="0" y="0"/>
                    </a:moveTo>
                    <a:lnTo>
                      <a:pt x="0" y="9058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2" name="Google Shape;3192;p18"/>
              <p:cNvSpPr/>
              <p:nvPr/>
            </p:nvSpPr>
            <p:spPr>
              <a:xfrm>
                <a:off x="1631664" y="2523813"/>
                <a:ext cx="90037" cy="12793"/>
              </a:xfrm>
              <a:custGeom>
                <a:rect b="b" l="l" r="r" t="t"/>
                <a:pathLst>
                  <a:path extrusionOk="0" h="12793" w="90037">
                    <a:moveTo>
                      <a:pt x="0" y="0"/>
                    </a:moveTo>
                    <a:lnTo>
                      <a:pt x="90037" y="0"/>
                    </a:lnTo>
                  </a:path>
                </a:pathLst>
              </a:custGeom>
              <a:noFill/>
              <a:ln cap="flat" cmpd="sng" w="11400">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193" name="Google Shape;3193;p18"/>
            <p:cNvSpPr/>
            <p:nvPr/>
          </p:nvSpPr>
          <p:spPr>
            <a:xfrm>
              <a:off x="1426953" y="1994919"/>
              <a:ext cx="2813249" cy="1455931"/>
            </a:xfrm>
            <a:custGeom>
              <a:rect b="b" l="l" r="r" t="t"/>
              <a:pathLst>
                <a:path extrusionOk="0" h="1455931" w="2813249">
                  <a:moveTo>
                    <a:pt x="2813250" y="1455932"/>
                  </a:moveTo>
                  <a:lnTo>
                    <a:pt x="2505803" y="1455932"/>
                  </a:lnTo>
                  <a:lnTo>
                    <a:pt x="2505803" y="1361642"/>
                  </a:lnTo>
                  <a:lnTo>
                    <a:pt x="2420337" y="1361642"/>
                  </a:lnTo>
                  <a:lnTo>
                    <a:pt x="2420337" y="1266328"/>
                  </a:lnTo>
                  <a:lnTo>
                    <a:pt x="2354555" y="1266328"/>
                  </a:lnTo>
                  <a:lnTo>
                    <a:pt x="2354555" y="1171014"/>
                  </a:lnTo>
                  <a:lnTo>
                    <a:pt x="1635528" y="1171014"/>
                  </a:lnTo>
                  <a:lnTo>
                    <a:pt x="1635528" y="1105638"/>
                  </a:lnTo>
                  <a:lnTo>
                    <a:pt x="1223058" y="1105638"/>
                  </a:lnTo>
                  <a:lnTo>
                    <a:pt x="1223058" y="1052800"/>
                  </a:lnTo>
                  <a:lnTo>
                    <a:pt x="1041968" y="1052800"/>
                  </a:lnTo>
                  <a:lnTo>
                    <a:pt x="1041968" y="1012372"/>
                  </a:lnTo>
                  <a:lnTo>
                    <a:pt x="981393" y="1012372"/>
                  </a:lnTo>
                  <a:lnTo>
                    <a:pt x="981393" y="972967"/>
                  </a:lnTo>
                  <a:lnTo>
                    <a:pt x="892880" y="972967"/>
                  </a:lnTo>
                  <a:lnTo>
                    <a:pt x="892880" y="916034"/>
                  </a:lnTo>
                  <a:lnTo>
                    <a:pt x="879545" y="916034"/>
                  </a:lnTo>
                  <a:lnTo>
                    <a:pt x="879545" y="892238"/>
                  </a:lnTo>
                  <a:lnTo>
                    <a:pt x="864052" y="892238"/>
                  </a:lnTo>
                  <a:lnTo>
                    <a:pt x="864052" y="841447"/>
                  </a:lnTo>
                  <a:lnTo>
                    <a:pt x="818843" y="841447"/>
                  </a:lnTo>
                  <a:lnTo>
                    <a:pt x="818843" y="807159"/>
                  </a:lnTo>
                  <a:lnTo>
                    <a:pt x="720044" y="807159"/>
                  </a:lnTo>
                  <a:lnTo>
                    <a:pt x="720044" y="763661"/>
                  </a:lnTo>
                  <a:lnTo>
                    <a:pt x="696423" y="763661"/>
                  </a:lnTo>
                  <a:lnTo>
                    <a:pt x="696423" y="723232"/>
                  </a:lnTo>
                  <a:lnTo>
                    <a:pt x="535906" y="723232"/>
                  </a:lnTo>
                  <a:lnTo>
                    <a:pt x="535906" y="688049"/>
                  </a:lnTo>
                  <a:lnTo>
                    <a:pt x="524603" y="688049"/>
                  </a:lnTo>
                  <a:lnTo>
                    <a:pt x="524603" y="642503"/>
                  </a:lnTo>
                  <a:lnTo>
                    <a:pt x="513301" y="642503"/>
                  </a:lnTo>
                  <a:lnTo>
                    <a:pt x="513301" y="623825"/>
                  </a:lnTo>
                  <a:lnTo>
                    <a:pt x="394056" y="623825"/>
                  </a:lnTo>
                  <a:lnTo>
                    <a:pt x="394056" y="586467"/>
                  </a:lnTo>
                  <a:lnTo>
                    <a:pt x="352910" y="586467"/>
                  </a:lnTo>
                  <a:lnTo>
                    <a:pt x="352910" y="523265"/>
                  </a:lnTo>
                  <a:lnTo>
                    <a:pt x="216013" y="523265"/>
                  </a:lnTo>
                  <a:lnTo>
                    <a:pt x="216013" y="471451"/>
                  </a:lnTo>
                  <a:lnTo>
                    <a:pt x="205727" y="471451"/>
                  </a:lnTo>
                  <a:lnTo>
                    <a:pt x="205727" y="448678"/>
                  </a:lnTo>
                  <a:lnTo>
                    <a:pt x="196456" y="448678"/>
                  </a:lnTo>
                  <a:lnTo>
                    <a:pt x="196456" y="424881"/>
                  </a:lnTo>
                  <a:lnTo>
                    <a:pt x="186170" y="424881"/>
                  </a:lnTo>
                  <a:lnTo>
                    <a:pt x="186170" y="414518"/>
                  </a:lnTo>
                  <a:lnTo>
                    <a:pt x="179058" y="414518"/>
                  </a:lnTo>
                  <a:lnTo>
                    <a:pt x="179058" y="248711"/>
                  </a:lnTo>
                  <a:lnTo>
                    <a:pt x="167756" y="248711"/>
                  </a:lnTo>
                  <a:lnTo>
                    <a:pt x="167756" y="116040"/>
                  </a:lnTo>
                  <a:lnTo>
                    <a:pt x="159502" y="116040"/>
                  </a:lnTo>
                  <a:lnTo>
                    <a:pt x="159502" y="105677"/>
                  </a:lnTo>
                  <a:lnTo>
                    <a:pt x="151247" y="105677"/>
                  </a:lnTo>
                  <a:lnTo>
                    <a:pt x="151247" y="49768"/>
                  </a:lnTo>
                  <a:lnTo>
                    <a:pt x="144009" y="49768"/>
                  </a:lnTo>
                  <a:lnTo>
                    <a:pt x="144009" y="0"/>
                  </a:lnTo>
                  <a:lnTo>
                    <a:pt x="0" y="0"/>
                  </a:lnTo>
                </a:path>
              </a:pathLst>
            </a:custGeom>
            <a:noFill/>
            <a:ln cap="flat" cmpd="sng" w="15825">
              <a:solidFill>
                <a:srgbClr val="004B70"/>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194" name="Google Shape;3194;p18"/>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3195" name="Google Shape;3195;p18"/>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Calculated with covariates. This </a:t>
            </a:r>
            <a:r>
              <a:rPr lang="en-US">
                <a:solidFill>
                  <a:srgbClr val="000000"/>
                </a:solidFill>
              </a:rPr>
              <a:t>was an exploratory analysis. Post-hoc analysis results are observational in nature. There was no prespecified statistical procedure controlling for type 1 error.</a:t>
            </a:r>
            <a:endParaRPr/>
          </a:p>
          <a:p>
            <a:pPr indent="0" lvl="0" marL="0" rtl="0" algn="l">
              <a:lnSpc>
                <a:spcPct val="100000"/>
              </a:lnSpc>
              <a:spcBef>
                <a:spcPts val="0"/>
              </a:spcBef>
              <a:spcAft>
                <a:spcPts val="0"/>
              </a:spcAft>
              <a:buSzPts val="1400"/>
              <a:buNone/>
            </a:pPr>
            <a:r>
              <a:rPr baseline="30000" lang="en-US">
                <a:solidFill>
                  <a:srgbClr val="000000"/>
                </a:solidFill>
              </a:rPr>
              <a:t>a</a:t>
            </a:r>
            <a:r>
              <a:rPr lang="en-US">
                <a:solidFill>
                  <a:srgbClr val="000000"/>
                </a:solidFill>
              </a:rPr>
              <a:t>Includes 545K, H1047R, E542K, and others. </a:t>
            </a:r>
            <a:r>
              <a:rPr baseline="30000" lang="en-US">
                <a:solidFill>
                  <a:srgbClr val="000000"/>
                </a:solidFill>
              </a:rPr>
              <a:t>b</a:t>
            </a:r>
            <a:r>
              <a:rPr lang="en-US">
                <a:solidFill>
                  <a:srgbClr val="000000"/>
                </a:solidFill>
              </a:rPr>
              <a:t>85% of patients had bone and other sites of metastases (30% of these patients had no liver or lung involvement). </a:t>
            </a:r>
            <a:r>
              <a:rPr baseline="30000" lang="en-US">
                <a:solidFill>
                  <a:srgbClr val="000000"/>
                </a:solidFill>
              </a:rPr>
              <a:t>c</a:t>
            </a:r>
            <a:r>
              <a:rPr lang="en-US">
                <a:solidFill>
                  <a:srgbClr val="000000"/>
                </a:solidFill>
              </a:rPr>
              <a:t>55% of patients had liver and other sites of metastases (10% of these patients had no lung or bone involvement); 25% of patients had lung and other sites of metastases (2% of these patients had no liver or bone involvement). </a:t>
            </a:r>
            <a:r>
              <a:rPr baseline="30000" lang="en-US">
                <a:solidFill>
                  <a:srgbClr val="000000"/>
                </a:solidFill>
              </a:rPr>
              <a:t>d</a:t>
            </a:r>
            <a:r>
              <a:rPr lang="en-US">
                <a:solidFill>
                  <a:srgbClr val="000000"/>
                </a:solidFill>
              </a:rPr>
              <a:t>The number of metastatic sites was available for 135 of 159 patients with ESR1-mutated tumors and prior ET + CDK4/6i ≥12 months. </a:t>
            </a:r>
            <a:r>
              <a:rPr baseline="30000" lang="en-US">
                <a:solidFill>
                  <a:srgbClr val="000000"/>
                </a:solidFill>
              </a:rPr>
              <a:t>e</a:t>
            </a:r>
            <a:r>
              <a:rPr lang="en-US">
                <a:solidFill>
                  <a:srgbClr val="000000"/>
                </a:solidFill>
              </a:rPr>
              <a:t>Locally assessed HER2 immunohistochemistry score of 1+ and 2+ with no in situ hybridization amplification. Data not available for all patients. </a:t>
            </a:r>
            <a:endParaRPr/>
          </a:p>
          <a:p>
            <a:pPr indent="0" lvl="0" marL="0" rtl="0" algn="l">
              <a:lnSpc>
                <a:spcPct val="100000"/>
              </a:lnSpc>
              <a:spcBef>
                <a:spcPts val="0"/>
              </a:spcBef>
              <a:spcAft>
                <a:spcPts val="0"/>
              </a:spcAft>
              <a:buSzPts val="1400"/>
              <a:buNone/>
            </a:pPr>
            <a:r>
              <a:rPr lang="en-US">
                <a:solidFill>
                  <a:srgbClr val="000000"/>
                </a:solidFill>
              </a:rPr>
              <a:t>CDK4/6i, cyclin-dependent kinase 4/6 inhibitor; CI, confidence interval; Ela, elacestrant; ESR1, estrogen receptor 1 gene; ET, endocrine therapy; HER2, human epidermal growth factor receptor 2; HR, hazard ratio; mets, metastases; mo, months; mPFS, median progression-free survival; mut, mutation; PIK3CA, phosphatidylinositol-4,5-bisphosphate 3-kinase catalytic subunit alpha; SOC, standard of care; TP53, tumor protein 53.</a:t>
            </a:r>
            <a:br>
              <a:rPr lang="en-US">
                <a:solidFill>
                  <a:srgbClr val="000000"/>
                </a:solidFill>
              </a:rPr>
            </a:br>
            <a:r>
              <a:rPr lang="en-US">
                <a:solidFill>
                  <a:srgbClr val="000000"/>
                </a:solidFill>
              </a:rPr>
              <a:t>1. Bardia A, et al. </a:t>
            </a:r>
            <a:r>
              <a:rPr i="1" lang="en-US">
                <a:solidFill>
                  <a:srgbClr val="000000"/>
                </a:solidFill>
              </a:rPr>
              <a:t>Clin Cancer Res</a:t>
            </a:r>
            <a:r>
              <a:rPr lang="en-US">
                <a:solidFill>
                  <a:srgbClr val="000000"/>
                </a:solidFill>
              </a:rPr>
              <a:t>. 2024;30(19):4299-4309; 2. Bardia A, et al. SABCS 2022. Abstract GS3-01; 3. Bardia A, et al. SABCS 2024. P1-01-25.</a:t>
            </a:r>
            <a:endParaRPr/>
          </a:p>
        </p:txBody>
      </p:sp>
      <p:sp>
        <p:nvSpPr>
          <p:cNvPr id="3196" name="Google Shape;3196;p18"/>
          <p:cNvSpPr txBox="1"/>
          <p:nvPr>
            <p:ph type="title"/>
          </p:nvPr>
        </p:nvSpPr>
        <p:spPr>
          <a:xfrm>
            <a:off x="431800" y="337804"/>
            <a:ext cx="11326813" cy="677862"/>
          </a:xfrm>
          <a:prstGeom prst="rect">
            <a:avLst/>
          </a:prstGeom>
          <a:noFill/>
          <a:ln>
            <a:noFill/>
          </a:ln>
        </p:spPr>
        <p:txBody>
          <a:bodyPr anchorCtr="0" anchor="t" bIns="27700" lIns="0" spcFirstLastPara="1" rIns="0" wrap="square" tIns="27700">
            <a:noAutofit/>
          </a:bodyPr>
          <a:lstStyle/>
          <a:p>
            <a:pPr indent="0" lvl="0" marL="0" rtl="0" algn="l">
              <a:lnSpc>
                <a:spcPct val="90000"/>
              </a:lnSpc>
              <a:spcBef>
                <a:spcPts val="0"/>
              </a:spcBef>
              <a:spcAft>
                <a:spcPts val="0"/>
              </a:spcAft>
              <a:buSzPts val="2900"/>
              <a:buNone/>
            </a:pPr>
            <a:r>
              <a:rPr lang="en-US"/>
              <a:t>EMERALD: Elacestrant shows an 8.6 months mPFS in </a:t>
            </a:r>
            <a:r>
              <a:rPr i="1" lang="en-US"/>
              <a:t>ESR1</a:t>
            </a:r>
            <a:r>
              <a:rPr lang="en-US"/>
              <a:t>-mut patient population whose tumors retained endocrine sensitivity</a:t>
            </a:r>
            <a:r>
              <a:rPr baseline="30000" lang="en-US"/>
              <a:t>1-3</a:t>
            </a:r>
            <a:br>
              <a:rPr lang="en-US"/>
            </a:br>
            <a:r>
              <a:rPr lang="en-US" sz="2000">
                <a:solidFill>
                  <a:schemeClr val="accent6"/>
                </a:solidFill>
              </a:rPr>
              <a:t>mPFS was 7.3 mo in patients with liver and/or lung mets, and 5.5 mo in those with </a:t>
            </a:r>
            <a:r>
              <a:rPr i="1" lang="en-US" sz="2000">
                <a:solidFill>
                  <a:schemeClr val="accent6"/>
                </a:solidFill>
              </a:rPr>
              <a:t>ESR1</a:t>
            </a:r>
            <a:r>
              <a:rPr lang="en-US" sz="2000">
                <a:solidFill>
                  <a:schemeClr val="accent6"/>
                </a:solidFill>
              </a:rPr>
              <a:t> and </a:t>
            </a:r>
            <a:r>
              <a:rPr i="1" lang="en-US" sz="2000">
                <a:solidFill>
                  <a:schemeClr val="accent6"/>
                </a:solidFill>
              </a:rPr>
              <a:t>PIK3CAmut</a:t>
            </a:r>
            <a:r>
              <a:rPr lang="en-US" sz="2000">
                <a:solidFill>
                  <a:schemeClr val="accent6"/>
                </a:solidFill>
              </a:rPr>
              <a:t> tumors</a:t>
            </a:r>
            <a:r>
              <a:rPr baseline="30000" lang="en-US" sz="2000">
                <a:solidFill>
                  <a:schemeClr val="accent6"/>
                </a:solidFill>
              </a:rPr>
              <a:t>1,2</a:t>
            </a:r>
            <a:endParaRPr/>
          </a:p>
        </p:txBody>
      </p:sp>
      <p:graphicFrame>
        <p:nvGraphicFramePr>
          <p:cNvPr id="3197" name="Google Shape;3197;p18"/>
          <p:cNvGraphicFramePr/>
          <p:nvPr/>
        </p:nvGraphicFramePr>
        <p:xfrm>
          <a:off x="5632750" y="1704284"/>
          <a:ext cx="3000000" cy="3000000"/>
        </p:xfrm>
        <a:graphic>
          <a:graphicData uri="http://schemas.openxmlformats.org/drawingml/2006/table">
            <a:tbl>
              <a:tblPr bandRow="1" firstRow="1">
                <a:noFill/>
                <a:tableStyleId>{0E7FAE33-6D4A-419A-BE57-B3ED120DC536}</a:tableStyleId>
              </a:tblPr>
              <a:tblGrid>
                <a:gridCol w="2213350"/>
                <a:gridCol w="982150"/>
                <a:gridCol w="982150"/>
                <a:gridCol w="982150"/>
                <a:gridCol w="1134550"/>
              </a:tblGrid>
              <a:tr h="611500">
                <a:tc>
                  <a:txBody>
                    <a:bodyPr/>
                    <a:lstStyle/>
                    <a:p>
                      <a:pPr indent="0" lvl="0" marL="0" marR="0" rtl="0" algn="l">
                        <a:lnSpc>
                          <a:spcPct val="100000"/>
                        </a:lnSpc>
                        <a:spcBef>
                          <a:spcPts val="0"/>
                        </a:spcBef>
                        <a:spcAft>
                          <a:spcPts val="0"/>
                        </a:spcAft>
                        <a:buClr>
                          <a:schemeClr val="lt1"/>
                        </a:buClr>
                        <a:buSzPts val="1400"/>
                        <a:buFont typeface="Arial Narrow"/>
                        <a:buNone/>
                      </a:pPr>
                      <a:r>
                        <a:rPr b="1" i="0" lang="en-US" sz="1400" u="none" cap="none" strike="noStrike">
                          <a:solidFill>
                            <a:schemeClr val="lt1"/>
                          </a:solidFill>
                          <a:latin typeface="Arial Narrow"/>
                          <a:ea typeface="Arial Narrow"/>
                          <a:cs typeface="Arial Narrow"/>
                          <a:sym typeface="Arial Narrow"/>
                        </a:rPr>
                        <a:t>Patients with ≥12 months</a:t>
                      </a:r>
                      <a:endParaRPr sz="1400" u="none" cap="none" strike="noStrike"/>
                    </a:p>
                    <a:p>
                      <a:pPr indent="0" lvl="0" marL="0" marR="0" rtl="0" algn="l">
                        <a:lnSpc>
                          <a:spcPct val="100000"/>
                        </a:lnSpc>
                        <a:spcBef>
                          <a:spcPts val="0"/>
                        </a:spcBef>
                        <a:spcAft>
                          <a:spcPts val="0"/>
                        </a:spcAft>
                        <a:buClr>
                          <a:schemeClr val="lt1"/>
                        </a:buClr>
                        <a:buSzPts val="1400"/>
                        <a:buFont typeface="Arial Narrow"/>
                        <a:buNone/>
                      </a:pPr>
                      <a:r>
                        <a:rPr b="1" i="0" lang="en-US" sz="1400" u="none" cap="none" strike="noStrike">
                          <a:solidFill>
                            <a:schemeClr val="lt1"/>
                          </a:solidFill>
                          <a:latin typeface="Arial Narrow"/>
                          <a:ea typeface="Arial Narrow"/>
                          <a:cs typeface="Arial Narrow"/>
                          <a:sym typeface="Arial Narrow"/>
                        </a:rPr>
                        <a:t>of prior ET + CDK4/6i</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 </a:t>
                      </a:r>
                      <a:r>
                        <a:rPr b="0" lang="en-US" sz="1400" u="none" cap="none" strike="noStrike">
                          <a:solidFill>
                            <a:schemeClr val="lt1"/>
                          </a:solidFill>
                          <a:latin typeface="Arial Narrow"/>
                          <a:ea typeface="Arial Narrow"/>
                          <a:cs typeface="Arial Narrow"/>
                          <a:sym typeface="Arial Narrow"/>
                        </a:rPr>
                        <a:t>(n)</a:t>
                      </a:r>
                      <a:endParaRPr b="0" sz="1400" u="none" cap="none" strike="noStrike">
                        <a:solidFill>
                          <a:schemeClr val="lt1"/>
                        </a:solidFill>
                        <a:latin typeface="Arial Narrow"/>
                        <a:ea typeface="Arial Narrow"/>
                        <a:cs typeface="Arial Narrow"/>
                        <a:sym typeface="Arial Narrow"/>
                      </a:endParaRPr>
                    </a:p>
                  </a:txBody>
                  <a:tcPr marT="0" marB="0" marR="0" marL="360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1"/>
                        </a:buClr>
                        <a:buSzPts val="1600"/>
                        <a:buFont typeface="Arial"/>
                        <a:buNone/>
                      </a:pPr>
                      <a:r>
                        <a:rPr b="1" lang="en-US" sz="1400" u="none" cap="none" strike="noStrike">
                          <a:solidFill>
                            <a:schemeClr val="lt1"/>
                          </a:solidFill>
                          <a:latin typeface="Arial Narrow"/>
                          <a:ea typeface="Arial Narrow"/>
                          <a:cs typeface="Arial Narrow"/>
                          <a:sym typeface="Arial Narrow"/>
                        </a:rPr>
                        <a:t>Elacestrant</a:t>
                      </a:r>
                      <a:br>
                        <a:rPr b="1" lang="en-US" sz="1400" u="none" cap="none" strike="noStrike">
                          <a:solidFill>
                            <a:srgbClr val="FFFFFF"/>
                          </a:solidFill>
                          <a:latin typeface="Arial Narrow"/>
                          <a:ea typeface="Arial Narrow"/>
                          <a:cs typeface="Arial Narrow"/>
                          <a:sym typeface="Arial Narrow"/>
                        </a:rPr>
                      </a:br>
                      <a:r>
                        <a:rPr b="0" lang="en-US" sz="1400" u="none" cap="none" strike="noStrike">
                          <a:solidFill>
                            <a:schemeClr val="lt1"/>
                          </a:solidFill>
                          <a:latin typeface="Arial Narrow"/>
                          <a:ea typeface="Arial Narrow"/>
                          <a:cs typeface="Arial Narrow"/>
                          <a:sym typeface="Arial Narrow"/>
                        </a:rPr>
                        <a:t>mPFS, months</a:t>
                      </a:r>
                      <a:endParaRPr sz="1400" u="none" cap="none" strike="noStrike"/>
                    </a:p>
                  </a:txBody>
                  <a:tcPr marT="0" marB="0" marR="0" marL="360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SOC</a:t>
                      </a:r>
                      <a:br>
                        <a:rPr b="1" lang="en-US" sz="1400" u="none" cap="none" strike="noStrike">
                          <a:solidFill>
                            <a:srgbClr val="FFFFFF"/>
                          </a:solidFill>
                          <a:latin typeface="Arial Narrow"/>
                          <a:ea typeface="Arial Narrow"/>
                          <a:cs typeface="Arial Narrow"/>
                          <a:sym typeface="Arial Narrow"/>
                        </a:rPr>
                      </a:br>
                      <a:r>
                        <a:rPr b="0" lang="en-US" sz="1400" u="none" cap="none" strike="noStrike">
                          <a:solidFill>
                            <a:schemeClr val="lt1"/>
                          </a:solidFill>
                          <a:latin typeface="Arial Narrow"/>
                          <a:ea typeface="Arial Narrow"/>
                          <a:cs typeface="Arial Narrow"/>
                          <a:sym typeface="Arial Narrow"/>
                        </a:rPr>
                        <a:t>mPFS, months</a:t>
                      </a:r>
                      <a:endParaRPr b="0" sz="1400" u="none" cap="none" strike="noStrike">
                        <a:solidFill>
                          <a:schemeClr val="lt1"/>
                        </a:solidFill>
                        <a:latin typeface="Arial Narrow"/>
                        <a:ea typeface="Arial Narrow"/>
                        <a:cs typeface="Arial Narrow"/>
                        <a:sym typeface="Arial Narrow"/>
                      </a:endParaRPr>
                    </a:p>
                  </a:txBody>
                  <a:tcPr marT="0" marB="0" marR="0" marL="36000"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HR </a:t>
                      </a:r>
                      <a:br>
                        <a:rPr b="1" lang="en-US" sz="1400" u="none" cap="none" strike="noStrike">
                          <a:solidFill>
                            <a:srgbClr val="FFFFFF"/>
                          </a:solidFill>
                          <a:latin typeface="Arial Narrow"/>
                          <a:ea typeface="Arial Narrow"/>
                          <a:cs typeface="Arial Narrow"/>
                          <a:sym typeface="Arial Narrow"/>
                        </a:rPr>
                      </a:br>
                      <a:r>
                        <a:rPr b="0" lang="en-US" sz="1400" u="none" cap="none" strike="noStrike">
                          <a:solidFill>
                            <a:schemeClr val="lt1"/>
                          </a:solidFill>
                          <a:latin typeface="Arial Narrow"/>
                          <a:ea typeface="Arial Narrow"/>
                          <a:cs typeface="Arial Narrow"/>
                          <a:sym typeface="Arial Narrow"/>
                        </a:rPr>
                        <a:t>[95% CI]</a:t>
                      </a:r>
                      <a:endParaRPr sz="1400" u="none" cap="none" strike="noStrike">
                        <a:solidFill>
                          <a:schemeClr val="lt1"/>
                        </a:solidFill>
                        <a:latin typeface="Arial Narrow"/>
                        <a:ea typeface="Arial Narrow"/>
                        <a:cs typeface="Arial Narrow"/>
                        <a:sym typeface="Arial Narrow"/>
                      </a:endParaRPr>
                    </a:p>
                  </a:txBody>
                  <a:tcPr marT="0" marB="0" marR="0" marL="3600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401325">
                <a:tc>
                  <a:txBody>
                    <a:bodyPr/>
                    <a:lstStyle/>
                    <a:p>
                      <a:pPr indent="0" lvl="0" marL="6350" marR="0" rtl="0" algn="l">
                        <a:lnSpc>
                          <a:spcPct val="100000"/>
                        </a:lnSpc>
                        <a:spcBef>
                          <a:spcPts val="0"/>
                        </a:spcBef>
                        <a:spcAft>
                          <a:spcPts val="0"/>
                        </a:spcAft>
                        <a:buClr>
                          <a:schemeClr val="dk1"/>
                        </a:buClr>
                        <a:buSzPts val="1400"/>
                        <a:buFont typeface="Arial"/>
                        <a:buNone/>
                      </a:pPr>
                      <a:r>
                        <a:rPr b="1" lang="en-US" sz="1400" u="none" cap="none" strike="noStrike">
                          <a:solidFill>
                            <a:srgbClr val="262626"/>
                          </a:solidFill>
                          <a:latin typeface="Arial Narrow"/>
                          <a:ea typeface="Arial Narrow"/>
                          <a:cs typeface="Arial Narrow"/>
                          <a:sym typeface="Arial Narrow"/>
                        </a:rPr>
                        <a:t>All </a:t>
                      </a:r>
                      <a:r>
                        <a:rPr b="1" i="1" lang="en-US" sz="1400" u="none" cap="none" strike="noStrike">
                          <a:solidFill>
                            <a:srgbClr val="262626"/>
                          </a:solidFill>
                          <a:latin typeface="Arial Narrow"/>
                          <a:ea typeface="Arial Narrow"/>
                          <a:cs typeface="Arial Narrow"/>
                          <a:sym typeface="Arial Narrow"/>
                        </a:rPr>
                        <a:t>ESR1</a:t>
                      </a:r>
                      <a:r>
                        <a:rPr b="1" lang="en-US" sz="1400" u="none" cap="none" strike="noStrike">
                          <a:solidFill>
                            <a:srgbClr val="262626"/>
                          </a:solidFill>
                          <a:latin typeface="Arial Narrow"/>
                          <a:ea typeface="Arial Narrow"/>
                          <a:cs typeface="Arial Narrow"/>
                          <a:sym typeface="Arial Narrow"/>
                        </a:rPr>
                        <a:t>-mut patients</a:t>
                      </a:r>
                      <a:endParaRPr b="1" i="0" sz="1400" u="none" cap="none" strike="noStrike">
                        <a:solidFill>
                          <a:srgbClr val="262626"/>
                        </a:solidFill>
                        <a:latin typeface="Arial Narrow"/>
                        <a:ea typeface="Arial Narrow"/>
                        <a:cs typeface="Arial Narrow"/>
                        <a:sym typeface="Arial Narrow"/>
                      </a:endParaRPr>
                    </a:p>
                  </a:txBody>
                  <a:tcPr marT="0" marB="0" marR="7200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600"/>
                        <a:buFont typeface="Arial"/>
                        <a:buNone/>
                      </a:pPr>
                      <a:r>
                        <a:rPr b="1" lang="en-US" sz="1400" u="none" cap="none" strike="noStrike">
                          <a:solidFill>
                            <a:srgbClr val="262626"/>
                          </a:solidFill>
                          <a:latin typeface="Arial Narrow"/>
                          <a:ea typeface="Arial Narrow"/>
                          <a:cs typeface="Arial Narrow"/>
                          <a:sym typeface="Arial Narrow"/>
                        </a:rPr>
                        <a:t>100 </a:t>
                      </a:r>
                      <a:r>
                        <a:rPr b="0" lang="en-US" sz="1400" u="none" cap="none" strike="noStrike">
                          <a:solidFill>
                            <a:srgbClr val="262626"/>
                          </a:solidFill>
                          <a:latin typeface="Arial Narrow"/>
                          <a:ea typeface="Arial Narrow"/>
                          <a:cs typeface="Arial Narrow"/>
                          <a:sym typeface="Arial Narrow"/>
                        </a:rPr>
                        <a:t>(159)</a:t>
                      </a:r>
                      <a:endParaRPr b="0" i="0" sz="14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800" u="none" cap="none" strike="noStrike">
                          <a:solidFill>
                            <a:srgbClr val="262626"/>
                          </a:solidFill>
                          <a:latin typeface="Arial Narrow"/>
                          <a:ea typeface="Arial Narrow"/>
                          <a:cs typeface="Arial Narrow"/>
                          <a:sym typeface="Arial Narrow"/>
                        </a:rPr>
                        <a:t>8.6</a:t>
                      </a:r>
                      <a:endParaRPr sz="18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800" u="none" cap="none" strike="noStrike">
                          <a:solidFill>
                            <a:srgbClr val="262626"/>
                          </a:solidFill>
                          <a:latin typeface="Arial Narrow"/>
                          <a:ea typeface="Arial Narrow"/>
                          <a:cs typeface="Arial Narrow"/>
                          <a:sym typeface="Arial Narrow"/>
                        </a:rPr>
                        <a:t>1.9</a:t>
                      </a:r>
                      <a:endParaRPr sz="18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400" u="none" cap="none" strike="noStrike">
                          <a:solidFill>
                            <a:srgbClr val="262626"/>
                          </a:solidFill>
                          <a:latin typeface="Arial Narrow"/>
                          <a:ea typeface="Arial Narrow"/>
                          <a:cs typeface="Arial Narrow"/>
                          <a:sym typeface="Arial Narrow"/>
                        </a:rPr>
                        <a:t>0.41</a:t>
                      </a:r>
                      <a:r>
                        <a:rPr b="0" lang="en-US" sz="1400" u="none" cap="none" strike="noStrike">
                          <a:solidFill>
                            <a:srgbClr val="262626"/>
                          </a:solidFill>
                          <a:latin typeface="Arial Narrow"/>
                          <a:ea typeface="Arial Narrow"/>
                          <a:cs typeface="Arial Narrow"/>
                          <a:sym typeface="Arial Narrow"/>
                        </a:rPr>
                        <a:t> [0.26-0.63]</a:t>
                      </a:r>
                      <a:endParaRPr b="0" i="0" sz="14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401325">
                <a:tc>
                  <a:txBody>
                    <a:bodyPr/>
                    <a:lstStyle/>
                    <a:p>
                      <a:pPr indent="0" lvl="1" marL="6350" marR="0" rtl="0" algn="l">
                        <a:lnSpc>
                          <a:spcPct val="100000"/>
                        </a:lnSpc>
                        <a:spcBef>
                          <a:spcPts val="0"/>
                        </a:spcBef>
                        <a:spcAft>
                          <a:spcPts val="0"/>
                        </a:spcAft>
                        <a:buClr>
                          <a:schemeClr val="dk1"/>
                        </a:buClr>
                        <a:buSzPts val="1400"/>
                        <a:buFont typeface="Arial"/>
                        <a:buNone/>
                      </a:pPr>
                      <a:r>
                        <a:rPr b="0" i="1" lang="en-US" sz="1400" u="none" cap="none" strike="noStrike">
                          <a:solidFill>
                            <a:srgbClr val="262626"/>
                          </a:solidFill>
                          <a:latin typeface="Arial Narrow"/>
                          <a:ea typeface="Arial Narrow"/>
                          <a:cs typeface="Arial Narrow"/>
                          <a:sym typeface="Arial Narrow"/>
                        </a:rPr>
                        <a:t>PIK3CA</a:t>
                      </a:r>
                      <a:r>
                        <a:rPr b="0" lang="en-US" sz="1400" u="none" cap="none" strike="noStrike">
                          <a:solidFill>
                            <a:srgbClr val="262626"/>
                          </a:solidFill>
                          <a:latin typeface="Arial Narrow"/>
                          <a:ea typeface="Arial Narrow"/>
                          <a:cs typeface="Arial Narrow"/>
                          <a:sym typeface="Arial Narrow"/>
                        </a:rPr>
                        <a:t>-mut</a:t>
                      </a:r>
                      <a:r>
                        <a:rPr b="0" baseline="30000" lang="en-US" sz="1400" u="none" cap="none" strike="noStrike">
                          <a:solidFill>
                            <a:srgbClr val="262626"/>
                          </a:solidFill>
                          <a:latin typeface="Arial Narrow"/>
                          <a:ea typeface="Arial Narrow"/>
                          <a:cs typeface="Arial Narrow"/>
                          <a:sym typeface="Arial Narrow"/>
                        </a:rPr>
                        <a:t>a</a:t>
                      </a:r>
                      <a:endParaRPr b="0" i="0" sz="1400" u="none" cap="none" strike="noStrike">
                        <a:solidFill>
                          <a:srgbClr val="262626"/>
                        </a:solidFill>
                        <a:latin typeface="Arial Narrow"/>
                        <a:ea typeface="Arial Narrow"/>
                        <a:cs typeface="Arial Narrow"/>
                        <a:sym typeface="Arial Narrow"/>
                      </a:endParaRPr>
                    </a:p>
                  </a:txBody>
                  <a:tcPr marT="0" marB="0" marR="7200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600"/>
                        <a:buFont typeface="Arial"/>
                        <a:buNone/>
                      </a:pPr>
                      <a:r>
                        <a:rPr b="1" lang="en-US" sz="1400" u="none" cap="none" strike="noStrike">
                          <a:solidFill>
                            <a:srgbClr val="262626"/>
                          </a:solidFill>
                          <a:latin typeface="Arial Narrow"/>
                          <a:ea typeface="Arial Narrow"/>
                          <a:cs typeface="Arial Narrow"/>
                          <a:sym typeface="Arial Narrow"/>
                        </a:rPr>
                        <a:t>39 </a:t>
                      </a:r>
                      <a:r>
                        <a:rPr b="0" lang="en-US" sz="1400" u="none" cap="none" strike="noStrike">
                          <a:solidFill>
                            <a:srgbClr val="262626"/>
                          </a:solidFill>
                          <a:latin typeface="Arial Narrow"/>
                          <a:ea typeface="Arial Narrow"/>
                          <a:cs typeface="Arial Narrow"/>
                          <a:sym typeface="Arial Narrow"/>
                        </a:rPr>
                        <a:t>(62)</a:t>
                      </a:r>
                      <a:endParaRPr b="0" i="0" sz="14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800" u="none" cap="none" strike="noStrike">
                          <a:solidFill>
                            <a:srgbClr val="262626"/>
                          </a:solidFill>
                          <a:latin typeface="Arial Narrow"/>
                          <a:ea typeface="Arial Narrow"/>
                          <a:cs typeface="Arial Narrow"/>
                          <a:sym typeface="Arial Narrow"/>
                        </a:rPr>
                        <a:t>5.5</a:t>
                      </a:r>
                      <a:endParaRPr sz="18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800" u="none" cap="none" strike="noStrike">
                          <a:solidFill>
                            <a:srgbClr val="262626"/>
                          </a:solidFill>
                          <a:latin typeface="Arial Narrow"/>
                          <a:ea typeface="Arial Narrow"/>
                          <a:cs typeface="Arial Narrow"/>
                          <a:sym typeface="Arial Narrow"/>
                        </a:rPr>
                        <a:t>1.9</a:t>
                      </a:r>
                      <a:endParaRPr sz="18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400" u="none" cap="none" strike="noStrike">
                          <a:solidFill>
                            <a:srgbClr val="262626"/>
                          </a:solidFill>
                          <a:latin typeface="Arial Narrow"/>
                          <a:ea typeface="Arial Narrow"/>
                          <a:cs typeface="Arial Narrow"/>
                          <a:sym typeface="Arial Narrow"/>
                        </a:rPr>
                        <a:t>0.42</a:t>
                      </a:r>
                      <a:r>
                        <a:rPr b="0" lang="en-US" sz="1400" u="none" cap="none" strike="noStrike">
                          <a:solidFill>
                            <a:srgbClr val="262626"/>
                          </a:solidFill>
                          <a:latin typeface="Arial Narrow"/>
                          <a:ea typeface="Arial Narrow"/>
                          <a:cs typeface="Arial Narrow"/>
                          <a:sym typeface="Arial Narrow"/>
                        </a:rPr>
                        <a:t> [0.18-0.94]</a:t>
                      </a:r>
                      <a:endParaRPr b="0" i="0" sz="14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401325">
                <a:tc>
                  <a:txBody>
                    <a:bodyPr/>
                    <a:lstStyle/>
                    <a:p>
                      <a:pPr indent="-6350" lvl="1" marL="6350" marR="0" rtl="0" algn="l">
                        <a:lnSpc>
                          <a:spcPct val="100000"/>
                        </a:lnSpc>
                        <a:spcBef>
                          <a:spcPts val="0"/>
                        </a:spcBef>
                        <a:spcAft>
                          <a:spcPts val="0"/>
                        </a:spcAft>
                        <a:buClr>
                          <a:schemeClr val="dk1"/>
                        </a:buClr>
                        <a:buSzPts val="1400"/>
                        <a:buFont typeface="Arial"/>
                        <a:buNone/>
                      </a:pPr>
                      <a:r>
                        <a:rPr b="0" i="0" lang="en-US" sz="1400" u="none" cap="none" strike="noStrike">
                          <a:solidFill>
                            <a:srgbClr val="262626"/>
                          </a:solidFill>
                          <a:latin typeface="Arial Narrow"/>
                          <a:ea typeface="Arial Narrow"/>
                          <a:cs typeface="Arial Narrow"/>
                          <a:sym typeface="Arial Narrow"/>
                        </a:rPr>
                        <a:t>B</a:t>
                      </a:r>
                      <a:r>
                        <a:rPr b="0" lang="en-US" sz="1400" u="none" cap="none" strike="noStrike">
                          <a:solidFill>
                            <a:srgbClr val="262626"/>
                          </a:solidFill>
                          <a:latin typeface="Arial Narrow"/>
                          <a:ea typeface="Arial Narrow"/>
                          <a:cs typeface="Arial Narrow"/>
                          <a:sym typeface="Arial Narrow"/>
                        </a:rPr>
                        <a:t>one metastases</a:t>
                      </a:r>
                      <a:r>
                        <a:rPr b="0" baseline="30000" lang="en-US" sz="1400" u="none" cap="none" strike="noStrike">
                          <a:solidFill>
                            <a:srgbClr val="262626"/>
                          </a:solidFill>
                          <a:latin typeface="Arial Narrow"/>
                          <a:ea typeface="Arial Narrow"/>
                          <a:cs typeface="Arial Narrow"/>
                          <a:sym typeface="Arial Narrow"/>
                        </a:rPr>
                        <a:t>b</a:t>
                      </a:r>
                      <a:endParaRPr b="0" baseline="30000" i="0" sz="1400" u="none" cap="none" strike="noStrike">
                        <a:solidFill>
                          <a:srgbClr val="262626"/>
                        </a:solidFill>
                        <a:latin typeface="Arial Narrow"/>
                        <a:ea typeface="Arial Narrow"/>
                        <a:cs typeface="Arial Narrow"/>
                        <a:sym typeface="Arial Narrow"/>
                      </a:endParaRPr>
                    </a:p>
                  </a:txBody>
                  <a:tcPr marT="0" marB="0" marR="7200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600"/>
                        <a:buFont typeface="Arial"/>
                        <a:buNone/>
                      </a:pPr>
                      <a:r>
                        <a:rPr b="1" lang="en-US" sz="1400" u="none" cap="none" strike="noStrike">
                          <a:solidFill>
                            <a:srgbClr val="262626"/>
                          </a:solidFill>
                          <a:latin typeface="Arial Narrow"/>
                          <a:ea typeface="Arial Narrow"/>
                          <a:cs typeface="Arial Narrow"/>
                          <a:sym typeface="Arial Narrow"/>
                        </a:rPr>
                        <a:t> 86 </a:t>
                      </a:r>
                      <a:r>
                        <a:rPr b="0" lang="en-US" sz="1400" u="none" cap="none" strike="noStrike">
                          <a:solidFill>
                            <a:srgbClr val="262626"/>
                          </a:solidFill>
                          <a:latin typeface="Arial Narrow"/>
                          <a:ea typeface="Arial Narrow"/>
                          <a:cs typeface="Arial Narrow"/>
                          <a:sym typeface="Arial Narrow"/>
                        </a:rPr>
                        <a:t>(136)</a:t>
                      </a:r>
                      <a:endParaRPr b="0" i="0" sz="14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800" u="none" cap="none" strike="noStrike">
                          <a:solidFill>
                            <a:srgbClr val="262626"/>
                          </a:solidFill>
                          <a:latin typeface="Arial Narrow"/>
                          <a:ea typeface="Arial Narrow"/>
                          <a:cs typeface="Arial Narrow"/>
                          <a:sym typeface="Arial Narrow"/>
                        </a:rPr>
                        <a:t>9.1</a:t>
                      </a:r>
                      <a:endParaRPr sz="18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800" u="none" cap="none" strike="noStrike">
                          <a:solidFill>
                            <a:srgbClr val="262626"/>
                          </a:solidFill>
                          <a:latin typeface="Arial Narrow"/>
                          <a:ea typeface="Arial Narrow"/>
                          <a:cs typeface="Arial Narrow"/>
                          <a:sym typeface="Arial Narrow"/>
                        </a:rPr>
                        <a:t>1.9</a:t>
                      </a:r>
                      <a:endParaRPr sz="18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400" u="none" cap="none" strike="noStrike">
                          <a:solidFill>
                            <a:srgbClr val="262626"/>
                          </a:solidFill>
                          <a:latin typeface="Arial Narrow"/>
                          <a:ea typeface="Arial Narrow"/>
                          <a:cs typeface="Arial Narrow"/>
                          <a:sym typeface="Arial Narrow"/>
                        </a:rPr>
                        <a:t>0.38 </a:t>
                      </a:r>
                      <a:r>
                        <a:rPr b="0" lang="en-US" sz="1400" u="none" cap="none" strike="noStrike">
                          <a:solidFill>
                            <a:srgbClr val="262626"/>
                          </a:solidFill>
                          <a:latin typeface="Arial Narrow"/>
                          <a:ea typeface="Arial Narrow"/>
                          <a:cs typeface="Arial Narrow"/>
                          <a:sym typeface="Arial Narrow"/>
                        </a:rPr>
                        <a:t>[0.23-0.62]</a:t>
                      </a:r>
                      <a:endParaRPr sz="14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401325">
                <a:tc>
                  <a:txBody>
                    <a:bodyPr/>
                    <a:lstStyle/>
                    <a:p>
                      <a:pPr indent="0" lvl="1" marL="6350" marR="0" rtl="0" algn="l">
                        <a:lnSpc>
                          <a:spcPct val="100000"/>
                        </a:lnSpc>
                        <a:spcBef>
                          <a:spcPts val="0"/>
                        </a:spcBef>
                        <a:spcAft>
                          <a:spcPts val="0"/>
                        </a:spcAft>
                        <a:buClr>
                          <a:schemeClr val="dk1"/>
                        </a:buClr>
                        <a:buSzPts val="1400"/>
                        <a:buFont typeface="Arial"/>
                        <a:buNone/>
                      </a:pPr>
                      <a:r>
                        <a:rPr b="0" lang="en-US" sz="1400" u="none" cap="none" strike="noStrike">
                          <a:solidFill>
                            <a:srgbClr val="262626"/>
                          </a:solidFill>
                          <a:latin typeface="Arial Narrow"/>
                          <a:ea typeface="Arial Narrow"/>
                          <a:cs typeface="Arial Narrow"/>
                          <a:sym typeface="Arial Narrow"/>
                        </a:rPr>
                        <a:t>Liver and/or lung metastases</a:t>
                      </a:r>
                      <a:r>
                        <a:rPr b="0" baseline="30000" lang="en-US" sz="1400" u="none" cap="none" strike="noStrike">
                          <a:solidFill>
                            <a:srgbClr val="262626"/>
                          </a:solidFill>
                          <a:latin typeface="Arial Narrow"/>
                          <a:ea typeface="Arial Narrow"/>
                          <a:cs typeface="Arial Narrow"/>
                          <a:sym typeface="Arial Narrow"/>
                        </a:rPr>
                        <a:t>c</a:t>
                      </a:r>
                      <a:endParaRPr b="0" baseline="30000" i="0" sz="1400" u="none" cap="none" strike="noStrike">
                        <a:solidFill>
                          <a:srgbClr val="262626"/>
                        </a:solidFill>
                        <a:latin typeface="Arial Narrow"/>
                        <a:ea typeface="Arial Narrow"/>
                        <a:cs typeface="Arial Narrow"/>
                        <a:sym typeface="Arial Narrow"/>
                      </a:endParaRPr>
                    </a:p>
                  </a:txBody>
                  <a:tcPr marT="0" marB="0" marR="7200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600"/>
                        <a:buFont typeface="Arial"/>
                        <a:buNone/>
                      </a:pPr>
                      <a:r>
                        <a:rPr b="1" lang="en-US" sz="1400" u="none" cap="none" strike="noStrike">
                          <a:solidFill>
                            <a:srgbClr val="262626"/>
                          </a:solidFill>
                          <a:latin typeface="Arial Narrow"/>
                          <a:ea typeface="Arial Narrow"/>
                          <a:cs typeface="Arial Narrow"/>
                          <a:sym typeface="Arial Narrow"/>
                        </a:rPr>
                        <a:t> 71 </a:t>
                      </a:r>
                      <a:r>
                        <a:rPr b="0" lang="en-US" sz="1400" u="none" cap="none" strike="noStrike">
                          <a:solidFill>
                            <a:srgbClr val="262626"/>
                          </a:solidFill>
                          <a:latin typeface="Arial Narrow"/>
                          <a:ea typeface="Arial Narrow"/>
                          <a:cs typeface="Arial Narrow"/>
                          <a:sym typeface="Arial Narrow"/>
                        </a:rPr>
                        <a:t>(113)</a:t>
                      </a:r>
                      <a:endParaRPr b="0" i="0" sz="14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800" u="none" cap="none" strike="noStrike">
                          <a:solidFill>
                            <a:srgbClr val="262626"/>
                          </a:solidFill>
                          <a:latin typeface="Arial Narrow"/>
                          <a:ea typeface="Arial Narrow"/>
                          <a:cs typeface="Arial Narrow"/>
                          <a:sym typeface="Arial Narrow"/>
                        </a:rPr>
                        <a:t>7.3</a:t>
                      </a:r>
                      <a:endParaRPr sz="18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800" u="none" cap="none" strike="noStrike">
                          <a:solidFill>
                            <a:srgbClr val="262626"/>
                          </a:solidFill>
                          <a:latin typeface="Arial Narrow"/>
                          <a:ea typeface="Arial Narrow"/>
                          <a:cs typeface="Arial Narrow"/>
                          <a:sym typeface="Arial Narrow"/>
                        </a:rPr>
                        <a:t>1.9</a:t>
                      </a:r>
                      <a:endParaRPr sz="18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400" u="none" cap="none" strike="noStrike">
                          <a:solidFill>
                            <a:srgbClr val="262626"/>
                          </a:solidFill>
                          <a:latin typeface="Arial Narrow"/>
                          <a:ea typeface="Arial Narrow"/>
                          <a:cs typeface="Arial Narrow"/>
                          <a:sym typeface="Arial Narrow"/>
                        </a:rPr>
                        <a:t>0.35</a:t>
                      </a:r>
                      <a:r>
                        <a:rPr b="0" lang="en-US" sz="1400" u="none" cap="none" strike="noStrike">
                          <a:solidFill>
                            <a:srgbClr val="262626"/>
                          </a:solidFill>
                          <a:latin typeface="Arial Narrow"/>
                          <a:ea typeface="Arial Narrow"/>
                          <a:cs typeface="Arial Narrow"/>
                          <a:sym typeface="Arial Narrow"/>
                        </a:rPr>
                        <a:t> [0.21-0.59]</a:t>
                      </a:r>
                      <a:endParaRPr b="0" i="0" sz="14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401325">
                <a:tc>
                  <a:txBody>
                    <a:bodyPr/>
                    <a:lstStyle/>
                    <a:p>
                      <a:pPr indent="0" lvl="1" marL="6350" marR="0" rtl="0" algn="l">
                        <a:lnSpc>
                          <a:spcPct val="100000"/>
                        </a:lnSpc>
                        <a:spcBef>
                          <a:spcPts val="0"/>
                        </a:spcBef>
                        <a:spcAft>
                          <a:spcPts val="0"/>
                        </a:spcAft>
                        <a:buClr>
                          <a:schemeClr val="dk1"/>
                        </a:buClr>
                        <a:buSzPts val="1400"/>
                        <a:buFont typeface="Arial"/>
                        <a:buNone/>
                      </a:pPr>
                      <a:r>
                        <a:rPr b="0" i="0" lang="en-US" sz="1400" u="none" cap="none" strike="noStrike">
                          <a:solidFill>
                            <a:srgbClr val="262626"/>
                          </a:solidFill>
                          <a:latin typeface="Arial Narrow"/>
                          <a:ea typeface="Arial Narrow"/>
                          <a:cs typeface="Arial Narrow"/>
                          <a:sym typeface="Arial Narrow"/>
                        </a:rPr>
                        <a:t>≥3 metastatic sites</a:t>
                      </a:r>
                      <a:r>
                        <a:rPr b="0" baseline="30000" i="0" lang="en-US" sz="1400" u="none" cap="none" strike="noStrike">
                          <a:solidFill>
                            <a:srgbClr val="262626"/>
                          </a:solidFill>
                          <a:latin typeface="Arial Narrow"/>
                          <a:ea typeface="Arial Narrow"/>
                          <a:cs typeface="Arial Narrow"/>
                          <a:sym typeface="Arial Narrow"/>
                        </a:rPr>
                        <a:t>d</a:t>
                      </a:r>
                      <a:endParaRPr baseline="30000" sz="1400" u="none" cap="none" strike="noStrike">
                        <a:solidFill>
                          <a:srgbClr val="262626"/>
                        </a:solidFill>
                        <a:latin typeface="Arial Narrow"/>
                        <a:ea typeface="Arial Narrow"/>
                        <a:cs typeface="Arial Narrow"/>
                        <a:sym typeface="Arial Narrow"/>
                      </a:endParaRPr>
                    </a:p>
                  </a:txBody>
                  <a:tcPr marT="0" marB="0" marR="7200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600"/>
                        <a:buFont typeface="Arial"/>
                        <a:buNone/>
                      </a:pPr>
                      <a:r>
                        <a:rPr b="1" i="0" lang="en-US" sz="1400" u="none" cap="none" strike="noStrike">
                          <a:solidFill>
                            <a:srgbClr val="262626"/>
                          </a:solidFill>
                          <a:latin typeface="Arial Narrow"/>
                          <a:ea typeface="Arial Narrow"/>
                          <a:cs typeface="Arial Narrow"/>
                          <a:sym typeface="Arial Narrow"/>
                        </a:rPr>
                        <a:t>33</a:t>
                      </a:r>
                      <a:r>
                        <a:rPr b="0" i="0" lang="en-US" sz="1400" u="none" cap="none" strike="noStrike">
                          <a:solidFill>
                            <a:srgbClr val="262626"/>
                          </a:solidFill>
                          <a:latin typeface="Arial Narrow"/>
                          <a:ea typeface="Arial Narrow"/>
                          <a:cs typeface="Arial Narrow"/>
                          <a:sym typeface="Arial Narrow"/>
                        </a:rPr>
                        <a:t> (53)</a:t>
                      </a:r>
                      <a:endParaRPr sz="14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800" u="none" cap="none" strike="noStrike">
                          <a:solidFill>
                            <a:srgbClr val="262626"/>
                          </a:solidFill>
                          <a:latin typeface="Arial Narrow"/>
                          <a:ea typeface="Arial Narrow"/>
                          <a:cs typeface="Arial Narrow"/>
                          <a:sym typeface="Arial Narrow"/>
                        </a:rPr>
                        <a:t>10.8</a:t>
                      </a:r>
                      <a:endParaRPr sz="18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800" u="none" cap="none" strike="noStrike">
                          <a:solidFill>
                            <a:srgbClr val="262626"/>
                          </a:solidFill>
                          <a:latin typeface="Arial Narrow"/>
                          <a:ea typeface="Arial Narrow"/>
                          <a:cs typeface="Arial Narrow"/>
                          <a:sym typeface="Arial Narrow"/>
                        </a:rPr>
                        <a:t>1.8</a:t>
                      </a:r>
                      <a:endParaRPr sz="18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1400" u="none" cap="none" strike="noStrike">
                          <a:solidFill>
                            <a:srgbClr val="262626"/>
                          </a:solidFill>
                          <a:latin typeface="Arial Narrow"/>
                          <a:ea typeface="Arial Narrow"/>
                          <a:cs typeface="Arial Narrow"/>
                          <a:sym typeface="Arial Narrow"/>
                        </a:rPr>
                        <a:t>0.31</a:t>
                      </a:r>
                      <a:r>
                        <a:rPr b="0" i="0" lang="en-US" sz="1400" u="none" cap="none" strike="noStrike">
                          <a:solidFill>
                            <a:srgbClr val="262626"/>
                          </a:solidFill>
                          <a:latin typeface="Arial Narrow"/>
                          <a:ea typeface="Arial Narrow"/>
                          <a:cs typeface="Arial Narrow"/>
                          <a:sym typeface="Arial Narrow"/>
                        </a:rPr>
                        <a:t> [0.12-0.79]</a:t>
                      </a:r>
                      <a:endParaRPr sz="14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401325">
                <a:tc>
                  <a:txBody>
                    <a:bodyPr/>
                    <a:lstStyle/>
                    <a:p>
                      <a:pPr indent="0" lvl="1" marL="6350" marR="0" rtl="0" algn="l">
                        <a:lnSpc>
                          <a:spcPct val="100000"/>
                        </a:lnSpc>
                        <a:spcBef>
                          <a:spcPts val="0"/>
                        </a:spcBef>
                        <a:spcAft>
                          <a:spcPts val="0"/>
                        </a:spcAft>
                        <a:buClr>
                          <a:schemeClr val="dk1"/>
                        </a:buClr>
                        <a:buSzPts val="1400"/>
                        <a:buFont typeface="Arial"/>
                        <a:buNone/>
                      </a:pPr>
                      <a:r>
                        <a:rPr b="0" i="1" lang="en-US" sz="1400" u="none" cap="none" strike="noStrike">
                          <a:solidFill>
                            <a:srgbClr val="262626"/>
                          </a:solidFill>
                          <a:latin typeface="Arial Narrow"/>
                          <a:ea typeface="Arial Narrow"/>
                          <a:cs typeface="Arial Narrow"/>
                          <a:sym typeface="Arial Narrow"/>
                        </a:rPr>
                        <a:t>TP53</a:t>
                      </a:r>
                      <a:r>
                        <a:rPr b="0" lang="en-US" sz="1400" u="none" cap="none" strike="noStrike">
                          <a:solidFill>
                            <a:srgbClr val="262626"/>
                          </a:solidFill>
                          <a:latin typeface="Arial Narrow"/>
                          <a:ea typeface="Arial Narrow"/>
                          <a:cs typeface="Arial Narrow"/>
                          <a:sym typeface="Arial Narrow"/>
                        </a:rPr>
                        <a:t>-mut</a:t>
                      </a:r>
                      <a:endParaRPr b="0" i="0" sz="1400" u="none" cap="none" strike="noStrike">
                        <a:solidFill>
                          <a:srgbClr val="262626"/>
                        </a:solidFill>
                        <a:latin typeface="Arial Narrow"/>
                        <a:ea typeface="Arial Narrow"/>
                        <a:cs typeface="Arial Narrow"/>
                        <a:sym typeface="Arial Narrow"/>
                      </a:endParaRPr>
                    </a:p>
                  </a:txBody>
                  <a:tcPr marT="0" marB="0" marR="7200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600"/>
                        <a:buFont typeface="Arial"/>
                        <a:buNone/>
                      </a:pPr>
                      <a:r>
                        <a:rPr b="1" lang="en-US" sz="1400" u="none" cap="none" strike="noStrike">
                          <a:solidFill>
                            <a:srgbClr val="262626"/>
                          </a:solidFill>
                          <a:latin typeface="Arial Narrow"/>
                          <a:ea typeface="Arial Narrow"/>
                          <a:cs typeface="Arial Narrow"/>
                          <a:sym typeface="Arial Narrow"/>
                        </a:rPr>
                        <a:t>38</a:t>
                      </a:r>
                      <a:r>
                        <a:rPr b="0" lang="en-US" sz="1400" u="none" cap="none" strike="noStrike">
                          <a:solidFill>
                            <a:srgbClr val="262626"/>
                          </a:solidFill>
                          <a:latin typeface="Arial Narrow"/>
                          <a:ea typeface="Arial Narrow"/>
                          <a:cs typeface="Arial Narrow"/>
                          <a:sym typeface="Arial Narrow"/>
                        </a:rPr>
                        <a:t> (61)</a:t>
                      </a:r>
                      <a:endParaRPr b="0" i="0" sz="14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800" u="none" cap="none" strike="noStrike">
                          <a:solidFill>
                            <a:srgbClr val="262626"/>
                          </a:solidFill>
                          <a:latin typeface="Arial Narrow"/>
                          <a:ea typeface="Arial Narrow"/>
                          <a:cs typeface="Arial Narrow"/>
                          <a:sym typeface="Arial Narrow"/>
                        </a:rPr>
                        <a:t>8.6</a:t>
                      </a:r>
                      <a:endParaRPr sz="18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800" u="none" cap="none" strike="noStrike">
                          <a:solidFill>
                            <a:srgbClr val="262626"/>
                          </a:solidFill>
                          <a:latin typeface="Arial Narrow"/>
                          <a:ea typeface="Arial Narrow"/>
                          <a:cs typeface="Arial Narrow"/>
                          <a:sym typeface="Arial Narrow"/>
                        </a:rPr>
                        <a:t>1.9</a:t>
                      </a:r>
                      <a:endParaRPr sz="18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400" u="none" cap="none" strike="noStrike">
                          <a:solidFill>
                            <a:srgbClr val="262626"/>
                          </a:solidFill>
                          <a:latin typeface="Arial Narrow"/>
                          <a:ea typeface="Arial Narrow"/>
                          <a:cs typeface="Arial Narrow"/>
                          <a:sym typeface="Arial Narrow"/>
                        </a:rPr>
                        <a:t>0.30</a:t>
                      </a:r>
                      <a:r>
                        <a:rPr b="0" lang="en-US" sz="1400" u="none" cap="none" strike="noStrike">
                          <a:solidFill>
                            <a:srgbClr val="262626"/>
                          </a:solidFill>
                          <a:latin typeface="Arial Narrow"/>
                          <a:ea typeface="Arial Narrow"/>
                          <a:cs typeface="Arial Narrow"/>
                          <a:sym typeface="Arial Narrow"/>
                        </a:rPr>
                        <a:t> [0.13-0.64]</a:t>
                      </a:r>
                      <a:endParaRPr b="0" i="0" sz="14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401325">
                <a:tc>
                  <a:txBody>
                    <a:bodyPr/>
                    <a:lstStyle/>
                    <a:p>
                      <a:pPr indent="0" lvl="1" marL="6350" marR="0" rtl="0" algn="l">
                        <a:lnSpc>
                          <a:spcPct val="100000"/>
                        </a:lnSpc>
                        <a:spcBef>
                          <a:spcPts val="0"/>
                        </a:spcBef>
                        <a:spcAft>
                          <a:spcPts val="0"/>
                        </a:spcAft>
                        <a:buClr>
                          <a:schemeClr val="dk1"/>
                        </a:buClr>
                        <a:buSzPts val="1400"/>
                        <a:buFont typeface="Arial"/>
                        <a:buNone/>
                      </a:pPr>
                      <a:r>
                        <a:rPr b="0" lang="en-US" sz="1400" u="none" cap="none" strike="noStrike">
                          <a:solidFill>
                            <a:srgbClr val="262626"/>
                          </a:solidFill>
                          <a:latin typeface="Arial Narrow"/>
                          <a:ea typeface="Arial Narrow"/>
                          <a:cs typeface="Arial Narrow"/>
                          <a:sym typeface="Arial Narrow"/>
                        </a:rPr>
                        <a:t>HER2−low expression</a:t>
                      </a:r>
                      <a:r>
                        <a:rPr b="0" baseline="30000" lang="en-US" sz="1400" u="none" cap="none" strike="noStrike">
                          <a:solidFill>
                            <a:srgbClr val="262626"/>
                          </a:solidFill>
                          <a:latin typeface="Arial Narrow"/>
                          <a:ea typeface="Arial Narrow"/>
                          <a:cs typeface="Arial Narrow"/>
                          <a:sym typeface="Arial Narrow"/>
                        </a:rPr>
                        <a:t>e</a:t>
                      </a:r>
                      <a:endParaRPr b="0" baseline="30000" i="0" sz="1400" u="none" cap="none" strike="noStrike">
                        <a:solidFill>
                          <a:srgbClr val="262626"/>
                        </a:solidFill>
                        <a:latin typeface="Arial Narrow"/>
                        <a:ea typeface="Arial Narrow"/>
                        <a:cs typeface="Arial Narrow"/>
                        <a:sym typeface="Arial Narrow"/>
                      </a:endParaRPr>
                    </a:p>
                  </a:txBody>
                  <a:tcPr marT="0" marB="0" marR="72000" marL="1828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600"/>
                        <a:buFont typeface="Arial"/>
                        <a:buNone/>
                      </a:pPr>
                      <a:r>
                        <a:rPr b="1" lang="en-US" sz="1400" u="none" cap="none" strike="noStrike">
                          <a:solidFill>
                            <a:srgbClr val="262626"/>
                          </a:solidFill>
                          <a:latin typeface="Arial Narrow"/>
                          <a:ea typeface="Arial Narrow"/>
                          <a:cs typeface="Arial Narrow"/>
                          <a:sym typeface="Arial Narrow"/>
                        </a:rPr>
                        <a:t>48 </a:t>
                      </a:r>
                      <a:r>
                        <a:rPr b="0" lang="en-US" sz="1400" u="none" cap="none" strike="noStrike">
                          <a:solidFill>
                            <a:srgbClr val="262626"/>
                          </a:solidFill>
                          <a:latin typeface="Arial Narrow"/>
                          <a:ea typeface="Arial Narrow"/>
                          <a:cs typeface="Arial Narrow"/>
                          <a:sym typeface="Arial Narrow"/>
                        </a:rPr>
                        <a:t>(77)</a:t>
                      </a:r>
                      <a:endParaRPr b="0" i="0" sz="14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800" u="none" cap="none" strike="noStrike">
                          <a:solidFill>
                            <a:srgbClr val="262626"/>
                          </a:solidFill>
                          <a:latin typeface="Arial Narrow"/>
                          <a:ea typeface="Arial Narrow"/>
                          <a:cs typeface="Arial Narrow"/>
                          <a:sym typeface="Arial Narrow"/>
                        </a:rPr>
                        <a:t>9.0</a:t>
                      </a:r>
                      <a:endParaRPr sz="18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800" u="none" cap="none" strike="noStrike">
                          <a:solidFill>
                            <a:srgbClr val="262626"/>
                          </a:solidFill>
                          <a:latin typeface="Arial Narrow"/>
                          <a:ea typeface="Arial Narrow"/>
                          <a:cs typeface="Arial Narrow"/>
                          <a:sym typeface="Arial Narrow"/>
                        </a:rPr>
                        <a:t>1.9</a:t>
                      </a:r>
                      <a:endParaRPr sz="18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lang="en-US" sz="1400" u="none" cap="none" strike="noStrike">
                          <a:solidFill>
                            <a:srgbClr val="262626"/>
                          </a:solidFill>
                          <a:latin typeface="Arial Narrow"/>
                          <a:ea typeface="Arial Narrow"/>
                          <a:cs typeface="Arial Narrow"/>
                          <a:sym typeface="Arial Narrow"/>
                        </a:rPr>
                        <a:t>0.30</a:t>
                      </a:r>
                      <a:r>
                        <a:rPr b="0" lang="en-US" sz="1400" u="none" cap="none" strike="noStrike">
                          <a:solidFill>
                            <a:srgbClr val="262626"/>
                          </a:solidFill>
                          <a:latin typeface="Arial Narrow"/>
                          <a:ea typeface="Arial Narrow"/>
                          <a:cs typeface="Arial Narrow"/>
                          <a:sym typeface="Arial Narrow"/>
                        </a:rPr>
                        <a:t> [0.14-0.60]</a:t>
                      </a:r>
                      <a:endParaRPr b="0" i="0" sz="1400" u="none" cap="none" strike="noStrike">
                        <a:solidFill>
                          <a:srgbClr val="262626"/>
                        </a:solidFill>
                        <a:latin typeface="Arial Narrow"/>
                        <a:ea typeface="Arial Narrow"/>
                        <a:cs typeface="Arial Narrow"/>
                        <a:sym typeface="Arial Narrow"/>
                      </a:endParaRPr>
                    </a:p>
                  </a:txBody>
                  <a:tcPr marT="0" marB="0" marR="0" marL="3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bl>
          </a:graphicData>
        </a:graphic>
      </p:graphicFrame>
      <p:sp>
        <p:nvSpPr>
          <p:cNvPr id="3198" name="Google Shape;3198;p18"/>
          <p:cNvSpPr/>
          <p:nvPr/>
        </p:nvSpPr>
        <p:spPr>
          <a:xfrm>
            <a:off x="1414310" y="1989991"/>
            <a:ext cx="2961731" cy="1653376"/>
          </a:xfrm>
          <a:custGeom>
            <a:rect b="b" l="l" r="r" t="t"/>
            <a:pathLst>
              <a:path extrusionOk="0" h="4597400" w="7243445">
                <a:moveTo>
                  <a:pt x="0" y="0"/>
                </a:moveTo>
                <a:lnTo>
                  <a:pt x="0" y="4596815"/>
                </a:lnTo>
                <a:lnTo>
                  <a:pt x="7243330" y="4596815"/>
                </a:lnTo>
              </a:path>
            </a:pathLst>
          </a:custGeom>
          <a:noFill/>
          <a:ln cap="flat" cmpd="sng" w="12700">
            <a:solidFill>
              <a:srgbClr val="01020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3199" name="Google Shape;3199;p18"/>
          <p:cNvSpPr/>
          <p:nvPr/>
        </p:nvSpPr>
        <p:spPr>
          <a:xfrm>
            <a:off x="1351350" y="2980565"/>
            <a:ext cx="58943"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3200" name="Google Shape;3200;p18"/>
          <p:cNvSpPr/>
          <p:nvPr/>
        </p:nvSpPr>
        <p:spPr>
          <a:xfrm>
            <a:off x="1351350" y="3317907"/>
            <a:ext cx="58943"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3201" name="Google Shape;3201;p18"/>
          <p:cNvSpPr/>
          <p:nvPr/>
        </p:nvSpPr>
        <p:spPr>
          <a:xfrm>
            <a:off x="1351350" y="3643367"/>
            <a:ext cx="58943"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3202" name="Google Shape;3202;p18"/>
          <p:cNvSpPr txBox="1"/>
          <p:nvPr/>
        </p:nvSpPr>
        <p:spPr>
          <a:xfrm>
            <a:off x="1072962" y="2884575"/>
            <a:ext cx="249149"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40</a:t>
            </a:r>
            <a:endParaRPr b="0" i="0" sz="1050" u="none" cap="none" strike="noStrike">
              <a:solidFill>
                <a:srgbClr val="262626"/>
              </a:solidFill>
              <a:latin typeface="Arial Narrow"/>
              <a:ea typeface="Arial Narrow"/>
              <a:cs typeface="Arial Narrow"/>
              <a:sym typeface="Arial Narrow"/>
            </a:endParaRPr>
          </a:p>
        </p:txBody>
      </p:sp>
      <p:sp>
        <p:nvSpPr>
          <p:cNvPr id="3203" name="Google Shape;3203;p18"/>
          <p:cNvSpPr txBox="1"/>
          <p:nvPr/>
        </p:nvSpPr>
        <p:spPr>
          <a:xfrm>
            <a:off x="1072962" y="3227012"/>
            <a:ext cx="249149"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20</a:t>
            </a:r>
            <a:endParaRPr b="0" i="0" sz="1050" u="none" cap="none" strike="noStrike">
              <a:solidFill>
                <a:srgbClr val="262626"/>
              </a:solidFill>
              <a:latin typeface="Arial Narrow"/>
              <a:ea typeface="Arial Narrow"/>
              <a:cs typeface="Arial Narrow"/>
              <a:sym typeface="Arial Narrow"/>
            </a:endParaRPr>
          </a:p>
        </p:txBody>
      </p:sp>
      <p:sp>
        <p:nvSpPr>
          <p:cNvPr id="3204" name="Google Shape;3204;p18"/>
          <p:cNvSpPr txBox="1"/>
          <p:nvPr/>
        </p:nvSpPr>
        <p:spPr>
          <a:xfrm>
            <a:off x="1330577" y="4023958"/>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78</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81</a:t>
            </a:r>
            <a:endParaRPr b="0" i="0" sz="1100" u="none" cap="none" strike="noStrike">
              <a:solidFill>
                <a:srgbClr val="262626"/>
              </a:solidFill>
              <a:latin typeface="Arial Narrow"/>
              <a:ea typeface="Arial Narrow"/>
              <a:cs typeface="Arial Narrow"/>
              <a:sym typeface="Arial Narrow"/>
            </a:endParaRPr>
          </a:p>
        </p:txBody>
      </p:sp>
      <p:sp>
        <p:nvSpPr>
          <p:cNvPr id="3205" name="Google Shape;3205;p18"/>
          <p:cNvSpPr/>
          <p:nvPr/>
        </p:nvSpPr>
        <p:spPr>
          <a:xfrm>
            <a:off x="1351350" y="2656715"/>
            <a:ext cx="58943"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3206" name="Google Shape;3206;p18"/>
          <p:cNvSpPr txBox="1"/>
          <p:nvPr/>
        </p:nvSpPr>
        <p:spPr>
          <a:xfrm>
            <a:off x="1072962" y="2560725"/>
            <a:ext cx="249149"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60</a:t>
            </a:r>
            <a:endParaRPr b="0" i="0" sz="1050" u="none" cap="none" strike="noStrike">
              <a:solidFill>
                <a:srgbClr val="262626"/>
              </a:solidFill>
              <a:latin typeface="Arial Narrow"/>
              <a:ea typeface="Arial Narrow"/>
              <a:cs typeface="Arial Narrow"/>
              <a:sym typeface="Arial Narrow"/>
            </a:endParaRPr>
          </a:p>
        </p:txBody>
      </p:sp>
      <p:sp>
        <p:nvSpPr>
          <p:cNvPr id="3207" name="Google Shape;3207;p18"/>
          <p:cNvSpPr/>
          <p:nvPr/>
        </p:nvSpPr>
        <p:spPr>
          <a:xfrm>
            <a:off x="1351350" y="2323340"/>
            <a:ext cx="58943"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3208" name="Google Shape;3208;p18"/>
          <p:cNvSpPr txBox="1"/>
          <p:nvPr/>
        </p:nvSpPr>
        <p:spPr>
          <a:xfrm>
            <a:off x="1072962" y="2227350"/>
            <a:ext cx="249149"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80</a:t>
            </a:r>
            <a:endParaRPr b="0" i="0" sz="1050" u="none" cap="none" strike="noStrike">
              <a:solidFill>
                <a:srgbClr val="262626"/>
              </a:solidFill>
              <a:latin typeface="Arial Narrow"/>
              <a:ea typeface="Arial Narrow"/>
              <a:cs typeface="Arial Narrow"/>
              <a:sym typeface="Arial Narrow"/>
            </a:endParaRPr>
          </a:p>
        </p:txBody>
      </p:sp>
      <p:sp>
        <p:nvSpPr>
          <p:cNvPr id="3209" name="Google Shape;3209;p18"/>
          <p:cNvSpPr/>
          <p:nvPr/>
        </p:nvSpPr>
        <p:spPr>
          <a:xfrm>
            <a:off x="1351350" y="1996315"/>
            <a:ext cx="58943" cy="0"/>
          </a:xfrm>
          <a:custGeom>
            <a:rect b="b" l="l" r="r" t="t"/>
            <a:pathLst>
              <a:path extrusionOk="0" h="120000" w="89535">
                <a:moveTo>
                  <a:pt x="0" y="0"/>
                </a:moveTo>
                <a:lnTo>
                  <a:pt x="89446" y="0"/>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3210" name="Google Shape;3210;p18"/>
          <p:cNvSpPr txBox="1"/>
          <p:nvPr/>
        </p:nvSpPr>
        <p:spPr>
          <a:xfrm>
            <a:off x="1072962" y="1900325"/>
            <a:ext cx="249149"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153F5A"/>
                </a:solidFill>
                <a:latin typeface="Arial Narrow"/>
                <a:ea typeface="Arial Narrow"/>
                <a:cs typeface="Arial Narrow"/>
                <a:sym typeface="Arial Narrow"/>
              </a:rPr>
              <a:t>100</a:t>
            </a:r>
            <a:endParaRPr b="0" i="0" sz="1050" u="none" cap="none" strike="noStrike">
              <a:solidFill>
                <a:srgbClr val="153F5A"/>
              </a:solidFill>
              <a:latin typeface="Arial Narrow"/>
              <a:ea typeface="Arial Narrow"/>
              <a:cs typeface="Arial Narrow"/>
              <a:sym typeface="Arial Narrow"/>
            </a:endParaRPr>
          </a:p>
        </p:txBody>
      </p:sp>
      <p:sp>
        <p:nvSpPr>
          <p:cNvPr id="3211" name="Google Shape;3211;p18"/>
          <p:cNvSpPr/>
          <p:nvPr/>
        </p:nvSpPr>
        <p:spPr>
          <a:xfrm>
            <a:off x="4323061" y="3648283"/>
            <a:ext cx="0" cy="54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3212" name="Google Shape;3212;p18"/>
          <p:cNvSpPr txBox="1"/>
          <p:nvPr/>
        </p:nvSpPr>
        <p:spPr>
          <a:xfrm>
            <a:off x="4238917" y="3709323"/>
            <a:ext cx="174042" cy="17440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30</a:t>
            </a:r>
            <a:endParaRPr b="0" i="0" sz="1050" u="none" cap="none" strike="noStrike">
              <a:solidFill>
                <a:srgbClr val="262626"/>
              </a:solidFill>
              <a:latin typeface="Arial Narrow"/>
              <a:ea typeface="Arial Narrow"/>
              <a:cs typeface="Arial Narrow"/>
              <a:sym typeface="Arial Narrow"/>
            </a:endParaRPr>
          </a:p>
        </p:txBody>
      </p:sp>
      <p:sp>
        <p:nvSpPr>
          <p:cNvPr id="3213" name="Google Shape;3213;p18"/>
          <p:cNvSpPr/>
          <p:nvPr/>
        </p:nvSpPr>
        <p:spPr>
          <a:xfrm>
            <a:off x="3837286" y="3648283"/>
            <a:ext cx="0" cy="54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3214" name="Google Shape;3214;p18"/>
          <p:cNvSpPr txBox="1"/>
          <p:nvPr/>
        </p:nvSpPr>
        <p:spPr>
          <a:xfrm>
            <a:off x="3753142" y="3709323"/>
            <a:ext cx="174042" cy="17440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20</a:t>
            </a:r>
            <a:endParaRPr b="0" i="0" sz="1050" u="none" cap="none" strike="noStrike">
              <a:solidFill>
                <a:srgbClr val="262626"/>
              </a:solidFill>
              <a:latin typeface="Arial Narrow"/>
              <a:ea typeface="Arial Narrow"/>
              <a:cs typeface="Arial Narrow"/>
              <a:sym typeface="Arial Narrow"/>
            </a:endParaRPr>
          </a:p>
        </p:txBody>
      </p:sp>
      <p:sp>
        <p:nvSpPr>
          <p:cNvPr id="3215" name="Google Shape;3215;p18"/>
          <p:cNvSpPr/>
          <p:nvPr/>
        </p:nvSpPr>
        <p:spPr>
          <a:xfrm>
            <a:off x="2378188" y="3648283"/>
            <a:ext cx="0" cy="54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3216" name="Google Shape;3216;p18"/>
          <p:cNvSpPr txBox="1"/>
          <p:nvPr/>
        </p:nvSpPr>
        <p:spPr>
          <a:xfrm>
            <a:off x="2294044" y="3709323"/>
            <a:ext cx="174042" cy="17440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10</a:t>
            </a:r>
            <a:endParaRPr b="0" i="0" sz="1050" u="none" cap="none" strike="noStrike">
              <a:solidFill>
                <a:srgbClr val="262626"/>
              </a:solidFill>
              <a:latin typeface="Arial Narrow"/>
              <a:ea typeface="Arial Narrow"/>
              <a:cs typeface="Arial Narrow"/>
              <a:sym typeface="Arial Narrow"/>
            </a:endParaRPr>
          </a:p>
        </p:txBody>
      </p:sp>
      <p:sp>
        <p:nvSpPr>
          <p:cNvPr id="3217" name="Google Shape;3217;p18"/>
          <p:cNvSpPr/>
          <p:nvPr/>
        </p:nvSpPr>
        <p:spPr>
          <a:xfrm>
            <a:off x="1906886" y="3648283"/>
            <a:ext cx="0" cy="54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3218" name="Google Shape;3218;p18"/>
          <p:cNvSpPr txBox="1"/>
          <p:nvPr/>
        </p:nvSpPr>
        <p:spPr>
          <a:xfrm>
            <a:off x="1822742" y="3709323"/>
            <a:ext cx="174042" cy="17440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5</a:t>
            </a:r>
            <a:endParaRPr b="0" i="0" sz="1050" u="none" cap="none" strike="noStrike">
              <a:solidFill>
                <a:srgbClr val="262626"/>
              </a:solidFill>
              <a:latin typeface="Arial Narrow"/>
              <a:ea typeface="Arial Narrow"/>
              <a:cs typeface="Arial Narrow"/>
              <a:sym typeface="Arial Narrow"/>
            </a:endParaRPr>
          </a:p>
        </p:txBody>
      </p:sp>
      <p:sp>
        <p:nvSpPr>
          <p:cNvPr id="3219" name="Google Shape;3219;p18"/>
          <p:cNvSpPr/>
          <p:nvPr/>
        </p:nvSpPr>
        <p:spPr>
          <a:xfrm>
            <a:off x="1414310" y="3648283"/>
            <a:ext cx="0" cy="54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3220" name="Google Shape;3220;p18"/>
          <p:cNvSpPr txBox="1"/>
          <p:nvPr/>
        </p:nvSpPr>
        <p:spPr>
          <a:xfrm>
            <a:off x="1320648" y="3709323"/>
            <a:ext cx="174042" cy="17440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0</a:t>
            </a:r>
            <a:endParaRPr b="0" i="0" sz="1050" u="none" cap="none" strike="noStrike">
              <a:solidFill>
                <a:srgbClr val="262626"/>
              </a:solidFill>
              <a:latin typeface="Arial Narrow"/>
              <a:ea typeface="Arial Narrow"/>
              <a:cs typeface="Arial Narrow"/>
              <a:sym typeface="Arial Narrow"/>
            </a:endParaRPr>
          </a:p>
        </p:txBody>
      </p:sp>
      <p:sp>
        <p:nvSpPr>
          <p:cNvPr id="3221" name="Google Shape;3221;p18"/>
          <p:cNvSpPr txBox="1"/>
          <p:nvPr/>
        </p:nvSpPr>
        <p:spPr>
          <a:xfrm>
            <a:off x="1072962" y="3541337"/>
            <a:ext cx="249149" cy="174407"/>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0</a:t>
            </a:r>
            <a:endParaRPr b="0" i="0" sz="1050" u="none" cap="none" strike="noStrike">
              <a:solidFill>
                <a:srgbClr val="262626"/>
              </a:solidFill>
              <a:latin typeface="Arial Narrow"/>
              <a:ea typeface="Arial Narrow"/>
              <a:cs typeface="Arial Narrow"/>
              <a:sym typeface="Arial Narrow"/>
            </a:endParaRPr>
          </a:p>
        </p:txBody>
      </p:sp>
      <p:sp>
        <p:nvSpPr>
          <p:cNvPr id="3222" name="Google Shape;3222;p18"/>
          <p:cNvSpPr txBox="1"/>
          <p:nvPr/>
        </p:nvSpPr>
        <p:spPr>
          <a:xfrm>
            <a:off x="2119159" y="4023958"/>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20</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9</a:t>
            </a:r>
            <a:endParaRPr b="0" i="0" sz="1100" u="none" cap="none" strike="noStrike">
              <a:solidFill>
                <a:srgbClr val="262626"/>
              </a:solidFill>
              <a:latin typeface="Arial Narrow"/>
              <a:ea typeface="Arial Narrow"/>
              <a:cs typeface="Arial Narrow"/>
              <a:sym typeface="Arial Narrow"/>
            </a:endParaRPr>
          </a:p>
        </p:txBody>
      </p:sp>
      <p:sp>
        <p:nvSpPr>
          <p:cNvPr id="3223" name="Google Shape;3223;p18"/>
          <p:cNvSpPr txBox="1"/>
          <p:nvPr/>
        </p:nvSpPr>
        <p:spPr>
          <a:xfrm>
            <a:off x="2287267" y="4023958"/>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16</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5</a:t>
            </a:r>
            <a:endParaRPr b="0" i="0" sz="1100" u="none" cap="none" strike="noStrike">
              <a:solidFill>
                <a:srgbClr val="262626"/>
              </a:solidFill>
              <a:latin typeface="Arial Narrow"/>
              <a:ea typeface="Arial Narrow"/>
              <a:cs typeface="Arial Narrow"/>
              <a:sym typeface="Arial Narrow"/>
            </a:endParaRPr>
          </a:p>
        </p:txBody>
      </p:sp>
      <p:sp>
        <p:nvSpPr>
          <p:cNvPr id="3224" name="Google Shape;3224;p18"/>
          <p:cNvSpPr txBox="1"/>
          <p:nvPr/>
        </p:nvSpPr>
        <p:spPr>
          <a:xfrm>
            <a:off x="1950369" y="4023958"/>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24</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10</a:t>
            </a:r>
            <a:endParaRPr b="0" i="0" sz="1100" u="none" cap="none" strike="noStrike">
              <a:solidFill>
                <a:srgbClr val="262626"/>
              </a:solidFill>
              <a:latin typeface="Arial Narrow"/>
              <a:ea typeface="Arial Narrow"/>
              <a:cs typeface="Arial Narrow"/>
              <a:sym typeface="Arial Narrow"/>
            </a:endParaRPr>
          </a:p>
        </p:txBody>
      </p:sp>
      <p:sp>
        <p:nvSpPr>
          <p:cNvPr id="3225" name="Google Shape;3225;p18"/>
          <p:cNvSpPr txBox="1"/>
          <p:nvPr/>
        </p:nvSpPr>
        <p:spPr>
          <a:xfrm>
            <a:off x="2495318" y="4023958"/>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11</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2</a:t>
            </a:r>
            <a:endParaRPr b="0" i="0" sz="1100" u="none" cap="none" strike="noStrike">
              <a:solidFill>
                <a:srgbClr val="262626"/>
              </a:solidFill>
              <a:latin typeface="Arial Narrow"/>
              <a:ea typeface="Arial Narrow"/>
              <a:cs typeface="Arial Narrow"/>
              <a:sym typeface="Arial Narrow"/>
            </a:endParaRPr>
          </a:p>
        </p:txBody>
      </p:sp>
      <p:sp>
        <p:nvSpPr>
          <p:cNvPr id="3226" name="Google Shape;3226;p18"/>
          <p:cNvSpPr txBox="1"/>
          <p:nvPr/>
        </p:nvSpPr>
        <p:spPr>
          <a:xfrm>
            <a:off x="2714950" y="4023958"/>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9</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1</a:t>
            </a:r>
            <a:endParaRPr b="0" i="0" sz="1100" u="none" cap="none" strike="noStrike">
              <a:solidFill>
                <a:srgbClr val="262626"/>
              </a:solidFill>
              <a:latin typeface="Arial Narrow"/>
              <a:ea typeface="Arial Narrow"/>
              <a:cs typeface="Arial Narrow"/>
              <a:sym typeface="Arial Narrow"/>
            </a:endParaRPr>
          </a:p>
        </p:txBody>
      </p:sp>
      <p:sp>
        <p:nvSpPr>
          <p:cNvPr id="3227" name="Google Shape;3227;p18"/>
          <p:cNvSpPr txBox="1"/>
          <p:nvPr/>
        </p:nvSpPr>
        <p:spPr>
          <a:xfrm>
            <a:off x="2905063" y="4023958"/>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8</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1</a:t>
            </a:r>
            <a:endParaRPr b="0" i="0" sz="1100" u="none" cap="none" strike="noStrike">
              <a:solidFill>
                <a:srgbClr val="262626"/>
              </a:solidFill>
              <a:latin typeface="Arial Narrow"/>
              <a:ea typeface="Arial Narrow"/>
              <a:cs typeface="Arial Narrow"/>
              <a:sym typeface="Arial Narrow"/>
            </a:endParaRPr>
          </a:p>
        </p:txBody>
      </p:sp>
      <p:sp>
        <p:nvSpPr>
          <p:cNvPr id="3228" name="Google Shape;3228;p18"/>
          <p:cNvSpPr txBox="1"/>
          <p:nvPr/>
        </p:nvSpPr>
        <p:spPr>
          <a:xfrm>
            <a:off x="3095581" y="4023958"/>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7</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0</a:t>
            </a:r>
            <a:endParaRPr b="0" i="0" sz="1100" u="none" cap="none" strike="noStrike">
              <a:solidFill>
                <a:srgbClr val="262626"/>
              </a:solidFill>
              <a:latin typeface="Arial Narrow"/>
              <a:ea typeface="Arial Narrow"/>
              <a:cs typeface="Arial Narrow"/>
              <a:sym typeface="Arial Narrow"/>
            </a:endParaRPr>
          </a:p>
        </p:txBody>
      </p:sp>
      <p:sp>
        <p:nvSpPr>
          <p:cNvPr id="3229" name="Google Shape;3229;p18"/>
          <p:cNvSpPr txBox="1"/>
          <p:nvPr/>
        </p:nvSpPr>
        <p:spPr>
          <a:xfrm>
            <a:off x="3292633" y="4023958"/>
            <a:ext cx="163864" cy="169277"/>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6</a:t>
            </a:r>
            <a:endParaRPr b="0" i="0" sz="1100" u="none" cap="none" strike="noStrike">
              <a:solidFill>
                <a:srgbClr val="262626"/>
              </a:solidFill>
              <a:latin typeface="Arial Narrow"/>
              <a:ea typeface="Arial Narrow"/>
              <a:cs typeface="Arial Narrow"/>
              <a:sym typeface="Arial Narrow"/>
            </a:endParaRPr>
          </a:p>
        </p:txBody>
      </p:sp>
      <p:sp>
        <p:nvSpPr>
          <p:cNvPr id="3230" name="Google Shape;3230;p18"/>
          <p:cNvSpPr txBox="1"/>
          <p:nvPr/>
        </p:nvSpPr>
        <p:spPr>
          <a:xfrm>
            <a:off x="3679781" y="4023958"/>
            <a:ext cx="163864" cy="169277"/>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5</a:t>
            </a:r>
            <a:endParaRPr b="0" i="0" sz="1100" u="none" cap="none" strike="noStrike">
              <a:solidFill>
                <a:srgbClr val="262626"/>
              </a:solidFill>
              <a:latin typeface="Arial Narrow"/>
              <a:ea typeface="Arial Narrow"/>
              <a:cs typeface="Arial Narrow"/>
              <a:sym typeface="Arial Narrow"/>
            </a:endParaRPr>
          </a:p>
        </p:txBody>
      </p:sp>
      <p:sp>
        <p:nvSpPr>
          <p:cNvPr id="3231" name="Google Shape;3231;p18"/>
          <p:cNvSpPr txBox="1"/>
          <p:nvPr/>
        </p:nvSpPr>
        <p:spPr>
          <a:xfrm>
            <a:off x="3882981" y="4023958"/>
            <a:ext cx="163864" cy="169277"/>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1</a:t>
            </a:r>
            <a:endParaRPr b="0" i="0" sz="1100" u="none" cap="none" strike="noStrike">
              <a:solidFill>
                <a:srgbClr val="262626"/>
              </a:solidFill>
              <a:latin typeface="Arial Narrow"/>
              <a:ea typeface="Arial Narrow"/>
              <a:cs typeface="Arial Narrow"/>
              <a:sym typeface="Arial Narrow"/>
            </a:endParaRPr>
          </a:p>
        </p:txBody>
      </p:sp>
      <p:sp>
        <p:nvSpPr>
          <p:cNvPr id="3232" name="Google Shape;3232;p18"/>
          <p:cNvSpPr txBox="1"/>
          <p:nvPr/>
        </p:nvSpPr>
        <p:spPr>
          <a:xfrm>
            <a:off x="4067131" y="4023958"/>
            <a:ext cx="163864" cy="169277"/>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1</a:t>
            </a:r>
            <a:endParaRPr b="0" i="0" sz="1100" u="none" cap="none" strike="noStrike">
              <a:solidFill>
                <a:srgbClr val="262626"/>
              </a:solidFill>
              <a:latin typeface="Arial Narrow"/>
              <a:ea typeface="Arial Narrow"/>
              <a:cs typeface="Arial Narrow"/>
              <a:sym typeface="Arial Narrow"/>
            </a:endParaRPr>
          </a:p>
        </p:txBody>
      </p:sp>
      <p:sp>
        <p:nvSpPr>
          <p:cNvPr id="3233" name="Google Shape;3233;p18"/>
          <p:cNvSpPr txBox="1"/>
          <p:nvPr/>
        </p:nvSpPr>
        <p:spPr>
          <a:xfrm>
            <a:off x="4258797" y="4023958"/>
            <a:ext cx="163864" cy="169277"/>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0</a:t>
            </a:r>
            <a:endParaRPr b="0" i="0" sz="1100" u="none" cap="none" strike="noStrike">
              <a:solidFill>
                <a:srgbClr val="262626"/>
              </a:solidFill>
              <a:latin typeface="Arial Narrow"/>
              <a:ea typeface="Arial Narrow"/>
              <a:cs typeface="Arial Narrow"/>
              <a:sym typeface="Arial Narrow"/>
            </a:endParaRPr>
          </a:p>
        </p:txBody>
      </p:sp>
      <p:sp>
        <p:nvSpPr>
          <p:cNvPr id="3234" name="Google Shape;3234;p18"/>
          <p:cNvSpPr txBox="1"/>
          <p:nvPr/>
        </p:nvSpPr>
        <p:spPr>
          <a:xfrm>
            <a:off x="3489281" y="4023958"/>
            <a:ext cx="163864" cy="169277"/>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5</a:t>
            </a:r>
            <a:endParaRPr b="0" i="0" sz="1100" u="none" cap="none" strike="noStrike">
              <a:solidFill>
                <a:srgbClr val="262626"/>
              </a:solidFill>
              <a:latin typeface="Arial Narrow"/>
              <a:ea typeface="Arial Narrow"/>
              <a:cs typeface="Arial Narrow"/>
              <a:sym typeface="Arial Narrow"/>
            </a:endParaRPr>
          </a:p>
        </p:txBody>
      </p:sp>
      <p:sp>
        <p:nvSpPr>
          <p:cNvPr id="3235" name="Google Shape;3235;p18"/>
          <p:cNvSpPr txBox="1"/>
          <p:nvPr/>
        </p:nvSpPr>
        <p:spPr>
          <a:xfrm>
            <a:off x="1759869" y="4023958"/>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31</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12</a:t>
            </a:r>
            <a:endParaRPr b="0" i="0" sz="1100" u="none" cap="none" strike="noStrike">
              <a:solidFill>
                <a:srgbClr val="262626"/>
              </a:solidFill>
              <a:latin typeface="Arial Narrow"/>
              <a:ea typeface="Arial Narrow"/>
              <a:cs typeface="Arial Narrow"/>
              <a:sym typeface="Arial Narrow"/>
            </a:endParaRPr>
          </a:p>
        </p:txBody>
      </p:sp>
      <p:sp>
        <p:nvSpPr>
          <p:cNvPr id="3236" name="Google Shape;3236;p18"/>
          <p:cNvSpPr txBox="1"/>
          <p:nvPr/>
        </p:nvSpPr>
        <p:spPr>
          <a:xfrm>
            <a:off x="1550319" y="4023958"/>
            <a:ext cx="163864" cy="338554"/>
          </a:xfrm>
          <a:prstGeom prst="rect">
            <a:avLst/>
          </a:prstGeom>
          <a:noFill/>
          <a:ln>
            <a:noFill/>
          </a:ln>
        </p:spPr>
        <p:txBody>
          <a:bodyPr anchorCtr="0" anchor="t" bIns="0" lIns="0" spcFirstLastPara="1" rIns="0" wrap="square" tIns="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42</a:t>
            </a:r>
            <a:endParaRPr b="0" i="0" sz="1100" u="none" cap="none" strike="noStrike">
              <a:solidFill>
                <a:srgbClr val="262626"/>
              </a:solidFill>
              <a:latin typeface="Arial Narrow"/>
              <a:ea typeface="Arial Narrow"/>
              <a:cs typeface="Arial Narrow"/>
              <a:sym typeface="Arial Narrow"/>
            </a:endParaRPr>
          </a:p>
          <a:p>
            <a:pPr indent="0" lvl="0" marL="12700" marR="0" rtl="0" algn="ctr">
              <a:lnSpc>
                <a:spcPct val="100000"/>
              </a:lnSpc>
              <a:spcBef>
                <a:spcPts val="0"/>
              </a:spcBef>
              <a:spcAft>
                <a:spcPts val="0"/>
              </a:spcAft>
              <a:buClr>
                <a:srgbClr val="000000"/>
              </a:buClr>
              <a:buSzPts val="1200"/>
              <a:buFont typeface="Arial"/>
              <a:buNone/>
            </a:pPr>
            <a:r>
              <a:rPr b="0" i="0" lang="en-US" sz="1100" u="none" cap="none" strike="noStrike">
                <a:solidFill>
                  <a:srgbClr val="262626"/>
                </a:solidFill>
                <a:latin typeface="Arial Narrow"/>
                <a:ea typeface="Arial Narrow"/>
                <a:cs typeface="Arial Narrow"/>
                <a:sym typeface="Arial Narrow"/>
              </a:rPr>
              <a:t>26</a:t>
            </a:r>
            <a:endParaRPr b="0" i="0" sz="1100" u="none" cap="none" strike="noStrike">
              <a:solidFill>
                <a:srgbClr val="262626"/>
              </a:solidFill>
              <a:latin typeface="Arial Narrow"/>
              <a:ea typeface="Arial Narrow"/>
              <a:cs typeface="Arial Narrow"/>
              <a:sym typeface="Arial Narrow"/>
            </a:endParaRPr>
          </a:p>
        </p:txBody>
      </p:sp>
      <p:sp>
        <p:nvSpPr>
          <p:cNvPr id="3237" name="Google Shape;3237;p18"/>
          <p:cNvSpPr/>
          <p:nvPr/>
        </p:nvSpPr>
        <p:spPr>
          <a:xfrm>
            <a:off x="3357861" y="3648283"/>
            <a:ext cx="0" cy="54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3238" name="Google Shape;3238;p18"/>
          <p:cNvSpPr txBox="1"/>
          <p:nvPr/>
        </p:nvSpPr>
        <p:spPr>
          <a:xfrm>
            <a:off x="3273717" y="3709323"/>
            <a:ext cx="174042" cy="17440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20</a:t>
            </a:r>
            <a:endParaRPr b="0" i="0" sz="1050" u="none" cap="none" strike="noStrike">
              <a:solidFill>
                <a:srgbClr val="262626"/>
              </a:solidFill>
              <a:latin typeface="Arial Narrow"/>
              <a:ea typeface="Arial Narrow"/>
              <a:cs typeface="Arial Narrow"/>
              <a:sym typeface="Arial Narrow"/>
            </a:endParaRPr>
          </a:p>
        </p:txBody>
      </p:sp>
      <p:sp>
        <p:nvSpPr>
          <p:cNvPr id="3239" name="Google Shape;3239;p18"/>
          <p:cNvSpPr/>
          <p:nvPr/>
        </p:nvSpPr>
        <p:spPr>
          <a:xfrm>
            <a:off x="2872086" y="3648283"/>
            <a:ext cx="0" cy="54000"/>
          </a:xfrm>
          <a:custGeom>
            <a:rect b="b" l="l" r="r" t="t"/>
            <a:pathLst>
              <a:path extrusionOk="0" h="91439" w="120000">
                <a:moveTo>
                  <a:pt x="0" y="0"/>
                </a:moveTo>
                <a:lnTo>
                  <a:pt x="0" y="91401"/>
                </a:lnTo>
              </a:path>
            </a:pathLst>
          </a:custGeom>
          <a:noFill/>
          <a:ln cap="flat" cmpd="sng" w="12700">
            <a:solidFill>
              <a:srgbClr val="221E1F"/>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Tahoma"/>
              <a:ea typeface="Tahoma"/>
              <a:cs typeface="Tahoma"/>
              <a:sym typeface="Tahoma"/>
            </a:endParaRPr>
          </a:p>
        </p:txBody>
      </p:sp>
      <p:sp>
        <p:nvSpPr>
          <p:cNvPr id="3240" name="Google Shape;3240;p18"/>
          <p:cNvSpPr txBox="1"/>
          <p:nvPr/>
        </p:nvSpPr>
        <p:spPr>
          <a:xfrm>
            <a:off x="2787942" y="3709323"/>
            <a:ext cx="174042" cy="174407"/>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62626"/>
                </a:solidFill>
                <a:latin typeface="Arial Narrow"/>
                <a:ea typeface="Arial Narrow"/>
                <a:cs typeface="Arial Narrow"/>
                <a:sym typeface="Arial Narrow"/>
              </a:rPr>
              <a:t>15</a:t>
            </a:r>
            <a:endParaRPr b="0" i="0" sz="1050" u="none" cap="none" strike="noStrike">
              <a:solidFill>
                <a:srgbClr val="262626"/>
              </a:solidFill>
              <a:latin typeface="Arial Narrow"/>
              <a:ea typeface="Arial Narrow"/>
              <a:cs typeface="Arial Narrow"/>
              <a:sym typeface="Arial Narrow"/>
            </a:endParaRPr>
          </a:p>
        </p:txBody>
      </p:sp>
      <p:sp>
        <p:nvSpPr>
          <p:cNvPr id="3241" name="Google Shape;3241;p18"/>
          <p:cNvSpPr/>
          <p:nvPr/>
        </p:nvSpPr>
        <p:spPr>
          <a:xfrm flipH="1" rot="10800000">
            <a:off x="2216975" y="3620507"/>
            <a:ext cx="45719" cy="45719"/>
          </a:xfrm>
          <a:prstGeom prst="ellipse">
            <a:avLst/>
          </a:prstGeom>
          <a:solidFill>
            <a:schemeClr val="dk2"/>
          </a:solid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Arial"/>
              <a:ea typeface="Arial"/>
              <a:cs typeface="Arial"/>
              <a:sym typeface="Arial"/>
            </a:endParaRPr>
          </a:p>
        </p:txBody>
      </p:sp>
      <p:cxnSp>
        <p:nvCxnSpPr>
          <p:cNvPr id="3242" name="Google Shape;3242;p18"/>
          <p:cNvCxnSpPr/>
          <p:nvPr/>
        </p:nvCxnSpPr>
        <p:spPr>
          <a:xfrm>
            <a:off x="2243783" y="2813557"/>
            <a:ext cx="0" cy="811136"/>
          </a:xfrm>
          <a:prstGeom prst="straightConnector1">
            <a:avLst/>
          </a:prstGeom>
          <a:noFill/>
          <a:ln cap="flat" cmpd="sng" w="12700">
            <a:solidFill>
              <a:schemeClr val="dk2"/>
            </a:solidFill>
            <a:prstDash val="dash"/>
            <a:miter lim="800000"/>
            <a:headEnd len="sm" w="sm" type="none"/>
            <a:tailEnd len="sm" w="sm" type="none"/>
          </a:ln>
        </p:spPr>
      </p:cxnSp>
      <p:sp>
        <p:nvSpPr>
          <p:cNvPr id="3243" name="Google Shape;3243;p18"/>
          <p:cNvSpPr/>
          <p:nvPr/>
        </p:nvSpPr>
        <p:spPr>
          <a:xfrm flipH="1" rot="10800000">
            <a:off x="1392265" y="2793819"/>
            <a:ext cx="45719" cy="45719"/>
          </a:xfrm>
          <a:prstGeom prst="ellipse">
            <a:avLst/>
          </a:prstGeom>
          <a:solidFill>
            <a:schemeClr val="dk2"/>
          </a:solidFill>
          <a:ln cap="flat" cmpd="sng" w="19050">
            <a:solidFill>
              <a:schemeClr val="dk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262626"/>
              </a:solidFill>
              <a:latin typeface="Arial"/>
              <a:ea typeface="Arial"/>
              <a:cs typeface="Arial"/>
              <a:sym typeface="Arial"/>
            </a:endParaRPr>
          </a:p>
        </p:txBody>
      </p:sp>
      <p:cxnSp>
        <p:nvCxnSpPr>
          <p:cNvPr id="3244" name="Google Shape;3244;p18"/>
          <p:cNvCxnSpPr/>
          <p:nvPr/>
        </p:nvCxnSpPr>
        <p:spPr>
          <a:xfrm rot="10800000">
            <a:off x="1392265" y="2816679"/>
            <a:ext cx="858966" cy="0"/>
          </a:xfrm>
          <a:prstGeom prst="straightConnector1">
            <a:avLst/>
          </a:prstGeom>
          <a:noFill/>
          <a:ln cap="flat" cmpd="sng" w="12700">
            <a:solidFill>
              <a:schemeClr val="dk2"/>
            </a:solidFill>
            <a:prstDash val="dash"/>
            <a:miter lim="800000"/>
            <a:headEnd len="sm" w="sm" type="none"/>
            <a:tailEnd len="sm" w="sm" type="none"/>
          </a:ln>
        </p:spPr>
      </p:cxnSp>
      <p:grpSp>
        <p:nvGrpSpPr>
          <p:cNvPr id="3245" name="Google Shape;3245;p18"/>
          <p:cNvGrpSpPr/>
          <p:nvPr/>
        </p:nvGrpSpPr>
        <p:grpSpPr>
          <a:xfrm>
            <a:off x="3535213" y="1995175"/>
            <a:ext cx="908592" cy="276998"/>
            <a:chOff x="3699196" y="1839914"/>
            <a:chExt cx="809943" cy="294932"/>
          </a:xfrm>
        </p:grpSpPr>
        <p:grpSp>
          <p:nvGrpSpPr>
            <p:cNvPr id="3246" name="Google Shape;3246;p18"/>
            <p:cNvGrpSpPr/>
            <p:nvPr/>
          </p:nvGrpSpPr>
          <p:grpSpPr>
            <a:xfrm>
              <a:off x="3699196" y="1934430"/>
              <a:ext cx="196900" cy="144984"/>
              <a:chOff x="3699196" y="1934430"/>
              <a:chExt cx="196900" cy="144984"/>
            </a:xfrm>
          </p:grpSpPr>
          <p:cxnSp>
            <p:nvCxnSpPr>
              <p:cNvPr id="3247" name="Google Shape;3247;p18"/>
              <p:cNvCxnSpPr/>
              <p:nvPr/>
            </p:nvCxnSpPr>
            <p:spPr>
              <a:xfrm>
                <a:off x="3699196" y="1934430"/>
                <a:ext cx="196900" cy="0"/>
              </a:xfrm>
              <a:prstGeom prst="straightConnector1">
                <a:avLst/>
              </a:prstGeom>
              <a:noFill/>
              <a:ln cap="flat" cmpd="sng" w="19050">
                <a:solidFill>
                  <a:schemeClr val="accent1"/>
                </a:solidFill>
                <a:prstDash val="solid"/>
                <a:miter lim="800000"/>
                <a:headEnd len="sm" w="sm" type="none"/>
                <a:tailEnd len="sm" w="sm" type="none"/>
              </a:ln>
            </p:spPr>
          </p:cxnSp>
          <p:cxnSp>
            <p:nvCxnSpPr>
              <p:cNvPr id="3248" name="Google Shape;3248;p18"/>
              <p:cNvCxnSpPr/>
              <p:nvPr/>
            </p:nvCxnSpPr>
            <p:spPr>
              <a:xfrm>
                <a:off x="3699196" y="2079414"/>
                <a:ext cx="196900" cy="0"/>
              </a:xfrm>
              <a:prstGeom prst="straightConnector1">
                <a:avLst/>
              </a:prstGeom>
              <a:noFill/>
              <a:ln cap="flat" cmpd="sng" w="19050">
                <a:solidFill>
                  <a:srgbClr val="666666"/>
                </a:solidFill>
                <a:prstDash val="solid"/>
                <a:miter lim="800000"/>
                <a:headEnd len="sm" w="sm" type="none"/>
                <a:tailEnd len="sm" w="sm" type="none"/>
              </a:ln>
            </p:spPr>
          </p:cxnSp>
        </p:grpSp>
        <p:sp>
          <p:nvSpPr>
            <p:cNvPr id="3249" name="Google Shape;3249;p18"/>
            <p:cNvSpPr txBox="1"/>
            <p:nvPr/>
          </p:nvSpPr>
          <p:spPr>
            <a:xfrm>
              <a:off x="3940398" y="1839914"/>
              <a:ext cx="568741" cy="294932"/>
            </a:xfrm>
            <a:prstGeom prst="rect">
              <a:avLst/>
            </a:prstGeom>
            <a:noFill/>
            <a:ln>
              <a:noFill/>
            </a:ln>
          </p:spPr>
          <p:txBody>
            <a:bodyPr anchorCtr="0" anchor="t" bIns="0" lIns="48000" spcFirstLastPara="1" rIns="4800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900" u="none" cap="none" strike="noStrike">
                  <a:solidFill>
                    <a:srgbClr val="262626"/>
                  </a:solidFill>
                  <a:latin typeface="Arial Narrow"/>
                  <a:ea typeface="Arial Narrow"/>
                  <a:cs typeface="Arial Narrow"/>
                  <a:sym typeface="Arial Narrow"/>
                </a:rPr>
                <a:t>Elacestrant</a:t>
              </a:r>
              <a:br>
                <a:rPr b="0" i="0" lang="en-US" sz="900" u="none" cap="none" strike="noStrike">
                  <a:solidFill>
                    <a:srgbClr val="262626"/>
                  </a:solidFill>
                  <a:latin typeface="Arial Narrow"/>
                  <a:ea typeface="Arial Narrow"/>
                  <a:cs typeface="Arial Narrow"/>
                  <a:sym typeface="Arial Narrow"/>
                </a:rPr>
              </a:br>
              <a:r>
                <a:rPr b="0" i="0" lang="en-US" sz="900" u="none" cap="none" strike="noStrike">
                  <a:solidFill>
                    <a:srgbClr val="262626"/>
                  </a:solidFill>
                  <a:latin typeface="Arial Narrow"/>
                  <a:ea typeface="Arial Narrow"/>
                  <a:cs typeface="Arial Narrow"/>
                  <a:sym typeface="Arial Narrow"/>
                </a:rPr>
                <a:t>SOC</a:t>
              </a:r>
              <a:endParaRPr b="0" i="0" sz="1400" u="none" cap="none" strike="noStrike">
                <a:solidFill>
                  <a:srgbClr val="262626"/>
                </a:solidFill>
                <a:latin typeface="Arial"/>
                <a:ea typeface="Arial"/>
                <a:cs typeface="Arial"/>
                <a:sym typeface="Arial"/>
              </a:endParaRPr>
            </a:p>
          </p:txBody>
        </p:sp>
      </p:grpSp>
      <p:sp>
        <p:nvSpPr>
          <p:cNvPr id="3250" name="Google Shape;3250;p18"/>
          <p:cNvSpPr txBox="1"/>
          <p:nvPr/>
        </p:nvSpPr>
        <p:spPr>
          <a:xfrm rot="-5400000">
            <a:off x="178581" y="2689168"/>
            <a:ext cx="1661154" cy="266215"/>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100" u="none" cap="none" strike="noStrike">
                <a:solidFill>
                  <a:srgbClr val="262626"/>
                </a:solidFill>
                <a:latin typeface="Arial Narrow"/>
                <a:ea typeface="Arial Narrow"/>
                <a:cs typeface="Arial Narrow"/>
                <a:sym typeface="Arial Narrow"/>
              </a:rPr>
              <a:t>PFS (%)</a:t>
            </a:r>
            <a:endParaRPr b="1" i="0" sz="1100" u="none" cap="none" strike="noStrike">
              <a:solidFill>
                <a:srgbClr val="262626"/>
              </a:solidFill>
              <a:latin typeface="Arial Narrow"/>
              <a:ea typeface="Arial Narrow"/>
              <a:cs typeface="Arial Narrow"/>
              <a:sym typeface="Arial Narrow"/>
            </a:endParaRPr>
          </a:p>
        </p:txBody>
      </p:sp>
      <p:sp>
        <p:nvSpPr>
          <p:cNvPr id="3251" name="Google Shape;3251;p18"/>
          <p:cNvSpPr txBox="1"/>
          <p:nvPr/>
        </p:nvSpPr>
        <p:spPr>
          <a:xfrm>
            <a:off x="1380821" y="3823706"/>
            <a:ext cx="3068494" cy="266215"/>
          </a:xfrm>
          <a:prstGeom prst="rect">
            <a:avLst/>
          </a:prstGeom>
          <a:noFill/>
          <a:ln>
            <a:noFill/>
          </a:ln>
        </p:spPr>
        <p:txBody>
          <a:bodyPr anchorCtr="0" anchor="t" bIns="48000" lIns="48000" spcFirstLastPara="1" rIns="48000" wrap="square" tIns="48000">
            <a:spAutoFit/>
          </a:bodyPr>
          <a:lstStyle/>
          <a:p>
            <a:pPr indent="0" lvl="0" marL="0" marR="0" rtl="0" algn="ctr">
              <a:lnSpc>
                <a:spcPct val="100000"/>
              </a:lnSpc>
              <a:spcBef>
                <a:spcPts val="0"/>
              </a:spcBef>
              <a:spcAft>
                <a:spcPts val="0"/>
              </a:spcAft>
              <a:buClr>
                <a:srgbClr val="000000"/>
              </a:buClr>
              <a:buSzPts val="1200"/>
              <a:buFont typeface="Arial"/>
              <a:buNone/>
            </a:pPr>
            <a:r>
              <a:rPr b="1" i="0" lang="en-US" sz="1100" u="none" cap="none" strike="noStrike">
                <a:solidFill>
                  <a:srgbClr val="262626"/>
                </a:solidFill>
                <a:latin typeface="Arial Narrow"/>
                <a:ea typeface="Arial Narrow"/>
                <a:cs typeface="Arial Narrow"/>
                <a:sym typeface="Arial Narrow"/>
              </a:rPr>
              <a:t>Months</a:t>
            </a:r>
            <a:endParaRPr b="1" i="0" sz="1100" u="none" cap="none" strike="noStrike">
              <a:solidFill>
                <a:srgbClr val="262626"/>
              </a:solidFill>
              <a:latin typeface="Arial Narrow"/>
              <a:ea typeface="Arial Narrow"/>
              <a:cs typeface="Arial Narrow"/>
              <a:sym typeface="Arial Narrow"/>
            </a:endParaRPr>
          </a:p>
        </p:txBody>
      </p:sp>
      <p:sp>
        <p:nvSpPr>
          <p:cNvPr id="3252" name="Google Shape;3252;p18"/>
          <p:cNvSpPr/>
          <p:nvPr/>
        </p:nvSpPr>
        <p:spPr>
          <a:xfrm>
            <a:off x="1142266" y="1630460"/>
            <a:ext cx="3963354" cy="211424"/>
          </a:xfrm>
          <a:prstGeom prst="roundRect">
            <a:avLst>
              <a:gd fmla="val 0" name="adj"/>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309"/>
              <a:buFont typeface="Arial"/>
              <a:buNone/>
            </a:pPr>
            <a:r>
              <a:rPr b="1" i="0" lang="en-US" sz="1200" u="none" cap="none" strike="noStrike">
                <a:solidFill>
                  <a:srgbClr val="262626"/>
                </a:solidFill>
                <a:latin typeface="Arial Narrow"/>
                <a:ea typeface="Arial Narrow"/>
                <a:cs typeface="Arial Narrow"/>
                <a:sym typeface="Arial Narrow"/>
              </a:rPr>
              <a:t>Post-hoc analysis: ≥12 months duration of prior ET + CDK4/6i</a:t>
            </a:r>
            <a:r>
              <a:rPr b="1" baseline="30000" i="0" lang="en-US" sz="1200" u="none" cap="none" strike="noStrike">
                <a:solidFill>
                  <a:srgbClr val="262626"/>
                </a:solidFill>
                <a:latin typeface="Arial Narrow"/>
                <a:ea typeface="Arial Narrow"/>
                <a:cs typeface="Arial Narrow"/>
                <a:sym typeface="Arial Narrow"/>
              </a:rPr>
              <a:t>1,2</a:t>
            </a:r>
            <a:r>
              <a:rPr b="1" i="0" lang="en-US" sz="1200" u="none" cap="none" strike="noStrike">
                <a:solidFill>
                  <a:srgbClr val="262626"/>
                </a:solidFill>
                <a:latin typeface="Arial Narrow"/>
                <a:ea typeface="Arial Narrow"/>
                <a:cs typeface="Arial Narrow"/>
                <a:sym typeface="Arial Narrow"/>
              </a:rPr>
              <a:t> </a:t>
            </a:r>
            <a:endParaRPr b="0" i="0" sz="1400" u="none" cap="none" strike="noStrike">
              <a:solidFill>
                <a:srgbClr val="262626"/>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309"/>
              <a:buFont typeface="Arial"/>
              <a:buNone/>
            </a:pPr>
            <a:r>
              <a:t/>
            </a:r>
            <a:endParaRPr b="1" i="0" sz="1200" u="none" cap="none" strike="noStrike">
              <a:solidFill>
                <a:srgbClr val="262626"/>
              </a:solidFill>
              <a:latin typeface="Arial Narrow"/>
              <a:ea typeface="Arial Narrow"/>
              <a:cs typeface="Arial Narrow"/>
              <a:sym typeface="Arial Narrow"/>
            </a:endParaRPr>
          </a:p>
        </p:txBody>
      </p:sp>
      <p:graphicFrame>
        <p:nvGraphicFramePr>
          <p:cNvPr id="3253" name="Google Shape;3253;p18"/>
          <p:cNvGraphicFramePr/>
          <p:nvPr/>
        </p:nvGraphicFramePr>
        <p:xfrm>
          <a:off x="714839" y="4393760"/>
          <a:ext cx="3000000" cy="3000000"/>
        </p:xfrm>
        <a:graphic>
          <a:graphicData uri="http://schemas.openxmlformats.org/drawingml/2006/table">
            <a:tbl>
              <a:tblPr>
                <a:noFill/>
                <a:tableStyleId>{0E7FAE33-6D4A-419A-BE57-B3ED120DC536}</a:tableStyleId>
              </a:tblPr>
              <a:tblGrid>
                <a:gridCol w="1953325"/>
                <a:gridCol w="1235425"/>
                <a:gridCol w="1305525"/>
              </a:tblGrid>
              <a:tr h="152400">
                <a:tc>
                  <a:txBody>
                    <a:bodyPr/>
                    <a:lstStyle/>
                    <a:p>
                      <a:pPr indent="0" lvl="0" marL="0" marR="0" rtl="0" algn="ctr">
                        <a:lnSpc>
                          <a:spcPct val="80000"/>
                        </a:lnSpc>
                        <a:spcBef>
                          <a:spcPts val="0"/>
                        </a:spcBef>
                        <a:spcAft>
                          <a:spcPts val="0"/>
                        </a:spcAft>
                        <a:buClr>
                          <a:schemeClr val="dk1"/>
                        </a:buClr>
                        <a:buSzPts val="1200"/>
                        <a:buFont typeface="Arial Narrow"/>
                        <a:buNone/>
                      </a:pPr>
                      <a:r>
                        <a:t/>
                      </a:r>
                      <a:endParaRPr sz="12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Elacestrant </a:t>
                      </a:r>
                      <a:r>
                        <a:rPr b="0" lang="en-US" sz="1200" u="none" cap="none" strike="noStrike">
                          <a:solidFill>
                            <a:schemeClr val="lt1"/>
                          </a:solidFill>
                          <a:latin typeface="Arial Narrow"/>
                          <a:ea typeface="Arial Narrow"/>
                          <a:cs typeface="Arial Narrow"/>
                          <a:sym typeface="Arial Narrow"/>
                        </a:rPr>
                        <a:t>(n=78)</a:t>
                      </a:r>
                      <a:endParaRPr sz="1400" u="none" cap="none" strike="noStrike"/>
                    </a:p>
                  </a:txBody>
                  <a:tcPr marT="60950" marB="609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SOC </a:t>
                      </a:r>
                      <a:r>
                        <a:rPr b="0" lang="en-US" sz="1200" u="none" cap="none" strike="noStrike">
                          <a:solidFill>
                            <a:schemeClr val="lt1"/>
                          </a:solidFill>
                          <a:latin typeface="Arial Narrow"/>
                          <a:ea typeface="Arial Narrow"/>
                          <a:cs typeface="Arial Narrow"/>
                          <a:sym typeface="Arial Narrow"/>
                        </a:rPr>
                        <a:t>(n=81)</a:t>
                      </a:r>
                      <a:endParaRPr sz="1400" u="none" cap="none" strike="noStrike"/>
                    </a:p>
                  </a:txBody>
                  <a:tcPr marT="60950" marB="609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5355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mPFS, mo</a:t>
                      </a:r>
                      <a:endParaRPr b="0"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accent1"/>
                        </a:buClr>
                        <a:buSzPts val="1600"/>
                        <a:buFont typeface="Arial Narrow"/>
                        <a:buNone/>
                      </a:pPr>
                      <a:r>
                        <a:rPr b="1" lang="en-US" sz="1600" u="none" cap="none" strike="noStrike">
                          <a:solidFill>
                            <a:srgbClr val="262626"/>
                          </a:solidFill>
                          <a:latin typeface="Arial Narrow"/>
                          <a:ea typeface="Arial Narrow"/>
                          <a:cs typeface="Arial Narrow"/>
                          <a:sym typeface="Arial Narrow"/>
                        </a:rPr>
                        <a:t>8.6</a:t>
                      </a:r>
                      <a:endParaRPr sz="1600" u="none" cap="none" strike="noStrike">
                        <a:solidFill>
                          <a:srgbClr val="262626"/>
                        </a:solidFill>
                        <a:latin typeface="Arial Narrow"/>
                        <a:ea typeface="Arial Narrow"/>
                        <a:cs typeface="Arial Narrow"/>
                        <a:sym typeface="Arial Narrow"/>
                      </a:endParaRPr>
                    </a:p>
                  </a:txBody>
                  <a:tcPr marT="45725" marB="45725" marR="19450" marL="19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A6A6A6"/>
                        </a:buClr>
                        <a:buSzPts val="1000"/>
                        <a:buFont typeface="Arial"/>
                        <a:buNone/>
                      </a:pPr>
                      <a:r>
                        <a:rPr b="1" lang="en-US" sz="1600" u="none" cap="none" strike="noStrike">
                          <a:solidFill>
                            <a:srgbClr val="262626"/>
                          </a:solidFill>
                          <a:latin typeface="Arial Narrow"/>
                          <a:ea typeface="Arial Narrow"/>
                          <a:cs typeface="Arial Narrow"/>
                          <a:sym typeface="Arial Narrow"/>
                        </a:rPr>
                        <a:t>1.9</a:t>
                      </a:r>
                      <a:endParaRPr sz="1600" u="none" cap="none" strike="noStrike">
                        <a:solidFill>
                          <a:srgbClr val="262626"/>
                        </a:solidFill>
                        <a:latin typeface="Arial Narrow"/>
                        <a:ea typeface="Arial Narrow"/>
                        <a:cs typeface="Arial Narrow"/>
                        <a:sym typeface="Arial Narrow"/>
                      </a:endParaRPr>
                    </a:p>
                  </a:txBody>
                  <a:tcPr marT="45725" marB="45725" marR="55450" marL="55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97725">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Absolute difference, mo</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gridSpan="2">
                  <a:txBody>
                    <a:bodyPr/>
                    <a:lstStyle/>
                    <a:p>
                      <a:pPr indent="0" lvl="0" marL="0" marR="0" rtl="0" algn="ctr">
                        <a:lnSpc>
                          <a:spcPct val="100000"/>
                        </a:lnSpc>
                        <a:spcBef>
                          <a:spcPts val="0"/>
                        </a:spcBef>
                        <a:spcAft>
                          <a:spcPts val="0"/>
                        </a:spcAft>
                        <a:buClr>
                          <a:srgbClr val="000000"/>
                        </a:buClr>
                        <a:buSzPts val="1000"/>
                        <a:buFont typeface="Arial"/>
                        <a:buNone/>
                      </a:pPr>
                      <a:r>
                        <a:rPr b="1" lang="en-US" sz="1400" u="none" cap="none" strike="noStrike">
                          <a:solidFill>
                            <a:srgbClr val="262626"/>
                          </a:solidFill>
                          <a:latin typeface="Arial Narrow"/>
                          <a:ea typeface="Arial Narrow"/>
                          <a:cs typeface="Arial Narrow"/>
                          <a:sym typeface="Arial Narrow"/>
                        </a:rPr>
                        <a:t>+6.7</a:t>
                      </a:r>
                      <a:endParaRPr sz="14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hMerge="1"/>
              </a:tr>
              <a:tr h="97725">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HR</a:t>
                      </a:r>
                      <a:r>
                        <a:rPr b="0" lang="en-US" sz="1200" u="none" cap="none" strike="noStrike">
                          <a:solidFill>
                            <a:srgbClr val="262626"/>
                          </a:solidFill>
                          <a:latin typeface="Arial Narrow"/>
                          <a:ea typeface="Arial Narrow"/>
                          <a:cs typeface="Arial Narrow"/>
                          <a:sym typeface="Arial Narrow"/>
                        </a:rPr>
                        <a:t> [95% CI]</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rgbClr val="000000"/>
                        </a:buClr>
                        <a:buSzPts val="1000"/>
                        <a:buFont typeface="Arial"/>
                        <a:buNone/>
                      </a:pPr>
                      <a:r>
                        <a:rPr b="1" lang="en-US" sz="1400" u="none" cap="none" strike="noStrike">
                          <a:solidFill>
                            <a:srgbClr val="262626"/>
                          </a:solidFill>
                          <a:latin typeface="Arial Narrow"/>
                          <a:ea typeface="Arial Narrow"/>
                          <a:cs typeface="Arial Narrow"/>
                          <a:sym typeface="Arial Narrow"/>
                        </a:rPr>
                        <a:t>0.41</a:t>
                      </a:r>
                      <a:r>
                        <a:rPr b="1" lang="en-US" sz="1200" u="none" cap="none" strike="noStrike">
                          <a:solidFill>
                            <a:srgbClr val="262626"/>
                          </a:solidFill>
                          <a:latin typeface="Arial Narrow"/>
                          <a:ea typeface="Arial Narrow"/>
                          <a:cs typeface="Arial Narrow"/>
                          <a:sym typeface="Arial Narrow"/>
                        </a:rPr>
                        <a:t> </a:t>
                      </a:r>
                      <a:r>
                        <a:rPr b="0" lang="en-US" sz="1200" u="none" cap="none" strike="noStrike">
                          <a:solidFill>
                            <a:srgbClr val="262626"/>
                          </a:solidFill>
                          <a:latin typeface="Arial Narrow"/>
                          <a:ea typeface="Arial Narrow"/>
                          <a:cs typeface="Arial Narrow"/>
                          <a:sym typeface="Arial Narrow"/>
                        </a:rPr>
                        <a:t>[0.26-0.63]</a:t>
                      </a:r>
                      <a:endParaRPr sz="12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r>
            </a:tbl>
          </a:graphicData>
        </a:graphic>
      </p:graphicFrame>
      <p:sp>
        <p:nvSpPr>
          <p:cNvPr id="3254" name="Google Shape;3254;p18"/>
          <p:cNvSpPr txBox="1"/>
          <p:nvPr/>
        </p:nvSpPr>
        <p:spPr>
          <a:xfrm>
            <a:off x="312822" y="4023958"/>
            <a:ext cx="913832" cy="338554"/>
          </a:xfrm>
          <a:prstGeom prst="rect">
            <a:avLst/>
          </a:prstGeom>
          <a:noFill/>
          <a:ln>
            <a:noFill/>
          </a:ln>
        </p:spPr>
        <p:txBody>
          <a:bodyPr anchorCtr="0" anchor="t" bIns="0" lIns="0" spcFirstLastPara="1" rIns="0" wrap="square" tIns="0">
            <a:spAutoFit/>
          </a:bodyPr>
          <a:lstStyle/>
          <a:p>
            <a:pPr indent="0" lvl="0" marL="12700" marR="0" rtl="0" algn="r">
              <a:lnSpc>
                <a:spcPct val="100000"/>
              </a:lnSpc>
              <a:spcBef>
                <a:spcPts val="0"/>
              </a:spcBef>
              <a:spcAft>
                <a:spcPts val="0"/>
              </a:spcAft>
              <a:buClr>
                <a:srgbClr val="000000"/>
              </a:buClr>
              <a:buSzPts val="1200"/>
              <a:buFont typeface="Arial"/>
              <a:buNone/>
            </a:pPr>
            <a:r>
              <a:rPr b="1" i="0" lang="en-US" sz="1100" u="none" cap="none" strike="noStrike">
                <a:solidFill>
                  <a:srgbClr val="153F5A"/>
                </a:solidFill>
                <a:latin typeface="Arial Narrow"/>
                <a:ea typeface="Arial Narrow"/>
                <a:cs typeface="Arial Narrow"/>
                <a:sym typeface="Arial Narrow"/>
              </a:rPr>
              <a:t>ELA</a:t>
            </a:r>
            <a:endParaRPr b="1" i="0" sz="1100" u="none" cap="none" strike="noStrike">
              <a:solidFill>
                <a:srgbClr val="153F5A"/>
              </a:solidFill>
              <a:latin typeface="Arial Narrow"/>
              <a:ea typeface="Arial Narrow"/>
              <a:cs typeface="Arial Narrow"/>
              <a:sym typeface="Arial Narrow"/>
            </a:endParaRPr>
          </a:p>
          <a:p>
            <a:pPr indent="0" lvl="0" marL="12700" marR="0" rtl="0" algn="r">
              <a:lnSpc>
                <a:spcPct val="100000"/>
              </a:lnSpc>
              <a:spcBef>
                <a:spcPts val="0"/>
              </a:spcBef>
              <a:spcAft>
                <a:spcPts val="0"/>
              </a:spcAft>
              <a:buClr>
                <a:srgbClr val="000000"/>
              </a:buClr>
              <a:buSzPts val="1200"/>
              <a:buFont typeface="Arial"/>
              <a:buNone/>
            </a:pPr>
            <a:r>
              <a:rPr b="1" i="0" lang="en-US" sz="1100" u="none" cap="none" strike="noStrike">
                <a:solidFill>
                  <a:srgbClr val="666666"/>
                </a:solidFill>
                <a:latin typeface="Arial Narrow"/>
                <a:ea typeface="Arial Narrow"/>
                <a:cs typeface="Arial Narrow"/>
                <a:sym typeface="Arial Narrow"/>
              </a:rPr>
              <a:t>SOC</a:t>
            </a:r>
            <a:endParaRPr b="1" i="0" sz="1100" u="none" cap="none" strike="noStrike">
              <a:solidFill>
                <a:srgbClr val="666666"/>
              </a:solidFill>
              <a:latin typeface="Arial Narrow"/>
              <a:ea typeface="Arial Narrow"/>
              <a:cs typeface="Arial Narrow"/>
              <a:sym typeface="Arial Narrow"/>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8" name="Shape 3258"/>
        <p:cNvGrpSpPr/>
        <p:nvPr/>
      </p:nvGrpSpPr>
      <p:grpSpPr>
        <a:xfrm>
          <a:off x="0" y="0"/>
          <a:ext cx="0" cy="0"/>
          <a:chOff x="0" y="0"/>
          <a:chExt cx="0" cy="0"/>
        </a:xfrm>
      </p:grpSpPr>
      <p:sp>
        <p:nvSpPr>
          <p:cNvPr id="3259" name="Google Shape;3259;p95"/>
          <p:cNvSpPr txBox="1"/>
          <p:nvPr>
            <p:ph idx="1" type="body"/>
          </p:nvPr>
        </p:nvSpPr>
        <p:spPr>
          <a:xfrm>
            <a:off x="431800" y="1345800"/>
            <a:ext cx="10871700" cy="4396200"/>
          </a:xfrm>
          <a:prstGeom prst="rect">
            <a:avLst/>
          </a:prstGeom>
          <a:noFill/>
          <a:ln>
            <a:noFill/>
          </a:ln>
        </p:spPr>
        <p:txBody>
          <a:bodyPr anchorCtr="0" anchor="t" bIns="0" lIns="0" spcFirstLastPara="1" rIns="0" wrap="square" tIns="0">
            <a:normAutofit fontScale="92500"/>
          </a:bodyPr>
          <a:lstStyle/>
          <a:p>
            <a:pPr indent="-374820" lvl="0" marL="457200" rtl="0" algn="l">
              <a:lnSpc>
                <a:spcPct val="100000"/>
              </a:lnSpc>
              <a:spcBef>
                <a:spcPts val="1000"/>
              </a:spcBef>
              <a:spcAft>
                <a:spcPts val="0"/>
              </a:spcAft>
              <a:buSzPct val="108107"/>
              <a:buChar char="•"/>
            </a:pPr>
            <a:r>
              <a:rPr lang="en-US" sz="2300"/>
              <a:t>Elacestrant is the first oral SERD approved in patients with </a:t>
            </a:r>
            <a:r>
              <a:rPr i="1" lang="en-US" sz="2300"/>
              <a:t>ESR1</a:t>
            </a:r>
            <a:r>
              <a:rPr lang="en-US" sz="2300"/>
              <a:t>-mut ER+/ HER2− mBC, </a:t>
            </a:r>
            <a:br>
              <a:rPr lang="en-US" sz="2300"/>
            </a:br>
            <a:r>
              <a:rPr lang="en-US" sz="2300"/>
              <a:t>based on results from the EMERALD clinical study, showing improved PFS HR 0.55 (95% CI 0.39-0.77)</a:t>
            </a:r>
            <a:r>
              <a:rPr baseline="30000" lang="en-US" sz="2300"/>
              <a:t>1</a:t>
            </a:r>
            <a:endParaRPr sz="2300"/>
          </a:p>
          <a:p>
            <a:pPr indent="-374820" lvl="0" marL="457200" rtl="0" algn="l">
              <a:lnSpc>
                <a:spcPct val="100000"/>
              </a:lnSpc>
              <a:spcBef>
                <a:spcPts val="1000"/>
              </a:spcBef>
              <a:spcAft>
                <a:spcPts val="0"/>
              </a:spcAft>
              <a:buSzPct val="108107"/>
              <a:buChar char="•"/>
            </a:pPr>
            <a:r>
              <a:rPr lang="en-US" sz="2300"/>
              <a:t>Real-world insights are valuable for affirming the efficacy benefit of elacestrant in current clinical practice </a:t>
            </a:r>
            <a:endParaRPr/>
          </a:p>
          <a:p>
            <a:pPr indent="0" lvl="0" marL="0" rtl="0" algn="l">
              <a:lnSpc>
                <a:spcPct val="100000"/>
              </a:lnSpc>
              <a:spcBef>
                <a:spcPts val="1000"/>
              </a:spcBef>
              <a:spcAft>
                <a:spcPts val="0"/>
              </a:spcAft>
              <a:buSzPct val="84606"/>
              <a:buNone/>
            </a:pPr>
            <a:r>
              <a:t/>
            </a:r>
            <a:endParaRPr sz="2300"/>
          </a:p>
          <a:p>
            <a:pPr indent="0" lvl="0" marL="0" rtl="0" algn="l">
              <a:lnSpc>
                <a:spcPct val="70000"/>
              </a:lnSpc>
              <a:spcBef>
                <a:spcPts val="1000"/>
              </a:spcBef>
              <a:spcAft>
                <a:spcPts val="0"/>
              </a:spcAft>
              <a:buSzPct val="84606"/>
              <a:buNone/>
            </a:pPr>
            <a:r>
              <a:rPr lang="en-US" sz="2300"/>
              <a:t>Two different RWE studies were performed:</a:t>
            </a:r>
            <a:endParaRPr baseline="30000" sz="2300"/>
          </a:p>
          <a:p>
            <a:pPr indent="-381177" lvl="0" marL="1371600" rtl="0" algn="l">
              <a:lnSpc>
                <a:spcPct val="130000"/>
              </a:lnSpc>
              <a:spcBef>
                <a:spcPts val="600"/>
              </a:spcBef>
              <a:spcAft>
                <a:spcPts val="0"/>
              </a:spcAft>
              <a:buSzPct val="112808"/>
              <a:buAutoNum type="arabicPeriod"/>
            </a:pPr>
            <a:r>
              <a:rPr i="1" lang="en-US" sz="2300"/>
              <a:t>Clinical and genomic factors associated with elacestrant outcomes in ESR1-mut mBC</a:t>
            </a:r>
            <a:r>
              <a:rPr baseline="30000" i="1" lang="en-US" sz="2300"/>
              <a:t>1</a:t>
            </a:r>
            <a:r>
              <a:rPr i="1" lang="en-US" sz="2300"/>
              <a:t>              </a:t>
            </a:r>
            <a:r>
              <a:rPr lang="en-US" sz="1200">
                <a:solidFill>
                  <a:srgbClr val="262626"/>
                </a:solidFill>
              </a:rPr>
              <a:t> </a:t>
            </a:r>
            <a:r>
              <a:rPr b="1" lang="en-US" sz="1500">
                <a:solidFill>
                  <a:schemeClr val="dk2"/>
                </a:solidFill>
              </a:rPr>
              <a:t>Guardant Health </a:t>
            </a:r>
            <a:r>
              <a:rPr lang="en-US" sz="1500">
                <a:solidFill>
                  <a:schemeClr val="dk2"/>
                </a:solidFill>
              </a:rPr>
              <a:t>(</a:t>
            </a:r>
            <a:r>
              <a:rPr i="1" lang="en-US" sz="1500">
                <a:solidFill>
                  <a:schemeClr val="dk2"/>
                </a:solidFill>
              </a:rPr>
              <a:t>Maxwell R. Lloyd, Azka Ali, Caroline M. Weipert, Sheila R. Solomon, Jayati Saha, Marla Lipsyc-Sharf, Erika P. Hamilton, Kevin Kalinsky, Adam Brufsky, Aditya Bardia, Nicole Zhang, Seth A. Wander</a:t>
            </a:r>
            <a:r>
              <a:rPr lang="en-US" sz="1500">
                <a:solidFill>
                  <a:schemeClr val="dk2"/>
                </a:solidFill>
              </a:rPr>
              <a:t>)</a:t>
            </a:r>
            <a:endParaRPr baseline="30000" sz="1500">
              <a:solidFill>
                <a:schemeClr val="dk2"/>
              </a:solidFill>
            </a:endParaRPr>
          </a:p>
          <a:p>
            <a:pPr indent="-381177" lvl="0" marL="1371600" rtl="0" algn="l">
              <a:lnSpc>
                <a:spcPct val="130000"/>
              </a:lnSpc>
              <a:spcBef>
                <a:spcPts val="0"/>
              </a:spcBef>
              <a:spcAft>
                <a:spcPts val="0"/>
              </a:spcAft>
              <a:buSzPct val="112808"/>
              <a:buAutoNum type="arabicPeriod"/>
            </a:pPr>
            <a:r>
              <a:rPr i="1" lang="en-US" sz="2300"/>
              <a:t>Real-world outcomes of elacestrant in ER+/HER2−, ESR1-mut mBC</a:t>
            </a:r>
            <a:r>
              <a:rPr baseline="30000" lang="en-US" sz="2300"/>
              <a:t>2 </a:t>
            </a:r>
            <a:r>
              <a:rPr i="1" lang="en-US" sz="2300"/>
              <a:t>                                   </a:t>
            </a:r>
            <a:r>
              <a:rPr b="1" lang="en-US" sz="1500">
                <a:solidFill>
                  <a:schemeClr val="dk2"/>
                </a:solidFill>
              </a:rPr>
              <a:t>Komodo/Foundation Medicine*</a:t>
            </a:r>
            <a:r>
              <a:rPr i="1" lang="en-US" sz="1500">
                <a:solidFill>
                  <a:schemeClr val="dk2"/>
                </a:solidFill>
              </a:rPr>
              <a:t> (Hope S. Rugo, Virginia Kaklamani, Heather McArthur, Seth A. Wander, William Gradishar, Reshma Mahtani, Mark Pegram, Maryam Lustberg, Elyse Swallow, Jessica Maitland, Sebastian Kloss, Tomer Wasserman, and Sara M. Tolaney) </a:t>
            </a:r>
            <a:endParaRPr/>
          </a:p>
        </p:txBody>
      </p:sp>
      <p:sp>
        <p:nvSpPr>
          <p:cNvPr id="3260" name="Google Shape;3260;p95"/>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3261" name="Google Shape;3261;p95"/>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solidFill>
                  <a:srgbClr val="000000"/>
                </a:solidFill>
              </a:rPr>
              <a:t>*Komodo Research Dataset linked with Foundation Medicine Inc. clinical genomic data.</a:t>
            </a:r>
            <a:endParaRPr/>
          </a:p>
          <a:p>
            <a:pPr indent="0" lvl="0" marL="0" rtl="0" algn="l">
              <a:lnSpc>
                <a:spcPct val="100000"/>
              </a:lnSpc>
              <a:spcBef>
                <a:spcPts val="0"/>
              </a:spcBef>
              <a:spcAft>
                <a:spcPts val="0"/>
              </a:spcAft>
              <a:buSzPts val="1400"/>
              <a:buNone/>
            </a:pPr>
            <a:r>
              <a:rPr lang="en-US">
                <a:solidFill>
                  <a:srgbClr val="000000"/>
                </a:solidFill>
              </a:rPr>
              <a:t>CI, confidence interval; ER, estrogen receptor; ESR1, estrogen receptor 1 gene; HER2, human epidermal growth factor receptor 2; HR+, hormone receptor positive; mBC, metastatic breast cancer; mut, mutation; PFS, progression-free survival; RWE, real-world evidence;SERD, selective estrogen receptor degrader. </a:t>
            </a:r>
            <a:endParaRPr/>
          </a:p>
          <a:p>
            <a:pPr indent="0" lvl="0" marL="0" rtl="0" algn="l">
              <a:lnSpc>
                <a:spcPct val="100000"/>
              </a:lnSpc>
              <a:spcBef>
                <a:spcPts val="0"/>
              </a:spcBef>
              <a:spcAft>
                <a:spcPts val="0"/>
              </a:spcAft>
              <a:buSzPts val="1400"/>
              <a:buNone/>
            </a:pPr>
            <a:r>
              <a:rPr lang="en-US">
                <a:solidFill>
                  <a:srgbClr val="000000"/>
                </a:solidFill>
              </a:rPr>
              <a:t>1. Lloyd M, et al. </a:t>
            </a:r>
            <a:r>
              <a:rPr i="1" lang="en-US">
                <a:solidFill>
                  <a:srgbClr val="000000"/>
                </a:solidFill>
              </a:rPr>
              <a:t>Clin Cancer Res. </a:t>
            </a:r>
            <a:r>
              <a:rPr lang="en-US"/>
              <a:t>2026;32(1):169-178</a:t>
            </a:r>
            <a:r>
              <a:rPr lang="en-US">
                <a:solidFill>
                  <a:srgbClr val="000000"/>
                </a:solidFill>
              </a:rPr>
              <a:t>; 2. Rugo HS, et al. </a:t>
            </a:r>
            <a:r>
              <a:rPr i="1" lang="en-US"/>
              <a:t>Clin Cancer Res</a:t>
            </a:r>
            <a:r>
              <a:rPr lang="en-US"/>
              <a:t>. 2026;32(1):179-187</a:t>
            </a:r>
            <a:r>
              <a:rPr lang="en-US">
                <a:solidFill>
                  <a:srgbClr val="000000"/>
                </a:solidFill>
              </a:rPr>
              <a:t>.</a:t>
            </a:r>
            <a:endParaRPr/>
          </a:p>
        </p:txBody>
      </p:sp>
      <p:sp>
        <p:nvSpPr>
          <p:cNvPr id="3262" name="Google Shape;3262;p95"/>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Elacestrant real-world data</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7" name="Shape 3267"/>
        <p:cNvGrpSpPr/>
        <p:nvPr/>
      </p:nvGrpSpPr>
      <p:grpSpPr>
        <a:xfrm>
          <a:off x="0" y="0"/>
          <a:ext cx="0" cy="0"/>
          <a:chOff x="0" y="0"/>
          <a:chExt cx="0" cy="0"/>
        </a:xfrm>
      </p:grpSpPr>
      <p:pic>
        <p:nvPicPr>
          <p:cNvPr id="3268" name="Google Shape;3268;p5"/>
          <p:cNvPicPr preferRelativeResize="0"/>
          <p:nvPr/>
        </p:nvPicPr>
        <p:blipFill rotWithShape="1">
          <a:blip r:embed="rId3">
            <a:alphaModFix/>
          </a:blip>
          <a:srcRect b="0" l="0" r="0" t="0"/>
          <a:stretch/>
        </p:blipFill>
        <p:spPr>
          <a:xfrm>
            <a:off x="441158" y="1282572"/>
            <a:ext cx="5309616" cy="4560824"/>
          </a:xfrm>
          <a:prstGeom prst="rect">
            <a:avLst/>
          </a:prstGeom>
          <a:noFill/>
          <a:ln>
            <a:noFill/>
          </a:ln>
        </p:spPr>
      </p:pic>
      <p:graphicFrame>
        <p:nvGraphicFramePr>
          <p:cNvPr id="3269" name="Google Shape;3269;p5"/>
          <p:cNvGraphicFramePr/>
          <p:nvPr/>
        </p:nvGraphicFramePr>
        <p:xfrm>
          <a:off x="6684250" y="2449978"/>
          <a:ext cx="3000000" cy="3000000"/>
        </p:xfrm>
        <a:graphic>
          <a:graphicData uri="http://schemas.openxmlformats.org/drawingml/2006/table">
            <a:tbl>
              <a:tblPr firstRow="1">
                <a:noFill/>
                <a:tableStyleId>{0E7FAE33-6D4A-419A-BE57-B3ED120DC536}</a:tableStyleId>
              </a:tblPr>
              <a:tblGrid>
                <a:gridCol w="1250775"/>
                <a:gridCol w="1271750"/>
                <a:gridCol w="1271750"/>
                <a:gridCol w="1271750"/>
              </a:tblGrid>
              <a:tr h="280225">
                <a:tc>
                  <a:txBody>
                    <a:bodyPr/>
                    <a:lstStyle/>
                    <a:p>
                      <a:pPr indent="0" lvl="0" marL="0" marR="0" rtl="0" algn="r">
                        <a:lnSpc>
                          <a:spcPct val="80000"/>
                        </a:lnSpc>
                        <a:spcBef>
                          <a:spcPts val="0"/>
                        </a:spcBef>
                        <a:spcAft>
                          <a:spcPts val="0"/>
                        </a:spcAft>
                        <a:buClr>
                          <a:srgbClr val="000000"/>
                        </a:buClr>
                        <a:buSzPts val="1600"/>
                        <a:buFont typeface="Calibri"/>
                        <a:buNone/>
                      </a:pPr>
                      <a:r>
                        <a:rPr b="1" i="0" lang="en-US" sz="1400" u="none" cap="none" strike="noStrike">
                          <a:solidFill>
                            <a:schemeClr val="lt1"/>
                          </a:solidFill>
                          <a:latin typeface="Arial"/>
                          <a:ea typeface="Arial"/>
                          <a:cs typeface="Arial"/>
                          <a:sym typeface="Arial"/>
                        </a:rPr>
                        <a:t>Prior lines</a:t>
                      </a:r>
                      <a:endParaRPr b="1" i="0" sz="1400" u="none" cap="none" strike="noStrike">
                        <a:solidFill>
                          <a:schemeClr val="lt1"/>
                        </a:solidFill>
                        <a:latin typeface="Arial"/>
                        <a:ea typeface="Arial"/>
                        <a:cs typeface="Arial"/>
                        <a:sym typeface="Arial"/>
                      </a:endParaRPr>
                    </a:p>
                  </a:txBody>
                  <a:tcPr marT="75400" marB="75400" marR="75400" marL="75400" anchor="b">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80000"/>
                        </a:lnSpc>
                        <a:spcBef>
                          <a:spcPts val="0"/>
                        </a:spcBef>
                        <a:spcAft>
                          <a:spcPts val="0"/>
                        </a:spcAft>
                        <a:buClr>
                          <a:schemeClr val="lt2"/>
                        </a:buClr>
                        <a:buSzPts val="1600"/>
                        <a:buFont typeface="Tahoma"/>
                        <a:buNone/>
                      </a:pPr>
                      <a:r>
                        <a:rPr b="0" lang="en-US" sz="1400" u="none" cap="none" strike="noStrike">
                          <a:solidFill>
                            <a:schemeClr val="lt1"/>
                          </a:solidFill>
                          <a:latin typeface="Arial"/>
                          <a:ea typeface="Arial"/>
                          <a:cs typeface="Arial"/>
                          <a:sym typeface="Arial"/>
                        </a:rPr>
                        <a:t>≤1</a:t>
                      </a:r>
                      <a:endParaRPr sz="1400" u="none" cap="none" strike="noStrike">
                        <a:solidFill>
                          <a:schemeClr val="lt1"/>
                        </a:solidFill>
                        <a:latin typeface="Arial"/>
                        <a:ea typeface="Arial"/>
                        <a:cs typeface="Arial"/>
                        <a:sym typeface="Arial"/>
                      </a:endParaRPr>
                    </a:p>
                  </a:txBody>
                  <a:tcPr marT="75400" marB="75400" marR="75400" marL="754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6"/>
                    </a:solidFill>
                  </a:tcPr>
                </a:tc>
                <a:tc>
                  <a:txBody>
                    <a:bodyPr/>
                    <a:lstStyle/>
                    <a:p>
                      <a:pPr indent="0" lvl="0" marL="0" marR="0" rtl="0" algn="ctr">
                        <a:lnSpc>
                          <a:spcPct val="80000"/>
                        </a:lnSpc>
                        <a:spcBef>
                          <a:spcPts val="0"/>
                        </a:spcBef>
                        <a:spcAft>
                          <a:spcPts val="0"/>
                        </a:spcAft>
                        <a:buClr>
                          <a:schemeClr val="lt2"/>
                        </a:buClr>
                        <a:buSzPts val="1600"/>
                        <a:buFont typeface="Tahoma"/>
                        <a:buNone/>
                      </a:pPr>
                      <a:r>
                        <a:rPr b="0" lang="en-US" sz="1400" u="none" cap="none" strike="noStrike">
                          <a:solidFill>
                            <a:schemeClr val="lt1"/>
                          </a:solidFill>
                          <a:latin typeface="Arial"/>
                          <a:ea typeface="Arial"/>
                          <a:cs typeface="Arial"/>
                          <a:sym typeface="Arial"/>
                        </a:rPr>
                        <a:t>2</a:t>
                      </a:r>
                      <a:endParaRPr sz="1400" u="none" cap="none" strike="noStrike">
                        <a:solidFill>
                          <a:schemeClr val="lt1"/>
                        </a:solidFill>
                        <a:latin typeface="Arial"/>
                        <a:ea typeface="Arial"/>
                        <a:cs typeface="Arial"/>
                        <a:sym typeface="Arial"/>
                      </a:endParaRPr>
                    </a:p>
                  </a:txBody>
                  <a:tcPr marT="75400" marB="75400" marR="75400" marL="7540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2"/>
                    </a:solidFill>
                  </a:tcPr>
                </a:tc>
                <a:tc>
                  <a:txBody>
                    <a:bodyPr/>
                    <a:lstStyle/>
                    <a:p>
                      <a:pPr indent="0" lvl="0" marL="0" marR="0" rtl="0" algn="ctr">
                        <a:lnSpc>
                          <a:spcPct val="80000"/>
                        </a:lnSpc>
                        <a:spcBef>
                          <a:spcPts val="0"/>
                        </a:spcBef>
                        <a:spcAft>
                          <a:spcPts val="0"/>
                        </a:spcAft>
                        <a:buClr>
                          <a:schemeClr val="lt2"/>
                        </a:buClr>
                        <a:buSzPts val="1600"/>
                        <a:buFont typeface="Tahoma"/>
                        <a:buNone/>
                      </a:pPr>
                      <a:r>
                        <a:rPr b="0" lang="en-US" sz="1400" u="none" cap="none" strike="noStrike">
                          <a:solidFill>
                            <a:schemeClr val="lt1"/>
                          </a:solidFill>
                          <a:latin typeface="Arial"/>
                          <a:ea typeface="Arial"/>
                          <a:cs typeface="Arial"/>
                          <a:sym typeface="Arial"/>
                        </a:rPr>
                        <a:t>≥3</a:t>
                      </a:r>
                      <a:endParaRPr sz="1400" u="none" cap="none" strike="noStrike">
                        <a:solidFill>
                          <a:schemeClr val="lt1"/>
                        </a:solidFill>
                        <a:latin typeface="Arial"/>
                        <a:ea typeface="Arial"/>
                        <a:cs typeface="Arial"/>
                        <a:sym typeface="Arial"/>
                      </a:endParaRPr>
                    </a:p>
                  </a:txBody>
                  <a:tcPr marT="75400" marB="75400" marR="75400" marL="75400" anchor="b">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solidFill>
                  </a:tcPr>
                </a:tc>
              </a:tr>
              <a:tr h="331125">
                <a:tc>
                  <a:txBody>
                    <a:bodyPr/>
                    <a:lstStyle/>
                    <a:p>
                      <a:pPr indent="0" lvl="0" marL="0" marR="0" rtl="0" algn="r">
                        <a:lnSpc>
                          <a:spcPct val="80000"/>
                        </a:lnSpc>
                        <a:spcBef>
                          <a:spcPts val="0"/>
                        </a:spcBef>
                        <a:spcAft>
                          <a:spcPts val="0"/>
                        </a:spcAft>
                        <a:buClr>
                          <a:schemeClr val="dk2"/>
                        </a:buClr>
                        <a:buSzPts val="1600"/>
                        <a:buFont typeface="Tahoma"/>
                        <a:buNone/>
                      </a:pPr>
                      <a:r>
                        <a:rPr b="1" lang="en-US" sz="1400" u="none" cap="none" strike="noStrike">
                          <a:solidFill>
                            <a:schemeClr val="lt1"/>
                          </a:solidFill>
                          <a:latin typeface="Arial"/>
                          <a:ea typeface="Arial"/>
                          <a:cs typeface="Arial"/>
                          <a:sym typeface="Arial"/>
                        </a:rPr>
                        <a:t>Subjects</a:t>
                      </a:r>
                      <a:endParaRPr sz="1400" u="none" cap="none" strike="noStrike">
                        <a:solidFill>
                          <a:schemeClr val="lt1"/>
                        </a:solidFill>
                        <a:latin typeface="Arial"/>
                        <a:ea typeface="Arial"/>
                        <a:cs typeface="Arial"/>
                        <a:sym typeface="Arial"/>
                      </a:endParaRPr>
                    </a:p>
                  </a:txBody>
                  <a:tcPr marT="75400" marB="75400" marR="75400" marL="75400" anchor="b">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80000"/>
                        </a:lnSpc>
                        <a:spcBef>
                          <a:spcPts val="0"/>
                        </a:spcBef>
                        <a:spcAft>
                          <a:spcPts val="0"/>
                        </a:spcAft>
                        <a:buClr>
                          <a:schemeClr val="dk2"/>
                        </a:buClr>
                        <a:buSzPts val="1600"/>
                        <a:buFont typeface="Tahoma"/>
                        <a:buNone/>
                      </a:pPr>
                      <a:r>
                        <a:rPr b="0" lang="en-US" sz="1400" u="none" cap="none" strike="noStrike">
                          <a:solidFill>
                            <a:srgbClr val="262626"/>
                          </a:solidFill>
                          <a:latin typeface="Arial"/>
                          <a:ea typeface="Arial"/>
                          <a:cs typeface="Arial"/>
                          <a:sym typeface="Arial"/>
                        </a:rPr>
                        <a:t>203</a:t>
                      </a:r>
                      <a:endParaRPr sz="1400" u="none" cap="none" strike="noStrike">
                        <a:solidFill>
                          <a:srgbClr val="262626"/>
                        </a:solidFill>
                        <a:latin typeface="Arial"/>
                        <a:ea typeface="Arial"/>
                        <a:cs typeface="Arial"/>
                        <a:sym typeface="Arial"/>
                      </a:endParaRPr>
                    </a:p>
                  </a:txBody>
                  <a:tcPr marT="75400" marB="75400" marR="75400" marL="75400" anchor="b">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80000"/>
                        </a:lnSpc>
                        <a:spcBef>
                          <a:spcPts val="0"/>
                        </a:spcBef>
                        <a:spcAft>
                          <a:spcPts val="0"/>
                        </a:spcAft>
                        <a:buClr>
                          <a:schemeClr val="dk2"/>
                        </a:buClr>
                        <a:buSzPts val="1600"/>
                        <a:buFont typeface="Tahoma"/>
                        <a:buNone/>
                      </a:pPr>
                      <a:r>
                        <a:rPr b="0" lang="en-US" sz="1400" u="none" cap="none" strike="noStrike">
                          <a:solidFill>
                            <a:srgbClr val="262626"/>
                          </a:solidFill>
                          <a:latin typeface="Arial"/>
                          <a:ea typeface="Arial"/>
                          <a:cs typeface="Arial"/>
                          <a:sym typeface="Arial"/>
                        </a:rPr>
                        <a:t>151</a:t>
                      </a:r>
                      <a:endParaRPr sz="1400" u="none" cap="none" strike="noStrike">
                        <a:solidFill>
                          <a:srgbClr val="262626"/>
                        </a:solidFill>
                        <a:latin typeface="Arial"/>
                        <a:ea typeface="Arial"/>
                        <a:cs typeface="Arial"/>
                        <a:sym typeface="Arial"/>
                      </a:endParaRPr>
                    </a:p>
                  </a:txBody>
                  <a:tcPr marT="75400" marB="75400" marR="75400" marL="754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80000"/>
                        </a:lnSpc>
                        <a:spcBef>
                          <a:spcPts val="0"/>
                        </a:spcBef>
                        <a:spcAft>
                          <a:spcPts val="0"/>
                        </a:spcAft>
                        <a:buClr>
                          <a:schemeClr val="dk2"/>
                        </a:buClr>
                        <a:buSzPts val="1600"/>
                        <a:buFont typeface="Tahoma"/>
                        <a:buNone/>
                      </a:pPr>
                      <a:r>
                        <a:rPr b="0" lang="en-US" sz="1400" u="none" cap="none" strike="noStrike">
                          <a:solidFill>
                            <a:srgbClr val="262626"/>
                          </a:solidFill>
                          <a:latin typeface="Arial"/>
                          <a:ea typeface="Arial"/>
                          <a:cs typeface="Arial"/>
                          <a:sym typeface="Arial"/>
                        </a:rPr>
                        <a:t>388</a:t>
                      </a:r>
                      <a:endParaRPr sz="1400" u="none" cap="none" strike="noStrike">
                        <a:solidFill>
                          <a:srgbClr val="262626"/>
                        </a:solidFill>
                        <a:latin typeface="Arial"/>
                        <a:ea typeface="Arial"/>
                        <a:cs typeface="Arial"/>
                        <a:sym typeface="Arial"/>
                      </a:endParaRPr>
                    </a:p>
                  </a:txBody>
                  <a:tcPr marT="75400" marB="75400" marR="75400" marL="75400"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345750">
                <a:tc>
                  <a:txBody>
                    <a:bodyPr/>
                    <a:lstStyle/>
                    <a:p>
                      <a:pPr indent="0" lvl="0" marL="0" marR="0" rtl="0" algn="r">
                        <a:lnSpc>
                          <a:spcPct val="80000"/>
                        </a:lnSpc>
                        <a:spcBef>
                          <a:spcPts val="0"/>
                        </a:spcBef>
                        <a:spcAft>
                          <a:spcPts val="0"/>
                        </a:spcAft>
                        <a:buClr>
                          <a:schemeClr val="dk2"/>
                        </a:buClr>
                        <a:buSzPts val="1600"/>
                        <a:buFont typeface="Tahoma"/>
                        <a:buNone/>
                      </a:pPr>
                      <a:r>
                        <a:rPr b="1" lang="en-US" sz="1400" u="none" cap="none" strike="noStrike">
                          <a:solidFill>
                            <a:schemeClr val="lt1"/>
                          </a:solidFill>
                          <a:latin typeface="Arial"/>
                          <a:ea typeface="Arial"/>
                          <a:cs typeface="Arial"/>
                          <a:sym typeface="Arial"/>
                        </a:rPr>
                        <a:t>Event</a:t>
                      </a:r>
                      <a:endParaRPr sz="1400" u="none" cap="none" strike="noStrike">
                        <a:solidFill>
                          <a:schemeClr val="lt1"/>
                        </a:solidFill>
                        <a:latin typeface="Arial"/>
                        <a:ea typeface="Arial"/>
                        <a:cs typeface="Arial"/>
                        <a:sym typeface="Arial"/>
                      </a:endParaRPr>
                    </a:p>
                  </a:txBody>
                  <a:tcPr marT="91450" marB="91450" marR="75400" marL="7540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dk2"/>
                        </a:buClr>
                        <a:buSzPts val="1600"/>
                        <a:buFont typeface="Tahoma"/>
                        <a:buNone/>
                      </a:pPr>
                      <a:r>
                        <a:rPr b="0" i="0" lang="en-US" sz="1400" u="none" cap="none" strike="noStrike">
                          <a:solidFill>
                            <a:srgbClr val="262626"/>
                          </a:solidFill>
                          <a:latin typeface="Arial"/>
                          <a:ea typeface="Arial"/>
                          <a:cs typeface="Arial"/>
                          <a:sym typeface="Arial"/>
                        </a:rPr>
                        <a:t>77</a:t>
                      </a:r>
                      <a:endParaRPr sz="1400" u="none" cap="none" strike="noStrike">
                        <a:solidFill>
                          <a:srgbClr val="262626"/>
                        </a:solidFill>
                        <a:latin typeface="Arial"/>
                        <a:ea typeface="Arial"/>
                        <a:cs typeface="Arial"/>
                        <a:sym typeface="Arial"/>
                      </a:endParaRPr>
                    </a:p>
                  </a:txBody>
                  <a:tcPr marT="91450" marB="91450" marR="0" marL="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2"/>
                        </a:buClr>
                        <a:buSzPts val="1600"/>
                        <a:buFont typeface="Tahoma"/>
                        <a:buNone/>
                      </a:pPr>
                      <a:r>
                        <a:rPr b="0" i="0" lang="en-US" sz="1400" u="none" cap="none" strike="noStrike">
                          <a:solidFill>
                            <a:srgbClr val="262626"/>
                          </a:solidFill>
                          <a:latin typeface="Arial"/>
                          <a:ea typeface="Arial"/>
                          <a:cs typeface="Arial"/>
                          <a:sym typeface="Arial"/>
                        </a:rPr>
                        <a:t>70</a:t>
                      </a:r>
                      <a:endParaRPr sz="1400" u="none" cap="none" strike="noStrike">
                        <a:solidFill>
                          <a:srgbClr val="262626"/>
                        </a:solidFill>
                        <a:latin typeface="Arial"/>
                        <a:ea typeface="Arial"/>
                        <a:cs typeface="Arial"/>
                        <a:sym typeface="Arial"/>
                      </a:endParaRPr>
                    </a:p>
                  </a:txBody>
                  <a:tcPr marT="91450" marB="914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800"/>
                        <a:buFont typeface="Tahoma"/>
                        <a:buNone/>
                      </a:pPr>
                      <a:r>
                        <a:rPr lang="en-US" sz="1400" u="none" cap="none" strike="noStrike">
                          <a:solidFill>
                            <a:srgbClr val="262626"/>
                          </a:solidFill>
                          <a:latin typeface="Arial"/>
                          <a:ea typeface="Arial"/>
                          <a:cs typeface="Arial"/>
                          <a:sym typeface="Arial"/>
                        </a:rPr>
                        <a:t>165</a:t>
                      </a:r>
                      <a:endParaRPr sz="1400" u="none" cap="none" strike="noStrike">
                        <a:solidFill>
                          <a:srgbClr val="262626"/>
                        </a:solidFill>
                        <a:latin typeface="Arial"/>
                        <a:ea typeface="Arial"/>
                        <a:cs typeface="Arial"/>
                        <a:sym typeface="Arial"/>
                      </a:endParaRPr>
                    </a:p>
                  </a:txBody>
                  <a:tcPr marT="91450" marB="914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5750">
                <a:tc>
                  <a:txBody>
                    <a:bodyPr/>
                    <a:lstStyle/>
                    <a:p>
                      <a:pPr indent="0" lvl="0" marL="0" marR="0" rtl="0" algn="r">
                        <a:lnSpc>
                          <a:spcPct val="80000"/>
                        </a:lnSpc>
                        <a:spcBef>
                          <a:spcPts val="0"/>
                        </a:spcBef>
                        <a:spcAft>
                          <a:spcPts val="0"/>
                        </a:spcAft>
                        <a:buClr>
                          <a:schemeClr val="dk2"/>
                        </a:buClr>
                        <a:buSzPts val="1600"/>
                        <a:buFont typeface="Tahoma"/>
                        <a:buNone/>
                      </a:pPr>
                      <a:r>
                        <a:rPr b="1" lang="en-US" sz="1400" u="none" cap="none" strike="noStrike">
                          <a:solidFill>
                            <a:schemeClr val="lt1"/>
                          </a:solidFill>
                          <a:latin typeface="Arial"/>
                          <a:ea typeface="Arial"/>
                          <a:cs typeface="Arial"/>
                          <a:sym typeface="Arial"/>
                        </a:rPr>
                        <a:t>Censored</a:t>
                      </a:r>
                      <a:endParaRPr sz="1400" u="none" cap="none" strike="noStrike">
                        <a:solidFill>
                          <a:schemeClr val="lt1"/>
                        </a:solidFill>
                        <a:latin typeface="Arial"/>
                        <a:ea typeface="Arial"/>
                        <a:cs typeface="Arial"/>
                        <a:sym typeface="Arial"/>
                      </a:endParaRPr>
                    </a:p>
                  </a:txBody>
                  <a:tcPr marT="91450" marB="91450" marR="75400" marL="7540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dk2"/>
                        </a:buClr>
                        <a:buSzPts val="1600"/>
                        <a:buFont typeface="Tahoma"/>
                        <a:buNone/>
                      </a:pPr>
                      <a:r>
                        <a:rPr b="0" i="0" lang="en-US" sz="1400" u="none" cap="none" strike="noStrike">
                          <a:solidFill>
                            <a:srgbClr val="262626"/>
                          </a:solidFill>
                          <a:latin typeface="Arial"/>
                          <a:ea typeface="Arial"/>
                          <a:cs typeface="Arial"/>
                          <a:sym typeface="Arial"/>
                        </a:rPr>
                        <a:t>126</a:t>
                      </a:r>
                      <a:endParaRPr sz="1400" u="none" cap="none" strike="noStrike">
                        <a:solidFill>
                          <a:srgbClr val="262626"/>
                        </a:solidFill>
                        <a:latin typeface="Arial"/>
                        <a:ea typeface="Arial"/>
                        <a:cs typeface="Arial"/>
                        <a:sym typeface="Arial"/>
                      </a:endParaRPr>
                    </a:p>
                  </a:txBody>
                  <a:tcPr marT="91450" marB="91450" marR="0" marL="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2"/>
                        </a:buClr>
                        <a:buSzPts val="1600"/>
                        <a:buFont typeface="Tahoma"/>
                        <a:buNone/>
                      </a:pPr>
                      <a:r>
                        <a:rPr b="0" i="0" lang="en-US" sz="1400" u="none" cap="none" strike="noStrike">
                          <a:solidFill>
                            <a:srgbClr val="262626"/>
                          </a:solidFill>
                          <a:latin typeface="Arial"/>
                          <a:ea typeface="Arial"/>
                          <a:cs typeface="Arial"/>
                          <a:sym typeface="Arial"/>
                        </a:rPr>
                        <a:t>81</a:t>
                      </a:r>
                      <a:endParaRPr sz="1400" u="none" cap="none" strike="noStrike">
                        <a:solidFill>
                          <a:srgbClr val="262626"/>
                        </a:solidFill>
                        <a:latin typeface="Arial"/>
                        <a:ea typeface="Arial"/>
                        <a:cs typeface="Arial"/>
                        <a:sym typeface="Arial"/>
                      </a:endParaRPr>
                    </a:p>
                  </a:txBody>
                  <a:tcPr marT="91450" marB="914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2"/>
                        </a:buClr>
                        <a:buSzPts val="1600"/>
                        <a:buFont typeface="Tahoma"/>
                        <a:buNone/>
                      </a:pPr>
                      <a:r>
                        <a:rPr b="0" i="0" lang="en-US" sz="1400" u="none" cap="none" strike="noStrike">
                          <a:solidFill>
                            <a:srgbClr val="262626"/>
                          </a:solidFill>
                          <a:latin typeface="Arial"/>
                          <a:ea typeface="Arial"/>
                          <a:cs typeface="Arial"/>
                          <a:sym typeface="Arial"/>
                        </a:rPr>
                        <a:t>233</a:t>
                      </a:r>
                      <a:endParaRPr sz="1400" u="none" cap="none" strike="noStrike">
                        <a:solidFill>
                          <a:srgbClr val="262626"/>
                        </a:solidFill>
                        <a:latin typeface="Arial"/>
                        <a:ea typeface="Arial"/>
                        <a:cs typeface="Arial"/>
                        <a:sym typeface="Arial"/>
                      </a:endParaRPr>
                    </a:p>
                  </a:txBody>
                  <a:tcPr marT="91450" marB="914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431500">
                <a:tc>
                  <a:txBody>
                    <a:bodyPr/>
                    <a:lstStyle/>
                    <a:p>
                      <a:pPr indent="0" lvl="0" marL="0" marR="0" rtl="0" algn="r">
                        <a:lnSpc>
                          <a:spcPct val="80000"/>
                        </a:lnSpc>
                        <a:spcBef>
                          <a:spcPts val="0"/>
                        </a:spcBef>
                        <a:spcAft>
                          <a:spcPts val="0"/>
                        </a:spcAft>
                        <a:buClr>
                          <a:schemeClr val="dk2"/>
                        </a:buClr>
                        <a:buSzPts val="1600"/>
                        <a:buFont typeface="Tahoma"/>
                        <a:buNone/>
                      </a:pPr>
                      <a:r>
                        <a:rPr b="1" lang="en-US" sz="1400" u="none" cap="none" strike="noStrike">
                          <a:solidFill>
                            <a:schemeClr val="lt1"/>
                          </a:solidFill>
                          <a:latin typeface="Arial"/>
                          <a:ea typeface="Arial"/>
                          <a:cs typeface="Arial"/>
                          <a:sym typeface="Arial"/>
                        </a:rPr>
                        <a:t>Median TTNT</a:t>
                      </a:r>
                      <a:endParaRPr sz="1400" u="none" cap="none" strike="noStrike">
                        <a:solidFill>
                          <a:schemeClr val="lt1"/>
                        </a:solidFill>
                        <a:latin typeface="Arial"/>
                        <a:ea typeface="Arial"/>
                        <a:cs typeface="Arial"/>
                        <a:sym typeface="Arial"/>
                      </a:endParaRPr>
                    </a:p>
                  </a:txBody>
                  <a:tcPr marT="91450" marB="91450" marR="75400" marL="7540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1" i="0" lang="en-US" sz="1400" u="none" cap="none" strike="noStrike">
                          <a:solidFill>
                            <a:srgbClr val="262626"/>
                          </a:solidFill>
                          <a:latin typeface="Arial"/>
                          <a:ea typeface="Arial"/>
                          <a:cs typeface="Arial"/>
                          <a:sym typeface="Arial"/>
                        </a:rPr>
                        <a:t>8.833</a:t>
                      </a:r>
                      <a:endParaRPr b="1" sz="1400" u="none" cap="none" strike="noStrike">
                        <a:solidFill>
                          <a:srgbClr val="262626"/>
                        </a:solidFill>
                        <a:latin typeface="Arial"/>
                        <a:ea typeface="Arial"/>
                        <a:cs typeface="Arial"/>
                        <a:sym typeface="Arial"/>
                      </a:endParaRPr>
                    </a:p>
                  </a:txBody>
                  <a:tcPr marT="91450" marB="91450" marR="0" marL="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2"/>
                        </a:buClr>
                        <a:buSzPts val="1600"/>
                        <a:buFont typeface="Arial"/>
                        <a:buNone/>
                      </a:pPr>
                      <a:r>
                        <a:rPr b="1" i="0" lang="en-US" sz="1400" u="none" cap="none" strike="noStrike">
                          <a:solidFill>
                            <a:srgbClr val="262626"/>
                          </a:solidFill>
                          <a:latin typeface="Arial"/>
                          <a:ea typeface="Arial"/>
                          <a:cs typeface="Arial"/>
                          <a:sym typeface="Arial"/>
                        </a:rPr>
                        <a:t>6.033</a:t>
                      </a:r>
                      <a:endParaRPr b="1" sz="1400" u="none" cap="none" strike="noStrike">
                        <a:solidFill>
                          <a:srgbClr val="262626"/>
                        </a:solidFill>
                        <a:latin typeface="Arial"/>
                        <a:ea typeface="Arial"/>
                        <a:cs typeface="Arial"/>
                        <a:sym typeface="Arial"/>
                      </a:endParaRPr>
                    </a:p>
                  </a:txBody>
                  <a:tcPr marT="91450" marB="914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2"/>
                        </a:buClr>
                        <a:buSzPts val="1600"/>
                        <a:buFont typeface="Arial"/>
                        <a:buNone/>
                      </a:pPr>
                      <a:r>
                        <a:rPr b="1" i="0" lang="en-US" sz="1400" u="none" cap="none" strike="noStrike">
                          <a:solidFill>
                            <a:srgbClr val="262626"/>
                          </a:solidFill>
                          <a:latin typeface="Arial"/>
                          <a:ea typeface="Arial"/>
                          <a:cs typeface="Arial"/>
                          <a:sym typeface="Arial"/>
                        </a:rPr>
                        <a:t>6.333</a:t>
                      </a:r>
                      <a:endParaRPr b="1" sz="1400" u="none" cap="none" strike="noStrike">
                        <a:solidFill>
                          <a:srgbClr val="262626"/>
                        </a:solidFill>
                        <a:latin typeface="Arial"/>
                        <a:ea typeface="Arial"/>
                        <a:cs typeface="Arial"/>
                        <a:sym typeface="Arial"/>
                      </a:endParaRPr>
                    </a:p>
                  </a:txBody>
                  <a:tcPr marT="91450" marB="914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45750">
                <a:tc>
                  <a:txBody>
                    <a:bodyPr/>
                    <a:lstStyle/>
                    <a:p>
                      <a:pPr indent="0" lvl="0" marL="0" marR="0" rtl="0" algn="r">
                        <a:lnSpc>
                          <a:spcPct val="80000"/>
                        </a:lnSpc>
                        <a:spcBef>
                          <a:spcPts val="0"/>
                        </a:spcBef>
                        <a:spcAft>
                          <a:spcPts val="0"/>
                        </a:spcAft>
                        <a:buClr>
                          <a:schemeClr val="dk2"/>
                        </a:buClr>
                        <a:buSzPts val="1600"/>
                        <a:buFont typeface="Tahoma"/>
                        <a:buNone/>
                      </a:pPr>
                      <a:r>
                        <a:rPr b="1" lang="en-US" sz="1400" u="none" cap="none" strike="noStrike">
                          <a:solidFill>
                            <a:schemeClr val="lt1"/>
                          </a:solidFill>
                          <a:latin typeface="Arial"/>
                          <a:ea typeface="Arial"/>
                          <a:cs typeface="Arial"/>
                          <a:sym typeface="Arial"/>
                        </a:rPr>
                        <a:t>95% CI</a:t>
                      </a:r>
                      <a:endParaRPr sz="1400" u="none" cap="none" strike="noStrike">
                        <a:solidFill>
                          <a:schemeClr val="lt1"/>
                        </a:solidFill>
                        <a:latin typeface="Arial"/>
                        <a:ea typeface="Arial"/>
                        <a:cs typeface="Arial"/>
                        <a:sym typeface="Arial"/>
                      </a:endParaRPr>
                    </a:p>
                  </a:txBody>
                  <a:tcPr marT="91450" marB="91450" marR="75400" marL="7540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0" i="0" lang="en-US" sz="1400" u="none" cap="none" strike="noStrike">
                          <a:solidFill>
                            <a:srgbClr val="262626"/>
                          </a:solidFill>
                          <a:latin typeface="Arial"/>
                          <a:ea typeface="Arial"/>
                          <a:cs typeface="Arial"/>
                          <a:sym typeface="Arial"/>
                        </a:rPr>
                        <a:t>5.467–</a:t>
                      </a:r>
                      <a:endParaRPr sz="1400" u="none" cap="none" strike="noStrike">
                        <a:solidFill>
                          <a:srgbClr val="262626"/>
                        </a:solidFill>
                        <a:latin typeface="Arial"/>
                        <a:ea typeface="Arial"/>
                        <a:cs typeface="Arial"/>
                        <a:sym typeface="Arial"/>
                      </a:endParaRPr>
                    </a:p>
                  </a:txBody>
                  <a:tcPr marT="91450" marB="91450" marR="0" marL="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0" i="0" lang="en-US" sz="1400" u="none" cap="none" strike="noStrike">
                          <a:solidFill>
                            <a:srgbClr val="262626"/>
                          </a:solidFill>
                          <a:latin typeface="Arial"/>
                          <a:ea typeface="Arial"/>
                          <a:cs typeface="Arial"/>
                          <a:sym typeface="Arial"/>
                        </a:rPr>
                        <a:t>4.467-7.200</a:t>
                      </a:r>
                      <a:endParaRPr sz="1400" u="none" cap="none" strike="noStrike">
                        <a:solidFill>
                          <a:srgbClr val="262626"/>
                        </a:solidFill>
                        <a:latin typeface="Arial"/>
                        <a:ea typeface="Arial"/>
                        <a:cs typeface="Arial"/>
                        <a:sym typeface="Arial"/>
                      </a:endParaRPr>
                    </a:p>
                  </a:txBody>
                  <a:tcPr marT="91450" marB="914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2"/>
                        </a:buClr>
                        <a:buSzPts val="1600"/>
                        <a:buFont typeface="Arial"/>
                        <a:buNone/>
                      </a:pPr>
                      <a:r>
                        <a:rPr b="0" i="0" lang="en-US" sz="1400" u="none" cap="none" strike="noStrike">
                          <a:solidFill>
                            <a:srgbClr val="262626"/>
                          </a:solidFill>
                          <a:latin typeface="Arial"/>
                          <a:ea typeface="Arial"/>
                          <a:cs typeface="Arial"/>
                          <a:sym typeface="Arial"/>
                        </a:rPr>
                        <a:t>5.433-8.200</a:t>
                      </a:r>
                      <a:endParaRPr sz="1400" u="none" cap="none" strike="noStrike">
                        <a:solidFill>
                          <a:srgbClr val="262626"/>
                        </a:solidFill>
                        <a:latin typeface="Arial"/>
                        <a:ea typeface="Arial"/>
                        <a:cs typeface="Arial"/>
                        <a:sym typeface="Arial"/>
                      </a:endParaRPr>
                    </a:p>
                  </a:txBody>
                  <a:tcPr marT="91450" marB="914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bl>
          </a:graphicData>
        </a:graphic>
      </p:graphicFrame>
      <p:sp>
        <p:nvSpPr>
          <p:cNvPr id="3270" name="Google Shape;3270;p5"/>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3271" name="Google Shape;3271;p5"/>
          <p:cNvSpPr txBox="1"/>
          <p:nvPr>
            <p:ph idx="11" type="ftr"/>
          </p:nvPr>
        </p:nvSpPr>
        <p:spPr>
          <a:xfrm>
            <a:off x="431799" y="6290220"/>
            <a:ext cx="9197109" cy="13102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*Cohort of patients was identified for analysis via the GuardantINFORM database. </a:t>
            </a:r>
            <a:r>
              <a:rPr lang="en-US">
                <a:solidFill>
                  <a:srgbClr val="000000"/>
                </a:solidFill>
              </a:rPr>
              <a:t>This was an exploratory analysis. RWE analysis results are observational in nature. There was no prespecified statistical procedure controlling for type 1 error.</a:t>
            </a:r>
            <a:br>
              <a:rPr lang="en-US"/>
            </a:br>
            <a:r>
              <a:rPr lang="en-US"/>
              <a:t>CI, confidence interval; </a:t>
            </a:r>
            <a:r>
              <a:rPr lang="en-US">
                <a:solidFill>
                  <a:srgbClr val="000000"/>
                </a:solidFill>
              </a:rPr>
              <a:t>CI, confidence limits; ESR1, estrogen receptor 1 gene; HR, hazard ratio; mBC, metastatic breast cancer; mut, mutation; TTNT, time-to-next-treatment.</a:t>
            </a:r>
            <a:endParaRPr/>
          </a:p>
          <a:p>
            <a:pPr indent="0" lvl="0" marL="0" rtl="0" algn="l">
              <a:lnSpc>
                <a:spcPct val="100000"/>
              </a:lnSpc>
              <a:spcBef>
                <a:spcPts val="0"/>
              </a:spcBef>
              <a:spcAft>
                <a:spcPts val="0"/>
              </a:spcAft>
              <a:buSzPts val="1400"/>
              <a:buNone/>
            </a:pPr>
            <a:r>
              <a:rPr lang="en-US">
                <a:solidFill>
                  <a:srgbClr val="000000"/>
                </a:solidFill>
              </a:rPr>
              <a:t>1. Lloyd M, et al. </a:t>
            </a:r>
            <a:r>
              <a:rPr i="1" lang="en-US">
                <a:solidFill>
                  <a:srgbClr val="000000"/>
                </a:solidFill>
              </a:rPr>
              <a:t>Clin Cancer Res. </a:t>
            </a:r>
            <a:r>
              <a:rPr lang="en-US"/>
              <a:t>2026;32(1):169-178.</a:t>
            </a:r>
            <a:endParaRPr>
              <a:solidFill>
                <a:srgbClr val="000000"/>
              </a:solidFill>
            </a:endParaRPr>
          </a:p>
        </p:txBody>
      </p:sp>
      <p:sp>
        <p:nvSpPr>
          <p:cNvPr id="3272" name="Google Shape;3272;p5"/>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900"/>
              <a:buNone/>
            </a:pPr>
            <a:r>
              <a:rPr lang="en-US">
                <a:latin typeface="Arial Narrow"/>
                <a:ea typeface="Arial Narrow"/>
                <a:cs typeface="Arial Narrow"/>
                <a:sym typeface="Arial Narrow"/>
              </a:rPr>
              <a:t>Clinical factors associated with elacestrant outcomes in</a:t>
            </a:r>
            <a:r>
              <a:rPr i="1" lang="en-US">
                <a:latin typeface="Arial Narrow"/>
                <a:ea typeface="Arial Narrow"/>
                <a:cs typeface="Arial Narrow"/>
                <a:sym typeface="Arial Narrow"/>
              </a:rPr>
              <a:t> ESR1-mut </a:t>
            </a:r>
            <a:r>
              <a:rPr lang="en-US">
                <a:latin typeface="Arial Narrow"/>
                <a:ea typeface="Arial Narrow"/>
                <a:cs typeface="Arial Narrow"/>
                <a:sym typeface="Arial Narrow"/>
              </a:rPr>
              <a:t>mBC</a:t>
            </a:r>
            <a:r>
              <a:rPr baseline="30000" lang="en-US">
                <a:latin typeface="Arial Narrow"/>
                <a:ea typeface="Arial Narrow"/>
                <a:cs typeface="Arial Narrow"/>
                <a:sym typeface="Arial Narrow"/>
              </a:rPr>
              <a:t>1  </a:t>
            </a:r>
            <a:endParaRPr sz="2000">
              <a:solidFill>
                <a:schemeClr val="accent6"/>
              </a:solidFill>
            </a:endParaRPr>
          </a:p>
        </p:txBody>
      </p:sp>
      <p:sp>
        <p:nvSpPr>
          <p:cNvPr id="3273" name="Google Shape;3273;p5"/>
          <p:cNvSpPr/>
          <p:nvPr/>
        </p:nvSpPr>
        <p:spPr>
          <a:xfrm>
            <a:off x="6684250" y="1421944"/>
            <a:ext cx="5065200" cy="858600"/>
          </a:xfrm>
          <a:prstGeom prst="rect">
            <a:avLst/>
          </a:prstGeom>
          <a:solidFill>
            <a:schemeClr val="accent5">
              <a:alpha val="12156"/>
            </a:schemeClr>
          </a:solidFill>
          <a:ln>
            <a:noFill/>
          </a:ln>
        </p:spPr>
        <p:txBody>
          <a:bodyPr anchorCtr="0" anchor="ctr" bIns="45700" lIns="137150"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accent1"/>
                </a:solidFill>
                <a:latin typeface="Arial"/>
                <a:ea typeface="Arial"/>
                <a:cs typeface="Arial"/>
                <a:sym typeface="Arial"/>
              </a:rPr>
              <a:t>Adjusted HR, ≤1 prior </a:t>
            </a:r>
            <a:r>
              <a:rPr b="0" i="1" lang="en-US" sz="1200" u="none" cap="none" strike="noStrike">
                <a:solidFill>
                  <a:schemeClr val="accent1"/>
                </a:solidFill>
                <a:latin typeface="Arial"/>
                <a:ea typeface="Arial"/>
                <a:cs typeface="Arial"/>
                <a:sym typeface="Arial"/>
              </a:rPr>
              <a:t>lines as reference</a:t>
            </a:r>
            <a:r>
              <a:rPr b="0" i="0" lang="en-US" sz="1200" u="none" cap="none" strike="noStrike">
                <a:solidFill>
                  <a:schemeClr val="accent1"/>
                </a:solidFill>
                <a:latin typeface="Arial"/>
                <a:ea typeface="Arial"/>
                <a:cs typeface="Arial"/>
                <a:sym typeface="Arial"/>
              </a:rPr>
              <a:t>, (95% Cl):</a:t>
            </a:r>
            <a:endParaRPr b="0" i="0" sz="1400" u="none" cap="none" strike="noStrike">
              <a:solidFill>
                <a:schemeClr val="accent1"/>
              </a:solidFill>
              <a:latin typeface="Arial"/>
              <a:ea typeface="Arial"/>
              <a:cs typeface="Arial"/>
              <a:sym typeface="Arial"/>
            </a:endParaRPr>
          </a:p>
          <a:p>
            <a:pPr indent="-171450" lvl="0" marL="171450" marR="0" rtl="0" algn="l">
              <a:lnSpc>
                <a:spcPct val="100000"/>
              </a:lnSpc>
              <a:spcBef>
                <a:spcPts val="0"/>
              </a:spcBef>
              <a:spcAft>
                <a:spcPts val="0"/>
              </a:spcAft>
              <a:buClr>
                <a:schemeClr val="accent5"/>
              </a:buClr>
              <a:buSzPts val="1200"/>
              <a:buFont typeface="Arial"/>
              <a:buChar char="•"/>
            </a:pPr>
            <a:r>
              <a:rPr b="0" i="0" lang="en-US" sz="1200" u="none" cap="none" strike="noStrike">
                <a:solidFill>
                  <a:schemeClr val="accent1"/>
                </a:solidFill>
                <a:latin typeface="Arial"/>
                <a:ea typeface="Arial"/>
                <a:cs typeface="Arial"/>
                <a:sym typeface="Arial"/>
              </a:rPr>
              <a:t>2 prior lines: 1.34 (0.96-1.87)</a:t>
            </a:r>
            <a:endParaRPr b="0" i="0" sz="1400" u="none" cap="none" strike="noStrike">
              <a:solidFill>
                <a:schemeClr val="accent1"/>
              </a:solidFill>
              <a:latin typeface="Arial"/>
              <a:ea typeface="Arial"/>
              <a:cs typeface="Arial"/>
              <a:sym typeface="Arial"/>
            </a:endParaRPr>
          </a:p>
          <a:p>
            <a:pPr indent="-171450" lvl="0" marL="171450" marR="0" rtl="0" algn="l">
              <a:lnSpc>
                <a:spcPct val="100000"/>
              </a:lnSpc>
              <a:spcBef>
                <a:spcPts val="0"/>
              </a:spcBef>
              <a:spcAft>
                <a:spcPts val="0"/>
              </a:spcAft>
              <a:buClr>
                <a:schemeClr val="accent5"/>
              </a:buClr>
              <a:buSzPts val="1200"/>
              <a:buFont typeface="Arial"/>
              <a:buChar char="•"/>
            </a:pPr>
            <a:r>
              <a:rPr b="0" i="0" lang="en-US" sz="1200" u="none" cap="none" strike="noStrike">
                <a:solidFill>
                  <a:schemeClr val="accent1"/>
                </a:solidFill>
                <a:latin typeface="Arial"/>
                <a:ea typeface="Arial"/>
                <a:cs typeface="Arial"/>
                <a:sym typeface="Arial"/>
              </a:rPr>
              <a:t>≥3 prior lines: 1.12 (0.85-1.48)</a:t>
            </a:r>
            <a:endParaRPr b="0" i="0" sz="1400" u="none" cap="none" strike="noStrike">
              <a:solidFill>
                <a:srgbClr val="000000"/>
              </a:solidFill>
              <a:latin typeface="Arial"/>
              <a:ea typeface="Arial"/>
              <a:cs typeface="Arial"/>
              <a:sym typeface="Arial"/>
            </a:endParaRPr>
          </a:p>
        </p:txBody>
      </p:sp>
      <p:sp>
        <p:nvSpPr>
          <p:cNvPr id="3274" name="Google Shape;3274;p5"/>
          <p:cNvSpPr/>
          <p:nvPr/>
        </p:nvSpPr>
        <p:spPr>
          <a:xfrm flipH="1">
            <a:off x="6684250" y="4910695"/>
            <a:ext cx="5065200" cy="485950"/>
          </a:xfrm>
          <a:prstGeom prst="roundRect">
            <a:avLst>
              <a:gd fmla="val 14572" name="adj"/>
            </a:avLst>
          </a:prstGeom>
          <a:solidFill>
            <a:srgbClr val="C6D8E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10000"/>
              </a:lnSpc>
              <a:spcBef>
                <a:spcPts val="0"/>
              </a:spcBef>
              <a:spcAft>
                <a:spcPts val="0"/>
              </a:spcAft>
              <a:buClr>
                <a:srgbClr val="1C3F8C"/>
              </a:buClr>
              <a:buSzPts val="2200"/>
              <a:buFont typeface="Tahoma"/>
              <a:buNone/>
            </a:pPr>
            <a:r>
              <a:rPr b="1" i="0" lang="en-US" sz="1200" u="none" cap="none" strike="noStrike">
                <a:solidFill>
                  <a:srgbClr val="262626"/>
                </a:solidFill>
                <a:latin typeface="Arial"/>
                <a:ea typeface="Arial"/>
                <a:cs typeface="Arial"/>
                <a:sym typeface="Arial"/>
              </a:rPr>
              <a:t>Patients treated in earlier lines</a:t>
            </a:r>
            <a:endParaRPr b="0" i="0" sz="1400" u="none" cap="none" strike="noStrike">
              <a:solidFill>
                <a:srgbClr val="262626"/>
              </a:solidFill>
              <a:latin typeface="Arial"/>
              <a:ea typeface="Arial"/>
              <a:cs typeface="Arial"/>
              <a:sym typeface="Arial"/>
            </a:endParaRPr>
          </a:p>
          <a:p>
            <a:pPr indent="0" lvl="0" marL="0" marR="0" rtl="0" algn="ctr">
              <a:lnSpc>
                <a:spcPct val="110000"/>
              </a:lnSpc>
              <a:spcBef>
                <a:spcPts val="0"/>
              </a:spcBef>
              <a:spcAft>
                <a:spcPts val="0"/>
              </a:spcAft>
              <a:buClr>
                <a:srgbClr val="1C3F8C"/>
              </a:buClr>
              <a:buSzPts val="2200"/>
              <a:buFont typeface="Tahoma"/>
              <a:buNone/>
            </a:pPr>
            <a:r>
              <a:rPr b="1" i="0" lang="en-US" sz="1200" u="none" cap="none" strike="noStrike">
                <a:solidFill>
                  <a:srgbClr val="262626"/>
                </a:solidFill>
                <a:latin typeface="Arial"/>
                <a:ea typeface="Arial"/>
                <a:cs typeface="Arial"/>
                <a:sym typeface="Arial"/>
              </a:rPr>
              <a:t> (i.e., ≤1 prior line of therapy) had a longer TTNT</a:t>
            </a:r>
            <a:endParaRPr b="0" i="0" sz="1200" u="none" cap="none" strike="noStrike">
              <a:solidFill>
                <a:srgbClr val="262626"/>
              </a:solidFill>
              <a:latin typeface="Arial"/>
              <a:ea typeface="Arial"/>
              <a:cs typeface="Arial"/>
              <a:sym typeface="Arial"/>
            </a:endParaRPr>
          </a:p>
        </p:txBody>
      </p:sp>
      <p:sp>
        <p:nvSpPr>
          <p:cNvPr id="3275" name="Google Shape;3275;p5"/>
          <p:cNvSpPr txBox="1"/>
          <p:nvPr/>
        </p:nvSpPr>
        <p:spPr>
          <a:xfrm>
            <a:off x="6664058" y="5500282"/>
            <a:ext cx="5094556" cy="566268"/>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1C3F8C"/>
              </a:buClr>
              <a:buSzPts val="2000"/>
              <a:buFont typeface="Tahoma"/>
              <a:buNone/>
            </a:pPr>
            <a:r>
              <a:rPr b="1" i="0" lang="en-US" sz="1400" u="none" cap="none" strike="noStrike">
                <a:solidFill>
                  <a:schemeClr val="accent5"/>
                </a:solidFill>
                <a:latin typeface="Arial Narrow"/>
                <a:ea typeface="Arial Narrow"/>
                <a:cs typeface="Arial Narrow"/>
                <a:sym typeface="Arial Narrow"/>
              </a:rPr>
              <a:t>Observational retrospective analyses are not intended for direct comparisons with clinical trials. </a:t>
            </a:r>
            <a:endParaRPr b="1" i="0" sz="1400" u="none" cap="none" strike="noStrike">
              <a:solidFill>
                <a:schemeClr val="accent5"/>
              </a:solidFill>
              <a:latin typeface="Arial Narrow"/>
              <a:ea typeface="Arial Narrow"/>
              <a:cs typeface="Arial Narrow"/>
              <a:sym typeface="Arial Narrow"/>
            </a:endParaRPr>
          </a:p>
        </p:txBody>
      </p:sp>
      <p:sp>
        <p:nvSpPr>
          <p:cNvPr id="3276" name="Google Shape;3276;p5"/>
          <p:cNvSpPr/>
          <p:nvPr/>
        </p:nvSpPr>
        <p:spPr>
          <a:xfrm>
            <a:off x="632930" y="1246900"/>
            <a:ext cx="5552100" cy="378600"/>
          </a:xfrm>
          <a:prstGeom prst="roundRect">
            <a:avLst>
              <a:gd fmla="val 0" name="adj"/>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Lloyd et al, Guardant Health* </a:t>
            </a:r>
            <a:endParaRPr b="1"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TTNT since elacestrant initiation by line</a:t>
            </a:r>
            <a:endParaRPr b="1" i="0" sz="1400" u="none" cap="none" strike="noStrike">
              <a:solidFill>
                <a:srgbClr val="262626"/>
              </a:solidFill>
              <a:latin typeface="Arial Narrow"/>
              <a:ea typeface="Arial Narrow"/>
              <a:cs typeface="Arial Narrow"/>
              <a:sym typeface="Arial Narrow"/>
            </a:endParaRPr>
          </a:p>
        </p:txBody>
      </p:sp>
      <p:sp>
        <p:nvSpPr>
          <p:cNvPr id="3277" name="Google Shape;3277;p5"/>
          <p:cNvSpPr txBox="1"/>
          <p:nvPr/>
        </p:nvSpPr>
        <p:spPr>
          <a:xfrm rot="-5400000">
            <a:off x="-284998" y="3253076"/>
            <a:ext cx="1370568" cy="215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Narrow"/>
                <a:ea typeface="Arial Narrow"/>
                <a:cs typeface="Arial Narrow"/>
                <a:sym typeface="Arial Narrow"/>
              </a:rPr>
              <a:t>Survival probability</a:t>
            </a:r>
            <a:endParaRPr b="0" i="0" sz="1400" u="none" cap="none" strike="noStrike">
              <a:solidFill>
                <a:srgbClr val="000000"/>
              </a:solidFill>
              <a:latin typeface="Arial"/>
              <a:ea typeface="Arial"/>
              <a:cs typeface="Arial"/>
              <a:sym typeface="Arial"/>
            </a:endParaRPr>
          </a:p>
        </p:txBody>
      </p:sp>
      <p:sp>
        <p:nvSpPr>
          <p:cNvPr id="3278" name="Google Shape;3278;p5"/>
          <p:cNvSpPr txBox="1"/>
          <p:nvPr/>
        </p:nvSpPr>
        <p:spPr>
          <a:xfrm>
            <a:off x="2875161" y="5346571"/>
            <a:ext cx="1017907" cy="215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Narrow"/>
                <a:ea typeface="Arial Narrow"/>
                <a:cs typeface="Arial Narrow"/>
                <a:sym typeface="Arial Narrow"/>
              </a:rPr>
              <a:t>Time (months)</a:t>
            </a:r>
            <a:endParaRPr b="0" i="0" sz="1400" u="none" cap="none" strike="noStrike">
              <a:solidFill>
                <a:srgbClr val="000000"/>
              </a:solidFill>
              <a:latin typeface="Arial"/>
              <a:ea typeface="Arial"/>
              <a:cs typeface="Arial"/>
              <a:sym typeface="Arial"/>
            </a:endParaRPr>
          </a:p>
        </p:txBody>
      </p:sp>
      <p:sp>
        <p:nvSpPr>
          <p:cNvPr id="3279" name="Google Shape;3279;p5"/>
          <p:cNvSpPr txBox="1"/>
          <p:nvPr/>
        </p:nvSpPr>
        <p:spPr>
          <a:xfrm>
            <a:off x="923004" y="5595405"/>
            <a:ext cx="128240" cy="415498"/>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Clr>
                <a:srgbClr val="000000"/>
              </a:buClr>
              <a:buSzPts val="1000"/>
              <a:buFont typeface="Arial"/>
              <a:buNone/>
            </a:pPr>
            <a:r>
              <a:rPr b="1" i="0" lang="en-US" sz="1000" u="none" cap="none" strike="noStrike">
                <a:solidFill>
                  <a:schemeClr val="accent6"/>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000"/>
              <a:buFont typeface="Arial"/>
              <a:buNone/>
            </a:pPr>
            <a:r>
              <a:rPr b="1" i="0" lang="en-US" sz="1000" u="none" cap="none" strike="noStrike">
                <a:solidFill>
                  <a:schemeClr val="accent2"/>
                </a:solidFill>
                <a:latin typeface="Arial Narrow"/>
                <a:ea typeface="Arial Narrow"/>
                <a:cs typeface="Arial Narrow"/>
                <a:sym typeface="Arial Narrow"/>
              </a:rPr>
              <a:t>2</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000"/>
              <a:buFont typeface="Arial"/>
              <a:buNone/>
            </a:pPr>
            <a:r>
              <a:rPr b="1" i="0" lang="en-US" sz="1000" u="none" cap="none" strike="noStrike">
                <a:solidFill>
                  <a:schemeClr val="accent5"/>
                </a:solidFill>
                <a:latin typeface="Arial Narrow"/>
                <a:ea typeface="Arial Narrow"/>
                <a:cs typeface="Arial Narrow"/>
                <a:sym typeface="Arial Narrow"/>
              </a:rPr>
              <a:t>≥3</a:t>
            </a:r>
            <a:endParaRPr b="0" i="0" sz="1400" u="none" cap="none" strike="noStrike">
              <a:solidFill>
                <a:srgbClr val="000000"/>
              </a:solidFill>
              <a:latin typeface="Arial"/>
              <a:ea typeface="Arial"/>
              <a:cs typeface="Arial"/>
              <a:sym typeface="Arial"/>
            </a:endParaRPr>
          </a:p>
        </p:txBody>
      </p:sp>
      <p:sp>
        <p:nvSpPr>
          <p:cNvPr id="3280" name="Google Shape;3280;p5"/>
          <p:cNvSpPr txBox="1"/>
          <p:nvPr/>
        </p:nvSpPr>
        <p:spPr>
          <a:xfrm>
            <a:off x="1144399" y="5595405"/>
            <a:ext cx="173124" cy="415498"/>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203</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151</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388</a:t>
            </a:r>
            <a:endParaRPr b="0" i="0" sz="1400" u="none" cap="none" strike="noStrike">
              <a:solidFill>
                <a:srgbClr val="000000"/>
              </a:solidFill>
              <a:latin typeface="Arial"/>
              <a:ea typeface="Arial"/>
              <a:cs typeface="Arial"/>
              <a:sym typeface="Arial"/>
            </a:endParaRPr>
          </a:p>
        </p:txBody>
      </p:sp>
      <p:sp>
        <p:nvSpPr>
          <p:cNvPr id="3281" name="Google Shape;3281;p5"/>
          <p:cNvSpPr txBox="1"/>
          <p:nvPr/>
        </p:nvSpPr>
        <p:spPr>
          <a:xfrm>
            <a:off x="2152838" y="5595405"/>
            <a:ext cx="173124" cy="415498"/>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142</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90</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253</a:t>
            </a:r>
            <a:endParaRPr b="0" i="0" sz="1400" u="none" cap="none" strike="noStrike">
              <a:solidFill>
                <a:srgbClr val="000000"/>
              </a:solidFill>
              <a:latin typeface="Arial"/>
              <a:ea typeface="Arial"/>
              <a:cs typeface="Arial"/>
              <a:sym typeface="Arial"/>
            </a:endParaRPr>
          </a:p>
        </p:txBody>
      </p:sp>
      <p:sp>
        <p:nvSpPr>
          <p:cNvPr id="3282" name="Google Shape;3282;p5"/>
          <p:cNvSpPr txBox="1"/>
          <p:nvPr/>
        </p:nvSpPr>
        <p:spPr>
          <a:xfrm>
            <a:off x="3731209" y="5198182"/>
            <a:ext cx="176330"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7.5</a:t>
            </a:r>
            <a:endParaRPr b="0" i="0" sz="1400" u="none" cap="none" strike="noStrike">
              <a:solidFill>
                <a:srgbClr val="000000"/>
              </a:solidFill>
              <a:latin typeface="Arial"/>
              <a:ea typeface="Arial"/>
              <a:cs typeface="Arial"/>
              <a:sym typeface="Arial"/>
            </a:endParaRPr>
          </a:p>
        </p:txBody>
      </p:sp>
      <p:sp>
        <p:nvSpPr>
          <p:cNvPr id="3283" name="Google Shape;3283;p5"/>
          <p:cNvSpPr txBox="1"/>
          <p:nvPr/>
        </p:nvSpPr>
        <p:spPr>
          <a:xfrm>
            <a:off x="2866432" y="5198182"/>
            <a:ext cx="176330"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5.0</a:t>
            </a:r>
            <a:endParaRPr b="0" i="0" sz="1400" u="none" cap="none" strike="noStrike">
              <a:solidFill>
                <a:srgbClr val="000000"/>
              </a:solidFill>
              <a:latin typeface="Arial"/>
              <a:ea typeface="Arial"/>
              <a:cs typeface="Arial"/>
              <a:sym typeface="Arial"/>
            </a:endParaRPr>
          </a:p>
        </p:txBody>
      </p:sp>
      <p:sp>
        <p:nvSpPr>
          <p:cNvPr id="3284" name="Google Shape;3284;p5"/>
          <p:cNvSpPr txBox="1"/>
          <p:nvPr/>
        </p:nvSpPr>
        <p:spPr>
          <a:xfrm>
            <a:off x="1990868" y="5198182"/>
            <a:ext cx="176330"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2.5</a:t>
            </a:r>
            <a:endParaRPr b="0" i="0" sz="1400" u="none" cap="none" strike="noStrike">
              <a:solidFill>
                <a:srgbClr val="000000"/>
              </a:solidFill>
              <a:latin typeface="Arial"/>
              <a:ea typeface="Arial"/>
              <a:cs typeface="Arial"/>
              <a:sym typeface="Arial"/>
            </a:endParaRPr>
          </a:p>
        </p:txBody>
      </p:sp>
      <p:sp>
        <p:nvSpPr>
          <p:cNvPr id="3285" name="Google Shape;3285;p5"/>
          <p:cNvSpPr txBox="1"/>
          <p:nvPr/>
        </p:nvSpPr>
        <p:spPr>
          <a:xfrm>
            <a:off x="1134219" y="5198182"/>
            <a:ext cx="176330"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0.0</a:t>
            </a:r>
            <a:endParaRPr b="0" i="0" sz="1400" u="none" cap="none" strike="noStrike">
              <a:solidFill>
                <a:srgbClr val="000000"/>
              </a:solidFill>
              <a:latin typeface="Arial"/>
              <a:ea typeface="Arial"/>
              <a:cs typeface="Arial"/>
              <a:sym typeface="Arial"/>
            </a:endParaRPr>
          </a:p>
        </p:txBody>
      </p:sp>
      <p:sp>
        <p:nvSpPr>
          <p:cNvPr id="3286" name="Google Shape;3286;p5"/>
          <p:cNvSpPr txBox="1"/>
          <p:nvPr/>
        </p:nvSpPr>
        <p:spPr>
          <a:xfrm>
            <a:off x="744436" y="4863403"/>
            <a:ext cx="176330"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0.0</a:t>
            </a:r>
            <a:endParaRPr b="0" i="0" sz="1400" u="none" cap="none" strike="noStrike">
              <a:solidFill>
                <a:srgbClr val="000000"/>
              </a:solidFill>
              <a:latin typeface="Arial"/>
              <a:ea typeface="Arial"/>
              <a:cs typeface="Arial"/>
              <a:sym typeface="Arial"/>
            </a:endParaRPr>
          </a:p>
        </p:txBody>
      </p:sp>
      <p:sp>
        <p:nvSpPr>
          <p:cNvPr id="3287" name="Google Shape;3287;p5"/>
          <p:cNvSpPr txBox="1"/>
          <p:nvPr/>
        </p:nvSpPr>
        <p:spPr>
          <a:xfrm>
            <a:off x="744436" y="3525960"/>
            <a:ext cx="176330"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0.4</a:t>
            </a:r>
            <a:endParaRPr b="0" i="0" sz="1400" u="none" cap="none" strike="noStrike">
              <a:solidFill>
                <a:srgbClr val="000000"/>
              </a:solidFill>
              <a:latin typeface="Arial"/>
              <a:ea typeface="Arial"/>
              <a:cs typeface="Arial"/>
              <a:sym typeface="Arial"/>
            </a:endParaRPr>
          </a:p>
        </p:txBody>
      </p:sp>
      <p:sp>
        <p:nvSpPr>
          <p:cNvPr id="3288" name="Google Shape;3288;p5"/>
          <p:cNvSpPr txBox="1"/>
          <p:nvPr/>
        </p:nvSpPr>
        <p:spPr>
          <a:xfrm>
            <a:off x="744436" y="2863088"/>
            <a:ext cx="176330"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0.6</a:t>
            </a:r>
            <a:endParaRPr b="0" i="0" sz="1400" u="none" cap="none" strike="noStrike">
              <a:solidFill>
                <a:srgbClr val="000000"/>
              </a:solidFill>
              <a:latin typeface="Arial"/>
              <a:ea typeface="Arial"/>
              <a:cs typeface="Arial"/>
              <a:sym typeface="Arial"/>
            </a:endParaRPr>
          </a:p>
        </p:txBody>
      </p:sp>
      <p:sp>
        <p:nvSpPr>
          <p:cNvPr id="3289" name="Google Shape;3289;p5"/>
          <p:cNvSpPr txBox="1"/>
          <p:nvPr/>
        </p:nvSpPr>
        <p:spPr>
          <a:xfrm>
            <a:off x="744436" y="2187415"/>
            <a:ext cx="176330"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0.8</a:t>
            </a:r>
            <a:endParaRPr b="0" i="0" sz="1400" u="none" cap="none" strike="noStrike">
              <a:solidFill>
                <a:srgbClr val="000000"/>
              </a:solidFill>
              <a:latin typeface="Arial"/>
              <a:ea typeface="Arial"/>
              <a:cs typeface="Arial"/>
              <a:sym typeface="Arial"/>
            </a:endParaRPr>
          </a:p>
        </p:txBody>
      </p:sp>
      <p:sp>
        <p:nvSpPr>
          <p:cNvPr id="3290" name="Google Shape;3290;p5"/>
          <p:cNvSpPr txBox="1"/>
          <p:nvPr/>
        </p:nvSpPr>
        <p:spPr>
          <a:xfrm>
            <a:off x="744436" y="1526147"/>
            <a:ext cx="176330"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1.0</a:t>
            </a:r>
            <a:endParaRPr b="0" i="0" sz="1400" u="none" cap="none" strike="noStrike">
              <a:solidFill>
                <a:srgbClr val="000000"/>
              </a:solidFill>
              <a:latin typeface="Arial"/>
              <a:ea typeface="Arial"/>
              <a:cs typeface="Arial"/>
              <a:sym typeface="Arial"/>
            </a:endParaRPr>
          </a:p>
        </p:txBody>
      </p:sp>
      <p:sp>
        <p:nvSpPr>
          <p:cNvPr id="3291" name="Google Shape;3291;p5"/>
          <p:cNvSpPr txBox="1"/>
          <p:nvPr/>
        </p:nvSpPr>
        <p:spPr>
          <a:xfrm>
            <a:off x="744436" y="4198558"/>
            <a:ext cx="176330"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0.2</a:t>
            </a:r>
            <a:endParaRPr b="0" i="0" sz="1400" u="none" cap="none" strike="noStrike">
              <a:solidFill>
                <a:srgbClr val="000000"/>
              </a:solidFill>
              <a:latin typeface="Arial"/>
              <a:ea typeface="Arial"/>
              <a:cs typeface="Arial"/>
              <a:sym typeface="Arial"/>
            </a:endParaRPr>
          </a:p>
        </p:txBody>
      </p:sp>
      <p:sp>
        <p:nvSpPr>
          <p:cNvPr id="3292" name="Google Shape;3292;p5"/>
          <p:cNvSpPr txBox="1"/>
          <p:nvPr/>
        </p:nvSpPr>
        <p:spPr>
          <a:xfrm>
            <a:off x="3200865" y="5595405"/>
            <a:ext cx="115416" cy="415498"/>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53</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38</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98</a:t>
            </a:r>
            <a:endParaRPr b="0" i="0" sz="1400" u="none" cap="none" strike="noStrike">
              <a:solidFill>
                <a:srgbClr val="000000"/>
              </a:solidFill>
              <a:latin typeface="Arial"/>
              <a:ea typeface="Arial"/>
              <a:cs typeface="Arial"/>
              <a:sym typeface="Arial"/>
            </a:endParaRPr>
          </a:p>
        </p:txBody>
      </p:sp>
      <p:sp>
        <p:nvSpPr>
          <p:cNvPr id="3293" name="Google Shape;3293;p5"/>
          <p:cNvSpPr txBox="1"/>
          <p:nvPr/>
        </p:nvSpPr>
        <p:spPr>
          <a:xfrm>
            <a:off x="4257799" y="5595405"/>
            <a:ext cx="115416" cy="415498"/>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16</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13</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40</a:t>
            </a:r>
            <a:endParaRPr b="0" i="0" sz="1400" u="none" cap="none" strike="noStrike">
              <a:solidFill>
                <a:srgbClr val="000000"/>
              </a:solidFill>
              <a:latin typeface="Arial"/>
              <a:ea typeface="Arial"/>
              <a:cs typeface="Arial"/>
              <a:sym typeface="Arial"/>
            </a:endParaRPr>
          </a:p>
        </p:txBody>
      </p:sp>
      <p:sp>
        <p:nvSpPr>
          <p:cNvPr id="3294" name="Google Shape;3294;p5"/>
          <p:cNvSpPr txBox="1"/>
          <p:nvPr/>
        </p:nvSpPr>
        <p:spPr>
          <a:xfrm>
            <a:off x="5286499" y="5595405"/>
            <a:ext cx="115416" cy="415498"/>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7</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000"/>
              <a:buFont typeface="Arial"/>
              <a:buNone/>
            </a:pPr>
            <a:r>
              <a:rPr b="0" i="0" lang="en-US" sz="1000" u="none" cap="none" strike="noStrike">
                <a:solidFill>
                  <a:srgbClr val="262626"/>
                </a:solidFill>
                <a:latin typeface="Arial Narrow"/>
                <a:ea typeface="Arial Narrow"/>
                <a:cs typeface="Arial Narrow"/>
                <a:sym typeface="Arial Narrow"/>
              </a:rPr>
              <a:t>10</a:t>
            </a:r>
            <a:endParaRPr b="0" i="0" sz="1400" u="none" cap="none" strike="noStrike">
              <a:solidFill>
                <a:srgbClr val="000000"/>
              </a:solidFill>
              <a:latin typeface="Arial"/>
              <a:ea typeface="Arial"/>
              <a:cs typeface="Arial"/>
              <a:sym typeface="Arial"/>
            </a:endParaRPr>
          </a:p>
        </p:txBody>
      </p:sp>
      <p:sp>
        <p:nvSpPr>
          <p:cNvPr id="3295" name="Google Shape;3295;p5"/>
          <p:cNvSpPr txBox="1"/>
          <p:nvPr/>
        </p:nvSpPr>
        <p:spPr>
          <a:xfrm>
            <a:off x="4927082" y="2166223"/>
            <a:ext cx="803105" cy="55399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accent6"/>
                </a:solidFill>
                <a:latin typeface="Arial Narrow"/>
                <a:ea typeface="Arial Narrow"/>
                <a:cs typeface="Arial Narrow"/>
                <a:sym typeface="Arial Narrow"/>
              </a:rPr>
              <a:t>≤1 prior lines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accent2"/>
                </a:solidFill>
                <a:latin typeface="Arial Narrow"/>
                <a:ea typeface="Arial Narrow"/>
                <a:cs typeface="Arial Narrow"/>
                <a:sym typeface="Arial Narrow"/>
              </a:rPr>
              <a:t>2 prior lines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accent5"/>
                </a:solidFill>
                <a:latin typeface="Arial Narrow"/>
                <a:ea typeface="Arial Narrow"/>
                <a:cs typeface="Arial Narrow"/>
                <a:sym typeface="Arial Narrow"/>
              </a:rPr>
              <a:t>≥3 prior lines</a:t>
            </a:r>
            <a:endParaRPr b="0" i="0" sz="1400" u="none" cap="none" strike="noStrike">
              <a:solidFill>
                <a:srgbClr val="000000"/>
              </a:solidFill>
              <a:latin typeface="Arial"/>
              <a:ea typeface="Arial"/>
              <a:cs typeface="Arial"/>
              <a:sym typeface="Arial"/>
            </a:endParaRPr>
          </a:p>
        </p:txBody>
      </p:sp>
      <p:sp>
        <p:nvSpPr>
          <p:cNvPr id="3296" name="Google Shape;3296;p5"/>
          <p:cNvSpPr txBox="1"/>
          <p:nvPr/>
        </p:nvSpPr>
        <p:spPr>
          <a:xfrm>
            <a:off x="1324368" y="4568529"/>
            <a:ext cx="1038746"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 Censored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Logrank P=0.1811</a:t>
            </a:r>
            <a:endParaRPr b="0" i="0" sz="1400" u="none" cap="none" strike="noStrike">
              <a:solidFill>
                <a:srgbClr val="000000"/>
              </a:solidFill>
              <a:latin typeface="Arial"/>
              <a:ea typeface="Arial"/>
              <a:cs typeface="Arial"/>
              <a:sym typeface="Arial"/>
            </a:endParaRPr>
          </a:p>
        </p:txBody>
      </p:sp>
      <p:sp>
        <p:nvSpPr>
          <p:cNvPr id="3297" name="Google Shape;3297;p5"/>
          <p:cNvSpPr txBox="1"/>
          <p:nvPr/>
        </p:nvSpPr>
        <p:spPr>
          <a:xfrm>
            <a:off x="4536734" y="5198182"/>
            <a:ext cx="246863"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10.0</a:t>
            </a:r>
            <a:endParaRPr b="0" i="0" sz="1400" u="none" cap="none" strike="noStrike">
              <a:solidFill>
                <a:srgbClr val="000000"/>
              </a:solidFill>
              <a:latin typeface="Arial"/>
              <a:ea typeface="Arial"/>
              <a:cs typeface="Arial"/>
              <a:sym typeface="Arial"/>
            </a:endParaRPr>
          </a:p>
        </p:txBody>
      </p:sp>
      <p:sp>
        <p:nvSpPr>
          <p:cNvPr id="3298" name="Google Shape;3298;p5"/>
          <p:cNvSpPr txBox="1"/>
          <p:nvPr/>
        </p:nvSpPr>
        <p:spPr>
          <a:xfrm>
            <a:off x="5410200" y="5198182"/>
            <a:ext cx="246863"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12.5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3" name="Shape 3303"/>
        <p:cNvGrpSpPr/>
        <p:nvPr/>
      </p:nvGrpSpPr>
      <p:grpSpPr>
        <a:xfrm>
          <a:off x="0" y="0"/>
          <a:ext cx="0" cy="0"/>
          <a:chOff x="0" y="0"/>
          <a:chExt cx="0" cy="0"/>
        </a:xfrm>
      </p:grpSpPr>
      <p:sp>
        <p:nvSpPr>
          <p:cNvPr id="3304" name="Google Shape;3304;p13"/>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3305" name="Google Shape;3305;p13"/>
          <p:cNvSpPr txBox="1"/>
          <p:nvPr>
            <p:ph idx="11" type="ftr"/>
          </p:nvPr>
        </p:nvSpPr>
        <p:spPr>
          <a:xfrm>
            <a:off x="431799" y="6232869"/>
            <a:ext cx="9103403" cy="188379"/>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solidFill>
                  <a:srgbClr val="000000"/>
                </a:solidFill>
              </a:rPr>
              <a:t>*Komodo Research Dataset linked with Foundation Medicine Inc. clinical genomic data. This was an exploratory analysis. RWE analysis results are observational in nature. There was no prespecified statistical procedure controlling for type 1 error.</a:t>
            </a:r>
            <a:endParaRPr/>
          </a:p>
          <a:p>
            <a:pPr indent="0" lvl="0" marL="0" rtl="0" algn="l">
              <a:lnSpc>
                <a:spcPct val="100000"/>
              </a:lnSpc>
              <a:spcBef>
                <a:spcPts val="0"/>
              </a:spcBef>
              <a:spcAft>
                <a:spcPts val="0"/>
              </a:spcAft>
              <a:buSzPts val="1400"/>
              <a:buNone/>
            </a:pPr>
            <a:r>
              <a:rPr lang="en-US">
                <a:solidFill>
                  <a:srgbClr val="000000"/>
                </a:solidFill>
              </a:rPr>
              <a:t>2L, second line; CI, confidence interval; ER, estrogen receptor; ESR1, estrogen receptor 1 gene; ET, endocrine therapy; HER2, human epidermal growth factor receptor 2; mBC, metastatic breast cancer; mo, months; mut, mutation; (m)TTNT, (median) time-to-next-treatment; NR, not reached; RWE, real-world evidence. </a:t>
            </a:r>
            <a:endParaRPr/>
          </a:p>
          <a:p>
            <a:pPr indent="0" lvl="0" marL="0" rtl="0" algn="l">
              <a:lnSpc>
                <a:spcPct val="100000"/>
              </a:lnSpc>
              <a:spcBef>
                <a:spcPts val="0"/>
              </a:spcBef>
              <a:spcAft>
                <a:spcPts val="0"/>
              </a:spcAft>
              <a:buSzPts val="1400"/>
              <a:buNone/>
            </a:pPr>
            <a:r>
              <a:rPr lang="en-US">
                <a:solidFill>
                  <a:srgbClr val="000000"/>
                </a:solidFill>
              </a:rPr>
              <a:t>1. Rugo HS, et al. </a:t>
            </a:r>
            <a:r>
              <a:rPr i="1" lang="en-US">
                <a:solidFill>
                  <a:srgbClr val="000000"/>
                </a:solidFill>
              </a:rPr>
              <a:t>Clin Cancer Res</a:t>
            </a:r>
            <a:r>
              <a:rPr lang="en-US">
                <a:solidFill>
                  <a:srgbClr val="000000"/>
                </a:solidFill>
              </a:rPr>
              <a:t>. 2026;32(1):179-187.</a:t>
            </a:r>
            <a:endParaRPr/>
          </a:p>
        </p:txBody>
      </p:sp>
      <p:sp>
        <p:nvSpPr>
          <p:cNvPr id="3306" name="Google Shape;3306;p13"/>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900"/>
              <a:buNone/>
            </a:pPr>
            <a:r>
              <a:rPr lang="en-US"/>
              <a:t>Real-world outcomes of elacestrant in ER+/HER2−, </a:t>
            </a:r>
            <a:r>
              <a:rPr i="1" lang="en-US"/>
              <a:t>ESR1</a:t>
            </a:r>
            <a:r>
              <a:rPr lang="en-US"/>
              <a:t>-mut mBC</a:t>
            </a:r>
            <a:r>
              <a:rPr baseline="30000" lang="en-US"/>
              <a:t>1</a:t>
            </a:r>
            <a:br>
              <a:rPr lang="en-US"/>
            </a:br>
            <a:endParaRPr b="0" sz="2000">
              <a:solidFill>
                <a:schemeClr val="accent6"/>
              </a:solidFill>
            </a:endParaRPr>
          </a:p>
        </p:txBody>
      </p:sp>
      <p:graphicFrame>
        <p:nvGraphicFramePr>
          <p:cNvPr id="3307" name="Google Shape;3307;p13"/>
          <p:cNvGraphicFramePr/>
          <p:nvPr/>
        </p:nvGraphicFramePr>
        <p:xfrm>
          <a:off x="8205541" y="2881212"/>
          <a:ext cx="3000000" cy="3000000"/>
        </p:xfrm>
        <a:graphic>
          <a:graphicData uri="http://schemas.openxmlformats.org/drawingml/2006/table">
            <a:tbl>
              <a:tblPr>
                <a:noFill/>
                <a:tableStyleId>{B670556F-2E9B-48F4-A988-F57587558883}</a:tableStyleId>
              </a:tblPr>
              <a:tblGrid>
                <a:gridCol w="2048925"/>
                <a:gridCol w="1336250"/>
              </a:tblGrid>
              <a:tr h="177800">
                <a:tc>
                  <a:txBody>
                    <a:bodyPr/>
                    <a:lstStyle/>
                    <a:p>
                      <a:pPr indent="0" lvl="0" marL="0" marR="0" rtl="0" algn="ctr">
                        <a:lnSpc>
                          <a:spcPct val="80000"/>
                        </a:lnSpc>
                        <a:spcBef>
                          <a:spcPts val="0"/>
                        </a:spcBef>
                        <a:spcAft>
                          <a:spcPts val="0"/>
                        </a:spcAft>
                        <a:buClr>
                          <a:schemeClr val="dk1"/>
                        </a:buClr>
                        <a:buSzPts val="1400"/>
                        <a:buFont typeface="Arial Narrow"/>
                        <a:buNone/>
                      </a:pPr>
                      <a:r>
                        <a:t/>
                      </a:r>
                      <a:endParaRPr sz="1400" u="none" cap="none" strike="noStrike">
                        <a:solidFill>
                          <a:schemeClr val="lt2"/>
                        </a:solidFill>
                        <a:latin typeface="Arial Narrow"/>
                        <a:ea typeface="Arial Narrow"/>
                        <a:cs typeface="Arial Narrow"/>
                        <a:sym typeface="Arial Narrow"/>
                      </a:endParaRPr>
                    </a:p>
                  </a:txBody>
                  <a:tcPr marT="72000" marB="72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2L </a:t>
                      </a:r>
                      <a:r>
                        <a:rPr b="0" lang="en-US" sz="1400" u="none" cap="none" strike="noStrike">
                          <a:solidFill>
                            <a:schemeClr val="lt1"/>
                          </a:solidFill>
                          <a:latin typeface="Arial Narrow"/>
                          <a:ea typeface="Arial Narrow"/>
                          <a:cs typeface="Arial Narrow"/>
                          <a:sym typeface="Arial Narrow"/>
                        </a:rPr>
                        <a:t>(n=56)</a:t>
                      </a:r>
                      <a:endParaRPr sz="1400" u="none" cap="none" strike="noStrike"/>
                    </a:p>
                  </a:txBody>
                  <a:tcPr marT="72000" marB="72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177800">
                <a:tc>
                  <a:txBody>
                    <a:bodyPr/>
                    <a:lstStyle/>
                    <a:p>
                      <a:pPr indent="0" lvl="0" marL="0" marR="0" rtl="0" algn="r">
                        <a:lnSpc>
                          <a:spcPct val="100000"/>
                        </a:lnSpc>
                        <a:spcBef>
                          <a:spcPts val="0"/>
                        </a:spcBef>
                        <a:spcAft>
                          <a:spcPts val="0"/>
                        </a:spcAft>
                        <a:buClr>
                          <a:schemeClr val="accent1"/>
                        </a:buClr>
                        <a:buSzPts val="1400"/>
                        <a:buFont typeface="Arial Narrow"/>
                        <a:buNone/>
                      </a:pPr>
                      <a:r>
                        <a:rPr b="0" lang="en-US" sz="1400" u="none" cap="none" strike="noStrike">
                          <a:solidFill>
                            <a:srgbClr val="262626"/>
                          </a:solidFill>
                          <a:latin typeface="Arial Narrow"/>
                          <a:ea typeface="Arial Narrow"/>
                          <a:cs typeface="Arial Narrow"/>
                          <a:sym typeface="Arial Narrow"/>
                        </a:rPr>
                        <a:t>Events, n (%)</a:t>
                      </a:r>
                      <a:endParaRPr sz="1400" u="none" cap="none" strike="noStrike">
                        <a:solidFill>
                          <a:srgbClr val="262626"/>
                        </a:solidFill>
                        <a:latin typeface="Arial Narrow"/>
                        <a:ea typeface="Arial Narrow"/>
                        <a:cs typeface="Arial Narrow"/>
                        <a:sym typeface="Arial Narrow"/>
                      </a:endParaRPr>
                    </a:p>
                  </a:txBody>
                  <a:tcPr marT="72000" marB="7200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600"/>
                        <a:buFont typeface="Arial"/>
                        <a:buNone/>
                      </a:pPr>
                      <a:r>
                        <a:rPr b="0" i="0" lang="en-US" sz="1400" u="none" cap="none" strike="noStrike">
                          <a:solidFill>
                            <a:srgbClr val="262626"/>
                          </a:solidFill>
                          <a:latin typeface="Arial Narrow"/>
                          <a:ea typeface="Arial Narrow"/>
                          <a:cs typeface="Arial Narrow"/>
                          <a:sym typeface="Arial Narrow"/>
                        </a:rPr>
                        <a:t>22 (39.3)</a:t>
                      </a:r>
                      <a:endParaRPr sz="1400" u="none" cap="none" strike="noStrike">
                        <a:solidFill>
                          <a:srgbClr val="262626"/>
                        </a:solidFill>
                        <a:latin typeface="Arial Narrow"/>
                        <a:ea typeface="Arial Narrow"/>
                        <a:cs typeface="Arial Narrow"/>
                        <a:sym typeface="Arial Narrow"/>
                      </a:endParaRPr>
                    </a:p>
                  </a:txBody>
                  <a:tcPr marT="72000" marB="72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54000">
                <a:tc>
                  <a:txBody>
                    <a:bodyPr/>
                    <a:lstStyle/>
                    <a:p>
                      <a:pPr indent="0" lvl="0" marL="0" marR="0" rtl="0" algn="r">
                        <a:lnSpc>
                          <a:spcPct val="100000"/>
                        </a:lnSpc>
                        <a:spcBef>
                          <a:spcPts val="0"/>
                        </a:spcBef>
                        <a:spcAft>
                          <a:spcPts val="0"/>
                        </a:spcAft>
                        <a:buClr>
                          <a:schemeClr val="accent1"/>
                        </a:buClr>
                        <a:buSzPts val="1400"/>
                        <a:buFont typeface="Arial Narrow"/>
                        <a:buNone/>
                      </a:pPr>
                      <a:r>
                        <a:rPr b="1" lang="en-US" sz="1400" u="none" cap="none" strike="noStrike">
                          <a:solidFill>
                            <a:srgbClr val="262626"/>
                          </a:solidFill>
                          <a:latin typeface="Arial Narrow"/>
                          <a:ea typeface="Arial Narrow"/>
                          <a:cs typeface="Arial Narrow"/>
                          <a:sym typeface="Arial Narrow"/>
                        </a:rPr>
                        <a:t>Median TTNT, mo</a:t>
                      </a:r>
                      <a:br>
                        <a:rPr b="0" lang="en-US" sz="1400" u="none" cap="none" strike="noStrike">
                          <a:solidFill>
                            <a:srgbClr val="262626"/>
                          </a:solidFill>
                          <a:latin typeface="Arial Narrow"/>
                          <a:ea typeface="Arial Narrow"/>
                          <a:cs typeface="Arial Narrow"/>
                          <a:sym typeface="Arial Narrow"/>
                        </a:rPr>
                      </a:br>
                      <a:r>
                        <a:rPr b="0" lang="en-US" sz="1400" u="none" cap="none" strike="noStrike">
                          <a:solidFill>
                            <a:srgbClr val="262626"/>
                          </a:solidFill>
                          <a:latin typeface="Arial Narrow"/>
                          <a:ea typeface="Arial Narrow"/>
                          <a:cs typeface="Arial Narrow"/>
                          <a:sym typeface="Arial Narrow"/>
                        </a:rPr>
                        <a:t>[95% CI]</a:t>
                      </a:r>
                      <a:endParaRPr b="1" sz="1400" u="none" cap="none" strike="noStrike">
                        <a:solidFill>
                          <a:srgbClr val="262626"/>
                        </a:solidFill>
                        <a:latin typeface="Arial Narrow"/>
                        <a:ea typeface="Arial Narrow"/>
                        <a:cs typeface="Arial Narrow"/>
                        <a:sym typeface="Arial Narrow"/>
                      </a:endParaRPr>
                    </a:p>
                  </a:txBody>
                  <a:tcPr marT="72000" marB="7200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600"/>
                        <a:buFont typeface="Arial"/>
                        <a:buNone/>
                      </a:pPr>
                      <a:r>
                        <a:rPr b="1" i="0" lang="en-US" sz="2000" u="none" cap="none" strike="noStrike">
                          <a:solidFill>
                            <a:srgbClr val="262626"/>
                          </a:solidFill>
                          <a:latin typeface="Arial Narrow"/>
                          <a:ea typeface="Arial Narrow"/>
                          <a:cs typeface="Arial Narrow"/>
                          <a:sym typeface="Arial Narrow"/>
                        </a:rPr>
                        <a:t>10.8</a:t>
                      </a:r>
                      <a:endParaRPr b="1"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600"/>
                        <a:buFont typeface="Arial"/>
                        <a:buNone/>
                      </a:pPr>
                      <a:r>
                        <a:rPr b="0" lang="en-US" sz="1400" u="none" cap="none" strike="noStrike">
                          <a:solidFill>
                            <a:srgbClr val="262626"/>
                          </a:solidFill>
                          <a:latin typeface="Arial Narrow"/>
                          <a:ea typeface="Arial Narrow"/>
                          <a:cs typeface="Arial Narrow"/>
                          <a:sym typeface="Arial Narrow"/>
                        </a:rPr>
                        <a:t>[5.9-NR]</a:t>
                      </a:r>
                      <a:endParaRPr sz="1400" u="none" cap="none" strike="noStrike">
                        <a:solidFill>
                          <a:srgbClr val="262626"/>
                        </a:solidFill>
                      </a:endParaRPr>
                    </a:p>
                  </a:txBody>
                  <a:tcPr marT="72000" marB="72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156"/>
                      </a:schemeClr>
                    </a:solidFill>
                  </a:tcPr>
                </a:tc>
              </a:tr>
            </a:tbl>
          </a:graphicData>
        </a:graphic>
      </p:graphicFrame>
      <p:sp>
        <p:nvSpPr>
          <p:cNvPr id="3308" name="Google Shape;3308;p13"/>
          <p:cNvSpPr/>
          <p:nvPr/>
        </p:nvSpPr>
        <p:spPr>
          <a:xfrm>
            <a:off x="1748327" y="1146869"/>
            <a:ext cx="4695000" cy="378600"/>
          </a:xfrm>
          <a:prstGeom prst="roundRect">
            <a:avLst>
              <a:gd fmla="val 0" name="adj"/>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500" u="none" cap="none" strike="noStrike">
                <a:solidFill>
                  <a:srgbClr val="262626"/>
                </a:solidFill>
                <a:latin typeface="Arial Narrow"/>
                <a:ea typeface="Arial Narrow"/>
                <a:cs typeface="Arial Narrow"/>
                <a:sym typeface="Arial Narrow"/>
              </a:rPr>
              <a:t>Rugo et al, Komodo/Foundation Medicine*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rgbClr val="262626"/>
                </a:solidFill>
                <a:latin typeface="Arial Narrow"/>
                <a:ea typeface="Arial Narrow"/>
                <a:cs typeface="Arial Narrow"/>
                <a:sym typeface="Arial Narrow"/>
              </a:rPr>
              <a:t>mTTNT: 1 prior line of ET </a:t>
            </a:r>
            <a:r>
              <a:rPr b="1" i="0" lang="en-US" sz="1400" u="none" cap="none" strike="noStrike">
                <a:solidFill>
                  <a:srgbClr val="000000"/>
                </a:solidFill>
                <a:latin typeface="Arial"/>
                <a:ea typeface="Arial"/>
                <a:cs typeface="Arial"/>
                <a:sym typeface="Arial"/>
              </a:rPr>
              <a:t>± CDK4/6i</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500" u="none" cap="none" strike="noStrike">
              <a:solidFill>
                <a:srgbClr val="262626"/>
              </a:solidFill>
              <a:highlight>
                <a:srgbClr val="FFFF00"/>
              </a:highlight>
              <a:latin typeface="Arial Narrow"/>
              <a:ea typeface="Arial Narrow"/>
              <a:cs typeface="Arial Narrow"/>
              <a:sym typeface="Arial Narrow"/>
            </a:endParaRPr>
          </a:p>
        </p:txBody>
      </p:sp>
      <p:sp>
        <p:nvSpPr>
          <p:cNvPr id="3309" name="Google Shape;3309;p13"/>
          <p:cNvSpPr txBox="1"/>
          <p:nvPr/>
        </p:nvSpPr>
        <p:spPr>
          <a:xfrm rot="-5400000">
            <a:off x="-52389" y="3264568"/>
            <a:ext cx="1370568" cy="215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Narrow"/>
                <a:ea typeface="Arial Narrow"/>
                <a:cs typeface="Arial Narrow"/>
                <a:sym typeface="Arial Narrow"/>
              </a:rPr>
              <a:t>Survival probability</a:t>
            </a:r>
            <a:endParaRPr b="0" i="0" sz="1400" u="none" cap="none" strike="noStrike">
              <a:solidFill>
                <a:srgbClr val="000000"/>
              </a:solidFill>
              <a:latin typeface="Arial"/>
              <a:ea typeface="Arial"/>
              <a:cs typeface="Arial"/>
              <a:sym typeface="Arial"/>
            </a:endParaRPr>
          </a:p>
        </p:txBody>
      </p:sp>
      <p:sp>
        <p:nvSpPr>
          <p:cNvPr id="3310" name="Google Shape;3310;p13"/>
          <p:cNvSpPr txBox="1"/>
          <p:nvPr/>
        </p:nvSpPr>
        <p:spPr>
          <a:xfrm>
            <a:off x="3717370" y="5093368"/>
            <a:ext cx="1017907" cy="215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Narrow"/>
                <a:ea typeface="Arial Narrow"/>
                <a:cs typeface="Arial Narrow"/>
                <a:sym typeface="Arial Narrow"/>
              </a:rPr>
              <a:t>Time (months)</a:t>
            </a:r>
            <a:endParaRPr b="0" i="0" sz="1400" u="none" cap="none" strike="noStrike">
              <a:solidFill>
                <a:srgbClr val="000000"/>
              </a:solidFill>
              <a:latin typeface="Arial"/>
              <a:ea typeface="Arial"/>
              <a:cs typeface="Arial"/>
              <a:sym typeface="Arial"/>
            </a:endParaRPr>
          </a:p>
        </p:txBody>
      </p:sp>
      <p:sp>
        <p:nvSpPr>
          <p:cNvPr id="3311" name="Google Shape;3311;p13"/>
          <p:cNvSpPr txBox="1"/>
          <p:nvPr/>
        </p:nvSpPr>
        <p:spPr>
          <a:xfrm>
            <a:off x="6702862" y="4944979"/>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22</a:t>
            </a:r>
            <a:endParaRPr b="0" i="0" sz="1400" u="none" cap="none" strike="noStrike">
              <a:solidFill>
                <a:srgbClr val="000000"/>
              </a:solidFill>
              <a:latin typeface="Arial"/>
              <a:ea typeface="Arial"/>
              <a:cs typeface="Arial"/>
              <a:sym typeface="Arial"/>
            </a:endParaRPr>
          </a:p>
        </p:txBody>
      </p:sp>
      <p:sp>
        <p:nvSpPr>
          <p:cNvPr id="3312" name="Google Shape;3312;p13"/>
          <p:cNvSpPr txBox="1"/>
          <p:nvPr/>
        </p:nvSpPr>
        <p:spPr>
          <a:xfrm>
            <a:off x="671506" y="5406371"/>
            <a:ext cx="612347" cy="369332"/>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Narrow"/>
                <a:ea typeface="Arial Narrow"/>
                <a:cs typeface="Arial Narrow"/>
                <a:sym typeface="Arial Narrow"/>
              </a:rPr>
              <a:t>No. at risk</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262626"/>
                </a:solidFill>
                <a:latin typeface="Arial Narrow"/>
                <a:ea typeface="Arial Narrow"/>
                <a:cs typeface="Arial Narrow"/>
                <a:sym typeface="Arial Narrow"/>
              </a:rPr>
              <a:t>Events</a:t>
            </a:r>
            <a:endParaRPr b="0" i="0" sz="1400" u="none" cap="none" strike="noStrike">
              <a:solidFill>
                <a:srgbClr val="000000"/>
              </a:solidFill>
              <a:latin typeface="Arial"/>
              <a:ea typeface="Arial"/>
              <a:cs typeface="Arial"/>
              <a:sym typeface="Arial"/>
            </a:endParaRPr>
          </a:p>
        </p:txBody>
      </p:sp>
      <p:sp>
        <p:nvSpPr>
          <p:cNvPr id="3313" name="Google Shape;3313;p13"/>
          <p:cNvSpPr txBox="1"/>
          <p:nvPr/>
        </p:nvSpPr>
        <p:spPr>
          <a:xfrm>
            <a:off x="1481269" y="5406371"/>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56</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3314" name="Google Shape;3314;p13"/>
          <p:cNvSpPr txBox="1"/>
          <p:nvPr/>
        </p:nvSpPr>
        <p:spPr>
          <a:xfrm>
            <a:off x="6724824" y="5406371"/>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22</a:t>
            </a:r>
            <a:endParaRPr b="0" i="0" sz="1400" u="none" cap="none" strike="noStrike">
              <a:solidFill>
                <a:srgbClr val="000000"/>
              </a:solidFill>
              <a:latin typeface="Arial"/>
              <a:ea typeface="Arial"/>
              <a:cs typeface="Arial"/>
              <a:sym typeface="Arial"/>
            </a:endParaRPr>
          </a:p>
        </p:txBody>
      </p:sp>
      <p:sp>
        <p:nvSpPr>
          <p:cNvPr id="3315" name="Google Shape;3315;p13"/>
          <p:cNvSpPr txBox="1"/>
          <p:nvPr/>
        </p:nvSpPr>
        <p:spPr>
          <a:xfrm>
            <a:off x="6249229" y="5406371"/>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22</a:t>
            </a:r>
            <a:endParaRPr b="0" i="0" sz="1400" u="none" cap="none" strike="noStrike">
              <a:solidFill>
                <a:srgbClr val="000000"/>
              </a:solidFill>
              <a:latin typeface="Arial"/>
              <a:ea typeface="Arial"/>
              <a:cs typeface="Arial"/>
              <a:sym typeface="Arial"/>
            </a:endParaRPr>
          </a:p>
        </p:txBody>
      </p:sp>
      <p:sp>
        <p:nvSpPr>
          <p:cNvPr id="3316" name="Google Shape;3316;p13"/>
          <p:cNvSpPr txBox="1"/>
          <p:nvPr/>
        </p:nvSpPr>
        <p:spPr>
          <a:xfrm>
            <a:off x="5771147" y="5406371"/>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22</a:t>
            </a:r>
            <a:endParaRPr b="0" i="0" sz="1400" u="none" cap="none" strike="noStrike">
              <a:solidFill>
                <a:srgbClr val="000000"/>
              </a:solidFill>
              <a:latin typeface="Arial"/>
              <a:ea typeface="Arial"/>
              <a:cs typeface="Arial"/>
              <a:sym typeface="Arial"/>
            </a:endParaRPr>
          </a:p>
        </p:txBody>
      </p:sp>
      <p:sp>
        <p:nvSpPr>
          <p:cNvPr id="3317" name="Google Shape;3317;p13"/>
          <p:cNvSpPr txBox="1"/>
          <p:nvPr/>
        </p:nvSpPr>
        <p:spPr>
          <a:xfrm>
            <a:off x="5285874" y="5406371"/>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22</a:t>
            </a:r>
            <a:endParaRPr b="0" i="0" sz="1400" u="none" cap="none" strike="noStrike">
              <a:solidFill>
                <a:srgbClr val="000000"/>
              </a:solidFill>
              <a:latin typeface="Arial"/>
              <a:ea typeface="Arial"/>
              <a:cs typeface="Arial"/>
              <a:sym typeface="Arial"/>
            </a:endParaRPr>
          </a:p>
        </p:txBody>
      </p:sp>
      <p:sp>
        <p:nvSpPr>
          <p:cNvPr id="3318" name="Google Shape;3318;p13"/>
          <p:cNvSpPr txBox="1"/>
          <p:nvPr/>
        </p:nvSpPr>
        <p:spPr>
          <a:xfrm>
            <a:off x="4800600" y="5406371"/>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6</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3319" name="Google Shape;3319;p13"/>
          <p:cNvSpPr txBox="1"/>
          <p:nvPr/>
        </p:nvSpPr>
        <p:spPr>
          <a:xfrm>
            <a:off x="4367463" y="5406371"/>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6</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3320" name="Google Shape;3320;p13"/>
          <p:cNvSpPr txBox="1"/>
          <p:nvPr/>
        </p:nvSpPr>
        <p:spPr>
          <a:xfrm>
            <a:off x="3850105" y="5406371"/>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7</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19</a:t>
            </a:r>
            <a:endParaRPr b="0" i="0" sz="1400" u="none" cap="none" strike="noStrike">
              <a:solidFill>
                <a:srgbClr val="000000"/>
              </a:solidFill>
              <a:latin typeface="Arial"/>
              <a:ea typeface="Arial"/>
              <a:cs typeface="Arial"/>
              <a:sym typeface="Arial"/>
            </a:endParaRPr>
          </a:p>
        </p:txBody>
      </p:sp>
      <p:sp>
        <p:nvSpPr>
          <p:cNvPr id="3321" name="Google Shape;3321;p13"/>
          <p:cNvSpPr txBox="1"/>
          <p:nvPr/>
        </p:nvSpPr>
        <p:spPr>
          <a:xfrm>
            <a:off x="3392905" y="5406371"/>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19</a:t>
            </a:r>
            <a:endParaRPr b="0" i="0" sz="1400" u="none" cap="none" strike="noStrike">
              <a:solidFill>
                <a:srgbClr val="000000"/>
              </a:solidFill>
              <a:latin typeface="Arial"/>
              <a:ea typeface="Arial"/>
              <a:cs typeface="Arial"/>
              <a:sym typeface="Arial"/>
            </a:endParaRPr>
          </a:p>
        </p:txBody>
      </p:sp>
      <p:sp>
        <p:nvSpPr>
          <p:cNvPr id="3322" name="Google Shape;3322;p13"/>
          <p:cNvSpPr txBox="1"/>
          <p:nvPr/>
        </p:nvSpPr>
        <p:spPr>
          <a:xfrm>
            <a:off x="2871537" y="5406371"/>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18</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17</a:t>
            </a:r>
            <a:endParaRPr b="0" i="0" sz="1400" u="none" cap="none" strike="noStrike">
              <a:solidFill>
                <a:srgbClr val="000000"/>
              </a:solidFill>
              <a:latin typeface="Arial"/>
              <a:ea typeface="Arial"/>
              <a:cs typeface="Arial"/>
              <a:sym typeface="Arial"/>
            </a:endParaRPr>
          </a:p>
        </p:txBody>
      </p:sp>
      <p:sp>
        <p:nvSpPr>
          <p:cNvPr id="3323" name="Google Shape;3323;p13"/>
          <p:cNvSpPr txBox="1"/>
          <p:nvPr/>
        </p:nvSpPr>
        <p:spPr>
          <a:xfrm>
            <a:off x="2401477" y="5406371"/>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35</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11</a:t>
            </a:r>
            <a:endParaRPr b="0" i="0" sz="1400" u="none" cap="none" strike="noStrike">
              <a:solidFill>
                <a:srgbClr val="000000"/>
              </a:solidFill>
              <a:latin typeface="Arial"/>
              <a:ea typeface="Arial"/>
              <a:cs typeface="Arial"/>
              <a:sym typeface="Arial"/>
            </a:endParaRPr>
          </a:p>
        </p:txBody>
      </p:sp>
      <p:sp>
        <p:nvSpPr>
          <p:cNvPr id="3324" name="Google Shape;3324;p13"/>
          <p:cNvSpPr txBox="1"/>
          <p:nvPr/>
        </p:nvSpPr>
        <p:spPr>
          <a:xfrm>
            <a:off x="1900161" y="5406371"/>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50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3</a:t>
            </a:r>
            <a:endParaRPr b="0" i="0" sz="1400" u="none" cap="none" strike="noStrike">
              <a:solidFill>
                <a:srgbClr val="000000"/>
              </a:solidFill>
              <a:latin typeface="Arial"/>
              <a:ea typeface="Arial"/>
              <a:cs typeface="Arial"/>
              <a:sym typeface="Arial"/>
            </a:endParaRPr>
          </a:p>
        </p:txBody>
      </p:sp>
      <p:sp>
        <p:nvSpPr>
          <p:cNvPr id="3325" name="Google Shape;3325;p13"/>
          <p:cNvSpPr txBox="1"/>
          <p:nvPr/>
        </p:nvSpPr>
        <p:spPr>
          <a:xfrm>
            <a:off x="6235562" y="4944979"/>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3326" name="Google Shape;3326;p13"/>
          <p:cNvSpPr txBox="1"/>
          <p:nvPr/>
        </p:nvSpPr>
        <p:spPr>
          <a:xfrm>
            <a:off x="5742267" y="4944979"/>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18</a:t>
            </a:r>
            <a:endParaRPr b="0" i="0" sz="1400" u="none" cap="none" strike="noStrike">
              <a:solidFill>
                <a:srgbClr val="000000"/>
              </a:solidFill>
              <a:latin typeface="Arial"/>
              <a:ea typeface="Arial"/>
              <a:cs typeface="Arial"/>
              <a:sym typeface="Arial"/>
            </a:endParaRPr>
          </a:p>
        </p:txBody>
      </p:sp>
      <p:sp>
        <p:nvSpPr>
          <p:cNvPr id="3327" name="Google Shape;3327;p13"/>
          <p:cNvSpPr txBox="1"/>
          <p:nvPr/>
        </p:nvSpPr>
        <p:spPr>
          <a:xfrm>
            <a:off x="5261810" y="4944979"/>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16</a:t>
            </a:r>
            <a:endParaRPr b="0" i="0" sz="1400" u="none" cap="none" strike="noStrike">
              <a:solidFill>
                <a:srgbClr val="000000"/>
              </a:solidFill>
              <a:latin typeface="Arial"/>
              <a:ea typeface="Arial"/>
              <a:cs typeface="Arial"/>
              <a:sym typeface="Arial"/>
            </a:endParaRPr>
          </a:p>
        </p:txBody>
      </p:sp>
      <p:sp>
        <p:nvSpPr>
          <p:cNvPr id="3328" name="Google Shape;3328;p13"/>
          <p:cNvSpPr txBox="1"/>
          <p:nvPr/>
        </p:nvSpPr>
        <p:spPr>
          <a:xfrm>
            <a:off x="4792579" y="4944979"/>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14</a:t>
            </a:r>
            <a:endParaRPr b="0" i="0" sz="1400" u="none" cap="none" strike="noStrike">
              <a:solidFill>
                <a:srgbClr val="000000"/>
              </a:solidFill>
              <a:latin typeface="Arial"/>
              <a:ea typeface="Arial"/>
              <a:cs typeface="Arial"/>
              <a:sym typeface="Arial"/>
            </a:endParaRPr>
          </a:p>
        </p:txBody>
      </p:sp>
      <p:sp>
        <p:nvSpPr>
          <p:cNvPr id="3329" name="Google Shape;3329;p13"/>
          <p:cNvSpPr txBox="1"/>
          <p:nvPr/>
        </p:nvSpPr>
        <p:spPr>
          <a:xfrm>
            <a:off x="4319867" y="4944979"/>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12</a:t>
            </a:r>
            <a:endParaRPr b="0" i="0" sz="1400" u="none" cap="none" strike="noStrike">
              <a:solidFill>
                <a:srgbClr val="000000"/>
              </a:solidFill>
              <a:latin typeface="Arial"/>
              <a:ea typeface="Arial"/>
              <a:cs typeface="Arial"/>
              <a:sym typeface="Arial"/>
            </a:endParaRPr>
          </a:p>
        </p:txBody>
      </p:sp>
      <p:sp>
        <p:nvSpPr>
          <p:cNvPr id="3330" name="Google Shape;3330;p13"/>
          <p:cNvSpPr txBox="1"/>
          <p:nvPr/>
        </p:nvSpPr>
        <p:spPr>
          <a:xfrm>
            <a:off x="3846429" y="4944979"/>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10</a:t>
            </a:r>
            <a:endParaRPr b="0" i="0" sz="1400" u="none" cap="none" strike="noStrike">
              <a:solidFill>
                <a:srgbClr val="000000"/>
              </a:solidFill>
              <a:latin typeface="Arial"/>
              <a:ea typeface="Arial"/>
              <a:cs typeface="Arial"/>
              <a:sym typeface="Arial"/>
            </a:endParaRPr>
          </a:p>
        </p:txBody>
      </p:sp>
      <p:sp>
        <p:nvSpPr>
          <p:cNvPr id="3331" name="Google Shape;3331;p13"/>
          <p:cNvSpPr txBox="1"/>
          <p:nvPr/>
        </p:nvSpPr>
        <p:spPr>
          <a:xfrm>
            <a:off x="3421452" y="4944979"/>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8</a:t>
            </a:r>
            <a:endParaRPr b="0" i="0" sz="1400" u="none" cap="none" strike="noStrike">
              <a:solidFill>
                <a:srgbClr val="000000"/>
              </a:solidFill>
              <a:latin typeface="Arial"/>
              <a:ea typeface="Arial"/>
              <a:cs typeface="Arial"/>
              <a:sym typeface="Arial"/>
            </a:endParaRPr>
          </a:p>
        </p:txBody>
      </p:sp>
      <p:sp>
        <p:nvSpPr>
          <p:cNvPr id="3332" name="Google Shape;3332;p13"/>
          <p:cNvSpPr txBox="1"/>
          <p:nvPr/>
        </p:nvSpPr>
        <p:spPr>
          <a:xfrm>
            <a:off x="2941895" y="4944979"/>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6</a:t>
            </a:r>
            <a:endParaRPr b="0" i="0" sz="1400" u="none" cap="none" strike="noStrike">
              <a:solidFill>
                <a:srgbClr val="000000"/>
              </a:solidFill>
              <a:latin typeface="Arial"/>
              <a:ea typeface="Arial"/>
              <a:cs typeface="Arial"/>
              <a:sym typeface="Arial"/>
            </a:endParaRPr>
          </a:p>
        </p:txBody>
      </p:sp>
      <p:sp>
        <p:nvSpPr>
          <p:cNvPr id="3333" name="Google Shape;3333;p13"/>
          <p:cNvSpPr txBox="1"/>
          <p:nvPr/>
        </p:nvSpPr>
        <p:spPr>
          <a:xfrm>
            <a:off x="2462129" y="4944979"/>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4</a:t>
            </a:r>
            <a:endParaRPr b="0" i="0" sz="1400" u="none" cap="none" strike="noStrike">
              <a:solidFill>
                <a:srgbClr val="000000"/>
              </a:solidFill>
              <a:latin typeface="Arial"/>
              <a:ea typeface="Arial"/>
              <a:cs typeface="Arial"/>
              <a:sym typeface="Arial"/>
            </a:endParaRPr>
          </a:p>
        </p:txBody>
      </p:sp>
      <p:sp>
        <p:nvSpPr>
          <p:cNvPr id="3334" name="Google Shape;3334;p13"/>
          <p:cNvSpPr txBox="1"/>
          <p:nvPr/>
        </p:nvSpPr>
        <p:spPr>
          <a:xfrm>
            <a:off x="1979597" y="4944979"/>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a:t>
            </a:r>
            <a:endParaRPr b="0" i="0" sz="1400" u="none" cap="none" strike="noStrike">
              <a:solidFill>
                <a:srgbClr val="000000"/>
              </a:solidFill>
              <a:latin typeface="Arial"/>
              <a:ea typeface="Arial"/>
              <a:cs typeface="Arial"/>
              <a:sym typeface="Arial"/>
            </a:endParaRPr>
          </a:p>
        </p:txBody>
      </p:sp>
      <p:sp>
        <p:nvSpPr>
          <p:cNvPr id="3335" name="Google Shape;3335;p13"/>
          <p:cNvSpPr txBox="1"/>
          <p:nvPr/>
        </p:nvSpPr>
        <p:spPr>
          <a:xfrm>
            <a:off x="1515979" y="4944979"/>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3336" name="Google Shape;3336;p13"/>
          <p:cNvSpPr txBox="1"/>
          <p:nvPr/>
        </p:nvSpPr>
        <p:spPr>
          <a:xfrm>
            <a:off x="906512" y="4617720"/>
            <a:ext cx="246863"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0.00</a:t>
            </a:r>
            <a:endParaRPr b="0" i="0" sz="1400" u="none" cap="none" strike="noStrike">
              <a:solidFill>
                <a:srgbClr val="000000"/>
              </a:solidFill>
              <a:latin typeface="Arial"/>
              <a:ea typeface="Arial"/>
              <a:cs typeface="Arial"/>
              <a:sym typeface="Arial"/>
            </a:endParaRPr>
          </a:p>
        </p:txBody>
      </p:sp>
      <p:sp>
        <p:nvSpPr>
          <p:cNvPr id="3337" name="Google Shape;3337;p13"/>
          <p:cNvSpPr txBox="1"/>
          <p:nvPr/>
        </p:nvSpPr>
        <p:spPr>
          <a:xfrm>
            <a:off x="906512" y="3858127"/>
            <a:ext cx="246863"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0.25</a:t>
            </a:r>
            <a:endParaRPr b="0" i="0" sz="1400" u="none" cap="none" strike="noStrike">
              <a:solidFill>
                <a:srgbClr val="000000"/>
              </a:solidFill>
              <a:latin typeface="Arial"/>
              <a:ea typeface="Arial"/>
              <a:cs typeface="Arial"/>
              <a:sym typeface="Arial"/>
            </a:endParaRPr>
          </a:p>
        </p:txBody>
      </p:sp>
      <p:sp>
        <p:nvSpPr>
          <p:cNvPr id="3338" name="Google Shape;3338;p13"/>
          <p:cNvSpPr txBox="1"/>
          <p:nvPr/>
        </p:nvSpPr>
        <p:spPr>
          <a:xfrm>
            <a:off x="906512" y="3087305"/>
            <a:ext cx="246863"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0.50</a:t>
            </a:r>
            <a:endParaRPr b="0" i="0" sz="1400" u="none" cap="none" strike="noStrike">
              <a:solidFill>
                <a:srgbClr val="000000"/>
              </a:solidFill>
              <a:latin typeface="Arial"/>
              <a:ea typeface="Arial"/>
              <a:cs typeface="Arial"/>
              <a:sym typeface="Arial"/>
            </a:endParaRPr>
          </a:p>
        </p:txBody>
      </p:sp>
      <p:sp>
        <p:nvSpPr>
          <p:cNvPr id="3339" name="Google Shape;3339;p13"/>
          <p:cNvSpPr txBox="1"/>
          <p:nvPr/>
        </p:nvSpPr>
        <p:spPr>
          <a:xfrm>
            <a:off x="906512" y="2306857"/>
            <a:ext cx="246863"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0.75</a:t>
            </a:r>
            <a:endParaRPr b="0" i="0" sz="1400" u="none" cap="none" strike="noStrike">
              <a:solidFill>
                <a:srgbClr val="000000"/>
              </a:solidFill>
              <a:latin typeface="Arial"/>
              <a:ea typeface="Arial"/>
              <a:cs typeface="Arial"/>
              <a:sym typeface="Arial"/>
            </a:endParaRPr>
          </a:p>
        </p:txBody>
      </p:sp>
      <p:sp>
        <p:nvSpPr>
          <p:cNvPr id="3340" name="Google Shape;3340;p13"/>
          <p:cNvSpPr txBox="1"/>
          <p:nvPr/>
        </p:nvSpPr>
        <p:spPr>
          <a:xfrm>
            <a:off x="906512" y="1537639"/>
            <a:ext cx="246863"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1.00</a:t>
            </a:r>
            <a:endParaRPr b="0" i="0" sz="1400" u="none" cap="none" strike="noStrike">
              <a:solidFill>
                <a:srgbClr val="000000"/>
              </a:solidFill>
              <a:latin typeface="Arial"/>
              <a:ea typeface="Arial"/>
              <a:cs typeface="Arial"/>
              <a:sym typeface="Arial"/>
            </a:endParaRPr>
          </a:p>
        </p:txBody>
      </p:sp>
      <p:sp>
        <p:nvSpPr>
          <p:cNvPr id="3341" name="Google Shape;3341;p13"/>
          <p:cNvSpPr/>
          <p:nvPr/>
        </p:nvSpPr>
        <p:spPr>
          <a:xfrm>
            <a:off x="1658510" y="1616992"/>
            <a:ext cx="4874635" cy="2608023"/>
          </a:xfrm>
          <a:custGeom>
            <a:rect b="b" l="l" r="r" t="t"/>
            <a:pathLst>
              <a:path extrusionOk="0" h="2608023" w="4874635">
                <a:moveTo>
                  <a:pt x="3394070" y="2608024"/>
                </a:moveTo>
                <a:lnTo>
                  <a:pt x="4874636" y="2608024"/>
                </a:lnTo>
                <a:lnTo>
                  <a:pt x="4874636" y="1132668"/>
                </a:lnTo>
                <a:lnTo>
                  <a:pt x="3394070" y="1132668"/>
                </a:lnTo>
                <a:lnTo>
                  <a:pt x="3394070" y="990146"/>
                </a:lnTo>
                <a:lnTo>
                  <a:pt x="3231335" y="990146"/>
                </a:lnTo>
                <a:lnTo>
                  <a:pt x="3231335" y="874474"/>
                </a:lnTo>
                <a:lnTo>
                  <a:pt x="2446891" y="874474"/>
                </a:lnTo>
                <a:lnTo>
                  <a:pt x="2446891" y="822301"/>
                </a:lnTo>
                <a:lnTo>
                  <a:pt x="1608584" y="822301"/>
                </a:lnTo>
                <a:lnTo>
                  <a:pt x="1608584" y="730679"/>
                </a:lnTo>
                <a:lnTo>
                  <a:pt x="1420450" y="730679"/>
                </a:lnTo>
                <a:lnTo>
                  <a:pt x="1420450" y="661582"/>
                </a:lnTo>
                <a:lnTo>
                  <a:pt x="1291666" y="661582"/>
                </a:lnTo>
                <a:lnTo>
                  <a:pt x="1291666" y="586758"/>
                </a:lnTo>
                <a:lnTo>
                  <a:pt x="1223765" y="586758"/>
                </a:lnTo>
                <a:lnTo>
                  <a:pt x="1223765" y="523259"/>
                </a:lnTo>
                <a:lnTo>
                  <a:pt x="1106340" y="523259"/>
                </a:lnTo>
                <a:lnTo>
                  <a:pt x="1106340" y="461287"/>
                </a:lnTo>
                <a:lnTo>
                  <a:pt x="990320" y="461287"/>
                </a:lnTo>
                <a:lnTo>
                  <a:pt x="990320" y="404788"/>
                </a:lnTo>
                <a:lnTo>
                  <a:pt x="882724" y="404788"/>
                </a:lnTo>
                <a:lnTo>
                  <a:pt x="882724" y="349815"/>
                </a:lnTo>
                <a:lnTo>
                  <a:pt x="853112" y="349815"/>
                </a:lnTo>
                <a:lnTo>
                  <a:pt x="853112" y="300441"/>
                </a:lnTo>
                <a:lnTo>
                  <a:pt x="762492" y="300441"/>
                </a:lnTo>
                <a:lnTo>
                  <a:pt x="762492" y="252467"/>
                </a:lnTo>
                <a:lnTo>
                  <a:pt x="735688" y="252467"/>
                </a:lnTo>
                <a:lnTo>
                  <a:pt x="735688" y="204494"/>
                </a:lnTo>
                <a:lnTo>
                  <a:pt x="714373" y="204494"/>
                </a:lnTo>
                <a:lnTo>
                  <a:pt x="714373" y="162246"/>
                </a:lnTo>
                <a:lnTo>
                  <a:pt x="655023" y="162246"/>
                </a:lnTo>
                <a:lnTo>
                  <a:pt x="655023" y="117072"/>
                </a:lnTo>
                <a:lnTo>
                  <a:pt x="642259" y="117072"/>
                </a:lnTo>
                <a:lnTo>
                  <a:pt x="642259" y="80423"/>
                </a:lnTo>
                <a:lnTo>
                  <a:pt x="615328" y="80423"/>
                </a:lnTo>
                <a:lnTo>
                  <a:pt x="615328" y="45174"/>
                </a:lnTo>
                <a:lnTo>
                  <a:pt x="585717" y="45174"/>
                </a:lnTo>
                <a:lnTo>
                  <a:pt x="585717" y="18324"/>
                </a:lnTo>
                <a:lnTo>
                  <a:pt x="422982" y="18324"/>
                </a:lnTo>
                <a:lnTo>
                  <a:pt x="422982" y="0"/>
                </a:lnTo>
                <a:lnTo>
                  <a:pt x="0" y="0"/>
                </a:lnTo>
                <a:lnTo>
                  <a:pt x="0" y="165045"/>
                </a:lnTo>
                <a:lnTo>
                  <a:pt x="188134" y="165045"/>
                </a:lnTo>
                <a:lnTo>
                  <a:pt x="188134" y="263793"/>
                </a:lnTo>
                <a:lnTo>
                  <a:pt x="309770" y="263793"/>
                </a:lnTo>
                <a:lnTo>
                  <a:pt x="309770" y="351215"/>
                </a:lnTo>
                <a:lnTo>
                  <a:pt x="422982" y="351215"/>
                </a:lnTo>
                <a:lnTo>
                  <a:pt x="422982" y="437237"/>
                </a:lnTo>
                <a:lnTo>
                  <a:pt x="585717" y="437237"/>
                </a:lnTo>
                <a:lnTo>
                  <a:pt x="585717" y="524659"/>
                </a:lnTo>
                <a:lnTo>
                  <a:pt x="613924" y="524659"/>
                </a:lnTo>
                <a:lnTo>
                  <a:pt x="613924" y="612208"/>
                </a:lnTo>
                <a:lnTo>
                  <a:pt x="643663" y="612208"/>
                </a:lnTo>
                <a:lnTo>
                  <a:pt x="643663" y="691104"/>
                </a:lnTo>
                <a:lnTo>
                  <a:pt x="656427" y="691104"/>
                </a:lnTo>
                <a:lnTo>
                  <a:pt x="656427" y="774327"/>
                </a:lnTo>
                <a:lnTo>
                  <a:pt x="717309" y="774327"/>
                </a:lnTo>
                <a:lnTo>
                  <a:pt x="717309" y="854750"/>
                </a:lnTo>
                <a:lnTo>
                  <a:pt x="734284" y="854750"/>
                </a:lnTo>
                <a:lnTo>
                  <a:pt x="734284" y="928174"/>
                </a:lnTo>
                <a:lnTo>
                  <a:pt x="762492" y="928174"/>
                </a:lnTo>
                <a:lnTo>
                  <a:pt x="762492" y="1009870"/>
                </a:lnTo>
                <a:lnTo>
                  <a:pt x="855920" y="1009870"/>
                </a:lnTo>
                <a:lnTo>
                  <a:pt x="855920" y="1091693"/>
                </a:lnTo>
                <a:lnTo>
                  <a:pt x="881320" y="1091693"/>
                </a:lnTo>
                <a:lnTo>
                  <a:pt x="881320" y="1173515"/>
                </a:lnTo>
                <a:lnTo>
                  <a:pt x="990320" y="1173515"/>
                </a:lnTo>
                <a:lnTo>
                  <a:pt x="990320" y="1261065"/>
                </a:lnTo>
                <a:lnTo>
                  <a:pt x="1102128" y="1261065"/>
                </a:lnTo>
                <a:lnTo>
                  <a:pt x="1102128" y="1354085"/>
                </a:lnTo>
                <a:lnTo>
                  <a:pt x="1216617" y="1354085"/>
                </a:lnTo>
                <a:lnTo>
                  <a:pt x="1216617" y="1462759"/>
                </a:lnTo>
                <a:lnTo>
                  <a:pt x="1297282" y="1462759"/>
                </a:lnTo>
                <a:lnTo>
                  <a:pt x="1297282" y="1572704"/>
                </a:lnTo>
                <a:lnTo>
                  <a:pt x="1417514" y="1572704"/>
                </a:lnTo>
                <a:lnTo>
                  <a:pt x="1417514" y="1692575"/>
                </a:lnTo>
                <a:lnTo>
                  <a:pt x="1609988" y="1692575"/>
                </a:lnTo>
                <a:lnTo>
                  <a:pt x="1609988" y="1829498"/>
                </a:lnTo>
                <a:lnTo>
                  <a:pt x="2446891" y="1829498"/>
                </a:lnTo>
                <a:lnTo>
                  <a:pt x="2446891" y="2138338"/>
                </a:lnTo>
                <a:lnTo>
                  <a:pt x="3235548" y="2138338"/>
                </a:lnTo>
                <a:lnTo>
                  <a:pt x="3235548" y="2393732"/>
                </a:lnTo>
                <a:lnTo>
                  <a:pt x="3394070" y="2393732"/>
                </a:lnTo>
                <a:lnTo>
                  <a:pt x="3394070" y="2608024"/>
                </a:lnTo>
                <a:close/>
              </a:path>
            </a:pathLst>
          </a:custGeom>
          <a:solidFill>
            <a:schemeClr val="accent5">
              <a:alpha val="12156"/>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42" name="Google Shape;3342;p13"/>
          <p:cNvGrpSpPr/>
          <p:nvPr/>
        </p:nvGrpSpPr>
        <p:grpSpPr>
          <a:xfrm>
            <a:off x="1219956" y="1550694"/>
            <a:ext cx="5722769" cy="3377260"/>
            <a:chOff x="1219956" y="1550694"/>
            <a:chExt cx="5722769" cy="3377260"/>
          </a:xfrm>
        </p:grpSpPr>
        <p:sp>
          <p:nvSpPr>
            <p:cNvPr id="3343" name="Google Shape;3343;p13"/>
            <p:cNvSpPr/>
            <p:nvPr/>
          </p:nvSpPr>
          <p:spPr>
            <a:xfrm>
              <a:off x="1291431" y="4856566"/>
              <a:ext cx="5651294" cy="12725"/>
            </a:xfrm>
            <a:custGeom>
              <a:rect b="b" l="l" r="r" t="t"/>
              <a:pathLst>
                <a:path extrusionOk="0" h="12725" w="5651294">
                  <a:moveTo>
                    <a:pt x="0" y="0"/>
                  </a:moveTo>
                  <a:lnTo>
                    <a:pt x="5651295"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4" name="Google Shape;3344;p13"/>
            <p:cNvSpPr/>
            <p:nvPr/>
          </p:nvSpPr>
          <p:spPr>
            <a:xfrm>
              <a:off x="1291431" y="1550694"/>
              <a:ext cx="12763" cy="3305872"/>
            </a:xfrm>
            <a:custGeom>
              <a:rect b="b" l="l" r="r" t="t"/>
              <a:pathLst>
                <a:path extrusionOk="0" h="3305872" w="12763">
                  <a:moveTo>
                    <a:pt x="0" y="3305872"/>
                  </a:moveTo>
                  <a:lnTo>
                    <a:pt x="0"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5" name="Google Shape;3345;p13"/>
            <p:cNvSpPr/>
            <p:nvPr/>
          </p:nvSpPr>
          <p:spPr>
            <a:xfrm>
              <a:off x="1219956" y="4715953"/>
              <a:ext cx="71475" cy="12725"/>
            </a:xfrm>
            <a:custGeom>
              <a:rect b="b" l="l" r="r" t="t"/>
              <a:pathLst>
                <a:path extrusionOk="0" h="12725" w="71475">
                  <a:moveTo>
                    <a:pt x="0" y="0"/>
                  </a:moveTo>
                  <a:lnTo>
                    <a:pt x="71476"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6" name="Google Shape;3346;p13"/>
            <p:cNvSpPr/>
            <p:nvPr/>
          </p:nvSpPr>
          <p:spPr>
            <a:xfrm>
              <a:off x="1545936" y="4856566"/>
              <a:ext cx="12763" cy="71388"/>
            </a:xfrm>
            <a:custGeom>
              <a:rect b="b" l="l" r="r" t="t"/>
              <a:pathLst>
                <a:path extrusionOk="0" h="71388" w="12763">
                  <a:moveTo>
                    <a:pt x="0" y="71388"/>
                  </a:moveTo>
                  <a:lnTo>
                    <a:pt x="0"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7" name="Google Shape;3347;p13"/>
            <p:cNvSpPr/>
            <p:nvPr/>
          </p:nvSpPr>
          <p:spPr>
            <a:xfrm>
              <a:off x="2496689" y="4856566"/>
              <a:ext cx="12763" cy="71388"/>
            </a:xfrm>
            <a:custGeom>
              <a:rect b="b" l="l" r="r" t="t"/>
              <a:pathLst>
                <a:path extrusionOk="0" h="71388" w="12763">
                  <a:moveTo>
                    <a:pt x="0" y="71388"/>
                  </a:moveTo>
                  <a:lnTo>
                    <a:pt x="0"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8" name="Google Shape;3348;p13"/>
            <p:cNvSpPr/>
            <p:nvPr/>
          </p:nvSpPr>
          <p:spPr>
            <a:xfrm>
              <a:off x="3447442" y="4856566"/>
              <a:ext cx="12763" cy="71388"/>
            </a:xfrm>
            <a:custGeom>
              <a:rect b="b" l="l" r="r" t="t"/>
              <a:pathLst>
                <a:path extrusionOk="0" h="71388" w="12763">
                  <a:moveTo>
                    <a:pt x="0" y="71388"/>
                  </a:moveTo>
                  <a:lnTo>
                    <a:pt x="0"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9" name="Google Shape;3349;p13"/>
            <p:cNvSpPr/>
            <p:nvPr/>
          </p:nvSpPr>
          <p:spPr>
            <a:xfrm>
              <a:off x="4865850" y="4856566"/>
              <a:ext cx="12763" cy="71388"/>
            </a:xfrm>
            <a:custGeom>
              <a:rect b="b" l="l" r="r" t="t"/>
              <a:pathLst>
                <a:path extrusionOk="0" h="71388" w="12763">
                  <a:moveTo>
                    <a:pt x="0" y="71388"/>
                  </a:moveTo>
                  <a:lnTo>
                    <a:pt x="0"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50" name="Google Shape;3350;p13"/>
            <p:cNvGrpSpPr/>
            <p:nvPr/>
          </p:nvGrpSpPr>
          <p:grpSpPr>
            <a:xfrm>
              <a:off x="1528960" y="3160810"/>
              <a:ext cx="2589203" cy="1686721"/>
              <a:chOff x="1528960" y="3160810"/>
              <a:chExt cx="2589203" cy="1686721"/>
            </a:xfrm>
          </p:grpSpPr>
          <p:sp>
            <p:nvSpPr>
              <p:cNvPr id="3351" name="Google Shape;3351;p13"/>
              <p:cNvSpPr/>
              <p:nvPr/>
            </p:nvSpPr>
            <p:spPr>
              <a:xfrm>
                <a:off x="4105400" y="4834806"/>
                <a:ext cx="12763" cy="12725"/>
              </a:xfrm>
              <a:custGeom>
                <a:rect b="b" l="l" r="r" t="t"/>
                <a:pathLst>
                  <a:path extrusionOk="0" h="12725" w="12763">
                    <a:moveTo>
                      <a:pt x="0" y="12725"/>
                    </a:moveTo>
                    <a:lnTo>
                      <a:pt x="0" y="0"/>
                    </a:lnTo>
                  </a:path>
                </a:pathLst>
              </a:custGeom>
              <a:noFill/>
              <a:ln cap="sq" cmpd="sng" w="12750">
                <a:solidFill>
                  <a:srgbClr val="8B87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2" name="Google Shape;3352;p13"/>
              <p:cNvSpPr/>
              <p:nvPr/>
            </p:nvSpPr>
            <p:spPr>
              <a:xfrm>
                <a:off x="4105400" y="3186260"/>
                <a:ext cx="12763" cy="1622968"/>
              </a:xfrm>
              <a:custGeom>
                <a:rect b="b" l="l" r="r" t="t"/>
                <a:pathLst>
                  <a:path extrusionOk="0" h="1622968" w="12763">
                    <a:moveTo>
                      <a:pt x="0" y="1622968"/>
                    </a:moveTo>
                    <a:lnTo>
                      <a:pt x="0" y="0"/>
                    </a:lnTo>
                  </a:path>
                </a:pathLst>
              </a:custGeom>
              <a:noFill/>
              <a:ln cap="sq" cmpd="sng" w="12750">
                <a:solidFill>
                  <a:srgbClr val="8B878B"/>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3" name="Google Shape;3353;p13"/>
              <p:cNvSpPr/>
              <p:nvPr/>
            </p:nvSpPr>
            <p:spPr>
              <a:xfrm>
                <a:off x="4092637" y="3160810"/>
                <a:ext cx="12763" cy="12725"/>
              </a:xfrm>
              <a:custGeom>
                <a:rect b="b" l="l" r="r" t="t"/>
                <a:pathLst>
                  <a:path extrusionOk="0" h="12725" w="12763">
                    <a:moveTo>
                      <a:pt x="12764" y="12725"/>
                    </a:moveTo>
                    <a:lnTo>
                      <a:pt x="12764" y="0"/>
                    </a:lnTo>
                    <a:lnTo>
                      <a:pt x="0" y="0"/>
                    </a:lnTo>
                  </a:path>
                </a:pathLst>
              </a:custGeom>
              <a:noFill/>
              <a:ln cap="sq" cmpd="sng" w="12750">
                <a:solidFill>
                  <a:srgbClr val="8B87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4" name="Google Shape;3354;p13"/>
              <p:cNvSpPr/>
              <p:nvPr/>
            </p:nvSpPr>
            <p:spPr>
              <a:xfrm>
                <a:off x="1554615" y="3160810"/>
                <a:ext cx="2512239" cy="12725"/>
              </a:xfrm>
              <a:custGeom>
                <a:rect b="b" l="l" r="r" t="t"/>
                <a:pathLst>
                  <a:path extrusionOk="0" h="12725" w="2512239">
                    <a:moveTo>
                      <a:pt x="2512240" y="0"/>
                    </a:moveTo>
                    <a:lnTo>
                      <a:pt x="0" y="0"/>
                    </a:lnTo>
                  </a:path>
                </a:pathLst>
              </a:custGeom>
              <a:noFill/>
              <a:ln cap="sq" cmpd="sng" w="12750">
                <a:solidFill>
                  <a:srgbClr val="8B878B"/>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5" name="Google Shape;3355;p13"/>
              <p:cNvSpPr/>
              <p:nvPr/>
            </p:nvSpPr>
            <p:spPr>
              <a:xfrm>
                <a:off x="1528960" y="3160810"/>
                <a:ext cx="12763" cy="12725"/>
              </a:xfrm>
              <a:custGeom>
                <a:rect b="b" l="l" r="r" t="t"/>
                <a:pathLst>
                  <a:path extrusionOk="0" h="12725" w="12763">
                    <a:moveTo>
                      <a:pt x="12763" y="0"/>
                    </a:moveTo>
                    <a:lnTo>
                      <a:pt x="0" y="0"/>
                    </a:lnTo>
                  </a:path>
                </a:pathLst>
              </a:custGeom>
              <a:noFill/>
              <a:ln cap="sq" cmpd="sng" w="12750">
                <a:solidFill>
                  <a:srgbClr val="8B87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56" name="Google Shape;3356;p13"/>
            <p:cNvSpPr/>
            <p:nvPr/>
          </p:nvSpPr>
          <p:spPr>
            <a:xfrm>
              <a:off x="6768760" y="4856566"/>
              <a:ext cx="12763" cy="71388"/>
            </a:xfrm>
            <a:custGeom>
              <a:rect b="b" l="l" r="r" t="t"/>
              <a:pathLst>
                <a:path extrusionOk="0" h="71388" w="12763">
                  <a:moveTo>
                    <a:pt x="0" y="71388"/>
                  </a:moveTo>
                  <a:lnTo>
                    <a:pt x="0"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7" name="Google Shape;3357;p13"/>
            <p:cNvSpPr/>
            <p:nvPr/>
          </p:nvSpPr>
          <p:spPr>
            <a:xfrm>
              <a:off x="2023418" y="4856566"/>
              <a:ext cx="12763" cy="71388"/>
            </a:xfrm>
            <a:custGeom>
              <a:rect b="b" l="l" r="r" t="t"/>
              <a:pathLst>
                <a:path extrusionOk="0" h="71388" w="12763">
                  <a:moveTo>
                    <a:pt x="0" y="71388"/>
                  </a:moveTo>
                  <a:lnTo>
                    <a:pt x="0"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8" name="Google Shape;3358;p13"/>
            <p:cNvSpPr/>
            <p:nvPr/>
          </p:nvSpPr>
          <p:spPr>
            <a:xfrm>
              <a:off x="2974171" y="4856566"/>
              <a:ext cx="12763" cy="71388"/>
            </a:xfrm>
            <a:custGeom>
              <a:rect b="b" l="l" r="r" t="t"/>
              <a:pathLst>
                <a:path extrusionOk="0" h="71388" w="12763">
                  <a:moveTo>
                    <a:pt x="0" y="71388"/>
                  </a:moveTo>
                  <a:lnTo>
                    <a:pt x="0"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9" name="Google Shape;3359;p13"/>
            <p:cNvSpPr/>
            <p:nvPr/>
          </p:nvSpPr>
          <p:spPr>
            <a:xfrm>
              <a:off x="3920712" y="4856566"/>
              <a:ext cx="12763" cy="71388"/>
            </a:xfrm>
            <a:custGeom>
              <a:rect b="b" l="l" r="r" t="t"/>
              <a:pathLst>
                <a:path extrusionOk="0" h="71388" w="12763">
                  <a:moveTo>
                    <a:pt x="0" y="71388"/>
                  </a:moveTo>
                  <a:lnTo>
                    <a:pt x="0"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0" name="Google Shape;3360;p13"/>
            <p:cNvSpPr/>
            <p:nvPr/>
          </p:nvSpPr>
          <p:spPr>
            <a:xfrm>
              <a:off x="4398195" y="4856566"/>
              <a:ext cx="12763" cy="71388"/>
            </a:xfrm>
            <a:custGeom>
              <a:rect b="b" l="l" r="r" t="t"/>
              <a:pathLst>
                <a:path extrusionOk="0" h="71388" w="12763">
                  <a:moveTo>
                    <a:pt x="0" y="71388"/>
                  </a:moveTo>
                  <a:lnTo>
                    <a:pt x="0"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1" name="Google Shape;3361;p13"/>
            <p:cNvSpPr/>
            <p:nvPr/>
          </p:nvSpPr>
          <p:spPr>
            <a:xfrm>
              <a:off x="5340779" y="4856566"/>
              <a:ext cx="12763" cy="71388"/>
            </a:xfrm>
            <a:custGeom>
              <a:rect b="b" l="l" r="r" t="t"/>
              <a:pathLst>
                <a:path extrusionOk="0" h="71388" w="12763">
                  <a:moveTo>
                    <a:pt x="0" y="71388"/>
                  </a:moveTo>
                  <a:lnTo>
                    <a:pt x="0"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2" name="Google Shape;3362;p13"/>
            <p:cNvSpPr/>
            <p:nvPr/>
          </p:nvSpPr>
          <p:spPr>
            <a:xfrm>
              <a:off x="6293319" y="4856566"/>
              <a:ext cx="12763" cy="71388"/>
            </a:xfrm>
            <a:custGeom>
              <a:rect b="b" l="l" r="r" t="t"/>
              <a:pathLst>
                <a:path extrusionOk="0" h="71388" w="12763">
                  <a:moveTo>
                    <a:pt x="0" y="71388"/>
                  </a:moveTo>
                  <a:lnTo>
                    <a:pt x="0"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3" name="Google Shape;3363;p13"/>
            <p:cNvSpPr/>
            <p:nvPr/>
          </p:nvSpPr>
          <p:spPr>
            <a:xfrm>
              <a:off x="5824261" y="4856566"/>
              <a:ext cx="12763" cy="71388"/>
            </a:xfrm>
            <a:custGeom>
              <a:rect b="b" l="l" r="r" t="t"/>
              <a:pathLst>
                <a:path extrusionOk="0" h="71388" w="12763">
                  <a:moveTo>
                    <a:pt x="0" y="71388"/>
                  </a:moveTo>
                  <a:lnTo>
                    <a:pt x="0"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4" name="Google Shape;3364;p13"/>
            <p:cNvSpPr/>
            <p:nvPr/>
          </p:nvSpPr>
          <p:spPr>
            <a:xfrm>
              <a:off x="1219956" y="3167172"/>
              <a:ext cx="71475" cy="12725"/>
            </a:xfrm>
            <a:custGeom>
              <a:rect b="b" l="l" r="r" t="t"/>
              <a:pathLst>
                <a:path extrusionOk="0" h="12725" w="71475">
                  <a:moveTo>
                    <a:pt x="0" y="0"/>
                  </a:moveTo>
                  <a:lnTo>
                    <a:pt x="71476"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5" name="Google Shape;3365;p13"/>
            <p:cNvSpPr/>
            <p:nvPr/>
          </p:nvSpPr>
          <p:spPr>
            <a:xfrm>
              <a:off x="1219956" y="1628954"/>
              <a:ext cx="71475" cy="12725"/>
            </a:xfrm>
            <a:custGeom>
              <a:rect b="b" l="l" r="r" t="t"/>
              <a:pathLst>
                <a:path extrusionOk="0" h="12725" w="71475">
                  <a:moveTo>
                    <a:pt x="0" y="0"/>
                  </a:moveTo>
                  <a:lnTo>
                    <a:pt x="71476"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6" name="Google Shape;3366;p13"/>
            <p:cNvSpPr/>
            <p:nvPr/>
          </p:nvSpPr>
          <p:spPr>
            <a:xfrm>
              <a:off x="1219956" y="2404426"/>
              <a:ext cx="71475" cy="12725"/>
            </a:xfrm>
            <a:custGeom>
              <a:rect b="b" l="l" r="r" t="t"/>
              <a:pathLst>
                <a:path extrusionOk="0" h="12725" w="71475">
                  <a:moveTo>
                    <a:pt x="0" y="0"/>
                  </a:moveTo>
                  <a:lnTo>
                    <a:pt x="71476"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7" name="Google Shape;3367;p13"/>
            <p:cNvSpPr/>
            <p:nvPr/>
          </p:nvSpPr>
          <p:spPr>
            <a:xfrm>
              <a:off x="1219956" y="3941499"/>
              <a:ext cx="71475" cy="12725"/>
            </a:xfrm>
            <a:custGeom>
              <a:rect b="b" l="l" r="r" t="t"/>
              <a:pathLst>
                <a:path extrusionOk="0" h="12725" w="71475">
                  <a:moveTo>
                    <a:pt x="0" y="0"/>
                  </a:moveTo>
                  <a:lnTo>
                    <a:pt x="71476" y="0"/>
                  </a:lnTo>
                </a:path>
              </a:pathLst>
            </a:custGeom>
            <a:noFill/>
            <a:ln cap="sq" cmpd="sng" w="12750">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68" name="Google Shape;3368;p13"/>
          <p:cNvSpPr/>
          <p:nvPr/>
        </p:nvSpPr>
        <p:spPr>
          <a:xfrm>
            <a:off x="1549509" y="1623991"/>
            <a:ext cx="4983636" cy="2114414"/>
          </a:xfrm>
          <a:custGeom>
            <a:rect b="b" l="l" r="r" t="t"/>
            <a:pathLst>
              <a:path extrusionOk="0" h="2114414" w="4983636">
                <a:moveTo>
                  <a:pt x="4983636" y="2114415"/>
                </a:moveTo>
                <a:lnTo>
                  <a:pt x="3500262" y="2114415"/>
                </a:lnTo>
                <a:lnTo>
                  <a:pt x="3500262" y="1873273"/>
                </a:lnTo>
                <a:lnTo>
                  <a:pt x="3334720" y="1873273"/>
                </a:lnTo>
                <a:lnTo>
                  <a:pt x="3334720" y="1634166"/>
                </a:lnTo>
                <a:lnTo>
                  <a:pt x="2555891" y="1634166"/>
                </a:lnTo>
                <a:lnTo>
                  <a:pt x="2555891" y="1392897"/>
                </a:lnTo>
                <a:lnTo>
                  <a:pt x="1715414" y="1392897"/>
                </a:lnTo>
                <a:lnTo>
                  <a:pt x="1715414" y="1270099"/>
                </a:lnTo>
                <a:lnTo>
                  <a:pt x="1530854" y="1270099"/>
                </a:lnTo>
                <a:lnTo>
                  <a:pt x="1530854" y="1163081"/>
                </a:lnTo>
                <a:lnTo>
                  <a:pt x="1403475" y="1163081"/>
                </a:lnTo>
                <a:lnTo>
                  <a:pt x="1403475" y="1064970"/>
                </a:lnTo>
                <a:lnTo>
                  <a:pt x="1329191" y="1064970"/>
                </a:lnTo>
                <a:lnTo>
                  <a:pt x="1329191" y="969785"/>
                </a:lnTo>
                <a:lnTo>
                  <a:pt x="1216745" y="969785"/>
                </a:lnTo>
                <a:lnTo>
                  <a:pt x="1216745" y="889362"/>
                </a:lnTo>
                <a:lnTo>
                  <a:pt x="1097916" y="889362"/>
                </a:lnTo>
                <a:lnTo>
                  <a:pt x="1097916" y="813266"/>
                </a:lnTo>
                <a:lnTo>
                  <a:pt x="991724" y="813266"/>
                </a:lnTo>
                <a:lnTo>
                  <a:pt x="991724" y="739205"/>
                </a:lnTo>
                <a:lnTo>
                  <a:pt x="964155" y="739205"/>
                </a:lnTo>
                <a:lnTo>
                  <a:pt x="964155" y="673543"/>
                </a:lnTo>
                <a:lnTo>
                  <a:pt x="875066" y="673543"/>
                </a:lnTo>
                <a:lnTo>
                  <a:pt x="875066" y="610045"/>
                </a:lnTo>
                <a:lnTo>
                  <a:pt x="838945" y="610045"/>
                </a:lnTo>
                <a:lnTo>
                  <a:pt x="838945" y="542347"/>
                </a:lnTo>
                <a:lnTo>
                  <a:pt x="819927" y="542347"/>
                </a:lnTo>
                <a:lnTo>
                  <a:pt x="819927" y="478975"/>
                </a:lnTo>
                <a:lnTo>
                  <a:pt x="766831" y="478975"/>
                </a:lnTo>
                <a:lnTo>
                  <a:pt x="766831" y="414713"/>
                </a:lnTo>
                <a:lnTo>
                  <a:pt x="752664" y="414713"/>
                </a:lnTo>
                <a:lnTo>
                  <a:pt x="752664" y="351215"/>
                </a:lnTo>
                <a:lnTo>
                  <a:pt x="727264" y="351215"/>
                </a:lnTo>
                <a:lnTo>
                  <a:pt x="727264" y="290643"/>
                </a:lnTo>
                <a:lnTo>
                  <a:pt x="690378" y="290643"/>
                </a:lnTo>
                <a:lnTo>
                  <a:pt x="690378" y="225745"/>
                </a:lnTo>
                <a:lnTo>
                  <a:pt x="539003" y="225745"/>
                </a:lnTo>
                <a:lnTo>
                  <a:pt x="539003" y="166445"/>
                </a:lnTo>
                <a:lnTo>
                  <a:pt x="425918" y="166445"/>
                </a:lnTo>
                <a:lnTo>
                  <a:pt x="425918" y="114272"/>
                </a:lnTo>
                <a:lnTo>
                  <a:pt x="292540" y="114272"/>
                </a:lnTo>
                <a:lnTo>
                  <a:pt x="292540" y="56500"/>
                </a:lnTo>
                <a:lnTo>
                  <a:pt x="109000" y="56500"/>
                </a:lnTo>
                <a:lnTo>
                  <a:pt x="109000" y="0"/>
                </a:lnTo>
                <a:lnTo>
                  <a:pt x="0" y="0"/>
                </a:lnTo>
              </a:path>
            </a:pathLst>
          </a:custGeom>
          <a:noFill/>
          <a:ln cap="flat" cmpd="sng" w="25400">
            <a:solidFill>
              <a:schemeClr val="accent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9" name="Google Shape;3369;p13"/>
          <p:cNvSpPr txBox="1"/>
          <p:nvPr/>
        </p:nvSpPr>
        <p:spPr>
          <a:xfrm>
            <a:off x="8054708" y="4795432"/>
            <a:ext cx="3713431" cy="803256"/>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Clr>
                <a:srgbClr val="1C3F8C"/>
              </a:buClr>
              <a:buSzPts val="2000"/>
              <a:buFont typeface="Tahoma"/>
              <a:buNone/>
            </a:pPr>
            <a:r>
              <a:rPr b="1" i="0" lang="en-US" sz="1400" u="none" cap="none" strike="noStrike">
                <a:solidFill>
                  <a:schemeClr val="accent5"/>
                </a:solidFill>
                <a:latin typeface="Arial Narrow"/>
                <a:ea typeface="Arial Narrow"/>
                <a:cs typeface="Arial Narrow"/>
                <a:sym typeface="Arial Narrow"/>
              </a:rPr>
              <a:t>Observational retrospective analyses are not intended for direct comparisons with clinical trials. </a:t>
            </a:r>
            <a:endParaRPr b="1" i="0" sz="1400" u="none" cap="none" strike="noStrike">
              <a:solidFill>
                <a:schemeClr val="accent5"/>
              </a:solidFill>
              <a:latin typeface="Arial Narrow"/>
              <a:ea typeface="Arial Narrow"/>
              <a:cs typeface="Arial Narrow"/>
              <a:sym typeface="Arial Narrow"/>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4" name="Shape 3374"/>
        <p:cNvGrpSpPr/>
        <p:nvPr/>
      </p:nvGrpSpPr>
      <p:grpSpPr>
        <a:xfrm>
          <a:off x="0" y="0"/>
          <a:ext cx="0" cy="0"/>
          <a:chOff x="0" y="0"/>
          <a:chExt cx="0" cy="0"/>
        </a:xfrm>
      </p:grpSpPr>
      <p:sp>
        <p:nvSpPr>
          <p:cNvPr id="3375" name="Google Shape;3375;p97"/>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3376" name="Google Shape;3376;p97"/>
          <p:cNvSpPr txBox="1"/>
          <p:nvPr>
            <p:ph type="title"/>
          </p:nvPr>
        </p:nvSpPr>
        <p:spPr>
          <a:xfrm>
            <a:off x="431800" y="370541"/>
            <a:ext cx="11326800" cy="677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Real-world outcomes observed with elacestrant in patients with ER+/HER2−, </a:t>
            </a:r>
            <a:r>
              <a:rPr i="1" lang="en-US"/>
              <a:t>ESR1</a:t>
            </a:r>
            <a:r>
              <a:rPr lang="en-US"/>
              <a:t>-mutated mBC were similar to outcomes reported in the EMERALD subgroup analysis </a:t>
            </a:r>
            <a:endParaRPr/>
          </a:p>
        </p:txBody>
      </p:sp>
      <p:sp>
        <p:nvSpPr>
          <p:cNvPr id="3377" name="Google Shape;3377;p97"/>
          <p:cNvSpPr txBox="1"/>
          <p:nvPr>
            <p:ph idx="11" type="ftr"/>
          </p:nvPr>
        </p:nvSpPr>
        <p:spPr>
          <a:xfrm>
            <a:off x="431800" y="6270350"/>
            <a:ext cx="9198300" cy="150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solidFill>
                  <a:srgbClr val="000000"/>
                </a:solidFill>
              </a:rPr>
              <a:t>ᵃIncludes patients with </a:t>
            </a:r>
            <a:r>
              <a:rPr i="1" lang="en-US">
                <a:solidFill>
                  <a:srgbClr val="000000"/>
                </a:solidFill>
              </a:rPr>
              <a:t>ESR1 </a:t>
            </a:r>
            <a:r>
              <a:rPr lang="en-US">
                <a:solidFill>
                  <a:srgbClr val="000000"/>
                </a:solidFill>
              </a:rPr>
              <a:t>mutation variants (Y537C and/or Y537N and/or Y537S and/or D538G and/or E380Q) and PIK3CA mutation variants (H1047 and/or E545 and/or E542), AKT alteration, or PTEN loss of function;</a:t>
            </a:r>
            <a:br>
              <a:rPr lang="en-US"/>
            </a:br>
            <a:r>
              <a:rPr lang="en-US">
                <a:solidFill>
                  <a:srgbClr val="000000"/>
                </a:solidFill>
              </a:rPr>
              <a:t>ᵇEMERALD subgroup analysis includes patients with </a:t>
            </a:r>
            <a:r>
              <a:rPr i="1" lang="en-US">
                <a:solidFill>
                  <a:srgbClr val="000000"/>
                </a:solidFill>
              </a:rPr>
              <a:t>ESR1</a:t>
            </a:r>
            <a:r>
              <a:rPr lang="en-US">
                <a:solidFill>
                  <a:srgbClr val="000000"/>
                </a:solidFill>
              </a:rPr>
              <a:t>- and </a:t>
            </a:r>
            <a:r>
              <a:rPr i="1" lang="en-US">
                <a:solidFill>
                  <a:srgbClr val="000000"/>
                </a:solidFill>
              </a:rPr>
              <a:t>PIK3CA-</a:t>
            </a:r>
            <a:r>
              <a:rPr lang="en-US">
                <a:solidFill>
                  <a:srgbClr val="000000"/>
                </a:solidFill>
              </a:rPr>
              <a:t>mutated tumors; </a:t>
            </a:r>
            <a:r>
              <a:rPr baseline="30000" lang="en-US">
                <a:solidFill>
                  <a:srgbClr val="000000"/>
                </a:solidFill>
              </a:rPr>
              <a:t>c</a:t>
            </a:r>
            <a:r>
              <a:rPr lang="en-US">
                <a:solidFill>
                  <a:srgbClr val="000000"/>
                </a:solidFill>
              </a:rPr>
              <a:t>Komodo Research Dataset linked with Foundation Medicine Inc. clinical genomic data </a:t>
            </a:r>
            <a:r>
              <a:rPr baseline="30000" lang="en-US">
                <a:solidFill>
                  <a:srgbClr val="000000"/>
                </a:solidFill>
              </a:rPr>
              <a:t>d</a:t>
            </a:r>
            <a:r>
              <a:rPr lang="en-US">
                <a:solidFill>
                  <a:srgbClr val="000000"/>
                </a:solidFill>
              </a:rPr>
              <a:t>In those with one or fewer prior lines of metastatic therapy.         </a:t>
            </a:r>
            <a:br>
              <a:rPr lang="en-US">
                <a:solidFill>
                  <a:srgbClr val="000000"/>
                </a:solidFill>
              </a:rPr>
            </a:br>
            <a:r>
              <a:rPr lang="en-US">
                <a:solidFill>
                  <a:srgbClr val="000000"/>
                </a:solidFill>
              </a:rPr>
              <a:t>AKT, protein kinase B; CDK4/6i, cyclin-dependent kinase 4/6 inhibitor; ER, estrogen receptor; ESR1, estrogen receptor 1 gene; ET, endocrine therapy; HER2, human epidermal growth factor receptor 2; mBC, metastatic breast cancer; mPFS, median progression-free survival; mut, mutation; mTTNT, median time to next treatment; PI3K, phosphoinositide 3-kinase; PIK3CA, phosphatidylinositol-4,5-bisphosphate 3-kinase catalytic subunit alpha; PTEN, phosphatase and TENsin homolog.</a:t>
            </a:r>
            <a:endParaRPr/>
          </a:p>
          <a:p>
            <a:pPr indent="0" lvl="0" marL="0" rtl="0" algn="l">
              <a:lnSpc>
                <a:spcPct val="100000"/>
              </a:lnSpc>
              <a:spcBef>
                <a:spcPts val="0"/>
              </a:spcBef>
              <a:spcAft>
                <a:spcPts val="0"/>
              </a:spcAft>
              <a:buSzPts val="1400"/>
              <a:buNone/>
            </a:pPr>
            <a:r>
              <a:rPr lang="en-US"/>
              <a:t>1. </a:t>
            </a:r>
            <a:r>
              <a:rPr lang="en-US">
                <a:solidFill>
                  <a:srgbClr val="000000"/>
                </a:solidFill>
              </a:rPr>
              <a:t>Rugo HS, et al. </a:t>
            </a:r>
            <a:r>
              <a:rPr i="1" lang="en-US">
                <a:solidFill>
                  <a:srgbClr val="000000"/>
                </a:solidFill>
              </a:rPr>
              <a:t>Clin Cancer Res</a:t>
            </a:r>
            <a:r>
              <a:rPr lang="en-US">
                <a:solidFill>
                  <a:srgbClr val="000000"/>
                </a:solidFill>
              </a:rPr>
              <a:t>. 2026;32(1):179-187</a:t>
            </a:r>
            <a:r>
              <a:rPr lang="en-US"/>
              <a:t>; 2.</a:t>
            </a:r>
            <a:r>
              <a:rPr lang="en-US">
                <a:solidFill>
                  <a:srgbClr val="000000"/>
                </a:solidFill>
              </a:rPr>
              <a:t> Lloyd M, et al. </a:t>
            </a:r>
            <a:r>
              <a:rPr i="1" lang="en-US">
                <a:solidFill>
                  <a:srgbClr val="000000"/>
                </a:solidFill>
              </a:rPr>
              <a:t>Clin Cancer Res. </a:t>
            </a:r>
            <a:r>
              <a:rPr lang="en-US"/>
              <a:t>2026;32(1):169-178; 3. Bardia A, et al. </a:t>
            </a:r>
            <a:r>
              <a:rPr i="1" lang="en-US"/>
              <a:t>Clin Cancer Res</a:t>
            </a:r>
            <a:r>
              <a:rPr lang="en-US"/>
              <a:t>. 2024;30(19):4299-4430.</a:t>
            </a:r>
            <a:endParaRPr/>
          </a:p>
        </p:txBody>
      </p:sp>
      <p:graphicFrame>
        <p:nvGraphicFramePr>
          <p:cNvPr id="3378" name="Google Shape;3378;p97"/>
          <p:cNvGraphicFramePr/>
          <p:nvPr/>
        </p:nvGraphicFramePr>
        <p:xfrm>
          <a:off x="430928" y="1614188"/>
          <a:ext cx="3000000" cy="3000000"/>
        </p:xfrm>
        <a:graphic>
          <a:graphicData uri="http://schemas.openxmlformats.org/drawingml/2006/table">
            <a:tbl>
              <a:tblPr>
                <a:noFill/>
                <a:tableStyleId>{0E7FAE33-6D4A-419A-BE57-B3ED120DC536}</a:tableStyleId>
              </a:tblPr>
              <a:tblGrid>
                <a:gridCol w="3372775"/>
                <a:gridCol w="731525"/>
                <a:gridCol w="894175"/>
                <a:gridCol w="894175"/>
                <a:gridCol w="894175"/>
                <a:gridCol w="894175"/>
                <a:gridCol w="894175"/>
                <a:gridCol w="894175"/>
                <a:gridCol w="894175"/>
                <a:gridCol w="894175"/>
              </a:tblGrid>
              <a:tr h="111325">
                <a:tc>
                  <a:txBody>
                    <a:bodyPr/>
                    <a:lstStyle/>
                    <a:p>
                      <a:pPr indent="0" lvl="0" marL="0" marR="0" rtl="0" algn="l">
                        <a:lnSpc>
                          <a:spcPct val="100000"/>
                        </a:lnSpc>
                        <a:spcBef>
                          <a:spcPts val="0"/>
                        </a:spcBef>
                        <a:spcAft>
                          <a:spcPts val="0"/>
                        </a:spcAft>
                        <a:buClr>
                          <a:srgbClr val="000000"/>
                        </a:buClr>
                        <a:buSzPts val="2000"/>
                        <a:buFont typeface="Calibri"/>
                        <a:buNone/>
                      </a:pPr>
                      <a:r>
                        <a:t/>
                      </a:r>
                      <a:endParaRPr b="0" i="0" sz="1400" u="none" cap="none" strike="noStrike">
                        <a:solidFill>
                          <a:schemeClr val="accent1"/>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3">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Real-World Data</a:t>
                      </a:r>
                      <a:br>
                        <a:rPr b="1" i="0" lang="en-US" sz="1400" u="none" cap="none" strike="noStrike">
                          <a:solidFill>
                            <a:srgbClr val="FFFFFF"/>
                          </a:solidFill>
                          <a:latin typeface="Arial Narrow"/>
                          <a:ea typeface="Arial Narrow"/>
                          <a:cs typeface="Arial Narrow"/>
                          <a:sym typeface="Arial Narrow"/>
                        </a:rPr>
                      </a:br>
                      <a:r>
                        <a:rPr b="1" i="0" lang="en-US" sz="1400" u="none" cap="none" strike="noStrike">
                          <a:solidFill>
                            <a:schemeClr val="lt1"/>
                          </a:solidFill>
                          <a:latin typeface="Arial Narrow"/>
                          <a:ea typeface="Arial Narrow"/>
                          <a:cs typeface="Arial Narrow"/>
                          <a:sym typeface="Arial Narrow"/>
                        </a:rPr>
                        <a:t>Komodo/Foundation Medicine</a:t>
                      </a:r>
                      <a:r>
                        <a:rPr b="1" baseline="30000" i="0" lang="en-US" sz="1400" u="none" cap="none" strike="noStrike">
                          <a:solidFill>
                            <a:schemeClr val="lt1"/>
                          </a:solidFill>
                          <a:latin typeface="Arial Narrow"/>
                          <a:ea typeface="Arial Narrow"/>
                          <a:cs typeface="Arial Narrow"/>
                          <a:sym typeface="Arial Narrow"/>
                        </a:rPr>
                        <a:t>1,c</a:t>
                      </a:r>
                      <a:endParaRPr/>
                    </a:p>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lt1"/>
                          </a:solidFill>
                          <a:latin typeface="Arial Narrow"/>
                          <a:ea typeface="Arial Narrow"/>
                          <a:cs typeface="Arial Narrow"/>
                          <a:sym typeface="Arial Narrow"/>
                        </a:rPr>
                        <a:t>(N=306)</a:t>
                      </a:r>
                      <a:endParaRPr/>
                    </a:p>
                  </a:txBody>
                  <a:tcPr marT="18000" marB="18000" marR="0" marL="0" anchor="b">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hMerge="1"/>
                <a:tc hMerge="1"/>
                <a:tc gridSpan="3">
                  <a:txBody>
                    <a:bodyPr/>
                    <a:lstStyle/>
                    <a:p>
                      <a:pPr indent="0" lvl="0" marL="0" marR="0" rtl="0" algn="ctr">
                        <a:lnSpc>
                          <a:spcPct val="100000"/>
                        </a:lnSpc>
                        <a:spcBef>
                          <a:spcPts val="0"/>
                        </a:spcBef>
                        <a:spcAft>
                          <a:spcPts val="0"/>
                        </a:spcAft>
                        <a:buClr>
                          <a:schemeClr val="lt1"/>
                        </a:buClr>
                        <a:buSzPts val="1400"/>
                        <a:buFont typeface="Arial"/>
                        <a:buNone/>
                      </a:pPr>
                      <a:r>
                        <a:rPr b="1" i="0" lang="en-US" sz="1400" u="none" cap="none" strike="noStrike">
                          <a:solidFill>
                            <a:schemeClr val="lt1"/>
                          </a:solidFill>
                          <a:latin typeface="Arial Narrow"/>
                          <a:ea typeface="Arial Narrow"/>
                          <a:cs typeface="Arial Narrow"/>
                          <a:sym typeface="Arial Narrow"/>
                        </a:rPr>
                        <a:t>Real-World Data</a:t>
                      </a:r>
                      <a:br>
                        <a:rPr i="0" lang="en-US" sz="1400" u="none" cap="none" strike="noStrike">
                          <a:solidFill>
                            <a:srgbClr val="FFFFFF"/>
                          </a:solidFill>
                          <a:latin typeface="Arial Narrow"/>
                          <a:ea typeface="Arial Narrow"/>
                          <a:cs typeface="Arial Narrow"/>
                          <a:sym typeface="Arial Narrow"/>
                        </a:rPr>
                      </a:br>
                      <a:r>
                        <a:rPr b="1" i="0" lang="en-US" sz="1400" u="none" cap="none" strike="noStrike">
                          <a:solidFill>
                            <a:schemeClr val="lt1"/>
                          </a:solidFill>
                          <a:latin typeface="Arial Narrow"/>
                          <a:ea typeface="Arial Narrow"/>
                          <a:cs typeface="Arial Narrow"/>
                          <a:sym typeface="Arial Narrow"/>
                        </a:rPr>
                        <a:t>GuardantINFORM</a:t>
                      </a:r>
                      <a:r>
                        <a:rPr b="1" baseline="30000" i="0" lang="en-US" sz="1400" u="none" cap="none" strike="noStrike">
                          <a:solidFill>
                            <a:schemeClr val="lt1"/>
                          </a:solidFill>
                          <a:latin typeface="Arial Narrow"/>
                          <a:ea typeface="Arial Narrow"/>
                          <a:cs typeface="Arial Narrow"/>
                          <a:sym typeface="Arial Narrow"/>
                        </a:rPr>
                        <a:t>2</a:t>
                      </a:r>
                      <a:endParaRPr/>
                    </a:p>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lt1"/>
                          </a:solidFill>
                          <a:latin typeface="Arial Narrow"/>
                          <a:ea typeface="Arial Narrow"/>
                          <a:cs typeface="Arial Narrow"/>
                          <a:sym typeface="Arial Narrow"/>
                        </a:rPr>
                        <a:t>(N=742)</a:t>
                      </a:r>
                      <a:endParaRPr/>
                    </a:p>
                  </a:txBody>
                  <a:tcPr marT="18000" marB="18000" marR="0" marL="0" anchor="b">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hMerge="1"/>
                <a:tc hMerge="1"/>
                <a:tc gridSpan="3">
                  <a:txBody>
                    <a:bodyPr/>
                    <a:lstStyle/>
                    <a:p>
                      <a:pPr indent="0" lvl="0" marL="0" marR="0" rtl="0" algn="ctr">
                        <a:lnSpc>
                          <a:spcPct val="100000"/>
                        </a:lnSpc>
                        <a:spcBef>
                          <a:spcPts val="0"/>
                        </a:spcBef>
                        <a:spcAft>
                          <a:spcPts val="0"/>
                        </a:spcAft>
                        <a:buClr>
                          <a:schemeClr val="lt1"/>
                        </a:buClr>
                        <a:buSzPts val="1400"/>
                        <a:buFont typeface="Arial"/>
                        <a:buNone/>
                      </a:pPr>
                      <a:r>
                        <a:rPr b="1" i="0" lang="en-US" sz="1400" u="none" cap="none" strike="noStrike">
                          <a:solidFill>
                            <a:schemeClr val="lt1"/>
                          </a:solidFill>
                          <a:latin typeface="Arial Narrow"/>
                          <a:ea typeface="Arial Narrow"/>
                          <a:cs typeface="Arial Narrow"/>
                          <a:sym typeface="Arial Narrow"/>
                        </a:rPr>
                        <a:t>Phase 3 EMERALD</a:t>
                      </a:r>
                      <a:br>
                        <a:rPr b="1" i="0" lang="en-US" sz="1400" u="none" cap="none" strike="noStrike">
                          <a:solidFill>
                            <a:srgbClr val="FFFFFF"/>
                          </a:solidFill>
                          <a:latin typeface="Arial Narrow"/>
                          <a:ea typeface="Arial Narrow"/>
                          <a:cs typeface="Arial Narrow"/>
                          <a:sym typeface="Arial Narrow"/>
                        </a:rPr>
                      </a:br>
                      <a:r>
                        <a:rPr b="1" i="0" lang="en-US" sz="1400" u="none" cap="none" strike="noStrike">
                          <a:solidFill>
                            <a:schemeClr val="lt1"/>
                          </a:solidFill>
                          <a:latin typeface="Arial Narrow"/>
                          <a:ea typeface="Arial Narrow"/>
                          <a:cs typeface="Arial Narrow"/>
                          <a:sym typeface="Arial Narrow"/>
                        </a:rPr>
                        <a:t>Subgroup Analysis</a:t>
                      </a:r>
                      <a:r>
                        <a:rPr b="1" baseline="30000" i="0" lang="en-US" sz="1400" u="none" cap="none" strike="noStrike">
                          <a:solidFill>
                            <a:schemeClr val="lt1"/>
                          </a:solidFill>
                          <a:latin typeface="Arial Narrow"/>
                          <a:ea typeface="Arial Narrow"/>
                          <a:cs typeface="Arial Narrow"/>
                          <a:sym typeface="Arial Narrow"/>
                        </a:rPr>
                        <a:t>3</a:t>
                      </a:r>
                      <a:endParaRPr/>
                    </a:p>
                    <a:p>
                      <a:pPr indent="0" lvl="0" marL="0" marR="0" rtl="0" algn="ctr">
                        <a:lnSpc>
                          <a:spcPct val="100000"/>
                        </a:lnSpc>
                        <a:spcBef>
                          <a:spcPts val="0"/>
                        </a:spcBef>
                        <a:spcAft>
                          <a:spcPts val="0"/>
                        </a:spcAft>
                        <a:buClr>
                          <a:srgbClr val="000000"/>
                        </a:buClr>
                        <a:buSzPts val="1400"/>
                        <a:buFont typeface="Arial"/>
                        <a:buNone/>
                      </a:pPr>
                      <a:r>
                        <a:rPr b="1" i="0" lang="en-US" sz="1200" u="none" cap="none" strike="noStrike">
                          <a:solidFill>
                            <a:schemeClr val="lt1"/>
                          </a:solidFill>
                          <a:latin typeface="Arial Narrow"/>
                          <a:ea typeface="Arial Narrow"/>
                          <a:cs typeface="Arial Narrow"/>
                          <a:sym typeface="Arial Narrow"/>
                        </a:rPr>
                        <a:t>(N=78) </a:t>
                      </a:r>
                      <a:endParaRPr/>
                    </a:p>
                  </a:txBody>
                  <a:tcPr marT="18000" marB="18000" marR="0" marL="0" anchor="b">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hMerge="1"/>
                <a:tc hMerge="1"/>
              </a:tr>
              <a:tr h="111325">
                <a:tc>
                  <a:txBody>
                    <a:bodyPr/>
                    <a:lstStyle/>
                    <a:p>
                      <a:pPr indent="0" lvl="0" marL="0" marR="0" rtl="0" algn="l">
                        <a:lnSpc>
                          <a:spcPct val="100000"/>
                        </a:lnSpc>
                        <a:spcBef>
                          <a:spcPts val="0"/>
                        </a:spcBef>
                        <a:spcAft>
                          <a:spcPts val="0"/>
                        </a:spcAft>
                        <a:buClr>
                          <a:schemeClr val="dk1"/>
                        </a:buClr>
                        <a:buSzPts val="1200"/>
                        <a:buFont typeface="Arial Narrow"/>
                        <a:buNone/>
                      </a:pPr>
                      <a:r>
                        <a:t/>
                      </a:r>
                      <a:endParaRPr b="1" i="0" sz="1400" u="none" cap="none" strike="noStrike">
                        <a:solidFill>
                          <a:srgbClr val="262626"/>
                        </a:solidFill>
                        <a:latin typeface="Arial Narrow"/>
                        <a:ea typeface="Arial Narrow"/>
                        <a:cs typeface="Arial Narrow"/>
                        <a:sym typeface="Arial Narrow"/>
                      </a:endParaRPr>
                    </a:p>
                  </a:txBody>
                  <a:tcPr marT="18000" marB="18000" marR="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1" i="0" lang="en-US" sz="1400" u="none" cap="none" strike="noStrike">
                          <a:solidFill>
                            <a:srgbClr val="262626"/>
                          </a:solidFill>
                          <a:latin typeface="Arial Narrow"/>
                          <a:ea typeface="Arial Narrow"/>
                          <a:cs typeface="Arial Narrow"/>
                          <a:sym typeface="Arial Narrow"/>
                        </a:rPr>
                        <a:t>n</a:t>
                      </a:r>
                      <a:endParaRPr b="1"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1" i="0" lang="en-US" sz="1400" u="none" cap="none" strike="noStrike">
                          <a:solidFill>
                            <a:srgbClr val="262626"/>
                          </a:solidFill>
                          <a:latin typeface="Arial Narrow"/>
                          <a:ea typeface="Arial Narrow"/>
                          <a:cs typeface="Arial Narrow"/>
                          <a:sym typeface="Arial Narrow"/>
                        </a:rPr>
                        <a:t>mTTNT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(95% CI)</a:t>
                      </a:r>
                      <a:endParaRPr b="1"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1" i="0" lang="en-US" sz="1400" u="none" cap="none" strike="noStrike">
                          <a:solidFill>
                            <a:srgbClr val="262626"/>
                          </a:solidFill>
                          <a:latin typeface="Arial Narrow"/>
                          <a:ea typeface="Arial Narrow"/>
                          <a:cs typeface="Arial Narrow"/>
                          <a:sym typeface="Arial Narrow"/>
                        </a:rPr>
                        <a:t>n</a:t>
                      </a:r>
                      <a:endParaRPr b="1"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1" i="0" lang="en-US" sz="1400" u="none" cap="none" strike="noStrike">
                          <a:solidFill>
                            <a:srgbClr val="262626"/>
                          </a:solidFill>
                          <a:latin typeface="Arial Narrow"/>
                          <a:ea typeface="Arial Narrow"/>
                          <a:cs typeface="Arial Narrow"/>
                          <a:sym typeface="Arial Narrow"/>
                        </a:rPr>
                        <a:t>mTTNT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(95% CI)</a:t>
                      </a:r>
                      <a:endParaRPr b="0" i="0" sz="1400" u="none" cap="none" strike="noStrike">
                        <a:solidFill>
                          <a:srgbClr val="000000"/>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1" i="0" lang="en-US" sz="1400" u="none" cap="none" strike="noStrike">
                          <a:solidFill>
                            <a:srgbClr val="262626"/>
                          </a:solidFill>
                          <a:latin typeface="Arial Narrow"/>
                          <a:ea typeface="Arial Narrow"/>
                          <a:cs typeface="Arial Narrow"/>
                          <a:sym typeface="Arial Narrow"/>
                        </a:rPr>
                        <a:t>n</a:t>
                      </a:r>
                      <a:endParaRPr b="1"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1" i="0" lang="en-US" sz="1400" u="none" cap="none" strike="noStrike">
                          <a:solidFill>
                            <a:srgbClr val="262626"/>
                          </a:solidFill>
                          <a:latin typeface="Arial Narrow"/>
                          <a:ea typeface="Arial Narrow"/>
                          <a:cs typeface="Arial Narrow"/>
                          <a:sym typeface="Arial Narrow"/>
                        </a:rPr>
                        <a:t>mPFS</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(95% CI)</a:t>
                      </a:r>
                      <a:endParaRPr b="0" i="0" sz="1400" u="none" cap="none" strike="noStrike">
                        <a:solidFill>
                          <a:srgbClr val="000000"/>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11325">
                <a:tc>
                  <a:txBody>
                    <a:bodyPr/>
                    <a:lstStyle/>
                    <a:p>
                      <a:pPr indent="10795" lvl="0" marL="0" marR="0" rtl="0" algn="l">
                        <a:lnSpc>
                          <a:spcPct val="100000"/>
                        </a:lnSpc>
                        <a:spcBef>
                          <a:spcPts val="0"/>
                        </a:spcBef>
                        <a:spcAft>
                          <a:spcPts val="0"/>
                        </a:spcAft>
                        <a:buClr>
                          <a:schemeClr val="dk1"/>
                        </a:buClr>
                        <a:buSzPts val="1200"/>
                        <a:buFont typeface="Arial Narrow"/>
                        <a:buNone/>
                      </a:pPr>
                      <a:r>
                        <a:rPr b="0" i="0" lang="en-US" sz="1400" u="none" cap="none" strike="noStrike">
                          <a:solidFill>
                            <a:srgbClr val="262626"/>
                          </a:solidFill>
                          <a:latin typeface="Arial Narrow"/>
                          <a:ea typeface="Arial Narrow"/>
                          <a:cs typeface="Arial Narrow"/>
                          <a:sym typeface="Arial Narrow"/>
                        </a:rPr>
                        <a:t>1-2 prior lines of ET ± CDK4/6i</a:t>
                      </a:r>
                      <a:endParaRPr sz="1400" u="none" cap="none" strike="noStrike"/>
                    </a:p>
                  </a:txBody>
                  <a:tcPr marT="18000" marB="18000" marR="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1EBD3"/>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128</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1" i="0" lang="en-US" sz="1400" u="none" cap="none" strike="noStrike">
                          <a:solidFill>
                            <a:srgbClr val="262626"/>
                          </a:solidFill>
                          <a:latin typeface="Arial Narrow"/>
                          <a:ea typeface="Arial Narrow"/>
                          <a:cs typeface="Arial Narrow"/>
                          <a:sym typeface="Arial Narrow"/>
                        </a:rPr>
                        <a:t>8.2</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1EBD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(6.3, 13.0)</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07825">
                <a:tc>
                  <a:txBody>
                    <a:bodyPr/>
                    <a:lstStyle/>
                    <a:p>
                      <a:pPr indent="184150" lvl="0" marL="0" marR="0" rtl="0" algn="l">
                        <a:lnSpc>
                          <a:spcPct val="100000"/>
                        </a:lnSpc>
                        <a:spcBef>
                          <a:spcPts val="0"/>
                        </a:spcBef>
                        <a:spcAft>
                          <a:spcPts val="0"/>
                        </a:spcAft>
                        <a:buClr>
                          <a:schemeClr val="dk1"/>
                        </a:buClr>
                        <a:buSzPts val="1200"/>
                        <a:buFont typeface="Arial Narrow"/>
                        <a:buNone/>
                      </a:pPr>
                      <a:r>
                        <a:rPr b="0" i="0" lang="en-US" sz="1400" u="none" cap="none" strike="noStrike">
                          <a:solidFill>
                            <a:srgbClr val="262626"/>
                          </a:solidFill>
                          <a:latin typeface="Arial Narrow"/>
                          <a:ea typeface="Arial Narrow"/>
                          <a:cs typeface="Arial Narrow"/>
                          <a:sym typeface="Arial Narrow"/>
                        </a:rPr>
                        <a:t>1-2 prior lines of ET ± CDK4/6i ≥12 months</a:t>
                      </a:r>
                      <a:endParaRPr sz="1400" u="none" cap="none" strike="noStrike"/>
                    </a:p>
                  </a:txBody>
                  <a:tcPr marT="18000" marB="18000" marR="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1EBD3"/>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116</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US" sz="1400" u="none" cap="none" strike="noStrike">
                          <a:solidFill>
                            <a:srgbClr val="262626"/>
                          </a:solidFill>
                          <a:latin typeface="Arial Narrow"/>
                          <a:ea typeface="Arial Narrow"/>
                          <a:cs typeface="Arial Narrow"/>
                          <a:sym typeface="Arial Narrow"/>
                        </a:rPr>
                        <a:t>8.4</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1EBD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(6.3, 14.1)</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78</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US" sz="1400" u="none" cap="none" strike="noStrike">
                          <a:solidFill>
                            <a:srgbClr val="262626"/>
                          </a:solidFill>
                          <a:latin typeface="Arial Narrow"/>
                          <a:ea typeface="Arial Narrow"/>
                          <a:cs typeface="Arial Narrow"/>
                          <a:sym typeface="Arial Narrow"/>
                        </a:rPr>
                        <a:t>8.6</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1EBD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(4.1, 10.8)</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11325">
                <a:tc>
                  <a:txBody>
                    <a:bodyPr/>
                    <a:lstStyle/>
                    <a:p>
                      <a:pPr indent="184150" lvl="0" marL="0" marR="0" rtl="0" algn="l">
                        <a:lnSpc>
                          <a:spcPct val="100000"/>
                        </a:lnSpc>
                        <a:spcBef>
                          <a:spcPts val="0"/>
                        </a:spcBef>
                        <a:spcAft>
                          <a:spcPts val="0"/>
                        </a:spcAft>
                        <a:buClr>
                          <a:schemeClr val="dk1"/>
                        </a:buClr>
                        <a:buSzPts val="2000"/>
                        <a:buFont typeface="Calibri"/>
                        <a:buNone/>
                      </a:pPr>
                      <a:r>
                        <a:rPr b="0" i="0" lang="en-US" sz="1400" u="none" cap="none" strike="noStrike">
                          <a:solidFill>
                            <a:srgbClr val="262626"/>
                          </a:solidFill>
                          <a:latin typeface="Arial Narrow"/>
                          <a:ea typeface="Arial Narrow"/>
                          <a:cs typeface="Arial Narrow"/>
                          <a:sym typeface="Arial Narrow"/>
                        </a:rPr>
                        <a:t>1 prior line of ET ± CDK4/6i </a:t>
                      </a:r>
                      <a:endParaRPr sz="1400" u="none" cap="none" strike="noStrike"/>
                    </a:p>
                  </a:txBody>
                  <a:tcPr marT="18000" marB="18000" marR="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56</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US" sz="1400" u="none" cap="none" strike="noStrike">
                          <a:solidFill>
                            <a:srgbClr val="262626"/>
                          </a:solidFill>
                          <a:latin typeface="Arial Narrow"/>
                          <a:ea typeface="Arial Narrow"/>
                          <a:cs typeface="Arial Narrow"/>
                          <a:sym typeface="Arial Narrow"/>
                        </a:rPr>
                        <a:t>10.8</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(5.9, NR)</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203</a:t>
                      </a:r>
                      <a:r>
                        <a:rPr b="0" baseline="30000" i="0" lang="en-US" sz="1400" u="none" cap="none" strike="noStrike">
                          <a:solidFill>
                            <a:srgbClr val="262626"/>
                          </a:solidFill>
                          <a:latin typeface="Arial Narrow"/>
                          <a:ea typeface="Arial Narrow"/>
                          <a:cs typeface="Arial Narrow"/>
                          <a:sym typeface="Arial Narrow"/>
                        </a:rPr>
                        <a:t>d</a:t>
                      </a:r>
                      <a:endParaRPr b="0" baseline="3000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US" sz="1400" u="none" cap="none" strike="noStrike">
                          <a:solidFill>
                            <a:srgbClr val="262626"/>
                          </a:solidFill>
                          <a:latin typeface="Arial Narrow"/>
                          <a:ea typeface="Arial Narrow"/>
                          <a:cs typeface="Arial Narrow"/>
                          <a:sym typeface="Arial Narrow"/>
                        </a:rPr>
                        <a:t>8.8</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(5.5, NR)</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11325">
                <a:tc>
                  <a:txBody>
                    <a:bodyPr/>
                    <a:lstStyle/>
                    <a:p>
                      <a:pPr indent="184150" lvl="0" marL="0" marR="0" rtl="0" algn="l">
                        <a:lnSpc>
                          <a:spcPct val="100000"/>
                        </a:lnSpc>
                        <a:spcBef>
                          <a:spcPts val="0"/>
                        </a:spcBef>
                        <a:spcAft>
                          <a:spcPts val="0"/>
                        </a:spcAft>
                        <a:buClr>
                          <a:schemeClr val="dk1"/>
                        </a:buClr>
                        <a:buSzPts val="2000"/>
                        <a:buFont typeface="Calibri"/>
                        <a:buNone/>
                      </a:pPr>
                      <a:r>
                        <a:rPr b="0" i="0" lang="en-US" sz="1400" u="none" cap="none" strike="noStrike">
                          <a:solidFill>
                            <a:srgbClr val="262626"/>
                          </a:solidFill>
                          <a:latin typeface="Arial Narrow"/>
                          <a:ea typeface="Arial Narrow"/>
                          <a:cs typeface="Arial Narrow"/>
                          <a:sym typeface="Arial Narrow"/>
                        </a:rPr>
                        <a:t>2 prior lines of ET ± CDK4/6i</a:t>
                      </a:r>
                      <a:endParaRPr sz="1400" u="none" cap="none" strike="noStrike"/>
                    </a:p>
                  </a:txBody>
                  <a:tcPr marT="18000" marB="18000" marR="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72</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US" sz="1400" u="none" cap="none" strike="noStrike">
                          <a:solidFill>
                            <a:srgbClr val="262626"/>
                          </a:solidFill>
                          <a:latin typeface="Arial Narrow"/>
                          <a:ea typeface="Arial Narrow"/>
                          <a:cs typeface="Arial Narrow"/>
                          <a:sym typeface="Arial Narrow"/>
                        </a:rPr>
                        <a:t>7.7</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(4.8, 13.0)</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151</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US" sz="1400" u="none" cap="none" strike="noStrike">
                          <a:solidFill>
                            <a:srgbClr val="262626"/>
                          </a:solidFill>
                          <a:latin typeface="Arial Narrow"/>
                          <a:ea typeface="Arial Narrow"/>
                          <a:cs typeface="Arial Narrow"/>
                          <a:sym typeface="Arial Narrow"/>
                        </a:rPr>
                        <a:t>6.0</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(4.5, 7.2)</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11325">
                <a:tc>
                  <a:txBody>
                    <a:bodyPr/>
                    <a:lstStyle/>
                    <a:p>
                      <a:pPr indent="10795" lvl="0" marL="0" marR="0" rtl="0" algn="l">
                        <a:lnSpc>
                          <a:spcPct val="100000"/>
                        </a:lnSpc>
                        <a:spcBef>
                          <a:spcPts val="0"/>
                        </a:spcBef>
                        <a:spcAft>
                          <a:spcPts val="0"/>
                        </a:spcAft>
                        <a:buClr>
                          <a:schemeClr val="dk1"/>
                        </a:buClr>
                        <a:buSzPts val="2000"/>
                        <a:buFont typeface="Calibri"/>
                        <a:buNone/>
                      </a:pPr>
                      <a:r>
                        <a:rPr b="0" i="0" lang="en-US" sz="1400" u="none" cap="none" strike="noStrike">
                          <a:solidFill>
                            <a:srgbClr val="262626"/>
                          </a:solidFill>
                          <a:latin typeface="Arial Narrow"/>
                          <a:ea typeface="Arial Narrow"/>
                          <a:cs typeface="Arial Narrow"/>
                          <a:sym typeface="Arial Narrow"/>
                        </a:rPr>
                        <a:t>≥3 prior lines of ET ± CDK4/6i</a:t>
                      </a:r>
                      <a:endParaRPr sz="1400" u="none" cap="none" strike="noStrike"/>
                    </a:p>
                  </a:txBody>
                  <a:tcPr marT="18000" marB="18000" marR="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172</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1" i="0" lang="en-US" sz="1400" u="none" cap="none" strike="noStrike">
                          <a:solidFill>
                            <a:srgbClr val="262626"/>
                          </a:solidFill>
                          <a:latin typeface="Arial Narrow"/>
                          <a:ea typeface="Arial Narrow"/>
                          <a:cs typeface="Arial Narrow"/>
                          <a:sym typeface="Arial Narrow"/>
                        </a:rPr>
                        <a:t>7.5</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(7.1, 9.9)</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388</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1" i="0" lang="en-US" sz="1400" u="none" cap="none" strike="noStrike">
                          <a:solidFill>
                            <a:srgbClr val="262626"/>
                          </a:solidFill>
                          <a:latin typeface="Arial Narrow"/>
                          <a:ea typeface="Arial Narrow"/>
                          <a:cs typeface="Arial Narrow"/>
                          <a:sym typeface="Arial Narrow"/>
                        </a:rPr>
                        <a:t>6.3</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(5.4, 8.2)</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11325">
                <a:tc>
                  <a:txBody>
                    <a:bodyPr/>
                    <a:lstStyle/>
                    <a:p>
                      <a:pPr indent="0" lvl="0" marL="0" marR="0" rtl="0" algn="l">
                        <a:lnSpc>
                          <a:spcPct val="100000"/>
                        </a:lnSpc>
                        <a:spcBef>
                          <a:spcPts val="0"/>
                        </a:spcBef>
                        <a:spcAft>
                          <a:spcPts val="0"/>
                        </a:spcAft>
                        <a:buClr>
                          <a:srgbClr val="000000"/>
                        </a:buClr>
                        <a:buSzPts val="2000"/>
                        <a:buFont typeface="Calibri"/>
                        <a:buNone/>
                      </a:pPr>
                      <a:r>
                        <a:rPr b="0" i="0" lang="en-US" sz="1400" u="none" cap="none" strike="noStrike">
                          <a:solidFill>
                            <a:srgbClr val="262626"/>
                          </a:solidFill>
                          <a:latin typeface="Arial Narrow"/>
                          <a:ea typeface="Arial Narrow"/>
                          <a:cs typeface="Arial Narrow"/>
                          <a:sym typeface="Arial Narrow"/>
                        </a:rPr>
                        <a:t>Visceral metastasis</a:t>
                      </a:r>
                      <a:endParaRPr sz="1400" u="none" cap="none" strike="noStrike"/>
                    </a:p>
                  </a:txBody>
                  <a:tcPr marT="18000" marB="18000" marR="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266</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1" i="0" lang="en-US" sz="1400" u="none" cap="none" strike="noStrike">
                          <a:solidFill>
                            <a:srgbClr val="262626"/>
                          </a:solidFill>
                          <a:latin typeface="Arial Narrow"/>
                          <a:ea typeface="Arial Narrow"/>
                          <a:cs typeface="Arial Narrow"/>
                          <a:sym typeface="Arial Narrow"/>
                        </a:rPr>
                        <a:t>7.9</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(7.0, 9.9)</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11325">
                <a:tc>
                  <a:txBody>
                    <a:bodyPr/>
                    <a:lstStyle/>
                    <a:p>
                      <a:pPr indent="184150" lvl="0" marL="0" marR="0" rtl="0" algn="l">
                        <a:lnSpc>
                          <a:spcPct val="100000"/>
                        </a:lnSpc>
                        <a:spcBef>
                          <a:spcPts val="0"/>
                        </a:spcBef>
                        <a:spcAft>
                          <a:spcPts val="0"/>
                        </a:spcAft>
                        <a:buClr>
                          <a:schemeClr val="dk1"/>
                        </a:buClr>
                        <a:buSzPts val="2000"/>
                        <a:buFont typeface="Calibri"/>
                        <a:buNone/>
                      </a:pPr>
                      <a:r>
                        <a:rPr b="0" i="0" lang="en-US" sz="1400" u="none" cap="none" strike="noStrike">
                          <a:solidFill>
                            <a:srgbClr val="262626"/>
                          </a:solidFill>
                          <a:latin typeface="Arial Narrow"/>
                          <a:ea typeface="Arial Narrow"/>
                          <a:cs typeface="Arial Narrow"/>
                          <a:sym typeface="Arial Narrow"/>
                        </a:rPr>
                        <a:t>Liver metastases</a:t>
                      </a:r>
                      <a:endParaRPr sz="1400" u="none" cap="none" strike="noStrike"/>
                    </a:p>
                  </a:txBody>
                  <a:tcPr marT="18000" marB="18000" marR="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0E0FB"/>
                    </a:solidFill>
                  </a:tcPr>
                </a:tc>
                <a:tc>
                  <a:txBody>
                    <a:bodyPr/>
                    <a:lstStyle/>
                    <a:p>
                      <a:pPr indent="0" lvl="0" marL="0" marR="0" rtl="0" algn="ctr">
                        <a:lnSpc>
                          <a:spcPct val="9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138</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7.2</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0E0FB"/>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(6.3, 9.0)</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11325">
                <a:tc>
                  <a:txBody>
                    <a:bodyPr/>
                    <a:lstStyle/>
                    <a:p>
                      <a:pPr indent="182245" lvl="0" marL="0" marR="0" rtl="0" algn="l">
                        <a:lnSpc>
                          <a:spcPct val="100000"/>
                        </a:lnSpc>
                        <a:spcBef>
                          <a:spcPts val="0"/>
                        </a:spcBef>
                        <a:spcAft>
                          <a:spcPts val="0"/>
                        </a:spcAft>
                        <a:buClr>
                          <a:schemeClr val="dk1"/>
                        </a:buClr>
                        <a:buSzPts val="2000"/>
                        <a:buFont typeface="Calibri"/>
                        <a:buNone/>
                      </a:pPr>
                      <a:r>
                        <a:rPr b="0" i="0" lang="en-US" sz="1400" u="none" cap="none" strike="noStrike">
                          <a:solidFill>
                            <a:srgbClr val="262626"/>
                          </a:solidFill>
                          <a:latin typeface="Arial Narrow"/>
                          <a:ea typeface="Arial Narrow"/>
                          <a:cs typeface="Arial Narrow"/>
                          <a:sym typeface="Arial Narrow"/>
                        </a:rPr>
                        <a:t>Liver and/or lung metastases</a:t>
                      </a:r>
                      <a:endParaRPr sz="1400" u="none" cap="none" strike="noStrike"/>
                    </a:p>
                  </a:txBody>
                  <a:tcPr marT="18000" marB="18000" marR="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0E0FB"/>
                    </a:solidFill>
                  </a:tcPr>
                </a:tc>
                <a:tc>
                  <a:txBody>
                    <a:bodyPr/>
                    <a:lstStyle/>
                    <a:p>
                      <a:pPr indent="0" lvl="0" marL="0" marR="0" rtl="0" algn="ctr">
                        <a:lnSpc>
                          <a:spcPct val="9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i="0" sz="1400" u="none" cap="none" strike="noStrike">
                        <a:solidFill>
                          <a:srgbClr val="000000"/>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56</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US" sz="1400" u="none" cap="none" strike="noStrike">
                          <a:solidFill>
                            <a:srgbClr val="262626"/>
                          </a:solidFill>
                          <a:latin typeface="Arial Narrow"/>
                          <a:ea typeface="Arial Narrow"/>
                          <a:cs typeface="Arial Narrow"/>
                          <a:sym typeface="Arial Narrow"/>
                        </a:rPr>
                        <a:t>7.3</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0E0FB"/>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(2.2, 10.8)</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11325">
                <a:tc>
                  <a:txBody>
                    <a:bodyPr/>
                    <a:lstStyle/>
                    <a:p>
                      <a:pPr indent="0" lvl="0" marL="0" marR="0" rtl="0" algn="l">
                        <a:lnSpc>
                          <a:spcPct val="100000"/>
                        </a:lnSpc>
                        <a:spcBef>
                          <a:spcPts val="0"/>
                        </a:spcBef>
                        <a:spcAft>
                          <a:spcPts val="0"/>
                        </a:spcAft>
                        <a:buClr>
                          <a:schemeClr val="dk1"/>
                        </a:buClr>
                        <a:buSzPts val="2000"/>
                        <a:buFont typeface="Calibri"/>
                        <a:buNone/>
                      </a:pPr>
                      <a:r>
                        <a:rPr b="0" i="0" lang="en-US" sz="1400" u="none" cap="none" strike="noStrike">
                          <a:solidFill>
                            <a:srgbClr val="262626"/>
                          </a:solidFill>
                          <a:latin typeface="Arial Narrow"/>
                          <a:ea typeface="Arial Narrow"/>
                          <a:cs typeface="Arial Narrow"/>
                          <a:sym typeface="Arial Narrow"/>
                        </a:rPr>
                        <a:t>Coexisting </a:t>
                      </a:r>
                      <a:r>
                        <a:rPr b="0" i="1" lang="en-US" sz="1400" u="none" cap="none" strike="noStrike">
                          <a:solidFill>
                            <a:srgbClr val="262626"/>
                          </a:solidFill>
                          <a:latin typeface="Arial Narrow"/>
                          <a:ea typeface="Arial Narrow"/>
                          <a:cs typeface="Arial Narrow"/>
                          <a:sym typeface="Arial Narrow"/>
                        </a:rPr>
                        <a:t>ESR1</a:t>
                      </a:r>
                      <a:r>
                        <a:rPr b="0" i="0" lang="en-US" sz="1400" u="none" cap="none" strike="noStrike">
                          <a:solidFill>
                            <a:srgbClr val="262626"/>
                          </a:solidFill>
                          <a:latin typeface="Arial Narrow"/>
                          <a:ea typeface="Arial Narrow"/>
                          <a:cs typeface="Arial Narrow"/>
                          <a:sym typeface="Arial Narrow"/>
                        </a:rPr>
                        <a:t> and PI3K pathway mutations</a:t>
                      </a:r>
                      <a:r>
                        <a:rPr b="0" baseline="30000" i="0" lang="en-US" sz="1400" u="none" cap="none" strike="noStrike">
                          <a:solidFill>
                            <a:srgbClr val="262626"/>
                          </a:solidFill>
                          <a:latin typeface="Arial Narrow"/>
                          <a:ea typeface="Arial Narrow"/>
                          <a:cs typeface="Arial Narrow"/>
                          <a:sym typeface="Arial Narrow"/>
                        </a:rPr>
                        <a:t>a,b</a:t>
                      </a:r>
                      <a:endParaRPr sz="1400" u="none" cap="none" strike="noStrike"/>
                    </a:p>
                  </a:txBody>
                  <a:tcPr marT="18000" marB="18000" marR="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3C3D7"/>
                    </a:solidFill>
                  </a:tcPr>
                </a:tc>
                <a:tc>
                  <a:txBody>
                    <a:bodyPr/>
                    <a:lstStyle/>
                    <a:p>
                      <a:pPr indent="0" lvl="0" marL="0" marR="0" rtl="0" algn="ctr">
                        <a:lnSpc>
                          <a:spcPct val="9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130</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chemeClr val="accent1"/>
                        </a:buClr>
                        <a:buSzPts val="1400"/>
                        <a:buFont typeface="Arial Narrow"/>
                        <a:buNone/>
                      </a:pPr>
                      <a:r>
                        <a:rPr b="1" i="0" lang="en-US" sz="1400" u="none" cap="none" strike="noStrike">
                          <a:solidFill>
                            <a:srgbClr val="262626"/>
                          </a:solidFill>
                          <a:latin typeface="Arial Narrow"/>
                          <a:ea typeface="Arial Narrow"/>
                          <a:cs typeface="Arial Narrow"/>
                          <a:sym typeface="Arial Narrow"/>
                        </a:rPr>
                        <a:t>6.3</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3C3D7"/>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(4.8, 7.9)</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234</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1" i="0" lang="en-US" sz="1400" u="none" cap="none" strike="noStrike">
                          <a:solidFill>
                            <a:srgbClr val="262626"/>
                          </a:solidFill>
                          <a:latin typeface="Arial Narrow"/>
                          <a:ea typeface="Arial Narrow"/>
                          <a:cs typeface="Arial Narrow"/>
                          <a:sym typeface="Arial Narrow"/>
                        </a:rPr>
                        <a:t>5.2</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3C3D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(4.2, 6.0)</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27</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accent1"/>
                        </a:buClr>
                        <a:buSzPts val="1400"/>
                        <a:buFont typeface="Arial Narrow"/>
                        <a:buNone/>
                      </a:pPr>
                      <a:r>
                        <a:rPr b="1" i="0" lang="en-US" sz="1400" u="none" cap="none" strike="noStrike">
                          <a:solidFill>
                            <a:srgbClr val="262626"/>
                          </a:solidFill>
                          <a:latin typeface="Arial Narrow"/>
                          <a:ea typeface="Arial Narrow"/>
                          <a:cs typeface="Arial Narrow"/>
                          <a:sym typeface="Arial Narrow"/>
                        </a:rPr>
                        <a:t>5.5</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E3C3D7"/>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(2.1, 10.8)</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11325">
                <a:tc>
                  <a:txBody>
                    <a:bodyPr/>
                    <a:lstStyle/>
                    <a:p>
                      <a:pPr indent="0" lvl="0" marL="0" marR="0" rtl="0" algn="l">
                        <a:lnSpc>
                          <a:spcPct val="100000"/>
                        </a:lnSpc>
                        <a:spcBef>
                          <a:spcPts val="0"/>
                        </a:spcBef>
                        <a:spcAft>
                          <a:spcPts val="0"/>
                        </a:spcAft>
                        <a:buClr>
                          <a:srgbClr val="000000"/>
                        </a:buClr>
                        <a:buSzPts val="1200"/>
                        <a:buFont typeface="Arial Narrow"/>
                        <a:buNone/>
                      </a:pPr>
                      <a:r>
                        <a:rPr b="0" i="0" lang="en-US" sz="1400" u="none" cap="none" strike="noStrike">
                          <a:solidFill>
                            <a:srgbClr val="262626"/>
                          </a:solidFill>
                          <a:latin typeface="Arial Narrow"/>
                          <a:ea typeface="Arial Narrow"/>
                          <a:cs typeface="Arial Narrow"/>
                          <a:sym typeface="Arial Narrow"/>
                        </a:rPr>
                        <a:t>All patients with no prior chemotherapy</a:t>
                      </a:r>
                      <a:endParaRPr sz="1400" u="none" cap="none" strike="noStrike"/>
                    </a:p>
                  </a:txBody>
                  <a:tcPr marT="18000" marB="18000" marR="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153</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8.4</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(7.1, 13.3)</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11325">
                <a:tc>
                  <a:txBody>
                    <a:bodyPr/>
                    <a:lstStyle/>
                    <a:p>
                      <a:pPr indent="0" lvl="0" marL="0" marR="0" rtl="0" algn="l">
                        <a:lnSpc>
                          <a:spcPct val="100000"/>
                        </a:lnSpc>
                        <a:spcBef>
                          <a:spcPts val="0"/>
                        </a:spcBef>
                        <a:spcAft>
                          <a:spcPts val="0"/>
                        </a:spcAft>
                        <a:buClr>
                          <a:srgbClr val="000000"/>
                        </a:buClr>
                        <a:buSzPts val="1200"/>
                        <a:buFont typeface="Arial Narrow"/>
                        <a:buNone/>
                      </a:pPr>
                      <a:r>
                        <a:rPr b="0" i="0" lang="en-US" sz="1400" u="none" cap="none" strike="noStrike">
                          <a:solidFill>
                            <a:srgbClr val="262626"/>
                          </a:solidFill>
                          <a:latin typeface="Arial Narrow"/>
                          <a:ea typeface="Arial Narrow"/>
                          <a:cs typeface="Arial Narrow"/>
                          <a:sym typeface="Arial Narrow"/>
                        </a:rPr>
                        <a:t>All patients with no prior fulvestrant</a:t>
                      </a:r>
                      <a:endParaRPr sz="1400" u="none" cap="none" strike="noStrike"/>
                    </a:p>
                  </a:txBody>
                  <a:tcPr marT="18000" marB="18000" marR="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Clr>
                          <a:schemeClr val="accent1"/>
                        </a:buClr>
                        <a:buSzPts val="1400"/>
                        <a:buFont typeface="Arial Narrow"/>
                        <a:buNone/>
                      </a:pPr>
                      <a:r>
                        <a:rPr b="0" i="0" lang="en-US" sz="1400" u="none" cap="none" strike="noStrike">
                          <a:solidFill>
                            <a:srgbClr val="262626"/>
                          </a:solidFill>
                          <a:latin typeface="Arial Narrow"/>
                          <a:ea typeface="Arial Narrow"/>
                          <a:cs typeface="Arial Narrow"/>
                          <a:sym typeface="Arial Narrow"/>
                        </a:rPr>
                        <a:t>85</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Clr>
                          <a:schemeClr val="accent1"/>
                        </a:buClr>
                        <a:buSzPts val="1400"/>
                        <a:buFont typeface="Arial Narrow"/>
                        <a:buNone/>
                      </a:pPr>
                      <a:r>
                        <a:rPr b="1" i="0" lang="en-US" sz="1400" u="none" cap="none" strike="noStrike">
                          <a:solidFill>
                            <a:srgbClr val="262626"/>
                          </a:solidFill>
                          <a:latin typeface="Arial Narrow"/>
                          <a:ea typeface="Arial Narrow"/>
                          <a:cs typeface="Arial Narrow"/>
                          <a:sym typeface="Arial Narrow"/>
                        </a:rPr>
                        <a:t>12.9</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(7.2, NR)</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347</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US" sz="1400" u="none" cap="none" strike="noStrike">
                          <a:solidFill>
                            <a:srgbClr val="262626"/>
                          </a:solidFill>
                          <a:latin typeface="Arial Narrow"/>
                          <a:ea typeface="Arial Narrow"/>
                          <a:cs typeface="Arial Narrow"/>
                          <a:sym typeface="Arial Narrow"/>
                        </a:rPr>
                        <a:t>7.7</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(5.7, 10.2)</a:t>
                      </a:r>
                      <a:endParaRPr b="0" i="0" sz="1400" u="none" cap="none" strike="noStrike">
                        <a:solidFill>
                          <a:srgbClr val="262626"/>
                        </a:solidFill>
                        <a:latin typeface="Arial Narrow"/>
                        <a:ea typeface="Arial Narrow"/>
                        <a:cs typeface="Arial Narrow"/>
                        <a:sym typeface="Arial Narrow"/>
                      </a:endParaRPr>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b="0" i="0" lang="en-US" sz="1400" u="none" cap="none" strike="noStrike">
                          <a:solidFill>
                            <a:srgbClr val="262626"/>
                          </a:solidFill>
                          <a:latin typeface="Arial Narrow"/>
                          <a:ea typeface="Arial Narrow"/>
                          <a:cs typeface="Arial Narrow"/>
                          <a:sym typeface="Arial Narrow"/>
                        </a:rPr>
                        <a:t>–</a:t>
                      </a:r>
                      <a:endParaRPr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a:t>
                      </a:r>
                      <a:endParaRPr b="0" sz="1400" u="none" cap="none" strike="noStrike"/>
                    </a:p>
                  </a:txBody>
                  <a:tcPr marT="18000" marB="18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r>
            </a:tbl>
          </a:graphicData>
        </a:graphic>
      </p:graphicFrame>
      <p:sp>
        <p:nvSpPr>
          <p:cNvPr id="3379" name="Google Shape;3379;p97"/>
          <p:cNvSpPr/>
          <p:nvPr/>
        </p:nvSpPr>
        <p:spPr>
          <a:xfrm>
            <a:off x="6267062" y="1282700"/>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80" name="Google Shape;3380;p97"/>
          <p:cNvSpPr/>
          <p:nvPr/>
        </p:nvSpPr>
        <p:spPr>
          <a:xfrm>
            <a:off x="8977860" y="1428056"/>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381" name="Google Shape;3381;p97"/>
          <p:cNvSpPr txBox="1"/>
          <p:nvPr/>
        </p:nvSpPr>
        <p:spPr>
          <a:xfrm>
            <a:off x="430927" y="5382101"/>
            <a:ext cx="11257731" cy="33855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100" u="none" cap="none" strike="noStrike">
                <a:solidFill>
                  <a:schemeClr val="accent5"/>
                </a:solidFill>
                <a:latin typeface="Arial Narrow"/>
                <a:ea typeface="Arial Narrow"/>
                <a:cs typeface="Arial Narrow"/>
                <a:sym typeface="Arial Narrow"/>
              </a:rPr>
              <a:t>Due to the retrospective, observational design of these analyses, only associations between treatments and outcomes can be inferred rather than causality.</a:t>
            </a:r>
            <a:endParaRPr/>
          </a:p>
          <a:p>
            <a:pPr indent="0" lvl="0" marL="0" marR="0" rtl="0" algn="ctr">
              <a:lnSpc>
                <a:spcPct val="100000"/>
              </a:lnSpc>
              <a:spcBef>
                <a:spcPts val="0"/>
              </a:spcBef>
              <a:spcAft>
                <a:spcPts val="0"/>
              </a:spcAft>
              <a:buNone/>
            </a:pPr>
            <a:r>
              <a:rPr b="1" i="0" lang="en-US" sz="1100" u="none" cap="none" strike="noStrike">
                <a:solidFill>
                  <a:schemeClr val="accent5"/>
                </a:solidFill>
                <a:latin typeface="Arial Narrow"/>
                <a:ea typeface="Arial Narrow"/>
                <a:cs typeface="Arial Narrow"/>
                <a:sym typeface="Arial Narrow"/>
              </a:rPr>
              <a:t>The intention of this display is a summary overview; a cross-study/-analysis comparison is generally not possible due to the different methodologies used in these analyses. </a:t>
            </a:r>
            <a:endParaRPr b="0" i="0" sz="1100" u="none" cap="none" strike="noStrike">
              <a:solidFill>
                <a:schemeClr val="accent5"/>
              </a:solidFill>
              <a:latin typeface="Arial"/>
              <a:ea typeface="Arial"/>
              <a:cs typeface="Arial"/>
              <a:sym typeface="Arial"/>
            </a:endParaRPr>
          </a:p>
        </p:txBody>
      </p:sp>
      <p:cxnSp>
        <p:nvCxnSpPr>
          <p:cNvPr id="3382" name="Google Shape;3382;p97"/>
          <p:cNvCxnSpPr/>
          <p:nvPr/>
        </p:nvCxnSpPr>
        <p:spPr>
          <a:xfrm>
            <a:off x="6244202" y="2251710"/>
            <a:ext cx="0" cy="2988968"/>
          </a:xfrm>
          <a:prstGeom prst="straightConnector1">
            <a:avLst/>
          </a:prstGeom>
          <a:noFill/>
          <a:ln cap="flat" cmpd="sng" w="12700">
            <a:solidFill>
              <a:srgbClr val="516F84"/>
            </a:solidFill>
            <a:prstDash val="solid"/>
            <a:round/>
            <a:headEnd len="sm" w="sm" type="none"/>
            <a:tailEnd len="sm" w="sm" type="none"/>
          </a:ln>
        </p:spPr>
      </p:cxnSp>
      <p:cxnSp>
        <p:nvCxnSpPr>
          <p:cNvPr id="3383" name="Google Shape;3383;p97"/>
          <p:cNvCxnSpPr/>
          <p:nvPr/>
        </p:nvCxnSpPr>
        <p:spPr>
          <a:xfrm>
            <a:off x="8949875" y="2264067"/>
            <a:ext cx="0" cy="2988968"/>
          </a:xfrm>
          <a:prstGeom prst="straightConnector1">
            <a:avLst/>
          </a:prstGeom>
          <a:noFill/>
          <a:ln cap="flat" cmpd="sng" w="12700">
            <a:solidFill>
              <a:srgbClr val="516F84"/>
            </a:solidFill>
            <a:prstDash val="solid"/>
            <a:round/>
            <a:headEnd len="sm" w="sm" type="none"/>
            <a:tailEnd len="sm" w="sm" type="none"/>
          </a:ln>
        </p:spPr>
      </p:cxnSp>
      <p:cxnSp>
        <p:nvCxnSpPr>
          <p:cNvPr id="3384" name="Google Shape;3384;p97"/>
          <p:cNvCxnSpPr/>
          <p:nvPr/>
        </p:nvCxnSpPr>
        <p:spPr>
          <a:xfrm>
            <a:off x="6435814" y="2240280"/>
            <a:ext cx="0" cy="3011828"/>
          </a:xfrm>
          <a:prstGeom prst="straightConnector1">
            <a:avLst/>
          </a:prstGeom>
          <a:noFill/>
          <a:ln cap="flat" cmpd="sng" w="12700">
            <a:solidFill>
              <a:srgbClr val="516F84"/>
            </a:solidFill>
            <a:prstDash val="solid"/>
            <a:round/>
            <a:headEnd len="sm" w="sm" type="none"/>
            <a:tailEnd len="sm" w="sm" type="none"/>
          </a:ln>
        </p:spPr>
      </p:cxnSp>
      <p:cxnSp>
        <p:nvCxnSpPr>
          <p:cNvPr id="3385" name="Google Shape;3385;p97"/>
          <p:cNvCxnSpPr/>
          <p:nvPr/>
        </p:nvCxnSpPr>
        <p:spPr>
          <a:xfrm>
            <a:off x="9157654" y="2240280"/>
            <a:ext cx="0" cy="3011828"/>
          </a:xfrm>
          <a:prstGeom prst="straightConnector1">
            <a:avLst/>
          </a:prstGeom>
          <a:noFill/>
          <a:ln cap="flat" cmpd="sng" w="12700">
            <a:solidFill>
              <a:srgbClr val="516F84"/>
            </a:solidFill>
            <a:prstDash val="solid"/>
            <a:round/>
            <a:headEnd len="sm" w="sm" type="none"/>
            <a:tailEnd len="sm" w="sm" type="none"/>
          </a:ln>
        </p:spPr>
      </p:cxnSp>
      <p:cxnSp>
        <p:nvCxnSpPr>
          <p:cNvPr id="3386" name="Google Shape;3386;p97"/>
          <p:cNvCxnSpPr/>
          <p:nvPr/>
        </p:nvCxnSpPr>
        <p:spPr>
          <a:xfrm>
            <a:off x="11677228" y="2240280"/>
            <a:ext cx="0" cy="3011828"/>
          </a:xfrm>
          <a:prstGeom prst="straightConnector1">
            <a:avLst/>
          </a:prstGeom>
          <a:noFill/>
          <a:ln cap="flat" cmpd="sng" w="12700">
            <a:solidFill>
              <a:srgbClr val="516F84"/>
            </a:solidFill>
            <a:prstDash val="solid"/>
            <a:round/>
            <a:headEnd len="sm" w="sm" type="none"/>
            <a:tailEnd len="sm" w="sm" type="none"/>
          </a:ln>
        </p:spPr>
      </p:cxnSp>
      <p:sp>
        <p:nvSpPr>
          <p:cNvPr id="3387" name="Google Shape;3387;p97"/>
          <p:cNvSpPr/>
          <p:nvPr/>
        </p:nvSpPr>
        <p:spPr>
          <a:xfrm>
            <a:off x="3683746" y="1428056"/>
            <a:ext cx="142527" cy="3954045"/>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388" name="Google Shape;3388;p97"/>
          <p:cNvCxnSpPr/>
          <p:nvPr/>
        </p:nvCxnSpPr>
        <p:spPr>
          <a:xfrm>
            <a:off x="3854269" y="2232660"/>
            <a:ext cx="0" cy="3011828"/>
          </a:xfrm>
          <a:prstGeom prst="straightConnector1">
            <a:avLst/>
          </a:prstGeom>
          <a:noFill/>
          <a:ln cap="flat" cmpd="sng" w="12700">
            <a:solidFill>
              <a:srgbClr val="516F84"/>
            </a:solidFill>
            <a:prstDash val="solid"/>
            <a:round/>
            <a:headEnd len="sm" w="sm" type="none"/>
            <a:tailEnd len="sm" w="sm" type="none"/>
          </a:ln>
        </p:spPr>
      </p:cxnSp>
      <p:cxnSp>
        <p:nvCxnSpPr>
          <p:cNvPr id="3389" name="Google Shape;3389;p97"/>
          <p:cNvCxnSpPr/>
          <p:nvPr/>
        </p:nvCxnSpPr>
        <p:spPr>
          <a:xfrm>
            <a:off x="3671389" y="2483708"/>
            <a:ext cx="0" cy="2779830"/>
          </a:xfrm>
          <a:prstGeom prst="straightConnector1">
            <a:avLst/>
          </a:prstGeom>
          <a:noFill/>
          <a:ln cap="flat" cmpd="sng" w="12700">
            <a:solidFill>
              <a:srgbClr val="516F84"/>
            </a:solidFill>
            <a:prstDash val="solid"/>
            <a:round/>
            <a:headEnd len="sm" w="sm" type="none"/>
            <a:tailEnd len="sm" w="sm" type="none"/>
          </a:ln>
        </p:spPr>
      </p:cxnSp>
      <p:cxnSp>
        <p:nvCxnSpPr>
          <p:cNvPr id="3390" name="Google Shape;3390;p97"/>
          <p:cNvCxnSpPr/>
          <p:nvPr/>
        </p:nvCxnSpPr>
        <p:spPr>
          <a:xfrm>
            <a:off x="430927" y="2483708"/>
            <a:ext cx="0" cy="2762466"/>
          </a:xfrm>
          <a:prstGeom prst="straightConnector1">
            <a:avLst/>
          </a:prstGeom>
          <a:noFill/>
          <a:ln cap="flat" cmpd="sng" w="12700">
            <a:solidFill>
              <a:srgbClr val="516F84"/>
            </a:solidFill>
            <a:prstDash val="solid"/>
            <a:round/>
            <a:headEnd len="sm" w="sm" type="none"/>
            <a:tailEnd len="sm" w="sm" type="none"/>
          </a:ln>
        </p:spPr>
      </p:cxnSp>
      <p:cxnSp>
        <p:nvCxnSpPr>
          <p:cNvPr id="3391" name="Google Shape;3391;p97"/>
          <p:cNvCxnSpPr/>
          <p:nvPr/>
        </p:nvCxnSpPr>
        <p:spPr>
          <a:xfrm>
            <a:off x="424337" y="2496065"/>
            <a:ext cx="3247052" cy="0"/>
          </a:xfrm>
          <a:prstGeom prst="straightConnector1">
            <a:avLst/>
          </a:prstGeom>
          <a:noFill/>
          <a:ln cap="flat" cmpd="sng" w="12700">
            <a:solidFill>
              <a:srgbClr val="516F84"/>
            </a:solidFill>
            <a:prstDash val="solid"/>
            <a:round/>
            <a:headEnd len="sm" w="sm" type="none"/>
            <a:tailEnd len="sm" w="sm" type="non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6" name="Shape 3396"/>
        <p:cNvGrpSpPr/>
        <p:nvPr/>
      </p:nvGrpSpPr>
      <p:grpSpPr>
        <a:xfrm>
          <a:off x="0" y="0"/>
          <a:ext cx="0" cy="0"/>
          <a:chOff x="0" y="0"/>
          <a:chExt cx="0" cy="0"/>
        </a:xfrm>
      </p:grpSpPr>
      <p:sp>
        <p:nvSpPr>
          <p:cNvPr id="3397" name="Google Shape;3397;p98"/>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3398" name="Google Shape;3398;p98"/>
          <p:cNvSpPr txBox="1"/>
          <p:nvPr>
            <p:ph idx="11" type="ftr"/>
          </p:nvPr>
        </p:nvSpPr>
        <p:spPr>
          <a:xfrm>
            <a:off x="431800" y="6283764"/>
            <a:ext cx="9220200" cy="137674"/>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latin typeface="Arial Narrow"/>
                <a:ea typeface="Arial Narrow"/>
                <a:cs typeface="Arial Narrow"/>
                <a:sym typeface="Arial Narrow"/>
              </a:rPr>
              <a:t>1. Bardia A, et al. Clin Cancer Res. 2024;30(19):4299–4309; 2. Lloyd MR, et al. Clin Cancer Res. 2025 Nov 7. doi:10.1158/1078-0432.CCR-25-2033. Online ahead of print; 3. Rugo HS, et al. Clin Cancer Res. 2025 Nov 14. doi:10.1158/1078-0432.CCR-25-2040. Online ahead of print; 4. Saura C, et al. ESMO Breast 2025. Presentation 2970; 5. Rugo HS, et al. Lancet Oncol. 2024;25(12):2629–2638; 6. Turner S, et al. SABCS 2021. PD15-01; 7. Olvera M, et al. Ann Oncol. 2023;34(Suppl 4):S101223. Poster 1870; 8. Turner NC, et al. SABCS 2025. Abstract </a:t>
            </a:r>
            <a:r>
              <a:rPr lang="en-US"/>
              <a:t>RF7-05.</a:t>
            </a:r>
            <a:endParaRPr>
              <a:latin typeface="Arial Narrow"/>
              <a:ea typeface="Arial Narrow"/>
              <a:cs typeface="Arial Narrow"/>
              <a:sym typeface="Arial Narrow"/>
            </a:endParaRPr>
          </a:p>
        </p:txBody>
      </p:sp>
      <p:sp>
        <p:nvSpPr>
          <p:cNvPr id="3399" name="Google Shape;3399;p98"/>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solidFill>
                  <a:srgbClr val="153F5A"/>
                </a:solidFill>
              </a:rPr>
              <a:t>After CDK4/6i, elacestrant single agent in patients with </a:t>
            </a:r>
            <a:r>
              <a:rPr i="1" lang="en-US">
                <a:solidFill>
                  <a:srgbClr val="153F5A"/>
                </a:solidFill>
              </a:rPr>
              <a:t>ESR1</a:t>
            </a:r>
            <a:r>
              <a:rPr lang="en-US">
                <a:solidFill>
                  <a:srgbClr val="153F5A"/>
                </a:solidFill>
              </a:rPr>
              <a:t> and </a:t>
            </a:r>
            <a:r>
              <a:rPr i="1" lang="en-US">
                <a:solidFill>
                  <a:srgbClr val="153F5A"/>
                </a:solidFill>
              </a:rPr>
              <a:t>PIK3CA</a:t>
            </a:r>
            <a:endParaRPr/>
          </a:p>
          <a:p>
            <a:pPr indent="0" lvl="0" marL="0" marR="0" rtl="0" algn="l">
              <a:lnSpc>
                <a:spcPct val="90000"/>
              </a:lnSpc>
              <a:spcBef>
                <a:spcPts val="0"/>
              </a:spcBef>
              <a:spcAft>
                <a:spcPts val="0"/>
              </a:spcAft>
              <a:buClr>
                <a:schemeClr val="accent1"/>
              </a:buClr>
              <a:buSzPts val="2900"/>
              <a:buFont typeface="Arial Narrow"/>
              <a:buNone/>
            </a:pPr>
            <a:r>
              <a:rPr lang="en-US">
                <a:solidFill>
                  <a:srgbClr val="153F5A"/>
                </a:solidFill>
              </a:rPr>
              <a:t>co-mutations delivers similar benefit to combination therapies with PI3K/AKTi</a:t>
            </a:r>
            <a:endParaRPr/>
          </a:p>
        </p:txBody>
      </p:sp>
      <p:sp>
        <p:nvSpPr>
          <p:cNvPr id="3400" name="Google Shape;3400;p98"/>
          <p:cNvSpPr txBox="1"/>
          <p:nvPr/>
        </p:nvSpPr>
        <p:spPr>
          <a:xfrm>
            <a:off x="417945" y="5533924"/>
            <a:ext cx="11212209" cy="33855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1100" u="none" cap="none" strike="noStrike">
                <a:solidFill>
                  <a:schemeClr val="accent5"/>
                </a:solidFill>
                <a:latin typeface="Arial Narrow"/>
                <a:ea typeface="Arial Narrow"/>
                <a:cs typeface="Arial Narrow"/>
                <a:sym typeface="Arial Narrow"/>
              </a:rPr>
              <a:t>Comparisons of efficacy and safety should not be drawn or inferred in the absence of head-to-head studies.</a:t>
            </a:r>
            <a:endParaRPr b="1" i="0" sz="11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b="1" i="0" lang="en-US" sz="1100" u="none" cap="none" strike="noStrike">
                <a:solidFill>
                  <a:schemeClr val="accent5"/>
                </a:solidFill>
                <a:latin typeface="Arial Narrow"/>
                <a:ea typeface="Arial Narrow"/>
                <a:cs typeface="Arial Narrow"/>
                <a:sym typeface="Arial Narrow"/>
              </a:rPr>
              <a:t>The intention of this display is a summary overview; a cross-study/-analysis comparison is generally not possible due to the different methodologies used in these analyses.</a:t>
            </a:r>
            <a:endParaRPr b="1" i="0" sz="1100" u="none" cap="none" strike="noStrike">
              <a:solidFill>
                <a:schemeClr val="accent5"/>
              </a:solidFill>
              <a:latin typeface="Arial Narrow"/>
              <a:ea typeface="Arial Narrow"/>
              <a:cs typeface="Arial Narrow"/>
              <a:sym typeface="Arial Narrow"/>
            </a:endParaRPr>
          </a:p>
        </p:txBody>
      </p:sp>
      <p:sp>
        <p:nvSpPr>
          <p:cNvPr id="3401" name="Google Shape;3401;p98"/>
          <p:cNvSpPr txBox="1"/>
          <p:nvPr/>
        </p:nvSpPr>
        <p:spPr>
          <a:xfrm>
            <a:off x="12128740" y="4779034"/>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2" name="Google Shape;3402;p98"/>
          <p:cNvSpPr txBox="1"/>
          <p:nvPr/>
        </p:nvSpPr>
        <p:spPr>
          <a:xfrm>
            <a:off x="11800936" y="4761781"/>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3403" name="Google Shape;3403;p98"/>
          <p:cNvGraphicFramePr/>
          <p:nvPr/>
        </p:nvGraphicFramePr>
        <p:xfrm>
          <a:off x="417945" y="1259429"/>
          <a:ext cx="3000000" cy="3000000"/>
        </p:xfrm>
        <a:graphic>
          <a:graphicData uri="http://schemas.openxmlformats.org/drawingml/2006/table">
            <a:tbl>
              <a:tblPr bandRow="1" firstRow="1">
                <a:gradFill>
                  <a:gsLst>
                    <a:gs pos="0">
                      <a:srgbClr val="B1BECA"/>
                    </a:gs>
                    <a:gs pos="35000">
                      <a:srgbClr val="CAD0D8"/>
                    </a:gs>
                    <a:gs pos="100000">
                      <a:srgbClr val="EAEEF1"/>
                    </a:gs>
                  </a:gsLst>
                  <a:lin ang="16200000" scaled="0"/>
                </a:gradFill>
                <a:tableStyleId>{AF1CC015-9505-403C-85F3-4C751FB6A9FF}</a:tableStyleId>
              </a:tblPr>
              <a:tblGrid>
                <a:gridCol w="2132350"/>
                <a:gridCol w="1373525"/>
                <a:gridCol w="1294550"/>
                <a:gridCol w="1294550"/>
                <a:gridCol w="1364250"/>
                <a:gridCol w="1286575"/>
                <a:gridCol w="1304900"/>
                <a:gridCol w="1175350"/>
              </a:tblGrid>
              <a:tr h="298975">
                <a:tc>
                  <a:txBody>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Narrow"/>
                        <a:ea typeface="Arial Narrow"/>
                        <a:cs typeface="Arial Narrow"/>
                        <a:sym typeface="Arial Narrow"/>
                      </a:endParaRPr>
                    </a:p>
                  </a:txBody>
                  <a:tcPr marT="45725" marB="45725" marR="91450" marL="9145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Narrow"/>
                          <a:ea typeface="Arial Narrow"/>
                          <a:cs typeface="Arial Narrow"/>
                          <a:sym typeface="Arial Narrow"/>
                        </a:rPr>
                        <a:t>EMERALD</a:t>
                      </a:r>
                      <a:r>
                        <a:rPr b="0" baseline="30000" i="0" lang="en-US" sz="1400" u="none" cap="none" strike="noStrike">
                          <a:solidFill>
                            <a:schemeClr val="lt1"/>
                          </a:solidFill>
                          <a:latin typeface="Arial Narrow"/>
                          <a:ea typeface="Arial Narrow"/>
                          <a:cs typeface="Arial Narrow"/>
                          <a:sym typeface="Arial Narrow"/>
                        </a:rPr>
                        <a:t>1</a:t>
                      </a:r>
                      <a:endParaRPr baseline="30000" sz="16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Narrow"/>
                          <a:ea typeface="Arial Narrow"/>
                          <a:cs typeface="Arial Narrow"/>
                          <a:sym typeface="Arial Narrow"/>
                        </a:rPr>
                        <a:t>Llyod RWE</a:t>
                      </a:r>
                      <a:r>
                        <a:rPr b="0" baseline="30000" i="0" lang="en-US" sz="1400" u="none" cap="none" strike="noStrike">
                          <a:solidFill>
                            <a:schemeClr val="lt1"/>
                          </a:solidFill>
                          <a:latin typeface="Arial Narrow"/>
                          <a:ea typeface="Arial Narrow"/>
                          <a:cs typeface="Arial Narrow"/>
                          <a:sym typeface="Arial Narrow"/>
                        </a:rPr>
                        <a:t>2,a</a:t>
                      </a:r>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Narrow"/>
                          <a:ea typeface="Arial Narrow"/>
                          <a:cs typeface="Arial Narrow"/>
                          <a:sym typeface="Arial Narrow"/>
                        </a:rPr>
                        <a:t>Rugo RWE</a:t>
                      </a:r>
                      <a:r>
                        <a:rPr b="0" baseline="30000" i="0" lang="en-US" sz="1400" u="none" cap="none" strike="noStrike">
                          <a:solidFill>
                            <a:schemeClr val="lt1"/>
                          </a:solidFill>
                          <a:latin typeface="Arial Narrow"/>
                          <a:ea typeface="Arial Narrow"/>
                          <a:cs typeface="Arial Narrow"/>
                          <a:sym typeface="Arial Narrow"/>
                        </a:rPr>
                        <a:t>3,a</a:t>
                      </a:r>
                      <a:endParaRPr b="0" i="0" sz="1400" u="none" cap="none" strike="noStrike">
                        <a:solidFill>
                          <a:schemeClr val="lt1"/>
                        </a:solidFill>
                        <a:latin typeface="Arial Narrow"/>
                        <a:ea typeface="Arial Narrow"/>
                        <a:cs typeface="Arial Narrow"/>
                        <a:sym typeface="Arial Narrow"/>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Narrow"/>
                          <a:ea typeface="Arial Narrow"/>
                          <a:cs typeface="Arial Narrow"/>
                          <a:sym typeface="Arial Narrow"/>
                        </a:rPr>
                        <a:t>EMBER-3</a:t>
                      </a:r>
                      <a:r>
                        <a:rPr b="0" baseline="30000" i="0" lang="en-US" sz="1400" u="none" cap="none" strike="noStrike">
                          <a:solidFill>
                            <a:schemeClr val="lt1"/>
                          </a:solidFill>
                          <a:latin typeface="Arial Narrow"/>
                          <a:ea typeface="Arial Narrow"/>
                          <a:cs typeface="Arial Narrow"/>
                          <a:sym typeface="Arial Narrow"/>
                        </a:rPr>
                        <a:t>4</a:t>
                      </a:r>
                      <a:endParaRPr b="0" i="0" sz="1400" u="none" cap="none" strike="noStrike">
                        <a:solidFill>
                          <a:schemeClr val="lt1"/>
                        </a:solidFill>
                        <a:latin typeface="Arial Narrow"/>
                        <a:ea typeface="Arial Narrow"/>
                        <a:cs typeface="Arial Narrow"/>
                        <a:sym typeface="Arial Narrow"/>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Narrow"/>
                          <a:ea typeface="Arial Narrow"/>
                          <a:cs typeface="Arial Narrow"/>
                          <a:sym typeface="Arial Narrow"/>
                        </a:rPr>
                        <a:t>BYLieve</a:t>
                      </a:r>
                      <a:r>
                        <a:rPr b="0" baseline="30000" i="0" lang="en-US" sz="1400" u="none" cap="none" strike="noStrike">
                          <a:solidFill>
                            <a:schemeClr val="lt1"/>
                          </a:solidFill>
                          <a:latin typeface="Arial Narrow"/>
                          <a:ea typeface="Arial Narrow"/>
                          <a:cs typeface="Arial Narrow"/>
                          <a:sym typeface="Arial Narrow"/>
                        </a:rPr>
                        <a:t>5,6</a:t>
                      </a:r>
                      <a:endParaRPr b="0" i="0" sz="1400" u="none" cap="none" strike="noStrike">
                        <a:solidFill>
                          <a:schemeClr val="lt1"/>
                        </a:solidFill>
                        <a:latin typeface="Arial Narrow"/>
                        <a:ea typeface="Arial Narrow"/>
                        <a:cs typeface="Arial Narrow"/>
                        <a:sym typeface="Arial Narrow"/>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71A0B4"/>
                    </a:solidFill>
                  </a:tcPr>
                </a:tc>
                <a:tc gridSpan="2">
                  <a:txBody>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Narrow"/>
                          <a:ea typeface="Arial Narrow"/>
                          <a:cs typeface="Arial Narrow"/>
                          <a:sym typeface="Arial Narrow"/>
                        </a:rPr>
                        <a:t>CAPItello-291</a:t>
                      </a:r>
                      <a:endParaRPr b="0" i="0" sz="1400" u="none" cap="none" strike="noStrike">
                        <a:latin typeface="Arial Narrow"/>
                        <a:ea typeface="Arial Narrow"/>
                        <a:cs typeface="Arial Narrow"/>
                        <a:sym typeface="Arial Narrow"/>
                      </a:endParaRPr>
                    </a:p>
                  </a:txBody>
                  <a:tcPr marT="45725" marB="45725" marR="91450" marL="91450" anchor="ctr">
                    <a:lnL cap="flat" cmpd="sng" w="38100">
                      <a:solidFill>
                        <a:schemeClr val="lt1"/>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71A0B4"/>
                    </a:solidFill>
                  </a:tcPr>
                </a:tc>
                <a:tc hMerge="1"/>
              </a:tr>
              <a:tr h="273125">
                <a:tc rowSpan="2">
                  <a:txBody>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Narrow"/>
                        <a:ea typeface="Arial Narrow"/>
                        <a:cs typeface="Arial Narrow"/>
                        <a:sym typeface="Arial Narrow"/>
                      </a:endParaRPr>
                    </a:p>
                  </a:txBody>
                  <a:tcPr marT="45725" marB="45725" marR="91450" marL="91450">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FFFFFF"/>
                    </a:solidFill>
                  </a:tcPr>
                </a:tc>
                <a:tc gridSpan="3" rowSpan="2">
                  <a:txBody>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Narrow"/>
                          <a:ea typeface="Arial Narrow"/>
                          <a:cs typeface="Arial Narrow"/>
                          <a:sym typeface="Arial Narrow"/>
                        </a:rPr>
                        <a:t>Elacestrant </a:t>
                      </a:r>
                      <a:endParaRPr sz="1400" u="none" cap="none" strike="noStrike">
                        <a:solidFill>
                          <a:schemeClr val="lt1"/>
                        </a:solidFill>
                      </a:endParaRPr>
                    </a:p>
                  </a:txBody>
                  <a:tcPr marT="45725" marB="45725" marR="91450" marL="91450" anchor="ctr">
                    <a:lnL cap="flat" cmpd="sng" w="9525">
                      <a:solidFill>
                        <a:srgbClr val="000000">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34957"/>
                    </a:solidFill>
                  </a:tcPr>
                </a:tc>
                <a:tc rowSpan="2" hMerge="1"/>
                <a:tc rowSpan="2" hMerge="1"/>
                <a:tc rowSpan="2">
                  <a:txBody>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Narrow"/>
                          <a:ea typeface="Arial Narrow"/>
                          <a:cs typeface="Arial Narrow"/>
                          <a:sym typeface="Arial Narrow"/>
                        </a:rPr>
                        <a:t>Imlunestrant</a:t>
                      </a:r>
                      <a:endParaRPr b="0" i="0" sz="1400" u="none" cap="none" strike="noStrike">
                        <a:solidFill>
                          <a:schemeClr val="lt1"/>
                        </a:solidFill>
                        <a:latin typeface="Arial Narrow"/>
                        <a:ea typeface="Arial Narrow"/>
                        <a:cs typeface="Arial Narrow"/>
                        <a:sym typeface="Arial Narrow"/>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34957"/>
                    </a:solidFill>
                  </a:tcPr>
                </a:tc>
                <a:tc rowSpan="2">
                  <a:txBody>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Narrow"/>
                          <a:ea typeface="Arial Narrow"/>
                          <a:cs typeface="Arial Narrow"/>
                          <a:sym typeface="Arial Narrow"/>
                        </a:rPr>
                        <a:t>Alpelisib + fulv</a:t>
                      </a:r>
                      <a:endParaRPr b="0" i="0" sz="1400" u="none" cap="none" strike="noStrike">
                        <a:solidFill>
                          <a:schemeClr val="lt1"/>
                        </a:solidFill>
                        <a:latin typeface="Arial Narrow"/>
                        <a:ea typeface="Arial Narrow"/>
                        <a:cs typeface="Arial Narrow"/>
                        <a:sym typeface="Arial Narrow"/>
                      </a:endParaRPr>
                    </a:p>
                  </a:txBody>
                  <a:tcPr marT="45725" marB="45725" marR="91450" marL="91450"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34957"/>
                    </a:solidFill>
                  </a:tcPr>
                </a:tc>
                <a:tc gridSpan="2">
                  <a:txBody>
                    <a:bodyPr/>
                    <a:lstStyle/>
                    <a:p>
                      <a:pPr indent="0" lvl="0" marL="0" marR="0" rtl="0" algn="ctr">
                        <a:lnSpc>
                          <a:spcPct val="100000"/>
                        </a:lnSpc>
                        <a:spcBef>
                          <a:spcPts val="0"/>
                        </a:spcBef>
                        <a:spcAft>
                          <a:spcPts val="0"/>
                        </a:spcAft>
                        <a:buNone/>
                      </a:pPr>
                      <a:r>
                        <a:rPr b="0" i="0" lang="en-US" sz="1400" u="none" cap="none" strike="noStrike">
                          <a:solidFill>
                            <a:schemeClr val="lt1"/>
                          </a:solidFill>
                          <a:latin typeface="Arial Narrow"/>
                          <a:ea typeface="Arial Narrow"/>
                          <a:cs typeface="Arial Narrow"/>
                          <a:sym typeface="Arial Narrow"/>
                        </a:rPr>
                        <a:t>Capivasertib + fulv </a:t>
                      </a:r>
                      <a:endParaRPr b="0" i="0" sz="1400" u="none" cap="none" strike="noStrike">
                        <a:latin typeface="Arial Narrow"/>
                        <a:ea typeface="Arial Narrow"/>
                        <a:cs typeface="Arial Narrow"/>
                        <a:sym typeface="Arial Narrow"/>
                      </a:endParaRPr>
                    </a:p>
                  </a:txBody>
                  <a:tcPr marT="45725" marB="45725" marR="91450" marL="91450" anchor="ctr">
                    <a:lnL cap="flat" cmpd="sng" w="38100">
                      <a:solidFill>
                        <a:schemeClr val="lt1"/>
                      </a:solidFill>
                      <a:prstDash val="solid"/>
                      <a:round/>
                      <a:headEnd len="sm" w="sm" type="none"/>
                      <a:tailEnd len="sm" w="sm" type="none"/>
                    </a:lnL>
                    <a:lnR cap="flat" cmpd="sng" w="12700">
                      <a:solidFill>
                        <a:srgbClr val="BFBFBF"/>
                      </a:solidFill>
                      <a:prstDash val="solid"/>
                      <a:round/>
                      <a:headEnd len="sm" w="sm" type="none"/>
                      <a:tailEnd len="sm" w="sm" type="none"/>
                    </a:lnR>
                    <a:lnT cap="flat" cmpd="sng" w="9525">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34957"/>
                    </a:solidFill>
                  </a:tcPr>
                </a:tc>
                <a:tc hMerge="1"/>
              </a:tr>
              <a:tr h="127000">
                <a:tc vMerge="1"/>
                <a:tc gridSpan="3" vMerge="1"/>
                <a:tc hMerge="1" vMerge="1"/>
                <a:tc hMerge="1" vMerge="1"/>
                <a:tc vMerge="1"/>
                <a:tc vMerge="1"/>
                <a:tc>
                  <a:txBody>
                    <a:bodyPr/>
                    <a:lstStyle/>
                    <a:p>
                      <a:pPr indent="0" lvl="0" marL="0" marR="0" rtl="0" algn="ctr">
                        <a:lnSpc>
                          <a:spcPct val="100000"/>
                        </a:lnSpc>
                        <a:spcBef>
                          <a:spcPts val="0"/>
                        </a:spcBef>
                        <a:spcAft>
                          <a:spcPts val="0"/>
                        </a:spcAft>
                        <a:buNone/>
                      </a:pPr>
                      <a:r>
                        <a:rPr b="0" i="0" lang="en-US" sz="1000" u="none" cap="none" strike="noStrike">
                          <a:solidFill>
                            <a:schemeClr val="lt1"/>
                          </a:solidFill>
                          <a:latin typeface="Arial Narrow"/>
                          <a:ea typeface="Arial Narrow"/>
                          <a:cs typeface="Arial Narrow"/>
                          <a:sym typeface="Arial Narrow"/>
                        </a:rPr>
                        <a:t>Original</a:t>
                      </a:r>
                      <a:r>
                        <a:rPr b="0" baseline="30000" i="0" lang="en-US" sz="1000" u="none" cap="none" strike="noStrike">
                          <a:solidFill>
                            <a:schemeClr val="lt1"/>
                          </a:solidFill>
                          <a:latin typeface="Arial Narrow"/>
                          <a:ea typeface="Arial Narrow"/>
                          <a:cs typeface="Arial Narrow"/>
                          <a:sym typeface="Arial Narrow"/>
                        </a:rPr>
                        <a:t>7</a:t>
                      </a:r>
                      <a:endParaRPr/>
                    </a:p>
                    <a:p>
                      <a:pPr indent="0" lvl="0" marL="0" marR="0" rtl="0" algn="ctr">
                        <a:lnSpc>
                          <a:spcPct val="100000"/>
                        </a:lnSpc>
                        <a:spcBef>
                          <a:spcPts val="0"/>
                        </a:spcBef>
                        <a:spcAft>
                          <a:spcPts val="0"/>
                        </a:spcAft>
                        <a:buNone/>
                      </a:pPr>
                      <a:r>
                        <a:rPr b="0" i="0" lang="en-US" sz="700" u="none" cap="none" strike="noStrike">
                          <a:solidFill>
                            <a:schemeClr val="lt1"/>
                          </a:solidFill>
                          <a:latin typeface="Arial Narrow"/>
                          <a:ea typeface="Arial Narrow"/>
                          <a:cs typeface="Arial Narrow"/>
                          <a:sym typeface="Arial Narrow"/>
                        </a:rPr>
                        <a:t>FoundationOne© CDx</a:t>
                      </a:r>
                      <a:endParaRPr/>
                    </a:p>
                    <a:p>
                      <a:pPr indent="0" lvl="0" marL="0" marR="0" rtl="0" algn="ctr">
                        <a:lnSpc>
                          <a:spcPct val="100000"/>
                        </a:lnSpc>
                        <a:spcBef>
                          <a:spcPts val="0"/>
                        </a:spcBef>
                        <a:spcAft>
                          <a:spcPts val="0"/>
                        </a:spcAft>
                        <a:buNone/>
                      </a:pPr>
                      <a:r>
                        <a:rPr b="0" i="0" lang="en-US" sz="700" u="none" cap="none" strike="noStrike">
                          <a:solidFill>
                            <a:schemeClr val="lt1"/>
                          </a:solidFill>
                          <a:latin typeface="Arial Narrow"/>
                          <a:ea typeface="Arial Narrow"/>
                          <a:cs typeface="Arial Narrow"/>
                          <a:sym typeface="Arial Narrow"/>
                        </a:rPr>
                        <a:t>(tissue)</a:t>
                      </a:r>
                      <a:endParaRPr/>
                    </a:p>
                  </a:txBody>
                  <a:tcPr marT="45725" marB="45725" marR="91450" marL="91450" anchor="ctr">
                    <a:lnL cap="flat" cmpd="sng" w="381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34957"/>
                    </a:solidFill>
                  </a:tcPr>
                </a:tc>
                <a:tc>
                  <a:txBody>
                    <a:bodyPr/>
                    <a:lstStyle/>
                    <a:p>
                      <a:pPr indent="0" lvl="0" marL="0" marR="0" rtl="0" algn="ctr">
                        <a:lnSpc>
                          <a:spcPct val="100000"/>
                        </a:lnSpc>
                        <a:spcBef>
                          <a:spcPts val="0"/>
                        </a:spcBef>
                        <a:spcAft>
                          <a:spcPts val="0"/>
                        </a:spcAft>
                        <a:buNone/>
                      </a:pPr>
                      <a:r>
                        <a:rPr b="0" i="0" lang="en-US" sz="1000" u="none" cap="none" strike="noStrike">
                          <a:solidFill>
                            <a:schemeClr val="lt1"/>
                          </a:solidFill>
                          <a:latin typeface="Arial Narrow"/>
                          <a:ea typeface="Arial Narrow"/>
                          <a:cs typeface="Arial Narrow"/>
                          <a:sym typeface="Arial Narrow"/>
                        </a:rPr>
                        <a:t>Exploratory</a:t>
                      </a:r>
                      <a:r>
                        <a:rPr b="0" baseline="30000" i="0" lang="en-US" sz="1000" u="none" cap="none" strike="noStrike">
                          <a:solidFill>
                            <a:schemeClr val="lt1"/>
                          </a:solidFill>
                          <a:latin typeface="Arial Narrow"/>
                          <a:ea typeface="Arial Narrow"/>
                          <a:cs typeface="Arial Narrow"/>
                          <a:sym typeface="Arial Narrow"/>
                        </a:rPr>
                        <a:t>8</a:t>
                      </a:r>
                      <a:endParaRPr/>
                    </a:p>
                    <a:p>
                      <a:pPr indent="0" lvl="0" marL="0" marR="0" rtl="0" algn="ctr">
                        <a:lnSpc>
                          <a:spcPct val="100000"/>
                        </a:lnSpc>
                        <a:spcBef>
                          <a:spcPts val="0"/>
                        </a:spcBef>
                        <a:spcAft>
                          <a:spcPts val="0"/>
                        </a:spcAft>
                        <a:buNone/>
                      </a:pPr>
                      <a:r>
                        <a:rPr b="0" i="0" lang="en-US" sz="700" u="none" cap="none" strike="noStrike">
                          <a:solidFill>
                            <a:schemeClr val="lt1"/>
                          </a:solidFill>
                          <a:latin typeface="Arial Narrow"/>
                          <a:ea typeface="Arial Narrow"/>
                          <a:cs typeface="Arial Narrow"/>
                          <a:sym typeface="Arial Narrow"/>
                        </a:rPr>
                        <a:t>Guadant Intinity</a:t>
                      </a:r>
                      <a:r>
                        <a:rPr b="0" baseline="30000" i="0" lang="en-US" sz="700" u="none" cap="none" strike="noStrike">
                          <a:solidFill>
                            <a:schemeClr val="lt1"/>
                          </a:solidFill>
                          <a:latin typeface="Arial Narrow"/>
                          <a:ea typeface="Arial Narrow"/>
                          <a:cs typeface="Arial Narrow"/>
                          <a:sym typeface="Arial Narrow"/>
                        </a:rPr>
                        <a:t>TM</a:t>
                      </a:r>
                      <a:endParaRPr b="0" baseline="30000" i="0" sz="700" u="none" cap="none" strike="noStrike">
                        <a:solidFill>
                          <a:schemeClr val="lt1"/>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b="0" i="0" lang="en-US" sz="700" u="none" cap="none" strike="noStrike">
                          <a:solidFill>
                            <a:schemeClr val="lt1"/>
                          </a:solidFill>
                          <a:latin typeface="Arial Narrow"/>
                          <a:ea typeface="Arial Narrow"/>
                          <a:cs typeface="Arial Narrow"/>
                          <a:sym typeface="Arial Narrow"/>
                        </a:rPr>
                        <a:t>(blood)</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434957"/>
                    </a:solidFill>
                  </a:tcPr>
                </a:tc>
              </a:tr>
              <a:tr h="165100">
                <a:tc>
                  <a:txBody>
                    <a:bodyPr/>
                    <a:lstStyle/>
                    <a:p>
                      <a:pPr indent="0" lvl="0" marL="0" marR="0" rtl="0" algn="l">
                        <a:lnSpc>
                          <a:spcPct val="100000"/>
                        </a:lnSpc>
                        <a:spcBef>
                          <a:spcPts val="0"/>
                        </a:spcBef>
                        <a:spcAft>
                          <a:spcPts val="0"/>
                        </a:spcAft>
                        <a:buNone/>
                      </a:pPr>
                      <a:r>
                        <a:t/>
                      </a:r>
                      <a:endParaRPr b="0" i="0" sz="1400" u="none" cap="none" strike="noStrike">
                        <a:latin typeface="Arial Narrow"/>
                        <a:ea typeface="Arial Narrow"/>
                        <a:cs typeface="Arial Narrow"/>
                        <a:sym typeface="Arial Narrow"/>
                      </a:endParaRPr>
                    </a:p>
                  </a:txBody>
                  <a:tcPr marT="45725" marB="45725" marR="91450" marL="91450">
                    <a:lnL cap="flat" cmpd="sng" w="12700">
                      <a:solidFill>
                        <a:schemeClr val="lt1"/>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300" u="none" cap="none" strike="noStrike">
                          <a:latin typeface="Arial Narrow"/>
                          <a:ea typeface="Arial Narrow"/>
                          <a:cs typeface="Arial Narrow"/>
                          <a:sym typeface="Arial Narrow"/>
                        </a:rPr>
                        <a:t>mPFS, mo</a:t>
                      </a:r>
                      <a:endParaRPr sz="1300" u="none" cap="none" strike="noStrike"/>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BFBFBF"/>
                      </a:solidFill>
                      <a:prstDash val="solid"/>
                      <a:round/>
                      <a:headEnd len="sm" w="sm" type="none"/>
                      <a:tailEnd len="sm" w="sm" type="none"/>
                    </a:lnB>
                    <a:solidFill>
                      <a:srgbClr val="E6E8ED"/>
                    </a:solidFill>
                  </a:tcPr>
                </a:tc>
                <a:tc>
                  <a:txBody>
                    <a:bodyPr/>
                    <a:lstStyle/>
                    <a:p>
                      <a:pPr indent="0" lvl="0" marL="0" marR="0" rtl="0" algn="ctr">
                        <a:lnSpc>
                          <a:spcPct val="100000"/>
                        </a:lnSpc>
                        <a:spcBef>
                          <a:spcPts val="0"/>
                        </a:spcBef>
                        <a:spcAft>
                          <a:spcPts val="0"/>
                        </a:spcAft>
                        <a:buNone/>
                      </a:pPr>
                      <a:r>
                        <a:rPr b="0" i="0" lang="en-US" sz="1300" u="none" cap="none" strike="noStrike">
                          <a:latin typeface="Arial Narrow"/>
                          <a:ea typeface="Arial Narrow"/>
                          <a:cs typeface="Arial Narrow"/>
                          <a:sym typeface="Arial Narrow"/>
                        </a:rPr>
                        <a:t>mTTNT, mo </a:t>
                      </a:r>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BFBFBF"/>
                      </a:solidFill>
                      <a:prstDash val="solid"/>
                      <a:round/>
                      <a:headEnd len="sm" w="sm" type="none"/>
                      <a:tailEnd len="sm" w="sm" type="none"/>
                    </a:lnB>
                    <a:solidFill>
                      <a:srgbClr val="E6E8ED"/>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latin typeface="Arial Narrow"/>
                          <a:ea typeface="Arial Narrow"/>
                          <a:cs typeface="Arial Narrow"/>
                          <a:sym typeface="Arial Narrow"/>
                        </a:rPr>
                        <a:t>mTTNT, mo </a:t>
                      </a:r>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BFBFBF"/>
                      </a:solidFill>
                      <a:prstDash val="solid"/>
                      <a:round/>
                      <a:headEnd len="sm" w="sm" type="none"/>
                      <a:tailEnd len="sm" w="sm" type="none"/>
                    </a:lnB>
                    <a:solidFill>
                      <a:srgbClr val="E6E8ED"/>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latin typeface="Arial Narrow"/>
                          <a:ea typeface="Arial Narrow"/>
                          <a:cs typeface="Arial Narrow"/>
                          <a:sym typeface="Arial Narrow"/>
                        </a:rPr>
                        <a:t>mPFS, mo</a:t>
                      </a:r>
                      <a:endParaRPr b="0" i="0" sz="1300" u="none" cap="none" strike="noStrike">
                        <a:latin typeface="Arial Narrow"/>
                        <a:ea typeface="Arial Narrow"/>
                        <a:cs typeface="Arial Narrow"/>
                        <a:sym typeface="Arial Narrow"/>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BFBFBF"/>
                      </a:solidFill>
                      <a:prstDash val="solid"/>
                      <a:round/>
                      <a:headEnd len="sm" w="sm" type="none"/>
                      <a:tailEnd len="sm" w="sm" type="none"/>
                    </a:lnB>
                    <a:solidFill>
                      <a:srgbClr val="E6E8ED"/>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latin typeface="Arial Narrow"/>
                          <a:ea typeface="Arial Narrow"/>
                          <a:cs typeface="Arial Narrow"/>
                          <a:sym typeface="Arial Narrow"/>
                        </a:rPr>
                        <a:t>mPFS, mo</a:t>
                      </a:r>
                      <a:endParaRPr b="0" i="0" sz="1300" u="none" cap="none" strike="noStrike">
                        <a:latin typeface="Arial Narrow"/>
                        <a:ea typeface="Arial Narrow"/>
                        <a:cs typeface="Arial Narrow"/>
                        <a:sym typeface="Arial Narrow"/>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BFBFBF"/>
                      </a:solidFill>
                      <a:prstDash val="solid"/>
                      <a:round/>
                      <a:headEnd len="sm" w="sm" type="none"/>
                      <a:tailEnd len="sm" w="sm" type="none"/>
                    </a:lnB>
                    <a:solidFill>
                      <a:srgbClr val="E6E8ED"/>
                    </a:solidFill>
                  </a:tcPr>
                </a:tc>
                <a:tc>
                  <a:txBody>
                    <a:bodyPr/>
                    <a:lstStyle/>
                    <a:p>
                      <a:pPr indent="0" lvl="0" marL="0" marR="0" rtl="0" algn="ctr">
                        <a:lnSpc>
                          <a:spcPct val="100000"/>
                        </a:lnSpc>
                        <a:spcBef>
                          <a:spcPts val="0"/>
                        </a:spcBef>
                        <a:spcAft>
                          <a:spcPts val="0"/>
                        </a:spcAft>
                        <a:buClr>
                          <a:srgbClr val="000000"/>
                        </a:buClr>
                        <a:buSzPts val="1300"/>
                        <a:buFont typeface="Arial"/>
                        <a:buNone/>
                      </a:pPr>
                      <a:r>
                        <a:rPr b="0" i="0" lang="en-US" sz="1300" u="none" cap="none" strike="noStrike">
                          <a:latin typeface="Arial Narrow"/>
                          <a:ea typeface="Arial Narrow"/>
                          <a:cs typeface="Arial Narrow"/>
                          <a:sym typeface="Arial Narrow"/>
                        </a:rPr>
                        <a:t>mPFS, mo</a:t>
                      </a:r>
                      <a:endParaRPr b="0" i="0" sz="1300" u="none" cap="none" strike="noStrike">
                        <a:latin typeface="Arial Narrow"/>
                        <a:ea typeface="Arial Narrow"/>
                        <a:cs typeface="Arial Narrow"/>
                        <a:sym typeface="Arial Narrow"/>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BFBFBF"/>
                      </a:solidFill>
                      <a:prstDash val="solid"/>
                      <a:round/>
                      <a:headEnd len="sm" w="sm" type="none"/>
                      <a:tailEnd len="sm" w="sm" type="none"/>
                    </a:lnB>
                    <a:solidFill>
                      <a:srgbClr val="E6E8ED"/>
                    </a:solidFill>
                  </a:tcPr>
                </a:tc>
                <a:tc>
                  <a:txBody>
                    <a:bodyPr/>
                    <a:lstStyle/>
                    <a:p>
                      <a:pPr indent="0" lvl="0" marL="0" marR="0" rtl="0" algn="ctr">
                        <a:lnSpc>
                          <a:spcPct val="100000"/>
                        </a:lnSpc>
                        <a:spcBef>
                          <a:spcPts val="0"/>
                        </a:spcBef>
                        <a:spcAft>
                          <a:spcPts val="0"/>
                        </a:spcAft>
                        <a:buNone/>
                      </a:pPr>
                      <a:r>
                        <a:rPr b="0" i="0" lang="en-US" sz="1300" u="none" cap="none" strike="noStrike">
                          <a:latin typeface="Arial Narrow"/>
                          <a:ea typeface="Arial Narrow"/>
                          <a:cs typeface="Arial Narrow"/>
                          <a:sym typeface="Arial Narrow"/>
                        </a:rPr>
                        <a:t>mPFS, mo</a:t>
                      </a:r>
                      <a:endParaRPr b="0" i="0" sz="1300" u="none" cap="none" strike="noStrike">
                        <a:latin typeface="Arial Narrow"/>
                        <a:ea typeface="Arial Narrow"/>
                        <a:cs typeface="Arial Narrow"/>
                        <a:sym typeface="Arial Narrow"/>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rgbClr val="BFBFBF"/>
                      </a:solidFill>
                      <a:prstDash val="solid"/>
                      <a:round/>
                      <a:headEnd len="sm" w="sm" type="none"/>
                      <a:tailEnd len="sm" w="sm" type="none"/>
                    </a:lnB>
                    <a:solidFill>
                      <a:srgbClr val="E6E8ED"/>
                    </a:solidFill>
                  </a:tcPr>
                </a:tc>
              </a:tr>
              <a:tr h="493825">
                <a:tc>
                  <a:txBody>
                    <a:bodyPr/>
                    <a:lstStyle/>
                    <a:p>
                      <a:pPr indent="0" lvl="0" marL="0" marR="0" rtl="0" algn="l">
                        <a:lnSpc>
                          <a:spcPct val="100000"/>
                        </a:lnSpc>
                        <a:spcBef>
                          <a:spcPts val="0"/>
                        </a:spcBef>
                        <a:spcAft>
                          <a:spcPts val="0"/>
                        </a:spcAft>
                        <a:buNone/>
                      </a:pPr>
                      <a:r>
                        <a:rPr b="1" i="0" lang="en-US" sz="1300" u="none" cap="none" strike="noStrike">
                          <a:solidFill>
                            <a:srgbClr val="262626"/>
                          </a:solidFill>
                          <a:latin typeface="Arial Narrow"/>
                          <a:ea typeface="Arial Narrow"/>
                          <a:cs typeface="Arial Narrow"/>
                          <a:sym typeface="Arial Narrow"/>
                        </a:rPr>
                        <a:t>Prior CDK4/6i </a:t>
                      </a:r>
                      <a:endParaRPr/>
                    </a:p>
                    <a:p>
                      <a:pPr indent="0" lvl="0" marL="0" marR="0" rtl="0" algn="l">
                        <a:lnSpc>
                          <a:spcPct val="100000"/>
                        </a:lnSpc>
                        <a:spcBef>
                          <a:spcPts val="0"/>
                        </a:spcBef>
                        <a:spcAft>
                          <a:spcPts val="0"/>
                        </a:spcAft>
                        <a:buNone/>
                      </a:pPr>
                      <a:r>
                        <a:rPr b="1" i="0" lang="en-US" sz="1300" u="none" cap="none" strike="noStrike">
                          <a:solidFill>
                            <a:srgbClr val="262626"/>
                          </a:solidFill>
                          <a:latin typeface="Arial Narrow"/>
                          <a:ea typeface="Arial Narrow"/>
                          <a:cs typeface="Arial Narrow"/>
                          <a:sym typeface="Arial Narrow"/>
                        </a:rPr>
                        <a:t>&amp; only </a:t>
                      </a:r>
                      <a:r>
                        <a:rPr b="1" i="1" lang="en-US" sz="1300" u="none" cap="none" strike="noStrike">
                          <a:solidFill>
                            <a:srgbClr val="262626"/>
                          </a:solidFill>
                          <a:latin typeface="Arial Narrow"/>
                          <a:ea typeface="Arial Narrow"/>
                          <a:cs typeface="Arial Narrow"/>
                          <a:sym typeface="Arial Narrow"/>
                        </a:rPr>
                        <a:t>AKT/PIK3CA-</a:t>
                      </a:r>
                      <a:r>
                        <a:rPr b="1" i="0" lang="en-US" sz="1300" u="none" cap="none" strike="noStrike">
                          <a:solidFill>
                            <a:srgbClr val="262626"/>
                          </a:solidFill>
                          <a:latin typeface="Arial Narrow"/>
                          <a:ea typeface="Arial Narrow"/>
                          <a:cs typeface="Arial Narrow"/>
                          <a:sym typeface="Arial Narrow"/>
                        </a:rPr>
                        <a:t>mut</a:t>
                      </a:r>
                      <a:endParaRPr b="1" i="0" sz="1300" u="none" cap="none" strike="noStrike">
                        <a:solidFill>
                          <a:srgbClr val="262626"/>
                        </a:solidFill>
                        <a:latin typeface="Arial Narrow"/>
                        <a:ea typeface="Arial Narrow"/>
                        <a:cs typeface="Arial Narrow"/>
                        <a:sym typeface="Arial Narrow"/>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262626"/>
                          </a:solidFill>
                          <a:latin typeface="Arial Narrow"/>
                          <a:ea typeface="Arial Narrow"/>
                          <a:cs typeface="Arial Narrow"/>
                          <a:sym typeface="Arial Narrow"/>
                        </a:rPr>
                        <a:t>N/A</a:t>
                      </a:r>
                      <a:endParaRPr sz="1600" u="none" cap="none" strike="noStrike">
                        <a:solidFill>
                          <a:srgbClr val="262626"/>
                        </a:solidFill>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N/A</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N/A</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N/A</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900" u="none" cap="none" strike="noStrike">
                          <a:solidFill>
                            <a:srgbClr val="262626"/>
                          </a:solidFill>
                          <a:latin typeface="Arial Narrow"/>
                          <a:ea typeface="Arial Narrow"/>
                          <a:cs typeface="Arial Narrow"/>
                          <a:sym typeface="Arial Narrow"/>
                        </a:rPr>
                        <a:t>Primary analysis </a:t>
                      </a:r>
                      <a:endParaRPr/>
                    </a:p>
                    <a:p>
                      <a:pPr indent="0" lvl="0" marL="0" marR="0" rtl="0" algn="ctr">
                        <a:lnSpc>
                          <a:spcPct val="100000"/>
                        </a:lnSpc>
                        <a:spcBef>
                          <a:spcPts val="0"/>
                        </a:spcBef>
                        <a:spcAft>
                          <a:spcPts val="0"/>
                        </a:spcAft>
                        <a:buNone/>
                      </a:pPr>
                      <a:r>
                        <a:rPr b="0" i="0" lang="en-US" sz="900" u="none" cap="none" strike="noStrike">
                          <a:solidFill>
                            <a:srgbClr val="262626"/>
                          </a:solidFill>
                          <a:latin typeface="Arial Narrow"/>
                          <a:ea typeface="Arial Narrow"/>
                          <a:cs typeface="Arial Narrow"/>
                          <a:sym typeface="Arial Narrow"/>
                        </a:rPr>
                        <a:t>(n=121)</a:t>
                      </a:r>
                      <a:endParaRPr/>
                    </a:p>
                    <a:p>
                      <a:pPr indent="0" lvl="0" marL="0" marR="0" rtl="0" algn="ctr">
                        <a:lnSpc>
                          <a:spcPct val="100000"/>
                        </a:lnSpc>
                        <a:spcBef>
                          <a:spcPts val="0"/>
                        </a:spcBef>
                        <a:spcAft>
                          <a:spcPts val="0"/>
                        </a:spcAft>
                        <a:buNone/>
                      </a:pPr>
                      <a:r>
                        <a:t/>
                      </a:r>
                      <a:endParaRPr b="0" i="0" sz="10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b="1" i="0" lang="en-US" sz="1400" u="none" cap="none" strike="noStrike">
                          <a:solidFill>
                            <a:srgbClr val="262626"/>
                          </a:solidFill>
                          <a:latin typeface="Arial Narrow"/>
                          <a:ea typeface="Arial Narrow"/>
                          <a:cs typeface="Arial Narrow"/>
                          <a:sym typeface="Arial Narrow"/>
                        </a:rPr>
                        <a:t>8.0</a:t>
                      </a:r>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0" i="0" lang="en-US" sz="900" u="none" cap="none" strike="noStrike">
                          <a:solidFill>
                            <a:srgbClr val="262626"/>
                          </a:solidFill>
                          <a:latin typeface="Arial Narrow"/>
                          <a:ea typeface="Arial Narrow"/>
                          <a:cs typeface="Arial Narrow"/>
                          <a:sym typeface="Arial Narrow"/>
                        </a:rPr>
                        <a:t>Subgroup analysis (n=113)</a:t>
                      </a:r>
                      <a:endParaRPr/>
                    </a:p>
                    <a:p>
                      <a:pPr indent="0" lvl="0" marL="0" marR="0" rtl="0" algn="ctr">
                        <a:lnSpc>
                          <a:spcPct val="100000"/>
                        </a:lnSpc>
                        <a:spcBef>
                          <a:spcPts val="0"/>
                        </a:spcBef>
                        <a:spcAft>
                          <a:spcPts val="0"/>
                        </a:spcAft>
                        <a:buNone/>
                      </a:pPr>
                      <a:r>
                        <a:t/>
                      </a:r>
                      <a:endParaRPr b="0" i="0" sz="10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b="1" i="0" lang="en-US" sz="1400" u="none" cap="none" strike="noStrike">
                          <a:solidFill>
                            <a:srgbClr val="262626"/>
                          </a:solidFill>
                          <a:latin typeface="Arial Narrow"/>
                          <a:ea typeface="Arial Narrow"/>
                          <a:cs typeface="Arial Narrow"/>
                          <a:sym typeface="Arial Narrow"/>
                        </a:rPr>
                        <a:t>5.5</a:t>
                      </a:r>
                      <a:endParaRPr/>
                    </a:p>
                  </a:txBody>
                  <a:tcPr marT="45725" marB="45725" marR="91450" marL="91450">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N/A</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FFFFF"/>
                    </a:solidFill>
                  </a:tcPr>
                </a:tc>
              </a:tr>
              <a:tr h="273125">
                <a:tc gridSpan="8">
                  <a:txBody>
                    <a:bodyPr/>
                    <a:lstStyle/>
                    <a:p>
                      <a:pPr indent="0" lvl="0" marL="0" marR="0" rtl="0" algn="l">
                        <a:lnSpc>
                          <a:spcPct val="100000"/>
                        </a:lnSpc>
                        <a:spcBef>
                          <a:spcPts val="0"/>
                        </a:spcBef>
                        <a:spcAft>
                          <a:spcPts val="0"/>
                        </a:spcAft>
                        <a:buNone/>
                      </a:pPr>
                      <a:r>
                        <a:rPr b="1" i="0" lang="en-US" sz="1400" u="none" cap="none" strike="noStrike">
                          <a:solidFill>
                            <a:srgbClr val="262626"/>
                          </a:solidFill>
                          <a:latin typeface="Arial Narrow"/>
                          <a:ea typeface="Arial Narrow"/>
                          <a:cs typeface="Arial Narrow"/>
                          <a:sym typeface="Arial Narrow"/>
                        </a:rPr>
                        <a:t>Subgroup analysis </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BFBFBF"/>
                    </a:solidFill>
                  </a:tcPr>
                </a:tc>
                <a:tc hMerge="1"/>
                <a:tc hMerge="1"/>
                <a:tc hMerge="1"/>
                <a:tc hMerge="1"/>
                <a:tc hMerge="1"/>
                <a:tc hMerge="1"/>
                <a:tc hMerge="1"/>
              </a:tr>
              <a:tr h="846675">
                <a:tc>
                  <a:txBody>
                    <a:bodyPr/>
                    <a:lstStyle/>
                    <a:p>
                      <a:pPr indent="0" lvl="0" marL="0" marR="0" rtl="0" algn="l">
                        <a:lnSpc>
                          <a:spcPct val="100000"/>
                        </a:lnSpc>
                        <a:spcBef>
                          <a:spcPts val="0"/>
                        </a:spcBef>
                        <a:spcAft>
                          <a:spcPts val="0"/>
                        </a:spcAft>
                        <a:buNone/>
                      </a:pPr>
                      <a:r>
                        <a:rPr b="1" i="0" lang="en-US" sz="1300" u="none" cap="none" strike="noStrike">
                          <a:solidFill>
                            <a:srgbClr val="262626"/>
                          </a:solidFill>
                          <a:latin typeface="Arial Narrow"/>
                          <a:ea typeface="Arial Narrow"/>
                          <a:cs typeface="Arial Narrow"/>
                          <a:sym typeface="Arial Narrow"/>
                        </a:rPr>
                        <a:t>Prior CDK4/6i &amp; </a:t>
                      </a:r>
                      <a:endParaRPr/>
                    </a:p>
                    <a:p>
                      <a:pPr indent="0" lvl="0" marL="0" marR="0" rtl="0" algn="l">
                        <a:lnSpc>
                          <a:spcPct val="100000"/>
                        </a:lnSpc>
                        <a:spcBef>
                          <a:spcPts val="0"/>
                        </a:spcBef>
                        <a:spcAft>
                          <a:spcPts val="0"/>
                        </a:spcAft>
                        <a:buNone/>
                      </a:pPr>
                      <a:r>
                        <a:rPr b="1" i="1" lang="en-US" sz="1300" u="none" cap="none" strike="noStrike">
                          <a:solidFill>
                            <a:srgbClr val="262626"/>
                          </a:solidFill>
                          <a:latin typeface="Arial Narrow"/>
                          <a:ea typeface="Arial Narrow"/>
                          <a:cs typeface="Arial Narrow"/>
                          <a:sym typeface="Arial Narrow"/>
                        </a:rPr>
                        <a:t>AKT/PIK3CA-</a:t>
                      </a:r>
                      <a:r>
                        <a:rPr b="1" i="0" lang="en-US" sz="1300" u="none" cap="none" strike="noStrike">
                          <a:solidFill>
                            <a:srgbClr val="262626"/>
                          </a:solidFill>
                          <a:latin typeface="Arial Narrow"/>
                          <a:ea typeface="Arial Narrow"/>
                          <a:cs typeface="Arial Narrow"/>
                          <a:sym typeface="Arial Narrow"/>
                        </a:rPr>
                        <a:t>mut </a:t>
                      </a:r>
                      <a:endParaRPr/>
                    </a:p>
                    <a:p>
                      <a:pPr indent="0" lvl="0" marL="0" marR="0" rtl="0" algn="l">
                        <a:lnSpc>
                          <a:spcPct val="100000"/>
                        </a:lnSpc>
                        <a:spcBef>
                          <a:spcPts val="0"/>
                        </a:spcBef>
                        <a:spcAft>
                          <a:spcPts val="0"/>
                        </a:spcAft>
                        <a:buNone/>
                      </a:pPr>
                      <a:r>
                        <a:rPr b="1" i="0" lang="en-US" sz="1200" u="sng" cap="none" strike="noStrike">
                          <a:solidFill>
                            <a:srgbClr val="262626"/>
                          </a:solidFill>
                          <a:latin typeface="Arial Narrow"/>
                          <a:ea typeface="Arial Narrow"/>
                          <a:cs typeface="Arial Narrow"/>
                          <a:sym typeface="Arial Narrow"/>
                        </a:rPr>
                        <a:t>AND</a:t>
                      </a:r>
                      <a:r>
                        <a:rPr b="1" i="0" lang="en-US" sz="1200" u="none" cap="none" strike="noStrike">
                          <a:solidFill>
                            <a:srgbClr val="262626"/>
                          </a:solidFill>
                          <a:latin typeface="Arial Narrow"/>
                          <a:ea typeface="Arial Narrow"/>
                          <a:cs typeface="Arial Narrow"/>
                          <a:sym typeface="Arial Narrow"/>
                        </a:rPr>
                        <a:t> </a:t>
                      </a:r>
                      <a:r>
                        <a:rPr b="1" i="1" lang="en-US" sz="1300" u="none" cap="none" strike="noStrike">
                          <a:solidFill>
                            <a:srgbClr val="262626"/>
                          </a:solidFill>
                          <a:latin typeface="Arial Narrow"/>
                          <a:ea typeface="Arial Narrow"/>
                          <a:cs typeface="Arial Narrow"/>
                          <a:sym typeface="Arial Narrow"/>
                        </a:rPr>
                        <a:t>ESR1</a:t>
                      </a:r>
                      <a:r>
                        <a:rPr b="1" i="0" lang="en-US" sz="1300" u="none" cap="none" strike="noStrike">
                          <a:solidFill>
                            <a:srgbClr val="262626"/>
                          </a:solidFill>
                          <a:latin typeface="Arial Narrow"/>
                          <a:ea typeface="Arial Narrow"/>
                          <a:cs typeface="Arial Narrow"/>
                          <a:sym typeface="Arial Narrow"/>
                        </a:rPr>
                        <a:t>-mut</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900" u="none" cap="none" strike="noStrike">
                          <a:solidFill>
                            <a:srgbClr val="262626"/>
                          </a:solidFill>
                          <a:latin typeface="Arial Narrow"/>
                          <a:ea typeface="Arial Narrow"/>
                          <a:cs typeface="Arial Narrow"/>
                          <a:sym typeface="Arial Narrow"/>
                        </a:rPr>
                        <a:t>Post-hoc analysis ≥12 mo prior CDK4/6i</a:t>
                      </a:r>
                      <a:endParaRPr/>
                    </a:p>
                    <a:p>
                      <a:pPr indent="0" lvl="0" marL="0" marR="0" rtl="0" algn="ctr">
                        <a:lnSpc>
                          <a:spcPct val="100000"/>
                        </a:lnSpc>
                        <a:spcBef>
                          <a:spcPts val="0"/>
                        </a:spcBef>
                        <a:spcAft>
                          <a:spcPts val="0"/>
                        </a:spcAft>
                        <a:buNone/>
                      </a:pPr>
                      <a:r>
                        <a:rPr b="0" i="0" lang="en-US" sz="900" u="none" cap="none" strike="noStrike">
                          <a:solidFill>
                            <a:srgbClr val="262626"/>
                          </a:solidFill>
                          <a:latin typeface="Arial Narrow"/>
                          <a:ea typeface="Arial Narrow"/>
                          <a:cs typeface="Arial Narrow"/>
                          <a:sym typeface="Arial Narrow"/>
                        </a:rPr>
                        <a:t> (n= 27)</a:t>
                      </a:r>
                      <a:endParaRPr/>
                    </a:p>
                    <a:p>
                      <a:pPr indent="0" lvl="0" marL="0" marR="0" rtl="0" algn="ctr">
                        <a:lnSpc>
                          <a:spcPct val="100000"/>
                        </a:lnSpc>
                        <a:spcBef>
                          <a:spcPts val="0"/>
                        </a:spcBef>
                        <a:spcAft>
                          <a:spcPts val="0"/>
                        </a:spcAft>
                        <a:buNone/>
                      </a:pPr>
                      <a:r>
                        <a:t/>
                      </a:r>
                      <a:endParaRPr b="0" i="0" sz="10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b="1" i="0" lang="en-US" sz="1400" u="none" cap="none" strike="noStrike">
                          <a:solidFill>
                            <a:srgbClr val="262626"/>
                          </a:solidFill>
                          <a:latin typeface="Arial Narrow"/>
                          <a:ea typeface="Arial Narrow"/>
                          <a:cs typeface="Arial Narrow"/>
                          <a:sym typeface="Arial Narrow"/>
                        </a:rPr>
                        <a:t>5.5</a:t>
                      </a:r>
                      <a:endParaRPr b="1" baseline="30000" i="0" sz="1400" u="none" cap="none" strike="noStrike">
                        <a:solidFill>
                          <a:srgbClr val="262626"/>
                        </a:solidFill>
                        <a:latin typeface="Arial Narrow"/>
                        <a:ea typeface="Arial Narrow"/>
                        <a:cs typeface="Arial Narrow"/>
                        <a:sym typeface="Arial Narrow"/>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900" u="none" cap="none" strike="noStrike">
                          <a:solidFill>
                            <a:srgbClr val="262626"/>
                          </a:solidFill>
                          <a:latin typeface="Arial Narrow"/>
                          <a:ea typeface="Arial Narrow"/>
                          <a:cs typeface="Arial Narrow"/>
                          <a:sym typeface="Arial Narrow"/>
                        </a:rPr>
                        <a:t>76% of total population received prior CDK4/6i </a:t>
                      </a:r>
                      <a:endParaRPr/>
                    </a:p>
                    <a:p>
                      <a:pPr indent="0" lvl="0" marL="0" marR="0" rtl="0" algn="ctr">
                        <a:lnSpc>
                          <a:spcPct val="100000"/>
                        </a:lnSpc>
                        <a:spcBef>
                          <a:spcPts val="0"/>
                        </a:spcBef>
                        <a:spcAft>
                          <a:spcPts val="0"/>
                        </a:spcAft>
                        <a:buNone/>
                      </a:pPr>
                      <a:r>
                        <a:rPr b="0" i="0" lang="en-US" sz="900" u="none" cap="none" strike="noStrike">
                          <a:solidFill>
                            <a:srgbClr val="262626"/>
                          </a:solidFill>
                          <a:latin typeface="Arial Narrow"/>
                          <a:ea typeface="Arial Narrow"/>
                          <a:cs typeface="Arial Narrow"/>
                          <a:sym typeface="Arial Narrow"/>
                        </a:rPr>
                        <a:t>(n= 234)</a:t>
                      </a:r>
                      <a:endParaRPr/>
                    </a:p>
                    <a:p>
                      <a:pPr indent="0" lvl="0" marL="0" marR="0" rtl="0" algn="ctr">
                        <a:lnSpc>
                          <a:spcPct val="100000"/>
                        </a:lnSpc>
                        <a:spcBef>
                          <a:spcPts val="0"/>
                        </a:spcBef>
                        <a:spcAft>
                          <a:spcPts val="0"/>
                        </a:spcAft>
                        <a:buNone/>
                      </a:pPr>
                      <a:r>
                        <a:t/>
                      </a:r>
                      <a:endParaRPr b="0" i="0" sz="10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5.2 </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900" u="none" cap="none" strike="noStrike">
                          <a:solidFill>
                            <a:srgbClr val="262626"/>
                          </a:solidFill>
                          <a:latin typeface="Arial Narrow"/>
                          <a:ea typeface="Arial Narrow"/>
                          <a:cs typeface="Arial Narrow"/>
                          <a:sym typeface="Arial Narrow"/>
                        </a:rPr>
                        <a:t>90% of total population received prior CDK4/6i</a:t>
                      </a:r>
                      <a:endParaRPr/>
                    </a:p>
                    <a:p>
                      <a:pPr indent="0" lvl="0" marL="0" marR="0" rtl="0" algn="ctr">
                        <a:lnSpc>
                          <a:spcPct val="100000"/>
                        </a:lnSpc>
                        <a:spcBef>
                          <a:spcPts val="0"/>
                        </a:spcBef>
                        <a:spcAft>
                          <a:spcPts val="0"/>
                        </a:spcAft>
                        <a:buNone/>
                      </a:pPr>
                      <a:r>
                        <a:rPr b="0" i="0" lang="en-US" sz="900" u="none" cap="none" strike="noStrike">
                          <a:solidFill>
                            <a:srgbClr val="262626"/>
                          </a:solidFill>
                          <a:latin typeface="Arial Narrow"/>
                          <a:ea typeface="Arial Narrow"/>
                          <a:cs typeface="Arial Narrow"/>
                          <a:sym typeface="Arial Narrow"/>
                        </a:rPr>
                        <a:t> (n= 130)</a:t>
                      </a:r>
                      <a:endParaRPr/>
                    </a:p>
                    <a:p>
                      <a:pPr indent="0" lvl="0" marL="0" marR="0" rtl="0" algn="ctr">
                        <a:lnSpc>
                          <a:spcPct val="100000"/>
                        </a:lnSpc>
                        <a:spcBef>
                          <a:spcPts val="0"/>
                        </a:spcBef>
                        <a:spcAft>
                          <a:spcPts val="0"/>
                        </a:spcAft>
                        <a:buNone/>
                      </a:pPr>
                      <a:r>
                        <a:t/>
                      </a:r>
                      <a:endParaRPr b="0" i="0" sz="10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b="1" i="0" lang="en-US" sz="1400" u="none" cap="none" strike="noStrike">
                          <a:solidFill>
                            <a:srgbClr val="262626"/>
                          </a:solidFill>
                          <a:latin typeface="Arial Narrow"/>
                          <a:ea typeface="Arial Narrow"/>
                          <a:cs typeface="Arial Narrow"/>
                          <a:sym typeface="Arial Narrow"/>
                        </a:rPr>
                        <a:t>6.3</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262626"/>
                          </a:solidFill>
                          <a:latin typeface="Arial Narrow"/>
                          <a:ea typeface="Arial Narrow"/>
                          <a:cs typeface="Arial Narrow"/>
                          <a:sym typeface="Arial Narrow"/>
                        </a:rPr>
                        <a:t>65% of total population received prior CDK4/6i </a:t>
                      </a:r>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262626"/>
                          </a:solidFill>
                          <a:latin typeface="Arial Narrow"/>
                          <a:ea typeface="Arial Narrow"/>
                          <a:cs typeface="Arial Narrow"/>
                          <a:sym typeface="Arial Narrow"/>
                        </a:rPr>
                        <a:t>(n= 39)</a:t>
                      </a:r>
                      <a:endParaRPr/>
                    </a:p>
                    <a:p>
                      <a:pPr indent="0" lvl="0" marL="0" marR="0" rtl="0" algn="ctr">
                        <a:lnSpc>
                          <a:spcPct val="100000"/>
                        </a:lnSpc>
                        <a:spcBef>
                          <a:spcPts val="0"/>
                        </a:spcBef>
                        <a:spcAft>
                          <a:spcPts val="0"/>
                        </a:spcAft>
                        <a:buNone/>
                      </a:pPr>
                      <a:r>
                        <a:t/>
                      </a:r>
                      <a:endParaRPr b="0" i="0" sz="10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b="1" i="0" lang="en-US" sz="1400" u="none" cap="none" strike="noStrike">
                          <a:solidFill>
                            <a:srgbClr val="262626"/>
                          </a:solidFill>
                          <a:latin typeface="Arial Narrow"/>
                          <a:ea typeface="Arial Narrow"/>
                          <a:cs typeface="Arial Narrow"/>
                          <a:sym typeface="Arial Narrow"/>
                        </a:rPr>
                        <a:t>3.8</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262626"/>
                          </a:solidFill>
                          <a:latin typeface="Arial Narrow"/>
                          <a:ea typeface="Arial Narrow"/>
                          <a:cs typeface="Arial Narrow"/>
                          <a:sym typeface="Arial Narrow"/>
                        </a:rPr>
                        <a:t>100% of total population received prior CDK4/6i (n= 27)</a:t>
                      </a:r>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b="1" i="0" lang="en-US" sz="1400" u="none" cap="none" strike="noStrike">
                          <a:solidFill>
                            <a:srgbClr val="262626"/>
                          </a:solidFill>
                          <a:latin typeface="Arial Narrow"/>
                          <a:ea typeface="Arial Narrow"/>
                          <a:cs typeface="Arial Narrow"/>
                          <a:sym typeface="Arial Narrow"/>
                        </a:rPr>
                        <a:t>5.6</a:t>
                      </a:r>
                      <a:r>
                        <a:rPr b="1" i="0" lang="en-US" sz="1200" u="none" cap="none" strike="noStrike">
                          <a:solidFill>
                            <a:srgbClr val="262626"/>
                          </a:solidFill>
                          <a:latin typeface="Arial Narrow"/>
                          <a:ea typeface="Arial Narrow"/>
                          <a:cs typeface="Arial Narrow"/>
                          <a:sym typeface="Arial Narrow"/>
                        </a:rPr>
                        <a:t> </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200" u="none" cap="none" strike="noStrike">
                          <a:solidFill>
                            <a:srgbClr val="262626"/>
                          </a:solidFill>
                          <a:latin typeface="Arial Narrow"/>
                          <a:ea typeface="Arial Narrow"/>
                          <a:cs typeface="Arial Narrow"/>
                          <a:sym typeface="Arial Narrow"/>
                        </a:rPr>
                        <a:t>Not reported </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262626"/>
                          </a:solidFill>
                          <a:latin typeface="Arial Narrow"/>
                          <a:ea typeface="Arial Narrow"/>
                          <a:cs typeface="Arial Narrow"/>
                          <a:sym typeface="Arial Narrow"/>
                        </a:rPr>
                        <a:t>77% of total population received prior CDK4/6i </a:t>
                      </a:r>
                      <a:endParaRPr/>
                    </a:p>
                    <a:p>
                      <a:pPr indent="0" lvl="0" marL="0" marR="0" rtl="0" algn="ctr">
                        <a:lnSpc>
                          <a:spcPct val="100000"/>
                        </a:lnSpc>
                        <a:spcBef>
                          <a:spcPts val="0"/>
                        </a:spcBef>
                        <a:spcAft>
                          <a:spcPts val="0"/>
                        </a:spcAft>
                        <a:buNone/>
                      </a:pPr>
                      <a:r>
                        <a:rPr b="0" i="0" lang="en-US" sz="900" u="none" cap="none" strike="noStrike">
                          <a:solidFill>
                            <a:srgbClr val="262626"/>
                          </a:solidFill>
                          <a:latin typeface="Arial Narrow"/>
                          <a:ea typeface="Arial Narrow"/>
                          <a:cs typeface="Arial Narrow"/>
                          <a:sym typeface="Arial Narrow"/>
                        </a:rPr>
                        <a:t>(n= 149) </a:t>
                      </a:r>
                      <a:endParaRPr b="0" i="0" sz="10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t/>
                      </a:r>
                      <a:endParaRPr b="0" i="0" sz="10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b="1" i="0" lang="en-US" sz="1400" u="none" cap="none" strike="noStrike">
                          <a:solidFill>
                            <a:srgbClr val="262626"/>
                          </a:solidFill>
                          <a:latin typeface="Arial Narrow"/>
                          <a:ea typeface="Arial Narrow"/>
                          <a:cs typeface="Arial Narrow"/>
                          <a:sym typeface="Arial Narrow"/>
                        </a:rPr>
                        <a:t>5.5</a:t>
                      </a:r>
                      <a:endParaRPr b="1" baseline="30000" i="0" sz="1400" u="none" cap="none" strike="noStrike">
                        <a:solidFill>
                          <a:srgbClr val="262626"/>
                        </a:solidFill>
                        <a:latin typeface="Arial Narrow"/>
                        <a:ea typeface="Arial Narrow"/>
                        <a:cs typeface="Arial Narrow"/>
                        <a:sym typeface="Arial Narrow"/>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r h="846675">
                <a:tc>
                  <a:txBody>
                    <a:bodyPr/>
                    <a:lstStyle/>
                    <a:p>
                      <a:pPr indent="0" lvl="0" marL="0" marR="0" rtl="0" algn="l">
                        <a:lnSpc>
                          <a:spcPct val="100000"/>
                        </a:lnSpc>
                        <a:spcBef>
                          <a:spcPts val="0"/>
                        </a:spcBef>
                        <a:spcAft>
                          <a:spcPts val="0"/>
                        </a:spcAft>
                        <a:buNone/>
                      </a:pPr>
                      <a:r>
                        <a:rPr b="1" i="0" lang="en-US" sz="1300" u="none" cap="none" strike="noStrike">
                          <a:solidFill>
                            <a:srgbClr val="262626"/>
                          </a:solidFill>
                          <a:latin typeface="Arial Narrow"/>
                          <a:ea typeface="Arial Narrow"/>
                          <a:cs typeface="Arial Narrow"/>
                          <a:sym typeface="Arial Narrow"/>
                        </a:rPr>
                        <a:t>Prior CDK4/6i &amp;  </a:t>
                      </a:r>
                      <a:endParaRPr/>
                    </a:p>
                    <a:p>
                      <a:pPr indent="0" lvl="0" marL="0" marR="0" rtl="0" algn="l">
                        <a:lnSpc>
                          <a:spcPct val="100000"/>
                        </a:lnSpc>
                        <a:spcBef>
                          <a:spcPts val="0"/>
                        </a:spcBef>
                        <a:spcAft>
                          <a:spcPts val="0"/>
                        </a:spcAft>
                        <a:buNone/>
                      </a:pPr>
                      <a:r>
                        <a:rPr b="1" i="1" lang="en-US" sz="1300" u="none" cap="none" strike="noStrike">
                          <a:solidFill>
                            <a:srgbClr val="262626"/>
                          </a:solidFill>
                          <a:latin typeface="Arial Narrow"/>
                          <a:ea typeface="Arial Narrow"/>
                          <a:cs typeface="Arial Narrow"/>
                          <a:sym typeface="Arial Narrow"/>
                        </a:rPr>
                        <a:t>AKT/PIK3CA-</a:t>
                      </a:r>
                      <a:r>
                        <a:rPr b="1" i="0" lang="en-US" sz="1300" u="none" cap="none" strike="noStrike">
                          <a:solidFill>
                            <a:srgbClr val="262626"/>
                          </a:solidFill>
                          <a:latin typeface="Arial Narrow"/>
                          <a:ea typeface="Arial Narrow"/>
                          <a:cs typeface="Arial Narrow"/>
                          <a:sym typeface="Arial Narrow"/>
                        </a:rPr>
                        <a:t>mut </a:t>
                      </a:r>
                      <a:endParaRPr/>
                    </a:p>
                    <a:p>
                      <a:pPr indent="0" lvl="0" marL="0" marR="0" rtl="0" algn="l">
                        <a:lnSpc>
                          <a:spcPct val="100000"/>
                        </a:lnSpc>
                        <a:spcBef>
                          <a:spcPts val="0"/>
                        </a:spcBef>
                        <a:spcAft>
                          <a:spcPts val="0"/>
                        </a:spcAft>
                        <a:buNone/>
                      </a:pPr>
                      <a:r>
                        <a:rPr b="1" i="0" lang="en-US" sz="1100" u="sng" cap="none" strike="noStrike">
                          <a:solidFill>
                            <a:srgbClr val="262626"/>
                          </a:solidFill>
                          <a:latin typeface="Arial Narrow"/>
                          <a:ea typeface="Arial Narrow"/>
                          <a:cs typeface="Arial Narrow"/>
                          <a:sym typeface="Arial Narrow"/>
                        </a:rPr>
                        <a:t>AND</a:t>
                      </a:r>
                      <a:r>
                        <a:rPr b="1" i="0" lang="en-US" sz="1100" u="none" cap="none" strike="noStrike">
                          <a:solidFill>
                            <a:srgbClr val="262626"/>
                          </a:solidFill>
                          <a:latin typeface="Arial Narrow"/>
                          <a:ea typeface="Arial Narrow"/>
                          <a:cs typeface="Arial Narrow"/>
                          <a:sym typeface="Arial Narrow"/>
                        </a:rPr>
                        <a:t> </a:t>
                      </a:r>
                      <a:r>
                        <a:rPr b="1" i="1" lang="en-US" sz="1300" u="none" cap="none" strike="noStrike">
                          <a:solidFill>
                            <a:srgbClr val="262626"/>
                          </a:solidFill>
                          <a:latin typeface="Arial Narrow"/>
                          <a:ea typeface="Arial Narrow"/>
                          <a:cs typeface="Arial Narrow"/>
                          <a:sym typeface="Arial Narrow"/>
                        </a:rPr>
                        <a:t>ESR1</a:t>
                      </a:r>
                      <a:r>
                        <a:rPr b="1" i="0" lang="en-US" sz="1300" u="none" cap="none" strike="noStrike">
                          <a:solidFill>
                            <a:srgbClr val="262626"/>
                          </a:solidFill>
                          <a:latin typeface="Arial Narrow"/>
                          <a:ea typeface="Arial Narrow"/>
                          <a:cs typeface="Arial Narrow"/>
                          <a:sym typeface="Arial Narrow"/>
                        </a:rPr>
                        <a:t>-mut</a:t>
                      </a:r>
                      <a:endParaRPr/>
                    </a:p>
                    <a:p>
                      <a:pPr indent="0" lvl="0" marL="0" marR="0" rtl="0" algn="l">
                        <a:lnSpc>
                          <a:spcPct val="100000"/>
                        </a:lnSpc>
                        <a:spcBef>
                          <a:spcPts val="0"/>
                        </a:spcBef>
                        <a:spcAft>
                          <a:spcPts val="0"/>
                        </a:spcAft>
                        <a:buNone/>
                      </a:pPr>
                      <a:r>
                        <a:rPr b="1" i="0" lang="en-US" sz="1200" u="sng" cap="none" strike="noStrike">
                          <a:solidFill>
                            <a:srgbClr val="262626"/>
                          </a:solidFill>
                          <a:latin typeface="Arial Narrow"/>
                          <a:ea typeface="Arial Narrow"/>
                          <a:cs typeface="Arial Narrow"/>
                          <a:sym typeface="Arial Narrow"/>
                        </a:rPr>
                        <a:t>but</a:t>
                      </a:r>
                      <a:r>
                        <a:rPr b="1" i="0" lang="en-US" sz="1200" u="none" cap="none" strike="noStrike">
                          <a:solidFill>
                            <a:srgbClr val="262626"/>
                          </a:solidFill>
                          <a:latin typeface="Arial Narrow"/>
                          <a:ea typeface="Arial Narrow"/>
                          <a:cs typeface="Arial Narrow"/>
                          <a:sym typeface="Arial Narrow"/>
                        </a:rPr>
                        <a:t>  </a:t>
                      </a:r>
                      <a:r>
                        <a:rPr b="1" i="0" lang="en-US" sz="1300" u="none" cap="none" strike="noStrike">
                          <a:solidFill>
                            <a:srgbClr val="262626"/>
                          </a:solidFill>
                          <a:latin typeface="Arial Narrow"/>
                          <a:ea typeface="Arial Narrow"/>
                          <a:cs typeface="Arial Narrow"/>
                          <a:sym typeface="Arial Narrow"/>
                        </a:rPr>
                        <a:t>2L &amp; no prior CT</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262626"/>
                          </a:solidFill>
                          <a:latin typeface="Arial Narrow"/>
                          <a:ea typeface="Arial Narrow"/>
                          <a:cs typeface="Arial Narrow"/>
                          <a:sym typeface="Arial Narrow"/>
                        </a:rPr>
                        <a:t>-</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262626"/>
                          </a:solidFill>
                          <a:latin typeface="Arial Narrow"/>
                          <a:ea typeface="Arial Narrow"/>
                          <a:cs typeface="Arial Narrow"/>
                          <a:sym typeface="Arial Narrow"/>
                        </a:rPr>
                        <a:t>-</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262626"/>
                          </a:solidFill>
                          <a:latin typeface="Arial Narrow"/>
                          <a:ea typeface="Arial Narrow"/>
                          <a:cs typeface="Arial Narrow"/>
                          <a:sym typeface="Arial Narrow"/>
                        </a:rPr>
                        <a:t>-</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1400" u="none" cap="none" strike="noStrike">
                          <a:solidFill>
                            <a:srgbClr val="262626"/>
                          </a:solidFill>
                          <a:latin typeface="Arial Narrow"/>
                          <a:ea typeface="Arial Narrow"/>
                          <a:cs typeface="Arial Narrow"/>
                          <a:sym typeface="Arial Narrow"/>
                        </a:rPr>
                        <a:t>-</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t/>
                      </a:r>
                      <a:endParaRPr b="0" i="0" sz="1400" u="none" cap="none" strike="noStrike">
                        <a:solidFill>
                          <a:srgbClr val="262626"/>
                        </a:solidFill>
                        <a:latin typeface="Arial Narrow"/>
                        <a:ea typeface="Arial Narrow"/>
                        <a:cs typeface="Arial Narrow"/>
                        <a:sym typeface="Arial Narrow"/>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t/>
                      </a:r>
                      <a:endParaRPr b="0" i="0" sz="1400" u="none" cap="none" strike="noStrike">
                        <a:solidFill>
                          <a:srgbClr val="262626"/>
                        </a:solidFill>
                        <a:latin typeface="Arial Narrow"/>
                        <a:ea typeface="Arial Narrow"/>
                        <a:cs typeface="Arial Narrow"/>
                        <a:sym typeface="Arial Narrow"/>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None/>
                      </a:pPr>
                      <a:r>
                        <a:rPr b="0" i="0" lang="en-US" sz="900" u="none" cap="none" strike="noStrike">
                          <a:solidFill>
                            <a:srgbClr val="262626"/>
                          </a:solidFill>
                          <a:latin typeface="Arial Narrow"/>
                          <a:ea typeface="Arial Narrow"/>
                          <a:cs typeface="Arial Narrow"/>
                          <a:sym typeface="Arial Narrow"/>
                        </a:rPr>
                        <a:t>(n= 94)</a:t>
                      </a:r>
                      <a:endParaRPr/>
                    </a:p>
                    <a:p>
                      <a:pPr indent="0" lvl="0" marL="0" marR="0" rtl="0" algn="ctr">
                        <a:lnSpc>
                          <a:spcPct val="100000"/>
                        </a:lnSpc>
                        <a:spcBef>
                          <a:spcPts val="0"/>
                        </a:spcBef>
                        <a:spcAft>
                          <a:spcPts val="0"/>
                        </a:spcAft>
                        <a:buNone/>
                      </a:pPr>
                      <a:r>
                        <a:t/>
                      </a:r>
                      <a:endParaRPr b="0" i="0" sz="10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None/>
                      </a:pPr>
                      <a:r>
                        <a:rPr b="1" i="0" lang="en-US" sz="1400" u="none" cap="none" strike="noStrike">
                          <a:solidFill>
                            <a:srgbClr val="262626"/>
                          </a:solidFill>
                          <a:latin typeface="Arial Narrow"/>
                          <a:ea typeface="Arial Narrow"/>
                          <a:cs typeface="Arial Narrow"/>
                          <a:sym typeface="Arial Narrow"/>
                        </a:rPr>
                        <a:t>7.0</a:t>
                      </a:r>
                      <a:r>
                        <a:rPr b="1" baseline="30000" i="0" lang="en-US" sz="1400" u="none" cap="none" strike="noStrike">
                          <a:solidFill>
                            <a:srgbClr val="262626"/>
                          </a:solidFill>
                          <a:latin typeface="Arial Narrow"/>
                          <a:ea typeface="Arial Narrow"/>
                          <a:cs typeface="Arial Narrow"/>
                          <a:sym typeface="Arial Narrow"/>
                        </a:rPr>
                        <a:t>b</a:t>
                      </a:r>
                      <a:endParaRPr/>
                    </a:p>
                  </a:txBody>
                  <a:tcPr marT="45725" marB="45725" marR="91450" marL="9145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chemeClr val="lt1"/>
                    </a:solidFill>
                  </a:tcPr>
                </a:tc>
              </a:tr>
            </a:tbl>
          </a:graphicData>
        </a:graphic>
      </p:graphicFrame>
      <p:sp>
        <p:nvSpPr>
          <p:cNvPr id="3404" name="Google Shape;3404;p98"/>
          <p:cNvSpPr txBox="1"/>
          <p:nvPr/>
        </p:nvSpPr>
        <p:spPr>
          <a:xfrm>
            <a:off x="-1792941" y="4105835"/>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5" name="Google Shape;3405;p98"/>
          <p:cNvSpPr txBox="1"/>
          <p:nvPr/>
        </p:nvSpPr>
        <p:spPr>
          <a:xfrm>
            <a:off x="342107" y="5896009"/>
            <a:ext cx="11631528"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baseline="30000" i="0" lang="en-US" sz="800" u="none" cap="none" strike="noStrike">
                <a:solidFill>
                  <a:srgbClr val="000000"/>
                </a:solidFill>
                <a:latin typeface="Arial Narrow"/>
                <a:ea typeface="Arial Narrow"/>
                <a:cs typeface="Arial Narrow"/>
                <a:sym typeface="Arial Narrow"/>
              </a:rPr>
              <a:t>a </a:t>
            </a:r>
            <a:r>
              <a:rPr b="0" i="0" lang="en-US" sz="800" u="none" cap="none" strike="noStrike">
                <a:solidFill>
                  <a:srgbClr val="262626"/>
                </a:solidFill>
                <a:latin typeface="Arial Narrow"/>
                <a:ea typeface="Arial Narrow"/>
                <a:cs typeface="Arial Narrow"/>
                <a:sym typeface="Arial Narrow"/>
              </a:rPr>
              <a:t>This was an exploratory analysis. RWE analysis results are observational in nature. There was no prespecified statistical procedure controlling for type 1 error; </a:t>
            </a:r>
            <a:r>
              <a:rPr b="0" baseline="30000" i="0" lang="en-US" sz="800" u="none" cap="none" strike="noStrike">
                <a:solidFill>
                  <a:srgbClr val="262626"/>
                </a:solidFill>
                <a:latin typeface="Arial Narrow"/>
                <a:ea typeface="Arial Narrow"/>
                <a:cs typeface="Arial Narrow"/>
                <a:sym typeface="Arial Narrow"/>
              </a:rPr>
              <a:t>b</a:t>
            </a:r>
            <a:r>
              <a:rPr b="0" i="0" lang="en-US" sz="800" u="none" cap="none" strike="noStrike">
                <a:solidFill>
                  <a:srgbClr val="262626"/>
                </a:solidFill>
                <a:latin typeface="Arial Narrow"/>
                <a:ea typeface="Arial Narrow"/>
                <a:cs typeface="Arial Narrow"/>
                <a:sym typeface="Arial Narrow"/>
              </a:rPr>
              <a:t>Restricted to post-1L ET + CDK4/6i ESR1-mutant, AKT pathway–altered ABC population with no prior chemotherapy for advanced disease.</a:t>
            </a:r>
            <a:endParaRPr/>
          </a:p>
        </p:txBody>
      </p:sp>
      <p:sp>
        <p:nvSpPr>
          <p:cNvPr id="3406" name="Google Shape;3406;p98"/>
          <p:cNvSpPr/>
          <p:nvPr/>
        </p:nvSpPr>
        <p:spPr>
          <a:xfrm>
            <a:off x="3885160" y="1127350"/>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07" name="Google Shape;3407;p98"/>
          <p:cNvSpPr/>
          <p:nvPr/>
        </p:nvSpPr>
        <p:spPr>
          <a:xfrm>
            <a:off x="5155160" y="1155169"/>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08" name="Google Shape;3408;p98"/>
          <p:cNvSpPr/>
          <p:nvPr/>
        </p:nvSpPr>
        <p:spPr>
          <a:xfrm>
            <a:off x="6411420" y="1162325"/>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09" name="Google Shape;3409;p98"/>
          <p:cNvSpPr/>
          <p:nvPr/>
        </p:nvSpPr>
        <p:spPr>
          <a:xfrm>
            <a:off x="7771454" y="1217794"/>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410" name="Google Shape;3410;p98"/>
          <p:cNvSpPr/>
          <p:nvPr/>
        </p:nvSpPr>
        <p:spPr>
          <a:xfrm>
            <a:off x="9055288" y="1162325"/>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411" name="Google Shape;3411;p98"/>
          <p:cNvCxnSpPr/>
          <p:nvPr/>
        </p:nvCxnSpPr>
        <p:spPr>
          <a:xfrm>
            <a:off x="3873285" y="2333002"/>
            <a:ext cx="0" cy="3086947"/>
          </a:xfrm>
          <a:prstGeom prst="straightConnector1">
            <a:avLst/>
          </a:prstGeom>
          <a:noFill/>
          <a:ln cap="flat" cmpd="sng" w="12700">
            <a:solidFill>
              <a:srgbClr val="BFBFBF"/>
            </a:solidFill>
            <a:prstDash val="solid"/>
            <a:round/>
            <a:headEnd len="sm" w="sm" type="none"/>
            <a:tailEnd len="sm" w="sm" type="none"/>
          </a:ln>
        </p:spPr>
      </p:cxnSp>
      <p:cxnSp>
        <p:nvCxnSpPr>
          <p:cNvPr id="3412" name="Google Shape;3412;p98"/>
          <p:cNvCxnSpPr/>
          <p:nvPr/>
        </p:nvCxnSpPr>
        <p:spPr>
          <a:xfrm>
            <a:off x="5146614" y="2333002"/>
            <a:ext cx="0" cy="3086947"/>
          </a:xfrm>
          <a:prstGeom prst="straightConnector1">
            <a:avLst/>
          </a:prstGeom>
          <a:noFill/>
          <a:ln cap="flat" cmpd="sng" w="12700">
            <a:solidFill>
              <a:srgbClr val="BFBFBF"/>
            </a:solidFill>
            <a:prstDash val="solid"/>
            <a:round/>
            <a:headEnd len="sm" w="sm" type="none"/>
            <a:tailEnd len="sm" w="sm" type="none"/>
          </a:ln>
        </p:spPr>
      </p:cxnSp>
      <p:cxnSp>
        <p:nvCxnSpPr>
          <p:cNvPr id="3413" name="Google Shape;3413;p98"/>
          <p:cNvCxnSpPr/>
          <p:nvPr/>
        </p:nvCxnSpPr>
        <p:spPr>
          <a:xfrm>
            <a:off x="4049067" y="2331011"/>
            <a:ext cx="0" cy="3086947"/>
          </a:xfrm>
          <a:prstGeom prst="straightConnector1">
            <a:avLst/>
          </a:prstGeom>
          <a:noFill/>
          <a:ln cap="flat" cmpd="sng" w="12700">
            <a:solidFill>
              <a:srgbClr val="BFBFBF"/>
            </a:solidFill>
            <a:prstDash val="solid"/>
            <a:round/>
            <a:headEnd len="sm" w="sm" type="none"/>
            <a:tailEnd len="sm" w="sm" type="none"/>
          </a:ln>
        </p:spPr>
      </p:cxnSp>
      <p:cxnSp>
        <p:nvCxnSpPr>
          <p:cNvPr id="3414" name="Google Shape;3414;p98"/>
          <p:cNvCxnSpPr/>
          <p:nvPr/>
        </p:nvCxnSpPr>
        <p:spPr>
          <a:xfrm>
            <a:off x="5319248" y="2331011"/>
            <a:ext cx="0" cy="3086947"/>
          </a:xfrm>
          <a:prstGeom prst="straightConnector1">
            <a:avLst/>
          </a:prstGeom>
          <a:noFill/>
          <a:ln cap="flat" cmpd="sng" w="12700">
            <a:solidFill>
              <a:srgbClr val="BFBFBF"/>
            </a:solidFill>
            <a:prstDash val="solid"/>
            <a:round/>
            <a:headEnd len="sm" w="sm" type="none"/>
            <a:tailEnd len="sm" w="sm" type="none"/>
          </a:ln>
        </p:spPr>
      </p:cxnSp>
      <p:cxnSp>
        <p:nvCxnSpPr>
          <p:cNvPr id="3415" name="Google Shape;3415;p98"/>
          <p:cNvCxnSpPr/>
          <p:nvPr/>
        </p:nvCxnSpPr>
        <p:spPr>
          <a:xfrm>
            <a:off x="6396935" y="2341897"/>
            <a:ext cx="0" cy="3086947"/>
          </a:xfrm>
          <a:prstGeom prst="straightConnector1">
            <a:avLst/>
          </a:prstGeom>
          <a:noFill/>
          <a:ln cap="flat" cmpd="sng" w="12700">
            <a:solidFill>
              <a:srgbClr val="BFBFBF"/>
            </a:solidFill>
            <a:prstDash val="solid"/>
            <a:round/>
            <a:headEnd len="sm" w="sm" type="none"/>
            <a:tailEnd len="sm" w="sm" type="none"/>
          </a:ln>
        </p:spPr>
      </p:cxnSp>
      <p:cxnSp>
        <p:nvCxnSpPr>
          <p:cNvPr id="3416" name="Google Shape;3416;p98"/>
          <p:cNvCxnSpPr/>
          <p:nvPr/>
        </p:nvCxnSpPr>
        <p:spPr>
          <a:xfrm>
            <a:off x="6572366" y="2333002"/>
            <a:ext cx="0" cy="3086947"/>
          </a:xfrm>
          <a:prstGeom prst="straightConnector1">
            <a:avLst/>
          </a:prstGeom>
          <a:noFill/>
          <a:ln cap="flat" cmpd="sng" w="12700">
            <a:solidFill>
              <a:srgbClr val="BFBFBF"/>
            </a:solidFill>
            <a:prstDash val="solid"/>
            <a:round/>
            <a:headEnd len="sm" w="sm" type="none"/>
            <a:tailEnd len="sm" w="sm" type="none"/>
          </a:ln>
        </p:spPr>
      </p:cxnSp>
      <p:cxnSp>
        <p:nvCxnSpPr>
          <p:cNvPr id="3417" name="Google Shape;3417;p98"/>
          <p:cNvCxnSpPr/>
          <p:nvPr/>
        </p:nvCxnSpPr>
        <p:spPr>
          <a:xfrm>
            <a:off x="7762908" y="2333002"/>
            <a:ext cx="0" cy="3086947"/>
          </a:xfrm>
          <a:prstGeom prst="straightConnector1">
            <a:avLst/>
          </a:prstGeom>
          <a:noFill/>
          <a:ln cap="flat" cmpd="sng" w="12700">
            <a:solidFill>
              <a:srgbClr val="BFBFBF"/>
            </a:solidFill>
            <a:prstDash val="solid"/>
            <a:round/>
            <a:headEnd len="sm" w="sm" type="none"/>
            <a:tailEnd len="sm" w="sm" type="none"/>
          </a:ln>
        </p:spPr>
      </p:cxnSp>
      <p:cxnSp>
        <p:nvCxnSpPr>
          <p:cNvPr id="3418" name="Google Shape;3418;p98"/>
          <p:cNvCxnSpPr/>
          <p:nvPr/>
        </p:nvCxnSpPr>
        <p:spPr>
          <a:xfrm>
            <a:off x="7940171" y="2341897"/>
            <a:ext cx="0" cy="3086947"/>
          </a:xfrm>
          <a:prstGeom prst="straightConnector1">
            <a:avLst/>
          </a:prstGeom>
          <a:noFill/>
          <a:ln cap="flat" cmpd="sng" w="12700">
            <a:solidFill>
              <a:srgbClr val="BFBFBF"/>
            </a:solidFill>
            <a:prstDash val="solid"/>
            <a:round/>
            <a:headEnd len="sm" w="sm" type="none"/>
            <a:tailEnd len="sm" w="sm" type="none"/>
          </a:ln>
        </p:spPr>
      </p:cxnSp>
      <p:cxnSp>
        <p:nvCxnSpPr>
          <p:cNvPr id="3419" name="Google Shape;3419;p98"/>
          <p:cNvCxnSpPr/>
          <p:nvPr/>
        </p:nvCxnSpPr>
        <p:spPr>
          <a:xfrm>
            <a:off x="9046742" y="2333002"/>
            <a:ext cx="0" cy="3086947"/>
          </a:xfrm>
          <a:prstGeom prst="straightConnector1">
            <a:avLst/>
          </a:prstGeom>
          <a:noFill/>
          <a:ln cap="flat" cmpd="sng" w="12700">
            <a:solidFill>
              <a:srgbClr val="BFBFBF"/>
            </a:solidFill>
            <a:prstDash val="solid"/>
            <a:round/>
            <a:headEnd len="sm" w="sm" type="none"/>
            <a:tailEnd len="sm" w="sm" type="none"/>
          </a:ln>
        </p:spPr>
      </p:cxnSp>
      <p:cxnSp>
        <p:nvCxnSpPr>
          <p:cNvPr id="3420" name="Google Shape;3420;p98"/>
          <p:cNvCxnSpPr/>
          <p:nvPr/>
        </p:nvCxnSpPr>
        <p:spPr>
          <a:xfrm>
            <a:off x="9227120" y="2333002"/>
            <a:ext cx="0" cy="3086947"/>
          </a:xfrm>
          <a:prstGeom prst="straightConnector1">
            <a:avLst/>
          </a:prstGeom>
          <a:noFill/>
          <a:ln cap="flat" cmpd="sng" w="12700">
            <a:solidFill>
              <a:srgbClr val="BFBFBF"/>
            </a:solidFill>
            <a:prstDash val="solid"/>
            <a:round/>
            <a:headEnd len="sm" w="sm" type="none"/>
            <a:tailEnd len="sm" w="sm" type="none"/>
          </a:ln>
        </p:spPr>
      </p:cxnSp>
      <p:sp>
        <p:nvSpPr>
          <p:cNvPr id="3421" name="Google Shape;3421;p98"/>
          <p:cNvSpPr/>
          <p:nvPr/>
        </p:nvSpPr>
        <p:spPr>
          <a:xfrm>
            <a:off x="2398951" y="1282700"/>
            <a:ext cx="152400" cy="4292599"/>
          </a:xfrm>
          <a:prstGeom prst="roundRect">
            <a:avLst>
              <a:gd fmla="val 16667" name="adj"/>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3422" name="Google Shape;3422;p98"/>
          <p:cNvCxnSpPr/>
          <p:nvPr/>
        </p:nvCxnSpPr>
        <p:spPr>
          <a:xfrm>
            <a:off x="2388065" y="2623457"/>
            <a:ext cx="0" cy="2802539"/>
          </a:xfrm>
          <a:prstGeom prst="straightConnector1">
            <a:avLst/>
          </a:prstGeom>
          <a:noFill/>
          <a:ln cap="flat" cmpd="sng" w="12700">
            <a:solidFill>
              <a:srgbClr val="BFBFBF"/>
            </a:solidFill>
            <a:prstDash val="solid"/>
            <a:round/>
            <a:headEnd len="sm" w="sm" type="none"/>
            <a:tailEnd len="sm" w="sm" type="none"/>
          </a:ln>
        </p:spPr>
      </p:cxnSp>
      <p:cxnSp>
        <p:nvCxnSpPr>
          <p:cNvPr id="3423" name="Google Shape;3423;p98"/>
          <p:cNvCxnSpPr/>
          <p:nvPr/>
        </p:nvCxnSpPr>
        <p:spPr>
          <a:xfrm>
            <a:off x="2566331" y="2322116"/>
            <a:ext cx="0" cy="3095842"/>
          </a:xfrm>
          <a:prstGeom prst="straightConnector1">
            <a:avLst/>
          </a:prstGeom>
          <a:noFill/>
          <a:ln cap="flat" cmpd="sng" w="12700">
            <a:solidFill>
              <a:srgbClr val="BFBFBF"/>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273" name="Google Shape;273;p4"/>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Objectives </a:t>
            </a:r>
            <a:br>
              <a:rPr lang="en-US"/>
            </a:br>
            <a:br>
              <a:rPr lang="en-US"/>
            </a:br>
            <a:r>
              <a:rPr lang="en-US" sz="2400">
                <a:solidFill>
                  <a:schemeClr val="accent5"/>
                </a:solidFill>
              </a:rPr>
              <a:t>The 2L+ ER+/HER2− endocrine-sensitive mBC setting is rapidly changing. </a:t>
            </a:r>
            <a:br>
              <a:rPr lang="en-US" sz="2400">
                <a:solidFill>
                  <a:schemeClr val="accent5"/>
                </a:solidFill>
              </a:rPr>
            </a:br>
            <a:r>
              <a:rPr lang="en-US" sz="2400">
                <a:solidFill>
                  <a:schemeClr val="accent5"/>
                </a:solidFill>
              </a:rPr>
              <a:t>The objectives of this symposium are to:</a:t>
            </a:r>
            <a:endParaRPr>
              <a:solidFill>
                <a:schemeClr val="accent5"/>
              </a:solidFill>
            </a:endParaRPr>
          </a:p>
        </p:txBody>
      </p:sp>
      <p:grpSp>
        <p:nvGrpSpPr>
          <p:cNvPr id="274" name="Google Shape;274;p4"/>
          <p:cNvGrpSpPr/>
          <p:nvPr/>
        </p:nvGrpSpPr>
        <p:grpSpPr>
          <a:xfrm>
            <a:off x="1606902" y="2391850"/>
            <a:ext cx="9155986" cy="914400"/>
            <a:chOff x="1606902" y="2391850"/>
            <a:chExt cx="9155986" cy="914400"/>
          </a:xfrm>
        </p:grpSpPr>
        <p:grpSp>
          <p:nvGrpSpPr>
            <p:cNvPr id="275" name="Google Shape;275;p4"/>
            <p:cNvGrpSpPr/>
            <p:nvPr/>
          </p:nvGrpSpPr>
          <p:grpSpPr>
            <a:xfrm>
              <a:off x="1606902" y="2391850"/>
              <a:ext cx="9155986" cy="914400"/>
              <a:chOff x="1984714" y="1337913"/>
              <a:chExt cx="9155986" cy="914400"/>
            </a:xfrm>
          </p:grpSpPr>
          <p:sp>
            <p:nvSpPr>
              <p:cNvPr id="276" name="Google Shape;276;p4"/>
              <p:cNvSpPr/>
              <p:nvPr/>
            </p:nvSpPr>
            <p:spPr>
              <a:xfrm>
                <a:off x="2349500" y="1337913"/>
                <a:ext cx="8791200" cy="914400"/>
              </a:xfrm>
              <a:prstGeom prst="roundRect">
                <a:avLst>
                  <a:gd fmla="val 0" name="adj"/>
                </a:avLst>
              </a:prstGeom>
              <a:solidFill>
                <a:schemeClr val="accent5">
                  <a:alpha val="12156"/>
                </a:schemeClr>
              </a:solidFill>
              <a:ln>
                <a:noFill/>
              </a:ln>
            </p:spPr>
            <p:txBody>
              <a:bodyPr anchorCtr="0" anchor="ctr" bIns="72000" lIns="640075" spcFirstLastPara="1" rIns="108000" wrap="square" tIns="72000">
                <a:noAutofit/>
              </a:bodyPr>
              <a:lstStyle/>
              <a:p>
                <a:pPr indent="0" lvl="0" marL="179705" marR="0" rtl="0" algn="l">
                  <a:lnSpc>
                    <a:spcPct val="100000"/>
                  </a:lnSpc>
                  <a:spcBef>
                    <a:spcPts val="0"/>
                  </a:spcBef>
                  <a:spcAft>
                    <a:spcPts val="0"/>
                  </a:spcAft>
                  <a:buNone/>
                </a:pPr>
                <a:r>
                  <a:rPr b="0" i="0" lang="en-US" sz="2000" u="none" cap="none" strike="noStrike">
                    <a:solidFill>
                      <a:schemeClr val="accent1"/>
                    </a:solidFill>
                    <a:latin typeface="Arial Narrow"/>
                    <a:ea typeface="Arial Narrow"/>
                    <a:cs typeface="Arial Narrow"/>
                    <a:sym typeface="Arial Narrow"/>
                  </a:rPr>
                  <a:t>Review strategic treatment sequencing and novel therapeutic approaches, informed by the ESMO Living Guidelines </a:t>
                </a:r>
                <a:endParaRPr b="0" i="0" sz="2000" u="none" cap="none" strike="noStrike">
                  <a:solidFill>
                    <a:schemeClr val="accent1"/>
                  </a:solidFill>
                  <a:latin typeface="Arial Narrow"/>
                  <a:ea typeface="Arial Narrow"/>
                  <a:cs typeface="Arial Narrow"/>
                  <a:sym typeface="Arial Narrow"/>
                </a:endParaRPr>
              </a:p>
            </p:txBody>
          </p:sp>
          <p:sp>
            <p:nvSpPr>
              <p:cNvPr id="277" name="Google Shape;277;p4"/>
              <p:cNvSpPr/>
              <p:nvPr/>
            </p:nvSpPr>
            <p:spPr>
              <a:xfrm>
                <a:off x="1984714" y="1341130"/>
                <a:ext cx="907988" cy="907988"/>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grpSp>
        <p:sp>
          <p:nvSpPr>
            <p:cNvPr descr="Medicine with solid fill" id="278" name="Google Shape;278;p4"/>
            <p:cNvSpPr/>
            <p:nvPr/>
          </p:nvSpPr>
          <p:spPr>
            <a:xfrm>
              <a:off x="1822938" y="2567354"/>
              <a:ext cx="545124" cy="568570"/>
            </a:xfrm>
            <a:prstGeom prst="rect">
              <a:avLst/>
            </a:prstGeom>
            <a:noFill/>
            <a:ln>
              <a:noFill/>
            </a:ln>
          </p:spPr>
        </p:sp>
      </p:grpSp>
      <p:grpSp>
        <p:nvGrpSpPr>
          <p:cNvPr id="279" name="Google Shape;279;p4"/>
          <p:cNvGrpSpPr/>
          <p:nvPr/>
        </p:nvGrpSpPr>
        <p:grpSpPr>
          <a:xfrm>
            <a:off x="1606902" y="3798763"/>
            <a:ext cx="9155986" cy="914400"/>
            <a:chOff x="1606902" y="3798763"/>
            <a:chExt cx="9155986" cy="914400"/>
          </a:xfrm>
        </p:grpSpPr>
        <p:grpSp>
          <p:nvGrpSpPr>
            <p:cNvPr id="280" name="Google Shape;280;p4"/>
            <p:cNvGrpSpPr/>
            <p:nvPr/>
          </p:nvGrpSpPr>
          <p:grpSpPr>
            <a:xfrm>
              <a:off x="1606902" y="3798763"/>
              <a:ext cx="9155986" cy="914400"/>
              <a:chOff x="1984714" y="3574097"/>
              <a:chExt cx="9155986" cy="914400"/>
            </a:xfrm>
          </p:grpSpPr>
          <p:sp>
            <p:nvSpPr>
              <p:cNvPr id="281" name="Google Shape;281;p4"/>
              <p:cNvSpPr/>
              <p:nvPr/>
            </p:nvSpPr>
            <p:spPr>
              <a:xfrm>
                <a:off x="2349500" y="3574097"/>
                <a:ext cx="8791200" cy="914400"/>
              </a:xfrm>
              <a:prstGeom prst="roundRect">
                <a:avLst>
                  <a:gd fmla="val 0" name="adj"/>
                </a:avLst>
              </a:prstGeom>
              <a:solidFill>
                <a:schemeClr val="accent5">
                  <a:alpha val="12156"/>
                </a:schemeClr>
              </a:solidFill>
              <a:ln>
                <a:noFill/>
              </a:ln>
            </p:spPr>
            <p:txBody>
              <a:bodyPr anchorCtr="0" anchor="ctr" bIns="72000" lIns="640075" spcFirstLastPara="1" rIns="108000" wrap="square" tIns="72000">
                <a:noAutofit/>
              </a:bodyPr>
              <a:lstStyle/>
              <a:p>
                <a:pPr indent="0" lvl="0" marL="179705" marR="0" rtl="0" algn="l">
                  <a:lnSpc>
                    <a:spcPct val="100000"/>
                  </a:lnSpc>
                  <a:spcBef>
                    <a:spcPts val="0"/>
                  </a:spcBef>
                  <a:spcAft>
                    <a:spcPts val="0"/>
                  </a:spcAft>
                  <a:buNone/>
                </a:pPr>
                <a:r>
                  <a:rPr b="0" i="0" lang="en-US" sz="2000" u="none" cap="none" strike="noStrike">
                    <a:solidFill>
                      <a:schemeClr val="accent1"/>
                    </a:solidFill>
                    <a:latin typeface="Arial Narrow"/>
                    <a:ea typeface="Arial Narrow"/>
                    <a:cs typeface="Arial Narrow"/>
                    <a:sym typeface="Arial Narrow"/>
                  </a:rPr>
                  <a:t>Discuss biomarker-driven treatment decisions and the evolving role of </a:t>
                </a:r>
                <a:r>
                  <a:rPr b="0" i="1" lang="en-US" sz="2000" u="none" cap="none" strike="noStrike">
                    <a:solidFill>
                      <a:schemeClr val="accent1"/>
                    </a:solidFill>
                    <a:latin typeface="Arial Narrow"/>
                    <a:ea typeface="Arial Narrow"/>
                    <a:cs typeface="Arial Narrow"/>
                    <a:sym typeface="Arial Narrow"/>
                  </a:rPr>
                  <a:t>ESR1 </a:t>
                </a:r>
                <a:r>
                  <a:rPr b="0" i="0" lang="en-US" sz="2000" u="none" cap="none" strike="noStrike">
                    <a:solidFill>
                      <a:schemeClr val="accent1"/>
                    </a:solidFill>
                    <a:latin typeface="Arial Narrow"/>
                    <a:ea typeface="Arial Narrow"/>
                    <a:cs typeface="Arial Narrow"/>
                    <a:sym typeface="Arial Narrow"/>
                  </a:rPr>
                  <a:t>testing </a:t>
                </a:r>
                <a:endParaRPr b="0" i="0" sz="1200" u="none" cap="none" strike="noStrike">
                  <a:solidFill>
                    <a:schemeClr val="accent1"/>
                  </a:solidFill>
                  <a:latin typeface="Arial Narrow"/>
                  <a:ea typeface="Arial Narrow"/>
                  <a:cs typeface="Arial Narrow"/>
                  <a:sym typeface="Arial Narrow"/>
                </a:endParaRPr>
              </a:p>
            </p:txBody>
          </p:sp>
          <p:sp>
            <p:nvSpPr>
              <p:cNvPr id="282" name="Google Shape;282;p4"/>
              <p:cNvSpPr/>
              <p:nvPr/>
            </p:nvSpPr>
            <p:spPr>
              <a:xfrm>
                <a:off x="1984714" y="3577312"/>
                <a:ext cx="907988" cy="907988"/>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grpSp>
        <p:sp>
          <p:nvSpPr>
            <p:cNvPr descr="Magnifying glass with solid fill" id="283" name="Google Shape;283;p4"/>
            <p:cNvSpPr/>
            <p:nvPr/>
          </p:nvSpPr>
          <p:spPr>
            <a:xfrm>
              <a:off x="1764323" y="3974123"/>
              <a:ext cx="539262" cy="562708"/>
            </a:xfrm>
            <a:prstGeom prst="rect">
              <a:avLst/>
            </a:prstGeom>
            <a:noFill/>
            <a:ln>
              <a:noFill/>
            </a:ln>
          </p:spPr>
        </p:sp>
      </p:grpSp>
      <p:sp>
        <p:nvSpPr>
          <p:cNvPr id="284" name="Google Shape;284;p4"/>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The information in this presentation is for informational purposes only within the context of scientific exchange. It contains information on products that are currently undergoing clinical trials and are not yet approved for the indication under investigation. The safety and efficacy of the therapies for the indications under investigation have not yet been established. This information does not constitute a treatment recommendation.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8" name="Shape 3428"/>
        <p:cNvGrpSpPr/>
        <p:nvPr/>
      </p:nvGrpSpPr>
      <p:grpSpPr>
        <a:xfrm>
          <a:off x="0" y="0"/>
          <a:ext cx="0" cy="0"/>
          <a:chOff x="0" y="0"/>
          <a:chExt cx="0" cy="0"/>
        </a:xfrm>
      </p:grpSpPr>
      <p:graphicFrame>
        <p:nvGraphicFramePr>
          <p:cNvPr id="3429" name="Google Shape;3429;p99"/>
          <p:cNvGraphicFramePr/>
          <p:nvPr/>
        </p:nvGraphicFramePr>
        <p:xfrm>
          <a:off x="431800" y="1498092"/>
          <a:ext cx="3000000" cy="3000000"/>
        </p:xfrm>
        <a:graphic>
          <a:graphicData uri="http://schemas.openxmlformats.org/drawingml/2006/table">
            <a:tbl>
              <a:tblPr>
                <a:noFill/>
                <a:tableStyleId>{0E7FAE33-6D4A-419A-BE57-B3ED120DC536}</a:tableStyleId>
              </a:tblPr>
              <a:tblGrid>
                <a:gridCol w="1650725"/>
                <a:gridCol w="1199500"/>
                <a:gridCol w="1199500"/>
                <a:gridCol w="1199500"/>
                <a:gridCol w="1199500"/>
              </a:tblGrid>
              <a:tr h="292600">
                <a:tc>
                  <a:txBody>
                    <a:bodyPr/>
                    <a:lstStyle/>
                    <a:p>
                      <a:pPr indent="0" lvl="0" marL="0" marR="0" rtl="0" algn="l">
                        <a:lnSpc>
                          <a:spcPct val="100000"/>
                        </a:lnSpc>
                        <a:spcBef>
                          <a:spcPts val="0"/>
                        </a:spcBef>
                        <a:spcAft>
                          <a:spcPts val="0"/>
                        </a:spcAft>
                        <a:buClr>
                          <a:schemeClr val="dk1"/>
                        </a:buClr>
                        <a:buSzPts val="1400"/>
                        <a:buFont typeface="Arial Narrow"/>
                        <a:buNone/>
                      </a:pPr>
                      <a:r>
                        <a:t/>
                      </a:r>
                      <a:endParaRPr sz="1400" u="none" cap="none" strike="noStrike">
                        <a:latin typeface="Arial Narrow"/>
                        <a:ea typeface="Arial Narrow"/>
                        <a:cs typeface="Arial Narrow"/>
                        <a:sym typeface="Arial Narrow"/>
                      </a:endParaRPr>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0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Elacestrant </a:t>
                      </a:r>
                      <a:r>
                        <a:rPr b="0" lang="en-US" sz="1400" u="none" cap="none" strike="noStrike">
                          <a:solidFill>
                            <a:schemeClr val="lt1"/>
                          </a:solidFill>
                          <a:latin typeface="Arial Narrow"/>
                          <a:ea typeface="Arial Narrow"/>
                          <a:cs typeface="Arial Narrow"/>
                          <a:sym typeface="Arial Narrow"/>
                        </a:rPr>
                        <a:t>(n=237)</a:t>
                      </a:r>
                      <a:endParaRPr b="0" sz="1400" u="none" cap="none" strike="noStrike">
                        <a:latin typeface="Arial Narrow"/>
                        <a:ea typeface="Arial Narrow"/>
                        <a:cs typeface="Arial Narrow"/>
                        <a:sym typeface="Arial Narrow"/>
                      </a:endParaRPr>
                    </a:p>
                  </a:txBody>
                  <a:tcPr marT="60950" marB="0" marR="121925" marL="121925"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chemeClr val="accent1"/>
                    </a:solidFill>
                  </a:tcPr>
                </a:tc>
                <a:tc hMerge="1"/>
                <a:tc gridSpan="2">
                  <a:txBody>
                    <a:bodyPr/>
                    <a:lstStyle/>
                    <a:p>
                      <a:pPr indent="0" lvl="0" marL="0" marR="0" rtl="0" algn="ctr">
                        <a:lnSpc>
                          <a:spcPct val="10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SOC </a:t>
                      </a:r>
                      <a:r>
                        <a:rPr b="0" lang="en-US" sz="1400" u="none" cap="none" strike="noStrike">
                          <a:solidFill>
                            <a:schemeClr val="lt1"/>
                          </a:solidFill>
                          <a:latin typeface="Arial Narrow"/>
                          <a:ea typeface="Arial Narrow"/>
                          <a:cs typeface="Arial Narrow"/>
                          <a:sym typeface="Arial Narrow"/>
                        </a:rPr>
                        <a:t>(n=230)</a:t>
                      </a:r>
                      <a:endParaRPr b="0" sz="1400" u="none" cap="none" strike="noStrike">
                        <a:latin typeface="Arial Narrow"/>
                        <a:ea typeface="Arial Narrow"/>
                        <a:cs typeface="Arial Narrow"/>
                        <a:sym typeface="Arial Narrow"/>
                      </a:endParaRPr>
                    </a:p>
                  </a:txBody>
                  <a:tcPr marT="60950" marB="0" marR="121925" marL="121925"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lt1"/>
                      </a:solidFill>
                      <a:prstDash val="solid"/>
                      <a:round/>
                      <a:headEnd len="sm" w="sm" type="none"/>
                      <a:tailEnd len="sm" w="sm" type="none"/>
                    </a:lnB>
                    <a:solidFill>
                      <a:srgbClr val="666666"/>
                    </a:solidFill>
                  </a:tcPr>
                </a:tc>
                <a:tc hMerge="1"/>
              </a:tr>
              <a:tr h="411475">
                <a:tc>
                  <a:txBody>
                    <a:bodyPr/>
                    <a:lstStyle/>
                    <a:p>
                      <a:pPr indent="0" lvl="0" marL="0" marR="0" rtl="0" algn="l">
                        <a:lnSpc>
                          <a:spcPct val="100000"/>
                        </a:lnSpc>
                        <a:spcBef>
                          <a:spcPts val="0"/>
                        </a:spcBef>
                        <a:spcAft>
                          <a:spcPts val="0"/>
                        </a:spcAft>
                        <a:buClr>
                          <a:schemeClr val="dk1"/>
                        </a:buClr>
                        <a:buSzPts val="1200"/>
                        <a:buFont typeface="Arial"/>
                        <a:buNone/>
                      </a:pPr>
                      <a:r>
                        <a:rPr b="1" i="0" lang="en-US" sz="1400" u="none" cap="none" strike="noStrike">
                          <a:solidFill>
                            <a:srgbClr val="262626"/>
                          </a:solidFill>
                          <a:latin typeface="Arial Narrow"/>
                          <a:ea typeface="Arial Narrow"/>
                          <a:cs typeface="Arial Narrow"/>
                          <a:sym typeface="Arial Narrow"/>
                        </a:rPr>
                        <a:t>Adverse events</a:t>
                      </a:r>
                      <a:r>
                        <a:rPr b="1" baseline="30000" i="0" lang="en-US" sz="1400" u="none" cap="none" strike="noStrike">
                          <a:solidFill>
                            <a:srgbClr val="262626"/>
                          </a:solidFill>
                          <a:latin typeface="Arial Narrow"/>
                          <a:ea typeface="Arial Narrow"/>
                          <a:cs typeface="Arial Narrow"/>
                          <a:sym typeface="Arial Narrow"/>
                        </a:rPr>
                        <a:t>1,a</a:t>
                      </a:r>
                      <a:endParaRPr sz="1400" u="none" cap="none" strike="noStrike">
                        <a:solidFill>
                          <a:srgbClr val="262626"/>
                        </a:solidFill>
                      </a:endParaRPr>
                    </a:p>
                  </a:txBody>
                  <a:tcPr marT="0" marB="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AFCFD"/>
                    </a:solidFill>
                  </a:tcPr>
                </a:tc>
                <a:tc>
                  <a:txBody>
                    <a:bodyPr/>
                    <a:lstStyle/>
                    <a:p>
                      <a:pPr indent="0" lvl="0" marL="0" marR="0" rtl="0" algn="ctr">
                        <a:lnSpc>
                          <a:spcPct val="10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All grades</a:t>
                      </a:r>
                      <a:br>
                        <a:rPr b="1" lang="en-US" sz="1400" u="none" cap="none" strike="noStrike">
                          <a:solidFill>
                            <a:schemeClr val="lt1"/>
                          </a:solidFill>
                          <a:latin typeface="Arial Narrow"/>
                          <a:ea typeface="Arial Narrow"/>
                          <a:cs typeface="Arial Narrow"/>
                          <a:sym typeface="Arial Narrow"/>
                        </a:rPr>
                      </a:br>
                      <a:r>
                        <a:rPr b="1" lang="en-US" sz="1400" u="none" cap="none" strike="noStrike">
                          <a:solidFill>
                            <a:schemeClr val="lt1"/>
                          </a:solidFill>
                          <a:latin typeface="Arial Narrow"/>
                          <a:ea typeface="Arial Narrow"/>
                          <a:cs typeface="Arial Narrow"/>
                          <a:sym typeface="Arial Narrow"/>
                        </a:rPr>
                        <a:t>(%)</a:t>
                      </a:r>
                      <a:endParaRPr sz="1400" u="none" cap="none" strike="noStrike">
                        <a:latin typeface="Arial Narrow"/>
                        <a:ea typeface="Arial Narrow"/>
                        <a:cs typeface="Arial Narrow"/>
                        <a:sym typeface="Arial Narrow"/>
                      </a:endParaRPr>
                    </a:p>
                  </a:txBody>
                  <a:tcPr marT="0" marB="0" marR="121925" marL="121925"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Grade ≥3</a:t>
                      </a:r>
                      <a:br>
                        <a:rPr b="1" lang="en-US" sz="1400" u="none" cap="none" strike="noStrike">
                          <a:solidFill>
                            <a:schemeClr val="lt1"/>
                          </a:solidFill>
                          <a:latin typeface="Arial Narrow"/>
                          <a:ea typeface="Arial Narrow"/>
                          <a:cs typeface="Arial Narrow"/>
                          <a:sym typeface="Arial Narrow"/>
                        </a:rPr>
                      </a:br>
                      <a:r>
                        <a:rPr b="1" lang="en-US" sz="1400" u="none" cap="none" strike="noStrike">
                          <a:solidFill>
                            <a:schemeClr val="lt1"/>
                          </a:solidFill>
                          <a:latin typeface="Arial Narrow"/>
                          <a:ea typeface="Arial Narrow"/>
                          <a:cs typeface="Arial Narrow"/>
                          <a:sym typeface="Arial Narrow"/>
                        </a:rPr>
                        <a:t>(%)</a:t>
                      </a:r>
                      <a:endParaRPr sz="1400" u="none" cap="none" strike="noStrike">
                        <a:latin typeface="Arial Narrow"/>
                        <a:ea typeface="Arial Narrow"/>
                        <a:cs typeface="Arial Narrow"/>
                        <a:sym typeface="Arial Narrow"/>
                      </a:endParaRPr>
                    </a:p>
                  </a:txBody>
                  <a:tcPr marT="0" marB="0" marR="121925" marL="1219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All grades</a:t>
                      </a:r>
                      <a:br>
                        <a:rPr b="1" lang="en-US" sz="1400" u="none" cap="none" strike="noStrike">
                          <a:solidFill>
                            <a:schemeClr val="lt1"/>
                          </a:solidFill>
                          <a:latin typeface="Arial Narrow"/>
                          <a:ea typeface="Arial Narrow"/>
                          <a:cs typeface="Arial Narrow"/>
                          <a:sym typeface="Arial Narrow"/>
                        </a:rPr>
                      </a:br>
                      <a:r>
                        <a:rPr b="1" lang="en-US" sz="1400" u="none" cap="none" strike="noStrike">
                          <a:solidFill>
                            <a:schemeClr val="lt1"/>
                          </a:solidFill>
                          <a:latin typeface="Arial Narrow"/>
                          <a:ea typeface="Arial Narrow"/>
                          <a:cs typeface="Arial Narrow"/>
                          <a:sym typeface="Arial Narrow"/>
                        </a:rPr>
                        <a:t>(%)</a:t>
                      </a:r>
                      <a:endParaRPr sz="1400" u="none" cap="none" strike="noStrike">
                        <a:latin typeface="Arial Narrow"/>
                        <a:ea typeface="Arial Narrow"/>
                        <a:cs typeface="Arial Narrow"/>
                        <a:sym typeface="Arial Narrow"/>
                      </a:endParaRPr>
                    </a:p>
                  </a:txBody>
                  <a:tcPr marT="0" marB="0" marR="121925" marL="121925" anchor="ctr">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66666"/>
                    </a:solidFill>
                  </a:tcPr>
                </a:tc>
                <a:tc>
                  <a:txBody>
                    <a:bodyPr/>
                    <a:lstStyle/>
                    <a:p>
                      <a:pPr indent="0" lvl="0" marL="0" marR="0" rtl="0" algn="ctr">
                        <a:lnSpc>
                          <a:spcPct val="100000"/>
                        </a:lnSpc>
                        <a:spcBef>
                          <a:spcPts val="0"/>
                        </a:spcBef>
                        <a:spcAft>
                          <a:spcPts val="0"/>
                        </a:spcAft>
                        <a:buClr>
                          <a:schemeClr val="lt1"/>
                        </a:buClr>
                        <a:buSzPts val="1400"/>
                        <a:buFont typeface="Arial Narrow"/>
                        <a:buNone/>
                      </a:pPr>
                      <a:r>
                        <a:rPr b="1" lang="en-US" sz="1400" u="none" cap="none" strike="noStrike">
                          <a:solidFill>
                            <a:schemeClr val="lt1"/>
                          </a:solidFill>
                          <a:latin typeface="Arial Narrow"/>
                          <a:ea typeface="Arial Narrow"/>
                          <a:cs typeface="Arial Narrow"/>
                          <a:sym typeface="Arial Narrow"/>
                        </a:rPr>
                        <a:t>Grade ≥3</a:t>
                      </a:r>
                      <a:br>
                        <a:rPr b="1" lang="en-US" sz="1400" u="none" cap="none" strike="noStrike">
                          <a:solidFill>
                            <a:schemeClr val="lt1"/>
                          </a:solidFill>
                          <a:latin typeface="Arial Narrow"/>
                          <a:ea typeface="Arial Narrow"/>
                          <a:cs typeface="Arial Narrow"/>
                          <a:sym typeface="Arial Narrow"/>
                        </a:rPr>
                      </a:br>
                      <a:r>
                        <a:rPr b="1" lang="en-US" sz="1400" u="none" cap="none" strike="noStrike">
                          <a:solidFill>
                            <a:schemeClr val="lt1"/>
                          </a:solidFill>
                          <a:latin typeface="Arial Narrow"/>
                          <a:ea typeface="Arial Narrow"/>
                          <a:cs typeface="Arial Narrow"/>
                          <a:sym typeface="Arial Narrow"/>
                        </a:rPr>
                        <a:t>(%)</a:t>
                      </a:r>
                      <a:endParaRPr sz="1400" u="none" cap="none" strike="noStrike">
                        <a:latin typeface="Arial Narrow"/>
                        <a:ea typeface="Arial Narrow"/>
                        <a:cs typeface="Arial Narrow"/>
                        <a:sym typeface="Arial Narrow"/>
                      </a:endParaRPr>
                    </a:p>
                  </a:txBody>
                  <a:tcPr marT="0" marB="0" marR="121925" marL="121925"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66666"/>
                    </a:solidFill>
                  </a:tcPr>
                </a:tc>
              </a:tr>
              <a:tr h="347475">
                <a:tc>
                  <a:txBody>
                    <a:bodyPr/>
                    <a:lstStyle/>
                    <a:p>
                      <a:pPr indent="0" lvl="0" marL="0" marR="0" rtl="0" algn="l">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Nausea</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35</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2.5</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19</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0.9</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347475">
                <a:tc>
                  <a:txBody>
                    <a:bodyPr/>
                    <a:lstStyle/>
                    <a:p>
                      <a:pPr indent="0" lvl="0" marL="0" marR="0" rtl="0" algn="l">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Vomiting</a:t>
                      </a:r>
                      <a:r>
                        <a:rPr baseline="30000" lang="en-US" sz="1400" u="none" cap="none" strike="noStrike">
                          <a:latin typeface="Arial Narrow"/>
                          <a:ea typeface="Arial Narrow"/>
                          <a:cs typeface="Arial Narrow"/>
                          <a:sym typeface="Arial Narrow"/>
                        </a:rPr>
                        <a:t>b</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19</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0.8</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9</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0</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347475">
                <a:tc>
                  <a:txBody>
                    <a:bodyPr/>
                    <a:lstStyle/>
                    <a:p>
                      <a:pPr indent="0" lvl="0" marL="0" marR="0" rtl="0" algn="l">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Diarrhea</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13</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0</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10</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347475">
                <a:tc>
                  <a:txBody>
                    <a:bodyPr/>
                    <a:lstStyle/>
                    <a:p>
                      <a:pPr indent="0" lvl="0" marL="0" marR="0" rtl="0" algn="l">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Constipation</a:t>
                      </a:r>
                      <a:endParaRPr baseline="30000" sz="1400" u="none" cap="none" strike="noStrike">
                        <a:latin typeface="Arial Narrow"/>
                        <a:ea typeface="Arial Narrow"/>
                        <a:cs typeface="Arial Narrow"/>
                        <a:sym typeface="Arial Narrow"/>
                      </a:endParaRPr>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12</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0</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6</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0</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347475">
                <a:tc>
                  <a:txBody>
                    <a:bodyPr/>
                    <a:lstStyle/>
                    <a:p>
                      <a:pPr indent="0" lvl="0" marL="0" marR="0" rtl="0" algn="l">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Abdominal pain</a:t>
                      </a:r>
                      <a:r>
                        <a:rPr baseline="30000" lang="en-US" sz="1400" u="none" cap="none" strike="noStrike">
                          <a:latin typeface="Arial Narrow"/>
                          <a:ea typeface="Arial Narrow"/>
                          <a:cs typeface="Arial Narrow"/>
                          <a:sym typeface="Arial Narrow"/>
                        </a:rPr>
                        <a:t>b</a:t>
                      </a:r>
                      <a:endParaRPr sz="1400" u="none" cap="none" strike="noStrike">
                        <a:latin typeface="Arial Narrow"/>
                        <a:ea typeface="Arial Narrow"/>
                        <a:cs typeface="Arial Narrow"/>
                        <a:sym typeface="Arial Narrow"/>
                      </a:endParaRPr>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11</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10</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0.9</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347475">
                <a:tc>
                  <a:txBody>
                    <a:bodyPr/>
                    <a:lstStyle/>
                    <a:p>
                      <a:pPr indent="0" lvl="0" marL="0" marR="0" rtl="0" algn="l">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Dyspepsia</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10</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0</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2.6</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0</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347475">
                <a:tc>
                  <a:txBody>
                    <a:bodyPr/>
                    <a:lstStyle/>
                    <a:p>
                      <a:pPr indent="0" lvl="0" marL="0" marR="0" rtl="0" algn="l">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Fatigue</a:t>
                      </a:r>
                      <a:r>
                        <a:rPr baseline="30000" lang="en-US" sz="1400" u="none" cap="none" strike="noStrike">
                          <a:latin typeface="Arial Narrow"/>
                          <a:ea typeface="Arial Narrow"/>
                          <a:cs typeface="Arial Narrow"/>
                          <a:sym typeface="Arial Narrow"/>
                        </a:rPr>
                        <a:t>b</a:t>
                      </a:r>
                      <a:endParaRPr sz="1400" u="none" cap="none" strike="noStrike">
                        <a:latin typeface="Arial Narrow"/>
                        <a:ea typeface="Arial Narrow"/>
                        <a:cs typeface="Arial Narrow"/>
                        <a:sym typeface="Arial Narrow"/>
                      </a:endParaRPr>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26</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2</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27</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347475">
                <a:tc>
                  <a:txBody>
                    <a:bodyPr/>
                    <a:lstStyle/>
                    <a:p>
                      <a:pPr indent="0" lvl="0" marL="0" marR="0" rtl="0" algn="l">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Decreased appetite</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15</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0.8</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10</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0.4</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347475">
                <a:tc>
                  <a:txBody>
                    <a:bodyPr/>
                    <a:lstStyle/>
                    <a:p>
                      <a:pPr indent="0" lvl="0" marL="0" marR="0" rtl="0" algn="l">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Headache</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12</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2</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12</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0</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347475">
                <a:tc>
                  <a:txBody>
                    <a:bodyPr/>
                    <a:lstStyle/>
                    <a:p>
                      <a:pPr indent="0" lvl="0" marL="0" marR="0" rtl="0" algn="l">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Hot flush</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11</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0</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8</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lang="en-US" sz="1400" u="none" cap="none" strike="noStrike">
                          <a:latin typeface="Arial Narrow"/>
                          <a:ea typeface="Arial Narrow"/>
                          <a:cs typeface="Arial Narrow"/>
                          <a:sym typeface="Arial Narrow"/>
                        </a:rPr>
                        <a:t>0</a:t>
                      </a:r>
                      <a:endParaRPr sz="1400" u="none" cap="none" strike="noStrike"/>
                    </a:p>
                  </a:txBody>
                  <a:tcPr marT="60950" marB="609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156"/>
                      </a:schemeClr>
                    </a:solidFill>
                  </a:tcPr>
                </a:tc>
              </a:tr>
            </a:tbl>
          </a:graphicData>
        </a:graphic>
      </p:graphicFrame>
      <p:sp>
        <p:nvSpPr>
          <p:cNvPr id="3430" name="Google Shape;3430;p99"/>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3431" name="Google Shape;3431;p99"/>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baseline="30000" lang="en-US"/>
              <a:t>a</a:t>
            </a:r>
            <a:r>
              <a:rPr lang="en-US"/>
              <a:t>Adverse events were graded using NCI CTCAE version 5.0. </a:t>
            </a:r>
            <a:r>
              <a:rPr baseline="30000" lang="en-US"/>
              <a:t>b</a:t>
            </a:r>
            <a:r>
              <a:rPr lang="en-US"/>
              <a:t>Includes other related terms.</a:t>
            </a:r>
            <a:endParaRPr/>
          </a:p>
          <a:p>
            <a:pPr indent="0" lvl="0" marL="0" rtl="0" algn="l">
              <a:lnSpc>
                <a:spcPct val="100000"/>
              </a:lnSpc>
              <a:spcBef>
                <a:spcPts val="0"/>
              </a:spcBef>
              <a:spcAft>
                <a:spcPts val="0"/>
              </a:spcAft>
              <a:buSzPts val="1400"/>
              <a:buNone/>
            </a:pPr>
            <a:r>
              <a:rPr lang="en-US"/>
              <a:t>AE, adverse events; AI, aromatase inhibitor; NCI CTCAE, National Cancer Institute Common Terminology Criteria for Adverse Events; SOC, standard of care (fulvestrant or AI). </a:t>
            </a:r>
            <a:endParaRPr/>
          </a:p>
          <a:p>
            <a:pPr indent="0" lvl="0" marL="0" rtl="0" algn="l">
              <a:lnSpc>
                <a:spcPct val="100000"/>
              </a:lnSpc>
              <a:spcBef>
                <a:spcPts val="0"/>
              </a:spcBef>
              <a:spcAft>
                <a:spcPts val="0"/>
              </a:spcAft>
              <a:buSzPts val="1400"/>
              <a:buNone/>
            </a:pPr>
            <a:r>
              <a:rPr lang="en-US"/>
              <a:t>1. Bardia A, et al. </a:t>
            </a:r>
            <a:r>
              <a:rPr i="1" lang="en-US"/>
              <a:t>Clin Cancer Res</a:t>
            </a:r>
            <a:r>
              <a:rPr lang="en-US"/>
              <a:t>. 2024;30(19):4299-4309; 2. Stemline. Elacestrant SmPC. 2026.</a:t>
            </a:r>
            <a:endParaRPr/>
          </a:p>
        </p:txBody>
      </p:sp>
      <p:sp>
        <p:nvSpPr>
          <p:cNvPr id="3432" name="Google Shape;3432;p99"/>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EMERALD: Safety</a:t>
            </a:r>
            <a:r>
              <a:rPr baseline="30000" lang="en-US"/>
              <a:t>1</a:t>
            </a:r>
            <a:br>
              <a:rPr lang="en-US"/>
            </a:br>
            <a:r>
              <a:rPr lang="en-US" sz="2000">
                <a:solidFill>
                  <a:schemeClr val="accent6"/>
                </a:solidFill>
              </a:rPr>
              <a:t>Most common adverse events ≥10% in either arm in the overall population</a:t>
            </a:r>
            <a:r>
              <a:rPr baseline="30000" lang="en-US" sz="2000">
                <a:solidFill>
                  <a:schemeClr val="accent6"/>
                </a:solidFill>
              </a:rPr>
              <a:t>1</a:t>
            </a:r>
            <a:endParaRPr sz="2000">
              <a:solidFill>
                <a:schemeClr val="accent6"/>
              </a:solidFill>
            </a:endParaRPr>
          </a:p>
        </p:txBody>
      </p:sp>
      <p:grpSp>
        <p:nvGrpSpPr>
          <p:cNvPr id="3433" name="Google Shape;3433;p99"/>
          <p:cNvGrpSpPr/>
          <p:nvPr/>
        </p:nvGrpSpPr>
        <p:grpSpPr>
          <a:xfrm>
            <a:off x="7316993" y="3794052"/>
            <a:ext cx="4441620" cy="1891706"/>
            <a:chOff x="6402806" y="3168014"/>
            <a:chExt cx="4441620" cy="1891706"/>
          </a:xfrm>
        </p:grpSpPr>
        <p:sp>
          <p:nvSpPr>
            <p:cNvPr id="3434" name="Google Shape;3434;p99"/>
            <p:cNvSpPr/>
            <p:nvPr/>
          </p:nvSpPr>
          <p:spPr>
            <a:xfrm>
              <a:off x="6535237" y="3312440"/>
              <a:ext cx="4180638" cy="1599522"/>
            </a:xfrm>
            <a:prstGeom prst="rect">
              <a:avLst/>
            </a:prstGeom>
            <a:solidFill>
              <a:srgbClr val="E3ECF1"/>
            </a:solidFill>
            <a:ln>
              <a:noFill/>
            </a:ln>
          </p:spPr>
          <p:txBody>
            <a:bodyPr anchorCtr="0" anchor="ctr" bIns="45700" lIns="274300" spcFirstLastPara="1" rIns="274300" wrap="square" tIns="45700">
              <a:noAutofit/>
            </a:bodyPr>
            <a:lstStyle/>
            <a:p>
              <a:pPr indent="-174625" lvl="0" marL="174625" marR="0" rtl="0" algn="l">
                <a:lnSpc>
                  <a:spcPct val="100000"/>
                </a:lnSpc>
                <a:spcBef>
                  <a:spcPts val="0"/>
                </a:spcBef>
                <a:spcAft>
                  <a:spcPts val="0"/>
                </a:spcAft>
                <a:buClr>
                  <a:schemeClr val="accent5"/>
                </a:buClr>
                <a:buSzPts val="1200"/>
                <a:buFont typeface="Arial"/>
                <a:buChar char="•"/>
              </a:pPr>
              <a:r>
                <a:rPr b="0" i="0" lang="en-US" sz="1200" u="none" cap="none" strike="noStrike">
                  <a:solidFill>
                    <a:srgbClr val="262626"/>
                  </a:solidFill>
                  <a:latin typeface="Arial Narrow"/>
                  <a:ea typeface="Arial Narrow"/>
                  <a:cs typeface="Arial Narrow"/>
                  <a:sym typeface="Arial Narrow"/>
                </a:rPr>
                <a:t>No patient experienced Grade 4 nausea or vomiting with elacestrant</a:t>
              </a:r>
              <a:r>
                <a:rPr b="0" baseline="30000" i="0" lang="en-US" sz="1200" u="none" cap="none" strike="noStrike">
                  <a:solidFill>
                    <a:srgbClr val="262626"/>
                  </a:solidFill>
                  <a:latin typeface="Arial Narrow"/>
                  <a:ea typeface="Arial Narrow"/>
                  <a:cs typeface="Arial Narrow"/>
                  <a:sym typeface="Arial Narrow"/>
                </a:rPr>
                <a:t>1</a:t>
              </a:r>
              <a:endParaRPr b="0" i="0" sz="1400" u="none" cap="none" strike="noStrike">
                <a:solidFill>
                  <a:srgbClr val="262626"/>
                </a:solidFill>
                <a:latin typeface="Arial"/>
                <a:ea typeface="Arial"/>
                <a:cs typeface="Arial"/>
                <a:sym typeface="Arial"/>
              </a:endParaRPr>
            </a:p>
            <a:p>
              <a:pPr indent="-174625" lvl="0" marL="174625" marR="0" rtl="0" algn="l">
                <a:lnSpc>
                  <a:spcPct val="100000"/>
                </a:lnSpc>
                <a:spcBef>
                  <a:spcPts val="300"/>
                </a:spcBef>
                <a:spcAft>
                  <a:spcPts val="0"/>
                </a:spcAft>
                <a:buClr>
                  <a:schemeClr val="accent5"/>
                </a:buClr>
                <a:buSzPts val="1200"/>
                <a:buFont typeface="Arial"/>
                <a:buChar char="•"/>
              </a:pPr>
              <a:r>
                <a:rPr b="0" i="0" lang="en-US" sz="1200" u="none" cap="none" strike="noStrike">
                  <a:solidFill>
                    <a:srgbClr val="262626"/>
                  </a:solidFill>
                  <a:latin typeface="Arial Narrow"/>
                  <a:ea typeface="Arial Narrow"/>
                  <a:cs typeface="Arial Narrow"/>
                  <a:sym typeface="Arial Narrow"/>
                </a:rPr>
                <a:t>Treatment-related AEs leading to discontinuation were 3.4% and 0.9% in the elacestrant and SOC arms, respectively</a:t>
              </a:r>
              <a:r>
                <a:rPr b="0" baseline="30000" i="0" lang="en-US" sz="1200" u="none" cap="none" strike="noStrike">
                  <a:solidFill>
                    <a:srgbClr val="262626"/>
                  </a:solidFill>
                  <a:latin typeface="Arial Narrow"/>
                  <a:ea typeface="Arial Narrow"/>
                  <a:cs typeface="Arial Narrow"/>
                  <a:sym typeface="Arial Narrow"/>
                </a:rPr>
                <a:t>1</a:t>
              </a:r>
              <a:endParaRPr b="0" i="0" sz="1400" u="none" cap="none" strike="noStrike">
                <a:solidFill>
                  <a:srgbClr val="262626"/>
                </a:solidFill>
                <a:latin typeface="Arial"/>
                <a:ea typeface="Arial"/>
                <a:cs typeface="Arial"/>
                <a:sym typeface="Arial"/>
              </a:endParaRPr>
            </a:p>
            <a:p>
              <a:pPr indent="-174625" lvl="0" marL="174625" marR="0" rtl="0" algn="l">
                <a:lnSpc>
                  <a:spcPct val="100000"/>
                </a:lnSpc>
                <a:spcBef>
                  <a:spcPts val="300"/>
                </a:spcBef>
                <a:spcAft>
                  <a:spcPts val="0"/>
                </a:spcAft>
                <a:buClr>
                  <a:schemeClr val="accent5"/>
                </a:buClr>
                <a:buSzPts val="1200"/>
                <a:buFont typeface="Arial"/>
                <a:buChar char="•"/>
              </a:pPr>
              <a:r>
                <a:rPr b="1" i="0" lang="en-US" sz="1200" u="none" cap="none" strike="noStrike">
                  <a:solidFill>
                    <a:srgbClr val="262626"/>
                  </a:solidFill>
                  <a:latin typeface="Arial Narrow"/>
                  <a:ea typeface="Arial Narrow"/>
                  <a:cs typeface="Arial Narrow"/>
                  <a:sym typeface="Arial Narrow"/>
                </a:rPr>
                <a:t>No hematologic safety signal was observed, and none of the patients in either treatment arm had sinus bradycardia</a:t>
              </a:r>
              <a:r>
                <a:rPr b="1" baseline="30000" i="0" lang="en-US" sz="1200" u="none" cap="none" strike="noStrike">
                  <a:solidFill>
                    <a:srgbClr val="262626"/>
                  </a:solidFill>
                  <a:latin typeface="Arial Narrow"/>
                  <a:ea typeface="Arial Narrow"/>
                  <a:cs typeface="Arial Narrow"/>
                  <a:sym typeface="Arial Narrow"/>
                </a:rPr>
                <a:t>1</a:t>
              </a:r>
              <a:endParaRPr b="0" i="0" sz="1400" u="none" cap="none" strike="noStrike">
                <a:solidFill>
                  <a:srgbClr val="262626"/>
                </a:solidFill>
                <a:latin typeface="Arial"/>
                <a:ea typeface="Arial"/>
                <a:cs typeface="Arial"/>
                <a:sym typeface="Arial"/>
              </a:endParaRPr>
            </a:p>
          </p:txBody>
        </p:sp>
        <p:grpSp>
          <p:nvGrpSpPr>
            <p:cNvPr id="3435" name="Google Shape;3435;p99"/>
            <p:cNvGrpSpPr/>
            <p:nvPr/>
          </p:nvGrpSpPr>
          <p:grpSpPr>
            <a:xfrm>
              <a:off x="6402806" y="3168014"/>
              <a:ext cx="4441620" cy="1891706"/>
              <a:chOff x="5422497" y="2411111"/>
              <a:chExt cx="4441620" cy="1891706"/>
            </a:xfrm>
          </p:grpSpPr>
          <p:sp>
            <p:nvSpPr>
              <p:cNvPr id="3436" name="Google Shape;3436;p99"/>
              <p:cNvSpPr/>
              <p:nvPr/>
            </p:nvSpPr>
            <p:spPr>
              <a:xfrm>
                <a:off x="9534861" y="2411111"/>
                <a:ext cx="329256" cy="329257"/>
              </a:xfrm>
              <a:custGeom>
                <a:rect b="b" l="l" r="r" t="t"/>
                <a:pathLst>
                  <a:path extrusionOk="0" h="571500" w="571500">
                    <a:moveTo>
                      <a:pt x="0" y="0"/>
                    </a:moveTo>
                    <a:lnTo>
                      <a:pt x="571500" y="0"/>
                    </a:lnTo>
                    <a:lnTo>
                      <a:pt x="571500" y="571500"/>
                    </a:lnTo>
                  </a:path>
                </a:pathLst>
              </a:cu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437" name="Google Shape;3437;p99"/>
              <p:cNvSpPr/>
              <p:nvPr/>
            </p:nvSpPr>
            <p:spPr>
              <a:xfrm flipH="1" rot="-5400000">
                <a:off x="5422497" y="3973559"/>
                <a:ext cx="329258" cy="329258"/>
              </a:xfrm>
              <a:custGeom>
                <a:rect b="b" l="l" r="r" t="t"/>
                <a:pathLst>
                  <a:path extrusionOk="0" h="571500" w="571500">
                    <a:moveTo>
                      <a:pt x="0" y="0"/>
                    </a:moveTo>
                    <a:lnTo>
                      <a:pt x="571500" y="0"/>
                    </a:lnTo>
                    <a:lnTo>
                      <a:pt x="571500" y="571500"/>
                    </a:lnTo>
                  </a:path>
                </a:pathLst>
              </a:cu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438" name="Google Shape;3438;p99"/>
              <p:cNvSpPr/>
              <p:nvPr/>
            </p:nvSpPr>
            <p:spPr>
              <a:xfrm rot="-5400000">
                <a:off x="5422497" y="2411111"/>
                <a:ext cx="329258" cy="329258"/>
              </a:xfrm>
              <a:custGeom>
                <a:rect b="b" l="l" r="r" t="t"/>
                <a:pathLst>
                  <a:path extrusionOk="0" h="571500" w="571500">
                    <a:moveTo>
                      <a:pt x="0" y="0"/>
                    </a:moveTo>
                    <a:lnTo>
                      <a:pt x="571500" y="0"/>
                    </a:lnTo>
                    <a:lnTo>
                      <a:pt x="571500" y="571500"/>
                    </a:lnTo>
                  </a:path>
                </a:pathLst>
              </a:custGeom>
              <a:noFill/>
              <a:ln cap="flat" cmpd="sng" w="349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439" name="Google Shape;3439;p99"/>
              <p:cNvSpPr/>
              <p:nvPr/>
            </p:nvSpPr>
            <p:spPr>
              <a:xfrm flipH="1" rot="10800000">
                <a:off x="9534861" y="3973560"/>
                <a:ext cx="329256" cy="329257"/>
              </a:xfrm>
              <a:custGeom>
                <a:rect b="b" l="l" r="r" t="t"/>
                <a:pathLst>
                  <a:path extrusionOk="0" h="571500" w="571500">
                    <a:moveTo>
                      <a:pt x="0" y="0"/>
                    </a:moveTo>
                    <a:lnTo>
                      <a:pt x="571500" y="0"/>
                    </a:lnTo>
                    <a:lnTo>
                      <a:pt x="571500" y="571500"/>
                    </a:lnTo>
                  </a:path>
                </a:pathLst>
              </a:custGeom>
              <a:noFill/>
              <a:ln cap="flat" cmpd="sng" w="349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grpSp>
      <p:grpSp>
        <p:nvGrpSpPr>
          <p:cNvPr id="3440" name="Google Shape;3440;p99"/>
          <p:cNvGrpSpPr/>
          <p:nvPr/>
        </p:nvGrpSpPr>
        <p:grpSpPr>
          <a:xfrm>
            <a:off x="6877349" y="1397000"/>
            <a:ext cx="4881265" cy="2324100"/>
            <a:chOff x="6877349" y="1333500"/>
            <a:chExt cx="4881265" cy="2324100"/>
          </a:xfrm>
        </p:grpSpPr>
        <p:sp>
          <p:nvSpPr>
            <p:cNvPr id="3441" name="Google Shape;3441;p99"/>
            <p:cNvSpPr/>
            <p:nvPr/>
          </p:nvSpPr>
          <p:spPr>
            <a:xfrm>
              <a:off x="7449424" y="1333500"/>
              <a:ext cx="4309190" cy="23241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442" name="Google Shape;3442;p99"/>
            <p:cNvSpPr/>
            <p:nvPr/>
          </p:nvSpPr>
          <p:spPr>
            <a:xfrm>
              <a:off x="6877349" y="1333500"/>
              <a:ext cx="572074" cy="2324100"/>
            </a:xfrm>
            <a:custGeom>
              <a:rect b="b" l="l" r="r" t="t"/>
              <a:pathLst>
                <a:path extrusionOk="0" h="1963024" w="701938">
                  <a:moveTo>
                    <a:pt x="0" y="742702"/>
                  </a:moveTo>
                  <a:lnTo>
                    <a:pt x="701938" y="0"/>
                  </a:lnTo>
                  <a:lnTo>
                    <a:pt x="701938" y="1963024"/>
                  </a:lnTo>
                  <a:lnTo>
                    <a:pt x="3896" y="1027236"/>
                  </a:lnTo>
                  <a:cubicBezTo>
                    <a:pt x="2597" y="933285"/>
                    <a:pt x="1299" y="836653"/>
                    <a:pt x="0" y="742702"/>
                  </a:cubicBezTo>
                  <a:close/>
                </a:path>
              </a:pathLst>
            </a:custGeom>
            <a:gradFill>
              <a:gsLst>
                <a:gs pos="0">
                  <a:srgbClr val="71A0B4">
                    <a:alpha val="40000"/>
                  </a:srgbClr>
                </a:gs>
                <a:gs pos="2000">
                  <a:srgbClr val="71A0B4">
                    <a:alpha val="40000"/>
                  </a:srgbClr>
                </a:gs>
                <a:gs pos="15000">
                  <a:srgbClr val="92B6C6">
                    <a:alpha val="15686"/>
                  </a:srgbClr>
                </a:gs>
                <a:gs pos="49000">
                  <a:srgbClr val="B2CCD7">
                    <a:alpha val="9019"/>
                  </a:srgbClr>
                </a:gs>
                <a:gs pos="99000">
                  <a:srgbClr val="F3F8F9">
                    <a:alpha val="0"/>
                  </a:srgbClr>
                </a:gs>
                <a:gs pos="100000">
                  <a:srgbClr val="F3F8F9">
                    <a:alpha val="0"/>
                  </a:srgbClr>
                </a:gs>
              </a:gsLst>
              <a:lin ang="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graphicFrame>
        <p:nvGraphicFramePr>
          <p:cNvPr id="3443" name="Google Shape;3443;p99"/>
          <p:cNvGraphicFramePr/>
          <p:nvPr/>
        </p:nvGraphicFramePr>
        <p:xfrm>
          <a:off x="7559595" y="1411500"/>
          <a:ext cx="3000000" cy="3000000"/>
        </p:xfrm>
        <a:graphic>
          <a:graphicData uri="http://schemas.openxmlformats.org/drawingml/2006/table">
            <a:tbl>
              <a:tblPr>
                <a:noFill/>
                <a:tableStyleId>{0E7FAE33-6D4A-419A-BE57-B3ED120DC536}</a:tableStyleId>
              </a:tblPr>
              <a:tblGrid>
                <a:gridCol w="2011675"/>
                <a:gridCol w="1005850"/>
                <a:gridCol w="1188725"/>
              </a:tblGrid>
              <a:tr h="302275">
                <a:tc>
                  <a:txBody>
                    <a:bodyPr/>
                    <a:lstStyle/>
                    <a:p>
                      <a:pPr indent="0" lvl="0" marL="0" marR="0" rtl="0" algn="l">
                        <a:lnSpc>
                          <a:spcPct val="90000"/>
                        </a:lnSpc>
                        <a:spcBef>
                          <a:spcPts val="0"/>
                        </a:spcBef>
                        <a:spcAft>
                          <a:spcPts val="0"/>
                        </a:spcAft>
                        <a:buClr>
                          <a:schemeClr val="dk1"/>
                        </a:buClr>
                        <a:buSzPts val="1200"/>
                        <a:buFont typeface="Arial"/>
                        <a:buNone/>
                      </a:pPr>
                      <a:r>
                        <a:rPr b="1" lang="en-US" sz="1400" u="none" cap="none" strike="noStrike">
                          <a:solidFill>
                            <a:srgbClr val="262626"/>
                          </a:solidFill>
                          <a:latin typeface="Arial Narrow"/>
                          <a:ea typeface="Arial Narrow"/>
                          <a:cs typeface="Arial Narrow"/>
                          <a:sym typeface="Arial Narrow"/>
                        </a:rPr>
                        <a:t>Nausea summary</a:t>
                      </a:r>
                      <a:r>
                        <a:rPr b="1" baseline="30000" lang="en-US" sz="1400" u="none" cap="none" strike="noStrike">
                          <a:solidFill>
                            <a:srgbClr val="262626"/>
                          </a:solidFill>
                          <a:latin typeface="Arial Narrow"/>
                          <a:ea typeface="Arial Narrow"/>
                          <a:cs typeface="Arial Narrow"/>
                          <a:sym typeface="Arial Narrow"/>
                        </a:rPr>
                        <a:t>1</a:t>
                      </a:r>
                      <a:endParaRPr b="1" sz="14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90000"/>
                        </a:lnSpc>
                        <a:spcBef>
                          <a:spcPts val="0"/>
                        </a:spcBef>
                        <a:spcAft>
                          <a:spcPts val="0"/>
                        </a:spcAft>
                        <a:buClr>
                          <a:schemeClr val="lt1"/>
                        </a:buClr>
                        <a:buSzPts val="1200"/>
                        <a:buFont typeface="Arial"/>
                        <a:buNone/>
                      </a:pPr>
                      <a:r>
                        <a:rPr b="1" lang="en-US" sz="1400" u="none" cap="none" strike="noStrike">
                          <a:solidFill>
                            <a:schemeClr val="lt1"/>
                          </a:solidFill>
                          <a:latin typeface="Arial Narrow"/>
                          <a:ea typeface="Arial Narrow"/>
                          <a:cs typeface="Arial Narrow"/>
                          <a:sym typeface="Arial Narrow"/>
                        </a:rPr>
                        <a:t>Elacestrant</a:t>
                      </a:r>
                      <a:br>
                        <a:rPr b="1" lang="en-US" sz="1400" u="none" cap="none" strike="noStrike">
                          <a:solidFill>
                            <a:schemeClr val="lt1"/>
                          </a:solidFill>
                          <a:latin typeface="Arial Narrow"/>
                          <a:ea typeface="Arial Narrow"/>
                          <a:cs typeface="Arial Narrow"/>
                          <a:sym typeface="Arial Narrow"/>
                        </a:rPr>
                      </a:br>
                      <a:r>
                        <a:rPr b="0" lang="en-US" sz="1400" u="none" cap="none" strike="noStrike">
                          <a:solidFill>
                            <a:schemeClr val="lt1"/>
                          </a:solidFill>
                          <a:latin typeface="Arial Narrow"/>
                          <a:ea typeface="Arial Narrow"/>
                          <a:cs typeface="Arial Narrow"/>
                          <a:sym typeface="Arial Narrow"/>
                        </a:rPr>
                        <a:t>(n=237)</a:t>
                      </a:r>
                      <a:endParaRPr sz="1400" u="none" cap="none" strike="noStrike">
                        <a:solidFill>
                          <a:schemeClr val="lt1"/>
                        </a:solidFill>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90000"/>
                        </a:lnSpc>
                        <a:spcBef>
                          <a:spcPts val="0"/>
                        </a:spcBef>
                        <a:spcAft>
                          <a:spcPts val="0"/>
                        </a:spcAft>
                        <a:buClr>
                          <a:schemeClr val="lt1"/>
                        </a:buClr>
                        <a:buSzPts val="1200"/>
                        <a:buFont typeface="Arial"/>
                        <a:buNone/>
                      </a:pPr>
                      <a:r>
                        <a:rPr b="1" lang="en-US" sz="1400" u="none" cap="none" strike="noStrike">
                          <a:solidFill>
                            <a:schemeClr val="lt1"/>
                          </a:solidFill>
                          <a:latin typeface="Arial Narrow"/>
                          <a:ea typeface="Arial Narrow"/>
                          <a:cs typeface="Arial Narrow"/>
                          <a:sym typeface="Arial Narrow"/>
                        </a:rPr>
                        <a:t>SOC </a:t>
                      </a:r>
                      <a:br>
                        <a:rPr b="1" lang="en-US" sz="1400" u="none" cap="none" strike="noStrike">
                          <a:solidFill>
                            <a:schemeClr val="lt1"/>
                          </a:solidFill>
                          <a:latin typeface="Arial Narrow"/>
                          <a:ea typeface="Arial Narrow"/>
                          <a:cs typeface="Arial Narrow"/>
                          <a:sym typeface="Arial Narrow"/>
                        </a:rPr>
                      </a:br>
                      <a:r>
                        <a:rPr b="0" lang="en-US" sz="1400" u="none" cap="none" strike="noStrike">
                          <a:solidFill>
                            <a:schemeClr val="lt1"/>
                          </a:solidFill>
                          <a:latin typeface="Arial Narrow"/>
                          <a:ea typeface="Arial Narrow"/>
                          <a:cs typeface="Arial Narrow"/>
                          <a:sym typeface="Arial Narrow"/>
                        </a:rPr>
                        <a:t>(n=230) </a:t>
                      </a:r>
                      <a:endParaRPr sz="1400" u="none" cap="none" strike="noStrike">
                        <a:solidFill>
                          <a:schemeClr val="lt1"/>
                        </a:solidFill>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66666"/>
                    </a:solidFill>
                  </a:tcPr>
                </a:tc>
              </a:tr>
              <a:tr h="194200">
                <a:tc>
                  <a:txBody>
                    <a:bodyPr/>
                    <a:lstStyle/>
                    <a:p>
                      <a:pPr indent="0" lvl="0" marL="0" marR="0" rtl="0" algn="l">
                        <a:lnSpc>
                          <a:spcPct val="90000"/>
                        </a:lnSpc>
                        <a:spcBef>
                          <a:spcPts val="0"/>
                        </a:spcBef>
                        <a:spcAft>
                          <a:spcPts val="0"/>
                        </a:spcAft>
                        <a:buClr>
                          <a:schemeClr val="dk1"/>
                        </a:buClr>
                        <a:buSzPts val="1100"/>
                        <a:buFont typeface="Arial"/>
                        <a:buNone/>
                      </a:pPr>
                      <a:r>
                        <a:rPr b="0" lang="en-US" sz="1400" u="none" cap="none" strike="noStrike">
                          <a:solidFill>
                            <a:srgbClr val="262626"/>
                          </a:solidFill>
                          <a:latin typeface="Arial Narrow"/>
                          <a:ea typeface="Arial Narrow"/>
                          <a:cs typeface="Arial Narrow"/>
                          <a:sym typeface="Arial Narrow"/>
                        </a:rPr>
                        <a:t>Grade 3 nausea, % </a:t>
                      </a:r>
                      <a:endParaRPr sz="1400" u="none" cap="none" strike="noStrike">
                        <a:solidFill>
                          <a:srgbClr val="262626"/>
                        </a:solidFill>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dk1"/>
                        </a:buClr>
                        <a:buSzPts val="1100"/>
                        <a:buFont typeface="Arial"/>
                        <a:buNone/>
                      </a:pPr>
                      <a:r>
                        <a:rPr b="0" lang="en-US" sz="1400" u="none" cap="none" strike="noStrike">
                          <a:solidFill>
                            <a:srgbClr val="262626"/>
                          </a:solidFill>
                          <a:latin typeface="Arial Narrow"/>
                          <a:ea typeface="Arial Narrow"/>
                          <a:cs typeface="Arial Narrow"/>
                          <a:sym typeface="Arial Narrow"/>
                        </a:rPr>
                        <a:t>2.5</a:t>
                      </a:r>
                      <a:endParaRPr sz="1400" u="none" cap="none" strike="noStrike">
                        <a:solidFill>
                          <a:srgbClr val="262626"/>
                        </a:solidFill>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dk1"/>
                        </a:buClr>
                        <a:buSzPts val="1100"/>
                        <a:buFont typeface="Arial"/>
                        <a:buNone/>
                      </a:pPr>
                      <a:r>
                        <a:rPr b="0" lang="en-US" sz="1400" u="none" cap="none" strike="noStrike">
                          <a:solidFill>
                            <a:srgbClr val="262626"/>
                          </a:solidFill>
                          <a:latin typeface="Arial Narrow"/>
                          <a:ea typeface="Arial Narrow"/>
                          <a:cs typeface="Arial Narrow"/>
                          <a:sym typeface="Arial Narrow"/>
                        </a:rPr>
                        <a:t>0.9</a:t>
                      </a:r>
                      <a:endParaRPr sz="1400" u="none" cap="none" strike="noStrike">
                        <a:solidFill>
                          <a:srgbClr val="262626"/>
                        </a:solidFill>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302275">
                <a:tc>
                  <a:txBody>
                    <a:bodyPr/>
                    <a:lstStyle/>
                    <a:p>
                      <a:pPr indent="0" lvl="0" marL="0" marR="0" rtl="0" algn="l">
                        <a:lnSpc>
                          <a:spcPct val="90000"/>
                        </a:lnSpc>
                        <a:spcBef>
                          <a:spcPts val="0"/>
                        </a:spcBef>
                        <a:spcAft>
                          <a:spcPts val="0"/>
                        </a:spcAft>
                        <a:buClr>
                          <a:schemeClr val="dk1"/>
                        </a:buClr>
                        <a:buSzPts val="1100"/>
                        <a:buFont typeface="Arial"/>
                        <a:buNone/>
                      </a:pPr>
                      <a:r>
                        <a:rPr b="0" lang="en-US" sz="1400" u="none" cap="none" strike="noStrike">
                          <a:solidFill>
                            <a:srgbClr val="262626"/>
                          </a:solidFill>
                          <a:latin typeface="Arial Narrow"/>
                          <a:ea typeface="Arial Narrow"/>
                          <a:cs typeface="Arial Narrow"/>
                          <a:sym typeface="Arial Narrow"/>
                        </a:rPr>
                        <a:t>Dose-reduction rate due to nausea, % </a:t>
                      </a:r>
                      <a:endParaRPr sz="1400" u="none" cap="none" strike="noStrike">
                        <a:solidFill>
                          <a:srgbClr val="262626"/>
                        </a:solidFill>
                        <a:latin typeface="Arial Narrow"/>
                        <a:ea typeface="Arial Narrow"/>
                        <a:cs typeface="Arial Narrow"/>
                        <a:sym typeface="Arial Narrow"/>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Clr>
                          <a:schemeClr val="dk1"/>
                        </a:buClr>
                        <a:buSzPts val="1100"/>
                        <a:buFont typeface="Arial"/>
                        <a:buNone/>
                      </a:pPr>
                      <a:r>
                        <a:rPr b="0" lang="en-US" sz="1400" u="none" cap="none" strike="noStrike">
                          <a:solidFill>
                            <a:srgbClr val="262626"/>
                          </a:solidFill>
                          <a:latin typeface="Arial Narrow"/>
                          <a:ea typeface="Arial Narrow"/>
                          <a:cs typeface="Arial Narrow"/>
                          <a:sym typeface="Arial Narrow"/>
                        </a:rPr>
                        <a:t>1.3</a:t>
                      </a:r>
                      <a:endParaRPr sz="14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Clr>
                          <a:schemeClr val="dk1"/>
                        </a:buClr>
                        <a:buSzPts val="1100"/>
                        <a:buFont typeface="Arial"/>
                        <a:buNone/>
                      </a:pPr>
                      <a:r>
                        <a:rPr lang="en-US" sz="1400" u="none" cap="none" strike="noStrike">
                          <a:solidFill>
                            <a:srgbClr val="262626"/>
                          </a:solidFill>
                          <a:latin typeface="Arial Narrow"/>
                          <a:ea typeface="Arial Narrow"/>
                          <a:cs typeface="Arial Narrow"/>
                          <a:sym typeface="Arial Narrow"/>
                        </a:rPr>
                        <a:t>NA</a:t>
                      </a:r>
                      <a:endParaRPr sz="1400" u="none" cap="none" strike="noStrike">
                        <a:solidFill>
                          <a:srgbClr val="262626"/>
                        </a:solidFill>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02275">
                <a:tc>
                  <a:txBody>
                    <a:bodyPr/>
                    <a:lstStyle/>
                    <a:p>
                      <a:pPr indent="0" lvl="0" marL="0" marR="0" rtl="0" algn="l">
                        <a:lnSpc>
                          <a:spcPct val="90000"/>
                        </a:lnSpc>
                        <a:spcBef>
                          <a:spcPts val="0"/>
                        </a:spcBef>
                        <a:spcAft>
                          <a:spcPts val="0"/>
                        </a:spcAft>
                        <a:buClr>
                          <a:schemeClr val="dk1"/>
                        </a:buClr>
                        <a:buSzPts val="1100"/>
                        <a:buFont typeface="Arial"/>
                        <a:buNone/>
                      </a:pPr>
                      <a:r>
                        <a:rPr b="0" lang="en-US" sz="1400" u="none" cap="none" strike="noStrike">
                          <a:solidFill>
                            <a:srgbClr val="262626"/>
                          </a:solidFill>
                          <a:latin typeface="Arial Narrow"/>
                          <a:ea typeface="Arial Narrow"/>
                          <a:cs typeface="Arial Narrow"/>
                          <a:sym typeface="Arial Narrow"/>
                        </a:rPr>
                        <a:t>Discontinuation rate due to nausea, % </a:t>
                      </a:r>
                      <a:endParaRPr sz="1400" u="none" cap="none" strike="noStrike">
                        <a:solidFill>
                          <a:srgbClr val="262626"/>
                        </a:solidFill>
                        <a:latin typeface="Arial Narrow"/>
                        <a:ea typeface="Arial Narrow"/>
                        <a:cs typeface="Arial Narrow"/>
                        <a:sym typeface="Arial Narrow"/>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dk1"/>
                        </a:buClr>
                        <a:buSzPts val="1100"/>
                        <a:buFont typeface="Arial"/>
                        <a:buNone/>
                      </a:pPr>
                      <a:r>
                        <a:rPr b="0" lang="en-US" sz="1400" u="none" cap="none" strike="noStrike">
                          <a:solidFill>
                            <a:srgbClr val="262626"/>
                          </a:solidFill>
                          <a:latin typeface="Arial Narrow"/>
                          <a:ea typeface="Arial Narrow"/>
                          <a:cs typeface="Arial Narrow"/>
                          <a:sym typeface="Arial Narrow"/>
                        </a:rPr>
                        <a:t>1.3</a:t>
                      </a:r>
                      <a:endParaRPr sz="1400" u="none" cap="none" strike="noStrike">
                        <a:solidFill>
                          <a:srgbClr val="262626"/>
                        </a:solidFill>
                        <a:latin typeface="Arial Narrow"/>
                        <a:ea typeface="Arial Narrow"/>
                        <a:cs typeface="Arial Narrow"/>
                        <a:sym typeface="Arial Narrow"/>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0000"/>
                        </a:lnSpc>
                        <a:spcBef>
                          <a:spcPts val="0"/>
                        </a:spcBef>
                        <a:spcAft>
                          <a:spcPts val="0"/>
                        </a:spcAft>
                        <a:buClr>
                          <a:schemeClr val="dk1"/>
                        </a:buClr>
                        <a:buSzPts val="1100"/>
                        <a:buFont typeface="Arial"/>
                        <a:buNone/>
                      </a:pPr>
                      <a:r>
                        <a:rPr lang="en-US" sz="1400" u="none" cap="none" strike="noStrike">
                          <a:solidFill>
                            <a:srgbClr val="262626"/>
                          </a:solidFill>
                          <a:latin typeface="Arial Narrow"/>
                          <a:ea typeface="Arial Narrow"/>
                          <a:cs typeface="Arial Narrow"/>
                          <a:sym typeface="Arial Narrow"/>
                        </a:rPr>
                        <a:t>0</a:t>
                      </a:r>
                      <a:endParaRPr sz="1400" u="none" cap="none" strike="noStrike">
                        <a:solidFill>
                          <a:srgbClr val="262626"/>
                        </a:solidFill>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453400">
                <a:tc>
                  <a:txBody>
                    <a:bodyPr/>
                    <a:lstStyle/>
                    <a:p>
                      <a:pPr indent="0" lvl="0" marL="0" marR="0" rtl="0" algn="l">
                        <a:lnSpc>
                          <a:spcPct val="90000"/>
                        </a:lnSpc>
                        <a:spcBef>
                          <a:spcPts val="0"/>
                        </a:spcBef>
                        <a:spcAft>
                          <a:spcPts val="0"/>
                        </a:spcAft>
                        <a:buClr>
                          <a:schemeClr val="dk1"/>
                        </a:buClr>
                        <a:buSzPts val="1100"/>
                        <a:buFont typeface="Arial"/>
                        <a:buNone/>
                      </a:pPr>
                      <a:r>
                        <a:rPr b="0" lang="en-US" sz="1400" u="none" cap="none" strike="noStrike">
                          <a:solidFill>
                            <a:srgbClr val="262626"/>
                          </a:solidFill>
                          <a:latin typeface="Arial Narrow"/>
                          <a:ea typeface="Arial Narrow"/>
                          <a:cs typeface="Arial Narrow"/>
                          <a:sym typeface="Arial Narrow"/>
                        </a:rPr>
                        <a:t>Antiemetic use, %* </a:t>
                      </a:r>
                      <a:endParaRPr sz="1400" u="none" cap="none" strike="noStrike">
                        <a:solidFill>
                          <a:srgbClr val="262626"/>
                        </a:solidFill>
                      </a:endParaRPr>
                    </a:p>
                  </a:txBody>
                  <a:tcPr marT="0" marB="0" marR="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Clr>
                          <a:schemeClr val="dk1"/>
                        </a:buClr>
                        <a:buSzPts val="1100"/>
                        <a:buFont typeface="Arial"/>
                        <a:buNone/>
                      </a:pPr>
                      <a:r>
                        <a:rPr b="0" lang="en-US" sz="1400" u="none" cap="none" strike="noStrike">
                          <a:solidFill>
                            <a:srgbClr val="262626"/>
                          </a:solidFill>
                          <a:latin typeface="Arial Narrow"/>
                          <a:ea typeface="Arial Narrow"/>
                          <a:cs typeface="Arial Narrow"/>
                          <a:sym typeface="Arial Narrow"/>
                        </a:rPr>
                        <a:t>8.0</a:t>
                      </a:r>
                      <a:endParaRPr sz="1400" u="none" cap="none" strike="noStrike">
                        <a:solidFill>
                          <a:srgbClr val="262626"/>
                        </a:solidFill>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c>
                  <a:txBody>
                    <a:bodyPr/>
                    <a:lstStyle/>
                    <a:p>
                      <a:pPr indent="0" lvl="0" marL="0" marR="0" rtl="0" algn="ctr">
                        <a:lnSpc>
                          <a:spcPct val="90000"/>
                        </a:lnSpc>
                        <a:spcBef>
                          <a:spcPts val="0"/>
                        </a:spcBef>
                        <a:spcAft>
                          <a:spcPts val="0"/>
                        </a:spcAft>
                        <a:buClr>
                          <a:schemeClr val="dk1"/>
                        </a:buClr>
                        <a:buSzPts val="1100"/>
                        <a:buFont typeface="Arial"/>
                        <a:buNone/>
                      </a:pPr>
                      <a:r>
                        <a:rPr b="0" lang="en-US" sz="1400" u="none" cap="none" strike="noStrike">
                          <a:solidFill>
                            <a:srgbClr val="262626"/>
                          </a:solidFill>
                          <a:latin typeface="Arial Narrow"/>
                          <a:ea typeface="Arial Narrow"/>
                          <a:cs typeface="Arial Narrow"/>
                          <a:sym typeface="Arial Narrow"/>
                        </a:rPr>
                        <a:t>10.3 (AI)</a:t>
                      </a:r>
                      <a:endParaRPr sz="1400" u="none" cap="none" strike="noStrike">
                        <a:solidFill>
                          <a:srgbClr val="262626"/>
                        </a:solidFill>
                      </a:endParaRPr>
                    </a:p>
                    <a:p>
                      <a:pPr indent="0" lvl="0" marL="0" marR="0" rtl="0" algn="ctr">
                        <a:lnSpc>
                          <a:spcPct val="90000"/>
                        </a:lnSpc>
                        <a:spcBef>
                          <a:spcPts val="0"/>
                        </a:spcBef>
                        <a:spcAft>
                          <a:spcPts val="0"/>
                        </a:spcAft>
                        <a:buClr>
                          <a:schemeClr val="dk1"/>
                        </a:buClr>
                        <a:buSzPts val="1100"/>
                        <a:buFont typeface="Arial"/>
                        <a:buNone/>
                      </a:pPr>
                      <a:r>
                        <a:rPr b="0" lang="en-US" sz="1400" u="none" cap="none" strike="noStrike">
                          <a:solidFill>
                            <a:srgbClr val="262626"/>
                          </a:solidFill>
                          <a:latin typeface="Arial Narrow"/>
                          <a:ea typeface="Arial Narrow"/>
                          <a:cs typeface="Arial Narrow"/>
                          <a:sym typeface="Arial Narrow"/>
                        </a:rPr>
                        <a:t>3.7 (fulvestrant) </a:t>
                      </a:r>
                      <a:endParaRPr sz="1400" u="none" cap="none" strike="noStrike">
                        <a:solidFill>
                          <a:srgbClr val="262626"/>
                        </a:solidFill>
                      </a:endParaRPr>
                    </a:p>
                  </a:txBody>
                  <a:tcPr marT="0" marB="0" marR="36000" marL="72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solidFill>
                  </a:tcPr>
                </a:tc>
              </a:tr>
            </a:tbl>
          </a:graphicData>
        </a:graphic>
      </p:graphicFrame>
      <p:sp>
        <p:nvSpPr>
          <p:cNvPr id="3444" name="Google Shape;3444;p99"/>
          <p:cNvSpPr txBox="1"/>
          <p:nvPr/>
        </p:nvSpPr>
        <p:spPr>
          <a:xfrm>
            <a:off x="7556354" y="3250005"/>
            <a:ext cx="4431576" cy="32316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900"/>
              <a:buFont typeface="Arial"/>
              <a:buNone/>
            </a:pPr>
            <a:r>
              <a:rPr b="0" i="0" lang="en-US" sz="1050" u="none" cap="none" strike="noStrike">
                <a:solidFill>
                  <a:srgbClr val="000000"/>
                </a:solidFill>
                <a:latin typeface="Arial Narrow"/>
                <a:ea typeface="Arial Narrow"/>
                <a:cs typeface="Arial Narrow"/>
                <a:sym typeface="Arial Narrow"/>
              </a:rPr>
              <a:t>Nausea was generally reported early, with a median time to first onset of 14 days.</a:t>
            </a:r>
            <a:r>
              <a:rPr b="0" baseline="30000" i="0" lang="en-US" sz="1050" u="none" cap="none" strike="noStrike">
                <a:solidFill>
                  <a:srgbClr val="000000"/>
                </a:solidFill>
                <a:latin typeface="Arial Narrow"/>
                <a:ea typeface="Arial Narrow"/>
                <a:cs typeface="Arial Narrow"/>
                <a:sym typeface="Arial Narrow"/>
              </a:rPr>
              <a:t>2</a:t>
            </a:r>
            <a:br>
              <a:rPr b="0" i="0" lang="en-US" sz="1050" u="none" cap="none" strike="noStrike">
                <a:solidFill>
                  <a:srgbClr val="000000"/>
                </a:solidFill>
                <a:latin typeface="Arial Narrow"/>
                <a:ea typeface="Arial Narrow"/>
                <a:cs typeface="Arial Narrow"/>
                <a:sym typeface="Arial Narrow"/>
              </a:rPr>
            </a:br>
            <a:r>
              <a:rPr b="0" i="0" lang="en-US" sz="1050" u="none" cap="none" strike="noStrike">
                <a:solidFill>
                  <a:srgbClr val="000000"/>
                </a:solidFill>
                <a:latin typeface="Arial Narrow"/>
                <a:ea typeface="Arial Narrow"/>
                <a:cs typeface="Arial Narrow"/>
                <a:sym typeface="Arial Narrow"/>
              </a:rPr>
              <a:t>*Patients who received fulvestrant may have been on antiemetics prior to enrollment.</a:t>
            </a:r>
            <a:r>
              <a:rPr b="0" baseline="30000" i="0" lang="en-US" sz="1050" u="none" cap="none" strike="noStrike">
                <a:solidFill>
                  <a:srgbClr val="000000"/>
                </a:solidFill>
                <a:latin typeface="Arial Narrow"/>
                <a:ea typeface="Arial Narrow"/>
                <a:cs typeface="Arial Narrow"/>
                <a:sym typeface="Arial Narrow"/>
              </a:rPr>
              <a:t>1</a:t>
            </a:r>
            <a:endParaRPr b="0" i="0" sz="105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8" name="Shape 3448"/>
        <p:cNvGrpSpPr/>
        <p:nvPr/>
      </p:nvGrpSpPr>
      <p:grpSpPr>
        <a:xfrm>
          <a:off x="0" y="0"/>
          <a:ext cx="0" cy="0"/>
          <a:chOff x="0" y="0"/>
          <a:chExt cx="0" cy="0"/>
        </a:xfrm>
      </p:grpSpPr>
      <p:sp>
        <p:nvSpPr>
          <p:cNvPr id="3449" name="Google Shape;3449;p100"/>
          <p:cNvSpPr/>
          <p:nvPr/>
        </p:nvSpPr>
        <p:spPr>
          <a:xfrm>
            <a:off x="80387" y="1347823"/>
            <a:ext cx="12192000" cy="4406149"/>
          </a:xfrm>
          <a:prstGeom prst="rect">
            <a:avLst/>
          </a:prstGeom>
          <a:gradFill>
            <a:gsLst>
              <a:gs pos="0">
                <a:srgbClr val="71A0B4">
                  <a:alpha val="2745"/>
                </a:srgbClr>
              </a:gs>
              <a:gs pos="2000">
                <a:srgbClr val="71A0B4">
                  <a:alpha val="2745"/>
                </a:srgbClr>
              </a:gs>
              <a:gs pos="97000">
                <a:srgbClr val="71A0B4">
                  <a:alpha val="7450"/>
                </a:srgbClr>
              </a:gs>
              <a:gs pos="100000">
                <a:srgbClr val="71A0B4">
                  <a:alpha val="7450"/>
                </a:srgbClr>
              </a:gs>
            </a:gsLst>
            <a:lin ang="10800000"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sp>
        <p:nvSpPr>
          <p:cNvPr id="3450" name="Google Shape;3450;p100"/>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sp>
        <p:nvSpPr>
          <p:cNvPr id="3451" name="Google Shape;3451;p100"/>
          <p:cNvSpPr txBox="1"/>
          <p:nvPr>
            <p:ph idx="11" type="ftr"/>
          </p:nvPr>
        </p:nvSpPr>
        <p:spPr>
          <a:xfrm>
            <a:off x="431799" y="6260242"/>
            <a:ext cx="9239739" cy="161005"/>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SzPts val="900"/>
              <a:buNone/>
            </a:pPr>
            <a:r>
              <a:t/>
            </a:r>
            <a:endParaRPr/>
          </a:p>
          <a:p>
            <a:pPr indent="0" lvl="0" marL="0" rtl="0" algn="l">
              <a:lnSpc>
                <a:spcPct val="90000"/>
              </a:lnSpc>
              <a:spcBef>
                <a:spcPts val="0"/>
              </a:spcBef>
              <a:spcAft>
                <a:spcPts val="0"/>
              </a:spcAft>
              <a:buSzPts val="900"/>
              <a:buNone/>
            </a:pPr>
            <a:r>
              <a:t/>
            </a:r>
            <a:endParaRPr/>
          </a:p>
          <a:p>
            <a:pPr indent="0" lvl="0" marL="0" rtl="0" algn="l">
              <a:lnSpc>
                <a:spcPct val="90000"/>
              </a:lnSpc>
              <a:spcBef>
                <a:spcPts val="0"/>
              </a:spcBef>
              <a:spcAft>
                <a:spcPts val="0"/>
              </a:spcAft>
              <a:buSzPts val="900"/>
              <a:buNone/>
            </a:pPr>
            <a:r>
              <a:rPr baseline="30000" lang="en-US"/>
              <a:t>a</a:t>
            </a:r>
            <a:r>
              <a:rPr lang="en-US"/>
              <a:t>Females must be </a:t>
            </a:r>
            <a:r>
              <a:rPr lang="en-US">
                <a:solidFill>
                  <a:srgbClr val="000000"/>
                </a:solidFill>
              </a:rPr>
              <a:t>postmenopausal (naturally, surgically, or ovarian function suppression); </a:t>
            </a:r>
            <a:r>
              <a:rPr baseline="30000" lang="en-US">
                <a:solidFill>
                  <a:srgbClr val="000000"/>
                </a:solidFill>
              </a:rPr>
              <a:t>b</a:t>
            </a:r>
            <a:r>
              <a:rPr lang="en-US">
                <a:solidFill>
                  <a:srgbClr val="000000"/>
                </a:solidFill>
              </a:rPr>
              <a:t>Participants were expected to have prior treatment with a CDK4/6i if approved and could be reimbursed. </a:t>
            </a:r>
            <a:r>
              <a:rPr baseline="30000" lang="en-US">
                <a:solidFill>
                  <a:srgbClr val="000000"/>
                </a:solidFill>
              </a:rPr>
              <a:t>c</a:t>
            </a:r>
            <a:r>
              <a:rPr lang="en-US">
                <a:solidFill>
                  <a:srgbClr val="000000"/>
                </a:solidFill>
              </a:rPr>
              <a:t>Investigator's choice, labeled dose;</a:t>
            </a:r>
            <a:r>
              <a:rPr baseline="30000" lang="en-US">
                <a:solidFill>
                  <a:srgbClr val="000000"/>
                </a:solidFill>
              </a:rPr>
              <a:t> d</a:t>
            </a:r>
            <a:r>
              <a:rPr lang="en-US">
                <a:solidFill>
                  <a:srgbClr val="000000"/>
                </a:solidFill>
              </a:rPr>
              <a:t>Enrollment into Arm C started with Protocol Amendment A (at which point 122 patients had been randomized across Arms A and B); </a:t>
            </a:r>
            <a:r>
              <a:rPr baseline="30000" lang="en-US">
                <a:solidFill>
                  <a:srgbClr val="000000"/>
                </a:solidFill>
              </a:rPr>
              <a:t>e</a:t>
            </a:r>
            <a:r>
              <a:rPr i="1" lang="en-US">
                <a:solidFill>
                  <a:srgbClr val="000000"/>
                </a:solidFill>
              </a:rPr>
              <a:t>ESR1-</a:t>
            </a:r>
            <a:r>
              <a:rPr lang="en-US">
                <a:solidFill>
                  <a:srgbClr val="000000"/>
                </a:solidFill>
              </a:rPr>
              <a:t>mut status was centrally determined in baseline plasma by the Guardant 360 ctDNA assay and OncoCompass Plus assay (Burning Rock Biotech) for patients from China, "Analysis conducted in all concurrently randomized patients”; </a:t>
            </a:r>
            <a:r>
              <a:rPr baseline="30000" lang="en-US">
                <a:solidFill>
                  <a:srgbClr val="000000"/>
                </a:solidFill>
              </a:rPr>
              <a:t>f</a:t>
            </a:r>
            <a:r>
              <a:rPr lang="en-US">
                <a:solidFill>
                  <a:srgbClr val="000000"/>
                </a:solidFill>
              </a:rPr>
              <a:t>East Asia vs United States/European Union vs others. AI, aromatase inhibitor; a/mBC, advanced/metastatic breast cancer; BICR, blinded independent central review; CDK4/6i, cyclin dependent kinase 4/6 inhibitor; ctDNA, circulating tumor DNA; DNA, deoxyribonucleic acid; ER, estrogen receptor, ESR1, estrogen receptor 1 gene; ET endocrine therapy; HER2, human epidermal growth factor receptor 2; mut, mutation; ORR, objective response rate; OS, overall survival; PFS, progression-free survival; QD, once daily; R, randomization; SERD, selective estrogen receptor degrader; SOC, standard of care; Y/N, yes/no. </a:t>
            </a:r>
            <a:endParaRPr/>
          </a:p>
          <a:p>
            <a:pPr indent="0" lvl="0" marL="0" rtl="0" algn="l">
              <a:lnSpc>
                <a:spcPct val="90000"/>
              </a:lnSpc>
              <a:spcBef>
                <a:spcPts val="0"/>
              </a:spcBef>
              <a:spcAft>
                <a:spcPts val="0"/>
              </a:spcAft>
              <a:buSzPts val="900"/>
              <a:buNone/>
            </a:pPr>
            <a:r>
              <a:rPr lang="en-US">
                <a:solidFill>
                  <a:srgbClr val="000000"/>
                </a:solidFill>
              </a:rPr>
              <a:t>1. Jhaveri KL, et al. </a:t>
            </a:r>
            <a:r>
              <a:rPr i="1" lang="en-US">
                <a:solidFill>
                  <a:srgbClr val="000000"/>
                </a:solidFill>
              </a:rPr>
              <a:t>N Engl J Med</a:t>
            </a:r>
            <a:r>
              <a:rPr lang="en-US">
                <a:solidFill>
                  <a:srgbClr val="000000"/>
                </a:solidFill>
              </a:rPr>
              <a:t>. 2025;392(12):1189-1202.</a:t>
            </a:r>
            <a:endParaRPr/>
          </a:p>
        </p:txBody>
      </p:sp>
      <p:sp>
        <p:nvSpPr>
          <p:cNvPr id="3452" name="Google Shape;3452;p100"/>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900"/>
              <a:buNone/>
            </a:pPr>
            <a:r>
              <a:rPr lang="en-US"/>
              <a:t>Oral SERD combination studies</a:t>
            </a:r>
            <a:br>
              <a:rPr lang="en-US"/>
            </a:br>
            <a:r>
              <a:rPr lang="en-US"/>
              <a:t>EMBER-3: Phase 3 trial of imlunestrant vs imlunestrant + abemaciclib</a:t>
            </a:r>
            <a:r>
              <a:rPr baseline="30000" lang="en-US"/>
              <a:t>1</a:t>
            </a:r>
            <a:endParaRPr/>
          </a:p>
        </p:txBody>
      </p:sp>
      <p:sp>
        <p:nvSpPr>
          <p:cNvPr id="3453" name="Google Shape;3453;p100"/>
          <p:cNvSpPr/>
          <p:nvPr/>
        </p:nvSpPr>
        <p:spPr>
          <a:xfrm>
            <a:off x="6747815" y="1360754"/>
            <a:ext cx="1115513" cy="1207661"/>
          </a:xfrm>
          <a:prstGeom prst="homePlate">
            <a:avLst>
              <a:gd fmla="val 44712" name="adj"/>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sp>
        <p:nvSpPr>
          <p:cNvPr id="3454" name="Google Shape;3454;p100"/>
          <p:cNvSpPr/>
          <p:nvPr/>
        </p:nvSpPr>
        <p:spPr>
          <a:xfrm>
            <a:off x="5874363" y="1750551"/>
            <a:ext cx="2166964" cy="247025"/>
          </a:xfrm>
          <a:prstGeom prst="roundRect">
            <a:avLst>
              <a:gd fmla="val 0" name="adj"/>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accent6"/>
                </a:solidFill>
                <a:latin typeface="Arial Narrow"/>
                <a:ea typeface="Arial Narrow"/>
                <a:cs typeface="Arial Narrow"/>
                <a:sym typeface="Arial Narrow"/>
              </a:rPr>
              <a:t>Phase 3</a:t>
            </a:r>
            <a:endParaRPr b="0" i="0" sz="1600" u="none" cap="none" strike="noStrike">
              <a:solidFill>
                <a:schemeClr val="accent6"/>
              </a:solidFill>
              <a:latin typeface="Arial Narrow"/>
              <a:ea typeface="Arial Narrow"/>
              <a:cs typeface="Arial Narrow"/>
              <a:sym typeface="Arial Narrow"/>
            </a:endParaRPr>
          </a:p>
        </p:txBody>
      </p:sp>
      <p:sp>
        <p:nvSpPr>
          <p:cNvPr id="3455" name="Google Shape;3455;p100"/>
          <p:cNvSpPr/>
          <p:nvPr/>
        </p:nvSpPr>
        <p:spPr>
          <a:xfrm>
            <a:off x="9271591" y="1934344"/>
            <a:ext cx="2487020" cy="2332856"/>
          </a:xfrm>
          <a:prstGeom prst="roundRect">
            <a:avLst>
              <a:gd fmla="val 0" name="adj"/>
            </a:avLst>
          </a:prstGeom>
          <a:solidFill>
            <a:schemeClr val="lt1"/>
          </a:solidFill>
          <a:ln>
            <a:noFill/>
          </a:ln>
        </p:spPr>
        <p:txBody>
          <a:bodyPr anchorCtr="0" anchor="ctr" bIns="0" lIns="274300" spcFirstLastPara="1" rIns="91425" wrap="square" tIns="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153F5A"/>
                </a:solidFill>
                <a:latin typeface="Arial Narrow"/>
                <a:ea typeface="Arial Narrow"/>
                <a:cs typeface="Arial Narrow"/>
                <a:sym typeface="Arial Narrow"/>
              </a:rPr>
              <a:t>Primary objectives:</a:t>
            </a:r>
            <a:endParaRPr b="0" i="0" sz="1600" u="none" cap="none" strike="noStrike">
              <a:solidFill>
                <a:srgbClr val="153F5A"/>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153F5A"/>
              </a:buClr>
              <a:buSzPts val="1333"/>
              <a:buFont typeface="Arial"/>
              <a:buNone/>
            </a:pPr>
            <a:r>
              <a:rPr b="0" i="0" lang="en-US" sz="1400" u="none" cap="none" strike="noStrike">
                <a:solidFill>
                  <a:srgbClr val="153F5A"/>
                </a:solidFill>
                <a:latin typeface="Arial Narrow"/>
                <a:ea typeface="Arial Narrow"/>
                <a:cs typeface="Arial Narrow"/>
                <a:sym typeface="Arial Narrow"/>
              </a:rPr>
              <a:t>Investigator-assessed PFS in </a:t>
            </a:r>
            <a:r>
              <a:rPr b="0" i="1" lang="en-US" sz="1400" u="none" cap="none" strike="noStrike">
                <a:solidFill>
                  <a:srgbClr val="153F5A"/>
                </a:solidFill>
                <a:latin typeface="Arial Narrow"/>
                <a:ea typeface="Arial Narrow"/>
                <a:cs typeface="Arial Narrow"/>
                <a:sym typeface="Arial Narrow"/>
              </a:rPr>
              <a:t>ESR1</a:t>
            </a:r>
            <a:r>
              <a:rPr b="0" i="0" lang="en-US" sz="1400" u="none" cap="none" strike="noStrike">
                <a:solidFill>
                  <a:srgbClr val="153F5A"/>
                </a:solidFill>
                <a:latin typeface="Arial Narrow"/>
                <a:ea typeface="Arial Narrow"/>
                <a:cs typeface="Arial Narrow"/>
                <a:sym typeface="Arial Narrow"/>
              </a:rPr>
              <a:t>-mut</a:t>
            </a:r>
            <a:r>
              <a:rPr b="0" baseline="30000" i="0" lang="en-US" sz="1400" u="none" cap="none" strike="noStrike">
                <a:solidFill>
                  <a:srgbClr val="153F5A"/>
                </a:solidFill>
                <a:latin typeface="Arial Narrow"/>
                <a:ea typeface="Arial Narrow"/>
                <a:cs typeface="Arial Narrow"/>
                <a:sym typeface="Arial Narrow"/>
              </a:rPr>
              <a:t>e</a:t>
            </a:r>
            <a:r>
              <a:rPr b="0" i="0" lang="en-US" sz="1400" u="none" cap="none" strike="noStrike">
                <a:solidFill>
                  <a:srgbClr val="153F5A"/>
                </a:solidFill>
                <a:latin typeface="Arial Narrow"/>
                <a:ea typeface="Arial Narrow"/>
                <a:cs typeface="Arial Narrow"/>
                <a:sym typeface="Arial Narrow"/>
              </a:rPr>
              <a:t> patients (A vs B) and all patients (A vs B; C vs 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153F5A"/>
              </a:buClr>
              <a:buSzPts val="1333"/>
              <a:buFont typeface="Arial"/>
              <a:buNone/>
            </a:pPr>
            <a:r>
              <a:rPr b="1" i="0" lang="en-US" sz="1600" u="none" cap="none" strike="noStrike">
                <a:solidFill>
                  <a:srgbClr val="153F5A"/>
                </a:solidFill>
                <a:latin typeface="Arial Narrow"/>
                <a:ea typeface="Arial Narrow"/>
                <a:cs typeface="Arial Narrow"/>
                <a:sym typeface="Arial Narrow"/>
              </a:rPr>
              <a:t>Secondary objectives: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53F5A"/>
              </a:buClr>
              <a:buSzPts val="1333"/>
              <a:buFont typeface="Arial"/>
              <a:buNone/>
            </a:pPr>
            <a:r>
              <a:rPr b="0" i="0" lang="en-US" sz="1400" u="none" cap="none" strike="noStrike">
                <a:solidFill>
                  <a:srgbClr val="153F5A"/>
                </a:solidFill>
                <a:latin typeface="Arial Narrow"/>
                <a:ea typeface="Arial Narrow"/>
                <a:cs typeface="Arial Narrow"/>
                <a:sym typeface="Arial Narrow"/>
              </a:rPr>
              <a:t>OS, PFS by BICR, ORR, safety</a:t>
            </a:r>
            <a:endParaRPr b="0" i="0" sz="1400" u="none" cap="none" strike="noStrike">
              <a:solidFill>
                <a:srgbClr val="000000"/>
              </a:solidFill>
              <a:latin typeface="Arial"/>
              <a:ea typeface="Arial"/>
              <a:cs typeface="Arial"/>
              <a:sym typeface="Arial"/>
            </a:endParaRPr>
          </a:p>
        </p:txBody>
      </p:sp>
      <p:sp>
        <p:nvSpPr>
          <p:cNvPr id="3456" name="Google Shape;3456;p100"/>
          <p:cNvSpPr/>
          <p:nvPr/>
        </p:nvSpPr>
        <p:spPr>
          <a:xfrm>
            <a:off x="5241602" y="2057044"/>
            <a:ext cx="3819848" cy="581755"/>
          </a:xfrm>
          <a:prstGeom prst="roundRect">
            <a:avLst>
              <a:gd fmla="val 0" name="adj"/>
            </a:avLst>
          </a:prstGeom>
          <a:solidFill>
            <a:schemeClr val="accent1"/>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Imlunestrant 400 mg QD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(n=331)</a:t>
            </a:r>
            <a:endParaRPr b="0" i="0" sz="1400" u="none" cap="none" strike="noStrike">
              <a:solidFill>
                <a:srgbClr val="000000"/>
              </a:solidFill>
              <a:latin typeface="Arial"/>
              <a:ea typeface="Arial"/>
              <a:cs typeface="Arial"/>
              <a:sym typeface="Arial"/>
            </a:endParaRPr>
          </a:p>
        </p:txBody>
      </p:sp>
      <p:sp>
        <p:nvSpPr>
          <p:cNvPr id="3457" name="Google Shape;3457;p100"/>
          <p:cNvSpPr/>
          <p:nvPr/>
        </p:nvSpPr>
        <p:spPr>
          <a:xfrm>
            <a:off x="5721531" y="3483126"/>
            <a:ext cx="3339919" cy="611064"/>
          </a:xfrm>
          <a:prstGeom prst="roundRect">
            <a:avLst>
              <a:gd fmla="val 0" name="adj"/>
            </a:avLst>
          </a:prstGeom>
          <a:solidFill>
            <a:srgbClr val="3D8849"/>
          </a:solidFill>
          <a:ln>
            <a:noFill/>
          </a:ln>
        </p:spPr>
        <p:txBody>
          <a:bodyPr anchorCtr="0" anchor="ctr" bIns="0" lIns="108000" spcFirstLastPara="1" rIns="0" wrap="square" tIns="0">
            <a:noAutofit/>
          </a:bodyPr>
          <a:lstStyle/>
          <a:p>
            <a:pPr indent="177800" lvl="2"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Imlunestrant</a:t>
            </a:r>
            <a:r>
              <a:rPr b="1" baseline="30000" i="0" lang="en-US" sz="1400" u="none" cap="none" strike="noStrike">
                <a:solidFill>
                  <a:schemeClr val="lt1"/>
                </a:solidFill>
                <a:latin typeface="Arial Narrow"/>
                <a:ea typeface="Arial Narrow"/>
                <a:cs typeface="Arial Narrow"/>
                <a:sym typeface="Arial Narrow"/>
              </a:rPr>
              <a:t>d </a:t>
            </a:r>
            <a:r>
              <a:rPr b="1" i="0" lang="en-US" sz="1400" u="none" cap="none" strike="noStrike">
                <a:solidFill>
                  <a:schemeClr val="lt1"/>
                </a:solidFill>
                <a:latin typeface="Arial Narrow"/>
                <a:ea typeface="Arial Narrow"/>
                <a:cs typeface="Arial Narrow"/>
                <a:sym typeface="Arial Narrow"/>
              </a:rPr>
              <a:t>400 mg QD + abemaciclib (n=213)</a:t>
            </a:r>
            <a:endParaRPr b="0" i="0" sz="1400" u="none" cap="none" strike="noStrike">
              <a:solidFill>
                <a:schemeClr val="lt1"/>
              </a:solidFill>
              <a:latin typeface="Arial"/>
              <a:ea typeface="Arial"/>
              <a:cs typeface="Arial"/>
              <a:sym typeface="Arial"/>
            </a:endParaRPr>
          </a:p>
        </p:txBody>
      </p:sp>
      <p:cxnSp>
        <p:nvCxnSpPr>
          <p:cNvPr id="3458" name="Google Shape;3458;p100"/>
          <p:cNvCxnSpPr/>
          <p:nvPr/>
        </p:nvCxnSpPr>
        <p:spPr>
          <a:xfrm>
            <a:off x="3585129" y="3073699"/>
            <a:ext cx="2032656" cy="0"/>
          </a:xfrm>
          <a:prstGeom prst="straightConnector1">
            <a:avLst/>
          </a:prstGeom>
          <a:noFill/>
          <a:ln cap="flat" cmpd="sng" w="9525">
            <a:solidFill>
              <a:schemeClr val="dk1"/>
            </a:solidFill>
            <a:prstDash val="solid"/>
            <a:miter lim="800000"/>
            <a:headEnd len="sm" w="sm" type="none"/>
            <a:tailEnd len="sm" w="sm" type="none"/>
          </a:ln>
        </p:spPr>
      </p:cxnSp>
      <p:grpSp>
        <p:nvGrpSpPr>
          <p:cNvPr id="3459" name="Google Shape;3459;p100"/>
          <p:cNvGrpSpPr/>
          <p:nvPr/>
        </p:nvGrpSpPr>
        <p:grpSpPr>
          <a:xfrm>
            <a:off x="9422673" y="2043696"/>
            <a:ext cx="2205676" cy="2112079"/>
            <a:chOff x="5032859" y="-422246"/>
            <a:chExt cx="4595257" cy="3633107"/>
          </a:xfrm>
        </p:grpSpPr>
        <p:sp>
          <p:nvSpPr>
            <p:cNvPr id="3460" name="Google Shape;3460;p100"/>
            <p:cNvSpPr/>
            <p:nvPr/>
          </p:nvSpPr>
          <p:spPr>
            <a:xfrm flipH="1" rot="-5400000">
              <a:off x="5032859" y="2881604"/>
              <a:ext cx="329257" cy="329257"/>
            </a:xfrm>
            <a:custGeom>
              <a:rect b="b" l="l" r="r" t="t"/>
              <a:pathLst>
                <a:path extrusionOk="0" h="571500" w="571500">
                  <a:moveTo>
                    <a:pt x="0" y="0"/>
                  </a:moveTo>
                  <a:lnTo>
                    <a:pt x="571500" y="0"/>
                  </a:lnTo>
                  <a:lnTo>
                    <a:pt x="571500" y="571500"/>
                  </a:lnTo>
                </a:path>
              </a:pathLst>
            </a:cu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461" name="Google Shape;3461;p100"/>
            <p:cNvSpPr/>
            <p:nvPr/>
          </p:nvSpPr>
          <p:spPr>
            <a:xfrm>
              <a:off x="9298859" y="-422246"/>
              <a:ext cx="329257" cy="329257"/>
            </a:xfrm>
            <a:custGeom>
              <a:rect b="b" l="l" r="r" t="t"/>
              <a:pathLst>
                <a:path extrusionOk="0" h="571500" w="571500">
                  <a:moveTo>
                    <a:pt x="0" y="0"/>
                  </a:moveTo>
                  <a:lnTo>
                    <a:pt x="571500" y="0"/>
                  </a:lnTo>
                  <a:lnTo>
                    <a:pt x="571500" y="571500"/>
                  </a:lnTo>
                </a:path>
              </a:pathLst>
            </a:custGeom>
            <a:noFill/>
            <a:ln cap="flat" cmpd="sng" w="3492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sp>
        <p:nvSpPr>
          <p:cNvPr id="3462" name="Google Shape;3462;p100"/>
          <p:cNvSpPr/>
          <p:nvPr/>
        </p:nvSpPr>
        <p:spPr>
          <a:xfrm>
            <a:off x="431801" y="1481941"/>
            <a:ext cx="3153328" cy="2924657"/>
          </a:xfrm>
          <a:prstGeom prst="roundRect">
            <a:avLst>
              <a:gd fmla="val 0" name="adj"/>
            </a:avLst>
          </a:prstGeom>
          <a:solidFill>
            <a:schemeClr val="lt1"/>
          </a:solidFill>
          <a:ln>
            <a:noFill/>
          </a:ln>
        </p:spPr>
        <p:txBody>
          <a:bodyPr anchorCtr="0" anchor="ctr" bIns="0" lIns="182875" spcFirstLastPara="1" rIns="182875"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53F5A"/>
                </a:solidFill>
                <a:latin typeface="Arial Narrow"/>
                <a:ea typeface="Arial Narrow"/>
                <a:cs typeface="Arial Narrow"/>
                <a:sym typeface="Arial Narrow"/>
              </a:rPr>
              <a:t>Patient population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00"/>
              </a:spcBef>
              <a:spcAft>
                <a:spcPts val="0"/>
              </a:spcAft>
              <a:buClr>
                <a:srgbClr val="153F5A"/>
              </a:buClr>
              <a:buSzPts val="1400"/>
              <a:buFont typeface="Arial"/>
              <a:buNone/>
            </a:pPr>
            <a:r>
              <a:t/>
            </a:r>
            <a:endParaRPr b="0" i="0" sz="1400" u="none" cap="none" strike="noStrike">
              <a:solidFill>
                <a:srgbClr val="153F5A"/>
              </a:solidFill>
              <a:latin typeface="Arial Narrow"/>
              <a:ea typeface="Arial Narrow"/>
              <a:cs typeface="Arial Narrow"/>
              <a:sym typeface="Arial Narrow"/>
            </a:endParaRPr>
          </a:p>
          <a:p>
            <a:pPr indent="-171450" lvl="0" marL="171450" marR="0" rtl="0" algn="l">
              <a:lnSpc>
                <a:spcPct val="100000"/>
              </a:lnSpc>
              <a:spcBef>
                <a:spcPts val="0"/>
              </a:spcBef>
              <a:spcAft>
                <a:spcPts val="0"/>
              </a:spcAft>
              <a:buClr>
                <a:srgbClr val="153F5A"/>
              </a:buClr>
              <a:buSzPts val="1400"/>
              <a:buFont typeface="Arial"/>
              <a:buChar char="•"/>
            </a:pPr>
            <a:r>
              <a:rPr b="0" i="0" lang="en-US" sz="1400" u="none" cap="none" strike="noStrike">
                <a:solidFill>
                  <a:srgbClr val="153F5A"/>
                </a:solidFill>
                <a:latin typeface="Arial Narrow"/>
                <a:ea typeface="Arial Narrow"/>
                <a:cs typeface="Arial Narrow"/>
                <a:sym typeface="Arial Narrow"/>
              </a:rPr>
              <a:t>Age ≥18 years old</a:t>
            </a:r>
            <a:r>
              <a:rPr b="0" baseline="30000" i="0" lang="en-US" sz="1400" u="none" cap="none" strike="noStrike">
                <a:solidFill>
                  <a:srgbClr val="153F5A"/>
                </a:solidFill>
                <a:latin typeface="Arial Narrow"/>
                <a:ea typeface="Arial Narrow"/>
                <a:cs typeface="Arial Narrow"/>
                <a:sym typeface="Arial Narrow"/>
              </a:rPr>
              <a:t>a</a:t>
            </a:r>
            <a:endParaRPr b="0" baseline="3000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153F5A"/>
              </a:buClr>
              <a:buSzPts val="1400"/>
              <a:buFont typeface="Arial"/>
              <a:buChar char="•"/>
            </a:pPr>
            <a:r>
              <a:rPr b="0" i="0" lang="en-US" sz="1400" u="none" cap="none" strike="noStrike">
                <a:solidFill>
                  <a:srgbClr val="153F5A"/>
                </a:solidFill>
                <a:latin typeface="Arial Narrow"/>
                <a:ea typeface="Arial Narrow"/>
                <a:cs typeface="Arial Narrow"/>
                <a:sym typeface="Arial Narrow"/>
              </a:rPr>
              <a:t>ER+/HER2− a/mBC</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0"/>
              </a:spcBef>
              <a:spcAft>
                <a:spcPts val="0"/>
              </a:spcAft>
              <a:buClr>
                <a:srgbClr val="153F5A"/>
              </a:buClr>
              <a:buSzPts val="1400"/>
              <a:buFont typeface="Arial"/>
              <a:buChar char="•"/>
            </a:pPr>
            <a:r>
              <a:rPr b="0" i="0" lang="en-US" sz="1400" u="none" cap="none" strike="noStrike">
                <a:solidFill>
                  <a:srgbClr val="153F5A"/>
                </a:solidFill>
                <a:latin typeface="Arial Narrow"/>
                <a:ea typeface="Arial Narrow"/>
                <a:cs typeface="Arial Narrow"/>
                <a:sym typeface="Arial Narrow"/>
              </a:rPr>
              <a:t>Prior therapy:</a:t>
            </a:r>
            <a:endParaRPr b="0" i="0" sz="14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53F5A"/>
                </a:solidFill>
                <a:latin typeface="Arial Narrow"/>
                <a:ea typeface="Arial Narrow"/>
                <a:cs typeface="Arial Narrow"/>
                <a:sym typeface="Arial Narrow"/>
              </a:rPr>
              <a:t>    ‒ Prior treatment with an AI, alone or in combination with a CDK4/6 inhibitor</a:t>
            </a:r>
            <a:r>
              <a:rPr b="0" baseline="30000" i="0" lang="en-US" sz="1400" u="none" cap="none" strike="noStrike">
                <a:solidFill>
                  <a:srgbClr val="000000"/>
                </a:solidFill>
                <a:latin typeface="Arial"/>
                <a:ea typeface="Arial"/>
                <a:cs typeface="Arial"/>
                <a:sym typeface="Arial"/>
              </a:rPr>
              <a:t>b</a:t>
            </a:r>
            <a:endParaRPr b="0" i="0" sz="14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153F5A"/>
              </a:buClr>
              <a:buSzPts val="1400"/>
              <a:buFont typeface="Arial"/>
              <a:buNone/>
            </a:pPr>
            <a:r>
              <a:rPr b="0" i="0" lang="en-US" sz="1400" u="none" cap="none" strike="noStrike">
                <a:solidFill>
                  <a:srgbClr val="153F5A"/>
                </a:solidFill>
                <a:latin typeface="Arial Narrow"/>
                <a:ea typeface="Arial Narrow"/>
                <a:cs typeface="Arial Narrow"/>
                <a:sym typeface="Arial Narrow"/>
              </a:rPr>
              <a:t>    ‒ No prior fulvestrant</a:t>
            </a:r>
            <a:endParaRPr b="0" i="0" sz="1400" u="none" cap="none" strike="noStrike">
              <a:solidFill>
                <a:srgbClr val="000000"/>
              </a:solidFill>
              <a:latin typeface="Arial"/>
              <a:ea typeface="Arial"/>
              <a:cs typeface="Arial"/>
              <a:sym typeface="Arial"/>
            </a:endParaRPr>
          </a:p>
          <a:p>
            <a:pPr indent="0" lvl="2" marL="0" marR="0" rtl="0" algn="l">
              <a:lnSpc>
                <a:spcPct val="100000"/>
              </a:lnSpc>
              <a:spcBef>
                <a:spcPts val="0"/>
              </a:spcBef>
              <a:spcAft>
                <a:spcPts val="0"/>
              </a:spcAft>
              <a:buClr>
                <a:srgbClr val="153F5A"/>
              </a:buClr>
              <a:buSzPts val="1400"/>
              <a:buFont typeface="Arial"/>
              <a:buNone/>
            </a:pPr>
            <a:r>
              <a:rPr b="0" i="0" lang="en-US" sz="1400" u="none" cap="none" strike="noStrike">
                <a:solidFill>
                  <a:srgbClr val="153F5A"/>
                </a:solidFill>
                <a:latin typeface="Arial Narrow"/>
                <a:ea typeface="Arial Narrow"/>
                <a:cs typeface="Arial Narrow"/>
                <a:sym typeface="Arial Narrow"/>
              </a:rPr>
              <a:t>    ‒ No prior chemotherapy</a:t>
            </a:r>
            <a:endParaRPr b="0" i="0" sz="1400" u="none" cap="none" strike="noStrike">
              <a:solidFill>
                <a:srgbClr val="000000"/>
              </a:solidFill>
              <a:latin typeface="Arial"/>
              <a:ea typeface="Arial"/>
              <a:cs typeface="Arial"/>
              <a:sym typeface="Arial"/>
            </a:endParaRPr>
          </a:p>
          <a:p>
            <a:pPr indent="-82550" lvl="0" marL="171450" marR="0" rtl="0" algn="l">
              <a:lnSpc>
                <a:spcPct val="100000"/>
              </a:lnSpc>
              <a:spcBef>
                <a:spcPts val="0"/>
              </a:spcBef>
              <a:spcAft>
                <a:spcPts val="0"/>
              </a:spcAft>
              <a:buClr>
                <a:srgbClr val="153F5A"/>
              </a:buClr>
              <a:buSzPts val="1400"/>
              <a:buFont typeface="Arial"/>
              <a:buNone/>
            </a:pPr>
            <a:r>
              <a:t/>
            </a:r>
            <a:endParaRPr b="0" i="0" sz="1400" u="none" cap="none" strike="noStrike">
              <a:solidFill>
                <a:srgbClr val="153F5A"/>
              </a:solidFill>
              <a:latin typeface="Arial Narrow"/>
              <a:ea typeface="Arial Narrow"/>
              <a:cs typeface="Arial Narrow"/>
              <a:sym typeface="Arial Narrow"/>
            </a:endParaRPr>
          </a:p>
        </p:txBody>
      </p:sp>
      <p:sp>
        <p:nvSpPr>
          <p:cNvPr id="3463" name="Google Shape;3463;p100"/>
          <p:cNvSpPr/>
          <p:nvPr/>
        </p:nvSpPr>
        <p:spPr>
          <a:xfrm>
            <a:off x="431798" y="4600460"/>
            <a:ext cx="11326800" cy="1014900"/>
          </a:xfrm>
          <a:prstGeom prst="roundRect">
            <a:avLst>
              <a:gd fmla="val 0" name="adj"/>
            </a:avLst>
          </a:prstGeom>
          <a:gradFill>
            <a:gsLst>
              <a:gs pos="0">
                <a:srgbClr val="FFFFFF">
                  <a:alpha val="0"/>
                </a:srgbClr>
              </a:gs>
              <a:gs pos="1000">
                <a:srgbClr val="FFFFFF">
                  <a:alpha val="0"/>
                </a:srgbClr>
              </a:gs>
              <a:gs pos="49000">
                <a:srgbClr val="C5D8E0"/>
              </a:gs>
              <a:gs pos="97000">
                <a:srgbClr val="C5D8E0"/>
              </a:gs>
              <a:gs pos="100000">
                <a:srgbClr val="C5D8E0"/>
              </a:gs>
            </a:gsLst>
            <a:lin ang="10800000" scaled="0"/>
          </a:gradFill>
          <a:ln>
            <a:noFill/>
          </a:ln>
        </p:spPr>
        <p:txBody>
          <a:bodyPr anchorCtr="0" anchor="ctr" bIns="0" lIns="182875" spcFirstLastPara="1" rIns="0" wrap="square" tIns="0">
            <a:noAutofit/>
          </a:bodyPr>
          <a:lstStyle/>
          <a:p>
            <a:pPr indent="0" lvl="0" marL="0" marR="0" rtl="0" algn="l">
              <a:lnSpc>
                <a:spcPct val="100000"/>
              </a:lnSpc>
              <a:spcBef>
                <a:spcPts val="0"/>
              </a:spcBef>
              <a:spcAft>
                <a:spcPts val="0"/>
              </a:spcAft>
              <a:buClr>
                <a:srgbClr val="153F5A"/>
              </a:buClr>
              <a:buSzPts val="1333"/>
              <a:buFont typeface="Arial"/>
              <a:buNone/>
            </a:pPr>
            <a:r>
              <a:rPr b="1" i="0" lang="en-US" sz="1600" u="none" cap="none" strike="noStrike">
                <a:solidFill>
                  <a:srgbClr val="262626"/>
                </a:solidFill>
                <a:latin typeface="Arial Narrow"/>
                <a:ea typeface="Arial Narrow"/>
                <a:cs typeface="Arial Narrow"/>
                <a:sym typeface="Arial Narrow"/>
              </a:rPr>
              <a:t>Stratification factors</a:t>
            </a:r>
            <a:br>
              <a:rPr b="1" i="0" lang="en-US" sz="1600" u="none" cap="none" strike="noStrike">
                <a:solidFill>
                  <a:srgbClr val="262626"/>
                </a:solidFill>
                <a:latin typeface="Arial Narrow"/>
                <a:ea typeface="Arial Narrow"/>
                <a:cs typeface="Arial Narrow"/>
                <a:sym typeface="Arial Narrow"/>
              </a:rPr>
            </a:br>
            <a:br>
              <a:rPr b="1" i="0" lang="en-US" sz="1600" u="none" cap="none" strike="noStrike">
                <a:solidFill>
                  <a:schemeClr val="accent6"/>
                </a:solidFill>
                <a:latin typeface="Arial Narrow"/>
                <a:ea typeface="Arial Narrow"/>
                <a:cs typeface="Arial Narrow"/>
                <a:sym typeface="Arial Narrow"/>
              </a:rPr>
            </a:br>
            <a:endParaRPr b="1" i="0" sz="1600" u="none" cap="none" strike="noStrike">
              <a:solidFill>
                <a:schemeClr val="accent6"/>
              </a:solidFill>
              <a:latin typeface="Arial Narrow"/>
              <a:ea typeface="Arial Narrow"/>
              <a:cs typeface="Arial Narrow"/>
              <a:sym typeface="Arial Narrow"/>
            </a:endParaRPr>
          </a:p>
          <a:p>
            <a:pPr indent="0" lvl="0" marL="0" marR="0" rtl="0" algn="l">
              <a:lnSpc>
                <a:spcPct val="100000"/>
              </a:lnSpc>
              <a:spcBef>
                <a:spcPts val="300"/>
              </a:spcBef>
              <a:spcAft>
                <a:spcPts val="300"/>
              </a:spcAft>
              <a:buClr>
                <a:srgbClr val="153F5A"/>
              </a:buClr>
              <a:buSzPts val="1333"/>
              <a:buFont typeface="Arial"/>
              <a:buNone/>
            </a:pPr>
            <a:r>
              <a:t/>
            </a:r>
            <a:endParaRPr b="0" i="0" sz="1600" u="none" cap="none" strike="noStrike">
              <a:solidFill>
                <a:schemeClr val="accent6"/>
              </a:solidFill>
              <a:highlight>
                <a:srgbClr val="FFFF00"/>
              </a:highlight>
              <a:latin typeface="Arial Narrow"/>
              <a:ea typeface="Arial Narrow"/>
              <a:cs typeface="Arial Narrow"/>
              <a:sym typeface="Arial Narrow"/>
            </a:endParaRPr>
          </a:p>
        </p:txBody>
      </p:sp>
      <p:sp>
        <p:nvSpPr>
          <p:cNvPr id="3464" name="Google Shape;3464;p100"/>
          <p:cNvSpPr/>
          <p:nvPr/>
        </p:nvSpPr>
        <p:spPr>
          <a:xfrm>
            <a:off x="431799" y="2718350"/>
            <a:ext cx="5854701" cy="581755"/>
          </a:xfrm>
          <a:prstGeom prst="roundRect">
            <a:avLst>
              <a:gd fmla="val 0" name="adj"/>
            </a:avLst>
          </a:prstGeom>
          <a:noFill/>
          <a:ln>
            <a:noFill/>
          </a:ln>
        </p:spPr>
        <p:txBody>
          <a:bodyPr anchorCtr="0" anchor="ctr" bIns="0" lIns="182875" spcFirstLastPara="1" rIns="0" wrap="square" tIns="0">
            <a:noAutofit/>
          </a:bodyPr>
          <a:lstStyle/>
          <a:p>
            <a:pPr indent="-86804" lvl="0" marL="171450" marR="0" rtl="0" algn="l">
              <a:lnSpc>
                <a:spcPct val="100000"/>
              </a:lnSpc>
              <a:spcBef>
                <a:spcPts val="0"/>
              </a:spcBef>
              <a:spcAft>
                <a:spcPts val="0"/>
              </a:spcAft>
              <a:buClr>
                <a:srgbClr val="153F5A"/>
              </a:buClr>
              <a:buSzPts val="1333"/>
              <a:buFont typeface="Arial"/>
              <a:buNone/>
            </a:pPr>
            <a:r>
              <a:t/>
            </a:r>
            <a:endParaRPr b="0" i="0" sz="1100" u="none" cap="none" strike="noStrike">
              <a:solidFill>
                <a:srgbClr val="153F5A"/>
              </a:solidFill>
              <a:latin typeface="Arial Narrow"/>
              <a:ea typeface="Arial Narrow"/>
              <a:cs typeface="Arial Narrow"/>
              <a:sym typeface="Arial Narrow"/>
            </a:endParaRPr>
          </a:p>
        </p:txBody>
      </p:sp>
      <p:graphicFrame>
        <p:nvGraphicFramePr>
          <p:cNvPr id="3465" name="Google Shape;3465;p100"/>
          <p:cNvGraphicFramePr/>
          <p:nvPr/>
        </p:nvGraphicFramePr>
        <p:xfrm>
          <a:off x="431798" y="4942800"/>
          <a:ext cx="3000000" cy="3000000"/>
        </p:xfrm>
        <a:graphic>
          <a:graphicData uri="http://schemas.openxmlformats.org/drawingml/2006/table">
            <a:tbl>
              <a:tblPr>
                <a:noFill/>
                <a:tableStyleId>{0E7FAE33-6D4A-419A-BE57-B3ED120DC536}</a:tableStyleId>
              </a:tblPr>
              <a:tblGrid>
                <a:gridCol w="2609125"/>
                <a:gridCol w="1726550"/>
              </a:tblGrid>
              <a:tr h="289275">
                <a:tc>
                  <a:txBody>
                    <a:bodyPr/>
                    <a:lstStyle/>
                    <a:p>
                      <a:pPr indent="-171450" lvl="0" marL="171450" marR="0" rtl="0" algn="l">
                        <a:lnSpc>
                          <a:spcPct val="100000"/>
                        </a:lnSpc>
                        <a:spcBef>
                          <a:spcPts val="0"/>
                        </a:spcBef>
                        <a:spcAft>
                          <a:spcPts val="0"/>
                        </a:spcAft>
                        <a:buClr>
                          <a:schemeClr val="accent1"/>
                        </a:buClr>
                        <a:buSzPts val="1333"/>
                        <a:buFont typeface="Arial"/>
                        <a:buChar char="•"/>
                      </a:pPr>
                      <a:r>
                        <a:rPr b="0" i="0" lang="en-US" sz="1400" u="none" cap="none" strike="noStrike">
                          <a:solidFill>
                            <a:srgbClr val="262626"/>
                          </a:solidFill>
                          <a:latin typeface="Arial Narrow"/>
                          <a:ea typeface="Arial Narrow"/>
                          <a:cs typeface="Arial Narrow"/>
                          <a:sym typeface="Arial Narrow"/>
                        </a:rPr>
                        <a:t>Prior CDK4/6i therapy (Y/N)</a:t>
                      </a:r>
                      <a:endParaRPr sz="1400" u="none" cap="none" strike="noStrike">
                        <a:solidFill>
                          <a:srgbClr val="262626"/>
                        </a:solidFill>
                      </a:endParaRPr>
                    </a:p>
                  </a:txBody>
                  <a:tcPr marT="36000" marB="360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5D9E0"/>
                    </a:solidFill>
                  </a:tcPr>
                </a:tc>
                <a:tc>
                  <a:txBody>
                    <a:bodyPr/>
                    <a:lstStyle/>
                    <a:p>
                      <a:pPr indent="-171450" lvl="0" marL="171450" marR="0" rtl="0" algn="l">
                        <a:lnSpc>
                          <a:spcPct val="100000"/>
                        </a:lnSpc>
                        <a:spcBef>
                          <a:spcPts val="0"/>
                        </a:spcBef>
                        <a:spcAft>
                          <a:spcPts val="0"/>
                        </a:spcAft>
                        <a:buClr>
                          <a:schemeClr val="accent1"/>
                        </a:buClr>
                        <a:buSzPts val="1333"/>
                        <a:buFont typeface="Arial"/>
                        <a:buChar char="•"/>
                      </a:pPr>
                      <a:r>
                        <a:rPr b="0" i="0" lang="en-US" sz="1400" u="none" cap="none" strike="noStrike">
                          <a:solidFill>
                            <a:srgbClr val="262626"/>
                          </a:solidFill>
                          <a:latin typeface="Arial Narrow"/>
                          <a:ea typeface="Arial Narrow"/>
                          <a:cs typeface="Arial Narrow"/>
                          <a:sym typeface="Arial Narrow"/>
                        </a:rPr>
                        <a:t>Region</a:t>
                      </a:r>
                      <a:r>
                        <a:rPr b="0" baseline="30000" i="0" lang="en-US" sz="1400" u="none" cap="none" strike="noStrike">
                          <a:solidFill>
                            <a:srgbClr val="262626"/>
                          </a:solidFill>
                          <a:latin typeface="Arial Narrow"/>
                          <a:ea typeface="Arial Narrow"/>
                          <a:cs typeface="Arial Narrow"/>
                          <a:sym typeface="Arial Narrow"/>
                        </a:rPr>
                        <a:t>f</a:t>
                      </a:r>
                      <a:endParaRPr sz="1400" u="none" cap="none" strike="noStrike">
                        <a:solidFill>
                          <a:srgbClr val="262626"/>
                        </a:solidFill>
                      </a:endParaRPr>
                    </a:p>
                  </a:txBody>
                  <a:tcPr marT="36000" marB="360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5D9E0"/>
                    </a:solidFill>
                  </a:tcPr>
                </a:tc>
              </a:tr>
              <a:tr h="331475">
                <a:tc>
                  <a:txBody>
                    <a:bodyPr/>
                    <a:lstStyle/>
                    <a:p>
                      <a:pPr indent="-171450" lvl="0" marL="171450" marR="0" rtl="0" algn="l">
                        <a:lnSpc>
                          <a:spcPct val="100000"/>
                        </a:lnSpc>
                        <a:spcBef>
                          <a:spcPts val="0"/>
                        </a:spcBef>
                        <a:spcAft>
                          <a:spcPts val="0"/>
                        </a:spcAft>
                        <a:buClr>
                          <a:schemeClr val="accent1"/>
                        </a:buClr>
                        <a:buSzPts val="1333"/>
                        <a:buFont typeface="Arial"/>
                        <a:buChar char="•"/>
                      </a:pPr>
                      <a:r>
                        <a:rPr b="0" i="0" lang="en-US" sz="1400" u="none" cap="none" strike="noStrike">
                          <a:solidFill>
                            <a:srgbClr val="262626"/>
                          </a:solidFill>
                          <a:latin typeface="Arial Narrow"/>
                          <a:ea typeface="Arial Narrow"/>
                          <a:cs typeface="Arial Narrow"/>
                          <a:sym typeface="Arial Narrow"/>
                        </a:rPr>
                        <a:t>Visceral metastases (Y/N)</a:t>
                      </a:r>
                      <a:endParaRPr sz="1400" u="none" cap="none" strike="noStrike">
                        <a:solidFill>
                          <a:srgbClr val="262626"/>
                        </a:solidFill>
                      </a:endParaRPr>
                    </a:p>
                  </a:txBody>
                  <a:tcPr marT="36000" marB="36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5D9E0"/>
                    </a:solidFill>
                  </a:tcPr>
                </a:tc>
                <a:tc>
                  <a:txBody>
                    <a:bodyPr/>
                    <a:lstStyle/>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rgbClr val="262626"/>
                        </a:solidFill>
                        <a:latin typeface="Arial Narrow"/>
                        <a:ea typeface="Arial Narrow"/>
                        <a:cs typeface="Arial Narrow"/>
                        <a:sym typeface="Arial Narrow"/>
                      </a:endParaRPr>
                    </a:p>
                  </a:txBody>
                  <a:tcPr marT="36000" marB="36000"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C5D9E0"/>
                    </a:solidFill>
                  </a:tcPr>
                </a:tc>
              </a:tr>
            </a:tbl>
          </a:graphicData>
        </a:graphic>
      </p:graphicFrame>
      <p:sp>
        <p:nvSpPr>
          <p:cNvPr id="3466" name="Google Shape;3466;p100"/>
          <p:cNvSpPr txBox="1"/>
          <p:nvPr/>
        </p:nvSpPr>
        <p:spPr>
          <a:xfrm>
            <a:off x="3882618" y="3397010"/>
            <a:ext cx="65722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6"/>
                </a:solidFill>
                <a:latin typeface="Arial Narrow"/>
                <a:ea typeface="Arial Narrow"/>
                <a:cs typeface="Arial Narrow"/>
                <a:sym typeface="Arial Narrow"/>
              </a:rPr>
              <a:t>N=874</a:t>
            </a:r>
            <a:endParaRPr b="0" i="0" sz="1400" u="none" cap="none" strike="noStrike">
              <a:solidFill>
                <a:schemeClr val="accent6"/>
              </a:solidFill>
              <a:latin typeface="Arial"/>
              <a:ea typeface="Arial"/>
              <a:cs typeface="Arial"/>
              <a:sym typeface="Arial"/>
            </a:endParaRPr>
          </a:p>
        </p:txBody>
      </p:sp>
      <p:sp>
        <p:nvSpPr>
          <p:cNvPr id="3467" name="Google Shape;3467;p100"/>
          <p:cNvSpPr/>
          <p:nvPr/>
        </p:nvSpPr>
        <p:spPr>
          <a:xfrm>
            <a:off x="5241603" y="2753635"/>
            <a:ext cx="3819848" cy="611064"/>
          </a:xfrm>
          <a:prstGeom prst="roundRect">
            <a:avLst>
              <a:gd fmla="val 0" name="adj"/>
            </a:avLst>
          </a:prstGeom>
          <a:solidFill>
            <a:srgbClr val="666666"/>
          </a:solidFill>
          <a:ln>
            <a:noFill/>
          </a:ln>
        </p:spPr>
        <p:txBody>
          <a:bodyPr anchorCtr="0" anchor="ctr" bIns="0" lIns="180000" spcFirstLastPara="1" rIns="91425"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SOC ET</a:t>
            </a:r>
            <a:r>
              <a:rPr b="1" baseline="30000" i="0" lang="en-US" sz="1400" u="none" cap="none" strike="noStrike">
                <a:solidFill>
                  <a:srgbClr val="FFFFFF"/>
                </a:solidFill>
                <a:latin typeface="Arial Narrow"/>
                <a:ea typeface="Arial Narrow"/>
                <a:cs typeface="Arial Narrow"/>
                <a:sym typeface="Arial Narrow"/>
              </a:rPr>
              <a:t>c  </a:t>
            </a:r>
            <a:r>
              <a:rPr b="1" i="0" lang="en-US" sz="1400" u="none" cap="none" strike="noStrike">
                <a:solidFill>
                  <a:srgbClr val="FFFFFF"/>
                </a:solidFill>
                <a:latin typeface="Arial Narrow"/>
                <a:ea typeface="Arial Narrow"/>
                <a:cs typeface="Arial Narrow"/>
                <a:sym typeface="Arial Narrow"/>
              </a:rPr>
              <a:t>(fulvestrant or exemestane)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(n=330)</a:t>
            </a:r>
            <a:endParaRPr b="0" i="0" sz="1400" u="none" cap="none" strike="noStrike">
              <a:solidFill>
                <a:srgbClr val="000000"/>
              </a:solidFill>
              <a:latin typeface="Arial"/>
              <a:ea typeface="Arial"/>
              <a:cs typeface="Arial"/>
              <a:sym typeface="Arial"/>
            </a:endParaRPr>
          </a:p>
        </p:txBody>
      </p:sp>
      <p:sp>
        <p:nvSpPr>
          <p:cNvPr id="3468" name="Google Shape;3468;p100"/>
          <p:cNvSpPr txBox="1"/>
          <p:nvPr/>
        </p:nvSpPr>
        <p:spPr>
          <a:xfrm>
            <a:off x="5334098" y="2182831"/>
            <a:ext cx="32092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Narrow"/>
                <a:ea typeface="Arial Narrow"/>
                <a:cs typeface="Arial Narrow"/>
                <a:sym typeface="Arial Narrow"/>
              </a:rPr>
              <a:t>A</a:t>
            </a:r>
            <a:endParaRPr b="0" i="0" sz="1400" u="none" cap="none" strike="noStrike">
              <a:solidFill>
                <a:srgbClr val="000000"/>
              </a:solidFill>
              <a:latin typeface="Arial"/>
              <a:ea typeface="Arial"/>
              <a:cs typeface="Arial"/>
              <a:sym typeface="Arial"/>
            </a:endParaRPr>
          </a:p>
        </p:txBody>
      </p:sp>
      <p:sp>
        <p:nvSpPr>
          <p:cNvPr id="3469" name="Google Shape;3469;p100"/>
          <p:cNvSpPr txBox="1"/>
          <p:nvPr/>
        </p:nvSpPr>
        <p:spPr>
          <a:xfrm>
            <a:off x="5334098" y="2870500"/>
            <a:ext cx="32092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Narrow"/>
                <a:ea typeface="Arial Narrow"/>
                <a:cs typeface="Arial Narrow"/>
                <a:sym typeface="Arial Narrow"/>
              </a:rPr>
              <a:t>B</a:t>
            </a:r>
            <a:endParaRPr b="0" i="0" sz="1400" u="none" cap="none" strike="noStrike">
              <a:solidFill>
                <a:srgbClr val="000000"/>
              </a:solidFill>
              <a:latin typeface="Arial"/>
              <a:ea typeface="Arial"/>
              <a:cs typeface="Arial"/>
              <a:sym typeface="Arial"/>
            </a:endParaRPr>
          </a:p>
        </p:txBody>
      </p:sp>
      <p:sp>
        <p:nvSpPr>
          <p:cNvPr id="3470" name="Google Shape;3470;p100"/>
          <p:cNvSpPr txBox="1"/>
          <p:nvPr/>
        </p:nvSpPr>
        <p:spPr>
          <a:xfrm>
            <a:off x="5770107" y="3562895"/>
            <a:ext cx="320922"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chemeClr val="lt1"/>
                </a:solidFill>
                <a:latin typeface="Arial Narrow"/>
                <a:ea typeface="Arial Narrow"/>
                <a:cs typeface="Arial Narrow"/>
                <a:sym typeface="Arial Narrow"/>
              </a:rPr>
              <a:t>C</a:t>
            </a:r>
            <a:endParaRPr b="0" i="0" sz="1400" u="none" cap="none" strike="noStrike">
              <a:solidFill>
                <a:schemeClr val="lt1"/>
              </a:solidFill>
              <a:latin typeface="Arial"/>
              <a:ea typeface="Arial"/>
              <a:cs typeface="Arial"/>
              <a:sym typeface="Arial"/>
            </a:endParaRPr>
          </a:p>
        </p:txBody>
      </p:sp>
      <p:cxnSp>
        <p:nvCxnSpPr>
          <p:cNvPr id="3471" name="Google Shape;3471;p100"/>
          <p:cNvCxnSpPr>
            <a:stCxn id="3472" idx="0"/>
            <a:endCxn id="3456" idx="1"/>
          </p:cNvCxnSpPr>
          <p:nvPr/>
        </p:nvCxnSpPr>
        <p:spPr>
          <a:xfrm rot="-5400000">
            <a:off x="4704094" y="2183684"/>
            <a:ext cx="373200" cy="701700"/>
          </a:xfrm>
          <a:prstGeom prst="bentConnector2">
            <a:avLst/>
          </a:prstGeom>
          <a:noFill/>
          <a:ln cap="flat" cmpd="sng" w="9525">
            <a:solidFill>
              <a:srgbClr val="262626"/>
            </a:solidFill>
            <a:prstDash val="solid"/>
            <a:miter lim="800000"/>
            <a:headEnd len="sm" w="sm" type="none"/>
            <a:tailEnd len="sm" w="sm" type="none"/>
          </a:ln>
        </p:spPr>
      </p:cxnSp>
      <p:cxnSp>
        <p:nvCxnSpPr>
          <p:cNvPr id="3473" name="Google Shape;3473;p100"/>
          <p:cNvCxnSpPr>
            <a:stCxn id="3472" idx="4"/>
            <a:endCxn id="3457" idx="1"/>
          </p:cNvCxnSpPr>
          <p:nvPr/>
        </p:nvCxnSpPr>
        <p:spPr>
          <a:xfrm flipH="1" rot="-5400000">
            <a:off x="4950844" y="3018000"/>
            <a:ext cx="359700" cy="1181700"/>
          </a:xfrm>
          <a:prstGeom prst="bentConnector2">
            <a:avLst/>
          </a:prstGeom>
          <a:noFill/>
          <a:ln cap="flat" cmpd="sng" w="9525">
            <a:solidFill>
              <a:srgbClr val="262626"/>
            </a:solidFill>
            <a:prstDash val="solid"/>
            <a:miter lim="800000"/>
            <a:headEnd len="sm" w="sm" type="none"/>
            <a:tailEnd len="sm" w="sm" type="none"/>
          </a:ln>
        </p:spPr>
      </p:cxnSp>
      <p:sp>
        <p:nvSpPr>
          <p:cNvPr id="3474" name="Google Shape;3474;p100"/>
          <p:cNvSpPr/>
          <p:nvPr/>
        </p:nvSpPr>
        <p:spPr>
          <a:xfrm>
            <a:off x="4497991" y="2656946"/>
            <a:ext cx="4773600" cy="840600"/>
          </a:xfrm>
          <a:prstGeom prst="roundRect">
            <a:avLst>
              <a:gd fmla="val 16667" name="adj"/>
            </a:avLst>
          </a:prstGeom>
          <a:solidFill>
            <a:srgbClr val="F7F9FA">
              <a:alpha val="78431"/>
            </a:srgbClr>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Narrow"/>
              <a:ea typeface="Arial Narrow"/>
              <a:cs typeface="Arial Narrow"/>
              <a:sym typeface="Arial Narrow"/>
            </a:endParaRPr>
          </a:p>
        </p:txBody>
      </p:sp>
      <p:sp>
        <p:nvSpPr>
          <p:cNvPr id="3472" name="Google Shape;3472;p100"/>
          <p:cNvSpPr/>
          <p:nvPr/>
        </p:nvSpPr>
        <p:spPr>
          <a:xfrm>
            <a:off x="4184913" y="2721134"/>
            <a:ext cx="709862" cy="707866"/>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accent6"/>
                </a:solidFill>
                <a:latin typeface="Arial Narrow"/>
                <a:ea typeface="Arial Narrow"/>
                <a:cs typeface="Arial Narrow"/>
                <a:sym typeface="Arial Narrow"/>
              </a:rPr>
              <a:t>R</a:t>
            </a:r>
            <a:r>
              <a:rPr b="0" i="0" lang="en-US" sz="1400" u="none" cap="none" strike="noStrike">
                <a:solidFill>
                  <a:schemeClr val="accent6"/>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accent6"/>
                </a:solidFill>
                <a:latin typeface="Arial Narrow"/>
                <a:ea typeface="Arial Narrow"/>
                <a:cs typeface="Arial Narrow"/>
                <a:sym typeface="Arial Narrow"/>
              </a:rPr>
              <a:t>1:1:1</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9" name="Shape 3479"/>
        <p:cNvGrpSpPr/>
        <p:nvPr/>
      </p:nvGrpSpPr>
      <p:grpSpPr>
        <a:xfrm>
          <a:off x="0" y="0"/>
          <a:ext cx="0" cy="0"/>
          <a:chOff x="0" y="0"/>
          <a:chExt cx="0" cy="0"/>
        </a:xfrm>
      </p:grpSpPr>
      <p:grpSp>
        <p:nvGrpSpPr>
          <p:cNvPr id="3480" name="Google Shape;3480;p35"/>
          <p:cNvGrpSpPr/>
          <p:nvPr/>
        </p:nvGrpSpPr>
        <p:grpSpPr>
          <a:xfrm>
            <a:off x="1233622" y="1808803"/>
            <a:ext cx="5858637" cy="2894032"/>
            <a:chOff x="1233622" y="1808803"/>
            <a:chExt cx="5858637" cy="2894032"/>
          </a:xfrm>
        </p:grpSpPr>
        <p:sp>
          <p:nvSpPr>
            <p:cNvPr id="3481" name="Google Shape;3481;p35"/>
            <p:cNvSpPr/>
            <p:nvPr/>
          </p:nvSpPr>
          <p:spPr>
            <a:xfrm>
              <a:off x="1304960" y="4631370"/>
              <a:ext cx="5787299" cy="12738"/>
            </a:xfrm>
            <a:custGeom>
              <a:rect b="b" l="l" r="r" t="t"/>
              <a:pathLst>
                <a:path extrusionOk="0" h="12738" w="5787299">
                  <a:moveTo>
                    <a:pt x="0" y="0"/>
                  </a:moveTo>
                  <a:lnTo>
                    <a:pt x="578730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2" name="Google Shape;3482;p35"/>
            <p:cNvSpPr/>
            <p:nvPr/>
          </p:nvSpPr>
          <p:spPr>
            <a:xfrm>
              <a:off x="1304960" y="1808803"/>
              <a:ext cx="12738" cy="2822566"/>
            </a:xfrm>
            <a:custGeom>
              <a:rect b="b" l="l" r="r" t="t"/>
              <a:pathLst>
                <a:path extrusionOk="0" h="2822566" w="12738">
                  <a:moveTo>
                    <a:pt x="0" y="2822567"/>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3" name="Google Shape;3483;p35"/>
            <p:cNvSpPr/>
            <p:nvPr/>
          </p:nvSpPr>
          <p:spPr>
            <a:xfrm>
              <a:off x="1233622" y="4510350"/>
              <a:ext cx="71338" cy="12738"/>
            </a:xfrm>
            <a:custGeom>
              <a:rect b="b" l="l" r="r" t="t"/>
              <a:pathLst>
                <a:path extrusionOk="0" h="12738" w="71338">
                  <a:moveTo>
                    <a:pt x="0" y="0"/>
                  </a:moveTo>
                  <a:lnTo>
                    <a:pt x="71338"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4" name="Google Shape;3484;p35"/>
            <p:cNvSpPr/>
            <p:nvPr/>
          </p:nvSpPr>
          <p:spPr>
            <a:xfrm>
              <a:off x="1576682" y="4631370"/>
              <a:ext cx="12738" cy="71465"/>
            </a:xfrm>
            <a:custGeom>
              <a:rect b="b" l="l" r="r" t="t"/>
              <a:pathLst>
                <a:path extrusionOk="0" h="71465" w="12738">
                  <a:moveTo>
                    <a:pt x="0" y="71465"/>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5" name="Google Shape;3485;p35"/>
            <p:cNvSpPr/>
            <p:nvPr/>
          </p:nvSpPr>
          <p:spPr>
            <a:xfrm>
              <a:off x="2390063" y="4631370"/>
              <a:ext cx="12738" cy="71465"/>
            </a:xfrm>
            <a:custGeom>
              <a:rect b="b" l="l" r="r" t="t"/>
              <a:pathLst>
                <a:path extrusionOk="0" h="71465" w="12738">
                  <a:moveTo>
                    <a:pt x="0" y="71465"/>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6" name="Google Shape;3486;p35"/>
            <p:cNvSpPr/>
            <p:nvPr/>
          </p:nvSpPr>
          <p:spPr>
            <a:xfrm>
              <a:off x="3217457" y="4631370"/>
              <a:ext cx="12738" cy="71465"/>
            </a:xfrm>
            <a:custGeom>
              <a:rect b="b" l="l" r="r" t="t"/>
              <a:pathLst>
                <a:path extrusionOk="0" h="71465" w="12738">
                  <a:moveTo>
                    <a:pt x="0" y="71465"/>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7" name="Google Shape;3487;p35"/>
            <p:cNvSpPr/>
            <p:nvPr/>
          </p:nvSpPr>
          <p:spPr>
            <a:xfrm>
              <a:off x="4039373" y="4631370"/>
              <a:ext cx="12738" cy="71465"/>
            </a:xfrm>
            <a:custGeom>
              <a:rect b="b" l="l" r="r" t="t"/>
              <a:pathLst>
                <a:path extrusionOk="0" h="71465" w="12738">
                  <a:moveTo>
                    <a:pt x="0" y="71465"/>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8" name="Google Shape;3488;p35"/>
            <p:cNvSpPr/>
            <p:nvPr/>
          </p:nvSpPr>
          <p:spPr>
            <a:xfrm>
              <a:off x="4872500" y="4631370"/>
              <a:ext cx="12738" cy="71465"/>
            </a:xfrm>
            <a:custGeom>
              <a:rect b="b" l="l" r="r" t="t"/>
              <a:pathLst>
                <a:path extrusionOk="0" h="71465" w="12738">
                  <a:moveTo>
                    <a:pt x="0" y="71465"/>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489" name="Google Shape;3489;p35"/>
            <p:cNvGrpSpPr/>
            <p:nvPr/>
          </p:nvGrpSpPr>
          <p:grpSpPr>
            <a:xfrm>
              <a:off x="2390063" y="2123964"/>
              <a:ext cx="12738" cy="2498360"/>
              <a:chOff x="2390063" y="2123964"/>
              <a:chExt cx="12738" cy="2498360"/>
            </a:xfrm>
          </p:grpSpPr>
          <p:sp>
            <p:nvSpPr>
              <p:cNvPr id="3490" name="Google Shape;3490;p35"/>
              <p:cNvSpPr/>
              <p:nvPr/>
            </p:nvSpPr>
            <p:spPr>
              <a:xfrm>
                <a:off x="2390063" y="4609586"/>
                <a:ext cx="12738" cy="12738"/>
              </a:xfrm>
              <a:custGeom>
                <a:rect b="b" l="l" r="r" t="t"/>
                <a:pathLst>
                  <a:path extrusionOk="0" h="12738" w="12738">
                    <a:moveTo>
                      <a:pt x="0" y="12739"/>
                    </a:moveTo>
                    <a:lnTo>
                      <a:pt x="0" y="0"/>
                    </a:lnTo>
                  </a:path>
                </a:pathLst>
              </a:custGeom>
              <a:noFill/>
              <a:ln cap="sq" cmpd="sng" w="12725">
                <a:solidFill>
                  <a:srgbClr val="8B87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1" name="Google Shape;3491;p35"/>
              <p:cNvSpPr/>
              <p:nvPr/>
            </p:nvSpPr>
            <p:spPr>
              <a:xfrm>
                <a:off x="2390063" y="2149442"/>
                <a:ext cx="12738" cy="2434666"/>
              </a:xfrm>
              <a:custGeom>
                <a:rect b="b" l="l" r="r" t="t"/>
                <a:pathLst>
                  <a:path extrusionOk="0" h="2434666" w="12738">
                    <a:moveTo>
                      <a:pt x="0" y="2434666"/>
                    </a:moveTo>
                    <a:lnTo>
                      <a:pt x="0" y="0"/>
                    </a:lnTo>
                  </a:path>
                </a:pathLst>
              </a:custGeom>
              <a:noFill/>
              <a:ln cap="sq" cmpd="sng" w="12725">
                <a:solidFill>
                  <a:srgbClr val="8B878B"/>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2" name="Google Shape;3492;p35"/>
              <p:cNvSpPr/>
              <p:nvPr/>
            </p:nvSpPr>
            <p:spPr>
              <a:xfrm>
                <a:off x="2390063" y="2123964"/>
                <a:ext cx="12738" cy="12738"/>
              </a:xfrm>
              <a:custGeom>
                <a:rect b="b" l="l" r="r" t="t"/>
                <a:pathLst>
                  <a:path extrusionOk="0" h="12738" w="12738">
                    <a:moveTo>
                      <a:pt x="0" y="12739"/>
                    </a:moveTo>
                    <a:lnTo>
                      <a:pt x="0" y="0"/>
                    </a:lnTo>
                  </a:path>
                </a:pathLst>
              </a:custGeom>
              <a:noFill/>
              <a:ln cap="sq" cmpd="sng" w="12725">
                <a:solidFill>
                  <a:srgbClr val="8B87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493" name="Google Shape;3493;p35"/>
            <p:cNvGrpSpPr/>
            <p:nvPr/>
          </p:nvGrpSpPr>
          <p:grpSpPr>
            <a:xfrm>
              <a:off x="3217457" y="2940148"/>
              <a:ext cx="12738" cy="1682176"/>
              <a:chOff x="3217457" y="2940148"/>
              <a:chExt cx="12738" cy="1682176"/>
            </a:xfrm>
          </p:grpSpPr>
          <p:sp>
            <p:nvSpPr>
              <p:cNvPr id="3494" name="Google Shape;3494;p35"/>
              <p:cNvSpPr/>
              <p:nvPr/>
            </p:nvSpPr>
            <p:spPr>
              <a:xfrm>
                <a:off x="3217457" y="4609586"/>
                <a:ext cx="12738" cy="12738"/>
              </a:xfrm>
              <a:custGeom>
                <a:rect b="b" l="l" r="r" t="t"/>
                <a:pathLst>
                  <a:path extrusionOk="0" h="12738" w="12738">
                    <a:moveTo>
                      <a:pt x="0" y="12739"/>
                    </a:moveTo>
                    <a:lnTo>
                      <a:pt x="0" y="0"/>
                    </a:lnTo>
                  </a:path>
                </a:pathLst>
              </a:custGeom>
              <a:noFill/>
              <a:ln cap="sq" cmpd="sng" w="12725">
                <a:solidFill>
                  <a:srgbClr val="8B87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5" name="Google Shape;3495;p35"/>
              <p:cNvSpPr/>
              <p:nvPr/>
            </p:nvSpPr>
            <p:spPr>
              <a:xfrm>
                <a:off x="3217457" y="2965626"/>
                <a:ext cx="12738" cy="1618482"/>
              </a:xfrm>
              <a:custGeom>
                <a:rect b="b" l="l" r="r" t="t"/>
                <a:pathLst>
                  <a:path extrusionOk="0" h="1618482" w="12738">
                    <a:moveTo>
                      <a:pt x="0" y="1618482"/>
                    </a:moveTo>
                    <a:lnTo>
                      <a:pt x="0" y="0"/>
                    </a:lnTo>
                  </a:path>
                </a:pathLst>
              </a:custGeom>
              <a:noFill/>
              <a:ln cap="sq" cmpd="sng" w="12725">
                <a:solidFill>
                  <a:srgbClr val="8B878B"/>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6" name="Google Shape;3496;p35"/>
              <p:cNvSpPr/>
              <p:nvPr/>
            </p:nvSpPr>
            <p:spPr>
              <a:xfrm>
                <a:off x="3217457" y="2940148"/>
                <a:ext cx="12738" cy="12738"/>
              </a:xfrm>
              <a:custGeom>
                <a:rect b="b" l="l" r="r" t="t"/>
                <a:pathLst>
                  <a:path extrusionOk="0" h="12738" w="12738">
                    <a:moveTo>
                      <a:pt x="0" y="12739"/>
                    </a:moveTo>
                    <a:lnTo>
                      <a:pt x="0" y="0"/>
                    </a:lnTo>
                  </a:path>
                </a:pathLst>
              </a:custGeom>
              <a:noFill/>
              <a:ln cap="sq" cmpd="sng" w="12725">
                <a:solidFill>
                  <a:srgbClr val="8B87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497" name="Google Shape;3497;p35"/>
            <p:cNvGrpSpPr/>
            <p:nvPr/>
          </p:nvGrpSpPr>
          <p:grpSpPr>
            <a:xfrm>
              <a:off x="4039373" y="3270596"/>
              <a:ext cx="12738" cy="1351728"/>
              <a:chOff x="4039373" y="3270596"/>
              <a:chExt cx="12738" cy="1351728"/>
            </a:xfrm>
          </p:grpSpPr>
          <p:sp>
            <p:nvSpPr>
              <p:cNvPr id="3498" name="Google Shape;3498;p35"/>
              <p:cNvSpPr/>
              <p:nvPr/>
            </p:nvSpPr>
            <p:spPr>
              <a:xfrm>
                <a:off x="4039373" y="4609586"/>
                <a:ext cx="12738" cy="12738"/>
              </a:xfrm>
              <a:custGeom>
                <a:rect b="b" l="l" r="r" t="t"/>
                <a:pathLst>
                  <a:path extrusionOk="0" h="12738" w="12738">
                    <a:moveTo>
                      <a:pt x="0" y="12739"/>
                    </a:moveTo>
                    <a:lnTo>
                      <a:pt x="0" y="0"/>
                    </a:lnTo>
                  </a:path>
                </a:pathLst>
              </a:custGeom>
              <a:noFill/>
              <a:ln cap="sq" cmpd="sng" w="12725">
                <a:solidFill>
                  <a:srgbClr val="8B87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9" name="Google Shape;3499;p35"/>
              <p:cNvSpPr/>
              <p:nvPr/>
            </p:nvSpPr>
            <p:spPr>
              <a:xfrm>
                <a:off x="4039373" y="3295819"/>
                <a:ext cx="12738" cy="1288798"/>
              </a:xfrm>
              <a:custGeom>
                <a:rect b="b" l="l" r="r" t="t"/>
                <a:pathLst>
                  <a:path extrusionOk="0" h="1288798" w="12738">
                    <a:moveTo>
                      <a:pt x="0" y="1288798"/>
                    </a:moveTo>
                    <a:lnTo>
                      <a:pt x="0" y="0"/>
                    </a:lnTo>
                  </a:path>
                </a:pathLst>
              </a:custGeom>
              <a:noFill/>
              <a:ln cap="sq" cmpd="sng" w="12725">
                <a:solidFill>
                  <a:srgbClr val="8B878B"/>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0" name="Google Shape;3500;p35"/>
              <p:cNvSpPr/>
              <p:nvPr/>
            </p:nvSpPr>
            <p:spPr>
              <a:xfrm>
                <a:off x="4039373" y="3270596"/>
                <a:ext cx="12738" cy="12738"/>
              </a:xfrm>
              <a:custGeom>
                <a:rect b="b" l="l" r="r" t="t"/>
                <a:pathLst>
                  <a:path extrusionOk="0" h="12738" w="12738">
                    <a:moveTo>
                      <a:pt x="0" y="12739"/>
                    </a:moveTo>
                    <a:lnTo>
                      <a:pt x="0" y="0"/>
                    </a:lnTo>
                  </a:path>
                </a:pathLst>
              </a:custGeom>
              <a:noFill/>
              <a:ln cap="sq" cmpd="sng" w="12725">
                <a:solidFill>
                  <a:srgbClr val="8B87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01" name="Google Shape;3501;p35"/>
            <p:cNvGrpSpPr/>
            <p:nvPr/>
          </p:nvGrpSpPr>
          <p:grpSpPr>
            <a:xfrm>
              <a:off x="4872500" y="3516203"/>
              <a:ext cx="12738" cy="1106121"/>
              <a:chOff x="4872500" y="3516203"/>
              <a:chExt cx="12738" cy="1106121"/>
            </a:xfrm>
          </p:grpSpPr>
          <p:sp>
            <p:nvSpPr>
              <p:cNvPr id="3502" name="Google Shape;3502;p35"/>
              <p:cNvSpPr/>
              <p:nvPr/>
            </p:nvSpPr>
            <p:spPr>
              <a:xfrm>
                <a:off x="4872500" y="4609586"/>
                <a:ext cx="12738" cy="12738"/>
              </a:xfrm>
              <a:custGeom>
                <a:rect b="b" l="l" r="r" t="t"/>
                <a:pathLst>
                  <a:path extrusionOk="0" h="12738" w="12738">
                    <a:moveTo>
                      <a:pt x="0" y="12739"/>
                    </a:moveTo>
                    <a:lnTo>
                      <a:pt x="0" y="0"/>
                    </a:lnTo>
                  </a:path>
                </a:pathLst>
              </a:custGeom>
              <a:noFill/>
              <a:ln cap="sq" cmpd="sng" w="12725">
                <a:solidFill>
                  <a:srgbClr val="8B87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3" name="Google Shape;3503;p35"/>
              <p:cNvSpPr/>
              <p:nvPr/>
            </p:nvSpPr>
            <p:spPr>
              <a:xfrm>
                <a:off x="4872500" y="3541554"/>
                <a:ext cx="12738" cy="1042936"/>
              </a:xfrm>
              <a:custGeom>
                <a:rect b="b" l="l" r="r" t="t"/>
                <a:pathLst>
                  <a:path extrusionOk="0" h="1042936" w="12738">
                    <a:moveTo>
                      <a:pt x="0" y="1042937"/>
                    </a:moveTo>
                    <a:lnTo>
                      <a:pt x="0" y="0"/>
                    </a:lnTo>
                  </a:path>
                </a:pathLst>
              </a:custGeom>
              <a:noFill/>
              <a:ln cap="sq" cmpd="sng" w="12725">
                <a:solidFill>
                  <a:srgbClr val="8B878B"/>
                </a:solidFill>
                <a:prstDash val="dashDot"/>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4" name="Google Shape;3504;p35"/>
              <p:cNvSpPr/>
              <p:nvPr/>
            </p:nvSpPr>
            <p:spPr>
              <a:xfrm>
                <a:off x="4872500" y="3516203"/>
                <a:ext cx="12738" cy="12738"/>
              </a:xfrm>
              <a:custGeom>
                <a:rect b="b" l="l" r="r" t="t"/>
                <a:pathLst>
                  <a:path extrusionOk="0" h="12738" w="12738">
                    <a:moveTo>
                      <a:pt x="0" y="12739"/>
                    </a:moveTo>
                    <a:lnTo>
                      <a:pt x="0" y="0"/>
                    </a:lnTo>
                  </a:path>
                </a:pathLst>
              </a:custGeom>
              <a:noFill/>
              <a:ln cap="sq" cmpd="sng" w="12725">
                <a:solidFill>
                  <a:srgbClr val="8B878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505" name="Google Shape;3505;p35"/>
            <p:cNvSpPr/>
            <p:nvPr/>
          </p:nvSpPr>
          <p:spPr>
            <a:xfrm>
              <a:off x="5694289" y="4631370"/>
              <a:ext cx="12738" cy="71465"/>
            </a:xfrm>
            <a:custGeom>
              <a:rect b="b" l="l" r="r" t="t"/>
              <a:pathLst>
                <a:path extrusionOk="0" h="71465" w="12738">
                  <a:moveTo>
                    <a:pt x="0" y="71465"/>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6" name="Google Shape;3506;p35"/>
            <p:cNvSpPr/>
            <p:nvPr/>
          </p:nvSpPr>
          <p:spPr>
            <a:xfrm>
              <a:off x="6931240" y="4631370"/>
              <a:ext cx="12738" cy="71465"/>
            </a:xfrm>
            <a:custGeom>
              <a:rect b="b" l="l" r="r" t="t"/>
              <a:pathLst>
                <a:path extrusionOk="0" h="71465" w="12738">
                  <a:moveTo>
                    <a:pt x="0" y="71465"/>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7" name="Google Shape;3507;p35"/>
            <p:cNvSpPr/>
            <p:nvPr/>
          </p:nvSpPr>
          <p:spPr>
            <a:xfrm>
              <a:off x="1986111" y="4631370"/>
              <a:ext cx="12738" cy="71465"/>
            </a:xfrm>
            <a:custGeom>
              <a:rect b="b" l="l" r="r" t="t"/>
              <a:pathLst>
                <a:path extrusionOk="0" h="71465" w="12738">
                  <a:moveTo>
                    <a:pt x="0" y="71465"/>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8" name="Google Shape;3508;p35"/>
            <p:cNvSpPr/>
            <p:nvPr/>
          </p:nvSpPr>
          <p:spPr>
            <a:xfrm>
              <a:off x="2799492" y="4631370"/>
              <a:ext cx="12738" cy="71465"/>
            </a:xfrm>
            <a:custGeom>
              <a:rect b="b" l="l" r="r" t="t"/>
              <a:pathLst>
                <a:path extrusionOk="0" h="71465" w="12738">
                  <a:moveTo>
                    <a:pt x="0" y="71465"/>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09" name="Google Shape;3509;p35"/>
            <p:cNvSpPr/>
            <p:nvPr/>
          </p:nvSpPr>
          <p:spPr>
            <a:xfrm>
              <a:off x="3629816" y="4631370"/>
              <a:ext cx="12738" cy="71465"/>
            </a:xfrm>
            <a:custGeom>
              <a:rect b="b" l="l" r="r" t="t"/>
              <a:pathLst>
                <a:path extrusionOk="0" h="71465" w="12738">
                  <a:moveTo>
                    <a:pt x="0" y="71465"/>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0" name="Google Shape;3510;p35"/>
            <p:cNvSpPr/>
            <p:nvPr/>
          </p:nvSpPr>
          <p:spPr>
            <a:xfrm>
              <a:off x="4460140" y="4631370"/>
              <a:ext cx="12738" cy="71465"/>
            </a:xfrm>
            <a:custGeom>
              <a:rect b="b" l="l" r="r" t="t"/>
              <a:pathLst>
                <a:path extrusionOk="0" h="71465" w="12738">
                  <a:moveTo>
                    <a:pt x="0" y="71465"/>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1" name="Google Shape;3511;p35"/>
            <p:cNvSpPr/>
            <p:nvPr/>
          </p:nvSpPr>
          <p:spPr>
            <a:xfrm>
              <a:off x="5281929" y="4631370"/>
              <a:ext cx="12738" cy="71465"/>
            </a:xfrm>
            <a:custGeom>
              <a:rect b="b" l="l" r="r" t="t"/>
              <a:pathLst>
                <a:path extrusionOk="0" h="71465" w="12738">
                  <a:moveTo>
                    <a:pt x="0" y="71465"/>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2" name="Google Shape;3512;p35"/>
            <p:cNvSpPr/>
            <p:nvPr/>
          </p:nvSpPr>
          <p:spPr>
            <a:xfrm>
              <a:off x="6518880" y="4631370"/>
              <a:ext cx="12738" cy="71465"/>
            </a:xfrm>
            <a:custGeom>
              <a:rect b="b" l="l" r="r" t="t"/>
              <a:pathLst>
                <a:path extrusionOk="0" h="71465" w="12738">
                  <a:moveTo>
                    <a:pt x="0" y="71465"/>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3" name="Google Shape;3513;p35"/>
            <p:cNvSpPr/>
            <p:nvPr/>
          </p:nvSpPr>
          <p:spPr>
            <a:xfrm>
              <a:off x="6106648" y="4631370"/>
              <a:ext cx="12738" cy="71465"/>
            </a:xfrm>
            <a:custGeom>
              <a:rect b="b" l="l" r="r" t="t"/>
              <a:pathLst>
                <a:path extrusionOk="0" h="71465" w="12738">
                  <a:moveTo>
                    <a:pt x="0" y="71465"/>
                  </a:moveTo>
                  <a:lnTo>
                    <a:pt x="0"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4" name="Google Shape;3514;p35"/>
            <p:cNvSpPr/>
            <p:nvPr/>
          </p:nvSpPr>
          <p:spPr>
            <a:xfrm>
              <a:off x="1233622" y="3160404"/>
              <a:ext cx="71338" cy="12738"/>
            </a:xfrm>
            <a:custGeom>
              <a:rect b="b" l="l" r="r" t="t"/>
              <a:pathLst>
                <a:path extrusionOk="0" h="12738" w="71338">
                  <a:moveTo>
                    <a:pt x="0" y="0"/>
                  </a:moveTo>
                  <a:lnTo>
                    <a:pt x="71338"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5" name="Google Shape;3515;p35"/>
            <p:cNvSpPr/>
            <p:nvPr/>
          </p:nvSpPr>
          <p:spPr>
            <a:xfrm>
              <a:off x="1233622" y="1808803"/>
              <a:ext cx="71338" cy="12738"/>
            </a:xfrm>
            <a:custGeom>
              <a:rect b="b" l="l" r="r" t="t"/>
              <a:pathLst>
                <a:path extrusionOk="0" h="12738" w="71338">
                  <a:moveTo>
                    <a:pt x="0" y="0"/>
                  </a:moveTo>
                  <a:lnTo>
                    <a:pt x="71338"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6" name="Google Shape;3516;p35"/>
            <p:cNvSpPr/>
            <p:nvPr/>
          </p:nvSpPr>
          <p:spPr>
            <a:xfrm>
              <a:off x="1233622" y="2485495"/>
              <a:ext cx="71338" cy="12738"/>
            </a:xfrm>
            <a:custGeom>
              <a:rect b="b" l="l" r="r" t="t"/>
              <a:pathLst>
                <a:path extrusionOk="0" h="12738" w="71338">
                  <a:moveTo>
                    <a:pt x="0" y="0"/>
                  </a:moveTo>
                  <a:lnTo>
                    <a:pt x="71338"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17" name="Google Shape;3517;p35"/>
            <p:cNvSpPr/>
            <p:nvPr/>
          </p:nvSpPr>
          <p:spPr>
            <a:xfrm>
              <a:off x="1233622" y="3838243"/>
              <a:ext cx="71338" cy="12738"/>
            </a:xfrm>
            <a:custGeom>
              <a:rect b="b" l="l" r="r" t="t"/>
              <a:pathLst>
                <a:path extrusionOk="0" h="12738" w="71338">
                  <a:moveTo>
                    <a:pt x="0" y="0"/>
                  </a:moveTo>
                  <a:lnTo>
                    <a:pt x="71338" y="0"/>
                  </a:lnTo>
                </a:path>
              </a:pathLst>
            </a:custGeom>
            <a:noFill/>
            <a:ln cap="sq" cmpd="sng" w="12725">
              <a:solidFill>
                <a:srgbClr val="231F2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18" name="Google Shape;3518;p35"/>
          <p:cNvGrpSpPr/>
          <p:nvPr/>
        </p:nvGrpSpPr>
        <p:grpSpPr>
          <a:xfrm>
            <a:off x="1569421" y="1767274"/>
            <a:ext cx="4587036" cy="2619253"/>
            <a:chOff x="1569421" y="1767274"/>
            <a:chExt cx="4587036" cy="2619253"/>
          </a:xfrm>
        </p:grpSpPr>
        <p:grpSp>
          <p:nvGrpSpPr>
            <p:cNvPr id="3519" name="Google Shape;3519;p35"/>
            <p:cNvGrpSpPr/>
            <p:nvPr/>
          </p:nvGrpSpPr>
          <p:grpSpPr>
            <a:xfrm>
              <a:off x="6084992" y="4315062"/>
              <a:ext cx="71465" cy="71465"/>
              <a:chOff x="6084992" y="4315062"/>
              <a:chExt cx="71465" cy="71465"/>
            </a:xfrm>
          </p:grpSpPr>
          <p:sp>
            <p:nvSpPr>
              <p:cNvPr id="3520" name="Google Shape;3520;p35"/>
              <p:cNvSpPr/>
              <p:nvPr/>
            </p:nvSpPr>
            <p:spPr>
              <a:xfrm>
                <a:off x="6084992" y="4350858"/>
                <a:ext cx="71465" cy="12738"/>
              </a:xfrm>
              <a:custGeom>
                <a:rect b="b" l="l" r="r" t="t"/>
                <a:pathLst>
                  <a:path extrusionOk="0" h="12738" w="71465">
                    <a:moveTo>
                      <a:pt x="0" y="0"/>
                    </a:moveTo>
                    <a:lnTo>
                      <a:pt x="71465"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1" name="Google Shape;3521;p35"/>
              <p:cNvSpPr/>
              <p:nvPr/>
            </p:nvSpPr>
            <p:spPr>
              <a:xfrm>
                <a:off x="6120661" y="4315062"/>
                <a:ext cx="12738" cy="71465"/>
              </a:xfrm>
              <a:custGeom>
                <a:rect b="b" l="l" r="r" t="t"/>
                <a:pathLst>
                  <a:path extrusionOk="0" h="71465" w="12738">
                    <a:moveTo>
                      <a:pt x="0" y="71466"/>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22" name="Google Shape;3522;p35"/>
            <p:cNvGrpSpPr/>
            <p:nvPr/>
          </p:nvGrpSpPr>
          <p:grpSpPr>
            <a:xfrm>
              <a:off x="6071234" y="4243087"/>
              <a:ext cx="71465" cy="71465"/>
              <a:chOff x="6071234" y="4243087"/>
              <a:chExt cx="71465" cy="71465"/>
            </a:xfrm>
          </p:grpSpPr>
          <p:sp>
            <p:nvSpPr>
              <p:cNvPr id="3523" name="Google Shape;3523;p35"/>
              <p:cNvSpPr/>
              <p:nvPr/>
            </p:nvSpPr>
            <p:spPr>
              <a:xfrm>
                <a:off x="6071234" y="4278756"/>
                <a:ext cx="71465" cy="12738"/>
              </a:xfrm>
              <a:custGeom>
                <a:rect b="b" l="l" r="r" t="t"/>
                <a:pathLst>
                  <a:path extrusionOk="0" h="12738" w="71465">
                    <a:moveTo>
                      <a:pt x="0" y="0"/>
                    </a:moveTo>
                    <a:lnTo>
                      <a:pt x="71465"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4" name="Google Shape;3524;p35"/>
              <p:cNvSpPr/>
              <p:nvPr/>
            </p:nvSpPr>
            <p:spPr>
              <a:xfrm>
                <a:off x="6106903" y="4243087"/>
                <a:ext cx="12738" cy="71465"/>
              </a:xfrm>
              <a:custGeom>
                <a:rect b="b" l="l" r="r" t="t"/>
                <a:pathLst>
                  <a:path extrusionOk="0" h="71465" w="12738">
                    <a:moveTo>
                      <a:pt x="0" y="71466"/>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25" name="Google Shape;3525;p35"/>
            <p:cNvGrpSpPr/>
            <p:nvPr/>
          </p:nvGrpSpPr>
          <p:grpSpPr>
            <a:xfrm>
              <a:off x="5710085" y="4184870"/>
              <a:ext cx="71465" cy="71338"/>
              <a:chOff x="5710085" y="4184870"/>
              <a:chExt cx="71465" cy="71338"/>
            </a:xfrm>
          </p:grpSpPr>
          <p:sp>
            <p:nvSpPr>
              <p:cNvPr id="3526" name="Google Shape;3526;p35"/>
              <p:cNvSpPr/>
              <p:nvPr/>
            </p:nvSpPr>
            <p:spPr>
              <a:xfrm>
                <a:off x="5710085" y="4220539"/>
                <a:ext cx="71465" cy="12738"/>
              </a:xfrm>
              <a:custGeom>
                <a:rect b="b" l="l" r="r" t="t"/>
                <a:pathLst>
                  <a:path extrusionOk="0" h="12738" w="71465">
                    <a:moveTo>
                      <a:pt x="0" y="0"/>
                    </a:moveTo>
                    <a:lnTo>
                      <a:pt x="71466"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27" name="Google Shape;3527;p35"/>
              <p:cNvSpPr/>
              <p:nvPr/>
            </p:nvSpPr>
            <p:spPr>
              <a:xfrm>
                <a:off x="5745754" y="4184870"/>
                <a:ext cx="12738" cy="71338"/>
              </a:xfrm>
              <a:custGeom>
                <a:rect b="b" l="l" r="r" t="t"/>
                <a:pathLst>
                  <a:path extrusionOk="0" h="71338" w="12738">
                    <a:moveTo>
                      <a:pt x="0" y="71338"/>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28" name="Google Shape;3528;p35"/>
            <p:cNvGrpSpPr/>
            <p:nvPr/>
          </p:nvGrpSpPr>
          <p:grpSpPr>
            <a:xfrm>
              <a:off x="5323586" y="4118118"/>
              <a:ext cx="71338" cy="71465"/>
              <a:chOff x="5323586" y="4118118"/>
              <a:chExt cx="71338" cy="71465"/>
            </a:xfrm>
          </p:grpSpPr>
          <p:sp>
            <p:nvSpPr>
              <p:cNvPr id="3529" name="Google Shape;3529;p35"/>
              <p:cNvSpPr/>
              <p:nvPr/>
            </p:nvSpPr>
            <p:spPr>
              <a:xfrm>
                <a:off x="5323586" y="4153787"/>
                <a:ext cx="71338" cy="12738"/>
              </a:xfrm>
              <a:custGeom>
                <a:rect b="b" l="l" r="r" t="t"/>
                <a:pathLst>
                  <a:path extrusionOk="0" h="12738" w="71338">
                    <a:moveTo>
                      <a:pt x="0" y="0"/>
                    </a:moveTo>
                    <a:lnTo>
                      <a:pt x="71338"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0" name="Google Shape;3530;p35"/>
              <p:cNvSpPr/>
              <p:nvPr/>
            </p:nvSpPr>
            <p:spPr>
              <a:xfrm>
                <a:off x="5359255" y="4118118"/>
                <a:ext cx="12738" cy="71465"/>
              </a:xfrm>
              <a:custGeom>
                <a:rect b="b" l="l" r="r" t="t"/>
                <a:pathLst>
                  <a:path extrusionOk="0" h="71465" w="12738">
                    <a:moveTo>
                      <a:pt x="0" y="71465"/>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31" name="Google Shape;3531;p35"/>
            <p:cNvGrpSpPr/>
            <p:nvPr/>
          </p:nvGrpSpPr>
          <p:grpSpPr>
            <a:xfrm>
              <a:off x="5310847" y="4118118"/>
              <a:ext cx="71465" cy="71465"/>
              <a:chOff x="5310847" y="4118118"/>
              <a:chExt cx="71465" cy="71465"/>
            </a:xfrm>
          </p:grpSpPr>
          <p:sp>
            <p:nvSpPr>
              <p:cNvPr id="3532" name="Google Shape;3532;p35"/>
              <p:cNvSpPr/>
              <p:nvPr/>
            </p:nvSpPr>
            <p:spPr>
              <a:xfrm>
                <a:off x="5310847" y="4153787"/>
                <a:ext cx="71465" cy="12738"/>
              </a:xfrm>
              <a:custGeom>
                <a:rect b="b" l="l" r="r" t="t"/>
                <a:pathLst>
                  <a:path extrusionOk="0" h="12738" w="71465">
                    <a:moveTo>
                      <a:pt x="0" y="0"/>
                    </a:moveTo>
                    <a:lnTo>
                      <a:pt x="71465"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3" name="Google Shape;3533;p35"/>
              <p:cNvSpPr/>
              <p:nvPr/>
            </p:nvSpPr>
            <p:spPr>
              <a:xfrm>
                <a:off x="5346516" y="4118118"/>
                <a:ext cx="12738" cy="71465"/>
              </a:xfrm>
              <a:custGeom>
                <a:rect b="b" l="l" r="r" t="t"/>
                <a:pathLst>
                  <a:path extrusionOk="0" h="71465" w="12738">
                    <a:moveTo>
                      <a:pt x="0" y="71465"/>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34" name="Google Shape;3534;p35"/>
            <p:cNvGrpSpPr/>
            <p:nvPr/>
          </p:nvGrpSpPr>
          <p:grpSpPr>
            <a:xfrm>
              <a:off x="4944093" y="4118118"/>
              <a:ext cx="71338" cy="71465"/>
              <a:chOff x="4944093" y="4118118"/>
              <a:chExt cx="71338" cy="71465"/>
            </a:xfrm>
          </p:grpSpPr>
          <p:sp>
            <p:nvSpPr>
              <p:cNvPr id="3535" name="Google Shape;3535;p35"/>
              <p:cNvSpPr/>
              <p:nvPr/>
            </p:nvSpPr>
            <p:spPr>
              <a:xfrm>
                <a:off x="4944093" y="4153787"/>
                <a:ext cx="71338" cy="12738"/>
              </a:xfrm>
              <a:custGeom>
                <a:rect b="b" l="l" r="r" t="t"/>
                <a:pathLst>
                  <a:path extrusionOk="0" h="12738" w="71338">
                    <a:moveTo>
                      <a:pt x="0" y="0"/>
                    </a:moveTo>
                    <a:lnTo>
                      <a:pt x="71338"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6" name="Google Shape;3536;p35"/>
              <p:cNvSpPr/>
              <p:nvPr/>
            </p:nvSpPr>
            <p:spPr>
              <a:xfrm>
                <a:off x="4979762" y="4118118"/>
                <a:ext cx="12738" cy="71465"/>
              </a:xfrm>
              <a:custGeom>
                <a:rect b="b" l="l" r="r" t="t"/>
                <a:pathLst>
                  <a:path extrusionOk="0" h="71465" w="12738">
                    <a:moveTo>
                      <a:pt x="0" y="71465"/>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37" name="Google Shape;3537;p35"/>
            <p:cNvGrpSpPr/>
            <p:nvPr/>
          </p:nvGrpSpPr>
          <p:grpSpPr>
            <a:xfrm>
              <a:off x="4968424" y="4118118"/>
              <a:ext cx="71465" cy="71465"/>
              <a:chOff x="4968424" y="4118118"/>
              <a:chExt cx="71465" cy="71465"/>
            </a:xfrm>
          </p:grpSpPr>
          <p:sp>
            <p:nvSpPr>
              <p:cNvPr id="3538" name="Google Shape;3538;p35"/>
              <p:cNvSpPr/>
              <p:nvPr/>
            </p:nvSpPr>
            <p:spPr>
              <a:xfrm>
                <a:off x="4968424" y="4153787"/>
                <a:ext cx="71465" cy="12738"/>
              </a:xfrm>
              <a:custGeom>
                <a:rect b="b" l="l" r="r" t="t"/>
                <a:pathLst>
                  <a:path extrusionOk="0" h="12738" w="71465">
                    <a:moveTo>
                      <a:pt x="0" y="0"/>
                    </a:moveTo>
                    <a:lnTo>
                      <a:pt x="71465"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39" name="Google Shape;3539;p35"/>
              <p:cNvSpPr/>
              <p:nvPr/>
            </p:nvSpPr>
            <p:spPr>
              <a:xfrm>
                <a:off x="5004093" y="4118118"/>
                <a:ext cx="12738" cy="71465"/>
              </a:xfrm>
              <a:custGeom>
                <a:rect b="b" l="l" r="r" t="t"/>
                <a:pathLst>
                  <a:path extrusionOk="0" h="71465" w="12738">
                    <a:moveTo>
                      <a:pt x="0" y="71465"/>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40" name="Google Shape;3540;p35"/>
            <p:cNvGrpSpPr/>
            <p:nvPr/>
          </p:nvGrpSpPr>
          <p:grpSpPr>
            <a:xfrm>
              <a:off x="4571224" y="4071493"/>
              <a:ext cx="71465" cy="71465"/>
              <a:chOff x="4571224" y="4071493"/>
              <a:chExt cx="71465" cy="71465"/>
            </a:xfrm>
          </p:grpSpPr>
          <p:sp>
            <p:nvSpPr>
              <p:cNvPr id="3541" name="Google Shape;3541;p35"/>
              <p:cNvSpPr/>
              <p:nvPr/>
            </p:nvSpPr>
            <p:spPr>
              <a:xfrm>
                <a:off x="4571224" y="4107162"/>
                <a:ext cx="71465" cy="12738"/>
              </a:xfrm>
              <a:custGeom>
                <a:rect b="b" l="l" r="r" t="t"/>
                <a:pathLst>
                  <a:path extrusionOk="0" h="12738" w="71465">
                    <a:moveTo>
                      <a:pt x="0" y="0"/>
                    </a:moveTo>
                    <a:lnTo>
                      <a:pt x="71465"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42" name="Google Shape;3542;p35"/>
              <p:cNvSpPr/>
              <p:nvPr/>
            </p:nvSpPr>
            <p:spPr>
              <a:xfrm>
                <a:off x="4607020" y="4071493"/>
                <a:ext cx="12738" cy="71465"/>
              </a:xfrm>
              <a:custGeom>
                <a:rect b="b" l="l" r="r" t="t"/>
                <a:pathLst>
                  <a:path extrusionOk="0" h="71465" w="12738">
                    <a:moveTo>
                      <a:pt x="0" y="71466"/>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43" name="Google Shape;3543;p35"/>
            <p:cNvGrpSpPr/>
            <p:nvPr/>
          </p:nvGrpSpPr>
          <p:grpSpPr>
            <a:xfrm>
              <a:off x="4199502" y="4011366"/>
              <a:ext cx="71465" cy="71338"/>
              <a:chOff x="4199502" y="4011366"/>
              <a:chExt cx="71465" cy="71338"/>
            </a:xfrm>
          </p:grpSpPr>
          <p:sp>
            <p:nvSpPr>
              <p:cNvPr id="3544" name="Google Shape;3544;p35"/>
              <p:cNvSpPr/>
              <p:nvPr/>
            </p:nvSpPr>
            <p:spPr>
              <a:xfrm>
                <a:off x="4199502" y="4047035"/>
                <a:ext cx="71465" cy="12738"/>
              </a:xfrm>
              <a:custGeom>
                <a:rect b="b" l="l" r="r" t="t"/>
                <a:pathLst>
                  <a:path extrusionOk="0" h="12738" w="71465">
                    <a:moveTo>
                      <a:pt x="0" y="0"/>
                    </a:moveTo>
                    <a:lnTo>
                      <a:pt x="71465"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45" name="Google Shape;3545;p35"/>
              <p:cNvSpPr/>
              <p:nvPr/>
            </p:nvSpPr>
            <p:spPr>
              <a:xfrm>
                <a:off x="4235298" y="4011366"/>
                <a:ext cx="12738" cy="71338"/>
              </a:xfrm>
              <a:custGeom>
                <a:rect b="b" l="l" r="r" t="t"/>
                <a:pathLst>
                  <a:path extrusionOk="0" h="71338" w="12738">
                    <a:moveTo>
                      <a:pt x="0" y="71338"/>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46" name="Google Shape;3546;p35"/>
            <p:cNvGrpSpPr/>
            <p:nvPr/>
          </p:nvGrpSpPr>
          <p:grpSpPr>
            <a:xfrm>
              <a:off x="4193132" y="4011366"/>
              <a:ext cx="71465" cy="71338"/>
              <a:chOff x="4193132" y="4011366"/>
              <a:chExt cx="71465" cy="71338"/>
            </a:xfrm>
          </p:grpSpPr>
          <p:sp>
            <p:nvSpPr>
              <p:cNvPr id="3547" name="Google Shape;3547;p35"/>
              <p:cNvSpPr/>
              <p:nvPr/>
            </p:nvSpPr>
            <p:spPr>
              <a:xfrm>
                <a:off x="4193132" y="4047035"/>
                <a:ext cx="71465" cy="12738"/>
              </a:xfrm>
              <a:custGeom>
                <a:rect b="b" l="l" r="r" t="t"/>
                <a:pathLst>
                  <a:path extrusionOk="0" h="12738" w="71465">
                    <a:moveTo>
                      <a:pt x="0" y="0"/>
                    </a:moveTo>
                    <a:lnTo>
                      <a:pt x="71465"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48" name="Google Shape;3548;p35"/>
              <p:cNvSpPr/>
              <p:nvPr/>
            </p:nvSpPr>
            <p:spPr>
              <a:xfrm>
                <a:off x="4228929" y="4011366"/>
                <a:ext cx="12738" cy="71338"/>
              </a:xfrm>
              <a:custGeom>
                <a:rect b="b" l="l" r="r" t="t"/>
                <a:pathLst>
                  <a:path extrusionOk="0" h="71338" w="12738">
                    <a:moveTo>
                      <a:pt x="0" y="71338"/>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49" name="Google Shape;3549;p35"/>
            <p:cNvGrpSpPr/>
            <p:nvPr/>
          </p:nvGrpSpPr>
          <p:grpSpPr>
            <a:xfrm>
              <a:off x="3034908" y="3589070"/>
              <a:ext cx="71465" cy="71465"/>
              <a:chOff x="3034908" y="3589070"/>
              <a:chExt cx="71465" cy="71465"/>
            </a:xfrm>
          </p:grpSpPr>
          <p:sp>
            <p:nvSpPr>
              <p:cNvPr id="3550" name="Google Shape;3550;p35"/>
              <p:cNvSpPr/>
              <p:nvPr/>
            </p:nvSpPr>
            <p:spPr>
              <a:xfrm>
                <a:off x="3034908" y="3624739"/>
                <a:ext cx="71465" cy="12738"/>
              </a:xfrm>
              <a:custGeom>
                <a:rect b="b" l="l" r="r" t="t"/>
                <a:pathLst>
                  <a:path extrusionOk="0" h="12738" w="71465">
                    <a:moveTo>
                      <a:pt x="0" y="0"/>
                    </a:moveTo>
                    <a:lnTo>
                      <a:pt x="71466"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51" name="Google Shape;3551;p35"/>
              <p:cNvSpPr/>
              <p:nvPr/>
            </p:nvSpPr>
            <p:spPr>
              <a:xfrm>
                <a:off x="3070704" y="3589070"/>
                <a:ext cx="12738" cy="71465"/>
              </a:xfrm>
              <a:custGeom>
                <a:rect b="b" l="l" r="r" t="t"/>
                <a:pathLst>
                  <a:path extrusionOk="0" h="71465" w="12738">
                    <a:moveTo>
                      <a:pt x="0" y="71465"/>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52" name="Google Shape;3552;p35"/>
            <p:cNvGrpSpPr/>
            <p:nvPr/>
          </p:nvGrpSpPr>
          <p:grpSpPr>
            <a:xfrm>
              <a:off x="2025347" y="2761803"/>
              <a:ext cx="71338" cy="71338"/>
              <a:chOff x="2025347" y="2761803"/>
              <a:chExt cx="71338" cy="71338"/>
            </a:xfrm>
          </p:grpSpPr>
          <p:sp>
            <p:nvSpPr>
              <p:cNvPr id="3553" name="Google Shape;3553;p35"/>
              <p:cNvSpPr/>
              <p:nvPr/>
            </p:nvSpPr>
            <p:spPr>
              <a:xfrm>
                <a:off x="2025347" y="2797472"/>
                <a:ext cx="71338" cy="12738"/>
              </a:xfrm>
              <a:custGeom>
                <a:rect b="b" l="l" r="r" t="t"/>
                <a:pathLst>
                  <a:path extrusionOk="0" h="12738" w="71338">
                    <a:moveTo>
                      <a:pt x="0" y="0"/>
                    </a:moveTo>
                    <a:lnTo>
                      <a:pt x="71338"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54" name="Google Shape;3554;p35"/>
              <p:cNvSpPr/>
              <p:nvPr/>
            </p:nvSpPr>
            <p:spPr>
              <a:xfrm>
                <a:off x="2061016" y="2761803"/>
                <a:ext cx="12738" cy="71338"/>
              </a:xfrm>
              <a:custGeom>
                <a:rect b="b" l="l" r="r" t="t"/>
                <a:pathLst>
                  <a:path extrusionOk="0" h="71338" w="12738">
                    <a:moveTo>
                      <a:pt x="0" y="71338"/>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55" name="Google Shape;3555;p35"/>
            <p:cNvGrpSpPr/>
            <p:nvPr/>
          </p:nvGrpSpPr>
          <p:grpSpPr>
            <a:xfrm>
              <a:off x="1818849" y="2682312"/>
              <a:ext cx="71338" cy="71465"/>
              <a:chOff x="1818849" y="2682312"/>
              <a:chExt cx="71338" cy="71465"/>
            </a:xfrm>
          </p:grpSpPr>
          <p:sp>
            <p:nvSpPr>
              <p:cNvPr id="3556" name="Google Shape;3556;p35"/>
              <p:cNvSpPr/>
              <p:nvPr/>
            </p:nvSpPr>
            <p:spPr>
              <a:xfrm>
                <a:off x="1818849" y="2717981"/>
                <a:ext cx="71338" cy="12738"/>
              </a:xfrm>
              <a:custGeom>
                <a:rect b="b" l="l" r="r" t="t"/>
                <a:pathLst>
                  <a:path extrusionOk="0" h="12738" w="71338">
                    <a:moveTo>
                      <a:pt x="0" y="0"/>
                    </a:moveTo>
                    <a:lnTo>
                      <a:pt x="71338"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57" name="Google Shape;3557;p35"/>
              <p:cNvSpPr/>
              <p:nvPr/>
            </p:nvSpPr>
            <p:spPr>
              <a:xfrm>
                <a:off x="1854518" y="2682312"/>
                <a:ext cx="12738" cy="71465"/>
              </a:xfrm>
              <a:custGeom>
                <a:rect b="b" l="l" r="r" t="t"/>
                <a:pathLst>
                  <a:path extrusionOk="0" h="71465" w="12738">
                    <a:moveTo>
                      <a:pt x="0" y="71465"/>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58" name="Google Shape;3558;p35"/>
            <p:cNvGrpSpPr/>
            <p:nvPr/>
          </p:nvGrpSpPr>
          <p:grpSpPr>
            <a:xfrm>
              <a:off x="1665217" y="1767274"/>
              <a:ext cx="71465" cy="71465"/>
              <a:chOff x="1665217" y="1767274"/>
              <a:chExt cx="71465" cy="71465"/>
            </a:xfrm>
          </p:grpSpPr>
          <p:sp>
            <p:nvSpPr>
              <p:cNvPr id="3559" name="Google Shape;3559;p35"/>
              <p:cNvSpPr/>
              <p:nvPr/>
            </p:nvSpPr>
            <p:spPr>
              <a:xfrm>
                <a:off x="1665217" y="1803071"/>
                <a:ext cx="71465" cy="12738"/>
              </a:xfrm>
              <a:custGeom>
                <a:rect b="b" l="l" r="r" t="t"/>
                <a:pathLst>
                  <a:path extrusionOk="0" h="12738" w="71465">
                    <a:moveTo>
                      <a:pt x="0" y="0"/>
                    </a:moveTo>
                    <a:lnTo>
                      <a:pt x="71465"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0" name="Google Shape;3560;p35"/>
              <p:cNvSpPr/>
              <p:nvPr/>
            </p:nvSpPr>
            <p:spPr>
              <a:xfrm>
                <a:off x="1700886" y="1767274"/>
                <a:ext cx="12738" cy="71465"/>
              </a:xfrm>
              <a:custGeom>
                <a:rect b="b" l="l" r="r" t="t"/>
                <a:pathLst>
                  <a:path extrusionOk="0" h="71465" w="12738">
                    <a:moveTo>
                      <a:pt x="0" y="71466"/>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61" name="Google Shape;3561;p35"/>
            <p:cNvGrpSpPr/>
            <p:nvPr/>
          </p:nvGrpSpPr>
          <p:grpSpPr>
            <a:xfrm>
              <a:off x="1795537" y="2559636"/>
              <a:ext cx="71338" cy="71338"/>
              <a:chOff x="1795537" y="2559636"/>
              <a:chExt cx="71338" cy="71338"/>
            </a:xfrm>
          </p:grpSpPr>
          <p:sp>
            <p:nvSpPr>
              <p:cNvPr id="3562" name="Google Shape;3562;p35"/>
              <p:cNvSpPr/>
              <p:nvPr/>
            </p:nvSpPr>
            <p:spPr>
              <a:xfrm>
                <a:off x="1795537" y="2595305"/>
                <a:ext cx="71338" cy="12738"/>
              </a:xfrm>
              <a:custGeom>
                <a:rect b="b" l="l" r="r" t="t"/>
                <a:pathLst>
                  <a:path extrusionOk="0" h="12738" w="71338">
                    <a:moveTo>
                      <a:pt x="0" y="0"/>
                    </a:moveTo>
                    <a:lnTo>
                      <a:pt x="71338"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3" name="Google Shape;3563;p35"/>
              <p:cNvSpPr/>
              <p:nvPr/>
            </p:nvSpPr>
            <p:spPr>
              <a:xfrm>
                <a:off x="1831206" y="2559636"/>
                <a:ext cx="12738" cy="71338"/>
              </a:xfrm>
              <a:custGeom>
                <a:rect b="b" l="l" r="r" t="t"/>
                <a:pathLst>
                  <a:path extrusionOk="0" h="71338" w="12738">
                    <a:moveTo>
                      <a:pt x="0" y="71338"/>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64" name="Google Shape;3564;p35"/>
            <p:cNvGrpSpPr/>
            <p:nvPr/>
          </p:nvGrpSpPr>
          <p:grpSpPr>
            <a:xfrm>
              <a:off x="1818849" y="2630974"/>
              <a:ext cx="71338" cy="71465"/>
              <a:chOff x="1818849" y="2630974"/>
              <a:chExt cx="71338" cy="71465"/>
            </a:xfrm>
          </p:grpSpPr>
          <p:sp>
            <p:nvSpPr>
              <p:cNvPr id="3565" name="Google Shape;3565;p35"/>
              <p:cNvSpPr/>
              <p:nvPr/>
            </p:nvSpPr>
            <p:spPr>
              <a:xfrm>
                <a:off x="1818849" y="2666771"/>
                <a:ext cx="71338" cy="12738"/>
              </a:xfrm>
              <a:custGeom>
                <a:rect b="b" l="l" r="r" t="t"/>
                <a:pathLst>
                  <a:path extrusionOk="0" h="12738" w="71338">
                    <a:moveTo>
                      <a:pt x="0" y="0"/>
                    </a:moveTo>
                    <a:lnTo>
                      <a:pt x="71338"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6" name="Google Shape;3566;p35"/>
              <p:cNvSpPr/>
              <p:nvPr/>
            </p:nvSpPr>
            <p:spPr>
              <a:xfrm>
                <a:off x="1854518" y="2630974"/>
                <a:ext cx="12738" cy="71465"/>
              </a:xfrm>
              <a:custGeom>
                <a:rect b="b" l="l" r="r" t="t"/>
                <a:pathLst>
                  <a:path extrusionOk="0" h="71465" w="12738">
                    <a:moveTo>
                      <a:pt x="0" y="71465"/>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67" name="Google Shape;3567;p35"/>
            <p:cNvGrpSpPr/>
            <p:nvPr/>
          </p:nvGrpSpPr>
          <p:grpSpPr>
            <a:xfrm>
              <a:off x="1804964" y="2585624"/>
              <a:ext cx="71465" cy="71465"/>
              <a:chOff x="1804964" y="2585624"/>
              <a:chExt cx="71465" cy="71465"/>
            </a:xfrm>
          </p:grpSpPr>
          <p:sp>
            <p:nvSpPr>
              <p:cNvPr id="3568" name="Google Shape;3568;p35"/>
              <p:cNvSpPr/>
              <p:nvPr/>
            </p:nvSpPr>
            <p:spPr>
              <a:xfrm>
                <a:off x="1804964" y="2621420"/>
                <a:ext cx="71465" cy="12738"/>
              </a:xfrm>
              <a:custGeom>
                <a:rect b="b" l="l" r="r" t="t"/>
                <a:pathLst>
                  <a:path extrusionOk="0" h="12738" w="71465">
                    <a:moveTo>
                      <a:pt x="0" y="0"/>
                    </a:moveTo>
                    <a:lnTo>
                      <a:pt x="71465"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9" name="Google Shape;3569;p35"/>
              <p:cNvSpPr/>
              <p:nvPr/>
            </p:nvSpPr>
            <p:spPr>
              <a:xfrm>
                <a:off x="1840760" y="2585624"/>
                <a:ext cx="12738" cy="71465"/>
              </a:xfrm>
              <a:custGeom>
                <a:rect b="b" l="l" r="r" t="t"/>
                <a:pathLst>
                  <a:path extrusionOk="0" h="71465" w="12738">
                    <a:moveTo>
                      <a:pt x="0" y="71465"/>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70" name="Google Shape;3570;p35"/>
            <p:cNvGrpSpPr/>
            <p:nvPr/>
          </p:nvGrpSpPr>
          <p:grpSpPr>
            <a:xfrm>
              <a:off x="2076430" y="2967919"/>
              <a:ext cx="71465" cy="71465"/>
              <a:chOff x="2076430" y="2967919"/>
              <a:chExt cx="71465" cy="71465"/>
            </a:xfrm>
          </p:grpSpPr>
          <p:sp>
            <p:nvSpPr>
              <p:cNvPr id="3571" name="Google Shape;3571;p35"/>
              <p:cNvSpPr/>
              <p:nvPr/>
            </p:nvSpPr>
            <p:spPr>
              <a:xfrm>
                <a:off x="2076430" y="3003716"/>
                <a:ext cx="71465" cy="12738"/>
              </a:xfrm>
              <a:custGeom>
                <a:rect b="b" l="l" r="r" t="t"/>
                <a:pathLst>
                  <a:path extrusionOk="0" h="12738" w="71465">
                    <a:moveTo>
                      <a:pt x="0" y="0"/>
                    </a:moveTo>
                    <a:lnTo>
                      <a:pt x="71465"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2" name="Google Shape;3572;p35"/>
              <p:cNvSpPr/>
              <p:nvPr/>
            </p:nvSpPr>
            <p:spPr>
              <a:xfrm>
                <a:off x="2112227" y="2967919"/>
                <a:ext cx="12738" cy="71465"/>
              </a:xfrm>
              <a:custGeom>
                <a:rect b="b" l="l" r="r" t="t"/>
                <a:pathLst>
                  <a:path extrusionOk="0" h="71465" w="12738">
                    <a:moveTo>
                      <a:pt x="0" y="71466"/>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73" name="Google Shape;3573;p35"/>
            <p:cNvGrpSpPr/>
            <p:nvPr/>
          </p:nvGrpSpPr>
          <p:grpSpPr>
            <a:xfrm>
              <a:off x="2046494" y="2870594"/>
              <a:ext cx="71465" cy="71338"/>
              <a:chOff x="2046494" y="2870594"/>
              <a:chExt cx="71465" cy="71338"/>
            </a:xfrm>
          </p:grpSpPr>
          <p:sp>
            <p:nvSpPr>
              <p:cNvPr id="3574" name="Google Shape;3574;p35"/>
              <p:cNvSpPr/>
              <p:nvPr/>
            </p:nvSpPr>
            <p:spPr>
              <a:xfrm>
                <a:off x="2046494" y="2906263"/>
                <a:ext cx="71465" cy="12738"/>
              </a:xfrm>
              <a:custGeom>
                <a:rect b="b" l="l" r="r" t="t"/>
                <a:pathLst>
                  <a:path extrusionOk="0" h="12738" w="71465">
                    <a:moveTo>
                      <a:pt x="0" y="0"/>
                    </a:moveTo>
                    <a:lnTo>
                      <a:pt x="71466"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5" name="Google Shape;3575;p35"/>
              <p:cNvSpPr/>
              <p:nvPr/>
            </p:nvSpPr>
            <p:spPr>
              <a:xfrm>
                <a:off x="2082163" y="2870594"/>
                <a:ext cx="12738" cy="71338"/>
              </a:xfrm>
              <a:custGeom>
                <a:rect b="b" l="l" r="r" t="t"/>
                <a:pathLst>
                  <a:path extrusionOk="0" h="71338" w="12738">
                    <a:moveTo>
                      <a:pt x="0" y="71338"/>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76" name="Google Shape;3576;p35"/>
            <p:cNvGrpSpPr/>
            <p:nvPr/>
          </p:nvGrpSpPr>
          <p:grpSpPr>
            <a:xfrm>
              <a:off x="4994921" y="4118118"/>
              <a:ext cx="71338" cy="71465"/>
              <a:chOff x="4994921" y="4118118"/>
              <a:chExt cx="71338" cy="71465"/>
            </a:xfrm>
          </p:grpSpPr>
          <p:sp>
            <p:nvSpPr>
              <p:cNvPr id="3577" name="Google Shape;3577;p35"/>
              <p:cNvSpPr/>
              <p:nvPr/>
            </p:nvSpPr>
            <p:spPr>
              <a:xfrm>
                <a:off x="4994921" y="4153787"/>
                <a:ext cx="71338" cy="12738"/>
              </a:xfrm>
              <a:custGeom>
                <a:rect b="b" l="l" r="r" t="t"/>
                <a:pathLst>
                  <a:path extrusionOk="0" h="12738" w="71338">
                    <a:moveTo>
                      <a:pt x="0" y="0"/>
                    </a:moveTo>
                    <a:lnTo>
                      <a:pt x="71338"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78" name="Google Shape;3578;p35"/>
              <p:cNvSpPr/>
              <p:nvPr/>
            </p:nvSpPr>
            <p:spPr>
              <a:xfrm>
                <a:off x="5030590" y="4118118"/>
                <a:ext cx="12738" cy="71465"/>
              </a:xfrm>
              <a:custGeom>
                <a:rect b="b" l="l" r="r" t="t"/>
                <a:pathLst>
                  <a:path extrusionOk="0" h="71465" w="12738">
                    <a:moveTo>
                      <a:pt x="0" y="71465"/>
                    </a:moveTo>
                    <a:lnTo>
                      <a:pt x="0" y="0"/>
                    </a:lnTo>
                  </a:path>
                </a:pathLst>
              </a:custGeom>
              <a:noFill/>
              <a:ln cap="sq" cmpd="sng" w="12725">
                <a:solidFill>
                  <a:srgbClr val="153F5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579" name="Google Shape;3579;p35"/>
            <p:cNvSpPr/>
            <p:nvPr/>
          </p:nvSpPr>
          <p:spPr>
            <a:xfrm>
              <a:off x="1569421" y="1803835"/>
              <a:ext cx="4551240" cy="2561036"/>
            </a:xfrm>
            <a:custGeom>
              <a:rect b="b" l="l" r="r" t="t"/>
              <a:pathLst>
                <a:path extrusionOk="0" h="2561036" w="4551240">
                  <a:moveTo>
                    <a:pt x="4551241" y="2561036"/>
                  </a:moveTo>
                  <a:lnTo>
                    <a:pt x="4551241" y="2538998"/>
                  </a:lnTo>
                  <a:lnTo>
                    <a:pt x="4537101" y="2538998"/>
                  </a:lnTo>
                  <a:lnTo>
                    <a:pt x="4537101" y="2473392"/>
                  </a:lnTo>
                  <a:lnTo>
                    <a:pt x="4191111" y="2473392"/>
                  </a:lnTo>
                  <a:lnTo>
                    <a:pt x="4191111" y="2439507"/>
                  </a:lnTo>
                  <a:lnTo>
                    <a:pt x="4169964" y="2439507"/>
                  </a:lnTo>
                  <a:lnTo>
                    <a:pt x="4169964" y="2422564"/>
                  </a:lnTo>
                  <a:lnTo>
                    <a:pt x="3968052" y="2422564"/>
                  </a:lnTo>
                  <a:lnTo>
                    <a:pt x="3968052" y="2388678"/>
                  </a:lnTo>
                  <a:lnTo>
                    <a:pt x="3802828" y="2388678"/>
                  </a:lnTo>
                  <a:lnTo>
                    <a:pt x="3802828" y="2360398"/>
                  </a:lnTo>
                  <a:lnTo>
                    <a:pt x="3781299" y="2360398"/>
                  </a:lnTo>
                  <a:lnTo>
                    <a:pt x="3781299" y="2347659"/>
                  </a:lnTo>
                  <a:lnTo>
                    <a:pt x="3175944" y="2347659"/>
                  </a:lnTo>
                  <a:lnTo>
                    <a:pt x="3175944" y="2313773"/>
                  </a:lnTo>
                  <a:lnTo>
                    <a:pt x="3042186" y="2313773"/>
                  </a:lnTo>
                  <a:lnTo>
                    <a:pt x="3042186" y="2296831"/>
                  </a:lnTo>
                  <a:lnTo>
                    <a:pt x="2901930" y="2296831"/>
                  </a:lnTo>
                  <a:lnTo>
                    <a:pt x="2901930" y="2279888"/>
                  </a:lnTo>
                  <a:lnTo>
                    <a:pt x="2821420" y="2279888"/>
                  </a:lnTo>
                  <a:lnTo>
                    <a:pt x="2821420" y="2265238"/>
                  </a:lnTo>
                  <a:lnTo>
                    <a:pt x="2804477" y="2265238"/>
                  </a:lnTo>
                  <a:lnTo>
                    <a:pt x="2804477" y="2242308"/>
                  </a:lnTo>
                  <a:lnTo>
                    <a:pt x="2661164" y="2242308"/>
                  </a:lnTo>
                  <a:lnTo>
                    <a:pt x="2661164" y="2220525"/>
                  </a:lnTo>
                  <a:lnTo>
                    <a:pt x="2565877" y="2220525"/>
                  </a:lnTo>
                  <a:lnTo>
                    <a:pt x="2565877" y="2207786"/>
                  </a:lnTo>
                  <a:lnTo>
                    <a:pt x="2406258" y="2207786"/>
                  </a:lnTo>
                  <a:lnTo>
                    <a:pt x="2406258" y="2189442"/>
                  </a:lnTo>
                  <a:lnTo>
                    <a:pt x="2308805" y="2189442"/>
                  </a:lnTo>
                  <a:lnTo>
                    <a:pt x="2308805" y="2172117"/>
                  </a:lnTo>
                  <a:lnTo>
                    <a:pt x="2287659" y="2172117"/>
                  </a:lnTo>
                  <a:lnTo>
                    <a:pt x="2287659" y="2144346"/>
                  </a:lnTo>
                  <a:lnTo>
                    <a:pt x="2269314" y="2144346"/>
                  </a:lnTo>
                  <a:lnTo>
                    <a:pt x="2269314" y="2108676"/>
                  </a:lnTo>
                  <a:lnTo>
                    <a:pt x="2250970" y="2108676"/>
                  </a:lnTo>
                  <a:lnTo>
                    <a:pt x="2250970" y="2059632"/>
                  </a:lnTo>
                  <a:lnTo>
                    <a:pt x="2184601" y="2059632"/>
                  </a:lnTo>
                  <a:lnTo>
                    <a:pt x="2184601" y="2046893"/>
                  </a:lnTo>
                  <a:lnTo>
                    <a:pt x="1992497" y="2046893"/>
                  </a:lnTo>
                  <a:lnTo>
                    <a:pt x="1992497" y="2029950"/>
                  </a:lnTo>
                  <a:lnTo>
                    <a:pt x="1911987" y="2029950"/>
                  </a:lnTo>
                  <a:lnTo>
                    <a:pt x="1911987" y="1998867"/>
                  </a:lnTo>
                  <a:lnTo>
                    <a:pt x="1897847" y="1998867"/>
                  </a:lnTo>
                  <a:lnTo>
                    <a:pt x="1897847" y="1967019"/>
                  </a:lnTo>
                  <a:lnTo>
                    <a:pt x="1862178" y="1967019"/>
                  </a:lnTo>
                  <a:lnTo>
                    <a:pt x="1862178" y="1950841"/>
                  </a:lnTo>
                  <a:lnTo>
                    <a:pt x="1784980" y="1950841"/>
                  </a:lnTo>
                  <a:lnTo>
                    <a:pt x="1784980" y="1932497"/>
                  </a:lnTo>
                  <a:lnTo>
                    <a:pt x="1636699" y="1932497"/>
                  </a:lnTo>
                  <a:lnTo>
                    <a:pt x="1636699" y="1919758"/>
                  </a:lnTo>
                  <a:lnTo>
                    <a:pt x="1529437" y="1919758"/>
                  </a:lnTo>
                  <a:lnTo>
                    <a:pt x="1529437" y="1890077"/>
                  </a:lnTo>
                  <a:lnTo>
                    <a:pt x="1516698" y="1890077"/>
                  </a:lnTo>
                  <a:lnTo>
                    <a:pt x="1516698" y="1841668"/>
                  </a:lnTo>
                  <a:lnTo>
                    <a:pt x="1501157" y="1841668"/>
                  </a:lnTo>
                  <a:lnTo>
                    <a:pt x="1501157" y="1818611"/>
                  </a:lnTo>
                  <a:lnTo>
                    <a:pt x="1474277" y="1818611"/>
                  </a:lnTo>
                  <a:lnTo>
                    <a:pt x="1474277" y="1805872"/>
                  </a:lnTo>
                  <a:lnTo>
                    <a:pt x="1420646" y="1805872"/>
                  </a:lnTo>
                  <a:lnTo>
                    <a:pt x="1420646" y="1788929"/>
                  </a:lnTo>
                  <a:lnTo>
                    <a:pt x="1304849" y="1788929"/>
                  </a:lnTo>
                  <a:lnTo>
                    <a:pt x="1304849" y="1764343"/>
                  </a:lnTo>
                  <a:lnTo>
                    <a:pt x="1280900" y="1764343"/>
                  </a:lnTo>
                  <a:lnTo>
                    <a:pt x="1280900" y="1745999"/>
                  </a:lnTo>
                  <a:lnTo>
                    <a:pt x="1265359" y="1745999"/>
                  </a:lnTo>
                  <a:lnTo>
                    <a:pt x="1265359" y="1712114"/>
                  </a:lnTo>
                  <a:lnTo>
                    <a:pt x="1252620" y="1712114"/>
                  </a:lnTo>
                  <a:lnTo>
                    <a:pt x="1252620" y="1679629"/>
                  </a:lnTo>
                  <a:lnTo>
                    <a:pt x="1160772" y="1679629"/>
                  </a:lnTo>
                  <a:lnTo>
                    <a:pt x="1160772" y="1664088"/>
                  </a:lnTo>
                  <a:lnTo>
                    <a:pt x="1011090" y="1664088"/>
                  </a:lnTo>
                  <a:lnTo>
                    <a:pt x="1011090" y="1649947"/>
                  </a:lnTo>
                  <a:lnTo>
                    <a:pt x="982809" y="1649947"/>
                  </a:lnTo>
                  <a:lnTo>
                    <a:pt x="982809" y="1637209"/>
                  </a:lnTo>
                  <a:lnTo>
                    <a:pt x="883955" y="1637209"/>
                  </a:lnTo>
                  <a:lnTo>
                    <a:pt x="883955" y="1621667"/>
                  </a:lnTo>
                  <a:lnTo>
                    <a:pt x="865611" y="1621667"/>
                  </a:lnTo>
                  <a:lnTo>
                    <a:pt x="865611" y="1607527"/>
                  </a:lnTo>
                  <a:lnTo>
                    <a:pt x="802043" y="1607527"/>
                  </a:lnTo>
                  <a:lnTo>
                    <a:pt x="802043" y="1571858"/>
                  </a:lnTo>
                  <a:lnTo>
                    <a:pt x="782298" y="1571858"/>
                  </a:lnTo>
                  <a:lnTo>
                    <a:pt x="782298" y="1536953"/>
                  </a:lnTo>
                  <a:lnTo>
                    <a:pt x="769559" y="1536953"/>
                  </a:lnTo>
                  <a:lnTo>
                    <a:pt x="769559" y="1436698"/>
                  </a:lnTo>
                  <a:lnTo>
                    <a:pt x="755419" y="1436698"/>
                  </a:lnTo>
                  <a:lnTo>
                    <a:pt x="755419" y="1329436"/>
                  </a:lnTo>
                  <a:lnTo>
                    <a:pt x="739877" y="1329436"/>
                  </a:lnTo>
                  <a:lnTo>
                    <a:pt x="739877" y="1246123"/>
                  </a:lnTo>
                  <a:lnTo>
                    <a:pt x="674909" y="1246123"/>
                  </a:lnTo>
                  <a:lnTo>
                    <a:pt x="674909" y="1227779"/>
                  </a:lnTo>
                  <a:lnTo>
                    <a:pt x="602934" y="1227779"/>
                  </a:lnTo>
                  <a:lnTo>
                    <a:pt x="602934" y="1203830"/>
                  </a:lnTo>
                  <a:lnTo>
                    <a:pt x="544080" y="1203830"/>
                  </a:lnTo>
                  <a:lnTo>
                    <a:pt x="544080" y="1168543"/>
                  </a:lnTo>
                  <a:lnTo>
                    <a:pt x="522551" y="1168543"/>
                  </a:lnTo>
                  <a:lnTo>
                    <a:pt x="522551" y="1127651"/>
                  </a:lnTo>
                  <a:lnTo>
                    <a:pt x="512615" y="1127651"/>
                  </a:lnTo>
                  <a:lnTo>
                    <a:pt x="512615" y="1029179"/>
                  </a:lnTo>
                  <a:lnTo>
                    <a:pt x="491468" y="1029179"/>
                  </a:lnTo>
                  <a:lnTo>
                    <a:pt x="491468" y="994274"/>
                  </a:lnTo>
                  <a:lnTo>
                    <a:pt x="480895" y="994274"/>
                  </a:lnTo>
                  <a:lnTo>
                    <a:pt x="480895" y="955038"/>
                  </a:lnTo>
                  <a:lnTo>
                    <a:pt x="430066" y="955038"/>
                  </a:lnTo>
                  <a:lnTo>
                    <a:pt x="430066" y="937076"/>
                  </a:lnTo>
                  <a:lnTo>
                    <a:pt x="413124" y="937076"/>
                  </a:lnTo>
                  <a:lnTo>
                    <a:pt x="413124" y="926503"/>
                  </a:lnTo>
                  <a:lnTo>
                    <a:pt x="376053" y="926503"/>
                  </a:lnTo>
                  <a:lnTo>
                    <a:pt x="376053" y="911726"/>
                  </a:lnTo>
                  <a:lnTo>
                    <a:pt x="293250" y="911726"/>
                  </a:lnTo>
                  <a:lnTo>
                    <a:pt x="293250" y="867267"/>
                  </a:lnTo>
                  <a:lnTo>
                    <a:pt x="278728" y="867267"/>
                  </a:lnTo>
                  <a:lnTo>
                    <a:pt x="278728" y="815419"/>
                  </a:lnTo>
                  <a:lnTo>
                    <a:pt x="262549" y="815419"/>
                  </a:lnTo>
                  <a:lnTo>
                    <a:pt x="262549" y="660769"/>
                  </a:lnTo>
                  <a:lnTo>
                    <a:pt x="252231" y="660769"/>
                  </a:lnTo>
                  <a:lnTo>
                    <a:pt x="252231" y="446882"/>
                  </a:lnTo>
                  <a:lnTo>
                    <a:pt x="242677" y="446882"/>
                  </a:lnTo>
                  <a:lnTo>
                    <a:pt x="242677" y="98472"/>
                  </a:lnTo>
                  <a:cubicBezTo>
                    <a:pt x="242677" y="98472"/>
                    <a:pt x="217199" y="101657"/>
                    <a:pt x="217199" y="98472"/>
                  </a:cubicBezTo>
                  <a:lnTo>
                    <a:pt x="217199" y="78344"/>
                  </a:lnTo>
                  <a:lnTo>
                    <a:pt x="191721" y="78344"/>
                  </a:lnTo>
                  <a:lnTo>
                    <a:pt x="191721" y="44459"/>
                  </a:lnTo>
                  <a:lnTo>
                    <a:pt x="172612" y="44459"/>
                  </a:lnTo>
                  <a:lnTo>
                    <a:pt x="172612" y="0"/>
                  </a:lnTo>
                  <a:lnTo>
                    <a:pt x="0" y="0"/>
                  </a:lnTo>
                </a:path>
              </a:pathLst>
            </a:custGeom>
            <a:noFill/>
            <a:ln cap="flat" cmpd="sng" w="15900">
              <a:solidFill>
                <a:srgbClr val="153F5A"/>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80" name="Google Shape;3580;p35"/>
          <p:cNvGrpSpPr/>
          <p:nvPr/>
        </p:nvGrpSpPr>
        <p:grpSpPr>
          <a:xfrm>
            <a:off x="1539611" y="1760650"/>
            <a:ext cx="5382202" cy="2357213"/>
            <a:chOff x="1539611" y="1760650"/>
            <a:chExt cx="5382202" cy="2357213"/>
          </a:xfrm>
        </p:grpSpPr>
        <p:sp>
          <p:nvSpPr>
            <p:cNvPr id="3581" name="Google Shape;3581;p35"/>
            <p:cNvSpPr/>
            <p:nvPr/>
          </p:nvSpPr>
          <p:spPr>
            <a:xfrm>
              <a:off x="1575281" y="1802051"/>
              <a:ext cx="5310736" cy="2281926"/>
            </a:xfrm>
            <a:custGeom>
              <a:rect b="b" l="l" r="r" t="t"/>
              <a:pathLst>
                <a:path extrusionOk="0" h="2281926" w="5310736">
                  <a:moveTo>
                    <a:pt x="5310737" y="2281926"/>
                  </a:moveTo>
                  <a:lnTo>
                    <a:pt x="4816593" y="2281926"/>
                  </a:lnTo>
                  <a:lnTo>
                    <a:pt x="4816593" y="2174537"/>
                  </a:lnTo>
                  <a:lnTo>
                    <a:pt x="4014549" y="2174537"/>
                  </a:lnTo>
                  <a:lnTo>
                    <a:pt x="4014549" y="2135046"/>
                  </a:lnTo>
                  <a:lnTo>
                    <a:pt x="3586648" y="2135046"/>
                  </a:lnTo>
                  <a:lnTo>
                    <a:pt x="3586648" y="2106766"/>
                  </a:lnTo>
                  <a:lnTo>
                    <a:pt x="3459514" y="2106766"/>
                  </a:lnTo>
                  <a:lnTo>
                    <a:pt x="3459514" y="2079886"/>
                  </a:lnTo>
                  <a:lnTo>
                    <a:pt x="3425628" y="2079886"/>
                  </a:lnTo>
                  <a:lnTo>
                    <a:pt x="3425628" y="2044600"/>
                  </a:lnTo>
                  <a:lnTo>
                    <a:pt x="3413016" y="2044600"/>
                  </a:lnTo>
                  <a:lnTo>
                    <a:pt x="3413016" y="2024855"/>
                  </a:lnTo>
                  <a:lnTo>
                    <a:pt x="3398876" y="2024855"/>
                  </a:lnTo>
                  <a:lnTo>
                    <a:pt x="3398876" y="2003708"/>
                  </a:lnTo>
                  <a:lnTo>
                    <a:pt x="3168684" y="2003708"/>
                  </a:lnTo>
                  <a:lnTo>
                    <a:pt x="3168684" y="1983962"/>
                  </a:lnTo>
                  <a:lnTo>
                    <a:pt x="3057090" y="1983962"/>
                  </a:lnTo>
                  <a:lnTo>
                    <a:pt x="3057090" y="1951478"/>
                  </a:lnTo>
                  <a:lnTo>
                    <a:pt x="3040148" y="1951478"/>
                  </a:lnTo>
                  <a:lnTo>
                    <a:pt x="3040148" y="1923198"/>
                  </a:lnTo>
                  <a:lnTo>
                    <a:pt x="3027409" y="1923198"/>
                  </a:lnTo>
                  <a:lnTo>
                    <a:pt x="3027409" y="1907656"/>
                  </a:lnTo>
                  <a:lnTo>
                    <a:pt x="3013396" y="1907656"/>
                  </a:lnTo>
                  <a:lnTo>
                    <a:pt x="3013396" y="1890713"/>
                  </a:lnTo>
                  <a:lnTo>
                    <a:pt x="2990721" y="1890713"/>
                  </a:lnTo>
                  <a:lnTo>
                    <a:pt x="2990721" y="1876573"/>
                  </a:lnTo>
                  <a:lnTo>
                    <a:pt x="2944096" y="1876573"/>
                  </a:lnTo>
                  <a:lnTo>
                    <a:pt x="2944096" y="1856828"/>
                  </a:lnTo>
                  <a:lnTo>
                    <a:pt x="2908809" y="1856828"/>
                  </a:lnTo>
                  <a:lnTo>
                    <a:pt x="2908809" y="1841286"/>
                  </a:lnTo>
                  <a:lnTo>
                    <a:pt x="2746515" y="1841286"/>
                  </a:lnTo>
                  <a:lnTo>
                    <a:pt x="2746515" y="1822433"/>
                  </a:lnTo>
                  <a:lnTo>
                    <a:pt x="2623584" y="1822433"/>
                  </a:lnTo>
                  <a:lnTo>
                    <a:pt x="2623584" y="1805999"/>
                  </a:lnTo>
                  <a:lnTo>
                    <a:pt x="2605241" y="1805999"/>
                  </a:lnTo>
                  <a:lnTo>
                    <a:pt x="2605241" y="1793260"/>
                  </a:lnTo>
                  <a:lnTo>
                    <a:pt x="2355302" y="1793260"/>
                  </a:lnTo>
                  <a:lnTo>
                    <a:pt x="2355302" y="1779120"/>
                  </a:lnTo>
                  <a:lnTo>
                    <a:pt x="2300270" y="1779120"/>
                  </a:lnTo>
                  <a:lnTo>
                    <a:pt x="2300270" y="1750967"/>
                  </a:lnTo>
                  <a:lnTo>
                    <a:pt x="2279124" y="1750967"/>
                  </a:lnTo>
                  <a:lnTo>
                    <a:pt x="2279124" y="1734024"/>
                  </a:lnTo>
                  <a:lnTo>
                    <a:pt x="2262181" y="1734024"/>
                  </a:lnTo>
                  <a:lnTo>
                    <a:pt x="2262181" y="1714152"/>
                  </a:lnTo>
                  <a:lnTo>
                    <a:pt x="2248041" y="1714152"/>
                  </a:lnTo>
                  <a:lnTo>
                    <a:pt x="2248041" y="1690202"/>
                  </a:lnTo>
                  <a:lnTo>
                    <a:pt x="2166129" y="1690202"/>
                  </a:lnTo>
                  <a:lnTo>
                    <a:pt x="2166129" y="1660521"/>
                  </a:lnTo>
                  <a:lnTo>
                    <a:pt x="2149186" y="1660521"/>
                  </a:lnTo>
                  <a:lnTo>
                    <a:pt x="2149186" y="1644979"/>
                  </a:lnTo>
                  <a:lnTo>
                    <a:pt x="2071479" y="1644979"/>
                  </a:lnTo>
                  <a:lnTo>
                    <a:pt x="2071479" y="1629438"/>
                  </a:lnTo>
                  <a:lnTo>
                    <a:pt x="1964217" y="1629438"/>
                  </a:lnTo>
                  <a:lnTo>
                    <a:pt x="1964217" y="1613896"/>
                  </a:lnTo>
                  <a:lnTo>
                    <a:pt x="1887911" y="1613896"/>
                  </a:lnTo>
                  <a:lnTo>
                    <a:pt x="1887911" y="1591348"/>
                  </a:lnTo>
                  <a:lnTo>
                    <a:pt x="1870968" y="1591348"/>
                  </a:lnTo>
                  <a:lnTo>
                    <a:pt x="1870968" y="1568800"/>
                  </a:lnTo>
                  <a:lnTo>
                    <a:pt x="1772114" y="1568800"/>
                  </a:lnTo>
                  <a:lnTo>
                    <a:pt x="1772114" y="1553259"/>
                  </a:lnTo>
                  <a:lnTo>
                    <a:pt x="1701540" y="1553259"/>
                  </a:lnTo>
                  <a:lnTo>
                    <a:pt x="1701540" y="1537717"/>
                  </a:lnTo>
                  <a:lnTo>
                    <a:pt x="1632367" y="1537717"/>
                  </a:lnTo>
                  <a:lnTo>
                    <a:pt x="1632367" y="1522176"/>
                  </a:lnTo>
                  <a:lnTo>
                    <a:pt x="1615425" y="1522176"/>
                  </a:lnTo>
                  <a:lnTo>
                    <a:pt x="1615425" y="1508036"/>
                  </a:lnTo>
                  <a:lnTo>
                    <a:pt x="1554660" y="1508036"/>
                  </a:lnTo>
                  <a:lnTo>
                    <a:pt x="1554660" y="1493895"/>
                  </a:lnTo>
                  <a:lnTo>
                    <a:pt x="1541921" y="1493895"/>
                  </a:lnTo>
                  <a:lnTo>
                    <a:pt x="1541921" y="1474150"/>
                  </a:lnTo>
                  <a:lnTo>
                    <a:pt x="1524978" y="1474150"/>
                  </a:lnTo>
                  <a:lnTo>
                    <a:pt x="1524978" y="1411984"/>
                  </a:lnTo>
                  <a:lnTo>
                    <a:pt x="1510838" y="1411984"/>
                  </a:lnTo>
                  <a:lnTo>
                    <a:pt x="1510838" y="1373895"/>
                  </a:lnTo>
                  <a:lnTo>
                    <a:pt x="1498226" y="1373895"/>
                  </a:lnTo>
                  <a:lnTo>
                    <a:pt x="1498226" y="1359754"/>
                  </a:lnTo>
                  <a:lnTo>
                    <a:pt x="1484086" y="1359754"/>
                  </a:lnTo>
                  <a:lnTo>
                    <a:pt x="1484086" y="1345614"/>
                  </a:lnTo>
                  <a:lnTo>
                    <a:pt x="1294913" y="1345614"/>
                  </a:lnTo>
                  <a:lnTo>
                    <a:pt x="1294913" y="1316060"/>
                  </a:lnTo>
                  <a:lnTo>
                    <a:pt x="1269435" y="1316060"/>
                  </a:lnTo>
                  <a:lnTo>
                    <a:pt x="1269435" y="1290582"/>
                  </a:lnTo>
                  <a:lnTo>
                    <a:pt x="1253894" y="1290582"/>
                  </a:lnTo>
                  <a:lnTo>
                    <a:pt x="1253894" y="1258098"/>
                  </a:lnTo>
                  <a:lnTo>
                    <a:pt x="1241155" y="1258098"/>
                  </a:lnTo>
                  <a:lnTo>
                    <a:pt x="1241155" y="1228416"/>
                  </a:lnTo>
                  <a:lnTo>
                    <a:pt x="1135294" y="1228416"/>
                  </a:lnTo>
                  <a:lnTo>
                    <a:pt x="1135294" y="1211473"/>
                  </a:lnTo>
                  <a:lnTo>
                    <a:pt x="1119753" y="1211473"/>
                  </a:lnTo>
                  <a:lnTo>
                    <a:pt x="1119753" y="1197333"/>
                  </a:lnTo>
                  <a:lnTo>
                    <a:pt x="1105613" y="1197333"/>
                  </a:lnTo>
                  <a:lnTo>
                    <a:pt x="1105613" y="1184721"/>
                  </a:lnTo>
                  <a:lnTo>
                    <a:pt x="1040644" y="1184721"/>
                  </a:lnTo>
                  <a:lnTo>
                    <a:pt x="1040644" y="1153638"/>
                  </a:lnTo>
                  <a:lnTo>
                    <a:pt x="1025102" y="1153638"/>
                  </a:lnTo>
                  <a:lnTo>
                    <a:pt x="1025102" y="1125358"/>
                  </a:lnTo>
                  <a:lnTo>
                    <a:pt x="1010962" y="1125358"/>
                  </a:lnTo>
                  <a:lnTo>
                    <a:pt x="1010962" y="1035039"/>
                  </a:lnTo>
                  <a:lnTo>
                    <a:pt x="996949" y="1035039"/>
                  </a:lnTo>
                  <a:lnTo>
                    <a:pt x="996949" y="1008160"/>
                  </a:lnTo>
                  <a:lnTo>
                    <a:pt x="984211" y="1008160"/>
                  </a:lnTo>
                  <a:lnTo>
                    <a:pt x="984211" y="991217"/>
                  </a:lnTo>
                  <a:lnTo>
                    <a:pt x="971472" y="991217"/>
                  </a:lnTo>
                  <a:lnTo>
                    <a:pt x="971472" y="977077"/>
                  </a:lnTo>
                  <a:lnTo>
                    <a:pt x="888159" y="977077"/>
                  </a:lnTo>
                  <a:lnTo>
                    <a:pt x="888159" y="962936"/>
                  </a:lnTo>
                  <a:lnTo>
                    <a:pt x="864210" y="962936"/>
                  </a:lnTo>
                  <a:lnTo>
                    <a:pt x="864210" y="950325"/>
                  </a:lnTo>
                  <a:lnTo>
                    <a:pt x="842935" y="950325"/>
                  </a:lnTo>
                  <a:lnTo>
                    <a:pt x="842935" y="923446"/>
                  </a:lnTo>
                  <a:lnTo>
                    <a:pt x="766757" y="923446"/>
                  </a:lnTo>
                  <a:lnTo>
                    <a:pt x="766757" y="888159"/>
                  </a:lnTo>
                  <a:lnTo>
                    <a:pt x="754018" y="888159"/>
                  </a:lnTo>
                  <a:lnTo>
                    <a:pt x="754018" y="786502"/>
                  </a:lnTo>
                  <a:lnTo>
                    <a:pt x="739877" y="786502"/>
                  </a:lnTo>
                  <a:lnTo>
                    <a:pt x="739877" y="718731"/>
                  </a:lnTo>
                  <a:lnTo>
                    <a:pt x="715928" y="718731"/>
                  </a:lnTo>
                  <a:lnTo>
                    <a:pt x="715928" y="701788"/>
                  </a:lnTo>
                  <a:lnTo>
                    <a:pt x="642425" y="701788"/>
                  </a:lnTo>
                  <a:lnTo>
                    <a:pt x="642425" y="683444"/>
                  </a:lnTo>
                  <a:lnTo>
                    <a:pt x="564845" y="683444"/>
                  </a:lnTo>
                  <a:lnTo>
                    <a:pt x="564845" y="665100"/>
                  </a:lnTo>
                  <a:lnTo>
                    <a:pt x="536564" y="665100"/>
                  </a:lnTo>
                  <a:lnTo>
                    <a:pt x="536564" y="639622"/>
                  </a:lnTo>
                  <a:lnTo>
                    <a:pt x="514016" y="639622"/>
                  </a:lnTo>
                  <a:lnTo>
                    <a:pt x="514016" y="605737"/>
                  </a:lnTo>
                  <a:lnTo>
                    <a:pt x="495672" y="605737"/>
                  </a:lnTo>
                  <a:lnTo>
                    <a:pt x="495672" y="570450"/>
                  </a:lnTo>
                  <a:lnTo>
                    <a:pt x="482933" y="570450"/>
                  </a:lnTo>
                  <a:lnTo>
                    <a:pt x="482933" y="536564"/>
                  </a:lnTo>
                  <a:lnTo>
                    <a:pt x="482933" y="516819"/>
                  </a:lnTo>
                  <a:lnTo>
                    <a:pt x="416563" y="516819"/>
                  </a:lnTo>
                  <a:lnTo>
                    <a:pt x="416563" y="491341"/>
                  </a:lnTo>
                  <a:lnTo>
                    <a:pt x="368537" y="491341"/>
                  </a:lnTo>
                  <a:lnTo>
                    <a:pt x="368537" y="471596"/>
                  </a:lnTo>
                  <a:lnTo>
                    <a:pt x="354397" y="471596"/>
                  </a:lnTo>
                  <a:lnTo>
                    <a:pt x="354397" y="451850"/>
                  </a:lnTo>
                  <a:lnTo>
                    <a:pt x="264078" y="451850"/>
                  </a:lnTo>
                  <a:lnTo>
                    <a:pt x="264078" y="403824"/>
                  </a:lnTo>
                  <a:lnTo>
                    <a:pt x="249938" y="403824"/>
                  </a:lnTo>
                  <a:lnTo>
                    <a:pt x="249938" y="340257"/>
                  </a:lnTo>
                  <a:lnTo>
                    <a:pt x="235798" y="340257"/>
                  </a:lnTo>
                  <a:lnTo>
                    <a:pt x="235798" y="221657"/>
                  </a:lnTo>
                  <a:lnTo>
                    <a:pt x="235798" y="139746"/>
                  </a:lnTo>
                  <a:lnTo>
                    <a:pt x="220256" y="139746"/>
                  </a:lnTo>
                  <a:lnTo>
                    <a:pt x="220256" y="88918"/>
                  </a:lnTo>
                  <a:lnTo>
                    <a:pt x="207517" y="88918"/>
                  </a:lnTo>
                  <a:lnTo>
                    <a:pt x="207517" y="43694"/>
                  </a:lnTo>
                  <a:lnTo>
                    <a:pt x="166625" y="43694"/>
                  </a:lnTo>
                  <a:lnTo>
                    <a:pt x="166625" y="26752"/>
                  </a:lnTo>
                  <a:lnTo>
                    <a:pt x="88918" y="26752"/>
                  </a:lnTo>
                  <a:lnTo>
                    <a:pt x="88918" y="12612"/>
                  </a:lnTo>
                  <a:lnTo>
                    <a:pt x="66370" y="12612"/>
                  </a:lnTo>
                  <a:lnTo>
                    <a:pt x="66370" y="0"/>
                  </a:lnTo>
                  <a:lnTo>
                    <a:pt x="0" y="0"/>
                  </a:lnTo>
                </a:path>
              </a:pathLst>
            </a:custGeom>
            <a:noFill/>
            <a:ln cap="flat" cmpd="sng" w="15900">
              <a:solidFill>
                <a:srgbClr val="3D88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582" name="Google Shape;3582;p35"/>
            <p:cNvGrpSpPr/>
            <p:nvPr/>
          </p:nvGrpSpPr>
          <p:grpSpPr>
            <a:xfrm>
              <a:off x="1539611" y="1760650"/>
              <a:ext cx="71338" cy="71465"/>
              <a:chOff x="1539611" y="1760650"/>
              <a:chExt cx="71338" cy="71465"/>
            </a:xfrm>
          </p:grpSpPr>
          <p:sp>
            <p:nvSpPr>
              <p:cNvPr id="3583" name="Google Shape;3583;p35"/>
              <p:cNvSpPr/>
              <p:nvPr/>
            </p:nvSpPr>
            <p:spPr>
              <a:xfrm>
                <a:off x="1539611" y="1796319"/>
                <a:ext cx="71338" cy="12738"/>
              </a:xfrm>
              <a:custGeom>
                <a:rect b="b" l="l" r="r" t="t"/>
                <a:pathLst>
                  <a:path extrusionOk="0" h="12738" w="71338">
                    <a:moveTo>
                      <a:pt x="0" y="0"/>
                    </a:moveTo>
                    <a:lnTo>
                      <a:pt x="71338"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4" name="Google Shape;3584;p35"/>
              <p:cNvSpPr/>
              <p:nvPr/>
            </p:nvSpPr>
            <p:spPr>
              <a:xfrm>
                <a:off x="1575280" y="1760650"/>
                <a:ext cx="12738" cy="71465"/>
              </a:xfrm>
              <a:custGeom>
                <a:rect b="b" l="l" r="r" t="t"/>
                <a:pathLst>
                  <a:path extrusionOk="0" h="71465" w="12738">
                    <a:moveTo>
                      <a:pt x="0" y="71465"/>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85" name="Google Shape;3585;p35"/>
            <p:cNvGrpSpPr/>
            <p:nvPr/>
          </p:nvGrpSpPr>
          <p:grpSpPr>
            <a:xfrm>
              <a:off x="1776810" y="1906129"/>
              <a:ext cx="71338" cy="71338"/>
              <a:chOff x="1776810" y="1906129"/>
              <a:chExt cx="71338" cy="71338"/>
            </a:xfrm>
          </p:grpSpPr>
          <p:sp>
            <p:nvSpPr>
              <p:cNvPr id="3586" name="Google Shape;3586;p35"/>
              <p:cNvSpPr/>
              <p:nvPr/>
            </p:nvSpPr>
            <p:spPr>
              <a:xfrm>
                <a:off x="1776810" y="1941798"/>
                <a:ext cx="71338" cy="12738"/>
              </a:xfrm>
              <a:custGeom>
                <a:rect b="b" l="l" r="r" t="t"/>
                <a:pathLst>
                  <a:path extrusionOk="0" h="12738" w="71338">
                    <a:moveTo>
                      <a:pt x="0" y="0"/>
                    </a:moveTo>
                    <a:lnTo>
                      <a:pt x="71338"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87" name="Google Shape;3587;p35"/>
              <p:cNvSpPr/>
              <p:nvPr/>
            </p:nvSpPr>
            <p:spPr>
              <a:xfrm>
                <a:off x="1812480" y="1906129"/>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88" name="Google Shape;3588;p35"/>
            <p:cNvGrpSpPr/>
            <p:nvPr/>
          </p:nvGrpSpPr>
          <p:grpSpPr>
            <a:xfrm>
              <a:off x="1782416" y="2024728"/>
              <a:ext cx="71465" cy="71338"/>
              <a:chOff x="1782416" y="2024728"/>
              <a:chExt cx="71465" cy="71338"/>
            </a:xfrm>
          </p:grpSpPr>
          <p:sp>
            <p:nvSpPr>
              <p:cNvPr id="3589" name="Google Shape;3589;p35"/>
              <p:cNvSpPr/>
              <p:nvPr/>
            </p:nvSpPr>
            <p:spPr>
              <a:xfrm>
                <a:off x="1782416" y="2060397"/>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0" name="Google Shape;3590;p35"/>
              <p:cNvSpPr/>
              <p:nvPr/>
            </p:nvSpPr>
            <p:spPr>
              <a:xfrm>
                <a:off x="1818085" y="2024728"/>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91" name="Google Shape;3591;p35"/>
            <p:cNvGrpSpPr/>
            <p:nvPr/>
          </p:nvGrpSpPr>
          <p:grpSpPr>
            <a:xfrm>
              <a:off x="1782416" y="2105238"/>
              <a:ext cx="71465" cy="71338"/>
              <a:chOff x="1782416" y="2105238"/>
              <a:chExt cx="71465" cy="71338"/>
            </a:xfrm>
          </p:grpSpPr>
          <p:sp>
            <p:nvSpPr>
              <p:cNvPr id="3592" name="Google Shape;3592;p35"/>
              <p:cNvSpPr/>
              <p:nvPr/>
            </p:nvSpPr>
            <p:spPr>
              <a:xfrm>
                <a:off x="1782416" y="2140907"/>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3" name="Google Shape;3593;p35"/>
              <p:cNvSpPr/>
              <p:nvPr/>
            </p:nvSpPr>
            <p:spPr>
              <a:xfrm>
                <a:off x="1818085" y="2105238"/>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94" name="Google Shape;3594;p35"/>
            <p:cNvGrpSpPr/>
            <p:nvPr/>
          </p:nvGrpSpPr>
          <p:grpSpPr>
            <a:xfrm>
              <a:off x="1791333" y="2147531"/>
              <a:ext cx="71338" cy="71465"/>
              <a:chOff x="1791333" y="2147531"/>
              <a:chExt cx="71338" cy="71465"/>
            </a:xfrm>
          </p:grpSpPr>
          <p:sp>
            <p:nvSpPr>
              <p:cNvPr id="3595" name="Google Shape;3595;p35"/>
              <p:cNvSpPr/>
              <p:nvPr/>
            </p:nvSpPr>
            <p:spPr>
              <a:xfrm>
                <a:off x="1791333" y="2183328"/>
                <a:ext cx="71338" cy="12738"/>
              </a:xfrm>
              <a:custGeom>
                <a:rect b="b" l="l" r="r" t="t"/>
                <a:pathLst>
                  <a:path extrusionOk="0" h="12738" w="71338">
                    <a:moveTo>
                      <a:pt x="0" y="0"/>
                    </a:moveTo>
                    <a:lnTo>
                      <a:pt x="71338"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6" name="Google Shape;3596;p35"/>
              <p:cNvSpPr/>
              <p:nvPr/>
            </p:nvSpPr>
            <p:spPr>
              <a:xfrm>
                <a:off x="1827002" y="2147531"/>
                <a:ext cx="12738" cy="71465"/>
              </a:xfrm>
              <a:custGeom>
                <a:rect b="b" l="l" r="r" t="t"/>
                <a:pathLst>
                  <a:path extrusionOk="0" h="71465" w="12738">
                    <a:moveTo>
                      <a:pt x="0" y="71465"/>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97" name="Google Shape;3597;p35"/>
            <p:cNvGrpSpPr/>
            <p:nvPr/>
          </p:nvGrpSpPr>
          <p:grpSpPr>
            <a:xfrm>
              <a:off x="1809040" y="2209697"/>
              <a:ext cx="71465" cy="71465"/>
              <a:chOff x="1809040" y="2209697"/>
              <a:chExt cx="71465" cy="71465"/>
            </a:xfrm>
          </p:grpSpPr>
          <p:sp>
            <p:nvSpPr>
              <p:cNvPr id="3598" name="Google Shape;3598;p35"/>
              <p:cNvSpPr/>
              <p:nvPr/>
            </p:nvSpPr>
            <p:spPr>
              <a:xfrm>
                <a:off x="1809040" y="2245366"/>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99" name="Google Shape;3599;p35"/>
              <p:cNvSpPr/>
              <p:nvPr/>
            </p:nvSpPr>
            <p:spPr>
              <a:xfrm>
                <a:off x="1844836" y="2209697"/>
                <a:ext cx="12738" cy="71465"/>
              </a:xfrm>
              <a:custGeom>
                <a:rect b="b" l="l" r="r" t="t"/>
                <a:pathLst>
                  <a:path extrusionOk="0" h="71465" w="12738">
                    <a:moveTo>
                      <a:pt x="0" y="71465"/>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00" name="Google Shape;3600;p35"/>
            <p:cNvGrpSpPr/>
            <p:nvPr/>
          </p:nvGrpSpPr>
          <p:grpSpPr>
            <a:xfrm>
              <a:off x="1832097" y="2209697"/>
              <a:ext cx="71338" cy="71465"/>
              <a:chOff x="1832097" y="2209697"/>
              <a:chExt cx="71338" cy="71465"/>
            </a:xfrm>
          </p:grpSpPr>
          <p:sp>
            <p:nvSpPr>
              <p:cNvPr id="3601" name="Google Shape;3601;p35"/>
              <p:cNvSpPr/>
              <p:nvPr/>
            </p:nvSpPr>
            <p:spPr>
              <a:xfrm>
                <a:off x="1832097" y="2245366"/>
                <a:ext cx="71338" cy="12738"/>
              </a:xfrm>
              <a:custGeom>
                <a:rect b="b" l="l" r="r" t="t"/>
                <a:pathLst>
                  <a:path extrusionOk="0" h="12738" w="71338">
                    <a:moveTo>
                      <a:pt x="0" y="0"/>
                    </a:moveTo>
                    <a:lnTo>
                      <a:pt x="71338"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2" name="Google Shape;3602;p35"/>
              <p:cNvSpPr/>
              <p:nvPr/>
            </p:nvSpPr>
            <p:spPr>
              <a:xfrm>
                <a:off x="1867767" y="2209697"/>
                <a:ext cx="12738" cy="71465"/>
              </a:xfrm>
              <a:custGeom>
                <a:rect b="b" l="l" r="r" t="t"/>
                <a:pathLst>
                  <a:path extrusionOk="0" h="71465" w="12738">
                    <a:moveTo>
                      <a:pt x="0" y="71465"/>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03" name="Google Shape;3603;p35"/>
            <p:cNvGrpSpPr/>
            <p:nvPr/>
          </p:nvGrpSpPr>
          <p:grpSpPr>
            <a:xfrm>
              <a:off x="2056430" y="2407024"/>
              <a:ext cx="71338" cy="71338"/>
              <a:chOff x="2056430" y="2407024"/>
              <a:chExt cx="71338" cy="71338"/>
            </a:xfrm>
          </p:grpSpPr>
          <p:sp>
            <p:nvSpPr>
              <p:cNvPr id="3604" name="Google Shape;3604;p35"/>
              <p:cNvSpPr/>
              <p:nvPr/>
            </p:nvSpPr>
            <p:spPr>
              <a:xfrm>
                <a:off x="2056430" y="2442693"/>
                <a:ext cx="71338" cy="12738"/>
              </a:xfrm>
              <a:custGeom>
                <a:rect b="b" l="l" r="r" t="t"/>
                <a:pathLst>
                  <a:path extrusionOk="0" h="12738" w="71338">
                    <a:moveTo>
                      <a:pt x="0" y="0"/>
                    </a:moveTo>
                    <a:lnTo>
                      <a:pt x="71338"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5" name="Google Shape;3605;p35"/>
              <p:cNvSpPr/>
              <p:nvPr/>
            </p:nvSpPr>
            <p:spPr>
              <a:xfrm>
                <a:off x="2092099" y="2407024"/>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06" name="Google Shape;3606;p35"/>
            <p:cNvGrpSpPr/>
            <p:nvPr/>
          </p:nvGrpSpPr>
          <p:grpSpPr>
            <a:xfrm>
              <a:off x="2273884" y="2511483"/>
              <a:ext cx="71338" cy="71338"/>
              <a:chOff x="2273884" y="2511483"/>
              <a:chExt cx="71338" cy="71338"/>
            </a:xfrm>
          </p:grpSpPr>
          <p:sp>
            <p:nvSpPr>
              <p:cNvPr id="3607" name="Google Shape;3607;p35"/>
              <p:cNvSpPr/>
              <p:nvPr/>
            </p:nvSpPr>
            <p:spPr>
              <a:xfrm>
                <a:off x="2273884" y="2547152"/>
                <a:ext cx="71338" cy="12738"/>
              </a:xfrm>
              <a:custGeom>
                <a:rect b="b" l="l" r="r" t="t"/>
                <a:pathLst>
                  <a:path extrusionOk="0" h="12738" w="71338">
                    <a:moveTo>
                      <a:pt x="0" y="0"/>
                    </a:moveTo>
                    <a:lnTo>
                      <a:pt x="71338"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08" name="Google Shape;3608;p35"/>
              <p:cNvSpPr/>
              <p:nvPr/>
            </p:nvSpPr>
            <p:spPr>
              <a:xfrm>
                <a:off x="2309553" y="2511483"/>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09" name="Google Shape;3609;p35"/>
            <p:cNvGrpSpPr/>
            <p:nvPr/>
          </p:nvGrpSpPr>
          <p:grpSpPr>
            <a:xfrm>
              <a:off x="2799110" y="3069703"/>
              <a:ext cx="71465" cy="71338"/>
              <a:chOff x="2799110" y="3069703"/>
              <a:chExt cx="71465" cy="71338"/>
            </a:xfrm>
          </p:grpSpPr>
          <p:sp>
            <p:nvSpPr>
              <p:cNvPr id="3610" name="Google Shape;3610;p35"/>
              <p:cNvSpPr/>
              <p:nvPr/>
            </p:nvSpPr>
            <p:spPr>
              <a:xfrm>
                <a:off x="2799110" y="3105372"/>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1" name="Google Shape;3611;p35"/>
              <p:cNvSpPr/>
              <p:nvPr/>
            </p:nvSpPr>
            <p:spPr>
              <a:xfrm>
                <a:off x="2834779" y="3069703"/>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12" name="Google Shape;3612;p35"/>
            <p:cNvGrpSpPr/>
            <p:nvPr/>
          </p:nvGrpSpPr>
          <p:grpSpPr>
            <a:xfrm>
              <a:off x="2838601" y="3113398"/>
              <a:ext cx="71465" cy="71465"/>
              <a:chOff x="2838601" y="3113398"/>
              <a:chExt cx="71465" cy="71465"/>
            </a:xfrm>
          </p:grpSpPr>
          <p:sp>
            <p:nvSpPr>
              <p:cNvPr id="3613" name="Google Shape;3613;p35"/>
              <p:cNvSpPr/>
              <p:nvPr/>
            </p:nvSpPr>
            <p:spPr>
              <a:xfrm>
                <a:off x="2838601" y="3149067"/>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4" name="Google Shape;3614;p35"/>
              <p:cNvSpPr/>
              <p:nvPr/>
            </p:nvSpPr>
            <p:spPr>
              <a:xfrm>
                <a:off x="2874397" y="3113398"/>
                <a:ext cx="12738" cy="71465"/>
              </a:xfrm>
              <a:custGeom>
                <a:rect b="b" l="l" r="r" t="t"/>
                <a:pathLst>
                  <a:path extrusionOk="0" h="71465" w="12738">
                    <a:moveTo>
                      <a:pt x="0" y="71466"/>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15" name="Google Shape;3615;p35"/>
            <p:cNvGrpSpPr/>
            <p:nvPr/>
          </p:nvGrpSpPr>
          <p:grpSpPr>
            <a:xfrm>
              <a:off x="3431726" y="3376075"/>
              <a:ext cx="71465" cy="71465"/>
              <a:chOff x="3431726" y="3376075"/>
              <a:chExt cx="71465" cy="71465"/>
            </a:xfrm>
          </p:grpSpPr>
          <p:sp>
            <p:nvSpPr>
              <p:cNvPr id="3616" name="Google Shape;3616;p35"/>
              <p:cNvSpPr/>
              <p:nvPr/>
            </p:nvSpPr>
            <p:spPr>
              <a:xfrm>
                <a:off x="3431726" y="3411744"/>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7" name="Google Shape;3617;p35"/>
              <p:cNvSpPr/>
              <p:nvPr/>
            </p:nvSpPr>
            <p:spPr>
              <a:xfrm>
                <a:off x="3467395" y="3376075"/>
                <a:ext cx="12738" cy="71465"/>
              </a:xfrm>
              <a:custGeom>
                <a:rect b="b" l="l" r="r" t="t"/>
                <a:pathLst>
                  <a:path extrusionOk="0" h="71465" w="12738">
                    <a:moveTo>
                      <a:pt x="0" y="71465"/>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18" name="Google Shape;3618;p35"/>
            <p:cNvGrpSpPr/>
            <p:nvPr/>
          </p:nvGrpSpPr>
          <p:grpSpPr>
            <a:xfrm>
              <a:off x="3571472" y="3396839"/>
              <a:ext cx="71465" cy="71465"/>
              <a:chOff x="3571472" y="3396839"/>
              <a:chExt cx="71465" cy="71465"/>
            </a:xfrm>
          </p:grpSpPr>
          <p:sp>
            <p:nvSpPr>
              <p:cNvPr id="3619" name="Google Shape;3619;p35"/>
              <p:cNvSpPr/>
              <p:nvPr/>
            </p:nvSpPr>
            <p:spPr>
              <a:xfrm>
                <a:off x="3571472" y="3432508"/>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0" name="Google Shape;3620;p35"/>
              <p:cNvSpPr/>
              <p:nvPr/>
            </p:nvSpPr>
            <p:spPr>
              <a:xfrm>
                <a:off x="3607269" y="3396839"/>
                <a:ext cx="12738" cy="71465"/>
              </a:xfrm>
              <a:custGeom>
                <a:rect b="b" l="l" r="r" t="t"/>
                <a:pathLst>
                  <a:path extrusionOk="0" h="71465" w="12738">
                    <a:moveTo>
                      <a:pt x="0" y="71465"/>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21" name="Google Shape;3621;p35"/>
            <p:cNvGrpSpPr/>
            <p:nvPr/>
          </p:nvGrpSpPr>
          <p:grpSpPr>
            <a:xfrm>
              <a:off x="4194916" y="3593146"/>
              <a:ext cx="71465" cy="71338"/>
              <a:chOff x="4194916" y="3593146"/>
              <a:chExt cx="71465" cy="71338"/>
            </a:xfrm>
          </p:grpSpPr>
          <p:sp>
            <p:nvSpPr>
              <p:cNvPr id="3622" name="Google Shape;3622;p35"/>
              <p:cNvSpPr/>
              <p:nvPr/>
            </p:nvSpPr>
            <p:spPr>
              <a:xfrm>
                <a:off x="4194916" y="3628815"/>
                <a:ext cx="71465" cy="12738"/>
              </a:xfrm>
              <a:custGeom>
                <a:rect b="b" l="l" r="r" t="t"/>
                <a:pathLst>
                  <a:path extrusionOk="0" h="12738" w="71465">
                    <a:moveTo>
                      <a:pt x="0" y="0"/>
                    </a:moveTo>
                    <a:lnTo>
                      <a:pt x="71466"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3" name="Google Shape;3623;p35"/>
              <p:cNvSpPr/>
              <p:nvPr/>
            </p:nvSpPr>
            <p:spPr>
              <a:xfrm>
                <a:off x="4230712" y="3593146"/>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24" name="Google Shape;3624;p35"/>
            <p:cNvGrpSpPr/>
            <p:nvPr/>
          </p:nvGrpSpPr>
          <p:grpSpPr>
            <a:xfrm>
              <a:off x="4187145" y="3593146"/>
              <a:ext cx="71465" cy="71338"/>
              <a:chOff x="4187145" y="3593146"/>
              <a:chExt cx="71465" cy="71338"/>
            </a:xfrm>
          </p:grpSpPr>
          <p:sp>
            <p:nvSpPr>
              <p:cNvPr id="3625" name="Google Shape;3625;p35"/>
              <p:cNvSpPr/>
              <p:nvPr/>
            </p:nvSpPr>
            <p:spPr>
              <a:xfrm>
                <a:off x="4187145" y="3628815"/>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6" name="Google Shape;3626;p35"/>
              <p:cNvSpPr/>
              <p:nvPr/>
            </p:nvSpPr>
            <p:spPr>
              <a:xfrm>
                <a:off x="4222941" y="3593146"/>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27" name="Google Shape;3627;p35"/>
            <p:cNvGrpSpPr/>
            <p:nvPr/>
          </p:nvGrpSpPr>
          <p:grpSpPr>
            <a:xfrm>
              <a:off x="4420140" y="3610089"/>
              <a:ext cx="71465" cy="71338"/>
              <a:chOff x="4420140" y="3610089"/>
              <a:chExt cx="71465" cy="71338"/>
            </a:xfrm>
          </p:grpSpPr>
          <p:sp>
            <p:nvSpPr>
              <p:cNvPr id="3628" name="Google Shape;3628;p35"/>
              <p:cNvSpPr/>
              <p:nvPr/>
            </p:nvSpPr>
            <p:spPr>
              <a:xfrm>
                <a:off x="4420140" y="3645758"/>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9" name="Google Shape;3629;p35"/>
              <p:cNvSpPr/>
              <p:nvPr/>
            </p:nvSpPr>
            <p:spPr>
              <a:xfrm>
                <a:off x="4455937" y="3610089"/>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30" name="Google Shape;3630;p35"/>
            <p:cNvGrpSpPr/>
            <p:nvPr/>
          </p:nvGrpSpPr>
          <p:grpSpPr>
            <a:xfrm>
              <a:off x="4455937" y="3622828"/>
              <a:ext cx="71338" cy="71338"/>
              <a:chOff x="4455937" y="3622828"/>
              <a:chExt cx="71338" cy="71338"/>
            </a:xfrm>
          </p:grpSpPr>
          <p:sp>
            <p:nvSpPr>
              <p:cNvPr id="3631" name="Google Shape;3631;p35"/>
              <p:cNvSpPr/>
              <p:nvPr/>
            </p:nvSpPr>
            <p:spPr>
              <a:xfrm>
                <a:off x="4455937" y="3658497"/>
                <a:ext cx="71338" cy="12738"/>
              </a:xfrm>
              <a:custGeom>
                <a:rect b="b" l="l" r="r" t="t"/>
                <a:pathLst>
                  <a:path extrusionOk="0" h="12738" w="71338">
                    <a:moveTo>
                      <a:pt x="0" y="0"/>
                    </a:moveTo>
                    <a:lnTo>
                      <a:pt x="71338"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2" name="Google Shape;3632;p35"/>
              <p:cNvSpPr/>
              <p:nvPr/>
            </p:nvSpPr>
            <p:spPr>
              <a:xfrm>
                <a:off x="4491606" y="3622828"/>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33" name="Google Shape;3633;p35"/>
            <p:cNvGrpSpPr/>
            <p:nvPr/>
          </p:nvGrpSpPr>
          <p:grpSpPr>
            <a:xfrm>
              <a:off x="4920016" y="3770982"/>
              <a:ext cx="71465" cy="71465"/>
              <a:chOff x="4920016" y="3770982"/>
              <a:chExt cx="71465" cy="71465"/>
            </a:xfrm>
          </p:grpSpPr>
          <p:sp>
            <p:nvSpPr>
              <p:cNvPr id="3634" name="Google Shape;3634;p35"/>
              <p:cNvSpPr/>
              <p:nvPr/>
            </p:nvSpPr>
            <p:spPr>
              <a:xfrm>
                <a:off x="4920016" y="3806778"/>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5" name="Google Shape;3635;p35"/>
              <p:cNvSpPr/>
              <p:nvPr/>
            </p:nvSpPr>
            <p:spPr>
              <a:xfrm>
                <a:off x="4955813" y="3770982"/>
                <a:ext cx="12738" cy="71465"/>
              </a:xfrm>
              <a:custGeom>
                <a:rect b="b" l="l" r="r" t="t"/>
                <a:pathLst>
                  <a:path extrusionOk="0" h="71465" w="12738">
                    <a:moveTo>
                      <a:pt x="0" y="71465"/>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36" name="Google Shape;3636;p35"/>
            <p:cNvGrpSpPr/>
            <p:nvPr/>
          </p:nvGrpSpPr>
          <p:grpSpPr>
            <a:xfrm>
              <a:off x="4952500" y="3770982"/>
              <a:ext cx="71465" cy="71465"/>
              <a:chOff x="4952500" y="3770982"/>
              <a:chExt cx="71465" cy="71465"/>
            </a:xfrm>
          </p:grpSpPr>
          <p:sp>
            <p:nvSpPr>
              <p:cNvPr id="3637" name="Google Shape;3637;p35"/>
              <p:cNvSpPr/>
              <p:nvPr/>
            </p:nvSpPr>
            <p:spPr>
              <a:xfrm>
                <a:off x="4952500" y="3806778"/>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8" name="Google Shape;3638;p35"/>
              <p:cNvSpPr/>
              <p:nvPr/>
            </p:nvSpPr>
            <p:spPr>
              <a:xfrm>
                <a:off x="4988297" y="3770982"/>
                <a:ext cx="12738" cy="71465"/>
              </a:xfrm>
              <a:custGeom>
                <a:rect b="b" l="l" r="r" t="t"/>
                <a:pathLst>
                  <a:path extrusionOk="0" h="71465" w="12738">
                    <a:moveTo>
                      <a:pt x="0" y="71465"/>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39" name="Google Shape;3639;p35"/>
            <p:cNvGrpSpPr/>
            <p:nvPr/>
          </p:nvGrpSpPr>
          <p:grpSpPr>
            <a:xfrm>
              <a:off x="4932755" y="3770982"/>
              <a:ext cx="71465" cy="71465"/>
              <a:chOff x="4932755" y="3770982"/>
              <a:chExt cx="71465" cy="71465"/>
            </a:xfrm>
          </p:grpSpPr>
          <p:sp>
            <p:nvSpPr>
              <p:cNvPr id="3640" name="Google Shape;3640;p35"/>
              <p:cNvSpPr/>
              <p:nvPr/>
            </p:nvSpPr>
            <p:spPr>
              <a:xfrm>
                <a:off x="4932755" y="3806778"/>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1" name="Google Shape;3641;p35"/>
              <p:cNvSpPr/>
              <p:nvPr/>
            </p:nvSpPr>
            <p:spPr>
              <a:xfrm>
                <a:off x="4968552" y="3770982"/>
                <a:ext cx="12738" cy="71465"/>
              </a:xfrm>
              <a:custGeom>
                <a:rect b="b" l="l" r="r" t="t"/>
                <a:pathLst>
                  <a:path extrusionOk="0" h="71465" w="12738">
                    <a:moveTo>
                      <a:pt x="0" y="71465"/>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42" name="Google Shape;3642;p35"/>
            <p:cNvGrpSpPr/>
            <p:nvPr/>
          </p:nvGrpSpPr>
          <p:grpSpPr>
            <a:xfrm>
              <a:off x="4938360" y="3770982"/>
              <a:ext cx="71465" cy="71465"/>
              <a:chOff x="4938360" y="3770982"/>
              <a:chExt cx="71465" cy="71465"/>
            </a:xfrm>
          </p:grpSpPr>
          <p:sp>
            <p:nvSpPr>
              <p:cNvPr id="3643" name="Google Shape;3643;p35"/>
              <p:cNvSpPr/>
              <p:nvPr/>
            </p:nvSpPr>
            <p:spPr>
              <a:xfrm>
                <a:off x="4938360" y="3806778"/>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4" name="Google Shape;3644;p35"/>
              <p:cNvSpPr/>
              <p:nvPr/>
            </p:nvSpPr>
            <p:spPr>
              <a:xfrm>
                <a:off x="4974157" y="3770982"/>
                <a:ext cx="12738" cy="71465"/>
              </a:xfrm>
              <a:custGeom>
                <a:rect b="b" l="l" r="r" t="t"/>
                <a:pathLst>
                  <a:path extrusionOk="0" h="71465" w="12738">
                    <a:moveTo>
                      <a:pt x="0" y="71465"/>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45" name="Google Shape;3645;p35"/>
            <p:cNvGrpSpPr/>
            <p:nvPr/>
          </p:nvGrpSpPr>
          <p:grpSpPr>
            <a:xfrm>
              <a:off x="4567020" y="3665121"/>
              <a:ext cx="71465" cy="71465"/>
              <a:chOff x="4567020" y="3665121"/>
              <a:chExt cx="71465" cy="71465"/>
            </a:xfrm>
          </p:grpSpPr>
          <p:sp>
            <p:nvSpPr>
              <p:cNvPr id="3646" name="Google Shape;3646;p35"/>
              <p:cNvSpPr/>
              <p:nvPr/>
            </p:nvSpPr>
            <p:spPr>
              <a:xfrm>
                <a:off x="4567020" y="3700790"/>
                <a:ext cx="71465" cy="12738"/>
              </a:xfrm>
              <a:custGeom>
                <a:rect b="b" l="l" r="r" t="t"/>
                <a:pathLst>
                  <a:path extrusionOk="0" h="12738" w="71465">
                    <a:moveTo>
                      <a:pt x="0" y="0"/>
                    </a:moveTo>
                    <a:lnTo>
                      <a:pt x="71466"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7" name="Google Shape;3647;p35"/>
              <p:cNvSpPr/>
              <p:nvPr/>
            </p:nvSpPr>
            <p:spPr>
              <a:xfrm>
                <a:off x="4602689" y="3665121"/>
                <a:ext cx="12738" cy="71465"/>
              </a:xfrm>
              <a:custGeom>
                <a:rect b="b" l="l" r="r" t="t"/>
                <a:pathLst>
                  <a:path extrusionOk="0" h="71465" w="12738">
                    <a:moveTo>
                      <a:pt x="0" y="71465"/>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48" name="Google Shape;3648;p35"/>
            <p:cNvGrpSpPr/>
            <p:nvPr/>
          </p:nvGrpSpPr>
          <p:grpSpPr>
            <a:xfrm>
              <a:off x="4588676" y="3731491"/>
              <a:ext cx="71338" cy="71465"/>
              <a:chOff x="4588676" y="3731491"/>
              <a:chExt cx="71338" cy="71465"/>
            </a:xfrm>
          </p:grpSpPr>
          <p:sp>
            <p:nvSpPr>
              <p:cNvPr id="3649" name="Google Shape;3649;p35"/>
              <p:cNvSpPr/>
              <p:nvPr/>
            </p:nvSpPr>
            <p:spPr>
              <a:xfrm>
                <a:off x="4588676" y="3767160"/>
                <a:ext cx="71338" cy="12738"/>
              </a:xfrm>
              <a:custGeom>
                <a:rect b="b" l="l" r="r" t="t"/>
                <a:pathLst>
                  <a:path extrusionOk="0" h="12738" w="71338">
                    <a:moveTo>
                      <a:pt x="0" y="0"/>
                    </a:moveTo>
                    <a:lnTo>
                      <a:pt x="71338"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0" name="Google Shape;3650;p35"/>
              <p:cNvSpPr/>
              <p:nvPr/>
            </p:nvSpPr>
            <p:spPr>
              <a:xfrm>
                <a:off x="4624345" y="3731491"/>
                <a:ext cx="12738" cy="71465"/>
              </a:xfrm>
              <a:custGeom>
                <a:rect b="b" l="l" r="r" t="t"/>
                <a:pathLst>
                  <a:path extrusionOk="0" h="71465" w="12738">
                    <a:moveTo>
                      <a:pt x="0" y="71466"/>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51" name="Google Shape;3651;p35"/>
            <p:cNvGrpSpPr/>
            <p:nvPr/>
          </p:nvGrpSpPr>
          <p:grpSpPr>
            <a:xfrm>
              <a:off x="5049953" y="3876970"/>
              <a:ext cx="71465" cy="71338"/>
              <a:chOff x="5049953" y="3876970"/>
              <a:chExt cx="71465" cy="71338"/>
            </a:xfrm>
          </p:grpSpPr>
          <p:sp>
            <p:nvSpPr>
              <p:cNvPr id="3652" name="Google Shape;3652;p35"/>
              <p:cNvSpPr/>
              <p:nvPr/>
            </p:nvSpPr>
            <p:spPr>
              <a:xfrm>
                <a:off x="5049953" y="3912639"/>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3" name="Google Shape;3653;p35"/>
              <p:cNvSpPr/>
              <p:nvPr/>
            </p:nvSpPr>
            <p:spPr>
              <a:xfrm>
                <a:off x="5085622" y="3876970"/>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54" name="Google Shape;3654;p35"/>
            <p:cNvGrpSpPr/>
            <p:nvPr/>
          </p:nvGrpSpPr>
          <p:grpSpPr>
            <a:xfrm>
              <a:off x="4968552" y="3843084"/>
              <a:ext cx="71338" cy="71338"/>
              <a:chOff x="4968552" y="3843084"/>
              <a:chExt cx="71338" cy="71338"/>
            </a:xfrm>
          </p:grpSpPr>
          <p:sp>
            <p:nvSpPr>
              <p:cNvPr id="3655" name="Google Shape;3655;p35"/>
              <p:cNvSpPr/>
              <p:nvPr/>
            </p:nvSpPr>
            <p:spPr>
              <a:xfrm>
                <a:off x="4968552" y="3878753"/>
                <a:ext cx="71338" cy="12738"/>
              </a:xfrm>
              <a:custGeom>
                <a:rect b="b" l="l" r="r" t="t"/>
                <a:pathLst>
                  <a:path extrusionOk="0" h="12738" w="71338">
                    <a:moveTo>
                      <a:pt x="0" y="0"/>
                    </a:moveTo>
                    <a:lnTo>
                      <a:pt x="71338"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6" name="Google Shape;3656;p35"/>
              <p:cNvSpPr/>
              <p:nvPr/>
            </p:nvSpPr>
            <p:spPr>
              <a:xfrm>
                <a:off x="5004221" y="3843084"/>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57" name="Google Shape;3657;p35"/>
            <p:cNvGrpSpPr/>
            <p:nvPr/>
          </p:nvGrpSpPr>
          <p:grpSpPr>
            <a:xfrm>
              <a:off x="5323968" y="3899518"/>
              <a:ext cx="71338" cy="71465"/>
              <a:chOff x="5323968" y="3899518"/>
              <a:chExt cx="71338" cy="71465"/>
            </a:xfrm>
          </p:grpSpPr>
          <p:sp>
            <p:nvSpPr>
              <p:cNvPr id="3658" name="Google Shape;3658;p35"/>
              <p:cNvSpPr/>
              <p:nvPr/>
            </p:nvSpPr>
            <p:spPr>
              <a:xfrm>
                <a:off x="5323968" y="3935187"/>
                <a:ext cx="71338" cy="12738"/>
              </a:xfrm>
              <a:custGeom>
                <a:rect b="b" l="l" r="r" t="t"/>
                <a:pathLst>
                  <a:path extrusionOk="0" h="12738" w="71338">
                    <a:moveTo>
                      <a:pt x="0" y="0"/>
                    </a:moveTo>
                    <a:lnTo>
                      <a:pt x="71338"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9" name="Google Shape;3659;p35"/>
              <p:cNvSpPr/>
              <p:nvPr/>
            </p:nvSpPr>
            <p:spPr>
              <a:xfrm>
                <a:off x="5359637" y="3899518"/>
                <a:ext cx="12738" cy="71465"/>
              </a:xfrm>
              <a:custGeom>
                <a:rect b="b" l="l" r="r" t="t"/>
                <a:pathLst>
                  <a:path extrusionOk="0" h="71465" w="12738">
                    <a:moveTo>
                      <a:pt x="0" y="71466"/>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60" name="Google Shape;3660;p35"/>
            <p:cNvGrpSpPr/>
            <p:nvPr/>
          </p:nvGrpSpPr>
          <p:grpSpPr>
            <a:xfrm>
              <a:off x="5350720" y="3899518"/>
              <a:ext cx="71465" cy="71465"/>
              <a:chOff x="5350720" y="3899518"/>
              <a:chExt cx="71465" cy="71465"/>
            </a:xfrm>
          </p:grpSpPr>
          <p:sp>
            <p:nvSpPr>
              <p:cNvPr id="3661" name="Google Shape;3661;p35"/>
              <p:cNvSpPr/>
              <p:nvPr/>
            </p:nvSpPr>
            <p:spPr>
              <a:xfrm>
                <a:off x="5350720" y="3935187"/>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2" name="Google Shape;3662;p35"/>
              <p:cNvSpPr/>
              <p:nvPr/>
            </p:nvSpPr>
            <p:spPr>
              <a:xfrm>
                <a:off x="5386389" y="3899518"/>
                <a:ext cx="12738" cy="71465"/>
              </a:xfrm>
              <a:custGeom>
                <a:rect b="b" l="l" r="r" t="t"/>
                <a:pathLst>
                  <a:path extrusionOk="0" h="71465" w="12738">
                    <a:moveTo>
                      <a:pt x="0" y="71466"/>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63" name="Google Shape;3663;p35"/>
            <p:cNvGrpSpPr/>
            <p:nvPr/>
          </p:nvGrpSpPr>
          <p:grpSpPr>
            <a:xfrm>
              <a:off x="5703716" y="3940537"/>
              <a:ext cx="71465" cy="71338"/>
              <a:chOff x="5703716" y="3940537"/>
              <a:chExt cx="71465" cy="71338"/>
            </a:xfrm>
          </p:grpSpPr>
          <p:sp>
            <p:nvSpPr>
              <p:cNvPr id="3664" name="Google Shape;3664;p35"/>
              <p:cNvSpPr/>
              <p:nvPr/>
            </p:nvSpPr>
            <p:spPr>
              <a:xfrm>
                <a:off x="5703716" y="3976206"/>
                <a:ext cx="71465" cy="12738"/>
              </a:xfrm>
              <a:custGeom>
                <a:rect b="b" l="l" r="r" t="t"/>
                <a:pathLst>
                  <a:path extrusionOk="0" h="12738" w="71465">
                    <a:moveTo>
                      <a:pt x="0" y="0"/>
                    </a:moveTo>
                    <a:lnTo>
                      <a:pt x="71466"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5" name="Google Shape;3665;p35"/>
              <p:cNvSpPr/>
              <p:nvPr/>
            </p:nvSpPr>
            <p:spPr>
              <a:xfrm>
                <a:off x="5739512" y="3940537"/>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66" name="Google Shape;3666;p35"/>
            <p:cNvGrpSpPr/>
            <p:nvPr/>
          </p:nvGrpSpPr>
          <p:grpSpPr>
            <a:xfrm>
              <a:off x="5710849" y="3940537"/>
              <a:ext cx="71338" cy="71338"/>
              <a:chOff x="5710849" y="3940537"/>
              <a:chExt cx="71338" cy="71338"/>
            </a:xfrm>
          </p:grpSpPr>
          <p:sp>
            <p:nvSpPr>
              <p:cNvPr id="3667" name="Google Shape;3667;p35"/>
              <p:cNvSpPr/>
              <p:nvPr/>
            </p:nvSpPr>
            <p:spPr>
              <a:xfrm>
                <a:off x="5710849" y="3976206"/>
                <a:ext cx="71338" cy="12738"/>
              </a:xfrm>
              <a:custGeom>
                <a:rect b="b" l="l" r="r" t="t"/>
                <a:pathLst>
                  <a:path extrusionOk="0" h="12738" w="71338">
                    <a:moveTo>
                      <a:pt x="0" y="0"/>
                    </a:moveTo>
                    <a:lnTo>
                      <a:pt x="71338"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8" name="Google Shape;3668;p35"/>
              <p:cNvSpPr/>
              <p:nvPr/>
            </p:nvSpPr>
            <p:spPr>
              <a:xfrm>
                <a:off x="5746519" y="3940537"/>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69" name="Google Shape;3669;p35"/>
            <p:cNvGrpSpPr/>
            <p:nvPr/>
          </p:nvGrpSpPr>
          <p:grpSpPr>
            <a:xfrm>
              <a:off x="5767283" y="3940537"/>
              <a:ext cx="71465" cy="71338"/>
              <a:chOff x="5767283" y="3940537"/>
              <a:chExt cx="71465" cy="71338"/>
            </a:xfrm>
          </p:grpSpPr>
          <p:sp>
            <p:nvSpPr>
              <p:cNvPr id="3670" name="Google Shape;3670;p35"/>
              <p:cNvSpPr/>
              <p:nvPr/>
            </p:nvSpPr>
            <p:spPr>
              <a:xfrm>
                <a:off x="5767283" y="3976206"/>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1" name="Google Shape;3671;p35"/>
              <p:cNvSpPr/>
              <p:nvPr/>
            </p:nvSpPr>
            <p:spPr>
              <a:xfrm>
                <a:off x="5802952" y="3940537"/>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72" name="Google Shape;3672;p35"/>
            <p:cNvGrpSpPr/>
            <p:nvPr/>
          </p:nvGrpSpPr>
          <p:grpSpPr>
            <a:xfrm>
              <a:off x="6084992" y="3940537"/>
              <a:ext cx="71465" cy="71338"/>
              <a:chOff x="6084992" y="3940537"/>
              <a:chExt cx="71465" cy="71338"/>
            </a:xfrm>
          </p:grpSpPr>
          <p:sp>
            <p:nvSpPr>
              <p:cNvPr id="3673" name="Google Shape;3673;p35"/>
              <p:cNvSpPr/>
              <p:nvPr/>
            </p:nvSpPr>
            <p:spPr>
              <a:xfrm>
                <a:off x="6084992" y="3976206"/>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4" name="Google Shape;3674;p35"/>
              <p:cNvSpPr/>
              <p:nvPr/>
            </p:nvSpPr>
            <p:spPr>
              <a:xfrm>
                <a:off x="6120661" y="3940537"/>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75" name="Google Shape;3675;p35"/>
            <p:cNvGrpSpPr/>
            <p:nvPr/>
          </p:nvGrpSpPr>
          <p:grpSpPr>
            <a:xfrm>
              <a:off x="6072253" y="3940537"/>
              <a:ext cx="71465" cy="71338"/>
              <a:chOff x="6072253" y="3940537"/>
              <a:chExt cx="71465" cy="71338"/>
            </a:xfrm>
          </p:grpSpPr>
          <p:sp>
            <p:nvSpPr>
              <p:cNvPr id="3676" name="Google Shape;3676;p35"/>
              <p:cNvSpPr/>
              <p:nvPr/>
            </p:nvSpPr>
            <p:spPr>
              <a:xfrm>
                <a:off x="6072253" y="3976206"/>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7" name="Google Shape;3677;p35"/>
              <p:cNvSpPr/>
              <p:nvPr/>
            </p:nvSpPr>
            <p:spPr>
              <a:xfrm>
                <a:off x="6108050" y="3940537"/>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78" name="Google Shape;3678;p35"/>
            <p:cNvGrpSpPr/>
            <p:nvPr/>
          </p:nvGrpSpPr>
          <p:grpSpPr>
            <a:xfrm>
              <a:off x="6113273" y="3940537"/>
              <a:ext cx="71338" cy="71338"/>
              <a:chOff x="6113273" y="3940537"/>
              <a:chExt cx="71338" cy="71338"/>
            </a:xfrm>
          </p:grpSpPr>
          <p:sp>
            <p:nvSpPr>
              <p:cNvPr id="3679" name="Google Shape;3679;p35"/>
              <p:cNvSpPr/>
              <p:nvPr/>
            </p:nvSpPr>
            <p:spPr>
              <a:xfrm>
                <a:off x="6113273" y="3976206"/>
                <a:ext cx="71338" cy="12738"/>
              </a:xfrm>
              <a:custGeom>
                <a:rect b="b" l="l" r="r" t="t"/>
                <a:pathLst>
                  <a:path extrusionOk="0" h="12738" w="71338">
                    <a:moveTo>
                      <a:pt x="0" y="0"/>
                    </a:moveTo>
                    <a:lnTo>
                      <a:pt x="71338"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0" name="Google Shape;3680;p35"/>
              <p:cNvSpPr/>
              <p:nvPr/>
            </p:nvSpPr>
            <p:spPr>
              <a:xfrm>
                <a:off x="6148942" y="3940537"/>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81" name="Google Shape;3681;p35"/>
            <p:cNvGrpSpPr/>
            <p:nvPr/>
          </p:nvGrpSpPr>
          <p:grpSpPr>
            <a:xfrm>
              <a:off x="6447924" y="4046398"/>
              <a:ext cx="71465" cy="71465"/>
              <a:chOff x="6447924" y="4046398"/>
              <a:chExt cx="71465" cy="71465"/>
            </a:xfrm>
          </p:grpSpPr>
          <p:sp>
            <p:nvSpPr>
              <p:cNvPr id="3682" name="Google Shape;3682;p35"/>
              <p:cNvSpPr/>
              <p:nvPr/>
            </p:nvSpPr>
            <p:spPr>
              <a:xfrm>
                <a:off x="6447924" y="4082067"/>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3" name="Google Shape;3683;p35"/>
              <p:cNvSpPr/>
              <p:nvPr/>
            </p:nvSpPr>
            <p:spPr>
              <a:xfrm>
                <a:off x="6483593" y="4046398"/>
                <a:ext cx="12738" cy="71465"/>
              </a:xfrm>
              <a:custGeom>
                <a:rect b="b" l="l" r="r" t="t"/>
                <a:pathLst>
                  <a:path extrusionOk="0" h="71465" w="12738">
                    <a:moveTo>
                      <a:pt x="0" y="71466"/>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84" name="Google Shape;3684;p35"/>
            <p:cNvGrpSpPr/>
            <p:nvPr/>
          </p:nvGrpSpPr>
          <p:grpSpPr>
            <a:xfrm>
              <a:off x="6850348" y="4046398"/>
              <a:ext cx="71465" cy="71465"/>
              <a:chOff x="6850348" y="4046398"/>
              <a:chExt cx="71465" cy="71465"/>
            </a:xfrm>
          </p:grpSpPr>
          <p:sp>
            <p:nvSpPr>
              <p:cNvPr id="3685" name="Google Shape;3685;p35"/>
              <p:cNvSpPr/>
              <p:nvPr/>
            </p:nvSpPr>
            <p:spPr>
              <a:xfrm>
                <a:off x="6850348" y="4082067"/>
                <a:ext cx="71465" cy="12738"/>
              </a:xfrm>
              <a:custGeom>
                <a:rect b="b" l="l" r="r" t="t"/>
                <a:pathLst>
                  <a:path extrusionOk="0" h="12738" w="71465">
                    <a:moveTo>
                      <a:pt x="0" y="0"/>
                    </a:moveTo>
                    <a:lnTo>
                      <a:pt x="71466"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6" name="Google Shape;3686;p35"/>
              <p:cNvSpPr/>
              <p:nvPr/>
            </p:nvSpPr>
            <p:spPr>
              <a:xfrm>
                <a:off x="6886017" y="4046398"/>
                <a:ext cx="12738" cy="71465"/>
              </a:xfrm>
              <a:custGeom>
                <a:rect b="b" l="l" r="r" t="t"/>
                <a:pathLst>
                  <a:path extrusionOk="0" h="71465" w="12738">
                    <a:moveTo>
                      <a:pt x="0" y="71466"/>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87" name="Google Shape;3687;p35"/>
            <p:cNvGrpSpPr/>
            <p:nvPr/>
          </p:nvGrpSpPr>
          <p:grpSpPr>
            <a:xfrm>
              <a:off x="4952500" y="3792256"/>
              <a:ext cx="71465" cy="71338"/>
              <a:chOff x="4952500" y="3792256"/>
              <a:chExt cx="71465" cy="71338"/>
            </a:xfrm>
          </p:grpSpPr>
          <p:sp>
            <p:nvSpPr>
              <p:cNvPr id="3688" name="Google Shape;3688;p35"/>
              <p:cNvSpPr/>
              <p:nvPr/>
            </p:nvSpPr>
            <p:spPr>
              <a:xfrm>
                <a:off x="4952500" y="3827925"/>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9" name="Google Shape;3689;p35"/>
              <p:cNvSpPr/>
              <p:nvPr/>
            </p:nvSpPr>
            <p:spPr>
              <a:xfrm>
                <a:off x="4988297" y="3792256"/>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90" name="Google Shape;3690;p35"/>
            <p:cNvGrpSpPr/>
            <p:nvPr/>
          </p:nvGrpSpPr>
          <p:grpSpPr>
            <a:xfrm>
              <a:off x="4540268" y="3652382"/>
              <a:ext cx="71338" cy="71465"/>
              <a:chOff x="4540268" y="3652382"/>
              <a:chExt cx="71338" cy="71465"/>
            </a:xfrm>
          </p:grpSpPr>
          <p:sp>
            <p:nvSpPr>
              <p:cNvPr id="3691" name="Google Shape;3691;p35"/>
              <p:cNvSpPr/>
              <p:nvPr/>
            </p:nvSpPr>
            <p:spPr>
              <a:xfrm>
                <a:off x="4540268" y="3688179"/>
                <a:ext cx="71338" cy="12738"/>
              </a:xfrm>
              <a:custGeom>
                <a:rect b="b" l="l" r="r" t="t"/>
                <a:pathLst>
                  <a:path extrusionOk="0" h="12738" w="71338">
                    <a:moveTo>
                      <a:pt x="0" y="0"/>
                    </a:moveTo>
                    <a:lnTo>
                      <a:pt x="71338"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2" name="Google Shape;3692;p35"/>
              <p:cNvSpPr/>
              <p:nvPr/>
            </p:nvSpPr>
            <p:spPr>
              <a:xfrm>
                <a:off x="4575937" y="3652382"/>
                <a:ext cx="12738" cy="71465"/>
              </a:xfrm>
              <a:custGeom>
                <a:rect b="b" l="l" r="r" t="t"/>
                <a:pathLst>
                  <a:path extrusionOk="0" h="71465" w="12738">
                    <a:moveTo>
                      <a:pt x="0" y="71465"/>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93" name="Google Shape;3693;p35"/>
            <p:cNvGrpSpPr/>
            <p:nvPr/>
          </p:nvGrpSpPr>
          <p:grpSpPr>
            <a:xfrm>
              <a:off x="4552880" y="3653784"/>
              <a:ext cx="71465" cy="71465"/>
              <a:chOff x="4552880" y="3653784"/>
              <a:chExt cx="71465" cy="71465"/>
            </a:xfrm>
          </p:grpSpPr>
          <p:sp>
            <p:nvSpPr>
              <p:cNvPr id="3694" name="Google Shape;3694;p35"/>
              <p:cNvSpPr/>
              <p:nvPr/>
            </p:nvSpPr>
            <p:spPr>
              <a:xfrm>
                <a:off x="4552880" y="3689580"/>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5" name="Google Shape;3695;p35"/>
              <p:cNvSpPr/>
              <p:nvPr/>
            </p:nvSpPr>
            <p:spPr>
              <a:xfrm>
                <a:off x="4588676" y="3653784"/>
                <a:ext cx="12738" cy="71465"/>
              </a:xfrm>
              <a:custGeom>
                <a:rect b="b" l="l" r="r" t="t"/>
                <a:pathLst>
                  <a:path extrusionOk="0" h="71465" w="12738">
                    <a:moveTo>
                      <a:pt x="0" y="71465"/>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96" name="Google Shape;3696;p35"/>
            <p:cNvGrpSpPr/>
            <p:nvPr/>
          </p:nvGrpSpPr>
          <p:grpSpPr>
            <a:xfrm>
              <a:off x="2042290" y="2366004"/>
              <a:ext cx="71338" cy="71465"/>
              <a:chOff x="2042290" y="2366004"/>
              <a:chExt cx="71338" cy="71465"/>
            </a:xfrm>
          </p:grpSpPr>
          <p:sp>
            <p:nvSpPr>
              <p:cNvPr id="3697" name="Google Shape;3697;p35"/>
              <p:cNvSpPr/>
              <p:nvPr/>
            </p:nvSpPr>
            <p:spPr>
              <a:xfrm>
                <a:off x="2042290" y="2401673"/>
                <a:ext cx="71338" cy="12738"/>
              </a:xfrm>
              <a:custGeom>
                <a:rect b="b" l="l" r="r" t="t"/>
                <a:pathLst>
                  <a:path extrusionOk="0" h="12738" w="71338">
                    <a:moveTo>
                      <a:pt x="0" y="0"/>
                    </a:moveTo>
                    <a:lnTo>
                      <a:pt x="71338"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8" name="Google Shape;3698;p35"/>
              <p:cNvSpPr/>
              <p:nvPr/>
            </p:nvSpPr>
            <p:spPr>
              <a:xfrm>
                <a:off x="2077959" y="2366004"/>
                <a:ext cx="12738" cy="71465"/>
              </a:xfrm>
              <a:custGeom>
                <a:rect b="b" l="l" r="r" t="t"/>
                <a:pathLst>
                  <a:path extrusionOk="0" h="71465" w="12738">
                    <a:moveTo>
                      <a:pt x="0" y="71466"/>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699" name="Google Shape;3699;p35"/>
            <p:cNvGrpSpPr/>
            <p:nvPr/>
          </p:nvGrpSpPr>
          <p:grpSpPr>
            <a:xfrm>
              <a:off x="2035156" y="2339635"/>
              <a:ext cx="71465" cy="71338"/>
              <a:chOff x="2035156" y="2339635"/>
              <a:chExt cx="71465" cy="71338"/>
            </a:xfrm>
          </p:grpSpPr>
          <p:sp>
            <p:nvSpPr>
              <p:cNvPr id="3700" name="Google Shape;3700;p35"/>
              <p:cNvSpPr/>
              <p:nvPr/>
            </p:nvSpPr>
            <p:spPr>
              <a:xfrm>
                <a:off x="2035156" y="2375304"/>
                <a:ext cx="71465" cy="12738"/>
              </a:xfrm>
              <a:custGeom>
                <a:rect b="b" l="l" r="r" t="t"/>
                <a:pathLst>
                  <a:path extrusionOk="0" h="12738" w="71465">
                    <a:moveTo>
                      <a:pt x="0" y="0"/>
                    </a:moveTo>
                    <a:lnTo>
                      <a:pt x="71465"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1" name="Google Shape;3701;p35"/>
              <p:cNvSpPr/>
              <p:nvPr/>
            </p:nvSpPr>
            <p:spPr>
              <a:xfrm>
                <a:off x="2070953" y="2339635"/>
                <a:ext cx="12738" cy="71338"/>
              </a:xfrm>
              <a:custGeom>
                <a:rect b="b" l="l" r="r" t="t"/>
                <a:pathLst>
                  <a:path extrusionOk="0" h="71338" w="12738">
                    <a:moveTo>
                      <a:pt x="0" y="71338"/>
                    </a:moveTo>
                    <a:lnTo>
                      <a:pt x="0" y="0"/>
                    </a:lnTo>
                  </a:path>
                </a:pathLst>
              </a:custGeom>
              <a:noFill/>
              <a:ln cap="sq" cmpd="sng" w="12725">
                <a:solidFill>
                  <a:srgbClr val="3D88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sp>
        <p:nvSpPr>
          <p:cNvPr id="3702" name="Google Shape;3702;p35"/>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3703" name="Google Shape;3703;p35"/>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solidFill>
                  <a:srgbClr val="000000"/>
                </a:solidFill>
              </a:rPr>
              <a:t>1L, first line; ABE, abemaciclib; CDK4/6i, cyclin dependent kinase 4/6 inhibitor; CI, confidence interval; EMA, European Medicines Agency; FDA, US Food and Drug Administration; HR, hazard ratio; IMLU, imlunestrant; </a:t>
            </a:r>
            <a:br>
              <a:rPr lang="en-US">
                <a:solidFill>
                  <a:srgbClr val="000000"/>
                </a:solidFill>
              </a:rPr>
            </a:br>
            <a:r>
              <a:rPr lang="en-US">
                <a:solidFill>
                  <a:srgbClr val="000000"/>
                </a:solidFill>
              </a:rPr>
              <a:t>ITT, intent-to-treat; mo, months; mPFS, median progression-free survival.</a:t>
            </a:r>
            <a:endParaRPr>
              <a:solidFill>
                <a:srgbClr val="000000"/>
              </a:solidFill>
              <a:highlight>
                <a:srgbClr val="00FFFF"/>
              </a:highlight>
            </a:endParaRPr>
          </a:p>
          <a:p>
            <a:pPr indent="0" lvl="0" marL="0" rtl="0" algn="l">
              <a:lnSpc>
                <a:spcPct val="100000"/>
              </a:lnSpc>
              <a:spcBef>
                <a:spcPts val="0"/>
              </a:spcBef>
              <a:spcAft>
                <a:spcPts val="0"/>
              </a:spcAft>
              <a:buSzPts val="1400"/>
              <a:buNone/>
            </a:pPr>
            <a:r>
              <a:rPr lang="en-US">
                <a:solidFill>
                  <a:srgbClr val="000000"/>
                </a:solidFill>
              </a:rPr>
              <a:t>1. Jhaveri KL, et al. </a:t>
            </a:r>
            <a:r>
              <a:rPr i="1" lang="en-US">
                <a:solidFill>
                  <a:srgbClr val="000000"/>
                </a:solidFill>
              </a:rPr>
              <a:t>N Engl J Med</a:t>
            </a:r>
            <a:r>
              <a:rPr lang="en-US">
                <a:solidFill>
                  <a:srgbClr val="000000"/>
                </a:solidFill>
              </a:rPr>
              <a:t>. 2025;392(12):1189-1202; 2. Jhaveri KL et al. SABCS 2025.Abstrac GS3-08.</a:t>
            </a:r>
            <a:endParaRPr/>
          </a:p>
        </p:txBody>
      </p:sp>
      <p:sp>
        <p:nvSpPr>
          <p:cNvPr id="3704" name="Google Shape;3704;p35"/>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EMBER-3: Imlunestrant plus abemaciclib</a:t>
            </a:r>
            <a:r>
              <a:rPr baseline="30000" lang="en-US"/>
              <a:t>1,2</a:t>
            </a:r>
            <a:r>
              <a:rPr lang="en-US"/>
              <a:t> </a:t>
            </a:r>
            <a:endParaRPr/>
          </a:p>
        </p:txBody>
      </p:sp>
      <p:sp>
        <p:nvSpPr>
          <p:cNvPr id="3705" name="Google Shape;3705;p35"/>
          <p:cNvSpPr/>
          <p:nvPr/>
        </p:nvSpPr>
        <p:spPr>
          <a:xfrm>
            <a:off x="6439837" y="2176503"/>
            <a:ext cx="914400" cy="151695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aphicFrame>
        <p:nvGraphicFramePr>
          <p:cNvPr id="3706" name="Google Shape;3706;p35"/>
          <p:cNvGraphicFramePr/>
          <p:nvPr/>
        </p:nvGraphicFramePr>
        <p:xfrm>
          <a:off x="7354230" y="3890397"/>
          <a:ext cx="3000000" cy="3000000"/>
        </p:xfrm>
        <a:graphic>
          <a:graphicData uri="http://schemas.openxmlformats.org/drawingml/2006/table">
            <a:tbl>
              <a:tblPr>
                <a:noFill/>
                <a:tableStyleId>{0E7FAE33-6D4A-419A-BE57-B3ED120DC536}</a:tableStyleId>
              </a:tblPr>
              <a:tblGrid>
                <a:gridCol w="2071625"/>
                <a:gridCol w="1168425"/>
                <a:gridCol w="1168425"/>
              </a:tblGrid>
              <a:tr h="634625">
                <a:tc>
                  <a:txBody>
                    <a:bodyPr/>
                    <a:lstStyle/>
                    <a:p>
                      <a:pPr indent="0" lvl="0" marL="0" marR="0" rtl="0" algn="ctr">
                        <a:lnSpc>
                          <a:spcPct val="80000"/>
                        </a:lnSpc>
                        <a:spcBef>
                          <a:spcPts val="0"/>
                        </a:spcBef>
                        <a:spcAft>
                          <a:spcPts val="0"/>
                        </a:spcAft>
                        <a:buClr>
                          <a:schemeClr val="dk1"/>
                        </a:buClr>
                        <a:buSzPts val="1600"/>
                        <a:buFont typeface="Arial Narrow"/>
                        <a:buNone/>
                      </a:pPr>
                      <a:r>
                        <a:t/>
                      </a:r>
                      <a:endParaRPr sz="16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600"/>
                        <a:buFont typeface="Arial Narrow"/>
                        <a:buNone/>
                      </a:pPr>
                      <a:r>
                        <a:rPr b="1" lang="en-US" sz="1600" u="none" cap="none" strike="noStrike">
                          <a:solidFill>
                            <a:schemeClr val="lt1"/>
                          </a:solidFill>
                          <a:latin typeface="Arial Narrow"/>
                          <a:ea typeface="Arial Narrow"/>
                          <a:cs typeface="Arial Narrow"/>
                          <a:sym typeface="Arial Narrow"/>
                        </a:rPr>
                        <a:t>IMLU + ABE</a:t>
                      </a:r>
                      <a:br>
                        <a:rPr b="1" lang="en-US" sz="1600" u="none" cap="none" strike="noStrike">
                          <a:solidFill>
                            <a:schemeClr val="lt1"/>
                          </a:solidFill>
                          <a:latin typeface="Arial Narrow"/>
                          <a:ea typeface="Arial Narrow"/>
                          <a:cs typeface="Arial Narrow"/>
                          <a:sym typeface="Arial Narrow"/>
                        </a:rPr>
                      </a:br>
                      <a:r>
                        <a:rPr b="0" lang="en-US" sz="1600" u="none" cap="none" strike="noStrike">
                          <a:solidFill>
                            <a:schemeClr val="lt1"/>
                          </a:solidFill>
                          <a:latin typeface="Arial Narrow"/>
                          <a:ea typeface="Arial Narrow"/>
                          <a:cs typeface="Arial Narrow"/>
                          <a:sym typeface="Arial Narrow"/>
                        </a:rPr>
                        <a:t>(n=213)</a:t>
                      </a:r>
                      <a:endParaRPr sz="1400" u="none" cap="none" strike="noStrike"/>
                    </a:p>
                  </a:txBody>
                  <a:tcPr marT="60950" marB="60950" marR="0" marL="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D8849"/>
                    </a:solidFill>
                  </a:tcPr>
                </a:tc>
                <a:tc>
                  <a:txBody>
                    <a:bodyPr/>
                    <a:lstStyle/>
                    <a:p>
                      <a:pPr indent="0" lvl="0" marL="0" marR="0" rtl="0" algn="ctr">
                        <a:lnSpc>
                          <a:spcPct val="90000"/>
                        </a:lnSpc>
                        <a:spcBef>
                          <a:spcPts val="0"/>
                        </a:spcBef>
                        <a:spcAft>
                          <a:spcPts val="0"/>
                        </a:spcAft>
                        <a:buClr>
                          <a:schemeClr val="lt1"/>
                        </a:buClr>
                        <a:buSzPts val="1600"/>
                        <a:buFont typeface="Arial Narrow"/>
                        <a:buNone/>
                      </a:pPr>
                      <a:r>
                        <a:rPr b="1" lang="en-US" sz="1600" u="none" cap="none" strike="noStrike">
                          <a:solidFill>
                            <a:schemeClr val="lt1"/>
                          </a:solidFill>
                          <a:latin typeface="Arial Narrow"/>
                          <a:ea typeface="Arial Narrow"/>
                          <a:cs typeface="Arial Narrow"/>
                          <a:sym typeface="Arial Narrow"/>
                        </a:rPr>
                        <a:t>IMLU</a:t>
                      </a:r>
                      <a:endParaRPr sz="1400" u="none" cap="none" strike="noStrike"/>
                    </a:p>
                    <a:p>
                      <a:pPr indent="0" lvl="0" marL="0" marR="0" rtl="0" algn="ctr">
                        <a:lnSpc>
                          <a:spcPct val="90000"/>
                        </a:lnSpc>
                        <a:spcBef>
                          <a:spcPts val="0"/>
                        </a:spcBef>
                        <a:spcAft>
                          <a:spcPts val="0"/>
                        </a:spcAft>
                        <a:buClr>
                          <a:schemeClr val="lt1"/>
                        </a:buClr>
                        <a:buSzPts val="1600"/>
                        <a:buFont typeface="Arial Narrow"/>
                        <a:buNone/>
                      </a:pPr>
                      <a:r>
                        <a:rPr b="0" lang="en-US" sz="1600" u="none" cap="none" strike="noStrike">
                          <a:solidFill>
                            <a:schemeClr val="lt1"/>
                          </a:solidFill>
                          <a:latin typeface="Arial Narrow"/>
                          <a:ea typeface="Arial Narrow"/>
                          <a:cs typeface="Arial Narrow"/>
                          <a:sym typeface="Arial Narrow"/>
                        </a:rPr>
                        <a:t>(n=213)</a:t>
                      </a:r>
                      <a:endParaRPr sz="1400" u="none" cap="none" strike="noStrike"/>
                    </a:p>
                  </a:txBody>
                  <a:tcPr marT="60950" marB="60950" marR="0" marL="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344925">
                <a:tc>
                  <a:txBody>
                    <a:bodyPr/>
                    <a:lstStyle/>
                    <a:p>
                      <a:pPr indent="0" lvl="0" marL="0" marR="0" rtl="0" algn="r">
                        <a:lnSpc>
                          <a:spcPct val="100000"/>
                        </a:lnSpc>
                        <a:spcBef>
                          <a:spcPts val="0"/>
                        </a:spcBef>
                        <a:spcAft>
                          <a:spcPts val="0"/>
                        </a:spcAft>
                        <a:buClr>
                          <a:schemeClr val="accent1"/>
                        </a:buClr>
                        <a:buSzPts val="1600"/>
                        <a:buFont typeface="Arial Narrow"/>
                        <a:buNone/>
                      </a:pPr>
                      <a:r>
                        <a:rPr b="1" lang="en-US" sz="1600" u="none" cap="none" strike="noStrike">
                          <a:solidFill>
                            <a:srgbClr val="262626"/>
                          </a:solidFill>
                          <a:latin typeface="Arial Narrow"/>
                          <a:ea typeface="Arial Narrow"/>
                          <a:cs typeface="Arial Narrow"/>
                          <a:sym typeface="Arial Narrow"/>
                        </a:rPr>
                        <a:t>mPFS, </a:t>
                      </a:r>
                      <a:r>
                        <a:rPr b="0" lang="en-US" sz="1600" u="none" cap="none" strike="noStrike">
                          <a:solidFill>
                            <a:srgbClr val="262626"/>
                          </a:solidFill>
                          <a:latin typeface="Arial Narrow"/>
                          <a:ea typeface="Arial Narrow"/>
                          <a:cs typeface="Arial Narrow"/>
                          <a:sym typeface="Arial Narrow"/>
                        </a:rPr>
                        <a:t>mo</a:t>
                      </a:r>
                      <a:endParaRPr b="0" sz="16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600" u="none" cap="none" strike="noStrike">
                          <a:solidFill>
                            <a:srgbClr val="262626"/>
                          </a:solidFill>
                          <a:latin typeface="Arial Narrow"/>
                          <a:ea typeface="Arial Narrow"/>
                          <a:cs typeface="Arial Narrow"/>
                          <a:sym typeface="Arial Narrow"/>
                        </a:rPr>
                        <a:t>10.9</a:t>
                      </a:r>
                      <a:endParaRPr b="0" i="0" sz="16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600" u="none" cap="none" strike="noStrike">
                          <a:solidFill>
                            <a:srgbClr val="262626"/>
                          </a:solidFill>
                          <a:latin typeface="Arial Narrow"/>
                          <a:ea typeface="Arial Narrow"/>
                          <a:cs typeface="Arial Narrow"/>
                          <a:sym typeface="Arial Narrow"/>
                        </a:rPr>
                        <a:t>5.5</a:t>
                      </a:r>
                      <a:endParaRPr b="0" i="0" sz="16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344925">
                <a:tc>
                  <a:txBody>
                    <a:bodyPr/>
                    <a:lstStyle/>
                    <a:p>
                      <a:pPr indent="0" lvl="0" marL="0" marR="0" rtl="0" algn="r">
                        <a:lnSpc>
                          <a:spcPct val="100000"/>
                        </a:lnSpc>
                        <a:spcBef>
                          <a:spcPts val="0"/>
                        </a:spcBef>
                        <a:spcAft>
                          <a:spcPts val="0"/>
                        </a:spcAft>
                        <a:buClr>
                          <a:schemeClr val="accent1"/>
                        </a:buClr>
                        <a:buSzPts val="1600"/>
                        <a:buFont typeface="Arial Narrow"/>
                        <a:buNone/>
                      </a:pPr>
                      <a:r>
                        <a:rPr b="1" lang="en-US" sz="1600" u="none" cap="none" strike="noStrike">
                          <a:solidFill>
                            <a:srgbClr val="262626"/>
                          </a:solidFill>
                          <a:latin typeface="Arial Narrow"/>
                          <a:ea typeface="Arial Narrow"/>
                          <a:cs typeface="Arial Narrow"/>
                          <a:sym typeface="Arial Narrow"/>
                        </a:rPr>
                        <a:t>HR</a:t>
                      </a:r>
                      <a:r>
                        <a:rPr b="0" lang="en-US" sz="1600" u="none" cap="none" strike="noStrike">
                          <a:solidFill>
                            <a:srgbClr val="262626"/>
                          </a:solidFill>
                          <a:latin typeface="Arial Narrow"/>
                          <a:ea typeface="Arial Narrow"/>
                          <a:cs typeface="Arial Narrow"/>
                          <a:sym typeface="Arial Narrow"/>
                        </a:rPr>
                        <a:t> [95% CI]</a:t>
                      </a:r>
                      <a:endParaRPr b="1" baseline="30000" sz="16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600" u="none" cap="none" strike="noStrike">
                          <a:solidFill>
                            <a:srgbClr val="262626"/>
                          </a:solidFill>
                          <a:latin typeface="Arial Narrow"/>
                          <a:ea typeface="Arial Narrow"/>
                          <a:cs typeface="Arial Narrow"/>
                          <a:sym typeface="Arial Narrow"/>
                        </a:rPr>
                        <a:t>0.59 </a:t>
                      </a:r>
                      <a:r>
                        <a:rPr b="0" i="0" lang="en-US" sz="1600" u="none" cap="none" strike="noStrike">
                          <a:solidFill>
                            <a:srgbClr val="262626"/>
                          </a:solidFill>
                          <a:latin typeface="Arial Narrow"/>
                          <a:ea typeface="Arial Narrow"/>
                          <a:cs typeface="Arial Narrow"/>
                          <a:sym typeface="Arial Narrow"/>
                        </a:rPr>
                        <a:t>[0.47-0.74], P&lt;0.0001</a:t>
                      </a:r>
                      <a:endParaRPr sz="16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hMerge="1"/>
              </a:tr>
            </a:tbl>
          </a:graphicData>
        </a:graphic>
      </p:graphicFrame>
      <p:sp>
        <p:nvSpPr>
          <p:cNvPr id="3707" name="Google Shape;3707;p35"/>
          <p:cNvSpPr txBox="1"/>
          <p:nvPr/>
        </p:nvSpPr>
        <p:spPr>
          <a:xfrm rot="-5400000">
            <a:off x="-280736" y="3048000"/>
            <a:ext cx="2051844" cy="215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Narrow"/>
                <a:ea typeface="Arial Narrow"/>
                <a:cs typeface="Arial Narrow"/>
                <a:sym typeface="Arial Narrow"/>
              </a:rPr>
              <a:t>Progression-free survival (%)</a:t>
            </a:r>
            <a:endParaRPr b="0" i="0" sz="1400" u="none" cap="none" strike="noStrike">
              <a:solidFill>
                <a:srgbClr val="000000"/>
              </a:solidFill>
              <a:latin typeface="Arial"/>
              <a:ea typeface="Arial"/>
              <a:cs typeface="Arial"/>
              <a:sym typeface="Arial"/>
            </a:endParaRPr>
          </a:p>
        </p:txBody>
      </p:sp>
      <p:sp>
        <p:nvSpPr>
          <p:cNvPr id="3708" name="Google Shape;3708;p35"/>
          <p:cNvSpPr txBox="1"/>
          <p:nvPr/>
        </p:nvSpPr>
        <p:spPr>
          <a:xfrm>
            <a:off x="3717370" y="4876800"/>
            <a:ext cx="1017907" cy="215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Narrow"/>
                <a:ea typeface="Arial Narrow"/>
                <a:cs typeface="Arial Narrow"/>
                <a:sym typeface="Arial Narrow"/>
              </a:rPr>
              <a:t>Time (months)</a:t>
            </a:r>
            <a:endParaRPr b="0" i="0" sz="1400" u="none" cap="none" strike="noStrike">
              <a:solidFill>
                <a:srgbClr val="000000"/>
              </a:solidFill>
              <a:latin typeface="Arial"/>
              <a:ea typeface="Arial"/>
              <a:cs typeface="Arial"/>
              <a:sym typeface="Arial"/>
            </a:endParaRPr>
          </a:p>
        </p:txBody>
      </p:sp>
      <p:sp>
        <p:nvSpPr>
          <p:cNvPr id="3709" name="Google Shape;3709;p35"/>
          <p:cNvSpPr txBox="1"/>
          <p:nvPr/>
        </p:nvSpPr>
        <p:spPr>
          <a:xfrm>
            <a:off x="6863283" y="4696327"/>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39</a:t>
            </a:r>
            <a:endParaRPr b="0" i="0" sz="1400" u="none" cap="none" strike="noStrike">
              <a:solidFill>
                <a:srgbClr val="000000"/>
              </a:solidFill>
              <a:latin typeface="Arial"/>
              <a:ea typeface="Arial"/>
              <a:cs typeface="Arial"/>
              <a:sym typeface="Arial"/>
            </a:endParaRPr>
          </a:p>
        </p:txBody>
      </p:sp>
      <p:sp>
        <p:nvSpPr>
          <p:cNvPr id="3710" name="Google Shape;3710;p35"/>
          <p:cNvSpPr txBox="1"/>
          <p:nvPr/>
        </p:nvSpPr>
        <p:spPr>
          <a:xfrm>
            <a:off x="562502" y="5005137"/>
            <a:ext cx="721351" cy="553998"/>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Narrow"/>
                <a:ea typeface="Arial Narrow"/>
                <a:cs typeface="Arial Narrow"/>
                <a:sym typeface="Arial Narrow"/>
              </a:rPr>
              <a:t>No. at risk</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3D8849"/>
                </a:solidFill>
                <a:latin typeface="Arial Narrow"/>
                <a:ea typeface="Arial Narrow"/>
                <a:cs typeface="Arial Narrow"/>
                <a:sym typeface="Arial Narrow"/>
              </a:rPr>
              <a:t>IMLU + ABE</a:t>
            </a:r>
            <a:endParaRPr b="0" i="0" sz="1400" u="none" cap="none" strike="noStrike">
              <a:solidFill>
                <a:srgbClr val="3D8849"/>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Narrow"/>
                <a:ea typeface="Arial Narrow"/>
                <a:cs typeface="Arial Narrow"/>
                <a:sym typeface="Arial Narrow"/>
              </a:rPr>
              <a:t>IMLU </a:t>
            </a:r>
            <a:endParaRPr b="0" i="0" sz="1400" u="none" cap="none" strike="noStrike">
              <a:solidFill>
                <a:srgbClr val="000000"/>
              </a:solidFill>
              <a:latin typeface="Arial"/>
              <a:ea typeface="Arial"/>
              <a:cs typeface="Arial"/>
              <a:sym typeface="Arial"/>
            </a:endParaRPr>
          </a:p>
        </p:txBody>
      </p:sp>
      <p:cxnSp>
        <p:nvCxnSpPr>
          <p:cNvPr id="3711" name="Google Shape;3711;p35"/>
          <p:cNvCxnSpPr/>
          <p:nvPr/>
        </p:nvCxnSpPr>
        <p:spPr>
          <a:xfrm>
            <a:off x="5335630" y="1940556"/>
            <a:ext cx="376043" cy="0"/>
          </a:xfrm>
          <a:prstGeom prst="straightConnector1">
            <a:avLst/>
          </a:prstGeom>
          <a:noFill/>
          <a:ln cap="flat" cmpd="sng" w="19050">
            <a:solidFill>
              <a:srgbClr val="3D8849"/>
            </a:solidFill>
            <a:prstDash val="solid"/>
            <a:miter lim="800000"/>
            <a:headEnd len="sm" w="sm" type="none"/>
            <a:tailEnd len="sm" w="sm" type="none"/>
          </a:ln>
        </p:spPr>
      </p:cxnSp>
      <p:cxnSp>
        <p:nvCxnSpPr>
          <p:cNvPr id="3712" name="Google Shape;3712;p35"/>
          <p:cNvCxnSpPr/>
          <p:nvPr/>
        </p:nvCxnSpPr>
        <p:spPr>
          <a:xfrm>
            <a:off x="5335630" y="2340342"/>
            <a:ext cx="376043" cy="0"/>
          </a:xfrm>
          <a:prstGeom prst="straightConnector1">
            <a:avLst/>
          </a:prstGeom>
          <a:noFill/>
          <a:ln cap="flat" cmpd="sng" w="19050">
            <a:solidFill>
              <a:schemeClr val="accent1"/>
            </a:solidFill>
            <a:prstDash val="solid"/>
            <a:miter lim="800000"/>
            <a:headEnd len="sm" w="sm" type="none"/>
            <a:tailEnd len="sm" w="sm" type="none"/>
          </a:ln>
        </p:spPr>
      </p:cxnSp>
      <p:sp>
        <p:nvSpPr>
          <p:cNvPr id="3713" name="Google Shape;3713;p35"/>
          <p:cNvSpPr txBox="1"/>
          <p:nvPr/>
        </p:nvSpPr>
        <p:spPr>
          <a:xfrm>
            <a:off x="5763788" y="1788181"/>
            <a:ext cx="1086191" cy="646331"/>
          </a:xfrm>
          <a:prstGeom prst="rect">
            <a:avLst/>
          </a:prstGeom>
          <a:noFill/>
          <a:ln>
            <a:noFill/>
          </a:ln>
        </p:spPr>
        <p:txBody>
          <a:bodyPr anchorCtr="0" anchor="t" bIns="0" lIns="48000" spcFirstLastPara="1" rIns="4800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400" u="none" cap="none" strike="noStrike">
                <a:solidFill>
                  <a:srgbClr val="262626"/>
                </a:solidFill>
                <a:latin typeface="Arial Narrow"/>
                <a:ea typeface="Arial Narrow"/>
                <a:cs typeface="Arial Narrow"/>
                <a:sym typeface="Arial Narrow"/>
              </a:rPr>
              <a:t>Imlunestrant + abemaciclib</a:t>
            </a:r>
            <a:endParaRPr b="0" i="0" sz="1400" u="none" cap="none" strike="noStrike">
              <a:solidFill>
                <a:srgbClr val="262626"/>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000"/>
              <a:buFont typeface="Arial"/>
              <a:buNone/>
            </a:pPr>
            <a:r>
              <a:rPr b="0" i="0" lang="en-US" sz="1400" u="none" cap="none" strike="noStrike">
                <a:solidFill>
                  <a:srgbClr val="262626"/>
                </a:solidFill>
                <a:latin typeface="Arial Narrow"/>
                <a:ea typeface="Arial Narrow"/>
                <a:cs typeface="Arial Narrow"/>
                <a:sym typeface="Arial Narrow"/>
              </a:rPr>
              <a:t>Imlunestrant</a:t>
            </a:r>
            <a:endParaRPr b="0" i="0" sz="1400" u="none" cap="none" strike="noStrike">
              <a:solidFill>
                <a:srgbClr val="262626"/>
              </a:solidFill>
              <a:latin typeface="Arial Narrow"/>
              <a:ea typeface="Arial Narrow"/>
              <a:cs typeface="Arial Narrow"/>
              <a:sym typeface="Arial Narrow"/>
            </a:endParaRPr>
          </a:p>
        </p:txBody>
      </p:sp>
      <p:sp>
        <p:nvSpPr>
          <p:cNvPr id="3714" name="Google Shape;3714;p35"/>
          <p:cNvSpPr txBox="1"/>
          <p:nvPr/>
        </p:nvSpPr>
        <p:spPr>
          <a:xfrm>
            <a:off x="1446003" y="5189803"/>
            <a:ext cx="211596"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213</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213</a:t>
            </a:r>
            <a:endParaRPr b="0" i="0" sz="1400" u="none" cap="none" strike="noStrike">
              <a:solidFill>
                <a:srgbClr val="000000"/>
              </a:solidFill>
              <a:latin typeface="Arial"/>
              <a:ea typeface="Arial"/>
              <a:cs typeface="Arial"/>
              <a:sym typeface="Arial"/>
            </a:endParaRPr>
          </a:p>
        </p:txBody>
      </p:sp>
      <p:sp>
        <p:nvSpPr>
          <p:cNvPr id="3715" name="Google Shape;3715;p35"/>
          <p:cNvSpPr txBox="1"/>
          <p:nvPr/>
        </p:nvSpPr>
        <p:spPr>
          <a:xfrm>
            <a:off x="6880406" y="5189803"/>
            <a:ext cx="70532"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3716" name="Google Shape;3716;p35"/>
          <p:cNvSpPr txBox="1"/>
          <p:nvPr/>
        </p:nvSpPr>
        <p:spPr>
          <a:xfrm>
            <a:off x="6477000" y="5189803"/>
            <a:ext cx="70532"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3717" name="Google Shape;3717;p35"/>
          <p:cNvSpPr txBox="1"/>
          <p:nvPr/>
        </p:nvSpPr>
        <p:spPr>
          <a:xfrm>
            <a:off x="6024639" y="5189803"/>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4</a:t>
            </a:r>
            <a:endParaRPr b="0" i="0" sz="1400" u="none" cap="none" strike="noStrike">
              <a:solidFill>
                <a:srgbClr val="000000"/>
              </a:solidFill>
              <a:latin typeface="Arial"/>
              <a:ea typeface="Arial"/>
              <a:cs typeface="Arial"/>
              <a:sym typeface="Arial"/>
            </a:endParaRPr>
          </a:p>
        </p:txBody>
      </p:sp>
      <p:sp>
        <p:nvSpPr>
          <p:cNvPr id="3718" name="Google Shape;3718;p35"/>
          <p:cNvSpPr txBox="1"/>
          <p:nvPr/>
        </p:nvSpPr>
        <p:spPr>
          <a:xfrm>
            <a:off x="5618747" y="5189803"/>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8</a:t>
            </a:r>
            <a:endParaRPr b="0" i="0" sz="1400" u="none" cap="none" strike="noStrike">
              <a:solidFill>
                <a:srgbClr val="000000"/>
              </a:solidFill>
              <a:latin typeface="Arial"/>
              <a:ea typeface="Arial"/>
              <a:cs typeface="Arial"/>
              <a:sym typeface="Arial"/>
            </a:endParaRPr>
          </a:p>
        </p:txBody>
      </p:sp>
      <p:sp>
        <p:nvSpPr>
          <p:cNvPr id="3719" name="Google Shape;3719;p35"/>
          <p:cNvSpPr txBox="1"/>
          <p:nvPr/>
        </p:nvSpPr>
        <p:spPr>
          <a:xfrm>
            <a:off x="5181600" y="5189803"/>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14</a:t>
            </a:r>
            <a:endParaRPr b="0" i="0" sz="1400" u="none" cap="none" strike="noStrike">
              <a:solidFill>
                <a:srgbClr val="000000"/>
              </a:solidFill>
              <a:latin typeface="Arial"/>
              <a:ea typeface="Arial"/>
              <a:cs typeface="Arial"/>
              <a:sym typeface="Arial"/>
            </a:endParaRPr>
          </a:p>
        </p:txBody>
      </p:sp>
      <p:sp>
        <p:nvSpPr>
          <p:cNvPr id="3720" name="Google Shape;3720;p35"/>
          <p:cNvSpPr txBox="1"/>
          <p:nvPr/>
        </p:nvSpPr>
        <p:spPr>
          <a:xfrm>
            <a:off x="4800600" y="5189803"/>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36</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18</a:t>
            </a:r>
            <a:endParaRPr b="0" i="0" sz="1400" u="none" cap="none" strike="noStrike">
              <a:solidFill>
                <a:srgbClr val="000000"/>
              </a:solidFill>
              <a:latin typeface="Arial"/>
              <a:ea typeface="Arial"/>
              <a:cs typeface="Arial"/>
              <a:sym typeface="Arial"/>
            </a:endParaRPr>
          </a:p>
        </p:txBody>
      </p:sp>
      <p:sp>
        <p:nvSpPr>
          <p:cNvPr id="3721" name="Google Shape;3721;p35"/>
          <p:cNvSpPr txBox="1"/>
          <p:nvPr/>
        </p:nvSpPr>
        <p:spPr>
          <a:xfrm>
            <a:off x="4367463" y="5189803"/>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54</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26</a:t>
            </a:r>
            <a:endParaRPr b="0" i="0" sz="1400" u="none" cap="none" strike="noStrike">
              <a:solidFill>
                <a:srgbClr val="000000"/>
              </a:solidFill>
              <a:latin typeface="Arial"/>
              <a:ea typeface="Arial"/>
              <a:cs typeface="Arial"/>
              <a:sym typeface="Arial"/>
            </a:endParaRPr>
          </a:p>
        </p:txBody>
      </p:sp>
      <p:sp>
        <p:nvSpPr>
          <p:cNvPr id="3722" name="Google Shape;3722;p35"/>
          <p:cNvSpPr txBox="1"/>
          <p:nvPr/>
        </p:nvSpPr>
        <p:spPr>
          <a:xfrm>
            <a:off x="3962400" y="5189803"/>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59</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35</a:t>
            </a:r>
            <a:endParaRPr b="0" i="0" sz="1400" u="none" cap="none" strike="noStrike">
              <a:solidFill>
                <a:srgbClr val="000000"/>
              </a:solidFill>
              <a:latin typeface="Arial"/>
              <a:ea typeface="Arial"/>
              <a:cs typeface="Arial"/>
              <a:sym typeface="Arial"/>
            </a:endParaRPr>
          </a:p>
        </p:txBody>
      </p:sp>
      <p:sp>
        <p:nvSpPr>
          <p:cNvPr id="3723" name="Google Shape;3723;p35"/>
          <p:cNvSpPr txBox="1"/>
          <p:nvPr/>
        </p:nvSpPr>
        <p:spPr>
          <a:xfrm>
            <a:off x="3553326" y="5189803"/>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70</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46</a:t>
            </a:r>
            <a:endParaRPr b="0" i="0" sz="1400" u="none" cap="none" strike="noStrike">
              <a:solidFill>
                <a:srgbClr val="000000"/>
              </a:solidFill>
              <a:latin typeface="Arial"/>
              <a:ea typeface="Arial"/>
              <a:cs typeface="Arial"/>
              <a:sym typeface="Arial"/>
            </a:endParaRPr>
          </a:p>
        </p:txBody>
      </p:sp>
      <p:sp>
        <p:nvSpPr>
          <p:cNvPr id="3724" name="Google Shape;3724;p35"/>
          <p:cNvSpPr txBox="1"/>
          <p:nvPr/>
        </p:nvSpPr>
        <p:spPr>
          <a:xfrm>
            <a:off x="3124200" y="5189803"/>
            <a:ext cx="141064"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78</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54</a:t>
            </a:r>
            <a:endParaRPr b="0" i="0" sz="1400" u="none" cap="none" strike="noStrike">
              <a:solidFill>
                <a:srgbClr val="000000"/>
              </a:solidFill>
              <a:latin typeface="Arial"/>
              <a:ea typeface="Arial"/>
              <a:cs typeface="Arial"/>
              <a:sym typeface="Arial"/>
            </a:endParaRPr>
          </a:p>
        </p:txBody>
      </p:sp>
      <p:sp>
        <p:nvSpPr>
          <p:cNvPr id="3725" name="Google Shape;3725;p35"/>
          <p:cNvSpPr txBox="1"/>
          <p:nvPr/>
        </p:nvSpPr>
        <p:spPr>
          <a:xfrm>
            <a:off x="2707934" y="5189803"/>
            <a:ext cx="211596"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101</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73</a:t>
            </a:r>
            <a:endParaRPr b="0" i="0" sz="1400" u="none" cap="none" strike="noStrike">
              <a:solidFill>
                <a:srgbClr val="000000"/>
              </a:solidFill>
              <a:latin typeface="Arial"/>
              <a:ea typeface="Arial"/>
              <a:cs typeface="Arial"/>
              <a:sym typeface="Arial"/>
            </a:endParaRPr>
          </a:p>
        </p:txBody>
      </p:sp>
      <p:sp>
        <p:nvSpPr>
          <p:cNvPr id="3726" name="Google Shape;3726;p35"/>
          <p:cNvSpPr txBox="1"/>
          <p:nvPr/>
        </p:nvSpPr>
        <p:spPr>
          <a:xfrm>
            <a:off x="2286000" y="5189803"/>
            <a:ext cx="211596"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122</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78</a:t>
            </a:r>
            <a:endParaRPr b="0" i="0" sz="1400" u="none" cap="none" strike="noStrike">
              <a:solidFill>
                <a:srgbClr val="000000"/>
              </a:solidFill>
              <a:latin typeface="Arial"/>
              <a:ea typeface="Arial"/>
              <a:cs typeface="Arial"/>
              <a:sym typeface="Arial"/>
            </a:endParaRPr>
          </a:p>
        </p:txBody>
      </p:sp>
      <p:sp>
        <p:nvSpPr>
          <p:cNvPr id="3727" name="Google Shape;3727;p35"/>
          <p:cNvSpPr txBox="1"/>
          <p:nvPr/>
        </p:nvSpPr>
        <p:spPr>
          <a:xfrm>
            <a:off x="1864895" y="5189803"/>
            <a:ext cx="211596" cy="36933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159</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262626"/>
                </a:solidFill>
                <a:latin typeface="Arial Narrow"/>
                <a:ea typeface="Arial Narrow"/>
                <a:cs typeface="Arial Narrow"/>
                <a:sym typeface="Arial Narrow"/>
              </a:rPr>
              <a:t>130</a:t>
            </a:r>
            <a:endParaRPr b="0" i="0" sz="1400" u="none" cap="none" strike="noStrike">
              <a:solidFill>
                <a:srgbClr val="000000"/>
              </a:solidFill>
              <a:latin typeface="Arial"/>
              <a:ea typeface="Arial"/>
              <a:cs typeface="Arial"/>
              <a:sym typeface="Arial"/>
            </a:endParaRPr>
          </a:p>
        </p:txBody>
      </p:sp>
      <p:sp>
        <p:nvSpPr>
          <p:cNvPr id="3728" name="Google Shape;3728;p35"/>
          <p:cNvSpPr txBox="1"/>
          <p:nvPr/>
        </p:nvSpPr>
        <p:spPr>
          <a:xfrm>
            <a:off x="6436089" y="4696327"/>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36</a:t>
            </a:r>
            <a:endParaRPr b="0" i="0" sz="1400" u="none" cap="none" strike="noStrike">
              <a:solidFill>
                <a:srgbClr val="000000"/>
              </a:solidFill>
              <a:latin typeface="Arial"/>
              <a:ea typeface="Arial"/>
              <a:cs typeface="Arial"/>
              <a:sym typeface="Arial"/>
            </a:endParaRPr>
          </a:p>
        </p:txBody>
      </p:sp>
      <p:sp>
        <p:nvSpPr>
          <p:cNvPr id="3729" name="Google Shape;3729;p35"/>
          <p:cNvSpPr txBox="1"/>
          <p:nvPr/>
        </p:nvSpPr>
        <p:spPr>
          <a:xfrm>
            <a:off x="6019800" y="4696327"/>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33</a:t>
            </a:r>
            <a:endParaRPr b="0" i="0" sz="1400" u="none" cap="none" strike="noStrike">
              <a:solidFill>
                <a:srgbClr val="000000"/>
              </a:solidFill>
              <a:latin typeface="Arial"/>
              <a:ea typeface="Arial"/>
              <a:cs typeface="Arial"/>
              <a:sym typeface="Arial"/>
            </a:endParaRPr>
          </a:p>
        </p:txBody>
      </p:sp>
      <p:sp>
        <p:nvSpPr>
          <p:cNvPr id="3730" name="Google Shape;3730;p35"/>
          <p:cNvSpPr txBox="1"/>
          <p:nvPr/>
        </p:nvSpPr>
        <p:spPr>
          <a:xfrm>
            <a:off x="5597888" y="4696327"/>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30</a:t>
            </a:r>
            <a:endParaRPr b="0" i="0" sz="1400" u="none" cap="none" strike="noStrike">
              <a:solidFill>
                <a:srgbClr val="000000"/>
              </a:solidFill>
              <a:latin typeface="Arial"/>
              <a:ea typeface="Arial"/>
              <a:cs typeface="Arial"/>
              <a:sym typeface="Arial"/>
            </a:endParaRPr>
          </a:p>
        </p:txBody>
      </p:sp>
      <p:sp>
        <p:nvSpPr>
          <p:cNvPr id="3731" name="Google Shape;3731;p35"/>
          <p:cNvSpPr txBox="1"/>
          <p:nvPr/>
        </p:nvSpPr>
        <p:spPr>
          <a:xfrm>
            <a:off x="5181600" y="4696327"/>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27</a:t>
            </a:r>
            <a:endParaRPr b="0" i="0" sz="1400" u="none" cap="none" strike="noStrike">
              <a:solidFill>
                <a:srgbClr val="000000"/>
              </a:solidFill>
              <a:latin typeface="Arial"/>
              <a:ea typeface="Arial"/>
              <a:cs typeface="Arial"/>
              <a:sym typeface="Arial"/>
            </a:endParaRPr>
          </a:p>
        </p:txBody>
      </p:sp>
      <p:sp>
        <p:nvSpPr>
          <p:cNvPr id="3732" name="Google Shape;3732;p35"/>
          <p:cNvSpPr txBox="1"/>
          <p:nvPr/>
        </p:nvSpPr>
        <p:spPr>
          <a:xfrm>
            <a:off x="4800600" y="4696327"/>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24</a:t>
            </a:r>
            <a:endParaRPr b="0" i="0" sz="1400" u="none" cap="none" strike="noStrike">
              <a:solidFill>
                <a:srgbClr val="000000"/>
              </a:solidFill>
              <a:latin typeface="Arial"/>
              <a:ea typeface="Arial"/>
              <a:cs typeface="Arial"/>
              <a:sym typeface="Arial"/>
            </a:endParaRPr>
          </a:p>
        </p:txBody>
      </p:sp>
      <p:sp>
        <p:nvSpPr>
          <p:cNvPr id="3733" name="Google Shape;3733;p35"/>
          <p:cNvSpPr txBox="1"/>
          <p:nvPr/>
        </p:nvSpPr>
        <p:spPr>
          <a:xfrm>
            <a:off x="4378688" y="4696327"/>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21</a:t>
            </a:r>
            <a:endParaRPr b="0" i="0" sz="1400" u="none" cap="none" strike="noStrike">
              <a:solidFill>
                <a:srgbClr val="000000"/>
              </a:solidFill>
              <a:latin typeface="Arial"/>
              <a:ea typeface="Arial"/>
              <a:cs typeface="Arial"/>
              <a:sym typeface="Arial"/>
            </a:endParaRPr>
          </a:p>
        </p:txBody>
      </p:sp>
      <p:sp>
        <p:nvSpPr>
          <p:cNvPr id="3734" name="Google Shape;3734;p35"/>
          <p:cNvSpPr txBox="1"/>
          <p:nvPr/>
        </p:nvSpPr>
        <p:spPr>
          <a:xfrm>
            <a:off x="3962400" y="4696327"/>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18</a:t>
            </a:r>
            <a:endParaRPr b="0" i="0" sz="1400" u="none" cap="none" strike="noStrike">
              <a:solidFill>
                <a:srgbClr val="000000"/>
              </a:solidFill>
              <a:latin typeface="Arial"/>
              <a:ea typeface="Arial"/>
              <a:cs typeface="Arial"/>
              <a:sym typeface="Arial"/>
            </a:endParaRPr>
          </a:p>
        </p:txBody>
      </p:sp>
      <p:sp>
        <p:nvSpPr>
          <p:cNvPr id="3735" name="Google Shape;3735;p35"/>
          <p:cNvSpPr txBox="1"/>
          <p:nvPr/>
        </p:nvSpPr>
        <p:spPr>
          <a:xfrm>
            <a:off x="3552528" y="4696327"/>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15</a:t>
            </a:r>
            <a:endParaRPr b="0" i="0" sz="1400" u="none" cap="none" strike="noStrike">
              <a:solidFill>
                <a:srgbClr val="000000"/>
              </a:solidFill>
              <a:latin typeface="Arial"/>
              <a:ea typeface="Arial"/>
              <a:cs typeface="Arial"/>
              <a:sym typeface="Arial"/>
            </a:endParaRPr>
          </a:p>
        </p:txBody>
      </p:sp>
      <p:sp>
        <p:nvSpPr>
          <p:cNvPr id="3736" name="Google Shape;3736;p35"/>
          <p:cNvSpPr txBox="1"/>
          <p:nvPr/>
        </p:nvSpPr>
        <p:spPr>
          <a:xfrm>
            <a:off x="3137032" y="4696327"/>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12</a:t>
            </a:r>
            <a:endParaRPr b="0" i="0" sz="1400" u="none" cap="none" strike="noStrike">
              <a:solidFill>
                <a:srgbClr val="000000"/>
              </a:solidFill>
              <a:latin typeface="Arial"/>
              <a:ea typeface="Arial"/>
              <a:cs typeface="Arial"/>
              <a:sym typeface="Arial"/>
            </a:endParaRPr>
          </a:p>
        </p:txBody>
      </p:sp>
      <p:sp>
        <p:nvSpPr>
          <p:cNvPr id="3737" name="Google Shape;3737;p35"/>
          <p:cNvSpPr txBox="1"/>
          <p:nvPr/>
        </p:nvSpPr>
        <p:spPr>
          <a:xfrm>
            <a:off x="2778466" y="4696327"/>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9</a:t>
            </a:r>
            <a:endParaRPr b="0" i="0" sz="1400" u="none" cap="none" strike="noStrike">
              <a:solidFill>
                <a:srgbClr val="000000"/>
              </a:solidFill>
              <a:latin typeface="Arial"/>
              <a:ea typeface="Arial"/>
              <a:cs typeface="Arial"/>
              <a:sym typeface="Arial"/>
            </a:endParaRPr>
          </a:p>
        </p:txBody>
      </p:sp>
      <p:sp>
        <p:nvSpPr>
          <p:cNvPr id="3738" name="Google Shape;3738;p35"/>
          <p:cNvSpPr txBox="1"/>
          <p:nvPr/>
        </p:nvSpPr>
        <p:spPr>
          <a:xfrm>
            <a:off x="2362200" y="4696327"/>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6</a:t>
            </a:r>
            <a:endParaRPr b="0" i="0" sz="1400" u="none" cap="none" strike="noStrike">
              <a:solidFill>
                <a:srgbClr val="000000"/>
              </a:solidFill>
              <a:latin typeface="Arial"/>
              <a:ea typeface="Arial"/>
              <a:cs typeface="Arial"/>
              <a:sym typeface="Arial"/>
            </a:endParaRPr>
          </a:p>
        </p:txBody>
      </p:sp>
      <p:sp>
        <p:nvSpPr>
          <p:cNvPr id="3739" name="Google Shape;3739;p35"/>
          <p:cNvSpPr txBox="1"/>
          <p:nvPr/>
        </p:nvSpPr>
        <p:spPr>
          <a:xfrm>
            <a:off x="1939492" y="4696327"/>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3</a:t>
            </a:r>
            <a:endParaRPr b="0" i="0" sz="1400" u="none" cap="none" strike="noStrike">
              <a:solidFill>
                <a:srgbClr val="000000"/>
              </a:solidFill>
              <a:latin typeface="Arial"/>
              <a:ea typeface="Arial"/>
              <a:cs typeface="Arial"/>
              <a:sym typeface="Arial"/>
            </a:endParaRPr>
          </a:p>
        </p:txBody>
      </p:sp>
      <p:sp>
        <p:nvSpPr>
          <p:cNvPr id="3740" name="Google Shape;3740;p35"/>
          <p:cNvSpPr txBox="1"/>
          <p:nvPr/>
        </p:nvSpPr>
        <p:spPr>
          <a:xfrm>
            <a:off x="1524000" y="4696327"/>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3741" name="Google Shape;3741;p35"/>
          <p:cNvSpPr txBox="1"/>
          <p:nvPr/>
        </p:nvSpPr>
        <p:spPr>
          <a:xfrm>
            <a:off x="1082843" y="4401152"/>
            <a:ext cx="70532"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3742" name="Google Shape;3742;p35"/>
          <p:cNvSpPr txBox="1"/>
          <p:nvPr/>
        </p:nvSpPr>
        <p:spPr>
          <a:xfrm>
            <a:off x="1012311" y="3705727"/>
            <a:ext cx="141064"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25</a:t>
            </a:r>
            <a:endParaRPr b="0" i="0" sz="1400" u="none" cap="none" strike="noStrike">
              <a:solidFill>
                <a:srgbClr val="000000"/>
              </a:solidFill>
              <a:latin typeface="Arial"/>
              <a:ea typeface="Arial"/>
              <a:cs typeface="Arial"/>
              <a:sym typeface="Arial"/>
            </a:endParaRPr>
          </a:p>
        </p:txBody>
      </p:sp>
      <p:sp>
        <p:nvSpPr>
          <p:cNvPr id="3743" name="Google Shape;3743;p35"/>
          <p:cNvSpPr txBox="1"/>
          <p:nvPr/>
        </p:nvSpPr>
        <p:spPr>
          <a:xfrm>
            <a:off x="1012311" y="3039179"/>
            <a:ext cx="141064"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50</a:t>
            </a:r>
            <a:endParaRPr b="0" i="0" sz="1400" u="none" cap="none" strike="noStrike">
              <a:solidFill>
                <a:srgbClr val="000000"/>
              </a:solidFill>
              <a:latin typeface="Arial"/>
              <a:ea typeface="Arial"/>
              <a:cs typeface="Arial"/>
              <a:sym typeface="Arial"/>
            </a:endParaRPr>
          </a:p>
        </p:txBody>
      </p:sp>
      <p:sp>
        <p:nvSpPr>
          <p:cNvPr id="3744" name="Google Shape;3744;p35"/>
          <p:cNvSpPr txBox="1"/>
          <p:nvPr/>
        </p:nvSpPr>
        <p:spPr>
          <a:xfrm>
            <a:off x="1012311" y="2363005"/>
            <a:ext cx="141064"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75</a:t>
            </a:r>
            <a:endParaRPr b="0" i="0" sz="1400" u="none" cap="none" strike="noStrike">
              <a:solidFill>
                <a:srgbClr val="000000"/>
              </a:solidFill>
              <a:latin typeface="Arial"/>
              <a:ea typeface="Arial"/>
              <a:cs typeface="Arial"/>
              <a:sym typeface="Arial"/>
            </a:endParaRPr>
          </a:p>
        </p:txBody>
      </p:sp>
      <p:sp>
        <p:nvSpPr>
          <p:cNvPr id="3745" name="Google Shape;3745;p35"/>
          <p:cNvSpPr txBox="1"/>
          <p:nvPr/>
        </p:nvSpPr>
        <p:spPr>
          <a:xfrm>
            <a:off x="941779" y="1690039"/>
            <a:ext cx="211596"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100</a:t>
            </a:r>
            <a:endParaRPr b="0" i="0" sz="1400" u="none" cap="none" strike="noStrike">
              <a:solidFill>
                <a:srgbClr val="000000"/>
              </a:solidFill>
              <a:latin typeface="Arial"/>
              <a:ea typeface="Arial"/>
              <a:cs typeface="Arial"/>
              <a:sym typeface="Arial"/>
            </a:endParaRPr>
          </a:p>
        </p:txBody>
      </p:sp>
      <p:sp>
        <p:nvSpPr>
          <p:cNvPr id="3746" name="Google Shape;3746;p35"/>
          <p:cNvSpPr txBox="1"/>
          <p:nvPr/>
        </p:nvSpPr>
        <p:spPr>
          <a:xfrm>
            <a:off x="2257958" y="1882542"/>
            <a:ext cx="253274"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3D8849"/>
                </a:solidFill>
                <a:latin typeface="Arial Narrow"/>
                <a:ea typeface="Arial Narrow"/>
                <a:cs typeface="Arial Narrow"/>
                <a:sym typeface="Arial Narrow"/>
              </a:rPr>
              <a:t>66%</a:t>
            </a:r>
            <a:endParaRPr b="0" i="0" sz="1400" u="none" cap="none" strike="noStrike">
              <a:solidFill>
                <a:srgbClr val="3D8849"/>
              </a:solidFill>
              <a:latin typeface="Arial"/>
              <a:ea typeface="Arial"/>
              <a:cs typeface="Arial"/>
              <a:sym typeface="Arial"/>
            </a:endParaRPr>
          </a:p>
        </p:txBody>
      </p:sp>
      <p:sp>
        <p:nvSpPr>
          <p:cNvPr id="3747" name="Google Shape;3747;p35"/>
          <p:cNvSpPr txBox="1"/>
          <p:nvPr/>
        </p:nvSpPr>
        <p:spPr>
          <a:xfrm>
            <a:off x="3088910" y="2711918"/>
            <a:ext cx="253275"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3D8849"/>
                </a:solidFill>
                <a:latin typeface="Arial Narrow"/>
                <a:ea typeface="Arial Narrow"/>
                <a:cs typeface="Arial Narrow"/>
                <a:sym typeface="Arial Narrow"/>
              </a:rPr>
              <a:t>43%</a:t>
            </a:r>
            <a:endParaRPr b="0" i="0" sz="1400" u="none" cap="none" strike="noStrike">
              <a:solidFill>
                <a:srgbClr val="3D8849"/>
              </a:solidFill>
              <a:latin typeface="Arial"/>
              <a:ea typeface="Arial"/>
              <a:cs typeface="Arial"/>
              <a:sym typeface="Arial"/>
            </a:endParaRPr>
          </a:p>
        </p:txBody>
      </p:sp>
      <p:sp>
        <p:nvSpPr>
          <p:cNvPr id="3748" name="Google Shape;3748;p35"/>
          <p:cNvSpPr txBox="1"/>
          <p:nvPr/>
        </p:nvSpPr>
        <p:spPr>
          <a:xfrm>
            <a:off x="3908656" y="3048000"/>
            <a:ext cx="253275"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3D8849"/>
                </a:solidFill>
                <a:latin typeface="Arial Narrow"/>
                <a:ea typeface="Arial Narrow"/>
                <a:cs typeface="Arial Narrow"/>
                <a:sym typeface="Arial Narrow"/>
              </a:rPr>
              <a:t>34%</a:t>
            </a:r>
            <a:endParaRPr b="0" i="0" sz="1400" u="none" cap="none" strike="noStrike">
              <a:solidFill>
                <a:srgbClr val="3D8849"/>
              </a:solidFill>
              <a:latin typeface="Arial"/>
              <a:ea typeface="Arial"/>
              <a:cs typeface="Arial"/>
              <a:sym typeface="Arial"/>
            </a:endParaRPr>
          </a:p>
        </p:txBody>
      </p:sp>
      <p:sp>
        <p:nvSpPr>
          <p:cNvPr id="3749" name="Google Shape;3749;p35"/>
          <p:cNvSpPr txBox="1"/>
          <p:nvPr/>
        </p:nvSpPr>
        <p:spPr>
          <a:xfrm>
            <a:off x="4786162" y="3277402"/>
            <a:ext cx="253275"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3D8849"/>
                </a:solidFill>
                <a:latin typeface="Arial Narrow"/>
                <a:ea typeface="Arial Narrow"/>
                <a:cs typeface="Arial Narrow"/>
                <a:sym typeface="Arial Narrow"/>
              </a:rPr>
              <a:t>26%</a:t>
            </a:r>
            <a:endParaRPr b="0" i="0" sz="1400" u="none" cap="none" strike="noStrike">
              <a:solidFill>
                <a:srgbClr val="3D8849"/>
              </a:solidFill>
              <a:latin typeface="Arial"/>
              <a:ea typeface="Arial"/>
              <a:cs typeface="Arial"/>
              <a:sym typeface="Arial"/>
            </a:endParaRPr>
          </a:p>
        </p:txBody>
      </p:sp>
      <p:sp>
        <p:nvSpPr>
          <p:cNvPr id="3750" name="Google Shape;3750;p35"/>
          <p:cNvSpPr txBox="1"/>
          <p:nvPr/>
        </p:nvSpPr>
        <p:spPr>
          <a:xfrm>
            <a:off x="2031732" y="3400124"/>
            <a:ext cx="253275"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Narrow"/>
                <a:ea typeface="Arial Narrow"/>
                <a:cs typeface="Arial Narrow"/>
                <a:sym typeface="Arial Narrow"/>
              </a:rPr>
              <a:t>40%</a:t>
            </a:r>
            <a:endParaRPr b="0" i="0" sz="1400" u="none" cap="none" strike="noStrike">
              <a:solidFill>
                <a:srgbClr val="000000"/>
              </a:solidFill>
              <a:latin typeface="Arial"/>
              <a:ea typeface="Arial"/>
              <a:cs typeface="Arial"/>
              <a:sym typeface="Arial"/>
            </a:endParaRPr>
          </a:p>
        </p:txBody>
      </p:sp>
      <p:sp>
        <p:nvSpPr>
          <p:cNvPr id="3751" name="Google Shape;3751;p35"/>
          <p:cNvSpPr txBox="1"/>
          <p:nvPr/>
        </p:nvSpPr>
        <p:spPr>
          <a:xfrm>
            <a:off x="2863520" y="3777917"/>
            <a:ext cx="253275"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Narrow"/>
                <a:ea typeface="Arial Narrow"/>
                <a:cs typeface="Arial Narrow"/>
                <a:sym typeface="Arial Narrow"/>
              </a:rPr>
              <a:t>28%</a:t>
            </a:r>
            <a:endParaRPr b="0" i="0" sz="1400" u="none" cap="none" strike="noStrike">
              <a:solidFill>
                <a:srgbClr val="000000"/>
              </a:solidFill>
              <a:latin typeface="Arial"/>
              <a:ea typeface="Arial"/>
              <a:cs typeface="Arial"/>
              <a:sym typeface="Arial"/>
            </a:endParaRPr>
          </a:p>
        </p:txBody>
      </p:sp>
      <p:sp>
        <p:nvSpPr>
          <p:cNvPr id="3752" name="Google Shape;3752;p35"/>
          <p:cNvSpPr txBox="1"/>
          <p:nvPr/>
        </p:nvSpPr>
        <p:spPr>
          <a:xfrm>
            <a:off x="3741821" y="4052236"/>
            <a:ext cx="253275"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Narrow"/>
                <a:ea typeface="Arial Narrow"/>
                <a:cs typeface="Arial Narrow"/>
                <a:sym typeface="Arial Narrow"/>
              </a:rPr>
              <a:t>18%</a:t>
            </a:r>
            <a:endParaRPr b="0" i="0" sz="1400" u="none" cap="none" strike="noStrike">
              <a:solidFill>
                <a:srgbClr val="000000"/>
              </a:solidFill>
              <a:latin typeface="Arial"/>
              <a:ea typeface="Arial"/>
              <a:cs typeface="Arial"/>
              <a:sym typeface="Arial"/>
            </a:endParaRPr>
          </a:p>
        </p:txBody>
      </p:sp>
      <p:sp>
        <p:nvSpPr>
          <p:cNvPr id="3753" name="Google Shape;3753;p35"/>
          <p:cNvSpPr txBox="1"/>
          <p:nvPr/>
        </p:nvSpPr>
        <p:spPr>
          <a:xfrm>
            <a:off x="4541520" y="4180573"/>
            <a:ext cx="253275"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Narrow"/>
                <a:ea typeface="Arial Narrow"/>
                <a:cs typeface="Arial Narrow"/>
                <a:sym typeface="Arial Narrow"/>
              </a:rPr>
              <a:t>13%</a:t>
            </a:r>
            <a:endParaRPr b="0" i="0" sz="1400" u="none" cap="none" strike="noStrike">
              <a:solidFill>
                <a:srgbClr val="000000"/>
              </a:solidFill>
              <a:latin typeface="Arial"/>
              <a:ea typeface="Arial"/>
              <a:cs typeface="Arial"/>
              <a:sym typeface="Arial"/>
            </a:endParaRPr>
          </a:p>
        </p:txBody>
      </p:sp>
      <p:sp>
        <p:nvSpPr>
          <p:cNvPr id="3754" name="Google Shape;3754;p35"/>
          <p:cNvSpPr txBox="1"/>
          <p:nvPr/>
        </p:nvSpPr>
        <p:spPr>
          <a:xfrm>
            <a:off x="1675433" y="1099836"/>
            <a:ext cx="3156000" cy="523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400" u="none" cap="none" strike="noStrike">
                <a:solidFill>
                  <a:srgbClr val="262626"/>
                </a:solidFill>
                <a:latin typeface="Arial Narrow"/>
                <a:ea typeface="Arial Narrow"/>
                <a:cs typeface="Arial Narrow"/>
                <a:sym typeface="Arial Narrow"/>
              </a:rPr>
              <a:t>ITT patient population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0" lang="en-US" sz="1400" u="none" cap="none" strike="noStrike">
                <a:solidFill>
                  <a:schemeClr val="accent2"/>
                </a:solidFill>
                <a:latin typeface="Arial Narrow"/>
                <a:ea typeface="Arial Narrow"/>
                <a:cs typeface="Arial Narrow"/>
                <a:sym typeface="Arial Narrow"/>
              </a:rPr>
              <a:t>65% prior CDK4/6i, 30% treatment in 1L</a:t>
            </a:r>
            <a:endParaRPr b="0" i="0" sz="1400" u="none" cap="none" strike="noStrike">
              <a:solidFill>
                <a:schemeClr val="accent2"/>
              </a:solidFill>
              <a:latin typeface="Arial"/>
              <a:ea typeface="Arial"/>
              <a:cs typeface="Arial"/>
              <a:sym typeface="Arial"/>
            </a:endParaRPr>
          </a:p>
        </p:txBody>
      </p:sp>
      <p:sp>
        <p:nvSpPr>
          <p:cNvPr id="3755" name="Google Shape;3755;p35"/>
          <p:cNvSpPr/>
          <p:nvPr/>
        </p:nvSpPr>
        <p:spPr>
          <a:xfrm>
            <a:off x="8250317" y="2896584"/>
            <a:ext cx="3512407" cy="553587"/>
          </a:xfrm>
          <a:prstGeom prst="roundRect">
            <a:avLst>
              <a:gd fmla="val 16667" name="adj"/>
            </a:avLst>
          </a:prstGeom>
          <a:solidFill>
            <a:srgbClr val="C6D8E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900"/>
              <a:buFont typeface="Arial"/>
              <a:buNone/>
            </a:pPr>
            <a:r>
              <a:rPr b="1" i="0" lang="en-US" sz="1700" u="none" cap="none" strike="noStrike">
                <a:solidFill>
                  <a:srgbClr val="262626"/>
                </a:solidFill>
                <a:latin typeface="Arial Narrow"/>
                <a:ea typeface="Arial Narrow"/>
                <a:cs typeface="Arial Narrow"/>
                <a:sym typeface="Arial Narrow"/>
              </a:rPr>
              <a:t>Combination currently not approved by the FDA/EMA </a:t>
            </a:r>
            <a:endParaRPr b="0" i="0" sz="1700" u="none" cap="none" strike="noStrike">
              <a:solidFill>
                <a:srgbClr val="262626"/>
              </a:solidFill>
              <a:latin typeface="Arial Narrow"/>
              <a:ea typeface="Arial Narrow"/>
              <a:cs typeface="Arial Narrow"/>
              <a:sym typeface="Arial Narrow"/>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6" name="Shape 3776"/>
        <p:cNvGrpSpPr/>
        <p:nvPr/>
      </p:nvGrpSpPr>
      <p:grpSpPr>
        <a:xfrm>
          <a:off x="0" y="0"/>
          <a:ext cx="0" cy="0"/>
          <a:chOff x="0" y="0"/>
          <a:chExt cx="0" cy="0"/>
        </a:xfrm>
      </p:grpSpPr>
      <p:sp>
        <p:nvSpPr>
          <p:cNvPr id="3777" name="Google Shape;3777;p14"/>
          <p:cNvSpPr txBox="1"/>
          <p:nvPr>
            <p:ph idx="12" type="sldNum"/>
          </p:nvPr>
        </p:nvSpPr>
        <p:spPr>
          <a:xfrm>
            <a:off x="0" y="6283764"/>
            <a:ext cx="431700" cy="131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3778" name="Google Shape;3778;p14"/>
          <p:cNvSpPr txBox="1"/>
          <p:nvPr>
            <p:ph idx="11" type="ftr"/>
          </p:nvPr>
        </p:nvSpPr>
        <p:spPr>
          <a:xfrm>
            <a:off x="431800" y="6270342"/>
            <a:ext cx="8629800" cy="150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ET, endocrine therapy; SOC, standard of care.	</a:t>
            </a:r>
            <a:endParaRPr/>
          </a:p>
          <a:p>
            <a:pPr indent="0" lvl="0" marL="0" rtl="0" algn="l">
              <a:lnSpc>
                <a:spcPct val="100000"/>
              </a:lnSpc>
              <a:spcBef>
                <a:spcPts val="0"/>
              </a:spcBef>
              <a:spcAft>
                <a:spcPts val="0"/>
              </a:spcAft>
              <a:buSzPts val="1400"/>
              <a:buNone/>
            </a:pPr>
            <a:r>
              <a:rPr lang="en-US"/>
              <a:t>1. Jhaveri KL, et al. </a:t>
            </a:r>
            <a:r>
              <a:rPr i="1" lang="en-US"/>
              <a:t>N Engl J Med</a:t>
            </a:r>
            <a:r>
              <a:rPr lang="en-US"/>
              <a:t>. 2025;392(12):1189-1202.</a:t>
            </a:r>
            <a:endParaRPr/>
          </a:p>
        </p:txBody>
      </p:sp>
      <p:sp>
        <p:nvSpPr>
          <p:cNvPr id="3779" name="Google Shape;3779;p14"/>
          <p:cNvSpPr txBox="1"/>
          <p:nvPr>
            <p:ph type="title"/>
          </p:nvPr>
        </p:nvSpPr>
        <p:spPr>
          <a:xfrm>
            <a:off x="431800" y="370541"/>
            <a:ext cx="11326800" cy="677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solidFill>
                  <a:srgbClr val="153F5A"/>
                </a:solidFill>
              </a:rPr>
              <a:t>EMBER-3: The safety profiles of imlunestrant + abemaciclib were consistent with previous findings</a:t>
            </a:r>
            <a:r>
              <a:rPr baseline="30000" lang="en-US">
                <a:solidFill>
                  <a:srgbClr val="153F5A"/>
                </a:solidFill>
              </a:rPr>
              <a:t>1</a:t>
            </a:r>
            <a:endParaRPr/>
          </a:p>
        </p:txBody>
      </p:sp>
      <p:graphicFrame>
        <p:nvGraphicFramePr>
          <p:cNvPr id="3780" name="Google Shape;3780;p14"/>
          <p:cNvGraphicFramePr/>
          <p:nvPr/>
        </p:nvGraphicFramePr>
        <p:xfrm>
          <a:off x="431813" y="1280010"/>
          <a:ext cx="3000000" cy="3000000"/>
        </p:xfrm>
        <a:graphic>
          <a:graphicData uri="http://schemas.openxmlformats.org/drawingml/2006/table">
            <a:tbl>
              <a:tblPr>
                <a:noFill/>
                <a:tableStyleId>{B670556F-2E9B-48F4-A988-F57587558883}</a:tableStyleId>
              </a:tblPr>
              <a:tblGrid>
                <a:gridCol w="3661875"/>
                <a:gridCol w="1916225"/>
                <a:gridCol w="1916225"/>
                <a:gridCol w="1916225"/>
                <a:gridCol w="1916225"/>
              </a:tblGrid>
              <a:tr h="396550">
                <a:tc>
                  <a:txBody>
                    <a:bodyPr/>
                    <a:lstStyle/>
                    <a:p>
                      <a:pPr indent="91440" lvl="0" marL="0" marR="0" rtl="0" algn="l">
                        <a:lnSpc>
                          <a:spcPct val="100000"/>
                        </a:lnSpc>
                        <a:spcBef>
                          <a:spcPts val="0"/>
                        </a:spcBef>
                        <a:spcAft>
                          <a:spcPts val="0"/>
                        </a:spcAft>
                        <a:buClr>
                          <a:srgbClr val="000000"/>
                        </a:buClr>
                        <a:buSzPts val="1350"/>
                        <a:buFont typeface="Arial"/>
                        <a:buNone/>
                      </a:pPr>
                      <a:r>
                        <a:t/>
                      </a:r>
                      <a:endParaRPr b="1" i="0" sz="1800" u="none" cap="none" strike="noStrike">
                        <a:solidFill>
                          <a:srgbClr val="262626"/>
                        </a:solidFill>
                        <a:latin typeface="Arial Narrow"/>
                        <a:ea typeface="Arial Narrow"/>
                        <a:cs typeface="Arial Narrow"/>
                        <a:sym typeface="Arial Narrow"/>
                      </a:endParaRPr>
                    </a:p>
                  </a:txBody>
                  <a:tcPr marT="9150" marB="9150" marR="55450"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gridSpan="2">
                  <a:txBody>
                    <a:bodyPr/>
                    <a:lstStyle/>
                    <a:p>
                      <a:pPr indent="0" lvl="0" marL="0" marR="0" rtl="0" algn="ctr">
                        <a:lnSpc>
                          <a:spcPct val="100000"/>
                        </a:lnSpc>
                        <a:spcBef>
                          <a:spcPts val="0"/>
                        </a:spcBef>
                        <a:spcAft>
                          <a:spcPts val="0"/>
                        </a:spcAft>
                        <a:buClr>
                          <a:srgbClr val="000000"/>
                        </a:buClr>
                        <a:buSzPts val="1350"/>
                        <a:buFont typeface="Arial"/>
                        <a:buNone/>
                      </a:pPr>
                      <a:r>
                        <a:rPr b="1" i="0" lang="en-US" sz="1600" u="none" cap="none" strike="noStrike">
                          <a:solidFill>
                            <a:schemeClr val="lt1"/>
                          </a:solidFill>
                          <a:latin typeface="Arial Narrow"/>
                          <a:ea typeface="Arial Narrow"/>
                          <a:cs typeface="Arial Narrow"/>
                          <a:sym typeface="Arial Narrow"/>
                        </a:rPr>
                        <a:t>Imlunestrant + abemaciclib (n=208)</a:t>
                      </a:r>
                      <a:endParaRPr b="1" i="0" sz="1800" u="none" cap="none" strike="noStrike">
                        <a:solidFill>
                          <a:schemeClr val="lt1"/>
                        </a:solidFill>
                        <a:latin typeface="Arial Narrow"/>
                        <a:ea typeface="Arial Narrow"/>
                        <a:cs typeface="Arial Narrow"/>
                        <a:sym typeface="Arial Narrow"/>
                      </a:endParaRPr>
                    </a:p>
                  </a:txBody>
                  <a:tcPr marT="9150" marB="9150" marR="55450" marL="55450" anchor="ctr">
                    <a:lnL cap="flat" cmpd="sng" w="9525">
                      <a:solidFill>
                        <a:srgbClr val="000000">
                          <a:alpha val="0"/>
                        </a:srgbClr>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3D8849"/>
                    </a:solidFill>
                  </a:tcPr>
                </a:tc>
                <a:tc hMerge="1"/>
                <a:tc gridSpan="2">
                  <a:txBody>
                    <a:bodyPr/>
                    <a:lstStyle/>
                    <a:p>
                      <a:pPr indent="0" lvl="0" marL="0" marR="0" rtl="0" algn="ctr">
                        <a:lnSpc>
                          <a:spcPct val="100000"/>
                        </a:lnSpc>
                        <a:spcBef>
                          <a:spcPts val="0"/>
                        </a:spcBef>
                        <a:spcAft>
                          <a:spcPts val="0"/>
                        </a:spcAft>
                        <a:buClr>
                          <a:srgbClr val="000000"/>
                        </a:buClr>
                        <a:buSzPts val="1350"/>
                        <a:buFont typeface="Arial"/>
                        <a:buNone/>
                      </a:pPr>
                      <a:r>
                        <a:rPr b="1" i="0" lang="en-US" sz="1600" u="none" cap="none" strike="noStrike">
                          <a:solidFill>
                            <a:schemeClr val="lt1"/>
                          </a:solidFill>
                          <a:latin typeface="Arial Narrow"/>
                          <a:ea typeface="Arial Narrow"/>
                          <a:cs typeface="Arial Narrow"/>
                          <a:sym typeface="Arial Narrow"/>
                        </a:rPr>
                        <a:t>SOC ET (n=324)</a:t>
                      </a:r>
                      <a:endParaRPr sz="1400" u="none" cap="none" strike="noStrike"/>
                    </a:p>
                  </a:txBody>
                  <a:tcPr marT="9150" marB="9150" marR="55450" marL="55450" anchor="ctr">
                    <a:lnL cap="flat" cmpd="sng" w="9525">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6"/>
                    </a:solidFill>
                  </a:tcPr>
                </a:tc>
                <a:tc hMerge="1"/>
              </a:tr>
              <a:tr h="396550">
                <a:tc>
                  <a:txBody>
                    <a:bodyPr/>
                    <a:lstStyle/>
                    <a:p>
                      <a:pPr indent="91440" lvl="0" marL="0" marR="0" rtl="0" algn="l">
                        <a:lnSpc>
                          <a:spcPct val="100000"/>
                        </a:lnSpc>
                        <a:spcBef>
                          <a:spcPts val="0"/>
                        </a:spcBef>
                        <a:spcAft>
                          <a:spcPts val="0"/>
                        </a:spcAft>
                        <a:buClr>
                          <a:srgbClr val="000000"/>
                        </a:buClr>
                        <a:buSzPts val="1350"/>
                        <a:buFont typeface="Arial"/>
                        <a:buNone/>
                      </a:pPr>
                      <a:r>
                        <a:rPr b="1" lang="en-US" sz="1600" u="none" cap="none" strike="noStrike">
                          <a:solidFill>
                            <a:srgbClr val="262626"/>
                          </a:solidFill>
                          <a:latin typeface="Arial Narrow"/>
                          <a:ea typeface="Arial Narrow"/>
                          <a:cs typeface="Arial Narrow"/>
                          <a:sym typeface="Arial Narrow"/>
                        </a:rPr>
                        <a:t>Adverse events in ≥20% of patients, %</a:t>
                      </a:r>
                      <a:endParaRPr b="1" i="0" sz="1600" u="none" cap="none" strike="noStrike">
                        <a:solidFill>
                          <a:srgbClr val="262626"/>
                        </a:solidFill>
                        <a:latin typeface="Arial Narrow"/>
                        <a:ea typeface="Arial Narrow"/>
                        <a:cs typeface="Arial Narrow"/>
                        <a:sym typeface="Arial Narrow"/>
                      </a:endParaRPr>
                    </a:p>
                  </a:txBody>
                  <a:tcPr marT="9150" marB="9150" marR="55450"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1" i="0" lang="en-US" sz="1600" u="none" cap="none" strike="noStrike">
                          <a:solidFill>
                            <a:srgbClr val="262626"/>
                          </a:solidFill>
                          <a:latin typeface="Arial Narrow"/>
                          <a:ea typeface="Arial Narrow"/>
                          <a:cs typeface="Arial Narrow"/>
                          <a:sym typeface="Arial Narrow"/>
                        </a:rPr>
                        <a:t>All grades</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1" i="0" lang="en-US" sz="1600" u="none" cap="none" strike="noStrike">
                          <a:solidFill>
                            <a:srgbClr val="262626"/>
                          </a:solidFill>
                          <a:latin typeface="Arial Narrow"/>
                          <a:ea typeface="Arial Narrow"/>
                          <a:cs typeface="Arial Narrow"/>
                          <a:sym typeface="Arial Narrow"/>
                        </a:rPr>
                        <a:t>Grade ≥3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1" i="0" lang="en-US" sz="1600" u="none" cap="none" strike="noStrike">
                          <a:solidFill>
                            <a:srgbClr val="262626"/>
                          </a:solidFill>
                          <a:latin typeface="Arial Narrow"/>
                          <a:ea typeface="Arial Narrow"/>
                          <a:cs typeface="Arial Narrow"/>
                          <a:sym typeface="Arial Narrow"/>
                        </a:rPr>
                        <a:t>All grades</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1" i="0" lang="en-US" sz="1600" u="none" cap="none" strike="noStrike">
                          <a:solidFill>
                            <a:srgbClr val="262626"/>
                          </a:solidFill>
                          <a:latin typeface="Arial Narrow"/>
                          <a:ea typeface="Arial Narrow"/>
                          <a:cs typeface="Arial Narrow"/>
                          <a:sym typeface="Arial Narrow"/>
                        </a:rPr>
                        <a:t>Grade ≥3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3965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Diarrhea</a:t>
                      </a:r>
                      <a:endParaRPr b="0" i="0" sz="1800" u="none" cap="none" strike="noStrike">
                        <a:solidFill>
                          <a:srgbClr val="262626"/>
                        </a:solidFill>
                        <a:latin typeface="Arial Narrow"/>
                        <a:ea typeface="Arial Narrow"/>
                        <a:cs typeface="Arial Narrow"/>
                        <a:sym typeface="Arial Narrow"/>
                      </a:endParaRPr>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86</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8</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rgbClr val="000000"/>
                        </a:buClr>
                        <a:buSzPts val="1350"/>
                        <a:buFont typeface="Arial"/>
                        <a:buNone/>
                      </a:pPr>
                      <a:r>
                        <a:rPr b="0" i="0" lang="en-US" sz="1600" u="none" cap="none" strike="noStrike">
                          <a:solidFill>
                            <a:srgbClr val="262626"/>
                          </a:solidFill>
                          <a:latin typeface="Arial Narrow"/>
                          <a:ea typeface="Arial Narrow"/>
                          <a:cs typeface="Arial Narrow"/>
                          <a:sym typeface="Arial Narrow"/>
                        </a:rPr>
                        <a:t>12</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0</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r h="3965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Nausea</a:t>
                      </a:r>
                      <a:endParaRPr b="0" i="0" sz="1800" u="none" cap="none" strike="noStrike">
                        <a:solidFill>
                          <a:srgbClr val="262626"/>
                        </a:solidFill>
                        <a:latin typeface="Arial Narrow"/>
                        <a:ea typeface="Arial Narrow"/>
                        <a:cs typeface="Arial Narrow"/>
                        <a:sym typeface="Arial Narrow"/>
                      </a:endParaRPr>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49</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2</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rgbClr val="000000"/>
                        </a:buClr>
                        <a:buSzPts val="1350"/>
                        <a:buFont typeface="Arial"/>
                        <a:buNone/>
                      </a:pPr>
                      <a:r>
                        <a:rPr b="0" i="0" lang="en-US" sz="1600" u="none" cap="none" strike="noStrike">
                          <a:solidFill>
                            <a:srgbClr val="262626"/>
                          </a:solidFill>
                          <a:latin typeface="Arial Narrow"/>
                          <a:ea typeface="Arial Narrow"/>
                          <a:cs typeface="Arial Narrow"/>
                          <a:sym typeface="Arial Narrow"/>
                        </a:rPr>
                        <a:t>13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0</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r>
              <a:tr h="3965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Neutropenia</a:t>
                      </a:r>
                      <a:endParaRPr b="0" i="0" sz="1800" u="none" cap="none" strike="noStrike">
                        <a:solidFill>
                          <a:srgbClr val="262626"/>
                        </a:solidFill>
                        <a:latin typeface="Arial Narrow"/>
                        <a:ea typeface="Arial Narrow"/>
                        <a:cs typeface="Arial Narrow"/>
                        <a:sym typeface="Arial Narrow"/>
                      </a:endParaRPr>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48</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20</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rgbClr val="000000"/>
                        </a:buClr>
                        <a:buSzPts val="1350"/>
                        <a:buFont typeface="Arial"/>
                        <a:buNone/>
                      </a:pPr>
                      <a:r>
                        <a:rPr b="0" i="0" lang="en-US" sz="1600" u="none" cap="none" strike="noStrike">
                          <a:solidFill>
                            <a:srgbClr val="262626"/>
                          </a:solidFill>
                          <a:latin typeface="Arial Narrow"/>
                          <a:ea typeface="Arial Narrow"/>
                          <a:cs typeface="Arial Narrow"/>
                          <a:sym typeface="Arial Narrow"/>
                        </a:rPr>
                        <a:t>5</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2</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r h="3965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Anemia</a:t>
                      </a:r>
                      <a:endParaRPr b="0" i="0" sz="1800" u="none" cap="none" strike="noStrike">
                        <a:solidFill>
                          <a:srgbClr val="262626"/>
                        </a:solidFill>
                        <a:latin typeface="Arial Narrow"/>
                        <a:ea typeface="Arial Narrow"/>
                        <a:cs typeface="Arial Narrow"/>
                        <a:sym typeface="Arial Narrow"/>
                      </a:endParaRPr>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44</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8</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rgbClr val="000000"/>
                        </a:buClr>
                        <a:buSzPts val="1350"/>
                        <a:buFont typeface="Arial"/>
                        <a:buNone/>
                      </a:pPr>
                      <a:r>
                        <a:rPr b="0" i="0" lang="en-US" sz="1600" u="none" cap="none" strike="noStrike">
                          <a:solidFill>
                            <a:srgbClr val="262626"/>
                          </a:solidFill>
                          <a:latin typeface="Arial Narrow"/>
                          <a:ea typeface="Arial Narrow"/>
                          <a:cs typeface="Arial Narrow"/>
                          <a:sym typeface="Arial Narrow"/>
                        </a:rPr>
                        <a:t>13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r>
              <a:tr h="3965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Fatigue</a:t>
                      </a:r>
                      <a:endParaRPr b="0" i="0" sz="1800" u="none" cap="none" strike="noStrike">
                        <a:solidFill>
                          <a:srgbClr val="262626"/>
                        </a:solidFill>
                        <a:latin typeface="Arial Narrow"/>
                        <a:ea typeface="Arial Narrow"/>
                        <a:cs typeface="Arial Narrow"/>
                        <a:sym typeface="Arial Narrow"/>
                      </a:endParaRPr>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39</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5</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rgbClr val="000000"/>
                        </a:buClr>
                        <a:buSzPts val="1350"/>
                        <a:buFont typeface="Arial"/>
                        <a:buNone/>
                      </a:pPr>
                      <a:r>
                        <a:rPr b="0" i="0" lang="en-US" sz="1600" u="none" cap="none" strike="noStrike">
                          <a:solidFill>
                            <a:srgbClr val="262626"/>
                          </a:solidFill>
                          <a:latin typeface="Arial Narrow"/>
                          <a:ea typeface="Arial Narrow"/>
                          <a:cs typeface="Arial Narrow"/>
                          <a:sym typeface="Arial Narrow"/>
                        </a:rPr>
                        <a:t>13</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r h="3965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Vomiting</a:t>
                      </a:r>
                      <a:endParaRPr b="0" i="0" sz="1800" u="none" cap="none" strike="noStrike">
                        <a:solidFill>
                          <a:srgbClr val="262626"/>
                        </a:solidFill>
                        <a:latin typeface="Arial Narrow"/>
                        <a:ea typeface="Arial Narrow"/>
                        <a:cs typeface="Arial Narrow"/>
                        <a:sym typeface="Arial Narrow"/>
                      </a:endParaRPr>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31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rgbClr val="000000"/>
                        </a:buClr>
                        <a:buSzPts val="1350"/>
                        <a:buFont typeface="Arial"/>
                        <a:buNone/>
                      </a:pPr>
                      <a:r>
                        <a:rPr b="0" i="0" lang="en-US" sz="1600" u="none" cap="none" strike="noStrike">
                          <a:solidFill>
                            <a:srgbClr val="262626"/>
                          </a:solidFill>
                          <a:latin typeface="Arial Narrow"/>
                          <a:ea typeface="Arial Narrow"/>
                          <a:cs typeface="Arial Narrow"/>
                          <a:sym typeface="Arial Narrow"/>
                        </a:rPr>
                        <a:t>5</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&lt;1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r>
              <a:tr h="3965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Leukopenia</a:t>
                      </a:r>
                      <a:endParaRPr b="0" i="0" sz="1800" u="none" cap="none" strike="noStrike">
                        <a:solidFill>
                          <a:srgbClr val="262626"/>
                        </a:solidFill>
                        <a:latin typeface="Arial Narrow"/>
                        <a:ea typeface="Arial Narrow"/>
                        <a:cs typeface="Arial Narrow"/>
                        <a:sym typeface="Arial Narrow"/>
                      </a:endParaRPr>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26</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4</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rgbClr val="000000"/>
                        </a:buClr>
                        <a:buSzPts val="1350"/>
                        <a:buFont typeface="Arial"/>
                        <a:buNone/>
                      </a:pPr>
                      <a:r>
                        <a:rPr b="0" i="0" lang="en-US" sz="1600" u="none" cap="none" strike="noStrike">
                          <a:solidFill>
                            <a:srgbClr val="262626"/>
                          </a:solidFill>
                          <a:latin typeface="Arial Narrow"/>
                          <a:ea typeface="Arial Narrow"/>
                          <a:cs typeface="Arial Narrow"/>
                          <a:sym typeface="Arial Narrow"/>
                        </a:rPr>
                        <a:t>5</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0</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r h="3965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Hypercreatinemia</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22</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rgbClr val="000000"/>
                        </a:buClr>
                        <a:buSzPts val="1350"/>
                        <a:buFont typeface="Arial"/>
                        <a:buNone/>
                      </a:pPr>
                      <a:r>
                        <a:rPr b="0" i="0" lang="en-US" sz="1600" u="none" cap="none" strike="noStrike">
                          <a:solidFill>
                            <a:srgbClr val="262626"/>
                          </a:solidFill>
                          <a:latin typeface="Arial Narrow"/>
                          <a:ea typeface="Arial Narrow"/>
                          <a:cs typeface="Arial Narrow"/>
                          <a:sym typeface="Arial Narrow"/>
                        </a:rPr>
                        <a:t>2</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0</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r>
              <a:tr h="3965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Abdominal pain</a:t>
                      </a:r>
                      <a:endParaRPr b="0" i="0" sz="1800" u="none" cap="none" strike="noStrike">
                        <a:solidFill>
                          <a:srgbClr val="262626"/>
                        </a:solidFill>
                        <a:latin typeface="Arial Narrow"/>
                        <a:ea typeface="Arial Narrow"/>
                        <a:cs typeface="Arial Narrow"/>
                        <a:sym typeface="Arial Narrow"/>
                      </a:endParaRPr>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20</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2</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rgbClr val="000000"/>
                        </a:buClr>
                        <a:buSzPts val="1350"/>
                        <a:buFont typeface="Arial"/>
                        <a:buNone/>
                      </a:pPr>
                      <a:r>
                        <a:rPr b="0" i="0" lang="en-US" sz="1600" u="none" cap="none" strike="noStrike">
                          <a:solidFill>
                            <a:srgbClr val="262626"/>
                          </a:solidFill>
                          <a:latin typeface="Arial Narrow"/>
                          <a:ea typeface="Arial Narrow"/>
                          <a:cs typeface="Arial Narrow"/>
                          <a:sym typeface="Arial Narrow"/>
                        </a:rPr>
                        <a:t>6</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&lt;1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r h="396550">
                <a:tc>
                  <a:txBody>
                    <a:bodyPr/>
                    <a:lstStyle/>
                    <a:p>
                      <a:pPr indent="180975" lvl="0" marL="0" marR="0" rtl="0" algn="l">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Decreased appetite</a:t>
                      </a:r>
                      <a:endParaRPr b="0" i="0" sz="1800" u="none" cap="none" strike="noStrike">
                        <a:solidFill>
                          <a:srgbClr val="262626"/>
                        </a:solidFill>
                        <a:latin typeface="Arial Narrow"/>
                        <a:ea typeface="Arial Narrow"/>
                        <a:cs typeface="Arial Narrow"/>
                        <a:sym typeface="Arial Narrow"/>
                      </a:endParaRPr>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20</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rgbClr val="000000"/>
                        </a:buClr>
                        <a:buSzPts val="1350"/>
                        <a:buFont typeface="Arial"/>
                        <a:buNone/>
                      </a:pPr>
                      <a:r>
                        <a:rPr b="0" i="0" lang="en-US" sz="1600" u="none" cap="none" strike="noStrike">
                          <a:solidFill>
                            <a:srgbClr val="262626"/>
                          </a:solidFill>
                          <a:latin typeface="Arial Narrow"/>
                          <a:ea typeface="Arial Narrow"/>
                          <a:cs typeface="Arial Narrow"/>
                          <a:sym typeface="Arial Narrow"/>
                        </a:rPr>
                        <a:t>4</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549"/>
                      </a:schemeClr>
                    </a:solidFill>
                  </a:tcPr>
                </a:tc>
                <a:tc>
                  <a:txBody>
                    <a:bodyPr/>
                    <a:lstStyle/>
                    <a:p>
                      <a:pPr indent="0" lvl="0" marL="0" marR="0" rtl="0" algn="ctr">
                        <a:lnSpc>
                          <a:spcPct val="100000"/>
                        </a:lnSpc>
                        <a:spcBef>
                          <a:spcPts val="0"/>
                        </a:spcBef>
                        <a:spcAft>
                          <a:spcPts val="0"/>
                        </a:spcAft>
                        <a:buClr>
                          <a:schemeClr val="dk1"/>
                        </a:buClr>
                        <a:buSzPts val="1350"/>
                        <a:buFont typeface="Arial Narrow"/>
                        <a:buNone/>
                      </a:pPr>
                      <a:r>
                        <a:rPr b="0" i="0" lang="en-US" sz="1600" u="none" cap="none" strike="noStrike">
                          <a:solidFill>
                            <a:srgbClr val="262626"/>
                          </a:solidFill>
                          <a:latin typeface="Arial Narrow"/>
                          <a:ea typeface="Arial Narrow"/>
                          <a:cs typeface="Arial Narrow"/>
                          <a:sym typeface="Arial Narrow"/>
                        </a:rPr>
                        <a:t>&lt;1</a:t>
                      </a:r>
                      <a:endParaRPr sz="1400" u="none" cap="none" strike="noStrike"/>
                    </a:p>
                  </a:txBody>
                  <a:tcPr marT="9150" marB="9150" marR="121925" marL="1219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chemeClr val="lt1">
                        <a:alpha val="12549"/>
                      </a:schemeClr>
                    </a:solidFill>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5" name="Shape 3785"/>
        <p:cNvGrpSpPr/>
        <p:nvPr/>
      </p:nvGrpSpPr>
      <p:grpSpPr>
        <a:xfrm>
          <a:off x="0" y="0"/>
          <a:ext cx="0" cy="0"/>
          <a:chOff x="0" y="0"/>
          <a:chExt cx="0" cy="0"/>
        </a:xfrm>
      </p:grpSpPr>
      <p:sp>
        <p:nvSpPr>
          <p:cNvPr id="3786" name="Google Shape;3786;p102"/>
          <p:cNvSpPr/>
          <p:nvPr/>
        </p:nvSpPr>
        <p:spPr>
          <a:xfrm>
            <a:off x="0" y="1335839"/>
            <a:ext cx="12192000" cy="4406100"/>
          </a:xfrm>
          <a:prstGeom prst="rect">
            <a:avLst/>
          </a:prstGeom>
          <a:gradFill>
            <a:gsLst>
              <a:gs pos="0">
                <a:srgbClr val="71A0B4">
                  <a:alpha val="2745"/>
                </a:srgbClr>
              </a:gs>
              <a:gs pos="2000">
                <a:srgbClr val="71A0B4">
                  <a:alpha val="2745"/>
                </a:srgbClr>
              </a:gs>
              <a:gs pos="97000">
                <a:srgbClr val="71A0B4">
                  <a:alpha val="7450"/>
                </a:srgbClr>
              </a:gs>
              <a:gs pos="100000">
                <a:srgbClr val="71A0B4">
                  <a:alpha val="7450"/>
                </a:srgbClr>
              </a:gs>
            </a:gsLst>
            <a:lin ang="10800025"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sp>
        <p:nvSpPr>
          <p:cNvPr id="3787" name="Google Shape;3787;p102"/>
          <p:cNvSpPr txBox="1"/>
          <p:nvPr>
            <p:ph idx="12" type="sldNum"/>
          </p:nvPr>
        </p:nvSpPr>
        <p:spPr>
          <a:xfrm>
            <a:off x="0" y="6283764"/>
            <a:ext cx="431700" cy="131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en-US"/>
              <a:t>‹#›</a:t>
            </a:fld>
            <a:endParaRPr/>
          </a:p>
        </p:txBody>
      </p:sp>
      <p:sp>
        <p:nvSpPr>
          <p:cNvPr id="3788" name="Google Shape;3788;p102"/>
          <p:cNvSpPr txBox="1"/>
          <p:nvPr>
            <p:ph type="title"/>
          </p:nvPr>
        </p:nvSpPr>
        <p:spPr>
          <a:xfrm>
            <a:off x="431800" y="370541"/>
            <a:ext cx="11326800" cy="67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900"/>
              <a:buNone/>
            </a:pPr>
            <a:r>
              <a:rPr lang="en-US">
                <a:solidFill>
                  <a:srgbClr val="153F5A"/>
                </a:solidFill>
              </a:rPr>
              <a:t>Oral SERD combination studies</a:t>
            </a:r>
            <a:endParaRPr/>
          </a:p>
          <a:p>
            <a:pPr indent="0" lvl="0" marL="0" rtl="0" algn="l">
              <a:lnSpc>
                <a:spcPct val="90000"/>
              </a:lnSpc>
              <a:spcBef>
                <a:spcPts val="0"/>
              </a:spcBef>
              <a:spcAft>
                <a:spcPts val="0"/>
              </a:spcAft>
              <a:buSzPts val="2900"/>
              <a:buNone/>
            </a:pPr>
            <a:r>
              <a:rPr lang="en-US">
                <a:solidFill>
                  <a:srgbClr val="153F5A"/>
                </a:solidFill>
              </a:rPr>
              <a:t>evERA: Phase 3 trial of giredestrant + everolimus vs SOC ET + everolimus</a:t>
            </a:r>
            <a:r>
              <a:rPr baseline="30000" lang="en-US"/>
              <a:t>1,2</a:t>
            </a:r>
            <a:endParaRPr>
              <a:solidFill>
                <a:srgbClr val="153F5A"/>
              </a:solidFill>
            </a:endParaRPr>
          </a:p>
        </p:txBody>
      </p:sp>
      <p:sp>
        <p:nvSpPr>
          <p:cNvPr id="3789" name="Google Shape;3789;p102"/>
          <p:cNvSpPr txBox="1"/>
          <p:nvPr>
            <p:ph idx="11" type="ftr"/>
          </p:nvPr>
        </p:nvSpPr>
        <p:spPr>
          <a:xfrm>
            <a:off x="431800" y="6270342"/>
            <a:ext cx="8629800" cy="150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solidFill>
                  <a:srgbClr val="000000"/>
                </a:solidFill>
              </a:rPr>
              <a:t>1–3L, first- to third-line; aBC, advanced breast cancer; CDK4/6i, cyclin-dependent kinase 4/6 inhibitor; DNA, deoxyribonucleic acid; DoR, duration of response; ER+, estrogen receptor–positive; ESR1m, estrogen receptor 1 gene mutation; ET, endocrine therapy; HER2−, human epidermal growth factor receptor 2-negative; INV, investigator-assessed; ITT, intent-to-treat; ORR, objective response rate; OS, overall survival; PD, progressive disease; PFS, progression-free survival; PO, orally; QD, once daily; R, randomization; RECIST, Response Evaluation Criteria in Solid Tumors; SERD, selective estrogen receptor degrader; SOC, standard of care.</a:t>
            </a:r>
            <a:endParaRPr/>
          </a:p>
          <a:p>
            <a:pPr indent="0" lvl="0" marL="0" rtl="0" algn="l">
              <a:lnSpc>
                <a:spcPct val="100000"/>
              </a:lnSpc>
              <a:spcBef>
                <a:spcPts val="0"/>
              </a:spcBef>
              <a:spcAft>
                <a:spcPts val="0"/>
              </a:spcAft>
              <a:buSzPts val="1400"/>
              <a:buNone/>
            </a:pPr>
            <a:r>
              <a:rPr lang="en-US">
                <a:solidFill>
                  <a:srgbClr val="000000"/>
                </a:solidFill>
              </a:rPr>
              <a:t>1. Rugo HS, et al. SABCS 2025. Abstract GS3-09; 2. Rugo HS, et al. </a:t>
            </a:r>
            <a:r>
              <a:rPr i="1" lang="en-US">
                <a:solidFill>
                  <a:srgbClr val="000000"/>
                </a:solidFill>
              </a:rPr>
              <a:t>Lancet Oncol</a:t>
            </a:r>
            <a:r>
              <a:rPr lang="en-US">
                <a:solidFill>
                  <a:srgbClr val="000000"/>
                </a:solidFill>
              </a:rPr>
              <a:t>. 2017;18:654-662.</a:t>
            </a:r>
            <a:endParaRPr/>
          </a:p>
        </p:txBody>
      </p:sp>
      <p:sp>
        <p:nvSpPr>
          <p:cNvPr id="3790" name="Google Shape;3790;p102"/>
          <p:cNvSpPr/>
          <p:nvPr/>
        </p:nvSpPr>
        <p:spPr>
          <a:xfrm>
            <a:off x="6724064" y="1360754"/>
            <a:ext cx="1115400" cy="1207800"/>
          </a:xfrm>
          <a:prstGeom prst="homePlate">
            <a:avLst>
              <a:gd fmla="val 44712" name="adj"/>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a:ea typeface="Arial"/>
              <a:cs typeface="Arial"/>
              <a:sym typeface="Arial"/>
            </a:endParaRPr>
          </a:p>
        </p:txBody>
      </p:sp>
      <p:sp>
        <p:nvSpPr>
          <p:cNvPr id="3791" name="Google Shape;3791;p102"/>
          <p:cNvSpPr/>
          <p:nvPr/>
        </p:nvSpPr>
        <p:spPr>
          <a:xfrm>
            <a:off x="5217851" y="1700784"/>
            <a:ext cx="4320000" cy="581700"/>
          </a:xfrm>
          <a:prstGeom prst="roundRect">
            <a:avLst>
              <a:gd fmla="val 0" name="adj"/>
            </a:avLst>
          </a:prstGeom>
          <a:solidFill>
            <a:schemeClr val="accent1"/>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Giredestrant (30 mg PO QD) +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Narrow"/>
                <a:ea typeface="Arial Narrow"/>
                <a:cs typeface="Arial Narrow"/>
                <a:sym typeface="Arial Narrow"/>
              </a:rPr>
              <a:t>everolimus (10 mg PO QD)</a:t>
            </a:r>
            <a:r>
              <a:rPr b="1" baseline="30000" i="0" lang="en-US" sz="1400" u="none" cap="none" strike="noStrike">
                <a:solidFill>
                  <a:srgbClr val="FFFFFF"/>
                </a:solidFill>
                <a:latin typeface="Arial Narrow"/>
                <a:ea typeface="Arial Narrow"/>
                <a:cs typeface="Arial Narrow"/>
                <a:sym typeface="Arial Narrow"/>
              </a:rPr>
              <a:t>‡</a:t>
            </a:r>
            <a:endParaRPr b="0" baseline="30000" i="0" sz="1400" u="none" cap="none" strike="noStrike">
              <a:solidFill>
                <a:srgbClr val="000000"/>
              </a:solidFill>
              <a:latin typeface="Arial"/>
              <a:ea typeface="Arial"/>
              <a:cs typeface="Arial"/>
              <a:sym typeface="Arial"/>
            </a:endParaRPr>
          </a:p>
        </p:txBody>
      </p:sp>
      <p:sp>
        <p:nvSpPr>
          <p:cNvPr id="3792" name="Google Shape;3792;p102"/>
          <p:cNvSpPr/>
          <p:nvPr/>
        </p:nvSpPr>
        <p:spPr>
          <a:xfrm>
            <a:off x="431799" y="2718350"/>
            <a:ext cx="5854800" cy="581700"/>
          </a:xfrm>
          <a:prstGeom prst="roundRect">
            <a:avLst>
              <a:gd fmla="val 0" name="adj"/>
            </a:avLst>
          </a:prstGeom>
          <a:noFill/>
          <a:ln>
            <a:noFill/>
          </a:ln>
        </p:spPr>
        <p:txBody>
          <a:bodyPr anchorCtr="0" anchor="ctr" bIns="0" lIns="182875" spcFirstLastPara="1" rIns="0" wrap="square" tIns="0">
            <a:noAutofit/>
          </a:bodyPr>
          <a:lstStyle/>
          <a:p>
            <a:pPr indent="-86804" lvl="0" marL="171450" marR="0" rtl="0" algn="l">
              <a:lnSpc>
                <a:spcPct val="100000"/>
              </a:lnSpc>
              <a:spcBef>
                <a:spcPts val="0"/>
              </a:spcBef>
              <a:spcAft>
                <a:spcPts val="0"/>
              </a:spcAft>
              <a:buClr>
                <a:srgbClr val="153F5A"/>
              </a:buClr>
              <a:buSzPts val="1333"/>
              <a:buFont typeface="Arial"/>
              <a:buNone/>
            </a:pPr>
            <a:r>
              <a:t/>
            </a:r>
            <a:endParaRPr b="0" i="0" sz="1100" u="none" cap="none" strike="noStrike">
              <a:solidFill>
                <a:srgbClr val="153F5A"/>
              </a:solidFill>
              <a:latin typeface="Arial Narrow"/>
              <a:ea typeface="Arial Narrow"/>
              <a:cs typeface="Arial Narrow"/>
              <a:sym typeface="Arial Narrow"/>
            </a:endParaRPr>
          </a:p>
        </p:txBody>
      </p:sp>
      <p:sp>
        <p:nvSpPr>
          <p:cNvPr id="3793" name="Google Shape;3793;p102"/>
          <p:cNvSpPr txBox="1"/>
          <p:nvPr/>
        </p:nvSpPr>
        <p:spPr>
          <a:xfrm>
            <a:off x="4215126" y="1639462"/>
            <a:ext cx="742391" cy="30773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accent6"/>
                </a:solidFill>
                <a:latin typeface="Arial Narrow"/>
                <a:ea typeface="Arial Narrow"/>
                <a:cs typeface="Arial Narrow"/>
                <a:sym typeface="Arial Narrow"/>
              </a:rPr>
              <a:t>N=373*</a:t>
            </a:r>
            <a:endParaRPr b="0" i="0" sz="1400" u="none" cap="none" strike="noStrike">
              <a:solidFill>
                <a:schemeClr val="accent6"/>
              </a:solidFill>
              <a:latin typeface="Arial"/>
              <a:ea typeface="Arial"/>
              <a:cs typeface="Arial"/>
              <a:sym typeface="Arial"/>
            </a:endParaRPr>
          </a:p>
        </p:txBody>
      </p:sp>
      <p:sp>
        <p:nvSpPr>
          <p:cNvPr id="3794" name="Google Shape;3794;p102"/>
          <p:cNvSpPr/>
          <p:nvPr/>
        </p:nvSpPr>
        <p:spPr>
          <a:xfrm>
            <a:off x="5217852" y="2516128"/>
            <a:ext cx="4320000" cy="611100"/>
          </a:xfrm>
          <a:prstGeom prst="roundRect">
            <a:avLst>
              <a:gd fmla="val 0" name="adj"/>
            </a:avLst>
          </a:prstGeom>
          <a:solidFill>
            <a:srgbClr val="666666"/>
          </a:solidFill>
          <a:ln>
            <a:noFill/>
          </a:ln>
        </p:spPr>
        <p:txBody>
          <a:bodyPr anchorCtr="0" anchor="ctr" bIns="0" lIns="180000" spcFirstLastPara="1" rIns="91425"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SOC ET</a:t>
            </a:r>
            <a:r>
              <a:rPr b="1" baseline="30000" i="0" lang="en-US" sz="1400" u="none" cap="none" strike="noStrike">
                <a:solidFill>
                  <a:schemeClr val="lt1"/>
                </a:solidFill>
                <a:latin typeface="Arial Narrow"/>
                <a:ea typeface="Arial Narrow"/>
                <a:cs typeface="Arial Narrow"/>
                <a:sym typeface="Arial Narrow"/>
              </a:rPr>
              <a:t>§  </a:t>
            </a:r>
            <a:r>
              <a:rPr b="1" i="0" lang="en-US" sz="1400" u="none" cap="none" strike="noStrike">
                <a:solidFill>
                  <a:schemeClr val="lt1"/>
                </a:solidFill>
                <a:latin typeface="Arial Narrow"/>
                <a:ea typeface="Arial Narrow"/>
                <a:cs typeface="Arial Narrow"/>
                <a:sym typeface="Arial Narrow"/>
              </a:rPr>
              <a:t>+ everolimus (10 mg PO QD)</a:t>
            </a:r>
            <a:r>
              <a:rPr b="1" baseline="30000" i="0" lang="en-US" sz="1400" u="none" cap="none" strike="noStrike">
                <a:solidFill>
                  <a:schemeClr val="lt1"/>
                </a:solidFill>
                <a:latin typeface="Arial Narrow"/>
                <a:ea typeface="Arial Narrow"/>
                <a:cs typeface="Arial Narrow"/>
                <a:sym typeface="Arial Narrow"/>
              </a:rPr>
              <a:t>‡</a:t>
            </a:r>
            <a:endParaRPr b="0" baseline="3000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baseline="30000" i="0" lang="en-US" sz="1200" u="none" cap="none" strike="noStrike">
                <a:solidFill>
                  <a:schemeClr val="lt1"/>
                </a:solidFill>
                <a:latin typeface="Arial Narrow"/>
                <a:ea typeface="Arial Narrow"/>
                <a:cs typeface="Arial Narrow"/>
                <a:sym typeface="Arial Narrow"/>
              </a:rPr>
              <a:t>§</a:t>
            </a:r>
            <a:r>
              <a:rPr b="0" i="0" lang="en-US" sz="1200" u="none" cap="none" strike="noStrike">
                <a:solidFill>
                  <a:schemeClr val="lt1"/>
                </a:solidFill>
                <a:latin typeface="Arial Narrow"/>
                <a:ea typeface="Arial Narrow"/>
                <a:cs typeface="Arial Narrow"/>
                <a:sym typeface="Arial Narrow"/>
              </a:rPr>
              <a:t>Exemestane/fulvestrant/tamoxifen</a:t>
            </a:r>
            <a:endParaRPr b="0" i="0" sz="1200" u="none" cap="none" strike="noStrike">
              <a:solidFill>
                <a:schemeClr val="lt1"/>
              </a:solidFill>
              <a:latin typeface="Arial"/>
              <a:ea typeface="Arial"/>
              <a:cs typeface="Arial"/>
              <a:sym typeface="Arial"/>
            </a:endParaRPr>
          </a:p>
        </p:txBody>
      </p:sp>
      <p:sp>
        <p:nvSpPr>
          <p:cNvPr id="3795" name="Google Shape;3795;p102"/>
          <p:cNvSpPr/>
          <p:nvPr/>
        </p:nvSpPr>
        <p:spPr>
          <a:xfrm>
            <a:off x="9770827" y="1700784"/>
            <a:ext cx="1775956" cy="1446177"/>
          </a:xfrm>
          <a:prstGeom prst="roundRect">
            <a:avLst>
              <a:gd fmla="val 11056" name="adj"/>
            </a:avLst>
          </a:prstGeom>
          <a:solidFill>
            <a:srgbClr val="D8D8D8"/>
          </a:solidFill>
          <a:ln>
            <a:noFill/>
          </a:ln>
        </p:spPr>
        <p:txBody>
          <a:bodyPr anchorCtr="0" anchor="ctr" bIns="0" lIns="0" spcFirstLastPara="1" rIns="0" wrap="square" tIns="0">
            <a:noAutofit/>
          </a:bodyPr>
          <a:lstStyle/>
          <a:p>
            <a:pPr indent="0" lvl="0" marL="0" marR="0" rtl="0" algn="ctr">
              <a:lnSpc>
                <a:spcPct val="100000"/>
              </a:lnSpc>
              <a:spcBef>
                <a:spcPts val="182"/>
              </a:spcBef>
              <a:spcAft>
                <a:spcPts val="0"/>
              </a:spcAft>
              <a:buClr>
                <a:srgbClr val="000000"/>
              </a:buClr>
              <a:buSzPts val="1031"/>
              <a:buFont typeface="Arial"/>
              <a:buNone/>
            </a:pPr>
            <a:r>
              <a:rPr b="1" i="0" lang="en-US" sz="1400" u="none" cap="none" strike="noStrike">
                <a:solidFill>
                  <a:srgbClr val="000000"/>
                </a:solidFill>
                <a:latin typeface="Arial Narrow"/>
                <a:ea typeface="Arial Narrow"/>
                <a:cs typeface="Arial Narrow"/>
                <a:sym typeface="Arial Narrow"/>
              </a:rPr>
              <a:t>Until PD</a:t>
            </a:r>
            <a:br>
              <a:rPr b="1" i="0" lang="en-US" sz="1400" u="none" cap="none" strike="noStrike">
                <a:solidFill>
                  <a:srgbClr val="000000"/>
                </a:solidFill>
                <a:latin typeface="Arial Narrow"/>
                <a:ea typeface="Arial Narrow"/>
                <a:cs typeface="Arial Narrow"/>
                <a:sym typeface="Arial Narrow"/>
              </a:rPr>
            </a:br>
            <a:r>
              <a:rPr b="1" i="0" lang="en-US" sz="1400" u="none" cap="none" strike="noStrike">
                <a:solidFill>
                  <a:srgbClr val="000000"/>
                </a:solidFill>
                <a:latin typeface="Arial Narrow"/>
                <a:ea typeface="Arial Narrow"/>
                <a:cs typeface="Arial Narrow"/>
                <a:sym typeface="Arial Narrow"/>
              </a:rPr>
              <a:t>or</a:t>
            </a:r>
            <a:br>
              <a:rPr b="1" i="0" lang="en-US" sz="1400" u="none" cap="none" strike="noStrike">
                <a:solidFill>
                  <a:srgbClr val="000000"/>
                </a:solidFill>
                <a:latin typeface="Arial Narrow"/>
                <a:ea typeface="Arial Narrow"/>
                <a:cs typeface="Arial Narrow"/>
                <a:sym typeface="Arial Narrow"/>
              </a:rPr>
            </a:br>
            <a:r>
              <a:rPr b="1" i="0" lang="en-US" sz="1400" u="none" cap="none" strike="noStrike">
                <a:solidFill>
                  <a:srgbClr val="000000"/>
                </a:solidFill>
                <a:latin typeface="Arial Narrow"/>
                <a:ea typeface="Arial Narrow"/>
                <a:cs typeface="Arial Narrow"/>
                <a:sym typeface="Arial Narrow"/>
              </a:rPr>
              <a:t>unacceptable</a:t>
            </a:r>
            <a:br>
              <a:rPr b="1" i="0" lang="en-US" sz="1400" u="none" cap="none" strike="noStrike">
                <a:solidFill>
                  <a:srgbClr val="000000"/>
                </a:solidFill>
                <a:latin typeface="Arial Narrow"/>
                <a:ea typeface="Arial Narrow"/>
                <a:cs typeface="Arial Narrow"/>
                <a:sym typeface="Arial Narrow"/>
              </a:rPr>
            </a:br>
            <a:r>
              <a:rPr b="1" i="0" lang="en-US" sz="1400" u="none" cap="none" strike="noStrike">
                <a:solidFill>
                  <a:srgbClr val="000000"/>
                </a:solidFill>
                <a:latin typeface="Arial Narrow"/>
                <a:ea typeface="Arial Narrow"/>
                <a:cs typeface="Arial Narrow"/>
                <a:sym typeface="Arial Narrow"/>
              </a:rPr>
              <a:t>toxicity</a:t>
            </a:r>
            <a:endParaRPr b="0" i="0" sz="1400" u="none" cap="none" strike="noStrike">
              <a:solidFill>
                <a:srgbClr val="000000"/>
              </a:solidFill>
              <a:latin typeface="Arial"/>
              <a:ea typeface="Arial"/>
              <a:cs typeface="Arial"/>
              <a:sym typeface="Arial"/>
            </a:endParaRPr>
          </a:p>
        </p:txBody>
      </p:sp>
      <p:sp>
        <p:nvSpPr>
          <p:cNvPr id="3796" name="Google Shape;3796;p102"/>
          <p:cNvSpPr txBox="1"/>
          <p:nvPr/>
        </p:nvSpPr>
        <p:spPr>
          <a:xfrm>
            <a:off x="492759" y="3388360"/>
            <a:ext cx="3319219" cy="61555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Narrow"/>
                <a:ea typeface="Arial Narrow"/>
                <a:cs typeface="Arial Narrow"/>
                <a:sym typeface="Arial Narrow"/>
              </a:rPr>
              <a:t>*</a:t>
            </a:r>
            <a:r>
              <a:rPr b="0" baseline="30000" i="0" lang="en-US" sz="1000" u="none" cap="none" strike="noStrike">
                <a:solidFill>
                  <a:srgbClr val="000000"/>
                </a:solidFill>
                <a:latin typeface="Arial Narrow"/>
                <a:ea typeface="Arial Narrow"/>
                <a:cs typeface="Arial Narrow"/>
                <a:sym typeface="Arial Narrow"/>
              </a:rPr>
              <a:t> </a:t>
            </a:r>
            <a:r>
              <a:rPr b="0" i="0" lang="en-US" sz="1000" u="none" cap="none" strike="noStrike">
                <a:solidFill>
                  <a:srgbClr val="000000"/>
                </a:solidFill>
                <a:latin typeface="Arial Narrow"/>
                <a:ea typeface="Arial Narrow"/>
                <a:cs typeface="Arial Narrow"/>
                <a:sym typeface="Arial Narrow"/>
              </a:rPr>
              <a:t>Trial was enriched to 55% of patients with </a:t>
            </a:r>
            <a:r>
              <a:rPr b="0" i="1" lang="en-US" sz="1000" u="none" cap="none" strike="noStrike">
                <a:solidFill>
                  <a:srgbClr val="000000"/>
                </a:solidFill>
                <a:latin typeface="Arial Narrow"/>
                <a:ea typeface="Arial Narrow"/>
                <a:cs typeface="Arial Narrow"/>
                <a:sym typeface="Arial Narrow"/>
              </a:rPr>
              <a:t>ESR1</a:t>
            </a:r>
            <a:r>
              <a:rPr b="0" i="0" lang="en-US" sz="1000" u="none" cap="none" strike="noStrike">
                <a:solidFill>
                  <a:srgbClr val="000000"/>
                </a:solidFill>
                <a:latin typeface="Arial Narrow"/>
                <a:ea typeface="Arial Narrow"/>
                <a:cs typeface="Arial Narrow"/>
                <a:sym typeface="Arial Narrow"/>
              </a:rPr>
              <a:t>m at baseline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Arial Narrow"/>
                <a:ea typeface="Arial Narrow"/>
                <a:cs typeface="Arial Narrow"/>
                <a:sym typeface="Arial Narrow"/>
              </a:rPr>
              <a:t>(centrally tested via circulating tumor DNA)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baseline="30000" i="0" lang="en-US" sz="1000" u="none" cap="none" strike="noStrike">
                <a:solidFill>
                  <a:srgbClr val="000000"/>
                </a:solidFill>
                <a:latin typeface="Arial Narrow"/>
                <a:ea typeface="Arial Narrow"/>
                <a:cs typeface="Arial Narrow"/>
                <a:sym typeface="Arial Narrow"/>
              </a:rPr>
              <a:t>† </a:t>
            </a:r>
            <a:r>
              <a:rPr b="0" i="0" lang="en-US" sz="1000" u="none" cap="none" strike="noStrike">
                <a:solidFill>
                  <a:srgbClr val="000000"/>
                </a:solidFill>
                <a:latin typeface="Arial Narrow"/>
                <a:ea typeface="Arial Narrow"/>
                <a:cs typeface="Arial Narrow"/>
                <a:sym typeface="Arial Narrow"/>
              </a:rPr>
              <a:t>Patients had to receive ≥6 months of CDK4/6i + ET in the aBC setting to be eligible for enrolment; prior fulvestrant was allowed</a:t>
            </a:r>
            <a:endParaRPr b="0" i="0" sz="1400" u="none" cap="none" strike="noStrike">
              <a:solidFill>
                <a:srgbClr val="000000"/>
              </a:solidFill>
              <a:latin typeface="Arial"/>
              <a:ea typeface="Arial"/>
              <a:cs typeface="Arial"/>
              <a:sym typeface="Arial"/>
            </a:endParaRPr>
          </a:p>
        </p:txBody>
      </p:sp>
      <p:cxnSp>
        <p:nvCxnSpPr>
          <p:cNvPr id="3797" name="Google Shape;3797;p102"/>
          <p:cNvCxnSpPr/>
          <p:nvPr/>
        </p:nvCxnSpPr>
        <p:spPr>
          <a:xfrm>
            <a:off x="3652652" y="2403516"/>
            <a:ext cx="633179" cy="0"/>
          </a:xfrm>
          <a:prstGeom prst="straightConnector1">
            <a:avLst/>
          </a:prstGeom>
          <a:noFill/>
          <a:ln cap="flat" cmpd="sng" w="15875">
            <a:solidFill>
              <a:schemeClr val="dk2"/>
            </a:solidFill>
            <a:prstDash val="solid"/>
            <a:round/>
            <a:headEnd len="sm" w="sm" type="none"/>
            <a:tailEnd len="lg" w="lg" type="triangle"/>
          </a:ln>
        </p:spPr>
      </p:cxnSp>
      <p:sp>
        <p:nvSpPr>
          <p:cNvPr id="3798" name="Google Shape;3798;p102"/>
          <p:cNvSpPr/>
          <p:nvPr/>
        </p:nvSpPr>
        <p:spPr>
          <a:xfrm>
            <a:off x="431801" y="1481941"/>
            <a:ext cx="3276000" cy="1843150"/>
          </a:xfrm>
          <a:prstGeom prst="roundRect">
            <a:avLst>
              <a:gd fmla="val 0" name="adj"/>
            </a:avLst>
          </a:prstGeom>
          <a:solidFill>
            <a:schemeClr val="lt1"/>
          </a:solidFill>
          <a:ln>
            <a:noFill/>
          </a:ln>
        </p:spPr>
        <p:txBody>
          <a:bodyPr anchorCtr="0" anchor="ctr" bIns="0" lIns="182875" spcFirstLastPara="1" rIns="182875" wrap="square" tIns="0">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53F5A"/>
                </a:solidFill>
                <a:latin typeface="Arial Narrow"/>
                <a:ea typeface="Arial Narrow"/>
                <a:cs typeface="Arial Narrow"/>
                <a:sym typeface="Arial Narrow"/>
              </a:rPr>
              <a:t>Key eligibility criteria*</a:t>
            </a:r>
            <a:endParaRPr b="0" i="0" sz="1400" u="none" cap="none" strike="noStrike">
              <a:solidFill>
                <a:srgbClr val="153F5A"/>
              </a:solidFill>
              <a:latin typeface="Arial Narrow"/>
              <a:ea typeface="Arial Narrow"/>
              <a:cs typeface="Arial Narrow"/>
              <a:sym typeface="Arial Narrow"/>
            </a:endParaRPr>
          </a:p>
          <a:p>
            <a:pPr indent="-182563" lvl="0" marL="182563" marR="0" rtl="0" algn="l">
              <a:lnSpc>
                <a:spcPct val="100000"/>
              </a:lnSpc>
              <a:spcBef>
                <a:spcPts val="300"/>
              </a:spcBef>
              <a:spcAft>
                <a:spcPts val="0"/>
              </a:spcAft>
              <a:buClr>
                <a:schemeClr val="accent1"/>
              </a:buClr>
              <a:buSzPts val="1400"/>
              <a:buFont typeface="Arial"/>
              <a:buChar char="•"/>
            </a:pPr>
            <a:r>
              <a:rPr b="0" i="0" lang="en-US" sz="1400" u="none" cap="none" strike="noStrike">
                <a:solidFill>
                  <a:schemeClr val="accent1"/>
                </a:solidFill>
                <a:latin typeface="Arial Narrow"/>
                <a:ea typeface="Arial Narrow"/>
                <a:cs typeface="Arial Narrow"/>
                <a:sym typeface="Arial Narrow"/>
              </a:rPr>
              <a:t>ER+, HER2– aBC (1–3L of therapy)</a:t>
            </a:r>
            <a:endParaRPr b="0" i="0" sz="1400" u="none" cap="none" strike="noStrike">
              <a:solidFill>
                <a:srgbClr val="000000"/>
              </a:solidFill>
              <a:latin typeface="Arial"/>
              <a:ea typeface="Arial"/>
              <a:cs typeface="Arial"/>
              <a:sym typeface="Arial"/>
            </a:endParaRPr>
          </a:p>
          <a:p>
            <a:pPr indent="-182563" lvl="0" marL="182563" marR="0" rtl="0" algn="l">
              <a:lnSpc>
                <a:spcPct val="100000"/>
              </a:lnSpc>
              <a:spcBef>
                <a:spcPts val="0"/>
              </a:spcBef>
              <a:spcAft>
                <a:spcPts val="0"/>
              </a:spcAft>
              <a:buClr>
                <a:schemeClr val="accent1"/>
              </a:buClr>
              <a:buSzPts val="1400"/>
              <a:buFont typeface="Arial"/>
              <a:buChar char="•"/>
            </a:pPr>
            <a:r>
              <a:rPr b="0" i="0" lang="en-US" sz="1400" u="none" cap="none" strike="noStrike">
                <a:solidFill>
                  <a:schemeClr val="accent1"/>
                </a:solidFill>
                <a:latin typeface="Arial Narrow"/>
                <a:ea typeface="Arial Narrow"/>
                <a:cs typeface="Arial Narrow"/>
                <a:sym typeface="Arial Narrow"/>
              </a:rPr>
              <a:t>≤2 prior lines of ET in the aBC setting</a:t>
            </a:r>
            <a:endParaRPr b="0" i="0" sz="1400" u="none" cap="none" strike="noStrike">
              <a:solidFill>
                <a:srgbClr val="000000"/>
              </a:solidFill>
              <a:latin typeface="Arial"/>
              <a:ea typeface="Arial"/>
              <a:cs typeface="Arial"/>
              <a:sym typeface="Arial"/>
            </a:endParaRPr>
          </a:p>
          <a:p>
            <a:pPr indent="-182563" lvl="0" marL="182563" marR="0" rtl="0" algn="l">
              <a:lnSpc>
                <a:spcPct val="100000"/>
              </a:lnSpc>
              <a:spcBef>
                <a:spcPts val="0"/>
              </a:spcBef>
              <a:spcAft>
                <a:spcPts val="0"/>
              </a:spcAft>
              <a:buClr>
                <a:schemeClr val="accent1"/>
              </a:buClr>
              <a:buSzPts val="1400"/>
              <a:buFont typeface="Arial"/>
              <a:buChar char="•"/>
            </a:pPr>
            <a:r>
              <a:rPr b="0" i="0" lang="en-US" sz="1400" u="none" cap="none" strike="noStrike">
                <a:solidFill>
                  <a:schemeClr val="accent1"/>
                </a:solidFill>
                <a:latin typeface="Arial Narrow"/>
                <a:ea typeface="Arial Narrow"/>
                <a:cs typeface="Arial Narrow"/>
                <a:sym typeface="Arial Narrow"/>
              </a:rPr>
              <a:t>PD or relapse during/post-CDK4/6i + ET</a:t>
            </a:r>
            <a:r>
              <a:rPr b="0" baseline="30000" i="0" lang="en-US" sz="1400" u="none" cap="none" strike="noStrike">
                <a:solidFill>
                  <a:schemeClr val="accent1"/>
                </a:solidFill>
                <a:latin typeface="Arial Narrow"/>
                <a:ea typeface="Arial Narrow"/>
                <a:cs typeface="Arial Narrow"/>
                <a:sym typeface="Arial Narrow"/>
              </a:rPr>
              <a:t>†</a:t>
            </a:r>
            <a:endParaRPr b="0" i="0" sz="1400" u="none" cap="none" strike="noStrike">
              <a:solidFill>
                <a:srgbClr val="000000"/>
              </a:solidFill>
              <a:latin typeface="Arial"/>
              <a:ea typeface="Arial"/>
              <a:cs typeface="Arial"/>
              <a:sym typeface="Arial"/>
            </a:endParaRPr>
          </a:p>
          <a:p>
            <a:pPr indent="-182563" lvl="0" marL="182563" marR="0" rtl="0" algn="l">
              <a:lnSpc>
                <a:spcPct val="100000"/>
              </a:lnSpc>
              <a:spcBef>
                <a:spcPts val="0"/>
              </a:spcBef>
              <a:spcAft>
                <a:spcPts val="0"/>
              </a:spcAft>
              <a:buClr>
                <a:schemeClr val="accent1"/>
              </a:buClr>
              <a:buSzPts val="1400"/>
              <a:buFont typeface="Arial"/>
              <a:buChar char="•"/>
            </a:pPr>
            <a:r>
              <a:rPr b="0" i="0" lang="en-US" sz="1400" u="none" cap="none" strike="noStrike">
                <a:solidFill>
                  <a:schemeClr val="accent1"/>
                </a:solidFill>
                <a:latin typeface="Arial Narrow"/>
                <a:ea typeface="Arial Narrow"/>
                <a:cs typeface="Arial Narrow"/>
                <a:sym typeface="Arial Narrow"/>
              </a:rPr>
              <a:t>No prior chemotherapy in the aBC setting</a:t>
            </a:r>
            <a:endParaRPr b="0" i="0" sz="1400" u="none" cap="none" strike="noStrike">
              <a:solidFill>
                <a:srgbClr val="000000"/>
              </a:solidFill>
              <a:latin typeface="Arial"/>
              <a:ea typeface="Arial"/>
              <a:cs typeface="Arial"/>
              <a:sym typeface="Arial"/>
            </a:endParaRPr>
          </a:p>
          <a:p>
            <a:pPr indent="-182563" lvl="0" marL="182563" marR="0" rtl="0" algn="l">
              <a:lnSpc>
                <a:spcPct val="100000"/>
              </a:lnSpc>
              <a:spcBef>
                <a:spcPts val="0"/>
              </a:spcBef>
              <a:spcAft>
                <a:spcPts val="0"/>
              </a:spcAft>
              <a:buClr>
                <a:schemeClr val="accent1"/>
              </a:buClr>
              <a:buSzPts val="1400"/>
              <a:buFont typeface="Arial"/>
              <a:buChar char="•"/>
            </a:pPr>
            <a:r>
              <a:rPr b="0" i="0" lang="en-US" sz="1400" u="none" cap="none" strike="noStrike">
                <a:solidFill>
                  <a:schemeClr val="accent1"/>
                </a:solidFill>
                <a:latin typeface="Arial Narrow"/>
                <a:ea typeface="Arial Narrow"/>
                <a:cs typeface="Arial Narrow"/>
                <a:sym typeface="Arial Narrow"/>
              </a:rPr>
              <a:t>Measurable disease per RECIST v1.1 or evaluable bone metastases</a:t>
            </a:r>
            <a:endParaRPr b="0" i="0" sz="1400" u="none" cap="none" strike="noStrike">
              <a:solidFill>
                <a:srgbClr val="000000"/>
              </a:solidFill>
              <a:latin typeface="Arial"/>
              <a:ea typeface="Arial"/>
              <a:cs typeface="Arial"/>
              <a:sym typeface="Arial"/>
            </a:endParaRPr>
          </a:p>
        </p:txBody>
      </p:sp>
      <p:sp>
        <p:nvSpPr>
          <p:cNvPr id="3799" name="Google Shape;3799;p102"/>
          <p:cNvSpPr txBox="1"/>
          <p:nvPr/>
        </p:nvSpPr>
        <p:spPr>
          <a:xfrm>
            <a:off x="5275611" y="3209307"/>
            <a:ext cx="3904013" cy="30777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0" baseline="30000" i="0" lang="en-US" sz="1000" u="none" cap="none" strike="noStrike">
                <a:solidFill>
                  <a:srgbClr val="000000"/>
                </a:solidFill>
                <a:latin typeface="Arial Narrow"/>
                <a:ea typeface="Arial Narrow"/>
                <a:cs typeface="Arial Narrow"/>
                <a:sym typeface="Arial Narrow"/>
              </a:rPr>
              <a:t>‡ </a:t>
            </a:r>
            <a:r>
              <a:rPr b="0" i="0" lang="en-US" sz="1000" u="none" cap="none" strike="noStrike">
                <a:solidFill>
                  <a:srgbClr val="000000"/>
                </a:solidFill>
                <a:latin typeface="Arial Narrow"/>
                <a:ea typeface="Arial Narrow"/>
                <a:cs typeface="Arial Narrow"/>
                <a:sym typeface="Arial Narrow"/>
              </a:rPr>
              <a:t>Dexamethasone mouthwash prophylaxis and treatment was strongly </a:t>
            </a:r>
            <a:br>
              <a:rPr b="0" i="0" lang="en-US" sz="1000" u="none" cap="none" strike="noStrike">
                <a:solidFill>
                  <a:srgbClr val="000000"/>
                </a:solidFill>
                <a:latin typeface="Arial Narrow"/>
                <a:ea typeface="Arial Narrow"/>
                <a:cs typeface="Arial Narrow"/>
                <a:sym typeface="Arial Narrow"/>
              </a:rPr>
            </a:br>
            <a:r>
              <a:rPr b="0" i="0" lang="en-US" sz="1000" u="none" cap="none" strike="noStrike">
                <a:solidFill>
                  <a:srgbClr val="000000"/>
                </a:solidFill>
                <a:latin typeface="Arial Narrow"/>
                <a:ea typeface="Arial Narrow"/>
                <a:cs typeface="Arial Narrow"/>
                <a:sym typeface="Arial Narrow"/>
              </a:rPr>
              <a:t>recommended per SWISH trial protocol</a:t>
            </a:r>
            <a:r>
              <a:rPr b="0" baseline="30000" i="0" lang="en-US" sz="1000" u="none" cap="none" strike="noStrike">
                <a:solidFill>
                  <a:srgbClr val="000000"/>
                </a:solidFill>
                <a:latin typeface="Arial Narrow"/>
                <a:ea typeface="Arial Narrow"/>
                <a:cs typeface="Arial Narrow"/>
                <a:sym typeface="Arial Narrow"/>
              </a:rPr>
              <a:t>2</a:t>
            </a:r>
            <a:r>
              <a:rPr b="0" i="0" lang="en-US" sz="1000" u="none" cap="none" strike="noStrike">
                <a:solidFill>
                  <a:srgbClr val="000000"/>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grpSp>
        <p:nvGrpSpPr>
          <p:cNvPr id="3800" name="Google Shape;3800;p102"/>
          <p:cNvGrpSpPr/>
          <p:nvPr/>
        </p:nvGrpSpPr>
        <p:grpSpPr>
          <a:xfrm>
            <a:off x="4583875" y="1983600"/>
            <a:ext cx="633179" cy="842400"/>
            <a:chOff x="4607626" y="1983600"/>
            <a:chExt cx="633179" cy="842400"/>
          </a:xfrm>
        </p:grpSpPr>
        <p:cxnSp>
          <p:nvCxnSpPr>
            <p:cNvPr id="3801" name="Google Shape;3801;p102"/>
            <p:cNvCxnSpPr/>
            <p:nvPr/>
          </p:nvCxnSpPr>
          <p:spPr>
            <a:xfrm>
              <a:off x="4607626" y="1991634"/>
              <a:ext cx="633179" cy="0"/>
            </a:xfrm>
            <a:prstGeom prst="straightConnector1">
              <a:avLst/>
            </a:prstGeom>
            <a:noFill/>
            <a:ln cap="flat" cmpd="sng" w="15875">
              <a:solidFill>
                <a:schemeClr val="dk2"/>
              </a:solidFill>
              <a:prstDash val="solid"/>
              <a:round/>
              <a:headEnd len="sm" w="sm" type="none"/>
              <a:tailEnd len="lg" w="lg" type="triangle"/>
            </a:ln>
          </p:spPr>
        </p:cxnSp>
        <p:cxnSp>
          <p:nvCxnSpPr>
            <p:cNvPr id="3802" name="Google Shape;3802;p102"/>
            <p:cNvCxnSpPr/>
            <p:nvPr/>
          </p:nvCxnSpPr>
          <p:spPr>
            <a:xfrm>
              <a:off x="4607626" y="2821678"/>
              <a:ext cx="633179" cy="0"/>
            </a:xfrm>
            <a:prstGeom prst="straightConnector1">
              <a:avLst/>
            </a:prstGeom>
            <a:noFill/>
            <a:ln cap="flat" cmpd="sng" w="15875">
              <a:solidFill>
                <a:schemeClr val="dk2"/>
              </a:solidFill>
              <a:prstDash val="solid"/>
              <a:round/>
              <a:headEnd len="sm" w="sm" type="none"/>
              <a:tailEnd len="lg" w="lg" type="triangle"/>
            </a:ln>
          </p:spPr>
        </p:cxnSp>
        <p:cxnSp>
          <p:nvCxnSpPr>
            <p:cNvPr id="3803" name="Google Shape;3803;p102"/>
            <p:cNvCxnSpPr/>
            <p:nvPr/>
          </p:nvCxnSpPr>
          <p:spPr>
            <a:xfrm rot="-5400000">
              <a:off x="4191075" y="2404800"/>
              <a:ext cx="842400" cy="0"/>
            </a:xfrm>
            <a:prstGeom prst="straightConnector1">
              <a:avLst/>
            </a:prstGeom>
            <a:noFill/>
            <a:ln cap="flat" cmpd="sng" w="15875">
              <a:solidFill>
                <a:schemeClr val="dk2"/>
              </a:solidFill>
              <a:prstDash val="solid"/>
              <a:round/>
              <a:headEnd len="sm" w="sm" type="none"/>
              <a:tailEnd len="sm" w="sm" type="none"/>
            </a:ln>
          </p:spPr>
        </p:cxnSp>
      </p:grpSp>
      <p:sp>
        <p:nvSpPr>
          <p:cNvPr id="3804" name="Google Shape;3804;p102"/>
          <p:cNvSpPr/>
          <p:nvPr/>
        </p:nvSpPr>
        <p:spPr>
          <a:xfrm>
            <a:off x="4315541" y="2131226"/>
            <a:ext cx="545965" cy="544580"/>
          </a:xfrm>
          <a:prstGeom prst="ellipse">
            <a:avLst/>
          </a:prstGeom>
          <a:solidFill>
            <a:schemeClr val="lt1"/>
          </a:solidFill>
          <a:ln cap="flat" cmpd="sng" w="25400">
            <a:solidFill>
              <a:schemeClr val="accent6"/>
            </a:solidFill>
            <a:prstDash val="solid"/>
            <a:round/>
            <a:headEnd len="sm" w="sm" type="none"/>
            <a:tailEnd len="sm" w="sm" type="none"/>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accent6"/>
                </a:solidFill>
                <a:latin typeface="Arial Narrow"/>
                <a:ea typeface="Arial Narrow"/>
                <a:cs typeface="Arial Narrow"/>
                <a:sym typeface="Arial Narrow"/>
              </a:rPr>
              <a:t>R</a:t>
            </a:r>
            <a:r>
              <a:rPr b="0" i="0" lang="en-US" sz="1400" u="none" cap="none" strike="noStrike">
                <a:solidFill>
                  <a:schemeClr val="accent6"/>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accent6"/>
                </a:solidFill>
                <a:latin typeface="Arial Narrow"/>
                <a:ea typeface="Arial Narrow"/>
                <a:cs typeface="Arial Narrow"/>
                <a:sym typeface="Arial Narrow"/>
              </a:rPr>
              <a:t>1:1</a:t>
            </a:r>
            <a:endParaRPr b="0" i="0" sz="1400" u="none" cap="none" strike="noStrike">
              <a:solidFill>
                <a:srgbClr val="000000"/>
              </a:solidFill>
              <a:latin typeface="Arial"/>
              <a:ea typeface="Arial"/>
              <a:cs typeface="Arial"/>
              <a:sym typeface="Arial"/>
            </a:endParaRPr>
          </a:p>
        </p:txBody>
      </p:sp>
      <p:sp>
        <p:nvSpPr>
          <p:cNvPr id="3805" name="Google Shape;3805;p102"/>
          <p:cNvSpPr/>
          <p:nvPr/>
        </p:nvSpPr>
        <p:spPr>
          <a:xfrm>
            <a:off x="431798" y="4096987"/>
            <a:ext cx="11326800" cy="1543792"/>
          </a:xfrm>
          <a:prstGeom prst="roundRect">
            <a:avLst>
              <a:gd fmla="val 0" name="adj"/>
            </a:avLst>
          </a:prstGeom>
          <a:gradFill>
            <a:gsLst>
              <a:gs pos="0">
                <a:srgbClr val="FFFFFF">
                  <a:alpha val="0"/>
                </a:srgbClr>
              </a:gs>
              <a:gs pos="1000">
                <a:srgbClr val="FFFFFF">
                  <a:alpha val="0"/>
                </a:srgbClr>
              </a:gs>
              <a:gs pos="49000">
                <a:srgbClr val="C5D8E0"/>
              </a:gs>
              <a:gs pos="97000">
                <a:srgbClr val="C5D8E0"/>
              </a:gs>
              <a:gs pos="100000">
                <a:srgbClr val="C5D8E0"/>
              </a:gs>
            </a:gsLst>
            <a:lin ang="10800025" scaled="0"/>
          </a:gradFill>
          <a:ln>
            <a:noFill/>
          </a:ln>
        </p:spPr>
        <p:txBody>
          <a:bodyPr anchorCtr="0" anchor="t" bIns="0" lIns="182875" spcFirstLastPara="1" rIns="0" wrap="square" tIns="72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262626"/>
                </a:solidFill>
                <a:latin typeface="Arial Narrow"/>
                <a:ea typeface="Arial Narrow"/>
                <a:cs typeface="Arial Narrow"/>
                <a:sym typeface="Arial Narrow"/>
              </a:rPr>
              <a:t>Stratification factors</a:t>
            </a:r>
            <a:endParaRPr b="0" i="0" sz="1600" u="none" cap="none" strike="noStrike">
              <a:solidFill>
                <a:schemeClr val="accent1"/>
              </a:solidFill>
              <a:latin typeface="Arial Narrow"/>
              <a:ea typeface="Arial Narrow"/>
              <a:cs typeface="Arial Narrow"/>
              <a:sym typeface="Arial Narrow"/>
            </a:endParaRPr>
          </a:p>
          <a:p>
            <a:pPr indent="-177800" lvl="0" marL="177800" marR="0" rtl="0" algn="l">
              <a:lnSpc>
                <a:spcPct val="100000"/>
              </a:lnSpc>
              <a:spcBef>
                <a:spcPts val="0"/>
              </a:spcBef>
              <a:spcAft>
                <a:spcPts val="0"/>
              </a:spcAft>
              <a:buClr>
                <a:srgbClr val="000000"/>
              </a:buClr>
              <a:buSzPts val="1600"/>
              <a:buFont typeface="Arial"/>
              <a:buChar char="•"/>
            </a:pPr>
            <a:r>
              <a:rPr b="0" i="0" lang="en-US" sz="1400" u="none" cap="none" strike="noStrike">
                <a:solidFill>
                  <a:srgbClr val="262626"/>
                </a:solidFill>
                <a:latin typeface="Arial Narrow"/>
                <a:ea typeface="Arial Narrow"/>
                <a:cs typeface="Arial Narrow"/>
                <a:sym typeface="Arial Narrow"/>
              </a:rPr>
              <a:t>≤2 </a:t>
            </a:r>
            <a:r>
              <a:rPr b="0" i="0" lang="en-US" sz="1400" u="none" cap="none" strike="noStrike">
                <a:solidFill>
                  <a:srgbClr val="000000"/>
                </a:solidFill>
                <a:latin typeface="Arial Narrow"/>
                <a:ea typeface="Arial Narrow"/>
                <a:cs typeface="Arial Narrow"/>
                <a:sym typeface="Arial Narrow"/>
              </a:rPr>
              <a:t>Prior treatment with fulvestrant (yes vs no)</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400"/>
              <a:buFont typeface="Arial"/>
              <a:buChar char="•"/>
            </a:pPr>
            <a:r>
              <a:rPr b="0" i="1" lang="en-US" sz="1400" u="none" cap="none" strike="noStrike">
                <a:solidFill>
                  <a:srgbClr val="000000"/>
                </a:solidFill>
                <a:latin typeface="Arial Narrow"/>
                <a:ea typeface="Arial Narrow"/>
                <a:cs typeface="Arial Narrow"/>
                <a:sym typeface="Arial Narrow"/>
              </a:rPr>
              <a:t>ESR1</a:t>
            </a:r>
            <a:r>
              <a:rPr b="0" i="0" lang="en-US" sz="1400" u="none" cap="none" strike="noStrike">
                <a:solidFill>
                  <a:srgbClr val="000000"/>
                </a:solidFill>
                <a:latin typeface="Arial Narrow"/>
                <a:ea typeface="Arial Narrow"/>
                <a:cs typeface="Arial Narrow"/>
                <a:sym typeface="Arial Narrow"/>
              </a:rPr>
              <a:t>m (yes vs no/indeterminate)</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Narrow"/>
                <a:ea typeface="Arial Narrow"/>
                <a:cs typeface="Arial Narrow"/>
                <a:sym typeface="Arial Narrow"/>
              </a:rPr>
              <a:t>Site of disease (visceral [lung and/or liver involvement] vs non-visceral)</a:t>
            </a:r>
            <a:endParaRPr b="0" i="0" sz="1400" u="none" cap="none" strike="noStrike">
              <a:solidFill>
                <a:srgbClr val="000000"/>
              </a:solidFill>
              <a:latin typeface="Arial"/>
              <a:ea typeface="Arial"/>
              <a:cs typeface="Arial"/>
              <a:sym typeface="Arial"/>
            </a:endParaRPr>
          </a:p>
        </p:txBody>
      </p:sp>
      <p:sp>
        <p:nvSpPr>
          <p:cNvPr id="3806" name="Google Shape;3806;p102"/>
          <p:cNvSpPr/>
          <p:nvPr/>
        </p:nvSpPr>
        <p:spPr>
          <a:xfrm>
            <a:off x="6564017" y="4227617"/>
            <a:ext cx="4705666" cy="1294410"/>
          </a:xfrm>
          <a:prstGeom prst="roundRect">
            <a:avLst>
              <a:gd fmla="val 0" name="adj"/>
            </a:avLst>
          </a:prstGeom>
          <a:noFill/>
          <a:ln>
            <a:noFill/>
          </a:ln>
        </p:spPr>
        <p:txBody>
          <a:bodyPr anchorCtr="0" anchor="ctr" bIns="0" lIns="274300" spcFirstLastPara="1" rIns="91425"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Co-primary endpoints (RECIST v1.1):</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262626"/>
              </a:buClr>
              <a:buSzPts val="1400"/>
              <a:buFont typeface="Arial"/>
              <a:buChar char="•"/>
            </a:pPr>
            <a:r>
              <a:rPr b="0" i="0" lang="en-US" sz="1400" u="none" cap="none" strike="noStrike">
                <a:solidFill>
                  <a:srgbClr val="262626"/>
                </a:solidFill>
                <a:latin typeface="Arial Narrow"/>
                <a:ea typeface="Arial Narrow"/>
                <a:cs typeface="Arial Narrow"/>
                <a:sym typeface="Arial Narrow"/>
              </a:rPr>
              <a:t>INV-PFS in patients whose tumors had </a:t>
            </a:r>
            <a:r>
              <a:rPr b="0" i="1" lang="en-US" sz="1400" u="none" cap="none" strike="noStrike">
                <a:solidFill>
                  <a:srgbClr val="262626"/>
                </a:solidFill>
                <a:latin typeface="Arial Narrow"/>
                <a:ea typeface="Arial Narrow"/>
                <a:cs typeface="Arial Narrow"/>
                <a:sym typeface="Arial Narrow"/>
              </a:rPr>
              <a:t>ESR1</a:t>
            </a:r>
            <a:r>
              <a:rPr b="0" i="0" lang="en-US" sz="1400" u="none" cap="none" strike="noStrike">
                <a:solidFill>
                  <a:srgbClr val="262626"/>
                </a:solidFill>
                <a:latin typeface="Arial Narrow"/>
                <a:ea typeface="Arial Narrow"/>
                <a:cs typeface="Arial Narrow"/>
                <a:sym typeface="Arial Narrow"/>
              </a:rPr>
              <a:t>m</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262626"/>
              </a:buClr>
              <a:buSzPts val="1400"/>
              <a:buFont typeface="Arial"/>
              <a:buChar char="•"/>
            </a:pPr>
            <a:r>
              <a:rPr b="0" i="0" lang="en-US" sz="1400" u="none" cap="none" strike="noStrike">
                <a:solidFill>
                  <a:srgbClr val="262626"/>
                </a:solidFill>
                <a:latin typeface="Arial Narrow"/>
                <a:ea typeface="Arial Narrow"/>
                <a:cs typeface="Arial Narrow"/>
                <a:sym typeface="Arial Narrow"/>
              </a:rPr>
              <a:t>INV-PFS in the ITT population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Key secondary endpoints: </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262626"/>
              </a:buClr>
              <a:buSzPts val="1333"/>
              <a:buFont typeface="Arial"/>
              <a:buChar char="•"/>
            </a:pPr>
            <a:r>
              <a:rPr b="0" i="0" lang="en-US" sz="1400" u="none" cap="none" strike="noStrike">
                <a:solidFill>
                  <a:srgbClr val="262626"/>
                </a:solidFill>
                <a:latin typeface="Arial Narrow"/>
                <a:ea typeface="Arial Narrow"/>
                <a:cs typeface="Arial Narrow"/>
                <a:sym typeface="Arial Narrow"/>
              </a:rPr>
              <a:t>OS</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262626"/>
              </a:buClr>
              <a:buSzPts val="1333"/>
              <a:buFont typeface="Arial"/>
              <a:buChar char="•"/>
            </a:pPr>
            <a:r>
              <a:rPr b="0" i="0" lang="en-US" sz="1400" u="none" cap="none" strike="noStrike">
                <a:solidFill>
                  <a:srgbClr val="262626"/>
                </a:solidFill>
                <a:latin typeface="Arial Narrow"/>
                <a:ea typeface="Arial Narrow"/>
                <a:cs typeface="Arial Narrow"/>
                <a:sym typeface="Arial Narrow"/>
              </a:rPr>
              <a:t>INV-ORR, DoR</a:t>
            </a:r>
            <a:endParaRPr b="0" i="0" sz="1400" u="none" cap="none" strike="noStrike">
              <a:solidFill>
                <a:srgbClr val="000000"/>
              </a:solidFill>
              <a:latin typeface="Arial"/>
              <a:ea typeface="Arial"/>
              <a:cs typeface="Arial"/>
              <a:sym typeface="Arial"/>
            </a:endParaRPr>
          </a:p>
        </p:txBody>
      </p:sp>
      <p:sp>
        <p:nvSpPr>
          <p:cNvPr id="3807" name="Google Shape;3807;p102"/>
          <p:cNvSpPr/>
          <p:nvPr/>
        </p:nvSpPr>
        <p:spPr>
          <a:xfrm>
            <a:off x="8834253" y="4845134"/>
            <a:ext cx="2197924" cy="831271"/>
          </a:xfrm>
          <a:prstGeom prst="roundRect">
            <a:avLst>
              <a:gd fmla="val 0" name="adj"/>
            </a:avLst>
          </a:prstGeom>
          <a:noFill/>
          <a:ln>
            <a:noFill/>
          </a:ln>
        </p:spPr>
        <p:txBody>
          <a:bodyPr anchorCtr="0" anchor="t" bIns="0" lIns="274300" spcFirstLastPara="1" rIns="91425" wrap="square" tIns="0">
            <a:noAutofit/>
          </a:bodyPr>
          <a:lstStyle/>
          <a:p>
            <a:pPr indent="0" lvl="0" marL="0" marR="0" rtl="0" algn="l">
              <a:lnSpc>
                <a:spcPct val="100000"/>
              </a:lnSpc>
              <a:spcBef>
                <a:spcPts val="60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Exploratory endpoints: </a:t>
            </a:r>
            <a:endParaRPr b="0" i="0" sz="1400" u="none" cap="none" strike="noStrike">
              <a:solidFill>
                <a:srgbClr val="000000"/>
              </a:solidFill>
              <a:latin typeface="Arial"/>
              <a:ea typeface="Arial"/>
              <a:cs typeface="Arial"/>
              <a:sym typeface="Arial"/>
            </a:endParaRPr>
          </a:p>
          <a:p>
            <a:pPr indent="-177800" lvl="0" marL="177800" marR="0" rtl="0" algn="l">
              <a:lnSpc>
                <a:spcPct val="100000"/>
              </a:lnSpc>
              <a:spcBef>
                <a:spcPts val="0"/>
              </a:spcBef>
              <a:spcAft>
                <a:spcPts val="0"/>
              </a:spcAft>
              <a:buClr>
                <a:srgbClr val="262626"/>
              </a:buClr>
              <a:buSzPts val="1333"/>
              <a:buFont typeface="Arial"/>
              <a:buChar char="•"/>
            </a:pPr>
            <a:r>
              <a:rPr b="0" i="0" lang="en-US" sz="1400" u="none" cap="none" strike="noStrike">
                <a:solidFill>
                  <a:srgbClr val="262626"/>
                </a:solidFill>
                <a:latin typeface="Arial Narrow"/>
                <a:ea typeface="Arial Narrow"/>
                <a:cs typeface="Arial Narrow"/>
                <a:sym typeface="Arial Narrow"/>
              </a:rPr>
              <a:t>Clinical and biomarker</a:t>
            </a:r>
            <a:br>
              <a:rPr b="0" i="0" lang="en-US" sz="1400" u="none" cap="none" strike="noStrike">
                <a:solidFill>
                  <a:srgbClr val="262626"/>
                </a:solidFill>
                <a:latin typeface="Arial Narrow"/>
                <a:ea typeface="Arial Narrow"/>
                <a:cs typeface="Arial Narrow"/>
                <a:sym typeface="Arial Narrow"/>
              </a:rPr>
            </a:br>
            <a:r>
              <a:rPr b="0" i="0" lang="en-US" sz="1400" u="none" cap="none" strike="noStrike">
                <a:solidFill>
                  <a:srgbClr val="262626"/>
                </a:solidFill>
                <a:latin typeface="Arial Narrow"/>
                <a:ea typeface="Arial Narrow"/>
                <a:cs typeface="Arial Narrow"/>
                <a:sym typeface="Arial Narrow"/>
              </a:rPr>
              <a:t>subgroup analyses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2" name="Shape 3812"/>
        <p:cNvGrpSpPr/>
        <p:nvPr/>
      </p:nvGrpSpPr>
      <p:grpSpPr>
        <a:xfrm>
          <a:off x="0" y="0"/>
          <a:ext cx="0" cy="0"/>
          <a:chOff x="0" y="0"/>
          <a:chExt cx="0" cy="0"/>
        </a:xfrm>
      </p:grpSpPr>
      <p:sp>
        <p:nvSpPr>
          <p:cNvPr id="3813" name="Google Shape;3813;p103"/>
          <p:cNvSpPr txBox="1"/>
          <p:nvPr>
            <p:ph idx="12" type="sldNum"/>
          </p:nvPr>
        </p:nvSpPr>
        <p:spPr>
          <a:xfrm>
            <a:off x="0" y="6283764"/>
            <a:ext cx="431700" cy="131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Clr>
                <a:srgbClr val="000000"/>
              </a:buClr>
              <a:buSzPts val="900"/>
              <a:buFont typeface="Arial"/>
              <a:buNone/>
            </a:pPr>
            <a:fld id="{00000000-1234-1234-1234-123412341234}" type="slidenum">
              <a:rPr lang="en-US"/>
              <a:t>‹#›</a:t>
            </a:fld>
            <a:endParaRPr/>
          </a:p>
        </p:txBody>
      </p:sp>
      <p:sp>
        <p:nvSpPr>
          <p:cNvPr id="3814" name="Google Shape;3814;p103"/>
          <p:cNvSpPr txBox="1"/>
          <p:nvPr>
            <p:ph type="title"/>
          </p:nvPr>
        </p:nvSpPr>
        <p:spPr>
          <a:xfrm>
            <a:off x="431800" y="370541"/>
            <a:ext cx="11326800" cy="67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900"/>
              <a:buNone/>
            </a:pPr>
            <a:r>
              <a:rPr lang="en-US"/>
              <a:t>evERA: Phase 3 trial baseline characteristics</a:t>
            </a:r>
            <a:r>
              <a:rPr baseline="30000" lang="en-US"/>
              <a:t>1</a:t>
            </a:r>
            <a:endParaRPr/>
          </a:p>
        </p:txBody>
      </p:sp>
      <p:sp>
        <p:nvSpPr>
          <p:cNvPr id="3815" name="Google Shape;3815;p103"/>
          <p:cNvSpPr txBox="1"/>
          <p:nvPr>
            <p:ph idx="11" type="ftr"/>
          </p:nvPr>
        </p:nvSpPr>
        <p:spPr>
          <a:xfrm>
            <a:off x="431800" y="6270342"/>
            <a:ext cx="8629800" cy="150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solidFill>
                  <a:srgbClr val="000000"/>
                </a:solidFill>
              </a:rPr>
              <a:t>*Visceral disease is defined as any lung and/or liver involvement. Detected at baseline by central assessment; </a:t>
            </a:r>
            <a:r>
              <a:rPr baseline="30000" lang="en-US">
                <a:solidFill>
                  <a:srgbClr val="000000"/>
                </a:solidFill>
              </a:rPr>
              <a:t>†</a:t>
            </a:r>
            <a:r>
              <a:rPr lang="en-US">
                <a:solidFill>
                  <a:srgbClr val="000000"/>
                </a:solidFill>
              </a:rPr>
              <a:t>Not mutually exclusive; PIK3CAm included activating mutations; PTEN alterations included pathogenic short variants and copy number loss; </a:t>
            </a:r>
            <a:r>
              <a:rPr baseline="30000" lang="en-US">
                <a:solidFill>
                  <a:srgbClr val="000000"/>
                </a:solidFill>
              </a:rPr>
              <a:t>§</a:t>
            </a:r>
            <a:r>
              <a:rPr lang="en-US">
                <a:solidFill>
                  <a:srgbClr val="000000"/>
                </a:solidFill>
              </a:rPr>
              <a:t>Most recent line of CDK4/6i for mBC. Patients had to receive ≥6 months of CDK4/6i + ET in the aBC setting to be eligible for enrollment.</a:t>
            </a:r>
            <a:endParaRPr/>
          </a:p>
          <a:p>
            <a:pPr indent="0" lvl="0" marL="0" rtl="0" algn="l">
              <a:lnSpc>
                <a:spcPct val="100000"/>
              </a:lnSpc>
              <a:spcBef>
                <a:spcPts val="0"/>
              </a:spcBef>
              <a:spcAft>
                <a:spcPts val="0"/>
              </a:spcAft>
              <a:buSzPts val="1400"/>
              <a:buNone/>
            </a:pPr>
            <a:r>
              <a:rPr lang="en-US">
                <a:solidFill>
                  <a:srgbClr val="000000"/>
                </a:solidFill>
              </a:rPr>
              <a:t>aBC, advanced breast cancer; AKT1, protein kinase B alpha; CDK4/6i, cyclin-dependent kinase 4/6 inhibitor; ESR1m, estrogen receptor 1 gene mutation; ET, endocrine therapy; mBC, metastatic breast cancer; mo, months; PIK3CA(m), phosphatidylinositol-4,5-bisphosphate 3-kinase catalytic subunit alpha (mutation); PTEN, phosphatase and TENsin homolog; SOC, standard of care.</a:t>
            </a:r>
            <a:endParaRPr/>
          </a:p>
          <a:p>
            <a:pPr indent="0" lvl="0" marL="0" rtl="0" algn="l">
              <a:lnSpc>
                <a:spcPct val="100000"/>
              </a:lnSpc>
              <a:spcBef>
                <a:spcPts val="0"/>
              </a:spcBef>
              <a:spcAft>
                <a:spcPts val="0"/>
              </a:spcAft>
              <a:buSzPts val="1400"/>
              <a:buNone/>
            </a:pPr>
            <a:r>
              <a:rPr lang="en-US">
                <a:solidFill>
                  <a:srgbClr val="000000"/>
                </a:solidFill>
              </a:rPr>
              <a:t>1. Rugo HS, et al. SABCS 2025. Abstract GS3-09.</a:t>
            </a:r>
            <a:endParaRPr/>
          </a:p>
        </p:txBody>
      </p:sp>
      <p:graphicFrame>
        <p:nvGraphicFramePr>
          <p:cNvPr id="3816" name="Google Shape;3816;p103"/>
          <p:cNvGraphicFramePr/>
          <p:nvPr/>
        </p:nvGraphicFramePr>
        <p:xfrm>
          <a:off x="431800" y="1189743"/>
          <a:ext cx="3000000" cy="3000000"/>
        </p:xfrm>
        <a:graphic>
          <a:graphicData uri="http://schemas.openxmlformats.org/drawingml/2006/table">
            <a:tbl>
              <a:tblPr>
                <a:noFill/>
                <a:tableStyleId>{0E7FAE33-6D4A-419A-BE57-B3ED120DC536}</a:tableStyleId>
              </a:tblPr>
              <a:tblGrid>
                <a:gridCol w="3117000"/>
                <a:gridCol w="1271625"/>
                <a:gridCol w="1271625"/>
              </a:tblGrid>
              <a:tr h="689025">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latin typeface="Arial Narrow"/>
                        <a:ea typeface="Arial Narrow"/>
                        <a:cs typeface="Arial Narrow"/>
                        <a:sym typeface="Arial Narrow"/>
                      </a:endParaRPr>
                    </a:p>
                  </a:txBody>
                  <a:tcPr marT="72000" marB="720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Giredestrant +</a:t>
                      </a:r>
                      <a:br>
                        <a:rPr b="1" i="0" lang="en-US" sz="1400" u="none" cap="none" strike="noStrike">
                          <a:solidFill>
                            <a:schemeClr val="lt1"/>
                          </a:solidFill>
                          <a:latin typeface="Arial Narrow"/>
                          <a:ea typeface="Arial Narrow"/>
                          <a:cs typeface="Arial Narrow"/>
                          <a:sym typeface="Arial Narrow"/>
                        </a:rPr>
                      </a:br>
                      <a:r>
                        <a:rPr b="1" i="0" lang="en-US" sz="1400" u="none" cap="none" strike="noStrike">
                          <a:solidFill>
                            <a:schemeClr val="lt1"/>
                          </a:solidFill>
                          <a:latin typeface="Arial Narrow"/>
                          <a:ea typeface="Arial Narrow"/>
                          <a:cs typeface="Arial Narrow"/>
                          <a:sym typeface="Arial Narrow"/>
                        </a:rPr>
                        <a:t>everolimus</a:t>
                      </a:r>
                      <a:br>
                        <a:rPr b="1" i="0" lang="en-US" sz="1400" u="none" cap="none" strike="noStrike">
                          <a:solidFill>
                            <a:schemeClr val="lt1"/>
                          </a:solidFill>
                          <a:latin typeface="Arial Narrow"/>
                          <a:ea typeface="Arial Narrow"/>
                          <a:cs typeface="Arial Narrow"/>
                          <a:sym typeface="Arial Narrow"/>
                        </a:rPr>
                      </a:br>
                      <a:r>
                        <a:rPr b="1" i="0" lang="en-US" sz="1400" u="none" cap="none" strike="noStrike">
                          <a:solidFill>
                            <a:schemeClr val="lt1"/>
                          </a:solidFill>
                          <a:latin typeface="Arial Narrow"/>
                          <a:ea typeface="Arial Narrow"/>
                          <a:cs typeface="Arial Narrow"/>
                          <a:sym typeface="Arial Narrow"/>
                        </a:rPr>
                        <a:t>n=183</a:t>
                      </a:r>
                      <a:endParaRPr b="1" baseline="30000" i="0" sz="1400" u="none" cap="none" strike="noStrike">
                        <a:solidFill>
                          <a:schemeClr val="lt1"/>
                        </a:solidFill>
                        <a:latin typeface="Arial Narrow"/>
                        <a:ea typeface="Arial Narrow"/>
                        <a:cs typeface="Arial Narrow"/>
                        <a:sym typeface="Arial Narrow"/>
                      </a:endParaRPr>
                    </a:p>
                  </a:txBody>
                  <a:tcPr marT="72000" marB="72000" marR="0" marL="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SOC ET +</a:t>
                      </a:r>
                      <a:br>
                        <a:rPr b="1" i="0" lang="en-US" sz="1400" u="none" cap="none" strike="noStrike">
                          <a:solidFill>
                            <a:schemeClr val="lt1"/>
                          </a:solidFill>
                          <a:latin typeface="Arial Narrow"/>
                          <a:ea typeface="Arial Narrow"/>
                          <a:cs typeface="Arial Narrow"/>
                          <a:sym typeface="Arial Narrow"/>
                        </a:rPr>
                      </a:br>
                      <a:r>
                        <a:rPr b="1" i="0" lang="en-US" sz="1400" u="none" cap="none" strike="noStrike">
                          <a:solidFill>
                            <a:schemeClr val="lt1"/>
                          </a:solidFill>
                          <a:latin typeface="Arial Narrow"/>
                          <a:ea typeface="Arial Narrow"/>
                          <a:cs typeface="Arial Narrow"/>
                          <a:sym typeface="Arial Narrow"/>
                        </a:rPr>
                        <a:t>everolimus</a:t>
                      </a:r>
                      <a:br>
                        <a:rPr b="1" i="0" lang="en-US" sz="1400" u="none" cap="none" strike="noStrike">
                          <a:solidFill>
                            <a:schemeClr val="lt1"/>
                          </a:solidFill>
                          <a:latin typeface="Arial Narrow"/>
                          <a:ea typeface="Arial Narrow"/>
                          <a:cs typeface="Arial Narrow"/>
                          <a:sym typeface="Arial Narrow"/>
                        </a:rPr>
                      </a:br>
                      <a:r>
                        <a:rPr b="1" i="0" lang="en-US" sz="1400" u="none" cap="none" strike="noStrike">
                          <a:solidFill>
                            <a:schemeClr val="lt1"/>
                          </a:solidFill>
                          <a:latin typeface="Arial Narrow"/>
                          <a:ea typeface="Arial Narrow"/>
                          <a:cs typeface="Arial Narrow"/>
                          <a:sym typeface="Arial Narrow"/>
                        </a:rPr>
                        <a:t>n=190</a:t>
                      </a:r>
                      <a:endParaRPr sz="1400" u="none" cap="none" strike="noStrike"/>
                    </a:p>
                  </a:txBody>
                  <a:tcPr marT="72000" marB="72000" marR="0" marL="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66666"/>
                    </a:solidFill>
                  </a:tcPr>
                </a:tc>
              </a:tr>
              <a:tr h="250775">
                <a:tc>
                  <a:txBody>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Median age, years (range)</a:t>
                      </a:r>
                      <a:endParaRPr sz="1400" u="none" cap="none" strike="noStrike"/>
                    </a:p>
                  </a:txBody>
                  <a:tcPr marT="36000" marB="36000" marR="457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62.0 (27–83)</a:t>
                      </a:r>
                      <a:endParaRPr sz="1400" u="none" cap="none" strike="noStrike"/>
                    </a:p>
                  </a:txBody>
                  <a:tcPr marT="36000" marB="36000" marR="9145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60.0 (28–84)</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50775">
                <a:tc>
                  <a:txBody>
                    <a:bodyPr/>
                    <a:lstStyle/>
                    <a:p>
                      <a:pPr indent="0" lvl="0" marL="0" marR="0" rtl="0" algn="l">
                        <a:lnSpc>
                          <a:spcPct val="100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Female sex, n (%)</a:t>
                      </a:r>
                      <a:endParaRPr sz="1400" u="none" cap="none" strike="noStrike"/>
                    </a:p>
                  </a:txBody>
                  <a:tcPr marT="36000" marB="36000" marR="457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182 (99.5)</a:t>
                      </a:r>
                      <a:endParaRPr sz="1400" u="none" cap="none" strike="noStrike"/>
                    </a:p>
                  </a:txBody>
                  <a:tcPr marT="36000" marB="36000" marR="9145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187 (98.4)</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1000725">
                <a:tc>
                  <a:txBody>
                    <a:bodyPr/>
                    <a:lstStyle/>
                    <a:p>
                      <a:pPr indent="0" lvl="0" marL="0" marR="0" rtl="0" algn="l">
                        <a:lnSpc>
                          <a:spcPct val="100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Race, n (%)</a:t>
                      </a:r>
                      <a:endParaRPr sz="1400" u="none" cap="none" strike="noStrike"/>
                    </a:p>
                    <a:p>
                      <a:pPr indent="177800" lvl="0" marL="0" marR="0" rtl="0" algn="l">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White</a:t>
                      </a:r>
                      <a:endParaRPr sz="1400" u="none" cap="none" strike="noStrike"/>
                    </a:p>
                    <a:p>
                      <a:pPr indent="177800" lvl="0" marL="0" marR="0" rtl="0" algn="l">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Asian</a:t>
                      </a:r>
                      <a:endParaRPr sz="1400" u="none" cap="none" strike="noStrike"/>
                    </a:p>
                    <a:p>
                      <a:pPr indent="177800" lvl="0" marL="0" marR="0" rtl="0" algn="l">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Black</a:t>
                      </a:r>
                      <a:endParaRPr sz="1400" u="none" cap="none" strike="noStrike"/>
                    </a:p>
                    <a:p>
                      <a:pPr indent="177800" lvl="0" marL="0" marR="0" rtl="0" algn="l">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Other</a:t>
                      </a:r>
                      <a:endParaRPr sz="1400" u="none" cap="none" strike="noStrike"/>
                    </a:p>
                  </a:txBody>
                  <a:tcPr marT="36000" marB="36000" marR="457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103 (56.3)</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66 (36.1)</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9 (4.9)</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5 (2.7)</a:t>
                      </a:r>
                      <a:endParaRPr sz="1400" u="none" cap="none" strike="noStrike"/>
                    </a:p>
                  </a:txBody>
                  <a:tcPr marT="36000" marB="36000" marR="9145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119 (62.6)</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57 (30.0)</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9 (4.7)</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5 (2.6)</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000725">
                <a:tc>
                  <a:txBody>
                    <a:bodyPr/>
                    <a:lstStyle/>
                    <a:p>
                      <a:pPr indent="0" lvl="0" marL="0" marR="0" rtl="0" algn="l">
                        <a:lnSpc>
                          <a:spcPct val="100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Region, n (%)</a:t>
                      </a:r>
                      <a:endParaRPr sz="1400" u="none" cap="none" strike="noStrike"/>
                    </a:p>
                    <a:p>
                      <a:pPr indent="177800" lvl="0" marL="0" marR="0" rtl="0" algn="l">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North America</a:t>
                      </a:r>
                      <a:endParaRPr sz="1400" u="none" cap="none" strike="noStrike"/>
                    </a:p>
                    <a:p>
                      <a:pPr indent="177800" lvl="0" marL="0" marR="0" rtl="0" algn="l">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Asia–Pacific</a:t>
                      </a:r>
                      <a:endParaRPr sz="1400" u="none" cap="none" strike="noStrike"/>
                    </a:p>
                    <a:p>
                      <a:pPr indent="177800" lvl="0" marL="0" marR="0" rtl="0" algn="l">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Western Europe</a:t>
                      </a:r>
                      <a:endParaRPr sz="1400" u="none" cap="none" strike="noStrike"/>
                    </a:p>
                    <a:p>
                      <a:pPr indent="177800" lvl="0" marL="0" marR="0" rtl="0" algn="l">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Other</a:t>
                      </a:r>
                      <a:endParaRPr b="1" i="0" sz="1400" u="none" cap="none" strike="noStrike">
                        <a:solidFill>
                          <a:srgbClr val="262626"/>
                        </a:solidFill>
                        <a:latin typeface="Arial Narrow"/>
                        <a:ea typeface="Arial Narrow"/>
                        <a:cs typeface="Arial Narrow"/>
                        <a:sym typeface="Arial Narrow"/>
                      </a:endParaRPr>
                    </a:p>
                  </a:txBody>
                  <a:tcPr marT="36000" marB="36000" marR="457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69 (37.7)</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58 (31.7)</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36 (19.7)</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20 (10.9)</a:t>
                      </a:r>
                      <a:endParaRPr sz="1400" u="none" cap="none" strike="noStrike"/>
                    </a:p>
                  </a:txBody>
                  <a:tcPr marT="36000" marB="36000" marR="9145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75 (39.5)</a:t>
                      </a:r>
                      <a:endParaRPr sz="1400" u="none" cap="none" strike="noStrike"/>
                    </a:p>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49 (25.8)</a:t>
                      </a:r>
                      <a:endParaRPr sz="1400" u="none" cap="none" strike="noStrike"/>
                    </a:p>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43 (22.6)</a:t>
                      </a:r>
                      <a:endParaRPr sz="1400" u="none" cap="none" strike="noStrike"/>
                    </a:p>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23 (12.1)</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438250">
                <a:tc>
                  <a:txBody>
                    <a:bodyPr/>
                    <a:lstStyle/>
                    <a:p>
                      <a:pPr indent="0" lvl="0" marL="0" marR="0" rtl="0" algn="l">
                        <a:lnSpc>
                          <a:spcPct val="100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Visceral disease, n (%)*</a:t>
                      </a:r>
                      <a:endParaRPr sz="1400" u="none" cap="none" strike="noStrike"/>
                    </a:p>
                    <a:p>
                      <a:pPr indent="177800" lvl="0" marL="0" marR="0" rtl="0" algn="l">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Disease involvement in liver</a:t>
                      </a:r>
                      <a:endParaRPr sz="1400" u="none" cap="none" strike="noStrike"/>
                    </a:p>
                  </a:txBody>
                  <a:tcPr marT="36000" marB="36000" marR="457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126 (68.9)</a:t>
                      </a:r>
                      <a:endParaRPr sz="1400" u="none" cap="none" strike="noStrike"/>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89 (48.6)</a:t>
                      </a:r>
                      <a:endParaRPr sz="1400" u="none" cap="none" strike="noStrike"/>
                    </a:p>
                  </a:txBody>
                  <a:tcPr marT="36000" marB="36000" marR="9145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131 (68.9)</a:t>
                      </a:r>
                      <a:endParaRPr sz="1400" u="none" cap="none" strike="noStrike"/>
                    </a:p>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100 (52.6)</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250775">
                <a:tc>
                  <a:txBody>
                    <a:bodyPr/>
                    <a:lstStyle/>
                    <a:p>
                      <a:pPr indent="0" lvl="0" marL="0" marR="0" rtl="0" algn="l">
                        <a:lnSpc>
                          <a:spcPct val="100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Post-menopausal at screening, n (%)</a:t>
                      </a:r>
                      <a:endParaRPr b="0" i="0" sz="1400" u="none" cap="none" strike="noStrike">
                        <a:solidFill>
                          <a:srgbClr val="262626"/>
                        </a:solidFill>
                        <a:latin typeface="Arial Narrow"/>
                        <a:ea typeface="Arial Narrow"/>
                        <a:cs typeface="Arial Narrow"/>
                        <a:sym typeface="Arial Narrow"/>
                      </a:endParaRPr>
                    </a:p>
                  </a:txBody>
                  <a:tcPr marT="36000" marB="36000" marR="457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156 (85.2)</a:t>
                      </a:r>
                      <a:endParaRPr sz="1400" u="none" cap="none" strike="noStrike"/>
                    </a:p>
                  </a:txBody>
                  <a:tcPr marT="36000" marB="36000" marR="9145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400" u="none" cap="none" strike="noStrike">
                          <a:solidFill>
                            <a:srgbClr val="262626"/>
                          </a:solidFill>
                          <a:latin typeface="Arial Narrow"/>
                          <a:ea typeface="Arial Narrow"/>
                          <a:cs typeface="Arial Narrow"/>
                          <a:sym typeface="Arial Narrow"/>
                        </a:rPr>
                        <a:t>159 (83.7)</a:t>
                      </a:r>
                      <a:endParaRPr b="1" i="0" sz="1400" u="none" cap="none" strike="noStrike">
                        <a:solidFill>
                          <a:srgbClr val="262626"/>
                        </a:solidFill>
                        <a:latin typeface="Arial Narrow"/>
                        <a:ea typeface="Arial Narrow"/>
                        <a:cs typeface="Arial Narrow"/>
                        <a:sym typeface="Arial Narrow"/>
                      </a:endParaRPr>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alpha val="0"/>
                        </a:schemeClr>
                      </a:solidFill>
                      <a:prstDash val="solid"/>
                      <a:round/>
                      <a:headEnd len="sm" w="sm" type="none"/>
                      <a:tailEnd len="sm" w="sm" type="none"/>
                    </a:lnB>
                    <a:solidFill>
                      <a:schemeClr val="lt1">
                        <a:alpha val="12156"/>
                      </a:schemeClr>
                    </a:solidFill>
                  </a:tcPr>
                </a:tc>
              </a:tr>
            </a:tbl>
          </a:graphicData>
        </a:graphic>
      </p:graphicFrame>
      <p:graphicFrame>
        <p:nvGraphicFramePr>
          <p:cNvPr id="3817" name="Google Shape;3817;p103"/>
          <p:cNvGraphicFramePr/>
          <p:nvPr/>
        </p:nvGraphicFramePr>
        <p:xfrm>
          <a:off x="6177150" y="1189744"/>
          <a:ext cx="3000000" cy="3000000"/>
        </p:xfrm>
        <a:graphic>
          <a:graphicData uri="http://schemas.openxmlformats.org/drawingml/2006/table">
            <a:tbl>
              <a:tblPr>
                <a:noFill/>
                <a:tableStyleId>{0E7FAE33-6D4A-419A-BE57-B3ED120DC536}</a:tableStyleId>
              </a:tblPr>
              <a:tblGrid>
                <a:gridCol w="3117000"/>
                <a:gridCol w="1271625"/>
                <a:gridCol w="1271625"/>
              </a:tblGrid>
              <a:tr h="580425">
                <a:tc>
                  <a:txBody>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latin typeface="Arial Narrow"/>
                        <a:ea typeface="Arial Narrow"/>
                        <a:cs typeface="Arial Narrow"/>
                        <a:sym typeface="Arial Narrow"/>
                      </a:endParaRPr>
                    </a:p>
                  </a:txBody>
                  <a:tcPr marT="72000" marB="72000"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2">
                          <a:alpha val="0"/>
                        </a:scheme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Giredestrant +</a:t>
                      </a:r>
                      <a:br>
                        <a:rPr b="1" i="0" lang="en-US" sz="1400" u="none" cap="none" strike="noStrike">
                          <a:solidFill>
                            <a:schemeClr val="lt1"/>
                          </a:solidFill>
                          <a:latin typeface="Arial Narrow"/>
                          <a:ea typeface="Arial Narrow"/>
                          <a:cs typeface="Arial Narrow"/>
                          <a:sym typeface="Arial Narrow"/>
                        </a:rPr>
                      </a:br>
                      <a:r>
                        <a:rPr b="1" i="0" lang="en-US" sz="1400" u="none" cap="none" strike="noStrike">
                          <a:solidFill>
                            <a:schemeClr val="lt1"/>
                          </a:solidFill>
                          <a:latin typeface="Arial Narrow"/>
                          <a:ea typeface="Arial Narrow"/>
                          <a:cs typeface="Arial Narrow"/>
                          <a:sym typeface="Arial Narrow"/>
                        </a:rPr>
                        <a:t>everolimus</a:t>
                      </a:r>
                      <a:br>
                        <a:rPr b="1" i="0" lang="en-US" sz="1400" u="none" cap="none" strike="noStrike">
                          <a:solidFill>
                            <a:schemeClr val="lt1"/>
                          </a:solidFill>
                          <a:latin typeface="Arial Narrow"/>
                          <a:ea typeface="Arial Narrow"/>
                          <a:cs typeface="Arial Narrow"/>
                          <a:sym typeface="Arial Narrow"/>
                        </a:rPr>
                      </a:br>
                      <a:r>
                        <a:rPr b="1" i="0" lang="en-US" sz="1400" u="none" cap="none" strike="noStrike">
                          <a:solidFill>
                            <a:schemeClr val="lt1"/>
                          </a:solidFill>
                          <a:latin typeface="Arial Narrow"/>
                          <a:ea typeface="Arial Narrow"/>
                          <a:cs typeface="Arial Narrow"/>
                          <a:sym typeface="Arial Narrow"/>
                        </a:rPr>
                        <a:t>n=183</a:t>
                      </a:r>
                      <a:endParaRPr b="1" baseline="30000" i="0" sz="1400" u="none" cap="none" strike="noStrike">
                        <a:solidFill>
                          <a:schemeClr val="lt1"/>
                        </a:solidFill>
                        <a:latin typeface="Arial Narrow"/>
                        <a:ea typeface="Arial Narrow"/>
                        <a:cs typeface="Arial Narrow"/>
                        <a:sym typeface="Arial Narrow"/>
                      </a:endParaRPr>
                    </a:p>
                  </a:txBody>
                  <a:tcPr marT="72000" marB="72000" marR="0" marL="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2">
                          <a:alpha val="0"/>
                        </a:scheme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SOC ET +</a:t>
                      </a:r>
                      <a:br>
                        <a:rPr b="1" i="0" lang="en-US" sz="1400" u="none" cap="none" strike="noStrike">
                          <a:solidFill>
                            <a:schemeClr val="lt1"/>
                          </a:solidFill>
                          <a:latin typeface="Arial Narrow"/>
                          <a:ea typeface="Arial Narrow"/>
                          <a:cs typeface="Arial Narrow"/>
                          <a:sym typeface="Arial Narrow"/>
                        </a:rPr>
                      </a:br>
                      <a:r>
                        <a:rPr b="1" i="0" lang="en-US" sz="1400" u="none" cap="none" strike="noStrike">
                          <a:solidFill>
                            <a:schemeClr val="lt1"/>
                          </a:solidFill>
                          <a:latin typeface="Arial Narrow"/>
                          <a:ea typeface="Arial Narrow"/>
                          <a:cs typeface="Arial Narrow"/>
                          <a:sym typeface="Arial Narrow"/>
                        </a:rPr>
                        <a:t>everolimus</a:t>
                      </a:r>
                      <a:br>
                        <a:rPr b="1" i="0" lang="en-US" sz="1400" u="none" cap="none" strike="noStrike">
                          <a:solidFill>
                            <a:schemeClr val="lt1"/>
                          </a:solidFill>
                          <a:latin typeface="Arial Narrow"/>
                          <a:ea typeface="Arial Narrow"/>
                          <a:cs typeface="Arial Narrow"/>
                          <a:sym typeface="Arial Narrow"/>
                        </a:rPr>
                      </a:br>
                      <a:r>
                        <a:rPr b="1" i="0" lang="en-US" sz="1400" u="none" cap="none" strike="noStrike">
                          <a:solidFill>
                            <a:schemeClr val="lt1"/>
                          </a:solidFill>
                          <a:latin typeface="Arial Narrow"/>
                          <a:ea typeface="Arial Narrow"/>
                          <a:cs typeface="Arial Narrow"/>
                          <a:sym typeface="Arial Narrow"/>
                        </a:rPr>
                        <a:t>n=190</a:t>
                      </a:r>
                      <a:endParaRPr sz="1400" u="none" cap="none" strike="noStrike"/>
                    </a:p>
                  </a:txBody>
                  <a:tcPr marT="72000" marB="72000" marR="0" marL="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2">
                          <a:alpha val="0"/>
                        </a:schemeClr>
                      </a:solidFill>
                      <a:prstDash val="solid"/>
                      <a:round/>
                      <a:headEnd len="sm" w="sm" type="none"/>
                      <a:tailEnd len="sm" w="sm" type="none"/>
                    </a:lnB>
                    <a:solidFill>
                      <a:srgbClr val="666666"/>
                    </a:solidFill>
                  </a:tcPr>
                </a:tc>
              </a:tr>
              <a:tr h="211250">
                <a:tc>
                  <a:txBody>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rgbClr val="262626"/>
                          </a:solidFill>
                          <a:latin typeface="Arial Narrow"/>
                          <a:ea typeface="Arial Narrow"/>
                          <a:cs typeface="Arial Narrow"/>
                          <a:sym typeface="Arial Narrow"/>
                        </a:rPr>
                        <a:t>ESR1</a:t>
                      </a:r>
                      <a:r>
                        <a:rPr b="1" i="0" lang="en-US" sz="1400" u="none" cap="none" strike="noStrike">
                          <a:solidFill>
                            <a:srgbClr val="262626"/>
                          </a:solidFill>
                          <a:latin typeface="Arial Narrow"/>
                          <a:ea typeface="Arial Narrow"/>
                          <a:cs typeface="Arial Narrow"/>
                          <a:sym typeface="Arial Narrow"/>
                        </a:rPr>
                        <a:t>m, n (%)</a:t>
                      </a:r>
                      <a:r>
                        <a:rPr b="1" baseline="30000" i="0" lang="en-US" sz="1400" u="none" cap="none" strike="noStrike">
                          <a:solidFill>
                            <a:srgbClr val="262626"/>
                          </a:solidFill>
                          <a:latin typeface="Arial Narrow"/>
                          <a:ea typeface="Arial Narrow"/>
                          <a:cs typeface="Arial Narrow"/>
                          <a:sym typeface="Arial Narrow"/>
                        </a:rPr>
                        <a:t>†</a:t>
                      </a:r>
                      <a:endParaRPr sz="1400" u="none" cap="none" strike="noStrike"/>
                    </a:p>
                  </a:txBody>
                  <a:tcPr marT="36000" marB="36000" marR="45725" marL="90000" anchor="ctr">
                    <a:lnL cap="flat" cmpd="sng" w="12700">
                      <a:solidFill>
                        <a:schemeClr val="accent2">
                          <a:alpha val="0"/>
                        </a:scheme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2">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102 (55.7)</a:t>
                      </a:r>
                      <a:endParaRPr sz="1400" u="none" cap="none" strike="noStrike"/>
                    </a:p>
                  </a:txBody>
                  <a:tcPr marT="36000" marB="36000" marR="9145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2">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105 (55.3)</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12700">
                      <a:solidFill>
                        <a:schemeClr val="accent2">
                          <a:alpha val="0"/>
                        </a:schemeClr>
                      </a:solidFill>
                      <a:prstDash val="solid"/>
                      <a:round/>
                      <a:headEnd len="sm" w="sm" type="none"/>
                      <a:tailEnd len="sm" w="sm" type="none"/>
                    </a:lnR>
                    <a:lnT cap="flat" cmpd="sng" w="12700">
                      <a:solidFill>
                        <a:schemeClr val="accent2">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811250">
                <a:tc>
                  <a:txBody>
                    <a:bodyPr/>
                    <a:lstStyle/>
                    <a:p>
                      <a:pPr indent="0" lvl="0" marL="0" marR="0" rtl="0" algn="l">
                        <a:lnSpc>
                          <a:spcPct val="97000"/>
                        </a:lnSpc>
                        <a:spcBef>
                          <a:spcPts val="0"/>
                        </a:spcBef>
                        <a:spcAft>
                          <a:spcPts val="0"/>
                        </a:spcAft>
                        <a:buClr>
                          <a:schemeClr val="dk1"/>
                        </a:buClr>
                        <a:buSzPts val="1400"/>
                        <a:buFont typeface="Arial Narrow"/>
                        <a:buNone/>
                      </a:pPr>
                      <a:r>
                        <a:rPr b="1" i="1" lang="en-US" sz="1400" u="none" cap="none" strike="noStrike">
                          <a:solidFill>
                            <a:srgbClr val="262626"/>
                          </a:solidFill>
                          <a:latin typeface="Arial Narrow"/>
                          <a:ea typeface="Arial Narrow"/>
                          <a:cs typeface="Arial Narrow"/>
                          <a:sym typeface="Arial Narrow"/>
                        </a:rPr>
                        <a:t>PIK3CA/AKT1/PTEN </a:t>
                      </a:r>
                      <a:r>
                        <a:rPr b="1" i="0" lang="en-US" sz="1400" u="none" cap="none" strike="noStrike">
                          <a:solidFill>
                            <a:srgbClr val="262626"/>
                          </a:solidFill>
                          <a:latin typeface="Arial Narrow"/>
                          <a:ea typeface="Arial Narrow"/>
                          <a:cs typeface="Arial Narrow"/>
                          <a:sym typeface="Arial Narrow"/>
                        </a:rPr>
                        <a:t>alteration, n (%)</a:t>
                      </a:r>
                      <a:r>
                        <a:rPr b="1" baseline="30000" i="0" lang="en-US" sz="1400" u="none" cap="none" strike="noStrike">
                          <a:solidFill>
                            <a:srgbClr val="262626"/>
                          </a:solidFill>
                          <a:latin typeface="Arial Narrow"/>
                          <a:ea typeface="Arial Narrow"/>
                          <a:cs typeface="Arial Narrow"/>
                          <a:sym typeface="Arial Narrow"/>
                        </a:rPr>
                        <a:t>†</a:t>
                      </a:r>
                      <a:endParaRPr sz="1400" u="none" cap="none" strike="noStrike"/>
                    </a:p>
                    <a:p>
                      <a:pPr indent="177800" lvl="0" marL="0" marR="0" rtl="0" algn="l">
                        <a:lnSpc>
                          <a:spcPct val="97000"/>
                        </a:lnSpc>
                        <a:spcBef>
                          <a:spcPts val="0"/>
                        </a:spcBef>
                        <a:spcAft>
                          <a:spcPts val="0"/>
                        </a:spcAft>
                        <a:buClr>
                          <a:schemeClr val="dk1"/>
                        </a:buClr>
                        <a:buSzPts val="1400"/>
                        <a:buFont typeface="Arial Narrow"/>
                        <a:buNone/>
                      </a:pPr>
                      <a:r>
                        <a:rPr b="0" i="1" lang="en-US" sz="1400" u="none" cap="none" strike="noStrike">
                          <a:solidFill>
                            <a:srgbClr val="262626"/>
                          </a:solidFill>
                          <a:latin typeface="Arial Narrow"/>
                          <a:ea typeface="Arial Narrow"/>
                          <a:cs typeface="Arial Narrow"/>
                          <a:sym typeface="Arial Narrow"/>
                        </a:rPr>
                        <a:t>PIK3CA</a:t>
                      </a:r>
                      <a:r>
                        <a:rPr b="0" i="0" lang="en-US" sz="1400" u="none" cap="none" strike="noStrike">
                          <a:solidFill>
                            <a:srgbClr val="262626"/>
                          </a:solidFill>
                          <a:latin typeface="Arial Narrow"/>
                          <a:ea typeface="Arial Narrow"/>
                          <a:cs typeface="Arial Narrow"/>
                          <a:sym typeface="Arial Narrow"/>
                        </a:rPr>
                        <a:t>m</a:t>
                      </a:r>
                      <a:endParaRPr sz="1400" u="none" cap="none" strike="noStrike"/>
                    </a:p>
                    <a:p>
                      <a:pPr indent="177800" lvl="0" marL="0" marR="0" rtl="0" algn="l">
                        <a:lnSpc>
                          <a:spcPct val="97000"/>
                        </a:lnSpc>
                        <a:spcBef>
                          <a:spcPts val="0"/>
                        </a:spcBef>
                        <a:spcAft>
                          <a:spcPts val="0"/>
                        </a:spcAft>
                        <a:buClr>
                          <a:schemeClr val="dk1"/>
                        </a:buClr>
                        <a:buSzPts val="1400"/>
                        <a:buFont typeface="Arial Narrow"/>
                        <a:buNone/>
                      </a:pPr>
                      <a:r>
                        <a:rPr b="0" i="1" lang="en-US" sz="1400" u="none" cap="none" strike="noStrike">
                          <a:solidFill>
                            <a:srgbClr val="262626"/>
                          </a:solidFill>
                          <a:latin typeface="Arial Narrow"/>
                          <a:ea typeface="Arial Narrow"/>
                          <a:cs typeface="Arial Narrow"/>
                          <a:sym typeface="Arial Narrow"/>
                        </a:rPr>
                        <a:t>AKT1 E17K </a:t>
                      </a:r>
                      <a:r>
                        <a:rPr b="0" i="0" lang="en-US" sz="1400" u="none" cap="none" strike="noStrike">
                          <a:solidFill>
                            <a:srgbClr val="262626"/>
                          </a:solidFill>
                          <a:latin typeface="Arial Narrow"/>
                          <a:ea typeface="Arial Narrow"/>
                          <a:cs typeface="Arial Narrow"/>
                          <a:sym typeface="Arial Narrow"/>
                        </a:rPr>
                        <a:t>alteration</a:t>
                      </a:r>
                      <a:endParaRPr sz="1400" u="none" cap="none" strike="noStrike"/>
                    </a:p>
                    <a:p>
                      <a:pPr indent="177800" lvl="0" marL="0" marR="0" rtl="0" algn="l">
                        <a:lnSpc>
                          <a:spcPct val="97000"/>
                        </a:lnSpc>
                        <a:spcBef>
                          <a:spcPts val="0"/>
                        </a:spcBef>
                        <a:spcAft>
                          <a:spcPts val="0"/>
                        </a:spcAft>
                        <a:buClr>
                          <a:schemeClr val="dk1"/>
                        </a:buClr>
                        <a:buSzPts val="1400"/>
                        <a:buFont typeface="Arial Narrow"/>
                        <a:buNone/>
                      </a:pPr>
                      <a:r>
                        <a:rPr b="0" i="1" lang="en-US" sz="1400" u="none" cap="none" strike="noStrike">
                          <a:solidFill>
                            <a:srgbClr val="262626"/>
                          </a:solidFill>
                          <a:latin typeface="Arial Narrow"/>
                          <a:ea typeface="Arial Narrow"/>
                          <a:cs typeface="Arial Narrow"/>
                          <a:sym typeface="Arial Narrow"/>
                        </a:rPr>
                        <a:t>PTEN</a:t>
                      </a:r>
                      <a:r>
                        <a:rPr b="0" i="0" lang="en-US" sz="1400" u="none" cap="none" strike="noStrike">
                          <a:solidFill>
                            <a:srgbClr val="262626"/>
                          </a:solidFill>
                          <a:latin typeface="Arial Narrow"/>
                          <a:ea typeface="Arial Narrow"/>
                          <a:cs typeface="Arial Narrow"/>
                          <a:sym typeface="Arial Narrow"/>
                        </a:rPr>
                        <a:t> alteration</a:t>
                      </a:r>
                      <a:endParaRPr sz="1400" u="none" cap="none" strike="noStrike"/>
                    </a:p>
                  </a:txBody>
                  <a:tcPr marT="28800" marB="28800" marR="45725" marL="90000" anchor="ctr">
                    <a:lnL cap="flat" cmpd="sng" w="12700">
                      <a:solidFill>
                        <a:schemeClr val="accent2">
                          <a:alpha val="0"/>
                        </a:scheme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2">
                          <a:alpha val="0"/>
                        </a:schemeClr>
                      </a:solidFill>
                      <a:prstDash val="solid"/>
                      <a:round/>
                      <a:headEnd len="sm" w="sm" type="none"/>
                      <a:tailEnd len="sm" w="sm" type="none"/>
                    </a:lnB>
                    <a:solidFill>
                      <a:schemeClr val="lt1">
                        <a:alpha val="12156"/>
                      </a:schemeClr>
                    </a:solidFill>
                  </a:tcPr>
                </a:tc>
                <a:tc>
                  <a:txBody>
                    <a:bodyPr/>
                    <a:lstStyle/>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82 (44.8)</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64 (35.0)</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14 (7.7)</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13 (7.1)</a:t>
                      </a:r>
                      <a:endParaRPr sz="1400" u="none" cap="none" strike="noStrike"/>
                    </a:p>
                  </a:txBody>
                  <a:tcPr marT="28800" marB="28800" marR="9145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2">
                          <a:alpha val="0"/>
                        </a:schemeClr>
                      </a:solidFill>
                      <a:prstDash val="solid"/>
                      <a:round/>
                      <a:headEnd len="sm" w="sm" type="none"/>
                      <a:tailEnd len="sm" w="sm" type="none"/>
                    </a:lnB>
                    <a:solidFill>
                      <a:schemeClr val="lt1">
                        <a:alpha val="12156"/>
                      </a:schemeClr>
                    </a:solidFill>
                  </a:tcPr>
                </a:tc>
                <a:tc>
                  <a:txBody>
                    <a:bodyPr/>
                    <a:lstStyle/>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80 (42.1)</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51 (26.8)</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12 (6.3)</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28 (14.7)</a:t>
                      </a:r>
                      <a:endParaRPr sz="1400" u="none" cap="none" strike="noStrike"/>
                    </a:p>
                  </a:txBody>
                  <a:tcPr marT="28800" marB="28800" marR="0" marL="0" anchor="ctr">
                    <a:lnL cap="flat" cmpd="sng" w="9525">
                      <a:solidFill>
                        <a:srgbClr val="000000">
                          <a:alpha val="0"/>
                        </a:srgbClr>
                      </a:solidFill>
                      <a:prstDash val="solid"/>
                      <a:round/>
                      <a:headEnd len="sm" w="sm" type="none"/>
                      <a:tailEnd len="sm" w="sm" type="none"/>
                    </a:lnL>
                    <a:lnR cap="flat" cmpd="sng" w="12700">
                      <a:solidFill>
                        <a:schemeClr val="accent2">
                          <a:alpha val="0"/>
                        </a:scheme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2">
                          <a:alpha val="0"/>
                        </a:schemeClr>
                      </a:solidFill>
                      <a:prstDash val="solid"/>
                      <a:round/>
                      <a:headEnd len="sm" w="sm" type="none"/>
                      <a:tailEnd len="sm" w="sm" type="none"/>
                    </a:lnB>
                    <a:solidFill>
                      <a:schemeClr val="lt1">
                        <a:alpha val="12156"/>
                      </a:schemeClr>
                    </a:solidFill>
                  </a:tcPr>
                </a:tc>
              </a:tr>
              <a:tr h="843025">
                <a:tc>
                  <a:txBody>
                    <a:bodyPr/>
                    <a:lstStyle/>
                    <a:p>
                      <a:pPr indent="0" lvl="0" marL="0" marR="0" rtl="0" algn="l">
                        <a:lnSpc>
                          <a:spcPct val="97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Duration of prior CDK4/6i</a:t>
                      </a:r>
                      <a:r>
                        <a:rPr b="1" baseline="30000" i="0" lang="en-US" sz="1400" u="none" cap="none" strike="noStrike">
                          <a:solidFill>
                            <a:srgbClr val="262626"/>
                          </a:solidFill>
                          <a:latin typeface="Arial Narrow"/>
                          <a:ea typeface="Arial Narrow"/>
                          <a:cs typeface="Arial Narrow"/>
                          <a:sym typeface="Arial Narrow"/>
                        </a:rPr>
                        <a:t>§</a:t>
                      </a:r>
                      <a:endParaRPr sz="1400" u="none" cap="none" strike="noStrike"/>
                    </a:p>
                    <a:p>
                      <a:pPr indent="177800" lvl="0" marL="0" marR="0" rtl="0" algn="l">
                        <a:lnSpc>
                          <a:spcPct val="97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&lt;12 mo</a:t>
                      </a:r>
                      <a:endParaRPr sz="1400" u="none" cap="none" strike="noStrike"/>
                    </a:p>
                    <a:p>
                      <a:pPr indent="177800" lvl="0" marL="0" marR="0" rtl="0" algn="l">
                        <a:lnSpc>
                          <a:spcPct val="97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≥12 mo</a:t>
                      </a:r>
                      <a:endParaRPr sz="1400" u="none" cap="none" strike="noStrike"/>
                    </a:p>
                    <a:p>
                      <a:pPr indent="355600" lvl="0" marL="0" marR="0" rtl="0" algn="l">
                        <a:lnSpc>
                          <a:spcPct val="97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12 to &lt;24 mo</a:t>
                      </a:r>
                      <a:endParaRPr sz="1400" u="none" cap="none" strike="noStrike"/>
                    </a:p>
                    <a:p>
                      <a:pPr indent="355600" lvl="0" marL="0" marR="0" rtl="0" algn="l">
                        <a:lnSpc>
                          <a:spcPct val="97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≥24 mo</a:t>
                      </a:r>
                      <a:endParaRPr sz="1400" u="none" cap="none" strike="noStrike"/>
                    </a:p>
                  </a:txBody>
                  <a:tcPr marT="28800" marB="28800" marR="457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2">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7000"/>
                        </a:lnSpc>
                        <a:spcBef>
                          <a:spcPts val="0"/>
                        </a:spcBef>
                        <a:spcAft>
                          <a:spcPts val="0"/>
                        </a:spcAft>
                        <a:buClr>
                          <a:srgbClr val="000000"/>
                        </a:buClr>
                        <a:buSzPts val="1400"/>
                        <a:buFont typeface="Arial"/>
                        <a:buNone/>
                      </a:pPr>
                      <a:r>
                        <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44 (24.0)</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136 (74.3)</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61 (33.3)</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75 (41.0)</a:t>
                      </a:r>
                      <a:endParaRPr sz="1400" u="none" cap="none" strike="noStrike"/>
                    </a:p>
                  </a:txBody>
                  <a:tcPr marT="28800" marB="28800" marR="9145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2">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97000"/>
                        </a:lnSpc>
                        <a:spcBef>
                          <a:spcPts val="0"/>
                        </a:spcBef>
                        <a:spcAft>
                          <a:spcPts val="0"/>
                        </a:spcAft>
                        <a:buClr>
                          <a:srgbClr val="000000"/>
                        </a:buClr>
                        <a:buSzPts val="1400"/>
                        <a:buFont typeface="Arial"/>
                        <a:buNone/>
                      </a:pPr>
                      <a:r>
                        <a:t/>
                      </a:r>
                      <a:endParaRPr b="0" i="0" sz="1400" u="none" cap="none" strike="noStrike">
                        <a:solidFill>
                          <a:srgbClr val="262626"/>
                        </a:solidFill>
                        <a:latin typeface="Arial Narrow"/>
                        <a:ea typeface="Arial Narrow"/>
                        <a:cs typeface="Arial Narrow"/>
                        <a:sym typeface="Arial Narrow"/>
                      </a:endParaRPr>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50 (26.3)</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135 (71.0)</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60 (31.6)</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75 (39.5)</a:t>
                      </a:r>
                      <a:endParaRPr sz="1400" u="none" cap="none" strike="noStrike"/>
                    </a:p>
                  </a:txBody>
                  <a:tcPr marT="28800" marB="288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2">
                          <a:alpha val="0"/>
                        </a:scheme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740800">
                <a:tc>
                  <a:txBody>
                    <a:bodyPr/>
                    <a:lstStyle/>
                    <a:p>
                      <a:pPr indent="0" lvl="0" marL="0" marR="0" rtl="0" algn="l">
                        <a:lnSpc>
                          <a:spcPct val="97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Prior CDK4/6i, n (%)</a:t>
                      </a:r>
                      <a:endParaRPr sz="1400" u="none" cap="none" strike="noStrike"/>
                    </a:p>
                    <a:p>
                      <a:pPr indent="177800" lvl="0" marL="0" marR="0" rtl="0" algn="l">
                        <a:lnSpc>
                          <a:spcPct val="97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Palbociclib</a:t>
                      </a:r>
                      <a:endParaRPr sz="1400" u="none" cap="none" strike="noStrike"/>
                    </a:p>
                    <a:p>
                      <a:pPr indent="177800" lvl="0" marL="0" marR="0" rtl="0" algn="l">
                        <a:lnSpc>
                          <a:spcPct val="97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Ribociclib</a:t>
                      </a:r>
                      <a:endParaRPr sz="1400" u="none" cap="none" strike="noStrike"/>
                    </a:p>
                    <a:p>
                      <a:pPr indent="177800" lvl="0" marL="0" marR="0" rtl="0" algn="l">
                        <a:lnSpc>
                          <a:spcPct val="97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Abemaciclib</a:t>
                      </a:r>
                      <a:endParaRPr b="1" i="0" sz="1400" u="none" cap="none" strike="noStrike">
                        <a:solidFill>
                          <a:srgbClr val="262626"/>
                        </a:solidFill>
                        <a:latin typeface="Arial Narrow"/>
                        <a:ea typeface="Arial Narrow"/>
                        <a:cs typeface="Arial Narrow"/>
                        <a:sym typeface="Arial Narrow"/>
                      </a:endParaRPr>
                    </a:p>
                  </a:txBody>
                  <a:tcPr marT="28800" marB="28800" marR="45725"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2">
                          <a:alpha val="0"/>
                        </a:schemeClr>
                      </a:solidFill>
                      <a:prstDash val="solid"/>
                      <a:round/>
                      <a:headEnd len="sm" w="sm" type="none"/>
                      <a:tailEnd len="sm" w="sm" type="none"/>
                    </a:lnB>
                    <a:solidFill>
                      <a:schemeClr val="lt1">
                        <a:alpha val="12156"/>
                      </a:schemeClr>
                    </a:solidFill>
                  </a:tcPr>
                </a:tc>
                <a:tc>
                  <a:txBody>
                    <a:bodyPr/>
                    <a:lstStyle/>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183 (100)</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104 (56.8)</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52 (28.4)</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53 (29.0)</a:t>
                      </a:r>
                      <a:endParaRPr sz="1400" u="none" cap="none" strike="noStrike"/>
                    </a:p>
                  </a:txBody>
                  <a:tcPr marT="28800" marB="28800" marR="9145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2">
                          <a:alpha val="0"/>
                        </a:schemeClr>
                      </a:solidFill>
                      <a:prstDash val="solid"/>
                      <a:round/>
                      <a:headEnd len="sm" w="sm" type="none"/>
                      <a:tailEnd len="sm" w="sm" type="none"/>
                    </a:lnB>
                    <a:solidFill>
                      <a:schemeClr val="lt1">
                        <a:alpha val="12156"/>
                      </a:schemeClr>
                    </a:solidFill>
                  </a:tcPr>
                </a:tc>
                <a:tc>
                  <a:txBody>
                    <a:bodyPr/>
                    <a:lstStyle/>
                    <a:p>
                      <a:pPr indent="0" lvl="0" marL="0" marR="0" rtl="0" algn="ctr">
                        <a:lnSpc>
                          <a:spcPct val="97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190 (100)</a:t>
                      </a:r>
                      <a:endParaRPr sz="1400" u="none" cap="none" strike="noStrike"/>
                    </a:p>
                    <a:p>
                      <a:pPr indent="0" lvl="0" marL="0" marR="0" rtl="0" algn="ctr">
                        <a:lnSpc>
                          <a:spcPct val="97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119 (62.6)</a:t>
                      </a:r>
                      <a:endParaRPr sz="1400" u="none" cap="none" strike="noStrike"/>
                    </a:p>
                    <a:p>
                      <a:pPr indent="0" lvl="0" marL="0" marR="0" rtl="0" algn="ctr">
                        <a:lnSpc>
                          <a:spcPct val="97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54 (28.4)</a:t>
                      </a:r>
                      <a:endParaRPr sz="1400" u="none" cap="none" strike="noStrike"/>
                    </a:p>
                    <a:p>
                      <a:pPr indent="0" lvl="0" marL="0" marR="0" rtl="0" algn="ctr">
                        <a:lnSpc>
                          <a:spcPct val="97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49 (25.8)</a:t>
                      </a:r>
                      <a:endParaRPr sz="1400" u="none" cap="none" strike="noStrike"/>
                    </a:p>
                  </a:txBody>
                  <a:tcPr marT="28800" marB="288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2">
                          <a:alpha val="0"/>
                        </a:schemeClr>
                      </a:solidFill>
                      <a:prstDash val="solid"/>
                      <a:round/>
                      <a:headEnd len="sm" w="sm" type="none"/>
                      <a:tailEnd len="sm" w="sm" type="none"/>
                    </a:lnB>
                    <a:solidFill>
                      <a:schemeClr val="lt1">
                        <a:alpha val="12156"/>
                      </a:schemeClr>
                    </a:solidFill>
                  </a:tcPr>
                </a:tc>
              </a:tr>
              <a:tr h="369175">
                <a:tc>
                  <a:txBody>
                    <a:bodyPr/>
                    <a:lstStyle/>
                    <a:p>
                      <a:pPr indent="0" lvl="0" marL="0" marR="0" rtl="0" algn="l">
                        <a:lnSpc>
                          <a:spcPct val="97000"/>
                        </a:lnSpc>
                        <a:spcBef>
                          <a:spcPts val="0"/>
                        </a:spcBef>
                        <a:spcAft>
                          <a:spcPts val="0"/>
                        </a:spcAft>
                        <a:buClr>
                          <a:schemeClr val="dk1"/>
                        </a:buClr>
                        <a:buSzPts val="1400"/>
                        <a:buFont typeface="Arial Narrow"/>
                        <a:buNone/>
                      </a:pPr>
                      <a:r>
                        <a:rPr b="1" i="0" lang="en-US" sz="1400" u="none" cap="none" strike="noStrike">
                          <a:solidFill>
                            <a:srgbClr val="262626"/>
                          </a:solidFill>
                          <a:latin typeface="Arial Narrow"/>
                          <a:ea typeface="Arial Narrow"/>
                          <a:cs typeface="Arial Narrow"/>
                          <a:sym typeface="Arial Narrow"/>
                        </a:rPr>
                        <a:t>Prior fulvestrant, n (%)</a:t>
                      </a:r>
                      <a:endParaRPr sz="1400" u="none" cap="none" strike="noStrike"/>
                    </a:p>
                    <a:p>
                      <a:pPr indent="177800" lvl="0" marL="0" marR="0" rtl="0" algn="l">
                        <a:lnSpc>
                          <a:spcPct val="97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First line with CDK4/6i</a:t>
                      </a:r>
                      <a:endParaRPr sz="1400" u="none" cap="none" strike="noStrike"/>
                    </a:p>
                  </a:txBody>
                  <a:tcPr marT="28800" marB="28800" marR="45725" marL="90000" anchor="ctr">
                    <a:lnL cap="flat" cmpd="sng" w="12700">
                      <a:solidFill>
                        <a:schemeClr val="accent2">
                          <a:alpha val="0"/>
                        </a:scheme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2">
                          <a:alpha val="0"/>
                        </a:schemeClr>
                      </a:solidFill>
                      <a:prstDash val="solid"/>
                      <a:round/>
                      <a:headEnd len="sm" w="sm" type="none"/>
                      <a:tailEnd len="sm" w="sm" type="none"/>
                    </a:lnT>
                    <a:lnB cap="flat" cmpd="sng" w="12700">
                      <a:solidFill>
                        <a:schemeClr val="accent2">
                          <a:alpha val="0"/>
                        </a:schemeClr>
                      </a:solidFill>
                      <a:prstDash val="solid"/>
                      <a:round/>
                      <a:headEnd len="sm" w="sm" type="none"/>
                      <a:tailEnd len="sm" w="sm" type="none"/>
                    </a:lnB>
                    <a:solidFill>
                      <a:schemeClr val="accent5">
                        <a:alpha val="12156"/>
                      </a:schemeClr>
                    </a:solidFill>
                  </a:tcPr>
                </a:tc>
                <a:tc>
                  <a:txBody>
                    <a:bodyPr/>
                    <a:lstStyle/>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86 (47.0)</a:t>
                      </a:r>
                      <a:endParaRPr sz="1400" u="none" cap="none" strike="noStrike"/>
                    </a:p>
                    <a:p>
                      <a:pPr indent="0" lvl="0" marL="0" marR="0" rtl="0" algn="ctr">
                        <a:lnSpc>
                          <a:spcPct val="97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53 (29.0)</a:t>
                      </a:r>
                      <a:endParaRPr sz="1400" u="none" cap="none" strike="noStrike"/>
                    </a:p>
                  </a:txBody>
                  <a:tcPr marT="28800" marB="28800" marR="9145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accent2">
                          <a:alpha val="0"/>
                        </a:schemeClr>
                      </a:solidFill>
                      <a:prstDash val="solid"/>
                      <a:round/>
                      <a:headEnd len="sm" w="sm" type="none"/>
                      <a:tailEnd len="sm" w="sm" type="none"/>
                    </a:lnT>
                    <a:lnB cap="flat" cmpd="sng" w="12700">
                      <a:solidFill>
                        <a:schemeClr val="accent2">
                          <a:alpha val="0"/>
                        </a:schemeClr>
                      </a:solidFill>
                      <a:prstDash val="solid"/>
                      <a:round/>
                      <a:headEnd len="sm" w="sm" type="none"/>
                      <a:tailEnd len="sm" w="sm" type="none"/>
                    </a:lnB>
                    <a:solidFill>
                      <a:schemeClr val="accent5">
                        <a:alpha val="12156"/>
                      </a:schemeClr>
                    </a:solidFill>
                  </a:tcPr>
                </a:tc>
                <a:tc>
                  <a:txBody>
                    <a:bodyPr/>
                    <a:lstStyle/>
                    <a:p>
                      <a:pPr indent="0" lvl="0" marL="0" marR="0" rtl="0" algn="ctr">
                        <a:lnSpc>
                          <a:spcPct val="97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89 (46.8)</a:t>
                      </a:r>
                      <a:endParaRPr sz="1400" u="none" cap="none" strike="noStrike"/>
                    </a:p>
                    <a:p>
                      <a:pPr indent="0" lvl="0" marL="0" marR="0" rtl="0" algn="ctr">
                        <a:lnSpc>
                          <a:spcPct val="97000"/>
                        </a:lnSpc>
                        <a:spcBef>
                          <a:spcPts val="0"/>
                        </a:spcBef>
                        <a:spcAft>
                          <a:spcPts val="0"/>
                        </a:spcAft>
                        <a:buClr>
                          <a:schemeClr val="dk1"/>
                        </a:buClr>
                        <a:buSzPts val="1400"/>
                        <a:buFont typeface="Arial Narrow"/>
                        <a:buNone/>
                      </a:pPr>
                      <a:r>
                        <a:rPr b="0" i="0" lang="en-US" sz="1400" u="none" cap="none" strike="noStrike">
                          <a:solidFill>
                            <a:srgbClr val="262626"/>
                          </a:solidFill>
                          <a:latin typeface="Arial Narrow"/>
                          <a:ea typeface="Arial Narrow"/>
                          <a:cs typeface="Arial Narrow"/>
                          <a:sym typeface="Arial Narrow"/>
                        </a:rPr>
                        <a:t>42 (22.1)</a:t>
                      </a:r>
                      <a:endParaRPr sz="1400" u="none" cap="none" strike="noStrike"/>
                    </a:p>
                  </a:txBody>
                  <a:tcPr marT="28800" marB="28800" marR="0" marL="0" anchor="ctr">
                    <a:lnL cap="flat" cmpd="sng" w="9525">
                      <a:solidFill>
                        <a:srgbClr val="000000">
                          <a:alpha val="0"/>
                        </a:srgbClr>
                      </a:solidFill>
                      <a:prstDash val="solid"/>
                      <a:round/>
                      <a:headEnd len="sm" w="sm" type="none"/>
                      <a:tailEnd len="sm" w="sm" type="none"/>
                    </a:lnL>
                    <a:lnR cap="flat" cmpd="sng" w="12700">
                      <a:solidFill>
                        <a:schemeClr val="accent2">
                          <a:alpha val="0"/>
                        </a:schemeClr>
                      </a:solidFill>
                      <a:prstDash val="solid"/>
                      <a:round/>
                      <a:headEnd len="sm" w="sm" type="none"/>
                      <a:tailEnd len="sm" w="sm" type="none"/>
                    </a:lnR>
                    <a:lnT cap="flat" cmpd="sng" w="12700">
                      <a:solidFill>
                        <a:schemeClr val="accent2">
                          <a:alpha val="0"/>
                        </a:schemeClr>
                      </a:solidFill>
                      <a:prstDash val="solid"/>
                      <a:round/>
                      <a:headEnd len="sm" w="sm" type="none"/>
                      <a:tailEnd len="sm" w="sm" type="none"/>
                    </a:lnT>
                    <a:lnB cap="flat" cmpd="sng" w="12700">
                      <a:solidFill>
                        <a:schemeClr val="accent2">
                          <a:alpha val="0"/>
                        </a:schemeClr>
                      </a:solidFill>
                      <a:prstDash val="solid"/>
                      <a:round/>
                      <a:headEnd len="sm" w="sm" type="none"/>
                      <a:tailEnd len="sm" w="sm" type="none"/>
                    </a:lnB>
                    <a:solidFill>
                      <a:schemeClr val="accent5">
                        <a:alpha val="12156"/>
                      </a:schemeClr>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2" name="Shape 3822"/>
        <p:cNvGrpSpPr/>
        <p:nvPr/>
      </p:nvGrpSpPr>
      <p:grpSpPr>
        <a:xfrm>
          <a:off x="0" y="0"/>
          <a:ext cx="0" cy="0"/>
          <a:chOff x="0" y="0"/>
          <a:chExt cx="0" cy="0"/>
        </a:xfrm>
      </p:grpSpPr>
      <p:sp>
        <p:nvSpPr>
          <p:cNvPr id="3823" name="Google Shape;3823;g393121d5c94_2_1751"/>
          <p:cNvSpPr txBox="1"/>
          <p:nvPr>
            <p:ph idx="12" type="sldNum"/>
          </p:nvPr>
        </p:nvSpPr>
        <p:spPr>
          <a:xfrm>
            <a:off x="0" y="6283764"/>
            <a:ext cx="431700" cy="131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3824" name="Google Shape;3824;g393121d5c94_2_1751"/>
          <p:cNvSpPr txBox="1"/>
          <p:nvPr>
            <p:ph idx="11" type="ftr"/>
          </p:nvPr>
        </p:nvSpPr>
        <p:spPr>
          <a:xfrm>
            <a:off x="431800" y="6270342"/>
            <a:ext cx="8629800" cy="150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solidFill>
                  <a:srgbClr val="000000"/>
                </a:solidFill>
              </a:rPr>
              <a:t>Data cutoff: July 16, 2025. Median follow-up in the ITT population was 18.4 mo in the giredestrant + everolimus arm and 18.7 mo in the SOC ET + everolimus arm. </a:t>
            </a:r>
            <a:endParaRPr/>
          </a:p>
          <a:p>
            <a:pPr indent="0" lvl="0" marL="0" rtl="0" algn="l">
              <a:lnSpc>
                <a:spcPct val="100000"/>
              </a:lnSpc>
              <a:spcBef>
                <a:spcPts val="0"/>
              </a:spcBef>
              <a:spcAft>
                <a:spcPts val="0"/>
              </a:spcAft>
              <a:buSzPts val="1400"/>
              <a:buNone/>
            </a:pPr>
            <a:r>
              <a:rPr lang="en-US">
                <a:solidFill>
                  <a:srgbClr val="000000"/>
                </a:solidFill>
              </a:rPr>
              <a:t>CI, confidence interval; ESR1, estrogen receptor 1 gene; EMA, European Medicines Agency; ET, endocrine therapy; FDA, US Food and Drug Administration; HR, hazard ratio; INV-PFS, investigator-assessed progression-free survival; ITT, intent-to-treat; mo, months; mut, mutation; SOC, standard of care.</a:t>
            </a:r>
            <a:endParaRPr/>
          </a:p>
          <a:p>
            <a:pPr indent="0" lvl="0" marL="0" rtl="0" algn="l">
              <a:lnSpc>
                <a:spcPct val="100000"/>
              </a:lnSpc>
              <a:spcBef>
                <a:spcPts val="0"/>
              </a:spcBef>
              <a:spcAft>
                <a:spcPts val="0"/>
              </a:spcAft>
              <a:buSzPts val="1400"/>
              <a:buNone/>
            </a:pPr>
            <a:r>
              <a:rPr lang="en-US">
                <a:solidFill>
                  <a:srgbClr val="000000"/>
                </a:solidFill>
              </a:rPr>
              <a:t>1. Rugo HS, et al. SABCS 2025. Abstract GS3-09.</a:t>
            </a:r>
            <a:endParaRPr/>
          </a:p>
        </p:txBody>
      </p:sp>
      <p:sp>
        <p:nvSpPr>
          <p:cNvPr id="3825" name="Google Shape;3825;g393121d5c94_2_1751"/>
          <p:cNvSpPr txBox="1"/>
          <p:nvPr>
            <p:ph type="title"/>
          </p:nvPr>
        </p:nvSpPr>
        <p:spPr>
          <a:xfrm>
            <a:off x="431800" y="370541"/>
            <a:ext cx="11326800" cy="67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900"/>
              <a:buNone/>
            </a:pPr>
            <a:r>
              <a:rPr lang="en-US"/>
              <a:t>evERA: Phase 3 trial co-primary endpoints, INV-PFS in the ITT and </a:t>
            </a:r>
            <a:r>
              <a:rPr i="1" lang="en-US"/>
              <a:t>ESR1</a:t>
            </a:r>
            <a:r>
              <a:rPr lang="en-US"/>
              <a:t>-mut populations</a:t>
            </a:r>
            <a:r>
              <a:rPr baseline="30000" lang="en-US"/>
              <a:t>1</a:t>
            </a:r>
            <a:r>
              <a:rPr lang="en-US"/>
              <a:t> </a:t>
            </a:r>
            <a:endParaRPr/>
          </a:p>
        </p:txBody>
      </p:sp>
      <p:sp>
        <p:nvSpPr>
          <p:cNvPr id="3826" name="Google Shape;3826;g393121d5c94_2_1751"/>
          <p:cNvSpPr/>
          <p:nvPr/>
        </p:nvSpPr>
        <p:spPr>
          <a:xfrm>
            <a:off x="1267650" y="5585685"/>
            <a:ext cx="9656700" cy="276900"/>
          </a:xfrm>
          <a:prstGeom prst="roundRect">
            <a:avLst>
              <a:gd fmla="val 16667" name="adj"/>
            </a:avLst>
          </a:prstGeom>
          <a:solidFill>
            <a:srgbClr val="C6D8E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400" u="none" cap="none" strike="noStrike">
                <a:solidFill>
                  <a:srgbClr val="262626"/>
                </a:solidFill>
                <a:latin typeface="Arial Narrow"/>
                <a:ea typeface="Arial Narrow"/>
                <a:cs typeface="Arial Narrow"/>
                <a:sym typeface="Arial Narrow"/>
              </a:rPr>
              <a:t>Combination not yet approved by the FDA/EMA </a:t>
            </a:r>
            <a:endParaRPr b="0" i="0" sz="1400" u="none" cap="none" strike="noStrike">
              <a:solidFill>
                <a:srgbClr val="262626"/>
              </a:solidFill>
              <a:latin typeface="Arial Narrow"/>
              <a:ea typeface="Arial Narrow"/>
              <a:cs typeface="Arial Narrow"/>
              <a:sym typeface="Arial Narrow"/>
            </a:endParaRPr>
          </a:p>
        </p:txBody>
      </p:sp>
      <p:sp>
        <p:nvSpPr>
          <p:cNvPr id="3827" name="Google Shape;3827;g393121d5c94_2_1751"/>
          <p:cNvSpPr txBox="1"/>
          <p:nvPr/>
        </p:nvSpPr>
        <p:spPr>
          <a:xfrm>
            <a:off x="971901" y="1093790"/>
            <a:ext cx="50907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400" u="none" cap="none" strike="noStrike">
                <a:solidFill>
                  <a:srgbClr val="262626"/>
                </a:solidFill>
                <a:latin typeface="Arial Narrow"/>
                <a:ea typeface="Arial Narrow"/>
                <a:cs typeface="Arial Narrow"/>
                <a:sym typeface="Arial Narrow"/>
              </a:rPr>
              <a:t>ITT patient population </a:t>
            </a:r>
            <a:endParaRPr b="0" i="0" sz="1400" u="none" cap="none" strike="noStrike">
              <a:solidFill>
                <a:schemeClr val="accent2"/>
              </a:solidFill>
              <a:latin typeface="Arial"/>
              <a:ea typeface="Arial"/>
              <a:cs typeface="Arial"/>
              <a:sym typeface="Arial"/>
            </a:endParaRPr>
          </a:p>
        </p:txBody>
      </p:sp>
      <p:sp>
        <p:nvSpPr>
          <p:cNvPr id="3828" name="Google Shape;3828;g393121d5c94_2_1751"/>
          <p:cNvSpPr txBox="1"/>
          <p:nvPr/>
        </p:nvSpPr>
        <p:spPr>
          <a:xfrm>
            <a:off x="6583075" y="1078125"/>
            <a:ext cx="50907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1" lang="en-US" sz="1400" u="none" cap="none" strike="noStrike">
                <a:solidFill>
                  <a:srgbClr val="262626"/>
                </a:solidFill>
                <a:latin typeface="Arial Narrow"/>
                <a:ea typeface="Arial Narrow"/>
                <a:cs typeface="Arial Narrow"/>
                <a:sym typeface="Arial Narrow"/>
              </a:rPr>
              <a:t>ESR1</a:t>
            </a:r>
            <a:r>
              <a:rPr b="1" i="0" lang="en-US" sz="1400" u="none" cap="none" strike="noStrike">
                <a:solidFill>
                  <a:srgbClr val="262626"/>
                </a:solidFill>
                <a:latin typeface="Arial Narrow"/>
                <a:ea typeface="Arial Narrow"/>
                <a:cs typeface="Arial Narrow"/>
                <a:sym typeface="Arial Narrow"/>
              </a:rPr>
              <a:t>-mut patient population </a:t>
            </a:r>
            <a:endParaRPr b="0" i="0" sz="1400" u="none" cap="none" strike="noStrike">
              <a:solidFill>
                <a:schemeClr val="accent2"/>
              </a:solidFill>
              <a:latin typeface="Arial"/>
              <a:ea typeface="Arial"/>
              <a:cs typeface="Arial"/>
              <a:sym typeface="Arial"/>
            </a:endParaRPr>
          </a:p>
        </p:txBody>
      </p:sp>
      <p:sp>
        <p:nvSpPr>
          <p:cNvPr id="3829" name="Google Shape;3829;g393121d5c94_2_1751"/>
          <p:cNvSpPr/>
          <p:nvPr/>
        </p:nvSpPr>
        <p:spPr>
          <a:xfrm>
            <a:off x="1152100" y="1313457"/>
            <a:ext cx="762600" cy="7626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Narrow"/>
              <a:ea typeface="Arial Narrow"/>
              <a:cs typeface="Arial Narrow"/>
              <a:sym typeface="Arial Narrow"/>
            </a:endParaRPr>
          </a:p>
        </p:txBody>
      </p:sp>
      <p:sp>
        <p:nvSpPr>
          <p:cNvPr id="3830" name="Google Shape;3830;g393121d5c94_2_1751"/>
          <p:cNvSpPr/>
          <p:nvPr/>
        </p:nvSpPr>
        <p:spPr>
          <a:xfrm>
            <a:off x="6583075" y="1218900"/>
            <a:ext cx="960300" cy="762600"/>
          </a:xfrm>
          <a:prstGeom prst="roundRect">
            <a:avLst>
              <a:gd fmla="val 16667" name="adj"/>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Narrow"/>
              <a:ea typeface="Arial Narrow"/>
              <a:cs typeface="Arial Narrow"/>
              <a:sym typeface="Arial Narrow"/>
            </a:endParaRPr>
          </a:p>
        </p:txBody>
      </p:sp>
      <p:graphicFrame>
        <p:nvGraphicFramePr>
          <p:cNvPr id="3831" name="Google Shape;3831;g393121d5c94_2_1751"/>
          <p:cNvGraphicFramePr/>
          <p:nvPr/>
        </p:nvGraphicFramePr>
        <p:xfrm>
          <a:off x="2539916" y="1384961"/>
          <a:ext cx="3000000" cy="3000000"/>
        </p:xfrm>
        <a:graphic>
          <a:graphicData uri="http://schemas.openxmlformats.org/drawingml/2006/table">
            <a:tbl>
              <a:tblPr>
                <a:noFill/>
                <a:tableStyleId>{0E7FAE33-6D4A-419A-BE57-B3ED120DC536}</a:tableStyleId>
              </a:tblPr>
              <a:tblGrid>
                <a:gridCol w="1379325"/>
                <a:gridCol w="1091200"/>
                <a:gridCol w="1091200"/>
              </a:tblGrid>
              <a:tr h="349675">
                <a:tc>
                  <a:txBody>
                    <a:bodyPr/>
                    <a:lstStyle/>
                    <a:p>
                      <a:pPr indent="0" lvl="0" marL="0" marR="0" rtl="0" algn="ctr">
                        <a:lnSpc>
                          <a:spcPct val="80000"/>
                        </a:lnSpc>
                        <a:spcBef>
                          <a:spcPts val="0"/>
                        </a:spcBef>
                        <a:spcAft>
                          <a:spcPts val="0"/>
                        </a:spcAft>
                        <a:buClr>
                          <a:schemeClr val="dk1"/>
                        </a:buClr>
                        <a:buSzPts val="1200"/>
                        <a:buFont typeface="Arial Narrow"/>
                        <a:buNone/>
                      </a:pPr>
                      <a:r>
                        <a:t/>
                      </a:r>
                      <a:endParaRPr sz="12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Giredestrant +</a:t>
                      </a:r>
                      <a:br>
                        <a:rPr b="1" lang="en-US" sz="1200" u="none" cap="none" strike="noStrike">
                          <a:solidFill>
                            <a:schemeClr val="lt1"/>
                          </a:solidFill>
                          <a:latin typeface="Arial Narrow"/>
                          <a:ea typeface="Arial Narrow"/>
                          <a:cs typeface="Arial Narrow"/>
                          <a:sym typeface="Arial Narrow"/>
                        </a:rPr>
                      </a:br>
                      <a:r>
                        <a:rPr b="1" lang="en-US" sz="1200" u="none" cap="none" strike="noStrike">
                          <a:solidFill>
                            <a:schemeClr val="lt1"/>
                          </a:solidFill>
                          <a:latin typeface="Arial Narrow"/>
                          <a:ea typeface="Arial Narrow"/>
                          <a:cs typeface="Arial Narrow"/>
                          <a:sym typeface="Arial Narrow"/>
                        </a:rPr>
                        <a:t>everolimus</a:t>
                      </a:r>
                      <a:endParaRPr b="1" sz="1200" u="none" cap="none" strike="noStrike">
                        <a:solidFill>
                          <a:schemeClr val="lt1"/>
                        </a:solidFill>
                        <a:latin typeface="Arial Narrow"/>
                        <a:ea typeface="Arial Narrow"/>
                        <a:cs typeface="Arial Narrow"/>
                        <a:sym typeface="Arial Narrow"/>
                      </a:endParaRPr>
                    </a:p>
                    <a:p>
                      <a:pPr indent="0" lvl="0" marL="0" marR="0" rtl="0" algn="ctr">
                        <a:lnSpc>
                          <a:spcPct val="90000"/>
                        </a:lnSpc>
                        <a:spcBef>
                          <a:spcPts val="0"/>
                        </a:spcBef>
                        <a:spcAft>
                          <a:spcPts val="0"/>
                        </a:spcAft>
                        <a:buClr>
                          <a:schemeClr val="lt1"/>
                        </a:buClr>
                        <a:buSzPts val="1200"/>
                        <a:buFont typeface="Arial Narrow"/>
                        <a:buNone/>
                      </a:pPr>
                      <a:r>
                        <a:rPr b="0" lang="en-US" sz="1200" u="none" cap="none" strike="noStrike">
                          <a:solidFill>
                            <a:schemeClr val="lt1"/>
                          </a:solidFill>
                          <a:latin typeface="Arial Narrow"/>
                          <a:ea typeface="Arial Narrow"/>
                          <a:cs typeface="Arial Narrow"/>
                          <a:sym typeface="Arial Narrow"/>
                        </a:rPr>
                        <a:t>(n=183)</a:t>
                      </a:r>
                      <a:endParaRPr sz="1400" u="none" cap="none" strike="noStrike"/>
                    </a:p>
                  </a:txBody>
                  <a:tcPr marT="60950" marB="60950" marR="0" marL="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SOC ET +</a:t>
                      </a:r>
                      <a:endParaRPr sz="1400" u="none" cap="none" strike="noStrike"/>
                    </a:p>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everolimus</a:t>
                      </a:r>
                      <a:endParaRPr sz="1400" u="none" cap="none" strike="noStrike"/>
                    </a:p>
                    <a:p>
                      <a:pPr indent="0" lvl="0" marL="0" marR="0" rtl="0" algn="ctr">
                        <a:lnSpc>
                          <a:spcPct val="90000"/>
                        </a:lnSpc>
                        <a:spcBef>
                          <a:spcPts val="0"/>
                        </a:spcBef>
                        <a:spcAft>
                          <a:spcPts val="0"/>
                        </a:spcAft>
                        <a:buClr>
                          <a:schemeClr val="lt1"/>
                        </a:buClr>
                        <a:buSzPts val="1200"/>
                        <a:buFont typeface="Arial Narrow"/>
                        <a:buNone/>
                      </a:pPr>
                      <a:r>
                        <a:rPr b="0" lang="en-US" sz="1200" u="none" cap="none" strike="noStrike">
                          <a:solidFill>
                            <a:schemeClr val="lt1"/>
                          </a:solidFill>
                          <a:latin typeface="Arial Narrow"/>
                          <a:ea typeface="Arial Narrow"/>
                          <a:cs typeface="Arial Narrow"/>
                          <a:sym typeface="Arial Narrow"/>
                        </a:rPr>
                        <a:t>(n=190)</a:t>
                      </a:r>
                      <a:endParaRPr sz="1400" u="none" cap="none" strike="noStrike"/>
                    </a:p>
                  </a:txBody>
                  <a:tcPr marT="60950" marB="60950" marR="0" marL="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Events, n (%)</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126 (68.9)</a:t>
                      </a:r>
                      <a:endParaRPr b="0" i="0" sz="12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163 (85.8)</a:t>
                      </a:r>
                      <a:endParaRPr b="0" i="0" sz="12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Median, mo (95% CI)</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rgbClr val="262626"/>
                          </a:solidFill>
                          <a:latin typeface="Arial Narrow"/>
                          <a:ea typeface="Arial Narrow"/>
                          <a:cs typeface="Arial Narrow"/>
                          <a:sym typeface="Arial Narrow"/>
                        </a:rPr>
                        <a:t>8.77</a:t>
                      </a:r>
                      <a:r>
                        <a:rPr b="0" i="0" lang="en-US" sz="1200" u="none" cap="none" strike="noStrike">
                          <a:solidFill>
                            <a:srgbClr val="262626"/>
                          </a:solidFill>
                          <a:latin typeface="Arial Narrow"/>
                          <a:ea typeface="Arial Narrow"/>
                          <a:cs typeface="Arial Narrow"/>
                          <a:sym typeface="Arial Narrow"/>
                        </a:rPr>
                        <a:t> (6.60, 9.59)</a:t>
                      </a:r>
                      <a:endParaRPr b="0" i="0" sz="12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rgbClr val="262626"/>
                          </a:solidFill>
                          <a:latin typeface="Arial Narrow"/>
                          <a:ea typeface="Arial Narrow"/>
                          <a:cs typeface="Arial Narrow"/>
                          <a:sym typeface="Arial Narrow"/>
                        </a:rPr>
                        <a:t>5.49</a:t>
                      </a:r>
                      <a:r>
                        <a:rPr b="0" i="0" lang="en-US" sz="1200" u="none" cap="none" strike="noStrike">
                          <a:solidFill>
                            <a:srgbClr val="262626"/>
                          </a:solidFill>
                          <a:latin typeface="Arial Narrow"/>
                          <a:ea typeface="Arial Narrow"/>
                          <a:cs typeface="Arial Narrow"/>
                          <a:sym typeface="Arial Narrow"/>
                        </a:rPr>
                        <a:t> (4.01, 5.59)</a:t>
                      </a:r>
                      <a:endParaRPr b="0" i="0" sz="12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Stratified HR</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rgbClr val="262626"/>
                          </a:solidFill>
                          <a:latin typeface="Arial Narrow"/>
                          <a:ea typeface="Arial Narrow"/>
                          <a:cs typeface="Arial Narrow"/>
                          <a:sym typeface="Arial Narrow"/>
                        </a:rPr>
                        <a:t>0.56</a:t>
                      </a:r>
                      <a:endParaRPr b="1" sz="12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(95% CI)</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(0.44, 0.71); P&lt;0.0001</a:t>
                      </a:r>
                      <a:endParaRPr b="0" sz="12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r>
            </a:tbl>
          </a:graphicData>
        </a:graphic>
      </p:graphicFrame>
      <p:graphicFrame>
        <p:nvGraphicFramePr>
          <p:cNvPr id="3832" name="Google Shape;3832;g393121d5c94_2_1751"/>
          <p:cNvGraphicFramePr/>
          <p:nvPr/>
        </p:nvGraphicFramePr>
        <p:xfrm>
          <a:off x="8397833" y="1384961"/>
          <a:ext cx="3000000" cy="3000000"/>
        </p:xfrm>
        <a:graphic>
          <a:graphicData uri="http://schemas.openxmlformats.org/drawingml/2006/table">
            <a:tbl>
              <a:tblPr>
                <a:noFill/>
                <a:tableStyleId>{0E7FAE33-6D4A-419A-BE57-B3ED120DC536}</a:tableStyleId>
              </a:tblPr>
              <a:tblGrid>
                <a:gridCol w="1379325"/>
                <a:gridCol w="1091200"/>
                <a:gridCol w="1091200"/>
              </a:tblGrid>
              <a:tr h="349675">
                <a:tc>
                  <a:txBody>
                    <a:bodyPr/>
                    <a:lstStyle/>
                    <a:p>
                      <a:pPr indent="0" lvl="0" marL="0" marR="0" rtl="0" algn="ctr">
                        <a:lnSpc>
                          <a:spcPct val="80000"/>
                        </a:lnSpc>
                        <a:spcBef>
                          <a:spcPts val="0"/>
                        </a:spcBef>
                        <a:spcAft>
                          <a:spcPts val="0"/>
                        </a:spcAft>
                        <a:buClr>
                          <a:schemeClr val="dk1"/>
                        </a:buClr>
                        <a:buSzPts val="1200"/>
                        <a:buFont typeface="Arial Narrow"/>
                        <a:buNone/>
                      </a:pPr>
                      <a:r>
                        <a:t/>
                      </a:r>
                      <a:endParaRPr sz="1200" u="none" cap="none" strike="noStrike">
                        <a:solidFill>
                          <a:schemeClr val="lt2"/>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Giredestrant +</a:t>
                      </a:r>
                      <a:br>
                        <a:rPr b="1" lang="en-US" sz="1200" u="none" cap="none" strike="noStrike">
                          <a:solidFill>
                            <a:schemeClr val="lt1"/>
                          </a:solidFill>
                          <a:latin typeface="Arial Narrow"/>
                          <a:ea typeface="Arial Narrow"/>
                          <a:cs typeface="Arial Narrow"/>
                          <a:sym typeface="Arial Narrow"/>
                        </a:rPr>
                      </a:br>
                      <a:r>
                        <a:rPr b="1" lang="en-US" sz="1200" u="none" cap="none" strike="noStrike">
                          <a:solidFill>
                            <a:schemeClr val="lt1"/>
                          </a:solidFill>
                          <a:latin typeface="Arial Narrow"/>
                          <a:ea typeface="Arial Narrow"/>
                          <a:cs typeface="Arial Narrow"/>
                          <a:sym typeface="Arial Narrow"/>
                        </a:rPr>
                        <a:t>everolimus</a:t>
                      </a:r>
                      <a:endParaRPr b="1" sz="1200" u="none" cap="none" strike="noStrike">
                        <a:solidFill>
                          <a:schemeClr val="lt1"/>
                        </a:solidFill>
                        <a:latin typeface="Arial Narrow"/>
                        <a:ea typeface="Arial Narrow"/>
                        <a:cs typeface="Arial Narrow"/>
                        <a:sym typeface="Arial Narrow"/>
                      </a:endParaRPr>
                    </a:p>
                    <a:p>
                      <a:pPr indent="0" lvl="0" marL="0" marR="0" rtl="0" algn="ctr">
                        <a:lnSpc>
                          <a:spcPct val="90000"/>
                        </a:lnSpc>
                        <a:spcBef>
                          <a:spcPts val="0"/>
                        </a:spcBef>
                        <a:spcAft>
                          <a:spcPts val="0"/>
                        </a:spcAft>
                        <a:buClr>
                          <a:schemeClr val="lt1"/>
                        </a:buClr>
                        <a:buSzPts val="1200"/>
                        <a:buFont typeface="Arial Narrow"/>
                        <a:buNone/>
                      </a:pPr>
                      <a:r>
                        <a:rPr b="0" lang="en-US" sz="1200" u="none" cap="none" strike="noStrike">
                          <a:solidFill>
                            <a:schemeClr val="lt1"/>
                          </a:solidFill>
                          <a:latin typeface="Arial Narrow"/>
                          <a:ea typeface="Arial Narrow"/>
                          <a:cs typeface="Arial Narrow"/>
                          <a:sym typeface="Arial Narrow"/>
                        </a:rPr>
                        <a:t>(n=102)</a:t>
                      </a:r>
                      <a:endParaRPr sz="1400" u="none" cap="none" strike="noStrike"/>
                    </a:p>
                  </a:txBody>
                  <a:tcPr marT="60950" marB="60950" marR="0" marL="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SOC ET +</a:t>
                      </a:r>
                      <a:endParaRPr sz="1400" u="none" cap="none" strike="noStrike"/>
                    </a:p>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everolimus</a:t>
                      </a:r>
                      <a:endParaRPr sz="1400" u="none" cap="none" strike="noStrike"/>
                    </a:p>
                    <a:p>
                      <a:pPr indent="0" lvl="0" marL="0" marR="0" rtl="0" algn="ctr">
                        <a:lnSpc>
                          <a:spcPct val="90000"/>
                        </a:lnSpc>
                        <a:spcBef>
                          <a:spcPts val="0"/>
                        </a:spcBef>
                        <a:spcAft>
                          <a:spcPts val="0"/>
                        </a:spcAft>
                        <a:buClr>
                          <a:schemeClr val="lt1"/>
                        </a:buClr>
                        <a:buSzPts val="1200"/>
                        <a:buFont typeface="Arial Narrow"/>
                        <a:buNone/>
                      </a:pPr>
                      <a:r>
                        <a:rPr b="0" lang="en-US" sz="1200" u="none" cap="none" strike="noStrike">
                          <a:solidFill>
                            <a:schemeClr val="lt1"/>
                          </a:solidFill>
                          <a:latin typeface="Arial Narrow"/>
                          <a:ea typeface="Arial Narrow"/>
                          <a:cs typeface="Arial Narrow"/>
                          <a:sym typeface="Arial Narrow"/>
                        </a:rPr>
                        <a:t>(n=105)</a:t>
                      </a:r>
                      <a:endParaRPr sz="1400" u="none" cap="none" strike="noStrike"/>
                    </a:p>
                  </a:txBody>
                  <a:tcPr marT="60950" marB="60950" marR="0" marL="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Events, n (%)</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63 (61.8)</a:t>
                      </a:r>
                      <a:endParaRPr b="0" i="0" sz="12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89 (84.8)</a:t>
                      </a:r>
                      <a:endParaRPr b="0" i="0" sz="12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Median, mo (95% CI)</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rgbClr val="262626"/>
                          </a:solidFill>
                          <a:latin typeface="Arial Narrow"/>
                          <a:ea typeface="Arial Narrow"/>
                          <a:cs typeface="Arial Narrow"/>
                          <a:sym typeface="Arial Narrow"/>
                        </a:rPr>
                        <a:t>9.99</a:t>
                      </a:r>
                      <a:r>
                        <a:rPr b="0" i="0" lang="en-US" sz="1200" u="none" cap="none" strike="noStrike">
                          <a:solidFill>
                            <a:srgbClr val="262626"/>
                          </a:solidFill>
                          <a:latin typeface="Arial Narrow"/>
                          <a:ea typeface="Arial Narrow"/>
                          <a:cs typeface="Arial Narrow"/>
                          <a:sym typeface="Arial Narrow"/>
                        </a:rPr>
                        <a:t> (8.08, 12.94)</a:t>
                      </a:r>
                      <a:endParaRPr b="0" i="0" sz="12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rgbClr val="262626"/>
                          </a:solidFill>
                          <a:latin typeface="Arial Narrow"/>
                          <a:ea typeface="Arial Narrow"/>
                          <a:cs typeface="Arial Narrow"/>
                          <a:sym typeface="Arial Narrow"/>
                        </a:rPr>
                        <a:t>5.45</a:t>
                      </a:r>
                      <a:r>
                        <a:rPr b="0" i="0" lang="en-US" sz="1200" u="none" cap="none" strike="noStrike">
                          <a:solidFill>
                            <a:srgbClr val="262626"/>
                          </a:solidFill>
                          <a:latin typeface="Arial Narrow"/>
                          <a:ea typeface="Arial Narrow"/>
                          <a:cs typeface="Arial Narrow"/>
                          <a:sym typeface="Arial Narrow"/>
                        </a:rPr>
                        <a:t> (3.75, 5.62)</a:t>
                      </a:r>
                      <a:endParaRPr b="0" i="0" sz="1200" u="none" cap="none" strike="noStrike">
                        <a:solidFill>
                          <a:srgbClr val="262626"/>
                        </a:solidFill>
                        <a:latin typeface="Arial Narrow"/>
                        <a:ea typeface="Arial Narrow"/>
                        <a:cs typeface="Arial Narrow"/>
                        <a:sym typeface="Arial Narrow"/>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Stratified HR</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rgbClr val="262626"/>
                          </a:solidFill>
                          <a:latin typeface="Arial Narrow"/>
                          <a:ea typeface="Arial Narrow"/>
                          <a:cs typeface="Arial Narrow"/>
                          <a:sym typeface="Arial Narrow"/>
                        </a:rPr>
                        <a:t>0.38</a:t>
                      </a:r>
                      <a:endParaRPr b="1" sz="12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r>
              <a:tr h="189600">
                <a:tc>
                  <a:txBody>
                    <a:bodyPr/>
                    <a:lstStyle/>
                    <a:p>
                      <a:pPr indent="0" lvl="0" marL="0" marR="0" rtl="0" algn="r">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(95% CI)</a:t>
                      </a:r>
                      <a:endParaRPr b="1" sz="1200" u="none" cap="none" strike="noStrike">
                        <a:solidFill>
                          <a:srgbClr val="262626"/>
                        </a:solidFill>
                        <a:latin typeface="Arial Narrow"/>
                        <a:ea typeface="Arial Narrow"/>
                        <a:cs typeface="Arial Narrow"/>
                        <a:sym typeface="Arial Narrow"/>
                      </a:endParaRPr>
                    </a:p>
                  </a:txBody>
                  <a:tcPr marT="0" marB="0" marR="7200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gridSpan="2">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(0.27, 0.54); P&lt;0.0001</a:t>
                      </a:r>
                      <a:endParaRPr b="0" sz="1200" u="none" cap="none" strike="noStrike">
                        <a:solidFill>
                          <a:srgbClr val="262626"/>
                        </a:solidFil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r>
            </a:tbl>
          </a:graphicData>
        </a:graphic>
      </p:graphicFrame>
      <p:pic>
        <p:nvPicPr>
          <p:cNvPr id="3833" name="Google Shape;3833;g393121d5c94_2_1751"/>
          <p:cNvPicPr preferRelativeResize="0"/>
          <p:nvPr/>
        </p:nvPicPr>
        <p:blipFill rotWithShape="1">
          <a:blip r:embed="rId3">
            <a:alphaModFix/>
          </a:blip>
          <a:srcRect b="0" l="0" r="0" t="0"/>
          <a:stretch/>
        </p:blipFill>
        <p:spPr>
          <a:xfrm>
            <a:off x="1503133" y="2208814"/>
            <a:ext cx="4483100" cy="2531671"/>
          </a:xfrm>
          <a:prstGeom prst="rect">
            <a:avLst/>
          </a:prstGeom>
          <a:noFill/>
          <a:ln>
            <a:noFill/>
          </a:ln>
        </p:spPr>
      </p:pic>
      <p:sp>
        <p:nvSpPr>
          <p:cNvPr id="3834" name="Google Shape;3834;g393121d5c94_2_1751"/>
          <p:cNvSpPr txBox="1"/>
          <p:nvPr/>
        </p:nvSpPr>
        <p:spPr>
          <a:xfrm rot="-5400000">
            <a:off x="-55108" y="3333007"/>
            <a:ext cx="2051844" cy="215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Narrow"/>
                <a:ea typeface="Arial Narrow"/>
                <a:cs typeface="Arial Narrow"/>
                <a:sym typeface="Arial Narrow"/>
              </a:rPr>
              <a:t>INV-PFS (%)</a:t>
            </a:r>
            <a:endParaRPr b="0" i="0" sz="1400" u="none" cap="none" strike="noStrike">
              <a:solidFill>
                <a:srgbClr val="000000"/>
              </a:solidFill>
              <a:latin typeface="Arial"/>
              <a:ea typeface="Arial"/>
              <a:cs typeface="Arial"/>
              <a:sym typeface="Arial"/>
            </a:endParaRPr>
          </a:p>
        </p:txBody>
      </p:sp>
      <p:sp>
        <p:nvSpPr>
          <p:cNvPr id="3835" name="Google Shape;3835;g393121d5c94_2_1751"/>
          <p:cNvSpPr txBox="1"/>
          <p:nvPr/>
        </p:nvSpPr>
        <p:spPr>
          <a:xfrm>
            <a:off x="1221176" y="2169109"/>
            <a:ext cx="247222"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100</a:t>
            </a:r>
            <a:endParaRPr b="0" i="0" sz="1400" u="none" cap="none" strike="noStrike">
              <a:solidFill>
                <a:srgbClr val="000000"/>
              </a:solidFill>
              <a:latin typeface="Arial"/>
              <a:ea typeface="Arial"/>
              <a:cs typeface="Arial"/>
              <a:sym typeface="Arial"/>
            </a:endParaRPr>
          </a:p>
        </p:txBody>
      </p:sp>
      <p:sp>
        <p:nvSpPr>
          <p:cNvPr id="3836" name="Google Shape;3836;g393121d5c94_2_1751"/>
          <p:cNvSpPr txBox="1"/>
          <p:nvPr/>
        </p:nvSpPr>
        <p:spPr>
          <a:xfrm>
            <a:off x="3292872" y="4924305"/>
            <a:ext cx="10179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Narrow"/>
                <a:ea typeface="Arial Narrow"/>
                <a:cs typeface="Arial Narrow"/>
                <a:sym typeface="Arial Narrow"/>
              </a:rPr>
              <a:t>Time (months)</a:t>
            </a:r>
            <a:endParaRPr b="0" i="0" sz="1400" u="none" cap="none" strike="noStrike">
              <a:solidFill>
                <a:srgbClr val="000000"/>
              </a:solidFill>
              <a:latin typeface="Arial"/>
              <a:ea typeface="Arial"/>
              <a:cs typeface="Arial"/>
              <a:sym typeface="Arial"/>
            </a:endParaRPr>
          </a:p>
        </p:txBody>
      </p:sp>
      <p:sp>
        <p:nvSpPr>
          <p:cNvPr id="3837" name="Google Shape;3837;g393121d5c94_2_1751"/>
          <p:cNvSpPr txBox="1"/>
          <p:nvPr/>
        </p:nvSpPr>
        <p:spPr>
          <a:xfrm>
            <a:off x="-89932" y="5052642"/>
            <a:ext cx="1509484" cy="415498"/>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Clr>
                <a:srgbClr val="000000"/>
              </a:buClr>
              <a:buSzPts val="1200"/>
              <a:buFont typeface="Arial"/>
              <a:buNone/>
            </a:pPr>
            <a:r>
              <a:rPr b="1" i="0" lang="en-US" sz="1000" u="none" cap="none" strike="noStrike">
                <a:solidFill>
                  <a:srgbClr val="000000"/>
                </a:solidFill>
                <a:latin typeface="Arial Narrow"/>
                <a:ea typeface="Arial Narrow"/>
                <a:cs typeface="Arial Narrow"/>
                <a:sym typeface="Arial Narrow"/>
              </a:rPr>
              <a:t>No. at risk</a:t>
            </a:r>
            <a:endParaRPr b="0" i="0" sz="10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1" i="0" lang="en-US" sz="1000" u="none" cap="none" strike="noStrike">
                <a:solidFill>
                  <a:schemeClr val="accent1"/>
                </a:solidFill>
                <a:latin typeface="Arial Narrow"/>
                <a:ea typeface="Arial Narrow"/>
                <a:cs typeface="Arial Narrow"/>
                <a:sym typeface="Arial Narrow"/>
              </a:rPr>
              <a:t>Giredestrant + everolimus</a:t>
            </a:r>
            <a:endParaRPr b="0" i="0" sz="1000" u="none" cap="none" strike="noStrike">
              <a:solidFill>
                <a:schemeClr val="accent1"/>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1" i="0" lang="en-US" sz="1000" u="none" cap="none" strike="noStrike">
                <a:solidFill>
                  <a:srgbClr val="666666"/>
                </a:solidFill>
                <a:latin typeface="Arial Narrow"/>
                <a:ea typeface="Arial Narrow"/>
                <a:cs typeface="Arial Narrow"/>
                <a:sym typeface="Arial Narrow"/>
              </a:rPr>
              <a:t>SOC ET + everolimus</a:t>
            </a:r>
            <a:endParaRPr b="0" i="0" sz="1000" u="none" cap="none" strike="noStrike">
              <a:solidFill>
                <a:srgbClr val="666666"/>
              </a:solidFill>
              <a:latin typeface="Arial"/>
              <a:ea typeface="Arial"/>
              <a:cs typeface="Arial"/>
              <a:sym typeface="Arial"/>
            </a:endParaRPr>
          </a:p>
        </p:txBody>
      </p:sp>
      <p:sp>
        <p:nvSpPr>
          <p:cNvPr id="3838" name="Google Shape;3838;g393121d5c94_2_1751"/>
          <p:cNvSpPr txBox="1"/>
          <p:nvPr/>
        </p:nvSpPr>
        <p:spPr>
          <a:xfrm>
            <a:off x="1465751" y="5191141"/>
            <a:ext cx="211596"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183</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190</a:t>
            </a:r>
            <a:endParaRPr b="0" i="0" sz="1000" u="none" cap="none" strike="noStrike">
              <a:solidFill>
                <a:srgbClr val="000000"/>
              </a:solidFill>
              <a:latin typeface="Arial"/>
              <a:ea typeface="Arial"/>
              <a:cs typeface="Arial"/>
              <a:sym typeface="Arial"/>
            </a:endParaRPr>
          </a:p>
        </p:txBody>
      </p:sp>
      <p:sp>
        <p:nvSpPr>
          <p:cNvPr id="3839" name="Google Shape;3839;g393121d5c94_2_1751"/>
          <p:cNvSpPr txBox="1"/>
          <p:nvPr/>
        </p:nvSpPr>
        <p:spPr>
          <a:xfrm>
            <a:off x="5440614" y="5191141"/>
            <a:ext cx="141064"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a:t>
            </a:r>
            <a:endParaRPr b="0" i="0" sz="1000" u="none" cap="none" strike="noStrike">
              <a:solidFill>
                <a:srgbClr val="000000"/>
              </a:solidFill>
              <a:latin typeface="Arial"/>
              <a:ea typeface="Arial"/>
              <a:cs typeface="Arial"/>
              <a:sym typeface="Arial"/>
            </a:endParaRPr>
          </a:p>
        </p:txBody>
      </p:sp>
      <p:sp>
        <p:nvSpPr>
          <p:cNvPr id="3840" name="Google Shape;3840;g393121d5c94_2_1751"/>
          <p:cNvSpPr txBox="1"/>
          <p:nvPr/>
        </p:nvSpPr>
        <p:spPr>
          <a:xfrm>
            <a:off x="3706424" y="5191141"/>
            <a:ext cx="141064"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29</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14</a:t>
            </a:r>
            <a:endParaRPr b="0" i="0" sz="1000" u="none" cap="none" strike="noStrike">
              <a:solidFill>
                <a:srgbClr val="000000"/>
              </a:solidFill>
              <a:latin typeface="Arial"/>
              <a:ea typeface="Arial"/>
              <a:cs typeface="Arial"/>
              <a:sym typeface="Arial"/>
            </a:endParaRPr>
          </a:p>
        </p:txBody>
      </p:sp>
      <p:sp>
        <p:nvSpPr>
          <p:cNvPr id="3841" name="Google Shape;3841;g393121d5c94_2_1751"/>
          <p:cNvSpPr txBox="1"/>
          <p:nvPr/>
        </p:nvSpPr>
        <p:spPr>
          <a:xfrm>
            <a:off x="3242949" y="5191141"/>
            <a:ext cx="141064"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47</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27</a:t>
            </a:r>
            <a:endParaRPr b="0" i="0" sz="1000" u="none" cap="none" strike="noStrike">
              <a:solidFill>
                <a:srgbClr val="000000"/>
              </a:solidFill>
              <a:latin typeface="Arial"/>
              <a:ea typeface="Arial"/>
              <a:cs typeface="Arial"/>
              <a:sym typeface="Arial"/>
            </a:endParaRPr>
          </a:p>
        </p:txBody>
      </p:sp>
      <p:sp>
        <p:nvSpPr>
          <p:cNvPr id="3842" name="Google Shape;3842;g393121d5c94_2_1751"/>
          <p:cNvSpPr txBox="1"/>
          <p:nvPr/>
        </p:nvSpPr>
        <p:spPr>
          <a:xfrm>
            <a:off x="2791057" y="5191141"/>
            <a:ext cx="211596"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70</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50</a:t>
            </a:r>
            <a:endParaRPr b="0" i="0" sz="1000" u="none" cap="none" strike="noStrike">
              <a:solidFill>
                <a:srgbClr val="000000"/>
              </a:solidFill>
              <a:latin typeface="Arial"/>
              <a:ea typeface="Arial"/>
              <a:cs typeface="Arial"/>
              <a:sym typeface="Arial"/>
            </a:endParaRPr>
          </a:p>
        </p:txBody>
      </p:sp>
      <p:sp>
        <p:nvSpPr>
          <p:cNvPr id="3843" name="Google Shape;3843;g393121d5c94_2_1751"/>
          <p:cNvSpPr txBox="1"/>
          <p:nvPr/>
        </p:nvSpPr>
        <p:spPr>
          <a:xfrm>
            <a:off x="2321623" y="5191141"/>
            <a:ext cx="211596"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95</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68</a:t>
            </a:r>
            <a:endParaRPr b="0" i="0" sz="1000" u="none" cap="none" strike="noStrike">
              <a:solidFill>
                <a:srgbClr val="000000"/>
              </a:solidFill>
              <a:latin typeface="Arial"/>
              <a:ea typeface="Arial"/>
              <a:cs typeface="Arial"/>
              <a:sym typeface="Arial"/>
            </a:endParaRPr>
          </a:p>
        </p:txBody>
      </p:sp>
      <p:sp>
        <p:nvSpPr>
          <p:cNvPr id="3844" name="Google Shape;3844;g393121d5c94_2_1751"/>
          <p:cNvSpPr txBox="1"/>
          <p:nvPr/>
        </p:nvSpPr>
        <p:spPr>
          <a:xfrm>
            <a:off x="1900518" y="5191141"/>
            <a:ext cx="211596"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149</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131</a:t>
            </a:r>
            <a:endParaRPr b="0" i="0" sz="1000" u="none" cap="none" strike="noStrike">
              <a:solidFill>
                <a:srgbClr val="000000"/>
              </a:solidFill>
              <a:latin typeface="Arial"/>
              <a:ea typeface="Arial"/>
              <a:cs typeface="Arial"/>
              <a:sym typeface="Arial"/>
            </a:endParaRPr>
          </a:p>
        </p:txBody>
      </p:sp>
      <p:sp>
        <p:nvSpPr>
          <p:cNvPr id="3845" name="Google Shape;3845;g393121d5c94_2_1751"/>
          <p:cNvSpPr txBox="1"/>
          <p:nvPr/>
        </p:nvSpPr>
        <p:spPr>
          <a:xfrm>
            <a:off x="5874811" y="4743832"/>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30</a:t>
            </a:r>
            <a:endParaRPr b="0" i="0" sz="1400" u="none" cap="none" strike="noStrike">
              <a:solidFill>
                <a:srgbClr val="000000"/>
              </a:solidFill>
              <a:latin typeface="Arial"/>
              <a:ea typeface="Arial"/>
              <a:cs typeface="Arial"/>
              <a:sym typeface="Arial"/>
            </a:endParaRPr>
          </a:p>
        </p:txBody>
      </p:sp>
      <p:sp>
        <p:nvSpPr>
          <p:cNvPr id="3846" name="Google Shape;3846;g393121d5c94_2_1751"/>
          <p:cNvSpPr txBox="1"/>
          <p:nvPr/>
        </p:nvSpPr>
        <p:spPr>
          <a:xfrm>
            <a:off x="5436298" y="4743832"/>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27</a:t>
            </a:r>
            <a:endParaRPr b="0" i="0" sz="1400" u="none" cap="none" strike="noStrike">
              <a:solidFill>
                <a:srgbClr val="000000"/>
              </a:solidFill>
              <a:latin typeface="Arial"/>
              <a:ea typeface="Arial"/>
              <a:cs typeface="Arial"/>
              <a:sym typeface="Arial"/>
            </a:endParaRPr>
          </a:p>
        </p:txBody>
      </p:sp>
      <p:sp>
        <p:nvSpPr>
          <p:cNvPr id="3847" name="Google Shape;3847;g393121d5c94_2_1751"/>
          <p:cNvSpPr txBox="1"/>
          <p:nvPr/>
        </p:nvSpPr>
        <p:spPr>
          <a:xfrm>
            <a:off x="4998148" y="4743832"/>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24</a:t>
            </a:r>
            <a:endParaRPr b="0" i="0" sz="1400" u="none" cap="none" strike="noStrike">
              <a:solidFill>
                <a:srgbClr val="000000"/>
              </a:solidFill>
              <a:latin typeface="Arial"/>
              <a:ea typeface="Arial"/>
              <a:cs typeface="Arial"/>
              <a:sym typeface="Arial"/>
            </a:endParaRPr>
          </a:p>
        </p:txBody>
      </p:sp>
      <p:sp>
        <p:nvSpPr>
          <p:cNvPr id="3848" name="Google Shape;3848;g393121d5c94_2_1751"/>
          <p:cNvSpPr txBox="1"/>
          <p:nvPr/>
        </p:nvSpPr>
        <p:spPr>
          <a:xfrm>
            <a:off x="4560361" y="4743832"/>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21</a:t>
            </a:r>
            <a:endParaRPr b="0" i="0" sz="1400" u="none" cap="none" strike="noStrike">
              <a:solidFill>
                <a:srgbClr val="000000"/>
              </a:solidFill>
              <a:latin typeface="Arial"/>
              <a:ea typeface="Arial"/>
              <a:cs typeface="Arial"/>
              <a:sym typeface="Arial"/>
            </a:endParaRPr>
          </a:p>
        </p:txBody>
      </p:sp>
      <p:sp>
        <p:nvSpPr>
          <p:cNvPr id="3849" name="Google Shape;3849;g393121d5c94_2_1751"/>
          <p:cNvSpPr txBox="1"/>
          <p:nvPr/>
        </p:nvSpPr>
        <p:spPr>
          <a:xfrm>
            <a:off x="4115498" y="4743832"/>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18</a:t>
            </a:r>
            <a:endParaRPr b="0" i="0" sz="1400" u="none" cap="none" strike="noStrike">
              <a:solidFill>
                <a:srgbClr val="000000"/>
              </a:solidFill>
              <a:latin typeface="Arial"/>
              <a:ea typeface="Arial"/>
              <a:cs typeface="Arial"/>
              <a:sym typeface="Arial"/>
            </a:endParaRPr>
          </a:p>
        </p:txBody>
      </p:sp>
      <p:sp>
        <p:nvSpPr>
          <p:cNvPr id="3850" name="Google Shape;3850;g393121d5c94_2_1751"/>
          <p:cNvSpPr txBox="1"/>
          <p:nvPr/>
        </p:nvSpPr>
        <p:spPr>
          <a:xfrm>
            <a:off x="3702451" y="4743832"/>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15</a:t>
            </a:r>
            <a:endParaRPr b="0" i="0" sz="1400" u="none" cap="none" strike="noStrike">
              <a:solidFill>
                <a:srgbClr val="000000"/>
              </a:solidFill>
              <a:latin typeface="Arial"/>
              <a:ea typeface="Arial"/>
              <a:cs typeface="Arial"/>
              <a:sym typeface="Arial"/>
            </a:endParaRPr>
          </a:p>
        </p:txBody>
      </p:sp>
      <p:sp>
        <p:nvSpPr>
          <p:cNvPr id="3851" name="Google Shape;3851;g393121d5c94_2_1751"/>
          <p:cNvSpPr txBox="1"/>
          <p:nvPr/>
        </p:nvSpPr>
        <p:spPr>
          <a:xfrm>
            <a:off x="3258380" y="4743832"/>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12</a:t>
            </a:r>
            <a:endParaRPr b="0" i="0" sz="1400" u="none" cap="none" strike="noStrike">
              <a:solidFill>
                <a:srgbClr val="000000"/>
              </a:solidFill>
              <a:latin typeface="Arial"/>
              <a:ea typeface="Arial"/>
              <a:cs typeface="Arial"/>
              <a:sym typeface="Arial"/>
            </a:endParaRPr>
          </a:p>
        </p:txBody>
      </p:sp>
      <p:sp>
        <p:nvSpPr>
          <p:cNvPr id="3852" name="Google Shape;3852;g393121d5c94_2_1751"/>
          <p:cNvSpPr txBox="1"/>
          <p:nvPr/>
        </p:nvSpPr>
        <p:spPr>
          <a:xfrm>
            <a:off x="2861714" y="4743832"/>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9</a:t>
            </a:r>
            <a:endParaRPr b="0" i="0" sz="1400" u="none" cap="none" strike="noStrike">
              <a:solidFill>
                <a:srgbClr val="000000"/>
              </a:solidFill>
              <a:latin typeface="Arial"/>
              <a:ea typeface="Arial"/>
              <a:cs typeface="Arial"/>
              <a:sym typeface="Arial"/>
            </a:endParaRPr>
          </a:p>
        </p:txBody>
      </p:sp>
      <p:sp>
        <p:nvSpPr>
          <p:cNvPr id="3853" name="Google Shape;3853;g393121d5c94_2_1751"/>
          <p:cNvSpPr txBox="1"/>
          <p:nvPr/>
        </p:nvSpPr>
        <p:spPr>
          <a:xfrm>
            <a:off x="2397823" y="4743832"/>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6</a:t>
            </a:r>
            <a:endParaRPr b="0" i="0" sz="1400" u="none" cap="none" strike="noStrike">
              <a:solidFill>
                <a:srgbClr val="000000"/>
              </a:solidFill>
              <a:latin typeface="Arial"/>
              <a:ea typeface="Arial"/>
              <a:cs typeface="Arial"/>
              <a:sym typeface="Arial"/>
            </a:endParaRPr>
          </a:p>
        </p:txBody>
      </p:sp>
      <p:sp>
        <p:nvSpPr>
          <p:cNvPr id="3854" name="Google Shape;3854;g393121d5c94_2_1751"/>
          <p:cNvSpPr txBox="1"/>
          <p:nvPr/>
        </p:nvSpPr>
        <p:spPr>
          <a:xfrm>
            <a:off x="1984640" y="4743832"/>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3</a:t>
            </a:r>
            <a:endParaRPr b="0" i="0" sz="1400" u="none" cap="none" strike="noStrike">
              <a:solidFill>
                <a:srgbClr val="000000"/>
              </a:solidFill>
              <a:latin typeface="Arial"/>
              <a:ea typeface="Arial"/>
              <a:cs typeface="Arial"/>
              <a:sym typeface="Arial"/>
            </a:endParaRPr>
          </a:p>
        </p:txBody>
      </p:sp>
      <p:sp>
        <p:nvSpPr>
          <p:cNvPr id="3855" name="Google Shape;3855;g393121d5c94_2_1751"/>
          <p:cNvSpPr txBox="1"/>
          <p:nvPr/>
        </p:nvSpPr>
        <p:spPr>
          <a:xfrm>
            <a:off x="1553273" y="4743832"/>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3856" name="Google Shape;3856;g393121d5c94_2_1751"/>
          <p:cNvSpPr txBox="1"/>
          <p:nvPr/>
        </p:nvSpPr>
        <p:spPr>
          <a:xfrm>
            <a:off x="3241582" y="3514734"/>
            <a:ext cx="481741"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Narrow"/>
                <a:ea typeface="Arial Narrow"/>
                <a:cs typeface="Arial Narrow"/>
                <a:sym typeface="Arial Narrow"/>
              </a:rPr>
              <a:t>34.1%</a:t>
            </a:r>
            <a:endParaRPr b="0" i="0" sz="1400" u="none" cap="none" strike="noStrike">
              <a:solidFill>
                <a:srgbClr val="000000"/>
              </a:solidFill>
              <a:latin typeface="Arial"/>
              <a:ea typeface="Arial"/>
              <a:cs typeface="Arial"/>
              <a:sym typeface="Arial"/>
            </a:endParaRPr>
          </a:p>
        </p:txBody>
      </p:sp>
      <p:sp>
        <p:nvSpPr>
          <p:cNvPr id="3857" name="Google Shape;3857;g393121d5c94_2_1751"/>
          <p:cNvSpPr txBox="1"/>
          <p:nvPr/>
        </p:nvSpPr>
        <p:spPr>
          <a:xfrm>
            <a:off x="1221176" y="2641274"/>
            <a:ext cx="247222"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80</a:t>
            </a:r>
            <a:endParaRPr b="0" i="0" sz="1400" u="none" cap="none" strike="noStrike">
              <a:solidFill>
                <a:srgbClr val="000000"/>
              </a:solidFill>
              <a:latin typeface="Arial"/>
              <a:ea typeface="Arial"/>
              <a:cs typeface="Arial"/>
              <a:sym typeface="Arial"/>
            </a:endParaRPr>
          </a:p>
        </p:txBody>
      </p:sp>
      <p:sp>
        <p:nvSpPr>
          <p:cNvPr id="3858" name="Google Shape;3858;g393121d5c94_2_1751"/>
          <p:cNvSpPr txBox="1"/>
          <p:nvPr/>
        </p:nvSpPr>
        <p:spPr>
          <a:xfrm>
            <a:off x="1221176" y="3098474"/>
            <a:ext cx="247222"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60</a:t>
            </a:r>
            <a:endParaRPr b="0" i="0" sz="1400" u="none" cap="none" strike="noStrike">
              <a:solidFill>
                <a:srgbClr val="000000"/>
              </a:solidFill>
              <a:latin typeface="Arial"/>
              <a:ea typeface="Arial"/>
              <a:cs typeface="Arial"/>
              <a:sym typeface="Arial"/>
            </a:endParaRPr>
          </a:p>
        </p:txBody>
      </p:sp>
      <p:sp>
        <p:nvSpPr>
          <p:cNvPr id="3859" name="Google Shape;3859;g393121d5c94_2_1751"/>
          <p:cNvSpPr txBox="1"/>
          <p:nvPr/>
        </p:nvSpPr>
        <p:spPr>
          <a:xfrm>
            <a:off x="1221176" y="3587424"/>
            <a:ext cx="247222"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40</a:t>
            </a:r>
            <a:endParaRPr b="0" i="0" sz="1400" u="none" cap="none" strike="noStrike">
              <a:solidFill>
                <a:srgbClr val="000000"/>
              </a:solidFill>
              <a:latin typeface="Arial"/>
              <a:ea typeface="Arial"/>
              <a:cs typeface="Arial"/>
              <a:sym typeface="Arial"/>
            </a:endParaRPr>
          </a:p>
        </p:txBody>
      </p:sp>
      <p:sp>
        <p:nvSpPr>
          <p:cNvPr id="3860" name="Google Shape;3860;g393121d5c94_2_1751"/>
          <p:cNvSpPr txBox="1"/>
          <p:nvPr/>
        </p:nvSpPr>
        <p:spPr>
          <a:xfrm>
            <a:off x="1221176" y="4057324"/>
            <a:ext cx="247222"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3861" name="Google Shape;3861;g393121d5c94_2_1751"/>
          <p:cNvSpPr txBox="1"/>
          <p:nvPr/>
        </p:nvSpPr>
        <p:spPr>
          <a:xfrm>
            <a:off x="1221176" y="4546274"/>
            <a:ext cx="247222"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3862" name="Google Shape;3862;g393121d5c94_2_1751"/>
          <p:cNvSpPr txBox="1"/>
          <p:nvPr/>
        </p:nvSpPr>
        <p:spPr>
          <a:xfrm>
            <a:off x="3241582" y="4352599"/>
            <a:ext cx="481741"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666666"/>
                </a:solidFill>
                <a:latin typeface="Arial Narrow"/>
                <a:ea typeface="Arial Narrow"/>
                <a:cs typeface="Arial Narrow"/>
                <a:sym typeface="Arial Narrow"/>
              </a:rPr>
              <a:t>18.1%</a:t>
            </a:r>
            <a:endParaRPr b="0" i="0" sz="1400" u="none" cap="none" strike="noStrike">
              <a:solidFill>
                <a:srgbClr val="666666"/>
              </a:solidFill>
              <a:latin typeface="Arial"/>
              <a:ea typeface="Arial"/>
              <a:cs typeface="Arial"/>
              <a:sym typeface="Arial"/>
            </a:endParaRPr>
          </a:p>
        </p:txBody>
      </p:sp>
      <p:sp>
        <p:nvSpPr>
          <p:cNvPr id="3863" name="Google Shape;3863;g393121d5c94_2_1751"/>
          <p:cNvSpPr txBox="1"/>
          <p:nvPr/>
        </p:nvSpPr>
        <p:spPr>
          <a:xfrm>
            <a:off x="2507051" y="3016259"/>
            <a:ext cx="481741"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Narrow"/>
                <a:ea typeface="Arial Narrow"/>
                <a:cs typeface="Arial Narrow"/>
                <a:sym typeface="Arial Narrow"/>
              </a:rPr>
              <a:t>57.4%</a:t>
            </a:r>
            <a:endParaRPr b="0" i="0" sz="1400" u="none" cap="none" strike="noStrike">
              <a:solidFill>
                <a:srgbClr val="000000"/>
              </a:solidFill>
              <a:latin typeface="Arial"/>
              <a:ea typeface="Arial"/>
              <a:cs typeface="Arial"/>
              <a:sym typeface="Arial"/>
            </a:endParaRPr>
          </a:p>
        </p:txBody>
      </p:sp>
      <p:sp>
        <p:nvSpPr>
          <p:cNvPr id="3864" name="Google Shape;3864;g393121d5c94_2_1751"/>
          <p:cNvSpPr txBox="1"/>
          <p:nvPr/>
        </p:nvSpPr>
        <p:spPr>
          <a:xfrm>
            <a:off x="2507051" y="3492174"/>
            <a:ext cx="481741"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666666"/>
                </a:solidFill>
                <a:latin typeface="Arial Narrow"/>
                <a:ea typeface="Arial Narrow"/>
                <a:cs typeface="Arial Narrow"/>
                <a:sym typeface="Arial Narrow"/>
              </a:rPr>
              <a:t>39.6%</a:t>
            </a:r>
            <a:endParaRPr b="0" i="0" sz="1400" u="none" cap="none" strike="noStrike">
              <a:solidFill>
                <a:srgbClr val="666666"/>
              </a:solidFill>
              <a:latin typeface="Arial"/>
              <a:ea typeface="Arial"/>
              <a:cs typeface="Arial"/>
              <a:sym typeface="Arial"/>
            </a:endParaRPr>
          </a:p>
        </p:txBody>
      </p:sp>
      <p:sp>
        <p:nvSpPr>
          <p:cNvPr id="3865" name="Google Shape;3865;g393121d5c94_2_1751"/>
          <p:cNvSpPr txBox="1"/>
          <p:nvPr/>
        </p:nvSpPr>
        <p:spPr>
          <a:xfrm>
            <a:off x="4983676" y="5191141"/>
            <a:ext cx="141064"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3</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3</a:t>
            </a:r>
            <a:endParaRPr b="0" i="0" sz="1000" u="none" cap="none" strike="noStrike">
              <a:solidFill>
                <a:srgbClr val="000000"/>
              </a:solidFill>
              <a:latin typeface="Arial"/>
              <a:ea typeface="Arial"/>
              <a:cs typeface="Arial"/>
              <a:sym typeface="Arial"/>
            </a:endParaRPr>
          </a:p>
        </p:txBody>
      </p:sp>
      <p:sp>
        <p:nvSpPr>
          <p:cNvPr id="3866" name="Google Shape;3866;g393121d5c94_2_1751"/>
          <p:cNvSpPr txBox="1"/>
          <p:nvPr/>
        </p:nvSpPr>
        <p:spPr>
          <a:xfrm>
            <a:off x="4573976" y="5191141"/>
            <a:ext cx="141064"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3</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3</a:t>
            </a:r>
            <a:endParaRPr b="0" i="0" sz="1000" u="none" cap="none" strike="noStrike">
              <a:solidFill>
                <a:srgbClr val="000000"/>
              </a:solidFill>
              <a:latin typeface="Arial"/>
              <a:ea typeface="Arial"/>
              <a:cs typeface="Arial"/>
              <a:sym typeface="Arial"/>
            </a:endParaRPr>
          </a:p>
        </p:txBody>
      </p:sp>
      <p:sp>
        <p:nvSpPr>
          <p:cNvPr id="3867" name="Google Shape;3867;g393121d5c94_2_1751"/>
          <p:cNvSpPr txBox="1"/>
          <p:nvPr/>
        </p:nvSpPr>
        <p:spPr>
          <a:xfrm>
            <a:off x="4135826" y="5191141"/>
            <a:ext cx="141064"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14</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7</a:t>
            </a:r>
            <a:endParaRPr b="0" i="0" sz="1000" u="none" cap="none" strike="noStrike">
              <a:solidFill>
                <a:srgbClr val="000000"/>
              </a:solidFill>
              <a:latin typeface="Arial"/>
              <a:ea typeface="Arial"/>
              <a:cs typeface="Arial"/>
              <a:sym typeface="Arial"/>
            </a:endParaRPr>
          </a:p>
        </p:txBody>
      </p:sp>
      <p:sp>
        <p:nvSpPr>
          <p:cNvPr id="3868" name="Google Shape;3868;g393121d5c94_2_1751"/>
          <p:cNvSpPr txBox="1"/>
          <p:nvPr/>
        </p:nvSpPr>
        <p:spPr>
          <a:xfrm rot="-5400000">
            <a:off x="5826024" y="3333007"/>
            <a:ext cx="2051844" cy="215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Narrow"/>
                <a:ea typeface="Arial Narrow"/>
                <a:cs typeface="Arial Narrow"/>
                <a:sym typeface="Arial Narrow"/>
              </a:rPr>
              <a:t>INV-PFS (%)</a:t>
            </a:r>
            <a:endParaRPr b="0" i="0" sz="1400" u="none" cap="none" strike="noStrike">
              <a:solidFill>
                <a:srgbClr val="000000"/>
              </a:solidFill>
              <a:latin typeface="Arial"/>
              <a:ea typeface="Arial"/>
              <a:cs typeface="Arial"/>
              <a:sym typeface="Arial"/>
            </a:endParaRPr>
          </a:p>
        </p:txBody>
      </p:sp>
      <p:sp>
        <p:nvSpPr>
          <p:cNvPr id="3869" name="Google Shape;3869;g393121d5c94_2_1751"/>
          <p:cNvSpPr txBox="1"/>
          <p:nvPr/>
        </p:nvSpPr>
        <p:spPr>
          <a:xfrm>
            <a:off x="7102308" y="2169109"/>
            <a:ext cx="247222"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100</a:t>
            </a:r>
            <a:endParaRPr b="0" i="0" sz="1400" u="none" cap="none" strike="noStrike">
              <a:solidFill>
                <a:srgbClr val="000000"/>
              </a:solidFill>
              <a:latin typeface="Arial"/>
              <a:ea typeface="Arial"/>
              <a:cs typeface="Arial"/>
              <a:sym typeface="Arial"/>
            </a:endParaRPr>
          </a:p>
        </p:txBody>
      </p:sp>
      <p:sp>
        <p:nvSpPr>
          <p:cNvPr id="3870" name="Google Shape;3870;g393121d5c94_2_1751"/>
          <p:cNvSpPr txBox="1"/>
          <p:nvPr/>
        </p:nvSpPr>
        <p:spPr>
          <a:xfrm>
            <a:off x="9174004" y="4924305"/>
            <a:ext cx="1017900" cy="215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Narrow"/>
                <a:ea typeface="Arial Narrow"/>
                <a:cs typeface="Arial Narrow"/>
                <a:sym typeface="Arial Narrow"/>
              </a:rPr>
              <a:t>Time (months)</a:t>
            </a:r>
            <a:endParaRPr b="0" i="0" sz="1400" u="none" cap="none" strike="noStrike">
              <a:solidFill>
                <a:srgbClr val="000000"/>
              </a:solidFill>
              <a:latin typeface="Arial"/>
              <a:ea typeface="Arial"/>
              <a:cs typeface="Arial"/>
              <a:sym typeface="Arial"/>
            </a:endParaRPr>
          </a:p>
        </p:txBody>
      </p:sp>
      <p:sp>
        <p:nvSpPr>
          <p:cNvPr id="3871" name="Google Shape;3871;g393121d5c94_2_1751"/>
          <p:cNvSpPr txBox="1"/>
          <p:nvPr/>
        </p:nvSpPr>
        <p:spPr>
          <a:xfrm>
            <a:off x="5791200" y="5052642"/>
            <a:ext cx="1509484" cy="415498"/>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Clr>
                <a:srgbClr val="000000"/>
              </a:buClr>
              <a:buSzPts val="1200"/>
              <a:buFont typeface="Arial"/>
              <a:buNone/>
            </a:pPr>
            <a:r>
              <a:rPr b="1" i="0" lang="en-US" sz="1000" u="none" cap="none" strike="noStrike">
                <a:solidFill>
                  <a:srgbClr val="000000"/>
                </a:solidFill>
                <a:latin typeface="Arial Narrow"/>
                <a:ea typeface="Arial Narrow"/>
                <a:cs typeface="Arial Narrow"/>
                <a:sym typeface="Arial Narrow"/>
              </a:rPr>
              <a:t>No. at risk</a:t>
            </a:r>
            <a:endParaRPr b="0" i="0" sz="10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1" i="0" lang="en-US" sz="1000" u="none" cap="none" strike="noStrike">
                <a:solidFill>
                  <a:schemeClr val="accent1"/>
                </a:solidFill>
                <a:latin typeface="Arial Narrow"/>
                <a:ea typeface="Arial Narrow"/>
                <a:cs typeface="Arial Narrow"/>
                <a:sym typeface="Arial Narrow"/>
              </a:rPr>
              <a:t>Giredestrant + everolimus</a:t>
            </a:r>
            <a:endParaRPr b="0" i="0" sz="1000" u="none" cap="none" strike="noStrike">
              <a:solidFill>
                <a:schemeClr val="accent1"/>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1" i="0" lang="en-US" sz="1000" u="none" cap="none" strike="noStrike">
                <a:solidFill>
                  <a:srgbClr val="666666"/>
                </a:solidFill>
                <a:latin typeface="Arial Narrow"/>
                <a:ea typeface="Arial Narrow"/>
                <a:cs typeface="Arial Narrow"/>
                <a:sym typeface="Arial Narrow"/>
              </a:rPr>
              <a:t>SOC ET + everolimus</a:t>
            </a:r>
            <a:endParaRPr b="0" i="0" sz="1000" u="none" cap="none" strike="noStrike">
              <a:solidFill>
                <a:srgbClr val="666666"/>
              </a:solidFill>
              <a:latin typeface="Arial"/>
              <a:ea typeface="Arial"/>
              <a:cs typeface="Arial"/>
              <a:sym typeface="Arial"/>
            </a:endParaRPr>
          </a:p>
        </p:txBody>
      </p:sp>
      <p:sp>
        <p:nvSpPr>
          <p:cNvPr id="3872" name="Google Shape;3872;g393121d5c94_2_1751"/>
          <p:cNvSpPr txBox="1"/>
          <p:nvPr/>
        </p:nvSpPr>
        <p:spPr>
          <a:xfrm>
            <a:off x="7346883" y="5191141"/>
            <a:ext cx="211596"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102</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105</a:t>
            </a:r>
            <a:endParaRPr b="0" i="0" sz="1000" u="none" cap="none" strike="noStrike">
              <a:solidFill>
                <a:srgbClr val="000000"/>
              </a:solidFill>
              <a:latin typeface="Arial"/>
              <a:ea typeface="Arial"/>
              <a:cs typeface="Arial"/>
              <a:sym typeface="Arial"/>
            </a:endParaRPr>
          </a:p>
        </p:txBody>
      </p:sp>
      <p:sp>
        <p:nvSpPr>
          <p:cNvPr id="3873" name="Google Shape;3873;g393121d5c94_2_1751"/>
          <p:cNvSpPr txBox="1"/>
          <p:nvPr/>
        </p:nvSpPr>
        <p:spPr>
          <a:xfrm>
            <a:off x="9587556" y="5191141"/>
            <a:ext cx="141064"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13</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2</a:t>
            </a:r>
            <a:endParaRPr b="0" i="0" sz="1000" u="none" cap="none" strike="noStrike">
              <a:solidFill>
                <a:srgbClr val="000000"/>
              </a:solidFill>
              <a:latin typeface="Arial"/>
              <a:ea typeface="Arial"/>
              <a:cs typeface="Arial"/>
              <a:sym typeface="Arial"/>
            </a:endParaRPr>
          </a:p>
        </p:txBody>
      </p:sp>
      <p:sp>
        <p:nvSpPr>
          <p:cNvPr id="3874" name="Google Shape;3874;g393121d5c94_2_1751"/>
          <p:cNvSpPr txBox="1"/>
          <p:nvPr/>
        </p:nvSpPr>
        <p:spPr>
          <a:xfrm>
            <a:off x="9124081" y="5191141"/>
            <a:ext cx="141064"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28</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10</a:t>
            </a:r>
            <a:endParaRPr b="0" i="0" sz="1000" u="none" cap="none" strike="noStrike">
              <a:solidFill>
                <a:srgbClr val="000000"/>
              </a:solidFill>
              <a:latin typeface="Arial"/>
              <a:ea typeface="Arial"/>
              <a:cs typeface="Arial"/>
              <a:sym typeface="Arial"/>
            </a:endParaRPr>
          </a:p>
        </p:txBody>
      </p:sp>
      <p:sp>
        <p:nvSpPr>
          <p:cNvPr id="3875" name="Google Shape;3875;g393121d5c94_2_1751"/>
          <p:cNvSpPr txBox="1"/>
          <p:nvPr/>
        </p:nvSpPr>
        <p:spPr>
          <a:xfrm>
            <a:off x="8672189" y="5191141"/>
            <a:ext cx="211596"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52</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25</a:t>
            </a:r>
            <a:endParaRPr b="0" i="0" sz="1000" u="none" cap="none" strike="noStrike">
              <a:solidFill>
                <a:srgbClr val="000000"/>
              </a:solidFill>
              <a:latin typeface="Arial"/>
              <a:ea typeface="Arial"/>
              <a:cs typeface="Arial"/>
              <a:sym typeface="Arial"/>
            </a:endParaRPr>
          </a:p>
        </p:txBody>
      </p:sp>
      <p:sp>
        <p:nvSpPr>
          <p:cNvPr id="3876" name="Google Shape;3876;g393121d5c94_2_1751"/>
          <p:cNvSpPr txBox="1"/>
          <p:nvPr/>
        </p:nvSpPr>
        <p:spPr>
          <a:xfrm>
            <a:off x="8202755" y="5191141"/>
            <a:ext cx="211596"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61</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35</a:t>
            </a:r>
            <a:endParaRPr b="0" i="0" sz="1000" u="none" cap="none" strike="noStrike">
              <a:solidFill>
                <a:srgbClr val="000000"/>
              </a:solidFill>
              <a:latin typeface="Arial"/>
              <a:ea typeface="Arial"/>
              <a:cs typeface="Arial"/>
              <a:sym typeface="Arial"/>
            </a:endParaRPr>
          </a:p>
        </p:txBody>
      </p:sp>
      <p:sp>
        <p:nvSpPr>
          <p:cNvPr id="3877" name="Google Shape;3877;g393121d5c94_2_1751"/>
          <p:cNvSpPr txBox="1"/>
          <p:nvPr/>
        </p:nvSpPr>
        <p:spPr>
          <a:xfrm>
            <a:off x="7781650" y="5191141"/>
            <a:ext cx="211596"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85</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67</a:t>
            </a:r>
            <a:endParaRPr b="0" i="0" sz="1000" u="none" cap="none" strike="noStrike">
              <a:solidFill>
                <a:srgbClr val="000000"/>
              </a:solidFill>
              <a:latin typeface="Arial"/>
              <a:ea typeface="Arial"/>
              <a:cs typeface="Arial"/>
              <a:sym typeface="Arial"/>
            </a:endParaRPr>
          </a:p>
        </p:txBody>
      </p:sp>
      <p:sp>
        <p:nvSpPr>
          <p:cNvPr id="3878" name="Google Shape;3878;g393121d5c94_2_1751"/>
          <p:cNvSpPr txBox="1"/>
          <p:nvPr/>
        </p:nvSpPr>
        <p:spPr>
          <a:xfrm>
            <a:off x="11755943" y="4743832"/>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30</a:t>
            </a:r>
            <a:endParaRPr b="0" i="0" sz="1400" u="none" cap="none" strike="noStrike">
              <a:solidFill>
                <a:srgbClr val="000000"/>
              </a:solidFill>
              <a:latin typeface="Arial"/>
              <a:ea typeface="Arial"/>
              <a:cs typeface="Arial"/>
              <a:sym typeface="Arial"/>
            </a:endParaRPr>
          </a:p>
        </p:txBody>
      </p:sp>
      <p:sp>
        <p:nvSpPr>
          <p:cNvPr id="3879" name="Google Shape;3879;g393121d5c94_2_1751"/>
          <p:cNvSpPr txBox="1"/>
          <p:nvPr/>
        </p:nvSpPr>
        <p:spPr>
          <a:xfrm>
            <a:off x="11317430" y="4743832"/>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27</a:t>
            </a:r>
            <a:endParaRPr b="0" i="0" sz="1400" u="none" cap="none" strike="noStrike">
              <a:solidFill>
                <a:srgbClr val="000000"/>
              </a:solidFill>
              <a:latin typeface="Arial"/>
              <a:ea typeface="Arial"/>
              <a:cs typeface="Arial"/>
              <a:sym typeface="Arial"/>
            </a:endParaRPr>
          </a:p>
        </p:txBody>
      </p:sp>
      <p:sp>
        <p:nvSpPr>
          <p:cNvPr id="3880" name="Google Shape;3880;g393121d5c94_2_1751"/>
          <p:cNvSpPr txBox="1"/>
          <p:nvPr/>
        </p:nvSpPr>
        <p:spPr>
          <a:xfrm>
            <a:off x="10879280" y="4743832"/>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24</a:t>
            </a:r>
            <a:endParaRPr b="0" i="0" sz="1400" u="none" cap="none" strike="noStrike">
              <a:solidFill>
                <a:srgbClr val="000000"/>
              </a:solidFill>
              <a:latin typeface="Arial"/>
              <a:ea typeface="Arial"/>
              <a:cs typeface="Arial"/>
              <a:sym typeface="Arial"/>
            </a:endParaRPr>
          </a:p>
        </p:txBody>
      </p:sp>
      <p:sp>
        <p:nvSpPr>
          <p:cNvPr id="3881" name="Google Shape;3881;g393121d5c94_2_1751"/>
          <p:cNvSpPr txBox="1"/>
          <p:nvPr/>
        </p:nvSpPr>
        <p:spPr>
          <a:xfrm>
            <a:off x="10441493" y="4743832"/>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21</a:t>
            </a:r>
            <a:endParaRPr b="0" i="0" sz="1400" u="none" cap="none" strike="noStrike">
              <a:solidFill>
                <a:srgbClr val="000000"/>
              </a:solidFill>
              <a:latin typeface="Arial"/>
              <a:ea typeface="Arial"/>
              <a:cs typeface="Arial"/>
              <a:sym typeface="Arial"/>
            </a:endParaRPr>
          </a:p>
        </p:txBody>
      </p:sp>
      <p:sp>
        <p:nvSpPr>
          <p:cNvPr id="3882" name="Google Shape;3882;g393121d5c94_2_1751"/>
          <p:cNvSpPr txBox="1"/>
          <p:nvPr/>
        </p:nvSpPr>
        <p:spPr>
          <a:xfrm>
            <a:off x="9996630" y="4743832"/>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18</a:t>
            </a:r>
            <a:endParaRPr b="0" i="0" sz="1400" u="none" cap="none" strike="noStrike">
              <a:solidFill>
                <a:srgbClr val="000000"/>
              </a:solidFill>
              <a:latin typeface="Arial"/>
              <a:ea typeface="Arial"/>
              <a:cs typeface="Arial"/>
              <a:sym typeface="Arial"/>
            </a:endParaRPr>
          </a:p>
        </p:txBody>
      </p:sp>
      <p:sp>
        <p:nvSpPr>
          <p:cNvPr id="3883" name="Google Shape;3883;g393121d5c94_2_1751"/>
          <p:cNvSpPr txBox="1"/>
          <p:nvPr/>
        </p:nvSpPr>
        <p:spPr>
          <a:xfrm>
            <a:off x="9583583" y="4743832"/>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15</a:t>
            </a:r>
            <a:endParaRPr b="0" i="0" sz="1400" u="none" cap="none" strike="noStrike">
              <a:solidFill>
                <a:srgbClr val="000000"/>
              </a:solidFill>
              <a:latin typeface="Arial"/>
              <a:ea typeface="Arial"/>
              <a:cs typeface="Arial"/>
              <a:sym typeface="Arial"/>
            </a:endParaRPr>
          </a:p>
        </p:txBody>
      </p:sp>
      <p:sp>
        <p:nvSpPr>
          <p:cNvPr id="3884" name="Google Shape;3884;g393121d5c94_2_1751"/>
          <p:cNvSpPr txBox="1"/>
          <p:nvPr/>
        </p:nvSpPr>
        <p:spPr>
          <a:xfrm>
            <a:off x="9139512" y="4743832"/>
            <a:ext cx="141064"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12</a:t>
            </a:r>
            <a:endParaRPr b="0" i="0" sz="1400" u="none" cap="none" strike="noStrike">
              <a:solidFill>
                <a:srgbClr val="000000"/>
              </a:solidFill>
              <a:latin typeface="Arial"/>
              <a:ea typeface="Arial"/>
              <a:cs typeface="Arial"/>
              <a:sym typeface="Arial"/>
            </a:endParaRPr>
          </a:p>
        </p:txBody>
      </p:sp>
      <p:sp>
        <p:nvSpPr>
          <p:cNvPr id="3885" name="Google Shape;3885;g393121d5c94_2_1751"/>
          <p:cNvSpPr txBox="1"/>
          <p:nvPr/>
        </p:nvSpPr>
        <p:spPr>
          <a:xfrm>
            <a:off x="8742846" y="4743832"/>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9</a:t>
            </a:r>
            <a:endParaRPr b="0" i="0" sz="1400" u="none" cap="none" strike="noStrike">
              <a:solidFill>
                <a:srgbClr val="000000"/>
              </a:solidFill>
              <a:latin typeface="Arial"/>
              <a:ea typeface="Arial"/>
              <a:cs typeface="Arial"/>
              <a:sym typeface="Arial"/>
            </a:endParaRPr>
          </a:p>
        </p:txBody>
      </p:sp>
      <p:sp>
        <p:nvSpPr>
          <p:cNvPr id="3886" name="Google Shape;3886;g393121d5c94_2_1751"/>
          <p:cNvSpPr txBox="1"/>
          <p:nvPr/>
        </p:nvSpPr>
        <p:spPr>
          <a:xfrm>
            <a:off x="8278955" y="4743832"/>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6</a:t>
            </a:r>
            <a:endParaRPr b="0" i="0" sz="1400" u="none" cap="none" strike="noStrike">
              <a:solidFill>
                <a:srgbClr val="000000"/>
              </a:solidFill>
              <a:latin typeface="Arial"/>
              <a:ea typeface="Arial"/>
              <a:cs typeface="Arial"/>
              <a:sym typeface="Arial"/>
            </a:endParaRPr>
          </a:p>
        </p:txBody>
      </p:sp>
      <p:sp>
        <p:nvSpPr>
          <p:cNvPr id="3887" name="Google Shape;3887;g393121d5c94_2_1751"/>
          <p:cNvSpPr txBox="1"/>
          <p:nvPr/>
        </p:nvSpPr>
        <p:spPr>
          <a:xfrm>
            <a:off x="7865772" y="4743832"/>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3</a:t>
            </a:r>
            <a:endParaRPr b="0" i="0" sz="1400" u="none" cap="none" strike="noStrike">
              <a:solidFill>
                <a:srgbClr val="000000"/>
              </a:solidFill>
              <a:latin typeface="Arial"/>
              <a:ea typeface="Arial"/>
              <a:cs typeface="Arial"/>
              <a:sym typeface="Arial"/>
            </a:endParaRPr>
          </a:p>
        </p:txBody>
      </p:sp>
      <p:sp>
        <p:nvSpPr>
          <p:cNvPr id="3888" name="Google Shape;3888;g393121d5c94_2_1751"/>
          <p:cNvSpPr txBox="1"/>
          <p:nvPr/>
        </p:nvSpPr>
        <p:spPr>
          <a:xfrm>
            <a:off x="7434405" y="4743832"/>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3889" name="Google Shape;3889;g393121d5c94_2_1751"/>
          <p:cNvSpPr txBox="1"/>
          <p:nvPr/>
        </p:nvSpPr>
        <p:spPr>
          <a:xfrm>
            <a:off x="9122714" y="3443484"/>
            <a:ext cx="481741"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Narrow"/>
                <a:ea typeface="Arial Narrow"/>
                <a:cs typeface="Arial Narrow"/>
                <a:sym typeface="Arial Narrow"/>
              </a:rPr>
              <a:t>40.5%</a:t>
            </a:r>
            <a:endParaRPr b="0" i="0" sz="1400" u="none" cap="none" strike="noStrike">
              <a:solidFill>
                <a:srgbClr val="000000"/>
              </a:solidFill>
              <a:latin typeface="Arial"/>
              <a:ea typeface="Arial"/>
              <a:cs typeface="Arial"/>
              <a:sym typeface="Arial"/>
            </a:endParaRPr>
          </a:p>
        </p:txBody>
      </p:sp>
      <p:sp>
        <p:nvSpPr>
          <p:cNvPr id="3890" name="Google Shape;3890;g393121d5c94_2_1751"/>
          <p:cNvSpPr txBox="1"/>
          <p:nvPr/>
        </p:nvSpPr>
        <p:spPr>
          <a:xfrm>
            <a:off x="7102308" y="2641274"/>
            <a:ext cx="247222"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80</a:t>
            </a:r>
            <a:endParaRPr b="0" i="0" sz="1400" u="none" cap="none" strike="noStrike">
              <a:solidFill>
                <a:srgbClr val="000000"/>
              </a:solidFill>
              <a:latin typeface="Arial"/>
              <a:ea typeface="Arial"/>
              <a:cs typeface="Arial"/>
              <a:sym typeface="Arial"/>
            </a:endParaRPr>
          </a:p>
        </p:txBody>
      </p:sp>
      <p:sp>
        <p:nvSpPr>
          <p:cNvPr id="3891" name="Google Shape;3891;g393121d5c94_2_1751"/>
          <p:cNvSpPr txBox="1"/>
          <p:nvPr/>
        </p:nvSpPr>
        <p:spPr>
          <a:xfrm>
            <a:off x="7102308" y="3098474"/>
            <a:ext cx="247222"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60</a:t>
            </a:r>
            <a:endParaRPr b="0" i="0" sz="1400" u="none" cap="none" strike="noStrike">
              <a:solidFill>
                <a:srgbClr val="000000"/>
              </a:solidFill>
              <a:latin typeface="Arial"/>
              <a:ea typeface="Arial"/>
              <a:cs typeface="Arial"/>
              <a:sym typeface="Arial"/>
            </a:endParaRPr>
          </a:p>
        </p:txBody>
      </p:sp>
      <p:sp>
        <p:nvSpPr>
          <p:cNvPr id="3892" name="Google Shape;3892;g393121d5c94_2_1751"/>
          <p:cNvSpPr txBox="1"/>
          <p:nvPr/>
        </p:nvSpPr>
        <p:spPr>
          <a:xfrm>
            <a:off x="7102308" y="3587424"/>
            <a:ext cx="247222"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40</a:t>
            </a:r>
            <a:endParaRPr b="0" i="0" sz="1400" u="none" cap="none" strike="noStrike">
              <a:solidFill>
                <a:srgbClr val="000000"/>
              </a:solidFill>
              <a:latin typeface="Arial"/>
              <a:ea typeface="Arial"/>
              <a:cs typeface="Arial"/>
              <a:sym typeface="Arial"/>
            </a:endParaRPr>
          </a:p>
        </p:txBody>
      </p:sp>
      <p:sp>
        <p:nvSpPr>
          <p:cNvPr id="3893" name="Google Shape;3893;g393121d5c94_2_1751"/>
          <p:cNvSpPr txBox="1"/>
          <p:nvPr/>
        </p:nvSpPr>
        <p:spPr>
          <a:xfrm>
            <a:off x="7102308" y="4057324"/>
            <a:ext cx="247222"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3894" name="Google Shape;3894;g393121d5c94_2_1751"/>
          <p:cNvSpPr txBox="1"/>
          <p:nvPr/>
        </p:nvSpPr>
        <p:spPr>
          <a:xfrm>
            <a:off x="7102308" y="4546274"/>
            <a:ext cx="247222"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3895" name="Google Shape;3895;g393121d5c94_2_1751"/>
          <p:cNvSpPr txBox="1"/>
          <p:nvPr/>
        </p:nvSpPr>
        <p:spPr>
          <a:xfrm>
            <a:off x="9122714" y="4031967"/>
            <a:ext cx="481741" cy="184666"/>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rgbClr val="666666"/>
                </a:solidFill>
                <a:latin typeface="Arial Narrow"/>
                <a:ea typeface="Arial Narrow"/>
                <a:cs typeface="Arial Narrow"/>
                <a:sym typeface="Arial Narrow"/>
              </a:rPr>
              <a:t>15.2%</a:t>
            </a:r>
            <a:endParaRPr b="0" i="0" sz="1400" u="none" cap="none" strike="noStrike">
              <a:solidFill>
                <a:srgbClr val="666666"/>
              </a:solidFill>
              <a:latin typeface="Arial"/>
              <a:ea typeface="Arial"/>
              <a:cs typeface="Arial"/>
              <a:sym typeface="Arial"/>
            </a:endParaRPr>
          </a:p>
        </p:txBody>
      </p:sp>
      <p:sp>
        <p:nvSpPr>
          <p:cNvPr id="3896" name="Google Shape;3896;g393121d5c94_2_1751"/>
          <p:cNvSpPr txBox="1"/>
          <p:nvPr/>
        </p:nvSpPr>
        <p:spPr>
          <a:xfrm>
            <a:off x="8388183" y="2826253"/>
            <a:ext cx="481741"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Narrow"/>
                <a:ea typeface="Arial Narrow"/>
                <a:cs typeface="Arial Narrow"/>
                <a:sym typeface="Arial Narrow"/>
              </a:rPr>
              <a:t>66.1%</a:t>
            </a:r>
            <a:endParaRPr b="0" i="0" sz="1400" u="none" cap="none" strike="noStrike">
              <a:solidFill>
                <a:srgbClr val="000000"/>
              </a:solidFill>
              <a:latin typeface="Arial"/>
              <a:ea typeface="Arial"/>
              <a:cs typeface="Arial"/>
              <a:sym typeface="Arial"/>
            </a:endParaRPr>
          </a:p>
        </p:txBody>
      </p:sp>
      <p:sp>
        <p:nvSpPr>
          <p:cNvPr id="3897" name="Google Shape;3897;g393121d5c94_2_1751"/>
          <p:cNvSpPr txBox="1"/>
          <p:nvPr/>
        </p:nvSpPr>
        <p:spPr>
          <a:xfrm>
            <a:off x="8388183" y="3539674"/>
            <a:ext cx="481741" cy="18466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666666"/>
                </a:solidFill>
                <a:latin typeface="Arial Narrow"/>
                <a:ea typeface="Arial Narrow"/>
                <a:cs typeface="Arial Narrow"/>
                <a:sym typeface="Arial Narrow"/>
              </a:rPr>
              <a:t>38.1%</a:t>
            </a:r>
            <a:endParaRPr b="0" i="0" sz="1400" u="none" cap="none" strike="noStrike">
              <a:solidFill>
                <a:srgbClr val="666666"/>
              </a:solidFill>
              <a:latin typeface="Arial"/>
              <a:ea typeface="Arial"/>
              <a:cs typeface="Arial"/>
              <a:sym typeface="Arial"/>
            </a:endParaRPr>
          </a:p>
        </p:txBody>
      </p:sp>
      <p:sp>
        <p:nvSpPr>
          <p:cNvPr id="3898" name="Google Shape;3898;g393121d5c94_2_1751"/>
          <p:cNvSpPr txBox="1"/>
          <p:nvPr/>
        </p:nvSpPr>
        <p:spPr>
          <a:xfrm>
            <a:off x="10864808" y="5191141"/>
            <a:ext cx="141064"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2</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a:t>
            </a:r>
            <a:endParaRPr b="0" i="0" sz="1000" u="none" cap="none" strike="noStrike">
              <a:solidFill>
                <a:srgbClr val="000000"/>
              </a:solidFill>
              <a:latin typeface="Arial"/>
              <a:ea typeface="Arial"/>
              <a:cs typeface="Arial"/>
              <a:sym typeface="Arial"/>
            </a:endParaRPr>
          </a:p>
        </p:txBody>
      </p:sp>
      <p:sp>
        <p:nvSpPr>
          <p:cNvPr id="3899" name="Google Shape;3899;g393121d5c94_2_1751"/>
          <p:cNvSpPr txBox="1"/>
          <p:nvPr/>
        </p:nvSpPr>
        <p:spPr>
          <a:xfrm>
            <a:off x="10455108" y="5191141"/>
            <a:ext cx="141064"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2</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a:t>
            </a:r>
            <a:endParaRPr b="0" i="0" sz="1000" u="none" cap="none" strike="noStrike">
              <a:solidFill>
                <a:srgbClr val="000000"/>
              </a:solidFill>
              <a:latin typeface="Arial"/>
              <a:ea typeface="Arial"/>
              <a:cs typeface="Arial"/>
              <a:sym typeface="Arial"/>
            </a:endParaRPr>
          </a:p>
        </p:txBody>
      </p:sp>
      <p:sp>
        <p:nvSpPr>
          <p:cNvPr id="3900" name="Google Shape;3900;g393121d5c94_2_1751"/>
          <p:cNvSpPr txBox="1"/>
          <p:nvPr/>
        </p:nvSpPr>
        <p:spPr>
          <a:xfrm>
            <a:off x="10016958" y="5191141"/>
            <a:ext cx="141064" cy="2769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6</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0"/>
              </a:spcBef>
              <a:spcAft>
                <a:spcPts val="0"/>
              </a:spcAft>
              <a:buClr>
                <a:srgbClr val="000000"/>
              </a:buClr>
              <a:buSzPts val="1200"/>
              <a:buFont typeface="Arial"/>
              <a:buNone/>
            </a:pPr>
            <a:r>
              <a:rPr b="0" i="0" lang="en-US" sz="1000" u="none" cap="none" strike="noStrike">
                <a:solidFill>
                  <a:srgbClr val="262626"/>
                </a:solidFill>
                <a:latin typeface="Arial Narrow"/>
                <a:ea typeface="Arial Narrow"/>
                <a:cs typeface="Arial Narrow"/>
                <a:sym typeface="Arial Narrow"/>
              </a:rPr>
              <a:t>1</a:t>
            </a:r>
            <a:endParaRPr b="0" i="0" sz="1000" u="none" cap="none" strike="noStrike">
              <a:solidFill>
                <a:srgbClr val="000000"/>
              </a:solidFill>
              <a:latin typeface="Arial"/>
              <a:ea typeface="Arial"/>
              <a:cs typeface="Arial"/>
              <a:sym typeface="Arial"/>
            </a:endParaRPr>
          </a:p>
        </p:txBody>
      </p:sp>
      <p:pic>
        <p:nvPicPr>
          <p:cNvPr id="3901" name="Google Shape;3901;g393121d5c94_2_1751"/>
          <p:cNvPicPr preferRelativeResize="0"/>
          <p:nvPr/>
        </p:nvPicPr>
        <p:blipFill rotWithShape="1">
          <a:blip r:embed="rId4">
            <a:alphaModFix/>
          </a:blip>
          <a:srcRect b="0" l="0" r="0" t="0"/>
          <a:stretch/>
        </p:blipFill>
        <p:spPr>
          <a:xfrm>
            <a:off x="7381416" y="2199596"/>
            <a:ext cx="4483100" cy="254088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6" name="Shape 3906"/>
        <p:cNvGrpSpPr/>
        <p:nvPr/>
      </p:nvGrpSpPr>
      <p:grpSpPr>
        <a:xfrm>
          <a:off x="0" y="0"/>
          <a:ext cx="0" cy="0"/>
          <a:chOff x="0" y="0"/>
          <a:chExt cx="0" cy="0"/>
        </a:xfrm>
      </p:grpSpPr>
      <p:sp>
        <p:nvSpPr>
          <p:cNvPr id="3907" name="Google Shape;3907;p104"/>
          <p:cNvSpPr txBox="1"/>
          <p:nvPr>
            <p:ph idx="12" type="sldNum"/>
          </p:nvPr>
        </p:nvSpPr>
        <p:spPr>
          <a:xfrm>
            <a:off x="0" y="6283764"/>
            <a:ext cx="431700" cy="131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3908" name="Google Shape;3908;p104"/>
          <p:cNvSpPr txBox="1"/>
          <p:nvPr>
            <p:ph idx="11" type="ftr"/>
          </p:nvPr>
        </p:nvSpPr>
        <p:spPr>
          <a:xfrm>
            <a:off x="431800" y="6270342"/>
            <a:ext cx="8629800" cy="150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Data cutoff: 16 July 2025.</a:t>
            </a:r>
            <a:endParaRPr/>
          </a:p>
          <a:p>
            <a:pPr indent="0" lvl="0" marL="0" rtl="0" algn="l">
              <a:lnSpc>
                <a:spcPct val="100000"/>
              </a:lnSpc>
              <a:spcBef>
                <a:spcPts val="0"/>
              </a:spcBef>
              <a:spcAft>
                <a:spcPts val="0"/>
              </a:spcAft>
              <a:buSzPts val="1400"/>
              <a:buNone/>
            </a:pPr>
            <a:r>
              <a:rPr lang="en-US"/>
              <a:t>*Dexamethasone mouthwash prophylaxis and treatment was strongly recommended per SWISH trial protocol (Rugo HS, et al. Lancet Oncol. 2017;18:654–662); </a:t>
            </a:r>
            <a:r>
              <a:rPr baseline="30000" lang="en-US"/>
              <a:t>†</a:t>
            </a:r>
            <a:r>
              <a:rPr lang="en-US"/>
              <a:t>Fatal AEs (bold = related) were pneumonia (n=3; 1 related), intestinal perforation (n=1), and death (n=1) in the giredestrant + everolimus arm, and pneumonia, cholecystitis infective, erysipelas, sepsis, and hypoxic–ischemic encephalopathy (n=1 each) in the SOC ET + everolimus arm; </a:t>
            </a:r>
            <a:br>
              <a:rPr lang="en-US"/>
            </a:br>
            <a:r>
              <a:rPr baseline="30000" lang="en-US"/>
              <a:t>‡</a:t>
            </a:r>
            <a:r>
              <a:rPr lang="en-US"/>
              <a:t>Dose reduction of giredestrant was not permitted; no dose reductions of SOC ET were reported; </a:t>
            </a:r>
            <a:r>
              <a:rPr baseline="30000" lang="en-US"/>
              <a:t>§</a:t>
            </a:r>
            <a:r>
              <a:rPr lang="en-US"/>
              <a:t>Comparable across both arms when adjusted per 100 patient-years to account for differences in treatment exposure; </a:t>
            </a:r>
            <a:br>
              <a:rPr lang="en-US"/>
            </a:br>
            <a:r>
              <a:rPr baseline="30000" lang="en-US"/>
              <a:t>¶</a:t>
            </a:r>
            <a:r>
              <a:rPr lang="en-US"/>
              <a:t>Assessed as a medical concept using grouped terms; all events were Grade 1, non-serious, and no treatment interruptions/interventions were needed. All events had resolved by data cutoff.    		</a:t>
            </a:r>
            <a:br>
              <a:rPr lang="en-US"/>
            </a:br>
            <a:r>
              <a:rPr lang="en-US"/>
              <a:t>AE, adverse event; ALT, alanine aminotransferase; AST, aspartate aminotransferase; ET, endocrine therapy; SOC, standard of care; TEAE, treatment-emergent adverse event. </a:t>
            </a:r>
            <a:br>
              <a:rPr lang="en-US"/>
            </a:br>
            <a:r>
              <a:rPr lang="en-US"/>
              <a:t>1. Rugo HS, et al. SABCS 2025. Abstract GS3-09.</a:t>
            </a:r>
            <a:endParaRPr/>
          </a:p>
        </p:txBody>
      </p:sp>
      <p:sp>
        <p:nvSpPr>
          <p:cNvPr id="3909" name="Google Shape;3909;p104"/>
          <p:cNvSpPr txBox="1"/>
          <p:nvPr>
            <p:ph type="title"/>
          </p:nvPr>
        </p:nvSpPr>
        <p:spPr>
          <a:xfrm>
            <a:off x="431800" y="370541"/>
            <a:ext cx="11326800" cy="67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900"/>
              <a:buNone/>
            </a:pPr>
            <a:r>
              <a:rPr lang="en-US"/>
              <a:t>evERA: Phase 3 trial adverse event overview</a:t>
            </a:r>
            <a:r>
              <a:rPr baseline="30000" lang="en-US"/>
              <a:t>1</a:t>
            </a:r>
            <a:r>
              <a:rPr lang="en-US"/>
              <a:t> </a:t>
            </a:r>
            <a:endParaRPr/>
          </a:p>
        </p:txBody>
      </p:sp>
      <p:sp>
        <p:nvSpPr>
          <p:cNvPr id="3910" name="Google Shape;3910;p104"/>
          <p:cNvSpPr txBox="1"/>
          <p:nvPr/>
        </p:nvSpPr>
        <p:spPr>
          <a:xfrm>
            <a:off x="971901" y="939411"/>
            <a:ext cx="50907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1" i="0" lang="en-US" sz="1400" u="none" cap="none" strike="noStrike">
                <a:solidFill>
                  <a:srgbClr val="262626"/>
                </a:solidFill>
                <a:latin typeface="Arial Narrow"/>
                <a:ea typeface="Arial Narrow"/>
                <a:cs typeface="Arial Narrow"/>
                <a:sym typeface="Arial Narrow"/>
              </a:rPr>
              <a:t>Common TEAEs (≥10% of patients in either arm)</a:t>
            </a:r>
            <a:endParaRPr b="0" i="0" sz="1400" u="none" cap="none" strike="noStrike">
              <a:solidFill>
                <a:schemeClr val="accent2"/>
              </a:solidFill>
              <a:latin typeface="Arial"/>
              <a:ea typeface="Arial"/>
              <a:cs typeface="Arial"/>
              <a:sym typeface="Arial"/>
            </a:endParaRPr>
          </a:p>
        </p:txBody>
      </p:sp>
      <p:grpSp>
        <p:nvGrpSpPr>
          <p:cNvPr id="3911" name="Google Shape;3911;p104"/>
          <p:cNvGrpSpPr/>
          <p:nvPr/>
        </p:nvGrpSpPr>
        <p:grpSpPr>
          <a:xfrm>
            <a:off x="1741170" y="1569126"/>
            <a:ext cx="4515098" cy="3397137"/>
            <a:chOff x="1741170" y="1569126"/>
            <a:chExt cx="4515098" cy="3397137"/>
          </a:xfrm>
        </p:grpSpPr>
        <p:sp>
          <p:nvSpPr>
            <p:cNvPr id="3912" name="Google Shape;3912;p104"/>
            <p:cNvSpPr/>
            <p:nvPr/>
          </p:nvSpPr>
          <p:spPr>
            <a:xfrm>
              <a:off x="1867902" y="1569126"/>
              <a:ext cx="2091132" cy="3397137"/>
            </a:xfrm>
            <a:custGeom>
              <a:rect b="b" l="l" r="r" t="t"/>
              <a:pathLst>
                <a:path extrusionOk="0" h="3397137" w="2091132">
                  <a:moveTo>
                    <a:pt x="1705583" y="3300969"/>
                  </a:moveTo>
                  <a:lnTo>
                    <a:pt x="2091132" y="3300969"/>
                  </a:lnTo>
                  <a:lnTo>
                    <a:pt x="2091132" y="3397138"/>
                  </a:lnTo>
                  <a:lnTo>
                    <a:pt x="1705583" y="3397138"/>
                  </a:lnTo>
                  <a:lnTo>
                    <a:pt x="1705583" y="3300969"/>
                  </a:lnTo>
                  <a:close/>
                  <a:moveTo>
                    <a:pt x="1626093" y="3162889"/>
                  </a:moveTo>
                  <a:lnTo>
                    <a:pt x="2091132" y="3162889"/>
                  </a:lnTo>
                  <a:lnTo>
                    <a:pt x="2091132" y="3260008"/>
                  </a:lnTo>
                  <a:lnTo>
                    <a:pt x="1626093" y="3260008"/>
                  </a:lnTo>
                  <a:lnTo>
                    <a:pt x="1626093" y="3162889"/>
                  </a:lnTo>
                  <a:close/>
                  <a:moveTo>
                    <a:pt x="1602055" y="3025760"/>
                  </a:moveTo>
                  <a:lnTo>
                    <a:pt x="2091132" y="3025760"/>
                  </a:lnTo>
                  <a:lnTo>
                    <a:pt x="2091132" y="3122878"/>
                  </a:lnTo>
                  <a:lnTo>
                    <a:pt x="1602055" y="3122878"/>
                  </a:lnTo>
                  <a:lnTo>
                    <a:pt x="1602055" y="3025760"/>
                  </a:lnTo>
                  <a:close/>
                  <a:moveTo>
                    <a:pt x="1574329" y="2887799"/>
                  </a:moveTo>
                  <a:lnTo>
                    <a:pt x="2091132" y="2887799"/>
                  </a:lnTo>
                  <a:lnTo>
                    <a:pt x="2091132" y="2984917"/>
                  </a:lnTo>
                  <a:lnTo>
                    <a:pt x="1574329" y="2984917"/>
                  </a:lnTo>
                  <a:lnTo>
                    <a:pt x="1574329" y="2887799"/>
                  </a:lnTo>
                  <a:close/>
                  <a:moveTo>
                    <a:pt x="1860874" y="2750669"/>
                  </a:moveTo>
                  <a:lnTo>
                    <a:pt x="2091132" y="2750669"/>
                  </a:lnTo>
                  <a:lnTo>
                    <a:pt x="2091132" y="2847788"/>
                  </a:lnTo>
                  <a:lnTo>
                    <a:pt x="1860874" y="2847788"/>
                  </a:lnTo>
                  <a:lnTo>
                    <a:pt x="1860874" y="2750669"/>
                  </a:lnTo>
                  <a:close/>
                  <a:moveTo>
                    <a:pt x="1705583" y="2613539"/>
                  </a:moveTo>
                  <a:lnTo>
                    <a:pt x="2091132" y="2613539"/>
                  </a:lnTo>
                  <a:lnTo>
                    <a:pt x="2091132" y="2709708"/>
                  </a:lnTo>
                  <a:lnTo>
                    <a:pt x="1705583" y="2709708"/>
                  </a:lnTo>
                  <a:lnTo>
                    <a:pt x="1705583" y="2613539"/>
                  </a:lnTo>
                  <a:close/>
                  <a:moveTo>
                    <a:pt x="1705583" y="2475460"/>
                  </a:moveTo>
                  <a:lnTo>
                    <a:pt x="2091132" y="2475460"/>
                  </a:lnTo>
                  <a:lnTo>
                    <a:pt x="2091132" y="2572578"/>
                  </a:lnTo>
                  <a:lnTo>
                    <a:pt x="1705583" y="2572578"/>
                  </a:lnTo>
                  <a:lnTo>
                    <a:pt x="1705583" y="2475460"/>
                  </a:lnTo>
                  <a:close/>
                  <a:moveTo>
                    <a:pt x="1705583" y="2338330"/>
                  </a:moveTo>
                  <a:lnTo>
                    <a:pt x="2091132" y="2338330"/>
                  </a:lnTo>
                  <a:lnTo>
                    <a:pt x="2091132" y="2434499"/>
                  </a:lnTo>
                  <a:lnTo>
                    <a:pt x="1705583" y="2434499"/>
                  </a:lnTo>
                  <a:lnTo>
                    <a:pt x="1705583" y="2338330"/>
                  </a:lnTo>
                  <a:close/>
                  <a:moveTo>
                    <a:pt x="1653819" y="2200369"/>
                  </a:moveTo>
                  <a:lnTo>
                    <a:pt x="2091132" y="2200369"/>
                  </a:lnTo>
                  <a:lnTo>
                    <a:pt x="2091132" y="2297369"/>
                  </a:lnTo>
                  <a:lnTo>
                    <a:pt x="1653819" y="2297369"/>
                  </a:lnTo>
                  <a:lnTo>
                    <a:pt x="1653819" y="2200369"/>
                  </a:lnTo>
                  <a:close/>
                  <a:moveTo>
                    <a:pt x="1626093" y="2063239"/>
                  </a:moveTo>
                  <a:lnTo>
                    <a:pt x="2091132" y="2063239"/>
                  </a:lnTo>
                  <a:lnTo>
                    <a:pt x="2091132" y="2160239"/>
                  </a:lnTo>
                  <a:lnTo>
                    <a:pt x="1626093" y="2160239"/>
                  </a:lnTo>
                  <a:lnTo>
                    <a:pt x="1626093" y="2063239"/>
                  </a:lnTo>
                  <a:close/>
                  <a:moveTo>
                    <a:pt x="1550292" y="1925160"/>
                  </a:moveTo>
                  <a:lnTo>
                    <a:pt x="2091132" y="1925160"/>
                  </a:lnTo>
                  <a:lnTo>
                    <a:pt x="2091132" y="2022278"/>
                  </a:lnTo>
                  <a:lnTo>
                    <a:pt x="1550292" y="2022278"/>
                  </a:lnTo>
                  <a:lnTo>
                    <a:pt x="1550292" y="1925160"/>
                  </a:lnTo>
                  <a:close/>
                  <a:moveTo>
                    <a:pt x="1447597" y="1788030"/>
                  </a:moveTo>
                  <a:lnTo>
                    <a:pt x="2091132" y="1788030"/>
                  </a:lnTo>
                  <a:lnTo>
                    <a:pt x="2091132" y="1885030"/>
                  </a:lnTo>
                  <a:lnTo>
                    <a:pt x="1447597" y="1885030"/>
                  </a:lnTo>
                  <a:lnTo>
                    <a:pt x="1447597" y="1788030"/>
                  </a:lnTo>
                  <a:close/>
                  <a:moveTo>
                    <a:pt x="1419038" y="1650900"/>
                  </a:moveTo>
                  <a:lnTo>
                    <a:pt x="2091132" y="1650900"/>
                  </a:lnTo>
                  <a:lnTo>
                    <a:pt x="2091132" y="1747069"/>
                  </a:lnTo>
                  <a:lnTo>
                    <a:pt x="1419038" y="1747069"/>
                  </a:lnTo>
                  <a:lnTo>
                    <a:pt x="1419038" y="1650900"/>
                  </a:lnTo>
                  <a:close/>
                  <a:moveTo>
                    <a:pt x="1470802" y="1512939"/>
                  </a:moveTo>
                  <a:lnTo>
                    <a:pt x="2091132" y="1512939"/>
                  </a:lnTo>
                  <a:lnTo>
                    <a:pt x="2091132" y="1610058"/>
                  </a:lnTo>
                  <a:lnTo>
                    <a:pt x="1470802" y="1610058"/>
                  </a:lnTo>
                  <a:lnTo>
                    <a:pt x="1470802" y="1512939"/>
                  </a:lnTo>
                  <a:close/>
                  <a:moveTo>
                    <a:pt x="1677856" y="1375809"/>
                  </a:moveTo>
                  <a:lnTo>
                    <a:pt x="2091132" y="1375809"/>
                  </a:lnTo>
                  <a:lnTo>
                    <a:pt x="2091132" y="1471978"/>
                  </a:lnTo>
                  <a:lnTo>
                    <a:pt x="1677856" y="1471978"/>
                  </a:lnTo>
                  <a:lnTo>
                    <a:pt x="1677856" y="1375809"/>
                  </a:lnTo>
                  <a:close/>
                  <a:moveTo>
                    <a:pt x="1574329" y="1237730"/>
                  </a:moveTo>
                  <a:lnTo>
                    <a:pt x="2091132" y="1237730"/>
                  </a:lnTo>
                  <a:lnTo>
                    <a:pt x="2091132" y="1334730"/>
                  </a:lnTo>
                  <a:lnTo>
                    <a:pt x="1574329" y="1334730"/>
                  </a:lnTo>
                  <a:lnTo>
                    <a:pt x="1574329" y="1237730"/>
                  </a:lnTo>
                  <a:close/>
                  <a:moveTo>
                    <a:pt x="1367274" y="1100600"/>
                  </a:moveTo>
                  <a:lnTo>
                    <a:pt x="2091132" y="1100600"/>
                  </a:lnTo>
                  <a:lnTo>
                    <a:pt x="2091132" y="1197600"/>
                  </a:lnTo>
                  <a:lnTo>
                    <a:pt x="1367274" y="1197600"/>
                  </a:lnTo>
                  <a:lnTo>
                    <a:pt x="1367274" y="1100600"/>
                  </a:lnTo>
                  <a:close/>
                  <a:moveTo>
                    <a:pt x="1522565" y="962639"/>
                  </a:moveTo>
                  <a:lnTo>
                    <a:pt x="2091132" y="962639"/>
                  </a:lnTo>
                  <a:lnTo>
                    <a:pt x="2091132" y="1059758"/>
                  </a:lnTo>
                  <a:lnTo>
                    <a:pt x="1522565" y="1059758"/>
                  </a:lnTo>
                  <a:lnTo>
                    <a:pt x="1522565" y="962639"/>
                  </a:lnTo>
                  <a:close/>
                  <a:moveTo>
                    <a:pt x="1419038" y="825509"/>
                  </a:moveTo>
                  <a:lnTo>
                    <a:pt x="2091132" y="825509"/>
                  </a:lnTo>
                  <a:lnTo>
                    <a:pt x="2091132" y="922509"/>
                  </a:lnTo>
                  <a:lnTo>
                    <a:pt x="1419038" y="922509"/>
                  </a:lnTo>
                  <a:lnTo>
                    <a:pt x="1419038" y="825509"/>
                  </a:lnTo>
                  <a:close/>
                  <a:moveTo>
                    <a:pt x="1211983" y="688380"/>
                  </a:moveTo>
                  <a:lnTo>
                    <a:pt x="2091132" y="688380"/>
                  </a:lnTo>
                  <a:lnTo>
                    <a:pt x="2091132" y="784549"/>
                  </a:lnTo>
                  <a:lnTo>
                    <a:pt x="1211983" y="784549"/>
                  </a:lnTo>
                  <a:lnTo>
                    <a:pt x="1211983" y="688380"/>
                  </a:lnTo>
                  <a:close/>
                  <a:moveTo>
                    <a:pt x="1160220" y="550300"/>
                  </a:moveTo>
                  <a:lnTo>
                    <a:pt x="2091132" y="550300"/>
                  </a:lnTo>
                  <a:lnTo>
                    <a:pt x="2091132" y="647419"/>
                  </a:lnTo>
                  <a:lnTo>
                    <a:pt x="1160220" y="647419"/>
                  </a:lnTo>
                  <a:lnTo>
                    <a:pt x="1160220" y="550300"/>
                  </a:lnTo>
                  <a:close/>
                  <a:moveTo>
                    <a:pt x="1085252" y="413170"/>
                  </a:moveTo>
                  <a:lnTo>
                    <a:pt x="2091132" y="413170"/>
                  </a:lnTo>
                  <a:lnTo>
                    <a:pt x="2091132" y="509339"/>
                  </a:lnTo>
                  <a:lnTo>
                    <a:pt x="1085252" y="509339"/>
                  </a:lnTo>
                  <a:lnTo>
                    <a:pt x="1085252" y="413170"/>
                  </a:lnTo>
                  <a:close/>
                  <a:moveTo>
                    <a:pt x="1263747" y="275209"/>
                  </a:moveTo>
                  <a:lnTo>
                    <a:pt x="2091132" y="275209"/>
                  </a:lnTo>
                  <a:lnTo>
                    <a:pt x="2091132" y="372328"/>
                  </a:lnTo>
                  <a:lnTo>
                    <a:pt x="1263747" y="372328"/>
                  </a:lnTo>
                  <a:lnTo>
                    <a:pt x="1263747" y="275209"/>
                  </a:lnTo>
                  <a:close/>
                  <a:moveTo>
                    <a:pt x="827385" y="138080"/>
                  </a:moveTo>
                  <a:lnTo>
                    <a:pt x="2091132" y="138080"/>
                  </a:lnTo>
                  <a:lnTo>
                    <a:pt x="2091132" y="235198"/>
                  </a:lnTo>
                  <a:lnTo>
                    <a:pt x="827385" y="235198"/>
                  </a:lnTo>
                  <a:lnTo>
                    <a:pt x="827385" y="138080"/>
                  </a:lnTo>
                  <a:close/>
                  <a:moveTo>
                    <a:pt x="0" y="0"/>
                  </a:moveTo>
                  <a:lnTo>
                    <a:pt x="2091132" y="0"/>
                  </a:lnTo>
                  <a:lnTo>
                    <a:pt x="2091132" y="97000"/>
                  </a:lnTo>
                  <a:lnTo>
                    <a:pt x="0" y="97000"/>
                  </a:lnTo>
                  <a:lnTo>
                    <a:pt x="0" y="0"/>
                  </a:lnTo>
                  <a:close/>
                </a:path>
              </a:pathLst>
            </a:custGeom>
            <a:solidFill>
              <a:srgbClr val="71A0B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3" name="Google Shape;3913;p104"/>
            <p:cNvSpPr/>
            <p:nvPr/>
          </p:nvSpPr>
          <p:spPr>
            <a:xfrm>
              <a:off x="1741170" y="1569126"/>
              <a:ext cx="1832314" cy="3397137"/>
            </a:xfrm>
            <a:custGeom>
              <a:rect b="b" l="l" r="r" t="t"/>
              <a:pathLst>
                <a:path extrusionOk="0" h="3397137" w="1832314">
                  <a:moveTo>
                    <a:pt x="1728787" y="3300969"/>
                  </a:moveTo>
                  <a:lnTo>
                    <a:pt x="1832314" y="3300969"/>
                  </a:lnTo>
                  <a:lnTo>
                    <a:pt x="1832314" y="3397138"/>
                  </a:lnTo>
                  <a:lnTo>
                    <a:pt x="1728787" y="3397138"/>
                  </a:lnTo>
                  <a:lnTo>
                    <a:pt x="1728787" y="3300969"/>
                  </a:lnTo>
                  <a:close/>
                  <a:moveTo>
                    <a:pt x="1728787" y="3162889"/>
                  </a:moveTo>
                  <a:lnTo>
                    <a:pt x="1752824" y="3162889"/>
                  </a:lnTo>
                  <a:lnTo>
                    <a:pt x="1752824" y="3260008"/>
                  </a:lnTo>
                  <a:lnTo>
                    <a:pt x="1728787" y="3260008"/>
                  </a:lnTo>
                  <a:lnTo>
                    <a:pt x="1728787" y="3162889"/>
                  </a:lnTo>
                  <a:close/>
                  <a:moveTo>
                    <a:pt x="1728787" y="2613539"/>
                  </a:moveTo>
                  <a:lnTo>
                    <a:pt x="1832314" y="2613539"/>
                  </a:lnTo>
                  <a:lnTo>
                    <a:pt x="1832314" y="2709708"/>
                  </a:lnTo>
                  <a:lnTo>
                    <a:pt x="1728787" y="2709708"/>
                  </a:lnTo>
                  <a:lnTo>
                    <a:pt x="1728787" y="2613539"/>
                  </a:lnTo>
                  <a:close/>
                  <a:moveTo>
                    <a:pt x="1653819" y="2475460"/>
                  </a:moveTo>
                  <a:lnTo>
                    <a:pt x="1832314" y="2475460"/>
                  </a:lnTo>
                  <a:lnTo>
                    <a:pt x="1832314" y="2572578"/>
                  </a:lnTo>
                  <a:lnTo>
                    <a:pt x="1653819" y="2572578"/>
                  </a:lnTo>
                  <a:lnTo>
                    <a:pt x="1653819" y="2475460"/>
                  </a:lnTo>
                  <a:close/>
                  <a:moveTo>
                    <a:pt x="1625260" y="2200369"/>
                  </a:moveTo>
                  <a:lnTo>
                    <a:pt x="1780551" y="2200369"/>
                  </a:lnTo>
                  <a:lnTo>
                    <a:pt x="1780551" y="2297369"/>
                  </a:lnTo>
                  <a:lnTo>
                    <a:pt x="1625260" y="2297369"/>
                  </a:lnTo>
                  <a:lnTo>
                    <a:pt x="1625260" y="2200369"/>
                  </a:lnTo>
                  <a:close/>
                  <a:moveTo>
                    <a:pt x="1701061" y="2063239"/>
                  </a:moveTo>
                  <a:lnTo>
                    <a:pt x="1752824" y="2063239"/>
                  </a:lnTo>
                  <a:lnTo>
                    <a:pt x="1752824" y="2160239"/>
                  </a:lnTo>
                  <a:lnTo>
                    <a:pt x="1701061" y="2160239"/>
                  </a:lnTo>
                  <a:lnTo>
                    <a:pt x="1701061" y="2063239"/>
                  </a:lnTo>
                  <a:close/>
                  <a:moveTo>
                    <a:pt x="1550292" y="1788030"/>
                  </a:moveTo>
                  <a:lnTo>
                    <a:pt x="1574329" y="1788030"/>
                  </a:lnTo>
                  <a:lnTo>
                    <a:pt x="1574329" y="1885030"/>
                  </a:lnTo>
                  <a:lnTo>
                    <a:pt x="1550292" y="1885030"/>
                  </a:lnTo>
                  <a:lnTo>
                    <a:pt x="1550292" y="1788030"/>
                  </a:lnTo>
                  <a:close/>
                  <a:moveTo>
                    <a:pt x="1522565" y="1512939"/>
                  </a:moveTo>
                  <a:lnTo>
                    <a:pt x="1597533" y="1512939"/>
                  </a:lnTo>
                  <a:lnTo>
                    <a:pt x="1597533" y="1610058"/>
                  </a:lnTo>
                  <a:lnTo>
                    <a:pt x="1522565" y="1610058"/>
                  </a:lnTo>
                  <a:lnTo>
                    <a:pt x="1522565" y="1512939"/>
                  </a:lnTo>
                  <a:close/>
                  <a:moveTo>
                    <a:pt x="1649297" y="1237730"/>
                  </a:moveTo>
                  <a:lnTo>
                    <a:pt x="1701061" y="1237730"/>
                  </a:lnTo>
                  <a:lnTo>
                    <a:pt x="1701061" y="1334730"/>
                  </a:lnTo>
                  <a:lnTo>
                    <a:pt x="1649297" y="1334730"/>
                  </a:lnTo>
                  <a:lnTo>
                    <a:pt x="1649297" y="1237730"/>
                  </a:lnTo>
                  <a:close/>
                  <a:moveTo>
                    <a:pt x="1470802" y="1100600"/>
                  </a:moveTo>
                  <a:lnTo>
                    <a:pt x="1494006" y="1100600"/>
                  </a:lnTo>
                  <a:lnTo>
                    <a:pt x="1494006" y="1197600"/>
                  </a:lnTo>
                  <a:lnTo>
                    <a:pt x="1470802" y="1197600"/>
                  </a:lnTo>
                  <a:lnTo>
                    <a:pt x="1470802" y="1100600"/>
                  </a:lnTo>
                  <a:close/>
                  <a:moveTo>
                    <a:pt x="1597533" y="962639"/>
                  </a:moveTo>
                  <a:lnTo>
                    <a:pt x="1649297" y="962639"/>
                  </a:lnTo>
                  <a:lnTo>
                    <a:pt x="1649297" y="1059758"/>
                  </a:lnTo>
                  <a:lnTo>
                    <a:pt x="1597533" y="1059758"/>
                  </a:lnTo>
                  <a:lnTo>
                    <a:pt x="1597533" y="962639"/>
                  </a:lnTo>
                  <a:close/>
                  <a:moveTo>
                    <a:pt x="1419038" y="825509"/>
                  </a:moveTo>
                  <a:lnTo>
                    <a:pt x="1545770" y="825509"/>
                  </a:lnTo>
                  <a:lnTo>
                    <a:pt x="1545770" y="922509"/>
                  </a:lnTo>
                  <a:lnTo>
                    <a:pt x="1419038" y="922509"/>
                  </a:lnTo>
                  <a:lnTo>
                    <a:pt x="1419038" y="825509"/>
                  </a:lnTo>
                  <a:close/>
                  <a:moveTo>
                    <a:pt x="1236140" y="550300"/>
                  </a:moveTo>
                  <a:lnTo>
                    <a:pt x="1286951" y="550300"/>
                  </a:lnTo>
                  <a:lnTo>
                    <a:pt x="1286951" y="647419"/>
                  </a:lnTo>
                  <a:lnTo>
                    <a:pt x="1236140" y="647419"/>
                  </a:lnTo>
                  <a:lnTo>
                    <a:pt x="1236140" y="550300"/>
                  </a:lnTo>
                  <a:close/>
                  <a:moveTo>
                    <a:pt x="1188779" y="413170"/>
                  </a:moveTo>
                  <a:lnTo>
                    <a:pt x="1211983" y="413170"/>
                  </a:lnTo>
                  <a:lnTo>
                    <a:pt x="1211983" y="509339"/>
                  </a:lnTo>
                  <a:lnTo>
                    <a:pt x="1188779" y="509339"/>
                  </a:lnTo>
                  <a:lnTo>
                    <a:pt x="1188779" y="413170"/>
                  </a:lnTo>
                  <a:close/>
                  <a:moveTo>
                    <a:pt x="1108456" y="275209"/>
                  </a:moveTo>
                  <a:lnTo>
                    <a:pt x="1390479" y="275209"/>
                  </a:lnTo>
                  <a:lnTo>
                    <a:pt x="1390479" y="372328"/>
                  </a:lnTo>
                  <a:lnTo>
                    <a:pt x="1108456" y="372328"/>
                  </a:lnTo>
                  <a:lnTo>
                    <a:pt x="1108456" y="275209"/>
                  </a:lnTo>
                  <a:close/>
                  <a:moveTo>
                    <a:pt x="0" y="0"/>
                  </a:moveTo>
                  <a:lnTo>
                    <a:pt x="126732" y="0"/>
                  </a:lnTo>
                  <a:lnTo>
                    <a:pt x="126732" y="97000"/>
                  </a:lnTo>
                  <a:lnTo>
                    <a:pt x="0" y="97000"/>
                  </a:lnTo>
                  <a:lnTo>
                    <a:pt x="0" y="0"/>
                  </a:lnTo>
                  <a:close/>
                </a:path>
              </a:pathLst>
            </a:custGeom>
            <a:solidFill>
              <a:srgbClr val="153F5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4" name="Google Shape;3914;p104"/>
            <p:cNvSpPr/>
            <p:nvPr/>
          </p:nvSpPr>
          <p:spPr>
            <a:xfrm>
              <a:off x="3958915" y="1569126"/>
              <a:ext cx="2146466" cy="3397137"/>
            </a:xfrm>
            <a:custGeom>
              <a:rect b="b" l="l" r="r" t="t"/>
              <a:pathLst>
                <a:path extrusionOk="0" h="3397137" w="2146466">
                  <a:moveTo>
                    <a:pt x="253582" y="3300969"/>
                  </a:moveTo>
                  <a:lnTo>
                    <a:pt x="119" y="3300969"/>
                  </a:lnTo>
                  <a:lnTo>
                    <a:pt x="119" y="3397138"/>
                  </a:lnTo>
                  <a:lnTo>
                    <a:pt x="253582" y="3397138"/>
                  </a:lnTo>
                  <a:lnTo>
                    <a:pt x="253582" y="3300969"/>
                  </a:lnTo>
                  <a:close/>
                  <a:moveTo>
                    <a:pt x="403519" y="3162889"/>
                  </a:moveTo>
                  <a:lnTo>
                    <a:pt x="119" y="3162889"/>
                  </a:lnTo>
                  <a:lnTo>
                    <a:pt x="119" y="3260008"/>
                  </a:lnTo>
                  <a:lnTo>
                    <a:pt x="403519" y="3260008"/>
                  </a:lnTo>
                  <a:lnTo>
                    <a:pt x="403519" y="3162889"/>
                  </a:lnTo>
                  <a:close/>
                  <a:moveTo>
                    <a:pt x="455282" y="3025760"/>
                  </a:moveTo>
                  <a:lnTo>
                    <a:pt x="119" y="3025760"/>
                  </a:lnTo>
                  <a:lnTo>
                    <a:pt x="119" y="3122878"/>
                  </a:lnTo>
                  <a:lnTo>
                    <a:pt x="455282" y="3122878"/>
                  </a:lnTo>
                  <a:lnTo>
                    <a:pt x="455282" y="3025760"/>
                  </a:lnTo>
                  <a:close/>
                  <a:moveTo>
                    <a:pt x="507046" y="2887799"/>
                  </a:moveTo>
                  <a:lnTo>
                    <a:pt x="119" y="2887799"/>
                  </a:lnTo>
                  <a:lnTo>
                    <a:pt x="119" y="2984917"/>
                  </a:lnTo>
                  <a:lnTo>
                    <a:pt x="507046" y="2984917"/>
                  </a:lnTo>
                  <a:lnTo>
                    <a:pt x="507046" y="2887799"/>
                  </a:lnTo>
                  <a:close/>
                  <a:moveTo>
                    <a:pt x="531083" y="2750669"/>
                  </a:moveTo>
                  <a:lnTo>
                    <a:pt x="119" y="2750669"/>
                  </a:lnTo>
                  <a:lnTo>
                    <a:pt x="119" y="2847788"/>
                  </a:lnTo>
                  <a:lnTo>
                    <a:pt x="531083" y="2847788"/>
                  </a:lnTo>
                  <a:lnTo>
                    <a:pt x="531083" y="2750669"/>
                  </a:lnTo>
                  <a:close/>
                  <a:moveTo>
                    <a:pt x="403519" y="2613539"/>
                  </a:moveTo>
                  <a:lnTo>
                    <a:pt x="119" y="2613539"/>
                  </a:lnTo>
                  <a:lnTo>
                    <a:pt x="119" y="2709708"/>
                  </a:lnTo>
                  <a:lnTo>
                    <a:pt x="403519" y="2709708"/>
                  </a:lnTo>
                  <a:lnTo>
                    <a:pt x="403519" y="2613539"/>
                  </a:lnTo>
                  <a:close/>
                  <a:moveTo>
                    <a:pt x="380314" y="2475460"/>
                  </a:moveTo>
                  <a:lnTo>
                    <a:pt x="119" y="2475460"/>
                  </a:lnTo>
                  <a:lnTo>
                    <a:pt x="119" y="2572578"/>
                  </a:lnTo>
                  <a:lnTo>
                    <a:pt x="380314" y="2572578"/>
                  </a:lnTo>
                  <a:lnTo>
                    <a:pt x="380314" y="2475460"/>
                  </a:lnTo>
                  <a:close/>
                  <a:moveTo>
                    <a:pt x="554288" y="2338330"/>
                  </a:moveTo>
                  <a:lnTo>
                    <a:pt x="119" y="2338330"/>
                  </a:lnTo>
                  <a:lnTo>
                    <a:pt x="119" y="2434499"/>
                  </a:lnTo>
                  <a:lnTo>
                    <a:pt x="554288" y="2434499"/>
                  </a:lnTo>
                  <a:lnTo>
                    <a:pt x="554288" y="2338330"/>
                  </a:lnTo>
                  <a:close/>
                  <a:moveTo>
                    <a:pt x="352588" y="2200369"/>
                  </a:moveTo>
                  <a:lnTo>
                    <a:pt x="119" y="2200369"/>
                  </a:lnTo>
                  <a:lnTo>
                    <a:pt x="119" y="2297369"/>
                  </a:lnTo>
                  <a:lnTo>
                    <a:pt x="352588" y="2297369"/>
                  </a:lnTo>
                  <a:lnTo>
                    <a:pt x="352588" y="2200369"/>
                  </a:lnTo>
                  <a:close/>
                  <a:moveTo>
                    <a:pt x="554288" y="2063239"/>
                  </a:moveTo>
                  <a:lnTo>
                    <a:pt x="119" y="2063239"/>
                  </a:lnTo>
                  <a:lnTo>
                    <a:pt x="119" y="2160239"/>
                  </a:lnTo>
                  <a:lnTo>
                    <a:pt x="554288" y="2160239"/>
                  </a:lnTo>
                  <a:lnTo>
                    <a:pt x="554288" y="2063239"/>
                  </a:lnTo>
                  <a:close/>
                  <a:moveTo>
                    <a:pt x="606051" y="1925160"/>
                  </a:moveTo>
                  <a:lnTo>
                    <a:pt x="119" y="1925160"/>
                  </a:lnTo>
                  <a:lnTo>
                    <a:pt x="119" y="2022278"/>
                  </a:lnTo>
                  <a:lnTo>
                    <a:pt x="606051" y="2022278"/>
                  </a:lnTo>
                  <a:lnTo>
                    <a:pt x="606051" y="1925160"/>
                  </a:lnTo>
                  <a:close/>
                  <a:moveTo>
                    <a:pt x="479319" y="1788030"/>
                  </a:moveTo>
                  <a:lnTo>
                    <a:pt x="0" y="1788030"/>
                  </a:lnTo>
                  <a:lnTo>
                    <a:pt x="0" y="1885030"/>
                  </a:lnTo>
                  <a:lnTo>
                    <a:pt x="479319" y="1885030"/>
                  </a:lnTo>
                  <a:lnTo>
                    <a:pt x="479319" y="1788030"/>
                  </a:lnTo>
                  <a:close/>
                  <a:moveTo>
                    <a:pt x="582014" y="1650900"/>
                  </a:moveTo>
                  <a:lnTo>
                    <a:pt x="119" y="1650900"/>
                  </a:lnTo>
                  <a:lnTo>
                    <a:pt x="119" y="1747069"/>
                  </a:lnTo>
                  <a:lnTo>
                    <a:pt x="582014" y="1747069"/>
                  </a:lnTo>
                  <a:lnTo>
                    <a:pt x="582014" y="1650900"/>
                  </a:lnTo>
                  <a:close/>
                  <a:moveTo>
                    <a:pt x="582014" y="1512939"/>
                  </a:moveTo>
                  <a:lnTo>
                    <a:pt x="119" y="1512939"/>
                  </a:lnTo>
                  <a:lnTo>
                    <a:pt x="119" y="1610058"/>
                  </a:lnTo>
                  <a:lnTo>
                    <a:pt x="582014" y="1610058"/>
                  </a:lnTo>
                  <a:lnTo>
                    <a:pt x="582014" y="1512939"/>
                  </a:lnTo>
                  <a:close/>
                  <a:moveTo>
                    <a:pt x="657815" y="1375809"/>
                  </a:moveTo>
                  <a:lnTo>
                    <a:pt x="0" y="1375809"/>
                  </a:lnTo>
                  <a:lnTo>
                    <a:pt x="0" y="1471978"/>
                  </a:lnTo>
                  <a:lnTo>
                    <a:pt x="657815" y="1471978"/>
                  </a:lnTo>
                  <a:lnTo>
                    <a:pt x="657815" y="1375809"/>
                  </a:lnTo>
                  <a:close/>
                  <a:moveTo>
                    <a:pt x="709579" y="1237730"/>
                  </a:moveTo>
                  <a:lnTo>
                    <a:pt x="119" y="1237730"/>
                  </a:lnTo>
                  <a:lnTo>
                    <a:pt x="119" y="1334730"/>
                  </a:lnTo>
                  <a:lnTo>
                    <a:pt x="709579" y="1334730"/>
                  </a:lnTo>
                  <a:lnTo>
                    <a:pt x="709579" y="1237730"/>
                  </a:lnTo>
                  <a:close/>
                  <a:moveTo>
                    <a:pt x="629256" y="1100600"/>
                  </a:moveTo>
                  <a:lnTo>
                    <a:pt x="119" y="1100600"/>
                  </a:lnTo>
                  <a:lnTo>
                    <a:pt x="119" y="1197600"/>
                  </a:lnTo>
                  <a:lnTo>
                    <a:pt x="629256" y="1197600"/>
                  </a:lnTo>
                  <a:lnTo>
                    <a:pt x="629256" y="1100600"/>
                  </a:lnTo>
                  <a:close/>
                  <a:moveTo>
                    <a:pt x="755987" y="962639"/>
                  </a:moveTo>
                  <a:lnTo>
                    <a:pt x="119" y="962639"/>
                  </a:lnTo>
                  <a:lnTo>
                    <a:pt x="119" y="1059758"/>
                  </a:lnTo>
                  <a:lnTo>
                    <a:pt x="755987" y="1059758"/>
                  </a:lnTo>
                  <a:lnTo>
                    <a:pt x="755987" y="962639"/>
                  </a:lnTo>
                  <a:close/>
                  <a:moveTo>
                    <a:pt x="455282" y="825509"/>
                  </a:moveTo>
                  <a:lnTo>
                    <a:pt x="119" y="825509"/>
                  </a:lnTo>
                  <a:lnTo>
                    <a:pt x="119" y="922509"/>
                  </a:lnTo>
                  <a:lnTo>
                    <a:pt x="455282" y="922509"/>
                  </a:lnTo>
                  <a:lnTo>
                    <a:pt x="455282" y="825509"/>
                  </a:lnTo>
                  <a:close/>
                  <a:moveTo>
                    <a:pt x="582014" y="688380"/>
                  </a:moveTo>
                  <a:lnTo>
                    <a:pt x="119" y="688380"/>
                  </a:lnTo>
                  <a:lnTo>
                    <a:pt x="119" y="784549"/>
                  </a:lnTo>
                  <a:lnTo>
                    <a:pt x="582014" y="784549"/>
                  </a:lnTo>
                  <a:lnTo>
                    <a:pt x="582014" y="688380"/>
                  </a:lnTo>
                  <a:close/>
                  <a:moveTo>
                    <a:pt x="882719" y="550300"/>
                  </a:moveTo>
                  <a:lnTo>
                    <a:pt x="119" y="550300"/>
                  </a:lnTo>
                  <a:lnTo>
                    <a:pt x="119" y="647419"/>
                  </a:lnTo>
                  <a:lnTo>
                    <a:pt x="882719" y="647419"/>
                  </a:lnTo>
                  <a:lnTo>
                    <a:pt x="882719" y="550300"/>
                  </a:lnTo>
                  <a:close/>
                  <a:moveTo>
                    <a:pt x="732783" y="413170"/>
                  </a:moveTo>
                  <a:lnTo>
                    <a:pt x="119" y="413170"/>
                  </a:lnTo>
                  <a:lnTo>
                    <a:pt x="119" y="509339"/>
                  </a:lnTo>
                  <a:lnTo>
                    <a:pt x="732783" y="509339"/>
                  </a:lnTo>
                  <a:lnTo>
                    <a:pt x="732783" y="413170"/>
                  </a:lnTo>
                  <a:close/>
                  <a:moveTo>
                    <a:pt x="582014" y="275209"/>
                  </a:moveTo>
                  <a:lnTo>
                    <a:pt x="119" y="275209"/>
                  </a:lnTo>
                  <a:lnTo>
                    <a:pt x="119" y="372328"/>
                  </a:lnTo>
                  <a:lnTo>
                    <a:pt x="582014" y="372328"/>
                  </a:lnTo>
                  <a:lnTo>
                    <a:pt x="582014" y="275209"/>
                  </a:lnTo>
                  <a:close/>
                  <a:moveTo>
                    <a:pt x="1009451" y="138080"/>
                  </a:moveTo>
                  <a:lnTo>
                    <a:pt x="119" y="138080"/>
                  </a:lnTo>
                  <a:lnTo>
                    <a:pt x="119" y="235198"/>
                  </a:lnTo>
                  <a:lnTo>
                    <a:pt x="1009451" y="235198"/>
                  </a:lnTo>
                  <a:lnTo>
                    <a:pt x="1009451" y="138080"/>
                  </a:lnTo>
                  <a:close/>
                  <a:moveTo>
                    <a:pt x="2146466" y="0"/>
                  </a:moveTo>
                  <a:lnTo>
                    <a:pt x="119" y="0"/>
                  </a:lnTo>
                  <a:lnTo>
                    <a:pt x="119" y="97000"/>
                  </a:lnTo>
                  <a:lnTo>
                    <a:pt x="2146466" y="97000"/>
                  </a:lnTo>
                  <a:lnTo>
                    <a:pt x="2146466" y="0"/>
                  </a:lnTo>
                  <a:close/>
                </a:path>
              </a:pathLst>
            </a:custGeom>
            <a:solidFill>
              <a:srgbClr val="B7B7B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5" name="Google Shape;3915;p104"/>
            <p:cNvSpPr/>
            <p:nvPr/>
          </p:nvSpPr>
          <p:spPr>
            <a:xfrm>
              <a:off x="4212497" y="1569126"/>
              <a:ext cx="2043771" cy="3397137"/>
            </a:xfrm>
            <a:custGeom>
              <a:rect b="b" l="l" r="r" t="t"/>
              <a:pathLst>
                <a:path extrusionOk="0" h="3397137" w="2043771">
                  <a:moveTo>
                    <a:pt x="149936" y="3300969"/>
                  </a:moveTo>
                  <a:lnTo>
                    <a:pt x="0" y="3300969"/>
                  </a:lnTo>
                  <a:lnTo>
                    <a:pt x="0" y="3397138"/>
                  </a:lnTo>
                  <a:lnTo>
                    <a:pt x="149936" y="3397138"/>
                  </a:lnTo>
                  <a:lnTo>
                    <a:pt x="149936" y="3300969"/>
                  </a:lnTo>
                  <a:close/>
                  <a:moveTo>
                    <a:pt x="201700" y="3162889"/>
                  </a:moveTo>
                  <a:lnTo>
                    <a:pt x="149936" y="3162889"/>
                  </a:lnTo>
                  <a:lnTo>
                    <a:pt x="149936" y="3260008"/>
                  </a:lnTo>
                  <a:lnTo>
                    <a:pt x="201700" y="3260008"/>
                  </a:lnTo>
                  <a:lnTo>
                    <a:pt x="201700" y="3162889"/>
                  </a:lnTo>
                  <a:close/>
                  <a:moveTo>
                    <a:pt x="300705" y="2613539"/>
                  </a:moveTo>
                  <a:lnTo>
                    <a:pt x="149936" y="2613539"/>
                  </a:lnTo>
                  <a:lnTo>
                    <a:pt x="149936" y="2709708"/>
                  </a:lnTo>
                  <a:lnTo>
                    <a:pt x="300705" y="2709708"/>
                  </a:lnTo>
                  <a:lnTo>
                    <a:pt x="300705" y="2613539"/>
                  </a:lnTo>
                  <a:close/>
                  <a:moveTo>
                    <a:pt x="253463" y="2475460"/>
                  </a:moveTo>
                  <a:lnTo>
                    <a:pt x="126732" y="2475460"/>
                  </a:lnTo>
                  <a:lnTo>
                    <a:pt x="126732" y="2572578"/>
                  </a:lnTo>
                  <a:lnTo>
                    <a:pt x="253463" y="2572578"/>
                  </a:lnTo>
                  <a:lnTo>
                    <a:pt x="253463" y="2475460"/>
                  </a:lnTo>
                  <a:close/>
                  <a:moveTo>
                    <a:pt x="323910" y="2338330"/>
                  </a:moveTo>
                  <a:lnTo>
                    <a:pt x="300705" y="2338330"/>
                  </a:lnTo>
                  <a:lnTo>
                    <a:pt x="300705" y="2434499"/>
                  </a:lnTo>
                  <a:lnTo>
                    <a:pt x="323910" y="2434499"/>
                  </a:lnTo>
                  <a:lnTo>
                    <a:pt x="323910" y="2338330"/>
                  </a:lnTo>
                  <a:close/>
                  <a:moveTo>
                    <a:pt x="201700" y="2200369"/>
                  </a:moveTo>
                  <a:lnTo>
                    <a:pt x="99124" y="2200369"/>
                  </a:lnTo>
                  <a:lnTo>
                    <a:pt x="99124" y="2297369"/>
                  </a:lnTo>
                  <a:lnTo>
                    <a:pt x="201700" y="2297369"/>
                  </a:lnTo>
                  <a:lnTo>
                    <a:pt x="201700" y="2200369"/>
                  </a:lnTo>
                  <a:close/>
                  <a:moveTo>
                    <a:pt x="352469" y="2063239"/>
                  </a:moveTo>
                  <a:lnTo>
                    <a:pt x="300705" y="2063239"/>
                  </a:lnTo>
                  <a:lnTo>
                    <a:pt x="300705" y="2160239"/>
                  </a:lnTo>
                  <a:lnTo>
                    <a:pt x="352469" y="2160239"/>
                  </a:lnTo>
                  <a:lnTo>
                    <a:pt x="352469" y="2063239"/>
                  </a:lnTo>
                  <a:close/>
                  <a:moveTo>
                    <a:pt x="375673" y="1925160"/>
                  </a:moveTo>
                  <a:lnTo>
                    <a:pt x="352469" y="1925160"/>
                  </a:lnTo>
                  <a:lnTo>
                    <a:pt x="352469" y="2022278"/>
                  </a:lnTo>
                  <a:lnTo>
                    <a:pt x="375673" y="2022278"/>
                  </a:lnTo>
                  <a:lnTo>
                    <a:pt x="375673" y="1925160"/>
                  </a:lnTo>
                  <a:close/>
                  <a:moveTo>
                    <a:pt x="352469" y="1512939"/>
                  </a:moveTo>
                  <a:lnTo>
                    <a:pt x="328432" y="1512939"/>
                  </a:lnTo>
                  <a:lnTo>
                    <a:pt x="328432" y="1610058"/>
                  </a:lnTo>
                  <a:lnTo>
                    <a:pt x="352469" y="1610058"/>
                  </a:lnTo>
                  <a:lnTo>
                    <a:pt x="352469" y="1512939"/>
                  </a:lnTo>
                  <a:close/>
                  <a:moveTo>
                    <a:pt x="455996" y="1375809"/>
                  </a:moveTo>
                  <a:lnTo>
                    <a:pt x="404232" y="1375809"/>
                  </a:lnTo>
                  <a:lnTo>
                    <a:pt x="404232" y="1471978"/>
                  </a:lnTo>
                  <a:lnTo>
                    <a:pt x="455996" y="1471978"/>
                  </a:lnTo>
                  <a:lnTo>
                    <a:pt x="455996" y="1375809"/>
                  </a:lnTo>
                  <a:close/>
                  <a:moveTo>
                    <a:pt x="398878" y="1100600"/>
                  </a:moveTo>
                  <a:lnTo>
                    <a:pt x="375673" y="1100600"/>
                  </a:lnTo>
                  <a:lnTo>
                    <a:pt x="375673" y="1197600"/>
                  </a:lnTo>
                  <a:lnTo>
                    <a:pt x="398878" y="1197600"/>
                  </a:lnTo>
                  <a:lnTo>
                    <a:pt x="398878" y="1100600"/>
                  </a:lnTo>
                  <a:close/>
                  <a:moveTo>
                    <a:pt x="328432" y="825509"/>
                  </a:moveTo>
                  <a:lnTo>
                    <a:pt x="201700" y="825509"/>
                  </a:lnTo>
                  <a:lnTo>
                    <a:pt x="201700" y="922509"/>
                  </a:lnTo>
                  <a:lnTo>
                    <a:pt x="328432" y="922509"/>
                  </a:lnTo>
                  <a:lnTo>
                    <a:pt x="328432" y="825509"/>
                  </a:lnTo>
                  <a:close/>
                  <a:moveTo>
                    <a:pt x="404232" y="688380"/>
                  </a:moveTo>
                  <a:lnTo>
                    <a:pt x="328312" y="688380"/>
                  </a:lnTo>
                  <a:lnTo>
                    <a:pt x="328312" y="784549"/>
                  </a:lnTo>
                  <a:lnTo>
                    <a:pt x="404232" y="784549"/>
                  </a:lnTo>
                  <a:lnTo>
                    <a:pt x="404232" y="688380"/>
                  </a:lnTo>
                  <a:close/>
                  <a:moveTo>
                    <a:pt x="680900" y="550300"/>
                  </a:moveTo>
                  <a:lnTo>
                    <a:pt x="629137" y="550300"/>
                  </a:lnTo>
                  <a:lnTo>
                    <a:pt x="629137" y="647419"/>
                  </a:lnTo>
                  <a:lnTo>
                    <a:pt x="680900" y="647419"/>
                  </a:lnTo>
                  <a:lnTo>
                    <a:pt x="680900" y="550300"/>
                  </a:lnTo>
                  <a:close/>
                  <a:moveTo>
                    <a:pt x="530964" y="413170"/>
                  </a:moveTo>
                  <a:lnTo>
                    <a:pt x="479200" y="413170"/>
                  </a:lnTo>
                  <a:lnTo>
                    <a:pt x="479200" y="509339"/>
                  </a:lnTo>
                  <a:lnTo>
                    <a:pt x="530964" y="509339"/>
                  </a:lnTo>
                  <a:lnTo>
                    <a:pt x="530964" y="413170"/>
                  </a:lnTo>
                  <a:close/>
                  <a:moveTo>
                    <a:pt x="732664" y="275209"/>
                  </a:moveTo>
                  <a:lnTo>
                    <a:pt x="328432" y="275209"/>
                  </a:lnTo>
                  <a:lnTo>
                    <a:pt x="328432" y="372328"/>
                  </a:lnTo>
                  <a:lnTo>
                    <a:pt x="732664" y="372328"/>
                  </a:lnTo>
                  <a:lnTo>
                    <a:pt x="732664" y="275209"/>
                  </a:lnTo>
                  <a:close/>
                  <a:moveTo>
                    <a:pt x="807632" y="138080"/>
                  </a:moveTo>
                  <a:lnTo>
                    <a:pt x="755868" y="138080"/>
                  </a:lnTo>
                  <a:lnTo>
                    <a:pt x="755868" y="235198"/>
                  </a:lnTo>
                  <a:lnTo>
                    <a:pt x="807632" y="235198"/>
                  </a:lnTo>
                  <a:lnTo>
                    <a:pt x="807632" y="138080"/>
                  </a:lnTo>
                  <a:close/>
                  <a:moveTo>
                    <a:pt x="2043772" y="0"/>
                  </a:moveTo>
                  <a:lnTo>
                    <a:pt x="1892884" y="0"/>
                  </a:lnTo>
                  <a:lnTo>
                    <a:pt x="1892884" y="97000"/>
                  </a:lnTo>
                  <a:lnTo>
                    <a:pt x="2043772" y="97000"/>
                  </a:lnTo>
                  <a:lnTo>
                    <a:pt x="2043772"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16" name="Google Shape;3916;p104"/>
          <p:cNvGrpSpPr/>
          <p:nvPr/>
        </p:nvGrpSpPr>
        <p:grpSpPr>
          <a:xfrm>
            <a:off x="1609916" y="1549180"/>
            <a:ext cx="4697759" cy="3492831"/>
            <a:chOff x="1609916" y="1549180"/>
            <a:chExt cx="4697759" cy="3492831"/>
          </a:xfrm>
        </p:grpSpPr>
        <p:sp>
          <p:nvSpPr>
            <p:cNvPr id="3917" name="Google Shape;3917;p104"/>
            <p:cNvSpPr/>
            <p:nvPr/>
          </p:nvSpPr>
          <p:spPr>
            <a:xfrm>
              <a:off x="1609916" y="4986922"/>
              <a:ext cx="4697759" cy="11872"/>
            </a:xfrm>
            <a:custGeom>
              <a:rect b="b" l="l" r="r" t="t"/>
              <a:pathLst>
                <a:path extrusionOk="0" h="11872" w="4697759">
                  <a:moveTo>
                    <a:pt x="0" y="0"/>
                  </a:moveTo>
                  <a:lnTo>
                    <a:pt x="4697760" y="0"/>
                  </a:lnTo>
                </a:path>
              </a:pathLst>
            </a:custGeom>
            <a:noFill/>
            <a:ln cap="flat" cmpd="sng" w="1187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8" name="Google Shape;3918;p104"/>
            <p:cNvSpPr/>
            <p:nvPr/>
          </p:nvSpPr>
          <p:spPr>
            <a:xfrm>
              <a:off x="1609916" y="4986922"/>
              <a:ext cx="4697759" cy="55089"/>
            </a:xfrm>
            <a:custGeom>
              <a:rect b="b" l="l" r="r" t="t"/>
              <a:pathLst>
                <a:path extrusionOk="0" h="55089" w="4697759">
                  <a:moveTo>
                    <a:pt x="4697760" y="0"/>
                  </a:moveTo>
                  <a:lnTo>
                    <a:pt x="4697760" y="55090"/>
                  </a:lnTo>
                  <a:moveTo>
                    <a:pt x="4227722" y="0"/>
                  </a:moveTo>
                  <a:lnTo>
                    <a:pt x="4227722" y="55090"/>
                  </a:lnTo>
                  <a:moveTo>
                    <a:pt x="3758279" y="0"/>
                  </a:moveTo>
                  <a:lnTo>
                    <a:pt x="3758279" y="55090"/>
                  </a:lnTo>
                  <a:moveTo>
                    <a:pt x="3288836" y="0"/>
                  </a:moveTo>
                  <a:lnTo>
                    <a:pt x="3288836" y="55090"/>
                  </a:lnTo>
                  <a:moveTo>
                    <a:pt x="2818561" y="0"/>
                  </a:moveTo>
                  <a:lnTo>
                    <a:pt x="2818561" y="55090"/>
                  </a:lnTo>
                  <a:moveTo>
                    <a:pt x="2349118" y="0"/>
                  </a:moveTo>
                  <a:lnTo>
                    <a:pt x="2349118" y="55090"/>
                  </a:lnTo>
                  <a:moveTo>
                    <a:pt x="1878723" y="0"/>
                  </a:moveTo>
                  <a:lnTo>
                    <a:pt x="1878723" y="55090"/>
                  </a:lnTo>
                  <a:moveTo>
                    <a:pt x="1409280" y="0"/>
                  </a:moveTo>
                  <a:lnTo>
                    <a:pt x="1409280" y="55090"/>
                  </a:lnTo>
                  <a:moveTo>
                    <a:pt x="939838" y="0"/>
                  </a:moveTo>
                  <a:lnTo>
                    <a:pt x="939838" y="55090"/>
                  </a:lnTo>
                  <a:moveTo>
                    <a:pt x="469562" y="0"/>
                  </a:moveTo>
                  <a:lnTo>
                    <a:pt x="469562" y="55090"/>
                  </a:lnTo>
                  <a:moveTo>
                    <a:pt x="0" y="0"/>
                  </a:moveTo>
                  <a:lnTo>
                    <a:pt x="0" y="55090"/>
                  </a:ln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9" name="Google Shape;3919;p104"/>
            <p:cNvSpPr/>
            <p:nvPr/>
          </p:nvSpPr>
          <p:spPr>
            <a:xfrm>
              <a:off x="3958796" y="1549180"/>
              <a:ext cx="11899" cy="3437742"/>
            </a:xfrm>
            <a:custGeom>
              <a:rect b="b" l="l" r="r" t="t"/>
              <a:pathLst>
                <a:path extrusionOk="0" h="3437742" w="11899">
                  <a:moveTo>
                    <a:pt x="0" y="0"/>
                  </a:moveTo>
                  <a:lnTo>
                    <a:pt x="0" y="3437742"/>
                  </a:lnTo>
                </a:path>
              </a:pathLst>
            </a:custGeom>
            <a:no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20" name="Google Shape;3920;p104"/>
          <p:cNvSpPr txBox="1"/>
          <p:nvPr/>
        </p:nvSpPr>
        <p:spPr>
          <a:xfrm>
            <a:off x="154379" y="1539716"/>
            <a:ext cx="1444648" cy="3462486"/>
          </a:xfrm>
          <a:prstGeom prst="rect">
            <a:avLst/>
          </a:prstGeom>
          <a:noFill/>
          <a:ln>
            <a:noFill/>
          </a:ln>
        </p:spPr>
        <p:txBody>
          <a:bodyPr anchorCtr="0" anchor="t" bIns="0" lIns="0" spcFirstLastPara="1" rIns="0" wrap="square" tIns="0">
            <a:spAutoFit/>
          </a:bodyPr>
          <a:lstStyle/>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Stomatitis*</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Diarrhea</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Anemia</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Nausea</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Fatigue</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Decreased appetite</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Pneumonitis</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Headache</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Rash</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Arthralgia</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Constipation</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AST increased</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Edema peripheral</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Cough</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Vomiting</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ALT increased</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Hyperglycemia</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Insomnia</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Hypokalemia</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Neutrophil count decreased</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Pruritus</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Back pain</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Dysgeusia</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Platelet count decreased</a:t>
            </a:r>
            <a:endParaRPr b="0" i="0" sz="1400" u="none" cap="none" strike="noStrike">
              <a:solidFill>
                <a:srgbClr val="000000"/>
              </a:solidFill>
              <a:latin typeface="Arial"/>
              <a:ea typeface="Arial"/>
              <a:cs typeface="Arial"/>
              <a:sym typeface="Arial"/>
            </a:endParaRPr>
          </a:p>
          <a:p>
            <a:pPr indent="0" lvl="0" marL="0" marR="0" rtl="0" algn="r">
              <a:lnSpc>
                <a:spcPct val="90000"/>
              </a:lnSpc>
              <a:spcBef>
                <a:spcPts val="0"/>
              </a:spcBef>
              <a:spcAft>
                <a:spcPts val="0"/>
              </a:spcAft>
              <a:buClr>
                <a:srgbClr val="000000"/>
              </a:buClr>
              <a:buSzPts val="1200"/>
              <a:buFont typeface="Arial"/>
              <a:buNone/>
            </a:pPr>
            <a:r>
              <a:rPr b="0" i="0" lang="en-US" sz="1000" u="none" cap="none" strike="noStrike">
                <a:solidFill>
                  <a:srgbClr val="000000"/>
                </a:solidFill>
                <a:latin typeface="Arial Narrow"/>
                <a:ea typeface="Arial Narrow"/>
                <a:cs typeface="Arial Narrow"/>
                <a:sym typeface="Arial Narrow"/>
              </a:rPr>
              <a:t>Weight decreased</a:t>
            </a:r>
            <a:endParaRPr b="0" i="0" sz="1000" u="none" cap="none" strike="noStrike">
              <a:solidFill>
                <a:srgbClr val="000000"/>
              </a:solidFill>
              <a:latin typeface="Arial"/>
              <a:ea typeface="Arial"/>
              <a:cs typeface="Arial"/>
              <a:sym typeface="Arial"/>
            </a:endParaRPr>
          </a:p>
        </p:txBody>
      </p:sp>
      <p:sp>
        <p:nvSpPr>
          <p:cNvPr id="3921" name="Google Shape;3921;p104"/>
          <p:cNvSpPr txBox="1"/>
          <p:nvPr/>
        </p:nvSpPr>
        <p:spPr>
          <a:xfrm>
            <a:off x="3456110" y="5221188"/>
            <a:ext cx="1017907" cy="21544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Arial Narrow"/>
                <a:ea typeface="Arial Narrow"/>
                <a:cs typeface="Arial Narrow"/>
                <a:sym typeface="Arial Narrow"/>
              </a:rPr>
              <a:t>Patients (%)</a:t>
            </a:r>
            <a:endParaRPr b="0" i="0" sz="1400" u="none" cap="none" strike="noStrike">
              <a:solidFill>
                <a:srgbClr val="000000"/>
              </a:solidFill>
              <a:latin typeface="Arial"/>
              <a:ea typeface="Arial"/>
              <a:cs typeface="Arial"/>
              <a:sym typeface="Arial"/>
            </a:endParaRPr>
          </a:p>
        </p:txBody>
      </p:sp>
      <p:sp>
        <p:nvSpPr>
          <p:cNvPr id="3922" name="Google Shape;3922;p104"/>
          <p:cNvSpPr txBox="1"/>
          <p:nvPr/>
        </p:nvSpPr>
        <p:spPr>
          <a:xfrm>
            <a:off x="1535748" y="5040715"/>
            <a:ext cx="15970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50</a:t>
            </a:r>
            <a:endParaRPr b="0" i="0" sz="1400" u="none" cap="none" strike="noStrike">
              <a:solidFill>
                <a:srgbClr val="000000"/>
              </a:solidFill>
              <a:latin typeface="Arial"/>
              <a:ea typeface="Arial"/>
              <a:cs typeface="Arial"/>
              <a:sym typeface="Arial"/>
            </a:endParaRPr>
          </a:p>
        </p:txBody>
      </p:sp>
      <p:sp>
        <p:nvSpPr>
          <p:cNvPr id="3923" name="Google Shape;3923;p104"/>
          <p:cNvSpPr txBox="1"/>
          <p:nvPr/>
        </p:nvSpPr>
        <p:spPr>
          <a:xfrm>
            <a:off x="3924300" y="5040715"/>
            <a:ext cx="7053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3924" name="Google Shape;3924;p104"/>
          <p:cNvSpPr txBox="1"/>
          <p:nvPr/>
        </p:nvSpPr>
        <p:spPr>
          <a:xfrm>
            <a:off x="2000250" y="5040715"/>
            <a:ext cx="15970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40</a:t>
            </a:r>
            <a:endParaRPr b="0" i="0" sz="1400" u="none" cap="none" strike="noStrike">
              <a:solidFill>
                <a:srgbClr val="000000"/>
              </a:solidFill>
              <a:latin typeface="Arial"/>
              <a:ea typeface="Arial"/>
              <a:cs typeface="Arial"/>
              <a:sym typeface="Arial"/>
            </a:endParaRPr>
          </a:p>
        </p:txBody>
      </p:sp>
      <p:sp>
        <p:nvSpPr>
          <p:cNvPr id="3925" name="Google Shape;3925;p104"/>
          <p:cNvSpPr txBox="1"/>
          <p:nvPr/>
        </p:nvSpPr>
        <p:spPr>
          <a:xfrm>
            <a:off x="2476500" y="5040715"/>
            <a:ext cx="15970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30</a:t>
            </a:r>
            <a:endParaRPr b="0" i="0" sz="1400" u="none" cap="none" strike="noStrike">
              <a:solidFill>
                <a:srgbClr val="000000"/>
              </a:solidFill>
              <a:latin typeface="Arial"/>
              <a:ea typeface="Arial"/>
              <a:cs typeface="Arial"/>
              <a:sym typeface="Arial"/>
            </a:endParaRPr>
          </a:p>
        </p:txBody>
      </p:sp>
      <p:sp>
        <p:nvSpPr>
          <p:cNvPr id="3926" name="Google Shape;3926;p104"/>
          <p:cNvSpPr txBox="1"/>
          <p:nvPr/>
        </p:nvSpPr>
        <p:spPr>
          <a:xfrm>
            <a:off x="2946400" y="5040715"/>
            <a:ext cx="15970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3927" name="Google Shape;3927;p104"/>
          <p:cNvSpPr txBox="1"/>
          <p:nvPr/>
        </p:nvSpPr>
        <p:spPr>
          <a:xfrm>
            <a:off x="3413125" y="5040715"/>
            <a:ext cx="15970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10</a:t>
            </a:r>
            <a:endParaRPr b="0" i="0" sz="1400" u="none" cap="none" strike="noStrike">
              <a:solidFill>
                <a:srgbClr val="000000"/>
              </a:solidFill>
              <a:latin typeface="Arial"/>
              <a:ea typeface="Arial"/>
              <a:cs typeface="Arial"/>
              <a:sym typeface="Arial"/>
            </a:endParaRPr>
          </a:p>
        </p:txBody>
      </p:sp>
      <p:sp>
        <p:nvSpPr>
          <p:cNvPr id="3928" name="Google Shape;3928;p104"/>
          <p:cNvSpPr txBox="1"/>
          <p:nvPr/>
        </p:nvSpPr>
        <p:spPr>
          <a:xfrm>
            <a:off x="4349750" y="5040715"/>
            <a:ext cx="15970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10</a:t>
            </a:r>
            <a:endParaRPr b="0" i="0" sz="1400" u="none" cap="none" strike="noStrike">
              <a:solidFill>
                <a:srgbClr val="000000"/>
              </a:solidFill>
              <a:latin typeface="Arial"/>
              <a:ea typeface="Arial"/>
              <a:cs typeface="Arial"/>
              <a:sym typeface="Arial"/>
            </a:endParaRPr>
          </a:p>
        </p:txBody>
      </p:sp>
      <p:sp>
        <p:nvSpPr>
          <p:cNvPr id="3929" name="Google Shape;3929;p104"/>
          <p:cNvSpPr txBox="1"/>
          <p:nvPr/>
        </p:nvSpPr>
        <p:spPr>
          <a:xfrm>
            <a:off x="4816475" y="5040715"/>
            <a:ext cx="15970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3930" name="Google Shape;3930;p104"/>
          <p:cNvSpPr txBox="1"/>
          <p:nvPr/>
        </p:nvSpPr>
        <p:spPr>
          <a:xfrm>
            <a:off x="5292725" y="5040715"/>
            <a:ext cx="15970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30</a:t>
            </a:r>
            <a:endParaRPr b="0" i="0" sz="1400" u="none" cap="none" strike="noStrike">
              <a:solidFill>
                <a:srgbClr val="000000"/>
              </a:solidFill>
              <a:latin typeface="Arial"/>
              <a:ea typeface="Arial"/>
              <a:cs typeface="Arial"/>
              <a:sym typeface="Arial"/>
            </a:endParaRPr>
          </a:p>
        </p:txBody>
      </p:sp>
      <p:sp>
        <p:nvSpPr>
          <p:cNvPr id="3931" name="Google Shape;3931;p104"/>
          <p:cNvSpPr txBox="1"/>
          <p:nvPr/>
        </p:nvSpPr>
        <p:spPr>
          <a:xfrm>
            <a:off x="5759450" y="5040715"/>
            <a:ext cx="15970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40</a:t>
            </a:r>
            <a:endParaRPr b="0" i="0" sz="1400" u="none" cap="none" strike="noStrike">
              <a:solidFill>
                <a:srgbClr val="000000"/>
              </a:solidFill>
              <a:latin typeface="Arial"/>
              <a:ea typeface="Arial"/>
              <a:cs typeface="Arial"/>
              <a:sym typeface="Arial"/>
            </a:endParaRPr>
          </a:p>
        </p:txBody>
      </p:sp>
      <p:sp>
        <p:nvSpPr>
          <p:cNvPr id="3932" name="Google Shape;3932;p104"/>
          <p:cNvSpPr txBox="1"/>
          <p:nvPr/>
        </p:nvSpPr>
        <p:spPr>
          <a:xfrm>
            <a:off x="6226175" y="5040715"/>
            <a:ext cx="159702"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50</a:t>
            </a:r>
            <a:endParaRPr b="0" i="0" sz="1400" u="none" cap="none" strike="noStrike">
              <a:solidFill>
                <a:srgbClr val="000000"/>
              </a:solidFill>
              <a:latin typeface="Arial"/>
              <a:ea typeface="Arial"/>
              <a:cs typeface="Arial"/>
              <a:sym typeface="Arial"/>
            </a:endParaRPr>
          </a:p>
        </p:txBody>
      </p:sp>
      <p:sp>
        <p:nvSpPr>
          <p:cNvPr id="3933" name="Google Shape;3933;p104"/>
          <p:cNvSpPr txBox="1"/>
          <p:nvPr/>
        </p:nvSpPr>
        <p:spPr>
          <a:xfrm>
            <a:off x="1662544" y="1302327"/>
            <a:ext cx="2304000" cy="20005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US" sz="1300" u="none" cap="none" strike="noStrike">
                <a:solidFill>
                  <a:schemeClr val="accent1"/>
                </a:solidFill>
                <a:latin typeface="Arial Narrow"/>
                <a:ea typeface="Arial Narrow"/>
                <a:cs typeface="Arial Narrow"/>
                <a:sym typeface="Arial Narrow"/>
              </a:rPr>
              <a:t>Giredestrant + everolimus n=182</a:t>
            </a:r>
            <a:endParaRPr b="0" i="0" sz="1300" u="none" cap="none" strike="noStrike">
              <a:solidFill>
                <a:schemeClr val="accent1"/>
              </a:solidFill>
              <a:latin typeface="Arial"/>
              <a:ea typeface="Arial"/>
              <a:cs typeface="Arial"/>
              <a:sym typeface="Arial"/>
            </a:endParaRPr>
          </a:p>
        </p:txBody>
      </p:sp>
      <p:sp>
        <p:nvSpPr>
          <p:cNvPr id="3934" name="Google Shape;3934;p104"/>
          <p:cNvSpPr txBox="1"/>
          <p:nvPr/>
        </p:nvSpPr>
        <p:spPr>
          <a:xfrm>
            <a:off x="3962400" y="1302327"/>
            <a:ext cx="2304000" cy="20005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400"/>
              <a:buFont typeface="Arial"/>
              <a:buNone/>
            </a:pPr>
            <a:r>
              <a:rPr b="1" i="0" lang="en-US" sz="1300" u="none" cap="none" strike="noStrike">
                <a:solidFill>
                  <a:srgbClr val="666666"/>
                </a:solidFill>
                <a:latin typeface="Arial Narrow"/>
                <a:ea typeface="Arial Narrow"/>
                <a:cs typeface="Arial Narrow"/>
                <a:sym typeface="Arial Narrow"/>
              </a:rPr>
              <a:t>SOC ET + everolimus n=186</a:t>
            </a:r>
            <a:endParaRPr b="0" i="0" sz="1300" u="none" cap="none" strike="noStrike">
              <a:solidFill>
                <a:srgbClr val="666666"/>
              </a:solidFill>
              <a:latin typeface="Arial"/>
              <a:ea typeface="Arial"/>
              <a:cs typeface="Arial"/>
              <a:sym typeface="Arial"/>
            </a:endParaRPr>
          </a:p>
        </p:txBody>
      </p:sp>
      <p:sp>
        <p:nvSpPr>
          <p:cNvPr id="3935" name="Google Shape;3935;p104"/>
          <p:cNvSpPr txBox="1"/>
          <p:nvPr/>
        </p:nvSpPr>
        <p:spPr>
          <a:xfrm>
            <a:off x="5683250" y="1555750"/>
            <a:ext cx="409574"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800" u="none" cap="none" strike="noStrike">
                <a:solidFill>
                  <a:srgbClr val="000000"/>
                </a:solidFill>
                <a:latin typeface="Arial Narrow"/>
                <a:ea typeface="Arial Narrow"/>
                <a:cs typeface="Arial Narrow"/>
                <a:sym typeface="Arial Narrow"/>
              </a:rPr>
              <a:t>45.7 / 3.2</a:t>
            </a:r>
            <a:endParaRPr b="0" i="0" sz="800" u="none" cap="none" strike="noStrike">
              <a:solidFill>
                <a:srgbClr val="000000"/>
              </a:solidFill>
              <a:latin typeface="Arial"/>
              <a:ea typeface="Arial"/>
              <a:cs typeface="Arial"/>
              <a:sym typeface="Arial"/>
            </a:endParaRPr>
          </a:p>
        </p:txBody>
      </p:sp>
      <p:sp>
        <p:nvSpPr>
          <p:cNvPr id="3936" name="Google Shape;3936;p104"/>
          <p:cNvSpPr txBox="1"/>
          <p:nvPr/>
        </p:nvSpPr>
        <p:spPr>
          <a:xfrm>
            <a:off x="1905001" y="1555750"/>
            <a:ext cx="412750"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800" u="none" cap="none" strike="noStrike">
                <a:solidFill>
                  <a:srgbClr val="000000"/>
                </a:solidFill>
                <a:latin typeface="Arial Narrow"/>
                <a:ea typeface="Arial Narrow"/>
                <a:cs typeface="Arial Narrow"/>
                <a:sym typeface="Arial Narrow"/>
              </a:rPr>
              <a:t>2.7 / 44.5</a:t>
            </a:r>
            <a:endParaRPr b="0" i="0" sz="800" u="none" cap="none" strike="noStrike">
              <a:solidFill>
                <a:srgbClr val="000000"/>
              </a:solidFill>
              <a:latin typeface="Arial"/>
              <a:ea typeface="Arial"/>
              <a:cs typeface="Arial"/>
              <a:sym typeface="Arial"/>
            </a:endParaRPr>
          </a:p>
        </p:txBody>
      </p:sp>
      <p:sp>
        <p:nvSpPr>
          <p:cNvPr id="3937" name="Google Shape;3937;p104"/>
          <p:cNvSpPr txBox="1"/>
          <p:nvPr/>
        </p:nvSpPr>
        <p:spPr>
          <a:xfrm>
            <a:off x="4556125" y="1692275"/>
            <a:ext cx="409574"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800" u="none" cap="none" strike="noStrike">
                <a:solidFill>
                  <a:srgbClr val="000000"/>
                </a:solidFill>
                <a:latin typeface="Arial Narrow"/>
                <a:ea typeface="Arial Narrow"/>
                <a:cs typeface="Arial Narrow"/>
                <a:sym typeface="Arial Narrow"/>
              </a:rPr>
              <a:t>21.5 / 1.1</a:t>
            </a:r>
            <a:endParaRPr b="0" i="0" sz="800" u="none" cap="none" strike="noStrike">
              <a:solidFill>
                <a:srgbClr val="000000"/>
              </a:solidFill>
              <a:latin typeface="Arial"/>
              <a:ea typeface="Arial"/>
              <a:cs typeface="Arial"/>
              <a:sym typeface="Arial"/>
            </a:endParaRPr>
          </a:p>
        </p:txBody>
      </p:sp>
      <p:sp>
        <p:nvSpPr>
          <p:cNvPr id="3938" name="Google Shape;3938;p104"/>
          <p:cNvSpPr txBox="1"/>
          <p:nvPr/>
        </p:nvSpPr>
        <p:spPr>
          <a:xfrm>
            <a:off x="2705101" y="1692275"/>
            <a:ext cx="412750"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800" u="none" cap="none" strike="noStrike">
                <a:solidFill>
                  <a:srgbClr val="000000"/>
                </a:solidFill>
                <a:latin typeface="Arial Narrow"/>
                <a:ea typeface="Arial Narrow"/>
                <a:cs typeface="Arial Narrow"/>
                <a:sym typeface="Arial Narrow"/>
              </a:rPr>
              <a:t>0 / 26.9</a:t>
            </a:r>
            <a:endParaRPr b="0" i="0" sz="800" u="none" cap="none" strike="noStrike">
              <a:solidFill>
                <a:srgbClr val="000000"/>
              </a:solidFill>
              <a:latin typeface="Arial"/>
              <a:ea typeface="Arial"/>
              <a:cs typeface="Arial"/>
              <a:sym typeface="Arial"/>
            </a:endParaRPr>
          </a:p>
        </p:txBody>
      </p:sp>
      <p:sp>
        <p:nvSpPr>
          <p:cNvPr id="3939" name="Google Shape;3939;p104"/>
          <p:cNvSpPr txBox="1"/>
          <p:nvPr/>
        </p:nvSpPr>
        <p:spPr>
          <a:xfrm>
            <a:off x="4124325" y="1831975"/>
            <a:ext cx="409574"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800" u="none" cap="none" strike="noStrike">
                <a:solidFill>
                  <a:srgbClr val="000000"/>
                </a:solidFill>
                <a:latin typeface="Arial Narrow"/>
                <a:ea typeface="Arial Narrow"/>
                <a:cs typeface="Arial Narrow"/>
                <a:sym typeface="Arial Narrow"/>
              </a:rPr>
              <a:t>12.4 / 8.6</a:t>
            </a:r>
            <a:endParaRPr b="0" i="0" sz="800" u="none" cap="none" strike="noStrike">
              <a:solidFill>
                <a:srgbClr val="000000"/>
              </a:solidFill>
              <a:latin typeface="Arial"/>
              <a:ea typeface="Arial"/>
              <a:cs typeface="Arial"/>
              <a:sym typeface="Arial"/>
            </a:endParaRPr>
          </a:p>
        </p:txBody>
      </p:sp>
      <p:sp>
        <p:nvSpPr>
          <p:cNvPr id="3940" name="Google Shape;3940;p104"/>
          <p:cNvSpPr txBox="1"/>
          <p:nvPr/>
        </p:nvSpPr>
        <p:spPr>
          <a:xfrm>
            <a:off x="3155951" y="1831975"/>
            <a:ext cx="412750" cy="12311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800" u="none" cap="none" strike="noStrike">
                <a:solidFill>
                  <a:srgbClr val="000000"/>
                </a:solidFill>
                <a:latin typeface="Arial Narrow"/>
                <a:ea typeface="Arial Narrow"/>
                <a:cs typeface="Arial Narrow"/>
                <a:sym typeface="Arial Narrow"/>
              </a:rPr>
              <a:t>6.0 / 17.6</a:t>
            </a:r>
            <a:endParaRPr b="0" i="0" sz="800" u="none" cap="none" strike="noStrike">
              <a:solidFill>
                <a:srgbClr val="000000"/>
              </a:solidFill>
              <a:latin typeface="Arial"/>
              <a:ea typeface="Arial"/>
              <a:cs typeface="Arial"/>
              <a:sym typeface="Arial"/>
            </a:endParaRPr>
          </a:p>
        </p:txBody>
      </p:sp>
      <p:grpSp>
        <p:nvGrpSpPr>
          <p:cNvPr id="3941" name="Google Shape;3941;p104"/>
          <p:cNvGrpSpPr/>
          <p:nvPr/>
        </p:nvGrpSpPr>
        <p:grpSpPr>
          <a:xfrm>
            <a:off x="4889400" y="4045275"/>
            <a:ext cx="1591500" cy="795600"/>
            <a:chOff x="5453475" y="3979525"/>
            <a:chExt cx="1591500" cy="795600"/>
          </a:xfrm>
        </p:grpSpPr>
        <p:grpSp>
          <p:nvGrpSpPr>
            <p:cNvPr id="3942" name="Google Shape;3942;p104"/>
            <p:cNvGrpSpPr/>
            <p:nvPr/>
          </p:nvGrpSpPr>
          <p:grpSpPr>
            <a:xfrm>
              <a:off x="5526520" y="4119748"/>
              <a:ext cx="1463298" cy="598302"/>
              <a:chOff x="5526520" y="4119748"/>
              <a:chExt cx="1463298" cy="598302"/>
            </a:xfrm>
          </p:grpSpPr>
          <p:sp>
            <p:nvSpPr>
              <p:cNvPr id="3943" name="Google Shape;3943;p104"/>
              <p:cNvSpPr txBox="1"/>
              <p:nvPr/>
            </p:nvSpPr>
            <p:spPr>
              <a:xfrm>
                <a:off x="5526520" y="4119748"/>
                <a:ext cx="576000" cy="2215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400"/>
                  <a:buFont typeface="Arial"/>
                  <a:buNone/>
                </a:pPr>
                <a:r>
                  <a:rPr b="1" i="0" lang="en-US" sz="800" u="none" cap="none" strike="noStrike">
                    <a:solidFill>
                      <a:srgbClr val="262626"/>
                    </a:solidFill>
                    <a:latin typeface="Arial Narrow"/>
                    <a:ea typeface="Arial Narrow"/>
                    <a:cs typeface="Arial Narrow"/>
                    <a:sym typeface="Arial Narrow"/>
                  </a:rPr>
                  <a:t>Giredestrant +</a:t>
                </a:r>
                <a:br>
                  <a:rPr b="1" i="0" lang="en-US" sz="800" u="none" cap="none" strike="noStrike">
                    <a:solidFill>
                      <a:srgbClr val="262626"/>
                    </a:solidFill>
                    <a:latin typeface="Arial Narrow"/>
                    <a:ea typeface="Arial Narrow"/>
                    <a:cs typeface="Arial Narrow"/>
                    <a:sym typeface="Arial Narrow"/>
                  </a:rPr>
                </a:br>
                <a:r>
                  <a:rPr b="1" i="0" lang="en-US" sz="800" u="none" cap="none" strike="noStrike">
                    <a:solidFill>
                      <a:srgbClr val="262626"/>
                    </a:solidFill>
                    <a:latin typeface="Arial Narrow"/>
                    <a:ea typeface="Arial Narrow"/>
                    <a:cs typeface="Arial Narrow"/>
                    <a:sym typeface="Arial Narrow"/>
                  </a:rPr>
                  <a:t>everolimus</a:t>
                </a:r>
                <a:endParaRPr b="0" i="0" sz="800" u="none" cap="none" strike="noStrike">
                  <a:solidFill>
                    <a:srgbClr val="262626"/>
                  </a:solidFill>
                  <a:latin typeface="Arial"/>
                  <a:ea typeface="Arial"/>
                  <a:cs typeface="Arial"/>
                  <a:sym typeface="Arial"/>
                </a:endParaRPr>
              </a:p>
            </p:txBody>
          </p:sp>
          <p:sp>
            <p:nvSpPr>
              <p:cNvPr id="3944" name="Google Shape;3944;p104"/>
              <p:cNvSpPr/>
              <p:nvPr/>
            </p:nvSpPr>
            <p:spPr>
              <a:xfrm>
                <a:off x="5744670" y="4384675"/>
                <a:ext cx="139700" cy="1397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45" name="Google Shape;3945;p104"/>
              <p:cNvSpPr/>
              <p:nvPr/>
            </p:nvSpPr>
            <p:spPr>
              <a:xfrm>
                <a:off x="5744670" y="4578350"/>
                <a:ext cx="139700" cy="1397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46" name="Google Shape;3946;p104"/>
              <p:cNvSpPr txBox="1"/>
              <p:nvPr/>
            </p:nvSpPr>
            <p:spPr>
              <a:xfrm>
                <a:off x="6172200" y="4119748"/>
                <a:ext cx="515426" cy="221599"/>
              </a:xfrm>
              <a:prstGeom prst="rect">
                <a:avLst/>
              </a:prstGeom>
              <a:noFill/>
              <a:ln>
                <a:noFill/>
              </a:ln>
            </p:spPr>
            <p:txBody>
              <a:bodyPr anchorCtr="0" anchor="t" bIns="0" lIns="0" spcFirstLastPara="1" rIns="0" wrap="square" tIns="0">
                <a:spAutoFit/>
              </a:bodyPr>
              <a:lstStyle/>
              <a:p>
                <a:pPr indent="0" lvl="0" marL="0" marR="0" rtl="0" algn="ctr">
                  <a:lnSpc>
                    <a:spcPct val="90000"/>
                  </a:lnSpc>
                  <a:spcBef>
                    <a:spcPts val="0"/>
                  </a:spcBef>
                  <a:spcAft>
                    <a:spcPts val="0"/>
                  </a:spcAft>
                  <a:buClr>
                    <a:srgbClr val="000000"/>
                  </a:buClr>
                  <a:buSzPts val="1400"/>
                  <a:buFont typeface="Arial"/>
                  <a:buNone/>
                </a:pPr>
                <a:r>
                  <a:rPr b="1" i="0" lang="en-US" sz="800" u="none" cap="none" strike="noStrike">
                    <a:solidFill>
                      <a:srgbClr val="262626"/>
                    </a:solidFill>
                    <a:latin typeface="Arial Narrow"/>
                    <a:ea typeface="Arial Narrow"/>
                    <a:cs typeface="Arial Narrow"/>
                    <a:sym typeface="Arial Narrow"/>
                  </a:rPr>
                  <a:t>SOC ET +</a:t>
                </a:r>
                <a:br>
                  <a:rPr b="1" i="0" lang="en-US" sz="800" u="none" cap="none" strike="noStrike">
                    <a:solidFill>
                      <a:srgbClr val="262626"/>
                    </a:solidFill>
                    <a:latin typeface="Arial Narrow"/>
                    <a:ea typeface="Arial Narrow"/>
                    <a:cs typeface="Arial Narrow"/>
                    <a:sym typeface="Arial Narrow"/>
                  </a:rPr>
                </a:br>
                <a:r>
                  <a:rPr b="1" i="0" lang="en-US" sz="800" u="none" cap="none" strike="noStrike">
                    <a:solidFill>
                      <a:srgbClr val="262626"/>
                    </a:solidFill>
                    <a:latin typeface="Arial Narrow"/>
                    <a:ea typeface="Arial Narrow"/>
                    <a:cs typeface="Arial Narrow"/>
                    <a:sym typeface="Arial Narrow"/>
                  </a:rPr>
                  <a:t>everolimus</a:t>
                </a:r>
                <a:endParaRPr b="0" i="0" sz="800" u="none" cap="none" strike="noStrike">
                  <a:solidFill>
                    <a:srgbClr val="262626"/>
                  </a:solidFill>
                  <a:latin typeface="Arial"/>
                  <a:ea typeface="Arial"/>
                  <a:cs typeface="Arial"/>
                  <a:sym typeface="Arial"/>
                </a:endParaRPr>
              </a:p>
            </p:txBody>
          </p:sp>
          <p:sp>
            <p:nvSpPr>
              <p:cNvPr id="3947" name="Google Shape;3947;p104"/>
              <p:cNvSpPr/>
              <p:nvPr/>
            </p:nvSpPr>
            <p:spPr>
              <a:xfrm>
                <a:off x="6360063" y="4384675"/>
                <a:ext cx="139700" cy="139700"/>
              </a:xfrm>
              <a:prstGeom prst="rect">
                <a:avLst/>
              </a:prstGeom>
              <a:solidFill>
                <a:srgbClr val="B7B7B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48" name="Google Shape;3948;p104"/>
              <p:cNvSpPr/>
              <p:nvPr/>
            </p:nvSpPr>
            <p:spPr>
              <a:xfrm>
                <a:off x="6360063" y="4578350"/>
                <a:ext cx="139700" cy="1397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49" name="Google Shape;3949;p104"/>
              <p:cNvSpPr txBox="1"/>
              <p:nvPr/>
            </p:nvSpPr>
            <p:spPr>
              <a:xfrm>
                <a:off x="6557818" y="4394324"/>
                <a:ext cx="432000" cy="110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1400"/>
                  <a:buFont typeface="Arial"/>
                  <a:buNone/>
                </a:pPr>
                <a:r>
                  <a:rPr b="1" i="0" lang="en-US" sz="800" u="none" cap="none" strike="noStrike">
                    <a:solidFill>
                      <a:srgbClr val="262626"/>
                    </a:solidFill>
                    <a:latin typeface="Arial Narrow"/>
                    <a:ea typeface="Arial Narrow"/>
                    <a:cs typeface="Arial Narrow"/>
                    <a:sym typeface="Arial Narrow"/>
                  </a:rPr>
                  <a:t>Grade 1-2</a:t>
                </a:r>
                <a:endParaRPr b="0" i="0" sz="800" u="none" cap="none" strike="noStrike">
                  <a:solidFill>
                    <a:srgbClr val="262626"/>
                  </a:solidFill>
                  <a:latin typeface="Arial"/>
                  <a:ea typeface="Arial"/>
                  <a:cs typeface="Arial"/>
                  <a:sym typeface="Arial"/>
                </a:endParaRPr>
              </a:p>
            </p:txBody>
          </p:sp>
          <p:sp>
            <p:nvSpPr>
              <p:cNvPr id="3950" name="Google Shape;3950;p104"/>
              <p:cNvSpPr txBox="1"/>
              <p:nvPr/>
            </p:nvSpPr>
            <p:spPr>
              <a:xfrm>
                <a:off x="6557818" y="4597400"/>
                <a:ext cx="432000" cy="1108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1400"/>
                  <a:buFont typeface="Arial"/>
                  <a:buNone/>
                </a:pPr>
                <a:r>
                  <a:rPr b="1" i="0" lang="en-US" sz="800" u="none" cap="none" strike="noStrike">
                    <a:solidFill>
                      <a:srgbClr val="262626"/>
                    </a:solidFill>
                    <a:latin typeface="Arial Narrow"/>
                    <a:ea typeface="Arial Narrow"/>
                    <a:cs typeface="Arial Narrow"/>
                    <a:sym typeface="Arial Narrow"/>
                  </a:rPr>
                  <a:t>Grade 3-4</a:t>
                </a:r>
                <a:endParaRPr b="0" i="0" sz="800" u="none" cap="none" strike="noStrike">
                  <a:solidFill>
                    <a:srgbClr val="262626"/>
                  </a:solidFill>
                  <a:latin typeface="Arial"/>
                  <a:ea typeface="Arial"/>
                  <a:cs typeface="Arial"/>
                  <a:sym typeface="Arial"/>
                </a:endParaRPr>
              </a:p>
            </p:txBody>
          </p:sp>
        </p:grpSp>
        <p:sp>
          <p:nvSpPr>
            <p:cNvPr id="3951" name="Google Shape;3951;p104"/>
            <p:cNvSpPr/>
            <p:nvPr/>
          </p:nvSpPr>
          <p:spPr>
            <a:xfrm>
              <a:off x="5453475" y="3979525"/>
              <a:ext cx="1591500" cy="795600"/>
            </a:xfrm>
            <a:prstGeom prst="rect">
              <a:avLst/>
            </a:prstGeom>
            <a:noFill/>
            <a:ln cap="flat" cmpd="sng" w="9525">
              <a:solidFill>
                <a:srgbClr val="081A2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graphicFrame>
        <p:nvGraphicFramePr>
          <p:cNvPr id="3952" name="Google Shape;3952;p104"/>
          <p:cNvGraphicFramePr/>
          <p:nvPr/>
        </p:nvGraphicFramePr>
        <p:xfrm>
          <a:off x="7208322" y="1384961"/>
          <a:ext cx="3000000" cy="3000000"/>
        </p:xfrm>
        <a:graphic>
          <a:graphicData uri="http://schemas.openxmlformats.org/drawingml/2006/table">
            <a:tbl>
              <a:tblPr>
                <a:noFill/>
                <a:tableStyleId>{0E7FAE33-6D4A-419A-BE57-B3ED120DC536}</a:tableStyleId>
              </a:tblPr>
              <a:tblGrid>
                <a:gridCol w="1839975"/>
                <a:gridCol w="1455650"/>
                <a:gridCol w="1455650"/>
              </a:tblGrid>
              <a:tr h="349675">
                <a:tc>
                  <a:txBody>
                    <a:bodyPr/>
                    <a:lstStyle/>
                    <a:p>
                      <a:pPr indent="0" lvl="0" marL="0" marR="0" rtl="0" algn="l">
                        <a:lnSpc>
                          <a:spcPct val="80000"/>
                        </a:lnSpc>
                        <a:spcBef>
                          <a:spcPts val="0"/>
                        </a:spcBef>
                        <a:spcAft>
                          <a:spcPts val="0"/>
                        </a:spcAft>
                        <a:buClr>
                          <a:schemeClr val="dk1"/>
                        </a:buClr>
                        <a:buSzPts val="1200"/>
                        <a:buFont typeface="Arial Narrow"/>
                        <a:buNone/>
                      </a:pPr>
                      <a:r>
                        <a:rPr b="1" lang="en-US" sz="1200" u="none" cap="none" strike="noStrike">
                          <a:solidFill>
                            <a:srgbClr val="262626"/>
                          </a:solidFill>
                          <a:latin typeface="Arial Narrow"/>
                          <a:ea typeface="Arial Narrow"/>
                          <a:cs typeface="Arial Narrow"/>
                          <a:sym typeface="Arial Narrow"/>
                        </a:rPr>
                        <a:t>Patients with AE, n (%)</a:t>
                      </a:r>
                      <a:endParaRPr sz="1400" u="none" cap="none" strike="noStrike"/>
                    </a:p>
                  </a:txBody>
                  <a:tcPr marT="36000" marB="36000" marR="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Giredestrant +</a:t>
                      </a:r>
                      <a:br>
                        <a:rPr b="1" lang="en-US" sz="1200" u="none" cap="none" strike="noStrike">
                          <a:solidFill>
                            <a:schemeClr val="lt1"/>
                          </a:solidFill>
                          <a:latin typeface="Arial Narrow"/>
                          <a:ea typeface="Arial Narrow"/>
                          <a:cs typeface="Arial Narrow"/>
                          <a:sym typeface="Arial Narrow"/>
                        </a:rPr>
                      </a:br>
                      <a:r>
                        <a:rPr b="1" lang="en-US" sz="1200" u="none" cap="none" strike="noStrike">
                          <a:solidFill>
                            <a:schemeClr val="lt1"/>
                          </a:solidFill>
                          <a:latin typeface="Arial Narrow"/>
                          <a:ea typeface="Arial Narrow"/>
                          <a:cs typeface="Arial Narrow"/>
                          <a:sym typeface="Arial Narrow"/>
                        </a:rPr>
                        <a:t>everolimus</a:t>
                      </a:r>
                      <a:endParaRPr sz="1400" u="none" cap="none" strike="noStrike"/>
                    </a:p>
                    <a:p>
                      <a:pPr indent="0" lvl="0" marL="0" marR="0" rtl="0" algn="ctr">
                        <a:lnSpc>
                          <a:spcPct val="90000"/>
                        </a:lnSpc>
                        <a:spcBef>
                          <a:spcPts val="0"/>
                        </a:spcBef>
                        <a:spcAft>
                          <a:spcPts val="0"/>
                        </a:spcAft>
                        <a:buClr>
                          <a:schemeClr val="lt1"/>
                        </a:buClr>
                        <a:buSzPts val="1200"/>
                        <a:buFont typeface="Arial Narrow"/>
                        <a:buNone/>
                      </a:pPr>
                      <a:r>
                        <a:rPr b="0" lang="en-US" sz="1200" u="none" cap="none" strike="noStrike">
                          <a:solidFill>
                            <a:schemeClr val="lt1"/>
                          </a:solidFill>
                          <a:latin typeface="Arial Narrow"/>
                          <a:ea typeface="Arial Narrow"/>
                          <a:cs typeface="Arial Narrow"/>
                          <a:sym typeface="Arial Narrow"/>
                        </a:rPr>
                        <a:t>(n=182)</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SOC ET +</a:t>
                      </a:r>
                      <a:endParaRPr sz="1400" u="none" cap="none" strike="noStrike"/>
                    </a:p>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everolimus</a:t>
                      </a:r>
                      <a:endParaRPr sz="1400" u="none" cap="none" strike="noStrike"/>
                    </a:p>
                    <a:p>
                      <a:pPr indent="0" lvl="0" marL="0" marR="0" rtl="0" algn="ctr">
                        <a:lnSpc>
                          <a:spcPct val="90000"/>
                        </a:lnSpc>
                        <a:spcBef>
                          <a:spcPts val="0"/>
                        </a:spcBef>
                        <a:spcAft>
                          <a:spcPts val="0"/>
                        </a:spcAft>
                        <a:buClr>
                          <a:schemeClr val="lt1"/>
                        </a:buClr>
                        <a:buSzPts val="1200"/>
                        <a:buFont typeface="Arial Narrow"/>
                        <a:buNone/>
                      </a:pPr>
                      <a:r>
                        <a:rPr b="0" lang="en-US" sz="1200" u="none" cap="none" strike="noStrike">
                          <a:solidFill>
                            <a:schemeClr val="lt1"/>
                          </a:solidFill>
                          <a:latin typeface="Arial Narrow"/>
                          <a:ea typeface="Arial Narrow"/>
                          <a:cs typeface="Arial Narrow"/>
                          <a:sym typeface="Arial Narrow"/>
                        </a:rPr>
                        <a:t>(n=186)</a:t>
                      </a:r>
                      <a:endParaRPr sz="1400" u="none" cap="none" strike="noStrike"/>
                    </a:p>
                  </a:txBody>
                  <a:tcPr marT="36000" marB="36000" marR="0" marL="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2"/>
                    </a:solidFill>
                  </a:tcPr>
                </a:tc>
              </a:tr>
              <a:tr h="189600">
                <a:tc>
                  <a:txBody>
                    <a:bodyPr/>
                    <a:lstStyle/>
                    <a:p>
                      <a:pPr indent="0" lvl="0" marL="0" marR="0" rtl="0" algn="l">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AEs with fatal outcome</a:t>
                      </a:r>
                      <a:r>
                        <a:rPr b="1" baseline="30000" lang="en-US" sz="1200" u="none" cap="none" strike="noStrike">
                          <a:solidFill>
                            <a:srgbClr val="262626"/>
                          </a:solidFill>
                          <a:latin typeface="Arial Narrow"/>
                          <a:ea typeface="Arial Narrow"/>
                          <a:cs typeface="Arial Narrow"/>
                          <a:sym typeface="Arial Narrow"/>
                        </a:rPr>
                        <a:t>†</a:t>
                      </a:r>
                      <a:endParaRPr sz="1400" u="none" cap="none" strike="noStrike"/>
                    </a:p>
                  </a:txBody>
                  <a:tcPr marT="36000" marB="36000" marR="72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5 (2.7)</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5 (2.7)</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89600">
                <a:tc>
                  <a:txBody>
                    <a:bodyPr/>
                    <a:lstStyle/>
                    <a:p>
                      <a:pPr indent="0" lvl="0" marL="0" marR="0" rtl="0" algn="l">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AEs leading to everolimus dose reduction</a:t>
                      </a:r>
                      <a:r>
                        <a:rPr baseline="30000" lang="en-US" sz="1200" u="none" cap="none" strike="noStrike"/>
                        <a:t>‡ </a:t>
                      </a:r>
                      <a:endParaRPr b="1" sz="1200" u="none" cap="none" strike="noStrike">
                        <a:solidFill>
                          <a:srgbClr val="262626"/>
                        </a:solidFill>
                        <a:latin typeface="Arial Narrow"/>
                        <a:ea typeface="Arial Narrow"/>
                        <a:cs typeface="Arial Narrow"/>
                        <a:sym typeface="Arial Narrow"/>
                      </a:endParaRPr>
                    </a:p>
                  </a:txBody>
                  <a:tcPr marT="36000" marB="36000" marR="72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56 (30.8)</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49 (26.3)</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156"/>
                      </a:schemeClr>
                    </a:solidFill>
                  </a:tcPr>
                </a:tc>
              </a:tr>
              <a:tr h="189600">
                <a:tc gridSpan="3">
                  <a:txBody>
                    <a:bodyPr/>
                    <a:lstStyle/>
                    <a:p>
                      <a:pPr indent="0" lvl="0" marL="0" marR="0" rtl="0" algn="l">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AEs leading to discontinuation of treatment</a:t>
                      </a:r>
                      <a:r>
                        <a:rPr b="1" baseline="30000" lang="en-US" sz="1200" u="none" cap="none" strike="noStrike">
                          <a:solidFill>
                            <a:srgbClr val="262626"/>
                          </a:solidFill>
                          <a:latin typeface="Arial Narrow"/>
                          <a:ea typeface="Arial Narrow"/>
                          <a:cs typeface="Arial Narrow"/>
                          <a:sym typeface="Arial Narrow"/>
                        </a:rPr>
                        <a:t>§</a:t>
                      </a:r>
                      <a:endParaRPr sz="1400" u="none" cap="none" strike="noStrike"/>
                    </a:p>
                  </a:txBody>
                  <a:tcPr marT="36000" marB="36000" marR="72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hMerge="1"/>
                <a:tc hMerge="1"/>
              </a:tr>
              <a:tr h="189600">
                <a:tc>
                  <a:txBody>
                    <a:bodyPr/>
                    <a:lstStyle/>
                    <a:p>
                      <a:pPr indent="225425" lvl="0" marL="0" marR="0" rtl="0" algn="l">
                        <a:lnSpc>
                          <a:spcPct val="100000"/>
                        </a:lnSpc>
                        <a:spcBef>
                          <a:spcPts val="0"/>
                        </a:spcBef>
                        <a:spcAft>
                          <a:spcPts val="0"/>
                        </a:spcAft>
                        <a:buClr>
                          <a:schemeClr val="accent1"/>
                        </a:buClr>
                        <a:buSzPts val="1200"/>
                        <a:buFont typeface="Arial Narrow"/>
                        <a:buNone/>
                      </a:pPr>
                      <a:r>
                        <a:rPr b="0" lang="en-US" sz="1200" u="none" cap="none" strike="noStrike">
                          <a:solidFill>
                            <a:srgbClr val="262626"/>
                          </a:solidFill>
                          <a:latin typeface="Arial Narrow"/>
                          <a:ea typeface="Arial Narrow"/>
                          <a:cs typeface="Arial Narrow"/>
                          <a:sym typeface="Arial Narrow"/>
                        </a:rPr>
                        <a:t>Giredestrant or SOC ET</a:t>
                      </a:r>
                      <a:endParaRPr sz="1400" u="none" cap="none" strike="noStrike"/>
                    </a:p>
                    <a:p>
                      <a:pPr indent="225425" lvl="0" marL="0" marR="0" rtl="0" algn="l">
                        <a:lnSpc>
                          <a:spcPct val="100000"/>
                        </a:lnSpc>
                        <a:spcBef>
                          <a:spcPts val="0"/>
                        </a:spcBef>
                        <a:spcAft>
                          <a:spcPts val="0"/>
                        </a:spcAft>
                        <a:buClr>
                          <a:schemeClr val="accent1"/>
                        </a:buClr>
                        <a:buSzPts val="1200"/>
                        <a:buFont typeface="Arial Narrow"/>
                        <a:buNone/>
                      </a:pPr>
                      <a:r>
                        <a:rPr b="0" lang="en-US" sz="1200" u="none" cap="none" strike="noStrike">
                          <a:solidFill>
                            <a:srgbClr val="262626"/>
                          </a:solidFill>
                          <a:latin typeface="Arial Narrow"/>
                          <a:ea typeface="Arial Narrow"/>
                          <a:cs typeface="Arial Narrow"/>
                          <a:sym typeface="Arial Narrow"/>
                        </a:rPr>
                        <a:t>Everolimus</a:t>
                      </a:r>
                      <a:endParaRPr sz="1400" u="none" cap="none" strike="noStrike"/>
                    </a:p>
                    <a:p>
                      <a:pPr indent="225425" lvl="0" marL="0" marR="0" rtl="0" algn="l">
                        <a:lnSpc>
                          <a:spcPct val="100000"/>
                        </a:lnSpc>
                        <a:spcBef>
                          <a:spcPts val="0"/>
                        </a:spcBef>
                        <a:spcAft>
                          <a:spcPts val="0"/>
                        </a:spcAft>
                        <a:buClr>
                          <a:schemeClr val="accent1"/>
                        </a:buClr>
                        <a:buSzPts val="1200"/>
                        <a:buFont typeface="Arial Narrow"/>
                        <a:buNone/>
                      </a:pPr>
                      <a:r>
                        <a:rPr b="0" lang="en-US" sz="1200" u="none" cap="none" strike="noStrike">
                          <a:solidFill>
                            <a:srgbClr val="262626"/>
                          </a:solidFill>
                          <a:latin typeface="Arial Narrow"/>
                          <a:ea typeface="Arial Narrow"/>
                          <a:cs typeface="Arial Narrow"/>
                          <a:sym typeface="Arial Narrow"/>
                        </a:rPr>
                        <a:t>Any</a:t>
                      </a:r>
                      <a:endParaRPr sz="1400" u="none" cap="none" strike="noStrike"/>
                    </a:p>
                  </a:txBody>
                  <a:tcPr marT="36000" marB="36000" marR="72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15 (8.2)</a:t>
                      </a:r>
                      <a:endParaRPr sz="1400" u="none" cap="none" strike="noStrike"/>
                    </a:p>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31 (17.0)</a:t>
                      </a:r>
                      <a:endParaRPr sz="1400" u="none" cap="none" strike="noStrike"/>
                    </a:p>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31 (17.0)</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12 (6.5)</a:t>
                      </a:r>
                      <a:endParaRPr sz="1400" u="none" cap="none" strike="noStrike"/>
                    </a:p>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22 (11.8)</a:t>
                      </a:r>
                      <a:endParaRPr sz="1400" u="none" cap="none" strike="noStrike"/>
                    </a:p>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22 (11.8)</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bl>
          </a:graphicData>
        </a:graphic>
      </p:graphicFrame>
      <p:sp>
        <p:nvSpPr>
          <p:cNvPr id="3953" name="Google Shape;3953;p104"/>
          <p:cNvSpPr txBox="1"/>
          <p:nvPr/>
        </p:nvSpPr>
        <p:spPr>
          <a:xfrm>
            <a:off x="7208322" y="1070039"/>
            <a:ext cx="4645375" cy="3078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US" sz="1400" u="none" cap="none" strike="noStrike">
                <a:solidFill>
                  <a:srgbClr val="262626"/>
                </a:solidFill>
                <a:latin typeface="Arial Narrow"/>
                <a:ea typeface="Arial Narrow"/>
                <a:cs typeface="Arial Narrow"/>
                <a:sym typeface="Arial Narrow"/>
              </a:rPr>
              <a:t>Safety overview</a:t>
            </a:r>
            <a:endParaRPr b="0" i="0" sz="1400" u="none" cap="none" strike="noStrike">
              <a:solidFill>
                <a:schemeClr val="accent2"/>
              </a:solidFill>
              <a:latin typeface="Arial"/>
              <a:ea typeface="Arial"/>
              <a:cs typeface="Arial"/>
              <a:sym typeface="Arial"/>
            </a:endParaRPr>
          </a:p>
        </p:txBody>
      </p:sp>
      <p:graphicFrame>
        <p:nvGraphicFramePr>
          <p:cNvPr id="3954" name="Google Shape;3954;p104"/>
          <p:cNvGraphicFramePr/>
          <p:nvPr/>
        </p:nvGraphicFramePr>
        <p:xfrm>
          <a:off x="7208322" y="3979535"/>
          <a:ext cx="3000000" cy="3000000"/>
        </p:xfrm>
        <a:graphic>
          <a:graphicData uri="http://schemas.openxmlformats.org/drawingml/2006/table">
            <a:tbl>
              <a:tblPr>
                <a:noFill/>
                <a:tableStyleId>{0E7FAE33-6D4A-419A-BE57-B3ED120DC536}</a:tableStyleId>
              </a:tblPr>
              <a:tblGrid>
                <a:gridCol w="1839975"/>
                <a:gridCol w="727825"/>
                <a:gridCol w="727825"/>
                <a:gridCol w="727825"/>
                <a:gridCol w="727825"/>
              </a:tblGrid>
              <a:tr h="349675">
                <a:tc rowSpan="2">
                  <a:txBody>
                    <a:bodyPr/>
                    <a:lstStyle/>
                    <a:p>
                      <a:pPr indent="0" lvl="0" marL="0" marR="0" rtl="0" algn="l">
                        <a:lnSpc>
                          <a:spcPct val="80000"/>
                        </a:lnSpc>
                        <a:spcBef>
                          <a:spcPts val="0"/>
                        </a:spcBef>
                        <a:spcAft>
                          <a:spcPts val="0"/>
                        </a:spcAft>
                        <a:buClr>
                          <a:schemeClr val="dk1"/>
                        </a:buClr>
                        <a:buSzPts val="1200"/>
                        <a:buFont typeface="Arial Narrow"/>
                        <a:buNone/>
                      </a:pPr>
                      <a:r>
                        <a:rPr b="1" lang="en-US" sz="1200" u="none" cap="none" strike="noStrike">
                          <a:solidFill>
                            <a:srgbClr val="262626"/>
                          </a:solidFill>
                          <a:latin typeface="Arial Narrow"/>
                          <a:ea typeface="Arial Narrow"/>
                          <a:cs typeface="Arial Narrow"/>
                          <a:sym typeface="Arial Narrow"/>
                        </a:rPr>
                        <a:t>Patients with AE, n (%)</a:t>
                      </a:r>
                      <a:endParaRPr sz="1400" u="none" cap="none" strike="noStrike"/>
                    </a:p>
                  </a:txBody>
                  <a:tcPr marT="36000" marB="36000" marR="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Giredestrant +</a:t>
                      </a:r>
                      <a:br>
                        <a:rPr b="1" lang="en-US" sz="1200" u="none" cap="none" strike="noStrike">
                          <a:solidFill>
                            <a:schemeClr val="lt1"/>
                          </a:solidFill>
                          <a:latin typeface="Arial Narrow"/>
                          <a:ea typeface="Arial Narrow"/>
                          <a:cs typeface="Arial Narrow"/>
                          <a:sym typeface="Arial Narrow"/>
                        </a:rPr>
                      </a:br>
                      <a:r>
                        <a:rPr b="1" lang="en-US" sz="1200" u="none" cap="none" strike="noStrike">
                          <a:solidFill>
                            <a:schemeClr val="lt1"/>
                          </a:solidFill>
                          <a:latin typeface="Arial Narrow"/>
                          <a:ea typeface="Arial Narrow"/>
                          <a:cs typeface="Arial Narrow"/>
                          <a:sym typeface="Arial Narrow"/>
                        </a:rPr>
                        <a:t>everolimus</a:t>
                      </a:r>
                      <a:endParaRPr sz="1400" u="none" cap="none" strike="noStrike"/>
                    </a:p>
                    <a:p>
                      <a:pPr indent="0" lvl="0" marL="0" marR="0" rtl="0" algn="ctr">
                        <a:lnSpc>
                          <a:spcPct val="90000"/>
                        </a:lnSpc>
                        <a:spcBef>
                          <a:spcPts val="0"/>
                        </a:spcBef>
                        <a:spcAft>
                          <a:spcPts val="0"/>
                        </a:spcAft>
                        <a:buClr>
                          <a:schemeClr val="lt1"/>
                        </a:buClr>
                        <a:buSzPts val="1200"/>
                        <a:buFont typeface="Arial Narrow"/>
                        <a:buNone/>
                      </a:pPr>
                      <a:r>
                        <a:rPr b="0" lang="en-US" sz="1200" u="none" cap="none" strike="noStrike">
                          <a:solidFill>
                            <a:schemeClr val="lt1"/>
                          </a:solidFill>
                          <a:latin typeface="Arial Narrow"/>
                          <a:ea typeface="Arial Narrow"/>
                          <a:cs typeface="Arial Narrow"/>
                          <a:sym typeface="Arial Narrow"/>
                        </a:rPr>
                        <a:t>(n=182)</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hMerge="1"/>
                <a:tc gridSpan="2">
                  <a:txBody>
                    <a:bodyPr/>
                    <a:lstStyle/>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SOC ET +</a:t>
                      </a:r>
                      <a:endParaRPr sz="1400" u="none" cap="none" strike="noStrike"/>
                    </a:p>
                    <a:p>
                      <a:pPr indent="0" lvl="0" marL="0" marR="0" rtl="0" algn="ctr">
                        <a:lnSpc>
                          <a:spcPct val="90000"/>
                        </a:lnSpc>
                        <a:spcBef>
                          <a:spcPts val="0"/>
                        </a:spcBef>
                        <a:spcAft>
                          <a:spcPts val="0"/>
                        </a:spcAft>
                        <a:buClr>
                          <a:schemeClr val="lt1"/>
                        </a:buClr>
                        <a:buSzPts val="1200"/>
                        <a:buFont typeface="Arial Narrow"/>
                        <a:buNone/>
                      </a:pPr>
                      <a:r>
                        <a:rPr b="1" lang="en-US" sz="1200" u="none" cap="none" strike="noStrike">
                          <a:solidFill>
                            <a:schemeClr val="lt1"/>
                          </a:solidFill>
                          <a:latin typeface="Arial Narrow"/>
                          <a:ea typeface="Arial Narrow"/>
                          <a:cs typeface="Arial Narrow"/>
                          <a:sym typeface="Arial Narrow"/>
                        </a:rPr>
                        <a:t>everolimus</a:t>
                      </a:r>
                      <a:endParaRPr sz="1400" u="none" cap="none" strike="noStrike"/>
                    </a:p>
                    <a:p>
                      <a:pPr indent="0" lvl="0" marL="0" marR="0" rtl="0" algn="ctr">
                        <a:lnSpc>
                          <a:spcPct val="90000"/>
                        </a:lnSpc>
                        <a:spcBef>
                          <a:spcPts val="0"/>
                        </a:spcBef>
                        <a:spcAft>
                          <a:spcPts val="0"/>
                        </a:spcAft>
                        <a:buClr>
                          <a:schemeClr val="lt1"/>
                        </a:buClr>
                        <a:buSzPts val="1200"/>
                        <a:buFont typeface="Arial Narrow"/>
                        <a:buNone/>
                      </a:pPr>
                      <a:r>
                        <a:rPr b="0" lang="en-US" sz="1200" u="none" cap="none" strike="noStrike">
                          <a:solidFill>
                            <a:schemeClr val="lt1"/>
                          </a:solidFill>
                          <a:latin typeface="Arial Narrow"/>
                          <a:ea typeface="Arial Narrow"/>
                          <a:cs typeface="Arial Narrow"/>
                          <a:sym typeface="Arial Narrow"/>
                        </a:rPr>
                        <a:t>(n=186)</a:t>
                      </a:r>
                      <a:endParaRPr sz="1400" u="none" cap="none" strike="noStrike"/>
                    </a:p>
                  </a:txBody>
                  <a:tcPr marT="36000" marB="36000" marR="0" marL="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2"/>
                    </a:solidFill>
                  </a:tcPr>
                </a:tc>
                <a:tc hMerge="1"/>
              </a:tr>
              <a:tr h="189600">
                <a:tc vMerge="1"/>
                <a:tc>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chemeClr val="lt1"/>
                          </a:solidFill>
                          <a:latin typeface="Arial Narrow"/>
                          <a:ea typeface="Arial Narrow"/>
                          <a:cs typeface="Arial Narrow"/>
                          <a:sym typeface="Arial Narrow"/>
                        </a:rPr>
                        <a:t>Grade 1-2</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chemeClr val="lt1"/>
                          </a:solidFill>
                          <a:latin typeface="Arial Narrow"/>
                          <a:ea typeface="Arial Narrow"/>
                          <a:cs typeface="Arial Narrow"/>
                          <a:sym typeface="Arial Narrow"/>
                        </a:rPr>
                        <a:t>Grade 3-4</a:t>
                      </a:r>
                      <a:endParaRPr sz="1400" u="none" cap="none" strike="noStrike"/>
                    </a:p>
                  </a:txBody>
                  <a:tcPr marT="36000" marB="36000" marR="0" marL="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chemeClr val="lt1"/>
                          </a:solidFill>
                          <a:latin typeface="Arial Narrow"/>
                          <a:ea typeface="Arial Narrow"/>
                          <a:cs typeface="Arial Narrow"/>
                          <a:sym typeface="Arial Narrow"/>
                        </a:rPr>
                        <a:t>Grade 1-2</a:t>
                      </a:r>
                      <a:endParaRPr sz="1400" u="none" cap="none" strike="noStrike"/>
                    </a:p>
                  </a:txBody>
                  <a:tcPr marT="36000" marB="36000" marR="0" marL="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66666"/>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1" i="0" lang="en-US" sz="1200" u="none" cap="none" strike="noStrike">
                          <a:solidFill>
                            <a:schemeClr val="lt1"/>
                          </a:solidFill>
                          <a:latin typeface="Arial Narrow"/>
                          <a:ea typeface="Arial Narrow"/>
                          <a:cs typeface="Arial Narrow"/>
                          <a:sym typeface="Arial Narrow"/>
                        </a:rPr>
                        <a:t>Grade 3-4</a:t>
                      </a:r>
                      <a:endParaRPr sz="1400" u="none" cap="none" strike="noStrike"/>
                    </a:p>
                  </a:txBody>
                  <a:tcPr marT="36000" marB="36000" marR="0" marL="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666666"/>
                    </a:solidFill>
                  </a:tcPr>
                </a:tc>
              </a:tr>
              <a:tr h="189600">
                <a:tc>
                  <a:txBody>
                    <a:bodyPr/>
                    <a:lstStyle/>
                    <a:p>
                      <a:pPr indent="0" lvl="0" marL="0" marR="0" rtl="0" algn="l">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Bradycardia</a:t>
                      </a:r>
                      <a:r>
                        <a:rPr b="1" baseline="30000" lang="en-US" sz="1200" u="none" cap="none" strike="noStrike">
                          <a:solidFill>
                            <a:srgbClr val="262626"/>
                          </a:solidFill>
                          <a:latin typeface="Arial Narrow"/>
                          <a:ea typeface="Arial Narrow"/>
                          <a:cs typeface="Arial Narrow"/>
                          <a:sym typeface="Arial Narrow"/>
                        </a:rPr>
                        <a:t>¶</a:t>
                      </a:r>
                      <a:endParaRPr sz="1400" u="none" cap="none" strike="noStrike"/>
                    </a:p>
                  </a:txBody>
                  <a:tcPr marT="36000" marB="36000" marR="72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7 (3.8)</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0</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1 (0.5)</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0</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156"/>
                      </a:schemeClr>
                    </a:solidFill>
                  </a:tcPr>
                </a:tc>
              </a:tr>
              <a:tr h="189600">
                <a:tc>
                  <a:txBody>
                    <a:bodyPr/>
                    <a:lstStyle/>
                    <a:p>
                      <a:pPr indent="0" lvl="0" marL="0" marR="0" rtl="0" algn="l">
                        <a:lnSpc>
                          <a:spcPct val="100000"/>
                        </a:lnSpc>
                        <a:spcBef>
                          <a:spcPts val="0"/>
                        </a:spcBef>
                        <a:spcAft>
                          <a:spcPts val="0"/>
                        </a:spcAft>
                        <a:buClr>
                          <a:schemeClr val="accent1"/>
                        </a:buClr>
                        <a:buSzPts val="1200"/>
                        <a:buFont typeface="Arial Narrow"/>
                        <a:buNone/>
                      </a:pPr>
                      <a:r>
                        <a:rPr b="1" lang="en-US" sz="1200" u="none" cap="none" strike="noStrike">
                          <a:solidFill>
                            <a:srgbClr val="262626"/>
                          </a:solidFill>
                          <a:latin typeface="Arial Narrow"/>
                          <a:ea typeface="Arial Narrow"/>
                          <a:cs typeface="Arial Narrow"/>
                          <a:sym typeface="Arial Narrow"/>
                        </a:rPr>
                        <a:t>Photopsia</a:t>
                      </a:r>
                      <a:endParaRPr sz="1400" u="none" cap="none" strike="noStrike"/>
                    </a:p>
                  </a:txBody>
                  <a:tcPr marT="36000" marB="36000" marR="72000" marL="90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0</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0</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0</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400"/>
                        <a:buFont typeface="Arial"/>
                        <a:buNone/>
                      </a:pPr>
                      <a:r>
                        <a:rPr b="0" i="0" lang="en-US" sz="1200" u="none" cap="none" strike="noStrike">
                          <a:solidFill>
                            <a:srgbClr val="262626"/>
                          </a:solidFill>
                          <a:latin typeface="Arial Narrow"/>
                          <a:ea typeface="Arial Narrow"/>
                          <a:cs typeface="Arial Narrow"/>
                          <a:sym typeface="Arial Narrow"/>
                        </a:rPr>
                        <a:t>0</a:t>
                      </a:r>
                      <a:endParaRPr sz="1400" u="none" cap="none" strike="noStrike"/>
                    </a:p>
                  </a:txBody>
                  <a:tcPr marT="36000" marB="3600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accent1"/>
                      </a:solidFill>
                      <a:prstDash val="solid"/>
                      <a:round/>
                      <a:headEnd len="sm" w="sm" type="none"/>
                      <a:tailEnd len="sm" w="sm" type="none"/>
                    </a:lnB>
                    <a:solidFill>
                      <a:schemeClr val="lt1"/>
                    </a:solidFill>
                  </a:tcPr>
                </a:tc>
              </a:tr>
            </a:tbl>
          </a:graphicData>
        </a:graphic>
      </p:graphicFrame>
      <p:sp>
        <p:nvSpPr>
          <p:cNvPr id="3955" name="Google Shape;3955;p104"/>
          <p:cNvSpPr txBox="1"/>
          <p:nvPr/>
        </p:nvSpPr>
        <p:spPr>
          <a:xfrm>
            <a:off x="7208322" y="3642756"/>
            <a:ext cx="4645375" cy="307800"/>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en-US" sz="1400" u="none" cap="none" strike="noStrike">
                <a:solidFill>
                  <a:srgbClr val="262626"/>
                </a:solidFill>
                <a:latin typeface="Arial Narrow"/>
                <a:ea typeface="Arial Narrow"/>
                <a:cs typeface="Arial Narrow"/>
                <a:sym typeface="Arial Narrow"/>
              </a:rPr>
              <a:t>Selected AEs</a:t>
            </a:r>
            <a:endParaRPr b="0" i="0" sz="1400" u="none" cap="none" strike="noStrike">
              <a:solidFill>
                <a:schemeClr val="accent2"/>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0" name="Shape 3960"/>
        <p:cNvGrpSpPr/>
        <p:nvPr/>
      </p:nvGrpSpPr>
      <p:grpSpPr>
        <a:xfrm>
          <a:off x="0" y="0"/>
          <a:ext cx="0" cy="0"/>
          <a:chOff x="0" y="0"/>
          <a:chExt cx="0" cy="0"/>
        </a:xfrm>
      </p:grpSpPr>
      <p:sp>
        <p:nvSpPr>
          <p:cNvPr id="3961" name="Google Shape;3961;p105"/>
          <p:cNvSpPr/>
          <p:nvPr/>
        </p:nvSpPr>
        <p:spPr>
          <a:xfrm>
            <a:off x="0" y="1186936"/>
            <a:ext cx="12192000" cy="3946500"/>
          </a:xfrm>
          <a:prstGeom prst="rect">
            <a:avLst/>
          </a:prstGeom>
          <a:gradFill>
            <a:gsLst>
              <a:gs pos="0">
                <a:srgbClr val="71A0B4">
                  <a:alpha val="3137"/>
                </a:srgbClr>
              </a:gs>
              <a:gs pos="2000">
                <a:srgbClr val="71A0B4">
                  <a:alpha val="3137"/>
                </a:srgbClr>
              </a:gs>
              <a:gs pos="97000">
                <a:srgbClr val="71A0B4">
                  <a:alpha val="7843"/>
                </a:srgbClr>
              </a:gs>
              <a:gs pos="100000">
                <a:srgbClr val="71A0B4">
                  <a:alpha val="7843"/>
                </a:srgbClr>
              </a:gs>
            </a:gsLst>
            <a:lin ang="10800025"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sp>
        <p:nvSpPr>
          <p:cNvPr id="3962" name="Google Shape;3962;p105"/>
          <p:cNvSpPr txBox="1"/>
          <p:nvPr>
            <p:ph idx="12" type="sldNum"/>
          </p:nvPr>
        </p:nvSpPr>
        <p:spPr>
          <a:xfrm>
            <a:off x="0" y="6283764"/>
            <a:ext cx="431700" cy="131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3963" name="Google Shape;3963;p105"/>
          <p:cNvSpPr txBox="1"/>
          <p:nvPr>
            <p:ph type="title"/>
          </p:nvPr>
        </p:nvSpPr>
        <p:spPr>
          <a:xfrm>
            <a:off x="431800" y="258987"/>
            <a:ext cx="11326800" cy="67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900"/>
              <a:buNone/>
            </a:pPr>
            <a:r>
              <a:rPr lang="en-US"/>
              <a:t>Ongoing oral SERD combination studies</a:t>
            </a:r>
            <a:endParaRPr/>
          </a:p>
          <a:p>
            <a:pPr indent="0" lvl="0" marL="0" rtl="0" algn="l">
              <a:lnSpc>
                <a:spcPct val="90000"/>
              </a:lnSpc>
              <a:spcBef>
                <a:spcPts val="0"/>
              </a:spcBef>
              <a:spcAft>
                <a:spcPts val="0"/>
              </a:spcAft>
              <a:buSzPts val="2900"/>
              <a:buNone/>
            </a:pPr>
            <a:r>
              <a:rPr lang="en-US"/>
              <a:t>ELEVATE: Phase 2 trial of elacestrant combination regimens</a:t>
            </a:r>
            <a:r>
              <a:rPr baseline="30000" lang="en-US"/>
              <a:t>1-3</a:t>
            </a:r>
            <a:endParaRPr/>
          </a:p>
        </p:txBody>
      </p:sp>
      <p:sp>
        <p:nvSpPr>
          <p:cNvPr id="3964" name="Google Shape;3964;p105"/>
          <p:cNvSpPr/>
          <p:nvPr/>
        </p:nvSpPr>
        <p:spPr>
          <a:xfrm>
            <a:off x="3418593" y="1283786"/>
            <a:ext cx="2632200" cy="307800"/>
          </a:xfrm>
          <a:prstGeom prst="rect">
            <a:avLst/>
          </a:prstGeom>
          <a:noFill/>
          <a:ln>
            <a:noFill/>
          </a:ln>
        </p:spPr>
        <p:txBody>
          <a:bodyPr anchorCtr="0" anchor="ctr" bIns="91425"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rgbClr val="262626"/>
                </a:solidFill>
                <a:latin typeface="Arial Narrow"/>
                <a:ea typeface="Arial Narrow"/>
                <a:cs typeface="Arial Narrow"/>
                <a:sym typeface="Arial Narrow"/>
              </a:rPr>
              <a:t>ELEVATE PHASE 1b (n=90)</a:t>
            </a:r>
            <a:endParaRPr b="0" i="0" sz="1400" u="none" cap="none" strike="noStrike">
              <a:solidFill>
                <a:srgbClr val="000000"/>
              </a:solidFill>
              <a:latin typeface="Arial"/>
              <a:ea typeface="Arial"/>
              <a:cs typeface="Arial"/>
              <a:sym typeface="Arial"/>
            </a:endParaRPr>
          </a:p>
        </p:txBody>
      </p:sp>
      <p:sp>
        <p:nvSpPr>
          <p:cNvPr id="3965" name="Google Shape;3965;p105"/>
          <p:cNvSpPr/>
          <p:nvPr/>
        </p:nvSpPr>
        <p:spPr>
          <a:xfrm>
            <a:off x="3388298" y="1580481"/>
            <a:ext cx="3308100" cy="1757400"/>
          </a:xfrm>
          <a:prstGeom prst="roundRect">
            <a:avLst>
              <a:gd fmla="val 2452" name="adj"/>
            </a:avLst>
          </a:prstGeom>
          <a:solidFill>
            <a:srgbClr val="FFFFFF"/>
          </a:solidFill>
          <a:ln cap="flat" cmpd="sng" w="19050">
            <a:solidFill>
              <a:srgbClr val="000000"/>
            </a:solidFill>
            <a:prstDash val="solid"/>
            <a:round/>
            <a:headEnd len="sm" w="sm" type="none"/>
            <a:tailEnd len="sm" w="sm" type="none"/>
          </a:ln>
        </p:spPr>
        <p:txBody>
          <a:bodyPr anchorCtr="0" anchor="ctr" bIns="137150" lIns="182875" spcFirstLastPara="1" rIns="91425" wrap="square" tIns="137150">
            <a:noAutofit/>
          </a:bodyPr>
          <a:lstStyle/>
          <a:p>
            <a:pPr indent="0" lvl="0" marL="0" marR="0" rtl="0" algn="l">
              <a:lnSpc>
                <a:spcPct val="100000"/>
              </a:lnSpc>
              <a:spcBef>
                <a:spcPts val="0"/>
              </a:spcBef>
              <a:spcAft>
                <a:spcPts val="0"/>
              </a:spcAft>
              <a:buClr>
                <a:srgbClr val="000000"/>
              </a:buClr>
              <a:buSzPts val="1100"/>
              <a:buFont typeface="Arial"/>
              <a:buNone/>
            </a:pPr>
            <a:r>
              <a:rPr b="1" i="0" lang="en-US" sz="1300" u="none" cap="none" strike="noStrike">
                <a:solidFill>
                  <a:srgbClr val="000000"/>
                </a:solidFill>
                <a:latin typeface="Arial Narrow"/>
                <a:ea typeface="Arial Narrow"/>
                <a:cs typeface="Arial Narrow"/>
                <a:sym typeface="Arial Narrow"/>
              </a:rPr>
              <a:t>Elacestrant </a:t>
            </a:r>
            <a:r>
              <a:rPr b="0" i="0" lang="en-US" sz="1300" u="none" cap="none" strike="noStrike">
                <a:solidFill>
                  <a:srgbClr val="000000"/>
                </a:solidFill>
                <a:latin typeface="Arial Narrow"/>
                <a:ea typeface="Arial Narrow"/>
                <a:cs typeface="Arial Narrow"/>
                <a:sym typeface="Arial Narrow"/>
              </a:rPr>
              <a:t>86-345 mg* combined with either: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3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100"/>
              </a:spcBef>
              <a:spcAft>
                <a:spcPts val="0"/>
              </a:spcAft>
              <a:buClr>
                <a:srgbClr val="000000"/>
              </a:buClr>
              <a:buSzPts val="1100"/>
              <a:buFont typeface="Arial"/>
              <a:buNone/>
            </a:pPr>
            <a:r>
              <a:rPr b="1" i="0" lang="en-US" sz="1300" u="none" cap="none" strike="noStrike">
                <a:solidFill>
                  <a:srgbClr val="000000"/>
                </a:solidFill>
                <a:latin typeface="Arial Narrow"/>
                <a:ea typeface="Arial Narrow"/>
                <a:cs typeface="Arial Narrow"/>
                <a:sym typeface="Arial Narrow"/>
              </a:rPr>
              <a:t>Alpelisib</a:t>
            </a:r>
            <a:r>
              <a:rPr b="0" i="0" lang="en-US" sz="1300" u="none" cap="none" strike="noStrike">
                <a:solidFill>
                  <a:srgbClr val="000000"/>
                </a:solidFill>
                <a:latin typeface="Arial Narrow"/>
                <a:ea typeface="Arial Narrow"/>
                <a:cs typeface="Arial Narrow"/>
                <a:sym typeface="Arial Narrow"/>
              </a:rPr>
              <a:t> 150-250 mg</a:t>
            </a:r>
            <a:r>
              <a:rPr b="0" baseline="30000" i="0" lang="en-US" sz="1300" u="none" cap="none" strike="noStrike">
                <a:solidFill>
                  <a:srgbClr val="000000"/>
                </a:solidFill>
                <a:latin typeface="Arial Narrow"/>
                <a:ea typeface="Arial Narrow"/>
                <a:cs typeface="Arial Narrow"/>
                <a:sym typeface="Arial Narrow"/>
              </a:rPr>
              <a:t>a,b,c</a:t>
            </a:r>
            <a:endParaRPr b="0" i="0" sz="13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200"/>
              </a:spcBef>
              <a:spcAft>
                <a:spcPts val="0"/>
              </a:spcAft>
              <a:buClr>
                <a:srgbClr val="000000"/>
              </a:buClr>
              <a:buSzPts val="1100"/>
              <a:buFont typeface="Arial"/>
              <a:buNone/>
            </a:pPr>
            <a:r>
              <a:rPr b="1" i="0" lang="en-US" sz="1300" u="none" cap="none" strike="noStrike">
                <a:solidFill>
                  <a:srgbClr val="000000"/>
                </a:solidFill>
                <a:latin typeface="Arial Narrow"/>
                <a:ea typeface="Arial Narrow"/>
                <a:cs typeface="Arial Narrow"/>
                <a:sym typeface="Arial Narrow"/>
              </a:rPr>
              <a:t>Everolimus</a:t>
            </a:r>
            <a:r>
              <a:rPr b="0" i="0" lang="en-US" sz="1300" u="none" cap="none" strike="noStrike">
                <a:solidFill>
                  <a:srgbClr val="000000"/>
                </a:solidFill>
                <a:latin typeface="Arial Narrow"/>
                <a:ea typeface="Arial Narrow"/>
                <a:cs typeface="Arial Narrow"/>
                <a:sym typeface="Arial Narrow"/>
              </a:rPr>
              <a:t> 5-10 mg</a:t>
            </a:r>
            <a:r>
              <a:rPr b="0" baseline="30000" i="0" lang="en-US" sz="1300" u="none" cap="none" strike="noStrike">
                <a:solidFill>
                  <a:srgbClr val="000000"/>
                </a:solidFill>
                <a:latin typeface="Arial Narrow"/>
                <a:ea typeface="Arial Narrow"/>
                <a:cs typeface="Arial Narrow"/>
                <a:sym typeface="Arial Narrow"/>
              </a:rPr>
              <a:t>d,e,f,g</a:t>
            </a:r>
            <a:endParaRPr b="0" i="0" sz="13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200"/>
              </a:spcBef>
              <a:spcAft>
                <a:spcPts val="0"/>
              </a:spcAft>
              <a:buClr>
                <a:srgbClr val="000000"/>
              </a:buClr>
              <a:buSzPts val="1100"/>
              <a:buFont typeface="Arial"/>
              <a:buNone/>
            </a:pPr>
            <a:r>
              <a:rPr b="1" i="0" lang="en-US" sz="1300" u="none" cap="none" strike="noStrike">
                <a:solidFill>
                  <a:srgbClr val="000000"/>
                </a:solidFill>
                <a:latin typeface="Arial Narrow"/>
                <a:ea typeface="Arial Narrow"/>
                <a:cs typeface="Arial Narrow"/>
                <a:sym typeface="Arial Narrow"/>
              </a:rPr>
              <a:t>Palbociclib </a:t>
            </a:r>
            <a:r>
              <a:rPr b="0" i="0" lang="en-US" sz="1300" u="none" cap="none" strike="noStrike">
                <a:solidFill>
                  <a:srgbClr val="000000"/>
                </a:solidFill>
                <a:latin typeface="Arial Narrow"/>
                <a:ea typeface="Arial Narrow"/>
                <a:cs typeface="Arial Narrow"/>
                <a:sym typeface="Arial Narrow"/>
              </a:rPr>
              <a:t>100-125 mg</a:t>
            </a:r>
            <a:r>
              <a:rPr b="0" baseline="30000" i="0" lang="en-US" sz="1300" u="none" cap="none" strike="noStrike">
                <a:solidFill>
                  <a:srgbClr val="000000"/>
                </a:solidFill>
                <a:latin typeface="Arial Narrow"/>
                <a:ea typeface="Arial Narrow"/>
                <a:cs typeface="Arial Narrow"/>
                <a:sym typeface="Arial Narrow"/>
              </a:rPr>
              <a:t>h,i,j</a:t>
            </a:r>
            <a:endParaRPr b="0" i="0" sz="13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200"/>
              </a:spcBef>
              <a:spcAft>
                <a:spcPts val="0"/>
              </a:spcAft>
              <a:buClr>
                <a:srgbClr val="000000"/>
              </a:buClr>
              <a:buSzPts val="1100"/>
              <a:buFont typeface="Arial"/>
              <a:buNone/>
            </a:pPr>
            <a:r>
              <a:rPr b="1" i="0" lang="en-US" sz="1300" u="none" cap="none" strike="noStrike">
                <a:solidFill>
                  <a:srgbClr val="000000"/>
                </a:solidFill>
                <a:latin typeface="Arial Narrow"/>
                <a:ea typeface="Arial Narrow"/>
                <a:cs typeface="Arial Narrow"/>
                <a:sym typeface="Arial Narrow"/>
              </a:rPr>
              <a:t>Ribociclib</a:t>
            </a:r>
            <a:r>
              <a:rPr b="0" i="0" lang="en-US" sz="1300" u="none" cap="none" strike="noStrike">
                <a:solidFill>
                  <a:srgbClr val="000000"/>
                </a:solidFill>
                <a:latin typeface="Arial Narrow"/>
                <a:ea typeface="Arial Narrow"/>
                <a:cs typeface="Arial Narrow"/>
                <a:sym typeface="Arial Narrow"/>
              </a:rPr>
              <a:t> 400-600 mg</a:t>
            </a:r>
            <a:r>
              <a:rPr b="0" baseline="30000" i="0" lang="en-US" sz="1300" u="none" cap="none" strike="noStrike">
                <a:solidFill>
                  <a:srgbClr val="000000"/>
                </a:solidFill>
                <a:latin typeface="Arial Narrow"/>
                <a:ea typeface="Arial Narrow"/>
                <a:cs typeface="Arial Narrow"/>
                <a:sym typeface="Arial Narrow"/>
              </a:rPr>
              <a:t>k,l,m,n,o</a:t>
            </a:r>
            <a:endParaRPr b="0" i="0" sz="13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200"/>
              </a:spcBef>
              <a:spcAft>
                <a:spcPts val="100"/>
              </a:spcAft>
              <a:buClr>
                <a:srgbClr val="000000"/>
              </a:buClr>
              <a:buSzPts val="1100"/>
              <a:buFont typeface="Arial"/>
              <a:buNone/>
            </a:pPr>
            <a:r>
              <a:rPr b="1" i="0" lang="en-US" sz="1300" u="none" cap="none" strike="noStrike">
                <a:solidFill>
                  <a:srgbClr val="000000"/>
                </a:solidFill>
                <a:latin typeface="Arial Narrow"/>
                <a:ea typeface="Arial Narrow"/>
                <a:cs typeface="Arial Narrow"/>
                <a:sym typeface="Arial Narrow"/>
              </a:rPr>
              <a:t>Capivasertib</a:t>
            </a:r>
            <a:r>
              <a:rPr b="0" i="0" lang="en-US" sz="1300" u="none" cap="none" strike="noStrike">
                <a:solidFill>
                  <a:srgbClr val="000000"/>
                </a:solidFill>
                <a:latin typeface="Arial Narrow"/>
                <a:ea typeface="Arial Narrow"/>
                <a:cs typeface="Arial Narrow"/>
                <a:sym typeface="Arial Narrow"/>
              </a:rPr>
              <a:t> 320-400 mg</a:t>
            </a:r>
            <a:r>
              <a:rPr b="0" baseline="30000" i="0" lang="en-US" sz="1300" u="none" cap="none" strike="noStrike">
                <a:solidFill>
                  <a:srgbClr val="000000"/>
                </a:solidFill>
                <a:latin typeface="Arial Narrow"/>
                <a:ea typeface="Arial Narrow"/>
                <a:cs typeface="Arial Narrow"/>
                <a:sym typeface="Arial Narrow"/>
              </a:rPr>
              <a:t>p,q,r</a:t>
            </a:r>
            <a:endParaRPr b="0" i="0" sz="1400" u="none" cap="none" strike="noStrike">
              <a:solidFill>
                <a:srgbClr val="000000"/>
              </a:solidFill>
              <a:latin typeface="Arial"/>
              <a:ea typeface="Arial"/>
              <a:cs typeface="Arial"/>
              <a:sym typeface="Arial"/>
            </a:endParaRPr>
          </a:p>
        </p:txBody>
      </p:sp>
      <p:sp>
        <p:nvSpPr>
          <p:cNvPr id="3966" name="Google Shape;3966;p105"/>
          <p:cNvSpPr/>
          <p:nvPr/>
        </p:nvSpPr>
        <p:spPr>
          <a:xfrm>
            <a:off x="8099974" y="1273044"/>
            <a:ext cx="2942100" cy="307800"/>
          </a:xfrm>
          <a:prstGeom prst="rect">
            <a:avLst/>
          </a:prstGeom>
          <a:noFill/>
          <a:ln>
            <a:noFill/>
          </a:ln>
        </p:spPr>
        <p:txBody>
          <a:bodyPr anchorCtr="0" anchor="ctr" bIns="91425"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sng" cap="none" strike="noStrike">
                <a:solidFill>
                  <a:srgbClr val="262626"/>
                </a:solidFill>
                <a:latin typeface="Arial Narrow"/>
                <a:ea typeface="Arial Narrow"/>
                <a:cs typeface="Arial Narrow"/>
                <a:sym typeface="Arial Narrow"/>
              </a:rPr>
              <a:t>ELEVATE PHASE 2</a:t>
            </a:r>
            <a:endParaRPr b="0" i="0" sz="1400" u="none" cap="none" strike="noStrike">
              <a:solidFill>
                <a:srgbClr val="000000"/>
              </a:solidFill>
              <a:latin typeface="Arial"/>
              <a:ea typeface="Arial"/>
              <a:cs typeface="Arial"/>
              <a:sym typeface="Arial"/>
            </a:endParaRPr>
          </a:p>
        </p:txBody>
      </p:sp>
      <p:sp>
        <p:nvSpPr>
          <p:cNvPr id="3967" name="Google Shape;3967;p105"/>
          <p:cNvSpPr/>
          <p:nvPr/>
        </p:nvSpPr>
        <p:spPr>
          <a:xfrm>
            <a:off x="8100742" y="1580480"/>
            <a:ext cx="3724200" cy="617400"/>
          </a:xfrm>
          <a:prstGeom prst="roundRect">
            <a:avLst>
              <a:gd fmla="val 0" name="adj"/>
            </a:avLst>
          </a:prstGeom>
          <a:solidFill>
            <a:schemeClr val="accent1"/>
          </a:solidFill>
          <a:ln>
            <a:noFill/>
          </a:ln>
        </p:spPr>
        <p:txBody>
          <a:bodyPr anchorCtr="0" anchor="ctr" bIns="45700" lIns="18287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300" u="none" cap="none" strike="noStrike">
                <a:solidFill>
                  <a:srgbClr val="FFFFFF"/>
                </a:solidFill>
                <a:latin typeface="Arial Narrow"/>
                <a:ea typeface="Arial Narrow"/>
                <a:cs typeface="Arial Narrow"/>
                <a:sym typeface="Arial Narrow"/>
              </a:rPr>
              <a:t>Elacestrant 345 mg + everolimus 7.5 mg</a:t>
            </a:r>
            <a:endParaRPr b="1" i="0" sz="13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200"/>
              <a:buFont typeface="Arial"/>
              <a:buNone/>
            </a:pPr>
            <a:r>
              <a:rPr b="1" i="0" lang="en-US" sz="1300" u="none" cap="none" strike="noStrike">
                <a:solidFill>
                  <a:srgbClr val="FFFFFF"/>
                </a:solidFill>
                <a:latin typeface="Arial Narrow"/>
                <a:ea typeface="Arial Narrow"/>
                <a:cs typeface="Arial Narrow"/>
                <a:sym typeface="Arial Narrow"/>
              </a:rPr>
              <a:t>(n=50)</a:t>
            </a:r>
            <a:endParaRPr b="1" i="0" sz="1300" u="none" cap="none" strike="noStrike">
              <a:solidFill>
                <a:srgbClr val="000000"/>
              </a:solidFill>
              <a:latin typeface="Arial Narrow"/>
              <a:ea typeface="Arial Narrow"/>
              <a:cs typeface="Arial Narrow"/>
              <a:sym typeface="Arial Narrow"/>
            </a:endParaRPr>
          </a:p>
        </p:txBody>
      </p:sp>
      <p:sp>
        <p:nvSpPr>
          <p:cNvPr id="3968" name="Google Shape;3968;p105"/>
          <p:cNvSpPr/>
          <p:nvPr/>
        </p:nvSpPr>
        <p:spPr>
          <a:xfrm rot="5400000">
            <a:off x="341328" y="1747582"/>
            <a:ext cx="2819100" cy="2484900"/>
          </a:xfrm>
          <a:prstGeom prst="roundRect">
            <a:avLst>
              <a:gd fmla="val 2155" name="adj"/>
            </a:avLst>
          </a:prstGeom>
          <a:solidFill>
            <a:srgbClr val="FFFFFF"/>
          </a:solidFill>
          <a:ln cap="flat" cmpd="sng" w="19050">
            <a:solidFill>
              <a:srgbClr val="000000"/>
            </a:solidFill>
            <a:prstDash val="solid"/>
            <a:round/>
            <a:headEnd len="sm" w="sm" type="none"/>
            <a:tailEnd len="sm" w="sm" type="none"/>
          </a:ln>
        </p:spPr>
        <p:txBody>
          <a:bodyPr anchorCtr="0" anchor="ctr" bIns="137150" lIns="182875" spcFirstLastPara="1" rIns="91425" wrap="square" tIns="137150">
            <a:noAutofit/>
          </a:bodyPr>
          <a:lstStyle/>
          <a:p>
            <a:pPr indent="0" lvl="2"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Arial Narrow"/>
              <a:ea typeface="Arial Narrow"/>
              <a:cs typeface="Arial Narrow"/>
              <a:sym typeface="Arial Narrow"/>
            </a:endParaRPr>
          </a:p>
        </p:txBody>
      </p:sp>
      <p:sp>
        <p:nvSpPr>
          <p:cNvPr id="3969" name="Google Shape;3969;p105"/>
          <p:cNvSpPr/>
          <p:nvPr/>
        </p:nvSpPr>
        <p:spPr>
          <a:xfrm>
            <a:off x="493526" y="1292424"/>
            <a:ext cx="2392800" cy="2154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262626"/>
                </a:solidFill>
                <a:latin typeface="Arial Narrow"/>
                <a:ea typeface="Arial Narrow"/>
                <a:cs typeface="Arial Narrow"/>
                <a:sym typeface="Arial Narrow"/>
              </a:rPr>
              <a:t>KEY ELIGIBILITY</a:t>
            </a:r>
            <a:endParaRPr b="0" i="0" sz="1400" u="none" cap="none" strike="noStrike">
              <a:solidFill>
                <a:srgbClr val="000000"/>
              </a:solidFill>
              <a:latin typeface="Arial"/>
              <a:ea typeface="Arial"/>
              <a:cs typeface="Arial"/>
              <a:sym typeface="Arial"/>
            </a:endParaRPr>
          </a:p>
        </p:txBody>
      </p:sp>
      <p:grpSp>
        <p:nvGrpSpPr>
          <p:cNvPr id="3970" name="Google Shape;3970;p105"/>
          <p:cNvGrpSpPr/>
          <p:nvPr/>
        </p:nvGrpSpPr>
        <p:grpSpPr>
          <a:xfrm>
            <a:off x="271550" y="4540364"/>
            <a:ext cx="6714306" cy="484800"/>
            <a:chOff x="271550" y="4710720"/>
            <a:chExt cx="6714306" cy="484800"/>
          </a:xfrm>
        </p:grpSpPr>
        <p:sp>
          <p:nvSpPr>
            <p:cNvPr id="3971" name="Google Shape;3971;p105"/>
            <p:cNvSpPr txBox="1"/>
            <p:nvPr/>
          </p:nvSpPr>
          <p:spPr>
            <a:xfrm>
              <a:off x="1863356" y="4727308"/>
              <a:ext cx="5122500" cy="200100"/>
            </a:xfrm>
            <a:prstGeom prst="rect">
              <a:avLst/>
            </a:prstGeom>
            <a:noFill/>
            <a:ln>
              <a:noFill/>
            </a:ln>
          </p:spPr>
          <p:txBody>
            <a:bodyPr anchorCtr="0" anchor="t" bIns="0" lIns="0" spcFirstLastPara="1" rIns="0" wrap="square" tIns="0">
              <a:spAutoFit/>
            </a:bodyPr>
            <a:lstStyle/>
            <a:p>
              <a:pPr indent="0" lvl="0" marL="0" marR="389509" rtl="0" algn="l">
                <a:lnSpc>
                  <a:spcPct val="110000"/>
                </a:lnSpc>
                <a:spcBef>
                  <a:spcPts val="0"/>
                </a:spcBef>
                <a:spcAft>
                  <a:spcPts val="0"/>
                </a:spcAft>
                <a:buClr>
                  <a:srgbClr val="000000"/>
                </a:buClr>
                <a:buSzPts val="1300"/>
                <a:buFont typeface="Arial"/>
                <a:buNone/>
              </a:pPr>
              <a:r>
                <a:rPr b="1" i="0" lang="en-US" sz="1300" u="none" cap="none" strike="noStrike">
                  <a:solidFill>
                    <a:srgbClr val="000000"/>
                  </a:solidFill>
                  <a:latin typeface="Arial Narrow"/>
                  <a:ea typeface="Arial Narrow"/>
                  <a:cs typeface="Arial Narrow"/>
                  <a:sym typeface="Arial Narrow"/>
                </a:rPr>
                <a:t>Primary: </a:t>
              </a:r>
              <a:r>
                <a:rPr b="0" i="0" lang="en-US" sz="1300" u="none" cap="none" strike="noStrike">
                  <a:solidFill>
                    <a:srgbClr val="000000"/>
                  </a:solidFill>
                  <a:latin typeface="Arial Narrow"/>
                  <a:ea typeface="Arial Narrow"/>
                  <a:cs typeface="Arial Narrow"/>
                  <a:sym typeface="Arial Narrow"/>
                </a:rPr>
                <a:t>PFS (RECIST v1.1)</a:t>
              </a:r>
              <a:endParaRPr b="0" i="0" sz="1400" u="none" cap="none" strike="noStrike">
                <a:solidFill>
                  <a:srgbClr val="000000"/>
                </a:solidFill>
                <a:latin typeface="Arial"/>
                <a:ea typeface="Arial"/>
                <a:cs typeface="Arial"/>
                <a:sym typeface="Arial"/>
              </a:endParaRPr>
            </a:p>
          </p:txBody>
        </p:sp>
        <p:sp>
          <p:nvSpPr>
            <p:cNvPr id="3972" name="Google Shape;3972;p105"/>
            <p:cNvSpPr txBox="1"/>
            <p:nvPr/>
          </p:nvSpPr>
          <p:spPr>
            <a:xfrm>
              <a:off x="271550" y="4747879"/>
              <a:ext cx="1133100" cy="4002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1200"/>
                <a:buFont typeface="Arial"/>
                <a:buNone/>
              </a:pPr>
              <a:r>
                <a:rPr b="1" i="0" lang="en-US" sz="1300" u="none" cap="none" strike="noStrike">
                  <a:solidFill>
                    <a:srgbClr val="000000"/>
                  </a:solidFill>
                  <a:latin typeface="Arial Narrow"/>
                  <a:ea typeface="Arial Narrow"/>
                  <a:cs typeface="Arial Narrow"/>
                  <a:sym typeface="Arial Narrow"/>
                </a:rPr>
                <a:t>Phase 2</a:t>
              </a:r>
              <a:endParaRPr b="0" i="0" sz="1400" u="none" cap="none" strike="noStrike">
                <a:solidFill>
                  <a:srgbClr val="000000"/>
                </a:solidFill>
                <a:latin typeface="Arial"/>
                <a:ea typeface="Arial"/>
                <a:cs typeface="Arial"/>
                <a:sym typeface="Arial"/>
              </a:endParaRPr>
            </a:p>
            <a:p>
              <a:pPr indent="0" lvl="0" marL="0" marR="0" rtl="0" algn="r">
                <a:lnSpc>
                  <a:spcPct val="100000"/>
                </a:lnSpc>
                <a:spcBef>
                  <a:spcPts val="0"/>
                </a:spcBef>
                <a:spcAft>
                  <a:spcPts val="0"/>
                </a:spcAft>
                <a:buClr>
                  <a:srgbClr val="000000"/>
                </a:buClr>
                <a:buSzPts val="1200"/>
                <a:buFont typeface="Arial"/>
                <a:buNone/>
              </a:pPr>
              <a:r>
                <a:rPr b="1" i="0" lang="en-US" sz="1300" u="none" cap="none" strike="noStrike">
                  <a:solidFill>
                    <a:srgbClr val="000000"/>
                  </a:solidFill>
                  <a:latin typeface="Arial Narrow"/>
                  <a:ea typeface="Arial Narrow"/>
                  <a:cs typeface="Arial Narrow"/>
                  <a:sym typeface="Arial Narrow"/>
                </a:rPr>
                <a:t>Objectives</a:t>
              </a:r>
              <a:endParaRPr b="0" i="0" sz="1400" u="none" cap="none" strike="noStrike">
                <a:solidFill>
                  <a:srgbClr val="000000"/>
                </a:solidFill>
                <a:latin typeface="Arial"/>
                <a:ea typeface="Arial"/>
                <a:cs typeface="Arial"/>
                <a:sym typeface="Arial"/>
              </a:endParaRPr>
            </a:p>
          </p:txBody>
        </p:sp>
        <p:sp>
          <p:nvSpPr>
            <p:cNvPr id="3973" name="Google Shape;3973;p105"/>
            <p:cNvSpPr txBox="1"/>
            <p:nvPr/>
          </p:nvSpPr>
          <p:spPr>
            <a:xfrm>
              <a:off x="1717951" y="4900572"/>
              <a:ext cx="4695300" cy="292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300" u="none" cap="none" strike="noStrike">
                  <a:solidFill>
                    <a:srgbClr val="000000"/>
                  </a:solidFill>
                  <a:latin typeface="Arial Narrow"/>
                  <a:ea typeface="Arial Narrow"/>
                  <a:cs typeface="Arial Narrow"/>
                  <a:sym typeface="Arial Narrow"/>
                </a:rPr>
                <a:t> Secondary: </a:t>
              </a:r>
              <a:r>
                <a:rPr b="0" i="0" lang="en-US" sz="1300" u="none" cap="none" strike="noStrike">
                  <a:solidFill>
                    <a:srgbClr val="000000"/>
                  </a:solidFill>
                  <a:latin typeface="Arial Narrow"/>
                  <a:ea typeface="Arial Narrow"/>
                  <a:cs typeface="Arial Narrow"/>
                  <a:sym typeface="Arial Narrow"/>
                </a:rPr>
                <a:t>ORR, DoR, CBR, PFS, OS, and safety</a:t>
              </a:r>
              <a:endParaRPr b="0" i="0" sz="1400" u="none" cap="none" strike="noStrike">
                <a:solidFill>
                  <a:srgbClr val="000000"/>
                </a:solidFill>
                <a:latin typeface="Arial"/>
                <a:ea typeface="Arial"/>
                <a:cs typeface="Arial"/>
                <a:sym typeface="Arial"/>
              </a:endParaRPr>
            </a:p>
          </p:txBody>
        </p:sp>
        <p:cxnSp>
          <p:nvCxnSpPr>
            <p:cNvPr id="3974" name="Google Shape;3974;p105"/>
            <p:cNvCxnSpPr/>
            <p:nvPr/>
          </p:nvCxnSpPr>
          <p:spPr>
            <a:xfrm>
              <a:off x="1609219" y="4710720"/>
              <a:ext cx="0" cy="484800"/>
            </a:xfrm>
            <a:prstGeom prst="straightConnector1">
              <a:avLst/>
            </a:prstGeom>
            <a:noFill/>
            <a:ln cap="flat" cmpd="sng" w="19050">
              <a:solidFill>
                <a:schemeClr val="accent1"/>
              </a:solidFill>
              <a:prstDash val="solid"/>
              <a:round/>
              <a:headEnd len="sm" w="sm" type="none"/>
              <a:tailEnd len="sm" w="sm" type="none"/>
            </a:ln>
          </p:spPr>
        </p:cxnSp>
      </p:grpSp>
      <p:sp>
        <p:nvSpPr>
          <p:cNvPr id="3975" name="Google Shape;3975;p105"/>
          <p:cNvSpPr/>
          <p:nvPr/>
        </p:nvSpPr>
        <p:spPr>
          <a:xfrm>
            <a:off x="3388298" y="3694224"/>
            <a:ext cx="3321000" cy="705300"/>
          </a:xfrm>
          <a:prstGeom prst="roundRect">
            <a:avLst>
              <a:gd fmla="val 5862" name="adj"/>
            </a:avLst>
          </a:prstGeom>
          <a:solidFill>
            <a:srgbClr val="FFFFFF"/>
          </a:solidFill>
          <a:ln cap="flat" cmpd="sng" w="19050">
            <a:solidFill>
              <a:srgbClr val="000000"/>
            </a:solidFill>
            <a:prstDash val="solid"/>
            <a:round/>
            <a:headEnd len="sm" w="sm" type="none"/>
            <a:tailEnd len="sm" w="sm" type="none"/>
          </a:ln>
        </p:spPr>
        <p:txBody>
          <a:bodyPr anchorCtr="0" anchor="ctr" bIns="137150" lIns="182875" spcFirstLastPara="1" rIns="91425" wrap="square" tIns="137150">
            <a:noAutofit/>
          </a:bodyPr>
          <a:lstStyle/>
          <a:p>
            <a:pPr indent="0" lvl="0" marL="0" marR="0" rtl="0" algn="l">
              <a:lnSpc>
                <a:spcPct val="100000"/>
              </a:lnSpc>
              <a:spcBef>
                <a:spcPts val="0"/>
              </a:spcBef>
              <a:spcAft>
                <a:spcPts val="0"/>
              </a:spcAft>
              <a:buClr>
                <a:srgbClr val="000000"/>
              </a:buClr>
              <a:buSzPts val="1050"/>
              <a:buFont typeface="Arial"/>
              <a:buNone/>
            </a:pPr>
            <a:r>
              <a:rPr b="1" i="0" lang="en-US" sz="1300" u="none" cap="none" strike="noStrike">
                <a:solidFill>
                  <a:srgbClr val="000000"/>
                </a:solidFill>
                <a:latin typeface="Arial Narrow"/>
                <a:ea typeface="Arial Narrow"/>
                <a:cs typeface="Arial Narrow"/>
                <a:sym typeface="Arial Narrow"/>
              </a:rPr>
              <a:t>Elacestrant </a:t>
            </a:r>
            <a:r>
              <a:rPr b="0" i="0" lang="en-US" sz="1300" u="none" cap="none" strike="noStrike">
                <a:solidFill>
                  <a:srgbClr val="000000"/>
                </a:solidFill>
                <a:latin typeface="Arial Narrow"/>
                <a:ea typeface="Arial Narrow"/>
                <a:cs typeface="Arial Narrow"/>
                <a:sym typeface="Arial Narrow"/>
              </a:rPr>
              <a:t>258-345 mg* combined </a:t>
            </a:r>
            <a:br>
              <a:rPr b="0" i="0" lang="en-US" sz="1300" u="none" cap="none" strike="noStrike">
                <a:solidFill>
                  <a:srgbClr val="000000"/>
                </a:solidFill>
                <a:latin typeface="Arial Narrow"/>
                <a:ea typeface="Arial Narrow"/>
                <a:cs typeface="Arial Narrow"/>
                <a:sym typeface="Arial Narrow"/>
              </a:rPr>
            </a:br>
            <a:r>
              <a:rPr b="0" i="0" lang="en-US" sz="1300" u="none" cap="none" strike="noStrike">
                <a:solidFill>
                  <a:srgbClr val="000000"/>
                </a:solidFill>
                <a:latin typeface="Arial Narrow"/>
                <a:ea typeface="Arial Narrow"/>
                <a:cs typeface="Arial Narrow"/>
                <a:sym typeface="Arial Narrow"/>
              </a:rPr>
              <a:t>with </a:t>
            </a:r>
            <a:r>
              <a:rPr b="1" i="0" lang="en-US" sz="1300" u="none" cap="none" strike="noStrike">
                <a:solidFill>
                  <a:srgbClr val="000000"/>
                </a:solidFill>
                <a:latin typeface="Arial Narrow"/>
                <a:ea typeface="Arial Narrow"/>
                <a:cs typeface="Arial Narrow"/>
                <a:sym typeface="Arial Narrow"/>
              </a:rPr>
              <a:t>abemaciclib</a:t>
            </a:r>
            <a:r>
              <a:rPr b="0" i="0" lang="en-US" sz="1300" u="none" cap="none" strike="noStrike">
                <a:solidFill>
                  <a:srgbClr val="000000"/>
                </a:solidFill>
                <a:latin typeface="Arial Narrow"/>
                <a:ea typeface="Arial Narrow"/>
                <a:cs typeface="Arial Narrow"/>
                <a:sym typeface="Arial Narrow"/>
              </a:rPr>
              <a:t> 100-150 mg</a:t>
            </a:r>
            <a:r>
              <a:rPr b="0" baseline="30000" i="0" lang="en-US" sz="1300" u="none" cap="none" strike="noStrike">
                <a:solidFill>
                  <a:srgbClr val="000000"/>
                </a:solidFill>
                <a:latin typeface="Arial Narrow"/>
                <a:ea typeface="Arial Narrow"/>
                <a:cs typeface="Arial Narrow"/>
                <a:sym typeface="Arial Narrow"/>
              </a:rPr>
              <a:t>s,t,u</a:t>
            </a:r>
            <a:endParaRPr b="0" i="0" sz="1300" u="none" cap="none" strike="noStrike">
              <a:solidFill>
                <a:srgbClr val="000000"/>
              </a:solidFill>
              <a:latin typeface="Arial Narrow"/>
              <a:ea typeface="Arial Narrow"/>
              <a:cs typeface="Arial Narrow"/>
              <a:sym typeface="Arial Narrow"/>
            </a:endParaRPr>
          </a:p>
        </p:txBody>
      </p:sp>
      <p:sp>
        <p:nvSpPr>
          <p:cNvPr id="3976" name="Google Shape;3976;p105"/>
          <p:cNvSpPr/>
          <p:nvPr/>
        </p:nvSpPr>
        <p:spPr>
          <a:xfrm>
            <a:off x="3404932" y="3468063"/>
            <a:ext cx="2371200" cy="292500"/>
          </a:xfrm>
          <a:prstGeom prst="rect">
            <a:avLst/>
          </a:prstGeom>
          <a:noFill/>
          <a:ln>
            <a:noFill/>
          </a:ln>
        </p:spPr>
        <p:txBody>
          <a:bodyPr anchorCtr="0" anchor="ctr" bIns="91425"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rPr b="1" i="0" lang="en-US" sz="1300" u="none" cap="none" strike="noStrike">
                <a:solidFill>
                  <a:srgbClr val="262626"/>
                </a:solidFill>
                <a:latin typeface="Arial Narrow"/>
                <a:ea typeface="Arial Narrow"/>
                <a:cs typeface="Arial Narrow"/>
                <a:sym typeface="Arial Narrow"/>
              </a:rPr>
              <a:t>ELECTRA PHASE 1b (n=27)</a:t>
            </a:r>
            <a:endParaRPr b="1" i="0" sz="1300" u="none" cap="none" strike="noStrike">
              <a:solidFill>
                <a:srgbClr val="262626"/>
              </a:solidFill>
              <a:latin typeface="Arial Narrow"/>
              <a:ea typeface="Arial Narrow"/>
              <a:cs typeface="Arial Narrow"/>
              <a:sym typeface="Arial Narrow"/>
            </a:endParaRPr>
          </a:p>
        </p:txBody>
      </p:sp>
      <p:sp>
        <p:nvSpPr>
          <p:cNvPr id="3977" name="Google Shape;3977;p105"/>
          <p:cNvSpPr/>
          <p:nvPr/>
        </p:nvSpPr>
        <p:spPr>
          <a:xfrm>
            <a:off x="8099975" y="2333539"/>
            <a:ext cx="3724200" cy="597900"/>
          </a:xfrm>
          <a:prstGeom prst="roundRect">
            <a:avLst>
              <a:gd fmla="val 4962" name="adj"/>
            </a:avLst>
          </a:prstGeom>
          <a:solidFill>
            <a:schemeClr val="accent1"/>
          </a:solidFill>
          <a:ln cap="flat" cmpd="sng" w="38100">
            <a:solidFill>
              <a:schemeClr val="lt1"/>
            </a:solidFill>
            <a:prstDash val="solid"/>
            <a:round/>
            <a:headEnd len="sm" w="sm" type="none"/>
            <a:tailEnd len="sm" w="sm" type="none"/>
          </a:ln>
        </p:spPr>
        <p:txBody>
          <a:bodyPr anchorCtr="0" anchor="ctr" bIns="45700" lIns="18287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300" u="none" cap="none" strike="noStrike">
                <a:solidFill>
                  <a:srgbClr val="FFFFFF"/>
                </a:solidFill>
                <a:latin typeface="Arial Narrow"/>
                <a:ea typeface="Arial Narrow"/>
                <a:cs typeface="Arial Narrow"/>
                <a:sym typeface="Arial Narrow"/>
              </a:rPr>
              <a:t>Elacestrant 345 mg + abemaciclib 150 mg</a:t>
            </a:r>
            <a:endParaRPr b="1" i="0" sz="1300" u="none" cap="none" strike="noStrike">
              <a:solidFill>
                <a:srgbClr val="000000"/>
              </a:solidFill>
              <a:latin typeface="Arial Narrow"/>
              <a:ea typeface="Arial Narrow"/>
              <a:cs typeface="Arial Narrow"/>
              <a:sym typeface="Arial Narrow"/>
            </a:endParaRPr>
          </a:p>
          <a:p>
            <a:pPr indent="0" lvl="0" marL="0" marR="0" rtl="0" algn="l">
              <a:lnSpc>
                <a:spcPct val="100000"/>
              </a:lnSpc>
              <a:spcBef>
                <a:spcPts val="0"/>
              </a:spcBef>
              <a:spcAft>
                <a:spcPts val="0"/>
              </a:spcAft>
              <a:buClr>
                <a:srgbClr val="000000"/>
              </a:buClr>
              <a:buSzPts val="1200"/>
              <a:buFont typeface="Arial"/>
              <a:buNone/>
            </a:pPr>
            <a:r>
              <a:rPr b="1" i="0" lang="en-US" sz="1300" u="none" cap="none" strike="noStrike">
                <a:solidFill>
                  <a:srgbClr val="FFFFFF"/>
                </a:solidFill>
                <a:latin typeface="Arial Narrow"/>
                <a:ea typeface="Arial Narrow"/>
                <a:cs typeface="Arial Narrow"/>
                <a:sym typeface="Arial Narrow"/>
              </a:rPr>
              <a:t>(n=60)</a:t>
            </a:r>
            <a:endParaRPr b="1" i="0" sz="1300" u="none" cap="none" strike="noStrike">
              <a:solidFill>
                <a:srgbClr val="000000"/>
              </a:solidFill>
              <a:latin typeface="Arial Narrow"/>
              <a:ea typeface="Arial Narrow"/>
              <a:cs typeface="Arial Narrow"/>
              <a:sym typeface="Arial Narrow"/>
            </a:endParaRPr>
          </a:p>
        </p:txBody>
      </p:sp>
      <p:sp>
        <p:nvSpPr>
          <p:cNvPr id="3978" name="Google Shape;3978;p105"/>
          <p:cNvSpPr/>
          <p:nvPr/>
        </p:nvSpPr>
        <p:spPr>
          <a:xfrm>
            <a:off x="7174409" y="1580480"/>
            <a:ext cx="470100" cy="2819100"/>
          </a:xfrm>
          <a:prstGeom prst="roundRect">
            <a:avLst>
              <a:gd fmla="val 8024" name="adj"/>
            </a:avLst>
          </a:prstGeom>
          <a:solidFill>
            <a:srgbClr val="FFFFFF"/>
          </a:solidFill>
          <a:ln cap="flat" cmpd="sng" w="9525">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rgbClr val="FFFFFF"/>
              </a:solidFill>
              <a:latin typeface="Arial Narrow"/>
              <a:ea typeface="Arial Narrow"/>
              <a:cs typeface="Arial Narrow"/>
              <a:sym typeface="Arial Narrow"/>
            </a:endParaRPr>
          </a:p>
        </p:txBody>
      </p:sp>
      <p:sp>
        <p:nvSpPr>
          <p:cNvPr id="3979" name="Google Shape;3979;p105"/>
          <p:cNvSpPr txBox="1"/>
          <p:nvPr/>
        </p:nvSpPr>
        <p:spPr>
          <a:xfrm rot="-5400000">
            <a:off x="6911324" y="2742773"/>
            <a:ext cx="10071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Arial Narrow"/>
                <a:ea typeface="Arial Narrow"/>
                <a:cs typeface="Arial Narrow"/>
                <a:sym typeface="Arial Narrow"/>
              </a:rPr>
              <a:t>RP2D</a:t>
            </a:r>
            <a:endParaRPr b="0" i="0" sz="1400" u="none" cap="none" strike="noStrike">
              <a:solidFill>
                <a:srgbClr val="000000"/>
              </a:solidFill>
              <a:latin typeface="Arial Narrow"/>
              <a:ea typeface="Arial Narrow"/>
              <a:cs typeface="Arial Narrow"/>
              <a:sym typeface="Arial Narrow"/>
            </a:endParaRPr>
          </a:p>
        </p:txBody>
      </p:sp>
      <p:sp>
        <p:nvSpPr>
          <p:cNvPr id="3980" name="Google Shape;3980;p105"/>
          <p:cNvSpPr/>
          <p:nvPr/>
        </p:nvSpPr>
        <p:spPr>
          <a:xfrm>
            <a:off x="8099974" y="3081557"/>
            <a:ext cx="3725100" cy="597900"/>
          </a:xfrm>
          <a:prstGeom prst="roundRect">
            <a:avLst>
              <a:gd fmla="val 0" name="adj"/>
            </a:avLst>
          </a:prstGeom>
          <a:solidFill>
            <a:schemeClr val="accent1"/>
          </a:solidFill>
          <a:ln>
            <a:noFill/>
          </a:ln>
        </p:spPr>
        <p:txBody>
          <a:bodyPr anchorCtr="0" anchor="ctr" bIns="45700" lIns="18287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en-US" sz="1300" u="none" cap="none" strike="noStrike">
                <a:solidFill>
                  <a:schemeClr val="lt1"/>
                </a:solidFill>
                <a:latin typeface="Arial Narrow"/>
                <a:ea typeface="Arial Narrow"/>
                <a:cs typeface="Arial Narrow"/>
                <a:sym typeface="Arial Narrow"/>
              </a:rPr>
              <a:t>Elacestrant 345 mg + ribociclib 400 mg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300" u="none" cap="none" strike="noStrike">
                <a:solidFill>
                  <a:schemeClr val="lt1"/>
                </a:solidFill>
                <a:latin typeface="Arial Narrow"/>
                <a:ea typeface="Arial Narrow"/>
                <a:cs typeface="Arial Narrow"/>
                <a:sym typeface="Arial Narrow"/>
              </a:rPr>
              <a:t>(n=30)</a:t>
            </a:r>
            <a:endParaRPr b="0" i="0" sz="1400" u="none" cap="none" strike="noStrike">
              <a:solidFill>
                <a:srgbClr val="000000"/>
              </a:solidFill>
              <a:latin typeface="Arial"/>
              <a:ea typeface="Arial"/>
              <a:cs typeface="Arial"/>
              <a:sym typeface="Arial"/>
            </a:endParaRPr>
          </a:p>
        </p:txBody>
      </p:sp>
      <p:sp>
        <p:nvSpPr>
          <p:cNvPr id="3981" name="Google Shape;3981;p105"/>
          <p:cNvSpPr/>
          <p:nvPr/>
        </p:nvSpPr>
        <p:spPr>
          <a:xfrm>
            <a:off x="8100740" y="3801693"/>
            <a:ext cx="3725100" cy="597900"/>
          </a:xfrm>
          <a:prstGeom prst="roundRect">
            <a:avLst>
              <a:gd fmla="val 0" name="adj"/>
            </a:avLst>
          </a:prstGeom>
          <a:solidFill>
            <a:srgbClr val="71A0B4"/>
          </a:solidFill>
          <a:ln>
            <a:noFill/>
          </a:ln>
        </p:spPr>
        <p:txBody>
          <a:bodyPr anchorCtr="0" anchor="ctr" bIns="45700" lIns="182875" spcFirstLastPara="1" rIns="91425" wrap="square" tIns="45700">
            <a:noAutofit/>
          </a:bodyPr>
          <a:lstStyle/>
          <a:p>
            <a:pPr indent="0" lvl="0" marL="4762" marR="0" rtl="0" algn="l">
              <a:lnSpc>
                <a:spcPct val="100000"/>
              </a:lnSpc>
              <a:spcBef>
                <a:spcPts val="0"/>
              </a:spcBef>
              <a:spcAft>
                <a:spcPts val="0"/>
              </a:spcAft>
              <a:buClr>
                <a:srgbClr val="000000"/>
              </a:buClr>
              <a:buSzPts val="1200"/>
              <a:buFont typeface="Arial"/>
              <a:buNone/>
            </a:pPr>
            <a:r>
              <a:rPr b="1" i="0" lang="en-US" sz="1300" u="none" cap="none" strike="noStrike">
                <a:solidFill>
                  <a:srgbClr val="262626"/>
                </a:solidFill>
                <a:latin typeface="Arial Narrow"/>
                <a:ea typeface="Arial Narrow"/>
                <a:cs typeface="Arial Narrow"/>
                <a:sym typeface="Arial Narrow"/>
              </a:rPr>
              <a:t>Elacestrant 345 mg + capivasertib 320 mg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300" u="none" cap="none" strike="noStrike">
                <a:solidFill>
                  <a:srgbClr val="262626"/>
                </a:solidFill>
                <a:latin typeface="Arial Narrow"/>
                <a:ea typeface="Arial Narrow"/>
                <a:cs typeface="Arial Narrow"/>
                <a:sym typeface="Arial Narrow"/>
              </a:rPr>
              <a:t>(n=60)</a:t>
            </a:r>
            <a:endParaRPr b="0" i="0" sz="1400" u="none" cap="none" strike="noStrike">
              <a:solidFill>
                <a:srgbClr val="000000"/>
              </a:solidFill>
              <a:latin typeface="Arial"/>
              <a:ea typeface="Arial"/>
              <a:cs typeface="Arial"/>
              <a:sym typeface="Arial"/>
            </a:endParaRPr>
          </a:p>
        </p:txBody>
      </p:sp>
      <p:cxnSp>
        <p:nvCxnSpPr>
          <p:cNvPr id="3982" name="Google Shape;3982;p105"/>
          <p:cNvCxnSpPr>
            <a:endCxn id="3965" idx="1"/>
          </p:cNvCxnSpPr>
          <p:nvPr/>
        </p:nvCxnSpPr>
        <p:spPr>
          <a:xfrm>
            <a:off x="2993198" y="2459181"/>
            <a:ext cx="395100" cy="0"/>
          </a:xfrm>
          <a:prstGeom prst="straightConnector1">
            <a:avLst/>
          </a:prstGeom>
          <a:noFill/>
          <a:ln cap="flat" cmpd="sng" w="19050">
            <a:solidFill>
              <a:srgbClr val="000000"/>
            </a:solidFill>
            <a:prstDash val="solid"/>
            <a:round/>
            <a:headEnd len="sm" w="sm" type="none"/>
            <a:tailEnd len="med" w="med" type="triangle"/>
          </a:ln>
        </p:spPr>
      </p:cxnSp>
      <p:cxnSp>
        <p:nvCxnSpPr>
          <p:cNvPr id="3983" name="Google Shape;3983;p105"/>
          <p:cNvCxnSpPr/>
          <p:nvPr/>
        </p:nvCxnSpPr>
        <p:spPr>
          <a:xfrm>
            <a:off x="6709255" y="2685342"/>
            <a:ext cx="395100" cy="0"/>
          </a:xfrm>
          <a:prstGeom prst="straightConnector1">
            <a:avLst/>
          </a:prstGeom>
          <a:noFill/>
          <a:ln cap="flat" cmpd="sng" w="19050">
            <a:solidFill>
              <a:srgbClr val="000000"/>
            </a:solidFill>
            <a:prstDash val="solid"/>
            <a:round/>
            <a:headEnd len="sm" w="sm" type="none"/>
            <a:tailEnd len="med" w="med" type="triangle"/>
          </a:ln>
        </p:spPr>
      </p:cxnSp>
      <p:cxnSp>
        <p:nvCxnSpPr>
          <p:cNvPr id="3984" name="Google Shape;3984;p105"/>
          <p:cNvCxnSpPr/>
          <p:nvPr/>
        </p:nvCxnSpPr>
        <p:spPr>
          <a:xfrm>
            <a:off x="6696362" y="4020905"/>
            <a:ext cx="395100" cy="0"/>
          </a:xfrm>
          <a:prstGeom prst="straightConnector1">
            <a:avLst/>
          </a:prstGeom>
          <a:noFill/>
          <a:ln cap="flat" cmpd="sng" w="19050">
            <a:solidFill>
              <a:srgbClr val="000000"/>
            </a:solidFill>
            <a:prstDash val="solid"/>
            <a:round/>
            <a:headEnd len="sm" w="sm" type="none"/>
            <a:tailEnd len="med" w="med" type="triangle"/>
          </a:ln>
        </p:spPr>
      </p:cxnSp>
      <p:cxnSp>
        <p:nvCxnSpPr>
          <p:cNvPr id="3985" name="Google Shape;3985;p105"/>
          <p:cNvCxnSpPr/>
          <p:nvPr/>
        </p:nvCxnSpPr>
        <p:spPr>
          <a:xfrm>
            <a:off x="7644613" y="1905662"/>
            <a:ext cx="395100" cy="0"/>
          </a:xfrm>
          <a:prstGeom prst="straightConnector1">
            <a:avLst/>
          </a:prstGeom>
          <a:noFill/>
          <a:ln cap="flat" cmpd="sng" w="19050">
            <a:solidFill>
              <a:srgbClr val="000000"/>
            </a:solidFill>
            <a:prstDash val="solid"/>
            <a:round/>
            <a:headEnd len="sm" w="sm" type="none"/>
            <a:tailEnd len="med" w="med" type="triangle"/>
          </a:ln>
        </p:spPr>
      </p:cxnSp>
      <p:cxnSp>
        <p:nvCxnSpPr>
          <p:cNvPr id="3986" name="Google Shape;3986;p105"/>
          <p:cNvCxnSpPr/>
          <p:nvPr/>
        </p:nvCxnSpPr>
        <p:spPr>
          <a:xfrm>
            <a:off x="7653961" y="2685342"/>
            <a:ext cx="395100" cy="0"/>
          </a:xfrm>
          <a:prstGeom prst="straightConnector1">
            <a:avLst/>
          </a:prstGeom>
          <a:noFill/>
          <a:ln cap="flat" cmpd="sng" w="19050">
            <a:solidFill>
              <a:srgbClr val="000000"/>
            </a:solidFill>
            <a:prstDash val="solid"/>
            <a:round/>
            <a:headEnd len="sm" w="sm" type="none"/>
            <a:tailEnd len="med" w="med" type="triangle"/>
          </a:ln>
        </p:spPr>
      </p:cxnSp>
      <p:sp>
        <p:nvSpPr>
          <p:cNvPr id="3987" name="Google Shape;3987;p105"/>
          <p:cNvSpPr/>
          <p:nvPr/>
        </p:nvSpPr>
        <p:spPr>
          <a:xfrm>
            <a:off x="445282" y="1737288"/>
            <a:ext cx="2656200" cy="2712600"/>
          </a:xfrm>
          <a:prstGeom prst="roundRect">
            <a:avLst>
              <a:gd fmla="val 7687" name="adj"/>
            </a:avLst>
          </a:prstGeom>
          <a:noFill/>
          <a:ln>
            <a:noFill/>
          </a:ln>
        </p:spPr>
        <p:txBody>
          <a:bodyPr anchorCtr="0" anchor="ctr" bIns="45700" lIns="91425" spcFirstLastPara="1" rIns="91425" wrap="square" tIns="45700">
            <a:noAutofit/>
          </a:bodyPr>
          <a:lstStyle/>
          <a:p>
            <a:pPr indent="-171450" lvl="0" marL="171450" marR="0" rtl="0" algn="l">
              <a:lnSpc>
                <a:spcPct val="100000"/>
              </a:lnSpc>
              <a:spcBef>
                <a:spcPts val="200"/>
              </a:spcBef>
              <a:spcAft>
                <a:spcPts val="0"/>
              </a:spcAft>
              <a:buClr>
                <a:schemeClr val="accent5"/>
              </a:buClr>
              <a:buSzPts val="1100"/>
              <a:buFont typeface="Arial"/>
              <a:buChar char="•"/>
            </a:pPr>
            <a:r>
              <a:rPr b="0" i="0" lang="en-US" sz="1300" u="none" cap="none" strike="noStrike">
                <a:solidFill>
                  <a:srgbClr val="000000"/>
                </a:solidFill>
                <a:latin typeface="Arial Narrow"/>
                <a:ea typeface="Arial Narrow"/>
                <a:cs typeface="Arial Narrow"/>
                <a:sym typeface="Arial Narrow"/>
              </a:rPr>
              <a:t>Women (pre-, peri-, or postmenopausal) or men</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00"/>
              </a:spcBef>
              <a:spcAft>
                <a:spcPts val="0"/>
              </a:spcAft>
              <a:buClr>
                <a:schemeClr val="accent5"/>
              </a:buClr>
              <a:buSzPts val="1100"/>
              <a:buFont typeface="Arial"/>
              <a:buChar char="•"/>
            </a:pPr>
            <a:r>
              <a:rPr b="0" i="0" lang="en-US" sz="1300" u="none" cap="none" strike="noStrike">
                <a:solidFill>
                  <a:srgbClr val="000000"/>
                </a:solidFill>
                <a:latin typeface="Arial Narrow"/>
                <a:ea typeface="Arial Narrow"/>
                <a:cs typeface="Arial Narrow"/>
                <a:sym typeface="Arial Narrow"/>
              </a:rPr>
              <a:t>ER+, HER2- a/mBC</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00"/>
              </a:spcBef>
              <a:spcAft>
                <a:spcPts val="0"/>
              </a:spcAft>
              <a:buClr>
                <a:schemeClr val="accent5"/>
              </a:buClr>
              <a:buSzPts val="1100"/>
              <a:buFont typeface="Arial"/>
              <a:buChar char="•"/>
            </a:pPr>
            <a:r>
              <a:rPr b="0" i="0" lang="en-US" sz="1300" u="none" cap="none" strike="noStrike">
                <a:solidFill>
                  <a:srgbClr val="000000"/>
                </a:solidFill>
                <a:latin typeface="Arial Narrow"/>
                <a:ea typeface="Arial Narrow"/>
                <a:cs typeface="Arial Narrow"/>
                <a:sym typeface="Arial Narrow"/>
              </a:rPr>
              <a:t>1-2 lines of prior ET +/- CDK4/6i</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00"/>
              </a:spcBef>
              <a:spcAft>
                <a:spcPts val="0"/>
              </a:spcAft>
              <a:buClr>
                <a:schemeClr val="accent5"/>
              </a:buClr>
              <a:buSzPts val="1100"/>
              <a:buFont typeface="Arial"/>
              <a:buChar char="•"/>
            </a:pPr>
            <a:r>
              <a:rPr b="0" i="0" lang="en-US" sz="1300" u="none" cap="none" strike="noStrike">
                <a:solidFill>
                  <a:srgbClr val="000000"/>
                </a:solidFill>
                <a:latin typeface="Arial Narrow"/>
                <a:ea typeface="Arial Narrow"/>
                <a:cs typeface="Arial Narrow"/>
                <a:sym typeface="Arial Narrow"/>
              </a:rPr>
              <a:t>Prior fulvestrant allowed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00"/>
              </a:spcBef>
              <a:spcAft>
                <a:spcPts val="0"/>
              </a:spcAft>
              <a:buClr>
                <a:schemeClr val="accent5"/>
              </a:buClr>
              <a:buSzPts val="1100"/>
              <a:buFont typeface="Arial"/>
              <a:buChar char="•"/>
            </a:pPr>
            <a:r>
              <a:rPr b="0" i="0" lang="en-US" sz="1300" u="none" cap="none" strike="noStrike">
                <a:solidFill>
                  <a:srgbClr val="000000"/>
                </a:solidFill>
                <a:latin typeface="Arial Narrow"/>
                <a:ea typeface="Arial Narrow"/>
                <a:cs typeface="Arial Narrow"/>
                <a:sym typeface="Arial Narrow"/>
              </a:rPr>
              <a:t>Primary endocrine resistance allowed</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00"/>
              </a:spcBef>
              <a:spcAft>
                <a:spcPts val="0"/>
              </a:spcAft>
              <a:buClr>
                <a:schemeClr val="accent5"/>
              </a:buClr>
              <a:buSzPts val="1100"/>
              <a:buFont typeface="Arial"/>
              <a:buChar char="•"/>
            </a:pPr>
            <a:r>
              <a:rPr b="0" i="0" lang="en-US" sz="1300" u="none" cap="none" strike="noStrike">
                <a:solidFill>
                  <a:srgbClr val="000000"/>
                </a:solidFill>
                <a:latin typeface="Arial Narrow"/>
                <a:ea typeface="Arial Narrow"/>
                <a:cs typeface="Arial Narrow"/>
                <a:sym typeface="Arial Narrow"/>
              </a:rPr>
              <a:t>No prior chemotherapy in the a/mBC setting</a:t>
            </a:r>
            <a:endParaRPr b="0" i="0" sz="1400" u="none" cap="none" strike="noStrike">
              <a:solidFill>
                <a:srgbClr val="000000"/>
              </a:solidFill>
              <a:latin typeface="Arial"/>
              <a:ea typeface="Arial"/>
              <a:cs typeface="Arial"/>
              <a:sym typeface="Arial"/>
            </a:endParaRPr>
          </a:p>
          <a:p>
            <a:pPr indent="-171450" lvl="0" marL="171450" marR="0" rtl="0" algn="l">
              <a:lnSpc>
                <a:spcPct val="100000"/>
              </a:lnSpc>
              <a:spcBef>
                <a:spcPts val="400"/>
              </a:spcBef>
              <a:spcAft>
                <a:spcPts val="0"/>
              </a:spcAft>
              <a:buClr>
                <a:schemeClr val="accent5"/>
              </a:buClr>
              <a:buSzPts val="1100"/>
              <a:buFont typeface="Arial"/>
              <a:buChar char="•"/>
            </a:pPr>
            <a:r>
              <a:rPr b="0" i="0" lang="en-US" sz="1300" u="none" cap="none" strike="noStrike">
                <a:solidFill>
                  <a:srgbClr val="000000"/>
                </a:solidFill>
                <a:latin typeface="Arial Narrow"/>
                <a:ea typeface="Arial Narrow"/>
                <a:cs typeface="Arial Narrow"/>
                <a:sym typeface="Arial Narrow"/>
              </a:rPr>
              <a:t>≥1 measurable lesion as per RECIST v1.1 or a mainly lytic </a:t>
            </a:r>
            <a:br>
              <a:rPr b="0" i="0" lang="en-US" sz="1300" u="none" cap="none" strike="noStrike">
                <a:solidFill>
                  <a:srgbClr val="000000"/>
                </a:solidFill>
                <a:latin typeface="Arial Narrow"/>
                <a:ea typeface="Arial Narrow"/>
                <a:cs typeface="Arial Narrow"/>
                <a:sym typeface="Arial Narrow"/>
              </a:rPr>
            </a:br>
            <a:r>
              <a:rPr b="0" i="0" lang="en-US" sz="1300" u="none" cap="none" strike="noStrike">
                <a:solidFill>
                  <a:srgbClr val="000000"/>
                </a:solidFill>
                <a:latin typeface="Arial Narrow"/>
                <a:ea typeface="Arial Narrow"/>
                <a:cs typeface="Arial Narrow"/>
                <a:sym typeface="Arial Narrow"/>
              </a:rPr>
              <a:t>bone lesion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200"/>
              </a:spcAft>
              <a:buClr>
                <a:srgbClr val="000000"/>
              </a:buClr>
              <a:buSzPts val="1100"/>
              <a:buFont typeface="Arial"/>
              <a:buNone/>
            </a:pPr>
            <a:r>
              <a:t/>
            </a:r>
            <a:endParaRPr b="0" i="0" sz="1100" u="none" cap="none" strike="noStrike">
              <a:solidFill>
                <a:srgbClr val="000000"/>
              </a:solidFill>
              <a:latin typeface="Arial Narrow"/>
              <a:ea typeface="Arial Narrow"/>
              <a:cs typeface="Arial Narrow"/>
              <a:sym typeface="Arial Narrow"/>
            </a:endParaRPr>
          </a:p>
        </p:txBody>
      </p:sp>
      <p:sp>
        <p:nvSpPr>
          <p:cNvPr id="3988" name="Google Shape;3988;p105"/>
          <p:cNvSpPr txBox="1"/>
          <p:nvPr/>
        </p:nvSpPr>
        <p:spPr>
          <a:xfrm>
            <a:off x="342125" y="4973674"/>
            <a:ext cx="11326800" cy="116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800"/>
              <a:buFont typeface="Arial"/>
              <a:buNone/>
            </a:pPr>
            <a:br>
              <a:rPr b="0" i="0" lang="en-US" sz="800" u="none" cap="none" strike="noStrike">
                <a:solidFill>
                  <a:srgbClr val="262626"/>
                </a:solidFill>
                <a:latin typeface="Arial Narrow"/>
                <a:ea typeface="Arial Narrow"/>
                <a:cs typeface="Arial Narrow"/>
                <a:sym typeface="Arial Narrow"/>
              </a:rPr>
            </a:br>
            <a:r>
              <a:rPr b="0" i="0" lang="en-US" sz="800" u="none" cap="none" strike="noStrike">
                <a:solidFill>
                  <a:srgbClr val="262626"/>
                </a:solidFill>
                <a:latin typeface="Arial Narrow"/>
                <a:ea typeface="Arial Narrow"/>
                <a:cs typeface="Arial Narrow"/>
                <a:sym typeface="Arial Narrow"/>
              </a:rPr>
              <a:t>*Elacestrant 86 mg is equivalent to 100 mg elacestrant hydrochloride; elacestrant 172 mg is equivalent to 200 mg elacestrant hydrochloride; elacestrant 258 mg is equivalent to 300 mg elacestrant hydrochloride; elacestrant 345 mg is equivalent to 400 mg elacestrant hydrochloride. </a:t>
            </a:r>
            <a:r>
              <a:rPr b="0" baseline="30000" i="0" lang="en-US" sz="800" u="none" cap="none" strike="noStrike">
                <a:solidFill>
                  <a:srgbClr val="262626"/>
                </a:solidFill>
                <a:latin typeface="Arial Narrow"/>
                <a:ea typeface="Arial Narrow"/>
                <a:cs typeface="Arial Narrow"/>
                <a:sym typeface="Arial Narrow"/>
              </a:rPr>
              <a:t>a</a:t>
            </a:r>
            <a:r>
              <a:rPr b="0" i="0" lang="en-US" sz="800" u="none" cap="none" strike="noStrike">
                <a:solidFill>
                  <a:srgbClr val="262626"/>
                </a:solidFill>
                <a:latin typeface="Arial Narrow"/>
                <a:ea typeface="Arial Narrow"/>
                <a:cs typeface="Arial Narrow"/>
                <a:sym typeface="Arial Narrow"/>
              </a:rPr>
              <a:t>Elacestrant 258 mg* + alpelisib 250 mg (cohort 1); </a:t>
            </a:r>
            <a:r>
              <a:rPr b="0" baseline="30000" i="0" lang="en-US" sz="800" u="none" cap="none" strike="noStrike">
                <a:solidFill>
                  <a:srgbClr val="262626"/>
                </a:solidFill>
                <a:latin typeface="Arial Narrow"/>
                <a:ea typeface="Arial Narrow"/>
                <a:cs typeface="Arial Narrow"/>
                <a:sym typeface="Arial Narrow"/>
              </a:rPr>
              <a:t>b</a:t>
            </a:r>
            <a:r>
              <a:rPr b="0" i="0" lang="en-US" sz="800" u="none" cap="none" strike="noStrike">
                <a:solidFill>
                  <a:srgbClr val="262626"/>
                </a:solidFill>
                <a:latin typeface="Arial Narrow"/>
                <a:ea typeface="Arial Narrow"/>
                <a:cs typeface="Arial Narrow"/>
                <a:sym typeface="Arial Narrow"/>
              </a:rPr>
              <a:t>Elacestrant 258 mg* + alpelisib 200 mg (cohort -1); cElacestrant 258 mg* + alpelisib 150 mg (cohort -2); </a:t>
            </a:r>
            <a:r>
              <a:rPr b="0" baseline="30000" i="0" lang="en-US" sz="800" u="none" cap="none" strike="noStrike">
                <a:solidFill>
                  <a:srgbClr val="262626"/>
                </a:solidFill>
                <a:latin typeface="Arial Narrow"/>
                <a:ea typeface="Arial Narrow"/>
                <a:cs typeface="Arial Narrow"/>
                <a:sym typeface="Arial Narrow"/>
              </a:rPr>
              <a:t>d</a:t>
            </a:r>
            <a:r>
              <a:rPr b="0" i="0" lang="en-US" sz="800" u="none" cap="none" strike="noStrike">
                <a:solidFill>
                  <a:srgbClr val="262626"/>
                </a:solidFill>
                <a:latin typeface="Arial Narrow"/>
                <a:ea typeface="Arial Narrow"/>
                <a:cs typeface="Arial Narrow"/>
                <a:sym typeface="Arial Narrow"/>
              </a:rPr>
              <a:t>Elacestrant 258 mg* + everolimus 5 mg (cohort 1); </a:t>
            </a:r>
            <a:r>
              <a:rPr b="0" baseline="30000" i="0" lang="en-US" sz="800" u="none" cap="none" strike="noStrike">
                <a:solidFill>
                  <a:srgbClr val="262626"/>
                </a:solidFill>
                <a:latin typeface="Arial Narrow"/>
                <a:ea typeface="Arial Narrow"/>
                <a:cs typeface="Arial Narrow"/>
                <a:sym typeface="Arial Narrow"/>
              </a:rPr>
              <a:t>e</a:t>
            </a:r>
            <a:r>
              <a:rPr b="0" i="0" lang="en-US" sz="800" u="none" cap="none" strike="noStrike">
                <a:solidFill>
                  <a:srgbClr val="262626"/>
                </a:solidFill>
                <a:latin typeface="Arial Narrow"/>
                <a:ea typeface="Arial Narrow"/>
                <a:cs typeface="Arial Narrow"/>
                <a:sym typeface="Arial Narrow"/>
              </a:rPr>
              <a:t>Elacestrant 345 mg* + everolimus 5 mg (cohort 2); </a:t>
            </a:r>
            <a:r>
              <a:rPr b="0" baseline="30000" i="0" lang="en-US" sz="800" u="none" cap="none" strike="noStrike">
                <a:solidFill>
                  <a:srgbClr val="262626"/>
                </a:solidFill>
                <a:latin typeface="Arial Narrow"/>
                <a:ea typeface="Arial Narrow"/>
                <a:cs typeface="Arial Narrow"/>
                <a:sym typeface="Arial Narrow"/>
              </a:rPr>
              <a:t>f</a:t>
            </a:r>
            <a:r>
              <a:rPr b="0" i="0" lang="en-US" sz="800" u="none" cap="none" strike="noStrike">
                <a:solidFill>
                  <a:srgbClr val="262626"/>
                </a:solidFill>
                <a:latin typeface="Arial Narrow"/>
                <a:ea typeface="Arial Narrow"/>
                <a:cs typeface="Arial Narrow"/>
                <a:sym typeface="Arial Narrow"/>
              </a:rPr>
              <a:t>Elacestrant 345 mg* + everolimus 10 mg (cohort 3); </a:t>
            </a:r>
            <a:r>
              <a:rPr b="0" baseline="30000" i="0" lang="en-US" sz="800" u="none" cap="none" strike="noStrike">
                <a:solidFill>
                  <a:srgbClr val="262626"/>
                </a:solidFill>
                <a:latin typeface="Arial Narrow"/>
                <a:ea typeface="Arial Narrow"/>
                <a:cs typeface="Arial Narrow"/>
                <a:sym typeface="Arial Narrow"/>
              </a:rPr>
              <a:t>g</a:t>
            </a:r>
            <a:r>
              <a:rPr b="0" i="0" lang="en-US" sz="800" u="none" cap="none" strike="noStrike">
                <a:solidFill>
                  <a:srgbClr val="262626"/>
                </a:solidFill>
                <a:latin typeface="Arial Narrow"/>
                <a:ea typeface="Arial Narrow"/>
                <a:cs typeface="Arial Narrow"/>
                <a:sym typeface="Arial Narrow"/>
              </a:rPr>
              <a:t>Elacestrant 345 mg* + everolimus 7.5 mg (cohort 4); </a:t>
            </a:r>
            <a:r>
              <a:rPr b="0" baseline="30000" i="0" lang="en-US" sz="800" u="none" cap="none" strike="noStrike">
                <a:solidFill>
                  <a:srgbClr val="262626"/>
                </a:solidFill>
                <a:latin typeface="Arial Narrow"/>
                <a:ea typeface="Arial Narrow"/>
                <a:cs typeface="Arial Narrow"/>
                <a:sym typeface="Arial Narrow"/>
              </a:rPr>
              <a:t>h</a:t>
            </a:r>
            <a:r>
              <a:rPr b="0" i="0" lang="en-US" sz="800" u="none" cap="none" strike="noStrike">
                <a:solidFill>
                  <a:srgbClr val="262626"/>
                </a:solidFill>
                <a:latin typeface="Arial Narrow"/>
                <a:ea typeface="Arial Narrow"/>
                <a:cs typeface="Arial Narrow"/>
                <a:sym typeface="Arial Narrow"/>
              </a:rPr>
              <a:t>Elacestrant 258 mg* + palbociclib 100 mg (cohort 1); </a:t>
            </a:r>
            <a:r>
              <a:rPr b="0" baseline="30000" i="0" lang="en-US" sz="800" u="none" cap="none" strike="noStrike">
                <a:solidFill>
                  <a:srgbClr val="262626"/>
                </a:solidFill>
                <a:latin typeface="Arial Narrow"/>
                <a:ea typeface="Arial Narrow"/>
                <a:cs typeface="Arial Narrow"/>
                <a:sym typeface="Arial Narrow"/>
              </a:rPr>
              <a:t>i</a:t>
            </a:r>
            <a:r>
              <a:rPr b="0" i="0" lang="en-US" sz="800" u="none" cap="none" strike="noStrike">
                <a:solidFill>
                  <a:srgbClr val="262626"/>
                </a:solidFill>
                <a:latin typeface="Arial Narrow"/>
                <a:ea typeface="Arial Narrow"/>
                <a:cs typeface="Arial Narrow"/>
                <a:sym typeface="Arial Narrow"/>
              </a:rPr>
              <a:t>Elacestrant 345 mg* + palbociclib 100 mg (cohort 2); </a:t>
            </a:r>
            <a:r>
              <a:rPr b="0" baseline="30000" i="0" lang="en-US" sz="800" u="none" cap="none" strike="noStrike">
                <a:solidFill>
                  <a:srgbClr val="262626"/>
                </a:solidFill>
                <a:latin typeface="Arial Narrow"/>
                <a:ea typeface="Arial Narrow"/>
                <a:cs typeface="Arial Narrow"/>
                <a:sym typeface="Arial Narrow"/>
              </a:rPr>
              <a:t>j</a:t>
            </a:r>
            <a:r>
              <a:rPr b="0" i="0" lang="en-US" sz="800" u="none" cap="none" strike="noStrike">
                <a:solidFill>
                  <a:srgbClr val="262626"/>
                </a:solidFill>
                <a:latin typeface="Arial Narrow"/>
                <a:ea typeface="Arial Narrow"/>
                <a:cs typeface="Arial Narrow"/>
                <a:sym typeface="Arial Narrow"/>
              </a:rPr>
              <a:t>Elacestrant 345 mg* + palbociclib 125 mg (cohort 3); </a:t>
            </a:r>
            <a:r>
              <a:rPr b="0" baseline="30000" i="0" lang="en-US" sz="800" u="none" cap="none" strike="noStrike">
                <a:solidFill>
                  <a:srgbClr val="262626"/>
                </a:solidFill>
                <a:latin typeface="Arial Narrow"/>
                <a:ea typeface="Arial Narrow"/>
                <a:cs typeface="Arial Narrow"/>
                <a:sym typeface="Arial Narrow"/>
              </a:rPr>
              <a:t>k</a:t>
            </a:r>
            <a:r>
              <a:rPr b="0" i="0" lang="en-US" sz="800" u="none" cap="none" strike="noStrike">
                <a:solidFill>
                  <a:srgbClr val="262626"/>
                </a:solidFill>
                <a:latin typeface="Arial Narrow"/>
                <a:ea typeface="Arial Narrow"/>
                <a:cs typeface="Arial Narrow"/>
                <a:sym typeface="Arial Narrow"/>
              </a:rPr>
              <a:t>Elacestrant 86 mg* + ribociclib 400 mg (cohort 1); </a:t>
            </a:r>
            <a:r>
              <a:rPr b="0" baseline="30000" i="0" lang="en-US" sz="800" u="none" cap="none" strike="noStrike">
                <a:solidFill>
                  <a:srgbClr val="262626"/>
                </a:solidFill>
                <a:latin typeface="Arial Narrow"/>
                <a:ea typeface="Arial Narrow"/>
                <a:cs typeface="Arial Narrow"/>
                <a:sym typeface="Arial Narrow"/>
              </a:rPr>
              <a:t>l</a:t>
            </a:r>
            <a:r>
              <a:rPr b="0" i="0" lang="en-US" sz="800" u="none" cap="none" strike="noStrike">
                <a:solidFill>
                  <a:srgbClr val="262626"/>
                </a:solidFill>
                <a:latin typeface="Arial Narrow"/>
                <a:ea typeface="Arial Narrow"/>
                <a:cs typeface="Arial Narrow"/>
                <a:sym typeface="Arial Narrow"/>
              </a:rPr>
              <a:t>Elacestrant 172 mg* + ribociclib 400 mg (cohort 2); </a:t>
            </a:r>
            <a:r>
              <a:rPr b="0" baseline="30000" i="0" lang="en-US" sz="800" u="none" cap="none" strike="noStrike">
                <a:solidFill>
                  <a:srgbClr val="262626"/>
                </a:solidFill>
                <a:latin typeface="Arial Narrow"/>
                <a:ea typeface="Arial Narrow"/>
                <a:cs typeface="Arial Narrow"/>
                <a:sym typeface="Arial Narrow"/>
              </a:rPr>
              <a:t>m</a:t>
            </a:r>
            <a:r>
              <a:rPr b="0" i="0" lang="en-US" sz="800" u="none" cap="none" strike="noStrike">
                <a:solidFill>
                  <a:srgbClr val="262626"/>
                </a:solidFill>
                <a:latin typeface="Arial Narrow"/>
                <a:ea typeface="Arial Narrow"/>
                <a:cs typeface="Arial Narrow"/>
                <a:sym typeface="Arial Narrow"/>
              </a:rPr>
              <a:t>Elacestrant 258 mg* + ribociclib 400 mg (cohort 3); </a:t>
            </a:r>
            <a:r>
              <a:rPr b="0" baseline="30000" i="0" lang="en-US" sz="800" u="none" cap="none" strike="noStrike">
                <a:solidFill>
                  <a:srgbClr val="262626"/>
                </a:solidFill>
                <a:latin typeface="Arial Narrow"/>
                <a:ea typeface="Arial Narrow"/>
                <a:cs typeface="Arial Narrow"/>
                <a:sym typeface="Arial Narrow"/>
              </a:rPr>
              <a:t>n</a:t>
            </a:r>
            <a:r>
              <a:rPr b="0" i="0" lang="en-US" sz="800" u="none" cap="none" strike="noStrike">
                <a:solidFill>
                  <a:srgbClr val="262626"/>
                </a:solidFill>
                <a:latin typeface="Arial Narrow"/>
                <a:ea typeface="Arial Narrow"/>
                <a:cs typeface="Arial Narrow"/>
                <a:sym typeface="Arial Narrow"/>
              </a:rPr>
              <a:t>Elacestrant 172 mg* + ribociclib 600 mg (cohort 4); </a:t>
            </a:r>
            <a:r>
              <a:rPr b="0" baseline="30000" i="0" lang="en-US" sz="800" u="none" cap="none" strike="noStrike">
                <a:solidFill>
                  <a:srgbClr val="262626"/>
                </a:solidFill>
                <a:latin typeface="Arial Narrow"/>
                <a:ea typeface="Arial Narrow"/>
                <a:cs typeface="Arial Narrow"/>
                <a:sym typeface="Arial Narrow"/>
              </a:rPr>
              <a:t>o</a:t>
            </a:r>
            <a:r>
              <a:rPr b="0" i="0" lang="en-US" sz="800" u="none" cap="none" strike="noStrike">
                <a:solidFill>
                  <a:srgbClr val="262626"/>
                </a:solidFill>
                <a:latin typeface="Arial Narrow"/>
                <a:ea typeface="Arial Narrow"/>
                <a:cs typeface="Arial Narrow"/>
                <a:sym typeface="Arial Narrow"/>
              </a:rPr>
              <a:t>Elacestrant 345 mg* + ribociclib 400 mg (cohort 5); </a:t>
            </a:r>
            <a:r>
              <a:rPr b="0" baseline="30000" i="0" lang="en-US" sz="800" u="none" cap="none" strike="noStrike">
                <a:solidFill>
                  <a:srgbClr val="262626"/>
                </a:solidFill>
                <a:latin typeface="Arial Narrow"/>
                <a:ea typeface="Arial Narrow"/>
                <a:cs typeface="Arial Narrow"/>
                <a:sym typeface="Arial Narrow"/>
              </a:rPr>
              <a:t>p</a:t>
            </a:r>
            <a:r>
              <a:rPr b="0" i="0" lang="en-US" sz="800" u="none" cap="none" strike="noStrike">
                <a:solidFill>
                  <a:srgbClr val="262626"/>
                </a:solidFill>
                <a:latin typeface="Arial Narrow"/>
                <a:ea typeface="Arial Narrow"/>
                <a:cs typeface="Arial Narrow"/>
                <a:sym typeface="Arial Narrow"/>
              </a:rPr>
              <a:t>Elacestrant 258 mg* + capivasertib 320 mg (cohort 1); </a:t>
            </a:r>
            <a:r>
              <a:rPr b="0" baseline="30000" i="0" lang="en-US" sz="800" u="none" cap="none" strike="noStrike">
                <a:solidFill>
                  <a:srgbClr val="262626"/>
                </a:solidFill>
                <a:latin typeface="Arial Narrow"/>
                <a:ea typeface="Arial Narrow"/>
                <a:cs typeface="Arial Narrow"/>
                <a:sym typeface="Arial Narrow"/>
              </a:rPr>
              <a:t>q</a:t>
            </a:r>
            <a:r>
              <a:rPr b="0" i="0" lang="en-US" sz="800" u="none" cap="none" strike="noStrike">
                <a:solidFill>
                  <a:srgbClr val="262626"/>
                </a:solidFill>
                <a:latin typeface="Arial Narrow"/>
                <a:ea typeface="Arial Narrow"/>
                <a:cs typeface="Arial Narrow"/>
                <a:sym typeface="Arial Narrow"/>
              </a:rPr>
              <a:t>Elacestrant 345 mg* + capivasertib 320 mg (cohort 2); </a:t>
            </a:r>
            <a:r>
              <a:rPr b="0" baseline="30000" i="0" lang="en-US" sz="800" u="none" cap="none" strike="noStrike">
                <a:solidFill>
                  <a:srgbClr val="262626"/>
                </a:solidFill>
                <a:latin typeface="Arial Narrow"/>
                <a:ea typeface="Arial Narrow"/>
                <a:cs typeface="Arial Narrow"/>
                <a:sym typeface="Arial Narrow"/>
              </a:rPr>
              <a:t>r</a:t>
            </a:r>
            <a:r>
              <a:rPr b="0" i="0" lang="en-US" sz="800" u="none" cap="none" strike="noStrike">
                <a:solidFill>
                  <a:srgbClr val="262626"/>
                </a:solidFill>
                <a:latin typeface="Arial Narrow"/>
                <a:ea typeface="Arial Narrow"/>
                <a:cs typeface="Arial Narrow"/>
                <a:sym typeface="Arial Narrow"/>
              </a:rPr>
              <a:t>Elacestrant 345 mg* + capivasertib 400 mg (cohort 3); </a:t>
            </a:r>
            <a:r>
              <a:rPr b="0" baseline="30000" i="0" lang="en-US" sz="800" u="none" cap="none" strike="noStrike">
                <a:solidFill>
                  <a:srgbClr val="262626"/>
                </a:solidFill>
                <a:latin typeface="Arial Narrow"/>
                <a:ea typeface="Arial Narrow"/>
                <a:cs typeface="Arial Narrow"/>
                <a:sym typeface="Arial Narrow"/>
              </a:rPr>
              <a:t>s</a:t>
            </a:r>
            <a:r>
              <a:rPr b="0" i="0" lang="en-US" sz="800" u="none" cap="none" strike="noStrike">
                <a:solidFill>
                  <a:srgbClr val="262626"/>
                </a:solidFill>
                <a:latin typeface="Arial Narrow"/>
                <a:ea typeface="Arial Narrow"/>
                <a:cs typeface="Arial Narrow"/>
                <a:sym typeface="Arial Narrow"/>
              </a:rPr>
              <a:t>Elacestrant 258 mg* + abemaciclib 100 mg (cohort 1); </a:t>
            </a:r>
            <a:r>
              <a:rPr b="0" baseline="30000" i="0" lang="en-US" sz="800" u="none" cap="none" strike="noStrike">
                <a:solidFill>
                  <a:srgbClr val="262626"/>
                </a:solidFill>
                <a:latin typeface="Arial Narrow"/>
                <a:ea typeface="Arial Narrow"/>
                <a:cs typeface="Arial Narrow"/>
                <a:sym typeface="Arial Narrow"/>
              </a:rPr>
              <a:t>t</a:t>
            </a:r>
            <a:r>
              <a:rPr b="0" i="0" lang="en-US" sz="800" u="none" cap="none" strike="noStrike">
                <a:solidFill>
                  <a:srgbClr val="262626"/>
                </a:solidFill>
                <a:latin typeface="Arial Narrow"/>
                <a:ea typeface="Arial Narrow"/>
                <a:cs typeface="Arial Narrow"/>
                <a:sym typeface="Arial Narrow"/>
              </a:rPr>
              <a:t>Elacestrant 345 mg* + abemaciclib 100 mg (cohort 2); </a:t>
            </a:r>
            <a:r>
              <a:rPr b="0" baseline="30000" i="0" lang="en-US" sz="800" u="none" cap="none" strike="noStrike">
                <a:solidFill>
                  <a:srgbClr val="262626"/>
                </a:solidFill>
                <a:latin typeface="Arial Narrow"/>
                <a:ea typeface="Arial Narrow"/>
                <a:cs typeface="Arial Narrow"/>
                <a:sym typeface="Arial Narrow"/>
              </a:rPr>
              <a:t>u</a:t>
            </a:r>
            <a:r>
              <a:rPr b="0" i="0" lang="en-US" sz="800" u="none" cap="none" strike="noStrike">
                <a:solidFill>
                  <a:srgbClr val="262626"/>
                </a:solidFill>
                <a:latin typeface="Arial Narrow"/>
                <a:ea typeface="Arial Narrow"/>
                <a:cs typeface="Arial Narrow"/>
                <a:sym typeface="Arial Narrow"/>
              </a:rPr>
              <a:t>Elacestrant 345 mg* + abemaciclib 150 mg (cohort 3); a/mBC, advanced/metastatic breast cancer; CBR, clinical benefit rate; CDK4/6i, cyclin-dependent kinase 4/6 inhibitor; DoR, duration of response; ER, estrogen receptor; ET, endocrine therapy; HER2, human epidermal growth factor receptor 2; n, number; ORR, objective response rate; OS, overall survival; PFS, progression-free survival; RECIST, Response Evaluation Criteria in Solid Tumors; RP2D, recommended </a:t>
            </a:r>
            <a:r>
              <a:rPr b="0" i="0" lang="en-US" sz="800" u="none" cap="none" strike="noStrike">
                <a:solidFill>
                  <a:srgbClr val="000000"/>
                </a:solidFill>
                <a:latin typeface="Arial Narrow"/>
                <a:ea typeface="Arial Narrow"/>
                <a:cs typeface="Arial Narrow"/>
                <a:sym typeface="Arial Narrow"/>
              </a:rPr>
              <a:t>phase 2 dose; SERD, selective estrogen receptor degrader; v, version. </a:t>
            </a:r>
            <a:endParaRPr b="0" i="0" sz="1400" u="none" cap="none" strike="noStrike">
              <a:solidFill>
                <a:srgbClr val="000000"/>
              </a:solidFill>
              <a:latin typeface="Arial"/>
              <a:ea typeface="Arial"/>
              <a:cs typeface="Arial"/>
              <a:sym typeface="Arial"/>
            </a:endParaRPr>
          </a:p>
        </p:txBody>
      </p:sp>
      <p:cxnSp>
        <p:nvCxnSpPr>
          <p:cNvPr id="3989" name="Google Shape;3989;p105"/>
          <p:cNvCxnSpPr/>
          <p:nvPr/>
        </p:nvCxnSpPr>
        <p:spPr>
          <a:xfrm>
            <a:off x="7639951" y="3381287"/>
            <a:ext cx="395100" cy="0"/>
          </a:xfrm>
          <a:prstGeom prst="straightConnector1">
            <a:avLst/>
          </a:prstGeom>
          <a:noFill/>
          <a:ln cap="flat" cmpd="sng" w="19050">
            <a:solidFill>
              <a:srgbClr val="000000"/>
            </a:solidFill>
            <a:prstDash val="solid"/>
            <a:round/>
            <a:headEnd len="sm" w="sm" type="none"/>
            <a:tailEnd len="med" w="med" type="triangle"/>
          </a:ln>
        </p:spPr>
      </p:cxnSp>
      <p:cxnSp>
        <p:nvCxnSpPr>
          <p:cNvPr id="3990" name="Google Shape;3990;p105"/>
          <p:cNvCxnSpPr/>
          <p:nvPr/>
        </p:nvCxnSpPr>
        <p:spPr>
          <a:xfrm>
            <a:off x="7649299" y="4160967"/>
            <a:ext cx="395100" cy="0"/>
          </a:xfrm>
          <a:prstGeom prst="straightConnector1">
            <a:avLst/>
          </a:prstGeom>
          <a:noFill/>
          <a:ln cap="flat" cmpd="sng" w="19050">
            <a:solidFill>
              <a:srgbClr val="000000"/>
            </a:solidFill>
            <a:prstDash val="solid"/>
            <a:round/>
            <a:headEnd len="sm" w="sm" type="none"/>
            <a:tailEnd len="med" w="med" type="triangle"/>
          </a:ln>
        </p:spPr>
      </p:cxnSp>
      <p:sp>
        <p:nvSpPr>
          <p:cNvPr id="3991" name="Google Shape;3991;p105"/>
          <p:cNvSpPr/>
          <p:nvPr/>
        </p:nvSpPr>
        <p:spPr>
          <a:xfrm>
            <a:off x="7653961" y="2977559"/>
            <a:ext cx="4303500" cy="1599964"/>
          </a:xfrm>
          <a:prstGeom prst="rect">
            <a:avLst/>
          </a:prstGeom>
          <a:solidFill>
            <a:srgbClr val="F7FAFB">
              <a:alpha val="7529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992" name="Google Shape;3992;p105"/>
          <p:cNvSpPr txBox="1"/>
          <p:nvPr>
            <p:ph idx="11" type="ftr"/>
          </p:nvPr>
        </p:nvSpPr>
        <p:spPr>
          <a:xfrm>
            <a:off x="431800" y="6270625"/>
            <a:ext cx="8928000" cy="150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1. Open-Label Umbrella Trial to Evaluate Safety and Efficacy of Elacestrant in Various Combination in Patients With Metastatic Breast Cancer (ELEVATE). ClinicalTrials.gov. May 20, 2024. Accessed April 25, 2026. https://clinicaltrials.gov/study/NCT05563220; 2. A Phase 1b/2, Open-Label Umbrella Trial to Evaluate Safety and Efficacy of Elacestrant in Various Combinations in Patients with Metastatic Breast Cancer (ELEVATE). STML-ELA-0222. </a:t>
            </a:r>
            <a:br>
              <a:rPr lang="en-US"/>
            </a:br>
            <a:r>
              <a:rPr lang="en-US"/>
              <a:t>Updated December 22, 2023; 3. Rugo HS, et al. SABCS 2025. Abstract RF7-01.</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6" name="Shape 3996"/>
        <p:cNvGrpSpPr/>
        <p:nvPr/>
      </p:nvGrpSpPr>
      <p:grpSpPr>
        <a:xfrm>
          <a:off x="0" y="0"/>
          <a:ext cx="0" cy="0"/>
          <a:chOff x="0" y="0"/>
          <a:chExt cx="0" cy="0"/>
        </a:xfrm>
      </p:grpSpPr>
      <p:sp>
        <p:nvSpPr>
          <p:cNvPr id="3997" name="Google Shape;3997;p106"/>
          <p:cNvSpPr txBox="1"/>
          <p:nvPr/>
        </p:nvSpPr>
        <p:spPr>
          <a:xfrm>
            <a:off x="412877" y="1408566"/>
            <a:ext cx="312900" cy="18210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100</a:t>
            </a:r>
            <a:endParaRPr b="0" i="0" sz="1100" u="none" cap="none" strike="noStrike">
              <a:solidFill>
                <a:srgbClr val="224870"/>
              </a:solidFill>
              <a:latin typeface="Arial Narrow"/>
              <a:ea typeface="Arial Narrow"/>
              <a:cs typeface="Arial Narrow"/>
              <a:sym typeface="Arial Narrow"/>
            </a:endParaRPr>
          </a:p>
        </p:txBody>
      </p:sp>
      <p:sp>
        <p:nvSpPr>
          <p:cNvPr id="3998" name="Google Shape;3998;p106"/>
          <p:cNvSpPr txBox="1"/>
          <p:nvPr/>
        </p:nvSpPr>
        <p:spPr>
          <a:xfrm>
            <a:off x="507972" y="2005268"/>
            <a:ext cx="217800" cy="18210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80</a:t>
            </a:r>
            <a:endParaRPr b="0" i="0" sz="1100" u="none" cap="none" strike="noStrike">
              <a:solidFill>
                <a:srgbClr val="224870"/>
              </a:solidFill>
              <a:latin typeface="Arial Narrow"/>
              <a:ea typeface="Arial Narrow"/>
              <a:cs typeface="Arial Narrow"/>
              <a:sym typeface="Arial Narrow"/>
            </a:endParaRPr>
          </a:p>
        </p:txBody>
      </p:sp>
      <p:sp>
        <p:nvSpPr>
          <p:cNvPr id="3999" name="Google Shape;3999;p106"/>
          <p:cNvSpPr txBox="1"/>
          <p:nvPr/>
        </p:nvSpPr>
        <p:spPr>
          <a:xfrm>
            <a:off x="507972" y="2611336"/>
            <a:ext cx="217800" cy="18210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60</a:t>
            </a:r>
            <a:endParaRPr b="0" i="0" sz="1100" u="none" cap="none" strike="noStrike">
              <a:solidFill>
                <a:srgbClr val="224870"/>
              </a:solidFill>
              <a:latin typeface="Arial Narrow"/>
              <a:ea typeface="Arial Narrow"/>
              <a:cs typeface="Arial Narrow"/>
              <a:sym typeface="Arial Narrow"/>
            </a:endParaRPr>
          </a:p>
        </p:txBody>
      </p:sp>
      <p:sp>
        <p:nvSpPr>
          <p:cNvPr id="4000" name="Google Shape;4000;p106"/>
          <p:cNvSpPr txBox="1"/>
          <p:nvPr/>
        </p:nvSpPr>
        <p:spPr>
          <a:xfrm>
            <a:off x="507972" y="3209165"/>
            <a:ext cx="217800" cy="18210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40</a:t>
            </a:r>
            <a:endParaRPr b="0" i="0" sz="1100" u="none" cap="none" strike="noStrike">
              <a:solidFill>
                <a:srgbClr val="224870"/>
              </a:solidFill>
              <a:latin typeface="Arial Narrow"/>
              <a:ea typeface="Arial Narrow"/>
              <a:cs typeface="Arial Narrow"/>
              <a:sym typeface="Arial Narrow"/>
            </a:endParaRPr>
          </a:p>
        </p:txBody>
      </p:sp>
      <p:sp>
        <p:nvSpPr>
          <p:cNvPr id="4001" name="Google Shape;4001;p106"/>
          <p:cNvSpPr txBox="1"/>
          <p:nvPr/>
        </p:nvSpPr>
        <p:spPr>
          <a:xfrm rot="-5400000">
            <a:off x="-758221" y="2936228"/>
            <a:ext cx="2110800" cy="184800"/>
          </a:xfrm>
          <a:prstGeom prst="rect">
            <a:avLst/>
          </a:prstGeom>
          <a:noFill/>
          <a:ln>
            <a:noFill/>
          </a:ln>
        </p:spPr>
        <p:txBody>
          <a:bodyPr anchorCtr="0" anchor="t" bIns="0" lIns="0" spcFirstLastPara="1" rIns="0" wrap="square" tIns="0">
            <a:spAutoFit/>
          </a:bodyPr>
          <a:lstStyle/>
          <a:p>
            <a:pPr indent="0" lvl="0" marL="12700" marR="0" rtl="0" algn="ctr">
              <a:lnSpc>
                <a:spcPct val="129545"/>
              </a:lnSpc>
              <a:spcBef>
                <a:spcPts val="0"/>
              </a:spcBef>
              <a:spcAft>
                <a:spcPts val="0"/>
              </a:spcAft>
              <a:buClr>
                <a:srgbClr val="000000"/>
              </a:buClr>
              <a:buSzPts val="1200"/>
              <a:buFont typeface="Arial"/>
              <a:buNone/>
            </a:pPr>
            <a:r>
              <a:rPr b="1" i="0" lang="en-US" sz="1200" u="none" cap="none" strike="noStrike">
                <a:solidFill>
                  <a:srgbClr val="231F20"/>
                </a:solidFill>
                <a:latin typeface="Arial Narrow"/>
                <a:ea typeface="Arial Narrow"/>
                <a:cs typeface="Arial Narrow"/>
                <a:sym typeface="Arial Narrow"/>
              </a:rPr>
              <a:t>Survival Probability (%)</a:t>
            </a:r>
            <a:endParaRPr b="1" i="0" sz="1200" u="none" cap="none" strike="noStrike">
              <a:solidFill>
                <a:srgbClr val="224870"/>
              </a:solidFill>
              <a:latin typeface="Arial Narrow"/>
              <a:ea typeface="Arial Narrow"/>
              <a:cs typeface="Arial Narrow"/>
              <a:sym typeface="Arial Narrow"/>
            </a:endParaRPr>
          </a:p>
        </p:txBody>
      </p:sp>
      <p:sp>
        <p:nvSpPr>
          <p:cNvPr id="4002" name="Google Shape;4002;p106"/>
          <p:cNvSpPr txBox="1"/>
          <p:nvPr/>
        </p:nvSpPr>
        <p:spPr>
          <a:xfrm>
            <a:off x="507972" y="3822741"/>
            <a:ext cx="217800" cy="18210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20</a:t>
            </a:r>
            <a:endParaRPr b="0" i="0" sz="1100" u="none" cap="none" strike="noStrike">
              <a:solidFill>
                <a:srgbClr val="224870"/>
              </a:solidFill>
              <a:latin typeface="Arial Narrow"/>
              <a:ea typeface="Arial Narrow"/>
              <a:cs typeface="Arial Narrow"/>
              <a:sym typeface="Arial Narrow"/>
            </a:endParaRPr>
          </a:p>
        </p:txBody>
      </p:sp>
      <p:sp>
        <p:nvSpPr>
          <p:cNvPr id="4003" name="Google Shape;4003;p106"/>
          <p:cNvSpPr txBox="1"/>
          <p:nvPr/>
        </p:nvSpPr>
        <p:spPr>
          <a:xfrm>
            <a:off x="602357" y="4420233"/>
            <a:ext cx="123600" cy="18210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0</a:t>
            </a:r>
            <a:endParaRPr b="0" i="0" sz="1100" u="none" cap="none" strike="noStrike">
              <a:solidFill>
                <a:srgbClr val="224870"/>
              </a:solidFill>
              <a:latin typeface="Arial Narrow"/>
              <a:ea typeface="Arial Narrow"/>
              <a:cs typeface="Arial Narrow"/>
              <a:sym typeface="Arial Narrow"/>
            </a:endParaRPr>
          </a:p>
        </p:txBody>
      </p:sp>
      <p:sp>
        <p:nvSpPr>
          <p:cNvPr id="4004" name="Google Shape;4004;p106"/>
          <p:cNvSpPr/>
          <p:nvPr/>
        </p:nvSpPr>
        <p:spPr>
          <a:xfrm>
            <a:off x="1071224" y="4523095"/>
            <a:ext cx="0" cy="6019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05" name="Google Shape;4005;p106"/>
          <p:cNvSpPr/>
          <p:nvPr/>
        </p:nvSpPr>
        <p:spPr>
          <a:xfrm>
            <a:off x="2618627" y="4523095"/>
            <a:ext cx="0" cy="6019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06" name="Google Shape;4006;p106"/>
          <p:cNvSpPr/>
          <p:nvPr/>
        </p:nvSpPr>
        <p:spPr>
          <a:xfrm>
            <a:off x="3386395" y="4523093"/>
            <a:ext cx="0" cy="6019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07" name="Google Shape;4007;p106"/>
          <p:cNvSpPr/>
          <p:nvPr/>
        </p:nvSpPr>
        <p:spPr>
          <a:xfrm>
            <a:off x="4159008" y="4523093"/>
            <a:ext cx="0" cy="6019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08" name="Google Shape;4008;p106"/>
          <p:cNvSpPr txBox="1"/>
          <p:nvPr/>
        </p:nvSpPr>
        <p:spPr>
          <a:xfrm>
            <a:off x="4866792" y="4196769"/>
            <a:ext cx="764700" cy="182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Censored</a:t>
            </a:r>
            <a:endParaRPr b="0" i="0" sz="1100" u="none" cap="none" strike="noStrike">
              <a:solidFill>
                <a:srgbClr val="224870"/>
              </a:solidFill>
              <a:latin typeface="Arial Narrow"/>
              <a:ea typeface="Arial Narrow"/>
              <a:cs typeface="Arial Narrow"/>
              <a:sym typeface="Arial Narrow"/>
            </a:endParaRPr>
          </a:p>
        </p:txBody>
      </p:sp>
      <p:sp>
        <p:nvSpPr>
          <p:cNvPr id="4009" name="Google Shape;4009;p106"/>
          <p:cNvSpPr/>
          <p:nvPr/>
        </p:nvSpPr>
        <p:spPr>
          <a:xfrm>
            <a:off x="5709612" y="4523095"/>
            <a:ext cx="0" cy="6019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10" name="Google Shape;4010;p106"/>
          <p:cNvSpPr txBox="1"/>
          <p:nvPr/>
        </p:nvSpPr>
        <p:spPr>
          <a:xfrm>
            <a:off x="892580" y="4581279"/>
            <a:ext cx="347700" cy="1821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0.0</a:t>
            </a:r>
            <a:endParaRPr b="0" i="0" sz="1100" u="none" cap="none" strike="noStrike">
              <a:solidFill>
                <a:srgbClr val="224870"/>
              </a:solidFill>
              <a:latin typeface="Arial Narrow"/>
              <a:ea typeface="Arial Narrow"/>
              <a:cs typeface="Arial Narrow"/>
              <a:sym typeface="Arial Narrow"/>
            </a:endParaRPr>
          </a:p>
        </p:txBody>
      </p:sp>
      <p:sp>
        <p:nvSpPr>
          <p:cNvPr id="4011" name="Google Shape;4011;p106"/>
          <p:cNvSpPr txBox="1"/>
          <p:nvPr/>
        </p:nvSpPr>
        <p:spPr>
          <a:xfrm>
            <a:off x="2412694" y="4579102"/>
            <a:ext cx="387600" cy="1821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5.0</a:t>
            </a:r>
            <a:endParaRPr b="0" i="0" sz="1100" u="none" cap="none" strike="noStrike">
              <a:solidFill>
                <a:srgbClr val="224870"/>
              </a:solidFill>
              <a:latin typeface="Arial Narrow"/>
              <a:ea typeface="Arial Narrow"/>
              <a:cs typeface="Arial Narrow"/>
              <a:sym typeface="Arial Narrow"/>
            </a:endParaRPr>
          </a:p>
        </p:txBody>
      </p:sp>
      <p:sp>
        <p:nvSpPr>
          <p:cNvPr id="4012" name="Google Shape;4012;p106"/>
          <p:cNvSpPr txBox="1"/>
          <p:nvPr/>
        </p:nvSpPr>
        <p:spPr>
          <a:xfrm>
            <a:off x="3196760" y="4579102"/>
            <a:ext cx="387600" cy="1821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7.5</a:t>
            </a:r>
            <a:endParaRPr b="0" i="0" sz="1100" u="none" cap="none" strike="noStrike">
              <a:solidFill>
                <a:srgbClr val="224870"/>
              </a:solidFill>
              <a:latin typeface="Arial Narrow"/>
              <a:ea typeface="Arial Narrow"/>
              <a:cs typeface="Arial Narrow"/>
              <a:sym typeface="Arial Narrow"/>
            </a:endParaRPr>
          </a:p>
        </p:txBody>
      </p:sp>
      <p:sp>
        <p:nvSpPr>
          <p:cNvPr id="4013" name="Google Shape;4013;p106"/>
          <p:cNvSpPr txBox="1"/>
          <p:nvPr/>
        </p:nvSpPr>
        <p:spPr>
          <a:xfrm>
            <a:off x="3960925" y="4579102"/>
            <a:ext cx="387600" cy="1821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10.0</a:t>
            </a:r>
            <a:endParaRPr b="0" i="0" sz="1100" u="none" cap="none" strike="noStrike">
              <a:solidFill>
                <a:srgbClr val="224870"/>
              </a:solidFill>
              <a:latin typeface="Arial Narrow"/>
              <a:ea typeface="Arial Narrow"/>
              <a:cs typeface="Arial Narrow"/>
              <a:sym typeface="Arial Narrow"/>
            </a:endParaRPr>
          </a:p>
        </p:txBody>
      </p:sp>
      <p:sp>
        <p:nvSpPr>
          <p:cNvPr id="4014" name="Google Shape;4014;p106"/>
          <p:cNvSpPr txBox="1"/>
          <p:nvPr/>
        </p:nvSpPr>
        <p:spPr>
          <a:xfrm>
            <a:off x="5515489" y="4579102"/>
            <a:ext cx="387600" cy="1821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15.0</a:t>
            </a:r>
            <a:endParaRPr b="0" i="0" sz="1100" u="none" cap="none" strike="noStrike">
              <a:solidFill>
                <a:srgbClr val="224870"/>
              </a:solidFill>
              <a:latin typeface="Arial Narrow"/>
              <a:ea typeface="Arial Narrow"/>
              <a:cs typeface="Arial Narrow"/>
              <a:sym typeface="Arial Narrow"/>
            </a:endParaRPr>
          </a:p>
        </p:txBody>
      </p:sp>
      <p:sp>
        <p:nvSpPr>
          <p:cNvPr id="4015" name="Google Shape;4015;p106"/>
          <p:cNvSpPr txBox="1"/>
          <p:nvPr/>
        </p:nvSpPr>
        <p:spPr>
          <a:xfrm>
            <a:off x="2730921" y="4738261"/>
            <a:ext cx="1318500" cy="1974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200"/>
              <a:buFont typeface="Arial"/>
              <a:buNone/>
            </a:pPr>
            <a:r>
              <a:rPr b="1" i="0" lang="en-US" sz="1200" u="none" cap="none" strike="noStrike">
                <a:solidFill>
                  <a:srgbClr val="231F20"/>
                </a:solidFill>
                <a:latin typeface="Arial Narrow"/>
                <a:ea typeface="Arial Narrow"/>
                <a:cs typeface="Arial Narrow"/>
                <a:sym typeface="Arial Narrow"/>
              </a:rPr>
              <a:t>Months</a:t>
            </a:r>
            <a:endParaRPr b="1" i="0" sz="1200" u="none" cap="none" strike="noStrike">
              <a:solidFill>
                <a:srgbClr val="224870"/>
              </a:solidFill>
              <a:latin typeface="Arial Narrow"/>
              <a:ea typeface="Arial Narrow"/>
              <a:cs typeface="Arial Narrow"/>
              <a:sym typeface="Arial Narrow"/>
            </a:endParaRPr>
          </a:p>
        </p:txBody>
      </p:sp>
      <p:sp>
        <p:nvSpPr>
          <p:cNvPr id="4016" name="Google Shape;4016;p106"/>
          <p:cNvSpPr txBox="1"/>
          <p:nvPr/>
        </p:nvSpPr>
        <p:spPr>
          <a:xfrm>
            <a:off x="354944" y="4975752"/>
            <a:ext cx="501000" cy="1743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1" i="0" lang="en-US" sz="1050" u="none" cap="none" strike="noStrike">
                <a:solidFill>
                  <a:srgbClr val="231F20"/>
                </a:solidFill>
                <a:latin typeface="Arial Narrow"/>
                <a:ea typeface="Arial Narrow"/>
                <a:cs typeface="Arial Narrow"/>
                <a:sym typeface="Arial Narrow"/>
              </a:rPr>
              <a:t>At Risk</a:t>
            </a:r>
            <a:endParaRPr b="1" i="0" sz="1050" u="none" cap="none" strike="noStrike">
              <a:solidFill>
                <a:srgbClr val="224870"/>
              </a:solidFill>
              <a:latin typeface="Arial Narrow"/>
              <a:ea typeface="Arial Narrow"/>
              <a:cs typeface="Arial Narrow"/>
              <a:sym typeface="Arial Narrow"/>
            </a:endParaRPr>
          </a:p>
        </p:txBody>
      </p:sp>
      <p:sp>
        <p:nvSpPr>
          <p:cNvPr id="4017" name="Google Shape;4017;p106"/>
          <p:cNvSpPr/>
          <p:nvPr/>
        </p:nvSpPr>
        <p:spPr>
          <a:xfrm>
            <a:off x="814632" y="1443860"/>
            <a:ext cx="5016198" cy="3081433"/>
          </a:xfrm>
          <a:custGeom>
            <a:rect b="b" l="l" r="r" t="t"/>
            <a:pathLst>
              <a:path extrusionOk="0" h="2374900" w="4269105">
                <a:moveTo>
                  <a:pt x="0" y="0"/>
                </a:moveTo>
                <a:lnTo>
                  <a:pt x="0" y="2374582"/>
                </a:lnTo>
                <a:lnTo>
                  <a:pt x="4268660" y="2374582"/>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18" name="Google Shape;4018;p106"/>
          <p:cNvSpPr/>
          <p:nvPr/>
        </p:nvSpPr>
        <p:spPr>
          <a:xfrm>
            <a:off x="1842339" y="4523095"/>
            <a:ext cx="0" cy="6019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19" name="Google Shape;4019;p106"/>
          <p:cNvSpPr txBox="1"/>
          <p:nvPr/>
        </p:nvSpPr>
        <p:spPr>
          <a:xfrm>
            <a:off x="1663695" y="4581279"/>
            <a:ext cx="347700" cy="1821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2.5</a:t>
            </a:r>
            <a:endParaRPr b="0" i="0" sz="1100" u="none" cap="none" strike="noStrike">
              <a:solidFill>
                <a:srgbClr val="224870"/>
              </a:solidFill>
              <a:latin typeface="Arial Narrow"/>
              <a:ea typeface="Arial Narrow"/>
              <a:cs typeface="Arial Narrow"/>
              <a:sym typeface="Arial Narrow"/>
            </a:endParaRPr>
          </a:p>
        </p:txBody>
      </p:sp>
      <p:sp>
        <p:nvSpPr>
          <p:cNvPr id="4020" name="Google Shape;4020;p106"/>
          <p:cNvSpPr/>
          <p:nvPr/>
        </p:nvSpPr>
        <p:spPr>
          <a:xfrm>
            <a:off x="4932561" y="4523093"/>
            <a:ext cx="0" cy="6019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21" name="Google Shape;4021;p106"/>
          <p:cNvSpPr txBox="1"/>
          <p:nvPr/>
        </p:nvSpPr>
        <p:spPr>
          <a:xfrm>
            <a:off x="4734478" y="4579102"/>
            <a:ext cx="387600" cy="1821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12.5</a:t>
            </a:r>
            <a:endParaRPr b="0" i="0" sz="1100" u="none" cap="none" strike="noStrike">
              <a:solidFill>
                <a:srgbClr val="224870"/>
              </a:solidFill>
              <a:latin typeface="Arial Narrow"/>
              <a:ea typeface="Arial Narrow"/>
              <a:cs typeface="Arial Narrow"/>
              <a:sym typeface="Arial Narrow"/>
            </a:endParaRPr>
          </a:p>
        </p:txBody>
      </p:sp>
      <p:sp>
        <p:nvSpPr>
          <p:cNvPr id="4022" name="Google Shape;4022;p106"/>
          <p:cNvSpPr txBox="1"/>
          <p:nvPr/>
        </p:nvSpPr>
        <p:spPr>
          <a:xfrm>
            <a:off x="892580" y="4981712"/>
            <a:ext cx="347700" cy="1743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31F20"/>
                </a:solidFill>
                <a:latin typeface="Arial Narrow"/>
                <a:ea typeface="Arial Narrow"/>
                <a:cs typeface="Arial Narrow"/>
                <a:sym typeface="Arial Narrow"/>
              </a:rPr>
              <a:t>50</a:t>
            </a:r>
            <a:endParaRPr b="0" i="0" sz="1050" u="none" cap="none" strike="noStrike">
              <a:solidFill>
                <a:srgbClr val="224870"/>
              </a:solidFill>
              <a:latin typeface="Arial Narrow"/>
              <a:ea typeface="Arial Narrow"/>
              <a:cs typeface="Arial Narrow"/>
              <a:sym typeface="Arial Narrow"/>
            </a:endParaRPr>
          </a:p>
        </p:txBody>
      </p:sp>
      <p:sp>
        <p:nvSpPr>
          <p:cNvPr id="4023" name="Google Shape;4023;p106"/>
          <p:cNvSpPr txBox="1"/>
          <p:nvPr/>
        </p:nvSpPr>
        <p:spPr>
          <a:xfrm>
            <a:off x="2412694" y="4979535"/>
            <a:ext cx="387600" cy="1743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31F20"/>
                </a:solidFill>
                <a:latin typeface="Arial Narrow"/>
                <a:ea typeface="Arial Narrow"/>
                <a:cs typeface="Arial Narrow"/>
                <a:sym typeface="Arial Narrow"/>
              </a:rPr>
              <a:t>24</a:t>
            </a:r>
            <a:endParaRPr b="0" i="0" sz="1050" u="none" cap="none" strike="noStrike">
              <a:solidFill>
                <a:srgbClr val="224870"/>
              </a:solidFill>
              <a:latin typeface="Arial Narrow"/>
              <a:ea typeface="Arial Narrow"/>
              <a:cs typeface="Arial Narrow"/>
              <a:sym typeface="Arial Narrow"/>
            </a:endParaRPr>
          </a:p>
        </p:txBody>
      </p:sp>
      <p:sp>
        <p:nvSpPr>
          <p:cNvPr id="4024" name="Google Shape;4024;p106"/>
          <p:cNvSpPr txBox="1"/>
          <p:nvPr/>
        </p:nvSpPr>
        <p:spPr>
          <a:xfrm>
            <a:off x="3196760" y="4979535"/>
            <a:ext cx="387600" cy="1743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31F20"/>
                </a:solidFill>
                <a:latin typeface="Arial Narrow"/>
                <a:ea typeface="Arial Narrow"/>
                <a:cs typeface="Arial Narrow"/>
                <a:sym typeface="Arial Narrow"/>
              </a:rPr>
              <a:t>20</a:t>
            </a:r>
            <a:endParaRPr b="0" i="0" sz="1050" u="none" cap="none" strike="noStrike">
              <a:solidFill>
                <a:srgbClr val="224870"/>
              </a:solidFill>
              <a:latin typeface="Arial Narrow"/>
              <a:ea typeface="Arial Narrow"/>
              <a:cs typeface="Arial Narrow"/>
              <a:sym typeface="Arial Narrow"/>
            </a:endParaRPr>
          </a:p>
        </p:txBody>
      </p:sp>
      <p:sp>
        <p:nvSpPr>
          <p:cNvPr id="4025" name="Google Shape;4025;p106"/>
          <p:cNvSpPr txBox="1"/>
          <p:nvPr/>
        </p:nvSpPr>
        <p:spPr>
          <a:xfrm>
            <a:off x="3960925" y="4979535"/>
            <a:ext cx="387600" cy="1743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31F20"/>
                </a:solidFill>
                <a:latin typeface="Arial Narrow"/>
                <a:ea typeface="Arial Narrow"/>
                <a:cs typeface="Arial Narrow"/>
                <a:sym typeface="Arial Narrow"/>
              </a:rPr>
              <a:t>13</a:t>
            </a:r>
            <a:endParaRPr b="0" i="0" sz="1050" u="none" cap="none" strike="noStrike">
              <a:solidFill>
                <a:srgbClr val="224870"/>
              </a:solidFill>
              <a:latin typeface="Arial Narrow"/>
              <a:ea typeface="Arial Narrow"/>
              <a:cs typeface="Arial Narrow"/>
              <a:sym typeface="Arial Narrow"/>
            </a:endParaRPr>
          </a:p>
        </p:txBody>
      </p:sp>
      <p:sp>
        <p:nvSpPr>
          <p:cNvPr id="4026" name="Google Shape;4026;p106"/>
          <p:cNvSpPr txBox="1"/>
          <p:nvPr/>
        </p:nvSpPr>
        <p:spPr>
          <a:xfrm>
            <a:off x="5515489" y="4979535"/>
            <a:ext cx="387600" cy="1743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31F20"/>
                </a:solidFill>
                <a:latin typeface="Arial Narrow"/>
                <a:ea typeface="Arial Narrow"/>
                <a:cs typeface="Arial Narrow"/>
                <a:sym typeface="Arial Narrow"/>
              </a:rPr>
              <a:t>0</a:t>
            </a:r>
            <a:endParaRPr b="0" i="0" sz="1050" u="none" cap="none" strike="noStrike">
              <a:solidFill>
                <a:srgbClr val="224870"/>
              </a:solidFill>
              <a:latin typeface="Arial Narrow"/>
              <a:ea typeface="Arial Narrow"/>
              <a:cs typeface="Arial Narrow"/>
              <a:sym typeface="Arial Narrow"/>
            </a:endParaRPr>
          </a:p>
        </p:txBody>
      </p:sp>
      <p:sp>
        <p:nvSpPr>
          <p:cNvPr id="4027" name="Google Shape;4027;p106"/>
          <p:cNvSpPr txBox="1"/>
          <p:nvPr/>
        </p:nvSpPr>
        <p:spPr>
          <a:xfrm>
            <a:off x="1663695" y="4981712"/>
            <a:ext cx="347700" cy="1743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31F20"/>
                </a:solidFill>
                <a:latin typeface="Arial Narrow"/>
                <a:ea typeface="Arial Narrow"/>
                <a:cs typeface="Arial Narrow"/>
                <a:sym typeface="Arial Narrow"/>
              </a:rPr>
              <a:t>37</a:t>
            </a:r>
            <a:endParaRPr b="0" i="0" sz="1050" u="none" cap="none" strike="noStrike">
              <a:solidFill>
                <a:srgbClr val="224870"/>
              </a:solidFill>
              <a:latin typeface="Arial Narrow"/>
              <a:ea typeface="Arial Narrow"/>
              <a:cs typeface="Arial Narrow"/>
              <a:sym typeface="Arial Narrow"/>
            </a:endParaRPr>
          </a:p>
        </p:txBody>
      </p:sp>
      <p:sp>
        <p:nvSpPr>
          <p:cNvPr id="4028" name="Google Shape;4028;p106"/>
          <p:cNvSpPr txBox="1"/>
          <p:nvPr/>
        </p:nvSpPr>
        <p:spPr>
          <a:xfrm>
            <a:off x="4734478" y="4979535"/>
            <a:ext cx="387600" cy="1743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050"/>
              <a:buFont typeface="Arial"/>
              <a:buNone/>
            </a:pPr>
            <a:r>
              <a:rPr b="0" i="0" lang="en-US" sz="1050" u="none" cap="none" strike="noStrike">
                <a:solidFill>
                  <a:srgbClr val="231F20"/>
                </a:solidFill>
                <a:latin typeface="Arial Narrow"/>
                <a:ea typeface="Arial Narrow"/>
                <a:cs typeface="Arial Narrow"/>
                <a:sym typeface="Arial Narrow"/>
              </a:rPr>
              <a:t>10</a:t>
            </a:r>
            <a:endParaRPr b="0" i="0" sz="1050" u="none" cap="none" strike="noStrike">
              <a:solidFill>
                <a:srgbClr val="224870"/>
              </a:solidFill>
              <a:latin typeface="Arial Narrow"/>
              <a:ea typeface="Arial Narrow"/>
              <a:cs typeface="Arial Narrow"/>
              <a:sym typeface="Arial Narrow"/>
            </a:endParaRPr>
          </a:p>
        </p:txBody>
      </p:sp>
      <p:sp>
        <p:nvSpPr>
          <p:cNvPr id="4029" name="Google Shape;4029;p106"/>
          <p:cNvSpPr/>
          <p:nvPr/>
        </p:nvSpPr>
        <p:spPr>
          <a:xfrm>
            <a:off x="778300" y="4492593"/>
            <a:ext cx="0" cy="61451"/>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30" name="Google Shape;4030;p106"/>
          <p:cNvSpPr/>
          <p:nvPr/>
        </p:nvSpPr>
        <p:spPr>
          <a:xfrm>
            <a:off x="778300" y="3886511"/>
            <a:ext cx="0" cy="61451"/>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31" name="Google Shape;4031;p106"/>
          <p:cNvSpPr/>
          <p:nvPr/>
        </p:nvSpPr>
        <p:spPr>
          <a:xfrm>
            <a:off x="778300" y="3286504"/>
            <a:ext cx="0" cy="61451"/>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32" name="Google Shape;4032;p106"/>
          <p:cNvSpPr/>
          <p:nvPr/>
        </p:nvSpPr>
        <p:spPr>
          <a:xfrm>
            <a:off x="778300" y="2686498"/>
            <a:ext cx="0" cy="61451"/>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33" name="Google Shape;4033;p106"/>
          <p:cNvSpPr/>
          <p:nvPr/>
        </p:nvSpPr>
        <p:spPr>
          <a:xfrm>
            <a:off x="778300" y="2077667"/>
            <a:ext cx="0" cy="61451"/>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34" name="Google Shape;4034;p106"/>
          <p:cNvSpPr/>
          <p:nvPr/>
        </p:nvSpPr>
        <p:spPr>
          <a:xfrm>
            <a:off x="778300" y="1482074"/>
            <a:ext cx="0" cy="61451"/>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nvGrpSpPr>
          <p:cNvPr id="4035" name="Google Shape;4035;p106"/>
          <p:cNvGrpSpPr/>
          <p:nvPr/>
        </p:nvGrpSpPr>
        <p:grpSpPr>
          <a:xfrm>
            <a:off x="4765433" y="4258519"/>
            <a:ext cx="83460" cy="81717"/>
            <a:chOff x="3501510" y="3180086"/>
            <a:chExt cx="41405" cy="41405"/>
          </a:xfrm>
        </p:grpSpPr>
        <p:sp>
          <p:nvSpPr>
            <p:cNvPr id="4036" name="Google Shape;4036;p106"/>
            <p:cNvSpPr/>
            <p:nvPr/>
          </p:nvSpPr>
          <p:spPr>
            <a:xfrm>
              <a:off x="3501510" y="3200808"/>
              <a:ext cx="41405" cy="0"/>
            </a:xfrm>
            <a:custGeom>
              <a:rect b="b" l="l" r="r" t="t"/>
              <a:pathLst>
                <a:path extrusionOk="0" h="120000" w="51435">
                  <a:moveTo>
                    <a:pt x="51193" y="0"/>
                  </a:moveTo>
                  <a:lnTo>
                    <a:pt x="0" y="0"/>
                  </a:lnTo>
                </a:path>
              </a:pathLst>
            </a:custGeom>
            <a:noFill/>
            <a:ln cap="flat" cmpd="sng" w="127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37" name="Google Shape;4037;p106"/>
            <p:cNvSpPr/>
            <p:nvPr/>
          </p:nvSpPr>
          <p:spPr>
            <a:xfrm rot="-5400000">
              <a:off x="3501490" y="3200788"/>
              <a:ext cx="41405" cy="0"/>
            </a:xfrm>
            <a:custGeom>
              <a:rect b="b" l="l" r="r" t="t"/>
              <a:pathLst>
                <a:path extrusionOk="0" h="120000" w="51435">
                  <a:moveTo>
                    <a:pt x="51193" y="0"/>
                  </a:moveTo>
                  <a:lnTo>
                    <a:pt x="0" y="0"/>
                  </a:lnTo>
                </a:path>
              </a:pathLst>
            </a:custGeom>
            <a:noFill/>
            <a:ln cap="flat" cmpd="sng" w="127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038" name="Google Shape;4038;p106"/>
          <p:cNvGrpSpPr/>
          <p:nvPr/>
        </p:nvGrpSpPr>
        <p:grpSpPr>
          <a:xfrm>
            <a:off x="1037231" y="1477299"/>
            <a:ext cx="4672672" cy="2307484"/>
            <a:chOff x="844596" y="1123804"/>
            <a:chExt cx="3362602" cy="1695931"/>
          </a:xfrm>
        </p:grpSpPr>
        <p:grpSp>
          <p:nvGrpSpPr>
            <p:cNvPr id="4039" name="Google Shape;4039;p106"/>
            <p:cNvGrpSpPr/>
            <p:nvPr/>
          </p:nvGrpSpPr>
          <p:grpSpPr>
            <a:xfrm>
              <a:off x="4147140" y="2759677"/>
              <a:ext cx="60058" cy="60058"/>
              <a:chOff x="3501510" y="3180086"/>
              <a:chExt cx="41405" cy="41405"/>
            </a:xfrm>
          </p:grpSpPr>
          <p:sp>
            <p:nvSpPr>
              <p:cNvPr id="4040" name="Google Shape;4040;p106"/>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41" name="Google Shape;4041;p106"/>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042" name="Google Shape;4042;p106"/>
            <p:cNvGrpSpPr/>
            <p:nvPr/>
          </p:nvGrpSpPr>
          <p:grpSpPr>
            <a:xfrm>
              <a:off x="4124442" y="2759677"/>
              <a:ext cx="60058" cy="60058"/>
              <a:chOff x="3501510" y="3180086"/>
              <a:chExt cx="41405" cy="41405"/>
            </a:xfrm>
          </p:grpSpPr>
          <p:sp>
            <p:nvSpPr>
              <p:cNvPr id="4043" name="Google Shape;4043;p106"/>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44" name="Google Shape;4044;p106"/>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045" name="Google Shape;4045;p106"/>
            <p:cNvGrpSpPr/>
            <p:nvPr/>
          </p:nvGrpSpPr>
          <p:grpSpPr>
            <a:xfrm>
              <a:off x="3749925" y="2759677"/>
              <a:ext cx="60058" cy="60058"/>
              <a:chOff x="3501510" y="3180086"/>
              <a:chExt cx="41405" cy="41405"/>
            </a:xfrm>
          </p:grpSpPr>
          <p:sp>
            <p:nvSpPr>
              <p:cNvPr id="4046" name="Google Shape;4046;p106"/>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47" name="Google Shape;4047;p106"/>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048" name="Google Shape;4048;p106"/>
            <p:cNvGrpSpPr/>
            <p:nvPr/>
          </p:nvGrpSpPr>
          <p:grpSpPr>
            <a:xfrm>
              <a:off x="3681822" y="2673748"/>
              <a:ext cx="60058" cy="60058"/>
              <a:chOff x="3501510" y="3180086"/>
              <a:chExt cx="41405" cy="41405"/>
            </a:xfrm>
          </p:grpSpPr>
          <p:sp>
            <p:nvSpPr>
              <p:cNvPr id="4049" name="Google Shape;4049;p106"/>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50" name="Google Shape;4050;p106"/>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051" name="Google Shape;4051;p106"/>
            <p:cNvGrpSpPr/>
            <p:nvPr/>
          </p:nvGrpSpPr>
          <p:grpSpPr>
            <a:xfrm>
              <a:off x="3514839" y="2600791"/>
              <a:ext cx="60058" cy="60058"/>
              <a:chOff x="3501510" y="3180086"/>
              <a:chExt cx="41405" cy="41405"/>
            </a:xfrm>
          </p:grpSpPr>
          <p:sp>
            <p:nvSpPr>
              <p:cNvPr id="4052" name="Google Shape;4052;p106"/>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53" name="Google Shape;4053;p106"/>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054" name="Google Shape;4054;p106"/>
            <p:cNvGrpSpPr/>
            <p:nvPr/>
          </p:nvGrpSpPr>
          <p:grpSpPr>
            <a:xfrm>
              <a:off x="3305697" y="2600791"/>
              <a:ext cx="60058" cy="60058"/>
              <a:chOff x="3501510" y="3180086"/>
              <a:chExt cx="41405" cy="41405"/>
            </a:xfrm>
          </p:grpSpPr>
          <p:sp>
            <p:nvSpPr>
              <p:cNvPr id="4055" name="Google Shape;4055;p106"/>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56" name="Google Shape;4056;p106"/>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057" name="Google Shape;4057;p106"/>
            <p:cNvGrpSpPr/>
            <p:nvPr/>
          </p:nvGrpSpPr>
          <p:grpSpPr>
            <a:xfrm>
              <a:off x="2446407" y="2056030"/>
              <a:ext cx="60058" cy="60058"/>
              <a:chOff x="3501510" y="3180086"/>
              <a:chExt cx="41405" cy="41405"/>
            </a:xfrm>
          </p:grpSpPr>
          <p:sp>
            <p:nvSpPr>
              <p:cNvPr id="4058" name="Google Shape;4058;p106"/>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59" name="Google Shape;4059;p106"/>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060" name="Google Shape;4060;p106"/>
            <p:cNvGrpSpPr/>
            <p:nvPr/>
          </p:nvGrpSpPr>
          <p:grpSpPr>
            <a:xfrm>
              <a:off x="2057310" y="1997677"/>
              <a:ext cx="60058" cy="60058"/>
              <a:chOff x="3501510" y="3180086"/>
              <a:chExt cx="41405" cy="41405"/>
            </a:xfrm>
          </p:grpSpPr>
          <p:sp>
            <p:nvSpPr>
              <p:cNvPr id="4061" name="Google Shape;4061;p106"/>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62" name="Google Shape;4062;p106"/>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063" name="Google Shape;4063;p106"/>
            <p:cNvGrpSpPr/>
            <p:nvPr/>
          </p:nvGrpSpPr>
          <p:grpSpPr>
            <a:xfrm>
              <a:off x="1656852" y="1773931"/>
              <a:ext cx="60058" cy="60058"/>
              <a:chOff x="3501510" y="3180086"/>
              <a:chExt cx="41405" cy="41405"/>
            </a:xfrm>
          </p:grpSpPr>
          <p:sp>
            <p:nvSpPr>
              <p:cNvPr id="4064" name="Google Shape;4064;p106"/>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65" name="Google Shape;4065;p106"/>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066" name="Google Shape;4066;p106"/>
            <p:cNvGrpSpPr/>
            <p:nvPr/>
          </p:nvGrpSpPr>
          <p:grpSpPr>
            <a:xfrm>
              <a:off x="1622811" y="1670176"/>
              <a:ext cx="60058" cy="60058"/>
              <a:chOff x="3501510" y="3180086"/>
              <a:chExt cx="41405" cy="41405"/>
            </a:xfrm>
          </p:grpSpPr>
          <p:sp>
            <p:nvSpPr>
              <p:cNvPr id="4067" name="Google Shape;4067;p106"/>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68" name="Google Shape;4068;p106"/>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069" name="Google Shape;4069;p106"/>
            <p:cNvGrpSpPr/>
            <p:nvPr/>
          </p:nvGrpSpPr>
          <p:grpSpPr>
            <a:xfrm>
              <a:off x="1301796" y="1405903"/>
              <a:ext cx="60058" cy="60058"/>
              <a:chOff x="3501510" y="3180086"/>
              <a:chExt cx="41405" cy="41405"/>
            </a:xfrm>
          </p:grpSpPr>
          <p:sp>
            <p:nvSpPr>
              <p:cNvPr id="4070" name="Google Shape;4070;p106"/>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71" name="Google Shape;4071;p106"/>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072" name="Google Shape;4072;p106"/>
            <p:cNvGrpSpPr/>
            <p:nvPr/>
          </p:nvGrpSpPr>
          <p:grpSpPr>
            <a:xfrm>
              <a:off x="1264507" y="1405903"/>
              <a:ext cx="60058" cy="60058"/>
              <a:chOff x="3501510" y="3180086"/>
              <a:chExt cx="41405" cy="41405"/>
            </a:xfrm>
          </p:grpSpPr>
          <p:sp>
            <p:nvSpPr>
              <p:cNvPr id="4073" name="Google Shape;4073;p106"/>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74" name="Google Shape;4074;p106"/>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075" name="Google Shape;4075;p106"/>
            <p:cNvGrpSpPr/>
            <p:nvPr/>
          </p:nvGrpSpPr>
          <p:grpSpPr>
            <a:xfrm>
              <a:off x="1209381" y="1358890"/>
              <a:ext cx="60058" cy="60058"/>
              <a:chOff x="3501510" y="3180086"/>
              <a:chExt cx="41405" cy="41405"/>
            </a:xfrm>
          </p:grpSpPr>
          <p:sp>
            <p:nvSpPr>
              <p:cNvPr id="4076" name="Google Shape;4076;p106"/>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77" name="Google Shape;4077;p106"/>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078" name="Google Shape;4078;p106"/>
            <p:cNvGrpSpPr/>
            <p:nvPr/>
          </p:nvGrpSpPr>
          <p:grpSpPr>
            <a:xfrm>
              <a:off x="844596" y="1123804"/>
              <a:ext cx="60058" cy="60058"/>
              <a:chOff x="3501510" y="3180086"/>
              <a:chExt cx="41405" cy="41405"/>
            </a:xfrm>
          </p:grpSpPr>
          <p:sp>
            <p:nvSpPr>
              <p:cNvPr id="4079" name="Google Shape;4079;p106"/>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080" name="Google Shape;4080;p106"/>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5"/>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grpSp>
        <p:nvGrpSpPr>
          <p:cNvPr id="4081" name="Google Shape;4081;p106"/>
          <p:cNvGrpSpPr/>
          <p:nvPr/>
        </p:nvGrpSpPr>
        <p:grpSpPr>
          <a:xfrm>
            <a:off x="1075655" y="1514443"/>
            <a:ext cx="4600475" cy="2219145"/>
            <a:chOff x="872247" y="1151106"/>
            <a:chExt cx="3310647" cy="1631005"/>
          </a:xfrm>
        </p:grpSpPr>
        <p:sp>
          <p:nvSpPr>
            <p:cNvPr id="4082" name="Google Shape;4082;p106"/>
            <p:cNvSpPr/>
            <p:nvPr/>
          </p:nvSpPr>
          <p:spPr>
            <a:xfrm>
              <a:off x="2710774" y="2266545"/>
              <a:ext cx="1472120" cy="515566"/>
            </a:xfrm>
            <a:custGeom>
              <a:rect b="b" l="l" r="r" t="t"/>
              <a:pathLst>
                <a:path extrusionOk="0" h="515566" w="1472120">
                  <a:moveTo>
                    <a:pt x="1472120" y="515566"/>
                  </a:moveTo>
                  <a:lnTo>
                    <a:pt x="1018162" y="515566"/>
                  </a:lnTo>
                  <a:lnTo>
                    <a:pt x="1018162" y="444229"/>
                  </a:lnTo>
                  <a:lnTo>
                    <a:pt x="985737" y="444229"/>
                  </a:lnTo>
                  <a:lnTo>
                    <a:pt x="985737" y="366408"/>
                  </a:lnTo>
                  <a:lnTo>
                    <a:pt x="418290" y="366408"/>
                  </a:lnTo>
                  <a:lnTo>
                    <a:pt x="418290" y="311285"/>
                  </a:lnTo>
                  <a:lnTo>
                    <a:pt x="291830" y="311285"/>
                  </a:lnTo>
                  <a:lnTo>
                    <a:pt x="291830" y="252919"/>
                  </a:lnTo>
                  <a:lnTo>
                    <a:pt x="246435" y="252919"/>
                  </a:lnTo>
                  <a:lnTo>
                    <a:pt x="246435" y="178340"/>
                  </a:lnTo>
                  <a:lnTo>
                    <a:pt x="197796" y="178340"/>
                  </a:lnTo>
                  <a:lnTo>
                    <a:pt x="197796" y="123217"/>
                  </a:lnTo>
                  <a:lnTo>
                    <a:pt x="162128" y="123217"/>
                  </a:lnTo>
                  <a:lnTo>
                    <a:pt x="162128" y="64851"/>
                  </a:lnTo>
                  <a:lnTo>
                    <a:pt x="0" y="64851"/>
                  </a:lnTo>
                  <a:lnTo>
                    <a:pt x="0" y="0"/>
                  </a:lnTo>
                </a:path>
              </a:pathLst>
            </a:custGeom>
            <a:no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sp>
          <p:nvSpPr>
            <p:cNvPr id="4083" name="Google Shape;4083;p106"/>
            <p:cNvSpPr/>
            <p:nvPr/>
          </p:nvSpPr>
          <p:spPr>
            <a:xfrm>
              <a:off x="1672845" y="1692613"/>
              <a:ext cx="1037929" cy="596629"/>
            </a:xfrm>
            <a:custGeom>
              <a:rect b="b" l="l" r="r" t="t"/>
              <a:pathLst>
                <a:path extrusionOk="0" h="596629" w="1037929">
                  <a:moveTo>
                    <a:pt x="1037929" y="596629"/>
                  </a:moveTo>
                  <a:lnTo>
                    <a:pt x="1037929" y="518807"/>
                  </a:lnTo>
                  <a:lnTo>
                    <a:pt x="898500" y="518807"/>
                  </a:lnTo>
                  <a:lnTo>
                    <a:pt x="898500" y="453956"/>
                  </a:lnTo>
                  <a:lnTo>
                    <a:pt x="807708" y="453956"/>
                  </a:lnTo>
                  <a:lnTo>
                    <a:pt x="807708" y="398833"/>
                  </a:lnTo>
                  <a:lnTo>
                    <a:pt x="434815" y="398833"/>
                  </a:lnTo>
                  <a:lnTo>
                    <a:pt x="434815" y="330739"/>
                  </a:lnTo>
                  <a:lnTo>
                    <a:pt x="123529" y="330739"/>
                  </a:lnTo>
                  <a:lnTo>
                    <a:pt x="123529" y="288586"/>
                  </a:lnTo>
                  <a:lnTo>
                    <a:pt x="87861" y="288586"/>
                  </a:lnTo>
                  <a:lnTo>
                    <a:pt x="87861" y="165369"/>
                  </a:lnTo>
                  <a:lnTo>
                    <a:pt x="39223" y="165369"/>
                  </a:lnTo>
                  <a:lnTo>
                    <a:pt x="39223" y="107003"/>
                  </a:lnTo>
                  <a:lnTo>
                    <a:pt x="312" y="107003"/>
                  </a:lnTo>
                  <a:cubicBezTo>
                    <a:pt x="1393" y="70254"/>
                    <a:pt x="-770" y="36749"/>
                    <a:pt x="311" y="0"/>
                  </a:cubicBezTo>
                </a:path>
              </a:pathLst>
            </a:custGeom>
            <a:no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sp>
          <p:nvSpPr>
            <p:cNvPr id="4084" name="Google Shape;4084;p106"/>
            <p:cNvSpPr/>
            <p:nvPr/>
          </p:nvSpPr>
          <p:spPr>
            <a:xfrm>
              <a:off x="872247" y="1151106"/>
              <a:ext cx="797668" cy="544749"/>
            </a:xfrm>
            <a:custGeom>
              <a:rect b="b" l="l" r="r" t="t"/>
              <a:pathLst>
                <a:path extrusionOk="0" h="544749" w="797668">
                  <a:moveTo>
                    <a:pt x="0" y="0"/>
                  </a:moveTo>
                  <a:lnTo>
                    <a:pt x="220493" y="0"/>
                  </a:lnTo>
                  <a:lnTo>
                    <a:pt x="220493" y="45396"/>
                  </a:lnTo>
                  <a:lnTo>
                    <a:pt x="343710" y="45396"/>
                  </a:lnTo>
                  <a:lnTo>
                    <a:pt x="343710" y="94034"/>
                  </a:lnTo>
                  <a:lnTo>
                    <a:pt x="343710" y="94034"/>
                  </a:lnTo>
                  <a:lnTo>
                    <a:pt x="363165" y="103761"/>
                  </a:lnTo>
                  <a:lnTo>
                    <a:pt x="369650" y="243192"/>
                  </a:lnTo>
                  <a:lnTo>
                    <a:pt x="424774" y="236707"/>
                  </a:lnTo>
                  <a:lnTo>
                    <a:pt x="424774" y="285345"/>
                  </a:lnTo>
                  <a:lnTo>
                    <a:pt x="586902" y="285345"/>
                  </a:lnTo>
                  <a:lnTo>
                    <a:pt x="586902" y="343711"/>
                  </a:lnTo>
                  <a:lnTo>
                    <a:pt x="616085" y="343711"/>
                  </a:lnTo>
                  <a:lnTo>
                    <a:pt x="616085" y="385864"/>
                  </a:lnTo>
                  <a:lnTo>
                    <a:pt x="697149" y="385864"/>
                  </a:lnTo>
                  <a:lnTo>
                    <a:pt x="697149" y="440988"/>
                  </a:lnTo>
                  <a:lnTo>
                    <a:pt x="771727" y="440988"/>
                  </a:lnTo>
                  <a:lnTo>
                    <a:pt x="771727" y="538264"/>
                  </a:lnTo>
                  <a:lnTo>
                    <a:pt x="797668" y="544749"/>
                  </a:lnTo>
                </a:path>
              </a:pathLst>
            </a:custGeom>
            <a:no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grpSp>
      <p:graphicFrame>
        <p:nvGraphicFramePr>
          <p:cNvPr id="4085" name="Google Shape;4085;p106"/>
          <p:cNvGraphicFramePr/>
          <p:nvPr/>
        </p:nvGraphicFramePr>
        <p:xfrm>
          <a:off x="3327362" y="1561576"/>
          <a:ext cx="3000000" cy="3000000"/>
        </p:xfrm>
        <a:graphic>
          <a:graphicData uri="http://schemas.openxmlformats.org/drawingml/2006/table">
            <a:tbl>
              <a:tblPr>
                <a:noFill/>
                <a:tableStyleId>{0E7FAE33-6D4A-419A-BE57-B3ED120DC536}</a:tableStyleId>
              </a:tblPr>
              <a:tblGrid>
                <a:gridCol w="1349075"/>
                <a:gridCol w="1228450"/>
              </a:tblGrid>
              <a:tr h="152400">
                <a:tc>
                  <a:txBody>
                    <a:bodyPr/>
                    <a:lstStyle/>
                    <a:p>
                      <a:pPr indent="0" lvl="0" marL="0" marR="0" rtl="0" algn="ctr">
                        <a:lnSpc>
                          <a:spcPct val="100000"/>
                        </a:lnSpc>
                        <a:spcBef>
                          <a:spcPts val="0"/>
                        </a:spcBef>
                        <a:spcAft>
                          <a:spcPts val="0"/>
                        </a:spcAft>
                        <a:buClr>
                          <a:srgbClr val="000000"/>
                        </a:buClr>
                        <a:buSzPts val="900"/>
                        <a:buFont typeface="Arial"/>
                        <a:buNone/>
                      </a:pPr>
                      <a:r>
                        <a:t/>
                      </a:r>
                      <a:endParaRPr b="1" i="0" sz="900" u="none" cap="none" strike="noStrike">
                        <a:solidFill>
                          <a:schemeClr val="accent1"/>
                        </a:solidFill>
                        <a:latin typeface="Arial Narrow"/>
                        <a:ea typeface="Arial Narrow"/>
                        <a:cs typeface="Arial Narrow"/>
                        <a:sym typeface="Arial Narrow"/>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Narrow"/>
                          <a:ea typeface="Arial Narrow"/>
                          <a:cs typeface="Arial Narrow"/>
                          <a:sym typeface="Arial Narrow"/>
                        </a:rPr>
                        <a:t>ELA + EVE</a:t>
                      </a:r>
                      <a:endParaRPr b="1" i="0" sz="1400" u="none" cap="none" strike="noStrike">
                        <a:solidFill>
                          <a:schemeClr val="lt1"/>
                        </a:solidFill>
                        <a:latin typeface="Arial Narrow"/>
                        <a:ea typeface="Arial Narrow"/>
                        <a:cs typeface="Arial Narrow"/>
                        <a:sym typeface="Arial Narrow"/>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160400">
                <a:tc>
                  <a:txBody>
                    <a:bodyPr/>
                    <a:lstStyle/>
                    <a:p>
                      <a:pPr indent="0" lvl="0" marL="0" marR="0" rtl="0" algn="r">
                        <a:lnSpc>
                          <a:spcPct val="100000"/>
                        </a:lnSpc>
                        <a:spcBef>
                          <a:spcPts val="0"/>
                        </a:spcBef>
                        <a:spcAft>
                          <a:spcPts val="0"/>
                        </a:spcAft>
                        <a:buClr>
                          <a:srgbClr val="000000"/>
                        </a:buClr>
                        <a:buSzPts val="1050"/>
                        <a:buFont typeface="Arial"/>
                        <a:buNone/>
                      </a:pPr>
                      <a:r>
                        <a:rPr b="1" i="0" lang="en-US" sz="1050" u="none" cap="none" strike="noStrike">
                          <a:solidFill>
                            <a:srgbClr val="262626"/>
                          </a:solidFill>
                          <a:latin typeface="Arial Narrow"/>
                          <a:ea typeface="Arial Narrow"/>
                          <a:cs typeface="Arial Narrow"/>
                          <a:sym typeface="Arial Narrow"/>
                        </a:rPr>
                        <a:t>Events, n (%)</a:t>
                      </a:r>
                      <a:endParaRPr b="1" i="0" sz="1400" u="none" cap="none" strike="noStrike">
                        <a:solidFill>
                          <a:srgbClr val="262626"/>
                        </a:solidFill>
                        <a:latin typeface="Arial Narrow"/>
                        <a:ea typeface="Arial Narrow"/>
                        <a:cs typeface="Arial Narrow"/>
                        <a:sym typeface="Arial Narrow"/>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rgbClr val="000000"/>
                        </a:buClr>
                        <a:buSzPts val="1050"/>
                        <a:buFont typeface="Arial"/>
                        <a:buNone/>
                      </a:pPr>
                      <a:r>
                        <a:rPr b="1" i="0" lang="en-US" sz="1050" u="none" cap="none" strike="noStrike">
                          <a:solidFill>
                            <a:srgbClr val="262626"/>
                          </a:solidFill>
                          <a:latin typeface="Arial Narrow"/>
                          <a:ea typeface="Arial Narrow"/>
                          <a:cs typeface="Arial Narrow"/>
                          <a:sym typeface="Arial Narrow"/>
                        </a:rPr>
                        <a:t>29 (58)</a:t>
                      </a:r>
                      <a:endParaRPr b="1" i="0" sz="1400" u="none" cap="none" strike="noStrike">
                        <a:solidFill>
                          <a:srgbClr val="262626"/>
                        </a:solidFill>
                        <a:latin typeface="Arial Narrow"/>
                        <a:ea typeface="Arial Narrow"/>
                        <a:cs typeface="Arial Narrow"/>
                        <a:sym typeface="Arial Narrow"/>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r h="152400">
                <a:tc>
                  <a:txBody>
                    <a:bodyPr/>
                    <a:lstStyle/>
                    <a:p>
                      <a:pPr indent="0" lvl="0" marL="0" marR="0" rtl="0" algn="r">
                        <a:lnSpc>
                          <a:spcPct val="100000"/>
                        </a:lnSpc>
                        <a:spcBef>
                          <a:spcPts val="0"/>
                        </a:spcBef>
                        <a:spcAft>
                          <a:spcPts val="0"/>
                        </a:spcAft>
                        <a:buClr>
                          <a:srgbClr val="000000"/>
                        </a:buClr>
                        <a:buSzPts val="1050"/>
                        <a:buFont typeface="Arial"/>
                        <a:buNone/>
                      </a:pPr>
                      <a:r>
                        <a:rPr b="1" i="0" lang="en-US" sz="1050" u="none" cap="none" strike="noStrike">
                          <a:solidFill>
                            <a:srgbClr val="262626"/>
                          </a:solidFill>
                          <a:latin typeface="Arial Narrow"/>
                          <a:ea typeface="Arial Narrow"/>
                          <a:cs typeface="Arial Narrow"/>
                          <a:sym typeface="Arial Narrow"/>
                        </a:rPr>
                        <a:t>mPFS, mo (95% CI) </a:t>
                      </a:r>
                      <a:endParaRPr b="1" i="0" sz="1400" u="none" cap="none" strike="noStrike">
                        <a:solidFill>
                          <a:srgbClr val="262626"/>
                        </a:solidFill>
                        <a:latin typeface="Arial Narrow"/>
                        <a:ea typeface="Arial Narrow"/>
                        <a:cs typeface="Arial Narrow"/>
                        <a:sym typeface="Arial Narrow"/>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262626"/>
                          </a:solidFill>
                          <a:latin typeface="Arial Narrow"/>
                          <a:ea typeface="Arial Narrow"/>
                          <a:cs typeface="Arial Narrow"/>
                          <a:sym typeface="Arial Narrow"/>
                        </a:rPr>
                        <a:t>8.3 (4.0-10.2)</a:t>
                      </a:r>
                      <a:endParaRPr b="1" i="0" sz="1400" u="none" cap="none" strike="noStrike">
                        <a:solidFill>
                          <a:srgbClr val="262626"/>
                        </a:solidFill>
                        <a:latin typeface="Arial Narrow"/>
                        <a:ea typeface="Arial Narrow"/>
                        <a:cs typeface="Arial Narrow"/>
                        <a:sym typeface="Arial Narrow"/>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solidFill>
                  </a:tcPr>
                </a:tc>
              </a:tr>
            </a:tbl>
          </a:graphicData>
        </a:graphic>
      </p:graphicFrame>
      <p:cxnSp>
        <p:nvCxnSpPr>
          <p:cNvPr id="4086" name="Google Shape;4086;p106"/>
          <p:cNvCxnSpPr/>
          <p:nvPr/>
        </p:nvCxnSpPr>
        <p:spPr>
          <a:xfrm>
            <a:off x="6184602" y="1823520"/>
            <a:ext cx="0" cy="2980500"/>
          </a:xfrm>
          <a:prstGeom prst="straightConnector1">
            <a:avLst/>
          </a:prstGeom>
          <a:noFill/>
          <a:ln cap="flat" cmpd="sng" w="9525">
            <a:solidFill>
              <a:srgbClr val="FFFFFF"/>
            </a:solidFill>
            <a:prstDash val="solid"/>
            <a:round/>
            <a:headEnd len="sm" w="sm" type="none"/>
            <a:tailEnd len="sm" w="sm" type="none"/>
          </a:ln>
        </p:spPr>
      </p:cxnSp>
      <p:graphicFrame>
        <p:nvGraphicFramePr>
          <p:cNvPr id="4087" name="Google Shape;4087;p106"/>
          <p:cNvGraphicFramePr/>
          <p:nvPr/>
        </p:nvGraphicFramePr>
        <p:xfrm>
          <a:off x="6216025" y="1428468"/>
          <a:ext cx="3000000" cy="3000000"/>
        </p:xfrm>
        <a:graphic>
          <a:graphicData uri="http://schemas.openxmlformats.org/drawingml/2006/table">
            <a:tbl>
              <a:tblPr>
                <a:noFill/>
                <a:tableStyleId>{0E7FAE33-6D4A-419A-BE57-B3ED120DC536}</a:tableStyleId>
              </a:tblPr>
              <a:tblGrid>
                <a:gridCol w="2955175"/>
                <a:gridCol w="476725"/>
                <a:gridCol w="2110150"/>
              </a:tblGrid>
              <a:tr h="416600">
                <a:tc>
                  <a:txBody>
                    <a:bodyPr/>
                    <a:lstStyle/>
                    <a:p>
                      <a:pPr indent="0" lvl="0" marL="0" marR="0" rtl="0" algn="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Narrow"/>
                        <a:ea typeface="Arial Narrow"/>
                        <a:cs typeface="Arial Narrow"/>
                        <a:sym typeface="Arial Narrow"/>
                      </a:endParaRPr>
                    </a:p>
                  </a:txBody>
                  <a:tcPr marT="7150" marB="0" marR="914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15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Elacestrant + everolimus </a:t>
                      </a:r>
                      <a:endParaRPr b="1" i="0" sz="1600" u="none" cap="none" strike="noStrike">
                        <a:solidFill>
                          <a:schemeClr val="lt1"/>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hMerge="1"/>
              </a:tr>
              <a:tr h="312950">
                <a:tc>
                  <a:txBody>
                    <a:bodyPr/>
                    <a:lstStyle/>
                    <a:p>
                      <a:pPr indent="0" lvl="0" marL="0" marR="0" rtl="0" algn="r">
                        <a:lnSpc>
                          <a:spcPct val="100000"/>
                        </a:lnSpc>
                        <a:spcBef>
                          <a:spcPts val="0"/>
                        </a:spcBef>
                        <a:spcAft>
                          <a:spcPts val="0"/>
                        </a:spcAft>
                        <a:buClr>
                          <a:schemeClr val="dk2"/>
                        </a:buClr>
                        <a:buSzPts val="1300"/>
                        <a:buFont typeface="Arial"/>
                        <a:buNone/>
                      </a:pPr>
                      <a:r>
                        <a:rPr b="1" i="0" lang="en-US" sz="1300" u="none" cap="none" strike="noStrike">
                          <a:solidFill>
                            <a:srgbClr val="262626"/>
                          </a:solidFill>
                          <a:latin typeface="Arial Narrow"/>
                          <a:ea typeface="Arial Narrow"/>
                          <a:cs typeface="Arial Narrow"/>
                          <a:sym typeface="Arial Narrow"/>
                        </a:rPr>
                        <a:t>Subgroup</a:t>
                      </a:r>
                      <a:endParaRPr b="1" i="0" sz="1400" u="none" cap="none" strike="noStrike">
                        <a:solidFill>
                          <a:srgbClr val="262626"/>
                        </a:solidFill>
                        <a:latin typeface="Arial Narrow"/>
                        <a:ea typeface="Arial Narrow"/>
                        <a:cs typeface="Arial Narrow"/>
                        <a:sym typeface="Arial Narrow"/>
                      </a:endParaRPr>
                    </a:p>
                  </a:txBody>
                  <a:tcPr marT="7150" marB="0" marR="274325"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i="0" lang="en-US" sz="1300" u="none" cap="none" strike="noStrike">
                          <a:solidFill>
                            <a:srgbClr val="262626"/>
                          </a:solidFill>
                          <a:latin typeface="Arial Narrow"/>
                          <a:ea typeface="Arial Narrow"/>
                          <a:cs typeface="Arial Narrow"/>
                          <a:sym typeface="Arial Narrow"/>
                        </a:rPr>
                        <a:t>n</a:t>
                      </a:r>
                      <a:endParaRPr b="1"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i="0" lang="en-US" sz="1300" u="none" cap="none" strike="noStrike">
                          <a:solidFill>
                            <a:srgbClr val="262626"/>
                          </a:solidFill>
                          <a:latin typeface="Arial Narrow"/>
                          <a:ea typeface="Arial Narrow"/>
                          <a:cs typeface="Arial Narrow"/>
                          <a:sym typeface="Arial Narrow"/>
                        </a:rPr>
                        <a:t>mPFS, months (95% CI)</a:t>
                      </a:r>
                      <a:endParaRPr b="1"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r h="330750">
                <a:tc>
                  <a:txBody>
                    <a:bodyPr/>
                    <a:lstStyle/>
                    <a:p>
                      <a:pPr indent="0" lvl="0" marL="0" marR="0" rtl="0" algn="r">
                        <a:lnSpc>
                          <a:spcPct val="107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All patients</a:t>
                      </a:r>
                      <a:endParaRPr sz="1400" u="none" cap="none" strike="noStrike"/>
                    </a:p>
                  </a:txBody>
                  <a:tcPr marT="7150" marB="0" marR="27432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50</a:t>
                      </a:r>
                      <a:endParaRPr b="0"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457200" marR="0" rtl="0" algn="l">
                        <a:lnSpc>
                          <a:spcPct val="115000"/>
                        </a:lnSpc>
                        <a:spcBef>
                          <a:spcPts val="0"/>
                        </a:spcBef>
                        <a:spcAft>
                          <a:spcPts val="0"/>
                        </a:spcAft>
                        <a:buClr>
                          <a:srgbClr val="000000"/>
                        </a:buClr>
                        <a:buSzPts val="1300"/>
                        <a:buFont typeface="Arial"/>
                        <a:buNone/>
                      </a:pPr>
                      <a:r>
                        <a:rPr b="1" i="0" lang="en-US" sz="1300" u="none" cap="none" strike="noStrike">
                          <a:solidFill>
                            <a:srgbClr val="262626"/>
                          </a:solidFill>
                          <a:latin typeface="Arial Narrow"/>
                          <a:ea typeface="Arial Narrow"/>
                          <a:cs typeface="Arial Narrow"/>
                          <a:sym typeface="Arial Narrow"/>
                        </a:rPr>
                        <a:t>8.3</a:t>
                      </a:r>
                      <a:r>
                        <a:rPr b="0" i="0" lang="en-US" sz="1300" u="none" cap="none" strike="noStrike">
                          <a:solidFill>
                            <a:srgbClr val="262626"/>
                          </a:solidFill>
                          <a:latin typeface="Arial Narrow"/>
                          <a:ea typeface="Arial Narrow"/>
                          <a:cs typeface="Arial Narrow"/>
                          <a:sym typeface="Arial Narrow"/>
                        </a:rPr>
                        <a:t> [4.0-10.2]</a:t>
                      </a:r>
                      <a:endParaRPr b="0" i="0" sz="1400" u="none" cap="none" strike="noStrike">
                        <a:solidFill>
                          <a:srgbClr val="262626"/>
                        </a:solidFill>
                        <a:latin typeface="Arial Narrow"/>
                        <a:ea typeface="Arial Narrow"/>
                        <a:cs typeface="Arial Narrow"/>
                        <a:sym typeface="Arial Narrow"/>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r>
              <a:tr h="330750">
                <a:tc>
                  <a:txBody>
                    <a:bodyPr/>
                    <a:lstStyle/>
                    <a:p>
                      <a:pPr indent="0" lvl="0" marL="0" marR="0" rtl="0" algn="r">
                        <a:lnSpc>
                          <a:spcPct val="107000"/>
                        </a:lnSpc>
                        <a:spcBef>
                          <a:spcPts val="0"/>
                        </a:spcBef>
                        <a:spcAft>
                          <a:spcPts val="0"/>
                        </a:spcAft>
                        <a:buClr>
                          <a:schemeClr val="dk2"/>
                        </a:buClr>
                        <a:buSzPts val="1300"/>
                        <a:buFont typeface="Arial"/>
                        <a:buNone/>
                      </a:pPr>
                      <a:r>
                        <a:rPr b="0" i="0" lang="en-US" sz="1300" u="none" cap="none" strike="noStrike">
                          <a:solidFill>
                            <a:srgbClr val="262626"/>
                          </a:solidFill>
                          <a:latin typeface="Arial Narrow"/>
                          <a:ea typeface="Arial Narrow"/>
                          <a:cs typeface="Arial Narrow"/>
                          <a:sym typeface="Arial Narrow"/>
                        </a:rPr>
                        <a:t>Visceral disease</a:t>
                      </a:r>
                      <a:endParaRPr sz="1400" u="none" cap="none" strike="noStrike"/>
                    </a:p>
                  </a:txBody>
                  <a:tcPr marT="7150" marB="0" marR="27432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36</a:t>
                      </a:r>
                      <a:endParaRPr b="0"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457200" marR="0" rtl="0" algn="l">
                        <a:lnSpc>
                          <a:spcPct val="115000"/>
                        </a:lnSpc>
                        <a:spcBef>
                          <a:spcPts val="0"/>
                        </a:spcBef>
                        <a:spcAft>
                          <a:spcPts val="0"/>
                        </a:spcAft>
                        <a:buClr>
                          <a:srgbClr val="000000"/>
                        </a:buClr>
                        <a:buSzPts val="1300"/>
                        <a:buFont typeface="Arial"/>
                        <a:buNone/>
                      </a:pPr>
                      <a:r>
                        <a:rPr b="1" i="0" lang="en-US" sz="1300" u="none" cap="none" strike="noStrike">
                          <a:solidFill>
                            <a:srgbClr val="262626"/>
                          </a:solidFill>
                          <a:latin typeface="Arial Narrow"/>
                          <a:ea typeface="Arial Narrow"/>
                          <a:cs typeface="Arial Narrow"/>
                          <a:sym typeface="Arial Narrow"/>
                        </a:rPr>
                        <a:t>7.7</a:t>
                      </a:r>
                      <a:r>
                        <a:rPr b="0" i="0" lang="en-US" sz="1300" u="none" cap="none" strike="noStrike">
                          <a:solidFill>
                            <a:srgbClr val="262626"/>
                          </a:solidFill>
                          <a:latin typeface="Arial Narrow"/>
                          <a:ea typeface="Arial Narrow"/>
                          <a:cs typeface="Arial Narrow"/>
                          <a:sym typeface="Arial Narrow"/>
                        </a:rPr>
                        <a:t> [3.7-9.4]</a:t>
                      </a:r>
                      <a:endParaRPr b="0" i="0" sz="1400" u="none" cap="none" strike="noStrike">
                        <a:solidFill>
                          <a:srgbClr val="262626"/>
                        </a:solidFill>
                        <a:latin typeface="Arial Narrow"/>
                        <a:ea typeface="Arial Narrow"/>
                        <a:cs typeface="Arial Narrow"/>
                        <a:sym typeface="Arial Narrow"/>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r h="330750">
                <a:tc>
                  <a:txBody>
                    <a:bodyPr/>
                    <a:lstStyle/>
                    <a:p>
                      <a:pPr indent="0" lvl="0" marL="0" marR="0" rtl="0" algn="r">
                        <a:lnSpc>
                          <a:spcPct val="107000"/>
                        </a:lnSpc>
                        <a:spcBef>
                          <a:spcPts val="0"/>
                        </a:spcBef>
                        <a:spcAft>
                          <a:spcPts val="0"/>
                        </a:spcAft>
                        <a:buClr>
                          <a:schemeClr val="dk2"/>
                        </a:buClr>
                        <a:buSzPts val="1300"/>
                        <a:buFont typeface="Arial"/>
                        <a:buNone/>
                      </a:pPr>
                      <a:r>
                        <a:rPr b="0" i="0" lang="en-US" sz="1300" u="none" cap="none" strike="noStrike">
                          <a:solidFill>
                            <a:srgbClr val="262626"/>
                          </a:solidFill>
                          <a:latin typeface="Arial Narrow"/>
                          <a:ea typeface="Arial Narrow"/>
                          <a:cs typeface="Arial Narrow"/>
                          <a:sym typeface="Arial Narrow"/>
                        </a:rPr>
                        <a:t>No prior fulvestrant</a:t>
                      </a:r>
                      <a:endParaRPr sz="1400" u="none" cap="none" strike="noStrike"/>
                    </a:p>
                  </a:txBody>
                  <a:tcPr marT="7150" marB="0" marR="27432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25</a:t>
                      </a:r>
                      <a:endParaRPr b="0"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457200" marR="0" rtl="0" algn="l">
                        <a:lnSpc>
                          <a:spcPct val="115000"/>
                        </a:lnSpc>
                        <a:spcBef>
                          <a:spcPts val="0"/>
                        </a:spcBef>
                        <a:spcAft>
                          <a:spcPts val="0"/>
                        </a:spcAft>
                        <a:buClr>
                          <a:srgbClr val="000000"/>
                        </a:buClr>
                        <a:buSzPts val="1300"/>
                        <a:buFont typeface="Arial"/>
                        <a:buNone/>
                      </a:pPr>
                      <a:r>
                        <a:rPr b="1" i="0" lang="en-US" sz="1300" u="none" cap="none" strike="noStrike">
                          <a:solidFill>
                            <a:srgbClr val="262626"/>
                          </a:solidFill>
                          <a:latin typeface="Arial Narrow"/>
                          <a:ea typeface="Arial Narrow"/>
                          <a:cs typeface="Arial Narrow"/>
                          <a:sym typeface="Arial Narrow"/>
                        </a:rPr>
                        <a:t>8.3</a:t>
                      </a:r>
                      <a:r>
                        <a:rPr b="0" i="0" lang="en-US" sz="1300" u="none" cap="none" strike="noStrike">
                          <a:solidFill>
                            <a:srgbClr val="262626"/>
                          </a:solidFill>
                          <a:latin typeface="Arial Narrow"/>
                          <a:ea typeface="Arial Narrow"/>
                          <a:cs typeface="Arial Narrow"/>
                          <a:sym typeface="Arial Narrow"/>
                        </a:rPr>
                        <a:t> [4.2-12.9]</a:t>
                      </a:r>
                      <a:endParaRPr b="0" i="0" sz="1400" u="none" cap="none" strike="noStrike">
                        <a:solidFill>
                          <a:srgbClr val="262626"/>
                        </a:solidFill>
                        <a:latin typeface="Arial Narrow"/>
                        <a:ea typeface="Arial Narrow"/>
                        <a:cs typeface="Arial Narrow"/>
                        <a:sym typeface="Arial Narrow"/>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r>
              <a:tr h="330750">
                <a:tc>
                  <a:txBody>
                    <a:bodyPr/>
                    <a:lstStyle/>
                    <a:p>
                      <a:pPr indent="0" lvl="0" marL="0" marR="0" rtl="0" algn="r">
                        <a:lnSpc>
                          <a:spcPct val="107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No primary endocrine resistance</a:t>
                      </a:r>
                      <a:endParaRPr sz="1400" u="none" cap="none" strike="noStrike"/>
                    </a:p>
                  </a:txBody>
                  <a:tcPr marT="7150" marB="0" marR="27432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40</a:t>
                      </a:r>
                      <a:endParaRPr b="0"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457200" marR="0" rtl="0" algn="l">
                        <a:lnSpc>
                          <a:spcPct val="115000"/>
                        </a:lnSpc>
                        <a:spcBef>
                          <a:spcPts val="0"/>
                        </a:spcBef>
                        <a:spcAft>
                          <a:spcPts val="0"/>
                        </a:spcAft>
                        <a:buClr>
                          <a:schemeClr val="dk2"/>
                        </a:buClr>
                        <a:buSzPts val="1300"/>
                        <a:buFont typeface="Arial"/>
                        <a:buNone/>
                      </a:pPr>
                      <a:r>
                        <a:rPr b="1" i="0" lang="en-US" sz="1300" u="none" cap="none" strike="noStrike">
                          <a:solidFill>
                            <a:srgbClr val="262626"/>
                          </a:solidFill>
                          <a:latin typeface="Arial Narrow"/>
                          <a:ea typeface="Arial Narrow"/>
                          <a:cs typeface="Arial Narrow"/>
                          <a:sym typeface="Arial Narrow"/>
                        </a:rPr>
                        <a:t>8.3</a:t>
                      </a:r>
                      <a:r>
                        <a:rPr b="0" i="0" lang="en-US" sz="1300" u="none" cap="none" strike="noStrike">
                          <a:solidFill>
                            <a:srgbClr val="262626"/>
                          </a:solidFill>
                          <a:latin typeface="Arial Narrow"/>
                          <a:ea typeface="Arial Narrow"/>
                          <a:cs typeface="Arial Narrow"/>
                          <a:sym typeface="Arial Narrow"/>
                        </a:rPr>
                        <a:t> [4.0-12.9]</a:t>
                      </a:r>
                      <a:endParaRPr b="0" i="0" sz="1400" u="none" cap="none" strike="noStrike">
                        <a:solidFill>
                          <a:srgbClr val="262626"/>
                        </a:solidFill>
                        <a:latin typeface="Arial Narrow"/>
                        <a:ea typeface="Arial Narrow"/>
                        <a:cs typeface="Arial Narrow"/>
                        <a:sym typeface="Arial Narrow"/>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r h="330750">
                <a:tc>
                  <a:txBody>
                    <a:bodyPr/>
                    <a:lstStyle/>
                    <a:p>
                      <a:pPr indent="0" lvl="0" marL="0" marR="0" rtl="0" algn="r">
                        <a:lnSpc>
                          <a:spcPct val="107000"/>
                        </a:lnSpc>
                        <a:spcBef>
                          <a:spcPts val="0"/>
                        </a:spcBef>
                        <a:spcAft>
                          <a:spcPts val="0"/>
                        </a:spcAft>
                        <a:buClr>
                          <a:srgbClr val="000000"/>
                        </a:buClr>
                        <a:buSzPts val="1300"/>
                        <a:buFont typeface="Arial"/>
                        <a:buNone/>
                      </a:pPr>
                      <a:r>
                        <a:rPr b="0" i="1" lang="en-US" sz="1300" u="none" cap="none" strike="noStrike">
                          <a:solidFill>
                            <a:srgbClr val="262626"/>
                          </a:solidFill>
                          <a:latin typeface="Arial Narrow"/>
                          <a:ea typeface="Arial Narrow"/>
                          <a:cs typeface="Arial Narrow"/>
                          <a:sym typeface="Arial Narrow"/>
                        </a:rPr>
                        <a:t>ESR1</a:t>
                      </a:r>
                      <a:r>
                        <a:rPr i="1" lang="en-US" sz="1300" u="none" cap="none" strike="noStrike">
                          <a:solidFill>
                            <a:srgbClr val="262626"/>
                          </a:solidFill>
                          <a:latin typeface="Arial Narrow"/>
                          <a:ea typeface="Arial Narrow"/>
                          <a:cs typeface="Arial Narrow"/>
                          <a:sym typeface="Arial Narrow"/>
                        </a:rPr>
                        <a:t>-</a:t>
                      </a:r>
                      <a:r>
                        <a:rPr lang="en-US" sz="1300" u="none" cap="none" strike="noStrike">
                          <a:solidFill>
                            <a:srgbClr val="262626"/>
                          </a:solidFill>
                          <a:latin typeface="Arial Narrow"/>
                          <a:ea typeface="Arial Narrow"/>
                          <a:cs typeface="Arial Narrow"/>
                          <a:sym typeface="Arial Narrow"/>
                        </a:rPr>
                        <a:t>mut</a:t>
                      </a:r>
                      <a:endParaRPr b="0" baseline="30000" sz="1300" u="none" cap="none" strike="noStrike">
                        <a:solidFill>
                          <a:srgbClr val="262626"/>
                        </a:solidFill>
                        <a:latin typeface="Arial Narrow"/>
                        <a:ea typeface="Arial Narrow"/>
                        <a:cs typeface="Arial Narrow"/>
                        <a:sym typeface="Arial Narrow"/>
                      </a:endParaRPr>
                    </a:p>
                  </a:txBody>
                  <a:tcPr marT="7150" marB="0" marR="27432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21</a:t>
                      </a:r>
                      <a:endParaRPr b="0"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457200" marR="0" rtl="0" algn="l">
                        <a:lnSpc>
                          <a:spcPct val="115000"/>
                        </a:lnSpc>
                        <a:spcBef>
                          <a:spcPts val="0"/>
                        </a:spcBef>
                        <a:spcAft>
                          <a:spcPts val="0"/>
                        </a:spcAft>
                        <a:buClr>
                          <a:srgbClr val="000000"/>
                        </a:buClr>
                        <a:buSzPts val="1300"/>
                        <a:buFont typeface="Arial"/>
                        <a:buNone/>
                      </a:pPr>
                      <a:r>
                        <a:rPr b="1" i="0" lang="en-US" sz="1300" u="none" cap="none" strike="noStrike">
                          <a:solidFill>
                            <a:srgbClr val="262626"/>
                          </a:solidFill>
                          <a:latin typeface="Arial Narrow"/>
                          <a:ea typeface="Arial Narrow"/>
                          <a:cs typeface="Arial Narrow"/>
                          <a:sym typeface="Arial Narrow"/>
                        </a:rPr>
                        <a:t>8.3</a:t>
                      </a:r>
                      <a:r>
                        <a:rPr b="0" i="0" lang="en-US" sz="1300" u="none" cap="none" strike="noStrike">
                          <a:solidFill>
                            <a:srgbClr val="262626"/>
                          </a:solidFill>
                          <a:latin typeface="Arial Narrow"/>
                          <a:ea typeface="Arial Narrow"/>
                          <a:cs typeface="Arial Narrow"/>
                          <a:sym typeface="Arial Narrow"/>
                        </a:rPr>
                        <a:t> [3.5-12.9]</a:t>
                      </a:r>
                      <a:endParaRPr b="0" i="0" sz="1400" u="none" cap="none" strike="noStrike">
                        <a:solidFill>
                          <a:srgbClr val="262626"/>
                        </a:solidFill>
                        <a:latin typeface="Arial Narrow"/>
                        <a:ea typeface="Arial Narrow"/>
                        <a:cs typeface="Arial Narrow"/>
                        <a:sym typeface="Arial Narrow"/>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r>
              <a:tr h="330750">
                <a:tc>
                  <a:txBody>
                    <a:bodyPr/>
                    <a:lstStyle/>
                    <a:p>
                      <a:pPr indent="0" lvl="0" marL="0" marR="0" rtl="0" algn="r">
                        <a:lnSpc>
                          <a:spcPct val="107000"/>
                        </a:lnSpc>
                        <a:spcBef>
                          <a:spcPts val="0"/>
                        </a:spcBef>
                        <a:spcAft>
                          <a:spcPts val="0"/>
                        </a:spcAft>
                        <a:buClr>
                          <a:srgbClr val="000000"/>
                        </a:buClr>
                        <a:buSzPts val="1300"/>
                        <a:buFont typeface="Arial"/>
                        <a:buNone/>
                      </a:pPr>
                      <a:r>
                        <a:rPr b="0" i="1" lang="en-US" sz="1300" u="none" cap="none" strike="noStrike">
                          <a:solidFill>
                            <a:srgbClr val="262626"/>
                          </a:solidFill>
                          <a:latin typeface="Arial Narrow"/>
                          <a:ea typeface="Arial Narrow"/>
                          <a:cs typeface="Arial Narrow"/>
                          <a:sym typeface="Arial Narrow"/>
                        </a:rPr>
                        <a:t>ESR1-</a:t>
                      </a:r>
                      <a:r>
                        <a:rPr b="0" lang="en-US" sz="1300" u="none" cap="none" strike="noStrike">
                          <a:solidFill>
                            <a:srgbClr val="262626"/>
                          </a:solidFill>
                          <a:latin typeface="Arial Narrow"/>
                          <a:ea typeface="Arial Narrow"/>
                          <a:cs typeface="Arial Narrow"/>
                          <a:sym typeface="Arial Narrow"/>
                        </a:rPr>
                        <a:t>wt</a:t>
                      </a:r>
                      <a:endParaRPr b="0" baseline="30000" sz="1300" u="none" cap="none" strike="noStrike">
                        <a:solidFill>
                          <a:srgbClr val="262626"/>
                        </a:solidFill>
                        <a:latin typeface="Arial Narrow"/>
                        <a:ea typeface="Arial Narrow"/>
                        <a:cs typeface="Arial Narrow"/>
                        <a:sym typeface="Arial Narrow"/>
                      </a:endParaRPr>
                    </a:p>
                  </a:txBody>
                  <a:tcPr marT="7150" marB="0" marR="27432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27</a:t>
                      </a:r>
                      <a:endParaRPr b="0"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457200" marR="0" rtl="0" algn="l">
                        <a:lnSpc>
                          <a:spcPct val="115000"/>
                        </a:lnSpc>
                        <a:spcBef>
                          <a:spcPts val="0"/>
                        </a:spcBef>
                        <a:spcAft>
                          <a:spcPts val="0"/>
                        </a:spcAft>
                        <a:buClr>
                          <a:srgbClr val="000000"/>
                        </a:buClr>
                        <a:buSzPts val="1300"/>
                        <a:buFont typeface="Arial"/>
                        <a:buNone/>
                      </a:pPr>
                      <a:r>
                        <a:rPr b="1" i="0" lang="en-US" sz="1300" u="none" cap="none" strike="noStrike">
                          <a:solidFill>
                            <a:srgbClr val="262626"/>
                          </a:solidFill>
                          <a:latin typeface="Arial Narrow"/>
                          <a:ea typeface="Arial Narrow"/>
                          <a:cs typeface="Arial Narrow"/>
                          <a:sym typeface="Arial Narrow"/>
                        </a:rPr>
                        <a:t>9.0</a:t>
                      </a:r>
                      <a:r>
                        <a:rPr b="0" i="0" lang="en-US" sz="1300" u="none" cap="none" strike="noStrike">
                          <a:solidFill>
                            <a:srgbClr val="262626"/>
                          </a:solidFill>
                          <a:latin typeface="Arial Narrow"/>
                          <a:ea typeface="Arial Narrow"/>
                          <a:cs typeface="Arial Narrow"/>
                          <a:sym typeface="Arial Narrow"/>
                        </a:rPr>
                        <a:t> [4.2-12.7]</a:t>
                      </a:r>
                      <a:endParaRPr b="0" i="0" sz="1400" u="none" cap="none" strike="noStrike">
                        <a:solidFill>
                          <a:srgbClr val="262626"/>
                        </a:solidFill>
                        <a:latin typeface="Arial Narrow"/>
                        <a:ea typeface="Arial Narrow"/>
                        <a:cs typeface="Arial Narrow"/>
                        <a:sym typeface="Arial Narrow"/>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r h="330750">
                <a:tc>
                  <a:txBody>
                    <a:bodyPr/>
                    <a:lstStyle/>
                    <a:p>
                      <a:pPr indent="0" lvl="0" marL="0" marR="0" rtl="0" algn="r">
                        <a:lnSpc>
                          <a:spcPct val="107000"/>
                        </a:lnSpc>
                        <a:spcBef>
                          <a:spcPts val="0"/>
                        </a:spcBef>
                        <a:spcAft>
                          <a:spcPts val="0"/>
                        </a:spcAft>
                        <a:buClr>
                          <a:srgbClr val="000000"/>
                        </a:buClr>
                        <a:buSzPts val="1300"/>
                        <a:buFont typeface="Arial"/>
                        <a:buNone/>
                      </a:pPr>
                      <a:r>
                        <a:rPr b="0" i="1" lang="en-US" sz="1300" u="none" cap="none" strike="noStrike">
                          <a:solidFill>
                            <a:srgbClr val="262626"/>
                          </a:solidFill>
                          <a:latin typeface="Arial Narrow"/>
                          <a:ea typeface="Arial Narrow"/>
                          <a:cs typeface="Arial Narrow"/>
                          <a:sym typeface="Arial Narrow"/>
                        </a:rPr>
                        <a:t>PIK3CA-</a:t>
                      </a:r>
                      <a:r>
                        <a:rPr b="0" lang="en-US" sz="1300" u="none" cap="none" strike="noStrike">
                          <a:solidFill>
                            <a:srgbClr val="262626"/>
                          </a:solidFill>
                          <a:latin typeface="Arial Narrow"/>
                          <a:ea typeface="Arial Narrow"/>
                          <a:cs typeface="Arial Narrow"/>
                          <a:sym typeface="Arial Narrow"/>
                        </a:rPr>
                        <a:t>m</a:t>
                      </a:r>
                      <a:r>
                        <a:rPr lang="en-US" sz="1300" u="none" cap="none" strike="noStrike">
                          <a:solidFill>
                            <a:srgbClr val="262626"/>
                          </a:solidFill>
                          <a:latin typeface="Arial Narrow"/>
                          <a:ea typeface="Arial Narrow"/>
                          <a:cs typeface="Arial Narrow"/>
                          <a:sym typeface="Arial Narrow"/>
                        </a:rPr>
                        <a:t>ut</a:t>
                      </a:r>
                      <a:endParaRPr b="0" sz="1300" u="none" cap="none" strike="noStrike">
                        <a:solidFill>
                          <a:srgbClr val="262626"/>
                        </a:solidFill>
                        <a:latin typeface="Arial Narrow"/>
                        <a:ea typeface="Arial Narrow"/>
                        <a:cs typeface="Arial Narrow"/>
                        <a:sym typeface="Arial Narrow"/>
                      </a:endParaRPr>
                    </a:p>
                  </a:txBody>
                  <a:tcPr marT="7150" marB="0" marR="27432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25</a:t>
                      </a:r>
                      <a:endParaRPr b="0"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457200" marR="0" rtl="0" algn="l">
                        <a:lnSpc>
                          <a:spcPct val="115000"/>
                        </a:lnSpc>
                        <a:spcBef>
                          <a:spcPts val="0"/>
                        </a:spcBef>
                        <a:spcAft>
                          <a:spcPts val="0"/>
                        </a:spcAft>
                        <a:buClr>
                          <a:srgbClr val="000000"/>
                        </a:buClr>
                        <a:buSzPts val="1300"/>
                        <a:buFont typeface="Arial"/>
                        <a:buNone/>
                      </a:pPr>
                      <a:r>
                        <a:rPr b="1" i="0" lang="en-US" sz="1300" u="none" cap="none" strike="noStrike">
                          <a:solidFill>
                            <a:srgbClr val="262626"/>
                          </a:solidFill>
                          <a:latin typeface="Arial Narrow"/>
                          <a:ea typeface="Arial Narrow"/>
                          <a:cs typeface="Arial Narrow"/>
                          <a:sym typeface="Arial Narrow"/>
                        </a:rPr>
                        <a:t>8.3</a:t>
                      </a:r>
                      <a:r>
                        <a:rPr b="0" i="0" lang="en-US" sz="1300" u="none" cap="none" strike="noStrike">
                          <a:solidFill>
                            <a:srgbClr val="262626"/>
                          </a:solidFill>
                          <a:latin typeface="Arial Narrow"/>
                          <a:ea typeface="Arial Narrow"/>
                          <a:cs typeface="Arial Narrow"/>
                          <a:sym typeface="Arial Narrow"/>
                        </a:rPr>
                        <a:t> [3.6-10.2]</a:t>
                      </a:r>
                      <a:endParaRPr b="0" i="0" sz="1400" u="none" cap="none" strike="noStrike">
                        <a:solidFill>
                          <a:srgbClr val="262626"/>
                        </a:solidFill>
                        <a:latin typeface="Arial Narrow"/>
                        <a:ea typeface="Arial Narrow"/>
                        <a:cs typeface="Arial Narrow"/>
                        <a:sym typeface="Arial Narrow"/>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r>
              <a:tr h="330750">
                <a:tc>
                  <a:txBody>
                    <a:bodyPr/>
                    <a:lstStyle/>
                    <a:p>
                      <a:pPr indent="0" lvl="0" marL="0" marR="0" rtl="0" algn="r">
                        <a:lnSpc>
                          <a:spcPct val="107000"/>
                        </a:lnSpc>
                        <a:spcBef>
                          <a:spcPts val="0"/>
                        </a:spcBef>
                        <a:spcAft>
                          <a:spcPts val="0"/>
                        </a:spcAft>
                        <a:buClr>
                          <a:srgbClr val="000000"/>
                        </a:buClr>
                        <a:buSzPts val="1300"/>
                        <a:buFont typeface="Arial"/>
                        <a:buNone/>
                      </a:pPr>
                      <a:r>
                        <a:rPr b="0" i="1" lang="en-US" sz="1300" u="none" cap="none" strike="noStrike">
                          <a:solidFill>
                            <a:srgbClr val="262626"/>
                          </a:solidFill>
                          <a:latin typeface="Arial Narrow"/>
                          <a:ea typeface="Arial Narrow"/>
                          <a:cs typeface="Arial Narrow"/>
                          <a:sym typeface="Arial Narrow"/>
                        </a:rPr>
                        <a:t>PIK3CA-</a:t>
                      </a:r>
                      <a:r>
                        <a:rPr b="0" lang="en-US" sz="1300" u="none" cap="none" strike="noStrike">
                          <a:solidFill>
                            <a:srgbClr val="262626"/>
                          </a:solidFill>
                          <a:latin typeface="Arial Narrow"/>
                          <a:ea typeface="Arial Narrow"/>
                          <a:cs typeface="Arial Narrow"/>
                          <a:sym typeface="Arial Narrow"/>
                        </a:rPr>
                        <a:t>wt</a:t>
                      </a:r>
                      <a:endParaRPr sz="1400" u="none" cap="none" strike="noStrike"/>
                    </a:p>
                  </a:txBody>
                  <a:tcPr marT="7150" marB="0" marR="27432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23</a:t>
                      </a:r>
                      <a:endParaRPr b="0"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457200" marR="0" rtl="0" algn="l">
                        <a:lnSpc>
                          <a:spcPct val="115000"/>
                        </a:lnSpc>
                        <a:spcBef>
                          <a:spcPts val="0"/>
                        </a:spcBef>
                        <a:spcAft>
                          <a:spcPts val="0"/>
                        </a:spcAft>
                        <a:buClr>
                          <a:srgbClr val="000000"/>
                        </a:buClr>
                        <a:buSzPts val="1300"/>
                        <a:buFont typeface="Arial"/>
                        <a:buNone/>
                      </a:pPr>
                      <a:r>
                        <a:rPr b="1" i="0" lang="en-US" sz="1300" u="none" cap="none" strike="noStrike">
                          <a:solidFill>
                            <a:srgbClr val="262626"/>
                          </a:solidFill>
                          <a:latin typeface="Arial Narrow"/>
                          <a:ea typeface="Arial Narrow"/>
                          <a:cs typeface="Arial Narrow"/>
                          <a:sym typeface="Arial Narrow"/>
                        </a:rPr>
                        <a:t>9.4</a:t>
                      </a:r>
                      <a:r>
                        <a:rPr b="0" i="0" lang="en-US" sz="1300" u="none" cap="none" strike="noStrike">
                          <a:solidFill>
                            <a:srgbClr val="262626"/>
                          </a:solidFill>
                          <a:latin typeface="Arial Narrow"/>
                          <a:ea typeface="Arial Narrow"/>
                          <a:cs typeface="Arial Narrow"/>
                          <a:sym typeface="Arial Narrow"/>
                        </a:rPr>
                        <a:t> [4.0-NR]</a:t>
                      </a:r>
                      <a:endParaRPr b="0" i="0" sz="1400" u="none" cap="none" strike="noStrike">
                        <a:solidFill>
                          <a:srgbClr val="262626"/>
                        </a:solidFill>
                        <a:latin typeface="Arial Narrow"/>
                        <a:ea typeface="Arial Narrow"/>
                        <a:cs typeface="Arial Narrow"/>
                        <a:sym typeface="Arial Narrow"/>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bl>
          </a:graphicData>
        </a:graphic>
      </p:graphicFrame>
      <p:sp>
        <p:nvSpPr>
          <p:cNvPr id="4088" name="Google Shape;4088;p106"/>
          <p:cNvSpPr txBox="1"/>
          <p:nvPr/>
        </p:nvSpPr>
        <p:spPr>
          <a:xfrm>
            <a:off x="7431722" y="4823222"/>
            <a:ext cx="4392300" cy="276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chemeClr val="accent1"/>
                </a:solidFill>
                <a:latin typeface="Arial Narrow"/>
                <a:ea typeface="Arial Narrow"/>
                <a:cs typeface="Arial Narrow"/>
                <a:sym typeface="Arial Narrow"/>
              </a:rPr>
              <a:t>Follow Up Time, median (95% CI), months: 4.1 (3.6-8.3)</a:t>
            </a:r>
            <a:endParaRPr b="0" i="0" sz="1400" u="none" cap="none" strike="noStrike">
              <a:solidFill>
                <a:srgbClr val="000000"/>
              </a:solidFill>
              <a:latin typeface="Arial"/>
              <a:ea typeface="Arial"/>
              <a:cs typeface="Arial"/>
              <a:sym typeface="Arial"/>
            </a:endParaRPr>
          </a:p>
        </p:txBody>
      </p:sp>
      <p:sp>
        <p:nvSpPr>
          <p:cNvPr id="4089" name="Google Shape;4089;p106"/>
          <p:cNvSpPr txBox="1"/>
          <p:nvPr>
            <p:ph idx="12" type="sldNum"/>
          </p:nvPr>
        </p:nvSpPr>
        <p:spPr>
          <a:xfrm>
            <a:off x="0" y="6283764"/>
            <a:ext cx="431700" cy="131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4090" name="Google Shape;4090;p106"/>
          <p:cNvSpPr txBox="1"/>
          <p:nvPr>
            <p:ph idx="11" type="ftr"/>
          </p:nvPr>
        </p:nvSpPr>
        <p:spPr>
          <a:xfrm>
            <a:off x="431800" y="6270342"/>
            <a:ext cx="8629800" cy="150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solidFill>
                  <a:srgbClr val="000000"/>
                </a:solidFill>
              </a:rPr>
              <a:t>Data cut-off: Sept 15, 2025. CDK4/6i, cyclin-dependent kinase 4/6 inhibitor; CI, confidence interval; Ela, elacestrant; ESR1, estrogen receptor 1 gene; ET, endocrine therapy; Eve, everolimus; mo, months; </a:t>
            </a:r>
            <a:br>
              <a:rPr lang="en-US">
                <a:solidFill>
                  <a:srgbClr val="000000"/>
                </a:solidFill>
              </a:rPr>
            </a:br>
            <a:r>
              <a:rPr lang="en-US">
                <a:solidFill>
                  <a:srgbClr val="000000"/>
                </a:solidFill>
              </a:rPr>
              <a:t>(m)PFS, (median) progression-free survival; mut, mutation; NR, not reached; PIK3CA, phosphatidylinositol-4,5-bisphosphate 3-kinase catalytic subunit alpha; wt, wild-type.                                                                                                     1. Open-Label Umbrella Trial to Evaluate Safety and Efficacy of Elacestrant in Various Combination in Patients With Metastatic Breast Cancer (ELEVATE). ClinicalTrials.gov. May 20, 2024. Accessed April 25, 2026. https://clinicaltrials.gov/study/NCT05563220; 2. </a:t>
            </a:r>
            <a:r>
              <a:rPr lang="en-US"/>
              <a:t>Rugo HS, et al. SABCS 2025. Abstract RF7-01.</a:t>
            </a:r>
            <a:endParaRPr/>
          </a:p>
        </p:txBody>
      </p:sp>
      <p:sp>
        <p:nvSpPr>
          <p:cNvPr id="4091" name="Google Shape;4091;p106"/>
          <p:cNvSpPr txBox="1"/>
          <p:nvPr>
            <p:ph type="title"/>
          </p:nvPr>
        </p:nvSpPr>
        <p:spPr>
          <a:xfrm>
            <a:off x="431800" y="369888"/>
            <a:ext cx="11326800" cy="6780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ELEVATE: Phase 2 trial of </a:t>
            </a:r>
            <a:r>
              <a:rPr lang="en-US" u="sng"/>
              <a:t>elacestrant + everolimus</a:t>
            </a:r>
            <a:r>
              <a:rPr lang="en-US"/>
              <a:t> mPFS results in all patients and key subgroups</a:t>
            </a:r>
            <a:r>
              <a:rPr baseline="30000" lang="en-US"/>
              <a:t>1,2</a:t>
            </a:r>
            <a:endParaRPr/>
          </a:p>
        </p:txBody>
      </p:sp>
      <p:sp>
        <p:nvSpPr>
          <p:cNvPr id="4092" name="Google Shape;4092;p106"/>
          <p:cNvSpPr txBox="1"/>
          <p:nvPr/>
        </p:nvSpPr>
        <p:spPr>
          <a:xfrm>
            <a:off x="352444" y="5688676"/>
            <a:ext cx="10503000" cy="208583"/>
          </a:xfrm>
          <a:prstGeom prst="rect">
            <a:avLst/>
          </a:prstGeom>
          <a:noFill/>
          <a:ln>
            <a:noFill/>
          </a:ln>
        </p:spPr>
        <p:txBody>
          <a:bodyPr anchorCtr="0" anchor="t" bIns="0" lIns="0" spcFirstLastPara="1" rIns="0" wrap="square" tIns="12700">
            <a:spAutoFit/>
          </a:bodyPr>
          <a:lstStyle/>
          <a:p>
            <a:pPr indent="0" lvl="0" marL="74930" marR="5080" rtl="0" algn="l">
              <a:lnSpc>
                <a:spcPct val="106100"/>
              </a:lnSpc>
              <a:spcBef>
                <a:spcPts val="0"/>
              </a:spcBef>
              <a:spcAft>
                <a:spcPts val="0"/>
              </a:spcAft>
              <a:buClr>
                <a:srgbClr val="000000"/>
              </a:buClr>
              <a:buSzPts val="1200"/>
              <a:buFont typeface="Arial"/>
              <a:buNone/>
            </a:pPr>
            <a:r>
              <a:rPr b="1" i="0" lang="en-US" sz="1200" u="none" cap="none" strike="noStrike">
                <a:solidFill>
                  <a:srgbClr val="000000"/>
                </a:solidFill>
                <a:latin typeface="Arial Narrow"/>
                <a:ea typeface="Arial Narrow"/>
                <a:cs typeface="Arial Narrow"/>
                <a:sym typeface="Arial Narrow"/>
              </a:rPr>
              <a:t>Key clinical characteristics: </a:t>
            </a:r>
            <a:r>
              <a:rPr b="0" i="0" lang="en-US" sz="1200" u="none" cap="none" strike="noStrike">
                <a:solidFill>
                  <a:srgbClr val="000000"/>
                </a:solidFill>
                <a:latin typeface="Arial Narrow"/>
                <a:ea typeface="Arial Narrow"/>
                <a:cs typeface="Arial Narrow"/>
                <a:sym typeface="Arial Narrow"/>
              </a:rPr>
              <a:t>Prior CDK4/6i 100%, Visceral metastases 72%, Primary ET resistance 20%, </a:t>
            </a:r>
            <a:r>
              <a:rPr b="0" i="1" lang="en-US" sz="1200" u="none" cap="none" strike="noStrike">
                <a:solidFill>
                  <a:srgbClr val="000000"/>
                </a:solidFill>
                <a:latin typeface="Arial Narrow"/>
                <a:ea typeface="Arial Narrow"/>
                <a:cs typeface="Arial Narrow"/>
                <a:sym typeface="Arial Narrow"/>
              </a:rPr>
              <a:t>ESR1-mut</a:t>
            </a:r>
            <a:r>
              <a:rPr b="0" i="0" lang="en-US" sz="1200" u="none" cap="none" strike="noStrike">
                <a:solidFill>
                  <a:srgbClr val="000000"/>
                </a:solidFill>
                <a:latin typeface="Arial Narrow"/>
                <a:ea typeface="Arial Narrow"/>
                <a:cs typeface="Arial Narrow"/>
                <a:sym typeface="Arial Narrow"/>
              </a:rPr>
              <a:t> 42%, </a:t>
            </a:r>
            <a:r>
              <a:rPr b="0" i="1" lang="en-US" sz="1200" u="none" cap="none" strike="noStrike">
                <a:solidFill>
                  <a:srgbClr val="000000"/>
                </a:solidFill>
                <a:latin typeface="Arial Narrow"/>
                <a:ea typeface="Arial Narrow"/>
                <a:cs typeface="Arial Narrow"/>
                <a:sym typeface="Arial Narrow"/>
              </a:rPr>
              <a:t>PIK3CA-mut</a:t>
            </a:r>
            <a:r>
              <a:rPr b="0" i="0" lang="en-US" sz="1200" u="none" cap="none" strike="noStrike">
                <a:solidFill>
                  <a:srgbClr val="000000"/>
                </a:solidFill>
                <a:latin typeface="Arial Narrow"/>
                <a:ea typeface="Arial Narrow"/>
                <a:cs typeface="Arial Narrow"/>
                <a:sym typeface="Arial Narrow"/>
              </a:rPr>
              <a:t> 50%, Prior fulvestrant 50% </a:t>
            </a:r>
            <a:endParaRPr b="0" i="0" sz="1400" u="none" cap="none" strike="noStrike">
              <a:solidFill>
                <a:srgbClr val="000000"/>
              </a:solidFill>
              <a:latin typeface="Arial"/>
              <a:ea typeface="Arial"/>
              <a:cs typeface="Arial"/>
              <a:sym typeface="Arial"/>
            </a:endParaRPr>
          </a:p>
        </p:txBody>
      </p:sp>
      <p:sp>
        <p:nvSpPr>
          <p:cNvPr id="4093" name="Google Shape;4093;p106"/>
          <p:cNvSpPr/>
          <p:nvPr/>
        </p:nvSpPr>
        <p:spPr>
          <a:xfrm>
            <a:off x="1267650" y="5315926"/>
            <a:ext cx="9656700" cy="276900"/>
          </a:xfrm>
          <a:prstGeom prst="roundRect">
            <a:avLst>
              <a:gd fmla="val 16667" name="adj"/>
            </a:avLst>
          </a:prstGeom>
          <a:solidFill>
            <a:srgbClr val="C6D8E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400" u="none" cap="none" strike="noStrike">
                <a:solidFill>
                  <a:srgbClr val="262626"/>
                </a:solidFill>
                <a:latin typeface="Arial Narrow"/>
                <a:ea typeface="Arial Narrow"/>
                <a:cs typeface="Arial Narrow"/>
                <a:sym typeface="Arial Narrow"/>
              </a:rPr>
              <a:t>Elacestrant + everolimus showed a consistent PFS benefit across all subgroups</a:t>
            </a:r>
            <a:endParaRPr b="0" i="0" sz="1400" u="none" cap="none" strike="noStrike">
              <a:solidFill>
                <a:srgbClr val="262626"/>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81"/>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291" name="Google Shape;291;p81"/>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1/2L, first/second line; ER, estrogen receptor; </a:t>
            </a:r>
            <a:r>
              <a:rPr i="1" lang="en-US"/>
              <a:t>ESR1, </a:t>
            </a:r>
            <a:r>
              <a:rPr lang="en-US"/>
              <a:t>estrogen receptor 1,  HER2, human epidermal growth factor receptor 2; mBC, metastatic breast cancer; Q&amp;A, question and answer.</a:t>
            </a:r>
            <a:endParaRPr/>
          </a:p>
        </p:txBody>
      </p:sp>
      <p:graphicFrame>
        <p:nvGraphicFramePr>
          <p:cNvPr id="292" name="Google Shape;292;p81"/>
          <p:cNvGraphicFramePr/>
          <p:nvPr/>
        </p:nvGraphicFramePr>
        <p:xfrm>
          <a:off x="431800" y="1341931"/>
          <a:ext cx="3000000" cy="3000000"/>
        </p:xfrm>
        <a:graphic>
          <a:graphicData uri="http://schemas.openxmlformats.org/drawingml/2006/table">
            <a:tbl>
              <a:tblPr>
                <a:noFill/>
                <a:tableStyleId>{0E7FAE33-6D4A-419A-BE57-B3ED120DC536}</a:tableStyleId>
              </a:tblPr>
              <a:tblGrid>
                <a:gridCol w="1573200"/>
                <a:gridCol w="6462525"/>
                <a:gridCol w="3279275"/>
              </a:tblGrid>
              <a:tr h="699950">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Narrow"/>
                          <a:ea typeface="Arial Narrow"/>
                          <a:cs typeface="Arial Narrow"/>
                          <a:sym typeface="Arial Narrow"/>
                        </a:rPr>
                        <a:t>Time</a:t>
                      </a:r>
                      <a:endParaRPr b="1" i="0" sz="2000" u="none" cap="none" strike="noStrike">
                        <a:solidFill>
                          <a:schemeClr val="lt1"/>
                        </a:solidFill>
                        <a:latin typeface="Arial Narrow"/>
                        <a:ea typeface="Arial Narrow"/>
                        <a:cs typeface="Arial Narrow"/>
                        <a:sym typeface="Arial Narrow"/>
                      </a:endParaRPr>
                    </a:p>
                  </a:txBody>
                  <a:tcPr marT="65500" marB="65500" marR="55450" marL="5545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Narrow"/>
                          <a:ea typeface="Arial Narrow"/>
                          <a:cs typeface="Arial Narrow"/>
                          <a:sym typeface="Arial Narrow"/>
                        </a:rPr>
                        <a:t>Title</a:t>
                      </a:r>
                      <a:endParaRPr b="1" i="0" sz="2000" u="none" cap="none" strike="noStrike">
                        <a:solidFill>
                          <a:schemeClr val="lt1"/>
                        </a:solidFill>
                        <a:latin typeface="Arial Narrow"/>
                        <a:ea typeface="Arial Narrow"/>
                        <a:cs typeface="Arial Narrow"/>
                        <a:sym typeface="Arial Narrow"/>
                      </a:endParaRPr>
                    </a:p>
                  </a:txBody>
                  <a:tcPr marT="65500" marB="65500" marR="55450" marL="55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lt1"/>
                          </a:solidFill>
                          <a:latin typeface="Arial Narrow"/>
                          <a:ea typeface="Arial Narrow"/>
                          <a:cs typeface="Arial Narrow"/>
                          <a:sym typeface="Arial Narrow"/>
                        </a:rPr>
                        <a:t>Presenter</a:t>
                      </a:r>
                      <a:endParaRPr b="1" i="0" sz="2000" u="none" cap="none" strike="noStrike">
                        <a:solidFill>
                          <a:schemeClr val="lt1"/>
                        </a:solidFill>
                        <a:latin typeface="Arial Narrow"/>
                        <a:ea typeface="Arial Narrow"/>
                        <a:cs typeface="Arial Narrow"/>
                        <a:sym typeface="Arial Narrow"/>
                      </a:endParaRPr>
                    </a:p>
                  </a:txBody>
                  <a:tcPr marT="65500" marB="65500" marR="55450" marL="5545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1"/>
                    </a:solidFill>
                  </a:tcPr>
                </a:tc>
              </a:tr>
              <a:tr h="732050">
                <a:tc>
                  <a:txBody>
                    <a:bodyPr/>
                    <a:lstStyle/>
                    <a:p>
                      <a:pPr indent="0" lvl="0" marL="0" marR="0" rtl="0" algn="ctr">
                        <a:lnSpc>
                          <a:spcPct val="100000"/>
                        </a:lnSpc>
                        <a:spcBef>
                          <a:spcPts val="0"/>
                        </a:spcBef>
                        <a:spcAft>
                          <a:spcPts val="0"/>
                        </a:spcAft>
                        <a:buClr>
                          <a:srgbClr val="000000"/>
                        </a:buClr>
                        <a:buSzPts val="2000"/>
                        <a:buFont typeface="Arial"/>
                        <a:buNone/>
                      </a:pPr>
                      <a:r>
                        <a:rPr b="0" i="0" lang="en-US" sz="1800" u="none" cap="none" strike="noStrike">
                          <a:solidFill>
                            <a:srgbClr val="153F5A"/>
                          </a:solidFill>
                          <a:latin typeface="Arial Narrow"/>
                          <a:ea typeface="Arial Narrow"/>
                          <a:cs typeface="Arial Narrow"/>
                          <a:sym typeface="Arial Narrow"/>
                        </a:rPr>
                        <a:t>10 min</a:t>
                      </a:r>
                      <a:endParaRPr b="0" i="0" sz="1400" u="none" cap="none" strike="noStrike">
                        <a:solidFill>
                          <a:srgbClr val="153F5A"/>
                        </a:solidFill>
                        <a:latin typeface="Arial Narrow"/>
                        <a:ea typeface="Arial Narrow"/>
                        <a:cs typeface="Arial Narrow"/>
                        <a:sym typeface="Arial Narrow"/>
                      </a:endParaRPr>
                    </a:p>
                  </a:txBody>
                  <a:tcPr marT="180000" marB="216000" marR="72000" marL="7200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6" marL="0" marR="0" rtl="0" algn="l">
                        <a:lnSpc>
                          <a:spcPct val="100000"/>
                        </a:lnSpc>
                        <a:spcBef>
                          <a:spcPts val="0"/>
                        </a:spcBef>
                        <a:spcAft>
                          <a:spcPts val="0"/>
                        </a:spcAft>
                        <a:buClr>
                          <a:srgbClr val="000000"/>
                        </a:buClr>
                        <a:buSzPts val="2000"/>
                        <a:buFont typeface="Arial"/>
                        <a:buNone/>
                      </a:pPr>
                      <a:r>
                        <a:rPr b="0" i="0" lang="en-US" sz="1800" u="none" cap="none" strike="noStrike">
                          <a:solidFill>
                            <a:srgbClr val="153F5A"/>
                          </a:solidFill>
                          <a:latin typeface="Arial Narrow"/>
                          <a:ea typeface="Arial Narrow"/>
                          <a:cs typeface="Arial Narrow"/>
                          <a:sym typeface="Arial Narrow"/>
                        </a:rPr>
                        <a:t>  Welcome and introduction,</a:t>
                      </a:r>
                      <a:endParaRPr b="0" i="0" sz="1400" u="none" cap="none" strike="noStrike">
                        <a:solidFill>
                          <a:srgbClr val="153F5A"/>
                        </a:solidFill>
                        <a:latin typeface="Arial Narrow"/>
                        <a:ea typeface="Arial Narrow"/>
                        <a:cs typeface="Arial Narrow"/>
                        <a:sym typeface="Arial Narrow"/>
                      </a:endParaRPr>
                    </a:p>
                    <a:p>
                      <a:pPr indent="0" lvl="4" marL="0" marR="0" rtl="0" algn="l">
                        <a:lnSpc>
                          <a:spcPct val="100000"/>
                        </a:lnSpc>
                        <a:spcBef>
                          <a:spcPts val="0"/>
                        </a:spcBef>
                        <a:spcAft>
                          <a:spcPts val="0"/>
                        </a:spcAft>
                        <a:buClr>
                          <a:srgbClr val="000000"/>
                        </a:buClr>
                        <a:buSzPts val="2000"/>
                        <a:buFont typeface="Arial"/>
                        <a:buNone/>
                      </a:pPr>
                      <a:r>
                        <a:rPr b="0" i="0" lang="en-US" sz="1800" u="none" cap="none" strike="noStrike">
                          <a:solidFill>
                            <a:srgbClr val="153F5A"/>
                          </a:solidFill>
                          <a:latin typeface="Arial Narrow"/>
                          <a:ea typeface="Arial Narrow"/>
                          <a:cs typeface="Arial Narrow"/>
                          <a:sym typeface="Arial Narrow"/>
                        </a:rPr>
                        <a:t>  Evolving standards in 2L+ ER+/HER2– mBC</a:t>
                      </a:r>
                      <a:endParaRPr b="0" i="0" sz="1800" u="none" cap="none" strike="noStrike">
                        <a:solidFill>
                          <a:srgbClr val="153F5A"/>
                        </a:solidFill>
                        <a:latin typeface="Arial Narrow"/>
                        <a:ea typeface="Arial Narrow"/>
                        <a:cs typeface="Arial Narrow"/>
                        <a:sym typeface="Arial Narrow"/>
                      </a:endParaRPr>
                    </a:p>
                  </a:txBody>
                  <a:tcPr marT="180000" marB="216000" marR="72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1800" u="none" cap="none" strike="noStrike">
                          <a:solidFill>
                            <a:srgbClr val="153F5A"/>
                          </a:solidFill>
                          <a:latin typeface="Arial Narrow"/>
                          <a:ea typeface="Arial Narrow"/>
                          <a:cs typeface="Arial Narrow"/>
                          <a:sym typeface="Arial Narrow"/>
                        </a:rPr>
                        <a:t>Nadia Harbeck</a:t>
                      </a:r>
                      <a:endParaRPr b="1" i="0" sz="1800" u="none" cap="none" strike="noStrike">
                        <a:solidFill>
                          <a:srgbClr val="153F5A"/>
                        </a:solidFill>
                        <a:latin typeface="Arial Narrow"/>
                        <a:ea typeface="Arial Narrow"/>
                        <a:cs typeface="Arial Narrow"/>
                        <a:sym typeface="Arial Narrow"/>
                      </a:endParaRPr>
                    </a:p>
                  </a:txBody>
                  <a:tcPr marT="180000" marB="216000" marR="72000" marL="7200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732050">
                <a:tc>
                  <a:txBody>
                    <a:bodyPr/>
                    <a:lstStyle/>
                    <a:p>
                      <a:pPr indent="0" lvl="0" marL="0" marR="0" rtl="0" algn="ctr">
                        <a:lnSpc>
                          <a:spcPct val="100000"/>
                        </a:lnSpc>
                        <a:spcBef>
                          <a:spcPts val="0"/>
                        </a:spcBef>
                        <a:spcAft>
                          <a:spcPts val="0"/>
                        </a:spcAft>
                        <a:buClr>
                          <a:srgbClr val="000000"/>
                        </a:buClr>
                        <a:buSzPts val="2000"/>
                        <a:buFont typeface="Arial"/>
                        <a:buNone/>
                      </a:pPr>
                      <a:r>
                        <a:rPr b="0" i="0" lang="en-US" sz="1800" u="none" cap="none" strike="noStrike">
                          <a:solidFill>
                            <a:srgbClr val="153F5A"/>
                          </a:solidFill>
                          <a:latin typeface="Arial Narrow"/>
                          <a:ea typeface="Arial Narrow"/>
                          <a:cs typeface="Arial Narrow"/>
                          <a:sym typeface="Arial Narrow"/>
                        </a:rPr>
                        <a:t>25 min</a:t>
                      </a:r>
                      <a:endParaRPr b="0" i="0" sz="1800" u="none" cap="none" strike="noStrike">
                        <a:solidFill>
                          <a:srgbClr val="153F5A"/>
                        </a:solidFill>
                        <a:latin typeface="Arial Narrow"/>
                        <a:ea typeface="Arial Narrow"/>
                        <a:cs typeface="Arial Narrow"/>
                        <a:sym typeface="Arial Narrow"/>
                      </a:endParaRPr>
                    </a:p>
                  </a:txBody>
                  <a:tcPr marT="180000" marB="216000" marR="72000" marL="7200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2" marL="0" marR="0" rtl="0" algn="l">
                        <a:lnSpc>
                          <a:spcPct val="100000"/>
                        </a:lnSpc>
                        <a:spcBef>
                          <a:spcPts val="0"/>
                        </a:spcBef>
                        <a:spcAft>
                          <a:spcPts val="0"/>
                        </a:spcAft>
                        <a:buClr>
                          <a:schemeClr val="dk1"/>
                        </a:buClr>
                        <a:buSzPts val="1800"/>
                        <a:buFont typeface="Arial"/>
                        <a:buNone/>
                      </a:pPr>
                      <a:r>
                        <a:rPr b="0" i="0" lang="en-US" sz="1800" u="none" cap="none" strike="noStrike">
                          <a:solidFill>
                            <a:srgbClr val="153F5A"/>
                          </a:solidFill>
                          <a:latin typeface="Arial Narrow"/>
                          <a:ea typeface="Arial Narrow"/>
                          <a:cs typeface="Arial Narrow"/>
                          <a:sym typeface="Arial Narrow"/>
                        </a:rPr>
                        <a:t>  Treating endocrine therapy-eligible patients after 1L progression</a:t>
                      </a:r>
                      <a:endParaRPr b="0" i="0" sz="1800" u="none" cap="none" strike="noStrike">
                        <a:solidFill>
                          <a:srgbClr val="153F5A"/>
                        </a:solidFill>
                        <a:latin typeface="Arial Narrow"/>
                        <a:ea typeface="Arial Narrow"/>
                        <a:cs typeface="Arial Narrow"/>
                        <a:sym typeface="Arial Narrow"/>
                      </a:endParaRPr>
                    </a:p>
                  </a:txBody>
                  <a:tcPr marT="180000" marB="216000" marR="72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1800" u="none" cap="none" strike="noStrike">
                          <a:solidFill>
                            <a:srgbClr val="153F5A"/>
                          </a:solidFill>
                          <a:latin typeface="Arial Narrow"/>
                          <a:ea typeface="Arial Narrow"/>
                          <a:cs typeface="Arial Narrow"/>
                          <a:sym typeface="Arial Narrow"/>
                        </a:rPr>
                        <a:t>Tiffany Traina</a:t>
                      </a:r>
                      <a:endParaRPr b="1" i="0" sz="1800" u="none" cap="none" strike="noStrike">
                        <a:solidFill>
                          <a:srgbClr val="153F5A"/>
                        </a:solidFill>
                        <a:latin typeface="Arial Narrow"/>
                        <a:ea typeface="Arial Narrow"/>
                        <a:cs typeface="Arial Narrow"/>
                        <a:sym typeface="Arial Narrow"/>
                      </a:endParaRPr>
                    </a:p>
                  </a:txBody>
                  <a:tcPr marT="180000" marB="216000" marR="72000" marL="7200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r>
              <a:tr h="440400">
                <a:tc>
                  <a:txBody>
                    <a:bodyPr/>
                    <a:lstStyle/>
                    <a:p>
                      <a:pPr indent="0" lvl="0" marL="0" marR="0" rtl="0" algn="ctr">
                        <a:lnSpc>
                          <a:spcPct val="100000"/>
                        </a:lnSpc>
                        <a:spcBef>
                          <a:spcPts val="0"/>
                        </a:spcBef>
                        <a:spcAft>
                          <a:spcPts val="0"/>
                        </a:spcAft>
                        <a:buClr>
                          <a:srgbClr val="000000"/>
                        </a:buClr>
                        <a:buSzPts val="2000"/>
                        <a:buFont typeface="Arial"/>
                        <a:buNone/>
                      </a:pPr>
                      <a:r>
                        <a:rPr b="0" i="0" lang="en-US" sz="1800" u="none" cap="none" strike="noStrike">
                          <a:solidFill>
                            <a:srgbClr val="153F5A"/>
                          </a:solidFill>
                          <a:latin typeface="Arial Narrow"/>
                          <a:ea typeface="Arial Narrow"/>
                          <a:cs typeface="Arial Narrow"/>
                          <a:sym typeface="Arial Narrow"/>
                        </a:rPr>
                        <a:t>15 min</a:t>
                      </a:r>
                      <a:endParaRPr b="0" i="0" sz="1800" u="none" cap="none" strike="noStrike">
                        <a:solidFill>
                          <a:srgbClr val="153F5A"/>
                        </a:solidFill>
                        <a:latin typeface="Arial Narrow"/>
                        <a:ea typeface="Arial Narrow"/>
                        <a:cs typeface="Arial Narrow"/>
                        <a:sym typeface="Arial Narrow"/>
                      </a:endParaRPr>
                    </a:p>
                  </a:txBody>
                  <a:tcPr marT="180000" marB="216000" marR="72000" marL="7200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2" marL="0" marR="0" rtl="0" algn="l">
                        <a:lnSpc>
                          <a:spcPct val="100000"/>
                        </a:lnSpc>
                        <a:spcBef>
                          <a:spcPts val="0"/>
                        </a:spcBef>
                        <a:spcAft>
                          <a:spcPts val="0"/>
                        </a:spcAft>
                        <a:buClr>
                          <a:schemeClr val="dk1"/>
                        </a:buClr>
                        <a:buSzPts val="1100"/>
                        <a:buFont typeface="Arial"/>
                        <a:buNone/>
                      </a:pPr>
                      <a:r>
                        <a:rPr b="0" i="0" lang="en-US" sz="1800" u="none" cap="none" strike="noStrike">
                          <a:solidFill>
                            <a:srgbClr val="153F5A"/>
                          </a:solidFill>
                          <a:latin typeface="Arial Narrow"/>
                          <a:ea typeface="Arial Narrow"/>
                          <a:cs typeface="Arial Narrow"/>
                          <a:sym typeface="Arial Narrow"/>
                        </a:rPr>
                        <a:t>  Biomarker driven treatment decisions: Evolution of </a:t>
                      </a:r>
                      <a:r>
                        <a:rPr b="0" i="1" lang="en-US" sz="1800" u="none" cap="none" strike="noStrike">
                          <a:solidFill>
                            <a:srgbClr val="153F5A"/>
                          </a:solidFill>
                          <a:latin typeface="Arial Narrow"/>
                          <a:ea typeface="Arial Narrow"/>
                          <a:cs typeface="Arial Narrow"/>
                          <a:sym typeface="Arial Narrow"/>
                        </a:rPr>
                        <a:t>ESR1</a:t>
                      </a:r>
                      <a:r>
                        <a:rPr b="0" i="0" lang="en-US" sz="1800" u="none" cap="none" strike="noStrike">
                          <a:solidFill>
                            <a:srgbClr val="153F5A"/>
                          </a:solidFill>
                          <a:latin typeface="Arial Narrow"/>
                          <a:ea typeface="Arial Narrow"/>
                          <a:cs typeface="Arial Narrow"/>
                          <a:sym typeface="Arial Narrow"/>
                        </a:rPr>
                        <a:t> testing</a:t>
                      </a:r>
                      <a:endParaRPr b="0" i="0" sz="1800" u="none" cap="none" strike="noStrike">
                        <a:solidFill>
                          <a:srgbClr val="153F5A"/>
                        </a:solidFill>
                        <a:latin typeface="Arial Narrow"/>
                        <a:ea typeface="Arial Narrow"/>
                        <a:cs typeface="Arial Narrow"/>
                        <a:sym typeface="Arial Narrow"/>
                      </a:endParaRPr>
                    </a:p>
                  </a:txBody>
                  <a:tcPr marT="180000" marB="216000" marR="72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1800" u="none" cap="none" strike="noStrike">
                          <a:solidFill>
                            <a:srgbClr val="153F5A"/>
                          </a:solidFill>
                          <a:latin typeface="Arial Narrow"/>
                          <a:ea typeface="Arial Narrow"/>
                          <a:cs typeface="Arial Narrow"/>
                          <a:sym typeface="Arial Narrow"/>
                        </a:rPr>
                        <a:t>Frederik Marmé</a:t>
                      </a:r>
                      <a:endParaRPr b="1" i="0" sz="1800" u="none" cap="none" strike="noStrike">
                        <a:solidFill>
                          <a:srgbClr val="153F5A"/>
                        </a:solidFill>
                        <a:latin typeface="Arial Narrow"/>
                        <a:ea typeface="Arial Narrow"/>
                        <a:cs typeface="Arial Narrow"/>
                        <a:sym typeface="Arial Narrow"/>
                      </a:endParaRPr>
                    </a:p>
                  </a:txBody>
                  <a:tcPr marT="180000" marB="216000" marR="72000" marL="7200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732050">
                <a:tc>
                  <a:txBody>
                    <a:bodyPr/>
                    <a:lstStyle/>
                    <a:p>
                      <a:pPr indent="0" lvl="0" marL="0" marR="0" rtl="0" algn="ctr">
                        <a:lnSpc>
                          <a:spcPct val="100000"/>
                        </a:lnSpc>
                        <a:spcBef>
                          <a:spcPts val="0"/>
                        </a:spcBef>
                        <a:spcAft>
                          <a:spcPts val="0"/>
                        </a:spcAft>
                        <a:buClr>
                          <a:srgbClr val="000000"/>
                        </a:buClr>
                        <a:buSzPts val="2000"/>
                        <a:buFont typeface="Arial"/>
                        <a:buNone/>
                      </a:pPr>
                      <a:r>
                        <a:rPr b="0" i="0" lang="en-US" sz="1800" u="none" cap="none" strike="noStrike">
                          <a:solidFill>
                            <a:srgbClr val="153F5A"/>
                          </a:solidFill>
                          <a:latin typeface="Arial Narrow"/>
                          <a:ea typeface="Arial Narrow"/>
                          <a:cs typeface="Arial Narrow"/>
                          <a:sym typeface="Arial Narrow"/>
                        </a:rPr>
                        <a:t>10 min</a:t>
                      </a:r>
                      <a:endParaRPr b="0" i="0" sz="1800" u="none" cap="none" strike="noStrike">
                        <a:solidFill>
                          <a:srgbClr val="153F5A"/>
                        </a:solidFill>
                        <a:latin typeface="Arial Narrow"/>
                        <a:ea typeface="Arial Narrow"/>
                        <a:cs typeface="Arial Narrow"/>
                        <a:sym typeface="Arial Narrow"/>
                      </a:endParaRPr>
                    </a:p>
                  </a:txBody>
                  <a:tcPr marT="180000" marB="216000" marR="72000" marL="72000" anchor="ctr">
                    <a:lnL cap="flat" cmpd="sng" w="9525">
                      <a:solidFill>
                        <a:srgbClr val="000000">
                          <a:alpha val="0"/>
                        </a:srgbClr>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2" marL="0" marR="0" rtl="0" algn="l">
                        <a:lnSpc>
                          <a:spcPct val="100000"/>
                        </a:lnSpc>
                        <a:spcBef>
                          <a:spcPts val="0"/>
                        </a:spcBef>
                        <a:spcAft>
                          <a:spcPts val="0"/>
                        </a:spcAft>
                        <a:buClr>
                          <a:srgbClr val="000000"/>
                        </a:buClr>
                        <a:buSzPts val="2000"/>
                        <a:buFont typeface="Arial"/>
                        <a:buNone/>
                      </a:pPr>
                      <a:r>
                        <a:rPr b="0" i="0" lang="en-US" sz="1800" u="none" cap="none" strike="noStrike">
                          <a:solidFill>
                            <a:srgbClr val="153F5A"/>
                          </a:solidFill>
                          <a:latin typeface="Arial Narrow"/>
                          <a:ea typeface="Arial Narrow"/>
                          <a:cs typeface="Arial Narrow"/>
                          <a:sym typeface="Arial Narrow"/>
                        </a:rPr>
                        <a:t>  Discussion and Q&amp;A</a:t>
                      </a:r>
                      <a:endParaRPr b="0" i="0" sz="1800" u="none" cap="none" strike="noStrike">
                        <a:solidFill>
                          <a:srgbClr val="153F5A"/>
                        </a:solidFill>
                        <a:latin typeface="Arial Narrow"/>
                        <a:ea typeface="Arial Narrow"/>
                        <a:cs typeface="Arial Narrow"/>
                        <a:sym typeface="Arial Narrow"/>
                      </a:endParaRPr>
                    </a:p>
                  </a:txBody>
                  <a:tcPr marT="180000" marB="216000" marR="72000" marL="7200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US" sz="1800" u="none" cap="none" strike="noStrike">
                          <a:solidFill>
                            <a:srgbClr val="153F5A"/>
                          </a:solidFill>
                          <a:latin typeface="Arial Narrow"/>
                          <a:ea typeface="Arial Narrow"/>
                          <a:cs typeface="Arial Narrow"/>
                          <a:sym typeface="Arial Narrow"/>
                        </a:rPr>
                        <a:t>All</a:t>
                      </a:r>
                      <a:endParaRPr b="1" i="0" sz="1800" u="none" cap="none" strike="noStrike">
                        <a:solidFill>
                          <a:srgbClr val="153F5A"/>
                        </a:solidFill>
                        <a:latin typeface="Arial Narrow"/>
                        <a:ea typeface="Arial Narrow"/>
                        <a:cs typeface="Arial Narrow"/>
                        <a:sym typeface="Arial Narrow"/>
                      </a:endParaRPr>
                    </a:p>
                  </a:txBody>
                  <a:tcPr marT="180000" marB="216000" marR="72000" marL="72000" anchor="ctr">
                    <a:lnL cap="flat" cmpd="sng" w="12700">
                      <a:solidFill>
                        <a:schemeClr val="lt1"/>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accent5">
                        <a:alpha val="12156"/>
                      </a:schemeClr>
                    </a:solidFill>
                  </a:tcPr>
                </a:tc>
              </a:tr>
            </a:tbl>
          </a:graphicData>
        </a:graphic>
      </p:graphicFrame>
      <p:sp>
        <p:nvSpPr>
          <p:cNvPr id="293" name="Google Shape;293;p81"/>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Agenda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7" name="Shape 4097"/>
        <p:cNvGrpSpPr/>
        <p:nvPr/>
      </p:nvGrpSpPr>
      <p:grpSpPr>
        <a:xfrm>
          <a:off x="0" y="0"/>
          <a:ext cx="0" cy="0"/>
          <a:chOff x="0" y="0"/>
          <a:chExt cx="0" cy="0"/>
        </a:xfrm>
      </p:grpSpPr>
      <p:pic>
        <p:nvPicPr>
          <p:cNvPr id="4098" name="Google Shape;4098;g393121d5c94_2_1334"/>
          <p:cNvPicPr preferRelativeResize="0"/>
          <p:nvPr/>
        </p:nvPicPr>
        <p:blipFill rotWithShape="1">
          <a:blip r:embed="rId3">
            <a:alphaModFix/>
          </a:blip>
          <a:srcRect b="0" l="0" r="0" t="0"/>
          <a:stretch/>
        </p:blipFill>
        <p:spPr>
          <a:xfrm>
            <a:off x="469815" y="1287234"/>
            <a:ext cx="6994398" cy="4339590"/>
          </a:xfrm>
          <a:prstGeom prst="rect">
            <a:avLst/>
          </a:prstGeom>
          <a:noFill/>
          <a:ln>
            <a:noFill/>
          </a:ln>
        </p:spPr>
      </p:pic>
      <p:sp>
        <p:nvSpPr>
          <p:cNvPr id="4099" name="Google Shape;4099;g393121d5c94_2_1334"/>
          <p:cNvSpPr txBox="1"/>
          <p:nvPr/>
        </p:nvSpPr>
        <p:spPr>
          <a:xfrm>
            <a:off x="7733558" y="1547345"/>
            <a:ext cx="3962400" cy="28014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accent5"/>
              </a:buClr>
              <a:buSzPts val="1600"/>
              <a:buFont typeface="Arial"/>
              <a:buChar char="•"/>
            </a:pPr>
            <a:r>
              <a:rPr b="1" i="0" lang="en-US" sz="1600" u="none" cap="none" strike="noStrike">
                <a:solidFill>
                  <a:schemeClr val="accent1"/>
                </a:solidFill>
                <a:latin typeface="Arial Narrow"/>
                <a:ea typeface="Arial Narrow"/>
                <a:cs typeface="Arial Narrow"/>
                <a:sym typeface="Arial Narrow"/>
              </a:rPr>
              <a:t>The safety profile is consistent with either everolimus plus standard ET or elacestrant</a:t>
            </a:r>
            <a:endParaRPr b="1" i="0" sz="1600" u="none" cap="none" strike="noStrike">
              <a:solidFill>
                <a:schemeClr val="accent1"/>
              </a:solidFill>
              <a:latin typeface="Arial Narrow"/>
              <a:ea typeface="Arial Narrow"/>
              <a:cs typeface="Arial Narrow"/>
              <a:sym typeface="Arial Narrow"/>
            </a:endParaRPr>
          </a:p>
          <a:p>
            <a:pPr indent="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chemeClr val="accent5"/>
              </a:buClr>
              <a:buSzPts val="1600"/>
              <a:buFont typeface="Arial"/>
              <a:buChar char="•"/>
            </a:pPr>
            <a:r>
              <a:rPr b="1" i="0" lang="en-US" sz="1600" u="none" cap="none" strike="noStrike">
                <a:solidFill>
                  <a:schemeClr val="accent1"/>
                </a:solidFill>
                <a:latin typeface="Arial Narrow"/>
                <a:ea typeface="Arial Narrow"/>
                <a:cs typeface="Arial Narrow"/>
                <a:sym typeface="Arial Narrow"/>
              </a:rPr>
              <a:t>No bradycardia or photopsia were reported, and no new safety signals were observed</a:t>
            </a:r>
            <a:endParaRPr b="1" i="0" sz="1600" u="none" cap="none" strike="noStrike">
              <a:solidFill>
                <a:schemeClr val="accent1"/>
              </a:solidFill>
              <a:latin typeface="Arial Narrow"/>
              <a:ea typeface="Arial Narrow"/>
              <a:cs typeface="Arial Narrow"/>
              <a:sym typeface="Arial Narrow"/>
            </a:endParaRPr>
          </a:p>
          <a:p>
            <a:pPr indent="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chemeClr val="accent5"/>
              </a:buClr>
              <a:buSzPts val="1600"/>
              <a:buFont typeface="Arial"/>
              <a:buChar char="•"/>
            </a:pPr>
            <a:r>
              <a:rPr b="1" i="0" lang="en-US" sz="1600" u="none" cap="none" strike="noStrike">
                <a:solidFill>
                  <a:schemeClr val="accent1"/>
                </a:solidFill>
                <a:latin typeface="Arial Narrow"/>
                <a:ea typeface="Arial Narrow"/>
                <a:cs typeface="Arial Narrow"/>
                <a:sym typeface="Arial Narrow"/>
              </a:rPr>
              <a:t>Any TEAE leading to elacestrant + everolimus drug withdrawal: 6%</a:t>
            </a:r>
            <a:endParaRPr b="1" i="0" sz="1600" u="none" cap="none" strike="noStrike">
              <a:solidFill>
                <a:schemeClr val="accent1"/>
              </a:solidFill>
              <a:latin typeface="Arial Narrow"/>
              <a:ea typeface="Arial Narrow"/>
              <a:cs typeface="Arial Narrow"/>
              <a:sym typeface="Arial Narrow"/>
            </a:endParaRPr>
          </a:p>
          <a:p>
            <a:pPr indent="0" lvl="0" marL="45720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accent1"/>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chemeClr val="accent5"/>
              </a:buClr>
              <a:buSzPts val="1600"/>
              <a:buFont typeface="Arial"/>
              <a:buChar char="•"/>
            </a:pPr>
            <a:r>
              <a:rPr b="1" i="0" lang="en-US" sz="1600" u="none" cap="none" strike="noStrike">
                <a:solidFill>
                  <a:schemeClr val="accent1"/>
                </a:solidFill>
                <a:latin typeface="Arial Narrow"/>
                <a:ea typeface="Arial Narrow"/>
                <a:cs typeface="Arial Narrow"/>
                <a:sym typeface="Arial Narrow"/>
              </a:rPr>
              <a:t>Any TEAE leading to elacestrant + everolimus drug dose reduction: 2%</a:t>
            </a:r>
            <a:endParaRPr b="1" i="0" sz="1600" u="none" cap="none" strike="noStrike">
              <a:solidFill>
                <a:schemeClr val="accent1"/>
              </a:solidFill>
              <a:latin typeface="Arial Narrow"/>
              <a:ea typeface="Arial Narrow"/>
              <a:cs typeface="Arial Narrow"/>
              <a:sym typeface="Arial Narrow"/>
            </a:endParaRPr>
          </a:p>
        </p:txBody>
      </p:sp>
      <p:sp>
        <p:nvSpPr>
          <p:cNvPr id="4100" name="Google Shape;4100;g393121d5c94_2_1334"/>
          <p:cNvSpPr txBox="1"/>
          <p:nvPr>
            <p:ph idx="12" type="sldNum"/>
          </p:nvPr>
        </p:nvSpPr>
        <p:spPr>
          <a:xfrm>
            <a:off x="0" y="6283764"/>
            <a:ext cx="431700" cy="131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4101" name="Google Shape;4101;g393121d5c94_2_1334"/>
          <p:cNvSpPr txBox="1"/>
          <p:nvPr>
            <p:ph idx="11" type="ftr"/>
          </p:nvPr>
        </p:nvSpPr>
        <p:spPr>
          <a:xfrm>
            <a:off x="431800" y="6270342"/>
            <a:ext cx="8629800" cy="150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Data cut-off: Sept 15, 2025. AST, </a:t>
            </a:r>
            <a:r>
              <a:rPr lang="en-US">
                <a:solidFill>
                  <a:srgbClr val="000000"/>
                </a:solidFill>
              </a:rPr>
              <a:t>aspartate aminotransferase; ET, endocrine therapy; TEAE, treatment-emergent adverse event.</a:t>
            </a:r>
            <a:endParaRPr/>
          </a:p>
          <a:p>
            <a:pPr indent="0" lvl="0" marL="0" rtl="0" algn="l">
              <a:lnSpc>
                <a:spcPct val="100000"/>
              </a:lnSpc>
              <a:spcBef>
                <a:spcPts val="0"/>
              </a:spcBef>
              <a:spcAft>
                <a:spcPts val="0"/>
              </a:spcAft>
              <a:buSzPts val="1400"/>
              <a:buNone/>
            </a:pPr>
            <a:r>
              <a:rPr lang="en-US">
                <a:solidFill>
                  <a:srgbClr val="000000"/>
                </a:solidFill>
              </a:rPr>
              <a:t>1. Open-Label Umbrella Trial to Evaluate Safety and Efficacy of Elacestrant in Various Combination in Patients With Metastatic Breast Cancer (ELEVATE). ClinicalTrials.gov. May 20, 2024. Accessed April 25, 2026. https://clinicaltrials.gov/study/NCT05563220; 2. </a:t>
            </a:r>
            <a:r>
              <a:rPr lang="en-US"/>
              <a:t>Rugo HS, et al. SABCS 2025. Abstract RF7-01.</a:t>
            </a:r>
            <a:endParaRPr/>
          </a:p>
        </p:txBody>
      </p:sp>
      <p:sp>
        <p:nvSpPr>
          <p:cNvPr id="4102" name="Google Shape;4102;g393121d5c94_2_1334"/>
          <p:cNvSpPr txBox="1"/>
          <p:nvPr>
            <p:ph type="title"/>
          </p:nvPr>
        </p:nvSpPr>
        <p:spPr>
          <a:xfrm>
            <a:off x="431800" y="370541"/>
            <a:ext cx="11326800" cy="677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ELEVATE: Phase 2 trial of </a:t>
            </a:r>
            <a:r>
              <a:rPr lang="en-US" u="sng"/>
              <a:t>elacestrant + everolimus</a:t>
            </a:r>
            <a:r>
              <a:rPr lang="en-US"/>
              <a:t> adverse events</a:t>
            </a:r>
            <a:r>
              <a:rPr baseline="30000" lang="en-US"/>
              <a:t>1,2</a:t>
            </a:r>
            <a:endParaRPr/>
          </a:p>
        </p:txBody>
      </p:sp>
      <p:grpSp>
        <p:nvGrpSpPr>
          <p:cNvPr id="4103" name="Google Shape;4103;g393121d5c94_2_1334"/>
          <p:cNvGrpSpPr/>
          <p:nvPr/>
        </p:nvGrpSpPr>
        <p:grpSpPr>
          <a:xfrm>
            <a:off x="5815126" y="4480163"/>
            <a:ext cx="1633119" cy="687162"/>
            <a:chOff x="4759377" y="3290341"/>
            <a:chExt cx="1289780" cy="554700"/>
          </a:xfrm>
        </p:grpSpPr>
        <p:grpSp>
          <p:nvGrpSpPr>
            <p:cNvPr id="4104" name="Google Shape;4104;g393121d5c94_2_1334"/>
            <p:cNvGrpSpPr/>
            <p:nvPr/>
          </p:nvGrpSpPr>
          <p:grpSpPr>
            <a:xfrm>
              <a:off x="4892038" y="3298558"/>
              <a:ext cx="1157119" cy="451862"/>
              <a:chOff x="6218453" y="3246870"/>
              <a:chExt cx="1157119" cy="402153"/>
            </a:xfrm>
          </p:grpSpPr>
          <p:sp>
            <p:nvSpPr>
              <p:cNvPr id="4105" name="Google Shape;4105;g393121d5c94_2_1334"/>
              <p:cNvSpPr txBox="1"/>
              <p:nvPr/>
            </p:nvSpPr>
            <p:spPr>
              <a:xfrm>
                <a:off x="6337658" y="3246870"/>
                <a:ext cx="958800" cy="215574"/>
              </a:xfrm>
              <a:prstGeom prst="rect">
                <a:avLst/>
              </a:prstGeom>
              <a:noFill/>
              <a:ln>
                <a:noFill/>
              </a:ln>
            </p:spPr>
            <p:txBody>
              <a:bodyPr anchorCtr="0" anchor="ctr" bIns="0" lIns="91425" spcFirstLastPara="1" rIns="0" wrap="square" tIns="45700">
                <a:spAutoFit/>
              </a:bodyPr>
              <a:lstStyle/>
              <a:p>
                <a:pPr indent="0" lvl="0" marL="0" marR="0" rtl="0" algn="l">
                  <a:lnSpc>
                    <a:spcPct val="150000"/>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Grade 1-2</a:t>
                </a:r>
                <a:endParaRPr b="0" i="0" sz="1400" u="none" cap="none" strike="noStrike">
                  <a:solidFill>
                    <a:srgbClr val="262626"/>
                  </a:solidFill>
                  <a:latin typeface="Arial Narrow"/>
                  <a:ea typeface="Arial Narrow"/>
                  <a:cs typeface="Arial Narrow"/>
                  <a:sym typeface="Arial Narrow"/>
                </a:endParaRPr>
              </a:p>
            </p:txBody>
          </p:sp>
          <p:sp>
            <p:nvSpPr>
              <p:cNvPr id="4106" name="Google Shape;4106;g393121d5c94_2_1334"/>
              <p:cNvSpPr/>
              <p:nvPr/>
            </p:nvSpPr>
            <p:spPr>
              <a:xfrm>
                <a:off x="6218453" y="3322825"/>
                <a:ext cx="119100" cy="101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107" name="Google Shape;4107;g393121d5c94_2_1334"/>
              <p:cNvSpPr/>
              <p:nvPr/>
            </p:nvSpPr>
            <p:spPr>
              <a:xfrm>
                <a:off x="6218453" y="3547623"/>
                <a:ext cx="119100" cy="101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108" name="Google Shape;4108;g393121d5c94_2_1334"/>
              <p:cNvSpPr txBox="1"/>
              <p:nvPr/>
            </p:nvSpPr>
            <p:spPr>
              <a:xfrm>
                <a:off x="6416772" y="3524658"/>
                <a:ext cx="958800" cy="12150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Grade ≥3</a:t>
                </a:r>
                <a:endParaRPr b="0" i="0" sz="1400" u="none" cap="none" strike="noStrike">
                  <a:solidFill>
                    <a:srgbClr val="262626"/>
                  </a:solidFill>
                  <a:latin typeface="Arial Narrow"/>
                  <a:ea typeface="Arial Narrow"/>
                  <a:cs typeface="Arial Narrow"/>
                  <a:sym typeface="Arial Narrow"/>
                </a:endParaRPr>
              </a:p>
            </p:txBody>
          </p:sp>
        </p:grpSp>
        <p:sp>
          <p:nvSpPr>
            <p:cNvPr id="4109" name="Google Shape;4109;g393121d5c94_2_1334"/>
            <p:cNvSpPr/>
            <p:nvPr/>
          </p:nvSpPr>
          <p:spPr>
            <a:xfrm>
              <a:off x="4759377" y="3290341"/>
              <a:ext cx="959400" cy="554700"/>
            </a:xfrm>
            <a:prstGeom prst="roundRect">
              <a:avLst>
                <a:gd fmla="val 0" name="adj"/>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4110" name="Google Shape;4110;g393121d5c94_2_1334"/>
          <p:cNvSpPr txBox="1"/>
          <p:nvPr/>
        </p:nvSpPr>
        <p:spPr>
          <a:xfrm>
            <a:off x="438055" y="1378180"/>
            <a:ext cx="16134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Noto Sans Symbols"/>
              <a:buNone/>
            </a:pPr>
            <a:r>
              <a:rPr b="1" i="1" lang="en-US" sz="1100" u="none" cap="none" strike="noStrike">
                <a:solidFill>
                  <a:srgbClr val="262626"/>
                </a:solidFill>
                <a:latin typeface="Arial Narrow"/>
                <a:ea typeface="Arial Narrow"/>
                <a:cs typeface="Arial Narrow"/>
                <a:sym typeface="Arial Narrow"/>
              </a:rPr>
              <a:t>TEAEs ≥20% reported</a:t>
            </a:r>
            <a:endParaRPr b="1" i="1" sz="1400" u="none" cap="none" strike="noStrike">
              <a:solidFill>
                <a:srgbClr val="262626"/>
              </a:solidFill>
              <a:latin typeface="Arial Narrow"/>
              <a:ea typeface="Arial Narrow"/>
              <a:cs typeface="Arial Narrow"/>
              <a:sym typeface="Arial Narrow"/>
            </a:endParaRPr>
          </a:p>
        </p:txBody>
      </p:sp>
      <p:sp>
        <p:nvSpPr>
          <p:cNvPr id="4111" name="Google Shape;4111;g393121d5c94_2_1334"/>
          <p:cNvSpPr txBox="1"/>
          <p:nvPr/>
        </p:nvSpPr>
        <p:spPr>
          <a:xfrm>
            <a:off x="332509" y="1646594"/>
            <a:ext cx="1444648" cy="387798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Nausea</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Diarrhea</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Fatigue</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Vomiting</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Stomatitis</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Hypercholesterolemia</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Abdominal pain</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Rash</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Anemia</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Dysgeusia</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Mucosal inflammation</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AST increase</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Headache</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Hyperglycemia</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Thrombocytopenia</a:t>
            </a:r>
            <a:endParaRPr b="0" i="0" sz="1200" u="none" cap="none" strike="noStrike">
              <a:solidFill>
                <a:srgbClr val="000000"/>
              </a:solidFill>
              <a:latin typeface="Arial"/>
              <a:ea typeface="Arial"/>
              <a:cs typeface="Arial"/>
              <a:sym typeface="Arial"/>
            </a:endParaRPr>
          </a:p>
        </p:txBody>
      </p:sp>
      <p:sp>
        <p:nvSpPr>
          <p:cNvPr id="4112" name="Google Shape;4112;g393121d5c94_2_1334"/>
          <p:cNvSpPr txBox="1"/>
          <p:nvPr/>
        </p:nvSpPr>
        <p:spPr>
          <a:xfrm>
            <a:off x="2787649" y="5615136"/>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4113" name="Google Shape;4113;g393121d5c94_2_1334"/>
          <p:cNvSpPr txBox="1"/>
          <p:nvPr/>
        </p:nvSpPr>
        <p:spPr>
          <a:xfrm>
            <a:off x="1736725" y="5615136"/>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4114" name="Google Shape;4114;g393121d5c94_2_1334"/>
          <p:cNvSpPr txBox="1"/>
          <p:nvPr/>
        </p:nvSpPr>
        <p:spPr>
          <a:xfrm>
            <a:off x="3841750" y="5615136"/>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40%</a:t>
            </a:r>
            <a:endParaRPr b="0" i="0" sz="1400" u="none" cap="none" strike="noStrike">
              <a:solidFill>
                <a:srgbClr val="000000"/>
              </a:solidFill>
              <a:latin typeface="Arial"/>
              <a:ea typeface="Arial"/>
              <a:cs typeface="Arial"/>
              <a:sym typeface="Arial"/>
            </a:endParaRPr>
          </a:p>
        </p:txBody>
      </p:sp>
      <p:sp>
        <p:nvSpPr>
          <p:cNvPr id="4115" name="Google Shape;4115;g393121d5c94_2_1334"/>
          <p:cNvSpPr txBox="1"/>
          <p:nvPr/>
        </p:nvSpPr>
        <p:spPr>
          <a:xfrm>
            <a:off x="5959475" y="5615136"/>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80%</a:t>
            </a:r>
            <a:endParaRPr b="0" i="0" sz="1400" u="none" cap="none" strike="noStrike">
              <a:solidFill>
                <a:srgbClr val="000000"/>
              </a:solidFill>
              <a:latin typeface="Arial"/>
              <a:ea typeface="Arial"/>
              <a:cs typeface="Arial"/>
              <a:sym typeface="Arial"/>
            </a:endParaRPr>
          </a:p>
        </p:txBody>
      </p:sp>
      <p:sp>
        <p:nvSpPr>
          <p:cNvPr id="4116" name="Google Shape;4116;g393121d5c94_2_1334"/>
          <p:cNvSpPr txBox="1"/>
          <p:nvPr/>
        </p:nvSpPr>
        <p:spPr>
          <a:xfrm>
            <a:off x="4892675" y="5615136"/>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60%</a:t>
            </a:r>
            <a:endParaRPr b="0" i="0" sz="1400" u="none" cap="none" strike="noStrike">
              <a:solidFill>
                <a:srgbClr val="000000"/>
              </a:solidFill>
              <a:latin typeface="Arial"/>
              <a:ea typeface="Arial"/>
              <a:cs typeface="Arial"/>
              <a:sym typeface="Arial"/>
            </a:endParaRPr>
          </a:p>
        </p:txBody>
      </p:sp>
      <p:sp>
        <p:nvSpPr>
          <p:cNvPr id="4117" name="Google Shape;4117;g393121d5c94_2_1334"/>
          <p:cNvSpPr txBox="1"/>
          <p:nvPr/>
        </p:nvSpPr>
        <p:spPr>
          <a:xfrm>
            <a:off x="6978651" y="5615136"/>
            <a:ext cx="361950"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100%</a:t>
            </a:r>
            <a:endParaRPr b="0" i="0" sz="1400" u="none" cap="none" strike="noStrike">
              <a:solidFill>
                <a:srgbClr val="000000"/>
              </a:solidFill>
              <a:latin typeface="Arial"/>
              <a:ea typeface="Arial"/>
              <a:cs typeface="Arial"/>
              <a:sym typeface="Arial"/>
            </a:endParaRPr>
          </a:p>
        </p:txBody>
      </p:sp>
      <p:sp>
        <p:nvSpPr>
          <p:cNvPr id="4118" name="Google Shape;4118;g393121d5c94_2_1334"/>
          <p:cNvSpPr txBox="1"/>
          <p:nvPr/>
        </p:nvSpPr>
        <p:spPr>
          <a:xfrm>
            <a:off x="5032375" y="167607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n=29</a:t>
            </a:r>
            <a:endParaRPr b="0" i="0" sz="1400" u="none" cap="none" strike="noStrike">
              <a:solidFill>
                <a:srgbClr val="000000"/>
              </a:solidFill>
              <a:latin typeface="Arial"/>
              <a:ea typeface="Arial"/>
              <a:cs typeface="Arial"/>
              <a:sym typeface="Arial"/>
            </a:endParaRPr>
          </a:p>
        </p:txBody>
      </p:sp>
      <p:sp>
        <p:nvSpPr>
          <p:cNvPr id="4119" name="Google Shape;4119;g393121d5c94_2_1334"/>
          <p:cNvSpPr txBox="1"/>
          <p:nvPr/>
        </p:nvSpPr>
        <p:spPr>
          <a:xfrm>
            <a:off x="4406900" y="1932565"/>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n=23</a:t>
            </a:r>
            <a:endParaRPr b="0" i="0" sz="1400" u="none" cap="none" strike="noStrike">
              <a:solidFill>
                <a:srgbClr val="000000"/>
              </a:solidFill>
              <a:latin typeface="Arial"/>
              <a:ea typeface="Arial"/>
              <a:cs typeface="Arial"/>
              <a:sym typeface="Arial"/>
            </a:endParaRPr>
          </a:p>
        </p:txBody>
      </p:sp>
      <p:sp>
        <p:nvSpPr>
          <p:cNvPr id="4120" name="Google Shape;4120;g393121d5c94_2_1334"/>
          <p:cNvSpPr txBox="1"/>
          <p:nvPr/>
        </p:nvSpPr>
        <p:spPr>
          <a:xfrm>
            <a:off x="4292600" y="218906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n=22</a:t>
            </a:r>
            <a:endParaRPr b="0" i="0" sz="1400" u="none" cap="none" strike="noStrike">
              <a:solidFill>
                <a:srgbClr val="000000"/>
              </a:solidFill>
              <a:latin typeface="Arial"/>
              <a:ea typeface="Arial"/>
              <a:cs typeface="Arial"/>
              <a:sym typeface="Arial"/>
            </a:endParaRPr>
          </a:p>
        </p:txBody>
      </p:sp>
      <p:sp>
        <p:nvSpPr>
          <p:cNvPr id="4121" name="Google Shape;4121;g393121d5c94_2_1334"/>
          <p:cNvSpPr txBox="1"/>
          <p:nvPr/>
        </p:nvSpPr>
        <p:spPr>
          <a:xfrm>
            <a:off x="4200525" y="2445555"/>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n=21</a:t>
            </a:r>
            <a:endParaRPr b="0" i="0" sz="1400" u="none" cap="none" strike="noStrike">
              <a:solidFill>
                <a:srgbClr val="000000"/>
              </a:solidFill>
              <a:latin typeface="Arial"/>
              <a:ea typeface="Arial"/>
              <a:cs typeface="Arial"/>
              <a:sym typeface="Arial"/>
            </a:endParaRPr>
          </a:p>
        </p:txBody>
      </p:sp>
      <p:sp>
        <p:nvSpPr>
          <p:cNvPr id="4122" name="Google Shape;4122;g393121d5c94_2_1334"/>
          <p:cNvSpPr txBox="1"/>
          <p:nvPr/>
        </p:nvSpPr>
        <p:spPr>
          <a:xfrm>
            <a:off x="4079875" y="270205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n=20</a:t>
            </a:r>
            <a:endParaRPr b="0" i="0" sz="1400" u="none" cap="none" strike="noStrike">
              <a:solidFill>
                <a:srgbClr val="000000"/>
              </a:solidFill>
              <a:latin typeface="Arial"/>
              <a:ea typeface="Arial"/>
              <a:cs typeface="Arial"/>
              <a:sym typeface="Arial"/>
            </a:endParaRPr>
          </a:p>
        </p:txBody>
      </p:sp>
      <p:sp>
        <p:nvSpPr>
          <p:cNvPr id="4123" name="Google Shape;4123;g393121d5c94_2_1334"/>
          <p:cNvSpPr txBox="1"/>
          <p:nvPr/>
        </p:nvSpPr>
        <p:spPr>
          <a:xfrm>
            <a:off x="3657600" y="2958545"/>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n=16</a:t>
            </a:r>
            <a:endParaRPr b="0" i="0" sz="1400" u="none" cap="none" strike="noStrike">
              <a:solidFill>
                <a:srgbClr val="000000"/>
              </a:solidFill>
              <a:latin typeface="Arial"/>
              <a:ea typeface="Arial"/>
              <a:cs typeface="Arial"/>
              <a:sym typeface="Arial"/>
            </a:endParaRPr>
          </a:p>
        </p:txBody>
      </p:sp>
      <p:sp>
        <p:nvSpPr>
          <p:cNvPr id="4124" name="Google Shape;4124;g393121d5c94_2_1334"/>
          <p:cNvSpPr txBox="1"/>
          <p:nvPr/>
        </p:nvSpPr>
        <p:spPr>
          <a:xfrm>
            <a:off x="3581400" y="321504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n=15</a:t>
            </a:r>
            <a:endParaRPr b="0" i="0" sz="1400" u="none" cap="none" strike="noStrike">
              <a:solidFill>
                <a:srgbClr val="000000"/>
              </a:solidFill>
              <a:latin typeface="Arial"/>
              <a:ea typeface="Arial"/>
              <a:cs typeface="Arial"/>
              <a:sym typeface="Arial"/>
            </a:endParaRPr>
          </a:p>
        </p:txBody>
      </p:sp>
      <p:sp>
        <p:nvSpPr>
          <p:cNvPr id="4125" name="Google Shape;4125;g393121d5c94_2_1334"/>
          <p:cNvSpPr txBox="1"/>
          <p:nvPr/>
        </p:nvSpPr>
        <p:spPr>
          <a:xfrm>
            <a:off x="3463925" y="3471535"/>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n=14</a:t>
            </a:r>
            <a:endParaRPr b="0" i="0" sz="1400" u="none" cap="none" strike="noStrike">
              <a:solidFill>
                <a:srgbClr val="000000"/>
              </a:solidFill>
              <a:latin typeface="Arial"/>
              <a:ea typeface="Arial"/>
              <a:cs typeface="Arial"/>
              <a:sym typeface="Arial"/>
            </a:endParaRPr>
          </a:p>
        </p:txBody>
      </p:sp>
      <p:sp>
        <p:nvSpPr>
          <p:cNvPr id="4126" name="Google Shape;4126;g393121d5c94_2_1334"/>
          <p:cNvSpPr txBox="1"/>
          <p:nvPr/>
        </p:nvSpPr>
        <p:spPr>
          <a:xfrm>
            <a:off x="3352800" y="372803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n=13</a:t>
            </a:r>
            <a:endParaRPr b="0" i="0" sz="1400" u="none" cap="none" strike="noStrike">
              <a:solidFill>
                <a:srgbClr val="000000"/>
              </a:solidFill>
              <a:latin typeface="Arial"/>
              <a:ea typeface="Arial"/>
              <a:cs typeface="Arial"/>
              <a:sym typeface="Arial"/>
            </a:endParaRPr>
          </a:p>
        </p:txBody>
      </p:sp>
      <p:sp>
        <p:nvSpPr>
          <p:cNvPr id="4127" name="Google Shape;4127;g393121d5c94_2_1334"/>
          <p:cNvSpPr txBox="1"/>
          <p:nvPr/>
        </p:nvSpPr>
        <p:spPr>
          <a:xfrm>
            <a:off x="3251200" y="3984525"/>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n=12</a:t>
            </a:r>
            <a:endParaRPr b="0" i="0" sz="1400" u="none" cap="none" strike="noStrike">
              <a:solidFill>
                <a:srgbClr val="000000"/>
              </a:solidFill>
              <a:latin typeface="Arial"/>
              <a:ea typeface="Arial"/>
              <a:cs typeface="Arial"/>
              <a:sym typeface="Arial"/>
            </a:endParaRPr>
          </a:p>
        </p:txBody>
      </p:sp>
      <p:sp>
        <p:nvSpPr>
          <p:cNvPr id="4128" name="Google Shape;4128;g393121d5c94_2_1334"/>
          <p:cNvSpPr txBox="1"/>
          <p:nvPr/>
        </p:nvSpPr>
        <p:spPr>
          <a:xfrm>
            <a:off x="3225800" y="424102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n=12</a:t>
            </a:r>
            <a:endParaRPr b="0" i="0" sz="1400" u="none" cap="none" strike="noStrike">
              <a:solidFill>
                <a:srgbClr val="000000"/>
              </a:solidFill>
              <a:latin typeface="Arial"/>
              <a:ea typeface="Arial"/>
              <a:cs typeface="Arial"/>
              <a:sym typeface="Arial"/>
            </a:endParaRPr>
          </a:p>
        </p:txBody>
      </p:sp>
      <p:sp>
        <p:nvSpPr>
          <p:cNvPr id="4129" name="Google Shape;4129;g393121d5c94_2_1334"/>
          <p:cNvSpPr txBox="1"/>
          <p:nvPr/>
        </p:nvSpPr>
        <p:spPr>
          <a:xfrm>
            <a:off x="3019425" y="4497515"/>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n=10</a:t>
            </a:r>
            <a:endParaRPr b="0" i="0" sz="1400" u="none" cap="none" strike="noStrike">
              <a:solidFill>
                <a:srgbClr val="000000"/>
              </a:solidFill>
              <a:latin typeface="Arial"/>
              <a:ea typeface="Arial"/>
              <a:cs typeface="Arial"/>
              <a:sym typeface="Arial"/>
            </a:endParaRPr>
          </a:p>
        </p:txBody>
      </p:sp>
      <p:sp>
        <p:nvSpPr>
          <p:cNvPr id="4130" name="Google Shape;4130;g393121d5c94_2_1334"/>
          <p:cNvSpPr txBox="1"/>
          <p:nvPr/>
        </p:nvSpPr>
        <p:spPr>
          <a:xfrm>
            <a:off x="3016250" y="475401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n=10</a:t>
            </a:r>
            <a:endParaRPr b="0" i="0" sz="1400" u="none" cap="none" strike="noStrike">
              <a:solidFill>
                <a:srgbClr val="000000"/>
              </a:solidFill>
              <a:latin typeface="Arial"/>
              <a:ea typeface="Arial"/>
              <a:cs typeface="Arial"/>
              <a:sym typeface="Arial"/>
            </a:endParaRPr>
          </a:p>
        </p:txBody>
      </p:sp>
      <p:sp>
        <p:nvSpPr>
          <p:cNvPr id="4131" name="Google Shape;4131;g393121d5c94_2_1334"/>
          <p:cNvSpPr txBox="1"/>
          <p:nvPr/>
        </p:nvSpPr>
        <p:spPr>
          <a:xfrm>
            <a:off x="3016250" y="5010505"/>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n=10</a:t>
            </a:r>
            <a:endParaRPr b="0" i="0" sz="1400" u="none" cap="none" strike="noStrike">
              <a:solidFill>
                <a:srgbClr val="000000"/>
              </a:solidFill>
              <a:latin typeface="Arial"/>
              <a:ea typeface="Arial"/>
              <a:cs typeface="Arial"/>
              <a:sym typeface="Arial"/>
            </a:endParaRPr>
          </a:p>
        </p:txBody>
      </p:sp>
      <p:sp>
        <p:nvSpPr>
          <p:cNvPr id="4132" name="Google Shape;4132;g393121d5c94_2_1334"/>
          <p:cNvSpPr txBox="1"/>
          <p:nvPr/>
        </p:nvSpPr>
        <p:spPr>
          <a:xfrm>
            <a:off x="3016250" y="5266995"/>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6" name="Shape 4136"/>
        <p:cNvGrpSpPr/>
        <p:nvPr/>
      </p:nvGrpSpPr>
      <p:grpSpPr>
        <a:xfrm>
          <a:off x="0" y="0"/>
          <a:ext cx="0" cy="0"/>
          <a:chOff x="0" y="0"/>
          <a:chExt cx="0" cy="0"/>
        </a:xfrm>
      </p:grpSpPr>
      <p:sp>
        <p:nvSpPr>
          <p:cNvPr id="4137" name="Google Shape;4137;p107"/>
          <p:cNvSpPr txBox="1"/>
          <p:nvPr/>
        </p:nvSpPr>
        <p:spPr>
          <a:xfrm>
            <a:off x="352444" y="5688676"/>
            <a:ext cx="10503000" cy="208583"/>
          </a:xfrm>
          <a:prstGeom prst="rect">
            <a:avLst/>
          </a:prstGeom>
          <a:noFill/>
          <a:ln>
            <a:noFill/>
          </a:ln>
        </p:spPr>
        <p:txBody>
          <a:bodyPr anchorCtr="0" anchor="t" bIns="0" lIns="0" spcFirstLastPara="1" rIns="0" wrap="square" tIns="12700">
            <a:spAutoFit/>
          </a:bodyPr>
          <a:lstStyle/>
          <a:p>
            <a:pPr indent="0" lvl="0" marL="74930" marR="5080" rtl="0" algn="l">
              <a:lnSpc>
                <a:spcPct val="106100"/>
              </a:lnSpc>
              <a:spcBef>
                <a:spcPts val="0"/>
              </a:spcBef>
              <a:spcAft>
                <a:spcPts val="0"/>
              </a:spcAft>
              <a:buClr>
                <a:srgbClr val="000000"/>
              </a:buClr>
              <a:buSzPts val="1200"/>
              <a:buFont typeface="Arial"/>
              <a:buNone/>
            </a:pPr>
            <a:r>
              <a:rPr b="1" i="0" lang="en-US" sz="1200" u="none" cap="none" strike="noStrike">
                <a:solidFill>
                  <a:srgbClr val="262626"/>
                </a:solidFill>
                <a:latin typeface="Arial Narrow"/>
                <a:ea typeface="Arial Narrow"/>
                <a:cs typeface="Arial Narrow"/>
                <a:sym typeface="Arial Narrow"/>
              </a:rPr>
              <a:t>Key clinical </a:t>
            </a:r>
            <a:r>
              <a:rPr b="1" i="0" lang="en-US" sz="1200" u="none" cap="none" strike="noStrike">
                <a:solidFill>
                  <a:srgbClr val="000000"/>
                </a:solidFill>
                <a:latin typeface="Arial Narrow"/>
                <a:ea typeface="Arial Narrow"/>
                <a:cs typeface="Arial Narrow"/>
                <a:sym typeface="Arial Narrow"/>
              </a:rPr>
              <a:t>characteristics: </a:t>
            </a:r>
            <a:r>
              <a:rPr b="0" i="0" lang="en-US" sz="1200" u="none" cap="none" strike="noStrike">
                <a:solidFill>
                  <a:srgbClr val="000000"/>
                </a:solidFill>
                <a:latin typeface="Arial Narrow"/>
                <a:ea typeface="Arial Narrow"/>
                <a:cs typeface="Arial Narrow"/>
                <a:sym typeface="Arial Narrow"/>
              </a:rPr>
              <a:t>Visceral metastases 92%, primary ET resistance 15%, </a:t>
            </a:r>
            <a:r>
              <a:rPr b="0" i="1" lang="en-US" sz="1200" u="none" cap="none" strike="noStrike">
                <a:solidFill>
                  <a:srgbClr val="000000"/>
                </a:solidFill>
                <a:latin typeface="Arial Narrow"/>
                <a:ea typeface="Arial Narrow"/>
                <a:cs typeface="Arial Narrow"/>
                <a:sym typeface="Arial Narrow"/>
              </a:rPr>
              <a:t>ESR1-mut</a:t>
            </a:r>
            <a:r>
              <a:rPr b="0" i="0" lang="en-US" sz="1200" u="none" cap="none" strike="noStrike">
                <a:solidFill>
                  <a:srgbClr val="000000"/>
                </a:solidFill>
                <a:latin typeface="Arial Narrow"/>
                <a:ea typeface="Arial Narrow"/>
                <a:cs typeface="Arial Narrow"/>
                <a:sym typeface="Arial Narrow"/>
              </a:rPr>
              <a:t> 33% (10/23), </a:t>
            </a:r>
            <a:r>
              <a:rPr b="0" i="1" lang="en-US" sz="1200" u="none" cap="none" strike="noStrike">
                <a:solidFill>
                  <a:srgbClr val="000000"/>
                </a:solidFill>
                <a:latin typeface="Arial Narrow"/>
                <a:ea typeface="Arial Narrow"/>
                <a:cs typeface="Arial Narrow"/>
                <a:sym typeface="Arial Narrow"/>
              </a:rPr>
              <a:t>PIK3CA-</a:t>
            </a:r>
            <a:r>
              <a:rPr b="0" i="0" lang="en-US" sz="1200" u="none" cap="none" strike="noStrike">
                <a:solidFill>
                  <a:srgbClr val="000000"/>
                </a:solidFill>
                <a:latin typeface="Arial Narrow"/>
                <a:ea typeface="Arial Narrow"/>
                <a:cs typeface="Arial Narrow"/>
                <a:sym typeface="Arial Narrow"/>
              </a:rPr>
              <a:t>mut 27%, prior CDK4/6i 50%, Prior fu</a:t>
            </a:r>
            <a:r>
              <a:rPr b="0" i="0" lang="en-US" sz="1200" u="none" cap="none" strike="noStrike">
                <a:solidFill>
                  <a:srgbClr val="262626"/>
                </a:solidFill>
                <a:latin typeface="Arial Narrow"/>
                <a:ea typeface="Arial Narrow"/>
                <a:cs typeface="Arial Narrow"/>
                <a:sym typeface="Arial Narrow"/>
              </a:rPr>
              <a:t>lvestrant 30% </a:t>
            </a:r>
            <a:endParaRPr b="0" i="0" sz="1400" u="none" cap="none" strike="noStrike">
              <a:solidFill>
                <a:srgbClr val="000000"/>
              </a:solidFill>
              <a:latin typeface="Arial"/>
              <a:ea typeface="Arial"/>
              <a:cs typeface="Arial"/>
              <a:sym typeface="Arial"/>
            </a:endParaRPr>
          </a:p>
        </p:txBody>
      </p:sp>
      <p:sp>
        <p:nvSpPr>
          <p:cNvPr id="4138" name="Google Shape;4138;p107"/>
          <p:cNvSpPr txBox="1"/>
          <p:nvPr/>
        </p:nvSpPr>
        <p:spPr>
          <a:xfrm>
            <a:off x="699497" y="1412821"/>
            <a:ext cx="282900" cy="19740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200"/>
              <a:buFont typeface="Arial"/>
              <a:buNone/>
            </a:pPr>
            <a:r>
              <a:rPr b="0" i="0" lang="en-US" sz="1200" u="none" cap="none" strike="noStrike">
                <a:solidFill>
                  <a:srgbClr val="231F20"/>
                </a:solidFill>
                <a:latin typeface="Arial Narrow"/>
                <a:ea typeface="Arial Narrow"/>
                <a:cs typeface="Arial Narrow"/>
                <a:sym typeface="Arial Narrow"/>
              </a:rPr>
              <a:t>100</a:t>
            </a:r>
            <a:endParaRPr b="0" i="0" sz="1200" u="none" cap="none" strike="noStrike">
              <a:solidFill>
                <a:srgbClr val="224870"/>
              </a:solidFill>
              <a:latin typeface="Arial Narrow"/>
              <a:ea typeface="Arial Narrow"/>
              <a:cs typeface="Arial Narrow"/>
              <a:sym typeface="Arial Narrow"/>
            </a:endParaRPr>
          </a:p>
        </p:txBody>
      </p:sp>
      <p:sp>
        <p:nvSpPr>
          <p:cNvPr id="4139" name="Google Shape;4139;p107"/>
          <p:cNvSpPr txBox="1"/>
          <p:nvPr/>
        </p:nvSpPr>
        <p:spPr>
          <a:xfrm>
            <a:off x="785428" y="1995587"/>
            <a:ext cx="196800" cy="19740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200"/>
              <a:buFont typeface="Arial"/>
              <a:buNone/>
            </a:pPr>
            <a:r>
              <a:rPr b="0" i="0" lang="en-US" sz="1200" u="none" cap="none" strike="noStrike">
                <a:solidFill>
                  <a:srgbClr val="231F20"/>
                </a:solidFill>
                <a:latin typeface="Arial Narrow"/>
                <a:ea typeface="Arial Narrow"/>
                <a:cs typeface="Arial Narrow"/>
                <a:sym typeface="Arial Narrow"/>
              </a:rPr>
              <a:t>80</a:t>
            </a:r>
            <a:endParaRPr b="0" i="0" sz="1200" u="none" cap="none" strike="noStrike">
              <a:solidFill>
                <a:srgbClr val="224870"/>
              </a:solidFill>
              <a:latin typeface="Arial Narrow"/>
              <a:ea typeface="Arial Narrow"/>
              <a:cs typeface="Arial Narrow"/>
              <a:sym typeface="Arial Narrow"/>
            </a:endParaRPr>
          </a:p>
        </p:txBody>
      </p:sp>
      <p:sp>
        <p:nvSpPr>
          <p:cNvPr id="4140" name="Google Shape;4140;p107"/>
          <p:cNvSpPr txBox="1"/>
          <p:nvPr/>
        </p:nvSpPr>
        <p:spPr>
          <a:xfrm>
            <a:off x="785428" y="2587500"/>
            <a:ext cx="196800" cy="19740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200"/>
              <a:buFont typeface="Arial"/>
              <a:buNone/>
            </a:pPr>
            <a:r>
              <a:rPr b="0" i="0" lang="en-US" sz="1200" u="none" cap="none" strike="noStrike">
                <a:solidFill>
                  <a:srgbClr val="231F20"/>
                </a:solidFill>
                <a:latin typeface="Arial Narrow"/>
                <a:ea typeface="Arial Narrow"/>
                <a:cs typeface="Arial Narrow"/>
                <a:sym typeface="Arial Narrow"/>
              </a:rPr>
              <a:t>60</a:t>
            </a:r>
            <a:endParaRPr b="0" i="0" sz="1200" u="none" cap="none" strike="noStrike">
              <a:solidFill>
                <a:srgbClr val="224870"/>
              </a:solidFill>
              <a:latin typeface="Arial Narrow"/>
              <a:ea typeface="Arial Narrow"/>
              <a:cs typeface="Arial Narrow"/>
              <a:sym typeface="Arial Narrow"/>
            </a:endParaRPr>
          </a:p>
        </p:txBody>
      </p:sp>
      <p:sp>
        <p:nvSpPr>
          <p:cNvPr id="4141" name="Google Shape;4141;p107"/>
          <p:cNvSpPr txBox="1"/>
          <p:nvPr/>
        </p:nvSpPr>
        <p:spPr>
          <a:xfrm>
            <a:off x="785428" y="3145966"/>
            <a:ext cx="196800" cy="19740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200"/>
              <a:buFont typeface="Arial"/>
              <a:buNone/>
            </a:pPr>
            <a:r>
              <a:rPr b="0" i="0" lang="en-US" sz="1200" u="none" cap="none" strike="noStrike">
                <a:solidFill>
                  <a:srgbClr val="231F20"/>
                </a:solidFill>
                <a:latin typeface="Arial Narrow"/>
                <a:ea typeface="Arial Narrow"/>
                <a:cs typeface="Arial Narrow"/>
                <a:sym typeface="Arial Narrow"/>
              </a:rPr>
              <a:t>40</a:t>
            </a:r>
            <a:endParaRPr b="0" i="0" sz="1200" u="none" cap="none" strike="noStrike">
              <a:solidFill>
                <a:srgbClr val="224870"/>
              </a:solidFill>
              <a:latin typeface="Arial Narrow"/>
              <a:ea typeface="Arial Narrow"/>
              <a:cs typeface="Arial Narrow"/>
              <a:sym typeface="Arial Narrow"/>
            </a:endParaRPr>
          </a:p>
        </p:txBody>
      </p:sp>
      <p:sp>
        <p:nvSpPr>
          <p:cNvPr id="4142" name="Google Shape;4142;p107"/>
          <p:cNvSpPr txBox="1"/>
          <p:nvPr/>
        </p:nvSpPr>
        <p:spPr>
          <a:xfrm rot="-5400000">
            <a:off x="-461051" y="2887295"/>
            <a:ext cx="2061600" cy="215400"/>
          </a:xfrm>
          <a:prstGeom prst="rect">
            <a:avLst/>
          </a:prstGeom>
          <a:noFill/>
          <a:ln>
            <a:noFill/>
          </a:ln>
        </p:spPr>
        <p:txBody>
          <a:bodyPr anchorCtr="0" anchor="t" bIns="0" lIns="0" spcFirstLastPara="1" rIns="0" wrap="square" tIns="0">
            <a:spAutoFit/>
          </a:bodyPr>
          <a:lstStyle/>
          <a:p>
            <a:pPr indent="0" lvl="0" marL="12700" marR="0" rtl="0" algn="ctr">
              <a:lnSpc>
                <a:spcPct val="129545"/>
              </a:lnSpc>
              <a:spcBef>
                <a:spcPts val="0"/>
              </a:spcBef>
              <a:spcAft>
                <a:spcPts val="0"/>
              </a:spcAft>
              <a:buClr>
                <a:srgbClr val="000000"/>
              </a:buClr>
              <a:buSzPts val="1400"/>
              <a:buFont typeface="Arial"/>
              <a:buNone/>
            </a:pPr>
            <a:r>
              <a:rPr b="1" i="0" lang="en-US" sz="1400" u="none" cap="none" strike="noStrike">
                <a:solidFill>
                  <a:srgbClr val="231F20"/>
                </a:solidFill>
                <a:latin typeface="Arial Narrow"/>
                <a:ea typeface="Arial Narrow"/>
                <a:cs typeface="Arial Narrow"/>
                <a:sym typeface="Arial Narrow"/>
              </a:rPr>
              <a:t>Survival Probability (%)</a:t>
            </a:r>
            <a:endParaRPr b="1" i="0" sz="1400" u="none" cap="none" strike="noStrike">
              <a:solidFill>
                <a:srgbClr val="224870"/>
              </a:solidFill>
              <a:latin typeface="Arial Narrow"/>
              <a:ea typeface="Arial Narrow"/>
              <a:cs typeface="Arial Narrow"/>
              <a:sym typeface="Arial Narrow"/>
            </a:endParaRPr>
          </a:p>
        </p:txBody>
      </p:sp>
      <p:sp>
        <p:nvSpPr>
          <p:cNvPr id="4143" name="Google Shape;4143;p107"/>
          <p:cNvSpPr txBox="1"/>
          <p:nvPr/>
        </p:nvSpPr>
        <p:spPr>
          <a:xfrm>
            <a:off x="785428" y="3745213"/>
            <a:ext cx="196800" cy="19740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200"/>
              <a:buFont typeface="Arial"/>
              <a:buNone/>
            </a:pPr>
            <a:r>
              <a:rPr b="0" i="0" lang="en-US" sz="1200" u="none" cap="none" strike="noStrike">
                <a:solidFill>
                  <a:srgbClr val="231F20"/>
                </a:solidFill>
                <a:latin typeface="Arial Narrow"/>
                <a:ea typeface="Arial Narrow"/>
                <a:cs typeface="Arial Narrow"/>
                <a:sym typeface="Arial Narrow"/>
              </a:rPr>
              <a:t>20</a:t>
            </a:r>
            <a:endParaRPr b="0" i="0" sz="1200" u="none" cap="none" strike="noStrike">
              <a:solidFill>
                <a:srgbClr val="224870"/>
              </a:solidFill>
              <a:latin typeface="Arial Narrow"/>
              <a:ea typeface="Arial Narrow"/>
              <a:cs typeface="Arial Narrow"/>
              <a:sym typeface="Arial Narrow"/>
            </a:endParaRPr>
          </a:p>
        </p:txBody>
      </p:sp>
      <p:sp>
        <p:nvSpPr>
          <p:cNvPr id="4144" name="Google Shape;4144;p107"/>
          <p:cNvSpPr txBox="1"/>
          <p:nvPr/>
        </p:nvSpPr>
        <p:spPr>
          <a:xfrm>
            <a:off x="870718" y="4328750"/>
            <a:ext cx="111600" cy="197400"/>
          </a:xfrm>
          <a:prstGeom prst="rect">
            <a:avLst/>
          </a:prstGeom>
          <a:noFill/>
          <a:ln>
            <a:noFill/>
          </a:ln>
        </p:spPr>
        <p:txBody>
          <a:bodyPr anchorCtr="0" anchor="t" bIns="0" lIns="0" spcFirstLastPara="1" rIns="0" wrap="square" tIns="12700">
            <a:spAutoFit/>
          </a:bodyPr>
          <a:lstStyle/>
          <a:p>
            <a:pPr indent="0" lvl="0" marL="12700" marR="0" rtl="0" algn="r">
              <a:lnSpc>
                <a:spcPct val="100000"/>
              </a:lnSpc>
              <a:spcBef>
                <a:spcPts val="0"/>
              </a:spcBef>
              <a:spcAft>
                <a:spcPts val="0"/>
              </a:spcAft>
              <a:buClr>
                <a:srgbClr val="000000"/>
              </a:buClr>
              <a:buSzPts val="1200"/>
              <a:buFont typeface="Arial"/>
              <a:buNone/>
            </a:pPr>
            <a:r>
              <a:rPr b="0" i="0" lang="en-US" sz="1200" u="none" cap="none" strike="noStrike">
                <a:solidFill>
                  <a:srgbClr val="231F20"/>
                </a:solidFill>
                <a:latin typeface="Arial Narrow"/>
                <a:ea typeface="Arial Narrow"/>
                <a:cs typeface="Arial Narrow"/>
                <a:sym typeface="Arial Narrow"/>
              </a:rPr>
              <a:t>0</a:t>
            </a:r>
            <a:endParaRPr b="0" i="0" sz="1200" u="none" cap="none" strike="noStrike">
              <a:solidFill>
                <a:srgbClr val="224870"/>
              </a:solidFill>
              <a:latin typeface="Arial Narrow"/>
              <a:ea typeface="Arial Narrow"/>
              <a:cs typeface="Arial Narrow"/>
              <a:sym typeface="Arial Narrow"/>
            </a:endParaRPr>
          </a:p>
        </p:txBody>
      </p:sp>
      <p:sp>
        <p:nvSpPr>
          <p:cNvPr id="4145" name="Google Shape;4145;p107"/>
          <p:cNvSpPr/>
          <p:nvPr/>
        </p:nvSpPr>
        <p:spPr>
          <a:xfrm>
            <a:off x="1288901" y="4454609"/>
            <a:ext cx="0" cy="5881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46" name="Google Shape;4146;p107"/>
          <p:cNvSpPr/>
          <p:nvPr/>
        </p:nvSpPr>
        <p:spPr>
          <a:xfrm>
            <a:off x="2599989" y="4454609"/>
            <a:ext cx="0" cy="5881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47" name="Google Shape;4147;p107"/>
          <p:cNvSpPr/>
          <p:nvPr/>
        </p:nvSpPr>
        <p:spPr>
          <a:xfrm>
            <a:off x="3904732" y="4454608"/>
            <a:ext cx="0" cy="5881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48" name="Google Shape;4148;p107"/>
          <p:cNvSpPr txBox="1"/>
          <p:nvPr/>
        </p:nvSpPr>
        <p:spPr>
          <a:xfrm>
            <a:off x="4762314" y="4135904"/>
            <a:ext cx="690900" cy="1821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00"/>
              </a:buClr>
              <a:buSzPts val="1100"/>
              <a:buFont typeface="Arial"/>
              <a:buNone/>
            </a:pPr>
            <a:r>
              <a:rPr b="0" i="0" lang="en-US" sz="1100" u="none" cap="none" strike="noStrike">
                <a:solidFill>
                  <a:srgbClr val="231F20"/>
                </a:solidFill>
                <a:latin typeface="Arial Narrow"/>
                <a:ea typeface="Arial Narrow"/>
                <a:cs typeface="Arial Narrow"/>
                <a:sym typeface="Arial Narrow"/>
              </a:rPr>
              <a:t>Censored</a:t>
            </a:r>
            <a:endParaRPr b="0" i="0" sz="1100" u="none" cap="none" strike="noStrike">
              <a:solidFill>
                <a:srgbClr val="224870"/>
              </a:solidFill>
              <a:latin typeface="Arial Narrow"/>
              <a:ea typeface="Arial Narrow"/>
              <a:cs typeface="Arial Narrow"/>
              <a:sym typeface="Arial Narrow"/>
            </a:endParaRPr>
          </a:p>
        </p:txBody>
      </p:sp>
      <p:sp>
        <p:nvSpPr>
          <p:cNvPr id="4149" name="Google Shape;4149;p107"/>
          <p:cNvSpPr/>
          <p:nvPr/>
        </p:nvSpPr>
        <p:spPr>
          <a:xfrm>
            <a:off x="5196911" y="4454609"/>
            <a:ext cx="0" cy="5881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50" name="Google Shape;4150;p107"/>
          <p:cNvSpPr txBox="1"/>
          <p:nvPr/>
        </p:nvSpPr>
        <p:spPr>
          <a:xfrm>
            <a:off x="1127472" y="4487933"/>
            <a:ext cx="314100" cy="1974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31F20"/>
                </a:solidFill>
                <a:latin typeface="Arial Narrow"/>
                <a:ea typeface="Arial Narrow"/>
                <a:cs typeface="Arial Narrow"/>
                <a:sym typeface="Arial Narrow"/>
              </a:rPr>
              <a:t>0</a:t>
            </a:r>
            <a:endParaRPr b="0" i="0" sz="1200" u="none" cap="none" strike="noStrike">
              <a:solidFill>
                <a:srgbClr val="224870"/>
              </a:solidFill>
              <a:latin typeface="Arial Narrow"/>
              <a:ea typeface="Arial Narrow"/>
              <a:cs typeface="Arial Narrow"/>
              <a:sym typeface="Arial Narrow"/>
            </a:endParaRPr>
          </a:p>
        </p:txBody>
      </p:sp>
      <p:sp>
        <p:nvSpPr>
          <p:cNvPr id="4151" name="Google Shape;4151;p107"/>
          <p:cNvSpPr txBox="1"/>
          <p:nvPr/>
        </p:nvSpPr>
        <p:spPr>
          <a:xfrm>
            <a:off x="2413900" y="4485807"/>
            <a:ext cx="350100" cy="1974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31F20"/>
                </a:solidFill>
                <a:latin typeface="Arial Narrow"/>
                <a:ea typeface="Arial Narrow"/>
                <a:cs typeface="Arial Narrow"/>
                <a:sym typeface="Arial Narrow"/>
              </a:rPr>
              <a:t>5</a:t>
            </a:r>
            <a:endParaRPr b="0" i="0" sz="1200" u="none" cap="none" strike="noStrike">
              <a:solidFill>
                <a:srgbClr val="224870"/>
              </a:solidFill>
              <a:latin typeface="Arial Narrow"/>
              <a:ea typeface="Arial Narrow"/>
              <a:cs typeface="Arial Narrow"/>
              <a:sym typeface="Arial Narrow"/>
            </a:endParaRPr>
          </a:p>
        </p:txBody>
      </p:sp>
      <p:sp>
        <p:nvSpPr>
          <p:cNvPr id="4152" name="Google Shape;4152;p107"/>
          <p:cNvSpPr txBox="1"/>
          <p:nvPr/>
        </p:nvSpPr>
        <p:spPr>
          <a:xfrm>
            <a:off x="3725736" y="4485807"/>
            <a:ext cx="350100" cy="1974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31F20"/>
                </a:solidFill>
                <a:latin typeface="Arial Narrow"/>
                <a:ea typeface="Arial Narrow"/>
                <a:cs typeface="Arial Narrow"/>
                <a:sym typeface="Arial Narrow"/>
              </a:rPr>
              <a:t>10</a:t>
            </a:r>
            <a:endParaRPr b="0" i="0" sz="1200" u="none" cap="none" strike="noStrike">
              <a:solidFill>
                <a:srgbClr val="224870"/>
              </a:solidFill>
              <a:latin typeface="Arial Narrow"/>
              <a:ea typeface="Arial Narrow"/>
              <a:cs typeface="Arial Narrow"/>
              <a:sym typeface="Arial Narrow"/>
            </a:endParaRPr>
          </a:p>
        </p:txBody>
      </p:sp>
      <p:sp>
        <p:nvSpPr>
          <p:cNvPr id="4153" name="Google Shape;4153;p107"/>
          <p:cNvSpPr txBox="1"/>
          <p:nvPr/>
        </p:nvSpPr>
        <p:spPr>
          <a:xfrm>
            <a:off x="5021494" y="4485807"/>
            <a:ext cx="350100" cy="1974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31F20"/>
                </a:solidFill>
                <a:latin typeface="Arial Narrow"/>
                <a:ea typeface="Arial Narrow"/>
                <a:cs typeface="Arial Narrow"/>
                <a:sym typeface="Arial Narrow"/>
              </a:rPr>
              <a:t>15</a:t>
            </a:r>
            <a:endParaRPr b="0" i="0" sz="1200" u="none" cap="none" strike="noStrike">
              <a:solidFill>
                <a:srgbClr val="224870"/>
              </a:solidFill>
              <a:latin typeface="Arial Narrow"/>
              <a:ea typeface="Arial Narrow"/>
              <a:cs typeface="Arial Narrow"/>
              <a:sym typeface="Arial Narrow"/>
            </a:endParaRPr>
          </a:p>
        </p:txBody>
      </p:sp>
      <p:sp>
        <p:nvSpPr>
          <p:cNvPr id="4154" name="Google Shape;4154;p107"/>
          <p:cNvSpPr txBox="1"/>
          <p:nvPr/>
        </p:nvSpPr>
        <p:spPr>
          <a:xfrm>
            <a:off x="2566259" y="4692093"/>
            <a:ext cx="1191600" cy="2283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400"/>
              <a:buFont typeface="Arial"/>
              <a:buNone/>
            </a:pPr>
            <a:r>
              <a:rPr b="1" i="0" lang="en-US" sz="1400" u="none" cap="none" strike="noStrike">
                <a:solidFill>
                  <a:srgbClr val="231F20"/>
                </a:solidFill>
                <a:latin typeface="Arial Narrow"/>
                <a:ea typeface="Arial Narrow"/>
                <a:cs typeface="Arial Narrow"/>
                <a:sym typeface="Arial Narrow"/>
              </a:rPr>
              <a:t>Months</a:t>
            </a:r>
            <a:endParaRPr b="1" i="0" sz="1400" u="none" cap="none" strike="noStrike">
              <a:solidFill>
                <a:srgbClr val="224870"/>
              </a:solidFill>
              <a:latin typeface="Arial Narrow"/>
              <a:ea typeface="Arial Narrow"/>
              <a:cs typeface="Arial Narrow"/>
              <a:sym typeface="Arial Narrow"/>
            </a:endParaRPr>
          </a:p>
        </p:txBody>
      </p:sp>
      <p:sp>
        <p:nvSpPr>
          <p:cNvPr id="4155" name="Google Shape;4155;p107"/>
          <p:cNvSpPr txBox="1"/>
          <p:nvPr/>
        </p:nvSpPr>
        <p:spPr>
          <a:xfrm>
            <a:off x="685246" y="4877929"/>
            <a:ext cx="452700" cy="1974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200"/>
              <a:buFont typeface="Arial"/>
              <a:buNone/>
            </a:pPr>
            <a:r>
              <a:rPr b="1" i="0" lang="en-US" sz="1200" u="none" cap="none" strike="noStrike">
                <a:solidFill>
                  <a:srgbClr val="231F20"/>
                </a:solidFill>
                <a:latin typeface="Arial Narrow"/>
                <a:ea typeface="Arial Narrow"/>
                <a:cs typeface="Arial Narrow"/>
                <a:sym typeface="Arial Narrow"/>
              </a:rPr>
              <a:t>At Risk</a:t>
            </a:r>
            <a:endParaRPr b="1" i="0" sz="1200" u="none" cap="none" strike="noStrike">
              <a:solidFill>
                <a:srgbClr val="224870"/>
              </a:solidFill>
              <a:latin typeface="Arial Narrow"/>
              <a:ea typeface="Arial Narrow"/>
              <a:cs typeface="Arial Narrow"/>
              <a:sym typeface="Arial Narrow"/>
            </a:endParaRPr>
          </a:p>
        </p:txBody>
      </p:sp>
      <p:sp>
        <p:nvSpPr>
          <p:cNvPr id="4156" name="Google Shape;4156;p107"/>
          <p:cNvSpPr/>
          <p:nvPr/>
        </p:nvSpPr>
        <p:spPr>
          <a:xfrm>
            <a:off x="1100636" y="1447291"/>
            <a:ext cx="4535924" cy="3010186"/>
          </a:xfrm>
          <a:custGeom>
            <a:rect b="b" l="l" r="r" t="t"/>
            <a:pathLst>
              <a:path extrusionOk="0" h="2374900" w="4269105">
                <a:moveTo>
                  <a:pt x="0" y="0"/>
                </a:moveTo>
                <a:lnTo>
                  <a:pt x="0" y="2374582"/>
                </a:lnTo>
                <a:lnTo>
                  <a:pt x="4268660" y="2374582"/>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57" name="Google Shape;4157;p107"/>
          <p:cNvSpPr txBox="1"/>
          <p:nvPr/>
        </p:nvSpPr>
        <p:spPr>
          <a:xfrm>
            <a:off x="1127472" y="4883751"/>
            <a:ext cx="314100" cy="1974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31F20"/>
                </a:solidFill>
                <a:latin typeface="Arial Narrow"/>
                <a:ea typeface="Arial Narrow"/>
                <a:cs typeface="Arial Narrow"/>
                <a:sym typeface="Arial Narrow"/>
              </a:rPr>
              <a:t>60</a:t>
            </a:r>
            <a:endParaRPr b="0" i="0" sz="1200" u="none" cap="none" strike="noStrike">
              <a:solidFill>
                <a:srgbClr val="224870"/>
              </a:solidFill>
              <a:latin typeface="Arial Narrow"/>
              <a:ea typeface="Arial Narrow"/>
              <a:cs typeface="Arial Narrow"/>
              <a:sym typeface="Arial Narrow"/>
            </a:endParaRPr>
          </a:p>
        </p:txBody>
      </p:sp>
      <p:sp>
        <p:nvSpPr>
          <p:cNvPr id="4158" name="Google Shape;4158;p107"/>
          <p:cNvSpPr txBox="1"/>
          <p:nvPr/>
        </p:nvSpPr>
        <p:spPr>
          <a:xfrm>
            <a:off x="2413900" y="4881625"/>
            <a:ext cx="350100" cy="1974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31F20"/>
                </a:solidFill>
                <a:latin typeface="Arial Narrow"/>
                <a:ea typeface="Arial Narrow"/>
                <a:cs typeface="Arial Narrow"/>
                <a:sym typeface="Arial Narrow"/>
              </a:rPr>
              <a:t>45</a:t>
            </a:r>
            <a:endParaRPr b="0" i="0" sz="1200" u="none" cap="none" strike="noStrike">
              <a:solidFill>
                <a:srgbClr val="224870"/>
              </a:solidFill>
              <a:latin typeface="Arial Narrow"/>
              <a:ea typeface="Arial Narrow"/>
              <a:cs typeface="Arial Narrow"/>
              <a:sym typeface="Arial Narrow"/>
            </a:endParaRPr>
          </a:p>
        </p:txBody>
      </p:sp>
      <p:sp>
        <p:nvSpPr>
          <p:cNvPr id="4159" name="Google Shape;4159;p107"/>
          <p:cNvSpPr txBox="1"/>
          <p:nvPr/>
        </p:nvSpPr>
        <p:spPr>
          <a:xfrm>
            <a:off x="3725736" y="4881625"/>
            <a:ext cx="350100" cy="1974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31F20"/>
                </a:solidFill>
                <a:latin typeface="Arial Narrow"/>
                <a:ea typeface="Arial Narrow"/>
                <a:cs typeface="Arial Narrow"/>
                <a:sym typeface="Arial Narrow"/>
              </a:rPr>
              <a:t>24</a:t>
            </a:r>
            <a:endParaRPr b="0" i="0" sz="1200" u="none" cap="none" strike="noStrike">
              <a:solidFill>
                <a:srgbClr val="224870"/>
              </a:solidFill>
              <a:latin typeface="Arial Narrow"/>
              <a:ea typeface="Arial Narrow"/>
              <a:cs typeface="Arial Narrow"/>
              <a:sym typeface="Arial Narrow"/>
            </a:endParaRPr>
          </a:p>
        </p:txBody>
      </p:sp>
      <p:sp>
        <p:nvSpPr>
          <p:cNvPr id="4160" name="Google Shape;4160;p107"/>
          <p:cNvSpPr txBox="1"/>
          <p:nvPr/>
        </p:nvSpPr>
        <p:spPr>
          <a:xfrm>
            <a:off x="5021494" y="4881625"/>
            <a:ext cx="350100" cy="197400"/>
          </a:xfrm>
          <a:prstGeom prst="rect">
            <a:avLst/>
          </a:prstGeom>
          <a:noFill/>
          <a:ln>
            <a:noFill/>
          </a:ln>
        </p:spPr>
        <p:txBody>
          <a:bodyPr anchorCtr="0" anchor="t" bIns="0" lIns="0" spcFirstLastPara="1" rIns="0" wrap="square" tIns="12700">
            <a:spAutoFit/>
          </a:bodyPr>
          <a:lstStyle/>
          <a:p>
            <a:pPr indent="0" lvl="0" marL="12700" marR="0" rtl="0" algn="ctr">
              <a:lnSpc>
                <a:spcPct val="100000"/>
              </a:lnSpc>
              <a:spcBef>
                <a:spcPts val="0"/>
              </a:spcBef>
              <a:spcAft>
                <a:spcPts val="0"/>
              </a:spcAft>
              <a:buClr>
                <a:srgbClr val="000000"/>
              </a:buClr>
              <a:buSzPts val="1200"/>
              <a:buFont typeface="Arial"/>
              <a:buNone/>
            </a:pPr>
            <a:r>
              <a:rPr b="0" i="0" lang="en-US" sz="1200" u="none" cap="none" strike="noStrike">
                <a:solidFill>
                  <a:srgbClr val="231F20"/>
                </a:solidFill>
                <a:latin typeface="Arial Narrow"/>
                <a:ea typeface="Arial Narrow"/>
                <a:cs typeface="Arial Narrow"/>
                <a:sym typeface="Arial Narrow"/>
              </a:rPr>
              <a:t>2</a:t>
            </a:r>
            <a:endParaRPr b="0" i="0" sz="1200" u="none" cap="none" strike="noStrike">
              <a:solidFill>
                <a:srgbClr val="224870"/>
              </a:solidFill>
              <a:latin typeface="Arial Narrow"/>
              <a:ea typeface="Arial Narrow"/>
              <a:cs typeface="Arial Narrow"/>
              <a:sym typeface="Arial Narrow"/>
            </a:endParaRPr>
          </a:p>
        </p:txBody>
      </p:sp>
      <p:sp>
        <p:nvSpPr>
          <p:cNvPr id="4161" name="Google Shape;4161;p107"/>
          <p:cNvSpPr/>
          <p:nvPr/>
        </p:nvSpPr>
        <p:spPr>
          <a:xfrm>
            <a:off x="1067779" y="4423039"/>
            <a:ext cx="0" cy="5881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62" name="Google Shape;4162;p107"/>
          <p:cNvSpPr/>
          <p:nvPr/>
        </p:nvSpPr>
        <p:spPr>
          <a:xfrm>
            <a:off x="1067779" y="3833491"/>
            <a:ext cx="0" cy="5881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63" name="Google Shape;4163;p107"/>
          <p:cNvSpPr/>
          <p:nvPr/>
        </p:nvSpPr>
        <p:spPr>
          <a:xfrm>
            <a:off x="1067779" y="3247497"/>
            <a:ext cx="0" cy="5881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64" name="Google Shape;4164;p107"/>
          <p:cNvSpPr/>
          <p:nvPr/>
        </p:nvSpPr>
        <p:spPr>
          <a:xfrm>
            <a:off x="1067779" y="2661505"/>
            <a:ext cx="0" cy="5881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65" name="Google Shape;4165;p107"/>
          <p:cNvSpPr/>
          <p:nvPr/>
        </p:nvSpPr>
        <p:spPr>
          <a:xfrm>
            <a:off x="1067779" y="2066893"/>
            <a:ext cx="0" cy="5881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66" name="Google Shape;4166;p107"/>
          <p:cNvSpPr/>
          <p:nvPr/>
        </p:nvSpPr>
        <p:spPr>
          <a:xfrm>
            <a:off x="1067779" y="1485210"/>
            <a:ext cx="0" cy="58817"/>
          </a:xfrm>
          <a:custGeom>
            <a:rect b="b" l="l" r="r" t="t"/>
            <a:pathLst>
              <a:path extrusionOk="0" h="50164" w="120000">
                <a:moveTo>
                  <a:pt x="0" y="49707"/>
                </a:moveTo>
                <a:lnTo>
                  <a:pt x="0" y="0"/>
                </a:lnTo>
              </a:path>
            </a:pathLst>
          </a:custGeom>
          <a:noFill/>
          <a:ln cap="flat" cmpd="sng" w="12700">
            <a:solidFill>
              <a:srgbClr val="262626"/>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67" name="Google Shape;4167;p107"/>
          <p:cNvSpPr/>
          <p:nvPr/>
        </p:nvSpPr>
        <p:spPr>
          <a:xfrm>
            <a:off x="4670690" y="4236165"/>
            <a:ext cx="75352" cy="0"/>
          </a:xfrm>
          <a:custGeom>
            <a:rect b="b" l="l" r="r" t="t"/>
            <a:pathLst>
              <a:path extrusionOk="0" h="120000" w="51435">
                <a:moveTo>
                  <a:pt x="51193" y="0"/>
                </a:moveTo>
                <a:lnTo>
                  <a:pt x="0" y="0"/>
                </a:lnTo>
              </a:path>
            </a:pathLst>
          </a:custGeom>
          <a:noFill/>
          <a:ln cap="flat" cmpd="sng" w="127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68" name="Google Shape;4168;p107"/>
          <p:cNvSpPr/>
          <p:nvPr/>
        </p:nvSpPr>
        <p:spPr>
          <a:xfrm rot="-5400000">
            <a:off x="4668500" y="4236168"/>
            <a:ext cx="79724" cy="0"/>
          </a:xfrm>
          <a:custGeom>
            <a:rect b="b" l="l" r="r" t="t"/>
            <a:pathLst>
              <a:path extrusionOk="0" h="120000" w="51435">
                <a:moveTo>
                  <a:pt x="51193" y="0"/>
                </a:moveTo>
                <a:lnTo>
                  <a:pt x="0" y="0"/>
                </a:lnTo>
              </a:path>
            </a:pathLst>
          </a:custGeom>
          <a:noFill/>
          <a:ln cap="flat" cmpd="sng" w="12700">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nvGrpSpPr>
          <p:cNvPr id="4169" name="Google Shape;4169;p107"/>
          <p:cNvGrpSpPr/>
          <p:nvPr/>
        </p:nvGrpSpPr>
        <p:grpSpPr>
          <a:xfrm>
            <a:off x="5132986" y="3500977"/>
            <a:ext cx="75415" cy="79808"/>
            <a:chOff x="3501510" y="3180086"/>
            <a:chExt cx="41405" cy="41405"/>
          </a:xfrm>
        </p:grpSpPr>
        <p:sp>
          <p:nvSpPr>
            <p:cNvPr id="4170" name="Google Shape;4170;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71" name="Google Shape;4171;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172" name="Google Shape;4172;p107"/>
          <p:cNvGrpSpPr/>
          <p:nvPr/>
        </p:nvGrpSpPr>
        <p:grpSpPr>
          <a:xfrm>
            <a:off x="5077170" y="3192988"/>
            <a:ext cx="75415" cy="79808"/>
            <a:chOff x="3501510" y="3180086"/>
            <a:chExt cx="41405" cy="41405"/>
          </a:xfrm>
        </p:grpSpPr>
        <p:sp>
          <p:nvSpPr>
            <p:cNvPr id="4173" name="Google Shape;4173;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74" name="Google Shape;4174;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175" name="Google Shape;4175;p107"/>
          <p:cNvGrpSpPr/>
          <p:nvPr/>
        </p:nvGrpSpPr>
        <p:grpSpPr>
          <a:xfrm>
            <a:off x="5029327" y="2990475"/>
            <a:ext cx="75415" cy="79808"/>
            <a:chOff x="3501510" y="3180086"/>
            <a:chExt cx="41405" cy="41405"/>
          </a:xfrm>
        </p:grpSpPr>
        <p:sp>
          <p:nvSpPr>
            <p:cNvPr id="4176" name="Google Shape;4176;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77" name="Google Shape;4177;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178" name="Google Shape;4178;p107"/>
          <p:cNvGrpSpPr/>
          <p:nvPr/>
        </p:nvGrpSpPr>
        <p:grpSpPr>
          <a:xfrm>
            <a:off x="5037301" y="2990475"/>
            <a:ext cx="75415" cy="79808"/>
            <a:chOff x="3501510" y="3180086"/>
            <a:chExt cx="41405" cy="41405"/>
          </a:xfrm>
        </p:grpSpPr>
        <p:sp>
          <p:nvSpPr>
            <p:cNvPr id="4179" name="Google Shape;4179;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80" name="Google Shape;4180;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181" name="Google Shape;4181;p107"/>
          <p:cNvGrpSpPr/>
          <p:nvPr/>
        </p:nvGrpSpPr>
        <p:grpSpPr>
          <a:xfrm>
            <a:off x="5057235" y="2990475"/>
            <a:ext cx="75415" cy="79808"/>
            <a:chOff x="3501510" y="3180086"/>
            <a:chExt cx="41405" cy="41405"/>
          </a:xfrm>
        </p:grpSpPr>
        <p:sp>
          <p:nvSpPr>
            <p:cNvPr id="4182" name="Google Shape;4182;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83" name="Google Shape;4183;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184" name="Google Shape;4184;p107"/>
          <p:cNvGrpSpPr/>
          <p:nvPr/>
        </p:nvGrpSpPr>
        <p:grpSpPr>
          <a:xfrm>
            <a:off x="4674495" y="2851247"/>
            <a:ext cx="75415" cy="79808"/>
            <a:chOff x="3501510" y="3180086"/>
            <a:chExt cx="41405" cy="41405"/>
          </a:xfrm>
        </p:grpSpPr>
        <p:sp>
          <p:nvSpPr>
            <p:cNvPr id="4185" name="Google Shape;4185;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86" name="Google Shape;4186;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187" name="Google Shape;4187;p107"/>
          <p:cNvGrpSpPr/>
          <p:nvPr/>
        </p:nvGrpSpPr>
        <p:grpSpPr>
          <a:xfrm>
            <a:off x="4626652" y="2720457"/>
            <a:ext cx="75415" cy="79808"/>
            <a:chOff x="3501510" y="3180086"/>
            <a:chExt cx="41405" cy="41405"/>
          </a:xfrm>
        </p:grpSpPr>
        <p:sp>
          <p:nvSpPr>
            <p:cNvPr id="4188" name="Google Shape;4188;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89" name="Google Shape;4189;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190" name="Google Shape;4190;p107"/>
          <p:cNvGrpSpPr/>
          <p:nvPr/>
        </p:nvGrpSpPr>
        <p:grpSpPr>
          <a:xfrm>
            <a:off x="4614691" y="2720457"/>
            <a:ext cx="75415" cy="79808"/>
            <a:chOff x="3501510" y="3180086"/>
            <a:chExt cx="41405" cy="41405"/>
          </a:xfrm>
        </p:grpSpPr>
        <p:sp>
          <p:nvSpPr>
            <p:cNvPr id="4191" name="Google Shape;4191;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92" name="Google Shape;4192;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193" name="Google Shape;4193;p107"/>
          <p:cNvGrpSpPr/>
          <p:nvPr/>
        </p:nvGrpSpPr>
        <p:grpSpPr>
          <a:xfrm>
            <a:off x="4395413" y="2720457"/>
            <a:ext cx="75415" cy="79808"/>
            <a:chOff x="3501510" y="3180086"/>
            <a:chExt cx="41405" cy="41405"/>
          </a:xfrm>
        </p:grpSpPr>
        <p:sp>
          <p:nvSpPr>
            <p:cNvPr id="4194" name="Google Shape;4194;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95" name="Google Shape;4195;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196" name="Google Shape;4196;p107"/>
          <p:cNvGrpSpPr/>
          <p:nvPr/>
        </p:nvGrpSpPr>
        <p:grpSpPr>
          <a:xfrm>
            <a:off x="4164174" y="2720457"/>
            <a:ext cx="75415" cy="79808"/>
            <a:chOff x="3501510" y="3180086"/>
            <a:chExt cx="41405" cy="41405"/>
          </a:xfrm>
        </p:grpSpPr>
        <p:sp>
          <p:nvSpPr>
            <p:cNvPr id="4197" name="Google Shape;4197;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198" name="Google Shape;4198;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199" name="Google Shape;4199;p107"/>
          <p:cNvGrpSpPr/>
          <p:nvPr/>
        </p:nvGrpSpPr>
        <p:grpSpPr>
          <a:xfrm>
            <a:off x="4188095" y="2720457"/>
            <a:ext cx="75415" cy="79808"/>
            <a:chOff x="3501510" y="3180086"/>
            <a:chExt cx="41405" cy="41405"/>
          </a:xfrm>
        </p:grpSpPr>
        <p:sp>
          <p:nvSpPr>
            <p:cNvPr id="4200" name="Google Shape;4200;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01" name="Google Shape;4201;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202" name="Google Shape;4202;p107"/>
          <p:cNvGrpSpPr/>
          <p:nvPr/>
        </p:nvGrpSpPr>
        <p:grpSpPr>
          <a:xfrm>
            <a:off x="4132279" y="2720457"/>
            <a:ext cx="75415" cy="79808"/>
            <a:chOff x="3501510" y="3180086"/>
            <a:chExt cx="41405" cy="41405"/>
          </a:xfrm>
        </p:grpSpPr>
        <p:sp>
          <p:nvSpPr>
            <p:cNvPr id="4203" name="Google Shape;4203;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04" name="Google Shape;4204;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205" name="Google Shape;4205;p107"/>
          <p:cNvGrpSpPr/>
          <p:nvPr/>
        </p:nvGrpSpPr>
        <p:grpSpPr>
          <a:xfrm>
            <a:off x="4096397" y="2720457"/>
            <a:ext cx="75415" cy="79808"/>
            <a:chOff x="3501510" y="3180086"/>
            <a:chExt cx="41405" cy="41405"/>
          </a:xfrm>
        </p:grpSpPr>
        <p:sp>
          <p:nvSpPr>
            <p:cNvPr id="4206" name="Google Shape;4206;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07" name="Google Shape;4207;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208" name="Google Shape;4208;p107"/>
          <p:cNvGrpSpPr/>
          <p:nvPr/>
        </p:nvGrpSpPr>
        <p:grpSpPr>
          <a:xfrm>
            <a:off x="3853197" y="2720457"/>
            <a:ext cx="75415" cy="79808"/>
            <a:chOff x="3501510" y="3180086"/>
            <a:chExt cx="41405" cy="41405"/>
          </a:xfrm>
        </p:grpSpPr>
        <p:sp>
          <p:nvSpPr>
            <p:cNvPr id="4209" name="Google Shape;4209;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10" name="Google Shape;4210;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211" name="Google Shape;4211;p107"/>
          <p:cNvGrpSpPr/>
          <p:nvPr/>
        </p:nvGrpSpPr>
        <p:grpSpPr>
          <a:xfrm>
            <a:off x="3602024" y="2720457"/>
            <a:ext cx="75415" cy="79808"/>
            <a:chOff x="3501510" y="3180086"/>
            <a:chExt cx="41405" cy="41405"/>
          </a:xfrm>
        </p:grpSpPr>
        <p:sp>
          <p:nvSpPr>
            <p:cNvPr id="4212" name="Google Shape;4212;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13" name="Google Shape;4213;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214" name="Google Shape;4214;p107"/>
          <p:cNvGrpSpPr/>
          <p:nvPr/>
        </p:nvGrpSpPr>
        <p:grpSpPr>
          <a:xfrm>
            <a:off x="3558168" y="2720457"/>
            <a:ext cx="75415" cy="79808"/>
            <a:chOff x="3501510" y="3180086"/>
            <a:chExt cx="41405" cy="41405"/>
          </a:xfrm>
        </p:grpSpPr>
        <p:sp>
          <p:nvSpPr>
            <p:cNvPr id="4215" name="Google Shape;4215;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16" name="Google Shape;4216;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217" name="Google Shape;4217;p107"/>
          <p:cNvGrpSpPr/>
          <p:nvPr/>
        </p:nvGrpSpPr>
        <p:grpSpPr>
          <a:xfrm>
            <a:off x="3382745" y="2648734"/>
            <a:ext cx="75415" cy="79808"/>
            <a:chOff x="3501510" y="3180086"/>
            <a:chExt cx="41405" cy="41405"/>
          </a:xfrm>
        </p:grpSpPr>
        <p:sp>
          <p:nvSpPr>
            <p:cNvPr id="4218" name="Google Shape;4218;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19" name="Google Shape;4219;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220" name="Google Shape;4220;p107"/>
          <p:cNvGrpSpPr/>
          <p:nvPr/>
        </p:nvGrpSpPr>
        <p:grpSpPr>
          <a:xfrm>
            <a:off x="3175427" y="2648734"/>
            <a:ext cx="75415" cy="79808"/>
            <a:chOff x="3501510" y="3180086"/>
            <a:chExt cx="41405" cy="41405"/>
          </a:xfrm>
        </p:grpSpPr>
        <p:sp>
          <p:nvSpPr>
            <p:cNvPr id="4221" name="Google Shape;4221;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22" name="Google Shape;4222;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223" name="Google Shape;4223;p107"/>
          <p:cNvGrpSpPr/>
          <p:nvPr/>
        </p:nvGrpSpPr>
        <p:grpSpPr>
          <a:xfrm>
            <a:off x="3163467" y="2598106"/>
            <a:ext cx="75415" cy="79808"/>
            <a:chOff x="3501510" y="3180086"/>
            <a:chExt cx="41405" cy="41405"/>
          </a:xfrm>
        </p:grpSpPr>
        <p:sp>
          <p:nvSpPr>
            <p:cNvPr id="4224" name="Google Shape;4224;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25" name="Google Shape;4225;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226" name="Google Shape;4226;p107"/>
          <p:cNvGrpSpPr/>
          <p:nvPr/>
        </p:nvGrpSpPr>
        <p:grpSpPr>
          <a:xfrm>
            <a:off x="3047847" y="2484192"/>
            <a:ext cx="75415" cy="79808"/>
            <a:chOff x="3501510" y="3180086"/>
            <a:chExt cx="41405" cy="41405"/>
          </a:xfrm>
        </p:grpSpPr>
        <p:sp>
          <p:nvSpPr>
            <p:cNvPr id="4227" name="Google Shape;4227;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28" name="Google Shape;4228;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229" name="Google Shape;4229;p107"/>
          <p:cNvGrpSpPr/>
          <p:nvPr/>
        </p:nvGrpSpPr>
        <p:grpSpPr>
          <a:xfrm>
            <a:off x="2728896" y="2252146"/>
            <a:ext cx="75415" cy="79808"/>
            <a:chOff x="3501510" y="3180086"/>
            <a:chExt cx="41405" cy="41405"/>
          </a:xfrm>
        </p:grpSpPr>
        <p:sp>
          <p:nvSpPr>
            <p:cNvPr id="4230" name="Google Shape;4230;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31" name="Google Shape;4231;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232" name="Google Shape;4232;p107"/>
          <p:cNvGrpSpPr/>
          <p:nvPr/>
        </p:nvGrpSpPr>
        <p:grpSpPr>
          <a:xfrm>
            <a:off x="2653146" y="2146670"/>
            <a:ext cx="75415" cy="79808"/>
            <a:chOff x="3501510" y="3180086"/>
            <a:chExt cx="41405" cy="41405"/>
          </a:xfrm>
        </p:grpSpPr>
        <p:sp>
          <p:nvSpPr>
            <p:cNvPr id="4233" name="Google Shape;4233;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34" name="Google Shape;4234;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235" name="Google Shape;4235;p107"/>
          <p:cNvGrpSpPr/>
          <p:nvPr/>
        </p:nvGrpSpPr>
        <p:grpSpPr>
          <a:xfrm>
            <a:off x="2266418" y="1935719"/>
            <a:ext cx="75415" cy="79808"/>
            <a:chOff x="3501510" y="3180086"/>
            <a:chExt cx="41405" cy="41405"/>
          </a:xfrm>
        </p:grpSpPr>
        <p:sp>
          <p:nvSpPr>
            <p:cNvPr id="4236" name="Google Shape;4236;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37" name="Google Shape;4237;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238" name="Google Shape;4238;p107"/>
          <p:cNvGrpSpPr/>
          <p:nvPr/>
        </p:nvGrpSpPr>
        <p:grpSpPr>
          <a:xfrm>
            <a:off x="1720215" y="1568664"/>
            <a:ext cx="75415" cy="79808"/>
            <a:chOff x="3501510" y="3180086"/>
            <a:chExt cx="41405" cy="41405"/>
          </a:xfrm>
        </p:grpSpPr>
        <p:sp>
          <p:nvSpPr>
            <p:cNvPr id="4239" name="Google Shape;4239;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40" name="Google Shape;4240;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chemeClr val="accent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grpSp>
        <p:nvGrpSpPr>
          <p:cNvPr id="4241" name="Google Shape;4241;p107"/>
          <p:cNvGrpSpPr/>
          <p:nvPr/>
        </p:nvGrpSpPr>
        <p:grpSpPr>
          <a:xfrm>
            <a:off x="1261724" y="1471626"/>
            <a:ext cx="75415" cy="79808"/>
            <a:chOff x="3501510" y="3180086"/>
            <a:chExt cx="41405" cy="41405"/>
          </a:xfrm>
        </p:grpSpPr>
        <p:sp>
          <p:nvSpPr>
            <p:cNvPr id="4242" name="Google Shape;4242;p107"/>
            <p:cNvSpPr/>
            <p:nvPr/>
          </p:nvSpPr>
          <p:spPr>
            <a:xfrm>
              <a:off x="3501510" y="3200808"/>
              <a:ext cx="41405" cy="0"/>
            </a:xfrm>
            <a:custGeom>
              <a:rect b="b" l="l" r="r" t="t"/>
              <a:pathLst>
                <a:path extrusionOk="0" h="120000" w="51435">
                  <a:moveTo>
                    <a:pt x="51193" y="0"/>
                  </a:moveTo>
                  <a:lnTo>
                    <a:pt x="0" y="0"/>
                  </a:lnTo>
                </a:path>
              </a:pathLst>
            </a:custGeom>
            <a:noFill/>
            <a:ln cap="flat" cmpd="sng" w="9525">
              <a:solidFill>
                <a:srgbClr val="1C3F8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sp>
          <p:nvSpPr>
            <p:cNvPr id="4243" name="Google Shape;4243;p107"/>
            <p:cNvSpPr/>
            <p:nvPr/>
          </p:nvSpPr>
          <p:spPr>
            <a:xfrm rot="-5400000">
              <a:off x="3501490" y="3200788"/>
              <a:ext cx="41405" cy="0"/>
            </a:xfrm>
            <a:custGeom>
              <a:rect b="b" l="l" r="r" t="t"/>
              <a:pathLst>
                <a:path extrusionOk="0" h="120000" w="51435">
                  <a:moveTo>
                    <a:pt x="51193" y="0"/>
                  </a:moveTo>
                  <a:lnTo>
                    <a:pt x="0" y="0"/>
                  </a:lnTo>
                </a:path>
              </a:pathLst>
            </a:custGeom>
            <a:noFill/>
            <a:ln cap="flat" cmpd="sng" w="9525">
              <a:solidFill>
                <a:srgbClr val="1C3F8B"/>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224870"/>
                </a:solidFill>
                <a:latin typeface="Arial Narrow"/>
                <a:ea typeface="Arial Narrow"/>
                <a:cs typeface="Arial Narrow"/>
                <a:sym typeface="Arial Narrow"/>
              </a:endParaRPr>
            </a:p>
          </p:txBody>
        </p:sp>
      </p:grpSp>
      <p:sp>
        <p:nvSpPr>
          <p:cNvPr id="4244" name="Google Shape;4244;p107"/>
          <p:cNvSpPr/>
          <p:nvPr/>
        </p:nvSpPr>
        <p:spPr>
          <a:xfrm>
            <a:off x="1293770" y="1505459"/>
            <a:ext cx="4339257" cy="2943257"/>
          </a:xfrm>
          <a:custGeom>
            <a:rect b="b" l="l" r="r" t="t"/>
            <a:pathLst>
              <a:path extrusionOk="0" h="2212975" w="3457575">
                <a:moveTo>
                  <a:pt x="3457575" y="2212975"/>
                </a:moveTo>
                <a:lnTo>
                  <a:pt x="3457575" y="1873250"/>
                </a:lnTo>
                <a:lnTo>
                  <a:pt x="3425825" y="1873250"/>
                </a:lnTo>
                <a:lnTo>
                  <a:pt x="3425825" y="1527175"/>
                </a:lnTo>
                <a:lnTo>
                  <a:pt x="3063875" y="1527175"/>
                </a:lnTo>
                <a:lnTo>
                  <a:pt x="3063875" y="1292225"/>
                </a:lnTo>
                <a:lnTo>
                  <a:pt x="3028950" y="1292225"/>
                </a:lnTo>
                <a:lnTo>
                  <a:pt x="3028950" y="1146175"/>
                </a:lnTo>
                <a:lnTo>
                  <a:pt x="2968625" y="1146175"/>
                </a:lnTo>
                <a:lnTo>
                  <a:pt x="2968625" y="1041400"/>
                </a:lnTo>
                <a:lnTo>
                  <a:pt x="2701925" y="1041400"/>
                </a:lnTo>
                <a:lnTo>
                  <a:pt x="2701925" y="939800"/>
                </a:lnTo>
                <a:lnTo>
                  <a:pt x="1800225" y="939800"/>
                </a:lnTo>
                <a:lnTo>
                  <a:pt x="1800225" y="882650"/>
                </a:lnTo>
                <a:lnTo>
                  <a:pt x="1527175" y="882650"/>
                </a:lnTo>
                <a:lnTo>
                  <a:pt x="1527175" y="844550"/>
                </a:lnTo>
                <a:lnTo>
                  <a:pt x="1511300" y="844550"/>
                </a:lnTo>
                <a:lnTo>
                  <a:pt x="1492250" y="806450"/>
                </a:lnTo>
                <a:lnTo>
                  <a:pt x="1492250" y="793750"/>
                </a:lnTo>
                <a:lnTo>
                  <a:pt x="1492250" y="765175"/>
                </a:lnTo>
                <a:lnTo>
                  <a:pt x="1365250" y="765175"/>
                </a:lnTo>
                <a:lnTo>
                  <a:pt x="1365250" y="717550"/>
                </a:lnTo>
                <a:lnTo>
                  <a:pt x="1339850" y="717550"/>
                </a:lnTo>
                <a:lnTo>
                  <a:pt x="1339850" y="679450"/>
                </a:lnTo>
                <a:lnTo>
                  <a:pt x="1187450" y="679450"/>
                </a:lnTo>
                <a:lnTo>
                  <a:pt x="1187450" y="635000"/>
                </a:lnTo>
                <a:lnTo>
                  <a:pt x="1187450" y="606425"/>
                </a:lnTo>
                <a:lnTo>
                  <a:pt x="1165225" y="584200"/>
                </a:lnTo>
                <a:lnTo>
                  <a:pt x="1165225" y="584200"/>
                </a:lnTo>
                <a:lnTo>
                  <a:pt x="1146175" y="549275"/>
                </a:lnTo>
                <a:lnTo>
                  <a:pt x="1120775" y="549275"/>
                </a:lnTo>
                <a:lnTo>
                  <a:pt x="1120775" y="514350"/>
                </a:lnTo>
                <a:lnTo>
                  <a:pt x="1120775" y="514350"/>
                </a:lnTo>
                <a:lnTo>
                  <a:pt x="1101725" y="495300"/>
                </a:lnTo>
                <a:lnTo>
                  <a:pt x="1101725" y="428625"/>
                </a:lnTo>
                <a:lnTo>
                  <a:pt x="987425" y="428625"/>
                </a:lnTo>
                <a:lnTo>
                  <a:pt x="987425" y="387350"/>
                </a:lnTo>
                <a:lnTo>
                  <a:pt x="958850" y="387350"/>
                </a:lnTo>
                <a:lnTo>
                  <a:pt x="958850" y="349250"/>
                </a:lnTo>
                <a:lnTo>
                  <a:pt x="752475" y="349250"/>
                </a:lnTo>
                <a:lnTo>
                  <a:pt x="752475" y="314325"/>
                </a:lnTo>
                <a:lnTo>
                  <a:pt x="641350" y="314325"/>
                </a:lnTo>
                <a:lnTo>
                  <a:pt x="641350" y="273050"/>
                </a:lnTo>
                <a:lnTo>
                  <a:pt x="511175" y="273050"/>
                </a:lnTo>
                <a:lnTo>
                  <a:pt x="511175" y="234950"/>
                </a:lnTo>
                <a:lnTo>
                  <a:pt x="390525" y="234950"/>
                </a:lnTo>
                <a:lnTo>
                  <a:pt x="390525" y="155575"/>
                </a:lnTo>
                <a:lnTo>
                  <a:pt x="390525" y="155575"/>
                </a:lnTo>
                <a:lnTo>
                  <a:pt x="371475" y="136525"/>
                </a:lnTo>
                <a:lnTo>
                  <a:pt x="371475" y="79375"/>
                </a:lnTo>
                <a:lnTo>
                  <a:pt x="371475" y="79375"/>
                </a:lnTo>
                <a:lnTo>
                  <a:pt x="342900" y="50800"/>
                </a:lnTo>
                <a:lnTo>
                  <a:pt x="342900" y="0"/>
                </a:lnTo>
                <a:lnTo>
                  <a:pt x="0" y="0"/>
                </a:lnTo>
              </a:path>
            </a:pathLst>
          </a:custGeom>
          <a:noFill/>
          <a:ln cap="flat" cmpd="sng" w="190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cxnSp>
        <p:nvCxnSpPr>
          <p:cNvPr id="4245" name="Google Shape;4245;p107"/>
          <p:cNvCxnSpPr/>
          <p:nvPr/>
        </p:nvCxnSpPr>
        <p:spPr>
          <a:xfrm>
            <a:off x="5906304" y="1719360"/>
            <a:ext cx="0" cy="2715900"/>
          </a:xfrm>
          <a:prstGeom prst="straightConnector1">
            <a:avLst/>
          </a:prstGeom>
          <a:noFill/>
          <a:ln cap="flat" cmpd="sng" w="9525">
            <a:solidFill>
              <a:srgbClr val="FFFFFF"/>
            </a:solidFill>
            <a:prstDash val="solid"/>
            <a:round/>
            <a:headEnd len="sm" w="sm" type="none"/>
            <a:tailEnd len="sm" w="sm" type="none"/>
          </a:ln>
        </p:spPr>
      </p:cxnSp>
      <p:sp>
        <p:nvSpPr>
          <p:cNvPr id="4246" name="Google Shape;4246;p107"/>
          <p:cNvSpPr txBox="1"/>
          <p:nvPr/>
        </p:nvSpPr>
        <p:spPr>
          <a:xfrm>
            <a:off x="6182141" y="3898232"/>
            <a:ext cx="6009900" cy="461700"/>
          </a:xfrm>
          <a:prstGeom prst="rect">
            <a:avLst/>
          </a:prstGeom>
          <a:noFill/>
          <a:ln>
            <a:noFill/>
          </a:ln>
        </p:spPr>
        <p:txBody>
          <a:bodyPr anchorCtr="0" anchor="t" bIns="45700" lIns="91425" spcFirstLastPara="1" rIns="91425" wrap="square" tIns="45700">
            <a:spAutoFit/>
          </a:bodyPr>
          <a:lstStyle/>
          <a:p>
            <a:pPr indent="0" lvl="0" marL="17462" marR="0" rtl="0" algn="l">
              <a:lnSpc>
                <a:spcPct val="100000"/>
              </a:lnSpc>
              <a:spcBef>
                <a:spcPts val="0"/>
              </a:spcBef>
              <a:spcAft>
                <a:spcPts val="0"/>
              </a:spcAft>
              <a:buClr>
                <a:srgbClr val="000000"/>
              </a:buClr>
              <a:buSzPts val="1200"/>
              <a:buFont typeface="Arial"/>
              <a:buNone/>
            </a:pPr>
            <a:r>
              <a:rPr b="1" i="0" lang="en-US" sz="1200" u="none" cap="none" strike="noStrike">
                <a:solidFill>
                  <a:srgbClr val="262626"/>
                </a:solidFill>
                <a:latin typeface="Arial Narrow"/>
                <a:ea typeface="Arial Narrow"/>
                <a:cs typeface="Arial Narrow"/>
                <a:sym typeface="Arial Narrow"/>
              </a:rPr>
              <a:t>Maturity not reached for PFS (95% CI) for genomic subgroups </a:t>
            </a:r>
            <a:r>
              <a:rPr b="1" i="1" lang="en-US" sz="1200" u="none" cap="none" strike="noStrike">
                <a:solidFill>
                  <a:srgbClr val="262626"/>
                </a:solidFill>
                <a:latin typeface="Arial Narrow"/>
                <a:ea typeface="Arial Narrow"/>
                <a:cs typeface="Arial Narrow"/>
                <a:sym typeface="Arial Narrow"/>
              </a:rPr>
              <a:t>(ESR1 </a:t>
            </a:r>
            <a:r>
              <a:rPr b="1" i="0" lang="en-US" sz="1200" u="none" cap="none" strike="noStrike">
                <a:solidFill>
                  <a:srgbClr val="262626"/>
                </a:solidFill>
                <a:latin typeface="Arial Narrow"/>
                <a:ea typeface="Arial Narrow"/>
                <a:cs typeface="Arial Narrow"/>
                <a:sym typeface="Arial Narrow"/>
              </a:rPr>
              <a:t>/ </a:t>
            </a:r>
            <a:r>
              <a:rPr b="1" i="1" lang="en-US" sz="1200" u="none" cap="none" strike="noStrike">
                <a:solidFill>
                  <a:srgbClr val="262626"/>
                </a:solidFill>
                <a:latin typeface="Arial Narrow"/>
                <a:ea typeface="Arial Narrow"/>
                <a:cs typeface="Arial Narrow"/>
                <a:sym typeface="Arial Narrow"/>
              </a:rPr>
              <a:t>PIK3CA</a:t>
            </a:r>
            <a:r>
              <a:rPr b="1" i="0" lang="en-US" sz="1200" u="none" cap="none" strike="noStrike">
                <a:solidFill>
                  <a:srgbClr val="262626"/>
                </a:solidFill>
                <a:latin typeface="Arial Narrow"/>
                <a:ea typeface="Arial Narrow"/>
                <a:cs typeface="Arial Narrow"/>
                <a:sym typeface="Arial Narrow"/>
              </a:rPr>
              <a:t>) or by prior CDK4/6i exposure</a:t>
            </a:r>
            <a:endParaRPr b="1" i="0" sz="1400" u="none" cap="none" strike="noStrike">
              <a:solidFill>
                <a:srgbClr val="262626"/>
              </a:solidFill>
              <a:latin typeface="Arial Narrow"/>
              <a:ea typeface="Arial Narrow"/>
              <a:cs typeface="Arial Narrow"/>
              <a:sym typeface="Arial Narrow"/>
            </a:endParaRPr>
          </a:p>
        </p:txBody>
      </p:sp>
      <p:graphicFrame>
        <p:nvGraphicFramePr>
          <p:cNvPr id="4247" name="Google Shape;4247;p107"/>
          <p:cNvGraphicFramePr/>
          <p:nvPr/>
        </p:nvGraphicFramePr>
        <p:xfrm>
          <a:off x="3094752" y="1320946"/>
          <a:ext cx="3000000" cy="3000000"/>
        </p:xfrm>
        <a:graphic>
          <a:graphicData uri="http://schemas.openxmlformats.org/drawingml/2006/table">
            <a:tbl>
              <a:tblPr>
                <a:noFill/>
                <a:tableStyleId>{0E7FAE33-6D4A-419A-BE57-B3ED120DC536}</a:tableStyleId>
              </a:tblPr>
              <a:tblGrid>
                <a:gridCol w="1349075"/>
                <a:gridCol w="1228450"/>
              </a:tblGrid>
              <a:tr h="152400">
                <a:tc>
                  <a:txBody>
                    <a:bodyPr/>
                    <a:lstStyle/>
                    <a:p>
                      <a:pPr indent="0" lvl="0" marL="0" marR="0" rtl="0" algn="ctr">
                        <a:lnSpc>
                          <a:spcPct val="100000"/>
                        </a:lnSpc>
                        <a:spcBef>
                          <a:spcPts val="0"/>
                        </a:spcBef>
                        <a:spcAft>
                          <a:spcPts val="0"/>
                        </a:spcAft>
                        <a:buClr>
                          <a:srgbClr val="000000"/>
                        </a:buClr>
                        <a:buSzPts val="1200"/>
                        <a:buFont typeface="Arial"/>
                        <a:buNone/>
                      </a:pPr>
                      <a:r>
                        <a:t/>
                      </a:r>
                      <a:endParaRPr b="1" i="0" sz="1200" u="none" cap="none" strike="noStrike">
                        <a:solidFill>
                          <a:schemeClr val="accent1"/>
                        </a:solidFill>
                        <a:latin typeface="Arial Narrow"/>
                        <a:ea typeface="Arial Narrow"/>
                        <a:cs typeface="Arial Narrow"/>
                        <a:sym typeface="Arial Narrow"/>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lt1"/>
                          </a:solidFill>
                          <a:latin typeface="Arial Narrow"/>
                          <a:ea typeface="Arial Narrow"/>
                          <a:cs typeface="Arial Narrow"/>
                          <a:sym typeface="Arial Narrow"/>
                        </a:rPr>
                        <a:t>ELA + ABE</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r>
              <a:tr h="160400">
                <a:tc>
                  <a:txBody>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Narrow"/>
                          <a:ea typeface="Arial Narrow"/>
                          <a:cs typeface="Arial Narrow"/>
                          <a:sym typeface="Arial Narrow"/>
                        </a:rPr>
                        <a:t>Events, n (%)</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Narrow"/>
                          <a:ea typeface="Arial Narrow"/>
                          <a:cs typeface="Arial Narrow"/>
                          <a:sym typeface="Arial Narrow"/>
                        </a:rPr>
                        <a:t>29 (48)</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r h="152400">
                <a:tc>
                  <a:txBody>
                    <a:bodyPr/>
                    <a:lstStyle/>
                    <a:p>
                      <a:pPr indent="0" lvl="0" marL="0" marR="0" rtl="0" algn="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Narrow"/>
                          <a:ea typeface="Arial Narrow"/>
                          <a:cs typeface="Arial Narrow"/>
                          <a:sym typeface="Arial Narrow"/>
                        </a:rPr>
                        <a:t>mPFS, mo (95% CI) </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chemeClr val="accent1"/>
                          </a:solidFill>
                          <a:latin typeface="Arial Narrow"/>
                          <a:ea typeface="Arial Narrow"/>
                          <a:cs typeface="Arial Narrow"/>
                          <a:sym typeface="Arial Narrow"/>
                        </a:rPr>
                        <a:t>14.3 (7.3-16.6)</a:t>
                      </a:r>
                      <a:endParaRPr sz="1400" u="none" cap="none" strike="noStrike"/>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chemeClr val="accent1"/>
                      </a:solidFill>
                      <a:prstDash val="solid"/>
                      <a:round/>
                      <a:headEnd len="sm" w="sm" type="none"/>
                      <a:tailEnd len="sm" w="sm" type="none"/>
                    </a:lnB>
                    <a:solidFill>
                      <a:srgbClr val="FFFFFF"/>
                    </a:solidFill>
                  </a:tcPr>
                </a:tc>
              </a:tr>
            </a:tbl>
          </a:graphicData>
        </a:graphic>
      </p:graphicFrame>
      <p:graphicFrame>
        <p:nvGraphicFramePr>
          <p:cNvPr id="4248" name="Google Shape;4248;p107"/>
          <p:cNvGraphicFramePr/>
          <p:nvPr/>
        </p:nvGraphicFramePr>
        <p:xfrm>
          <a:off x="6216025" y="1292111"/>
          <a:ext cx="3000000" cy="3000000"/>
        </p:xfrm>
        <a:graphic>
          <a:graphicData uri="http://schemas.openxmlformats.org/drawingml/2006/table">
            <a:tbl>
              <a:tblPr>
                <a:noFill/>
                <a:tableStyleId>{0E7FAE33-6D4A-419A-BE57-B3ED120DC536}</a:tableStyleId>
              </a:tblPr>
              <a:tblGrid>
                <a:gridCol w="2955175"/>
                <a:gridCol w="476725"/>
                <a:gridCol w="2110150"/>
              </a:tblGrid>
              <a:tr h="416600">
                <a:tc>
                  <a:txBody>
                    <a:bodyPr/>
                    <a:lstStyle/>
                    <a:p>
                      <a:pPr indent="0" lvl="0" marL="0" marR="0" rtl="0" algn="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Narrow"/>
                        <a:ea typeface="Arial Narrow"/>
                        <a:cs typeface="Arial Narrow"/>
                        <a:sym typeface="Arial Narrow"/>
                      </a:endParaRPr>
                    </a:p>
                  </a:txBody>
                  <a:tcPr marT="7150" marB="0" marR="91450"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2">
                  <a:txBody>
                    <a:bodyPr/>
                    <a:lstStyle/>
                    <a:p>
                      <a:pPr indent="0" lvl="0" marL="0" marR="0" rtl="0" algn="ctr">
                        <a:lnSpc>
                          <a:spcPct val="115000"/>
                        </a:lnSpc>
                        <a:spcBef>
                          <a:spcPts val="0"/>
                        </a:spcBef>
                        <a:spcAft>
                          <a:spcPts val="0"/>
                        </a:spcAft>
                        <a:buClr>
                          <a:srgbClr val="000000"/>
                        </a:buClr>
                        <a:buSzPts val="1400"/>
                        <a:buFont typeface="Arial"/>
                        <a:buNone/>
                      </a:pPr>
                      <a:r>
                        <a:rPr b="1" i="0" lang="en-US" sz="1400" u="none" cap="none" strike="noStrike">
                          <a:solidFill>
                            <a:schemeClr val="lt1"/>
                          </a:solidFill>
                          <a:latin typeface="Arial Narrow"/>
                          <a:ea typeface="Arial Narrow"/>
                          <a:cs typeface="Arial Narrow"/>
                          <a:sym typeface="Arial Narrow"/>
                        </a:rPr>
                        <a:t>Elacestrant + abemaciclib</a:t>
                      </a:r>
                      <a:endParaRPr b="1" i="0" sz="1600" u="none" cap="none" strike="noStrike">
                        <a:solidFill>
                          <a:schemeClr val="lt1"/>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1"/>
                    </a:solidFill>
                  </a:tcPr>
                </a:tc>
                <a:tc hMerge="1"/>
              </a:tr>
              <a:tr h="312950">
                <a:tc>
                  <a:txBody>
                    <a:bodyPr/>
                    <a:lstStyle/>
                    <a:p>
                      <a:pPr indent="0" lvl="0" marL="0" marR="0" rtl="0" algn="r">
                        <a:lnSpc>
                          <a:spcPct val="100000"/>
                        </a:lnSpc>
                        <a:spcBef>
                          <a:spcPts val="0"/>
                        </a:spcBef>
                        <a:spcAft>
                          <a:spcPts val="0"/>
                        </a:spcAft>
                        <a:buClr>
                          <a:schemeClr val="dk2"/>
                        </a:buClr>
                        <a:buSzPts val="1300"/>
                        <a:buFont typeface="Arial"/>
                        <a:buNone/>
                      </a:pPr>
                      <a:r>
                        <a:rPr b="1" i="0" lang="en-US" sz="1300" u="none" cap="none" strike="noStrike">
                          <a:solidFill>
                            <a:srgbClr val="262626"/>
                          </a:solidFill>
                          <a:latin typeface="Arial Narrow"/>
                          <a:ea typeface="Arial Narrow"/>
                          <a:cs typeface="Arial Narrow"/>
                          <a:sym typeface="Arial Narrow"/>
                        </a:rPr>
                        <a:t>Subgroup</a:t>
                      </a:r>
                      <a:endParaRPr b="1" i="0" sz="1400" u="none" cap="none" strike="noStrike">
                        <a:solidFill>
                          <a:srgbClr val="262626"/>
                        </a:solidFill>
                        <a:latin typeface="Arial Narrow"/>
                        <a:ea typeface="Arial Narrow"/>
                        <a:cs typeface="Arial Narrow"/>
                        <a:sym typeface="Arial Narrow"/>
                      </a:endParaRPr>
                    </a:p>
                  </a:txBody>
                  <a:tcPr marT="7150" marB="0" marR="274325" marL="71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i="0" lang="en-US" sz="1300" u="none" cap="none" strike="noStrike">
                          <a:solidFill>
                            <a:srgbClr val="262626"/>
                          </a:solidFill>
                          <a:latin typeface="Arial Narrow"/>
                          <a:ea typeface="Arial Narrow"/>
                          <a:cs typeface="Arial Narrow"/>
                          <a:sym typeface="Arial Narrow"/>
                        </a:rPr>
                        <a:t>N</a:t>
                      </a:r>
                      <a:endParaRPr b="1"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1" i="0" lang="en-US" sz="1300" u="none" cap="none" strike="noStrike">
                          <a:solidFill>
                            <a:srgbClr val="262626"/>
                          </a:solidFill>
                          <a:latin typeface="Arial Narrow"/>
                          <a:ea typeface="Arial Narrow"/>
                          <a:cs typeface="Arial Narrow"/>
                          <a:sym typeface="Arial Narrow"/>
                        </a:rPr>
                        <a:t>mPFS, months (95% CI)</a:t>
                      </a:r>
                      <a:endParaRPr b="1"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r h="330750">
                <a:tc>
                  <a:txBody>
                    <a:bodyPr/>
                    <a:lstStyle/>
                    <a:p>
                      <a:pPr indent="0" lvl="0" marL="0" marR="0" rtl="0" algn="r">
                        <a:lnSpc>
                          <a:spcPct val="107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All patients</a:t>
                      </a:r>
                      <a:endParaRPr sz="1400" u="none" cap="none" strike="noStrike"/>
                    </a:p>
                  </a:txBody>
                  <a:tcPr marT="7150" marB="0" marR="27432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60</a:t>
                      </a:r>
                      <a:endParaRPr b="0"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457200" marR="0" rtl="0" algn="l">
                        <a:lnSpc>
                          <a:spcPct val="115000"/>
                        </a:lnSpc>
                        <a:spcBef>
                          <a:spcPts val="0"/>
                        </a:spcBef>
                        <a:spcAft>
                          <a:spcPts val="0"/>
                        </a:spcAft>
                        <a:buClr>
                          <a:srgbClr val="000000"/>
                        </a:buClr>
                        <a:buSzPts val="1300"/>
                        <a:buFont typeface="Arial"/>
                        <a:buNone/>
                      </a:pPr>
                      <a:r>
                        <a:rPr b="1" i="0" lang="en-US" sz="1300" u="none" cap="none" strike="noStrike">
                          <a:solidFill>
                            <a:srgbClr val="262626"/>
                          </a:solidFill>
                          <a:latin typeface="Arial Narrow"/>
                          <a:ea typeface="Arial Narrow"/>
                          <a:cs typeface="Arial Narrow"/>
                          <a:sym typeface="Arial Narrow"/>
                        </a:rPr>
                        <a:t>14.3</a:t>
                      </a:r>
                      <a:r>
                        <a:rPr b="0" i="0" lang="en-US" sz="1300" u="none" cap="none" strike="noStrike">
                          <a:solidFill>
                            <a:srgbClr val="262626"/>
                          </a:solidFill>
                          <a:latin typeface="Arial Narrow"/>
                          <a:ea typeface="Arial Narrow"/>
                          <a:cs typeface="Arial Narrow"/>
                          <a:sym typeface="Arial Narrow"/>
                        </a:rPr>
                        <a:t> [7.3-16.6]</a:t>
                      </a:r>
                      <a:endParaRPr b="0" i="0" sz="1400" u="none" cap="none" strike="noStrike">
                        <a:solidFill>
                          <a:srgbClr val="262626"/>
                        </a:solidFill>
                        <a:latin typeface="Arial Narrow"/>
                        <a:ea typeface="Arial Narrow"/>
                        <a:cs typeface="Arial Narrow"/>
                        <a:sym typeface="Arial Narrow"/>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r>
              <a:tr h="330750">
                <a:tc>
                  <a:txBody>
                    <a:bodyPr/>
                    <a:lstStyle/>
                    <a:p>
                      <a:pPr indent="0" lvl="0" marL="0" marR="0" rtl="0" algn="r">
                        <a:lnSpc>
                          <a:spcPct val="107000"/>
                        </a:lnSpc>
                        <a:spcBef>
                          <a:spcPts val="0"/>
                        </a:spcBef>
                        <a:spcAft>
                          <a:spcPts val="0"/>
                        </a:spcAft>
                        <a:buClr>
                          <a:schemeClr val="dk2"/>
                        </a:buClr>
                        <a:buSzPts val="1300"/>
                        <a:buFont typeface="Arial"/>
                        <a:buNone/>
                      </a:pPr>
                      <a:r>
                        <a:rPr b="0" i="0" lang="en-US" sz="1300" u="none" cap="none" strike="noStrike">
                          <a:solidFill>
                            <a:srgbClr val="262626"/>
                          </a:solidFill>
                          <a:latin typeface="Arial Narrow"/>
                          <a:ea typeface="Arial Narrow"/>
                          <a:cs typeface="Arial Narrow"/>
                          <a:sym typeface="Arial Narrow"/>
                        </a:rPr>
                        <a:t>Visceral disease</a:t>
                      </a:r>
                      <a:endParaRPr sz="1400" u="none" cap="none" strike="noStrike"/>
                    </a:p>
                  </a:txBody>
                  <a:tcPr marT="7150" marB="0" marR="27432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55</a:t>
                      </a:r>
                      <a:endParaRPr b="0"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457200" marR="0" rtl="0" algn="l">
                        <a:lnSpc>
                          <a:spcPct val="115000"/>
                        </a:lnSpc>
                        <a:spcBef>
                          <a:spcPts val="0"/>
                        </a:spcBef>
                        <a:spcAft>
                          <a:spcPts val="0"/>
                        </a:spcAft>
                        <a:buClr>
                          <a:srgbClr val="000000"/>
                        </a:buClr>
                        <a:buSzPts val="1300"/>
                        <a:buFont typeface="Arial"/>
                        <a:buNone/>
                      </a:pPr>
                      <a:r>
                        <a:rPr b="1" i="0" lang="en-US" sz="1300" u="none" cap="none" strike="noStrike">
                          <a:solidFill>
                            <a:srgbClr val="262626"/>
                          </a:solidFill>
                          <a:latin typeface="Arial Narrow"/>
                          <a:ea typeface="Arial Narrow"/>
                          <a:cs typeface="Arial Narrow"/>
                          <a:sym typeface="Arial Narrow"/>
                        </a:rPr>
                        <a:t>14.3</a:t>
                      </a:r>
                      <a:r>
                        <a:rPr b="0" i="0" lang="en-US" sz="1300" u="none" cap="none" strike="noStrike">
                          <a:solidFill>
                            <a:srgbClr val="262626"/>
                          </a:solidFill>
                          <a:latin typeface="Arial Narrow"/>
                          <a:ea typeface="Arial Narrow"/>
                          <a:cs typeface="Arial Narrow"/>
                          <a:sym typeface="Arial Narrow"/>
                        </a:rPr>
                        <a:t> [7.4-16.6]</a:t>
                      </a:r>
                      <a:endParaRPr b="0" i="0" sz="1400" u="none" cap="none" strike="noStrike">
                        <a:solidFill>
                          <a:srgbClr val="262626"/>
                        </a:solidFill>
                        <a:latin typeface="Arial Narrow"/>
                        <a:ea typeface="Arial Narrow"/>
                        <a:cs typeface="Arial Narrow"/>
                        <a:sym typeface="Arial Narrow"/>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r h="330750">
                <a:tc>
                  <a:txBody>
                    <a:bodyPr/>
                    <a:lstStyle/>
                    <a:p>
                      <a:pPr indent="0" lvl="0" marL="0" marR="0" rtl="0" algn="r">
                        <a:lnSpc>
                          <a:spcPct val="107000"/>
                        </a:lnSpc>
                        <a:spcBef>
                          <a:spcPts val="0"/>
                        </a:spcBef>
                        <a:spcAft>
                          <a:spcPts val="0"/>
                        </a:spcAft>
                        <a:buClr>
                          <a:schemeClr val="dk2"/>
                        </a:buClr>
                        <a:buSzPts val="1300"/>
                        <a:buFont typeface="Arial"/>
                        <a:buNone/>
                      </a:pPr>
                      <a:r>
                        <a:rPr b="0" i="0" lang="en-US" sz="1300" u="none" cap="none" strike="noStrike">
                          <a:solidFill>
                            <a:srgbClr val="262626"/>
                          </a:solidFill>
                          <a:latin typeface="Arial Narrow"/>
                          <a:ea typeface="Arial Narrow"/>
                          <a:cs typeface="Arial Narrow"/>
                          <a:sym typeface="Arial Narrow"/>
                        </a:rPr>
                        <a:t>No prior fulvestrant</a:t>
                      </a:r>
                      <a:endParaRPr sz="1400" u="none" cap="none" strike="noStrike"/>
                    </a:p>
                  </a:txBody>
                  <a:tcPr marT="7150" marB="0" marR="27432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42</a:t>
                      </a:r>
                      <a:endParaRPr b="0"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c>
                  <a:txBody>
                    <a:bodyPr/>
                    <a:lstStyle/>
                    <a:p>
                      <a:pPr indent="0" lvl="0" marL="457200" marR="0" rtl="0" algn="l">
                        <a:lnSpc>
                          <a:spcPct val="115000"/>
                        </a:lnSpc>
                        <a:spcBef>
                          <a:spcPts val="0"/>
                        </a:spcBef>
                        <a:spcAft>
                          <a:spcPts val="0"/>
                        </a:spcAft>
                        <a:buClr>
                          <a:srgbClr val="000000"/>
                        </a:buClr>
                        <a:buSzPts val="1300"/>
                        <a:buFont typeface="Arial"/>
                        <a:buNone/>
                      </a:pPr>
                      <a:r>
                        <a:rPr b="1" i="0" lang="en-US" sz="1300" u="none" cap="none" strike="noStrike">
                          <a:solidFill>
                            <a:srgbClr val="262626"/>
                          </a:solidFill>
                          <a:latin typeface="Arial Narrow"/>
                          <a:ea typeface="Arial Narrow"/>
                          <a:cs typeface="Arial Narrow"/>
                          <a:sym typeface="Arial Narrow"/>
                        </a:rPr>
                        <a:t>14.8</a:t>
                      </a:r>
                      <a:r>
                        <a:rPr b="0" i="0" lang="en-US" sz="1300" u="none" cap="none" strike="noStrike">
                          <a:solidFill>
                            <a:srgbClr val="262626"/>
                          </a:solidFill>
                          <a:latin typeface="Arial Narrow"/>
                          <a:ea typeface="Arial Narrow"/>
                          <a:cs typeface="Arial Narrow"/>
                          <a:sym typeface="Arial Narrow"/>
                        </a:rPr>
                        <a:t> [8.7-NR]</a:t>
                      </a:r>
                      <a:endParaRPr b="0" i="0" sz="1400" u="none" cap="none" strike="noStrike">
                        <a:solidFill>
                          <a:srgbClr val="262626"/>
                        </a:solidFill>
                        <a:latin typeface="Arial Narrow"/>
                        <a:ea typeface="Arial Narrow"/>
                        <a:cs typeface="Arial Narrow"/>
                        <a:sym typeface="Arial Narrow"/>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alpha val="12549"/>
                      </a:schemeClr>
                    </a:solidFill>
                  </a:tcPr>
                </a:tc>
              </a:tr>
              <a:tr h="330750">
                <a:tc>
                  <a:txBody>
                    <a:bodyPr/>
                    <a:lstStyle/>
                    <a:p>
                      <a:pPr indent="0" lvl="0" marL="0" marR="0" rtl="0" algn="r">
                        <a:lnSpc>
                          <a:spcPct val="107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No primary endocrine resistance</a:t>
                      </a:r>
                      <a:endParaRPr sz="1400" u="none" cap="none" strike="noStrike"/>
                    </a:p>
                  </a:txBody>
                  <a:tcPr marT="7150" marB="0" marR="27432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0" marR="0" rtl="0" algn="ctr">
                        <a:lnSpc>
                          <a:spcPct val="115000"/>
                        </a:lnSpc>
                        <a:spcBef>
                          <a:spcPts val="0"/>
                        </a:spcBef>
                        <a:spcAft>
                          <a:spcPts val="0"/>
                        </a:spcAft>
                        <a:buClr>
                          <a:srgbClr val="000000"/>
                        </a:buClr>
                        <a:buSzPts val="1300"/>
                        <a:buFont typeface="Arial"/>
                        <a:buNone/>
                      </a:pPr>
                      <a:r>
                        <a:rPr b="0" i="0" lang="en-US" sz="1300" u="none" cap="none" strike="noStrike">
                          <a:solidFill>
                            <a:srgbClr val="262626"/>
                          </a:solidFill>
                          <a:latin typeface="Arial Narrow"/>
                          <a:ea typeface="Arial Narrow"/>
                          <a:cs typeface="Arial Narrow"/>
                          <a:sym typeface="Arial Narrow"/>
                        </a:rPr>
                        <a:t>51</a:t>
                      </a:r>
                      <a:endParaRPr b="0" i="0" sz="1400" u="none" cap="none" strike="noStrike">
                        <a:solidFill>
                          <a:srgbClr val="262626"/>
                        </a:solidFill>
                        <a:latin typeface="Arial Narrow"/>
                        <a:ea typeface="Arial Narrow"/>
                        <a:cs typeface="Arial Narrow"/>
                        <a:sym typeface="Arial Narrow"/>
                      </a:endParaRPr>
                    </a:p>
                  </a:txBody>
                  <a:tcPr marT="0" marB="0" marR="51425" marL="514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c>
                  <a:txBody>
                    <a:bodyPr/>
                    <a:lstStyle/>
                    <a:p>
                      <a:pPr indent="0" lvl="0" marL="457200" marR="0" rtl="0" algn="l">
                        <a:lnSpc>
                          <a:spcPct val="115000"/>
                        </a:lnSpc>
                        <a:spcBef>
                          <a:spcPts val="0"/>
                        </a:spcBef>
                        <a:spcAft>
                          <a:spcPts val="0"/>
                        </a:spcAft>
                        <a:buClr>
                          <a:schemeClr val="dk2"/>
                        </a:buClr>
                        <a:buSzPts val="1300"/>
                        <a:buFont typeface="Arial"/>
                        <a:buNone/>
                      </a:pPr>
                      <a:r>
                        <a:rPr b="1" i="0" lang="en-US" sz="1300" u="none" cap="none" strike="noStrike">
                          <a:solidFill>
                            <a:srgbClr val="262626"/>
                          </a:solidFill>
                          <a:latin typeface="Arial Narrow"/>
                          <a:ea typeface="Arial Narrow"/>
                          <a:cs typeface="Arial Narrow"/>
                          <a:sym typeface="Arial Narrow"/>
                        </a:rPr>
                        <a:t>14.3</a:t>
                      </a:r>
                      <a:r>
                        <a:rPr b="0" i="0" lang="en-US" sz="1300" u="none" cap="none" strike="noStrike">
                          <a:solidFill>
                            <a:srgbClr val="262626"/>
                          </a:solidFill>
                          <a:latin typeface="Arial Narrow"/>
                          <a:ea typeface="Arial Narrow"/>
                          <a:cs typeface="Arial Narrow"/>
                          <a:sym typeface="Arial Narrow"/>
                        </a:rPr>
                        <a:t> [7.3-16.6]</a:t>
                      </a:r>
                      <a:endParaRPr b="0" i="0" sz="1400" u="none" cap="none" strike="noStrike">
                        <a:solidFill>
                          <a:srgbClr val="262626"/>
                        </a:solidFill>
                        <a:latin typeface="Arial Narrow"/>
                        <a:ea typeface="Arial Narrow"/>
                        <a:cs typeface="Arial Narrow"/>
                        <a:sym typeface="Arial Narrow"/>
                      </a:endParaRPr>
                    </a:p>
                  </a:txBody>
                  <a:tcPr marT="0" marB="0" marR="68575" marL="6857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accent5">
                        <a:alpha val="12549"/>
                      </a:schemeClr>
                    </a:solidFill>
                  </a:tcPr>
                </a:tc>
              </a:tr>
            </a:tbl>
          </a:graphicData>
        </a:graphic>
      </p:graphicFrame>
      <p:sp>
        <p:nvSpPr>
          <p:cNvPr id="4249" name="Google Shape;4249;p107"/>
          <p:cNvSpPr txBox="1"/>
          <p:nvPr/>
        </p:nvSpPr>
        <p:spPr>
          <a:xfrm>
            <a:off x="5815263" y="3411517"/>
            <a:ext cx="6008700" cy="461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1" lang="en-US" sz="1200" u="none" cap="none" strike="noStrike">
                <a:solidFill>
                  <a:srgbClr val="262626"/>
                </a:solidFill>
                <a:latin typeface="Arial Narrow"/>
                <a:ea typeface="Arial Narrow"/>
                <a:cs typeface="Arial Narrow"/>
                <a:sym typeface="Arial Narrow"/>
              </a:rPr>
              <a:t>Follow Up Time, median (95% CI), months: Overall: 8.6 (6.5-12.6) – Arm C: 5.7 (4.6-8.7) </a:t>
            </a:r>
            <a:br>
              <a:rPr b="0" i="1" lang="en-US" sz="1200" u="none" cap="none" strike="noStrike">
                <a:solidFill>
                  <a:srgbClr val="262626"/>
                </a:solidFill>
                <a:latin typeface="Arial Narrow"/>
                <a:ea typeface="Arial Narrow"/>
                <a:cs typeface="Arial Narrow"/>
                <a:sym typeface="Arial Narrow"/>
              </a:rPr>
            </a:br>
            <a:r>
              <a:rPr b="0" i="1" lang="en-US" sz="1200" u="none" cap="none" strike="noStrike">
                <a:solidFill>
                  <a:srgbClr val="262626"/>
                </a:solidFill>
                <a:latin typeface="Arial Narrow"/>
                <a:ea typeface="Arial Narrow"/>
                <a:cs typeface="Arial Narrow"/>
                <a:sym typeface="Arial Narrow"/>
              </a:rPr>
              <a:t>– Arm D: 11.6 (8.5-13.4) </a:t>
            </a:r>
            <a:endParaRPr b="0" i="0" sz="1400" u="none" cap="none" strike="noStrike">
              <a:solidFill>
                <a:srgbClr val="000000"/>
              </a:solidFill>
              <a:latin typeface="Arial"/>
              <a:ea typeface="Arial"/>
              <a:cs typeface="Arial"/>
              <a:sym typeface="Arial"/>
            </a:endParaRPr>
          </a:p>
        </p:txBody>
      </p:sp>
      <p:sp>
        <p:nvSpPr>
          <p:cNvPr id="4250" name="Google Shape;4250;p107"/>
          <p:cNvSpPr txBox="1"/>
          <p:nvPr>
            <p:ph idx="12" type="sldNum"/>
          </p:nvPr>
        </p:nvSpPr>
        <p:spPr>
          <a:xfrm>
            <a:off x="0" y="6283764"/>
            <a:ext cx="431700" cy="131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4251" name="Google Shape;4251;p107"/>
          <p:cNvSpPr txBox="1"/>
          <p:nvPr>
            <p:ph idx="11" type="ftr"/>
          </p:nvPr>
        </p:nvSpPr>
        <p:spPr>
          <a:xfrm>
            <a:off x="431800" y="6270342"/>
            <a:ext cx="8629800" cy="150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solidFill>
                  <a:srgbClr val="000000"/>
                </a:solidFill>
              </a:rPr>
              <a:t>Data cut-off: Sept 15, 2025. Abe, abemaciclib; CDK4/6i, cyclin-dependent kinase 4/6 inhibitor; CI, confidence interval; Ela, elacestrant; ESR1, estrogen receptor 1 gene; ET, endocrine therapy; mo, months; (m)PFS, (median) progression-free survival; mut, mutation; NR, not reached; PIK3CA, phosphatidylinositol-4,5-bisphosphate 3-kinase catalytic subunit alpha.</a:t>
            </a:r>
            <a:endParaRPr/>
          </a:p>
          <a:p>
            <a:pPr indent="0" lvl="0" marL="0" rtl="0" algn="l">
              <a:lnSpc>
                <a:spcPct val="100000"/>
              </a:lnSpc>
              <a:spcBef>
                <a:spcPts val="0"/>
              </a:spcBef>
              <a:spcAft>
                <a:spcPts val="0"/>
              </a:spcAft>
              <a:buSzPts val="1400"/>
              <a:buNone/>
            </a:pPr>
            <a:r>
              <a:rPr lang="en-US">
                <a:solidFill>
                  <a:srgbClr val="000000"/>
                </a:solidFill>
              </a:rPr>
              <a:t>1. Open-Label Umbrella Trial to Evaluate Safety and Efficacy of Elacestrant in Various Combination in Patients With Metastatic Breast Cancer (ELEVATE). ClinicalTrials.gov. May 20, 2024. Accessed April 25, 2026. https://clinicaltrials.gov/study/NCT05563220; 2. </a:t>
            </a:r>
            <a:r>
              <a:rPr lang="en-US"/>
              <a:t>Rugo HS, et al. SABCS 2025. Abstract RF7-01.</a:t>
            </a:r>
            <a:endParaRPr/>
          </a:p>
        </p:txBody>
      </p:sp>
      <p:sp>
        <p:nvSpPr>
          <p:cNvPr id="4252" name="Google Shape;4252;p107"/>
          <p:cNvSpPr txBox="1"/>
          <p:nvPr>
            <p:ph type="title"/>
          </p:nvPr>
        </p:nvSpPr>
        <p:spPr>
          <a:xfrm>
            <a:off x="431800" y="370541"/>
            <a:ext cx="11326800" cy="677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ELEVATE: Phase 2 trial of </a:t>
            </a:r>
            <a:r>
              <a:rPr lang="en-US" u="sng"/>
              <a:t>elacestrant + abemaciclib</a:t>
            </a:r>
            <a:r>
              <a:rPr lang="en-US"/>
              <a:t> mPFS results in all patients and key subgroups</a:t>
            </a:r>
            <a:r>
              <a:rPr baseline="30000" lang="en-US"/>
              <a:t>1,2</a:t>
            </a:r>
            <a:endParaRPr/>
          </a:p>
        </p:txBody>
      </p:sp>
      <p:sp>
        <p:nvSpPr>
          <p:cNvPr id="4253" name="Google Shape;4253;p107"/>
          <p:cNvSpPr/>
          <p:nvPr/>
        </p:nvSpPr>
        <p:spPr>
          <a:xfrm>
            <a:off x="1267650" y="5245401"/>
            <a:ext cx="9656700" cy="276900"/>
          </a:xfrm>
          <a:prstGeom prst="roundRect">
            <a:avLst>
              <a:gd fmla="val 16667" name="adj"/>
            </a:avLst>
          </a:prstGeom>
          <a:solidFill>
            <a:srgbClr val="C6D8E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en-US" sz="1400" u="none" cap="none" strike="noStrike">
                <a:solidFill>
                  <a:srgbClr val="262626"/>
                </a:solidFill>
                <a:latin typeface="Arial Narrow"/>
                <a:ea typeface="Arial Narrow"/>
                <a:cs typeface="Arial Narrow"/>
                <a:sym typeface="Arial Narrow"/>
              </a:rPr>
              <a:t>Elacestrant + abemaciclib showed a consistent PFS benefit across all subgroups</a:t>
            </a:r>
            <a:endParaRPr b="0" i="0" sz="1400" u="none" cap="none" strike="noStrike">
              <a:solidFill>
                <a:srgbClr val="262626"/>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7" name="Shape 4257"/>
        <p:cNvGrpSpPr/>
        <p:nvPr/>
      </p:nvGrpSpPr>
      <p:grpSpPr>
        <a:xfrm>
          <a:off x="0" y="0"/>
          <a:ext cx="0" cy="0"/>
          <a:chOff x="0" y="0"/>
          <a:chExt cx="0" cy="0"/>
        </a:xfrm>
      </p:grpSpPr>
      <p:pic>
        <p:nvPicPr>
          <p:cNvPr id="4258" name="Google Shape;4258;g393121d5c94_2_1471"/>
          <p:cNvPicPr preferRelativeResize="0"/>
          <p:nvPr/>
        </p:nvPicPr>
        <p:blipFill rotWithShape="1">
          <a:blip r:embed="rId3">
            <a:alphaModFix/>
          </a:blip>
          <a:srcRect b="0" l="0" r="0" t="0"/>
          <a:stretch/>
        </p:blipFill>
        <p:spPr>
          <a:xfrm>
            <a:off x="586344" y="1288060"/>
            <a:ext cx="6841236" cy="4305554"/>
          </a:xfrm>
          <a:prstGeom prst="rect">
            <a:avLst/>
          </a:prstGeom>
          <a:noFill/>
          <a:ln>
            <a:noFill/>
          </a:ln>
        </p:spPr>
      </p:pic>
      <p:sp>
        <p:nvSpPr>
          <p:cNvPr id="4259" name="Google Shape;4259;g393121d5c94_2_1471"/>
          <p:cNvSpPr txBox="1"/>
          <p:nvPr/>
        </p:nvSpPr>
        <p:spPr>
          <a:xfrm>
            <a:off x="7924800" y="1294884"/>
            <a:ext cx="3962400" cy="2524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accent5"/>
              </a:buClr>
              <a:buSzPts val="1600"/>
              <a:buFont typeface="Arial"/>
              <a:buChar char="•"/>
            </a:pPr>
            <a:r>
              <a:rPr b="1" i="0" lang="en-US" sz="1600" u="none" cap="none" strike="noStrike">
                <a:solidFill>
                  <a:schemeClr val="accent1"/>
                </a:solidFill>
                <a:latin typeface="Arial Narrow"/>
                <a:ea typeface="Arial Narrow"/>
                <a:cs typeface="Arial Narrow"/>
                <a:sym typeface="Arial Narrow"/>
              </a:rPr>
              <a:t>The safety profile is consistent with either abemaciclib plus standard ET or elacestrant</a:t>
            </a:r>
            <a:endParaRPr b="1" i="0" sz="1400" u="none" cap="none" strike="noStrike">
              <a:solidFill>
                <a:schemeClr val="accent1"/>
              </a:solidFill>
              <a:latin typeface="Arial Narrow"/>
              <a:ea typeface="Arial Narrow"/>
              <a:cs typeface="Arial Narrow"/>
              <a:sym typeface="Arial Narrow"/>
            </a:endParaRPr>
          </a:p>
          <a:p>
            <a:pPr indent="-285750" lvl="0" marL="285750" marR="0" rtl="0" algn="l">
              <a:lnSpc>
                <a:spcPct val="100000"/>
              </a:lnSpc>
              <a:spcBef>
                <a:spcPts val="1200"/>
              </a:spcBef>
              <a:spcAft>
                <a:spcPts val="0"/>
              </a:spcAft>
              <a:buClr>
                <a:schemeClr val="accent5"/>
              </a:buClr>
              <a:buSzPts val="1600"/>
              <a:buFont typeface="Arial"/>
              <a:buChar char="•"/>
            </a:pPr>
            <a:r>
              <a:rPr b="1" i="0" lang="en-US" sz="1600" u="none" cap="none" strike="noStrike">
                <a:solidFill>
                  <a:schemeClr val="accent1"/>
                </a:solidFill>
                <a:latin typeface="Arial Narrow"/>
                <a:ea typeface="Arial Narrow"/>
                <a:cs typeface="Arial Narrow"/>
                <a:sym typeface="Arial Narrow"/>
              </a:rPr>
              <a:t>No bradycardia or photopsia were reported, and no new safety signals were observed</a:t>
            </a:r>
            <a:endParaRPr b="1" i="0" sz="1400" u="none" cap="none" strike="noStrike">
              <a:solidFill>
                <a:schemeClr val="accent1"/>
              </a:solidFill>
              <a:latin typeface="Arial Narrow"/>
              <a:ea typeface="Arial Narrow"/>
              <a:cs typeface="Arial Narrow"/>
              <a:sym typeface="Arial Narrow"/>
            </a:endParaRPr>
          </a:p>
          <a:p>
            <a:pPr indent="-285750" lvl="0" marL="285750" marR="0" rtl="0" algn="l">
              <a:lnSpc>
                <a:spcPct val="100000"/>
              </a:lnSpc>
              <a:spcBef>
                <a:spcPts val="1200"/>
              </a:spcBef>
              <a:spcAft>
                <a:spcPts val="0"/>
              </a:spcAft>
              <a:buClr>
                <a:schemeClr val="accent5"/>
              </a:buClr>
              <a:buSzPts val="1600"/>
              <a:buFont typeface="Arial"/>
              <a:buChar char="•"/>
            </a:pPr>
            <a:r>
              <a:rPr b="1" i="0" lang="en-US" sz="1600" u="none" cap="none" strike="noStrike">
                <a:solidFill>
                  <a:schemeClr val="accent1"/>
                </a:solidFill>
                <a:latin typeface="Arial Narrow"/>
                <a:ea typeface="Arial Narrow"/>
                <a:cs typeface="Arial Narrow"/>
                <a:sym typeface="Arial Narrow"/>
              </a:rPr>
              <a:t>Any TEAE leading to elacestrant + abemaciclib drug withdrawal: 0%</a:t>
            </a:r>
            <a:endParaRPr b="1" i="0" sz="1400" u="none" cap="none" strike="noStrike">
              <a:solidFill>
                <a:schemeClr val="accent1"/>
              </a:solidFill>
              <a:latin typeface="Arial Narrow"/>
              <a:ea typeface="Arial Narrow"/>
              <a:cs typeface="Arial Narrow"/>
              <a:sym typeface="Arial Narrow"/>
            </a:endParaRPr>
          </a:p>
          <a:p>
            <a:pPr indent="-285750" lvl="0" marL="285750" marR="0" rtl="0" algn="l">
              <a:lnSpc>
                <a:spcPct val="100000"/>
              </a:lnSpc>
              <a:spcBef>
                <a:spcPts val="1200"/>
              </a:spcBef>
              <a:spcAft>
                <a:spcPts val="0"/>
              </a:spcAft>
              <a:buClr>
                <a:schemeClr val="accent5"/>
              </a:buClr>
              <a:buSzPts val="1600"/>
              <a:buFont typeface="Arial"/>
              <a:buChar char="•"/>
            </a:pPr>
            <a:r>
              <a:rPr b="1" i="0" lang="en-US" sz="1600" u="none" cap="none" strike="noStrike">
                <a:solidFill>
                  <a:schemeClr val="accent1"/>
                </a:solidFill>
                <a:latin typeface="Arial Narrow"/>
                <a:ea typeface="Arial Narrow"/>
                <a:cs typeface="Arial Narrow"/>
                <a:sym typeface="Arial Narrow"/>
              </a:rPr>
              <a:t>Any TEAE leading to elacestrant + abemaciclib drug reduction: 5%</a:t>
            </a:r>
            <a:endParaRPr b="1" i="0" sz="1200" u="none" cap="none" strike="noStrike">
              <a:solidFill>
                <a:schemeClr val="accent1"/>
              </a:solidFill>
              <a:latin typeface="Arial Narrow"/>
              <a:ea typeface="Arial Narrow"/>
              <a:cs typeface="Arial Narrow"/>
              <a:sym typeface="Arial Narrow"/>
            </a:endParaRPr>
          </a:p>
        </p:txBody>
      </p:sp>
      <p:sp>
        <p:nvSpPr>
          <p:cNvPr id="4260" name="Google Shape;4260;g393121d5c94_2_1471"/>
          <p:cNvSpPr txBox="1"/>
          <p:nvPr>
            <p:ph idx="12" type="sldNum"/>
          </p:nvPr>
        </p:nvSpPr>
        <p:spPr>
          <a:xfrm>
            <a:off x="0" y="6283764"/>
            <a:ext cx="431700" cy="131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4261" name="Google Shape;4261;g393121d5c94_2_1471"/>
          <p:cNvSpPr txBox="1"/>
          <p:nvPr>
            <p:ph idx="11" type="ftr"/>
          </p:nvPr>
        </p:nvSpPr>
        <p:spPr>
          <a:xfrm>
            <a:off x="431800" y="6270342"/>
            <a:ext cx="8629800" cy="150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Data cut-off: Sept 15</a:t>
            </a:r>
            <a:r>
              <a:rPr lang="en-US">
                <a:solidFill>
                  <a:srgbClr val="000000"/>
                </a:solidFill>
              </a:rPr>
              <a:t>, 2025. ET, endocrine therapy; TEAE, treatment-emergent adverse event.</a:t>
            </a:r>
            <a:endParaRPr/>
          </a:p>
          <a:p>
            <a:pPr indent="0" lvl="0" marL="0" rtl="0" algn="l">
              <a:lnSpc>
                <a:spcPct val="100000"/>
              </a:lnSpc>
              <a:spcBef>
                <a:spcPts val="0"/>
              </a:spcBef>
              <a:spcAft>
                <a:spcPts val="0"/>
              </a:spcAft>
              <a:buSzPts val="1400"/>
              <a:buNone/>
            </a:pPr>
            <a:r>
              <a:rPr lang="en-US">
                <a:solidFill>
                  <a:srgbClr val="000000"/>
                </a:solidFill>
              </a:rPr>
              <a:t>1. Open-Label Umbrella Trial to Evaluate Safety and Efficacy of Elacestrant in Various Combination in Patients With Metastatic Breast Cancer (ELEVATE). ClinicalTrials.gov. May 20, 2024. Accessed April 25, 2026. https://clinicaltrials.gov/study/NCT05563220; 2. </a:t>
            </a:r>
            <a:r>
              <a:rPr lang="en-US"/>
              <a:t>Rugo HS, et al. SABCS 2025. Abstract RF7-01.</a:t>
            </a:r>
            <a:endParaRPr/>
          </a:p>
        </p:txBody>
      </p:sp>
      <p:sp>
        <p:nvSpPr>
          <p:cNvPr id="4262" name="Google Shape;4262;g393121d5c94_2_1471"/>
          <p:cNvSpPr txBox="1"/>
          <p:nvPr>
            <p:ph type="title"/>
          </p:nvPr>
        </p:nvSpPr>
        <p:spPr>
          <a:xfrm>
            <a:off x="431800" y="370541"/>
            <a:ext cx="11326800" cy="677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ELEVATE: Phase 2 trial of </a:t>
            </a:r>
            <a:r>
              <a:rPr lang="en-US" u="sng"/>
              <a:t>elacestrant + abemaciclib</a:t>
            </a:r>
            <a:r>
              <a:rPr lang="en-US"/>
              <a:t> adverse events</a:t>
            </a:r>
            <a:r>
              <a:rPr baseline="30000" lang="en-US"/>
              <a:t>1,2</a:t>
            </a:r>
            <a:endParaRPr/>
          </a:p>
        </p:txBody>
      </p:sp>
      <p:grpSp>
        <p:nvGrpSpPr>
          <p:cNvPr id="4263" name="Google Shape;4263;g393121d5c94_2_1471"/>
          <p:cNvGrpSpPr/>
          <p:nvPr/>
        </p:nvGrpSpPr>
        <p:grpSpPr>
          <a:xfrm>
            <a:off x="5815126" y="4480163"/>
            <a:ext cx="1633119" cy="687162"/>
            <a:chOff x="4759377" y="3290341"/>
            <a:chExt cx="1289780" cy="554700"/>
          </a:xfrm>
        </p:grpSpPr>
        <p:grpSp>
          <p:nvGrpSpPr>
            <p:cNvPr id="4264" name="Google Shape;4264;g393121d5c94_2_1471"/>
            <p:cNvGrpSpPr/>
            <p:nvPr/>
          </p:nvGrpSpPr>
          <p:grpSpPr>
            <a:xfrm>
              <a:off x="4892038" y="3298558"/>
              <a:ext cx="1157119" cy="451862"/>
              <a:chOff x="6218453" y="3246870"/>
              <a:chExt cx="1157119" cy="402153"/>
            </a:xfrm>
          </p:grpSpPr>
          <p:sp>
            <p:nvSpPr>
              <p:cNvPr id="4265" name="Google Shape;4265;g393121d5c94_2_1471"/>
              <p:cNvSpPr txBox="1"/>
              <p:nvPr/>
            </p:nvSpPr>
            <p:spPr>
              <a:xfrm>
                <a:off x="6337658" y="3246870"/>
                <a:ext cx="958800" cy="215574"/>
              </a:xfrm>
              <a:prstGeom prst="rect">
                <a:avLst/>
              </a:prstGeom>
              <a:noFill/>
              <a:ln>
                <a:noFill/>
              </a:ln>
            </p:spPr>
            <p:txBody>
              <a:bodyPr anchorCtr="0" anchor="ctr" bIns="0" lIns="91425" spcFirstLastPara="1" rIns="0" wrap="square" tIns="45700">
                <a:spAutoFit/>
              </a:bodyPr>
              <a:lstStyle/>
              <a:p>
                <a:pPr indent="0" lvl="0" marL="0" marR="0" rtl="0" algn="l">
                  <a:lnSpc>
                    <a:spcPct val="150000"/>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Grade 1–2</a:t>
                </a:r>
                <a:endParaRPr b="0" i="0" sz="1400" u="none" cap="none" strike="noStrike">
                  <a:solidFill>
                    <a:srgbClr val="262626"/>
                  </a:solidFill>
                  <a:latin typeface="Arial Narrow"/>
                  <a:ea typeface="Arial Narrow"/>
                  <a:cs typeface="Arial Narrow"/>
                  <a:sym typeface="Arial Narrow"/>
                </a:endParaRPr>
              </a:p>
            </p:txBody>
          </p:sp>
          <p:sp>
            <p:nvSpPr>
              <p:cNvPr id="4266" name="Google Shape;4266;g393121d5c94_2_1471"/>
              <p:cNvSpPr/>
              <p:nvPr/>
            </p:nvSpPr>
            <p:spPr>
              <a:xfrm>
                <a:off x="6218453" y="3322825"/>
                <a:ext cx="119100" cy="1014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267" name="Google Shape;4267;g393121d5c94_2_1471"/>
              <p:cNvSpPr/>
              <p:nvPr/>
            </p:nvSpPr>
            <p:spPr>
              <a:xfrm>
                <a:off x="6218453" y="3547623"/>
                <a:ext cx="119100" cy="101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268" name="Google Shape;4268;g393121d5c94_2_1471"/>
              <p:cNvSpPr txBox="1"/>
              <p:nvPr/>
            </p:nvSpPr>
            <p:spPr>
              <a:xfrm>
                <a:off x="6416772" y="3524658"/>
                <a:ext cx="958800" cy="121500"/>
              </a:xfrm>
              <a:prstGeom prst="rect">
                <a:avLst/>
              </a:prstGeom>
              <a:noFill/>
              <a:ln>
                <a:noFill/>
              </a:ln>
            </p:spPr>
            <p:txBody>
              <a:bodyPr anchorCtr="0" anchor="ctr" bIns="0" lIns="0" spcFirstLastPara="1" rIns="0" wrap="square" tIns="0">
                <a:spAutoFit/>
              </a:bodyPr>
              <a:lstStyle/>
              <a:p>
                <a:pPr indent="0" lvl="0" marL="0" marR="0" rtl="0" algn="l">
                  <a:lnSpc>
                    <a:spcPct val="150000"/>
                  </a:lnSpc>
                  <a:spcBef>
                    <a:spcPts val="0"/>
                  </a:spcBef>
                  <a:spcAft>
                    <a:spcPts val="0"/>
                  </a:spcAft>
                  <a:buClr>
                    <a:srgbClr val="000000"/>
                  </a:buClr>
                  <a:buSzPts val="1100"/>
                  <a:buFont typeface="Arial"/>
                  <a:buNone/>
                </a:pPr>
                <a:r>
                  <a:rPr b="0" i="0" lang="en-US" sz="1100" u="none" cap="none" strike="noStrike">
                    <a:solidFill>
                      <a:srgbClr val="262626"/>
                    </a:solidFill>
                    <a:latin typeface="Arial Narrow"/>
                    <a:ea typeface="Arial Narrow"/>
                    <a:cs typeface="Arial Narrow"/>
                    <a:sym typeface="Arial Narrow"/>
                  </a:rPr>
                  <a:t>Grade ≥3</a:t>
                </a:r>
                <a:endParaRPr b="0" i="0" sz="1400" u="none" cap="none" strike="noStrike">
                  <a:solidFill>
                    <a:srgbClr val="262626"/>
                  </a:solidFill>
                  <a:latin typeface="Arial Narrow"/>
                  <a:ea typeface="Arial Narrow"/>
                  <a:cs typeface="Arial Narrow"/>
                  <a:sym typeface="Arial Narrow"/>
                </a:endParaRPr>
              </a:p>
            </p:txBody>
          </p:sp>
        </p:grpSp>
        <p:sp>
          <p:nvSpPr>
            <p:cNvPr id="4269" name="Google Shape;4269;g393121d5c94_2_1471"/>
            <p:cNvSpPr/>
            <p:nvPr/>
          </p:nvSpPr>
          <p:spPr>
            <a:xfrm>
              <a:off x="4759377" y="3290341"/>
              <a:ext cx="959400" cy="554700"/>
            </a:xfrm>
            <a:prstGeom prst="roundRect">
              <a:avLst>
                <a:gd fmla="val 0" name="adj"/>
              </a:avLst>
            </a:prstGeom>
            <a:no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lt1"/>
                </a:solidFill>
                <a:latin typeface="Arial"/>
                <a:ea typeface="Arial"/>
                <a:cs typeface="Arial"/>
                <a:sym typeface="Arial"/>
              </a:endParaRPr>
            </a:p>
          </p:txBody>
        </p:sp>
      </p:grpSp>
      <p:sp>
        <p:nvSpPr>
          <p:cNvPr id="4270" name="Google Shape;4270;g393121d5c94_2_1471"/>
          <p:cNvSpPr txBox="1"/>
          <p:nvPr/>
        </p:nvSpPr>
        <p:spPr>
          <a:xfrm>
            <a:off x="438055" y="1306928"/>
            <a:ext cx="16134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Noto Sans Symbols"/>
              <a:buNone/>
            </a:pPr>
            <a:r>
              <a:rPr b="1" i="1" lang="en-US" sz="1100" u="none" cap="none" strike="noStrike">
                <a:solidFill>
                  <a:srgbClr val="262626"/>
                </a:solidFill>
                <a:latin typeface="Arial Narrow"/>
                <a:ea typeface="Arial Narrow"/>
                <a:cs typeface="Arial Narrow"/>
                <a:sym typeface="Arial Narrow"/>
              </a:rPr>
              <a:t>TEAEs ≥20% reported</a:t>
            </a:r>
            <a:endParaRPr b="1" i="1" sz="1400" u="none" cap="none" strike="noStrike">
              <a:solidFill>
                <a:srgbClr val="262626"/>
              </a:solidFill>
              <a:latin typeface="Arial Narrow"/>
              <a:ea typeface="Arial Narrow"/>
              <a:cs typeface="Arial Narrow"/>
              <a:sym typeface="Arial Narrow"/>
            </a:endParaRPr>
          </a:p>
        </p:txBody>
      </p:sp>
      <p:sp>
        <p:nvSpPr>
          <p:cNvPr id="4271" name="Google Shape;4271;g393121d5c94_2_1471"/>
          <p:cNvSpPr txBox="1"/>
          <p:nvPr/>
        </p:nvSpPr>
        <p:spPr>
          <a:xfrm>
            <a:off x="332509" y="1599092"/>
            <a:ext cx="1444648" cy="3877985"/>
          </a:xfrm>
          <a:prstGeom prst="rect">
            <a:avLst/>
          </a:prstGeom>
          <a:noFill/>
          <a:ln>
            <a:noFill/>
          </a:ln>
        </p:spPr>
        <p:txBody>
          <a:bodyPr anchorCtr="0" anchor="t" bIns="0" lIns="0" spcFirstLastPara="1" rIns="0" wrap="square" tIns="0">
            <a:spAutoFit/>
          </a:bodyPr>
          <a:lstStyle/>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Diarrhea</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Nausea</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Fatigue</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Vomiting</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Anemia</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Neutropenia</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Abdominal pain</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Decreased appetite</a:t>
            </a:r>
            <a:endParaRPr b="0" i="0" sz="1200" u="none" cap="none" strike="noStrike">
              <a:solidFill>
                <a:srgbClr val="000000"/>
              </a:solidFill>
              <a:latin typeface="Arial Narrow"/>
              <a:ea typeface="Arial Narrow"/>
              <a:cs typeface="Arial Narrow"/>
              <a:sym typeface="Arial Narrow"/>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Weight decreased</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Constipation</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Rash</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Dizziness</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Headache</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Thrombocytopenia</a:t>
            </a:r>
            <a:endParaRPr b="0" i="0" sz="1400" u="none" cap="none" strike="noStrike">
              <a:solidFill>
                <a:srgbClr val="000000"/>
              </a:solidFill>
              <a:latin typeface="Arial"/>
              <a:ea typeface="Arial"/>
              <a:cs typeface="Arial"/>
              <a:sym typeface="Arial"/>
            </a:endParaRPr>
          </a:p>
          <a:p>
            <a:pPr indent="0" lvl="0" marL="0" marR="0" rtl="0" algn="r">
              <a:lnSpc>
                <a:spcPct val="14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Leukopenia</a:t>
            </a:r>
            <a:endParaRPr b="0" i="0" sz="1400" u="none" cap="none" strike="noStrike">
              <a:solidFill>
                <a:srgbClr val="000000"/>
              </a:solidFill>
              <a:latin typeface="Arial"/>
              <a:ea typeface="Arial"/>
              <a:cs typeface="Arial"/>
              <a:sym typeface="Arial"/>
            </a:endParaRPr>
          </a:p>
        </p:txBody>
      </p:sp>
      <p:sp>
        <p:nvSpPr>
          <p:cNvPr id="4272" name="Google Shape;4272;g393121d5c94_2_1471"/>
          <p:cNvSpPr txBox="1"/>
          <p:nvPr/>
        </p:nvSpPr>
        <p:spPr>
          <a:xfrm>
            <a:off x="2914649" y="5615136"/>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20%</a:t>
            </a:r>
            <a:endParaRPr b="0" i="0" sz="1400" u="none" cap="none" strike="noStrike">
              <a:solidFill>
                <a:srgbClr val="000000"/>
              </a:solidFill>
              <a:latin typeface="Arial"/>
              <a:ea typeface="Arial"/>
              <a:cs typeface="Arial"/>
              <a:sym typeface="Arial"/>
            </a:endParaRPr>
          </a:p>
        </p:txBody>
      </p:sp>
      <p:sp>
        <p:nvSpPr>
          <p:cNvPr id="4273" name="Google Shape;4273;g393121d5c94_2_1471"/>
          <p:cNvSpPr txBox="1"/>
          <p:nvPr/>
        </p:nvSpPr>
        <p:spPr>
          <a:xfrm>
            <a:off x="1711325" y="5615136"/>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0%</a:t>
            </a:r>
            <a:endParaRPr b="0" i="0" sz="1400" u="none" cap="none" strike="noStrike">
              <a:solidFill>
                <a:srgbClr val="000000"/>
              </a:solidFill>
              <a:latin typeface="Arial"/>
              <a:ea typeface="Arial"/>
              <a:cs typeface="Arial"/>
              <a:sym typeface="Arial"/>
            </a:endParaRPr>
          </a:p>
        </p:txBody>
      </p:sp>
      <p:sp>
        <p:nvSpPr>
          <p:cNvPr id="4274" name="Google Shape;4274;g393121d5c94_2_1471"/>
          <p:cNvSpPr txBox="1"/>
          <p:nvPr/>
        </p:nvSpPr>
        <p:spPr>
          <a:xfrm>
            <a:off x="4095750" y="5615136"/>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40%</a:t>
            </a:r>
            <a:endParaRPr b="0" i="0" sz="1400" u="none" cap="none" strike="noStrike">
              <a:solidFill>
                <a:srgbClr val="000000"/>
              </a:solidFill>
              <a:latin typeface="Arial"/>
              <a:ea typeface="Arial"/>
              <a:cs typeface="Arial"/>
              <a:sym typeface="Arial"/>
            </a:endParaRPr>
          </a:p>
        </p:txBody>
      </p:sp>
      <p:sp>
        <p:nvSpPr>
          <p:cNvPr id="4275" name="Google Shape;4275;g393121d5c94_2_1471"/>
          <p:cNvSpPr txBox="1"/>
          <p:nvPr/>
        </p:nvSpPr>
        <p:spPr>
          <a:xfrm>
            <a:off x="6457950" y="5615136"/>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80%</a:t>
            </a:r>
            <a:endParaRPr b="0" i="0" sz="1400" u="none" cap="none" strike="noStrike">
              <a:solidFill>
                <a:srgbClr val="000000"/>
              </a:solidFill>
              <a:latin typeface="Arial"/>
              <a:ea typeface="Arial"/>
              <a:cs typeface="Arial"/>
              <a:sym typeface="Arial"/>
            </a:endParaRPr>
          </a:p>
        </p:txBody>
      </p:sp>
      <p:sp>
        <p:nvSpPr>
          <p:cNvPr id="4276" name="Google Shape;4276;g393121d5c94_2_1471"/>
          <p:cNvSpPr txBox="1"/>
          <p:nvPr/>
        </p:nvSpPr>
        <p:spPr>
          <a:xfrm>
            <a:off x="5267325" y="5615136"/>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60%</a:t>
            </a:r>
            <a:endParaRPr b="0" i="0" sz="1400" u="none" cap="none" strike="noStrike">
              <a:solidFill>
                <a:srgbClr val="000000"/>
              </a:solidFill>
              <a:latin typeface="Arial"/>
              <a:ea typeface="Arial"/>
              <a:cs typeface="Arial"/>
              <a:sym typeface="Arial"/>
            </a:endParaRPr>
          </a:p>
        </p:txBody>
      </p:sp>
      <p:sp>
        <p:nvSpPr>
          <p:cNvPr id="4277" name="Google Shape;4277;g393121d5c94_2_1471"/>
          <p:cNvSpPr txBox="1"/>
          <p:nvPr/>
        </p:nvSpPr>
        <p:spPr>
          <a:xfrm>
            <a:off x="7032626" y="5615136"/>
            <a:ext cx="361950"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90%</a:t>
            </a:r>
            <a:endParaRPr b="0" i="0" sz="1400" u="none" cap="none" strike="noStrike">
              <a:solidFill>
                <a:srgbClr val="000000"/>
              </a:solidFill>
              <a:latin typeface="Arial"/>
              <a:ea typeface="Arial"/>
              <a:cs typeface="Arial"/>
              <a:sym typeface="Arial"/>
            </a:endParaRPr>
          </a:p>
        </p:txBody>
      </p:sp>
      <p:sp>
        <p:nvSpPr>
          <p:cNvPr id="4278" name="Google Shape;4278;g393121d5c94_2_1471"/>
          <p:cNvSpPr txBox="1"/>
          <p:nvPr/>
        </p:nvSpPr>
        <p:spPr>
          <a:xfrm>
            <a:off x="6884923" y="162857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n=50</a:t>
            </a:r>
            <a:endParaRPr b="0" i="0" sz="1400" u="none" cap="none" strike="noStrike">
              <a:solidFill>
                <a:srgbClr val="000000"/>
              </a:solidFill>
              <a:latin typeface="Arial"/>
              <a:ea typeface="Arial"/>
              <a:cs typeface="Arial"/>
              <a:sym typeface="Arial"/>
            </a:endParaRPr>
          </a:p>
        </p:txBody>
      </p:sp>
      <p:sp>
        <p:nvSpPr>
          <p:cNvPr id="4279" name="Google Shape;4279;g393121d5c94_2_1471"/>
          <p:cNvSpPr txBox="1"/>
          <p:nvPr/>
        </p:nvSpPr>
        <p:spPr>
          <a:xfrm>
            <a:off x="5992748" y="188189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n=41</a:t>
            </a:r>
            <a:endParaRPr b="0" i="0" sz="1400" u="none" cap="none" strike="noStrike">
              <a:solidFill>
                <a:srgbClr val="000000"/>
              </a:solidFill>
              <a:latin typeface="Arial"/>
              <a:ea typeface="Arial"/>
              <a:cs typeface="Arial"/>
              <a:sym typeface="Arial"/>
            </a:endParaRPr>
          </a:p>
        </p:txBody>
      </p:sp>
      <p:sp>
        <p:nvSpPr>
          <p:cNvPr id="4280" name="Google Shape;4280;g393121d5c94_2_1471"/>
          <p:cNvSpPr txBox="1"/>
          <p:nvPr/>
        </p:nvSpPr>
        <p:spPr>
          <a:xfrm>
            <a:off x="4817998" y="2138385"/>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n=29</a:t>
            </a:r>
            <a:endParaRPr b="0" i="0" sz="1400" u="none" cap="none" strike="noStrike">
              <a:solidFill>
                <a:srgbClr val="000000"/>
              </a:solidFill>
              <a:latin typeface="Arial"/>
              <a:ea typeface="Arial"/>
              <a:cs typeface="Arial"/>
              <a:sym typeface="Arial"/>
            </a:endParaRPr>
          </a:p>
        </p:txBody>
      </p:sp>
      <p:sp>
        <p:nvSpPr>
          <p:cNvPr id="4281" name="Google Shape;4281;g393121d5c94_2_1471"/>
          <p:cNvSpPr txBox="1"/>
          <p:nvPr/>
        </p:nvSpPr>
        <p:spPr>
          <a:xfrm>
            <a:off x="4719573" y="239488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n=28</a:t>
            </a:r>
            <a:endParaRPr b="0" i="0" sz="1400" u="none" cap="none" strike="noStrike">
              <a:solidFill>
                <a:srgbClr val="000000"/>
              </a:solidFill>
              <a:latin typeface="Arial"/>
              <a:ea typeface="Arial"/>
              <a:cs typeface="Arial"/>
              <a:sym typeface="Arial"/>
            </a:endParaRPr>
          </a:p>
        </p:txBody>
      </p:sp>
      <p:sp>
        <p:nvSpPr>
          <p:cNvPr id="4282" name="Google Shape;4282;g393121d5c94_2_1471"/>
          <p:cNvSpPr txBox="1"/>
          <p:nvPr/>
        </p:nvSpPr>
        <p:spPr>
          <a:xfrm>
            <a:off x="4224273" y="266090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n=23</a:t>
            </a:r>
            <a:endParaRPr b="0" i="0" sz="1400" u="none" cap="none" strike="noStrike">
              <a:solidFill>
                <a:srgbClr val="000000"/>
              </a:solidFill>
              <a:latin typeface="Arial"/>
              <a:ea typeface="Arial"/>
              <a:cs typeface="Arial"/>
              <a:sym typeface="Arial"/>
            </a:endParaRPr>
          </a:p>
        </p:txBody>
      </p:sp>
      <p:sp>
        <p:nvSpPr>
          <p:cNvPr id="4283" name="Google Shape;4283;g393121d5c94_2_1471"/>
          <p:cNvSpPr txBox="1"/>
          <p:nvPr/>
        </p:nvSpPr>
        <p:spPr>
          <a:xfrm>
            <a:off x="3251200" y="4465765"/>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n=13</a:t>
            </a:r>
            <a:endParaRPr b="0" i="0" sz="1400" u="none" cap="none" strike="noStrike">
              <a:solidFill>
                <a:srgbClr val="000000"/>
              </a:solidFill>
              <a:latin typeface="Arial"/>
              <a:ea typeface="Arial"/>
              <a:cs typeface="Arial"/>
              <a:sym typeface="Arial"/>
            </a:endParaRPr>
          </a:p>
        </p:txBody>
      </p:sp>
      <p:sp>
        <p:nvSpPr>
          <p:cNvPr id="4284" name="Google Shape;4284;g393121d5c94_2_1471"/>
          <p:cNvSpPr txBox="1"/>
          <p:nvPr/>
        </p:nvSpPr>
        <p:spPr>
          <a:xfrm>
            <a:off x="3149600" y="471591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n=12</a:t>
            </a:r>
            <a:endParaRPr b="0" i="0" sz="1400" u="none" cap="none" strike="noStrike">
              <a:solidFill>
                <a:srgbClr val="000000"/>
              </a:solidFill>
              <a:latin typeface="Arial"/>
              <a:ea typeface="Arial"/>
              <a:cs typeface="Arial"/>
              <a:sym typeface="Arial"/>
            </a:endParaRPr>
          </a:p>
        </p:txBody>
      </p:sp>
      <p:sp>
        <p:nvSpPr>
          <p:cNvPr id="4285" name="Google Shape;4285;g393121d5c94_2_1471"/>
          <p:cNvSpPr txBox="1"/>
          <p:nvPr/>
        </p:nvSpPr>
        <p:spPr>
          <a:xfrm>
            <a:off x="3149600" y="4972405"/>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n=12</a:t>
            </a:r>
            <a:endParaRPr b="0" i="0" sz="1400" u="none" cap="none" strike="noStrike">
              <a:solidFill>
                <a:srgbClr val="000000"/>
              </a:solidFill>
              <a:latin typeface="Arial"/>
              <a:ea typeface="Arial"/>
              <a:cs typeface="Arial"/>
              <a:sym typeface="Arial"/>
            </a:endParaRPr>
          </a:p>
        </p:txBody>
      </p:sp>
      <p:sp>
        <p:nvSpPr>
          <p:cNvPr id="4286" name="Google Shape;4286;g393121d5c94_2_1471"/>
          <p:cNvSpPr txBox="1"/>
          <p:nvPr/>
        </p:nvSpPr>
        <p:spPr>
          <a:xfrm>
            <a:off x="3149600" y="5228895"/>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n=12</a:t>
            </a:r>
            <a:endParaRPr b="0" i="0" sz="1400" u="none" cap="none" strike="noStrike">
              <a:solidFill>
                <a:srgbClr val="000000"/>
              </a:solidFill>
              <a:latin typeface="Arial"/>
              <a:ea typeface="Arial"/>
              <a:cs typeface="Arial"/>
              <a:sym typeface="Arial"/>
            </a:endParaRPr>
          </a:p>
        </p:txBody>
      </p:sp>
      <p:sp>
        <p:nvSpPr>
          <p:cNvPr id="4287" name="Google Shape;4287;g393121d5c94_2_1471"/>
          <p:cNvSpPr txBox="1"/>
          <p:nvPr/>
        </p:nvSpPr>
        <p:spPr>
          <a:xfrm>
            <a:off x="4038600" y="291465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n=21</a:t>
            </a:r>
            <a:endParaRPr b="0" i="0" sz="1400" u="none" cap="none" strike="noStrike">
              <a:solidFill>
                <a:srgbClr val="000000"/>
              </a:solidFill>
              <a:latin typeface="Arial"/>
              <a:ea typeface="Arial"/>
              <a:cs typeface="Arial"/>
              <a:sym typeface="Arial"/>
            </a:endParaRPr>
          </a:p>
        </p:txBody>
      </p:sp>
      <p:sp>
        <p:nvSpPr>
          <p:cNvPr id="4288" name="Google Shape;4288;g393121d5c94_2_1471"/>
          <p:cNvSpPr txBox="1"/>
          <p:nvPr/>
        </p:nvSpPr>
        <p:spPr>
          <a:xfrm>
            <a:off x="3733800" y="342900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n=18</a:t>
            </a:r>
            <a:endParaRPr b="0" i="0" sz="1400" u="none" cap="none" strike="noStrike">
              <a:solidFill>
                <a:srgbClr val="000000"/>
              </a:solidFill>
              <a:latin typeface="Arial"/>
              <a:ea typeface="Arial"/>
              <a:cs typeface="Arial"/>
              <a:sym typeface="Arial"/>
            </a:endParaRPr>
          </a:p>
        </p:txBody>
      </p:sp>
      <p:sp>
        <p:nvSpPr>
          <p:cNvPr id="4289" name="Google Shape;4289;g393121d5c94_2_1471"/>
          <p:cNvSpPr txBox="1"/>
          <p:nvPr/>
        </p:nvSpPr>
        <p:spPr>
          <a:xfrm>
            <a:off x="3629025" y="368935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n=17</a:t>
            </a:r>
            <a:endParaRPr b="0" i="0" sz="1400" u="none" cap="none" strike="noStrike">
              <a:solidFill>
                <a:srgbClr val="000000"/>
              </a:solidFill>
              <a:latin typeface="Arial"/>
              <a:ea typeface="Arial"/>
              <a:cs typeface="Arial"/>
              <a:sym typeface="Arial"/>
            </a:endParaRPr>
          </a:p>
        </p:txBody>
      </p:sp>
      <p:sp>
        <p:nvSpPr>
          <p:cNvPr id="4290" name="Google Shape;4290;g393121d5c94_2_1471"/>
          <p:cNvSpPr txBox="1"/>
          <p:nvPr/>
        </p:nvSpPr>
        <p:spPr>
          <a:xfrm>
            <a:off x="3540125" y="3956050"/>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n=16</a:t>
            </a:r>
            <a:endParaRPr b="0" i="0" sz="1400" u="none" cap="none" strike="noStrike">
              <a:solidFill>
                <a:srgbClr val="000000"/>
              </a:solidFill>
              <a:latin typeface="Arial"/>
              <a:ea typeface="Arial"/>
              <a:cs typeface="Arial"/>
              <a:sym typeface="Arial"/>
            </a:endParaRPr>
          </a:p>
        </p:txBody>
      </p:sp>
      <p:sp>
        <p:nvSpPr>
          <p:cNvPr id="4291" name="Google Shape;4291;g393121d5c94_2_1471"/>
          <p:cNvSpPr txBox="1"/>
          <p:nvPr/>
        </p:nvSpPr>
        <p:spPr>
          <a:xfrm>
            <a:off x="3940175" y="3171825"/>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n=20</a:t>
            </a:r>
            <a:endParaRPr b="0" i="0" sz="1400" u="none" cap="none" strike="noStrike">
              <a:solidFill>
                <a:srgbClr val="000000"/>
              </a:solidFill>
              <a:latin typeface="Arial"/>
              <a:ea typeface="Arial"/>
              <a:cs typeface="Arial"/>
              <a:sym typeface="Arial"/>
            </a:endParaRPr>
          </a:p>
        </p:txBody>
      </p:sp>
      <p:sp>
        <p:nvSpPr>
          <p:cNvPr id="4292" name="Google Shape;4292;g393121d5c94_2_1471"/>
          <p:cNvSpPr txBox="1"/>
          <p:nvPr/>
        </p:nvSpPr>
        <p:spPr>
          <a:xfrm>
            <a:off x="3540125" y="4206875"/>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n=16</a:t>
            </a:r>
            <a:endParaRPr b="0" i="0" sz="1400" u="none" cap="none" strike="noStrike">
              <a:solidFill>
                <a:srgbClr val="000000"/>
              </a:solidFill>
              <a:latin typeface="Arial"/>
              <a:ea typeface="Arial"/>
              <a:cs typeface="Arial"/>
              <a:sym typeface="Arial"/>
            </a:endParaRPr>
          </a:p>
        </p:txBody>
      </p:sp>
      <p:sp>
        <p:nvSpPr>
          <p:cNvPr id="4293" name="Google Shape;4293;g393121d5c94_2_1471"/>
          <p:cNvSpPr txBox="1"/>
          <p:nvPr/>
        </p:nvSpPr>
        <p:spPr>
          <a:xfrm>
            <a:off x="5867400" y="5615136"/>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70%</a:t>
            </a:r>
            <a:endParaRPr b="0" i="0" sz="1400" u="none" cap="none" strike="noStrike">
              <a:solidFill>
                <a:srgbClr val="000000"/>
              </a:solidFill>
              <a:latin typeface="Arial"/>
              <a:ea typeface="Arial"/>
              <a:cs typeface="Arial"/>
              <a:sym typeface="Arial"/>
            </a:endParaRPr>
          </a:p>
        </p:txBody>
      </p:sp>
      <p:sp>
        <p:nvSpPr>
          <p:cNvPr id="4294" name="Google Shape;4294;g393121d5c94_2_1471"/>
          <p:cNvSpPr txBox="1"/>
          <p:nvPr/>
        </p:nvSpPr>
        <p:spPr>
          <a:xfrm>
            <a:off x="4673600" y="5615136"/>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50%</a:t>
            </a:r>
            <a:endParaRPr b="0" i="0" sz="1400" u="none" cap="none" strike="noStrike">
              <a:solidFill>
                <a:srgbClr val="000000"/>
              </a:solidFill>
              <a:latin typeface="Arial"/>
              <a:ea typeface="Arial"/>
              <a:cs typeface="Arial"/>
              <a:sym typeface="Arial"/>
            </a:endParaRPr>
          </a:p>
        </p:txBody>
      </p:sp>
      <p:sp>
        <p:nvSpPr>
          <p:cNvPr id="4295" name="Google Shape;4295;g393121d5c94_2_1471"/>
          <p:cNvSpPr txBox="1"/>
          <p:nvPr/>
        </p:nvSpPr>
        <p:spPr>
          <a:xfrm>
            <a:off x="3505200" y="5615136"/>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30%</a:t>
            </a:r>
            <a:endParaRPr b="0" i="0" sz="1400" u="none" cap="none" strike="noStrike">
              <a:solidFill>
                <a:srgbClr val="000000"/>
              </a:solidFill>
              <a:latin typeface="Arial"/>
              <a:ea typeface="Arial"/>
              <a:cs typeface="Arial"/>
              <a:sym typeface="Arial"/>
            </a:endParaRPr>
          </a:p>
        </p:txBody>
      </p:sp>
      <p:sp>
        <p:nvSpPr>
          <p:cNvPr id="4296" name="Google Shape;4296;g393121d5c94_2_1471"/>
          <p:cNvSpPr txBox="1"/>
          <p:nvPr/>
        </p:nvSpPr>
        <p:spPr>
          <a:xfrm>
            <a:off x="2320925" y="5615136"/>
            <a:ext cx="307975" cy="18466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10%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0" name="Shape 4300"/>
        <p:cNvGrpSpPr/>
        <p:nvPr/>
      </p:nvGrpSpPr>
      <p:grpSpPr>
        <a:xfrm>
          <a:off x="0" y="0"/>
          <a:ext cx="0" cy="0"/>
          <a:chOff x="0" y="0"/>
          <a:chExt cx="0" cy="0"/>
        </a:xfrm>
      </p:grpSpPr>
      <p:sp>
        <p:nvSpPr>
          <p:cNvPr id="4301" name="Google Shape;4301;p108"/>
          <p:cNvSpPr/>
          <p:nvPr/>
        </p:nvSpPr>
        <p:spPr>
          <a:xfrm>
            <a:off x="85446" y="1186412"/>
            <a:ext cx="12192000" cy="3946500"/>
          </a:xfrm>
          <a:prstGeom prst="rect">
            <a:avLst/>
          </a:prstGeom>
          <a:gradFill>
            <a:gsLst>
              <a:gs pos="0">
                <a:srgbClr val="71A0B4">
                  <a:alpha val="3137"/>
                </a:srgbClr>
              </a:gs>
              <a:gs pos="2000">
                <a:srgbClr val="71A0B4">
                  <a:alpha val="3137"/>
                </a:srgbClr>
              </a:gs>
              <a:gs pos="97000">
                <a:srgbClr val="71A0B4">
                  <a:alpha val="7843"/>
                </a:srgbClr>
              </a:gs>
              <a:gs pos="100000">
                <a:srgbClr val="71A0B4">
                  <a:alpha val="7843"/>
                </a:srgbClr>
              </a:gs>
            </a:gsLst>
            <a:lin ang="10800025" scaled="0"/>
          </a:gra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sp>
        <p:nvSpPr>
          <p:cNvPr id="4302" name="Google Shape;4302;p108"/>
          <p:cNvSpPr txBox="1"/>
          <p:nvPr>
            <p:ph idx="12" type="sldNum"/>
          </p:nvPr>
        </p:nvSpPr>
        <p:spPr>
          <a:xfrm>
            <a:off x="0" y="6283764"/>
            <a:ext cx="431700" cy="131100"/>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4303" name="Google Shape;4303;p108"/>
          <p:cNvSpPr txBox="1"/>
          <p:nvPr>
            <p:ph idx="11" type="ftr"/>
          </p:nvPr>
        </p:nvSpPr>
        <p:spPr>
          <a:xfrm>
            <a:off x="431800" y="6270625"/>
            <a:ext cx="9324000" cy="150900"/>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solidFill>
                  <a:srgbClr val="000000"/>
                </a:solidFill>
              </a:rPr>
              <a:t>*Elacestrant 345 mg is equivalent to 400 mg elacestrant hydrochloride. </a:t>
            </a:r>
            <a:r>
              <a:rPr baseline="30000" lang="en-US">
                <a:solidFill>
                  <a:srgbClr val="000000"/>
                </a:solidFill>
              </a:rPr>
              <a:t>†</a:t>
            </a:r>
            <a:r>
              <a:rPr lang="en-US">
                <a:solidFill>
                  <a:srgbClr val="000000"/>
                </a:solidFill>
              </a:rPr>
              <a:t>Everolimus dose per RP2D from ELEVATE (NCT05563220) trial. </a:t>
            </a:r>
            <a:r>
              <a:rPr baseline="30000" lang="en-US">
                <a:solidFill>
                  <a:srgbClr val="000000"/>
                </a:solidFill>
              </a:rPr>
              <a:t>‡</a:t>
            </a:r>
            <a:r>
              <a:rPr lang="en-US">
                <a:solidFill>
                  <a:srgbClr val="000000"/>
                </a:solidFill>
              </a:rPr>
              <a:t>Through the use of RECIST v.1.1. </a:t>
            </a:r>
            <a:r>
              <a:rPr baseline="30000" lang="en-US">
                <a:solidFill>
                  <a:srgbClr val="000000"/>
                </a:solidFill>
              </a:rPr>
              <a:t>§</a:t>
            </a:r>
            <a:r>
              <a:rPr lang="en-US">
                <a:solidFill>
                  <a:srgbClr val="000000"/>
                </a:solidFill>
              </a:rPr>
              <a:t>Based on a BIRC and local investigator assessment through the use of RECIST v.1.1. </a:t>
            </a:r>
            <a:r>
              <a:rPr baseline="30000" lang="en-US">
                <a:solidFill>
                  <a:srgbClr val="000000"/>
                </a:solidFill>
              </a:rPr>
              <a:t>||</a:t>
            </a:r>
            <a:r>
              <a:rPr lang="en-US">
                <a:solidFill>
                  <a:srgbClr val="000000"/>
                </a:solidFill>
              </a:rPr>
              <a:t>Receiving a LHRH analogue for ≥28 days prior to study randomization and are planning to continue LHRH agonist treatment during the study. </a:t>
            </a:r>
            <a:r>
              <a:rPr baseline="30000" lang="en-US">
                <a:solidFill>
                  <a:srgbClr val="000000"/>
                </a:solidFill>
              </a:rPr>
              <a:t>¶</a:t>
            </a:r>
            <a:r>
              <a:rPr lang="en-US">
                <a:solidFill>
                  <a:srgbClr val="000000"/>
                </a:solidFill>
              </a:rPr>
              <a:t>Fulvestrant is permitted if treatment was administered ≥28 days before randomization. </a:t>
            </a:r>
            <a:endParaRPr/>
          </a:p>
          <a:p>
            <a:pPr indent="0" lvl="0" marL="0" rtl="0" algn="l">
              <a:lnSpc>
                <a:spcPct val="100000"/>
              </a:lnSpc>
              <a:spcBef>
                <a:spcPts val="0"/>
              </a:spcBef>
              <a:spcAft>
                <a:spcPts val="0"/>
              </a:spcAft>
              <a:buSzPts val="1400"/>
              <a:buNone/>
            </a:pPr>
            <a:r>
              <a:rPr lang="en-US">
                <a:solidFill>
                  <a:srgbClr val="000000"/>
                </a:solidFill>
              </a:rPr>
              <a:t>aBC, advanced breast cancer; AKT, protein kinase B; BIRC, blinded independent review committee; CBR, clinical benefit rate; CDK4/6i, cyclin-dependent kinase 4/6 inhibitor; CERAN, complete estrogen receptor antagonist; </a:t>
            </a:r>
            <a:br>
              <a:rPr lang="en-US">
                <a:solidFill>
                  <a:srgbClr val="000000"/>
                </a:solidFill>
              </a:rPr>
            </a:br>
            <a:r>
              <a:rPr lang="en-US">
                <a:solidFill>
                  <a:srgbClr val="000000"/>
                </a:solidFill>
              </a:rPr>
              <a:t>CNS, central nervous system; DoR, duration of response; ECOG PS, Eastern Cooperative Oncology Group performance status; ER, estrogen receptor; ESR1, estrogen receptor 1 gene; ET, endocrine therapy; HER2, human epidermal growth factor receptor 2; HRQoL, health-related quality of life; LHRH, luteinizing hormone-releasing hormone; mo, months; mTOR, mammalian target of rapamycin; mut, mutation; ORR, objective response rate; OS, overall survival; PD, progressive disease; </a:t>
            </a:r>
            <a:br>
              <a:rPr lang="en-US">
                <a:solidFill>
                  <a:srgbClr val="000000"/>
                </a:solidFill>
              </a:rPr>
            </a:br>
            <a:r>
              <a:rPr lang="en-US">
                <a:solidFill>
                  <a:srgbClr val="000000"/>
                </a:solidFill>
              </a:rPr>
              <a:t>PFS, progression-free survival; PI3K, phosphatidylinositol-3 kinase; PROTAC, proteolysis targeting chimera; QD, once daily; R, randomization; RECIST, Response Evaluation Criteria in Solid Tumors; RP2D, recommended phase 2 dose; </a:t>
            </a:r>
            <a:br>
              <a:rPr lang="en-US">
                <a:solidFill>
                  <a:srgbClr val="000000"/>
                </a:solidFill>
              </a:rPr>
            </a:br>
            <a:r>
              <a:rPr lang="en-US">
                <a:solidFill>
                  <a:srgbClr val="000000"/>
                </a:solidFill>
              </a:rPr>
              <a:t>SERD, selective estrogen receptor degrader; SERM, selective estrogen receptor modulator; TTR, time to response. </a:t>
            </a:r>
            <a:br>
              <a:rPr lang="en-US">
                <a:solidFill>
                  <a:srgbClr val="000000"/>
                </a:solidFill>
              </a:rPr>
            </a:br>
            <a:r>
              <a:rPr lang="en-US">
                <a:solidFill>
                  <a:srgbClr val="000000"/>
                </a:solidFill>
              </a:rPr>
              <a:t>References: 1. Elacestrant + Everolimus in Patients ER+/​HER2-, ESR1mut, Advanced Breast Cancer Progressing to ET and CDK4/​6i. (ADELA). ClinicalTrials.gov. April 26, 2024. Accessed April 25, 2026. </a:t>
            </a:r>
            <a:br>
              <a:rPr lang="en-US">
                <a:solidFill>
                  <a:srgbClr val="000000"/>
                </a:solidFill>
              </a:rPr>
            </a:br>
            <a:r>
              <a:rPr lang="en-US">
                <a:solidFill>
                  <a:srgbClr val="000000"/>
                </a:solidFill>
              </a:rPr>
              <a:t>https://clinicaltrials.gov/study/NCT06382948; 2. A randomized phase 3, double-blind, placebo-controlled study of elacestrant plus everolimus or placebo in patients with estrogen receptor-positive/human epidermal growth factor receptor </a:t>
            </a:r>
            <a:br>
              <a:rPr lang="en-US">
                <a:solidFill>
                  <a:srgbClr val="000000"/>
                </a:solidFill>
              </a:rPr>
            </a:br>
            <a:r>
              <a:rPr lang="en-US">
                <a:solidFill>
                  <a:srgbClr val="000000"/>
                </a:solidFill>
              </a:rPr>
              <a:t>2-negative, ESR1-mutated, advanced breast cancer progressing to endocrine therapy and CDK4/6 inhibitors. MEDOPP545. December 20, 2023 (EUCT number: 2024-512926-27-00).Clinical trial collaboration with MEDSIR.</a:t>
            </a:r>
            <a:endParaRPr/>
          </a:p>
        </p:txBody>
      </p:sp>
      <p:sp>
        <p:nvSpPr>
          <p:cNvPr id="4304" name="Google Shape;4304;p108"/>
          <p:cNvSpPr txBox="1"/>
          <p:nvPr>
            <p:ph type="title"/>
          </p:nvPr>
        </p:nvSpPr>
        <p:spPr>
          <a:xfrm>
            <a:off x="431800" y="341816"/>
            <a:ext cx="11326800" cy="6777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900"/>
              <a:buNone/>
            </a:pPr>
            <a:r>
              <a:rPr lang="en-US"/>
              <a:t>Ongoing oral SERD combination studies</a:t>
            </a:r>
            <a:endParaRPr/>
          </a:p>
          <a:p>
            <a:pPr indent="0" lvl="0" marL="0" rtl="0" algn="l">
              <a:lnSpc>
                <a:spcPct val="90000"/>
              </a:lnSpc>
              <a:spcBef>
                <a:spcPts val="0"/>
              </a:spcBef>
              <a:spcAft>
                <a:spcPts val="0"/>
              </a:spcAft>
              <a:buSzPts val="2900"/>
              <a:buNone/>
            </a:pPr>
            <a:r>
              <a:rPr lang="en-US"/>
              <a:t>ADELA: Phase 3 trial of elacestrant + everolimus vs elacestrant + placebo</a:t>
            </a:r>
            <a:r>
              <a:rPr baseline="30000" lang="en-US"/>
              <a:t>1,2</a:t>
            </a:r>
            <a:r>
              <a:rPr lang="en-US"/>
              <a:t> </a:t>
            </a:r>
            <a:endParaRPr/>
          </a:p>
        </p:txBody>
      </p:sp>
      <p:sp>
        <p:nvSpPr>
          <p:cNvPr id="4305" name="Google Shape;4305;p108"/>
          <p:cNvSpPr/>
          <p:nvPr/>
        </p:nvSpPr>
        <p:spPr>
          <a:xfrm>
            <a:off x="648775" y="3291590"/>
            <a:ext cx="4389600" cy="1664700"/>
          </a:xfrm>
          <a:prstGeom prst="roundRect">
            <a:avLst>
              <a:gd fmla="val 0" name="adj"/>
            </a:avLst>
          </a:prstGeom>
          <a:solidFill>
            <a:srgbClr val="FFFFFF"/>
          </a:solidFill>
          <a:ln>
            <a:noFill/>
          </a:ln>
        </p:spPr>
        <p:txBody>
          <a:bodyPr anchorCtr="0" anchor="t" bIns="0" lIns="110875" spcFirstLastPara="1" rIns="0" wrap="square" tIns="0">
            <a:noAutofit/>
          </a:bodyPr>
          <a:lstStyle/>
          <a:p>
            <a:pPr indent="0" lvl="2" marL="0" marR="0" rtl="0" algn="l">
              <a:lnSpc>
                <a:spcPct val="100000"/>
              </a:lnSpc>
              <a:spcBef>
                <a:spcPts val="0"/>
              </a:spcBef>
              <a:spcAft>
                <a:spcPts val="0"/>
              </a:spcAft>
              <a:buClr>
                <a:srgbClr val="F7F7F7"/>
              </a:buClr>
              <a:buSzPts val="1800"/>
              <a:buFont typeface="Arial"/>
              <a:buNone/>
            </a:pPr>
            <a:r>
              <a:rPr b="1" i="0" lang="en-US" sz="1050" u="none" cap="none" strike="noStrike">
                <a:solidFill>
                  <a:srgbClr val="00823B"/>
                </a:solidFill>
                <a:latin typeface="Arial Narrow"/>
                <a:ea typeface="Arial Narrow"/>
                <a:cs typeface="Arial Narrow"/>
                <a:sym typeface="Arial Narrow"/>
              </a:rPr>
              <a:t>KEY INCLUSION CRITERIA</a:t>
            </a:r>
            <a:endParaRPr b="1" i="0" sz="800" u="none" cap="none" strike="noStrike">
              <a:solidFill>
                <a:srgbClr val="000000"/>
              </a:solidFill>
              <a:latin typeface="Arial Narrow"/>
              <a:ea typeface="Arial Narrow"/>
              <a:cs typeface="Arial Narrow"/>
              <a:sym typeface="Arial Narrow"/>
            </a:endParaRPr>
          </a:p>
          <a:p>
            <a:pPr indent="-138623" lvl="0" marL="138623" marR="520651" rtl="0" algn="l">
              <a:lnSpc>
                <a:spcPct val="100000"/>
              </a:lnSpc>
              <a:spcBef>
                <a:spcPts val="364"/>
              </a:spcBef>
              <a:spcAft>
                <a:spcPts val="0"/>
              </a:spcAft>
              <a:buClr>
                <a:srgbClr val="00823B"/>
              </a:buClr>
              <a:buSzPts val="900"/>
              <a:buFont typeface="Tahoma"/>
              <a:buChar char="•"/>
            </a:pPr>
            <a:r>
              <a:rPr b="0" i="0" lang="en-US" sz="900" u="none" cap="none" strike="noStrike">
                <a:solidFill>
                  <a:srgbClr val="000000"/>
                </a:solidFill>
                <a:latin typeface="Arial Narrow"/>
                <a:ea typeface="Arial Narrow"/>
                <a:cs typeface="Arial Narrow"/>
                <a:sym typeface="Arial Narrow"/>
              </a:rPr>
              <a:t>Women (pre-</a:t>
            </a:r>
            <a:r>
              <a:rPr b="0" baseline="30000" i="0" lang="en-US" sz="900" u="none" cap="none" strike="noStrike">
                <a:solidFill>
                  <a:srgbClr val="000000"/>
                </a:solidFill>
                <a:latin typeface="Arial Narrow"/>
                <a:ea typeface="Arial Narrow"/>
                <a:cs typeface="Arial Narrow"/>
                <a:sym typeface="Arial Narrow"/>
              </a:rPr>
              <a:t>||</a:t>
            </a:r>
            <a:r>
              <a:rPr b="0" i="0" lang="en-US" sz="900" u="none" cap="none" strike="noStrike">
                <a:solidFill>
                  <a:srgbClr val="000000"/>
                </a:solidFill>
                <a:latin typeface="Arial Narrow"/>
                <a:ea typeface="Arial Narrow"/>
                <a:cs typeface="Arial Narrow"/>
                <a:sym typeface="Arial Narrow"/>
              </a:rPr>
              <a:t>, peri-</a:t>
            </a:r>
            <a:r>
              <a:rPr b="0" baseline="30000" i="0" lang="en-US" sz="900" u="none" cap="none" strike="noStrike">
                <a:solidFill>
                  <a:srgbClr val="000000"/>
                </a:solidFill>
                <a:latin typeface="Arial Narrow"/>
                <a:ea typeface="Arial Narrow"/>
                <a:cs typeface="Arial Narrow"/>
                <a:sym typeface="Arial Narrow"/>
              </a:rPr>
              <a:t>||</a:t>
            </a:r>
            <a:r>
              <a:rPr b="0" i="0" lang="en-US" sz="900" u="none" cap="none" strike="noStrike">
                <a:solidFill>
                  <a:srgbClr val="000000"/>
                </a:solidFill>
                <a:latin typeface="Arial Narrow"/>
                <a:ea typeface="Arial Narrow"/>
                <a:cs typeface="Arial Narrow"/>
                <a:sym typeface="Arial Narrow"/>
              </a:rPr>
              <a:t>, or postmenopausal) and men aged ≥18 years</a:t>
            </a:r>
            <a:endParaRPr b="0" i="0" sz="1400" u="none" cap="none" strike="noStrike">
              <a:solidFill>
                <a:srgbClr val="000000"/>
              </a:solidFill>
              <a:latin typeface="Arial"/>
              <a:ea typeface="Arial"/>
              <a:cs typeface="Arial"/>
              <a:sym typeface="Arial"/>
            </a:endParaRPr>
          </a:p>
          <a:p>
            <a:pPr indent="-138623" lvl="0" marL="138623" marR="520651" rtl="0" algn="l">
              <a:lnSpc>
                <a:spcPct val="100000"/>
              </a:lnSpc>
              <a:spcBef>
                <a:spcPts val="364"/>
              </a:spcBef>
              <a:spcAft>
                <a:spcPts val="0"/>
              </a:spcAft>
              <a:buClr>
                <a:srgbClr val="00823B"/>
              </a:buClr>
              <a:buSzPts val="900"/>
              <a:buFont typeface="Tahoma"/>
              <a:buChar char="•"/>
            </a:pPr>
            <a:r>
              <a:rPr b="0" i="0" lang="en-US" sz="900" u="none" cap="none" strike="noStrike">
                <a:solidFill>
                  <a:srgbClr val="000000"/>
                </a:solidFill>
                <a:latin typeface="Arial Narrow"/>
                <a:ea typeface="Arial Narrow"/>
                <a:cs typeface="Arial Narrow"/>
                <a:sym typeface="Arial Narrow"/>
              </a:rPr>
              <a:t>Histologically or cytologically confirmed ER+/HER2− unresectable locally recurrent or metastatic disease</a:t>
            </a:r>
            <a:endParaRPr b="0" i="0" sz="1400" u="none" cap="none" strike="noStrike">
              <a:solidFill>
                <a:srgbClr val="000000"/>
              </a:solidFill>
              <a:latin typeface="Arial"/>
              <a:ea typeface="Arial"/>
              <a:cs typeface="Arial"/>
              <a:sym typeface="Arial"/>
            </a:endParaRPr>
          </a:p>
          <a:p>
            <a:pPr indent="-138623" lvl="0" marL="138623" marR="520651" rtl="0" algn="l">
              <a:lnSpc>
                <a:spcPct val="100000"/>
              </a:lnSpc>
              <a:spcBef>
                <a:spcPts val="364"/>
              </a:spcBef>
              <a:spcAft>
                <a:spcPts val="0"/>
              </a:spcAft>
              <a:buClr>
                <a:srgbClr val="00823B"/>
              </a:buClr>
              <a:buSzPts val="900"/>
              <a:buFont typeface="Tahoma"/>
              <a:buChar char="•"/>
            </a:pPr>
            <a:r>
              <a:rPr b="0" i="0" lang="en-US" sz="900" u="none" cap="none" strike="noStrike">
                <a:solidFill>
                  <a:srgbClr val="000000"/>
                </a:solidFill>
                <a:latin typeface="Arial Narrow"/>
                <a:ea typeface="Arial Narrow"/>
                <a:cs typeface="Arial Narrow"/>
                <a:sym typeface="Arial Narrow"/>
              </a:rPr>
              <a:t>Confirmed </a:t>
            </a:r>
            <a:r>
              <a:rPr b="0" i="1" lang="en-US" sz="900" u="none" cap="none" strike="noStrike">
                <a:solidFill>
                  <a:srgbClr val="000000"/>
                </a:solidFill>
                <a:latin typeface="Arial Narrow"/>
                <a:ea typeface="Arial Narrow"/>
                <a:cs typeface="Arial Narrow"/>
                <a:sym typeface="Arial Narrow"/>
              </a:rPr>
              <a:t>ESR1</a:t>
            </a:r>
            <a:r>
              <a:rPr b="0" i="0" lang="en-US" sz="900" u="none" cap="none" strike="noStrike">
                <a:solidFill>
                  <a:srgbClr val="000000"/>
                </a:solidFill>
                <a:latin typeface="Arial Narrow"/>
                <a:ea typeface="Arial Narrow"/>
                <a:cs typeface="Arial Narrow"/>
                <a:sym typeface="Arial Narrow"/>
              </a:rPr>
              <a:t>-mutation</a:t>
            </a:r>
            <a:endParaRPr b="0" i="0" sz="1400" u="none" cap="none" strike="noStrike">
              <a:solidFill>
                <a:srgbClr val="000000"/>
              </a:solidFill>
              <a:latin typeface="Arial"/>
              <a:ea typeface="Arial"/>
              <a:cs typeface="Arial"/>
              <a:sym typeface="Arial"/>
            </a:endParaRPr>
          </a:p>
          <a:p>
            <a:pPr indent="-138623" lvl="0" marL="138623" marR="520651" rtl="0" algn="l">
              <a:lnSpc>
                <a:spcPct val="100000"/>
              </a:lnSpc>
              <a:spcBef>
                <a:spcPts val="364"/>
              </a:spcBef>
              <a:spcAft>
                <a:spcPts val="0"/>
              </a:spcAft>
              <a:buClr>
                <a:srgbClr val="00823B"/>
              </a:buClr>
              <a:buSzPts val="900"/>
              <a:buFont typeface="Tahoma"/>
              <a:buChar char="•"/>
            </a:pPr>
            <a:r>
              <a:rPr b="0" i="0" lang="en-US" sz="900" u="none" cap="none" strike="noStrike">
                <a:solidFill>
                  <a:srgbClr val="000000"/>
                </a:solidFill>
                <a:latin typeface="Arial Narrow"/>
                <a:ea typeface="Arial Narrow"/>
                <a:cs typeface="Arial Narrow"/>
                <a:sym typeface="Arial Narrow"/>
              </a:rPr>
              <a:t>PD on prior ET + CDK4/6i for aBC after ≥6 mo</a:t>
            </a:r>
            <a:endParaRPr b="0" i="0" sz="1400" u="none" cap="none" strike="noStrike">
              <a:solidFill>
                <a:srgbClr val="000000"/>
              </a:solidFill>
              <a:latin typeface="Arial"/>
              <a:ea typeface="Arial"/>
              <a:cs typeface="Arial"/>
              <a:sym typeface="Arial"/>
            </a:endParaRPr>
          </a:p>
          <a:p>
            <a:pPr indent="-176212" lvl="8" marL="358775" marR="520651" rtl="0" algn="l">
              <a:lnSpc>
                <a:spcPct val="100000"/>
              </a:lnSpc>
              <a:spcBef>
                <a:spcPts val="0"/>
              </a:spcBef>
              <a:spcAft>
                <a:spcPts val="0"/>
              </a:spcAft>
              <a:buClr>
                <a:srgbClr val="00823B"/>
              </a:buClr>
              <a:buSzPts val="900"/>
              <a:buFont typeface="Tahoma"/>
              <a:buChar char="–"/>
            </a:pPr>
            <a:r>
              <a:rPr b="0" i="0" lang="en-US" sz="900" u="none" cap="none" strike="noStrike">
                <a:solidFill>
                  <a:srgbClr val="000000"/>
                </a:solidFill>
                <a:latin typeface="Arial Narrow"/>
                <a:ea typeface="Arial Narrow"/>
                <a:cs typeface="Arial Narrow"/>
                <a:sym typeface="Arial Narrow"/>
              </a:rPr>
              <a:t>Patients receiving CDK4/6i-based therapy in the adjuvant setting are eligible if PD is confirmed after ≥12 mo of treatment but no more than 12 mo following CDK4/6i treatment completion</a:t>
            </a:r>
            <a:endParaRPr b="0" i="0" sz="1400" u="none" cap="none" strike="noStrike">
              <a:solidFill>
                <a:srgbClr val="000000"/>
              </a:solidFill>
              <a:latin typeface="Arial"/>
              <a:ea typeface="Arial"/>
              <a:cs typeface="Arial"/>
              <a:sym typeface="Arial"/>
            </a:endParaRPr>
          </a:p>
          <a:p>
            <a:pPr indent="-138623" lvl="0" marL="138623" marR="520651" rtl="0" algn="l">
              <a:lnSpc>
                <a:spcPct val="100000"/>
              </a:lnSpc>
              <a:spcBef>
                <a:spcPts val="364"/>
              </a:spcBef>
              <a:spcAft>
                <a:spcPts val="0"/>
              </a:spcAft>
              <a:buClr>
                <a:srgbClr val="00823B"/>
              </a:buClr>
              <a:buSzPts val="900"/>
              <a:buFont typeface="Tahoma"/>
              <a:buChar char="•"/>
            </a:pPr>
            <a:r>
              <a:rPr b="0" i="0" lang="en-US" sz="900" u="none" cap="none" strike="noStrike">
                <a:solidFill>
                  <a:srgbClr val="000000"/>
                </a:solidFill>
                <a:latin typeface="Arial Narrow"/>
                <a:ea typeface="Arial Narrow"/>
                <a:cs typeface="Arial Narrow"/>
                <a:sym typeface="Arial Narrow"/>
              </a:rPr>
              <a:t>No prior chemotherapy in the advanced setting</a:t>
            </a:r>
            <a:endParaRPr b="0" i="0" sz="1400" u="none" cap="none" strike="noStrike">
              <a:solidFill>
                <a:srgbClr val="000000"/>
              </a:solidFill>
              <a:latin typeface="Arial"/>
              <a:ea typeface="Arial"/>
              <a:cs typeface="Arial"/>
              <a:sym typeface="Arial"/>
            </a:endParaRPr>
          </a:p>
        </p:txBody>
      </p:sp>
      <p:sp>
        <p:nvSpPr>
          <p:cNvPr id="4306" name="Google Shape;4306;p108"/>
          <p:cNvSpPr/>
          <p:nvPr/>
        </p:nvSpPr>
        <p:spPr>
          <a:xfrm>
            <a:off x="7969994" y="3314694"/>
            <a:ext cx="3973800" cy="1884900"/>
          </a:xfrm>
          <a:prstGeom prst="roundRect">
            <a:avLst>
              <a:gd fmla="val 0" name="adj"/>
            </a:avLst>
          </a:prstGeom>
          <a:noFill/>
          <a:ln>
            <a:noFill/>
          </a:ln>
        </p:spPr>
        <p:txBody>
          <a:bodyPr anchorCtr="0" anchor="t" bIns="0" lIns="110875" spcFirstLastPara="1" rIns="0" wrap="square" tIns="0">
            <a:noAutofit/>
          </a:bodyPr>
          <a:lstStyle/>
          <a:p>
            <a:pPr indent="0" lvl="2" marL="0" marR="0" rtl="0" algn="l">
              <a:lnSpc>
                <a:spcPct val="100000"/>
              </a:lnSpc>
              <a:spcBef>
                <a:spcPts val="0"/>
              </a:spcBef>
              <a:spcAft>
                <a:spcPts val="0"/>
              </a:spcAft>
              <a:buClr>
                <a:srgbClr val="F7F7F7"/>
              </a:buClr>
              <a:buSzPts val="1800"/>
              <a:buFont typeface="Arial"/>
              <a:buNone/>
            </a:pPr>
            <a:r>
              <a:rPr b="1" i="0" lang="en-US" sz="1050" u="none" cap="none" strike="noStrike">
                <a:solidFill>
                  <a:srgbClr val="EF3340"/>
                </a:solidFill>
                <a:latin typeface="Arial Narrow"/>
                <a:ea typeface="Arial Narrow"/>
                <a:cs typeface="Arial Narrow"/>
                <a:sym typeface="Arial Narrow"/>
              </a:rPr>
              <a:t>KEY EXCLUSION CRITERIA</a:t>
            </a:r>
            <a:endParaRPr b="1" i="0" sz="800" u="none" cap="none" strike="noStrike">
              <a:solidFill>
                <a:srgbClr val="000000"/>
              </a:solidFill>
              <a:latin typeface="Arial Narrow"/>
              <a:ea typeface="Arial Narrow"/>
              <a:cs typeface="Arial Narrow"/>
              <a:sym typeface="Arial Narrow"/>
            </a:endParaRPr>
          </a:p>
          <a:p>
            <a:pPr indent="-138623" lvl="0" marL="138623" marR="520651" rtl="0" algn="l">
              <a:lnSpc>
                <a:spcPct val="100000"/>
              </a:lnSpc>
              <a:spcBef>
                <a:spcPts val="364"/>
              </a:spcBef>
              <a:spcAft>
                <a:spcPts val="0"/>
              </a:spcAft>
              <a:buClr>
                <a:srgbClr val="EF3340"/>
              </a:buClr>
              <a:buSzPts val="900"/>
              <a:buFont typeface="Tahoma"/>
              <a:buChar char="•"/>
            </a:pPr>
            <a:r>
              <a:rPr b="0" i="0" lang="en-US" sz="900" u="none" cap="none" strike="noStrike">
                <a:solidFill>
                  <a:srgbClr val="000000"/>
                </a:solidFill>
                <a:latin typeface="Arial Narrow"/>
                <a:ea typeface="Arial Narrow"/>
                <a:cs typeface="Arial Narrow"/>
                <a:sym typeface="Arial Narrow"/>
              </a:rPr>
              <a:t>Formal contraindication to ET defined as visceral crisis and/or rapidly or symptomatic progressive visceral disease</a:t>
            </a:r>
            <a:endParaRPr b="0" i="0" sz="1400" u="none" cap="none" strike="noStrike">
              <a:solidFill>
                <a:srgbClr val="000000"/>
              </a:solidFill>
              <a:latin typeface="Arial"/>
              <a:ea typeface="Arial"/>
              <a:cs typeface="Arial"/>
              <a:sym typeface="Arial"/>
            </a:endParaRPr>
          </a:p>
          <a:p>
            <a:pPr indent="-138623" lvl="0" marL="138623" marR="520651" rtl="0" algn="l">
              <a:lnSpc>
                <a:spcPct val="100000"/>
              </a:lnSpc>
              <a:spcBef>
                <a:spcPts val="364"/>
              </a:spcBef>
              <a:spcAft>
                <a:spcPts val="0"/>
              </a:spcAft>
              <a:buClr>
                <a:srgbClr val="EF3340"/>
              </a:buClr>
              <a:buSzPts val="900"/>
              <a:buFont typeface="Tahoma"/>
              <a:buChar char="•"/>
            </a:pPr>
            <a:r>
              <a:rPr b="0" i="0" lang="en-US" sz="900" u="none" cap="none" strike="noStrike">
                <a:solidFill>
                  <a:srgbClr val="000000"/>
                </a:solidFill>
                <a:latin typeface="Arial Narrow"/>
                <a:ea typeface="Arial Narrow"/>
                <a:cs typeface="Arial Narrow"/>
                <a:sym typeface="Arial Narrow"/>
              </a:rPr>
              <a:t>Received treatment with approved or investigational cancer therapy </a:t>
            </a:r>
            <a:br>
              <a:rPr b="0" i="0" lang="en-US" sz="900" u="none" cap="none" strike="noStrike">
                <a:solidFill>
                  <a:srgbClr val="000000"/>
                </a:solidFill>
                <a:latin typeface="Arial Narrow"/>
                <a:ea typeface="Arial Narrow"/>
                <a:cs typeface="Arial Narrow"/>
                <a:sym typeface="Arial Narrow"/>
              </a:rPr>
            </a:br>
            <a:r>
              <a:rPr b="0" i="0" lang="en-US" sz="900" u="none" cap="none" strike="noStrike">
                <a:solidFill>
                  <a:srgbClr val="000000"/>
                </a:solidFill>
                <a:latin typeface="Arial Narrow"/>
                <a:ea typeface="Arial Narrow"/>
                <a:cs typeface="Arial Narrow"/>
                <a:sym typeface="Arial Narrow"/>
              </a:rPr>
              <a:t>≤14 days prior to randomization (except for fulvestrant that must be administered ≥28 days before randomization) </a:t>
            </a:r>
            <a:endParaRPr b="0" i="0" sz="1400" u="none" cap="none" strike="noStrike">
              <a:solidFill>
                <a:srgbClr val="000000"/>
              </a:solidFill>
              <a:latin typeface="Arial"/>
              <a:ea typeface="Arial"/>
              <a:cs typeface="Arial"/>
              <a:sym typeface="Arial"/>
            </a:endParaRPr>
          </a:p>
          <a:p>
            <a:pPr indent="-138623" lvl="0" marL="138623" marR="520651" rtl="0" algn="l">
              <a:lnSpc>
                <a:spcPct val="100000"/>
              </a:lnSpc>
              <a:spcBef>
                <a:spcPts val="364"/>
              </a:spcBef>
              <a:spcAft>
                <a:spcPts val="0"/>
              </a:spcAft>
              <a:buClr>
                <a:srgbClr val="EF3340"/>
              </a:buClr>
              <a:buSzPts val="900"/>
              <a:buFont typeface="Tahoma"/>
              <a:buChar char="•"/>
            </a:pPr>
            <a:r>
              <a:rPr b="0" i="0" lang="en-US" sz="900" u="none" cap="none" strike="noStrike">
                <a:solidFill>
                  <a:srgbClr val="000000"/>
                </a:solidFill>
                <a:latin typeface="Arial Narrow"/>
                <a:ea typeface="Arial Narrow"/>
                <a:cs typeface="Arial Narrow"/>
                <a:sym typeface="Arial Narrow"/>
              </a:rPr>
              <a:t>Known active uncontrolled or symptomatic CNS metastases, metastasis-related spinal cord compression, and/or leptomeningeal disease </a:t>
            </a:r>
            <a:endParaRPr b="0" i="0" sz="1400" u="none" cap="none" strike="noStrike">
              <a:solidFill>
                <a:srgbClr val="000000"/>
              </a:solidFill>
              <a:latin typeface="Arial"/>
              <a:ea typeface="Arial"/>
              <a:cs typeface="Arial"/>
              <a:sym typeface="Arial"/>
            </a:endParaRPr>
          </a:p>
          <a:p>
            <a:pPr indent="-138623" lvl="0" marL="138623" marR="520651" rtl="0" algn="l">
              <a:lnSpc>
                <a:spcPct val="100000"/>
              </a:lnSpc>
              <a:spcBef>
                <a:spcPts val="364"/>
              </a:spcBef>
              <a:spcAft>
                <a:spcPts val="0"/>
              </a:spcAft>
              <a:buClr>
                <a:srgbClr val="EF3340"/>
              </a:buClr>
              <a:buSzPts val="900"/>
              <a:buFont typeface="Tahoma"/>
              <a:buChar char="•"/>
            </a:pPr>
            <a:r>
              <a:rPr b="0" i="0" lang="en-US" sz="900" u="none" cap="none" strike="noStrike">
                <a:solidFill>
                  <a:srgbClr val="000000"/>
                </a:solidFill>
                <a:latin typeface="Arial Narrow"/>
                <a:ea typeface="Arial Narrow"/>
                <a:cs typeface="Arial Narrow"/>
                <a:sym typeface="Arial Narrow"/>
              </a:rPr>
              <a:t>Concurrent malignancy or malignancy within 3 years before randomization </a:t>
            </a:r>
            <a:endParaRPr b="0" i="0" sz="1400" u="none" cap="none" strike="noStrike">
              <a:solidFill>
                <a:srgbClr val="000000"/>
              </a:solidFill>
              <a:latin typeface="Arial"/>
              <a:ea typeface="Arial"/>
              <a:cs typeface="Arial"/>
              <a:sym typeface="Arial"/>
            </a:endParaRPr>
          </a:p>
          <a:p>
            <a:pPr indent="-77011" lvl="0" marL="138623" marR="520651" rtl="0" algn="l">
              <a:lnSpc>
                <a:spcPct val="100000"/>
              </a:lnSpc>
              <a:spcBef>
                <a:spcPts val="364"/>
              </a:spcBef>
              <a:spcAft>
                <a:spcPts val="0"/>
              </a:spcAft>
              <a:buClr>
                <a:srgbClr val="EF3340"/>
              </a:buClr>
              <a:buSzPts val="1600"/>
              <a:buFont typeface="Arial"/>
              <a:buNone/>
            </a:pPr>
            <a:r>
              <a:t/>
            </a:r>
            <a:endParaRPr b="0" i="0" sz="900" u="none" cap="none" strike="noStrike">
              <a:solidFill>
                <a:srgbClr val="4D4D4E"/>
              </a:solidFill>
              <a:latin typeface="Arial Narrow"/>
              <a:ea typeface="Arial Narrow"/>
              <a:cs typeface="Arial Narrow"/>
              <a:sym typeface="Arial Narrow"/>
            </a:endParaRPr>
          </a:p>
        </p:txBody>
      </p:sp>
      <p:grpSp>
        <p:nvGrpSpPr>
          <p:cNvPr id="4307" name="Google Shape;4307;p108"/>
          <p:cNvGrpSpPr/>
          <p:nvPr/>
        </p:nvGrpSpPr>
        <p:grpSpPr>
          <a:xfrm>
            <a:off x="547659" y="1251710"/>
            <a:ext cx="6886087" cy="1321300"/>
            <a:chOff x="804064" y="2714269"/>
            <a:chExt cx="10331713" cy="2457775"/>
          </a:xfrm>
        </p:grpSpPr>
        <p:sp>
          <p:nvSpPr>
            <p:cNvPr id="4308" name="Google Shape;4308;p108"/>
            <p:cNvSpPr/>
            <p:nvPr/>
          </p:nvSpPr>
          <p:spPr>
            <a:xfrm>
              <a:off x="804064" y="3193463"/>
              <a:ext cx="2664600" cy="1908900"/>
            </a:xfrm>
            <a:prstGeom prst="roundRect">
              <a:avLst>
                <a:gd fmla="val 11056" name="adj"/>
              </a:avLst>
            </a:prstGeom>
            <a:solidFill>
              <a:srgbClr val="D8D8D8"/>
            </a:solidFill>
            <a:ln>
              <a:noFill/>
            </a:ln>
          </p:spPr>
          <p:txBody>
            <a:bodyPr anchorCtr="0" anchor="ctr" bIns="110875" lIns="55425" spcFirstLastPara="1" rIns="55425" wrap="square" tIns="110875">
              <a:noAutofit/>
            </a:bodyPr>
            <a:lstStyle/>
            <a:p>
              <a:pPr indent="0" lvl="0" marL="0" marR="0" rtl="0" algn="ctr">
                <a:lnSpc>
                  <a:spcPct val="100000"/>
                </a:lnSpc>
                <a:spcBef>
                  <a:spcPts val="182"/>
                </a:spcBef>
                <a:spcAft>
                  <a:spcPts val="0"/>
                </a:spcAft>
                <a:buClr>
                  <a:srgbClr val="000000"/>
                </a:buClr>
                <a:buSzPts val="1031"/>
                <a:buFont typeface="Arial"/>
                <a:buNone/>
              </a:pPr>
              <a:r>
                <a:t/>
              </a:r>
              <a:endParaRPr b="0" i="0" sz="1000" u="none" cap="none" strike="noStrike">
                <a:solidFill>
                  <a:srgbClr val="000000"/>
                </a:solidFill>
                <a:latin typeface="Arial Narrow"/>
                <a:ea typeface="Arial Narrow"/>
                <a:cs typeface="Arial Narrow"/>
                <a:sym typeface="Arial Narrow"/>
              </a:endParaRPr>
            </a:p>
            <a:p>
              <a:pPr indent="0" lvl="0" marL="0" marR="0" rtl="0" algn="ctr">
                <a:lnSpc>
                  <a:spcPct val="100000"/>
                </a:lnSpc>
                <a:spcBef>
                  <a:spcPts val="182"/>
                </a:spcBef>
                <a:spcAft>
                  <a:spcPts val="0"/>
                </a:spcAft>
                <a:buClr>
                  <a:srgbClr val="000000"/>
                </a:buClr>
                <a:buSzPts val="1031"/>
                <a:buFont typeface="Arial"/>
                <a:buNone/>
              </a:pPr>
              <a:r>
                <a:rPr b="0" i="0" lang="en-US" sz="1000" u="none" cap="none" strike="noStrike">
                  <a:solidFill>
                    <a:srgbClr val="000000"/>
                  </a:solidFill>
                  <a:latin typeface="Arial Narrow"/>
                  <a:ea typeface="Arial Narrow"/>
                  <a:cs typeface="Arial Narrow"/>
                  <a:sym typeface="Arial Narrow"/>
                </a:rPr>
                <a:t>ER+/HER2− </a:t>
              </a:r>
              <a:br>
                <a:rPr b="0" i="0" lang="en-US" sz="1000" u="none" cap="none" strike="noStrike">
                  <a:solidFill>
                    <a:srgbClr val="000000"/>
                  </a:solidFill>
                  <a:latin typeface="Arial Narrow"/>
                  <a:ea typeface="Arial Narrow"/>
                  <a:cs typeface="Arial Narrow"/>
                  <a:sym typeface="Arial Narrow"/>
                </a:rPr>
              </a:br>
              <a:r>
                <a:rPr b="0" i="1" lang="en-US" sz="1000" u="none" cap="none" strike="noStrike">
                  <a:solidFill>
                    <a:srgbClr val="000000"/>
                  </a:solidFill>
                  <a:latin typeface="Arial Narrow"/>
                  <a:ea typeface="Arial Narrow"/>
                  <a:cs typeface="Arial Narrow"/>
                  <a:sym typeface="Arial Narrow"/>
                </a:rPr>
                <a:t>ESR1-</a:t>
              </a:r>
              <a:r>
                <a:rPr b="0" i="0" lang="en-US" sz="1000" u="none" cap="none" strike="noStrike">
                  <a:solidFill>
                    <a:srgbClr val="000000"/>
                  </a:solidFill>
                  <a:latin typeface="Arial Narrow"/>
                  <a:ea typeface="Arial Narrow"/>
                  <a:cs typeface="Arial Narrow"/>
                  <a:sym typeface="Arial Narrow"/>
                </a:rPr>
                <a:t>mut aBC</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364"/>
                </a:spcBef>
                <a:spcAft>
                  <a:spcPts val="0"/>
                </a:spcAft>
                <a:buClr>
                  <a:srgbClr val="000000"/>
                </a:buClr>
                <a:buSzPts val="1031"/>
                <a:buFont typeface="Arial"/>
                <a:buNone/>
              </a:pPr>
              <a:r>
                <a:rPr b="0" i="0" lang="en-US" sz="1000" u="none" cap="none" strike="noStrike">
                  <a:solidFill>
                    <a:srgbClr val="000000"/>
                  </a:solidFill>
                  <a:latin typeface="Arial Narrow"/>
                  <a:ea typeface="Arial Narrow"/>
                  <a:cs typeface="Arial Narrow"/>
                  <a:sym typeface="Arial Narrow"/>
                </a:rPr>
                <a:t>N=240</a:t>
              </a:r>
              <a:endParaRPr b="0" i="0" sz="1400" u="none" cap="none" strike="noStrike">
                <a:solidFill>
                  <a:srgbClr val="000000"/>
                </a:solidFill>
                <a:latin typeface="Arial"/>
                <a:ea typeface="Arial"/>
                <a:cs typeface="Arial"/>
                <a:sym typeface="Arial"/>
              </a:endParaRPr>
            </a:p>
          </p:txBody>
        </p:sp>
        <p:sp>
          <p:nvSpPr>
            <p:cNvPr id="4309" name="Google Shape;4309;p108"/>
            <p:cNvSpPr/>
            <p:nvPr/>
          </p:nvSpPr>
          <p:spPr>
            <a:xfrm>
              <a:off x="8197160" y="2714269"/>
              <a:ext cx="990600" cy="416700"/>
            </a:xfrm>
            <a:prstGeom prst="rect">
              <a:avLst/>
            </a:prstGeom>
            <a:noFill/>
            <a:ln>
              <a:noFill/>
            </a:ln>
          </p:spPr>
          <p:txBody>
            <a:bodyPr anchorCtr="0" anchor="ctr" bIns="55425" lIns="0" spcFirstLastPara="1" rIns="0" wrap="square" tIns="0">
              <a:noAutofit/>
            </a:bodyPr>
            <a:lstStyle/>
            <a:p>
              <a:pPr indent="0" lvl="0" marL="0" marR="0" rtl="0" algn="ctr">
                <a:lnSpc>
                  <a:spcPct val="100000"/>
                </a:lnSpc>
                <a:spcBef>
                  <a:spcPts val="0"/>
                </a:spcBef>
                <a:spcAft>
                  <a:spcPts val="0"/>
                </a:spcAft>
                <a:buClr>
                  <a:srgbClr val="1C3F8B"/>
                </a:buClr>
                <a:buSzPts val="1092"/>
                <a:buFont typeface="Arial"/>
                <a:buNone/>
              </a:pPr>
              <a:r>
                <a:rPr b="1" i="0" lang="en-US" sz="1050" u="none" cap="none" strike="noStrike">
                  <a:solidFill>
                    <a:srgbClr val="262626"/>
                  </a:solidFill>
                  <a:latin typeface="Arial Narrow"/>
                  <a:ea typeface="Arial Narrow"/>
                  <a:cs typeface="Arial Narrow"/>
                  <a:sym typeface="Arial Narrow"/>
                </a:rPr>
                <a:t>PHASE 3</a:t>
              </a:r>
              <a:endParaRPr b="1" i="0" sz="800" u="none" cap="none" strike="noStrike">
                <a:solidFill>
                  <a:srgbClr val="262626"/>
                </a:solidFill>
                <a:latin typeface="Arial Narrow"/>
                <a:ea typeface="Arial Narrow"/>
                <a:cs typeface="Arial Narrow"/>
                <a:sym typeface="Arial Narrow"/>
              </a:endParaRPr>
            </a:p>
          </p:txBody>
        </p:sp>
        <p:sp>
          <p:nvSpPr>
            <p:cNvPr id="4310" name="Google Shape;4310;p108"/>
            <p:cNvSpPr/>
            <p:nvPr/>
          </p:nvSpPr>
          <p:spPr>
            <a:xfrm>
              <a:off x="6289342" y="3158900"/>
              <a:ext cx="4806300" cy="907500"/>
            </a:xfrm>
            <a:prstGeom prst="roundRect">
              <a:avLst>
                <a:gd fmla="val 16314" name="adj"/>
              </a:avLst>
            </a:prstGeom>
            <a:solidFill>
              <a:schemeClr val="accent1"/>
            </a:solidFill>
            <a:ln>
              <a:noFill/>
            </a:ln>
          </p:spPr>
          <p:txBody>
            <a:bodyPr anchorCtr="0" anchor="ctr" bIns="55425" lIns="55425" spcFirstLastPara="1" rIns="55425" wrap="square" tIns="55425">
              <a:noAutofit/>
            </a:bodyPr>
            <a:lstStyle/>
            <a:p>
              <a:pPr indent="0" lvl="0" marL="0" marR="0" rtl="0" algn="ctr">
                <a:lnSpc>
                  <a:spcPct val="100000"/>
                </a:lnSpc>
                <a:spcBef>
                  <a:spcPts val="0"/>
                </a:spcBef>
                <a:spcAft>
                  <a:spcPts val="0"/>
                </a:spcAft>
                <a:buClr>
                  <a:srgbClr val="000000"/>
                </a:buClr>
                <a:buSzPts val="1092"/>
                <a:buFont typeface="Arial"/>
                <a:buNone/>
              </a:pPr>
              <a:r>
                <a:t/>
              </a:r>
              <a:endParaRPr b="0" baseline="30000" i="0" sz="1050" u="none" cap="none" strike="noStrike">
                <a:solidFill>
                  <a:srgbClr val="FFFFFF"/>
                </a:solidFill>
                <a:latin typeface="Arial Narrow"/>
                <a:ea typeface="Arial Narrow"/>
                <a:cs typeface="Arial Narrow"/>
                <a:sym typeface="Arial Narrow"/>
              </a:endParaRPr>
            </a:p>
          </p:txBody>
        </p:sp>
        <p:sp>
          <p:nvSpPr>
            <p:cNvPr id="4311" name="Google Shape;4311;p108"/>
            <p:cNvSpPr/>
            <p:nvPr/>
          </p:nvSpPr>
          <p:spPr>
            <a:xfrm>
              <a:off x="8556204" y="3529984"/>
              <a:ext cx="272700" cy="274200"/>
            </a:xfrm>
            <a:prstGeom prst="mathPlus">
              <a:avLst>
                <a:gd fmla="val 5976" name="adj1"/>
              </a:avLst>
            </a:prstGeom>
            <a:solidFill>
              <a:srgbClr val="FFFFFF"/>
            </a:solidFill>
            <a:ln cap="flat" cmpd="sng" w="25400">
              <a:solidFill>
                <a:srgbClr val="FFFFFF"/>
              </a:solidFill>
              <a:prstDash val="solid"/>
              <a:round/>
              <a:headEnd len="sm" w="sm" type="none"/>
              <a:tailEnd len="sm" w="sm" type="none"/>
            </a:ln>
          </p:spPr>
          <p:txBody>
            <a:bodyPr anchorCtr="0" anchor="ctr" bIns="27700" lIns="55425" spcFirstLastPara="1" rIns="55425" wrap="square" tIns="27700">
              <a:noAutofit/>
            </a:bodyPr>
            <a:lstStyle/>
            <a:p>
              <a:pPr indent="0" lvl="0" marL="0" marR="0" rtl="0" algn="ctr">
                <a:lnSpc>
                  <a:spcPct val="100000"/>
                </a:lnSpc>
                <a:spcBef>
                  <a:spcPts val="0"/>
                </a:spcBef>
                <a:spcAft>
                  <a:spcPts val="0"/>
                </a:spcAft>
                <a:buClr>
                  <a:srgbClr val="000000"/>
                </a:buClr>
                <a:buSzPts val="1092"/>
                <a:buFont typeface="Arial"/>
                <a:buNone/>
              </a:pPr>
              <a:r>
                <a:t/>
              </a:r>
              <a:endParaRPr b="0" i="0" sz="1050" u="none" cap="none" strike="noStrike">
                <a:solidFill>
                  <a:srgbClr val="EF3340"/>
                </a:solidFill>
                <a:latin typeface="Arial Narrow"/>
                <a:ea typeface="Arial Narrow"/>
                <a:cs typeface="Arial Narrow"/>
                <a:sym typeface="Arial Narrow"/>
              </a:endParaRPr>
            </a:p>
          </p:txBody>
        </p:sp>
        <p:sp>
          <p:nvSpPr>
            <p:cNvPr id="4312" name="Google Shape;4312;p108"/>
            <p:cNvSpPr/>
            <p:nvPr/>
          </p:nvSpPr>
          <p:spPr>
            <a:xfrm>
              <a:off x="6329477" y="4259745"/>
              <a:ext cx="4806300" cy="912299"/>
            </a:xfrm>
            <a:prstGeom prst="roundRect">
              <a:avLst>
                <a:gd fmla="val 16314" name="adj"/>
              </a:avLst>
            </a:prstGeom>
            <a:solidFill>
              <a:schemeClr val="lt2"/>
            </a:solidFill>
            <a:ln>
              <a:noFill/>
            </a:ln>
          </p:spPr>
          <p:txBody>
            <a:bodyPr anchorCtr="0" anchor="ctr" bIns="55425" lIns="55425" spcFirstLastPara="1" rIns="55425" wrap="square" tIns="0">
              <a:noAutofit/>
            </a:bodyPr>
            <a:lstStyle/>
            <a:p>
              <a:pPr indent="0" lvl="0" marL="0" marR="0" rtl="0" algn="ctr">
                <a:lnSpc>
                  <a:spcPct val="100000"/>
                </a:lnSpc>
                <a:spcBef>
                  <a:spcPts val="0"/>
                </a:spcBef>
                <a:spcAft>
                  <a:spcPts val="0"/>
                </a:spcAft>
                <a:buClr>
                  <a:srgbClr val="000000"/>
                </a:buClr>
                <a:buSzPts val="1092"/>
                <a:buFont typeface="Arial"/>
                <a:buNone/>
              </a:pPr>
              <a:r>
                <a:t/>
              </a:r>
              <a:endParaRPr b="0" i="0" sz="1050" u="none" cap="none" strike="noStrike">
                <a:solidFill>
                  <a:srgbClr val="FFFFFF"/>
                </a:solidFill>
                <a:latin typeface="Arial Narrow"/>
                <a:ea typeface="Arial Narrow"/>
                <a:cs typeface="Arial Narrow"/>
                <a:sym typeface="Arial Narrow"/>
              </a:endParaRPr>
            </a:p>
          </p:txBody>
        </p:sp>
        <p:sp>
          <p:nvSpPr>
            <p:cNvPr id="4313" name="Google Shape;4313;p108"/>
            <p:cNvSpPr/>
            <p:nvPr/>
          </p:nvSpPr>
          <p:spPr>
            <a:xfrm>
              <a:off x="8575528" y="4583789"/>
              <a:ext cx="272700" cy="274200"/>
            </a:xfrm>
            <a:prstGeom prst="mathPlus">
              <a:avLst>
                <a:gd fmla="val 5976" name="adj1"/>
              </a:avLst>
            </a:prstGeom>
            <a:solidFill>
              <a:srgbClr val="FFFFFF"/>
            </a:solidFill>
            <a:ln cap="flat" cmpd="sng" w="25400">
              <a:solidFill>
                <a:srgbClr val="FFFFFF"/>
              </a:solidFill>
              <a:prstDash val="solid"/>
              <a:round/>
              <a:headEnd len="sm" w="sm" type="none"/>
              <a:tailEnd len="sm" w="sm" type="none"/>
            </a:ln>
          </p:spPr>
          <p:txBody>
            <a:bodyPr anchorCtr="0" anchor="ctr" bIns="27700" lIns="55425" spcFirstLastPara="1" rIns="55425" wrap="square" tIns="27700">
              <a:noAutofit/>
            </a:bodyPr>
            <a:lstStyle/>
            <a:p>
              <a:pPr indent="0" lvl="0" marL="0" marR="0" rtl="0" algn="ctr">
                <a:lnSpc>
                  <a:spcPct val="100000"/>
                </a:lnSpc>
                <a:spcBef>
                  <a:spcPts val="0"/>
                </a:spcBef>
                <a:spcAft>
                  <a:spcPts val="0"/>
                </a:spcAft>
                <a:buClr>
                  <a:srgbClr val="000000"/>
                </a:buClr>
                <a:buSzPts val="1092"/>
                <a:buFont typeface="Arial"/>
                <a:buNone/>
              </a:pPr>
              <a:r>
                <a:t/>
              </a:r>
              <a:endParaRPr b="0" i="0" sz="1050" u="none" cap="none" strike="noStrike">
                <a:solidFill>
                  <a:srgbClr val="EF3340"/>
                </a:solidFill>
                <a:latin typeface="Arial Narrow"/>
                <a:ea typeface="Arial Narrow"/>
                <a:cs typeface="Arial Narrow"/>
                <a:sym typeface="Arial Narrow"/>
              </a:endParaRPr>
            </a:p>
          </p:txBody>
        </p:sp>
        <p:grpSp>
          <p:nvGrpSpPr>
            <p:cNvPr id="4314" name="Google Shape;4314;p108"/>
            <p:cNvGrpSpPr/>
            <p:nvPr/>
          </p:nvGrpSpPr>
          <p:grpSpPr>
            <a:xfrm>
              <a:off x="3468664" y="3667138"/>
              <a:ext cx="2860850" cy="1048826"/>
              <a:chOff x="3974577" y="1837484"/>
              <a:chExt cx="1734900" cy="858003"/>
            </a:xfrm>
          </p:grpSpPr>
          <p:cxnSp>
            <p:nvCxnSpPr>
              <p:cNvPr id="4315" name="Google Shape;4315;p108"/>
              <p:cNvCxnSpPr/>
              <p:nvPr/>
            </p:nvCxnSpPr>
            <p:spPr>
              <a:xfrm flipH="1" rot="10800000">
                <a:off x="3986292" y="1837484"/>
                <a:ext cx="1710600" cy="393300"/>
              </a:xfrm>
              <a:prstGeom prst="bentConnector3">
                <a:avLst>
                  <a:gd fmla="val 44920" name="adj1"/>
                </a:avLst>
              </a:prstGeom>
              <a:noFill/>
              <a:ln cap="flat" cmpd="sng" w="15875">
                <a:solidFill>
                  <a:srgbClr val="595959"/>
                </a:solidFill>
                <a:prstDash val="solid"/>
                <a:round/>
                <a:headEnd len="sm" w="sm" type="none"/>
                <a:tailEnd len="lg" w="lg" type="triangle"/>
              </a:ln>
            </p:spPr>
          </p:cxnSp>
          <p:cxnSp>
            <p:nvCxnSpPr>
              <p:cNvPr id="4316" name="Google Shape;4316;p108"/>
              <p:cNvCxnSpPr>
                <a:stCxn id="4308" idx="3"/>
                <a:endCxn id="4312" idx="1"/>
              </p:cNvCxnSpPr>
              <p:nvPr/>
            </p:nvCxnSpPr>
            <p:spPr>
              <a:xfrm>
                <a:off x="3974577" y="2230787"/>
                <a:ext cx="1734900" cy="464700"/>
              </a:xfrm>
              <a:prstGeom prst="bentConnector3">
                <a:avLst>
                  <a:gd fmla="val 44966" name="adj1"/>
                </a:avLst>
              </a:prstGeom>
              <a:noFill/>
              <a:ln cap="flat" cmpd="sng" w="15875">
                <a:solidFill>
                  <a:srgbClr val="595959"/>
                </a:solidFill>
                <a:prstDash val="solid"/>
                <a:round/>
                <a:headEnd len="sm" w="sm" type="none"/>
                <a:tailEnd len="lg" w="lg" type="triangle"/>
              </a:ln>
            </p:spPr>
          </p:cxnSp>
        </p:grpSp>
        <p:grpSp>
          <p:nvGrpSpPr>
            <p:cNvPr id="4317" name="Google Shape;4317;p108"/>
            <p:cNvGrpSpPr/>
            <p:nvPr/>
          </p:nvGrpSpPr>
          <p:grpSpPr>
            <a:xfrm>
              <a:off x="3879556" y="3811601"/>
              <a:ext cx="643200" cy="1050394"/>
              <a:chOff x="3936706" y="3811601"/>
              <a:chExt cx="643200" cy="1050394"/>
            </a:xfrm>
          </p:grpSpPr>
          <p:sp>
            <p:nvSpPr>
              <p:cNvPr id="4318" name="Google Shape;4318;p108"/>
              <p:cNvSpPr/>
              <p:nvPr/>
            </p:nvSpPr>
            <p:spPr>
              <a:xfrm>
                <a:off x="3936706" y="4302195"/>
                <a:ext cx="643200" cy="559800"/>
              </a:xfrm>
              <a:prstGeom prst="roundRect">
                <a:avLst>
                  <a:gd fmla="val 3669" name="adj"/>
                </a:avLst>
              </a:prstGeom>
              <a:noFill/>
              <a:ln>
                <a:noFill/>
              </a:ln>
            </p:spPr>
            <p:txBody>
              <a:bodyPr anchorCtr="0" anchor="ctr" bIns="27700" lIns="55425" spcFirstLastPara="1" rIns="55425" wrap="square" tIns="27700">
                <a:noAutofit/>
              </a:bodyPr>
              <a:lstStyle/>
              <a:p>
                <a:pPr indent="0" lvl="2" marL="0" marR="0" rtl="0" algn="ctr">
                  <a:lnSpc>
                    <a:spcPct val="110000"/>
                  </a:lnSpc>
                  <a:spcBef>
                    <a:spcPts val="0"/>
                  </a:spcBef>
                  <a:spcAft>
                    <a:spcPts val="0"/>
                  </a:spcAft>
                  <a:buClr>
                    <a:srgbClr val="000000"/>
                  </a:buClr>
                  <a:buSzPts val="970"/>
                  <a:buFont typeface="Arial"/>
                  <a:buNone/>
                </a:pPr>
                <a:r>
                  <a:rPr b="0" i="0" lang="en-US" sz="900" u="none" cap="none" strike="noStrike">
                    <a:solidFill>
                      <a:srgbClr val="000000"/>
                    </a:solidFill>
                    <a:latin typeface="Arial Narrow"/>
                    <a:ea typeface="Arial Narrow"/>
                    <a:cs typeface="Arial Narrow"/>
                    <a:sym typeface="Arial Narrow"/>
                  </a:rPr>
                  <a:t>1:1</a:t>
                </a:r>
                <a:endParaRPr b="0" i="0" sz="800" u="none" cap="none" strike="noStrike">
                  <a:solidFill>
                    <a:srgbClr val="000000"/>
                  </a:solidFill>
                  <a:latin typeface="Arial Narrow"/>
                  <a:ea typeface="Arial Narrow"/>
                  <a:cs typeface="Arial Narrow"/>
                  <a:sym typeface="Arial Narrow"/>
                </a:endParaRPr>
              </a:p>
            </p:txBody>
          </p:sp>
          <p:sp>
            <p:nvSpPr>
              <p:cNvPr id="4319" name="Google Shape;4319;p108"/>
              <p:cNvSpPr/>
              <p:nvPr/>
            </p:nvSpPr>
            <p:spPr>
              <a:xfrm>
                <a:off x="4033732" y="3811601"/>
                <a:ext cx="452100" cy="585900"/>
              </a:xfrm>
              <a:prstGeom prst="ellipse">
                <a:avLst/>
              </a:prstGeom>
              <a:solidFill>
                <a:schemeClr val="accent6"/>
              </a:solidFill>
              <a:ln>
                <a:noFill/>
              </a:ln>
            </p:spPr>
            <p:txBody>
              <a:bodyPr anchorCtr="0" anchor="ctr" bIns="27700" lIns="55425" spcFirstLastPara="1" rIns="55425" wrap="square" tIns="27700">
                <a:noAutofit/>
              </a:bodyPr>
              <a:lstStyle/>
              <a:p>
                <a:pPr indent="0" lvl="0" marL="0" marR="0" rtl="0" algn="ctr">
                  <a:lnSpc>
                    <a:spcPct val="100000"/>
                  </a:lnSpc>
                  <a:spcBef>
                    <a:spcPts val="0"/>
                  </a:spcBef>
                  <a:spcAft>
                    <a:spcPts val="0"/>
                  </a:spcAft>
                  <a:buClr>
                    <a:srgbClr val="FFFFFF"/>
                  </a:buClr>
                  <a:buSzPts val="1092"/>
                  <a:buFont typeface="Arial"/>
                  <a:buNone/>
                </a:pPr>
                <a:r>
                  <a:rPr b="1" i="0" lang="en-US" sz="1050" u="none" cap="none" strike="noStrike">
                    <a:solidFill>
                      <a:srgbClr val="FFFFFF"/>
                    </a:solidFill>
                    <a:latin typeface="Arial Narrow"/>
                    <a:ea typeface="Arial Narrow"/>
                    <a:cs typeface="Arial Narrow"/>
                    <a:sym typeface="Arial Narrow"/>
                  </a:rPr>
                  <a:t>R</a:t>
                </a:r>
                <a:endParaRPr b="1" i="0" sz="800" u="none" cap="none" strike="noStrike">
                  <a:solidFill>
                    <a:srgbClr val="000000"/>
                  </a:solidFill>
                  <a:latin typeface="Arial Narrow"/>
                  <a:ea typeface="Arial Narrow"/>
                  <a:cs typeface="Arial Narrow"/>
                  <a:sym typeface="Arial Narrow"/>
                </a:endParaRPr>
              </a:p>
            </p:txBody>
          </p:sp>
        </p:grpSp>
        <p:sp>
          <p:nvSpPr>
            <p:cNvPr id="4320" name="Google Shape;4320;p108"/>
            <p:cNvSpPr/>
            <p:nvPr/>
          </p:nvSpPr>
          <p:spPr>
            <a:xfrm>
              <a:off x="5201184" y="3243097"/>
              <a:ext cx="856800" cy="559800"/>
            </a:xfrm>
            <a:prstGeom prst="roundRect">
              <a:avLst>
                <a:gd fmla="val 3669" name="adj"/>
              </a:avLst>
            </a:prstGeom>
            <a:noFill/>
            <a:ln>
              <a:noFill/>
            </a:ln>
          </p:spPr>
          <p:txBody>
            <a:bodyPr anchorCtr="0" anchor="ctr" bIns="27700" lIns="55425" spcFirstLastPara="1" rIns="55425" wrap="square" tIns="27700">
              <a:noAutofit/>
            </a:bodyPr>
            <a:lstStyle/>
            <a:p>
              <a:pPr indent="0" lvl="2" marL="0" marR="0" rtl="0" algn="ctr">
                <a:lnSpc>
                  <a:spcPct val="110000"/>
                </a:lnSpc>
                <a:spcBef>
                  <a:spcPts val="0"/>
                </a:spcBef>
                <a:spcAft>
                  <a:spcPts val="0"/>
                </a:spcAft>
                <a:buClr>
                  <a:srgbClr val="000000"/>
                </a:buClr>
                <a:buSzPts val="728"/>
                <a:buFont typeface="Arial"/>
                <a:buNone/>
              </a:pPr>
              <a:r>
                <a:rPr b="0" i="0" lang="en-US" sz="800" u="none" cap="none" strike="noStrike">
                  <a:solidFill>
                    <a:srgbClr val="000000"/>
                  </a:solidFill>
                  <a:latin typeface="Arial Narrow"/>
                  <a:ea typeface="Arial Narrow"/>
                  <a:cs typeface="Arial Narrow"/>
                  <a:sym typeface="Arial Narrow"/>
                </a:rPr>
                <a:t>Arm A</a:t>
              </a:r>
              <a:endParaRPr b="0" i="0" sz="1400" u="none" cap="none" strike="noStrike">
                <a:solidFill>
                  <a:srgbClr val="000000"/>
                </a:solidFill>
                <a:latin typeface="Arial"/>
                <a:ea typeface="Arial"/>
                <a:cs typeface="Arial"/>
                <a:sym typeface="Arial"/>
              </a:endParaRPr>
            </a:p>
          </p:txBody>
        </p:sp>
        <p:sp>
          <p:nvSpPr>
            <p:cNvPr id="4321" name="Google Shape;4321;p108"/>
            <p:cNvSpPr/>
            <p:nvPr/>
          </p:nvSpPr>
          <p:spPr>
            <a:xfrm>
              <a:off x="5201184" y="4297439"/>
              <a:ext cx="856800" cy="559800"/>
            </a:xfrm>
            <a:prstGeom prst="roundRect">
              <a:avLst>
                <a:gd fmla="val 3669" name="adj"/>
              </a:avLst>
            </a:prstGeom>
            <a:noFill/>
            <a:ln>
              <a:noFill/>
            </a:ln>
          </p:spPr>
          <p:txBody>
            <a:bodyPr anchorCtr="0" anchor="ctr" bIns="27700" lIns="55425" spcFirstLastPara="1" rIns="55425" wrap="square" tIns="27700">
              <a:noAutofit/>
            </a:bodyPr>
            <a:lstStyle/>
            <a:p>
              <a:pPr indent="0" lvl="2" marL="0" marR="0" rtl="0" algn="ctr">
                <a:lnSpc>
                  <a:spcPct val="110000"/>
                </a:lnSpc>
                <a:spcBef>
                  <a:spcPts val="0"/>
                </a:spcBef>
                <a:spcAft>
                  <a:spcPts val="0"/>
                </a:spcAft>
                <a:buClr>
                  <a:srgbClr val="000000"/>
                </a:buClr>
                <a:buSzPts val="728"/>
                <a:buFont typeface="Arial"/>
                <a:buNone/>
              </a:pPr>
              <a:r>
                <a:rPr b="0" i="0" lang="en-US" sz="800" u="none" cap="none" strike="noStrike">
                  <a:solidFill>
                    <a:srgbClr val="000000"/>
                  </a:solidFill>
                  <a:latin typeface="Arial Narrow"/>
                  <a:ea typeface="Arial Narrow"/>
                  <a:cs typeface="Arial Narrow"/>
                  <a:sym typeface="Arial Narrow"/>
                </a:rPr>
                <a:t>Arm B</a:t>
              </a:r>
              <a:endParaRPr b="0" i="0" sz="1400" u="none" cap="none" strike="noStrike">
                <a:solidFill>
                  <a:srgbClr val="000000"/>
                </a:solidFill>
                <a:latin typeface="Arial"/>
                <a:ea typeface="Arial"/>
                <a:cs typeface="Arial"/>
                <a:sym typeface="Arial"/>
              </a:endParaRPr>
            </a:p>
          </p:txBody>
        </p:sp>
        <p:sp>
          <p:nvSpPr>
            <p:cNvPr id="4322" name="Google Shape;4322;p108"/>
            <p:cNvSpPr txBox="1"/>
            <p:nvPr/>
          </p:nvSpPr>
          <p:spPr>
            <a:xfrm>
              <a:off x="9257376" y="4509882"/>
              <a:ext cx="1392900" cy="419100"/>
            </a:xfrm>
            <a:prstGeom prst="rect">
              <a:avLst/>
            </a:prstGeom>
            <a:noFill/>
            <a:ln>
              <a:noFill/>
            </a:ln>
          </p:spPr>
          <p:txBody>
            <a:bodyPr anchorCtr="0" anchor="t" bIns="27700" lIns="55425" spcFirstLastPara="1" rIns="55425" wrap="square" tIns="27700">
              <a:spAutoFit/>
            </a:bodyPr>
            <a:lstStyle/>
            <a:p>
              <a:pPr indent="0" lvl="0" marL="0" marR="0" rtl="0" algn="ctr">
                <a:lnSpc>
                  <a:spcPct val="100000"/>
                </a:lnSpc>
                <a:spcBef>
                  <a:spcPts val="0"/>
                </a:spcBef>
                <a:spcAft>
                  <a:spcPts val="0"/>
                </a:spcAft>
                <a:buClr>
                  <a:srgbClr val="FFFFFF"/>
                </a:buClr>
                <a:buSzPts val="1092"/>
                <a:buFont typeface="Arial"/>
                <a:buNone/>
              </a:pPr>
              <a:r>
                <a:rPr b="1" i="0" lang="en-US" sz="1100" u="none" cap="none" strike="noStrike">
                  <a:solidFill>
                    <a:srgbClr val="FFFFFF"/>
                  </a:solidFill>
                  <a:latin typeface="Arial Narrow"/>
                  <a:ea typeface="Arial Narrow"/>
                  <a:cs typeface="Arial Narrow"/>
                  <a:sym typeface="Arial Narrow"/>
                </a:rPr>
                <a:t>Placebo</a:t>
              </a:r>
              <a:endParaRPr b="0" i="0" sz="1400" u="none" cap="none" strike="noStrike">
                <a:solidFill>
                  <a:srgbClr val="000000"/>
                </a:solidFill>
                <a:latin typeface="Arial"/>
                <a:ea typeface="Arial"/>
                <a:cs typeface="Arial"/>
                <a:sym typeface="Arial"/>
              </a:endParaRPr>
            </a:p>
          </p:txBody>
        </p:sp>
      </p:grpSp>
      <p:grpSp>
        <p:nvGrpSpPr>
          <p:cNvPr id="4323" name="Google Shape;4323;p108"/>
          <p:cNvGrpSpPr/>
          <p:nvPr/>
        </p:nvGrpSpPr>
        <p:grpSpPr>
          <a:xfrm>
            <a:off x="7830969" y="1453132"/>
            <a:ext cx="3984157" cy="1134366"/>
            <a:chOff x="13585662" y="3089764"/>
            <a:chExt cx="6570179" cy="2110448"/>
          </a:xfrm>
        </p:grpSpPr>
        <p:sp>
          <p:nvSpPr>
            <p:cNvPr id="4324" name="Google Shape;4324;p108"/>
            <p:cNvSpPr/>
            <p:nvPr/>
          </p:nvSpPr>
          <p:spPr>
            <a:xfrm>
              <a:off x="13585662" y="3089764"/>
              <a:ext cx="5445000" cy="434400"/>
            </a:xfrm>
            <a:prstGeom prst="roundRect">
              <a:avLst>
                <a:gd fmla="val 50000" name="adj"/>
              </a:avLst>
            </a:prstGeom>
            <a:solidFill>
              <a:srgbClr val="B7B7B7"/>
            </a:solidFill>
            <a:ln>
              <a:noFill/>
            </a:ln>
          </p:spPr>
          <p:txBody>
            <a:bodyPr anchorCtr="0" anchor="ctr" bIns="27700" lIns="277225" spcFirstLastPara="1" rIns="55425" wrap="square" tIns="27700">
              <a:noAutofit/>
            </a:bodyPr>
            <a:lstStyle/>
            <a:p>
              <a:pPr indent="0" lvl="0" marL="0" marR="0" rtl="0" algn="l">
                <a:lnSpc>
                  <a:spcPct val="100000"/>
                </a:lnSpc>
                <a:spcBef>
                  <a:spcPts val="0"/>
                </a:spcBef>
                <a:spcAft>
                  <a:spcPts val="0"/>
                </a:spcAft>
                <a:buClr>
                  <a:srgbClr val="224870"/>
                </a:buClr>
                <a:buSzPts val="1092"/>
                <a:buFont typeface="Arial"/>
                <a:buNone/>
              </a:pPr>
              <a:r>
                <a:rPr b="1" i="0" lang="en-US" sz="1050" u="none" cap="none" strike="noStrike">
                  <a:solidFill>
                    <a:srgbClr val="262626"/>
                  </a:solidFill>
                  <a:latin typeface="Arial Narrow"/>
                  <a:ea typeface="Arial Narrow"/>
                  <a:cs typeface="Arial Narrow"/>
                  <a:sym typeface="Arial Narrow"/>
                </a:rPr>
                <a:t>PHASE 3 OBJECTIVES</a:t>
              </a:r>
              <a:endParaRPr b="1" i="0" sz="800" u="none" cap="none" strike="noStrike">
                <a:solidFill>
                  <a:srgbClr val="262626"/>
                </a:solidFill>
                <a:latin typeface="Arial Narrow"/>
                <a:ea typeface="Arial Narrow"/>
                <a:cs typeface="Arial Narrow"/>
                <a:sym typeface="Arial Narrow"/>
              </a:endParaRPr>
            </a:p>
          </p:txBody>
        </p:sp>
        <p:sp>
          <p:nvSpPr>
            <p:cNvPr id="4325" name="Google Shape;4325;p108"/>
            <p:cNvSpPr txBox="1"/>
            <p:nvPr/>
          </p:nvSpPr>
          <p:spPr>
            <a:xfrm>
              <a:off x="13674041" y="3721512"/>
              <a:ext cx="6481800" cy="1478700"/>
            </a:xfrm>
            <a:prstGeom prst="rect">
              <a:avLst/>
            </a:prstGeom>
            <a:noFill/>
            <a:ln>
              <a:noFill/>
            </a:ln>
          </p:spPr>
          <p:txBody>
            <a:bodyPr anchorCtr="0" anchor="t" bIns="0" lIns="0" spcFirstLastPara="1" rIns="0" wrap="square" tIns="0">
              <a:spAutoFit/>
            </a:bodyPr>
            <a:lstStyle/>
            <a:p>
              <a:pPr indent="0" lvl="0" marL="0" marR="236198" rtl="0" algn="l">
                <a:lnSpc>
                  <a:spcPct val="110000"/>
                </a:lnSpc>
                <a:spcBef>
                  <a:spcPts val="0"/>
                </a:spcBef>
                <a:spcAft>
                  <a:spcPts val="0"/>
                </a:spcAft>
                <a:buClr>
                  <a:srgbClr val="000000"/>
                </a:buClr>
                <a:buSzPts val="970"/>
                <a:buFont typeface="Arial"/>
                <a:buNone/>
              </a:pPr>
              <a:r>
                <a:rPr b="1" i="0" lang="en-US" sz="900" u="none" cap="none" strike="noStrike">
                  <a:solidFill>
                    <a:srgbClr val="000000"/>
                  </a:solidFill>
                  <a:latin typeface="Arial Narrow"/>
                  <a:ea typeface="Arial Narrow"/>
                  <a:cs typeface="Arial Narrow"/>
                  <a:sym typeface="Arial Narrow"/>
                </a:rPr>
                <a:t>Primary: </a:t>
              </a:r>
              <a:r>
                <a:rPr b="0" i="0" lang="en-US" sz="900" u="none" cap="none" strike="noStrike">
                  <a:solidFill>
                    <a:srgbClr val="000000"/>
                  </a:solidFill>
                  <a:latin typeface="Arial Narrow"/>
                  <a:ea typeface="Arial Narrow"/>
                  <a:cs typeface="Arial Narrow"/>
                  <a:sym typeface="Arial Narrow"/>
                </a:rPr>
                <a:t>Evaluate PFS based on BIRC</a:t>
              </a:r>
              <a:r>
                <a:rPr b="0" baseline="30000" i="0" lang="en-US" sz="900" u="none" cap="none" strike="noStrike">
                  <a:solidFill>
                    <a:srgbClr val="000000"/>
                  </a:solidFill>
                  <a:latin typeface="Arial Narrow"/>
                  <a:ea typeface="Arial Narrow"/>
                  <a:cs typeface="Arial Narrow"/>
                  <a:sym typeface="Arial Narrow"/>
                </a:rPr>
                <a:t>‡</a:t>
              </a:r>
              <a:endParaRPr b="0" i="0" sz="800" u="none" cap="none" strike="noStrike">
                <a:solidFill>
                  <a:srgbClr val="000000"/>
                </a:solidFill>
                <a:latin typeface="Arial Narrow"/>
                <a:ea typeface="Arial Narrow"/>
                <a:cs typeface="Arial Narrow"/>
                <a:sym typeface="Arial Narrow"/>
              </a:endParaRPr>
            </a:p>
            <a:p>
              <a:pPr indent="0" lvl="0" marL="0" marR="236198" rtl="0" algn="l">
                <a:lnSpc>
                  <a:spcPct val="110000"/>
                </a:lnSpc>
                <a:spcBef>
                  <a:spcPts val="182"/>
                </a:spcBef>
                <a:spcAft>
                  <a:spcPts val="0"/>
                </a:spcAft>
                <a:buClr>
                  <a:srgbClr val="000000"/>
                </a:buClr>
                <a:buSzPts val="970"/>
                <a:buFont typeface="Arial"/>
                <a:buNone/>
              </a:pPr>
              <a:r>
                <a:rPr b="1" i="0" lang="en-US" sz="900" u="none" cap="none" strike="noStrike">
                  <a:solidFill>
                    <a:srgbClr val="000000"/>
                  </a:solidFill>
                  <a:latin typeface="Arial Narrow"/>
                  <a:ea typeface="Arial Narrow"/>
                  <a:cs typeface="Arial Narrow"/>
                  <a:sym typeface="Arial Narrow"/>
                </a:rPr>
                <a:t>Key Secondary: </a:t>
              </a:r>
              <a:r>
                <a:rPr b="0" i="0" lang="en-US" sz="900" u="none" cap="none" strike="noStrike">
                  <a:solidFill>
                    <a:srgbClr val="000000"/>
                  </a:solidFill>
                  <a:latin typeface="Arial Narrow"/>
                  <a:ea typeface="Arial Narrow"/>
                  <a:cs typeface="Arial Narrow"/>
                  <a:sym typeface="Arial Narrow"/>
                </a:rPr>
                <a:t>Evaluate OS determined locally by investigator</a:t>
              </a:r>
              <a:endParaRPr b="0" i="0" sz="1200" u="none" cap="none" strike="noStrike">
                <a:solidFill>
                  <a:srgbClr val="000000"/>
                </a:solidFill>
                <a:latin typeface="Arial Narrow"/>
                <a:ea typeface="Arial Narrow"/>
                <a:cs typeface="Arial Narrow"/>
                <a:sym typeface="Arial Narrow"/>
              </a:endParaRPr>
            </a:p>
            <a:p>
              <a:pPr indent="0" lvl="0" marL="0" marR="236198" rtl="0" algn="l">
                <a:lnSpc>
                  <a:spcPct val="110000"/>
                </a:lnSpc>
                <a:spcBef>
                  <a:spcPts val="182"/>
                </a:spcBef>
                <a:spcAft>
                  <a:spcPts val="0"/>
                </a:spcAft>
                <a:buClr>
                  <a:srgbClr val="000000"/>
                </a:buClr>
                <a:buSzPts val="970"/>
                <a:buFont typeface="Arial"/>
                <a:buNone/>
              </a:pPr>
              <a:r>
                <a:rPr b="1" i="0" lang="en-US" sz="900" u="none" cap="none" strike="noStrike">
                  <a:solidFill>
                    <a:srgbClr val="000000"/>
                  </a:solidFill>
                  <a:latin typeface="Arial Narrow"/>
                  <a:ea typeface="Arial Narrow"/>
                  <a:cs typeface="Arial Narrow"/>
                  <a:sym typeface="Arial Narrow"/>
                </a:rPr>
                <a:t>Secondary: </a:t>
              </a:r>
              <a:r>
                <a:rPr b="0" i="0" lang="en-US" sz="900" u="none" cap="none" strike="noStrike">
                  <a:solidFill>
                    <a:srgbClr val="000000"/>
                  </a:solidFill>
                  <a:latin typeface="Arial Narrow"/>
                  <a:ea typeface="Arial Narrow"/>
                  <a:cs typeface="Arial Narrow"/>
                  <a:sym typeface="Arial Narrow"/>
                </a:rPr>
                <a:t>Evaluate investigator-assessed PFS, BIRC and investigator-assessed ORR, CBR, DoR, TTR, and best percentage of change in tumor burden,</a:t>
              </a:r>
              <a:r>
                <a:rPr b="0" baseline="30000" i="0" lang="en-US" sz="900" u="none" cap="none" strike="noStrike">
                  <a:solidFill>
                    <a:srgbClr val="000000"/>
                  </a:solidFill>
                  <a:latin typeface="Arial Narrow"/>
                  <a:ea typeface="Arial Narrow"/>
                  <a:cs typeface="Arial Narrow"/>
                  <a:sym typeface="Arial Narrow"/>
                </a:rPr>
                <a:t>§</a:t>
              </a:r>
              <a:r>
                <a:rPr b="0" i="0" lang="en-US" sz="900" u="none" cap="none" strike="noStrike">
                  <a:solidFill>
                    <a:srgbClr val="000000"/>
                  </a:solidFill>
                  <a:latin typeface="Arial Narrow"/>
                  <a:ea typeface="Arial Narrow"/>
                  <a:cs typeface="Arial Narrow"/>
                  <a:sym typeface="Arial Narrow"/>
                </a:rPr>
                <a:t> </a:t>
              </a:r>
              <a:br>
                <a:rPr b="0" i="0" lang="en-US" sz="900" u="none" cap="none" strike="noStrike">
                  <a:solidFill>
                    <a:srgbClr val="000000"/>
                  </a:solidFill>
                  <a:latin typeface="Arial Narrow"/>
                  <a:ea typeface="Arial Narrow"/>
                  <a:cs typeface="Arial Narrow"/>
                  <a:sym typeface="Arial Narrow"/>
                </a:rPr>
              </a:br>
              <a:r>
                <a:rPr b="0" i="0" lang="en-US" sz="900" u="none" cap="none" strike="noStrike">
                  <a:solidFill>
                    <a:srgbClr val="000000"/>
                  </a:solidFill>
                  <a:latin typeface="Arial Narrow"/>
                  <a:ea typeface="Arial Narrow"/>
                  <a:cs typeface="Arial Narrow"/>
                  <a:sym typeface="Arial Narrow"/>
                </a:rPr>
                <a:t>safety, and HRQoL</a:t>
              </a:r>
              <a:endParaRPr b="0" i="0" sz="1200" u="none" cap="none" strike="noStrike">
                <a:solidFill>
                  <a:srgbClr val="000000"/>
                </a:solidFill>
                <a:latin typeface="Arial Narrow"/>
                <a:ea typeface="Arial Narrow"/>
                <a:cs typeface="Arial Narrow"/>
                <a:sym typeface="Arial Narrow"/>
              </a:endParaRPr>
            </a:p>
          </p:txBody>
        </p:sp>
      </p:grpSp>
      <p:sp>
        <p:nvSpPr>
          <p:cNvPr id="4326" name="Google Shape;4326;p108"/>
          <p:cNvSpPr txBox="1"/>
          <p:nvPr/>
        </p:nvSpPr>
        <p:spPr>
          <a:xfrm>
            <a:off x="6032588" y="1540648"/>
            <a:ext cx="1237200" cy="384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092"/>
              <a:buFont typeface="Arial"/>
              <a:buNone/>
            </a:pPr>
            <a:r>
              <a:rPr b="1" i="0" lang="en-US" sz="1100" u="none" cap="none" strike="noStrike">
                <a:solidFill>
                  <a:srgbClr val="FFFFFF"/>
                </a:solidFill>
                <a:latin typeface="Arial Narrow"/>
                <a:ea typeface="Arial Narrow"/>
                <a:cs typeface="Arial Narrow"/>
                <a:sym typeface="Arial Narrow"/>
              </a:rPr>
              <a:t>Everolimus</a:t>
            </a:r>
            <a:br>
              <a:rPr b="0" i="0" lang="en-US" sz="1100" u="none" cap="none" strike="noStrike">
                <a:solidFill>
                  <a:srgbClr val="FFFFFF"/>
                </a:solidFill>
                <a:latin typeface="Arial Narrow"/>
                <a:ea typeface="Arial Narrow"/>
                <a:cs typeface="Arial Narrow"/>
                <a:sym typeface="Arial Narrow"/>
              </a:rPr>
            </a:br>
            <a:r>
              <a:rPr b="0" i="0" lang="en-US" sz="800" u="none" cap="none" strike="noStrike">
                <a:solidFill>
                  <a:srgbClr val="FFFFFF"/>
                </a:solidFill>
                <a:latin typeface="Arial Narrow"/>
                <a:ea typeface="Arial Narrow"/>
                <a:cs typeface="Arial Narrow"/>
                <a:sym typeface="Arial Narrow"/>
              </a:rPr>
              <a:t>7.5 mg</a:t>
            </a:r>
            <a:r>
              <a:rPr b="0" baseline="30000" i="0" lang="en-US" sz="800" u="none" cap="none" strike="noStrike">
                <a:solidFill>
                  <a:srgbClr val="FFFFFF"/>
                </a:solidFill>
                <a:latin typeface="Arial Narrow"/>
                <a:ea typeface="Arial Narrow"/>
                <a:cs typeface="Arial Narrow"/>
                <a:sym typeface="Arial Narrow"/>
              </a:rPr>
              <a:t>†</a:t>
            </a:r>
            <a:r>
              <a:rPr b="0" i="0" lang="en-US" sz="800" u="none" cap="none" strike="noStrike">
                <a:solidFill>
                  <a:srgbClr val="FFFFFF"/>
                </a:solidFill>
                <a:latin typeface="Arial Narrow"/>
                <a:ea typeface="Arial Narrow"/>
                <a:cs typeface="Arial Narrow"/>
                <a:sym typeface="Arial Narrow"/>
              </a:rPr>
              <a:t> QD</a:t>
            </a:r>
            <a:endParaRPr b="0" baseline="30000" i="0" sz="1050" u="none" cap="none" strike="noStrike">
              <a:solidFill>
                <a:srgbClr val="FFFFFF"/>
              </a:solidFill>
              <a:latin typeface="Arial Narrow"/>
              <a:ea typeface="Arial Narrow"/>
              <a:cs typeface="Arial Narrow"/>
              <a:sym typeface="Arial Narrow"/>
            </a:endParaRPr>
          </a:p>
        </p:txBody>
      </p:sp>
      <p:sp>
        <p:nvSpPr>
          <p:cNvPr id="4327" name="Google Shape;4327;p108"/>
          <p:cNvSpPr txBox="1"/>
          <p:nvPr/>
        </p:nvSpPr>
        <p:spPr>
          <a:xfrm>
            <a:off x="4346820" y="1544076"/>
            <a:ext cx="1011300" cy="384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0" lang="en-US" sz="1100" u="none" cap="none" strike="noStrike">
                <a:solidFill>
                  <a:srgbClr val="FFFFFF"/>
                </a:solidFill>
                <a:latin typeface="Arial Narrow"/>
                <a:ea typeface="Arial Narrow"/>
                <a:cs typeface="Arial Narrow"/>
                <a:sym typeface="Arial Narrow"/>
              </a:rPr>
              <a:t>Elacestrant</a:t>
            </a:r>
            <a:r>
              <a:rPr b="1" i="0" lang="en-US" sz="1050" u="none" cap="none" strike="noStrike">
                <a:solidFill>
                  <a:srgbClr val="FFFFFF"/>
                </a:solidFill>
                <a:latin typeface="Arial Narrow"/>
                <a:ea typeface="Arial Narrow"/>
                <a:cs typeface="Arial Narrow"/>
                <a:sym typeface="Arial Narrow"/>
              </a:rPr>
              <a:t> </a:t>
            </a:r>
            <a:br>
              <a:rPr b="1" i="0" lang="en-US" sz="1050" u="none" cap="none" strike="noStrike">
                <a:solidFill>
                  <a:srgbClr val="FFFFFF"/>
                </a:solidFill>
                <a:latin typeface="Arial Narrow"/>
                <a:ea typeface="Arial Narrow"/>
                <a:cs typeface="Arial Narrow"/>
                <a:sym typeface="Arial Narrow"/>
              </a:rPr>
            </a:br>
            <a:r>
              <a:rPr b="0" i="0" lang="en-US" sz="800" u="none" cap="none" strike="noStrike">
                <a:solidFill>
                  <a:srgbClr val="FFFFFF"/>
                </a:solidFill>
                <a:latin typeface="Arial Narrow"/>
                <a:ea typeface="Arial Narrow"/>
                <a:cs typeface="Arial Narrow"/>
                <a:sym typeface="Arial Narrow"/>
              </a:rPr>
              <a:t>345 mg* QD</a:t>
            </a:r>
            <a:endParaRPr b="0" i="0" sz="1050" u="none" cap="none" strike="noStrike">
              <a:solidFill>
                <a:srgbClr val="FFFFFF"/>
              </a:solidFill>
              <a:latin typeface="Arial Narrow"/>
              <a:ea typeface="Arial Narrow"/>
              <a:cs typeface="Arial Narrow"/>
              <a:sym typeface="Arial Narrow"/>
            </a:endParaRPr>
          </a:p>
        </p:txBody>
      </p:sp>
      <p:sp>
        <p:nvSpPr>
          <p:cNvPr id="4328" name="Google Shape;4328;p108"/>
          <p:cNvSpPr txBox="1"/>
          <p:nvPr/>
        </p:nvSpPr>
        <p:spPr>
          <a:xfrm>
            <a:off x="4342394" y="2126468"/>
            <a:ext cx="1099200" cy="384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FFFFF"/>
              </a:buClr>
              <a:buSzPts val="1092"/>
              <a:buFont typeface="Arial"/>
              <a:buNone/>
            </a:pPr>
            <a:r>
              <a:rPr b="1" i="0" lang="en-US" sz="1100" u="none" cap="none" strike="noStrike">
                <a:solidFill>
                  <a:srgbClr val="FFFFFF"/>
                </a:solidFill>
                <a:latin typeface="Arial Narrow"/>
                <a:ea typeface="Arial Narrow"/>
                <a:cs typeface="Arial Narrow"/>
                <a:sym typeface="Arial Narrow"/>
              </a:rPr>
              <a:t>Elacestrant</a:t>
            </a:r>
            <a:r>
              <a:rPr b="0" i="0" lang="en-US" sz="1050" u="none" cap="none" strike="noStrike">
                <a:solidFill>
                  <a:srgbClr val="FFFFFF"/>
                </a:solidFill>
                <a:latin typeface="Arial Narrow"/>
                <a:ea typeface="Arial Narrow"/>
                <a:cs typeface="Arial Narrow"/>
                <a:sym typeface="Arial Narrow"/>
              </a:rPr>
              <a:t> </a:t>
            </a:r>
            <a:br>
              <a:rPr b="0" i="0" lang="en-US" sz="1050" u="none" cap="none" strike="noStrike">
                <a:solidFill>
                  <a:srgbClr val="FFFFFF"/>
                </a:solidFill>
                <a:latin typeface="Arial Narrow"/>
                <a:ea typeface="Arial Narrow"/>
                <a:cs typeface="Arial Narrow"/>
                <a:sym typeface="Arial Narrow"/>
              </a:rPr>
            </a:br>
            <a:r>
              <a:rPr b="0" i="0" lang="en-US" sz="800" u="none" cap="none" strike="noStrike">
                <a:solidFill>
                  <a:srgbClr val="FFFFFF"/>
                </a:solidFill>
                <a:latin typeface="Arial Narrow"/>
                <a:ea typeface="Arial Narrow"/>
                <a:cs typeface="Arial Narrow"/>
                <a:sym typeface="Arial Narrow"/>
              </a:rPr>
              <a:t>345 mg* QD</a:t>
            </a:r>
            <a:endParaRPr b="0" i="0" sz="1050" u="none" cap="none" strike="noStrike">
              <a:solidFill>
                <a:srgbClr val="000000"/>
              </a:solidFill>
              <a:latin typeface="Arial Narrow"/>
              <a:ea typeface="Arial Narrow"/>
              <a:cs typeface="Arial Narrow"/>
              <a:sym typeface="Arial Narrow"/>
            </a:endParaRPr>
          </a:p>
        </p:txBody>
      </p:sp>
      <p:sp>
        <p:nvSpPr>
          <p:cNvPr id="4329" name="Google Shape;4329;p108"/>
          <p:cNvSpPr txBox="1"/>
          <p:nvPr/>
        </p:nvSpPr>
        <p:spPr>
          <a:xfrm>
            <a:off x="684467" y="1611880"/>
            <a:ext cx="14364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31"/>
              <a:buFont typeface="Arial"/>
              <a:buNone/>
            </a:pPr>
            <a:r>
              <a:rPr b="1" i="0" lang="en-US" sz="1000" u="none" cap="none" strike="noStrike">
                <a:solidFill>
                  <a:srgbClr val="000000"/>
                </a:solidFill>
                <a:latin typeface="Arial Narrow"/>
                <a:ea typeface="Arial Narrow"/>
                <a:cs typeface="Arial Narrow"/>
                <a:sym typeface="Arial Narrow"/>
              </a:rPr>
              <a:t>Patient Population </a:t>
            </a:r>
            <a:endParaRPr b="1" i="0" sz="800" u="none" cap="none" strike="noStrike">
              <a:solidFill>
                <a:srgbClr val="000000"/>
              </a:solidFill>
              <a:latin typeface="Arial Narrow"/>
              <a:ea typeface="Arial Narrow"/>
              <a:cs typeface="Arial Narrow"/>
              <a:sym typeface="Arial Narrow"/>
            </a:endParaRPr>
          </a:p>
        </p:txBody>
      </p:sp>
      <p:sp>
        <p:nvSpPr>
          <p:cNvPr id="4330" name="Google Shape;4330;p108"/>
          <p:cNvSpPr/>
          <p:nvPr/>
        </p:nvSpPr>
        <p:spPr>
          <a:xfrm>
            <a:off x="4636171" y="3460033"/>
            <a:ext cx="2967900" cy="1438800"/>
          </a:xfrm>
          <a:prstGeom prst="roundRect">
            <a:avLst>
              <a:gd fmla="val 0" name="adj"/>
            </a:avLst>
          </a:prstGeom>
          <a:noFill/>
          <a:ln>
            <a:noFill/>
          </a:ln>
        </p:spPr>
        <p:txBody>
          <a:bodyPr anchorCtr="0" anchor="t" bIns="0" lIns="110875" spcFirstLastPara="1" rIns="0" wrap="square" tIns="0">
            <a:noAutofit/>
          </a:bodyPr>
          <a:lstStyle/>
          <a:p>
            <a:pPr indent="-138623" lvl="0" marL="138623" marR="520651" rtl="0" algn="l">
              <a:lnSpc>
                <a:spcPct val="100000"/>
              </a:lnSpc>
              <a:spcBef>
                <a:spcPts val="364"/>
              </a:spcBef>
              <a:spcAft>
                <a:spcPts val="0"/>
              </a:spcAft>
              <a:buClr>
                <a:srgbClr val="00823B"/>
              </a:buClr>
              <a:buSzPts val="900"/>
              <a:buFont typeface="Tahoma"/>
              <a:buChar char="•"/>
            </a:pPr>
            <a:r>
              <a:rPr b="0" i="0" lang="en-US" sz="900" u="none" cap="none" strike="noStrike">
                <a:solidFill>
                  <a:srgbClr val="000000"/>
                </a:solidFill>
                <a:latin typeface="Arial Narrow"/>
                <a:ea typeface="Arial Narrow"/>
                <a:cs typeface="Arial Narrow"/>
                <a:sym typeface="Arial Narrow"/>
              </a:rPr>
              <a:t>Previously received 1–2 lines of ET for aBC</a:t>
            </a:r>
            <a:endParaRPr b="0" i="0" sz="1400" u="none" cap="none" strike="noStrike">
              <a:solidFill>
                <a:srgbClr val="000000"/>
              </a:solidFill>
              <a:latin typeface="Arial"/>
              <a:ea typeface="Arial"/>
              <a:cs typeface="Arial"/>
              <a:sym typeface="Arial"/>
            </a:endParaRPr>
          </a:p>
          <a:p>
            <a:pPr indent="-176212" lvl="5" marL="358775" marR="520651" rtl="0" algn="l">
              <a:lnSpc>
                <a:spcPct val="100000"/>
              </a:lnSpc>
              <a:spcBef>
                <a:spcPts val="0"/>
              </a:spcBef>
              <a:spcAft>
                <a:spcPts val="0"/>
              </a:spcAft>
              <a:buClr>
                <a:srgbClr val="00823B"/>
              </a:buClr>
              <a:buSzPts val="900"/>
              <a:buFont typeface="Tahoma"/>
              <a:buChar char="–"/>
            </a:pPr>
            <a:r>
              <a:rPr b="0" i="0" lang="en-US" sz="900" u="none" cap="none" strike="noStrike">
                <a:solidFill>
                  <a:srgbClr val="000000"/>
                </a:solidFill>
                <a:latin typeface="Arial Narrow"/>
                <a:ea typeface="Arial Narrow"/>
                <a:cs typeface="Arial Narrow"/>
                <a:sym typeface="Arial Narrow"/>
              </a:rPr>
              <a:t>Progression during or within 12 months of adjuvant ET is considered as a line of ET for advanced disease</a:t>
            </a:r>
            <a:endParaRPr b="0" i="0" sz="1400" u="none" cap="none" strike="noStrike">
              <a:solidFill>
                <a:srgbClr val="000000"/>
              </a:solidFill>
              <a:latin typeface="Arial"/>
              <a:ea typeface="Arial"/>
              <a:cs typeface="Arial"/>
              <a:sym typeface="Arial"/>
            </a:endParaRPr>
          </a:p>
          <a:p>
            <a:pPr indent="-138623" lvl="0" marL="138623" marR="520651" rtl="0" algn="l">
              <a:lnSpc>
                <a:spcPct val="100000"/>
              </a:lnSpc>
              <a:spcBef>
                <a:spcPts val="340"/>
              </a:spcBef>
              <a:spcAft>
                <a:spcPts val="0"/>
              </a:spcAft>
              <a:buClr>
                <a:srgbClr val="00823B"/>
              </a:buClr>
              <a:buSzPts val="900"/>
              <a:buFont typeface="Tahoma"/>
              <a:buChar char="•"/>
            </a:pPr>
            <a:r>
              <a:rPr b="0" i="0" lang="en-US" sz="900" u="none" cap="none" strike="noStrike">
                <a:solidFill>
                  <a:srgbClr val="000000"/>
                </a:solidFill>
                <a:latin typeface="Arial Narrow"/>
                <a:ea typeface="Arial Narrow"/>
                <a:cs typeface="Arial Narrow"/>
                <a:sym typeface="Arial Narrow"/>
              </a:rPr>
              <a:t>No prior elacestrant or other investigational SERDs</a:t>
            </a:r>
            <a:r>
              <a:rPr b="0" baseline="30000" i="0" lang="en-US" sz="900" u="none" cap="none" strike="noStrike">
                <a:solidFill>
                  <a:srgbClr val="000000"/>
                </a:solidFill>
                <a:latin typeface="Arial Narrow"/>
                <a:ea typeface="Arial Narrow"/>
                <a:cs typeface="Arial Narrow"/>
                <a:sym typeface="Arial Narrow"/>
              </a:rPr>
              <a:t>¶</a:t>
            </a:r>
            <a:r>
              <a:rPr b="0" i="0" lang="en-US" sz="900" u="none" cap="none" strike="noStrike">
                <a:solidFill>
                  <a:srgbClr val="000000"/>
                </a:solidFill>
                <a:latin typeface="Arial Narrow"/>
                <a:ea typeface="Arial Narrow"/>
                <a:cs typeface="Arial Narrow"/>
                <a:sym typeface="Arial Narrow"/>
              </a:rPr>
              <a:t>, PROTAC, CERAN, or novel SERM, and/or PI3K/AKT/mTOR inhibitors, including everolimus</a:t>
            </a:r>
            <a:endParaRPr b="0" i="0" sz="1400" u="none" cap="none" strike="noStrike">
              <a:solidFill>
                <a:srgbClr val="000000"/>
              </a:solidFill>
              <a:latin typeface="Arial"/>
              <a:ea typeface="Arial"/>
              <a:cs typeface="Arial"/>
              <a:sym typeface="Arial"/>
            </a:endParaRPr>
          </a:p>
          <a:p>
            <a:pPr indent="-138623" lvl="0" marL="138623" marR="520651" rtl="0" algn="l">
              <a:lnSpc>
                <a:spcPct val="100000"/>
              </a:lnSpc>
              <a:spcBef>
                <a:spcPts val="364"/>
              </a:spcBef>
              <a:spcAft>
                <a:spcPts val="0"/>
              </a:spcAft>
              <a:buClr>
                <a:srgbClr val="00823B"/>
              </a:buClr>
              <a:buSzPts val="900"/>
              <a:buFont typeface="Tahoma"/>
              <a:buChar char="•"/>
            </a:pPr>
            <a:r>
              <a:rPr b="0" i="0" lang="en-US" sz="900" u="none" cap="none" strike="noStrike">
                <a:solidFill>
                  <a:srgbClr val="000000"/>
                </a:solidFill>
                <a:latin typeface="Arial Narrow"/>
                <a:ea typeface="Arial Narrow"/>
                <a:cs typeface="Arial Narrow"/>
                <a:sym typeface="Arial Narrow"/>
              </a:rPr>
              <a:t>ECOG PS 0 or 1</a:t>
            </a:r>
            <a:endParaRPr b="0" i="0" sz="1400" u="none" cap="none" strike="noStrike">
              <a:solidFill>
                <a:srgbClr val="000000"/>
              </a:solidFill>
              <a:latin typeface="Arial"/>
              <a:ea typeface="Arial"/>
              <a:cs typeface="Arial"/>
              <a:sym typeface="Arial"/>
            </a:endParaRPr>
          </a:p>
          <a:p>
            <a:pPr indent="-138623" lvl="0" marL="138623" marR="520651" rtl="0" algn="l">
              <a:lnSpc>
                <a:spcPct val="100000"/>
              </a:lnSpc>
              <a:spcBef>
                <a:spcPts val="364"/>
              </a:spcBef>
              <a:spcAft>
                <a:spcPts val="0"/>
              </a:spcAft>
              <a:buClr>
                <a:srgbClr val="00823B"/>
              </a:buClr>
              <a:buSzPts val="900"/>
              <a:buFont typeface="Tahoma"/>
              <a:buChar char="•"/>
            </a:pPr>
            <a:r>
              <a:rPr b="0" i="0" lang="en-US" sz="900" u="none" cap="none" strike="noStrike">
                <a:solidFill>
                  <a:srgbClr val="000000"/>
                </a:solidFill>
                <a:latin typeface="Arial Narrow"/>
                <a:ea typeface="Arial Narrow"/>
                <a:cs typeface="Arial Narrow"/>
                <a:sym typeface="Arial Narrow"/>
              </a:rPr>
              <a:t>Adequate hematologic and organ function</a:t>
            </a:r>
            <a:endParaRPr b="0" i="0" sz="1400" u="none" cap="none" strike="noStrike">
              <a:solidFill>
                <a:srgbClr val="000000"/>
              </a:solidFill>
              <a:latin typeface="Arial"/>
              <a:ea typeface="Arial"/>
              <a:cs typeface="Arial"/>
              <a:sym typeface="Arial"/>
            </a:endParaRPr>
          </a:p>
        </p:txBody>
      </p:sp>
      <p:sp>
        <p:nvSpPr>
          <p:cNvPr id="4331" name="Google Shape;4331;p108"/>
          <p:cNvSpPr/>
          <p:nvPr/>
        </p:nvSpPr>
        <p:spPr>
          <a:xfrm>
            <a:off x="431798" y="2644418"/>
            <a:ext cx="11326800" cy="555900"/>
          </a:xfrm>
          <a:prstGeom prst="roundRect">
            <a:avLst>
              <a:gd fmla="val 0" name="adj"/>
            </a:avLst>
          </a:prstGeom>
          <a:gradFill>
            <a:gsLst>
              <a:gs pos="0">
                <a:srgbClr val="FFFFFF">
                  <a:alpha val="0"/>
                </a:srgbClr>
              </a:gs>
              <a:gs pos="1000">
                <a:srgbClr val="FFFFFF">
                  <a:alpha val="0"/>
                </a:srgbClr>
              </a:gs>
              <a:gs pos="49000">
                <a:srgbClr val="C5D8E0"/>
              </a:gs>
              <a:gs pos="97000">
                <a:srgbClr val="C5D8E0"/>
              </a:gs>
              <a:gs pos="100000">
                <a:srgbClr val="C5D8E0"/>
              </a:gs>
            </a:gsLst>
            <a:lin ang="10800025" scaled="0"/>
          </a:gradFill>
          <a:ln>
            <a:noFill/>
          </a:ln>
        </p:spPr>
        <p:txBody>
          <a:bodyPr anchorCtr="0" anchor="ctr" bIns="0" lIns="182875" spcFirstLastPara="1" rIns="0" wrap="square" tIns="0">
            <a:noAutofit/>
          </a:bodyPr>
          <a:lstStyle/>
          <a:p>
            <a:pPr indent="0" lvl="0" marL="0" marR="0" rtl="0" algn="l">
              <a:lnSpc>
                <a:spcPct val="100000"/>
              </a:lnSpc>
              <a:spcBef>
                <a:spcPts val="0"/>
              </a:spcBef>
              <a:spcAft>
                <a:spcPts val="0"/>
              </a:spcAft>
              <a:buClr>
                <a:srgbClr val="153F5A"/>
              </a:buClr>
              <a:buSzPts val="1333"/>
              <a:buFont typeface="Arial"/>
              <a:buNone/>
            </a:pPr>
            <a:br>
              <a:rPr b="1" i="0" lang="en-US" sz="1600" u="none" cap="none" strike="noStrike">
                <a:solidFill>
                  <a:srgbClr val="262626"/>
                </a:solidFill>
                <a:latin typeface="Arial Narrow"/>
                <a:ea typeface="Arial Narrow"/>
                <a:cs typeface="Arial Narrow"/>
                <a:sym typeface="Arial Narrow"/>
              </a:rPr>
            </a:br>
            <a:br>
              <a:rPr b="1" i="0" lang="en-US" sz="1600" u="none" cap="none" strike="noStrike">
                <a:solidFill>
                  <a:schemeClr val="accent6"/>
                </a:solidFill>
                <a:latin typeface="Arial Narrow"/>
                <a:ea typeface="Arial Narrow"/>
                <a:cs typeface="Arial Narrow"/>
                <a:sym typeface="Arial Narrow"/>
              </a:rPr>
            </a:br>
            <a:endParaRPr b="1" i="0" sz="1600" u="none" cap="none" strike="noStrike">
              <a:solidFill>
                <a:schemeClr val="accent6"/>
              </a:solidFill>
              <a:latin typeface="Arial Narrow"/>
              <a:ea typeface="Arial Narrow"/>
              <a:cs typeface="Arial Narrow"/>
              <a:sym typeface="Arial Narrow"/>
            </a:endParaRPr>
          </a:p>
          <a:p>
            <a:pPr indent="0" lvl="0" marL="0" marR="0" rtl="0" algn="l">
              <a:lnSpc>
                <a:spcPct val="100000"/>
              </a:lnSpc>
              <a:spcBef>
                <a:spcPts val="300"/>
              </a:spcBef>
              <a:spcAft>
                <a:spcPts val="300"/>
              </a:spcAft>
              <a:buClr>
                <a:srgbClr val="153F5A"/>
              </a:buClr>
              <a:buSzPts val="1333"/>
              <a:buFont typeface="Arial"/>
              <a:buNone/>
            </a:pPr>
            <a:r>
              <a:t/>
            </a:r>
            <a:endParaRPr b="0" i="0" sz="1600" u="none" cap="none" strike="noStrike">
              <a:solidFill>
                <a:schemeClr val="accent6"/>
              </a:solidFill>
              <a:highlight>
                <a:srgbClr val="FFFF00"/>
              </a:highlight>
              <a:latin typeface="Arial Narrow"/>
              <a:ea typeface="Arial Narrow"/>
              <a:cs typeface="Arial Narrow"/>
              <a:sym typeface="Arial Narrow"/>
            </a:endParaRPr>
          </a:p>
        </p:txBody>
      </p:sp>
      <p:sp>
        <p:nvSpPr>
          <p:cNvPr id="4332" name="Google Shape;4332;p108"/>
          <p:cNvSpPr txBox="1"/>
          <p:nvPr/>
        </p:nvSpPr>
        <p:spPr>
          <a:xfrm>
            <a:off x="3048000" y="3021112"/>
            <a:ext cx="6096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sp>
        <p:nvSpPr>
          <p:cNvPr id="4333" name="Google Shape;4333;p108"/>
          <p:cNvSpPr txBox="1"/>
          <p:nvPr/>
        </p:nvSpPr>
        <p:spPr>
          <a:xfrm>
            <a:off x="3048000" y="3021112"/>
            <a:ext cx="60960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Arial Narrow"/>
                <a:ea typeface="Arial Narrow"/>
                <a:cs typeface="Arial Narrow"/>
                <a:sym typeface="Arial Narrow"/>
              </a:rPr>
              <a:t> </a:t>
            </a:r>
            <a:endParaRPr b="0" i="0" sz="1400" u="none" cap="none" strike="noStrike">
              <a:solidFill>
                <a:srgbClr val="000000"/>
              </a:solidFill>
              <a:latin typeface="Arial"/>
              <a:ea typeface="Arial"/>
              <a:cs typeface="Arial"/>
              <a:sym typeface="Arial"/>
            </a:endParaRPr>
          </a:p>
        </p:txBody>
      </p:sp>
      <p:sp>
        <p:nvSpPr>
          <p:cNvPr id="4334" name="Google Shape;4334;p108"/>
          <p:cNvSpPr/>
          <p:nvPr/>
        </p:nvSpPr>
        <p:spPr>
          <a:xfrm>
            <a:off x="404415" y="2666166"/>
            <a:ext cx="11422500" cy="540000"/>
          </a:xfrm>
          <a:prstGeom prst="roundRect">
            <a:avLst>
              <a:gd fmla="val 4513" name="adj"/>
            </a:avLst>
          </a:prstGeom>
          <a:noFill/>
          <a:ln>
            <a:noFill/>
          </a:ln>
        </p:spPr>
        <p:txBody>
          <a:bodyPr anchorCtr="0" anchor="ctr" bIns="27700" lIns="221775" spcFirstLastPara="1" rIns="55425" wrap="square" tIns="27700">
            <a:noAutofit/>
          </a:bodyPr>
          <a:lstStyle/>
          <a:p>
            <a:pPr indent="0" lvl="0" marL="0" marR="0" rtl="0" algn="l">
              <a:lnSpc>
                <a:spcPct val="100000"/>
              </a:lnSpc>
              <a:spcBef>
                <a:spcPts val="0"/>
              </a:spcBef>
              <a:spcAft>
                <a:spcPts val="0"/>
              </a:spcAft>
              <a:buClr>
                <a:srgbClr val="1C3F8B"/>
              </a:buClr>
              <a:buSzPts val="970"/>
              <a:buFont typeface="Arial"/>
              <a:buNone/>
            </a:pPr>
            <a:r>
              <a:rPr b="1" i="0" lang="en-US" sz="900" u="none" cap="none" strike="noStrike">
                <a:solidFill>
                  <a:schemeClr val="accent1"/>
                </a:solidFill>
                <a:latin typeface="Arial Narrow"/>
                <a:ea typeface="Arial Narrow"/>
                <a:cs typeface="Arial Narrow"/>
                <a:sym typeface="Arial Narrow"/>
              </a:rPr>
              <a:t>STRATIFICATION FACTORS</a:t>
            </a:r>
            <a:endParaRPr b="0" i="0" sz="1400" u="none" cap="none" strike="noStrike">
              <a:solidFill>
                <a:srgbClr val="000000"/>
              </a:solidFill>
              <a:latin typeface="Arial"/>
              <a:ea typeface="Arial"/>
              <a:cs typeface="Arial"/>
              <a:sym typeface="Arial"/>
            </a:endParaRPr>
          </a:p>
          <a:p>
            <a:pPr indent="-138623" lvl="0" marL="138623" marR="0" rtl="0" algn="l">
              <a:lnSpc>
                <a:spcPct val="100000"/>
              </a:lnSpc>
              <a:spcBef>
                <a:spcPts val="0"/>
              </a:spcBef>
              <a:spcAft>
                <a:spcPts val="0"/>
              </a:spcAft>
              <a:buClr>
                <a:schemeClr val="accent5"/>
              </a:buClr>
              <a:buSzPts val="900"/>
              <a:buFont typeface="Arial"/>
              <a:buChar char="•"/>
            </a:pPr>
            <a:r>
              <a:rPr b="0" i="0" lang="en-US" sz="900" u="none" cap="none" strike="noStrike">
                <a:solidFill>
                  <a:srgbClr val="000000"/>
                </a:solidFill>
                <a:latin typeface="Arial Narrow"/>
                <a:ea typeface="Arial Narrow"/>
                <a:cs typeface="Arial Narrow"/>
                <a:sym typeface="Arial Narrow"/>
              </a:rPr>
              <a:t>Presence of visceral metastases (yes vs no)</a:t>
            </a:r>
            <a:endParaRPr b="0" i="0" sz="800" u="none" cap="none" strike="noStrike">
              <a:solidFill>
                <a:srgbClr val="000000"/>
              </a:solidFill>
              <a:latin typeface="Arial Narrow"/>
              <a:ea typeface="Arial Narrow"/>
              <a:cs typeface="Arial Narrow"/>
              <a:sym typeface="Arial Narrow"/>
            </a:endParaRPr>
          </a:p>
          <a:p>
            <a:pPr indent="-138623" lvl="0" marL="138623" marR="0" rtl="0" algn="l">
              <a:lnSpc>
                <a:spcPct val="100000"/>
              </a:lnSpc>
              <a:spcBef>
                <a:spcPts val="0"/>
              </a:spcBef>
              <a:spcAft>
                <a:spcPts val="0"/>
              </a:spcAft>
              <a:buClr>
                <a:schemeClr val="accent5"/>
              </a:buClr>
              <a:buSzPts val="900"/>
              <a:buFont typeface="Arial"/>
              <a:buChar char="•"/>
            </a:pPr>
            <a:r>
              <a:rPr b="0" i="0" lang="en-US" sz="900" u="none" cap="none" strike="noStrike">
                <a:solidFill>
                  <a:srgbClr val="000000"/>
                </a:solidFill>
                <a:latin typeface="Arial Narrow"/>
                <a:ea typeface="Arial Narrow"/>
                <a:cs typeface="Arial Narrow"/>
                <a:sym typeface="Arial Narrow"/>
              </a:rPr>
              <a:t>Duration of prior CDK4/6i therapy (≥12 mo vs &lt;12 mo) in the advanced setting</a:t>
            </a:r>
            <a:endParaRPr b="0" i="0" sz="800" u="none" cap="none" strike="noStrike">
              <a:solidFill>
                <a:srgbClr val="000000"/>
              </a:solidFill>
              <a:latin typeface="Arial Narrow"/>
              <a:ea typeface="Arial Narrow"/>
              <a:cs typeface="Arial Narrow"/>
              <a:sym typeface="Arial Narrow"/>
            </a:endParaRPr>
          </a:p>
        </p:txBody>
      </p:sp>
      <p:grpSp>
        <p:nvGrpSpPr>
          <p:cNvPr id="4335" name="Google Shape;4335;p108"/>
          <p:cNvGrpSpPr/>
          <p:nvPr/>
        </p:nvGrpSpPr>
        <p:grpSpPr>
          <a:xfrm>
            <a:off x="301039" y="3326162"/>
            <a:ext cx="323133" cy="323133"/>
            <a:chOff x="836647" y="6083498"/>
            <a:chExt cx="765900" cy="765900"/>
          </a:xfrm>
        </p:grpSpPr>
        <p:sp>
          <p:nvSpPr>
            <p:cNvPr id="4336" name="Google Shape;4336;p108"/>
            <p:cNvSpPr/>
            <p:nvPr/>
          </p:nvSpPr>
          <p:spPr>
            <a:xfrm>
              <a:off x="836647" y="6083498"/>
              <a:ext cx="765900" cy="765900"/>
            </a:xfrm>
            <a:prstGeom prst="ellipse">
              <a:avLst/>
            </a:prstGeom>
            <a:solidFill>
              <a:srgbClr val="00823B"/>
            </a:solidFill>
            <a:ln>
              <a:noFill/>
            </a:ln>
          </p:spPr>
          <p:txBody>
            <a:bodyPr anchorCtr="0" anchor="ctr" bIns="27700" lIns="0" spcFirstLastPara="1" rIns="0" wrap="square" tIns="27700">
              <a:no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Arial"/>
                <a:ea typeface="Arial"/>
                <a:cs typeface="Arial"/>
                <a:sym typeface="Arial"/>
              </a:endParaRPr>
            </a:p>
          </p:txBody>
        </p:sp>
        <p:pic>
          <p:nvPicPr>
            <p:cNvPr descr="Checkmark outline" id="4337" name="Google Shape;4337;p108"/>
            <p:cNvPicPr preferRelativeResize="0"/>
            <p:nvPr/>
          </p:nvPicPr>
          <p:blipFill rotWithShape="1">
            <a:blip r:embed="rId3">
              <a:alphaModFix/>
            </a:blip>
            <a:srcRect b="0" l="0" r="0" t="0"/>
            <a:stretch/>
          </p:blipFill>
          <p:spPr>
            <a:xfrm>
              <a:off x="1029541" y="6279666"/>
              <a:ext cx="380216" cy="428258"/>
            </a:xfrm>
            <a:prstGeom prst="rect">
              <a:avLst/>
            </a:prstGeom>
            <a:noFill/>
            <a:ln>
              <a:noFill/>
            </a:ln>
          </p:spPr>
        </p:pic>
      </p:grpSp>
      <p:grpSp>
        <p:nvGrpSpPr>
          <p:cNvPr id="4338" name="Google Shape;4338;p108"/>
          <p:cNvGrpSpPr/>
          <p:nvPr/>
        </p:nvGrpSpPr>
        <p:grpSpPr>
          <a:xfrm>
            <a:off x="7646978" y="3326243"/>
            <a:ext cx="323272" cy="323272"/>
            <a:chOff x="10325316" y="6907462"/>
            <a:chExt cx="533100" cy="533100"/>
          </a:xfrm>
        </p:grpSpPr>
        <p:pic>
          <p:nvPicPr>
            <p:cNvPr descr="Close outline" id="4339" name="Google Shape;4339;p108"/>
            <p:cNvPicPr preferRelativeResize="0"/>
            <p:nvPr/>
          </p:nvPicPr>
          <p:blipFill rotWithShape="1">
            <a:blip r:embed="rId4">
              <a:alphaModFix/>
            </a:blip>
            <a:srcRect b="0" l="0" r="0" t="0"/>
            <a:stretch/>
          </p:blipFill>
          <p:spPr>
            <a:xfrm>
              <a:off x="10458321" y="7034267"/>
              <a:ext cx="279350" cy="279348"/>
            </a:xfrm>
            <a:prstGeom prst="rect">
              <a:avLst/>
            </a:prstGeom>
            <a:noFill/>
            <a:ln>
              <a:noFill/>
            </a:ln>
          </p:spPr>
        </p:pic>
        <p:sp>
          <p:nvSpPr>
            <p:cNvPr id="4340" name="Google Shape;4340;p108"/>
            <p:cNvSpPr/>
            <p:nvPr/>
          </p:nvSpPr>
          <p:spPr>
            <a:xfrm>
              <a:off x="10325316" y="6907462"/>
              <a:ext cx="533100" cy="533100"/>
            </a:xfrm>
            <a:prstGeom prst="ellipse">
              <a:avLst/>
            </a:prstGeom>
            <a:solidFill>
              <a:srgbClr val="EF3340"/>
            </a:solidFill>
            <a:ln>
              <a:noFill/>
            </a:ln>
          </p:spPr>
          <p:txBody>
            <a:bodyPr anchorCtr="0" anchor="ctr" bIns="27700" lIns="0" spcFirstLastPara="1" rIns="0" wrap="square" tIns="27700">
              <a:noAutofit/>
            </a:bodyPr>
            <a:lstStyle/>
            <a:p>
              <a:pPr indent="0" lvl="0" marL="0" marR="0" rtl="0" algn="ctr">
                <a:lnSpc>
                  <a:spcPct val="100000"/>
                </a:lnSpc>
                <a:spcBef>
                  <a:spcPts val="0"/>
                </a:spcBef>
                <a:spcAft>
                  <a:spcPts val="0"/>
                </a:spcAft>
                <a:buClr>
                  <a:srgbClr val="000000"/>
                </a:buClr>
                <a:buSzPts val="1698"/>
                <a:buFont typeface="Arial"/>
                <a:buNone/>
              </a:pPr>
              <a:r>
                <a:t/>
              </a:r>
              <a:endParaRPr b="1" i="0" sz="1600" u="none" cap="none" strike="noStrike">
                <a:solidFill>
                  <a:srgbClr val="FFFFFF"/>
                </a:solidFill>
                <a:latin typeface="Arial"/>
                <a:ea typeface="Arial"/>
                <a:cs typeface="Arial"/>
                <a:sym typeface="Arial"/>
              </a:endParaRPr>
            </a:p>
          </p:txBody>
        </p:sp>
        <p:pic>
          <p:nvPicPr>
            <p:cNvPr descr="Close outline" id="4341" name="Google Shape;4341;p108"/>
            <p:cNvPicPr preferRelativeResize="0"/>
            <p:nvPr/>
          </p:nvPicPr>
          <p:blipFill rotWithShape="1">
            <a:blip r:embed="rId5">
              <a:alphaModFix/>
            </a:blip>
            <a:srcRect b="0" l="0" r="0" t="0"/>
            <a:stretch/>
          </p:blipFill>
          <p:spPr>
            <a:xfrm>
              <a:off x="10437633" y="7019780"/>
              <a:ext cx="308324" cy="308322"/>
            </a:xfrm>
            <a:prstGeom prst="rect">
              <a:avLst/>
            </a:prstGeom>
            <a:noFill/>
            <a:ln>
              <a:noFill/>
            </a:ln>
          </p:spPr>
        </p:pic>
      </p:gr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6" name="Shape 4346"/>
        <p:cNvGrpSpPr/>
        <p:nvPr/>
      </p:nvGrpSpPr>
      <p:grpSpPr>
        <a:xfrm>
          <a:off x="0" y="0"/>
          <a:ext cx="0" cy="0"/>
          <a:chOff x="0" y="0"/>
          <a:chExt cx="0" cy="0"/>
        </a:xfrm>
      </p:grpSpPr>
      <p:sp>
        <p:nvSpPr>
          <p:cNvPr id="4347" name="Google Shape;4347;p109"/>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4348" name="Google Shape;4348;p109"/>
          <p:cNvSpPr txBox="1"/>
          <p:nvPr>
            <p:ph idx="11" type="ftr"/>
          </p:nvPr>
        </p:nvSpPr>
        <p:spPr>
          <a:xfrm>
            <a:off x="431799" y="6290220"/>
            <a:ext cx="8931141" cy="13102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800"/>
              <a:buNone/>
            </a:pPr>
            <a:r>
              <a:rPr lang="en-US"/>
              <a:t>AKTi, </a:t>
            </a:r>
            <a:r>
              <a:rPr lang="en-US">
                <a:solidFill>
                  <a:srgbClr val="000000"/>
                </a:solidFill>
              </a:rPr>
              <a:t>protein kinase B inhibitor; CDK4/6i, cyclin-dependent kinase 4/6 inhibitor; ChT, chemotherapy; ESR1, estrogen receptor 1 gene; ET, endocrine therapy; mPFS, median progression-free survival; mut, mutation; </a:t>
            </a:r>
            <a:br>
              <a:rPr lang="en-US">
                <a:solidFill>
                  <a:srgbClr val="000000"/>
                </a:solidFill>
              </a:rPr>
            </a:br>
            <a:r>
              <a:rPr lang="en-US">
                <a:solidFill>
                  <a:srgbClr val="000000"/>
                </a:solidFill>
              </a:rPr>
              <a:t>PI3K, phosphoinositide 3-kinase; </a:t>
            </a:r>
            <a:r>
              <a:rPr i="1" lang="en-US">
                <a:solidFill>
                  <a:srgbClr val="000000"/>
                </a:solidFill>
              </a:rPr>
              <a:t>PIK3CA</a:t>
            </a:r>
            <a:r>
              <a:rPr lang="en-US">
                <a:solidFill>
                  <a:srgbClr val="000000"/>
                </a:solidFill>
              </a:rPr>
              <a:t>, phosphatidylinositol-4,5-bisphosphate 3-kinase catalytic subunit alpha; RWE, real-world evidence; SERD, selective estrogen receptor degrader; TTNT, time to next treatment.</a:t>
            </a:r>
            <a:endParaRPr/>
          </a:p>
          <a:p>
            <a:pPr indent="0" lvl="0" marL="0" rtl="0" algn="l">
              <a:lnSpc>
                <a:spcPct val="100000"/>
              </a:lnSpc>
              <a:spcBef>
                <a:spcPts val="0"/>
              </a:spcBef>
              <a:spcAft>
                <a:spcPts val="0"/>
              </a:spcAft>
              <a:buSzPts val="800"/>
              <a:buNone/>
            </a:pPr>
            <a:r>
              <a:rPr lang="en-US">
                <a:solidFill>
                  <a:srgbClr val="000000"/>
                </a:solidFill>
              </a:rPr>
              <a:t>1. Gennari A, et al. </a:t>
            </a:r>
            <a:r>
              <a:rPr i="1" lang="en-US">
                <a:solidFill>
                  <a:srgbClr val="000000"/>
                </a:solidFill>
              </a:rPr>
              <a:t>Ann Oncol.</a:t>
            </a:r>
            <a:r>
              <a:rPr lang="en-US">
                <a:solidFill>
                  <a:srgbClr val="000000"/>
                </a:solidFill>
              </a:rPr>
              <a:t> 2021;32:1475-1495; 2. Bidard FC, et al. </a:t>
            </a:r>
            <a:r>
              <a:rPr i="1" lang="en-US">
                <a:solidFill>
                  <a:srgbClr val="000000"/>
                </a:solidFill>
              </a:rPr>
              <a:t>J Clin Oncol</a:t>
            </a:r>
            <a:r>
              <a:rPr lang="en-US">
                <a:solidFill>
                  <a:srgbClr val="000000"/>
                </a:solidFill>
              </a:rPr>
              <a:t>. 2022;40(28):3246-3256; 3. Lloyd M, et al. </a:t>
            </a:r>
            <a:r>
              <a:rPr i="1" lang="en-US">
                <a:solidFill>
                  <a:srgbClr val="000000"/>
                </a:solidFill>
              </a:rPr>
              <a:t>Clin Cancer Res</a:t>
            </a:r>
            <a:r>
              <a:rPr lang="en-US"/>
              <a:t>. 2026;32(1):169-178</a:t>
            </a:r>
            <a:r>
              <a:rPr lang="en-US">
                <a:solidFill>
                  <a:srgbClr val="000000"/>
                </a:solidFill>
              </a:rPr>
              <a:t>; 4. Rugo HS, et al. </a:t>
            </a:r>
            <a:r>
              <a:rPr i="1" lang="en-US"/>
              <a:t>Clin Cancer Res</a:t>
            </a:r>
            <a:r>
              <a:rPr lang="en-US"/>
              <a:t>. 2026;32(1):179-187</a:t>
            </a:r>
            <a:r>
              <a:rPr lang="en-US">
                <a:solidFill>
                  <a:srgbClr val="000000"/>
                </a:solidFill>
              </a:rPr>
              <a:t>; </a:t>
            </a:r>
            <a:br>
              <a:rPr lang="en-US">
                <a:solidFill>
                  <a:srgbClr val="000000"/>
                </a:solidFill>
              </a:rPr>
            </a:br>
            <a:r>
              <a:rPr lang="en-US">
                <a:solidFill>
                  <a:srgbClr val="000000"/>
                </a:solidFill>
              </a:rPr>
              <a:t>5. Rozenblit M, et al.</a:t>
            </a:r>
            <a:r>
              <a:rPr i="1" lang="en-US">
                <a:solidFill>
                  <a:srgbClr val="000000"/>
                </a:solidFill>
              </a:rPr>
              <a:t> Breast Cancer Res. </a:t>
            </a:r>
            <a:r>
              <a:rPr lang="en-US">
                <a:solidFill>
                  <a:srgbClr val="000000"/>
                </a:solidFill>
              </a:rPr>
              <a:t>2021;23(1):14; 6. Rugo HS, et al. ASCO 2025. Abstract 1070; 7. Rugo HS, et al. SABCS 2024. Abstract PS7-07; 8.Jhaveri KL, et al. </a:t>
            </a:r>
            <a:r>
              <a:rPr i="1" lang="en-US">
                <a:solidFill>
                  <a:srgbClr val="000000"/>
                </a:solidFill>
              </a:rPr>
              <a:t>N Engl J Med</a:t>
            </a:r>
            <a:r>
              <a:rPr lang="en-US">
                <a:solidFill>
                  <a:srgbClr val="000000"/>
                </a:solidFill>
              </a:rPr>
              <a:t>. 2025;392(12):1189-1202.</a:t>
            </a:r>
            <a:endParaRPr/>
          </a:p>
        </p:txBody>
      </p:sp>
      <p:sp>
        <p:nvSpPr>
          <p:cNvPr id="4349" name="Google Shape;4349;p109"/>
          <p:cNvSpPr txBox="1"/>
          <p:nvPr>
            <p:ph type="title"/>
          </p:nvPr>
        </p:nvSpPr>
        <p:spPr>
          <a:xfrm>
            <a:off x="431800" y="369888"/>
            <a:ext cx="11326813" cy="677862"/>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900"/>
              <a:buNone/>
            </a:pPr>
            <a:r>
              <a:rPr lang="en-US"/>
              <a:t>Key takeaways</a:t>
            </a:r>
            <a:endParaRPr/>
          </a:p>
        </p:txBody>
      </p:sp>
      <p:sp>
        <p:nvSpPr>
          <p:cNvPr id="4350" name="Google Shape;4350;p109"/>
          <p:cNvSpPr/>
          <p:nvPr/>
        </p:nvSpPr>
        <p:spPr>
          <a:xfrm>
            <a:off x="431800" y="3092484"/>
            <a:ext cx="11325600" cy="640080"/>
          </a:xfrm>
          <a:prstGeom prst="roundRect">
            <a:avLst>
              <a:gd fmla="val 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4444"/>
              </a:lnSpc>
              <a:spcBef>
                <a:spcPts val="0"/>
              </a:spcBef>
              <a:spcAft>
                <a:spcPts val="0"/>
              </a:spcAft>
              <a:buClr>
                <a:srgbClr val="000000"/>
              </a:buClr>
              <a:buSzPts val="1800"/>
              <a:buFont typeface="Arial"/>
              <a:buNone/>
            </a:pPr>
            <a:r>
              <a:rPr b="1" i="0" lang="en-US" sz="1800" u="none" cap="none" strike="noStrike">
                <a:solidFill>
                  <a:schemeClr val="accent1"/>
                </a:solidFill>
                <a:latin typeface="Arial Narrow"/>
                <a:ea typeface="Arial Narrow"/>
                <a:cs typeface="Arial Narrow"/>
                <a:sym typeface="Arial Narrow"/>
              </a:rPr>
              <a:t>RWE of elacestrant data shows consistent benefit of ~8-11 months of TTNT in line with the 8.6 months of mPFS in patients with longer prior ET + CDK4/6i exposure (EMERALD study subgroup analysis)</a:t>
            </a:r>
            <a:r>
              <a:rPr b="1" baseline="30000" i="0" lang="en-US" sz="1800" u="none" cap="none" strike="noStrike">
                <a:solidFill>
                  <a:schemeClr val="accent1"/>
                </a:solidFill>
                <a:latin typeface="Arial Narrow"/>
                <a:ea typeface="Arial Narrow"/>
                <a:cs typeface="Arial Narrow"/>
                <a:sym typeface="Arial Narrow"/>
              </a:rPr>
              <a:t>3,4</a:t>
            </a:r>
            <a:endParaRPr b="0" i="0" sz="1400" u="none" cap="none" strike="noStrike">
              <a:solidFill>
                <a:schemeClr val="accent1"/>
              </a:solidFill>
              <a:latin typeface="Arial"/>
              <a:ea typeface="Arial"/>
              <a:cs typeface="Arial"/>
              <a:sym typeface="Arial"/>
            </a:endParaRPr>
          </a:p>
        </p:txBody>
      </p:sp>
      <p:sp>
        <p:nvSpPr>
          <p:cNvPr id="4351" name="Google Shape;4351;p109"/>
          <p:cNvSpPr/>
          <p:nvPr/>
        </p:nvSpPr>
        <p:spPr>
          <a:xfrm>
            <a:off x="431800" y="3899070"/>
            <a:ext cx="11325600" cy="640080"/>
          </a:xfrm>
          <a:prstGeom prst="roundRect">
            <a:avLst>
              <a:gd fmla="val 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4444"/>
              </a:lnSpc>
              <a:spcBef>
                <a:spcPts val="0"/>
              </a:spcBef>
              <a:spcAft>
                <a:spcPts val="0"/>
              </a:spcAft>
              <a:buClr>
                <a:srgbClr val="000000"/>
              </a:buClr>
              <a:buSzPts val="1800"/>
              <a:buFont typeface="Arial"/>
              <a:buNone/>
            </a:pPr>
            <a:r>
              <a:rPr b="1" i="0" lang="en-US" sz="1800" u="none" cap="none" strike="noStrike">
                <a:solidFill>
                  <a:schemeClr val="accent1"/>
                </a:solidFill>
                <a:latin typeface="Arial Narrow"/>
                <a:ea typeface="Arial Narrow"/>
                <a:cs typeface="Arial Narrow"/>
                <a:sym typeface="Arial Narrow"/>
              </a:rPr>
              <a:t>In tumors retaining endocrine-sensitivity and coexisting </a:t>
            </a:r>
            <a:r>
              <a:rPr b="1" i="1" lang="en-US" sz="1800" u="none" cap="none" strike="noStrike">
                <a:solidFill>
                  <a:schemeClr val="accent1"/>
                </a:solidFill>
                <a:latin typeface="Arial Narrow"/>
                <a:ea typeface="Arial Narrow"/>
                <a:cs typeface="Arial Narrow"/>
                <a:sym typeface="Arial Narrow"/>
              </a:rPr>
              <a:t>PIK3CA</a:t>
            </a:r>
            <a:r>
              <a:rPr b="1" i="0" lang="en-US" sz="1800" u="none" cap="none" strike="noStrike">
                <a:solidFill>
                  <a:schemeClr val="accent1"/>
                </a:solidFill>
                <a:latin typeface="Arial Narrow"/>
                <a:ea typeface="Arial Narrow"/>
                <a:cs typeface="Arial Narrow"/>
                <a:sym typeface="Arial Narrow"/>
              </a:rPr>
              <a:t> and </a:t>
            </a:r>
            <a:r>
              <a:rPr b="1" i="1" lang="en-US" sz="1800" u="none" cap="none" strike="noStrike">
                <a:solidFill>
                  <a:schemeClr val="accent1"/>
                </a:solidFill>
                <a:latin typeface="Arial Narrow"/>
                <a:ea typeface="Arial Narrow"/>
                <a:cs typeface="Arial Narrow"/>
                <a:sym typeface="Arial Narrow"/>
              </a:rPr>
              <a:t>ESR1</a:t>
            </a:r>
            <a:r>
              <a:rPr b="1" i="0" lang="en-US" sz="1800" u="none" cap="none" strike="noStrike">
                <a:solidFill>
                  <a:schemeClr val="accent1"/>
                </a:solidFill>
                <a:latin typeface="Arial Narrow"/>
                <a:ea typeface="Arial Narrow"/>
                <a:cs typeface="Arial Narrow"/>
                <a:sym typeface="Arial Narrow"/>
              </a:rPr>
              <a:t> mutations</a:t>
            </a:r>
            <a:r>
              <a:rPr b="0" i="0" lang="en-US" sz="1800" u="none" cap="none" strike="noStrike">
                <a:solidFill>
                  <a:schemeClr val="accent1"/>
                </a:solidFill>
                <a:latin typeface="Arial Narrow"/>
                <a:ea typeface="Arial Narrow"/>
                <a:cs typeface="Arial Narrow"/>
                <a:sym typeface="Arial Narrow"/>
              </a:rPr>
              <a:t>, </a:t>
            </a:r>
            <a:r>
              <a:rPr b="1" i="0" lang="en-US" sz="1800" u="none" cap="none" strike="noStrike">
                <a:solidFill>
                  <a:schemeClr val="accent1"/>
                </a:solidFill>
                <a:latin typeface="Arial Narrow"/>
                <a:ea typeface="Arial Narrow"/>
                <a:cs typeface="Arial Narrow"/>
                <a:sym typeface="Arial Narrow"/>
              </a:rPr>
              <a:t>elacestrant monotherapy </a:t>
            </a:r>
            <a:r>
              <a:rPr b="0" i="0" lang="en-US" sz="1800" u="none" cap="none" strike="noStrike">
                <a:solidFill>
                  <a:schemeClr val="accent1"/>
                </a:solidFill>
                <a:latin typeface="Arial Narrow"/>
                <a:ea typeface="Arial Narrow"/>
                <a:cs typeface="Arial Narrow"/>
                <a:sym typeface="Arial Narrow"/>
              </a:rPr>
              <a:t>can be a good option before PI3K/AKTi combination regimens as </a:t>
            </a:r>
            <a:r>
              <a:rPr b="1" i="0" lang="en-US" sz="1800" u="none" cap="none" strike="noStrike">
                <a:solidFill>
                  <a:schemeClr val="accent1"/>
                </a:solidFill>
                <a:latin typeface="Arial Narrow"/>
                <a:ea typeface="Arial Narrow"/>
                <a:cs typeface="Arial Narrow"/>
                <a:sym typeface="Arial Narrow"/>
              </a:rPr>
              <a:t>data shows similar efficacy with a manageable safety profile</a:t>
            </a:r>
            <a:r>
              <a:rPr b="0" baseline="30000" i="0" lang="en-US" sz="1800" u="none" cap="none" strike="noStrike">
                <a:solidFill>
                  <a:schemeClr val="accent1"/>
                </a:solidFill>
                <a:latin typeface="Arial Narrow"/>
                <a:ea typeface="Arial Narrow"/>
                <a:cs typeface="Arial Narrow"/>
                <a:sym typeface="Arial Narrow"/>
              </a:rPr>
              <a:t>4</a:t>
            </a:r>
            <a:endParaRPr b="0" i="0" sz="1400" u="none" cap="none" strike="noStrike">
              <a:solidFill>
                <a:schemeClr val="accent1"/>
              </a:solidFill>
              <a:latin typeface="Arial"/>
              <a:ea typeface="Arial"/>
              <a:cs typeface="Arial"/>
              <a:sym typeface="Arial"/>
            </a:endParaRPr>
          </a:p>
        </p:txBody>
      </p:sp>
      <p:sp>
        <p:nvSpPr>
          <p:cNvPr id="4352" name="Google Shape;4352;p109"/>
          <p:cNvSpPr/>
          <p:nvPr/>
        </p:nvSpPr>
        <p:spPr>
          <a:xfrm>
            <a:off x="431800" y="2183900"/>
            <a:ext cx="11325600" cy="759000"/>
          </a:xfrm>
          <a:prstGeom prst="roundRect">
            <a:avLst>
              <a:gd fmla="val 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4444"/>
              </a:lnSpc>
              <a:spcBef>
                <a:spcPts val="0"/>
              </a:spcBef>
              <a:spcAft>
                <a:spcPts val="0"/>
              </a:spcAft>
              <a:buClr>
                <a:srgbClr val="000000"/>
              </a:buClr>
              <a:buSzPts val="1800"/>
              <a:buFont typeface="Arial"/>
              <a:buNone/>
            </a:pPr>
            <a:r>
              <a:rPr b="1" i="0" lang="en-US" sz="1800" u="none" cap="none" strike="noStrike">
                <a:solidFill>
                  <a:schemeClr val="accent1"/>
                </a:solidFill>
                <a:latin typeface="Arial Narrow"/>
                <a:ea typeface="Arial Narrow"/>
                <a:cs typeface="Arial Narrow"/>
                <a:sym typeface="Arial Narrow"/>
              </a:rPr>
              <a:t>EMERALD study patient population reflects real-world practice with 100% prior CDK4/6i, 70% visceral mets; prior fulvestrant, ChT, and primary endocrine resistance allowed, leading to elacestrant approval in patients with </a:t>
            </a:r>
            <a:r>
              <a:rPr b="1" i="1" lang="en-US" sz="1800" u="none" cap="none" strike="noStrike">
                <a:solidFill>
                  <a:schemeClr val="accent1"/>
                </a:solidFill>
                <a:latin typeface="Arial Narrow"/>
                <a:ea typeface="Arial Narrow"/>
                <a:cs typeface="Arial Narrow"/>
                <a:sym typeface="Arial Narrow"/>
              </a:rPr>
              <a:t>ESR1</a:t>
            </a:r>
            <a:r>
              <a:rPr b="1" i="0" lang="en-US" sz="1800" u="none" cap="none" strike="noStrike">
                <a:solidFill>
                  <a:schemeClr val="accent1"/>
                </a:solidFill>
                <a:latin typeface="Arial Narrow"/>
                <a:ea typeface="Arial Narrow"/>
                <a:cs typeface="Arial Narrow"/>
                <a:sym typeface="Arial Narrow"/>
              </a:rPr>
              <a:t>-mut tumors</a:t>
            </a:r>
            <a:r>
              <a:rPr b="1" baseline="30000" i="0" lang="en-US" sz="1800" u="none" cap="none" strike="noStrike">
                <a:solidFill>
                  <a:schemeClr val="accent1"/>
                </a:solidFill>
                <a:latin typeface="Arial Narrow"/>
                <a:ea typeface="Arial Narrow"/>
                <a:cs typeface="Arial Narrow"/>
                <a:sym typeface="Arial Narrow"/>
              </a:rPr>
              <a:t>2</a:t>
            </a:r>
            <a:endParaRPr b="0" i="0" sz="1400" u="none" cap="none" strike="noStrike">
              <a:solidFill>
                <a:schemeClr val="accent1"/>
              </a:solidFill>
              <a:latin typeface="Arial"/>
              <a:ea typeface="Arial"/>
              <a:cs typeface="Arial"/>
              <a:sym typeface="Arial"/>
            </a:endParaRPr>
          </a:p>
        </p:txBody>
      </p:sp>
      <p:sp>
        <p:nvSpPr>
          <p:cNvPr id="4353" name="Google Shape;4353;p109"/>
          <p:cNvSpPr/>
          <p:nvPr/>
        </p:nvSpPr>
        <p:spPr>
          <a:xfrm>
            <a:off x="431800" y="4705655"/>
            <a:ext cx="11325600" cy="640080"/>
          </a:xfrm>
          <a:prstGeom prst="roundRect">
            <a:avLst>
              <a:gd fmla="val 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4444"/>
              </a:lnSpc>
              <a:spcBef>
                <a:spcPts val="0"/>
              </a:spcBef>
              <a:spcAft>
                <a:spcPts val="0"/>
              </a:spcAft>
              <a:buClr>
                <a:srgbClr val="000000"/>
              </a:buClr>
              <a:buSzPts val="1800"/>
              <a:buFont typeface="Arial"/>
              <a:buNone/>
            </a:pPr>
            <a:r>
              <a:rPr b="1" i="0" lang="en-US" sz="1800" u="none" cap="none" strike="noStrike">
                <a:solidFill>
                  <a:schemeClr val="accent1"/>
                </a:solidFill>
                <a:latin typeface="Arial Narrow"/>
                <a:ea typeface="Arial Narrow"/>
                <a:cs typeface="Arial Narrow"/>
                <a:sym typeface="Arial Narrow"/>
              </a:rPr>
              <a:t>Oral SERDs show benefit when combined with CDK4/6i or everolimus. The baseline characteristics of these studies are different and should be taken into account when evaluating outcomes</a:t>
            </a:r>
            <a:r>
              <a:rPr b="0" baseline="30000" i="0" lang="en-US" sz="1800" u="none" cap="none" strike="noStrike">
                <a:solidFill>
                  <a:schemeClr val="accent1"/>
                </a:solidFill>
                <a:latin typeface="Arial Narrow"/>
                <a:ea typeface="Arial Narrow"/>
                <a:cs typeface="Arial Narrow"/>
                <a:sym typeface="Arial Narrow"/>
              </a:rPr>
              <a:t>5-8</a:t>
            </a:r>
            <a:endParaRPr b="0" i="0" sz="1400" u="none" cap="none" strike="noStrike">
              <a:solidFill>
                <a:schemeClr val="accent1"/>
              </a:solidFill>
              <a:latin typeface="Arial"/>
              <a:ea typeface="Arial"/>
              <a:cs typeface="Arial"/>
              <a:sym typeface="Arial"/>
            </a:endParaRPr>
          </a:p>
        </p:txBody>
      </p:sp>
      <p:sp>
        <p:nvSpPr>
          <p:cNvPr id="4354" name="Google Shape;4354;p109"/>
          <p:cNvSpPr/>
          <p:nvPr/>
        </p:nvSpPr>
        <p:spPr>
          <a:xfrm>
            <a:off x="431800" y="1401429"/>
            <a:ext cx="11325600" cy="607200"/>
          </a:xfrm>
          <a:prstGeom prst="roundRect">
            <a:avLst>
              <a:gd fmla="val 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4444"/>
              </a:lnSpc>
              <a:spcBef>
                <a:spcPts val="0"/>
              </a:spcBef>
              <a:spcAft>
                <a:spcPts val="0"/>
              </a:spcAft>
              <a:buClr>
                <a:srgbClr val="000000"/>
              </a:buClr>
              <a:buSzPts val="1800"/>
              <a:buFont typeface="Arial"/>
              <a:buNone/>
            </a:pPr>
            <a:r>
              <a:rPr b="1" i="0" lang="en-US" sz="1800" u="none" cap="none" strike="noStrike">
                <a:solidFill>
                  <a:schemeClr val="accent1"/>
                </a:solidFill>
                <a:latin typeface="Arial Narrow"/>
                <a:ea typeface="Arial Narrow"/>
                <a:cs typeface="Arial Narrow"/>
                <a:sym typeface="Arial Narrow"/>
              </a:rPr>
              <a:t>Second-line treatment </a:t>
            </a:r>
            <a:r>
              <a:rPr b="0" i="0" lang="en-US" sz="1800" u="none" cap="none" strike="noStrike">
                <a:solidFill>
                  <a:schemeClr val="accent1"/>
                </a:solidFill>
                <a:latin typeface="Arial Narrow"/>
                <a:ea typeface="Arial Narrow"/>
                <a:cs typeface="Arial Narrow"/>
                <a:sym typeface="Arial Narrow"/>
              </a:rPr>
              <a:t>choices are defined by the </a:t>
            </a:r>
            <a:r>
              <a:rPr b="1" i="0" lang="en-US" sz="1800" u="none" cap="none" strike="noStrike">
                <a:solidFill>
                  <a:schemeClr val="accent1"/>
                </a:solidFill>
                <a:latin typeface="Arial Narrow"/>
                <a:ea typeface="Arial Narrow"/>
                <a:cs typeface="Arial Narrow"/>
                <a:sym typeface="Arial Narrow"/>
              </a:rPr>
              <a:t>eligibility to receive endocrine therapy </a:t>
            </a:r>
            <a:r>
              <a:rPr b="0" i="0" lang="en-US" sz="1800" u="none" cap="none" strike="noStrike">
                <a:solidFill>
                  <a:schemeClr val="accent1"/>
                </a:solidFill>
                <a:latin typeface="Arial Narrow"/>
                <a:ea typeface="Arial Narrow"/>
                <a:cs typeface="Arial Narrow"/>
                <a:sym typeface="Arial Narrow"/>
              </a:rPr>
              <a:t>and are driven by </a:t>
            </a:r>
            <a:r>
              <a:rPr b="1" i="0" lang="en-US" sz="1800" u="none" cap="none" strike="noStrike">
                <a:solidFill>
                  <a:schemeClr val="accent1"/>
                </a:solidFill>
                <a:latin typeface="Arial Narrow"/>
                <a:ea typeface="Arial Narrow"/>
                <a:cs typeface="Arial Narrow"/>
                <a:sym typeface="Arial Narrow"/>
              </a:rPr>
              <a:t>biomarker status</a:t>
            </a:r>
            <a:r>
              <a:rPr b="0" i="0" lang="en-US" sz="1800" u="none" cap="none" strike="noStrike">
                <a:solidFill>
                  <a:schemeClr val="accent1"/>
                </a:solidFill>
                <a:latin typeface="Arial Narrow"/>
                <a:ea typeface="Arial Narrow"/>
                <a:cs typeface="Arial Narrow"/>
                <a:sym typeface="Arial Narrow"/>
              </a:rPr>
              <a:t>. For patients whose tumors retained endocrine-sensitivity, </a:t>
            </a:r>
            <a:r>
              <a:rPr b="1" i="0" lang="en-US" sz="1800" u="none" cap="none" strike="noStrike">
                <a:solidFill>
                  <a:schemeClr val="accent1"/>
                </a:solidFill>
                <a:latin typeface="Arial Narrow"/>
                <a:ea typeface="Arial Narrow"/>
                <a:cs typeface="Arial Narrow"/>
                <a:sym typeface="Arial Narrow"/>
              </a:rPr>
              <a:t>guidelines recommend exhausting sequential ET-based regimens</a:t>
            </a:r>
            <a:r>
              <a:rPr b="0" baseline="30000" i="0" lang="en-US" sz="1800" u="none" cap="none" strike="noStrike">
                <a:solidFill>
                  <a:schemeClr val="accent1"/>
                </a:solidFill>
                <a:latin typeface="Arial Narrow"/>
                <a:ea typeface="Arial Narrow"/>
                <a:cs typeface="Arial Narrow"/>
                <a:sym typeface="Arial Narrow"/>
              </a:rPr>
              <a:t>1</a:t>
            </a:r>
            <a:endParaRPr b="0" i="0" sz="1400" u="none" cap="none" strike="noStrike">
              <a:solidFill>
                <a:schemeClr val="accent1"/>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9" name="Shape 4359"/>
        <p:cNvGrpSpPr/>
        <p:nvPr/>
      </p:nvGrpSpPr>
      <p:grpSpPr>
        <a:xfrm>
          <a:off x="0" y="0"/>
          <a:ext cx="0" cy="0"/>
          <a:chOff x="0" y="0"/>
          <a:chExt cx="0" cy="0"/>
        </a:xfrm>
      </p:grpSpPr>
      <p:sp>
        <p:nvSpPr>
          <p:cNvPr id="4360" name="Google Shape;4360;p110"/>
          <p:cNvSpPr txBox="1"/>
          <p:nvPr/>
        </p:nvSpPr>
        <p:spPr>
          <a:xfrm>
            <a:off x="431800" y="4599015"/>
            <a:ext cx="5573713"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71A0B4"/>
              </a:buClr>
              <a:buSzPts val="2400"/>
              <a:buFont typeface="Arial"/>
              <a:buNone/>
            </a:pPr>
            <a:r>
              <a:rPr b="1" i="0" lang="en-US" sz="2400" u="none" cap="none" strike="noStrike">
                <a:solidFill>
                  <a:schemeClr val="accent5"/>
                </a:solidFill>
                <a:latin typeface="Arial Narrow"/>
                <a:ea typeface="Arial Narrow"/>
                <a:cs typeface="Arial Narrow"/>
                <a:sym typeface="Arial Narrow"/>
              </a:rPr>
              <a:t>Frederik Marmé</a:t>
            </a:r>
            <a:endParaRPr b="0" i="0" sz="1400" u="none" cap="none" strike="noStrike">
              <a:solidFill>
                <a:srgbClr val="000000"/>
              </a:solidFill>
              <a:latin typeface="Arial"/>
              <a:ea typeface="Arial"/>
              <a:cs typeface="Arial"/>
              <a:sym typeface="Arial"/>
            </a:endParaRPr>
          </a:p>
        </p:txBody>
      </p:sp>
      <p:sp>
        <p:nvSpPr>
          <p:cNvPr id="4361" name="Google Shape;4361;p110"/>
          <p:cNvSpPr txBox="1"/>
          <p:nvPr>
            <p:ph idx="2" type="body"/>
          </p:nvPr>
        </p:nvSpPr>
        <p:spPr>
          <a:xfrm>
            <a:off x="431799" y="5040347"/>
            <a:ext cx="7438571" cy="276999"/>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1800"/>
              <a:buNone/>
            </a:pPr>
            <a:r>
              <a:rPr b="1" lang="en-US"/>
              <a:t>University Hospital Mannheim, Mannheim, Germany</a:t>
            </a:r>
            <a:endParaRPr/>
          </a:p>
        </p:txBody>
      </p:sp>
      <p:sp>
        <p:nvSpPr>
          <p:cNvPr id="4362" name="Google Shape;4362;p110"/>
          <p:cNvSpPr txBox="1"/>
          <p:nvPr/>
        </p:nvSpPr>
        <p:spPr>
          <a:xfrm>
            <a:off x="431799" y="1722106"/>
            <a:ext cx="8143401" cy="216746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4400"/>
              <a:buFont typeface="Arial"/>
              <a:buNone/>
            </a:pPr>
            <a:r>
              <a:rPr b="1" i="0" lang="en-US" sz="4400" u="none" cap="none" strike="noStrike">
                <a:solidFill>
                  <a:srgbClr val="153F5A"/>
                </a:solidFill>
                <a:latin typeface="Arial Narrow"/>
                <a:ea typeface="Arial Narrow"/>
                <a:cs typeface="Arial Narrow"/>
                <a:sym typeface="Arial Narrow"/>
              </a:rPr>
              <a:t>Biomarker driven treatment decisions: Evolution of </a:t>
            </a:r>
            <a:r>
              <a:rPr b="1" i="1" lang="en-US" sz="4400" u="none" cap="none" strike="noStrike">
                <a:solidFill>
                  <a:srgbClr val="153F5A"/>
                </a:solidFill>
                <a:latin typeface="Arial Narrow"/>
                <a:ea typeface="Arial Narrow"/>
                <a:cs typeface="Arial Narrow"/>
                <a:sym typeface="Arial Narrow"/>
              </a:rPr>
              <a:t>ESR1</a:t>
            </a:r>
            <a:r>
              <a:rPr b="1" i="0" lang="en-US" sz="4400" u="none" cap="none" strike="noStrike">
                <a:solidFill>
                  <a:srgbClr val="153F5A"/>
                </a:solidFill>
                <a:latin typeface="Arial Narrow"/>
                <a:ea typeface="Arial Narrow"/>
                <a:cs typeface="Arial Narrow"/>
                <a:sym typeface="Arial Narrow"/>
              </a:rPr>
              <a:t> testing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53F5A"/>
              </a:buClr>
              <a:buSzPts val="4400"/>
              <a:buFont typeface="Arial Narrow"/>
              <a:buNone/>
            </a:pPr>
            <a:r>
              <a:t/>
            </a:r>
            <a:endParaRPr b="1" i="0" sz="4000" u="none" cap="none" strike="noStrike">
              <a:solidFill>
                <a:srgbClr val="71A0B4"/>
              </a:solidFill>
              <a:latin typeface="Arial Narrow"/>
              <a:ea typeface="Arial Narrow"/>
              <a:cs typeface="Arial Narrow"/>
              <a:sym typeface="Arial Narrow"/>
            </a:endParaRPr>
          </a:p>
        </p:txBody>
      </p:sp>
      <p:sp>
        <p:nvSpPr>
          <p:cNvPr id="4363" name="Google Shape;4363;p110"/>
          <p:cNvSpPr/>
          <p:nvPr/>
        </p:nvSpPr>
        <p:spPr>
          <a:xfrm flipH="1" rot="5400000">
            <a:off x="8289450" y="2234339"/>
            <a:ext cx="571500" cy="571500"/>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364" name="Google Shape;4364;p110"/>
          <p:cNvSpPr txBox="1"/>
          <p:nvPr>
            <p:ph idx="11" type="ftr"/>
          </p:nvPr>
        </p:nvSpPr>
        <p:spPr>
          <a:xfrm>
            <a:off x="431800" y="6269364"/>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800"/>
              <a:buNone/>
            </a:pPr>
            <a:r>
              <a:rPr lang="en-US">
                <a:solidFill>
                  <a:srgbClr val="000000"/>
                </a:solidFill>
              </a:rPr>
              <a:t>ESR1, estrogen receptor 1 gene.</a:t>
            </a:r>
            <a:endParaRPr/>
          </a:p>
        </p:txBody>
      </p:sp>
      <p:sp>
        <p:nvSpPr>
          <p:cNvPr id="4365" name="Google Shape;4365;p110"/>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0" name="Shape 4370"/>
        <p:cNvGrpSpPr/>
        <p:nvPr/>
      </p:nvGrpSpPr>
      <p:grpSpPr>
        <a:xfrm>
          <a:off x="0" y="0"/>
          <a:ext cx="0" cy="0"/>
          <a:chOff x="0" y="0"/>
          <a:chExt cx="0" cy="0"/>
        </a:xfrm>
      </p:grpSpPr>
      <p:sp>
        <p:nvSpPr>
          <p:cNvPr id="4371" name="Google Shape;4371;p111"/>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4372" name="Google Shape;4372;p111"/>
          <p:cNvSpPr txBox="1"/>
          <p:nvPr>
            <p:ph idx="11" type="ftr"/>
          </p:nvPr>
        </p:nvSpPr>
        <p:spPr>
          <a:xfrm>
            <a:off x="431800" y="6270342"/>
            <a:ext cx="88201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AKT, protein kinase B; ESR1, estrogen receptor </a:t>
            </a:r>
            <a:r>
              <a:rPr lang="en-US">
                <a:solidFill>
                  <a:srgbClr val="000000"/>
                </a:solidFill>
              </a:rPr>
              <a:t>1 gene; mBC, metastatic breast cancer; PI3K, phosphoinositide 3-kinase; PTEN, phosphatase and tensin homolog; SOC, standard of care.</a:t>
            </a:r>
            <a:endParaRPr/>
          </a:p>
          <a:p>
            <a:pPr indent="0" lvl="0" marL="0" rtl="0" algn="l">
              <a:lnSpc>
                <a:spcPct val="100000"/>
              </a:lnSpc>
              <a:spcBef>
                <a:spcPts val="0"/>
              </a:spcBef>
              <a:spcAft>
                <a:spcPts val="0"/>
              </a:spcAft>
              <a:buSzPts val="1400"/>
              <a:buNone/>
            </a:pPr>
            <a:r>
              <a:rPr lang="en-US">
                <a:solidFill>
                  <a:srgbClr val="000000"/>
                </a:solidFill>
              </a:rPr>
              <a:t>1. Burstein HJ, et al. </a:t>
            </a:r>
            <a:r>
              <a:rPr i="1" lang="en-US">
                <a:solidFill>
                  <a:srgbClr val="000000"/>
                </a:solidFill>
              </a:rPr>
              <a:t>J Clin Oncol. </a:t>
            </a:r>
            <a:r>
              <a:rPr lang="en-US">
                <a:solidFill>
                  <a:srgbClr val="000000"/>
                </a:solidFill>
              </a:rPr>
              <a:t>2023;41(18):3423-3425; 2. Liao H, et al. </a:t>
            </a:r>
            <a:r>
              <a:rPr i="1" lang="en-US">
                <a:solidFill>
                  <a:srgbClr val="000000"/>
                </a:solidFill>
              </a:rPr>
              <a:t>Front Oncol. </a:t>
            </a:r>
            <a:r>
              <a:rPr lang="en-US">
                <a:solidFill>
                  <a:srgbClr val="000000"/>
                </a:solidFill>
              </a:rPr>
              <a:t>2020;10:587671; 3. André F, et al. </a:t>
            </a:r>
            <a:r>
              <a:rPr i="1" lang="en-US">
                <a:solidFill>
                  <a:srgbClr val="000000"/>
                </a:solidFill>
              </a:rPr>
              <a:t>N Engl J Med. </a:t>
            </a:r>
            <a:r>
              <a:rPr lang="en-US">
                <a:solidFill>
                  <a:srgbClr val="000000"/>
                </a:solidFill>
              </a:rPr>
              <a:t>2019;380(20):1929-1940; 4. Chia S, et al. ASCO 2023. Abstract P1078; </a:t>
            </a:r>
            <a:br>
              <a:rPr lang="en-US">
                <a:solidFill>
                  <a:srgbClr val="000000"/>
                </a:solidFill>
              </a:rPr>
            </a:br>
            <a:r>
              <a:rPr lang="en-US">
                <a:solidFill>
                  <a:srgbClr val="000000"/>
                </a:solidFill>
              </a:rPr>
              <a:t>5. Turner S, et al. SABCS 2021. PD15-01; 6. Turner NC, et al. </a:t>
            </a:r>
            <a:r>
              <a:rPr i="1" lang="en-US">
                <a:solidFill>
                  <a:srgbClr val="000000"/>
                </a:solidFill>
              </a:rPr>
              <a:t>N Engl J Med</a:t>
            </a:r>
            <a:r>
              <a:rPr lang="en-US">
                <a:solidFill>
                  <a:srgbClr val="000000"/>
                </a:solidFill>
              </a:rPr>
              <a:t>. 2023;388(22</a:t>
            </a:r>
            <a:r>
              <a:rPr lang="en-US"/>
              <a:t>):2058-2070; 7. Oliveira M, et al. </a:t>
            </a:r>
            <a:r>
              <a:rPr i="1" lang="en-US"/>
              <a:t>Ann Oncol. </a:t>
            </a:r>
            <a:r>
              <a:rPr lang="en-US"/>
              <a:t>2023;8(1 suppl 4):101376 (Poster 187O);8. Bardia A, et al. </a:t>
            </a:r>
            <a:r>
              <a:rPr i="1" lang="en-US"/>
              <a:t>Clin Cancer Res</a:t>
            </a:r>
            <a:r>
              <a:rPr lang="en-US"/>
              <a:t>. 2024;30(19):4299-4309; </a:t>
            </a:r>
            <a:endParaRPr/>
          </a:p>
          <a:p>
            <a:pPr indent="0" lvl="0" marL="0" rtl="0" algn="l">
              <a:lnSpc>
                <a:spcPct val="100000"/>
              </a:lnSpc>
              <a:spcBef>
                <a:spcPts val="0"/>
              </a:spcBef>
              <a:spcAft>
                <a:spcPts val="0"/>
              </a:spcAft>
              <a:buSzPts val="1400"/>
              <a:buNone/>
            </a:pPr>
            <a:r>
              <a:rPr lang="en-US"/>
              <a:t>9. Bardia A, et al. SABCS 2022. Abstract GS3–01; 10. Bardia A, et al. SABCS 2024. P1-01-25.</a:t>
            </a:r>
            <a:endParaRPr/>
          </a:p>
        </p:txBody>
      </p:sp>
      <p:sp>
        <p:nvSpPr>
          <p:cNvPr id="4373" name="Google Shape;4373;p111"/>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Why to test for biomarkers: </a:t>
            </a:r>
            <a:endParaRPr/>
          </a:p>
          <a:p>
            <a:pPr indent="0" lvl="0" marL="0" marR="0" rtl="0" algn="l">
              <a:lnSpc>
                <a:spcPct val="90000"/>
              </a:lnSpc>
              <a:spcBef>
                <a:spcPts val="0"/>
              </a:spcBef>
              <a:spcAft>
                <a:spcPts val="0"/>
              </a:spcAft>
              <a:buClr>
                <a:schemeClr val="accent1"/>
              </a:buClr>
              <a:buSzPts val="2900"/>
              <a:buFont typeface="Arial Narrow"/>
              <a:buNone/>
            </a:pPr>
            <a:r>
              <a:rPr lang="en-US"/>
              <a:t>The clinical utility of testing mutations drives therapeutic decisions in mBC</a:t>
            </a:r>
            <a:endParaRPr/>
          </a:p>
        </p:txBody>
      </p:sp>
      <p:sp>
        <p:nvSpPr>
          <p:cNvPr id="4374" name="Google Shape;4374;p111"/>
          <p:cNvSpPr/>
          <p:nvPr/>
        </p:nvSpPr>
        <p:spPr>
          <a:xfrm>
            <a:off x="3561460" y="1821966"/>
            <a:ext cx="7178803" cy="1152000"/>
          </a:xfrm>
          <a:prstGeom prst="roundRect">
            <a:avLst>
              <a:gd fmla="val 0" name="adj"/>
            </a:avLst>
          </a:prstGeom>
          <a:noFill/>
          <a:ln cap="flat" cmpd="sng" w="25400">
            <a:solidFill>
              <a:schemeClr val="accent2"/>
            </a:solidFill>
            <a:prstDash val="solid"/>
            <a:round/>
            <a:headEnd len="sm" w="sm" type="none"/>
            <a:tailEnd len="sm" w="sm" type="none"/>
          </a:ln>
        </p:spPr>
        <p:txBody>
          <a:bodyPr anchorCtr="0" anchor="ctr" bIns="0" lIns="365750" spcFirstLastPara="1" rIns="365750" wrap="square" tIns="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accent1"/>
                </a:solidFill>
                <a:latin typeface="Arial Narrow"/>
                <a:ea typeface="Arial Narrow"/>
                <a:cs typeface="Arial Narrow"/>
                <a:sym typeface="Arial Narrow"/>
              </a:rPr>
              <a:t>Mutation testing provides clinically actionable information that directly influences treatment selection and sequencing decisions</a:t>
            </a:r>
            <a:r>
              <a:rPr b="0" baseline="30000" i="0" lang="en-US" sz="1800" u="none" cap="none" strike="noStrike">
                <a:solidFill>
                  <a:schemeClr val="accent1"/>
                </a:solidFill>
                <a:latin typeface="Arial Narrow"/>
                <a:ea typeface="Arial Narrow"/>
                <a:cs typeface="Arial Narrow"/>
                <a:sym typeface="Arial Narrow"/>
              </a:rPr>
              <a:t>1,2</a:t>
            </a:r>
            <a:endParaRPr b="0" i="0" sz="1800" u="none" cap="none" strike="noStrike">
              <a:solidFill>
                <a:schemeClr val="accent1"/>
              </a:solidFill>
              <a:latin typeface="Arial Narrow"/>
              <a:ea typeface="Arial Narrow"/>
              <a:cs typeface="Arial Narrow"/>
              <a:sym typeface="Arial Narrow"/>
            </a:endParaRPr>
          </a:p>
        </p:txBody>
      </p:sp>
      <p:sp>
        <p:nvSpPr>
          <p:cNvPr id="4375" name="Google Shape;4375;p111"/>
          <p:cNvSpPr/>
          <p:nvPr/>
        </p:nvSpPr>
        <p:spPr>
          <a:xfrm>
            <a:off x="1398147" y="1821967"/>
            <a:ext cx="2163314" cy="1152926"/>
          </a:xfrm>
          <a:prstGeom prst="round2SameRect">
            <a:avLst>
              <a:gd fmla="val 0" name="adj1"/>
              <a:gd fmla="val 0" name="adj2"/>
            </a:avLst>
          </a:prstGeom>
          <a:solidFill>
            <a:schemeClr val="accent2"/>
          </a:solidFill>
          <a:ln cap="flat" cmpd="sng" w="25400">
            <a:solidFill>
              <a:schemeClr val="accent2"/>
            </a:solidFill>
            <a:prstDash val="solid"/>
            <a:round/>
            <a:headEnd len="sm" w="sm" type="none"/>
            <a:tailEnd len="sm" w="sm" type="none"/>
          </a:ln>
        </p:spPr>
        <p:txBody>
          <a:bodyPr anchorCtr="0" anchor="ctr" bIns="45675" lIns="48000" spcFirstLastPara="1" rIns="48000" wrap="square" tIns="4567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Narrow"/>
                <a:ea typeface="Arial Narrow"/>
                <a:cs typeface="Arial Narrow"/>
                <a:sym typeface="Arial Narrow"/>
              </a:rPr>
              <a:t>Actionable </a:t>
            </a:r>
            <a:br>
              <a:rPr b="1" i="0" lang="en-US" sz="1800" u="none" cap="none" strike="noStrike">
                <a:solidFill>
                  <a:srgbClr val="FFFFFF"/>
                </a:solidFill>
                <a:latin typeface="Arial Narrow"/>
                <a:ea typeface="Arial Narrow"/>
                <a:cs typeface="Arial Narrow"/>
                <a:sym typeface="Arial Narrow"/>
              </a:rPr>
            </a:br>
            <a:r>
              <a:rPr b="1" i="0" lang="en-US" sz="1800" u="none" cap="none" strike="noStrike">
                <a:solidFill>
                  <a:srgbClr val="FFFFFF"/>
                </a:solidFill>
                <a:latin typeface="Arial Narrow"/>
                <a:ea typeface="Arial Narrow"/>
                <a:cs typeface="Arial Narrow"/>
                <a:sym typeface="Arial Narrow"/>
              </a:rPr>
              <a:t>information</a:t>
            </a:r>
            <a:endParaRPr b="0" i="0" sz="1400" u="none" cap="none" strike="noStrike">
              <a:solidFill>
                <a:srgbClr val="000000"/>
              </a:solidFill>
              <a:latin typeface="Arial"/>
              <a:ea typeface="Arial"/>
              <a:cs typeface="Arial"/>
              <a:sym typeface="Arial"/>
            </a:endParaRPr>
          </a:p>
        </p:txBody>
      </p:sp>
      <p:sp>
        <p:nvSpPr>
          <p:cNvPr id="4376" name="Google Shape;4376;p111"/>
          <p:cNvSpPr/>
          <p:nvPr/>
        </p:nvSpPr>
        <p:spPr>
          <a:xfrm>
            <a:off x="6351144" y="3728556"/>
            <a:ext cx="4389120" cy="1728000"/>
          </a:xfrm>
          <a:prstGeom prst="roundRect">
            <a:avLst>
              <a:gd fmla="val 0" name="adj"/>
            </a:avLst>
          </a:prstGeom>
          <a:solidFill>
            <a:schemeClr val="lt1"/>
          </a:solidFill>
          <a:ln cap="flat" cmpd="sng" w="25400">
            <a:solidFill>
              <a:schemeClr val="accent1"/>
            </a:solidFill>
            <a:prstDash val="solid"/>
            <a:round/>
            <a:headEnd len="sm" w="sm" type="none"/>
            <a:tailEnd len="sm" w="sm" type="none"/>
          </a:ln>
        </p:spPr>
        <p:txBody>
          <a:bodyPr anchorCtr="0" anchor="ctr" bIns="0" lIns="365750" spcFirstLastPara="1" rIns="365750" wrap="square" tIns="108000">
            <a:noAutofit/>
          </a:bodyPr>
          <a:lstStyle/>
          <a:p>
            <a:pPr indent="0" lvl="0" marL="0" marR="0" rtl="0" algn="ctr">
              <a:lnSpc>
                <a:spcPct val="100000"/>
              </a:lnSpc>
              <a:spcBef>
                <a:spcPts val="0"/>
              </a:spcBef>
              <a:spcAft>
                <a:spcPts val="0"/>
              </a:spcAft>
              <a:buClr>
                <a:srgbClr val="000000"/>
              </a:buClr>
              <a:buSzPts val="1400"/>
              <a:buFont typeface="Arial"/>
              <a:buNone/>
            </a:pPr>
            <a:r>
              <a:rPr b="0" i="1" lang="en-US" sz="1800" u="none" cap="none" strike="noStrike">
                <a:solidFill>
                  <a:schemeClr val="accent1"/>
                </a:solidFill>
                <a:latin typeface="Arial Narrow"/>
                <a:ea typeface="Arial Narrow"/>
                <a:cs typeface="Arial Narrow"/>
                <a:sym typeface="Arial Narrow"/>
              </a:rPr>
              <a:t>ESR1</a:t>
            </a:r>
            <a:r>
              <a:rPr b="0" i="0" lang="en-US" sz="1800" u="none" cap="none" strike="noStrike">
                <a:solidFill>
                  <a:schemeClr val="accent1"/>
                </a:solidFill>
                <a:latin typeface="Arial Narrow"/>
                <a:ea typeface="Arial Narrow"/>
                <a:cs typeface="Arial Narrow"/>
                <a:sym typeface="Arial Narrow"/>
              </a:rPr>
              <a:t> mutations guide clinicians toward more effective treatment approaches, as tumors become resistant to SOC endocrine therapy, even in the context of coexisting intrinsic mutations</a:t>
            </a:r>
            <a:r>
              <a:rPr b="0" baseline="30000" i="0" lang="en-US" sz="1800" u="none" cap="none" strike="noStrike">
                <a:solidFill>
                  <a:schemeClr val="accent1"/>
                </a:solidFill>
                <a:latin typeface="Arial Narrow"/>
                <a:ea typeface="Arial Narrow"/>
                <a:cs typeface="Arial Narrow"/>
                <a:sym typeface="Arial Narrow"/>
              </a:rPr>
              <a:t>8-10</a:t>
            </a:r>
            <a:endParaRPr b="0" i="0" sz="1800" u="none" cap="none" strike="noStrike">
              <a:solidFill>
                <a:schemeClr val="accent1"/>
              </a:solidFill>
              <a:latin typeface="Arial Narrow"/>
              <a:ea typeface="Arial Narrow"/>
              <a:cs typeface="Arial Narrow"/>
              <a:sym typeface="Arial Narrow"/>
            </a:endParaRPr>
          </a:p>
        </p:txBody>
      </p:sp>
      <p:sp>
        <p:nvSpPr>
          <p:cNvPr id="4377" name="Google Shape;4377;p111"/>
          <p:cNvSpPr/>
          <p:nvPr/>
        </p:nvSpPr>
        <p:spPr>
          <a:xfrm>
            <a:off x="6808344" y="3396357"/>
            <a:ext cx="3474720" cy="457200"/>
          </a:xfrm>
          <a:prstGeom prst="round2SameRect">
            <a:avLst>
              <a:gd fmla="val 0" name="adj1"/>
              <a:gd fmla="val 0" name="adj2"/>
            </a:avLst>
          </a:prstGeom>
          <a:solidFill>
            <a:schemeClr val="accent1"/>
          </a:solidFill>
          <a:ln cap="flat" cmpd="sng" w="9525">
            <a:solidFill>
              <a:srgbClr val="1B5477"/>
            </a:solidFill>
            <a:prstDash val="solid"/>
            <a:round/>
            <a:headEnd len="sm" w="sm" type="none"/>
            <a:tailEnd len="sm" w="sm" type="none"/>
          </a:ln>
        </p:spPr>
        <p:txBody>
          <a:bodyPr anchorCtr="0" anchor="ctr" bIns="45675" lIns="48000" spcFirstLastPara="1" rIns="48000" wrap="square" tIns="45675">
            <a:noAutofit/>
          </a:bodyPr>
          <a:lstStyle/>
          <a:p>
            <a:pPr indent="0" lvl="0" marL="0" marR="0" rtl="0" algn="ctr">
              <a:lnSpc>
                <a:spcPct val="100000"/>
              </a:lnSpc>
              <a:spcBef>
                <a:spcPts val="0"/>
              </a:spcBef>
              <a:spcAft>
                <a:spcPts val="0"/>
              </a:spcAft>
              <a:buClr>
                <a:srgbClr val="000000"/>
              </a:buClr>
              <a:buSzPts val="1800"/>
              <a:buFont typeface="Arial"/>
              <a:buNone/>
            </a:pPr>
            <a:r>
              <a:rPr b="1" i="1" lang="en-US" sz="1800" u="none" cap="none" strike="noStrike">
                <a:solidFill>
                  <a:srgbClr val="FFFFFF"/>
                </a:solidFill>
                <a:latin typeface="Arial Narrow"/>
                <a:ea typeface="Arial Narrow"/>
                <a:cs typeface="Arial Narrow"/>
                <a:sym typeface="Arial Narrow"/>
              </a:rPr>
              <a:t>ESR1</a:t>
            </a:r>
            <a:r>
              <a:rPr b="1" i="0" lang="en-US" sz="1800" u="none" cap="none" strike="noStrike">
                <a:solidFill>
                  <a:srgbClr val="FFFFFF"/>
                </a:solidFill>
                <a:latin typeface="Arial Narrow"/>
                <a:ea typeface="Arial Narrow"/>
                <a:cs typeface="Arial Narrow"/>
                <a:sym typeface="Arial Narrow"/>
              </a:rPr>
              <a:t> acquired mutations</a:t>
            </a:r>
            <a:endParaRPr b="0" i="0" sz="1400" u="none" cap="none" strike="noStrike">
              <a:solidFill>
                <a:srgbClr val="000000"/>
              </a:solidFill>
              <a:latin typeface="Arial"/>
              <a:ea typeface="Arial"/>
              <a:cs typeface="Arial"/>
              <a:sym typeface="Arial"/>
            </a:endParaRPr>
          </a:p>
        </p:txBody>
      </p:sp>
      <p:sp>
        <p:nvSpPr>
          <p:cNvPr id="4378" name="Google Shape;4378;p111"/>
          <p:cNvSpPr/>
          <p:nvPr/>
        </p:nvSpPr>
        <p:spPr>
          <a:xfrm>
            <a:off x="1398147" y="3728556"/>
            <a:ext cx="4389120" cy="1728000"/>
          </a:xfrm>
          <a:prstGeom prst="roundRect">
            <a:avLst>
              <a:gd fmla="val 0" name="adj"/>
            </a:avLst>
          </a:prstGeom>
          <a:solidFill>
            <a:schemeClr val="lt1"/>
          </a:solidFill>
          <a:ln cap="flat" cmpd="sng" w="25400">
            <a:solidFill>
              <a:schemeClr val="accent5"/>
            </a:solidFill>
            <a:prstDash val="solid"/>
            <a:round/>
            <a:headEnd len="sm" w="sm" type="none"/>
            <a:tailEnd len="sm" w="sm" type="none"/>
          </a:ln>
        </p:spPr>
        <p:txBody>
          <a:bodyPr anchorCtr="0" anchor="ctr" bIns="0" lIns="365750" spcFirstLastPara="1" rIns="365750" wrap="square" tIns="108000">
            <a:noAutofit/>
          </a:bodyPr>
          <a:lstStyle/>
          <a:p>
            <a:pPr indent="0" lvl="0" marL="0" marR="0" rtl="0" algn="ctr">
              <a:lnSpc>
                <a:spcPct val="100000"/>
              </a:lnSpc>
              <a:spcBef>
                <a:spcPts val="0"/>
              </a:spcBef>
              <a:spcAft>
                <a:spcPts val="0"/>
              </a:spcAft>
              <a:buClr>
                <a:srgbClr val="000000"/>
              </a:buClr>
              <a:buSzPts val="1400"/>
              <a:buFont typeface="Arial"/>
              <a:buNone/>
            </a:pPr>
            <a:r>
              <a:rPr b="0" i="0" lang="en-US" sz="1800" u="none" cap="none" strike="noStrike">
                <a:solidFill>
                  <a:schemeClr val="accent1"/>
                </a:solidFill>
                <a:latin typeface="Arial Narrow"/>
                <a:ea typeface="Arial Narrow"/>
                <a:cs typeface="Arial Narrow"/>
                <a:sym typeface="Arial Narrow"/>
              </a:rPr>
              <a:t>Identification of </a:t>
            </a:r>
            <a:r>
              <a:rPr b="0" i="1" lang="en-US" sz="1800" u="none" cap="none" strike="noStrike">
                <a:solidFill>
                  <a:schemeClr val="accent1"/>
                </a:solidFill>
                <a:latin typeface="Arial Narrow"/>
                <a:ea typeface="Arial Narrow"/>
                <a:cs typeface="Arial Narrow"/>
                <a:sym typeface="Arial Narrow"/>
              </a:rPr>
              <a:t>PI3K</a:t>
            </a:r>
            <a:r>
              <a:rPr b="0" i="0" lang="en-US" sz="1800" u="none" cap="none" strike="noStrike">
                <a:solidFill>
                  <a:schemeClr val="accent1"/>
                </a:solidFill>
                <a:latin typeface="Arial Narrow"/>
                <a:ea typeface="Arial Narrow"/>
                <a:cs typeface="Arial Narrow"/>
                <a:sym typeface="Arial Narrow"/>
              </a:rPr>
              <a:t>/</a:t>
            </a:r>
            <a:r>
              <a:rPr b="0" i="1" lang="en-US" sz="1800" u="none" cap="none" strike="noStrike">
                <a:solidFill>
                  <a:schemeClr val="accent1"/>
                </a:solidFill>
                <a:latin typeface="Arial Narrow"/>
                <a:ea typeface="Arial Narrow"/>
                <a:cs typeface="Arial Narrow"/>
                <a:sym typeface="Arial Narrow"/>
              </a:rPr>
              <a:t>AKT</a:t>
            </a:r>
            <a:r>
              <a:rPr b="0" i="0" lang="en-US" sz="1800" u="none" cap="none" strike="noStrike">
                <a:solidFill>
                  <a:schemeClr val="accent1"/>
                </a:solidFill>
                <a:latin typeface="Arial Narrow"/>
                <a:ea typeface="Arial Narrow"/>
                <a:cs typeface="Arial Narrow"/>
                <a:sym typeface="Arial Narrow"/>
              </a:rPr>
              <a:t>/</a:t>
            </a:r>
            <a:r>
              <a:rPr b="0" i="1" lang="en-US" sz="1800" u="none" cap="none" strike="noStrike">
                <a:solidFill>
                  <a:schemeClr val="accent1"/>
                </a:solidFill>
                <a:latin typeface="Arial Narrow"/>
                <a:ea typeface="Arial Narrow"/>
                <a:cs typeface="Arial Narrow"/>
                <a:sym typeface="Arial Narrow"/>
              </a:rPr>
              <a:t>PTEN</a:t>
            </a:r>
            <a:r>
              <a:rPr b="0" i="0" lang="en-US" sz="1800" u="none" cap="none" strike="noStrike">
                <a:solidFill>
                  <a:schemeClr val="accent1"/>
                </a:solidFill>
                <a:latin typeface="Arial Narrow"/>
                <a:ea typeface="Arial Narrow"/>
                <a:cs typeface="Arial Narrow"/>
                <a:sym typeface="Arial Narrow"/>
              </a:rPr>
              <a:t> alterations enable precision therapy for PI3K or AKT inhibitors, demonstrating reduction in the risk of progression or death</a:t>
            </a:r>
            <a:r>
              <a:rPr b="0" baseline="30000" i="0" lang="en-US" sz="1800" u="none" cap="none" strike="noStrike">
                <a:solidFill>
                  <a:schemeClr val="accent1"/>
                </a:solidFill>
                <a:latin typeface="Arial Narrow"/>
                <a:ea typeface="Arial Narrow"/>
                <a:cs typeface="Arial Narrow"/>
                <a:sym typeface="Arial Narrow"/>
              </a:rPr>
              <a:t>3-7</a:t>
            </a:r>
            <a:endParaRPr b="0" i="0" sz="1800" u="none" cap="none" strike="noStrike">
              <a:solidFill>
                <a:schemeClr val="accent1"/>
              </a:solidFill>
              <a:latin typeface="Arial Narrow"/>
              <a:ea typeface="Arial Narrow"/>
              <a:cs typeface="Arial Narrow"/>
              <a:sym typeface="Arial Narrow"/>
            </a:endParaRPr>
          </a:p>
        </p:txBody>
      </p:sp>
      <p:sp>
        <p:nvSpPr>
          <p:cNvPr id="4379" name="Google Shape;4379;p111"/>
          <p:cNvSpPr/>
          <p:nvPr/>
        </p:nvSpPr>
        <p:spPr>
          <a:xfrm>
            <a:off x="1855347" y="3396357"/>
            <a:ext cx="3474720" cy="457200"/>
          </a:xfrm>
          <a:prstGeom prst="round2SameRect">
            <a:avLst>
              <a:gd fmla="val 0" name="adj1"/>
              <a:gd fmla="val 0" name="adj2"/>
            </a:avLst>
          </a:prstGeom>
          <a:solidFill>
            <a:srgbClr val="71A0B4"/>
          </a:solidFill>
          <a:ln>
            <a:noFill/>
          </a:ln>
        </p:spPr>
        <p:txBody>
          <a:bodyPr anchorCtr="0" anchor="ctr" bIns="45675" lIns="48000" spcFirstLastPara="1" rIns="48000" wrap="square" tIns="4567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Narrow"/>
                <a:ea typeface="Arial Narrow"/>
                <a:cs typeface="Arial Narrow"/>
                <a:sym typeface="Arial Narrow"/>
              </a:rPr>
              <a:t>Intrinsic mutations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3" name="Shape 4383"/>
        <p:cNvGrpSpPr/>
        <p:nvPr/>
      </p:nvGrpSpPr>
      <p:grpSpPr>
        <a:xfrm>
          <a:off x="0" y="0"/>
          <a:ext cx="0" cy="0"/>
          <a:chOff x="0" y="0"/>
          <a:chExt cx="0" cy="0"/>
        </a:xfrm>
      </p:grpSpPr>
      <p:sp>
        <p:nvSpPr>
          <p:cNvPr id="4384" name="Google Shape;4384;p15"/>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4385" name="Google Shape;4385;p15"/>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Why to test for </a:t>
            </a:r>
            <a:r>
              <a:rPr i="1" lang="en-US"/>
              <a:t>ESR1</a:t>
            </a:r>
            <a:r>
              <a:rPr lang="en-US"/>
              <a:t>-mut: </a:t>
            </a:r>
            <a:endParaRPr b="0">
              <a:solidFill>
                <a:srgbClr val="020043"/>
              </a:solidFill>
            </a:endParaRPr>
          </a:p>
          <a:p>
            <a:pPr indent="0" lvl="0" marL="0" marR="0" rtl="0" algn="l">
              <a:lnSpc>
                <a:spcPct val="90000"/>
              </a:lnSpc>
              <a:spcBef>
                <a:spcPts val="0"/>
              </a:spcBef>
              <a:spcAft>
                <a:spcPts val="0"/>
              </a:spcAft>
              <a:buClr>
                <a:schemeClr val="accent1"/>
              </a:buClr>
              <a:buSzPts val="2900"/>
              <a:buFont typeface="Arial Narrow"/>
              <a:buNone/>
            </a:pPr>
            <a:r>
              <a:rPr i="1" lang="en-US"/>
              <a:t>ESR1</a:t>
            </a:r>
            <a:r>
              <a:rPr lang="en-US"/>
              <a:t>-muts are a mechanism of acquired endocrine resistance</a:t>
            </a:r>
            <a:endParaRPr b="0">
              <a:solidFill>
                <a:srgbClr val="020043"/>
              </a:solidFill>
            </a:endParaRPr>
          </a:p>
          <a:p>
            <a:pPr indent="0" lvl="0" marL="0" marR="0" rtl="0" algn="l">
              <a:lnSpc>
                <a:spcPct val="90000"/>
              </a:lnSpc>
              <a:spcBef>
                <a:spcPts val="0"/>
              </a:spcBef>
              <a:spcAft>
                <a:spcPts val="0"/>
              </a:spcAft>
              <a:buClr>
                <a:schemeClr val="accent1"/>
              </a:buClr>
              <a:buSzPts val="2900"/>
              <a:buFont typeface="Arial Narrow"/>
              <a:buNone/>
            </a:pPr>
            <a:r>
              <a:t/>
            </a:r>
            <a:endParaRPr/>
          </a:p>
          <a:p>
            <a:pPr indent="0" lvl="0" marL="0" marR="0" rtl="0" algn="l">
              <a:lnSpc>
                <a:spcPct val="90000"/>
              </a:lnSpc>
              <a:spcBef>
                <a:spcPts val="0"/>
              </a:spcBef>
              <a:spcAft>
                <a:spcPts val="0"/>
              </a:spcAft>
              <a:buClr>
                <a:schemeClr val="accent1"/>
              </a:buClr>
              <a:buSzPts val="2900"/>
              <a:buFont typeface="Arial Narrow"/>
              <a:buNone/>
            </a:pPr>
            <a:r>
              <a:t/>
            </a:r>
            <a:endParaRPr/>
          </a:p>
        </p:txBody>
      </p:sp>
      <p:pic>
        <p:nvPicPr>
          <p:cNvPr descr="A black and white image of a circular object&#10;&#10;AI-generated content may be incorrect." id="4386" name="Google Shape;4386;p15"/>
          <p:cNvPicPr preferRelativeResize="0"/>
          <p:nvPr/>
        </p:nvPicPr>
        <p:blipFill rotWithShape="1">
          <a:blip r:embed="rId3">
            <a:alphaModFix/>
          </a:blip>
          <a:srcRect b="22962" l="0" r="0" t="0"/>
          <a:stretch/>
        </p:blipFill>
        <p:spPr>
          <a:xfrm>
            <a:off x="5287992" y="1633169"/>
            <a:ext cx="6718828" cy="4025461"/>
          </a:xfrm>
          <a:prstGeom prst="rect">
            <a:avLst/>
          </a:prstGeom>
          <a:noFill/>
          <a:ln>
            <a:noFill/>
          </a:ln>
        </p:spPr>
      </p:pic>
      <p:pic>
        <p:nvPicPr>
          <p:cNvPr descr="A blue surface with a black background&#10;&#10;AI-generated content may be incorrect." id="4387" name="Google Shape;4387;p15"/>
          <p:cNvPicPr preferRelativeResize="0"/>
          <p:nvPr/>
        </p:nvPicPr>
        <p:blipFill rotWithShape="1">
          <a:blip r:embed="rId4">
            <a:alphaModFix amt="35000"/>
          </a:blip>
          <a:srcRect b="19311" l="0" r="0" t="0"/>
          <a:stretch/>
        </p:blipFill>
        <p:spPr>
          <a:xfrm>
            <a:off x="5574950" y="4156003"/>
            <a:ext cx="6440219" cy="1504872"/>
          </a:xfrm>
          <a:prstGeom prst="rect">
            <a:avLst/>
          </a:prstGeom>
          <a:noFill/>
          <a:ln>
            <a:noFill/>
          </a:ln>
        </p:spPr>
      </p:pic>
      <p:pic>
        <p:nvPicPr>
          <p:cNvPr descr="A picture containing lamp, light&#10;&#10;Description automatically generated" id="4388" name="Google Shape;4388;p15"/>
          <p:cNvPicPr preferRelativeResize="0"/>
          <p:nvPr/>
        </p:nvPicPr>
        <p:blipFill rotWithShape="1">
          <a:blip r:embed="rId5">
            <a:alphaModFix/>
          </a:blip>
          <a:srcRect b="0" l="0" r="0" t="0"/>
          <a:stretch/>
        </p:blipFill>
        <p:spPr>
          <a:xfrm>
            <a:off x="6568090" y="5076883"/>
            <a:ext cx="3876632" cy="216819"/>
          </a:xfrm>
          <a:prstGeom prst="rect">
            <a:avLst/>
          </a:prstGeom>
          <a:noFill/>
          <a:ln>
            <a:noFill/>
          </a:ln>
        </p:spPr>
      </p:pic>
      <p:sp>
        <p:nvSpPr>
          <p:cNvPr id="4389" name="Google Shape;4389;p15"/>
          <p:cNvSpPr txBox="1"/>
          <p:nvPr/>
        </p:nvSpPr>
        <p:spPr>
          <a:xfrm>
            <a:off x="10002746" y="2253092"/>
            <a:ext cx="335793" cy="3536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49"/>
              <a:buFont typeface="Arial"/>
              <a:buNone/>
            </a:pPr>
            <a:r>
              <a:rPr b="0" i="0" lang="en-US" sz="849" u="none" cap="none" strike="noStrike">
                <a:solidFill>
                  <a:srgbClr val="000000"/>
                </a:solidFill>
                <a:latin typeface="Tahoma"/>
                <a:ea typeface="Tahoma"/>
                <a:cs typeface="Tahoma"/>
                <a:sym typeface="Tahoma"/>
              </a:rPr>
              <a:t>RTK</a:t>
            </a:r>
            <a:endParaRPr/>
          </a:p>
        </p:txBody>
      </p:sp>
      <p:grpSp>
        <p:nvGrpSpPr>
          <p:cNvPr id="4390" name="Google Shape;4390;p15"/>
          <p:cNvGrpSpPr/>
          <p:nvPr/>
        </p:nvGrpSpPr>
        <p:grpSpPr>
          <a:xfrm>
            <a:off x="6202425" y="2973497"/>
            <a:ext cx="1092788" cy="777081"/>
            <a:chOff x="11313181" y="4905031"/>
            <a:chExt cx="1802086" cy="1281465"/>
          </a:xfrm>
        </p:grpSpPr>
        <p:pic>
          <p:nvPicPr>
            <p:cNvPr descr="A purple blot of liquid&#10;&#10;Description automatically generated" id="4391" name="Google Shape;4391;p15"/>
            <p:cNvPicPr preferRelativeResize="0"/>
            <p:nvPr/>
          </p:nvPicPr>
          <p:blipFill rotWithShape="1">
            <a:blip r:embed="rId6">
              <a:alphaModFix/>
            </a:blip>
            <a:srcRect b="0" l="0" r="0" t="0"/>
            <a:stretch/>
          </p:blipFill>
          <p:spPr>
            <a:xfrm>
              <a:off x="11936241" y="4905031"/>
              <a:ext cx="619393" cy="679907"/>
            </a:xfrm>
            <a:prstGeom prst="rect">
              <a:avLst/>
            </a:prstGeom>
            <a:noFill/>
            <a:ln>
              <a:noFill/>
            </a:ln>
          </p:spPr>
        </p:pic>
        <p:sp>
          <p:nvSpPr>
            <p:cNvPr id="4392" name="Google Shape;4392;p15"/>
            <p:cNvSpPr txBox="1"/>
            <p:nvPr/>
          </p:nvSpPr>
          <p:spPr>
            <a:xfrm>
              <a:off x="11313181" y="5601721"/>
              <a:ext cx="180208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70"/>
                <a:buFont typeface="Arial"/>
                <a:buNone/>
              </a:pPr>
              <a:r>
                <a:rPr b="0" i="0" lang="en-US" sz="970" u="none" cap="none" strike="noStrike">
                  <a:solidFill>
                    <a:srgbClr val="000000"/>
                  </a:solidFill>
                  <a:latin typeface="Tahoma"/>
                  <a:ea typeface="Tahoma"/>
                  <a:cs typeface="Tahoma"/>
                  <a:sym typeface="Tahoma"/>
                </a:rPr>
                <a:t>Mutated ERα</a:t>
              </a:r>
              <a:br>
                <a:rPr b="0" i="1" lang="en-US" sz="970" u="none" cap="none" strike="noStrike">
                  <a:solidFill>
                    <a:srgbClr val="000000"/>
                  </a:solidFill>
                  <a:latin typeface="Tahoma"/>
                  <a:ea typeface="Tahoma"/>
                  <a:cs typeface="Tahoma"/>
                  <a:sym typeface="Tahoma"/>
                </a:rPr>
              </a:br>
              <a:r>
                <a:rPr b="0" i="0" lang="en-US" sz="970" u="none" cap="none" strike="noStrike">
                  <a:solidFill>
                    <a:srgbClr val="000000"/>
                  </a:solidFill>
                  <a:latin typeface="Tahoma"/>
                  <a:ea typeface="Tahoma"/>
                  <a:cs typeface="Tahoma"/>
                  <a:sym typeface="Tahoma"/>
                </a:rPr>
                <a:t>(</a:t>
              </a:r>
              <a:r>
                <a:rPr b="0" i="1" lang="en-US" sz="970" u="none" cap="none" strike="noStrike">
                  <a:solidFill>
                    <a:srgbClr val="000000"/>
                  </a:solidFill>
                  <a:latin typeface="Tahoma"/>
                  <a:ea typeface="Tahoma"/>
                  <a:cs typeface="Tahoma"/>
                  <a:sym typeface="Tahoma"/>
                </a:rPr>
                <a:t>ESR1</a:t>
              </a:r>
              <a:r>
                <a:rPr b="0" i="0" lang="en-US" sz="970" u="none" cap="none" strike="noStrike">
                  <a:solidFill>
                    <a:srgbClr val="000000"/>
                  </a:solidFill>
                  <a:latin typeface="Tahoma"/>
                  <a:ea typeface="Tahoma"/>
                  <a:cs typeface="Tahoma"/>
                  <a:sym typeface="Tahoma"/>
                </a:rPr>
                <a:t>-mut)</a:t>
              </a:r>
              <a:endParaRPr/>
            </a:p>
          </p:txBody>
        </p:sp>
      </p:grpSp>
      <p:sp>
        <p:nvSpPr>
          <p:cNvPr id="4393" name="Google Shape;4393;p15"/>
          <p:cNvSpPr txBox="1"/>
          <p:nvPr/>
        </p:nvSpPr>
        <p:spPr>
          <a:xfrm>
            <a:off x="7399849" y="5418037"/>
            <a:ext cx="2427406" cy="2416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0"/>
              <a:buFont typeface="Arial"/>
              <a:buNone/>
            </a:pPr>
            <a:r>
              <a:rPr b="0" i="0" lang="en-US" sz="970" u="none" cap="none" strike="noStrike">
                <a:solidFill>
                  <a:srgbClr val="000000"/>
                </a:solidFill>
                <a:latin typeface="Tahoma"/>
                <a:ea typeface="Tahoma"/>
                <a:cs typeface="Tahoma"/>
                <a:sym typeface="Tahoma"/>
              </a:rPr>
              <a:t>Cell proliferation, differentiation, survival</a:t>
            </a:r>
            <a:endParaRPr/>
          </a:p>
        </p:txBody>
      </p:sp>
      <p:cxnSp>
        <p:nvCxnSpPr>
          <p:cNvPr id="4394" name="Google Shape;4394;p15"/>
          <p:cNvCxnSpPr/>
          <p:nvPr/>
        </p:nvCxnSpPr>
        <p:spPr>
          <a:xfrm rot="10800000">
            <a:off x="8613553" y="3507312"/>
            <a:ext cx="867282" cy="0"/>
          </a:xfrm>
          <a:prstGeom prst="straightConnector1">
            <a:avLst/>
          </a:prstGeom>
          <a:noFill/>
          <a:ln cap="flat" cmpd="sng" w="9525">
            <a:solidFill>
              <a:srgbClr val="000000"/>
            </a:solidFill>
            <a:prstDash val="solid"/>
            <a:round/>
            <a:headEnd len="sm" w="sm" type="none"/>
            <a:tailEnd len="med" w="med" type="triangle"/>
          </a:ln>
        </p:spPr>
      </p:cxnSp>
      <p:cxnSp>
        <p:nvCxnSpPr>
          <p:cNvPr id="4395" name="Google Shape;4395;p15"/>
          <p:cNvCxnSpPr/>
          <p:nvPr/>
        </p:nvCxnSpPr>
        <p:spPr>
          <a:xfrm>
            <a:off x="9869101" y="2276000"/>
            <a:ext cx="0" cy="2328795"/>
          </a:xfrm>
          <a:prstGeom prst="straightConnector1">
            <a:avLst/>
          </a:prstGeom>
          <a:noFill/>
          <a:ln cap="flat" cmpd="sng" w="9525">
            <a:solidFill>
              <a:srgbClr val="000000"/>
            </a:solidFill>
            <a:prstDash val="solid"/>
            <a:round/>
            <a:headEnd len="sm" w="sm" type="none"/>
            <a:tailEnd len="med" w="med" type="triangle"/>
          </a:ln>
        </p:spPr>
      </p:cxnSp>
      <p:sp>
        <p:nvSpPr>
          <p:cNvPr id="4396" name="Google Shape;4396;p15"/>
          <p:cNvSpPr/>
          <p:nvPr/>
        </p:nvSpPr>
        <p:spPr>
          <a:xfrm>
            <a:off x="9588840" y="3358407"/>
            <a:ext cx="572779" cy="236612"/>
          </a:xfrm>
          <a:prstGeom prst="roundRect">
            <a:avLst>
              <a:gd fmla="val 16667" name="adj"/>
            </a:avLst>
          </a:prstGeom>
          <a:solidFill>
            <a:srgbClr val="D9E9F8"/>
          </a:solidFill>
          <a:ln cap="flat" cmpd="sng" w="9525">
            <a:solidFill>
              <a:srgbClr val="81AAD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49"/>
              <a:buFont typeface="Arial"/>
              <a:buNone/>
            </a:pPr>
            <a:r>
              <a:t/>
            </a:r>
            <a:endParaRPr b="0" i="0" sz="849" u="none" cap="none" strike="noStrike">
              <a:solidFill>
                <a:srgbClr val="000000"/>
              </a:solidFill>
              <a:latin typeface="Tahoma"/>
              <a:ea typeface="Tahoma"/>
              <a:cs typeface="Tahoma"/>
              <a:sym typeface="Tahoma"/>
            </a:endParaRPr>
          </a:p>
        </p:txBody>
      </p:sp>
      <p:sp>
        <p:nvSpPr>
          <p:cNvPr id="4397" name="Google Shape;4397;p15"/>
          <p:cNvSpPr/>
          <p:nvPr/>
        </p:nvSpPr>
        <p:spPr>
          <a:xfrm>
            <a:off x="9594824" y="2539852"/>
            <a:ext cx="552846" cy="243360"/>
          </a:xfrm>
          <a:prstGeom prst="roundRect">
            <a:avLst>
              <a:gd fmla="val 16667" name="adj"/>
            </a:avLst>
          </a:prstGeom>
          <a:solidFill>
            <a:srgbClr val="D9E9F8"/>
          </a:solidFill>
          <a:ln cap="flat" cmpd="sng" w="9525">
            <a:solidFill>
              <a:srgbClr val="81AAD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49"/>
              <a:buFont typeface="Arial"/>
              <a:buNone/>
            </a:pPr>
            <a:r>
              <a:t/>
            </a:r>
            <a:endParaRPr b="0" i="0" sz="849" u="none" cap="none" strike="noStrike">
              <a:solidFill>
                <a:srgbClr val="000000"/>
              </a:solidFill>
              <a:latin typeface="Tahoma"/>
              <a:ea typeface="Tahoma"/>
              <a:cs typeface="Tahoma"/>
              <a:sym typeface="Tahoma"/>
            </a:endParaRPr>
          </a:p>
        </p:txBody>
      </p:sp>
      <p:sp>
        <p:nvSpPr>
          <p:cNvPr id="4398" name="Google Shape;4398;p15"/>
          <p:cNvSpPr/>
          <p:nvPr/>
        </p:nvSpPr>
        <p:spPr>
          <a:xfrm>
            <a:off x="9594824" y="2940168"/>
            <a:ext cx="556535" cy="236612"/>
          </a:xfrm>
          <a:prstGeom prst="roundRect">
            <a:avLst>
              <a:gd fmla="val 16667" name="adj"/>
            </a:avLst>
          </a:prstGeom>
          <a:solidFill>
            <a:srgbClr val="D9E9F8"/>
          </a:solidFill>
          <a:ln cap="flat" cmpd="sng" w="9525">
            <a:solidFill>
              <a:srgbClr val="81AAD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849"/>
              <a:buFont typeface="Arial"/>
              <a:buNone/>
            </a:pPr>
            <a:r>
              <a:t/>
            </a:r>
            <a:endParaRPr b="0" i="0" sz="849" u="none" cap="none" strike="noStrike">
              <a:solidFill>
                <a:srgbClr val="000000"/>
              </a:solidFill>
              <a:latin typeface="Tahoma"/>
              <a:ea typeface="Tahoma"/>
              <a:cs typeface="Tahoma"/>
              <a:sym typeface="Tahoma"/>
            </a:endParaRPr>
          </a:p>
        </p:txBody>
      </p:sp>
      <p:grpSp>
        <p:nvGrpSpPr>
          <p:cNvPr id="4399" name="Google Shape;4399;p15"/>
          <p:cNvGrpSpPr/>
          <p:nvPr/>
        </p:nvGrpSpPr>
        <p:grpSpPr>
          <a:xfrm>
            <a:off x="9478618" y="1270655"/>
            <a:ext cx="638780" cy="1129223"/>
            <a:chOff x="7291138" y="1151189"/>
            <a:chExt cx="376733" cy="780089"/>
          </a:xfrm>
        </p:grpSpPr>
        <p:grpSp>
          <p:nvGrpSpPr>
            <p:cNvPr id="4400" name="Google Shape;4400;p15"/>
            <p:cNvGrpSpPr/>
            <p:nvPr/>
          </p:nvGrpSpPr>
          <p:grpSpPr>
            <a:xfrm>
              <a:off x="7402468" y="1176200"/>
              <a:ext cx="242085" cy="97753"/>
              <a:chOff x="8502292" y="3887791"/>
              <a:chExt cx="593467" cy="202040"/>
            </a:xfrm>
          </p:grpSpPr>
          <p:sp>
            <p:nvSpPr>
              <p:cNvPr id="4401" name="Google Shape;4401;p15"/>
              <p:cNvSpPr/>
              <p:nvPr/>
            </p:nvSpPr>
            <p:spPr>
              <a:xfrm>
                <a:off x="8923327" y="3887791"/>
                <a:ext cx="172432" cy="172432"/>
              </a:xfrm>
              <a:prstGeom prst="ellipse">
                <a:avLst/>
              </a:prstGeom>
              <a:solidFill>
                <a:srgbClr val="2248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70"/>
                  <a:buFont typeface="Arial"/>
                  <a:buNone/>
                </a:pPr>
                <a:r>
                  <a:t/>
                </a:r>
                <a:endParaRPr b="0" i="0" sz="970" u="none" cap="none" strike="noStrike">
                  <a:solidFill>
                    <a:srgbClr val="EF3340"/>
                  </a:solidFill>
                  <a:latin typeface="Tahoma"/>
                  <a:ea typeface="Tahoma"/>
                  <a:cs typeface="Tahoma"/>
                  <a:sym typeface="Tahoma"/>
                </a:endParaRPr>
              </a:p>
            </p:txBody>
          </p:sp>
          <p:sp>
            <p:nvSpPr>
              <p:cNvPr id="4402" name="Google Shape;4402;p15"/>
              <p:cNvSpPr/>
              <p:nvPr/>
            </p:nvSpPr>
            <p:spPr>
              <a:xfrm>
                <a:off x="8502292" y="3917399"/>
                <a:ext cx="172432" cy="172432"/>
              </a:xfrm>
              <a:prstGeom prst="ellipse">
                <a:avLst/>
              </a:prstGeom>
              <a:solidFill>
                <a:srgbClr val="22487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70"/>
                  <a:buFont typeface="Arial"/>
                  <a:buNone/>
                </a:pPr>
                <a:r>
                  <a:t/>
                </a:r>
                <a:endParaRPr b="0" i="0" sz="970" u="none" cap="none" strike="noStrike">
                  <a:solidFill>
                    <a:srgbClr val="EF3340"/>
                  </a:solidFill>
                  <a:latin typeface="Tahoma"/>
                  <a:ea typeface="Tahoma"/>
                  <a:cs typeface="Tahoma"/>
                  <a:sym typeface="Tahoma"/>
                </a:endParaRPr>
              </a:p>
            </p:txBody>
          </p:sp>
        </p:grpSp>
        <p:pic>
          <p:nvPicPr>
            <p:cNvPr descr="A picture containing candy, food&#10;&#10;Description automatically generated" id="4403" name="Google Shape;4403;p15"/>
            <p:cNvPicPr preferRelativeResize="0"/>
            <p:nvPr/>
          </p:nvPicPr>
          <p:blipFill rotWithShape="1">
            <a:blip r:embed="rId7">
              <a:alphaModFix/>
            </a:blip>
            <a:srcRect b="0" l="0" r="0" t="0"/>
            <a:stretch/>
          </p:blipFill>
          <p:spPr>
            <a:xfrm>
              <a:off x="7291138" y="1151189"/>
              <a:ext cx="376733" cy="780089"/>
            </a:xfrm>
            <a:prstGeom prst="rect">
              <a:avLst/>
            </a:prstGeom>
            <a:noFill/>
            <a:ln>
              <a:noFill/>
            </a:ln>
          </p:spPr>
        </p:pic>
      </p:grpSp>
      <p:sp>
        <p:nvSpPr>
          <p:cNvPr id="4404" name="Google Shape;4404;p15"/>
          <p:cNvSpPr txBox="1"/>
          <p:nvPr/>
        </p:nvSpPr>
        <p:spPr>
          <a:xfrm>
            <a:off x="10524599" y="4777876"/>
            <a:ext cx="1138671" cy="3908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0"/>
              <a:buFont typeface="Arial"/>
              <a:buNone/>
            </a:pPr>
            <a:r>
              <a:rPr b="0" i="1" lang="en-US" sz="970" u="none" cap="none" strike="noStrike">
                <a:solidFill>
                  <a:srgbClr val="000000"/>
                </a:solidFill>
                <a:latin typeface="Tahoma"/>
                <a:ea typeface="Tahoma"/>
                <a:cs typeface="Tahoma"/>
                <a:sym typeface="Tahoma"/>
              </a:rPr>
              <a:t>CCND1 </a:t>
            </a:r>
            <a:br>
              <a:rPr b="0" i="1" lang="en-US" sz="970" u="none" cap="none" strike="noStrike">
                <a:solidFill>
                  <a:srgbClr val="000000"/>
                </a:solidFill>
                <a:latin typeface="Tahoma"/>
                <a:ea typeface="Tahoma"/>
                <a:cs typeface="Tahoma"/>
                <a:sym typeface="Tahoma"/>
              </a:rPr>
            </a:br>
            <a:r>
              <a:rPr b="0" i="0" lang="en-US" sz="970" u="none" cap="none" strike="noStrike">
                <a:solidFill>
                  <a:srgbClr val="000000"/>
                </a:solidFill>
                <a:latin typeface="Tahoma"/>
                <a:ea typeface="Tahoma"/>
                <a:cs typeface="Tahoma"/>
                <a:sym typeface="Tahoma"/>
              </a:rPr>
              <a:t>gene</a:t>
            </a:r>
            <a:endParaRPr b="0" i="1" sz="970" u="none" cap="none" strike="noStrike">
              <a:solidFill>
                <a:srgbClr val="000000"/>
              </a:solidFill>
              <a:latin typeface="Tahoma"/>
              <a:ea typeface="Tahoma"/>
              <a:cs typeface="Tahoma"/>
              <a:sym typeface="Tahoma"/>
            </a:endParaRPr>
          </a:p>
        </p:txBody>
      </p:sp>
      <p:sp>
        <p:nvSpPr>
          <p:cNvPr id="4405" name="Google Shape;4405;p15"/>
          <p:cNvSpPr txBox="1"/>
          <p:nvPr/>
        </p:nvSpPr>
        <p:spPr>
          <a:xfrm>
            <a:off x="5545002" y="5643037"/>
            <a:ext cx="6540275" cy="1949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67"/>
              <a:buFont typeface="Arial"/>
              <a:buNone/>
            </a:pPr>
            <a:r>
              <a:rPr b="0" i="0" lang="en-US" sz="667" u="none" cap="none" strike="noStrike">
                <a:solidFill>
                  <a:srgbClr val="000000"/>
                </a:solidFill>
                <a:latin typeface="Arial Narrow"/>
                <a:ea typeface="Arial Narrow"/>
                <a:cs typeface="Arial Narrow"/>
                <a:sym typeface="Arial Narrow"/>
              </a:rPr>
              <a:t>References: Adapted from Brufsky A, et al. </a:t>
            </a:r>
            <a:r>
              <a:rPr b="0" i="1" lang="en-US" sz="667" u="none" cap="none" strike="noStrike">
                <a:solidFill>
                  <a:srgbClr val="000000"/>
                </a:solidFill>
                <a:latin typeface="Arial Narrow"/>
                <a:ea typeface="Arial Narrow"/>
                <a:cs typeface="Arial Narrow"/>
                <a:sym typeface="Arial Narrow"/>
              </a:rPr>
              <a:t>The Oncologist</a:t>
            </a:r>
            <a:r>
              <a:rPr b="0" i="0" lang="en-US" sz="667" u="none" cap="none" strike="noStrike">
                <a:solidFill>
                  <a:srgbClr val="000000"/>
                </a:solidFill>
                <a:latin typeface="Arial Narrow"/>
                <a:ea typeface="Arial Narrow"/>
                <a:cs typeface="Arial Narrow"/>
                <a:sym typeface="Arial Narrow"/>
              </a:rPr>
              <a:t>. 2018;23:528-539; 2. Vasan N, et al. </a:t>
            </a:r>
            <a:r>
              <a:rPr b="0" i="1" lang="en-US" sz="667" u="none" cap="none" strike="noStrike">
                <a:solidFill>
                  <a:srgbClr val="000000"/>
                </a:solidFill>
                <a:latin typeface="Arial Narrow"/>
                <a:ea typeface="Arial Narrow"/>
                <a:cs typeface="Arial Narrow"/>
                <a:sym typeface="Arial Narrow"/>
              </a:rPr>
              <a:t>Ann Oncol</a:t>
            </a:r>
            <a:r>
              <a:rPr b="0" i="0" lang="en-US" sz="667" u="none" cap="none" strike="noStrike">
                <a:solidFill>
                  <a:srgbClr val="000000"/>
                </a:solidFill>
                <a:latin typeface="Arial Narrow"/>
                <a:ea typeface="Arial Narrow"/>
                <a:cs typeface="Arial Narrow"/>
                <a:sym typeface="Arial Narrow"/>
              </a:rPr>
              <a:t>. 2019;30(suppl_10):x3-x11. </a:t>
            </a:r>
            <a:endParaRPr b="0" i="0" sz="667" u="none" cap="none" strike="noStrike">
              <a:solidFill>
                <a:srgbClr val="000000"/>
              </a:solidFill>
              <a:latin typeface="Arial Narrow"/>
              <a:ea typeface="Arial Narrow"/>
              <a:cs typeface="Arial Narrow"/>
              <a:sym typeface="Arial Narrow"/>
            </a:endParaRPr>
          </a:p>
        </p:txBody>
      </p:sp>
      <p:sp>
        <p:nvSpPr>
          <p:cNvPr id="4406" name="Google Shape;4406;p15"/>
          <p:cNvSpPr txBox="1"/>
          <p:nvPr/>
        </p:nvSpPr>
        <p:spPr>
          <a:xfrm>
            <a:off x="9478618" y="3366614"/>
            <a:ext cx="768007" cy="2416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70"/>
              <a:buFont typeface="Arial"/>
              <a:buNone/>
            </a:pPr>
            <a:r>
              <a:rPr b="0" i="0" lang="en-US" sz="970" u="none" cap="none" strike="noStrike">
                <a:solidFill>
                  <a:srgbClr val="000000"/>
                </a:solidFill>
                <a:latin typeface="Tahoma"/>
                <a:ea typeface="Tahoma"/>
                <a:cs typeface="Tahoma"/>
                <a:sym typeface="Tahoma"/>
              </a:rPr>
              <a:t>mTOR</a:t>
            </a:r>
            <a:endParaRPr/>
          </a:p>
        </p:txBody>
      </p:sp>
      <p:sp>
        <p:nvSpPr>
          <p:cNvPr id="4407" name="Google Shape;4407;p15"/>
          <p:cNvSpPr txBox="1"/>
          <p:nvPr/>
        </p:nvSpPr>
        <p:spPr>
          <a:xfrm>
            <a:off x="9516814" y="2948747"/>
            <a:ext cx="719632" cy="2416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70"/>
              <a:buFont typeface="Arial"/>
              <a:buNone/>
            </a:pPr>
            <a:r>
              <a:rPr b="0" i="0" lang="en-US" sz="970" u="none" cap="none" strike="noStrike">
                <a:solidFill>
                  <a:srgbClr val="000000"/>
                </a:solidFill>
                <a:latin typeface="Tahoma"/>
                <a:ea typeface="Tahoma"/>
                <a:cs typeface="Tahoma"/>
                <a:sym typeface="Tahoma"/>
              </a:rPr>
              <a:t>AKT</a:t>
            </a:r>
            <a:endParaRPr/>
          </a:p>
        </p:txBody>
      </p:sp>
      <p:sp>
        <p:nvSpPr>
          <p:cNvPr id="4408" name="Google Shape;4408;p15"/>
          <p:cNvSpPr txBox="1"/>
          <p:nvPr/>
        </p:nvSpPr>
        <p:spPr>
          <a:xfrm>
            <a:off x="9530965" y="2556892"/>
            <a:ext cx="676272" cy="2416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70"/>
              <a:buFont typeface="Arial"/>
              <a:buNone/>
            </a:pPr>
            <a:r>
              <a:rPr b="0" i="0" lang="en-US" sz="970" u="none" cap="none" strike="noStrike">
                <a:solidFill>
                  <a:srgbClr val="000000"/>
                </a:solidFill>
                <a:latin typeface="Tahoma"/>
                <a:ea typeface="Tahoma"/>
                <a:cs typeface="Tahoma"/>
                <a:sym typeface="Tahoma"/>
              </a:rPr>
              <a:t>PI3K</a:t>
            </a:r>
            <a:endParaRPr/>
          </a:p>
        </p:txBody>
      </p:sp>
      <p:grpSp>
        <p:nvGrpSpPr>
          <p:cNvPr id="4409" name="Google Shape;4409;p15"/>
          <p:cNvGrpSpPr/>
          <p:nvPr/>
        </p:nvGrpSpPr>
        <p:grpSpPr>
          <a:xfrm>
            <a:off x="7344780" y="1268468"/>
            <a:ext cx="1181907" cy="2476268"/>
            <a:chOff x="11201869" y="2418372"/>
            <a:chExt cx="1949052" cy="4083560"/>
          </a:xfrm>
        </p:grpSpPr>
        <p:sp>
          <p:nvSpPr>
            <p:cNvPr id="4410" name="Google Shape;4410;p15"/>
            <p:cNvSpPr txBox="1"/>
            <p:nvPr/>
          </p:nvSpPr>
          <p:spPr>
            <a:xfrm>
              <a:off x="11201869" y="2418372"/>
              <a:ext cx="1357700" cy="3692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70"/>
                <a:buFont typeface="Arial"/>
                <a:buNone/>
              </a:pPr>
              <a:r>
                <a:rPr b="0" i="0" lang="en-US" sz="970" u="none" cap="none" strike="noStrike">
                  <a:solidFill>
                    <a:srgbClr val="000000"/>
                  </a:solidFill>
                  <a:latin typeface="Tahoma"/>
                  <a:ea typeface="Tahoma"/>
                  <a:cs typeface="Tahoma"/>
                  <a:sym typeface="Tahoma"/>
                </a:rPr>
                <a:t>Estrogen</a:t>
              </a:r>
              <a:endParaRPr/>
            </a:p>
          </p:txBody>
        </p:sp>
        <p:cxnSp>
          <p:nvCxnSpPr>
            <p:cNvPr id="4411" name="Google Shape;4411;p15"/>
            <p:cNvCxnSpPr/>
            <p:nvPr/>
          </p:nvCxnSpPr>
          <p:spPr>
            <a:xfrm>
              <a:off x="12474927" y="2824669"/>
              <a:ext cx="0" cy="2280813"/>
            </a:xfrm>
            <a:prstGeom prst="straightConnector1">
              <a:avLst/>
            </a:prstGeom>
            <a:noFill/>
            <a:ln cap="flat" cmpd="sng" w="9525">
              <a:solidFill>
                <a:srgbClr val="000000"/>
              </a:solidFill>
              <a:prstDash val="solid"/>
              <a:round/>
              <a:headEnd len="sm" w="sm" type="none"/>
              <a:tailEnd len="med" w="med" type="triangle"/>
            </a:ln>
          </p:spPr>
        </p:cxnSp>
        <p:pic>
          <p:nvPicPr>
            <p:cNvPr descr="A purple cloud with a black background&#10;&#10;Description automatically generated with low confidence" id="4412" name="Google Shape;4412;p15"/>
            <p:cNvPicPr preferRelativeResize="0"/>
            <p:nvPr/>
          </p:nvPicPr>
          <p:blipFill rotWithShape="1">
            <a:blip r:embed="rId8">
              <a:alphaModFix/>
            </a:blip>
            <a:srcRect b="0" l="0" r="0" t="0"/>
            <a:stretch/>
          </p:blipFill>
          <p:spPr>
            <a:xfrm>
              <a:off x="12264987" y="2501607"/>
              <a:ext cx="335943" cy="265535"/>
            </a:xfrm>
            <a:prstGeom prst="rect">
              <a:avLst/>
            </a:prstGeom>
            <a:noFill/>
            <a:ln>
              <a:noFill/>
            </a:ln>
          </p:spPr>
        </p:pic>
        <p:sp>
          <p:nvSpPr>
            <p:cNvPr id="4413" name="Google Shape;4413;p15"/>
            <p:cNvSpPr txBox="1"/>
            <p:nvPr/>
          </p:nvSpPr>
          <p:spPr>
            <a:xfrm>
              <a:off x="11717067" y="5864195"/>
              <a:ext cx="1433854" cy="63773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70"/>
                <a:buFont typeface="Arial"/>
                <a:buNone/>
              </a:pPr>
              <a:r>
                <a:rPr b="0" i="0" lang="en-US" sz="970" u="none" cap="none" strike="noStrike">
                  <a:solidFill>
                    <a:srgbClr val="000000"/>
                  </a:solidFill>
                  <a:latin typeface="Tahoma"/>
                  <a:ea typeface="Tahoma"/>
                  <a:cs typeface="Tahoma"/>
                  <a:sym typeface="Tahoma"/>
                </a:rPr>
                <a:t>WT</a:t>
              </a:r>
              <a:r>
                <a:rPr b="0" i="1" lang="en-US" sz="970" u="none" cap="none" strike="noStrike">
                  <a:solidFill>
                    <a:srgbClr val="000000"/>
                  </a:solidFill>
                  <a:latin typeface="Tahoma"/>
                  <a:ea typeface="Tahoma"/>
                  <a:cs typeface="Tahoma"/>
                  <a:sym typeface="Tahoma"/>
                </a:rPr>
                <a:t> </a:t>
              </a:r>
              <a:r>
                <a:rPr b="0" i="0" lang="en-US" sz="970" u="none" cap="none" strike="noStrike">
                  <a:solidFill>
                    <a:srgbClr val="000000"/>
                  </a:solidFill>
                  <a:latin typeface="Tahoma"/>
                  <a:ea typeface="Tahoma"/>
                  <a:cs typeface="Tahoma"/>
                  <a:sym typeface="Tahoma"/>
                </a:rPr>
                <a:t>ERα</a:t>
              </a:r>
              <a:endParaRPr b="0" i="0" sz="970" u="none" cap="none" strike="noStrike">
                <a:solidFill>
                  <a:srgbClr val="000000"/>
                </a:solidFill>
                <a:latin typeface="Tahoma"/>
                <a:ea typeface="Tahoma"/>
                <a:cs typeface="Tahoma"/>
                <a:sym typeface="Tahoma"/>
              </a:endParaRPr>
            </a:p>
            <a:p>
              <a:pPr indent="0" lvl="0" marL="0" marR="0" rtl="0" algn="ctr">
                <a:lnSpc>
                  <a:spcPct val="100000"/>
                </a:lnSpc>
                <a:spcBef>
                  <a:spcPts val="0"/>
                </a:spcBef>
                <a:spcAft>
                  <a:spcPts val="0"/>
                </a:spcAft>
                <a:buClr>
                  <a:srgbClr val="000000"/>
                </a:buClr>
                <a:buSzPts val="970"/>
                <a:buFont typeface="Arial"/>
                <a:buNone/>
              </a:pPr>
              <a:r>
                <a:rPr b="0" i="1" lang="en-US" sz="970" u="none" cap="none" strike="noStrike">
                  <a:solidFill>
                    <a:srgbClr val="000000"/>
                  </a:solidFill>
                  <a:latin typeface="Tahoma"/>
                  <a:ea typeface="Tahoma"/>
                  <a:cs typeface="Tahoma"/>
                  <a:sym typeface="Tahoma"/>
                </a:rPr>
                <a:t>(ESR1wt)</a:t>
              </a:r>
              <a:endParaRPr/>
            </a:p>
          </p:txBody>
        </p:sp>
        <p:grpSp>
          <p:nvGrpSpPr>
            <p:cNvPr id="4414" name="Google Shape;4414;p15"/>
            <p:cNvGrpSpPr/>
            <p:nvPr/>
          </p:nvGrpSpPr>
          <p:grpSpPr>
            <a:xfrm>
              <a:off x="11869070" y="5146486"/>
              <a:ext cx="1157736" cy="706022"/>
              <a:chOff x="6069423" y="4976939"/>
              <a:chExt cx="1503984" cy="739569"/>
            </a:xfrm>
          </p:grpSpPr>
          <p:pic>
            <p:nvPicPr>
              <p:cNvPr id="4415" name="Google Shape;4415;p15"/>
              <p:cNvPicPr preferRelativeResize="0"/>
              <p:nvPr/>
            </p:nvPicPr>
            <p:blipFill rotWithShape="1">
              <a:blip r:embed="rId9">
                <a:alphaModFix/>
              </a:blip>
              <a:srcRect b="0" l="0" r="0" t="0"/>
              <a:stretch/>
            </p:blipFill>
            <p:spPr>
              <a:xfrm>
                <a:off x="6069423" y="5140041"/>
                <a:ext cx="721052" cy="576467"/>
              </a:xfrm>
              <a:prstGeom prst="rect">
                <a:avLst/>
              </a:prstGeom>
              <a:noFill/>
              <a:ln>
                <a:noFill/>
              </a:ln>
            </p:spPr>
          </p:pic>
          <p:pic>
            <p:nvPicPr>
              <p:cNvPr id="4416" name="Google Shape;4416;p15"/>
              <p:cNvPicPr preferRelativeResize="0"/>
              <p:nvPr/>
            </p:nvPicPr>
            <p:blipFill rotWithShape="1">
              <a:blip r:embed="rId9">
                <a:alphaModFix/>
              </a:blip>
              <a:srcRect b="0" l="0" r="0" t="0"/>
              <a:stretch/>
            </p:blipFill>
            <p:spPr>
              <a:xfrm>
                <a:off x="6852356" y="4976939"/>
                <a:ext cx="721051" cy="576467"/>
              </a:xfrm>
              <a:prstGeom prst="rect">
                <a:avLst/>
              </a:prstGeom>
              <a:noFill/>
              <a:ln>
                <a:noFill/>
              </a:ln>
            </p:spPr>
          </p:pic>
          <p:pic>
            <p:nvPicPr>
              <p:cNvPr descr="A purple cloud with a black background&#10;&#10;Description automatically generated with low confidence" id="4417" name="Google Shape;4417;p15"/>
              <p:cNvPicPr preferRelativeResize="0"/>
              <p:nvPr/>
            </p:nvPicPr>
            <p:blipFill rotWithShape="1">
              <a:blip r:embed="rId10">
                <a:alphaModFix/>
              </a:blip>
              <a:srcRect b="0" l="0" r="0" t="0"/>
              <a:stretch/>
            </p:blipFill>
            <p:spPr>
              <a:xfrm>
                <a:off x="6292553" y="5184340"/>
                <a:ext cx="341380" cy="217578"/>
              </a:xfrm>
              <a:prstGeom prst="rect">
                <a:avLst/>
              </a:prstGeom>
              <a:noFill/>
              <a:ln>
                <a:noFill/>
              </a:ln>
            </p:spPr>
          </p:pic>
          <p:pic>
            <p:nvPicPr>
              <p:cNvPr descr="A purple cloud with a black background&#10;&#10;Description automatically generated with low confidence" id="4418" name="Google Shape;4418;p15"/>
              <p:cNvPicPr preferRelativeResize="0"/>
              <p:nvPr/>
            </p:nvPicPr>
            <p:blipFill rotWithShape="1">
              <a:blip r:embed="rId10">
                <a:alphaModFix/>
              </a:blip>
              <a:srcRect b="0" l="0" r="0" t="0"/>
              <a:stretch/>
            </p:blipFill>
            <p:spPr>
              <a:xfrm>
                <a:off x="7061305" y="5007309"/>
                <a:ext cx="341380" cy="217578"/>
              </a:xfrm>
              <a:prstGeom prst="rect">
                <a:avLst/>
              </a:prstGeom>
              <a:noFill/>
              <a:ln>
                <a:noFill/>
              </a:ln>
            </p:spPr>
          </p:pic>
        </p:grpSp>
      </p:grpSp>
      <p:cxnSp>
        <p:nvCxnSpPr>
          <p:cNvPr id="4419" name="Google Shape;4419;p15"/>
          <p:cNvCxnSpPr/>
          <p:nvPr/>
        </p:nvCxnSpPr>
        <p:spPr>
          <a:xfrm>
            <a:off x="6810499" y="3816583"/>
            <a:ext cx="13735" cy="823106"/>
          </a:xfrm>
          <a:prstGeom prst="straightConnector1">
            <a:avLst/>
          </a:prstGeom>
          <a:noFill/>
          <a:ln cap="flat" cmpd="sng" w="9525">
            <a:solidFill>
              <a:srgbClr val="000000"/>
            </a:solidFill>
            <a:prstDash val="solid"/>
            <a:round/>
            <a:headEnd len="sm" w="sm" type="none"/>
            <a:tailEnd len="med" w="med" type="triangle"/>
          </a:ln>
        </p:spPr>
      </p:cxnSp>
      <p:cxnSp>
        <p:nvCxnSpPr>
          <p:cNvPr id="4420" name="Google Shape;4420;p15"/>
          <p:cNvCxnSpPr/>
          <p:nvPr/>
        </p:nvCxnSpPr>
        <p:spPr>
          <a:xfrm>
            <a:off x="8090183" y="3754000"/>
            <a:ext cx="0" cy="842561"/>
          </a:xfrm>
          <a:prstGeom prst="straightConnector1">
            <a:avLst/>
          </a:prstGeom>
          <a:noFill/>
          <a:ln cap="flat" cmpd="sng" w="9525">
            <a:solidFill>
              <a:srgbClr val="000000"/>
            </a:solidFill>
            <a:prstDash val="solid"/>
            <a:round/>
            <a:headEnd len="sm" w="sm" type="none"/>
            <a:tailEnd len="med" w="med" type="triangle"/>
          </a:ln>
        </p:spPr>
      </p:cxnSp>
      <p:grpSp>
        <p:nvGrpSpPr>
          <p:cNvPr id="4421" name="Google Shape;4421;p15"/>
          <p:cNvGrpSpPr/>
          <p:nvPr/>
        </p:nvGrpSpPr>
        <p:grpSpPr>
          <a:xfrm>
            <a:off x="6511832" y="4691686"/>
            <a:ext cx="700007" cy="459977"/>
            <a:chOff x="6353587" y="7616535"/>
            <a:chExt cx="1334240" cy="786941"/>
          </a:xfrm>
        </p:grpSpPr>
        <p:grpSp>
          <p:nvGrpSpPr>
            <p:cNvPr id="4422" name="Google Shape;4422;p15"/>
            <p:cNvGrpSpPr/>
            <p:nvPr/>
          </p:nvGrpSpPr>
          <p:grpSpPr>
            <a:xfrm>
              <a:off x="6353587" y="7616535"/>
              <a:ext cx="1334240" cy="495122"/>
              <a:chOff x="11159681" y="7883491"/>
              <a:chExt cx="1334240" cy="495122"/>
            </a:xfrm>
          </p:grpSpPr>
          <p:pic>
            <p:nvPicPr>
              <p:cNvPr descr="A blue and green smoke&#10;&#10;Description automatically generated" id="4423" name="Google Shape;4423;p15"/>
              <p:cNvPicPr preferRelativeResize="0"/>
              <p:nvPr/>
            </p:nvPicPr>
            <p:blipFill rotWithShape="1">
              <a:blip r:embed="rId11">
                <a:alphaModFix/>
              </a:blip>
              <a:srcRect b="0" l="0" r="0" t="0"/>
              <a:stretch/>
            </p:blipFill>
            <p:spPr>
              <a:xfrm>
                <a:off x="11159681" y="7891107"/>
                <a:ext cx="1334240" cy="487506"/>
              </a:xfrm>
              <a:prstGeom prst="rect">
                <a:avLst/>
              </a:prstGeom>
              <a:noFill/>
              <a:ln>
                <a:noFill/>
              </a:ln>
            </p:spPr>
          </p:pic>
          <p:pic>
            <p:nvPicPr>
              <p:cNvPr descr="A blue and green smoke&#10;&#10;Description automatically generated" id="4424" name="Google Shape;4424;p15"/>
              <p:cNvPicPr preferRelativeResize="0"/>
              <p:nvPr/>
            </p:nvPicPr>
            <p:blipFill rotWithShape="1">
              <a:blip r:embed="rId12">
                <a:alphaModFix/>
              </a:blip>
              <a:srcRect b="-446" l="0" r="49925" t="0"/>
              <a:stretch/>
            </p:blipFill>
            <p:spPr>
              <a:xfrm>
                <a:off x="11159681" y="7883491"/>
                <a:ext cx="668125" cy="487506"/>
              </a:xfrm>
              <a:prstGeom prst="rect">
                <a:avLst/>
              </a:prstGeom>
              <a:noFill/>
              <a:ln>
                <a:noFill/>
              </a:ln>
            </p:spPr>
          </p:pic>
        </p:grpSp>
        <p:pic>
          <p:nvPicPr>
            <p:cNvPr descr="A purple blot of liquid&#10;&#10;Description automatically generated" id="4425" name="Google Shape;4425;p15"/>
            <p:cNvPicPr preferRelativeResize="0"/>
            <p:nvPr/>
          </p:nvPicPr>
          <p:blipFill rotWithShape="1">
            <a:blip r:embed="rId13">
              <a:alphaModFix/>
            </a:blip>
            <a:srcRect b="0" l="0" r="0" t="0"/>
            <a:stretch/>
          </p:blipFill>
          <p:spPr>
            <a:xfrm>
              <a:off x="6991374" y="7835933"/>
              <a:ext cx="583311" cy="557950"/>
            </a:xfrm>
            <a:prstGeom prst="rect">
              <a:avLst/>
            </a:prstGeom>
            <a:noFill/>
            <a:ln>
              <a:noFill/>
            </a:ln>
          </p:spPr>
        </p:pic>
        <p:pic>
          <p:nvPicPr>
            <p:cNvPr descr="A purple blot of liquid&#10;&#10;Description automatically generated" id="4426" name="Google Shape;4426;p15"/>
            <p:cNvPicPr preferRelativeResize="0"/>
            <p:nvPr/>
          </p:nvPicPr>
          <p:blipFill rotWithShape="1">
            <a:blip r:embed="rId13">
              <a:alphaModFix/>
            </a:blip>
            <a:srcRect b="0" l="0" r="0" t="0"/>
            <a:stretch/>
          </p:blipFill>
          <p:spPr>
            <a:xfrm>
              <a:off x="6551702" y="7845526"/>
              <a:ext cx="583311" cy="557950"/>
            </a:xfrm>
            <a:prstGeom prst="rect">
              <a:avLst/>
            </a:prstGeom>
            <a:noFill/>
            <a:ln>
              <a:noFill/>
            </a:ln>
          </p:spPr>
        </p:pic>
      </p:grpSp>
      <p:grpSp>
        <p:nvGrpSpPr>
          <p:cNvPr id="4427" name="Google Shape;4427;p15"/>
          <p:cNvGrpSpPr/>
          <p:nvPr/>
        </p:nvGrpSpPr>
        <p:grpSpPr>
          <a:xfrm>
            <a:off x="7856727" y="4694389"/>
            <a:ext cx="651757" cy="427509"/>
            <a:chOff x="10595709" y="8287891"/>
            <a:chExt cx="880386" cy="629487"/>
          </a:xfrm>
        </p:grpSpPr>
        <p:pic>
          <p:nvPicPr>
            <p:cNvPr descr="A blue and green smoke&#10;&#10;Description automatically generated" id="4428" name="Google Shape;4428;p15"/>
            <p:cNvPicPr preferRelativeResize="0"/>
            <p:nvPr/>
          </p:nvPicPr>
          <p:blipFill rotWithShape="1">
            <a:blip r:embed="rId12">
              <a:alphaModFix/>
            </a:blip>
            <a:srcRect b="0" l="0" r="0" t="0"/>
            <a:stretch/>
          </p:blipFill>
          <p:spPr>
            <a:xfrm>
              <a:off x="10595709" y="8287891"/>
              <a:ext cx="880386" cy="352474"/>
            </a:xfrm>
            <a:prstGeom prst="rect">
              <a:avLst/>
            </a:prstGeom>
            <a:noFill/>
            <a:ln>
              <a:noFill/>
            </a:ln>
          </p:spPr>
        </p:pic>
        <p:pic>
          <p:nvPicPr>
            <p:cNvPr id="4429" name="Google Shape;4429;p15"/>
            <p:cNvPicPr preferRelativeResize="0"/>
            <p:nvPr/>
          </p:nvPicPr>
          <p:blipFill rotWithShape="1">
            <a:blip r:embed="rId14">
              <a:alphaModFix/>
            </a:blip>
            <a:srcRect b="0" l="0" r="0" t="0"/>
            <a:stretch/>
          </p:blipFill>
          <p:spPr>
            <a:xfrm>
              <a:off x="10959921" y="8504045"/>
              <a:ext cx="506017" cy="409264"/>
            </a:xfrm>
            <a:prstGeom prst="rect">
              <a:avLst/>
            </a:prstGeom>
            <a:noFill/>
            <a:ln>
              <a:noFill/>
            </a:ln>
          </p:spPr>
        </p:pic>
        <p:pic>
          <p:nvPicPr>
            <p:cNvPr id="4430" name="Google Shape;4430;p15"/>
            <p:cNvPicPr preferRelativeResize="0"/>
            <p:nvPr/>
          </p:nvPicPr>
          <p:blipFill rotWithShape="1">
            <a:blip r:embed="rId14">
              <a:alphaModFix/>
            </a:blip>
            <a:srcRect b="0" l="0" r="0" t="0"/>
            <a:stretch/>
          </p:blipFill>
          <p:spPr>
            <a:xfrm>
              <a:off x="10601551" y="8508114"/>
              <a:ext cx="506017" cy="409264"/>
            </a:xfrm>
            <a:prstGeom prst="rect">
              <a:avLst/>
            </a:prstGeom>
            <a:noFill/>
            <a:ln>
              <a:noFill/>
            </a:ln>
          </p:spPr>
        </p:pic>
        <p:pic>
          <p:nvPicPr>
            <p:cNvPr descr="A purple cloud with a black background&#10;&#10;Description automatically generated with low confidence" id="4431" name="Google Shape;4431;p15"/>
            <p:cNvPicPr preferRelativeResize="0"/>
            <p:nvPr/>
          </p:nvPicPr>
          <p:blipFill rotWithShape="1">
            <a:blip r:embed="rId15">
              <a:alphaModFix/>
            </a:blip>
            <a:srcRect b="0" l="0" r="0" t="0"/>
            <a:stretch/>
          </p:blipFill>
          <p:spPr>
            <a:xfrm>
              <a:off x="10732147" y="8529359"/>
              <a:ext cx="225255" cy="158013"/>
            </a:xfrm>
            <a:prstGeom prst="rect">
              <a:avLst/>
            </a:prstGeom>
            <a:noFill/>
            <a:ln>
              <a:noFill/>
            </a:ln>
          </p:spPr>
        </p:pic>
        <p:pic>
          <p:nvPicPr>
            <p:cNvPr descr="A purple cloud with a black background&#10;&#10;Description automatically generated with low confidence" id="4432" name="Google Shape;4432;p15"/>
            <p:cNvPicPr preferRelativeResize="0"/>
            <p:nvPr/>
          </p:nvPicPr>
          <p:blipFill rotWithShape="1">
            <a:blip r:embed="rId15">
              <a:alphaModFix/>
            </a:blip>
            <a:srcRect b="0" l="0" r="0" t="0"/>
            <a:stretch/>
          </p:blipFill>
          <p:spPr>
            <a:xfrm>
              <a:off x="11102537" y="8521488"/>
              <a:ext cx="225255" cy="158013"/>
            </a:xfrm>
            <a:prstGeom prst="rect">
              <a:avLst/>
            </a:prstGeom>
            <a:noFill/>
            <a:ln>
              <a:noFill/>
            </a:ln>
          </p:spPr>
        </p:pic>
      </p:grpSp>
      <p:grpSp>
        <p:nvGrpSpPr>
          <p:cNvPr id="4433" name="Google Shape;4433;p15"/>
          <p:cNvGrpSpPr/>
          <p:nvPr/>
        </p:nvGrpSpPr>
        <p:grpSpPr>
          <a:xfrm>
            <a:off x="10268847" y="8382649"/>
            <a:ext cx="278961" cy="216375"/>
            <a:chOff x="16568728" y="8432448"/>
            <a:chExt cx="460027" cy="216375"/>
          </a:xfrm>
        </p:grpSpPr>
        <p:cxnSp>
          <p:nvCxnSpPr>
            <p:cNvPr id="4434" name="Google Shape;4434;p15"/>
            <p:cNvCxnSpPr/>
            <p:nvPr/>
          </p:nvCxnSpPr>
          <p:spPr>
            <a:xfrm>
              <a:off x="16568728" y="8435917"/>
              <a:ext cx="460027" cy="0"/>
            </a:xfrm>
            <a:prstGeom prst="straightConnector1">
              <a:avLst/>
            </a:prstGeom>
            <a:noFill/>
            <a:ln cap="flat" cmpd="sng" w="9525">
              <a:solidFill>
                <a:srgbClr val="000000"/>
              </a:solidFill>
              <a:prstDash val="solid"/>
              <a:round/>
              <a:headEnd len="sm" w="sm" type="none"/>
              <a:tailEnd len="med" w="med" type="triangle"/>
            </a:ln>
          </p:spPr>
        </p:cxnSp>
        <p:cxnSp>
          <p:nvCxnSpPr>
            <p:cNvPr id="4435" name="Google Shape;4435;p15"/>
            <p:cNvCxnSpPr/>
            <p:nvPr/>
          </p:nvCxnSpPr>
          <p:spPr>
            <a:xfrm>
              <a:off x="16574887" y="8432448"/>
              <a:ext cx="0" cy="216375"/>
            </a:xfrm>
            <a:prstGeom prst="straightConnector1">
              <a:avLst/>
            </a:prstGeom>
            <a:noFill/>
            <a:ln cap="flat" cmpd="sng" w="9525">
              <a:solidFill>
                <a:srgbClr val="000000"/>
              </a:solidFill>
              <a:prstDash val="solid"/>
              <a:round/>
              <a:headEnd len="sm" w="sm" type="none"/>
              <a:tailEnd len="sm" w="sm" type="none"/>
            </a:ln>
            <a:effectLst>
              <a:outerShdw blurRad="40000" rotWithShape="0" dir="5400000" dist="20000">
                <a:srgbClr val="000000">
                  <a:alpha val="38039"/>
                </a:srgbClr>
              </a:outerShdw>
            </a:effectLst>
          </p:spPr>
        </p:cxnSp>
      </p:grpSp>
      <p:sp>
        <p:nvSpPr>
          <p:cNvPr id="4436" name="Google Shape;4436;p15"/>
          <p:cNvSpPr txBox="1"/>
          <p:nvPr/>
        </p:nvSpPr>
        <p:spPr>
          <a:xfrm>
            <a:off x="5561094" y="3903129"/>
            <a:ext cx="1222103" cy="35368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849" u="none" cap="none" strike="noStrike">
                <a:solidFill>
                  <a:schemeClr val="lt2"/>
                </a:solidFill>
                <a:latin typeface="Arial"/>
                <a:ea typeface="Arial"/>
                <a:cs typeface="Arial"/>
                <a:sym typeface="Arial"/>
              </a:rPr>
              <a:t>Ligand-</a:t>
            </a:r>
            <a:r>
              <a:rPr b="1" i="0" lang="en-US" sz="849" u="none" cap="none" strike="noStrike">
                <a:solidFill>
                  <a:schemeClr val="lt2"/>
                </a:solidFill>
                <a:latin typeface="Arial"/>
                <a:ea typeface="Arial"/>
                <a:cs typeface="Arial"/>
                <a:sym typeface="Arial"/>
              </a:rPr>
              <a:t>independent</a:t>
            </a:r>
            <a:r>
              <a:rPr b="0" i="0" lang="en-US" sz="849" u="none" cap="none" strike="noStrike">
                <a:solidFill>
                  <a:schemeClr val="lt2"/>
                </a:solidFill>
                <a:latin typeface="Arial"/>
                <a:ea typeface="Arial"/>
                <a:cs typeface="Arial"/>
                <a:sym typeface="Arial"/>
              </a:rPr>
              <a:t> ER activation</a:t>
            </a:r>
            <a:endParaRPr/>
          </a:p>
        </p:txBody>
      </p:sp>
      <p:sp>
        <p:nvSpPr>
          <p:cNvPr id="4437" name="Google Shape;4437;p15"/>
          <p:cNvSpPr txBox="1"/>
          <p:nvPr/>
        </p:nvSpPr>
        <p:spPr>
          <a:xfrm>
            <a:off x="8116487" y="3824925"/>
            <a:ext cx="1127544" cy="3536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849" u="none" cap="none" strike="noStrike">
                <a:solidFill>
                  <a:schemeClr val="lt2"/>
                </a:solidFill>
                <a:latin typeface="Arial"/>
                <a:ea typeface="Arial"/>
                <a:cs typeface="Arial"/>
                <a:sym typeface="Arial"/>
              </a:rPr>
              <a:t>Ligand-dependent ER activation</a:t>
            </a:r>
            <a:endParaRPr/>
          </a:p>
        </p:txBody>
      </p:sp>
      <p:sp>
        <p:nvSpPr>
          <p:cNvPr id="4438" name="Google Shape;4438;p15"/>
          <p:cNvSpPr/>
          <p:nvPr/>
        </p:nvSpPr>
        <p:spPr>
          <a:xfrm rot="-9097710">
            <a:off x="7039816" y="5019007"/>
            <a:ext cx="539930" cy="533328"/>
          </a:xfrm>
          <a:prstGeom prst="arc">
            <a:avLst>
              <a:gd fmla="val 13853436" name="adj1"/>
              <a:gd fmla="val 19752621" name="adj2"/>
            </a:avLst>
          </a:prstGeom>
          <a:noFill/>
          <a:ln cap="flat" cmpd="sng" w="9525">
            <a:solidFill>
              <a:srgbClr val="000000"/>
            </a:solidFill>
            <a:prstDash val="solid"/>
            <a:round/>
            <a:headEnd len="lg" w="lg" type="triangl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70"/>
              <a:buFont typeface="Arial"/>
              <a:buNone/>
            </a:pPr>
            <a:r>
              <a:t/>
            </a:r>
            <a:endParaRPr b="0" i="0" sz="970" u="none" cap="none" strike="noStrike">
              <a:solidFill>
                <a:srgbClr val="224870"/>
              </a:solidFill>
              <a:latin typeface="Tahoma"/>
              <a:ea typeface="Tahoma"/>
              <a:cs typeface="Tahoma"/>
              <a:sym typeface="Tahoma"/>
            </a:endParaRPr>
          </a:p>
        </p:txBody>
      </p:sp>
      <p:sp>
        <p:nvSpPr>
          <p:cNvPr id="4439" name="Google Shape;4439;p15"/>
          <p:cNvSpPr txBox="1"/>
          <p:nvPr/>
        </p:nvSpPr>
        <p:spPr>
          <a:xfrm>
            <a:off x="6988943" y="4447456"/>
            <a:ext cx="1127544" cy="3536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849" u="none" cap="none" strike="noStrike">
                <a:solidFill>
                  <a:schemeClr val="lt2"/>
                </a:solidFill>
                <a:latin typeface="Arial"/>
                <a:ea typeface="Arial"/>
                <a:cs typeface="Arial"/>
                <a:sym typeface="Arial"/>
              </a:rPr>
              <a:t>ER-mediated</a:t>
            </a:r>
            <a:endParaRPr/>
          </a:p>
          <a:p>
            <a:pPr indent="0" lvl="0" marL="0" marR="0" rtl="0" algn="ctr">
              <a:lnSpc>
                <a:spcPct val="100000"/>
              </a:lnSpc>
              <a:spcBef>
                <a:spcPts val="0"/>
              </a:spcBef>
              <a:spcAft>
                <a:spcPts val="0"/>
              </a:spcAft>
              <a:buNone/>
            </a:pPr>
            <a:r>
              <a:rPr b="1" i="0" lang="en-US" sz="849" u="none" cap="none" strike="noStrike">
                <a:solidFill>
                  <a:schemeClr val="lt2"/>
                </a:solidFill>
                <a:latin typeface="Arial"/>
                <a:ea typeface="Arial"/>
                <a:cs typeface="Arial"/>
                <a:sym typeface="Arial"/>
              </a:rPr>
              <a:t>gene transcription</a:t>
            </a:r>
            <a:endParaRPr/>
          </a:p>
        </p:txBody>
      </p:sp>
      <p:sp>
        <p:nvSpPr>
          <p:cNvPr id="4440" name="Google Shape;4440;p15"/>
          <p:cNvSpPr txBox="1"/>
          <p:nvPr/>
        </p:nvSpPr>
        <p:spPr>
          <a:xfrm>
            <a:off x="471151" y="1431368"/>
            <a:ext cx="4883911" cy="9940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1500" u="none" cap="none" strike="noStrike">
                <a:solidFill>
                  <a:srgbClr val="252525"/>
                </a:solidFill>
                <a:latin typeface="Arial Narrow"/>
                <a:ea typeface="Arial Narrow"/>
                <a:cs typeface="Arial Narrow"/>
                <a:sym typeface="Arial Narrow"/>
              </a:rPr>
              <a:t>Wild-type ERα is bound by the estrogen ligand, leading to ligand-dependent activation, coactivator recruitment, and downstream regulation of gene expression and associated cancer growth</a:t>
            </a:r>
            <a:r>
              <a:rPr b="0" baseline="30000" i="0" lang="en-US" sz="1500" u="none" cap="none" strike="noStrike">
                <a:solidFill>
                  <a:srgbClr val="252525"/>
                </a:solidFill>
                <a:latin typeface="Arial Narrow"/>
                <a:ea typeface="Arial Narrow"/>
                <a:cs typeface="Arial Narrow"/>
                <a:sym typeface="Arial Narrow"/>
              </a:rPr>
              <a:t>1</a:t>
            </a:r>
            <a:endParaRPr b="0" baseline="30000" i="0" sz="1500" u="none" cap="none" strike="noStrike">
              <a:solidFill>
                <a:srgbClr val="252525"/>
              </a:solidFill>
              <a:latin typeface="Arial Narrow"/>
              <a:ea typeface="Arial Narrow"/>
              <a:cs typeface="Arial Narrow"/>
              <a:sym typeface="Arial Narrow"/>
            </a:endParaRPr>
          </a:p>
        </p:txBody>
      </p:sp>
      <p:cxnSp>
        <p:nvCxnSpPr>
          <p:cNvPr id="4441" name="Google Shape;4441;p15"/>
          <p:cNvCxnSpPr/>
          <p:nvPr/>
        </p:nvCxnSpPr>
        <p:spPr>
          <a:xfrm>
            <a:off x="4765634" y="3397003"/>
            <a:ext cx="1690660" cy="0"/>
          </a:xfrm>
          <a:prstGeom prst="straightConnector1">
            <a:avLst/>
          </a:prstGeom>
          <a:noFill/>
          <a:ln cap="flat" cmpd="sng" w="19050">
            <a:solidFill>
              <a:schemeClr val="accent5"/>
            </a:solidFill>
            <a:prstDash val="solid"/>
            <a:round/>
            <a:headEnd len="sm" w="sm" type="none"/>
            <a:tailEnd len="med" w="med" type="oval"/>
          </a:ln>
        </p:spPr>
      </p:cxnSp>
      <p:sp>
        <p:nvSpPr>
          <p:cNvPr id="4442" name="Google Shape;4442;p15"/>
          <p:cNvSpPr/>
          <p:nvPr/>
        </p:nvSpPr>
        <p:spPr>
          <a:xfrm>
            <a:off x="358003" y="2276769"/>
            <a:ext cx="4749963" cy="3597766"/>
          </a:xfrm>
          <a:prstGeom prst="roundRect">
            <a:avLst>
              <a:gd fmla="val 3288" name="adj"/>
            </a:avLst>
          </a:prstGeom>
          <a:solidFill>
            <a:srgbClr val="F9F9F9"/>
          </a:solidFill>
          <a:ln>
            <a:noFill/>
          </a:ln>
        </p:spPr>
        <p:txBody>
          <a:bodyPr anchorCtr="0" anchor="ctr" bIns="83150" lIns="83150" spcFirstLastPara="1" rIns="83150" wrap="square" tIns="83150">
            <a:noAutofit/>
          </a:bodyPr>
          <a:lstStyle/>
          <a:p>
            <a:pPr indent="0" lvl="1" marL="277116" marR="0" rtl="0" algn="r">
              <a:lnSpc>
                <a:spcPct val="100000"/>
              </a:lnSpc>
              <a:spcBef>
                <a:spcPts val="0"/>
              </a:spcBef>
              <a:spcAft>
                <a:spcPts val="0"/>
              </a:spcAft>
              <a:buNone/>
            </a:pPr>
            <a:r>
              <a:t/>
            </a:r>
            <a:endParaRPr b="0" i="0" sz="1400" u="none" cap="none" strike="noStrike">
              <a:solidFill>
                <a:srgbClr val="000000"/>
              </a:solidFill>
              <a:latin typeface="Arial Narrow"/>
              <a:ea typeface="Arial Narrow"/>
              <a:cs typeface="Arial Narrow"/>
              <a:sym typeface="Arial Narrow"/>
            </a:endParaRPr>
          </a:p>
        </p:txBody>
      </p:sp>
      <p:sp>
        <p:nvSpPr>
          <p:cNvPr id="4443" name="Google Shape;4443;p15"/>
          <p:cNvSpPr txBox="1"/>
          <p:nvPr/>
        </p:nvSpPr>
        <p:spPr>
          <a:xfrm>
            <a:off x="474470" y="2447586"/>
            <a:ext cx="4472633" cy="81423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1" i="1" lang="en-US" sz="1500" u="none" cap="none" strike="noStrike">
                <a:solidFill>
                  <a:srgbClr val="252525"/>
                </a:solidFill>
                <a:latin typeface="Arial Narrow"/>
                <a:ea typeface="Arial Narrow"/>
                <a:cs typeface="Arial Narrow"/>
                <a:sym typeface="Arial Narrow"/>
              </a:rPr>
              <a:t>ESR1</a:t>
            </a:r>
            <a:r>
              <a:rPr b="1" i="0" lang="en-US" sz="1500" u="none" cap="none" strike="noStrike">
                <a:solidFill>
                  <a:srgbClr val="252525"/>
                </a:solidFill>
                <a:latin typeface="Arial Narrow"/>
                <a:ea typeface="Arial Narrow"/>
                <a:cs typeface="Arial Narrow"/>
                <a:sym typeface="Arial Narrow"/>
              </a:rPr>
              <a:t>-mut </a:t>
            </a:r>
            <a:r>
              <a:rPr b="0" i="0" lang="en-US" sz="1500" u="none" cap="none" strike="noStrike">
                <a:solidFill>
                  <a:srgbClr val="252525"/>
                </a:solidFill>
                <a:latin typeface="Arial Narrow"/>
                <a:ea typeface="Arial Narrow"/>
                <a:cs typeface="Arial Narrow"/>
                <a:sym typeface="Arial Narrow"/>
              </a:rPr>
              <a:t>that encodes for the estrogen receptor commonly </a:t>
            </a:r>
            <a:r>
              <a:rPr b="1" i="0" lang="en-US" sz="1500" u="none" cap="none" strike="noStrike">
                <a:solidFill>
                  <a:srgbClr val="252525"/>
                </a:solidFill>
                <a:latin typeface="Arial Narrow"/>
                <a:ea typeface="Arial Narrow"/>
                <a:cs typeface="Arial Narrow"/>
                <a:sym typeface="Arial Narrow"/>
              </a:rPr>
              <a:t>affect the ligand-binding domain of ERα</a:t>
            </a:r>
            <a:r>
              <a:rPr b="0" i="0" lang="en-US" sz="1500" u="none" cap="none" strike="noStrike">
                <a:solidFill>
                  <a:srgbClr val="252525"/>
                </a:solidFill>
                <a:latin typeface="Arial Narrow"/>
                <a:ea typeface="Arial Narrow"/>
                <a:cs typeface="Arial Narrow"/>
                <a:sym typeface="Arial Narrow"/>
              </a:rPr>
              <a:t>, resulting in ligand-independent ERα activation and constitutive signaling</a:t>
            </a:r>
            <a:r>
              <a:rPr b="0" baseline="30000" i="0" lang="en-US" sz="1500" u="none" cap="none" strike="noStrike">
                <a:solidFill>
                  <a:srgbClr val="252525"/>
                </a:solidFill>
                <a:latin typeface="Arial Narrow"/>
                <a:ea typeface="Arial Narrow"/>
                <a:cs typeface="Arial Narrow"/>
                <a:sym typeface="Arial Narrow"/>
              </a:rPr>
              <a:t>1,2</a:t>
            </a:r>
            <a:r>
              <a:rPr b="0" i="0" lang="en-US" sz="1500" u="none" cap="none" strike="noStrike">
                <a:solidFill>
                  <a:schemeClr val="lt2"/>
                </a:solidFill>
                <a:latin typeface="Arial Narrow"/>
                <a:ea typeface="Arial Narrow"/>
                <a:cs typeface="Arial Narrow"/>
                <a:sym typeface="Arial Narrow"/>
              </a:rPr>
              <a:t> </a:t>
            </a:r>
            <a:br>
              <a:rPr b="0" i="0" lang="en-US" sz="1500" u="none" cap="none" strike="noStrike">
                <a:solidFill>
                  <a:schemeClr val="dk1"/>
                </a:solidFill>
                <a:latin typeface="Arial Narrow"/>
                <a:ea typeface="Arial Narrow"/>
                <a:cs typeface="Arial Narrow"/>
                <a:sym typeface="Arial Narrow"/>
              </a:rPr>
            </a:br>
            <a:endParaRPr b="0" i="0" sz="1500" u="none" cap="none" strike="noStrike">
              <a:solidFill>
                <a:schemeClr val="lt2"/>
              </a:solidFill>
              <a:latin typeface="Arial Narrow"/>
              <a:ea typeface="Arial Narrow"/>
              <a:cs typeface="Arial Narrow"/>
              <a:sym typeface="Arial Narrow"/>
            </a:endParaRPr>
          </a:p>
        </p:txBody>
      </p:sp>
      <p:grpSp>
        <p:nvGrpSpPr>
          <p:cNvPr id="4444" name="Google Shape;4444;p15"/>
          <p:cNvGrpSpPr/>
          <p:nvPr/>
        </p:nvGrpSpPr>
        <p:grpSpPr>
          <a:xfrm>
            <a:off x="593487" y="3344326"/>
            <a:ext cx="4019245" cy="2359326"/>
            <a:chOff x="585688" y="6214057"/>
            <a:chExt cx="6846897" cy="3686508"/>
          </a:xfrm>
        </p:grpSpPr>
        <p:sp>
          <p:nvSpPr>
            <p:cNvPr id="4445" name="Google Shape;4445;p15"/>
            <p:cNvSpPr/>
            <p:nvPr/>
          </p:nvSpPr>
          <p:spPr>
            <a:xfrm>
              <a:off x="585688" y="6214057"/>
              <a:ext cx="6846897" cy="3686508"/>
            </a:xfrm>
            <a:prstGeom prst="roundRect">
              <a:avLst>
                <a:gd fmla="val 5354" name="adj"/>
              </a:avLst>
            </a:prstGeom>
            <a:solidFill>
              <a:schemeClr val="lt1"/>
            </a:solidFill>
            <a:ln>
              <a:noFill/>
            </a:ln>
          </p:spPr>
          <p:txBody>
            <a:bodyPr anchorCtr="0" anchor="t" bIns="166325" lIns="554475" spcFirstLastPara="1" rIns="110875" wrap="square" tIns="166325">
              <a:noAutofit/>
            </a:bodyPr>
            <a:lstStyle/>
            <a:p>
              <a:pPr indent="-46279" lvl="0" marL="173279" marR="0" rtl="0" algn="l">
                <a:lnSpc>
                  <a:spcPct val="100000"/>
                </a:lnSpc>
                <a:spcBef>
                  <a:spcPts val="0"/>
                </a:spcBef>
                <a:spcAft>
                  <a:spcPts val="0"/>
                </a:spcAft>
                <a:buClr>
                  <a:srgbClr val="EF3340"/>
                </a:buClr>
                <a:buSzPts val="2000"/>
                <a:buFont typeface="Arial"/>
                <a:buNone/>
              </a:pPr>
              <a:r>
                <a:t/>
              </a:r>
              <a:endParaRPr b="1" i="0" sz="1400" u="none" cap="none" strike="noStrike">
                <a:solidFill>
                  <a:srgbClr val="000000"/>
                </a:solidFill>
                <a:latin typeface="Arial Narrow"/>
                <a:ea typeface="Arial Narrow"/>
                <a:cs typeface="Arial Narrow"/>
                <a:sym typeface="Arial Narrow"/>
              </a:endParaRPr>
            </a:p>
            <a:p>
              <a:pPr indent="-46279" lvl="0" marL="173279" marR="0" rtl="0" algn="l">
                <a:lnSpc>
                  <a:spcPct val="100000"/>
                </a:lnSpc>
                <a:spcBef>
                  <a:spcPts val="0"/>
                </a:spcBef>
                <a:spcAft>
                  <a:spcPts val="0"/>
                </a:spcAft>
                <a:buClr>
                  <a:srgbClr val="EF3340"/>
                </a:buClr>
                <a:buSzPts val="2000"/>
                <a:buFont typeface="Arial"/>
                <a:buNone/>
              </a:pPr>
              <a:r>
                <a:t/>
              </a:r>
              <a:endParaRPr b="0" i="0" sz="1400" u="none" cap="none" strike="noStrike">
                <a:solidFill>
                  <a:srgbClr val="000000"/>
                </a:solidFill>
                <a:latin typeface="Arial Narrow"/>
                <a:ea typeface="Arial Narrow"/>
                <a:cs typeface="Arial Narrow"/>
                <a:sym typeface="Arial Narrow"/>
              </a:endParaRPr>
            </a:p>
          </p:txBody>
        </p:sp>
        <p:sp>
          <p:nvSpPr>
            <p:cNvPr id="4446" name="Google Shape;4446;p15"/>
            <p:cNvSpPr/>
            <p:nvPr/>
          </p:nvSpPr>
          <p:spPr>
            <a:xfrm>
              <a:off x="668067" y="6228287"/>
              <a:ext cx="6756238" cy="548693"/>
            </a:xfrm>
            <a:prstGeom prst="round2SameRect">
              <a:avLst>
                <a:gd fmla="val 16544" name="adj1"/>
                <a:gd fmla="val 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sp>
        <p:nvSpPr>
          <p:cNvPr id="4447" name="Google Shape;4447;p15"/>
          <p:cNvSpPr txBox="1"/>
          <p:nvPr/>
        </p:nvSpPr>
        <p:spPr>
          <a:xfrm>
            <a:off x="680506" y="3822399"/>
            <a:ext cx="3834206" cy="1426031"/>
          </a:xfrm>
          <a:prstGeom prst="rect">
            <a:avLst/>
          </a:prstGeom>
          <a:noFill/>
          <a:ln>
            <a:noFill/>
          </a:ln>
        </p:spPr>
        <p:txBody>
          <a:bodyPr anchorCtr="0" anchor="t" bIns="45700" lIns="91425" spcFirstLastPara="1" rIns="91425" wrap="square" tIns="45700">
            <a:spAutoFit/>
          </a:bodyPr>
          <a:lstStyle/>
          <a:p>
            <a:pPr indent="-104930" lvl="0" marL="104930" marR="0" rtl="0" algn="l">
              <a:lnSpc>
                <a:spcPct val="100000"/>
              </a:lnSpc>
              <a:spcBef>
                <a:spcPts val="0"/>
              </a:spcBef>
              <a:spcAft>
                <a:spcPts val="0"/>
              </a:spcAft>
              <a:buClr>
                <a:srgbClr val="EF3340"/>
              </a:buClr>
              <a:buSzPts val="1400"/>
              <a:buFont typeface="Arial"/>
              <a:buChar char="•"/>
            </a:pPr>
            <a:r>
              <a:rPr b="0" i="0" lang="en-US" sz="1400" u="none" cap="none" strike="noStrike">
                <a:solidFill>
                  <a:srgbClr val="2D2926"/>
                </a:solidFill>
                <a:latin typeface="Arial Narrow"/>
                <a:ea typeface="Arial Narrow"/>
                <a:cs typeface="Arial Narrow"/>
                <a:sym typeface="Arial Narrow"/>
              </a:rPr>
              <a:t>Acquired under the selective pressure of ET, particular AIs, and are rarely detected in the primary tumor</a:t>
            </a:r>
            <a:endParaRPr/>
          </a:p>
          <a:p>
            <a:pPr indent="-104930" lvl="0" marL="104930" marR="0" rtl="0" algn="l">
              <a:lnSpc>
                <a:spcPct val="100000"/>
              </a:lnSpc>
              <a:spcBef>
                <a:spcPts val="970"/>
              </a:spcBef>
              <a:spcAft>
                <a:spcPts val="0"/>
              </a:spcAft>
              <a:buClr>
                <a:srgbClr val="EF3340"/>
              </a:buClr>
              <a:buSzPts val="1400"/>
              <a:buFont typeface="Arial"/>
              <a:buChar char="•"/>
            </a:pPr>
            <a:r>
              <a:rPr b="0" i="0" lang="en-US" sz="1400" u="none" cap="none" strike="noStrike">
                <a:solidFill>
                  <a:srgbClr val="2D2926"/>
                </a:solidFill>
                <a:latin typeface="Arial Narrow"/>
                <a:ea typeface="Arial Narrow"/>
                <a:cs typeface="Arial Narrow"/>
                <a:sym typeface="Arial Narrow"/>
              </a:rPr>
              <a:t>Subclonal and heterogeneous within the tumor</a:t>
            </a:r>
            <a:endParaRPr/>
          </a:p>
          <a:p>
            <a:pPr indent="-104930" lvl="0" marL="104930" marR="0" rtl="0" algn="l">
              <a:lnSpc>
                <a:spcPct val="100000"/>
              </a:lnSpc>
              <a:spcBef>
                <a:spcPts val="970"/>
              </a:spcBef>
              <a:spcAft>
                <a:spcPts val="0"/>
              </a:spcAft>
              <a:buClr>
                <a:srgbClr val="EF3340"/>
              </a:buClr>
              <a:buSzPts val="1400"/>
              <a:buFont typeface="Arial"/>
              <a:buChar char="•"/>
            </a:pPr>
            <a:r>
              <a:rPr b="0" i="0" lang="en-US" sz="1400" u="none" cap="none" strike="noStrike">
                <a:solidFill>
                  <a:srgbClr val="2D2926"/>
                </a:solidFill>
                <a:latin typeface="Arial Narrow"/>
                <a:ea typeface="Arial Narrow"/>
                <a:cs typeface="Arial Narrow"/>
                <a:sym typeface="Arial Narrow"/>
              </a:rPr>
              <a:t>One of the main mechanisms of endocrine resistance and key driver of disease progression</a:t>
            </a:r>
            <a:endParaRPr/>
          </a:p>
        </p:txBody>
      </p:sp>
      <p:sp>
        <p:nvSpPr>
          <p:cNvPr id="4448" name="Google Shape;4448;p15"/>
          <p:cNvSpPr txBox="1"/>
          <p:nvPr/>
        </p:nvSpPr>
        <p:spPr>
          <a:xfrm>
            <a:off x="589106" y="5335260"/>
            <a:ext cx="4030712" cy="3077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5"/>
              </a:buClr>
              <a:buSzPts val="1400"/>
              <a:buFont typeface="Arial"/>
              <a:buNone/>
            </a:pPr>
            <a:r>
              <a:rPr b="1" i="1" lang="en-US" sz="1400" u="none" cap="none" strike="noStrike">
                <a:solidFill>
                  <a:schemeClr val="accent5"/>
                </a:solidFill>
                <a:latin typeface="Arial Narrow"/>
                <a:ea typeface="Arial Narrow"/>
                <a:cs typeface="Arial Narrow"/>
                <a:sym typeface="Arial Narrow"/>
              </a:rPr>
              <a:t>ESR1</a:t>
            </a:r>
            <a:r>
              <a:rPr b="1" i="0" lang="en-US" sz="1400" u="none" cap="none" strike="noStrike">
                <a:solidFill>
                  <a:schemeClr val="accent5"/>
                </a:solidFill>
                <a:latin typeface="Arial Narrow"/>
                <a:ea typeface="Arial Narrow"/>
                <a:cs typeface="Arial Narrow"/>
                <a:sym typeface="Arial Narrow"/>
              </a:rPr>
              <a:t>-mut leads to resistance of AIs or fulvestrant</a:t>
            </a:r>
            <a:endParaRPr b="1" baseline="30000" i="0" sz="1400" u="none" cap="none" strike="noStrike">
              <a:solidFill>
                <a:schemeClr val="accent5"/>
              </a:solidFill>
              <a:latin typeface="Arial Narrow"/>
              <a:ea typeface="Arial Narrow"/>
              <a:cs typeface="Arial Narrow"/>
              <a:sym typeface="Arial Narrow"/>
            </a:endParaRPr>
          </a:p>
        </p:txBody>
      </p:sp>
      <p:sp>
        <p:nvSpPr>
          <p:cNvPr id="4449" name="Google Shape;4449;p15"/>
          <p:cNvSpPr txBox="1"/>
          <p:nvPr/>
        </p:nvSpPr>
        <p:spPr>
          <a:xfrm>
            <a:off x="755411" y="3373758"/>
            <a:ext cx="20364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400"/>
              <a:buFont typeface="Arial"/>
              <a:buNone/>
            </a:pPr>
            <a:r>
              <a:rPr b="1" i="1" lang="en-US" sz="1400" u="none" cap="none" strike="noStrike">
                <a:solidFill>
                  <a:schemeClr val="lt1"/>
                </a:solidFill>
                <a:latin typeface="Arial Narrow"/>
                <a:ea typeface="Arial Narrow"/>
                <a:cs typeface="Arial Narrow"/>
                <a:sym typeface="Arial Narrow"/>
              </a:rPr>
              <a:t>ESR1</a:t>
            </a:r>
            <a:r>
              <a:rPr b="1" i="0" lang="en-US" sz="1400" u="none" cap="none" strike="noStrike">
                <a:solidFill>
                  <a:schemeClr val="lt1"/>
                </a:solidFill>
                <a:latin typeface="Arial Narrow"/>
                <a:ea typeface="Arial Narrow"/>
                <a:cs typeface="Arial Narrow"/>
                <a:sym typeface="Arial Narrow"/>
              </a:rPr>
              <a:t>-mut are:</a:t>
            </a:r>
            <a:r>
              <a:rPr b="1" baseline="30000" i="0" lang="en-US" sz="1400" u="none" cap="none" strike="noStrike">
                <a:solidFill>
                  <a:schemeClr val="lt1"/>
                </a:solidFill>
                <a:latin typeface="Arial Narrow"/>
                <a:ea typeface="Arial Narrow"/>
                <a:cs typeface="Arial Narrow"/>
                <a:sym typeface="Arial Narrow"/>
              </a:rPr>
              <a:t>1-11</a:t>
            </a:r>
            <a:endParaRPr b="1" baseline="30000" i="0" sz="1400" u="none" cap="none" strike="noStrike">
              <a:solidFill>
                <a:schemeClr val="lt1"/>
              </a:solidFill>
              <a:latin typeface="Arial Narrow"/>
              <a:ea typeface="Arial Narrow"/>
              <a:cs typeface="Arial Narrow"/>
              <a:sym typeface="Arial Narrow"/>
            </a:endParaRPr>
          </a:p>
        </p:txBody>
      </p:sp>
      <p:sp>
        <p:nvSpPr>
          <p:cNvPr id="4450" name="Google Shape;4450;p15"/>
          <p:cNvSpPr txBox="1"/>
          <p:nvPr>
            <p:ph idx="11" type="ftr"/>
          </p:nvPr>
        </p:nvSpPr>
        <p:spPr>
          <a:xfrm>
            <a:off x="431800" y="6270342"/>
            <a:ext cx="88201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AI, aromatase inhibitor; ER, estrogen receptor; ERα, estrogen receptor-alpha; ESR1, estrogen receptor 1; ET, endocrine therapy; m, mutation; wt, wild type.</a:t>
            </a:r>
            <a:endParaRPr/>
          </a:p>
          <a:p>
            <a:pPr indent="0" lvl="0" marL="0" rtl="0" algn="l">
              <a:lnSpc>
                <a:spcPct val="100000"/>
              </a:lnSpc>
              <a:spcBef>
                <a:spcPts val="0"/>
              </a:spcBef>
              <a:spcAft>
                <a:spcPts val="0"/>
              </a:spcAft>
              <a:buSzPts val="1400"/>
              <a:buNone/>
            </a:pPr>
            <a:r>
              <a:rPr lang="en-US"/>
              <a:t>1. Brett JO, et al. </a:t>
            </a:r>
            <a:r>
              <a:rPr i="1" lang="en-US"/>
              <a:t>Breast Cancer Res</a:t>
            </a:r>
            <a:r>
              <a:rPr lang="en-US"/>
              <a:t>. 2021;23(1):85; 2. Toy W, et al. </a:t>
            </a:r>
            <a:r>
              <a:rPr i="1" lang="en-US"/>
              <a:t>Nat Genet</a:t>
            </a:r>
            <a:r>
              <a:rPr lang="en-US"/>
              <a:t>. 2013;45(12):1439-1445; 3. Piscuoglio S, et al. </a:t>
            </a:r>
            <a:r>
              <a:rPr i="1" lang="en-US"/>
              <a:t>Ann Oncol</a:t>
            </a:r>
            <a:r>
              <a:rPr lang="en-US"/>
              <a:t>. 2018;29(4); 4. Jeselsohn R, et al. </a:t>
            </a:r>
            <a:r>
              <a:rPr i="1" lang="en-US"/>
              <a:t>Clin Cancer Res</a:t>
            </a:r>
            <a:r>
              <a:rPr lang="en-US"/>
              <a:t>. 2014;20:1757-1767; </a:t>
            </a:r>
            <a:br>
              <a:rPr lang="en-US"/>
            </a:br>
            <a:r>
              <a:rPr lang="en-US"/>
              <a:t>5. Jeselsohn R, et al. </a:t>
            </a:r>
            <a:r>
              <a:rPr i="1" lang="en-US"/>
              <a:t>Cancer Cell</a:t>
            </a:r>
            <a:r>
              <a:rPr lang="en-US"/>
              <a:t>. 2018;33:173-186; 6. Allouchery V, et al. </a:t>
            </a:r>
            <a:r>
              <a:rPr i="1" lang="en-US"/>
              <a:t>Breast Cancer Res</a:t>
            </a:r>
            <a:r>
              <a:rPr lang="en-US"/>
              <a:t>. 2018;20:40; 7. Schiavon G, et al. </a:t>
            </a:r>
            <a:r>
              <a:rPr i="1" lang="en-US"/>
              <a:t>Sci Transl Med</a:t>
            </a:r>
            <a:r>
              <a:rPr lang="en-US"/>
              <a:t>. 2015;7(313):313ra182; 8. Clatot F, et al. </a:t>
            </a:r>
            <a:r>
              <a:rPr i="1" lang="en-US"/>
              <a:t>Breast Cancer Res.</a:t>
            </a:r>
            <a:r>
              <a:rPr lang="en-US"/>
              <a:t> 2020;22(1):56; </a:t>
            </a:r>
            <a:br>
              <a:rPr lang="en-US"/>
            </a:br>
            <a:r>
              <a:rPr lang="en-US"/>
              <a:t>9. Turner NC, et al. </a:t>
            </a:r>
            <a:r>
              <a:rPr i="1" lang="en-US"/>
              <a:t>Clin Cancer Res</a:t>
            </a:r>
            <a:r>
              <a:rPr lang="en-US"/>
              <a:t>. 2020;26(19):5172-5177; 10. Zundelevich A, et al. </a:t>
            </a:r>
            <a:r>
              <a:rPr i="1" lang="en-US"/>
              <a:t>Breast Cancer Res</a:t>
            </a:r>
            <a:r>
              <a:rPr lang="en-US"/>
              <a:t>. 2020;22(1):16; 11. Robinson DR, et al. </a:t>
            </a:r>
            <a:r>
              <a:rPr i="1" lang="en-US"/>
              <a:t>Nat Genet</a:t>
            </a:r>
            <a:r>
              <a:rPr lang="en-US"/>
              <a:t>. 2013;45(12).</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4" name="Shape 4454"/>
        <p:cNvGrpSpPr/>
        <p:nvPr/>
      </p:nvGrpSpPr>
      <p:grpSpPr>
        <a:xfrm>
          <a:off x="0" y="0"/>
          <a:ext cx="0" cy="0"/>
          <a:chOff x="0" y="0"/>
          <a:chExt cx="0" cy="0"/>
        </a:xfrm>
      </p:grpSpPr>
      <p:sp>
        <p:nvSpPr>
          <p:cNvPr id="4455" name="Google Shape;4455;p19"/>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SzPts val="2900"/>
              <a:buNone/>
            </a:pPr>
            <a:r>
              <a:rPr b="1" lang="en-US" sz="2900">
                <a:solidFill>
                  <a:schemeClr val="accent1"/>
                </a:solidFill>
                <a:latin typeface="Arial Narrow"/>
                <a:ea typeface="Arial Narrow"/>
                <a:cs typeface="Arial Narrow"/>
                <a:sym typeface="Arial Narrow"/>
              </a:rPr>
              <a:t>When to test for </a:t>
            </a:r>
            <a:r>
              <a:rPr b="1" i="1" lang="en-US" sz="2900">
                <a:solidFill>
                  <a:schemeClr val="accent1"/>
                </a:solidFill>
                <a:latin typeface="Arial Narrow"/>
                <a:ea typeface="Arial Narrow"/>
                <a:cs typeface="Arial Narrow"/>
                <a:sym typeface="Arial Narrow"/>
              </a:rPr>
              <a:t>ESR1</a:t>
            </a:r>
            <a:r>
              <a:rPr b="1" lang="en-US" sz="2900">
                <a:solidFill>
                  <a:schemeClr val="accent1"/>
                </a:solidFill>
                <a:latin typeface="Arial Narrow"/>
                <a:ea typeface="Arial Narrow"/>
                <a:cs typeface="Arial Narrow"/>
                <a:sym typeface="Arial Narrow"/>
              </a:rPr>
              <a:t>-mut: </a:t>
            </a:r>
            <a:endParaRPr b="1" sz="2900">
              <a:solidFill>
                <a:schemeClr val="accent1"/>
              </a:solidFill>
              <a:latin typeface="Arial Narrow"/>
              <a:ea typeface="Arial Narrow"/>
              <a:cs typeface="Arial Narrow"/>
              <a:sym typeface="Arial Narrow"/>
            </a:endParaRPr>
          </a:p>
          <a:p>
            <a:pPr indent="0" lvl="0" marL="0" rtl="0" algn="l">
              <a:lnSpc>
                <a:spcPct val="90000"/>
              </a:lnSpc>
              <a:spcBef>
                <a:spcPts val="0"/>
              </a:spcBef>
              <a:spcAft>
                <a:spcPts val="0"/>
              </a:spcAft>
              <a:buSzPts val="2900"/>
              <a:buNone/>
            </a:pPr>
            <a:r>
              <a:rPr b="1" lang="en-US" sz="2900">
                <a:solidFill>
                  <a:schemeClr val="accent1"/>
                </a:solidFill>
                <a:latin typeface="Arial Narrow"/>
                <a:ea typeface="Arial Narrow"/>
                <a:cs typeface="Arial Narrow"/>
                <a:sym typeface="Arial Narrow"/>
              </a:rPr>
              <a:t>Longer exposure to ET in mBC increases </a:t>
            </a:r>
            <a:r>
              <a:rPr b="1" i="1" lang="en-US" sz="2900">
                <a:solidFill>
                  <a:schemeClr val="accent1"/>
                </a:solidFill>
                <a:latin typeface="Arial Narrow"/>
                <a:ea typeface="Arial Narrow"/>
                <a:cs typeface="Arial Narrow"/>
                <a:sym typeface="Arial Narrow"/>
              </a:rPr>
              <a:t>ESR1</a:t>
            </a:r>
            <a:r>
              <a:rPr b="1" lang="en-US" sz="2900">
                <a:solidFill>
                  <a:schemeClr val="accent1"/>
                </a:solidFill>
                <a:latin typeface="Arial Narrow"/>
                <a:ea typeface="Arial Narrow"/>
                <a:cs typeface="Arial Narrow"/>
                <a:sym typeface="Arial Narrow"/>
              </a:rPr>
              <a:t>-mut prevalence</a:t>
            </a:r>
            <a:r>
              <a:rPr b="1" baseline="30000" lang="en-US" sz="2900">
                <a:solidFill>
                  <a:schemeClr val="accent1"/>
                </a:solidFill>
                <a:latin typeface="Arial Narrow"/>
                <a:ea typeface="Arial Narrow"/>
                <a:cs typeface="Arial Narrow"/>
                <a:sym typeface="Arial Narrow"/>
              </a:rPr>
              <a:t>1-10</a:t>
            </a:r>
            <a:endParaRPr b="1" baseline="30000" sz="2900">
              <a:solidFill>
                <a:schemeClr val="accent1"/>
              </a:solidFill>
              <a:latin typeface="Arial Narrow"/>
              <a:ea typeface="Arial Narrow"/>
              <a:cs typeface="Arial Narrow"/>
              <a:sym typeface="Arial Narrow"/>
            </a:endParaRPr>
          </a:p>
        </p:txBody>
      </p:sp>
      <p:sp>
        <p:nvSpPr>
          <p:cNvPr id="4456" name="Google Shape;4456;p19"/>
          <p:cNvSpPr txBox="1"/>
          <p:nvPr/>
        </p:nvSpPr>
        <p:spPr>
          <a:xfrm>
            <a:off x="3745883" y="2361349"/>
            <a:ext cx="2689220" cy="815608"/>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52525"/>
                </a:solidFill>
                <a:latin typeface="Arial Narrow"/>
                <a:ea typeface="Arial Narrow"/>
                <a:cs typeface="Arial Narrow"/>
                <a:sym typeface="Arial Narrow"/>
              </a:rPr>
              <a:t>Tissue biopsy </a:t>
            </a:r>
            <a:r>
              <a:rPr b="0" i="0" lang="en-US" sz="1200" u="none" cap="none" strike="noStrike">
                <a:solidFill>
                  <a:srgbClr val="252525"/>
                </a:solidFill>
                <a:latin typeface="Arial Narrow"/>
                <a:ea typeface="Arial Narrow"/>
                <a:cs typeface="Arial Narrow"/>
                <a:sym typeface="Arial Narrow"/>
              </a:rPr>
              <a:t>to confirm BC </a:t>
            </a:r>
            <a:endParaRPr b="0" i="0" sz="1200" u="none" cap="none" strike="noStrike">
              <a:solidFill>
                <a:srgbClr val="252525"/>
              </a:solidFill>
              <a:latin typeface="Arial Narrow"/>
              <a:ea typeface="Arial Narrow"/>
              <a:cs typeface="Arial Narrow"/>
              <a:sym typeface="Arial Narrow"/>
            </a:endParaRPr>
          </a:p>
          <a:p>
            <a:pPr indent="0" lvl="0" marL="0" marR="0" rtl="0" algn="l">
              <a:lnSpc>
                <a:spcPct val="100000"/>
              </a:lnSpc>
              <a:spcBef>
                <a:spcPts val="122"/>
              </a:spcBef>
              <a:spcAft>
                <a:spcPts val="0"/>
              </a:spcAft>
              <a:buClr>
                <a:srgbClr val="000000"/>
              </a:buClr>
              <a:buSzPts val="1200"/>
              <a:buFont typeface="Arial"/>
              <a:buNone/>
            </a:pPr>
            <a:r>
              <a:rPr b="0" i="0" lang="en-US" sz="1200" u="none" cap="none" strike="noStrike">
                <a:solidFill>
                  <a:srgbClr val="252525"/>
                </a:solidFill>
                <a:latin typeface="Arial Narrow"/>
                <a:ea typeface="Arial Narrow"/>
                <a:cs typeface="Arial Narrow"/>
                <a:sym typeface="Arial Narrow"/>
              </a:rPr>
              <a:t>and test for </a:t>
            </a:r>
            <a:r>
              <a:rPr b="1" i="0" lang="en-US" sz="1200" u="none" cap="none" strike="noStrike">
                <a:solidFill>
                  <a:srgbClr val="252525"/>
                </a:solidFill>
                <a:latin typeface="Arial Narrow"/>
                <a:ea typeface="Arial Narrow"/>
                <a:cs typeface="Arial Narrow"/>
                <a:sym typeface="Arial Narrow"/>
              </a:rPr>
              <a:t>intrinsic mutations:</a:t>
            </a:r>
            <a:endParaRPr b="1" i="0" sz="1200" u="none" cap="none" strike="noStrike">
              <a:solidFill>
                <a:srgbClr val="252525"/>
              </a:solidFill>
              <a:latin typeface="Arial Narrow"/>
              <a:ea typeface="Arial Narrow"/>
              <a:cs typeface="Arial Narrow"/>
              <a:sym typeface="Arial Narrow"/>
            </a:endParaRPr>
          </a:p>
          <a:p>
            <a:pPr indent="-171450" lvl="0" marL="171450" marR="0" rtl="0" algn="l">
              <a:lnSpc>
                <a:spcPct val="100000"/>
              </a:lnSpc>
              <a:spcBef>
                <a:spcPts val="122"/>
              </a:spcBef>
              <a:spcAft>
                <a:spcPts val="0"/>
              </a:spcAft>
              <a:buClr>
                <a:schemeClr val="accent1"/>
              </a:buClr>
              <a:buSzPts val="1200"/>
              <a:buFont typeface="Arial"/>
              <a:buChar char="•"/>
            </a:pPr>
            <a:r>
              <a:rPr b="1" i="1" lang="en-US" sz="1200" u="none" cap="none" strike="noStrike">
                <a:solidFill>
                  <a:srgbClr val="252525"/>
                </a:solidFill>
                <a:latin typeface="Arial Narrow"/>
                <a:ea typeface="Arial Narrow"/>
                <a:cs typeface="Arial Narrow"/>
                <a:sym typeface="Arial Narrow"/>
              </a:rPr>
              <a:t>PIK3CA/AKT/PTEN</a:t>
            </a:r>
            <a:endParaRPr b="1" i="1" sz="1200" u="none" cap="none" strike="noStrike">
              <a:solidFill>
                <a:srgbClr val="252525"/>
              </a:solidFill>
              <a:latin typeface="Arial Narrow"/>
              <a:ea typeface="Arial Narrow"/>
              <a:cs typeface="Arial Narrow"/>
              <a:sym typeface="Arial Narrow"/>
            </a:endParaRPr>
          </a:p>
          <a:p>
            <a:pPr indent="-171450" lvl="0" marL="171450" marR="0" rtl="0" algn="l">
              <a:lnSpc>
                <a:spcPct val="100000"/>
              </a:lnSpc>
              <a:spcBef>
                <a:spcPts val="122"/>
              </a:spcBef>
              <a:spcAft>
                <a:spcPts val="0"/>
              </a:spcAft>
              <a:buClr>
                <a:schemeClr val="accent1"/>
              </a:buClr>
              <a:buSzPts val="1200"/>
              <a:buFont typeface="Arial"/>
              <a:buChar char="•"/>
            </a:pPr>
            <a:r>
              <a:rPr b="1" i="1" lang="en-US" sz="1200" u="none" cap="none" strike="noStrike">
                <a:solidFill>
                  <a:srgbClr val="252525"/>
                </a:solidFill>
                <a:latin typeface="Arial Narrow"/>
                <a:ea typeface="Arial Narrow"/>
                <a:cs typeface="Arial Narrow"/>
                <a:sym typeface="Arial Narrow"/>
              </a:rPr>
              <a:t>BRCA1/2</a:t>
            </a:r>
            <a:r>
              <a:rPr b="1" i="0" lang="en-US" sz="1200" u="none" cap="none" strike="noStrike">
                <a:solidFill>
                  <a:srgbClr val="252525"/>
                </a:solidFill>
                <a:latin typeface="Arial Narrow"/>
                <a:ea typeface="Arial Narrow"/>
                <a:cs typeface="Arial Narrow"/>
                <a:sym typeface="Arial Narrow"/>
              </a:rPr>
              <a:t>, </a:t>
            </a:r>
            <a:r>
              <a:rPr b="1" i="1" lang="en-US" sz="1200" u="none" cap="none" strike="noStrike">
                <a:solidFill>
                  <a:srgbClr val="252525"/>
                </a:solidFill>
                <a:latin typeface="Arial Narrow"/>
                <a:ea typeface="Arial Narrow"/>
                <a:cs typeface="Arial Narrow"/>
                <a:sym typeface="Arial Narrow"/>
              </a:rPr>
              <a:t>PALB2</a:t>
            </a:r>
            <a:endParaRPr b="1" i="1" sz="1200" u="none" cap="none" strike="noStrike">
              <a:solidFill>
                <a:srgbClr val="252525"/>
              </a:solidFill>
              <a:latin typeface="Arial Narrow"/>
              <a:ea typeface="Arial Narrow"/>
              <a:cs typeface="Arial Narrow"/>
              <a:sym typeface="Arial Narrow"/>
            </a:endParaRPr>
          </a:p>
        </p:txBody>
      </p:sp>
      <p:sp>
        <p:nvSpPr>
          <p:cNvPr id="4457" name="Google Shape;4457;p19"/>
          <p:cNvSpPr/>
          <p:nvPr/>
        </p:nvSpPr>
        <p:spPr>
          <a:xfrm>
            <a:off x="814173" y="5053689"/>
            <a:ext cx="7156323" cy="520213"/>
          </a:xfrm>
          <a:prstGeom prst="roundRect">
            <a:avLst>
              <a:gd fmla="val 16667" name="adj"/>
            </a:avLst>
          </a:prstGeom>
          <a:solidFill>
            <a:srgbClr val="C6D8E0"/>
          </a:solidFill>
          <a:ln cap="flat" cmpd="sng" w="9525">
            <a:solidFill>
              <a:srgbClr val="C6D8E0"/>
            </a:solidFill>
            <a:prstDash val="solid"/>
            <a:round/>
            <a:headEnd len="sm" w="sm" type="none"/>
            <a:tailEnd len="sm" w="sm" type="none"/>
          </a:ln>
        </p:spPr>
        <p:txBody>
          <a:bodyPr anchorCtr="0" anchor="t" bIns="0" lIns="0" spcFirstLastPara="1" rIns="110875" wrap="square" tIns="0">
            <a:noAutofit/>
          </a:bodyPr>
          <a:lstStyle/>
          <a:p>
            <a:pPr indent="0" lvl="0" marL="0" marR="0" rtl="0" algn="ctr">
              <a:lnSpc>
                <a:spcPct val="100000"/>
              </a:lnSpc>
              <a:spcBef>
                <a:spcPts val="0"/>
              </a:spcBef>
              <a:spcAft>
                <a:spcPts val="0"/>
              </a:spcAft>
              <a:buNone/>
            </a:pPr>
            <a:r>
              <a:rPr b="1" i="1" lang="en-US" sz="1400" u="none" cap="none" strike="noStrike">
                <a:solidFill>
                  <a:srgbClr val="252525"/>
                </a:solidFill>
                <a:latin typeface="Arial Narrow"/>
                <a:ea typeface="Arial Narrow"/>
                <a:cs typeface="Arial Narrow"/>
                <a:sym typeface="Arial Narrow"/>
              </a:rPr>
              <a:t>ESR1 </a:t>
            </a:r>
            <a:r>
              <a:rPr b="1" i="0" lang="en-US" sz="1400" u="none" cap="none" strike="noStrike">
                <a:solidFill>
                  <a:srgbClr val="252525"/>
                </a:solidFill>
                <a:latin typeface="Arial Narrow"/>
                <a:ea typeface="Arial Narrow"/>
                <a:cs typeface="Arial Narrow"/>
                <a:sym typeface="Arial Narrow"/>
              </a:rPr>
              <a:t>mutations occur almost exclusively after ET in the mBC setting</a:t>
            </a:r>
            <a:r>
              <a:rPr b="1" baseline="30000" i="0" lang="en-US" sz="1400" u="none" cap="none" strike="noStrike">
                <a:solidFill>
                  <a:srgbClr val="252525"/>
                </a:solidFill>
                <a:latin typeface="Arial Narrow"/>
                <a:ea typeface="Arial Narrow"/>
                <a:cs typeface="Arial Narrow"/>
                <a:sym typeface="Arial Narrow"/>
              </a:rPr>
              <a:t>5</a:t>
            </a:r>
            <a:endParaRPr/>
          </a:p>
          <a:p>
            <a:pPr indent="0" lvl="0" marL="0" marR="0" rtl="0" algn="ctr">
              <a:lnSpc>
                <a:spcPct val="100000"/>
              </a:lnSpc>
              <a:spcBef>
                <a:spcPts val="242"/>
              </a:spcBef>
              <a:spcAft>
                <a:spcPts val="0"/>
              </a:spcAft>
              <a:buNone/>
            </a:pPr>
            <a:r>
              <a:rPr b="1" i="0" lang="en-US" sz="1400" u="none" cap="none" strike="noStrike">
                <a:solidFill>
                  <a:srgbClr val="252525"/>
                </a:solidFill>
                <a:latin typeface="Arial Narrow"/>
                <a:ea typeface="Arial Narrow"/>
                <a:cs typeface="Arial Narrow"/>
                <a:sym typeface="Arial Narrow"/>
              </a:rPr>
              <a:t>Testing for </a:t>
            </a:r>
            <a:r>
              <a:rPr b="1" i="1" lang="en-US" sz="1400" u="none" cap="none" strike="noStrike">
                <a:solidFill>
                  <a:srgbClr val="252525"/>
                </a:solidFill>
                <a:latin typeface="Arial Narrow"/>
                <a:ea typeface="Arial Narrow"/>
                <a:cs typeface="Arial Narrow"/>
                <a:sym typeface="Arial Narrow"/>
              </a:rPr>
              <a:t>ESR1</a:t>
            </a:r>
            <a:r>
              <a:rPr b="1" i="0" lang="en-US" sz="1400" u="none" cap="none" strike="noStrike">
                <a:solidFill>
                  <a:srgbClr val="252525"/>
                </a:solidFill>
                <a:latin typeface="Arial Narrow"/>
                <a:ea typeface="Arial Narrow"/>
                <a:cs typeface="Arial Narrow"/>
                <a:sym typeface="Arial Narrow"/>
              </a:rPr>
              <a:t>-mut should occur </a:t>
            </a:r>
            <a:r>
              <a:rPr b="1" i="0" lang="en-US" sz="1400" u="sng" cap="none" strike="noStrike">
                <a:solidFill>
                  <a:srgbClr val="252525"/>
                </a:solidFill>
                <a:latin typeface="Arial Narrow"/>
                <a:ea typeface="Arial Narrow"/>
                <a:cs typeface="Arial Narrow"/>
                <a:sym typeface="Arial Narrow"/>
              </a:rPr>
              <a:t>at each progression</a:t>
            </a:r>
            <a:r>
              <a:rPr b="1" i="0" lang="en-US" sz="1400" u="none" cap="none" strike="noStrike">
                <a:solidFill>
                  <a:srgbClr val="252525"/>
                </a:solidFill>
                <a:latin typeface="Arial Narrow"/>
                <a:ea typeface="Arial Narrow"/>
                <a:cs typeface="Arial Narrow"/>
                <a:sym typeface="Arial Narrow"/>
              </a:rPr>
              <a:t> if not detected previously</a:t>
            </a:r>
            <a:r>
              <a:rPr b="1" baseline="30000" i="0" lang="en-US" sz="1400" u="none" cap="none" strike="noStrike">
                <a:solidFill>
                  <a:srgbClr val="252525"/>
                </a:solidFill>
                <a:latin typeface="Arial Narrow"/>
                <a:ea typeface="Arial Narrow"/>
                <a:cs typeface="Arial Narrow"/>
                <a:sym typeface="Arial Narrow"/>
              </a:rPr>
              <a:t>10-12</a:t>
            </a:r>
            <a:endParaRPr b="1" i="0" sz="1400" u="none" cap="none" strike="noStrike">
              <a:solidFill>
                <a:srgbClr val="252525"/>
              </a:solidFill>
              <a:latin typeface="Arial Narrow"/>
              <a:ea typeface="Arial Narrow"/>
              <a:cs typeface="Arial Narrow"/>
              <a:sym typeface="Arial Narrow"/>
            </a:endParaRPr>
          </a:p>
        </p:txBody>
      </p:sp>
      <p:cxnSp>
        <p:nvCxnSpPr>
          <p:cNvPr id="4458" name="Google Shape;4458;p19"/>
          <p:cNvCxnSpPr/>
          <p:nvPr/>
        </p:nvCxnSpPr>
        <p:spPr>
          <a:xfrm flipH="1" rot="-5400000">
            <a:off x="8068374" y="2604033"/>
            <a:ext cx="1083600" cy="565800"/>
          </a:xfrm>
          <a:prstGeom prst="bentConnector2">
            <a:avLst/>
          </a:prstGeom>
          <a:noFill/>
          <a:ln cap="flat" cmpd="sng" w="9525">
            <a:solidFill>
              <a:srgbClr val="7F7F7F"/>
            </a:solidFill>
            <a:prstDash val="dash"/>
            <a:round/>
            <a:headEnd len="sm" w="sm" type="none"/>
            <a:tailEnd len="med" w="med" type="triangle"/>
          </a:ln>
        </p:spPr>
      </p:cxnSp>
      <p:cxnSp>
        <p:nvCxnSpPr>
          <p:cNvPr id="4459" name="Google Shape;4459;p19"/>
          <p:cNvCxnSpPr/>
          <p:nvPr/>
        </p:nvCxnSpPr>
        <p:spPr>
          <a:xfrm flipH="1" rot="-5400000">
            <a:off x="7800024" y="3953499"/>
            <a:ext cx="1619700" cy="565200"/>
          </a:xfrm>
          <a:prstGeom prst="bentConnector3">
            <a:avLst>
              <a:gd fmla="val 100208" name="adj1"/>
            </a:avLst>
          </a:prstGeom>
          <a:noFill/>
          <a:ln cap="flat" cmpd="sng" w="9525">
            <a:solidFill>
              <a:srgbClr val="7F7F7F"/>
            </a:solidFill>
            <a:prstDash val="dash"/>
            <a:round/>
            <a:headEnd len="sm" w="sm" type="none"/>
            <a:tailEnd len="med" w="med" type="triangle"/>
          </a:ln>
        </p:spPr>
      </p:cxnSp>
      <p:cxnSp>
        <p:nvCxnSpPr>
          <p:cNvPr id="4460" name="Google Shape;4460;p19"/>
          <p:cNvCxnSpPr/>
          <p:nvPr/>
        </p:nvCxnSpPr>
        <p:spPr>
          <a:xfrm flipH="1" rot="-5400000">
            <a:off x="2916322" y="3065133"/>
            <a:ext cx="1764000" cy="324000"/>
          </a:xfrm>
          <a:prstGeom prst="bentConnector2">
            <a:avLst/>
          </a:prstGeom>
          <a:noFill/>
          <a:ln cap="flat" cmpd="sng" w="9525">
            <a:solidFill>
              <a:srgbClr val="7F7F7F"/>
            </a:solidFill>
            <a:prstDash val="dash"/>
            <a:round/>
            <a:headEnd len="sm" w="sm" type="none"/>
            <a:tailEnd len="med" w="med" type="triangle"/>
          </a:ln>
        </p:spPr>
      </p:cxnSp>
      <p:sp>
        <p:nvSpPr>
          <p:cNvPr id="4461" name="Google Shape;4461;p19"/>
          <p:cNvSpPr txBox="1"/>
          <p:nvPr/>
        </p:nvSpPr>
        <p:spPr>
          <a:xfrm>
            <a:off x="353260" y="4163031"/>
            <a:ext cx="949709" cy="271411"/>
          </a:xfrm>
          <a:prstGeom prst="rect">
            <a:avLst/>
          </a:prstGeom>
          <a:noFill/>
          <a:ln>
            <a:noFill/>
          </a:ln>
        </p:spPr>
        <p:txBody>
          <a:bodyPr anchorCtr="0" anchor="t" bIns="27700" lIns="0" spcFirstLastPara="1" rIns="0" wrap="square" tIns="27700">
            <a:spAutoFit/>
          </a:bodyPr>
          <a:lstStyle/>
          <a:p>
            <a:pPr indent="0" lvl="0" marL="0" marR="0" rtl="0" algn="ctr">
              <a:lnSpc>
                <a:spcPct val="100000"/>
              </a:lnSpc>
              <a:spcBef>
                <a:spcPts val="0"/>
              </a:spcBef>
              <a:spcAft>
                <a:spcPts val="0"/>
              </a:spcAft>
              <a:buClr>
                <a:srgbClr val="224870"/>
              </a:buClr>
              <a:buSzPts val="2000"/>
              <a:buFont typeface="Calibri"/>
              <a:buNone/>
            </a:pPr>
            <a:r>
              <a:rPr b="1" i="0" lang="en-US" sz="1400" u="none" cap="none" strike="noStrike">
                <a:solidFill>
                  <a:srgbClr val="000000"/>
                </a:solidFill>
                <a:latin typeface="Arial Narrow"/>
                <a:ea typeface="Arial Narrow"/>
                <a:cs typeface="Arial Narrow"/>
                <a:sym typeface="Arial Narrow"/>
              </a:rPr>
              <a:t>% </a:t>
            </a:r>
            <a:r>
              <a:rPr b="1" i="1" lang="en-US" sz="1400" u="none" cap="none" strike="noStrike">
                <a:solidFill>
                  <a:srgbClr val="000000"/>
                </a:solidFill>
                <a:latin typeface="Arial Narrow"/>
                <a:ea typeface="Arial Narrow"/>
                <a:cs typeface="Arial Narrow"/>
                <a:sym typeface="Arial Narrow"/>
              </a:rPr>
              <a:t>ESR1</a:t>
            </a:r>
            <a:r>
              <a:rPr b="1" i="0" lang="en-US" sz="1400" u="none" cap="none" strike="noStrike">
                <a:solidFill>
                  <a:srgbClr val="000000"/>
                </a:solidFill>
                <a:latin typeface="Arial Narrow"/>
                <a:ea typeface="Arial Narrow"/>
                <a:cs typeface="Arial Narrow"/>
                <a:sym typeface="Arial Narrow"/>
              </a:rPr>
              <a:t>-mut</a:t>
            </a:r>
            <a:endParaRPr b="0" i="0" sz="1400" u="none" cap="none" strike="noStrike">
              <a:solidFill>
                <a:srgbClr val="000000"/>
              </a:solidFill>
              <a:latin typeface="Arial Narrow"/>
              <a:ea typeface="Arial Narrow"/>
              <a:cs typeface="Arial Narrow"/>
              <a:sym typeface="Arial Narrow"/>
            </a:endParaRPr>
          </a:p>
        </p:txBody>
      </p:sp>
      <p:grpSp>
        <p:nvGrpSpPr>
          <p:cNvPr id="4462" name="Google Shape;4462;p19"/>
          <p:cNvGrpSpPr/>
          <p:nvPr/>
        </p:nvGrpSpPr>
        <p:grpSpPr>
          <a:xfrm>
            <a:off x="1162783" y="3343881"/>
            <a:ext cx="1623892" cy="1499598"/>
            <a:chOff x="2213810" y="6367373"/>
            <a:chExt cx="2488697" cy="2488697"/>
          </a:xfrm>
        </p:grpSpPr>
        <p:graphicFrame>
          <p:nvGraphicFramePr>
            <p:cNvPr id="4463" name="Google Shape;4463;p19"/>
            <p:cNvGraphicFramePr/>
            <p:nvPr/>
          </p:nvGraphicFramePr>
          <p:xfrm>
            <a:off x="2213810" y="6367373"/>
            <a:ext cx="2488697" cy="2488697"/>
          </p:xfrm>
          <a:graphic>
            <a:graphicData uri="http://schemas.openxmlformats.org/drawingml/2006/chart">
              <c:chart r:id="rId3"/>
            </a:graphicData>
          </a:graphic>
        </p:graphicFrame>
        <p:sp>
          <p:nvSpPr>
            <p:cNvPr id="4464" name="Google Shape;4464;p19"/>
            <p:cNvSpPr txBox="1"/>
            <p:nvPr/>
          </p:nvSpPr>
          <p:spPr>
            <a:xfrm>
              <a:off x="2759397" y="7235140"/>
              <a:ext cx="1412121" cy="788255"/>
            </a:xfrm>
            <a:prstGeom prst="rect">
              <a:avLst/>
            </a:prstGeom>
            <a:noFill/>
            <a:ln>
              <a:noFill/>
            </a:ln>
          </p:spPr>
          <p:txBody>
            <a:bodyPr anchorCtr="0" anchor="t" bIns="21825" lIns="21825" spcFirstLastPara="1" rIns="21825" wrap="square" tIns="21825">
              <a:spAutoFit/>
            </a:bodyPr>
            <a:lstStyle/>
            <a:p>
              <a:pPr indent="0" lvl="0" marL="0" marR="0" rtl="0" algn="ctr">
                <a:lnSpc>
                  <a:spcPct val="100000"/>
                </a:lnSpc>
                <a:spcBef>
                  <a:spcPts val="0"/>
                </a:spcBef>
                <a:spcAft>
                  <a:spcPts val="0"/>
                </a:spcAft>
                <a:buNone/>
              </a:pPr>
              <a:r>
                <a:rPr b="0" i="1" lang="en-US" sz="1400" u="none" cap="none" strike="noStrike">
                  <a:solidFill>
                    <a:srgbClr val="000000"/>
                  </a:solidFill>
                  <a:latin typeface="Arial Narrow"/>
                  <a:ea typeface="Arial Narrow"/>
                  <a:cs typeface="Arial Narrow"/>
                  <a:sym typeface="Arial Narrow"/>
                </a:rPr>
                <a:t>ESR1</a:t>
              </a:r>
              <a:r>
                <a:rPr b="0" i="0" lang="en-US" sz="1400" u="none" cap="none" strike="noStrike">
                  <a:solidFill>
                    <a:srgbClr val="000000"/>
                  </a:solidFill>
                  <a:latin typeface="Arial Narrow"/>
                  <a:ea typeface="Arial Narrow"/>
                  <a:cs typeface="Arial Narrow"/>
                  <a:sym typeface="Arial Narrow"/>
                </a:rPr>
                <a:t>-mut</a:t>
              </a:r>
              <a:br>
                <a:rPr b="1" i="0" lang="en-US" sz="1400" u="none" cap="none" strike="noStrike">
                  <a:solidFill>
                    <a:srgbClr val="000000"/>
                  </a:solidFill>
                  <a:latin typeface="Arial Narrow"/>
                  <a:ea typeface="Arial Narrow"/>
                  <a:cs typeface="Arial Narrow"/>
                  <a:sym typeface="Arial Narrow"/>
                </a:rPr>
              </a:br>
              <a:r>
                <a:rPr b="1" i="0" lang="en-US" sz="1400" u="none" cap="none" strike="noStrike">
                  <a:solidFill>
                    <a:schemeClr val="lt2"/>
                  </a:solidFill>
                  <a:latin typeface="Arial Narrow"/>
                  <a:ea typeface="Arial Narrow"/>
                  <a:cs typeface="Arial Narrow"/>
                  <a:sym typeface="Arial Narrow"/>
                </a:rPr>
                <a:t>&lt;2%</a:t>
              </a:r>
              <a:endParaRPr b="1" i="0" sz="1400" u="none" cap="none" strike="noStrike">
                <a:solidFill>
                  <a:schemeClr val="lt2"/>
                </a:solidFill>
                <a:latin typeface="Arial Narrow"/>
                <a:ea typeface="Arial Narrow"/>
                <a:cs typeface="Arial Narrow"/>
                <a:sym typeface="Arial Narrow"/>
              </a:endParaRPr>
            </a:p>
          </p:txBody>
        </p:sp>
      </p:grpSp>
      <p:sp>
        <p:nvSpPr>
          <p:cNvPr id="4465" name="Google Shape;4465;p19"/>
          <p:cNvSpPr txBox="1"/>
          <p:nvPr/>
        </p:nvSpPr>
        <p:spPr>
          <a:xfrm>
            <a:off x="10558149" y="3343675"/>
            <a:ext cx="312458" cy="332966"/>
          </a:xfrm>
          <a:prstGeom prst="rect">
            <a:avLst/>
          </a:prstGeom>
          <a:noFill/>
          <a:ln>
            <a:noFill/>
          </a:ln>
        </p:spPr>
        <p:txBody>
          <a:bodyPr anchorCtr="0" anchor="t" bIns="27700" lIns="0" spcFirstLastPara="1" rIns="0" wrap="square" tIns="27700">
            <a:spAutoFit/>
          </a:bodyPr>
          <a:lstStyle/>
          <a:p>
            <a:pPr indent="0" lvl="0" marL="0" marR="0" rtl="0" algn="ctr">
              <a:lnSpc>
                <a:spcPct val="100000"/>
              </a:lnSpc>
              <a:spcBef>
                <a:spcPts val="0"/>
              </a:spcBef>
              <a:spcAft>
                <a:spcPts val="0"/>
              </a:spcAft>
              <a:buClr>
                <a:srgbClr val="224870"/>
              </a:buClr>
              <a:buSzPts val="2000"/>
              <a:buFont typeface="Calibri"/>
              <a:buNone/>
            </a:pPr>
            <a:r>
              <a:rPr b="1" i="0" lang="en-US" sz="1800" u="none" cap="none" strike="noStrike">
                <a:solidFill>
                  <a:srgbClr val="393939"/>
                </a:solidFill>
                <a:latin typeface="Arial Narrow"/>
                <a:ea typeface="Arial Narrow"/>
                <a:cs typeface="Arial Narrow"/>
                <a:sym typeface="Arial Narrow"/>
              </a:rPr>
              <a:t>2 L</a:t>
            </a:r>
            <a:endParaRPr b="0" i="0" sz="1800" u="none" cap="none" strike="noStrike">
              <a:solidFill>
                <a:srgbClr val="393939"/>
              </a:solidFill>
              <a:latin typeface="Arial Narrow"/>
              <a:ea typeface="Arial Narrow"/>
              <a:cs typeface="Arial Narrow"/>
              <a:sym typeface="Arial Narrow"/>
            </a:endParaRPr>
          </a:p>
        </p:txBody>
      </p:sp>
      <p:sp>
        <p:nvSpPr>
          <p:cNvPr id="4466" name="Google Shape;4466;p19"/>
          <p:cNvSpPr txBox="1"/>
          <p:nvPr/>
        </p:nvSpPr>
        <p:spPr>
          <a:xfrm>
            <a:off x="10558149" y="4852775"/>
            <a:ext cx="312458" cy="332966"/>
          </a:xfrm>
          <a:prstGeom prst="rect">
            <a:avLst/>
          </a:prstGeom>
          <a:noFill/>
          <a:ln>
            <a:noFill/>
          </a:ln>
        </p:spPr>
        <p:txBody>
          <a:bodyPr anchorCtr="0" anchor="t" bIns="27700" lIns="0" spcFirstLastPara="1" rIns="0" wrap="square" tIns="27700">
            <a:spAutoFit/>
          </a:bodyPr>
          <a:lstStyle/>
          <a:p>
            <a:pPr indent="0" lvl="0" marL="0" marR="0" rtl="0" algn="ctr">
              <a:lnSpc>
                <a:spcPct val="100000"/>
              </a:lnSpc>
              <a:spcBef>
                <a:spcPts val="0"/>
              </a:spcBef>
              <a:spcAft>
                <a:spcPts val="0"/>
              </a:spcAft>
              <a:buClr>
                <a:srgbClr val="224870"/>
              </a:buClr>
              <a:buSzPts val="2000"/>
              <a:buFont typeface="Calibri"/>
              <a:buNone/>
            </a:pPr>
            <a:r>
              <a:rPr b="1" i="0" lang="en-US" sz="1800" u="none" cap="none" strike="noStrike">
                <a:solidFill>
                  <a:srgbClr val="262626"/>
                </a:solidFill>
                <a:latin typeface="Arial Narrow"/>
                <a:ea typeface="Arial Narrow"/>
                <a:cs typeface="Arial Narrow"/>
                <a:sym typeface="Arial Narrow"/>
              </a:rPr>
              <a:t>3 L</a:t>
            </a:r>
            <a:endParaRPr b="0" i="0" sz="1800" u="none" cap="none" strike="noStrike">
              <a:solidFill>
                <a:srgbClr val="262626"/>
              </a:solidFill>
              <a:latin typeface="Arial Narrow"/>
              <a:ea typeface="Arial Narrow"/>
              <a:cs typeface="Arial Narrow"/>
              <a:sym typeface="Arial Narrow"/>
            </a:endParaRPr>
          </a:p>
        </p:txBody>
      </p:sp>
      <p:grpSp>
        <p:nvGrpSpPr>
          <p:cNvPr id="4467" name="Google Shape;4467;p19"/>
          <p:cNvGrpSpPr/>
          <p:nvPr/>
        </p:nvGrpSpPr>
        <p:grpSpPr>
          <a:xfrm>
            <a:off x="3857610" y="3361079"/>
            <a:ext cx="1623892" cy="1499598"/>
            <a:chOff x="6126757" y="6367373"/>
            <a:chExt cx="2488697" cy="2488697"/>
          </a:xfrm>
        </p:grpSpPr>
        <p:graphicFrame>
          <p:nvGraphicFramePr>
            <p:cNvPr id="4468" name="Google Shape;4468;p19"/>
            <p:cNvGraphicFramePr/>
            <p:nvPr/>
          </p:nvGraphicFramePr>
          <p:xfrm>
            <a:off x="6126757" y="6367373"/>
            <a:ext cx="2488697" cy="2488697"/>
          </p:xfrm>
          <a:graphic>
            <a:graphicData uri="http://schemas.openxmlformats.org/drawingml/2006/chart">
              <c:chart r:id="rId4"/>
            </a:graphicData>
          </a:graphic>
        </p:graphicFrame>
        <p:sp>
          <p:nvSpPr>
            <p:cNvPr id="4469" name="Google Shape;4469;p19"/>
            <p:cNvSpPr txBox="1"/>
            <p:nvPr/>
          </p:nvSpPr>
          <p:spPr>
            <a:xfrm>
              <a:off x="6818319" y="7298370"/>
              <a:ext cx="1105573" cy="788255"/>
            </a:xfrm>
            <a:prstGeom prst="rect">
              <a:avLst/>
            </a:prstGeom>
            <a:noFill/>
            <a:ln>
              <a:noFill/>
            </a:ln>
          </p:spPr>
          <p:txBody>
            <a:bodyPr anchorCtr="0" anchor="t" bIns="21825" lIns="21825" spcFirstLastPara="1" rIns="21825" wrap="square" tIns="21825">
              <a:spAutoFit/>
            </a:bodyPr>
            <a:lstStyle/>
            <a:p>
              <a:pPr indent="0" lvl="0" marL="0" marR="0" rtl="0" algn="ctr">
                <a:lnSpc>
                  <a:spcPct val="100000"/>
                </a:lnSpc>
                <a:spcBef>
                  <a:spcPts val="0"/>
                </a:spcBef>
                <a:spcAft>
                  <a:spcPts val="0"/>
                </a:spcAft>
                <a:buClr>
                  <a:srgbClr val="224870"/>
                </a:buClr>
                <a:buSzPts val="2400"/>
                <a:buFont typeface="Calibri"/>
                <a:buNone/>
              </a:pPr>
              <a:r>
                <a:rPr b="0" i="1" lang="en-US" sz="1400" u="none" cap="none" strike="noStrike">
                  <a:solidFill>
                    <a:srgbClr val="000000"/>
                  </a:solidFill>
                  <a:latin typeface="Arial Narrow"/>
                  <a:ea typeface="Arial Narrow"/>
                  <a:cs typeface="Arial Narrow"/>
                  <a:sym typeface="Arial Narrow"/>
                </a:rPr>
                <a:t>ESR1</a:t>
              </a:r>
              <a:r>
                <a:rPr b="0" i="0" lang="en-US" sz="1400" u="none" cap="none" strike="noStrike">
                  <a:solidFill>
                    <a:srgbClr val="000000"/>
                  </a:solidFill>
                  <a:latin typeface="Arial Narrow"/>
                  <a:ea typeface="Arial Narrow"/>
                  <a:cs typeface="Arial Narrow"/>
                  <a:sym typeface="Arial Narrow"/>
                </a:rPr>
                <a:t>-mut</a:t>
              </a:r>
              <a:br>
                <a:rPr b="1" i="0" lang="en-US" sz="1400" u="none" cap="none" strike="noStrike">
                  <a:solidFill>
                    <a:srgbClr val="000000"/>
                  </a:solidFill>
                  <a:latin typeface="Arial Narrow"/>
                  <a:ea typeface="Arial Narrow"/>
                  <a:cs typeface="Arial Narrow"/>
                  <a:sym typeface="Arial Narrow"/>
                </a:rPr>
              </a:br>
              <a:r>
                <a:rPr b="1" i="0" lang="en-US" sz="1400" u="none" cap="none" strike="noStrike">
                  <a:solidFill>
                    <a:schemeClr val="dk2"/>
                  </a:solidFill>
                  <a:latin typeface="Arial Narrow"/>
                  <a:ea typeface="Arial Narrow"/>
                  <a:cs typeface="Arial Narrow"/>
                  <a:sym typeface="Arial Narrow"/>
                </a:rPr>
                <a:t>~</a:t>
              </a:r>
              <a:r>
                <a:rPr b="1" i="0" lang="en-US" sz="1400" u="none" cap="none" strike="noStrike">
                  <a:solidFill>
                    <a:schemeClr val="dk2"/>
                  </a:solidFill>
                  <a:latin typeface="Arial Narrow"/>
                  <a:ea typeface="Arial Narrow"/>
                  <a:cs typeface="Arial Narrow"/>
                  <a:sym typeface="Arial Narrow"/>
                </a:rPr>
                <a:t>5-10</a:t>
              </a:r>
              <a:r>
                <a:rPr b="1" i="0" lang="en-US" sz="1400" u="none" cap="none" strike="noStrike">
                  <a:solidFill>
                    <a:schemeClr val="dk2"/>
                  </a:solidFill>
                  <a:latin typeface="Arial Narrow"/>
                  <a:ea typeface="Arial Narrow"/>
                  <a:cs typeface="Arial Narrow"/>
                  <a:sym typeface="Arial Narrow"/>
                </a:rPr>
                <a:t>%</a:t>
              </a:r>
              <a:endParaRPr b="1" i="0" sz="1400" u="none" cap="none" strike="noStrike">
                <a:solidFill>
                  <a:schemeClr val="dk2"/>
                </a:solidFill>
                <a:latin typeface="Arial Narrow"/>
                <a:ea typeface="Arial Narrow"/>
                <a:cs typeface="Arial Narrow"/>
                <a:sym typeface="Arial Narrow"/>
              </a:endParaRPr>
            </a:p>
          </p:txBody>
        </p:sp>
      </p:grpSp>
      <p:grpSp>
        <p:nvGrpSpPr>
          <p:cNvPr id="4470" name="Google Shape;4470;p19"/>
          <p:cNvGrpSpPr/>
          <p:nvPr/>
        </p:nvGrpSpPr>
        <p:grpSpPr>
          <a:xfrm>
            <a:off x="8817890" y="2678958"/>
            <a:ext cx="1623892" cy="1499598"/>
            <a:chOff x="12980842" y="6367373"/>
            <a:chExt cx="2488697" cy="2488697"/>
          </a:xfrm>
        </p:grpSpPr>
        <p:graphicFrame>
          <p:nvGraphicFramePr>
            <p:cNvPr id="4471" name="Google Shape;4471;p19"/>
            <p:cNvGraphicFramePr/>
            <p:nvPr/>
          </p:nvGraphicFramePr>
          <p:xfrm>
            <a:off x="12980842" y="6367373"/>
            <a:ext cx="2488697" cy="2488697"/>
          </p:xfrm>
          <a:graphic>
            <a:graphicData uri="http://schemas.openxmlformats.org/drawingml/2006/chart">
              <c:chart r:id="rId5"/>
            </a:graphicData>
          </a:graphic>
        </p:graphicFrame>
        <p:sp>
          <p:nvSpPr>
            <p:cNvPr id="4472" name="Google Shape;4472;p19"/>
            <p:cNvSpPr txBox="1"/>
            <p:nvPr/>
          </p:nvSpPr>
          <p:spPr>
            <a:xfrm>
              <a:off x="13672404" y="7298370"/>
              <a:ext cx="1105573" cy="788255"/>
            </a:xfrm>
            <a:prstGeom prst="rect">
              <a:avLst/>
            </a:prstGeom>
            <a:noFill/>
            <a:ln>
              <a:noFill/>
            </a:ln>
          </p:spPr>
          <p:txBody>
            <a:bodyPr anchorCtr="0" anchor="t" bIns="21825" lIns="21825" spcFirstLastPara="1" rIns="21825" wrap="square" tIns="21825">
              <a:spAutoFit/>
            </a:bodyPr>
            <a:lstStyle/>
            <a:p>
              <a:pPr indent="0" lvl="0" marL="0" marR="0" rtl="0" algn="ctr">
                <a:lnSpc>
                  <a:spcPct val="100000"/>
                </a:lnSpc>
                <a:spcBef>
                  <a:spcPts val="0"/>
                </a:spcBef>
                <a:spcAft>
                  <a:spcPts val="0"/>
                </a:spcAft>
                <a:buClr>
                  <a:srgbClr val="224870"/>
                </a:buClr>
                <a:buSzPts val="2400"/>
                <a:buFont typeface="Calibri"/>
                <a:buNone/>
              </a:pPr>
              <a:r>
                <a:rPr b="0" i="1" lang="en-US" sz="1400" u="none" cap="none" strike="noStrike">
                  <a:solidFill>
                    <a:srgbClr val="000000"/>
                  </a:solidFill>
                  <a:latin typeface="Arial Narrow"/>
                  <a:ea typeface="Arial Narrow"/>
                  <a:cs typeface="Arial Narrow"/>
                  <a:sym typeface="Arial Narrow"/>
                </a:rPr>
                <a:t>ESR1</a:t>
              </a:r>
              <a:r>
                <a:rPr b="0" i="0" lang="en-US" sz="1400" u="none" cap="none" strike="noStrike">
                  <a:solidFill>
                    <a:srgbClr val="000000"/>
                  </a:solidFill>
                  <a:latin typeface="Arial Narrow"/>
                  <a:ea typeface="Arial Narrow"/>
                  <a:cs typeface="Arial Narrow"/>
                  <a:sym typeface="Arial Narrow"/>
                </a:rPr>
                <a:t>-mut</a:t>
              </a:r>
              <a:br>
                <a:rPr b="1" i="0" lang="en-US" sz="1400" u="none" cap="none" strike="noStrike">
                  <a:solidFill>
                    <a:srgbClr val="000000"/>
                  </a:solidFill>
                  <a:latin typeface="Arial Narrow"/>
                  <a:ea typeface="Arial Narrow"/>
                  <a:cs typeface="Arial Narrow"/>
                  <a:sym typeface="Arial Narrow"/>
                </a:rPr>
              </a:br>
              <a:r>
                <a:rPr b="1" i="0" lang="en-US" sz="1400" u="none" cap="none" strike="noStrike">
                  <a:solidFill>
                    <a:srgbClr val="393939"/>
                  </a:solidFill>
                  <a:latin typeface="Arial Narrow"/>
                  <a:ea typeface="Arial Narrow"/>
                  <a:cs typeface="Arial Narrow"/>
                  <a:sym typeface="Arial Narrow"/>
                </a:rPr>
                <a:t>~20-40%</a:t>
              </a:r>
              <a:endParaRPr b="1" i="0" sz="1400" u="none" cap="none" strike="noStrike">
                <a:solidFill>
                  <a:srgbClr val="393939"/>
                </a:solidFill>
                <a:latin typeface="Arial Narrow"/>
                <a:ea typeface="Arial Narrow"/>
                <a:cs typeface="Arial Narrow"/>
                <a:sym typeface="Arial Narrow"/>
              </a:endParaRPr>
            </a:p>
          </p:txBody>
        </p:sp>
      </p:grpSp>
      <p:grpSp>
        <p:nvGrpSpPr>
          <p:cNvPr id="4473" name="Google Shape;4473;p19"/>
          <p:cNvGrpSpPr/>
          <p:nvPr/>
        </p:nvGrpSpPr>
        <p:grpSpPr>
          <a:xfrm>
            <a:off x="8828242" y="4170575"/>
            <a:ext cx="1621299" cy="1497204"/>
            <a:chOff x="15841504" y="6367374"/>
            <a:chExt cx="2484721" cy="2484722"/>
          </a:xfrm>
        </p:grpSpPr>
        <p:graphicFrame>
          <p:nvGraphicFramePr>
            <p:cNvPr id="4474" name="Google Shape;4474;p19"/>
            <p:cNvGraphicFramePr/>
            <p:nvPr/>
          </p:nvGraphicFramePr>
          <p:xfrm>
            <a:off x="15841504" y="6367374"/>
            <a:ext cx="2484721" cy="2484722"/>
          </p:xfrm>
          <a:graphic>
            <a:graphicData uri="http://schemas.openxmlformats.org/drawingml/2006/chart">
              <c:chart r:id="rId6"/>
            </a:graphicData>
          </a:graphic>
        </p:graphicFrame>
        <p:sp>
          <p:nvSpPr>
            <p:cNvPr id="4475" name="Google Shape;4475;p19"/>
            <p:cNvSpPr txBox="1"/>
            <p:nvPr/>
          </p:nvSpPr>
          <p:spPr>
            <a:xfrm>
              <a:off x="16440593" y="7311559"/>
              <a:ext cx="1286542" cy="788255"/>
            </a:xfrm>
            <a:prstGeom prst="rect">
              <a:avLst/>
            </a:prstGeom>
            <a:noFill/>
            <a:ln>
              <a:noFill/>
            </a:ln>
          </p:spPr>
          <p:txBody>
            <a:bodyPr anchorCtr="0" anchor="t" bIns="21825" lIns="21825" spcFirstLastPara="1" rIns="21825" wrap="square" tIns="21825">
              <a:spAutoFit/>
            </a:bodyPr>
            <a:lstStyle/>
            <a:p>
              <a:pPr indent="0" lvl="0" marL="0" marR="0" rtl="0" algn="ctr">
                <a:lnSpc>
                  <a:spcPct val="100000"/>
                </a:lnSpc>
                <a:spcBef>
                  <a:spcPts val="0"/>
                </a:spcBef>
                <a:spcAft>
                  <a:spcPts val="0"/>
                </a:spcAft>
                <a:buClr>
                  <a:srgbClr val="224870"/>
                </a:buClr>
                <a:buSzPts val="2400"/>
                <a:buFont typeface="Calibri"/>
                <a:buNone/>
              </a:pPr>
              <a:r>
                <a:rPr b="0" i="1" lang="en-US" sz="1400" u="none" cap="none" strike="noStrike">
                  <a:solidFill>
                    <a:srgbClr val="000000"/>
                  </a:solidFill>
                  <a:latin typeface="Arial Narrow"/>
                  <a:ea typeface="Arial Narrow"/>
                  <a:cs typeface="Arial Narrow"/>
                  <a:sym typeface="Arial Narrow"/>
                </a:rPr>
                <a:t>ESR1</a:t>
              </a:r>
              <a:r>
                <a:rPr b="0" i="0" lang="en-US" sz="1400" u="none" cap="none" strike="noStrike">
                  <a:solidFill>
                    <a:srgbClr val="000000"/>
                  </a:solidFill>
                  <a:latin typeface="Arial Narrow"/>
                  <a:ea typeface="Arial Narrow"/>
                  <a:cs typeface="Arial Narrow"/>
                  <a:sym typeface="Arial Narrow"/>
                </a:rPr>
                <a:t>-mut</a:t>
              </a:r>
              <a:br>
                <a:rPr b="1" i="0" lang="en-US" sz="1400" u="none" cap="none" strike="noStrike">
                  <a:solidFill>
                    <a:srgbClr val="000000"/>
                  </a:solidFill>
                  <a:latin typeface="Arial Narrow"/>
                  <a:ea typeface="Arial Narrow"/>
                  <a:cs typeface="Arial Narrow"/>
                  <a:sym typeface="Arial Narrow"/>
                </a:rPr>
              </a:br>
              <a:r>
                <a:rPr b="1" i="0" lang="en-US" sz="1400" u="none" cap="none" strike="noStrike">
                  <a:solidFill>
                    <a:srgbClr val="000000"/>
                  </a:solidFill>
                  <a:latin typeface="Arial Narrow"/>
                  <a:ea typeface="Arial Narrow"/>
                  <a:cs typeface="Arial Narrow"/>
                  <a:sym typeface="Arial Narrow"/>
                </a:rPr>
                <a:t>~40-</a:t>
              </a:r>
              <a:r>
                <a:rPr b="1" i="0" lang="en-US" sz="1400" u="none" cap="none" strike="noStrike">
                  <a:solidFill>
                    <a:srgbClr val="000000"/>
                  </a:solidFill>
                  <a:latin typeface="Arial Narrow"/>
                  <a:ea typeface="Arial Narrow"/>
                  <a:cs typeface="Arial Narrow"/>
                  <a:sym typeface="Arial Narrow"/>
                </a:rPr>
                <a:t>5</a:t>
              </a:r>
              <a:r>
                <a:rPr b="1" i="0" lang="en-US" sz="1400" u="none" cap="none" strike="noStrike">
                  <a:solidFill>
                    <a:srgbClr val="000000"/>
                  </a:solidFill>
                  <a:latin typeface="Arial Narrow"/>
                  <a:ea typeface="Arial Narrow"/>
                  <a:cs typeface="Arial Narrow"/>
                  <a:sym typeface="Arial Narrow"/>
                </a:rPr>
                <a:t>0%</a:t>
              </a:r>
              <a:endParaRPr b="1" i="0" sz="1400" u="none" cap="none" strike="noStrike">
                <a:solidFill>
                  <a:srgbClr val="000000"/>
                </a:solidFill>
                <a:latin typeface="Arial Narrow"/>
                <a:ea typeface="Arial Narrow"/>
                <a:cs typeface="Arial Narrow"/>
                <a:sym typeface="Arial Narrow"/>
              </a:endParaRPr>
            </a:p>
          </p:txBody>
        </p:sp>
      </p:grpSp>
      <p:cxnSp>
        <p:nvCxnSpPr>
          <p:cNvPr id="4476" name="Google Shape;4476;p19"/>
          <p:cNvCxnSpPr/>
          <p:nvPr/>
        </p:nvCxnSpPr>
        <p:spPr>
          <a:xfrm flipH="1" rot="-5400000">
            <a:off x="214257" y="3065132"/>
            <a:ext cx="1764000" cy="324000"/>
          </a:xfrm>
          <a:prstGeom prst="bentConnector2">
            <a:avLst/>
          </a:prstGeom>
          <a:noFill/>
          <a:ln cap="flat" cmpd="sng" w="9525">
            <a:solidFill>
              <a:srgbClr val="7F7F7F"/>
            </a:solidFill>
            <a:prstDash val="dash"/>
            <a:round/>
            <a:headEnd len="sm" w="sm" type="none"/>
            <a:tailEnd len="med" w="med" type="triangle"/>
          </a:ln>
        </p:spPr>
      </p:cxnSp>
      <p:sp>
        <p:nvSpPr>
          <p:cNvPr id="4477" name="Google Shape;4477;p19"/>
          <p:cNvSpPr txBox="1"/>
          <p:nvPr/>
        </p:nvSpPr>
        <p:spPr>
          <a:xfrm>
            <a:off x="8412285" y="2398727"/>
            <a:ext cx="3161763" cy="39498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3F3F3F"/>
                </a:solidFill>
                <a:latin typeface="Arial Narrow"/>
                <a:ea typeface="Arial Narrow"/>
                <a:cs typeface="Arial Narrow"/>
                <a:sym typeface="Arial Narrow"/>
              </a:rPr>
              <a:t>Liquid biopsy </a:t>
            </a:r>
            <a:r>
              <a:rPr b="0" i="0" lang="en-US" sz="1200" u="none" cap="none" strike="noStrike">
                <a:solidFill>
                  <a:srgbClr val="3F3F3F"/>
                </a:solidFill>
                <a:latin typeface="Arial Narrow"/>
                <a:ea typeface="Arial Narrow"/>
                <a:cs typeface="Arial Narrow"/>
                <a:sym typeface="Arial Narrow"/>
              </a:rPr>
              <a:t>to test for </a:t>
            </a:r>
            <a:r>
              <a:rPr b="1" i="0" lang="en-US" sz="1200" u="none" cap="none" strike="noStrike">
                <a:solidFill>
                  <a:srgbClr val="3F3F3F"/>
                </a:solidFill>
                <a:latin typeface="Arial Narrow"/>
                <a:ea typeface="Arial Narrow"/>
                <a:cs typeface="Arial Narrow"/>
                <a:sym typeface="Arial Narrow"/>
              </a:rPr>
              <a:t>acquired mutations:</a:t>
            </a:r>
            <a:endParaRPr/>
          </a:p>
          <a:p>
            <a:pPr indent="-171450" lvl="0" marL="171450" marR="0" rtl="0" algn="l">
              <a:lnSpc>
                <a:spcPct val="100000"/>
              </a:lnSpc>
              <a:spcBef>
                <a:spcPts val="242"/>
              </a:spcBef>
              <a:spcAft>
                <a:spcPts val="0"/>
              </a:spcAft>
              <a:buClr>
                <a:srgbClr val="262626"/>
              </a:buClr>
              <a:buSzPts val="1200"/>
              <a:buFont typeface="Arial"/>
              <a:buChar char="•"/>
            </a:pPr>
            <a:r>
              <a:rPr b="1" i="1" lang="en-US" sz="1200" u="none" cap="none" strike="noStrike">
                <a:solidFill>
                  <a:srgbClr val="252525"/>
                </a:solidFill>
                <a:latin typeface="Arial Narrow"/>
                <a:ea typeface="Arial Narrow"/>
                <a:cs typeface="Arial Narrow"/>
                <a:sym typeface="Arial Narrow"/>
              </a:rPr>
              <a:t>ESR1</a:t>
            </a:r>
            <a:endParaRPr b="0" i="1" sz="1200" u="none" cap="none" strike="noStrike">
              <a:solidFill>
                <a:srgbClr val="252525"/>
              </a:solidFill>
              <a:latin typeface="Arial Narrow"/>
              <a:ea typeface="Arial Narrow"/>
              <a:cs typeface="Arial Narrow"/>
              <a:sym typeface="Arial Narrow"/>
            </a:endParaRPr>
          </a:p>
        </p:txBody>
      </p:sp>
      <p:sp>
        <p:nvSpPr>
          <p:cNvPr id="4478" name="Google Shape;4478;p19"/>
          <p:cNvSpPr/>
          <p:nvPr/>
        </p:nvSpPr>
        <p:spPr>
          <a:xfrm>
            <a:off x="527146" y="1779883"/>
            <a:ext cx="2496701" cy="467055"/>
          </a:xfrm>
          <a:prstGeom prst="roundRect">
            <a:avLst>
              <a:gd fmla="val 29522" name="adj"/>
            </a:avLst>
          </a:prstGeom>
          <a:solidFill>
            <a:schemeClr val="lt2"/>
          </a:solidFill>
          <a:ln cap="flat" cmpd="sng" w="9525">
            <a:solidFill>
              <a:schemeClr val="lt2"/>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2309"/>
              <a:buFont typeface="Arial"/>
              <a:buNone/>
            </a:pPr>
            <a:r>
              <a:rPr b="1" i="0" lang="en-US" sz="1400" u="none" cap="none" strike="noStrike">
                <a:solidFill>
                  <a:schemeClr val="lt1"/>
                </a:solidFill>
                <a:latin typeface="Arial Narrow"/>
                <a:ea typeface="Arial Narrow"/>
                <a:cs typeface="Arial Narrow"/>
                <a:sym typeface="Arial Narrow"/>
              </a:rPr>
              <a:t>Adjuvant treatment (Tx)</a:t>
            </a:r>
            <a:endParaRPr b="1" baseline="30000" i="0" sz="1400" u="none" cap="none" strike="noStrike">
              <a:solidFill>
                <a:schemeClr val="lt1"/>
              </a:solidFill>
              <a:latin typeface="Arial Narrow"/>
              <a:ea typeface="Arial Narrow"/>
              <a:cs typeface="Arial Narrow"/>
              <a:sym typeface="Arial Narrow"/>
            </a:endParaRPr>
          </a:p>
        </p:txBody>
      </p:sp>
      <p:sp>
        <p:nvSpPr>
          <p:cNvPr id="4479" name="Google Shape;4479;p19"/>
          <p:cNvSpPr/>
          <p:nvPr/>
        </p:nvSpPr>
        <p:spPr>
          <a:xfrm>
            <a:off x="3451064" y="1796864"/>
            <a:ext cx="2278059" cy="463072"/>
          </a:xfrm>
          <a:prstGeom prst="roundRect">
            <a:avLst>
              <a:gd fmla="val 29522" name="adj"/>
            </a:avLst>
          </a:prstGeom>
          <a:solidFill>
            <a:schemeClr val="lt2"/>
          </a:solidFill>
          <a:ln cap="flat" cmpd="sng" w="9525">
            <a:solidFill>
              <a:schemeClr val="lt2"/>
            </a:solidFill>
            <a:prstDash val="solid"/>
            <a:round/>
            <a:headEnd len="sm" w="sm" type="none"/>
            <a:tailEnd len="sm" w="sm" type="none"/>
          </a:ln>
        </p:spPr>
        <p:txBody>
          <a:bodyPr anchorCtr="0" anchor="ctr" bIns="45650" lIns="91400" spcFirstLastPara="1" rIns="91400" wrap="square" tIns="45650">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Arial Narrow"/>
                <a:ea typeface="Arial Narrow"/>
                <a:cs typeface="Arial Narrow"/>
                <a:sym typeface="Arial Narrow"/>
              </a:rPr>
              <a:t>Recurrence after adjuvant Tx</a:t>
            </a:r>
            <a:endParaRPr b="1" i="0" sz="1400" u="none" cap="none" strike="noStrike">
              <a:solidFill>
                <a:srgbClr val="FFFFFF"/>
              </a:solidFill>
              <a:latin typeface="Arial Narrow"/>
              <a:ea typeface="Arial Narrow"/>
              <a:cs typeface="Arial Narrow"/>
              <a:sym typeface="Arial Narrow"/>
            </a:endParaRPr>
          </a:p>
        </p:txBody>
      </p:sp>
      <p:sp>
        <p:nvSpPr>
          <p:cNvPr id="4480" name="Google Shape;4480;p19"/>
          <p:cNvSpPr/>
          <p:nvPr/>
        </p:nvSpPr>
        <p:spPr>
          <a:xfrm>
            <a:off x="8114908" y="1796864"/>
            <a:ext cx="3555997" cy="463072"/>
          </a:xfrm>
          <a:prstGeom prst="roundRect">
            <a:avLst>
              <a:gd fmla="val 29522" name="adj"/>
            </a:avLst>
          </a:prstGeom>
          <a:solidFill>
            <a:schemeClr val="lt2"/>
          </a:solidFill>
          <a:ln cap="flat" cmpd="sng" w="9525">
            <a:solidFill>
              <a:schemeClr val="lt2"/>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None/>
            </a:pPr>
            <a:r>
              <a:rPr b="1" i="0" lang="en-US" sz="1400" u="none" cap="none" strike="noStrike">
                <a:solidFill>
                  <a:srgbClr val="FFFFFF"/>
                </a:solidFill>
                <a:latin typeface="Arial Narrow"/>
                <a:ea typeface="Arial Narrow"/>
                <a:cs typeface="Arial Narrow"/>
                <a:sym typeface="Arial Narrow"/>
              </a:rPr>
              <a:t>Progression after 1L mBC Tx</a:t>
            </a:r>
            <a:endParaRPr b="0" i="0" sz="1100" u="none" cap="none" strike="noStrike">
              <a:solidFill>
                <a:srgbClr val="000000"/>
              </a:solidFill>
              <a:latin typeface="Arial Narrow"/>
              <a:ea typeface="Arial Narrow"/>
              <a:cs typeface="Arial Narrow"/>
              <a:sym typeface="Arial Narrow"/>
            </a:endParaRPr>
          </a:p>
        </p:txBody>
      </p:sp>
      <p:cxnSp>
        <p:nvCxnSpPr>
          <p:cNvPr id="4481" name="Google Shape;4481;p19"/>
          <p:cNvCxnSpPr/>
          <p:nvPr/>
        </p:nvCxnSpPr>
        <p:spPr>
          <a:xfrm>
            <a:off x="527147" y="1515367"/>
            <a:ext cx="2496702" cy="0"/>
          </a:xfrm>
          <a:prstGeom prst="straightConnector1">
            <a:avLst/>
          </a:prstGeom>
          <a:noFill/>
          <a:ln cap="flat" cmpd="sng" w="12700">
            <a:solidFill>
              <a:schemeClr val="accent1"/>
            </a:solidFill>
            <a:prstDash val="solid"/>
            <a:miter lim="800000"/>
            <a:headEnd len="med" w="med" type="oval"/>
            <a:tailEnd len="med" w="med" type="oval"/>
          </a:ln>
        </p:spPr>
      </p:cxnSp>
      <p:cxnSp>
        <p:nvCxnSpPr>
          <p:cNvPr id="4482" name="Google Shape;4482;p19"/>
          <p:cNvCxnSpPr/>
          <p:nvPr/>
        </p:nvCxnSpPr>
        <p:spPr>
          <a:xfrm>
            <a:off x="3465934" y="1515367"/>
            <a:ext cx="8225188" cy="0"/>
          </a:xfrm>
          <a:prstGeom prst="straightConnector1">
            <a:avLst/>
          </a:prstGeom>
          <a:noFill/>
          <a:ln cap="flat" cmpd="sng" w="12700">
            <a:solidFill>
              <a:schemeClr val="accent1"/>
            </a:solidFill>
            <a:prstDash val="solid"/>
            <a:miter lim="800000"/>
            <a:headEnd len="med" w="med" type="oval"/>
            <a:tailEnd len="med" w="med" type="oval"/>
          </a:ln>
        </p:spPr>
      </p:cxnSp>
      <p:sp>
        <p:nvSpPr>
          <p:cNvPr id="4483" name="Google Shape;4483;p19"/>
          <p:cNvSpPr txBox="1"/>
          <p:nvPr/>
        </p:nvSpPr>
        <p:spPr>
          <a:xfrm>
            <a:off x="760795" y="1406757"/>
            <a:ext cx="2029406" cy="215444"/>
          </a:xfrm>
          <a:prstGeom prst="rect">
            <a:avLst/>
          </a:prstGeom>
          <a:solidFill>
            <a:schemeClr val="lt1"/>
          </a:solid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2638"/>
              <a:buFont typeface="Arial"/>
              <a:buNone/>
            </a:pPr>
            <a:r>
              <a:rPr b="1" i="0" lang="en-US" sz="1400" u="none" cap="none" strike="noStrike">
                <a:solidFill>
                  <a:srgbClr val="262626"/>
                </a:solidFill>
                <a:latin typeface="Arial Narrow"/>
                <a:ea typeface="Arial Narrow"/>
                <a:cs typeface="Arial Narrow"/>
                <a:sym typeface="Arial Narrow"/>
              </a:rPr>
              <a:t>Early breast cancer</a:t>
            </a:r>
            <a:r>
              <a:rPr b="1" baseline="30000" i="0" lang="en-US" sz="1400" u="none" cap="none" strike="noStrike">
                <a:solidFill>
                  <a:srgbClr val="262626"/>
                </a:solidFill>
                <a:latin typeface="Arial Narrow"/>
                <a:ea typeface="Arial Narrow"/>
                <a:cs typeface="Arial Narrow"/>
                <a:sym typeface="Arial Narrow"/>
              </a:rPr>
              <a:t>1-3,5,7</a:t>
            </a:r>
            <a:endParaRPr b="0" i="0" sz="1400" u="none" cap="none" strike="noStrike">
              <a:solidFill>
                <a:srgbClr val="262626"/>
              </a:solidFill>
              <a:latin typeface="Arial Narrow"/>
              <a:ea typeface="Arial Narrow"/>
              <a:cs typeface="Arial Narrow"/>
              <a:sym typeface="Arial Narrow"/>
            </a:endParaRPr>
          </a:p>
        </p:txBody>
      </p:sp>
      <p:sp>
        <p:nvSpPr>
          <p:cNvPr id="4484" name="Google Shape;4484;p19"/>
          <p:cNvSpPr txBox="1"/>
          <p:nvPr/>
        </p:nvSpPr>
        <p:spPr>
          <a:xfrm>
            <a:off x="6077346" y="1361479"/>
            <a:ext cx="3002365" cy="307777"/>
          </a:xfrm>
          <a:prstGeom prst="rect">
            <a:avLst/>
          </a:prstGeom>
          <a:solidFill>
            <a:schemeClr val="lt1"/>
          </a:soli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638"/>
              <a:buFont typeface="Arial"/>
              <a:buNone/>
            </a:pPr>
            <a:r>
              <a:rPr b="1" i="0" lang="en-US" sz="1400" u="none" cap="none" strike="noStrike">
                <a:solidFill>
                  <a:srgbClr val="262626"/>
                </a:solidFill>
                <a:latin typeface="Arial Narrow"/>
                <a:ea typeface="Arial Narrow"/>
                <a:cs typeface="Arial Narrow"/>
                <a:sym typeface="Arial Narrow"/>
              </a:rPr>
              <a:t>Advanced / metastatic breast cancer</a:t>
            </a:r>
            <a:r>
              <a:rPr b="1" baseline="30000" i="0" lang="en-US" sz="1400" u="none" cap="none" strike="noStrike">
                <a:solidFill>
                  <a:srgbClr val="262626"/>
                </a:solidFill>
                <a:latin typeface="Arial Narrow"/>
                <a:ea typeface="Arial Narrow"/>
                <a:cs typeface="Arial Narrow"/>
                <a:sym typeface="Arial Narrow"/>
              </a:rPr>
              <a:t>2-9</a:t>
            </a:r>
            <a:endParaRPr b="0" i="0" sz="1400" u="none" cap="none" strike="noStrike">
              <a:solidFill>
                <a:srgbClr val="262626"/>
              </a:solidFill>
              <a:latin typeface="Arial Narrow"/>
              <a:ea typeface="Arial Narrow"/>
              <a:cs typeface="Arial Narrow"/>
              <a:sym typeface="Arial Narrow"/>
            </a:endParaRPr>
          </a:p>
        </p:txBody>
      </p:sp>
      <p:sp>
        <p:nvSpPr>
          <p:cNvPr id="4485" name="Google Shape;4485;p19"/>
          <p:cNvSpPr/>
          <p:nvPr/>
        </p:nvSpPr>
        <p:spPr>
          <a:xfrm>
            <a:off x="6156340" y="1794873"/>
            <a:ext cx="1531350" cy="467055"/>
          </a:xfrm>
          <a:prstGeom prst="roundRect">
            <a:avLst>
              <a:gd fmla="val 29522" name="adj"/>
            </a:avLst>
          </a:prstGeom>
          <a:solidFill>
            <a:srgbClr val="F2F2F2"/>
          </a:solidFill>
          <a:ln cap="flat" cmpd="sng" w="9525">
            <a:solidFill>
              <a:schemeClr val="dk1"/>
            </a:solidFill>
            <a:prstDash val="solid"/>
            <a:round/>
            <a:headEnd len="sm" w="sm" type="none"/>
            <a:tailEnd len="sm" w="sm" type="none"/>
          </a:ln>
        </p:spPr>
        <p:txBody>
          <a:bodyPr anchorCtr="0" anchor="ctr" bIns="45675" lIns="91400" spcFirstLastPara="1" rIns="91400" wrap="square" tIns="45675">
            <a:noAutofit/>
          </a:bodyPr>
          <a:lstStyle/>
          <a:p>
            <a:pPr indent="0" lvl="0" marL="0" marR="0" rtl="0" algn="ctr">
              <a:lnSpc>
                <a:spcPct val="100000"/>
              </a:lnSpc>
              <a:spcBef>
                <a:spcPts val="0"/>
              </a:spcBef>
              <a:spcAft>
                <a:spcPts val="0"/>
              </a:spcAft>
              <a:buClr>
                <a:srgbClr val="000000"/>
              </a:buClr>
              <a:buSzPts val="2309"/>
              <a:buFont typeface="Arial"/>
              <a:buNone/>
            </a:pPr>
            <a:r>
              <a:rPr b="1" i="0" lang="en-US" sz="1400" u="none" cap="none" strike="noStrike">
                <a:solidFill>
                  <a:srgbClr val="262626"/>
                </a:solidFill>
                <a:latin typeface="Arial Narrow"/>
                <a:ea typeface="Arial Narrow"/>
                <a:cs typeface="Arial Narrow"/>
                <a:sym typeface="Arial Narrow"/>
              </a:rPr>
              <a:t>1L mBC Tx</a:t>
            </a:r>
            <a:endParaRPr b="0" i="0" sz="1100" u="none" cap="none" strike="noStrike">
              <a:solidFill>
                <a:srgbClr val="262626"/>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2309"/>
              <a:buFont typeface="Arial"/>
              <a:buNone/>
            </a:pPr>
            <a:r>
              <a:rPr b="1" i="0" lang="en-US" sz="1400" u="none" cap="none" strike="noStrike">
                <a:solidFill>
                  <a:srgbClr val="262626"/>
                </a:solidFill>
                <a:latin typeface="Arial Narrow"/>
                <a:ea typeface="Arial Narrow"/>
                <a:cs typeface="Arial Narrow"/>
                <a:sym typeface="Arial Narrow"/>
              </a:rPr>
              <a:t>AI + CDK4/6i</a:t>
            </a:r>
            <a:endParaRPr b="0" i="0" sz="1100" u="none" cap="none" strike="noStrike">
              <a:solidFill>
                <a:srgbClr val="262626"/>
              </a:solidFill>
              <a:latin typeface="Arial Narrow"/>
              <a:ea typeface="Arial Narrow"/>
              <a:cs typeface="Arial Narrow"/>
              <a:sym typeface="Arial Narrow"/>
            </a:endParaRPr>
          </a:p>
        </p:txBody>
      </p:sp>
      <p:sp>
        <p:nvSpPr>
          <p:cNvPr id="4486" name="Google Shape;4486;p19"/>
          <p:cNvSpPr/>
          <p:nvPr/>
        </p:nvSpPr>
        <p:spPr>
          <a:xfrm rot="5400000">
            <a:off x="5782811" y="1910772"/>
            <a:ext cx="319841" cy="235257"/>
          </a:xfrm>
          <a:prstGeom prst="triangl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Narrow"/>
              <a:ea typeface="Arial Narrow"/>
              <a:cs typeface="Arial Narrow"/>
              <a:sym typeface="Arial Narrow"/>
            </a:endParaRPr>
          </a:p>
        </p:txBody>
      </p:sp>
      <p:sp>
        <p:nvSpPr>
          <p:cNvPr id="4487" name="Google Shape;4487;p19"/>
          <p:cNvSpPr/>
          <p:nvPr/>
        </p:nvSpPr>
        <p:spPr>
          <a:xfrm rot="5400000">
            <a:off x="7741379" y="1910772"/>
            <a:ext cx="319842" cy="235257"/>
          </a:xfrm>
          <a:prstGeom prst="triangle">
            <a:avLst>
              <a:gd fmla="val 50000" name="adj"/>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849"/>
              <a:buFont typeface="Arial"/>
              <a:buNone/>
            </a:pPr>
            <a:r>
              <a:t/>
            </a:r>
            <a:endParaRPr b="0" i="0" sz="849" u="none" cap="none" strike="noStrike">
              <a:solidFill>
                <a:srgbClr val="FFFFFF"/>
              </a:solidFill>
              <a:latin typeface="Arial Narrow"/>
              <a:ea typeface="Arial Narrow"/>
              <a:cs typeface="Arial Narrow"/>
              <a:sym typeface="Arial Narrow"/>
            </a:endParaRPr>
          </a:p>
        </p:txBody>
      </p:sp>
      <p:sp>
        <p:nvSpPr>
          <p:cNvPr id="4488" name="Google Shape;4488;p19"/>
          <p:cNvSpPr txBox="1"/>
          <p:nvPr>
            <p:ph idx="11" type="ftr"/>
          </p:nvPr>
        </p:nvSpPr>
        <p:spPr>
          <a:xfrm>
            <a:off x="431799" y="6290220"/>
            <a:ext cx="8931141" cy="13102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AI, aromatase inhibitor; 1L, first line; 2L, second line; 3L, third line; AI, aromatase inhibitor; AKT, protein kinase B; BC, breast cancer; BRCA1/2. breast cancer gene 1/2; CDK4/6i, cyclin-dependent kinase 4/6 inhibitor; ctDNA, circulating tumor DNA; ESR1, estrogen receptor 1; ET, endocrine therapy; mBC, metastatic breast cancer; mut, mutation; PALB2, partner and localizer of BRCA2; PIK3CA, phosphatidylinositol-4,5-bisphosphate 3-kinase, catalytic subunit alpha; </a:t>
            </a:r>
            <a:br>
              <a:rPr lang="en-US"/>
            </a:br>
            <a:r>
              <a:rPr lang="en-US"/>
              <a:t>PTEN, phosphatase and tensin homolog. Tx, treatment.</a:t>
            </a:r>
            <a:endParaRPr/>
          </a:p>
          <a:p>
            <a:pPr indent="0" lvl="0" marL="0" rtl="0" algn="l">
              <a:lnSpc>
                <a:spcPct val="100000"/>
              </a:lnSpc>
              <a:spcBef>
                <a:spcPts val="0"/>
              </a:spcBef>
              <a:spcAft>
                <a:spcPts val="0"/>
              </a:spcAft>
              <a:buSzPts val="1400"/>
              <a:buNone/>
            </a:pPr>
            <a:r>
              <a:rPr lang="en-US"/>
              <a:t>1. Jeselsohn R, et al. </a:t>
            </a:r>
            <a:r>
              <a:rPr i="1" lang="en-US"/>
              <a:t>Clin. Cancer Res</a:t>
            </a:r>
            <a:r>
              <a:rPr lang="en-US"/>
              <a:t>. 2014;20:1757-1767; 2. Allouchery V, et al. </a:t>
            </a:r>
            <a:r>
              <a:rPr i="1" lang="en-US"/>
              <a:t>Breast Cancer Res</a:t>
            </a:r>
            <a:r>
              <a:rPr lang="en-US"/>
              <a:t>. 2018;20:40; 3. Schiavon G, et al. </a:t>
            </a:r>
            <a:r>
              <a:rPr i="1" lang="en-US"/>
              <a:t>Sci Transl Med</a:t>
            </a:r>
            <a:r>
              <a:rPr lang="en-US"/>
              <a:t>. 2015;7(313):313ra182; 4. Brett JO, et al. </a:t>
            </a:r>
            <a:r>
              <a:rPr i="1" lang="en-US"/>
              <a:t>Breast Cancer Res</a:t>
            </a:r>
            <a:r>
              <a:rPr lang="en-US"/>
              <a:t>. 2021;23(1):85; </a:t>
            </a:r>
            <a:endParaRPr/>
          </a:p>
          <a:p>
            <a:pPr indent="0" lvl="0" marL="0" rtl="0" algn="l">
              <a:lnSpc>
                <a:spcPct val="100000"/>
              </a:lnSpc>
              <a:spcBef>
                <a:spcPts val="0"/>
              </a:spcBef>
              <a:spcAft>
                <a:spcPts val="0"/>
              </a:spcAft>
              <a:buSzPts val="1400"/>
              <a:buNone/>
            </a:pPr>
            <a:r>
              <a:rPr lang="en-US"/>
              <a:t>5. Toy W, et al. </a:t>
            </a:r>
            <a:r>
              <a:rPr i="1" lang="en-US"/>
              <a:t>Nat Genet</a:t>
            </a:r>
            <a:r>
              <a:rPr lang="en-US"/>
              <a:t>. 2013;45(12):1439-1445; 6. Bidard FC, et al. </a:t>
            </a:r>
            <a:r>
              <a:rPr i="1" lang="en-US"/>
              <a:t>J Clin Oncol</a:t>
            </a:r>
            <a:r>
              <a:rPr lang="en-US"/>
              <a:t>. 2022;40:3246-3256; 7. Jhaveri K, et al. </a:t>
            </a:r>
            <a:r>
              <a:rPr i="1" lang="en-US"/>
              <a:t>Ann Oncol</a:t>
            </a:r>
            <a:r>
              <a:rPr lang="en-US"/>
              <a:t>. 2023;34(suppl_2):S334-S390; 8. Lin N, et al. </a:t>
            </a:r>
            <a:r>
              <a:rPr i="1" lang="en-US"/>
              <a:t>Ann Oncol. </a:t>
            </a:r>
            <a:r>
              <a:rPr lang="en-US"/>
              <a:t>2023;34 (suppl_2):S334-S390; </a:t>
            </a:r>
            <a:br>
              <a:rPr lang="en-US"/>
            </a:br>
            <a:r>
              <a:rPr lang="en-US"/>
              <a:t>9. Bhave MA, et al. </a:t>
            </a:r>
            <a:r>
              <a:rPr i="1" lang="en-US"/>
              <a:t>Breast Cancer Res Treat</a:t>
            </a:r>
            <a:r>
              <a:rPr lang="en-US"/>
              <a:t>. 2024; 10. Lee N, et al. </a:t>
            </a:r>
            <a:r>
              <a:rPr i="1" lang="en-US"/>
              <a:t>Int J Mol Sci</a:t>
            </a:r>
            <a:r>
              <a:rPr lang="en-US"/>
              <a:t>. 2020;21(22):8807; 11. Gennari A, et al. </a:t>
            </a:r>
            <a:r>
              <a:rPr i="1" lang="en-US"/>
              <a:t>Ann Oncol</a:t>
            </a:r>
            <a:r>
              <a:rPr lang="en-US"/>
              <a:t>. 2021;32(12):1475-1495; 12. Burstein HJ, et al. </a:t>
            </a:r>
            <a:r>
              <a:rPr i="1" lang="en-US"/>
              <a:t>J Clin Oncol. </a:t>
            </a:r>
            <a:r>
              <a:rPr lang="en-US"/>
              <a:t>2023;41(18):3423-3425.</a:t>
            </a:r>
            <a:endParaRPr/>
          </a:p>
        </p:txBody>
      </p:sp>
      <p:sp>
        <p:nvSpPr>
          <p:cNvPr id="4489" name="Google Shape;4489;p19"/>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3" name="Shape 4493"/>
        <p:cNvGrpSpPr/>
        <p:nvPr/>
      </p:nvGrpSpPr>
      <p:grpSpPr>
        <a:xfrm>
          <a:off x="0" y="0"/>
          <a:ext cx="0" cy="0"/>
          <a:chOff x="0" y="0"/>
          <a:chExt cx="0" cy="0"/>
        </a:xfrm>
      </p:grpSpPr>
      <p:sp>
        <p:nvSpPr>
          <p:cNvPr id="4494" name="Google Shape;4494;p20"/>
          <p:cNvSpPr/>
          <p:nvPr/>
        </p:nvSpPr>
        <p:spPr>
          <a:xfrm>
            <a:off x="4434857" y="2205762"/>
            <a:ext cx="1595123" cy="497343"/>
          </a:xfrm>
          <a:prstGeom prst="roundRect">
            <a:avLst>
              <a:gd fmla="val 16667" name="adj"/>
            </a:avLst>
          </a:prstGeom>
          <a:solidFill>
            <a:schemeClr val="lt2"/>
          </a:solidFill>
          <a:ln>
            <a:noFill/>
          </a:ln>
        </p:spPr>
        <p:txBody>
          <a:bodyPr anchorCtr="0" anchor="ctr" bIns="45700" lIns="110875" spcFirstLastPara="1" rIns="110875" wrap="square" tIns="45700">
            <a:noAutofit/>
          </a:bodyPr>
          <a:lstStyle/>
          <a:p>
            <a:pPr indent="0" lvl="0" marL="0" marR="0" rtl="0" algn="l">
              <a:lnSpc>
                <a:spcPct val="100000"/>
              </a:lnSpc>
              <a:spcBef>
                <a:spcPts val="0"/>
              </a:spcBef>
              <a:spcAft>
                <a:spcPts val="0"/>
              </a:spcAft>
              <a:buNone/>
            </a:pPr>
            <a:r>
              <a:t/>
            </a:r>
            <a:endParaRPr b="0" i="0" sz="1031" u="sng" cap="none" strike="noStrike">
              <a:solidFill>
                <a:schemeClr val="dk2"/>
              </a:solidFill>
              <a:latin typeface="Tahoma"/>
              <a:ea typeface="Tahoma"/>
              <a:cs typeface="Tahoma"/>
              <a:sym typeface="Tahoma"/>
            </a:endParaRPr>
          </a:p>
        </p:txBody>
      </p:sp>
      <p:sp>
        <p:nvSpPr>
          <p:cNvPr id="4495" name="Google Shape;4495;p20"/>
          <p:cNvSpPr/>
          <p:nvPr/>
        </p:nvSpPr>
        <p:spPr>
          <a:xfrm>
            <a:off x="6097077" y="2205761"/>
            <a:ext cx="1688797" cy="497343"/>
          </a:xfrm>
          <a:prstGeom prst="roundRect">
            <a:avLst>
              <a:gd fmla="val 16667" name="adj"/>
            </a:avLst>
          </a:prstGeom>
          <a:solidFill>
            <a:schemeClr val="lt2"/>
          </a:solidFill>
          <a:ln>
            <a:noFill/>
          </a:ln>
        </p:spPr>
        <p:txBody>
          <a:bodyPr anchorCtr="0" anchor="ctr" bIns="45700" lIns="110875" spcFirstLastPara="1" rIns="110875" wrap="square" tIns="45700">
            <a:noAutofit/>
          </a:bodyPr>
          <a:lstStyle/>
          <a:p>
            <a:pPr indent="0" lvl="0" marL="0" marR="0" rtl="0" algn="l">
              <a:lnSpc>
                <a:spcPct val="100000"/>
              </a:lnSpc>
              <a:spcBef>
                <a:spcPts val="0"/>
              </a:spcBef>
              <a:spcAft>
                <a:spcPts val="0"/>
              </a:spcAft>
              <a:buNone/>
            </a:pPr>
            <a:r>
              <a:t/>
            </a:r>
            <a:endParaRPr b="0" i="0" sz="1031" u="sng" cap="none" strike="noStrike">
              <a:solidFill>
                <a:schemeClr val="dk2"/>
              </a:solidFill>
              <a:latin typeface="Tahoma"/>
              <a:ea typeface="Tahoma"/>
              <a:cs typeface="Tahoma"/>
              <a:sym typeface="Tahoma"/>
            </a:endParaRPr>
          </a:p>
        </p:txBody>
      </p:sp>
      <p:sp>
        <p:nvSpPr>
          <p:cNvPr id="4496" name="Google Shape;4496;p20"/>
          <p:cNvSpPr/>
          <p:nvPr/>
        </p:nvSpPr>
        <p:spPr>
          <a:xfrm>
            <a:off x="7852972" y="2205760"/>
            <a:ext cx="1541077" cy="497343"/>
          </a:xfrm>
          <a:prstGeom prst="roundRect">
            <a:avLst>
              <a:gd fmla="val 16667" name="adj"/>
            </a:avLst>
          </a:prstGeom>
          <a:solidFill>
            <a:schemeClr val="lt2"/>
          </a:solidFill>
          <a:ln>
            <a:noFill/>
          </a:ln>
        </p:spPr>
        <p:txBody>
          <a:bodyPr anchorCtr="0" anchor="ctr" bIns="45700" lIns="110875" spcFirstLastPara="1" rIns="110875" wrap="square" tIns="45700">
            <a:noAutofit/>
          </a:bodyPr>
          <a:lstStyle/>
          <a:p>
            <a:pPr indent="0" lvl="0" marL="0" marR="0" rtl="0" algn="l">
              <a:lnSpc>
                <a:spcPct val="100000"/>
              </a:lnSpc>
              <a:spcBef>
                <a:spcPts val="0"/>
              </a:spcBef>
              <a:spcAft>
                <a:spcPts val="0"/>
              </a:spcAft>
              <a:buNone/>
            </a:pPr>
            <a:r>
              <a:t/>
            </a:r>
            <a:endParaRPr b="0" i="0" sz="1031" u="sng" cap="none" strike="noStrike">
              <a:solidFill>
                <a:schemeClr val="dk2"/>
              </a:solidFill>
              <a:latin typeface="Tahoma"/>
              <a:ea typeface="Tahoma"/>
              <a:cs typeface="Tahoma"/>
              <a:sym typeface="Tahoma"/>
            </a:endParaRPr>
          </a:p>
        </p:txBody>
      </p:sp>
      <p:sp>
        <p:nvSpPr>
          <p:cNvPr id="4497" name="Google Shape;4497;p20"/>
          <p:cNvSpPr/>
          <p:nvPr/>
        </p:nvSpPr>
        <p:spPr>
          <a:xfrm>
            <a:off x="9478356" y="2205760"/>
            <a:ext cx="1586259" cy="497343"/>
          </a:xfrm>
          <a:prstGeom prst="roundRect">
            <a:avLst>
              <a:gd fmla="val 16667" name="adj"/>
            </a:avLst>
          </a:prstGeom>
          <a:solidFill>
            <a:schemeClr val="lt2"/>
          </a:solidFill>
          <a:ln>
            <a:noFill/>
          </a:ln>
        </p:spPr>
        <p:txBody>
          <a:bodyPr anchorCtr="0" anchor="ctr" bIns="45700" lIns="110875" spcFirstLastPara="1" rIns="110875" wrap="square" tIns="45700">
            <a:noAutofit/>
          </a:bodyPr>
          <a:lstStyle/>
          <a:p>
            <a:pPr indent="0" lvl="0" marL="0" marR="0" rtl="0" algn="l">
              <a:lnSpc>
                <a:spcPct val="100000"/>
              </a:lnSpc>
              <a:spcBef>
                <a:spcPts val="0"/>
              </a:spcBef>
              <a:spcAft>
                <a:spcPts val="0"/>
              </a:spcAft>
              <a:buNone/>
            </a:pPr>
            <a:r>
              <a:t/>
            </a:r>
            <a:endParaRPr b="0" i="0" sz="1031" u="sng" cap="none" strike="noStrike">
              <a:solidFill>
                <a:schemeClr val="dk2"/>
              </a:solidFill>
              <a:latin typeface="Tahoma"/>
              <a:ea typeface="Tahoma"/>
              <a:cs typeface="Tahoma"/>
              <a:sym typeface="Tahoma"/>
            </a:endParaRPr>
          </a:p>
        </p:txBody>
      </p:sp>
      <p:graphicFrame>
        <p:nvGraphicFramePr>
          <p:cNvPr id="4498" name="Google Shape;4498;p20"/>
          <p:cNvGraphicFramePr/>
          <p:nvPr/>
        </p:nvGraphicFramePr>
        <p:xfrm>
          <a:off x="628623" y="2129900"/>
          <a:ext cx="3000000" cy="3000000"/>
        </p:xfrm>
        <a:graphic>
          <a:graphicData uri="http://schemas.openxmlformats.org/drawingml/2006/table">
            <a:tbl>
              <a:tblPr>
                <a:noFill/>
                <a:tableStyleId>{B670556F-2E9B-48F4-A988-F57587558883}</a:tableStyleId>
              </a:tblPr>
              <a:tblGrid>
                <a:gridCol w="2055675"/>
                <a:gridCol w="1715825"/>
                <a:gridCol w="1680950"/>
                <a:gridCol w="1680950"/>
                <a:gridCol w="1680475"/>
                <a:gridCol w="1680950"/>
              </a:tblGrid>
              <a:tr h="665050">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solidFill>
                          <a:schemeClr val="dk2"/>
                        </a:solidFill>
                        <a:latin typeface="Tahoma"/>
                        <a:ea typeface="Tahoma"/>
                        <a:cs typeface="Tahoma"/>
                        <a:sym typeface="Tahoma"/>
                      </a:endParaRPr>
                    </a:p>
                  </a:txBody>
                  <a:tcPr marT="15675" marB="15675" marR="18825" marL="188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solidFill>
                          <a:schemeClr val="dk2"/>
                        </a:solidFill>
                        <a:latin typeface="Tahoma"/>
                        <a:ea typeface="Tahoma"/>
                        <a:cs typeface="Tahoma"/>
                        <a:sym typeface="Tahoma"/>
                      </a:endParaRPr>
                    </a:p>
                  </a:txBody>
                  <a:tcPr marT="15675" marB="15675" marR="18825" marL="188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Arial Narrow"/>
                          <a:ea typeface="Arial Narrow"/>
                          <a:cs typeface="Arial Narrow"/>
                          <a:sym typeface="Arial Narrow"/>
                        </a:rPr>
                        <a:t>Early Breast</a:t>
                      </a:r>
                      <a:endParaRPr sz="1300" u="none" cap="none" strike="noStrike">
                        <a:solidFill>
                          <a:schemeClr val="lt1"/>
                        </a:solidFill>
                        <a:latin typeface="Arial Narrow"/>
                        <a:ea typeface="Arial Narrow"/>
                        <a:cs typeface="Arial Narrow"/>
                        <a:sym typeface="Arial Narrow"/>
                      </a:endParaRPr>
                    </a:p>
                    <a:p>
                      <a:pPr indent="0" lvl="0" marL="0" marR="0" rtl="0" algn="ctr">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Arial Narrow"/>
                          <a:ea typeface="Arial Narrow"/>
                          <a:cs typeface="Arial Narrow"/>
                          <a:sym typeface="Arial Narrow"/>
                        </a:rPr>
                        <a:t> Cancer</a:t>
                      </a:r>
                      <a:endParaRPr sz="1300" u="none" cap="none" strike="noStrike">
                        <a:solidFill>
                          <a:schemeClr val="lt1"/>
                        </a:solidFill>
                        <a:latin typeface="Arial Narrow"/>
                        <a:ea typeface="Arial Narrow"/>
                        <a:cs typeface="Arial Narrow"/>
                        <a:sym typeface="Arial Narrow"/>
                      </a:endParaRPr>
                    </a:p>
                  </a:txBody>
                  <a:tcPr marT="15675" marB="15675" marR="18825" marL="188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Arial Narrow"/>
                          <a:ea typeface="Arial Narrow"/>
                          <a:cs typeface="Arial Narrow"/>
                          <a:sym typeface="Arial Narrow"/>
                        </a:rPr>
                        <a:t>1L Metastatic</a:t>
                      </a:r>
                      <a:endParaRPr/>
                    </a:p>
                    <a:p>
                      <a:pPr indent="0" lvl="0" marL="0" marR="0" rtl="0" algn="ctr">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Arial Narrow"/>
                          <a:ea typeface="Arial Narrow"/>
                          <a:cs typeface="Arial Narrow"/>
                          <a:sym typeface="Arial Narrow"/>
                        </a:rPr>
                        <a:t>Breast Cancer</a:t>
                      </a:r>
                      <a:endParaRPr sz="1300" u="none" cap="none" strike="noStrike">
                        <a:solidFill>
                          <a:schemeClr val="lt1"/>
                        </a:solidFill>
                        <a:latin typeface="Arial Narrow"/>
                        <a:ea typeface="Arial Narrow"/>
                        <a:cs typeface="Arial Narrow"/>
                        <a:sym typeface="Arial Narrow"/>
                      </a:endParaRPr>
                    </a:p>
                  </a:txBody>
                  <a:tcPr marT="15675" marB="15675" marR="18825" marL="188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Arial Narrow"/>
                          <a:ea typeface="Arial Narrow"/>
                          <a:cs typeface="Arial Narrow"/>
                          <a:sym typeface="Arial Narrow"/>
                        </a:rPr>
                        <a:t>2L Metastatic Breast Cancer</a:t>
                      </a:r>
                      <a:endParaRPr sz="1300" u="none" cap="none" strike="noStrike">
                        <a:solidFill>
                          <a:schemeClr val="lt1"/>
                        </a:solidFill>
                        <a:latin typeface="Arial Narrow"/>
                        <a:ea typeface="Arial Narrow"/>
                        <a:cs typeface="Arial Narrow"/>
                        <a:sym typeface="Arial Narrow"/>
                      </a:endParaRPr>
                    </a:p>
                  </a:txBody>
                  <a:tcPr marT="15675" marB="15675" marR="18825" marL="188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300"/>
                        <a:buFont typeface="Arial"/>
                        <a:buNone/>
                      </a:pPr>
                      <a:r>
                        <a:rPr b="1" lang="en-US" sz="1300" u="none" cap="none" strike="noStrike">
                          <a:solidFill>
                            <a:schemeClr val="lt1"/>
                          </a:solidFill>
                          <a:latin typeface="Arial Narrow"/>
                          <a:ea typeface="Arial Narrow"/>
                          <a:cs typeface="Arial Narrow"/>
                          <a:sym typeface="Arial Narrow"/>
                        </a:rPr>
                        <a:t>3L+ Metastatic Breast Cancer</a:t>
                      </a:r>
                      <a:endParaRPr sz="1300" u="none" cap="none" strike="noStrike">
                        <a:solidFill>
                          <a:schemeClr val="lt1"/>
                        </a:solidFill>
                        <a:latin typeface="Arial Narrow"/>
                        <a:ea typeface="Arial Narrow"/>
                        <a:cs typeface="Arial Narrow"/>
                        <a:sym typeface="Arial Narrow"/>
                      </a:endParaRPr>
                    </a:p>
                  </a:txBody>
                  <a:tcPr marT="15675" marB="15675" marR="18825" marL="188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510400">
                <a:tc>
                  <a:txBody>
                    <a:bodyPr/>
                    <a:lstStyle/>
                    <a:p>
                      <a:pPr indent="0" lvl="0" marL="0" marR="0" rtl="0" algn="l">
                        <a:lnSpc>
                          <a:spcPct val="100000"/>
                        </a:lnSpc>
                        <a:spcBef>
                          <a:spcPts val="0"/>
                        </a:spcBef>
                        <a:spcAft>
                          <a:spcPts val="0"/>
                        </a:spcAft>
                        <a:buClr>
                          <a:schemeClr val="accent2"/>
                        </a:buClr>
                        <a:buSzPts val="1400"/>
                        <a:buFont typeface="Arial"/>
                        <a:buNone/>
                      </a:pPr>
                      <a:r>
                        <a:rPr b="1" i="1" lang="en-US" sz="1400" u="none" cap="none" strike="noStrike">
                          <a:solidFill>
                            <a:schemeClr val="accent2"/>
                          </a:solidFill>
                          <a:latin typeface="Arial Narrow"/>
                          <a:ea typeface="Arial Narrow"/>
                          <a:cs typeface="Arial Narrow"/>
                          <a:sym typeface="Arial Narrow"/>
                        </a:rPr>
                        <a:t>PIK3CA</a:t>
                      </a:r>
                      <a:r>
                        <a:rPr b="1" lang="en-US" sz="1400" u="none" cap="none" strike="noStrike">
                          <a:solidFill>
                            <a:schemeClr val="accent2"/>
                          </a:solidFill>
                          <a:latin typeface="Arial Narrow"/>
                          <a:ea typeface="Arial Narrow"/>
                          <a:cs typeface="Arial Narrow"/>
                          <a:sym typeface="Arial Narrow"/>
                        </a:rPr>
                        <a:t> Mutations</a:t>
                      </a:r>
                      <a:r>
                        <a:rPr b="0" baseline="30000" lang="en-US" sz="1400" u="none" cap="none" strike="noStrike">
                          <a:solidFill>
                            <a:schemeClr val="accent2"/>
                          </a:solidFill>
                          <a:latin typeface="Arial Narrow"/>
                          <a:ea typeface="Arial Narrow"/>
                          <a:cs typeface="Arial Narrow"/>
                          <a:sym typeface="Arial Narrow"/>
                        </a:rPr>
                        <a:t>3-10</a:t>
                      </a:r>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solidFill>
                          <a:schemeClr val="accent2"/>
                        </a:solidFill>
                        <a:latin typeface="Arial Narrow"/>
                        <a:ea typeface="Arial Narrow"/>
                        <a:cs typeface="Arial Narrow"/>
                        <a:sym typeface="Arial Narrow"/>
                      </a:endParaRPr>
                    </a:p>
                  </a:txBody>
                  <a:tcPr marT="12550" marB="12550" marR="18825"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rPr b="1" lang="en-US" sz="1400" u="none" cap="none" strike="noStrike">
                          <a:solidFill>
                            <a:schemeClr val="accent2"/>
                          </a:solidFill>
                          <a:latin typeface="Arial Narrow"/>
                          <a:ea typeface="Arial Narrow"/>
                          <a:cs typeface="Arial Narrow"/>
                          <a:sym typeface="Arial Narrow"/>
                        </a:rPr>
                        <a:t>Mainly intrinsic</a:t>
                      </a:r>
                      <a:endParaRPr/>
                    </a:p>
                    <a:p>
                      <a:pPr indent="0" lvl="0" marL="0" marR="0" rtl="0" algn="l">
                        <a:lnSpc>
                          <a:spcPct val="100000"/>
                        </a:lnSpc>
                        <a:spcBef>
                          <a:spcPts val="0"/>
                        </a:spcBef>
                        <a:spcAft>
                          <a:spcPts val="0"/>
                        </a:spcAft>
                        <a:buClr>
                          <a:srgbClr val="000000"/>
                        </a:buClr>
                        <a:buSzPts val="1400"/>
                        <a:buFont typeface="Arial"/>
                        <a:buNone/>
                      </a:pPr>
                      <a:r>
                        <a:rPr b="0" lang="en-US" sz="1400" u="none" cap="none" strike="noStrike">
                          <a:solidFill>
                            <a:schemeClr val="accent2"/>
                          </a:solidFill>
                          <a:latin typeface="Arial Narrow"/>
                          <a:ea typeface="Arial Narrow"/>
                          <a:cs typeface="Arial Narrow"/>
                          <a:sym typeface="Arial Narrow"/>
                        </a:rPr>
                        <a:t>Late </a:t>
                      </a:r>
                      <a:r>
                        <a:rPr lang="en-US" sz="1400" u="none" cap="none" strike="noStrike">
                          <a:solidFill>
                            <a:schemeClr val="accent2"/>
                          </a:solidFill>
                          <a:latin typeface="Arial Narrow"/>
                          <a:ea typeface="Arial Narrow"/>
                          <a:cs typeface="Arial Narrow"/>
                          <a:sym typeface="Arial Narrow"/>
                        </a:rPr>
                        <a:t>modest clonal enrichment</a:t>
                      </a:r>
                      <a:endParaRPr sz="1400" u="none" cap="none" strike="noStrike">
                        <a:solidFill>
                          <a:schemeClr val="accent2"/>
                        </a:solidFill>
                        <a:latin typeface="Arial Narrow"/>
                        <a:ea typeface="Arial Narrow"/>
                        <a:cs typeface="Arial Narrow"/>
                        <a:sym typeface="Arial Narrow"/>
                      </a:endParaRPr>
                    </a:p>
                  </a:txBody>
                  <a:tcPr marT="12550" marB="12550" marR="18825" marL="110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4">
                  <a:txBody>
                    <a:bodyPr/>
                    <a:lstStyle/>
                    <a:p>
                      <a:pPr indent="0" lvl="0" marL="0" marR="0" rtl="0" algn="r">
                        <a:lnSpc>
                          <a:spcPct val="100000"/>
                        </a:lnSpc>
                        <a:spcBef>
                          <a:spcPts val="0"/>
                        </a:spcBef>
                        <a:spcAft>
                          <a:spcPts val="0"/>
                        </a:spcAft>
                        <a:buClr>
                          <a:srgbClr val="000000"/>
                        </a:buClr>
                        <a:buSzPts val="1300"/>
                        <a:buFont typeface="Arial"/>
                        <a:buNone/>
                      </a:pPr>
                      <a:r>
                        <a:t/>
                      </a:r>
                      <a:endParaRPr b="1" sz="1300" u="none" cap="none" strike="noStrike">
                        <a:latin typeface="Arial Narrow"/>
                        <a:ea typeface="Arial Narrow"/>
                        <a:cs typeface="Arial Narrow"/>
                        <a:sym typeface="Arial Narrow"/>
                      </a:endParaRPr>
                    </a:p>
                  </a:txBody>
                  <a:tcPr marT="12550" marB="125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r>
              <a:tr h="1532475">
                <a:tc>
                  <a:txBody>
                    <a:bodyPr/>
                    <a:lstStyle/>
                    <a:p>
                      <a:pPr indent="0" lvl="0" marL="0" marR="0" rtl="0" algn="l">
                        <a:lnSpc>
                          <a:spcPct val="100000"/>
                        </a:lnSpc>
                        <a:spcBef>
                          <a:spcPts val="0"/>
                        </a:spcBef>
                        <a:spcAft>
                          <a:spcPts val="0"/>
                        </a:spcAft>
                        <a:buClr>
                          <a:schemeClr val="lt2"/>
                        </a:buClr>
                        <a:buSzPts val="1400"/>
                        <a:buFont typeface="Arial"/>
                        <a:buNone/>
                      </a:pPr>
                      <a:r>
                        <a:rPr b="1" i="1" lang="en-US" sz="1400" u="none" cap="none" strike="noStrike">
                          <a:solidFill>
                            <a:schemeClr val="lt2"/>
                          </a:solidFill>
                          <a:latin typeface="Arial Narrow"/>
                          <a:ea typeface="Arial Narrow"/>
                          <a:cs typeface="Arial Narrow"/>
                          <a:sym typeface="Arial Narrow"/>
                        </a:rPr>
                        <a:t>ESR1</a:t>
                      </a:r>
                      <a:r>
                        <a:rPr b="1" lang="en-US" sz="1400" u="none" cap="none" strike="noStrike">
                          <a:solidFill>
                            <a:schemeClr val="lt2"/>
                          </a:solidFill>
                          <a:latin typeface="Arial Narrow"/>
                          <a:ea typeface="Arial Narrow"/>
                          <a:cs typeface="Arial Narrow"/>
                          <a:sym typeface="Arial Narrow"/>
                        </a:rPr>
                        <a:t> Mutations</a:t>
                      </a:r>
                      <a:r>
                        <a:rPr b="0" baseline="30000" lang="en-US" sz="1400" u="none" cap="none" strike="noStrike">
                          <a:solidFill>
                            <a:schemeClr val="lt2"/>
                          </a:solidFill>
                          <a:latin typeface="Arial Narrow"/>
                          <a:ea typeface="Arial Narrow"/>
                          <a:cs typeface="Arial Narrow"/>
                          <a:sym typeface="Arial Narrow"/>
                        </a:rPr>
                        <a:t>11-17</a:t>
                      </a:r>
                      <a:endParaRPr baseline="30000" sz="1400" u="none" cap="none" strike="noStrike">
                        <a:solidFill>
                          <a:schemeClr val="lt2"/>
                        </a:solidFill>
                        <a:latin typeface="Arial Narrow"/>
                        <a:ea typeface="Arial Narrow"/>
                        <a:cs typeface="Arial Narrow"/>
                        <a:sym typeface="Arial Narrow"/>
                      </a:endParaRPr>
                    </a:p>
                  </a:txBody>
                  <a:tcPr marT="12550" marB="12550" marR="18825" marL="55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lt2"/>
                        </a:buClr>
                        <a:buSzPts val="1400"/>
                        <a:buFont typeface="Arial"/>
                        <a:buNone/>
                      </a:pPr>
                      <a:r>
                        <a:rPr b="1" lang="en-US" sz="1400" u="none" cap="none" strike="noStrike">
                          <a:solidFill>
                            <a:schemeClr val="lt2"/>
                          </a:solidFill>
                          <a:latin typeface="Arial Narrow"/>
                          <a:ea typeface="Arial Narrow"/>
                          <a:cs typeface="Arial Narrow"/>
                          <a:sym typeface="Arial Narrow"/>
                        </a:rPr>
                        <a:t>Predominantly acquired</a:t>
                      </a:r>
                      <a:r>
                        <a:rPr b="1" baseline="30000" lang="en-US" sz="1400" u="none" cap="none" strike="noStrike">
                          <a:solidFill>
                            <a:schemeClr val="lt2"/>
                          </a:solidFill>
                          <a:latin typeface="Arial Narrow"/>
                          <a:ea typeface="Arial Narrow"/>
                          <a:cs typeface="Arial Narrow"/>
                          <a:sym typeface="Arial Narrow"/>
                        </a:rPr>
                        <a:t> </a:t>
                      </a:r>
                      <a:endParaRPr/>
                    </a:p>
                  </a:txBody>
                  <a:tcPr marT="12550" marB="12550" marR="18825" marL="1109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gridSpan="4">
                  <a:txBody>
                    <a:bodyPr/>
                    <a:lstStyle/>
                    <a:p>
                      <a:pPr indent="0" lvl="0" marL="0" marR="0" rtl="0" algn="ctr">
                        <a:lnSpc>
                          <a:spcPct val="100000"/>
                        </a:lnSpc>
                        <a:spcBef>
                          <a:spcPts val="0"/>
                        </a:spcBef>
                        <a:spcAft>
                          <a:spcPts val="0"/>
                        </a:spcAft>
                        <a:buClr>
                          <a:srgbClr val="000000"/>
                        </a:buClr>
                        <a:buSzPts val="1300"/>
                        <a:buFont typeface="Arial"/>
                        <a:buNone/>
                      </a:pPr>
                      <a:r>
                        <a:t/>
                      </a:r>
                      <a:endParaRPr b="1" sz="1300" u="none" cap="none" strike="noStrike">
                        <a:latin typeface="Arial Narrow"/>
                        <a:ea typeface="Arial Narrow"/>
                        <a:cs typeface="Arial Narrow"/>
                        <a:sym typeface="Arial Narrow"/>
                      </a:endParaRPr>
                    </a:p>
                  </a:txBody>
                  <a:tcPr marT="12550" marB="1255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hMerge="1"/>
                <a:tc hMerge="1"/>
                <a:tc hMerge="1"/>
              </a:tr>
            </a:tbl>
          </a:graphicData>
        </a:graphic>
      </p:graphicFrame>
      <p:sp>
        <p:nvSpPr>
          <p:cNvPr id="4499" name="Google Shape;4499;p20"/>
          <p:cNvSpPr txBox="1"/>
          <p:nvPr>
            <p:ph type="title"/>
          </p:nvPr>
        </p:nvSpPr>
        <p:spPr>
          <a:xfrm>
            <a:off x="342556" y="288347"/>
            <a:ext cx="11205171" cy="102617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i="0" lang="en-US" sz="2900" u="none" cap="none" strike="noStrike">
                <a:solidFill>
                  <a:srgbClr val="153F5A"/>
                </a:solidFill>
                <a:latin typeface="Arial Narrow"/>
                <a:ea typeface="Arial Narrow"/>
                <a:cs typeface="Arial Narrow"/>
                <a:sym typeface="Arial Narrow"/>
              </a:rPr>
              <a:t>When to test for </a:t>
            </a:r>
            <a:r>
              <a:rPr b="1" i="1" lang="en-US" sz="2900" u="none" cap="none" strike="noStrike">
                <a:solidFill>
                  <a:srgbClr val="153F5A"/>
                </a:solidFill>
                <a:latin typeface="Arial Narrow"/>
                <a:ea typeface="Arial Narrow"/>
                <a:cs typeface="Arial Narrow"/>
                <a:sym typeface="Arial Narrow"/>
              </a:rPr>
              <a:t>ESR1</a:t>
            </a:r>
            <a:r>
              <a:rPr b="1" i="0" lang="en-US" sz="2900" u="none" cap="none" strike="noStrike">
                <a:solidFill>
                  <a:srgbClr val="153F5A"/>
                </a:solidFill>
                <a:latin typeface="Arial Narrow"/>
                <a:ea typeface="Arial Narrow"/>
                <a:cs typeface="Arial Narrow"/>
                <a:sym typeface="Arial Narrow"/>
              </a:rPr>
              <a:t>-mut: </a:t>
            </a:r>
            <a:br>
              <a:rPr b="1" i="0" lang="en-US" sz="2900" u="none" cap="none" strike="noStrike">
                <a:solidFill>
                  <a:schemeClr val="dk1"/>
                </a:solidFill>
                <a:latin typeface="Arial Narrow"/>
                <a:ea typeface="Arial Narrow"/>
                <a:cs typeface="Arial Narrow"/>
                <a:sym typeface="Arial Narrow"/>
              </a:rPr>
            </a:br>
            <a:r>
              <a:rPr b="1" i="1" lang="en-US" sz="2900" u="none" cap="none" strike="noStrike">
                <a:solidFill>
                  <a:srgbClr val="153F5A"/>
                </a:solidFill>
                <a:latin typeface="Arial Narrow"/>
                <a:ea typeface="Arial Narrow"/>
                <a:cs typeface="Arial Narrow"/>
                <a:sym typeface="Arial Narrow"/>
              </a:rPr>
              <a:t>ESR1</a:t>
            </a:r>
            <a:r>
              <a:rPr b="1" i="0" lang="en-US" sz="2900" u="none" cap="none" strike="noStrike">
                <a:solidFill>
                  <a:srgbClr val="153F5A"/>
                </a:solidFill>
                <a:latin typeface="Arial Narrow"/>
                <a:ea typeface="Arial Narrow"/>
                <a:cs typeface="Arial Narrow"/>
                <a:sym typeface="Arial Narrow"/>
              </a:rPr>
              <a:t> and </a:t>
            </a:r>
            <a:r>
              <a:rPr b="1" i="1" lang="en-US" sz="2900" u="none" cap="none" strike="noStrike">
                <a:solidFill>
                  <a:srgbClr val="153F5A"/>
                </a:solidFill>
                <a:latin typeface="Arial Narrow"/>
                <a:ea typeface="Arial Narrow"/>
                <a:cs typeface="Arial Narrow"/>
                <a:sym typeface="Arial Narrow"/>
              </a:rPr>
              <a:t>PIK3CA </a:t>
            </a:r>
            <a:r>
              <a:rPr b="1" i="0" lang="en-US" sz="2900" u="none" cap="none" strike="noStrike">
                <a:solidFill>
                  <a:srgbClr val="153F5A"/>
                </a:solidFill>
                <a:latin typeface="Arial Narrow"/>
                <a:ea typeface="Arial Narrow"/>
                <a:cs typeface="Arial Narrow"/>
                <a:sym typeface="Arial Narrow"/>
              </a:rPr>
              <a:t>mutations are different</a:t>
            </a:r>
            <a:br>
              <a:rPr b="0" i="0" lang="en-US" sz="2150" u="none" cap="none" strike="noStrike">
                <a:solidFill>
                  <a:schemeClr val="dk1"/>
                </a:solidFill>
                <a:latin typeface="Arial"/>
                <a:ea typeface="Arial"/>
                <a:cs typeface="Arial"/>
                <a:sym typeface="Arial"/>
              </a:rPr>
            </a:br>
            <a:r>
              <a:rPr b="1" i="1" lang="en-US" sz="2000" u="none" cap="none" strike="noStrike">
                <a:solidFill>
                  <a:schemeClr val="accent6"/>
                </a:solidFill>
                <a:latin typeface="Arial Narrow"/>
                <a:ea typeface="Arial Narrow"/>
                <a:cs typeface="Arial Narrow"/>
                <a:sym typeface="Arial Narrow"/>
              </a:rPr>
              <a:t>PIK3CA-</a:t>
            </a:r>
            <a:r>
              <a:rPr b="1" i="0" lang="en-US" sz="2000" u="none" cap="none" strike="noStrike">
                <a:solidFill>
                  <a:schemeClr val="accent6"/>
                </a:solidFill>
                <a:latin typeface="Arial Narrow"/>
                <a:ea typeface="Arial Narrow"/>
                <a:cs typeface="Arial Narrow"/>
                <a:sym typeface="Arial Narrow"/>
              </a:rPr>
              <a:t>mut can be largely detected in the primary tumor or at initial metastasis diagnosis.</a:t>
            </a:r>
            <a:r>
              <a:rPr b="1" baseline="30000" i="0" lang="en-US" sz="2000" u="none" cap="none" strike="noStrike">
                <a:solidFill>
                  <a:schemeClr val="accent6"/>
                </a:solidFill>
                <a:latin typeface="Arial Narrow"/>
                <a:ea typeface="Arial Narrow"/>
                <a:cs typeface="Arial Narrow"/>
                <a:sym typeface="Arial Narrow"/>
              </a:rPr>
              <a:t>1-5</a:t>
            </a:r>
            <a:r>
              <a:rPr b="1" i="0" lang="en-US" sz="2000" u="none" cap="none" strike="noStrike">
                <a:solidFill>
                  <a:schemeClr val="accent6"/>
                </a:solidFill>
                <a:latin typeface="Arial Narrow"/>
                <a:ea typeface="Arial Narrow"/>
                <a:cs typeface="Arial Narrow"/>
                <a:sym typeface="Arial Narrow"/>
              </a:rPr>
              <a:t> In contrast, </a:t>
            </a:r>
            <a:r>
              <a:rPr b="1" i="1" lang="en-US" sz="2000" u="none" cap="none" strike="noStrike">
                <a:solidFill>
                  <a:schemeClr val="accent6"/>
                </a:solidFill>
                <a:latin typeface="Arial Narrow"/>
                <a:ea typeface="Arial Narrow"/>
                <a:cs typeface="Arial Narrow"/>
                <a:sym typeface="Arial Narrow"/>
              </a:rPr>
              <a:t>ESR1-</a:t>
            </a:r>
            <a:r>
              <a:rPr b="1" i="0" lang="en-US" sz="2000" u="none" cap="none" strike="noStrike">
                <a:solidFill>
                  <a:schemeClr val="accent6"/>
                </a:solidFill>
                <a:latin typeface="Arial Narrow"/>
                <a:ea typeface="Arial Narrow"/>
                <a:cs typeface="Arial Narrow"/>
                <a:sym typeface="Arial Narrow"/>
              </a:rPr>
              <a:t>mut are most often detected in later stages of metastatic disease.</a:t>
            </a:r>
            <a:r>
              <a:rPr b="1" baseline="30000" i="0" lang="en-US" sz="2000" u="none" cap="none" strike="noStrike">
                <a:solidFill>
                  <a:schemeClr val="accent6"/>
                </a:solidFill>
                <a:latin typeface="Arial Narrow"/>
                <a:ea typeface="Arial Narrow"/>
                <a:cs typeface="Arial Narrow"/>
                <a:sym typeface="Arial Narrow"/>
              </a:rPr>
              <a:t>6-14 </a:t>
            </a:r>
            <a:endParaRPr/>
          </a:p>
        </p:txBody>
      </p:sp>
      <p:grpSp>
        <p:nvGrpSpPr>
          <p:cNvPr id="4500" name="Google Shape;4500;p20"/>
          <p:cNvGrpSpPr/>
          <p:nvPr/>
        </p:nvGrpSpPr>
        <p:grpSpPr>
          <a:xfrm>
            <a:off x="4517945" y="2285688"/>
            <a:ext cx="6535858" cy="1666239"/>
            <a:chOff x="7273213" y="5972977"/>
            <a:chExt cx="10778114" cy="2747752"/>
          </a:xfrm>
        </p:grpSpPr>
        <p:grpSp>
          <p:nvGrpSpPr>
            <p:cNvPr id="4501" name="Google Shape;4501;p20"/>
            <p:cNvGrpSpPr/>
            <p:nvPr/>
          </p:nvGrpSpPr>
          <p:grpSpPr>
            <a:xfrm>
              <a:off x="8110205" y="5972977"/>
              <a:ext cx="896054" cy="2747752"/>
              <a:chOff x="7705495" y="6069657"/>
              <a:chExt cx="390293" cy="1706137"/>
            </a:xfrm>
          </p:grpSpPr>
          <p:sp>
            <p:nvSpPr>
              <p:cNvPr id="4502" name="Google Shape;4502;p20"/>
              <p:cNvSpPr/>
              <p:nvPr/>
            </p:nvSpPr>
            <p:spPr>
              <a:xfrm>
                <a:off x="7705495" y="6069657"/>
                <a:ext cx="390293" cy="17061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sp>
            <p:nvSpPr>
              <p:cNvPr id="4503" name="Google Shape;4503;p20"/>
              <p:cNvSpPr/>
              <p:nvPr/>
            </p:nvSpPr>
            <p:spPr>
              <a:xfrm>
                <a:off x="7705495" y="7270595"/>
                <a:ext cx="390293" cy="50519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grpSp>
        <p:grpSp>
          <p:nvGrpSpPr>
            <p:cNvPr id="4504" name="Google Shape;4504;p20"/>
            <p:cNvGrpSpPr/>
            <p:nvPr/>
          </p:nvGrpSpPr>
          <p:grpSpPr>
            <a:xfrm>
              <a:off x="13651696" y="5972977"/>
              <a:ext cx="896054" cy="2747752"/>
              <a:chOff x="12853475" y="5882264"/>
              <a:chExt cx="390293" cy="1706137"/>
            </a:xfrm>
          </p:grpSpPr>
          <p:sp>
            <p:nvSpPr>
              <p:cNvPr id="4505" name="Google Shape;4505;p20"/>
              <p:cNvSpPr/>
              <p:nvPr/>
            </p:nvSpPr>
            <p:spPr>
              <a:xfrm>
                <a:off x="12853475" y="5882264"/>
                <a:ext cx="390293" cy="17061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sp>
            <p:nvSpPr>
              <p:cNvPr id="4506" name="Google Shape;4506;p20"/>
              <p:cNvSpPr/>
              <p:nvPr/>
            </p:nvSpPr>
            <p:spPr>
              <a:xfrm>
                <a:off x="12853475" y="6996101"/>
                <a:ext cx="390293" cy="59229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grpSp>
        <p:grpSp>
          <p:nvGrpSpPr>
            <p:cNvPr id="4507" name="Google Shape;4507;p20"/>
            <p:cNvGrpSpPr/>
            <p:nvPr/>
          </p:nvGrpSpPr>
          <p:grpSpPr>
            <a:xfrm>
              <a:off x="10856241" y="5972977"/>
              <a:ext cx="896054" cy="2747752"/>
              <a:chOff x="10339041" y="5882264"/>
              <a:chExt cx="390293" cy="1706137"/>
            </a:xfrm>
          </p:grpSpPr>
          <p:sp>
            <p:nvSpPr>
              <p:cNvPr id="4508" name="Google Shape;4508;p20"/>
              <p:cNvSpPr/>
              <p:nvPr/>
            </p:nvSpPr>
            <p:spPr>
              <a:xfrm>
                <a:off x="10339041" y="5882264"/>
                <a:ext cx="390293" cy="17061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sp>
            <p:nvSpPr>
              <p:cNvPr id="4509" name="Google Shape;4509;p20"/>
              <p:cNvSpPr/>
              <p:nvPr/>
            </p:nvSpPr>
            <p:spPr>
              <a:xfrm>
                <a:off x="10339041" y="6996101"/>
                <a:ext cx="390293" cy="592299"/>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grpSp>
        <p:grpSp>
          <p:nvGrpSpPr>
            <p:cNvPr id="4510" name="Google Shape;4510;p20"/>
            <p:cNvGrpSpPr/>
            <p:nvPr/>
          </p:nvGrpSpPr>
          <p:grpSpPr>
            <a:xfrm>
              <a:off x="16383428" y="5972977"/>
              <a:ext cx="896054" cy="2747752"/>
              <a:chOff x="15165656" y="6069657"/>
              <a:chExt cx="390293" cy="1706137"/>
            </a:xfrm>
          </p:grpSpPr>
          <p:sp>
            <p:nvSpPr>
              <p:cNvPr id="4511" name="Google Shape;4511;p20"/>
              <p:cNvSpPr/>
              <p:nvPr/>
            </p:nvSpPr>
            <p:spPr>
              <a:xfrm>
                <a:off x="15165656" y="6069657"/>
                <a:ext cx="390293" cy="17061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sp>
            <p:nvSpPr>
              <p:cNvPr id="4512" name="Google Shape;4512;p20"/>
              <p:cNvSpPr/>
              <p:nvPr/>
            </p:nvSpPr>
            <p:spPr>
              <a:xfrm>
                <a:off x="15165656" y="7031521"/>
                <a:ext cx="390293" cy="74427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grpSp>
        <p:cxnSp>
          <p:nvCxnSpPr>
            <p:cNvPr id="4513" name="Google Shape;4513;p20"/>
            <p:cNvCxnSpPr/>
            <p:nvPr/>
          </p:nvCxnSpPr>
          <p:spPr>
            <a:xfrm>
              <a:off x="7273213" y="8705683"/>
              <a:ext cx="10778114" cy="14867"/>
            </a:xfrm>
            <a:prstGeom prst="straightConnector1">
              <a:avLst/>
            </a:prstGeom>
            <a:noFill/>
            <a:ln cap="flat" cmpd="sng" w="9525">
              <a:solidFill>
                <a:schemeClr val="lt2"/>
              </a:solidFill>
              <a:prstDash val="dash"/>
              <a:round/>
              <a:headEnd len="sm" w="sm" type="none"/>
              <a:tailEnd len="sm" w="sm" type="none"/>
            </a:ln>
          </p:spPr>
        </p:cxnSp>
        <p:sp>
          <p:nvSpPr>
            <p:cNvPr id="4514" name="Google Shape;4514;p20"/>
            <p:cNvSpPr txBox="1"/>
            <p:nvPr/>
          </p:nvSpPr>
          <p:spPr>
            <a:xfrm>
              <a:off x="7735213" y="7524703"/>
              <a:ext cx="1646040" cy="4567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200"/>
                <a:buFont typeface="Arial"/>
                <a:buNone/>
              </a:pPr>
              <a:r>
                <a:rPr b="1" i="0" lang="en-US" sz="1200" u="none" cap="none" strike="noStrike">
                  <a:solidFill>
                    <a:schemeClr val="accent2"/>
                  </a:solidFill>
                  <a:latin typeface="Arial Narrow"/>
                  <a:ea typeface="Arial Narrow"/>
                  <a:cs typeface="Arial Narrow"/>
                  <a:sym typeface="Arial Narrow"/>
                </a:rPr>
                <a:t>~30–35%</a:t>
              </a:r>
              <a:endParaRPr/>
            </a:p>
          </p:txBody>
        </p:sp>
        <p:sp>
          <p:nvSpPr>
            <p:cNvPr id="4515" name="Google Shape;4515;p20"/>
            <p:cNvSpPr txBox="1"/>
            <p:nvPr/>
          </p:nvSpPr>
          <p:spPr>
            <a:xfrm>
              <a:off x="10457633" y="7402258"/>
              <a:ext cx="1646040" cy="4567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200"/>
                <a:buFont typeface="Arial"/>
                <a:buNone/>
              </a:pPr>
              <a:r>
                <a:rPr b="1" i="0" lang="en-US" sz="1200" u="none" cap="none" strike="noStrike">
                  <a:solidFill>
                    <a:schemeClr val="accent2"/>
                  </a:solidFill>
                  <a:latin typeface="Arial Narrow"/>
                  <a:ea typeface="Arial Narrow"/>
                  <a:cs typeface="Arial Narrow"/>
                  <a:sym typeface="Arial Narrow"/>
                </a:rPr>
                <a:t>~35–40%</a:t>
              </a:r>
              <a:endParaRPr/>
            </a:p>
          </p:txBody>
        </p:sp>
        <p:sp>
          <p:nvSpPr>
            <p:cNvPr id="4516" name="Google Shape;4516;p20"/>
            <p:cNvSpPr txBox="1"/>
            <p:nvPr/>
          </p:nvSpPr>
          <p:spPr>
            <a:xfrm>
              <a:off x="13275754" y="7399637"/>
              <a:ext cx="1646040" cy="4567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200"/>
                <a:buFont typeface="Arial"/>
                <a:buNone/>
              </a:pPr>
              <a:r>
                <a:rPr b="1" i="0" lang="en-US" sz="1200" u="none" cap="none" strike="noStrike">
                  <a:solidFill>
                    <a:schemeClr val="accent2"/>
                  </a:solidFill>
                  <a:latin typeface="Arial Narrow"/>
                  <a:ea typeface="Arial Narrow"/>
                  <a:cs typeface="Arial Narrow"/>
                  <a:sym typeface="Arial Narrow"/>
                </a:rPr>
                <a:t>~35–45%</a:t>
              </a:r>
              <a:endParaRPr/>
            </a:p>
          </p:txBody>
        </p:sp>
        <p:sp>
          <p:nvSpPr>
            <p:cNvPr id="4517" name="Google Shape;4517;p20"/>
            <p:cNvSpPr txBox="1"/>
            <p:nvPr/>
          </p:nvSpPr>
          <p:spPr>
            <a:xfrm>
              <a:off x="15983687" y="7152322"/>
              <a:ext cx="1646040" cy="4567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accent2"/>
                </a:buClr>
                <a:buSzPts val="1200"/>
                <a:buFont typeface="Arial"/>
                <a:buNone/>
              </a:pPr>
              <a:r>
                <a:rPr b="1" i="0" lang="en-US" sz="1200" u="none" cap="none" strike="noStrike">
                  <a:solidFill>
                    <a:schemeClr val="accent2"/>
                  </a:solidFill>
                  <a:latin typeface="Arial Narrow"/>
                  <a:ea typeface="Arial Narrow"/>
                  <a:cs typeface="Arial Narrow"/>
                  <a:sym typeface="Arial Narrow"/>
                </a:rPr>
                <a:t>~40–45%</a:t>
              </a:r>
              <a:endParaRPr/>
            </a:p>
          </p:txBody>
        </p:sp>
      </p:grpSp>
      <p:grpSp>
        <p:nvGrpSpPr>
          <p:cNvPr id="4518" name="Google Shape;4518;p20"/>
          <p:cNvGrpSpPr/>
          <p:nvPr/>
        </p:nvGrpSpPr>
        <p:grpSpPr>
          <a:xfrm>
            <a:off x="4528407" y="3867648"/>
            <a:ext cx="6535858" cy="1669212"/>
            <a:chOff x="7261275" y="3550001"/>
            <a:chExt cx="10778114" cy="2752654"/>
          </a:xfrm>
        </p:grpSpPr>
        <p:grpSp>
          <p:nvGrpSpPr>
            <p:cNvPr id="4519" name="Google Shape;4519;p20"/>
            <p:cNvGrpSpPr/>
            <p:nvPr/>
          </p:nvGrpSpPr>
          <p:grpSpPr>
            <a:xfrm>
              <a:off x="8112940" y="3550001"/>
              <a:ext cx="884155" cy="2747752"/>
              <a:chOff x="7705495" y="4166192"/>
              <a:chExt cx="390293" cy="1706137"/>
            </a:xfrm>
          </p:grpSpPr>
          <p:sp>
            <p:nvSpPr>
              <p:cNvPr id="4520" name="Google Shape;4520;p20"/>
              <p:cNvSpPr/>
              <p:nvPr/>
            </p:nvSpPr>
            <p:spPr>
              <a:xfrm>
                <a:off x="7705495" y="4166192"/>
                <a:ext cx="390293" cy="17061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sp>
            <p:nvSpPr>
              <p:cNvPr id="4521" name="Google Shape;4521;p20"/>
              <p:cNvSpPr/>
              <p:nvPr/>
            </p:nvSpPr>
            <p:spPr>
              <a:xfrm>
                <a:off x="7705495" y="5754029"/>
                <a:ext cx="390293" cy="118299"/>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grpSp>
        <p:grpSp>
          <p:nvGrpSpPr>
            <p:cNvPr id="4522" name="Google Shape;4522;p20"/>
            <p:cNvGrpSpPr/>
            <p:nvPr/>
          </p:nvGrpSpPr>
          <p:grpSpPr>
            <a:xfrm>
              <a:off x="10857027" y="3550001"/>
              <a:ext cx="884157" cy="2747752"/>
              <a:chOff x="10350192" y="4166192"/>
              <a:chExt cx="390294" cy="1706137"/>
            </a:xfrm>
          </p:grpSpPr>
          <p:sp>
            <p:nvSpPr>
              <p:cNvPr id="4523" name="Google Shape;4523;p20"/>
              <p:cNvSpPr/>
              <p:nvPr/>
            </p:nvSpPr>
            <p:spPr>
              <a:xfrm>
                <a:off x="10350193" y="4166192"/>
                <a:ext cx="390293" cy="17061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sp>
            <p:nvSpPr>
              <p:cNvPr id="4524" name="Google Shape;4524;p20"/>
              <p:cNvSpPr/>
              <p:nvPr/>
            </p:nvSpPr>
            <p:spPr>
              <a:xfrm>
                <a:off x="10350192" y="5557025"/>
                <a:ext cx="390293" cy="308882"/>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grpSp>
        <p:grpSp>
          <p:nvGrpSpPr>
            <p:cNvPr id="4525" name="Google Shape;4525;p20"/>
            <p:cNvGrpSpPr/>
            <p:nvPr/>
          </p:nvGrpSpPr>
          <p:grpSpPr>
            <a:xfrm>
              <a:off x="13627375" y="3550001"/>
              <a:ext cx="884157" cy="2747752"/>
              <a:chOff x="12855498" y="4166192"/>
              <a:chExt cx="390294" cy="1706137"/>
            </a:xfrm>
          </p:grpSpPr>
          <p:sp>
            <p:nvSpPr>
              <p:cNvPr id="4526" name="Google Shape;4526;p20"/>
              <p:cNvSpPr/>
              <p:nvPr/>
            </p:nvSpPr>
            <p:spPr>
              <a:xfrm>
                <a:off x="12855499" y="4166192"/>
                <a:ext cx="390293" cy="17061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sp>
            <p:nvSpPr>
              <p:cNvPr id="4527" name="Google Shape;4527;p20"/>
              <p:cNvSpPr/>
              <p:nvPr/>
            </p:nvSpPr>
            <p:spPr>
              <a:xfrm>
                <a:off x="12855498" y="5359727"/>
                <a:ext cx="390293" cy="508591"/>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grpSp>
        <p:grpSp>
          <p:nvGrpSpPr>
            <p:cNvPr id="4528" name="Google Shape;4528;p20"/>
            <p:cNvGrpSpPr/>
            <p:nvPr/>
          </p:nvGrpSpPr>
          <p:grpSpPr>
            <a:xfrm>
              <a:off x="16368274" y="3550002"/>
              <a:ext cx="884158" cy="2752653"/>
              <a:chOff x="15165656" y="4166192"/>
              <a:chExt cx="390294" cy="1709180"/>
            </a:xfrm>
          </p:grpSpPr>
          <p:sp>
            <p:nvSpPr>
              <p:cNvPr id="4529" name="Google Shape;4529;p20"/>
              <p:cNvSpPr/>
              <p:nvPr/>
            </p:nvSpPr>
            <p:spPr>
              <a:xfrm>
                <a:off x="15165657" y="4166192"/>
                <a:ext cx="390293" cy="170613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sp>
            <p:nvSpPr>
              <p:cNvPr id="4530" name="Google Shape;4530;p20"/>
              <p:cNvSpPr/>
              <p:nvPr/>
            </p:nvSpPr>
            <p:spPr>
              <a:xfrm>
                <a:off x="15165656" y="5032245"/>
                <a:ext cx="390293" cy="843127"/>
              </a:xfrm>
              <a:prstGeom prst="rect">
                <a:avLst/>
              </a:prstGeom>
              <a:solidFill>
                <a:srgbClr val="26262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662" u="none" cap="none" strike="noStrike">
                  <a:solidFill>
                    <a:schemeClr val="dk1"/>
                  </a:solidFill>
                  <a:latin typeface="Arial"/>
                  <a:ea typeface="Arial"/>
                  <a:cs typeface="Arial"/>
                  <a:sym typeface="Arial"/>
                </a:endParaRPr>
              </a:p>
            </p:txBody>
          </p:sp>
        </p:grpSp>
        <p:cxnSp>
          <p:nvCxnSpPr>
            <p:cNvPr id="4531" name="Google Shape;4531;p20"/>
            <p:cNvCxnSpPr/>
            <p:nvPr/>
          </p:nvCxnSpPr>
          <p:spPr>
            <a:xfrm>
              <a:off x="7261275" y="6282032"/>
              <a:ext cx="10778114" cy="14867"/>
            </a:xfrm>
            <a:prstGeom prst="straightConnector1">
              <a:avLst/>
            </a:prstGeom>
            <a:noFill/>
            <a:ln cap="flat" cmpd="sng" w="19050">
              <a:solidFill>
                <a:schemeClr val="lt2"/>
              </a:solidFill>
              <a:prstDash val="dot"/>
              <a:round/>
              <a:headEnd len="sm" w="sm" type="none"/>
              <a:tailEnd len="sm" w="sm" type="none"/>
            </a:ln>
          </p:spPr>
        </p:cxnSp>
        <p:sp>
          <p:nvSpPr>
            <p:cNvPr id="4532" name="Google Shape;4532;p20"/>
            <p:cNvSpPr txBox="1"/>
            <p:nvPr/>
          </p:nvSpPr>
          <p:spPr>
            <a:xfrm>
              <a:off x="7717960" y="5712321"/>
              <a:ext cx="1646040" cy="4567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Narrow"/>
                  <a:ea typeface="Arial Narrow"/>
                  <a:cs typeface="Arial Narrow"/>
                  <a:sym typeface="Arial Narrow"/>
                </a:rPr>
                <a:t>Rare &lt;2%</a:t>
              </a:r>
              <a:endParaRPr/>
            </a:p>
          </p:txBody>
        </p:sp>
        <p:sp>
          <p:nvSpPr>
            <p:cNvPr id="4533" name="Google Shape;4533;p20"/>
            <p:cNvSpPr txBox="1"/>
            <p:nvPr/>
          </p:nvSpPr>
          <p:spPr>
            <a:xfrm>
              <a:off x="10440380" y="5401769"/>
              <a:ext cx="1646040" cy="4567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Narrow"/>
                  <a:ea typeface="Arial Narrow"/>
                  <a:cs typeface="Arial Narrow"/>
                  <a:sym typeface="Arial Narrow"/>
                </a:rPr>
                <a:t>~5–10%</a:t>
              </a:r>
              <a:endParaRPr/>
            </a:p>
          </p:txBody>
        </p:sp>
        <p:sp>
          <p:nvSpPr>
            <p:cNvPr id="4534" name="Google Shape;4534;p20"/>
            <p:cNvSpPr txBox="1"/>
            <p:nvPr/>
          </p:nvSpPr>
          <p:spPr>
            <a:xfrm>
              <a:off x="13258501" y="5073965"/>
              <a:ext cx="1646040" cy="4567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Narrow"/>
                  <a:ea typeface="Arial Narrow"/>
                  <a:cs typeface="Arial Narrow"/>
                  <a:sym typeface="Arial Narrow"/>
                </a:rPr>
                <a:t>~20–40%</a:t>
              </a:r>
              <a:endParaRPr/>
            </a:p>
          </p:txBody>
        </p:sp>
        <p:sp>
          <p:nvSpPr>
            <p:cNvPr id="4535" name="Google Shape;4535;p20"/>
            <p:cNvSpPr txBox="1"/>
            <p:nvPr/>
          </p:nvSpPr>
          <p:spPr>
            <a:xfrm>
              <a:off x="15966434" y="4539127"/>
              <a:ext cx="1646040" cy="4567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00000"/>
                  </a:solidFill>
                  <a:latin typeface="Arial Narrow"/>
                  <a:ea typeface="Arial Narrow"/>
                  <a:cs typeface="Arial Narrow"/>
                  <a:sym typeface="Arial Narrow"/>
                </a:rPr>
                <a:t>~40–50%</a:t>
              </a:r>
              <a:endParaRPr/>
            </a:p>
          </p:txBody>
        </p:sp>
      </p:grpSp>
      <p:sp>
        <p:nvSpPr>
          <p:cNvPr id="4536" name="Google Shape;4536;p20"/>
          <p:cNvSpPr txBox="1"/>
          <p:nvPr/>
        </p:nvSpPr>
        <p:spPr>
          <a:xfrm>
            <a:off x="431799" y="6290220"/>
            <a:ext cx="8931141" cy="13102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b="0" i="0" lang="en-US" sz="800" u="none" cap="none" strike="noStrike">
                <a:solidFill>
                  <a:srgbClr val="262626"/>
                </a:solidFill>
                <a:latin typeface="Arial Narrow"/>
                <a:ea typeface="Arial Narrow"/>
                <a:cs typeface="Arial Narrow"/>
                <a:sym typeface="Arial Narrow"/>
              </a:rPr>
              <a:t>1L, first-line; 2L, second-line; 3L+, third-line plus; </a:t>
            </a:r>
            <a:r>
              <a:rPr b="0" i="1" lang="en-US" sz="800" u="none" cap="none" strike="noStrike">
                <a:solidFill>
                  <a:srgbClr val="262626"/>
                </a:solidFill>
                <a:latin typeface="Arial Narrow"/>
                <a:ea typeface="Arial Narrow"/>
                <a:cs typeface="Arial Narrow"/>
                <a:sym typeface="Arial Narrow"/>
              </a:rPr>
              <a:t>ESR1</a:t>
            </a:r>
            <a:r>
              <a:rPr b="0" i="0" lang="en-US" sz="800" u="none" cap="none" strike="noStrike">
                <a:solidFill>
                  <a:srgbClr val="262626"/>
                </a:solidFill>
                <a:latin typeface="Arial Narrow"/>
                <a:ea typeface="Arial Narrow"/>
                <a:cs typeface="Arial Narrow"/>
                <a:sym typeface="Arial Narrow"/>
              </a:rPr>
              <a:t>, estrogen receptor 1; PIK3CA, phosphatidylinositol-3-kinase catalytic subunit alpha.</a:t>
            </a:r>
            <a:endParaRPr b="0" i="0" sz="800" u="none" cap="none" strike="noStrike">
              <a:solidFill>
                <a:srgbClr val="262626"/>
              </a:solidFill>
              <a:latin typeface="Arial Narrow"/>
              <a:ea typeface="Arial Narrow"/>
              <a:cs typeface="Arial Narrow"/>
              <a:sym typeface="Arial Narrow"/>
            </a:endParaRPr>
          </a:p>
          <a:p>
            <a:pPr indent="0" lvl="0" marL="0" marR="0" rtl="0" algn="l">
              <a:lnSpc>
                <a:spcPct val="100000"/>
              </a:lnSpc>
              <a:spcBef>
                <a:spcPts val="0"/>
              </a:spcBef>
              <a:spcAft>
                <a:spcPts val="0"/>
              </a:spcAft>
              <a:buNone/>
            </a:pPr>
            <a:r>
              <a:rPr b="0" i="0" lang="en-US" sz="800" u="none" cap="none" strike="noStrike">
                <a:solidFill>
                  <a:srgbClr val="262626"/>
                </a:solidFill>
                <a:latin typeface="Arial Narrow"/>
                <a:ea typeface="Arial Narrow"/>
                <a:cs typeface="Arial Narrow"/>
                <a:sym typeface="Arial Narrow"/>
              </a:rPr>
              <a:t>1. Sandbothe M, et al. </a:t>
            </a:r>
            <a:r>
              <a:rPr b="0" i="1" lang="en-US" sz="800" u="none" cap="none" strike="noStrike">
                <a:solidFill>
                  <a:srgbClr val="262626"/>
                </a:solidFill>
                <a:latin typeface="Arial Narrow"/>
                <a:ea typeface="Arial Narrow"/>
                <a:cs typeface="Arial Narrow"/>
                <a:sym typeface="Arial Narrow"/>
              </a:rPr>
              <a:t>Virchows Arch</a:t>
            </a:r>
            <a:r>
              <a:rPr b="0" i="0" lang="en-US" sz="800" u="none" cap="none" strike="noStrike">
                <a:solidFill>
                  <a:srgbClr val="262626"/>
                </a:solidFill>
                <a:latin typeface="Arial Narrow"/>
                <a:ea typeface="Arial Narrow"/>
                <a:cs typeface="Arial Narrow"/>
                <a:sym typeface="Arial Narrow"/>
              </a:rPr>
              <a:t>. 2025 Oct;487(4):895-899; 2. Zundelevich A, </a:t>
            </a:r>
            <a:r>
              <a:rPr b="0" i="1" lang="en-US" sz="800" u="none" cap="none" strike="noStrike">
                <a:solidFill>
                  <a:srgbClr val="262626"/>
                </a:solidFill>
                <a:latin typeface="Arial Narrow"/>
                <a:ea typeface="Arial Narrow"/>
                <a:cs typeface="Arial Narrow"/>
                <a:sym typeface="Arial Narrow"/>
              </a:rPr>
              <a:t>Breast Cancer Res</a:t>
            </a:r>
            <a:r>
              <a:rPr b="0" i="0" lang="en-US" sz="800" u="none" cap="none" strike="noStrike">
                <a:solidFill>
                  <a:srgbClr val="262626"/>
                </a:solidFill>
                <a:latin typeface="Arial Narrow"/>
                <a:ea typeface="Arial Narrow"/>
                <a:cs typeface="Arial Narrow"/>
                <a:sym typeface="Arial Narrow"/>
              </a:rPr>
              <a:t>. 2020 Feb 3;22(1):16. Erratum in: </a:t>
            </a:r>
            <a:r>
              <a:rPr b="0" i="1" lang="en-US" sz="800" u="none" cap="none" strike="noStrike">
                <a:solidFill>
                  <a:srgbClr val="262626"/>
                </a:solidFill>
                <a:latin typeface="Arial Narrow"/>
                <a:ea typeface="Arial Narrow"/>
                <a:cs typeface="Arial Narrow"/>
                <a:sym typeface="Arial Narrow"/>
              </a:rPr>
              <a:t>Breast Cancer Res</a:t>
            </a:r>
            <a:r>
              <a:rPr b="0" i="0" lang="en-US" sz="800" u="none" cap="none" strike="noStrike">
                <a:solidFill>
                  <a:srgbClr val="262626"/>
                </a:solidFill>
                <a:latin typeface="Arial Narrow"/>
                <a:ea typeface="Arial Narrow"/>
                <a:cs typeface="Arial Narrow"/>
                <a:sym typeface="Arial Narrow"/>
              </a:rPr>
              <a:t>. 2020 Mar 12;22(1):28; 3. The Cancer Genome Atlas Network. </a:t>
            </a:r>
            <a:r>
              <a:rPr b="0" i="1" lang="en-US" sz="800" u="none" cap="none" strike="noStrike">
                <a:solidFill>
                  <a:srgbClr val="262626"/>
                </a:solidFill>
                <a:latin typeface="Arial Narrow"/>
                <a:ea typeface="Arial Narrow"/>
                <a:cs typeface="Arial Narrow"/>
                <a:sym typeface="Arial Narrow"/>
              </a:rPr>
              <a:t>Nature</a:t>
            </a:r>
            <a:r>
              <a:rPr b="0" i="0" lang="en-US" sz="800" u="none" cap="none" strike="noStrike">
                <a:solidFill>
                  <a:srgbClr val="262626"/>
                </a:solidFill>
                <a:latin typeface="Arial Narrow"/>
                <a:ea typeface="Arial Narrow"/>
                <a:cs typeface="Arial Narrow"/>
                <a:sym typeface="Arial Narrow"/>
              </a:rPr>
              <a:t>. 2012;490(7418):61-70; 4. Andre F, et al. </a:t>
            </a:r>
            <a:r>
              <a:rPr b="0" i="1" lang="en-US" sz="800" u="none" cap="none" strike="noStrike">
                <a:solidFill>
                  <a:srgbClr val="262626"/>
                </a:solidFill>
                <a:latin typeface="Arial Narrow"/>
                <a:ea typeface="Arial Narrow"/>
                <a:cs typeface="Arial Narrow"/>
                <a:sym typeface="Arial Narrow"/>
              </a:rPr>
              <a:t>N Engl J Med</a:t>
            </a:r>
            <a:r>
              <a:rPr b="0" i="0" lang="en-US" sz="800" u="none" cap="none" strike="noStrike">
                <a:solidFill>
                  <a:srgbClr val="262626"/>
                </a:solidFill>
                <a:latin typeface="Arial Narrow"/>
                <a:ea typeface="Arial Narrow"/>
                <a:cs typeface="Arial Narrow"/>
                <a:sym typeface="Arial Narrow"/>
              </a:rPr>
              <a:t>. 2019;380(20):1929-1940; 5. Pereira B, et al. </a:t>
            </a:r>
            <a:r>
              <a:rPr b="0" i="1" lang="en-US" sz="800" u="none" cap="none" strike="noStrike">
                <a:solidFill>
                  <a:srgbClr val="262626"/>
                </a:solidFill>
                <a:latin typeface="Arial Narrow"/>
                <a:ea typeface="Arial Narrow"/>
                <a:cs typeface="Arial Narrow"/>
                <a:sym typeface="Arial Narrow"/>
              </a:rPr>
              <a:t>Nat Commun</a:t>
            </a:r>
            <a:r>
              <a:rPr b="0" i="0" lang="en-US" sz="800" u="none" cap="none" strike="noStrike">
                <a:solidFill>
                  <a:srgbClr val="262626"/>
                </a:solidFill>
                <a:latin typeface="Arial Narrow"/>
                <a:ea typeface="Arial Narrow"/>
                <a:cs typeface="Arial Narrow"/>
                <a:sym typeface="Arial Narrow"/>
              </a:rPr>
              <a:t>. 2016;7:11479; 6. Zardavas D, et al. </a:t>
            </a:r>
            <a:r>
              <a:rPr b="0" i="1" lang="en-US" sz="800" u="none" cap="none" strike="noStrike">
                <a:solidFill>
                  <a:srgbClr val="262626"/>
                </a:solidFill>
                <a:latin typeface="Arial Narrow"/>
                <a:ea typeface="Arial Narrow"/>
                <a:cs typeface="Arial Narrow"/>
                <a:sym typeface="Arial Narrow"/>
              </a:rPr>
              <a:t>Breast Cancer Res</a:t>
            </a:r>
            <a:r>
              <a:rPr b="0" i="0" lang="en-US" sz="800" u="none" cap="none" strike="noStrike">
                <a:solidFill>
                  <a:srgbClr val="262626"/>
                </a:solidFill>
                <a:latin typeface="Arial Narrow"/>
                <a:ea typeface="Arial Narrow"/>
                <a:cs typeface="Arial Narrow"/>
                <a:sym typeface="Arial Narrow"/>
              </a:rPr>
              <a:t>. 2014,16:201; 7. O'Leary B, et al. </a:t>
            </a:r>
            <a:r>
              <a:rPr b="0" i="1" lang="en-US" sz="800" u="none" cap="none" strike="noStrike">
                <a:solidFill>
                  <a:srgbClr val="262626"/>
                </a:solidFill>
                <a:latin typeface="Arial Narrow"/>
                <a:ea typeface="Arial Narrow"/>
                <a:cs typeface="Arial Narrow"/>
                <a:sym typeface="Arial Narrow"/>
              </a:rPr>
              <a:t>Nat Commun</a:t>
            </a:r>
            <a:r>
              <a:rPr b="0" i="0" lang="en-US" sz="800" u="none" cap="none" strike="noStrike">
                <a:solidFill>
                  <a:srgbClr val="262626"/>
                </a:solidFill>
                <a:latin typeface="Arial Narrow"/>
                <a:ea typeface="Arial Narrow"/>
                <a:cs typeface="Arial Narrow"/>
                <a:sym typeface="Arial Narrow"/>
              </a:rPr>
              <a:t>. 2018; 9(1):896;</a:t>
            </a:r>
            <a:br>
              <a:rPr b="0" i="0" lang="en-US" sz="800" u="none" cap="none" strike="noStrike">
                <a:solidFill>
                  <a:srgbClr val="262626"/>
                </a:solidFill>
                <a:latin typeface="Arial Narrow"/>
                <a:ea typeface="Arial Narrow"/>
                <a:cs typeface="Arial Narrow"/>
                <a:sym typeface="Arial Narrow"/>
              </a:rPr>
            </a:br>
            <a:r>
              <a:rPr b="0" i="0" lang="en-US" sz="800" u="none" cap="none" strike="noStrike">
                <a:solidFill>
                  <a:srgbClr val="262626"/>
                </a:solidFill>
                <a:latin typeface="Arial Narrow"/>
                <a:ea typeface="Arial Narrow"/>
                <a:cs typeface="Arial Narrow"/>
                <a:sym typeface="Arial Narrow"/>
              </a:rPr>
              <a:t>8. Wander SA, et al. </a:t>
            </a:r>
            <a:r>
              <a:rPr b="0" i="1" lang="en-US" sz="800" u="none" cap="none" strike="noStrike">
                <a:solidFill>
                  <a:srgbClr val="262626"/>
                </a:solidFill>
                <a:latin typeface="Arial Narrow"/>
                <a:ea typeface="Arial Narrow"/>
                <a:cs typeface="Arial Narrow"/>
                <a:sym typeface="Arial Narrow"/>
              </a:rPr>
              <a:t>Cancer Discov</a:t>
            </a:r>
            <a:r>
              <a:rPr b="0" i="0" lang="en-US" sz="800" u="none" cap="none" strike="noStrike">
                <a:solidFill>
                  <a:srgbClr val="262626"/>
                </a:solidFill>
                <a:latin typeface="Arial Narrow"/>
                <a:ea typeface="Arial Narrow"/>
                <a:cs typeface="Arial Narrow"/>
                <a:sym typeface="Arial Narrow"/>
              </a:rPr>
              <a:t>. 2020;10(8):1174-1193; 9. Mosele F, et al. </a:t>
            </a:r>
            <a:r>
              <a:rPr b="0" i="1" lang="en-US" sz="800" u="none" cap="none" strike="noStrike">
                <a:solidFill>
                  <a:srgbClr val="262626"/>
                </a:solidFill>
                <a:latin typeface="Arial Narrow"/>
                <a:ea typeface="Arial Narrow"/>
                <a:cs typeface="Arial Narrow"/>
                <a:sym typeface="Arial Narrow"/>
              </a:rPr>
              <a:t>Ann Oncol</a:t>
            </a:r>
            <a:r>
              <a:rPr b="0" i="0" lang="en-US" sz="800" u="none" cap="none" strike="noStrike">
                <a:solidFill>
                  <a:srgbClr val="262626"/>
                </a:solidFill>
                <a:latin typeface="Arial Narrow"/>
                <a:ea typeface="Arial Narrow"/>
                <a:cs typeface="Arial Narrow"/>
                <a:sym typeface="Arial Narrow"/>
              </a:rPr>
              <a:t>. 2020;31(11):1491-1505; 10. Toy W, et al. </a:t>
            </a:r>
            <a:r>
              <a:rPr b="0" i="1" lang="en-US" sz="800" u="none" cap="none" strike="noStrike">
                <a:solidFill>
                  <a:srgbClr val="262626"/>
                </a:solidFill>
                <a:latin typeface="Arial Narrow"/>
                <a:ea typeface="Arial Narrow"/>
                <a:cs typeface="Arial Narrow"/>
                <a:sym typeface="Arial Narrow"/>
              </a:rPr>
              <a:t>Nat Genet</a:t>
            </a:r>
            <a:r>
              <a:rPr b="0" i="0" lang="en-US" sz="800" u="none" cap="none" strike="noStrike">
                <a:solidFill>
                  <a:srgbClr val="262626"/>
                </a:solidFill>
                <a:latin typeface="Arial Narrow"/>
                <a:ea typeface="Arial Narrow"/>
                <a:cs typeface="Arial Narrow"/>
                <a:sym typeface="Arial Narrow"/>
              </a:rPr>
              <a:t>. 2013;45(12):1439-1445; 11. Robinson DR, et al. </a:t>
            </a:r>
            <a:r>
              <a:rPr b="0" i="1" lang="en-US" sz="800" u="none" cap="none" strike="noStrike">
                <a:solidFill>
                  <a:srgbClr val="262626"/>
                </a:solidFill>
                <a:latin typeface="Arial Narrow"/>
                <a:ea typeface="Arial Narrow"/>
                <a:cs typeface="Arial Narrow"/>
                <a:sym typeface="Arial Narrow"/>
              </a:rPr>
              <a:t>Nat Genet</a:t>
            </a:r>
            <a:r>
              <a:rPr b="0" i="0" lang="en-US" sz="800" u="none" cap="none" strike="noStrike">
                <a:solidFill>
                  <a:srgbClr val="262626"/>
                </a:solidFill>
                <a:latin typeface="Arial Narrow"/>
                <a:ea typeface="Arial Narrow"/>
                <a:cs typeface="Arial Narrow"/>
                <a:sym typeface="Arial Narrow"/>
              </a:rPr>
              <a:t>. 2013;45(12):1446-1451; </a:t>
            </a:r>
            <a:br>
              <a:rPr b="0" i="0" lang="en-US" sz="800" u="none" cap="none" strike="noStrike">
                <a:solidFill>
                  <a:srgbClr val="262626"/>
                </a:solidFill>
                <a:latin typeface="Arial Narrow"/>
                <a:ea typeface="Arial Narrow"/>
                <a:cs typeface="Arial Narrow"/>
                <a:sym typeface="Arial Narrow"/>
              </a:rPr>
            </a:br>
            <a:r>
              <a:rPr b="0" i="0" lang="en-US" sz="800" u="none" cap="none" strike="noStrike">
                <a:solidFill>
                  <a:srgbClr val="262626"/>
                </a:solidFill>
                <a:latin typeface="Arial Narrow"/>
                <a:ea typeface="Arial Narrow"/>
                <a:cs typeface="Arial Narrow"/>
                <a:sym typeface="Arial Narrow"/>
              </a:rPr>
              <a:t>12. Fribbens C, et al. </a:t>
            </a:r>
            <a:r>
              <a:rPr b="0" i="1" lang="en-US" sz="800" u="none" cap="none" strike="noStrike">
                <a:solidFill>
                  <a:srgbClr val="262626"/>
                </a:solidFill>
                <a:latin typeface="Arial Narrow"/>
                <a:ea typeface="Arial Narrow"/>
                <a:cs typeface="Arial Narrow"/>
                <a:sym typeface="Arial Narrow"/>
              </a:rPr>
              <a:t>J Clin Oncol</a:t>
            </a:r>
            <a:r>
              <a:rPr b="0" i="0" lang="en-US" sz="800" u="none" cap="none" strike="noStrike">
                <a:solidFill>
                  <a:srgbClr val="262626"/>
                </a:solidFill>
                <a:latin typeface="Arial Narrow"/>
                <a:ea typeface="Arial Narrow"/>
                <a:cs typeface="Arial Narrow"/>
                <a:sym typeface="Arial Narrow"/>
              </a:rPr>
              <a:t>. 2016;34(19):2219-2226; 13. Chandarlapaty S, et al. </a:t>
            </a:r>
            <a:r>
              <a:rPr b="0" i="1" lang="en-US" sz="800" u="none" cap="none" strike="noStrike">
                <a:solidFill>
                  <a:srgbClr val="262626"/>
                </a:solidFill>
                <a:latin typeface="Arial Narrow"/>
                <a:ea typeface="Arial Narrow"/>
                <a:cs typeface="Arial Narrow"/>
                <a:sym typeface="Arial Narrow"/>
              </a:rPr>
              <a:t>JAMA Oncol</a:t>
            </a:r>
            <a:r>
              <a:rPr b="0" i="0" lang="en-US" sz="800" u="none" cap="none" strike="noStrike">
                <a:solidFill>
                  <a:srgbClr val="262626"/>
                </a:solidFill>
                <a:latin typeface="Arial Narrow"/>
                <a:ea typeface="Arial Narrow"/>
                <a:cs typeface="Arial Narrow"/>
                <a:sym typeface="Arial Narrow"/>
              </a:rPr>
              <a:t>. 2016;2(10):1310-1315; 14. Schiavon G, et al. </a:t>
            </a:r>
            <a:r>
              <a:rPr b="0" i="1" lang="en-US" sz="800" u="none" cap="none" strike="noStrike">
                <a:solidFill>
                  <a:srgbClr val="262626"/>
                </a:solidFill>
                <a:latin typeface="Arial Narrow"/>
                <a:ea typeface="Arial Narrow"/>
                <a:cs typeface="Arial Narrow"/>
                <a:sym typeface="Arial Narrow"/>
              </a:rPr>
              <a:t>Sci Transl Med</a:t>
            </a:r>
            <a:r>
              <a:rPr b="0" i="0" lang="en-US" sz="800" u="none" cap="none" strike="noStrike">
                <a:solidFill>
                  <a:srgbClr val="262626"/>
                </a:solidFill>
                <a:latin typeface="Arial Narrow"/>
                <a:ea typeface="Arial Narrow"/>
                <a:cs typeface="Arial Narrow"/>
                <a:sym typeface="Arial Narrow"/>
              </a:rPr>
              <a:t>. 2015;7(313):313ra182; </a:t>
            </a:r>
            <a:br>
              <a:rPr b="0" i="0" lang="en-US" sz="800" u="none" cap="none" strike="noStrike">
                <a:solidFill>
                  <a:srgbClr val="262626"/>
                </a:solidFill>
                <a:latin typeface="Arial Narrow"/>
                <a:ea typeface="Arial Narrow"/>
                <a:cs typeface="Arial Narrow"/>
                <a:sym typeface="Arial Narrow"/>
              </a:rPr>
            </a:br>
            <a:r>
              <a:rPr b="0" i="0" lang="en-US" sz="800" u="none" cap="none" strike="noStrike">
                <a:solidFill>
                  <a:srgbClr val="262626"/>
                </a:solidFill>
                <a:latin typeface="Arial Narrow"/>
                <a:ea typeface="Arial Narrow"/>
                <a:cs typeface="Arial Narrow"/>
                <a:sym typeface="Arial Narrow"/>
              </a:rPr>
              <a:t>15. Bidard FC, et al. </a:t>
            </a:r>
            <a:r>
              <a:rPr b="0" i="1" lang="en-US" sz="800" u="none" cap="none" strike="noStrike">
                <a:solidFill>
                  <a:srgbClr val="262626"/>
                </a:solidFill>
                <a:latin typeface="Arial Narrow"/>
                <a:ea typeface="Arial Narrow"/>
                <a:cs typeface="Arial Narrow"/>
                <a:sym typeface="Arial Narrow"/>
              </a:rPr>
              <a:t>Lancet Oncol</a:t>
            </a:r>
            <a:r>
              <a:rPr b="0" i="0" lang="en-US" sz="800" u="none" cap="none" strike="noStrike">
                <a:solidFill>
                  <a:srgbClr val="262626"/>
                </a:solidFill>
                <a:latin typeface="Arial Narrow"/>
                <a:ea typeface="Arial Narrow"/>
                <a:cs typeface="Arial Narrow"/>
                <a:sym typeface="Arial Narrow"/>
              </a:rPr>
              <a:t>. 2022;23:1367-1377; 16. Clatot F, et al. </a:t>
            </a:r>
            <a:r>
              <a:rPr b="0" i="1" lang="en-US" sz="800" u="none" cap="none" strike="noStrike">
                <a:solidFill>
                  <a:srgbClr val="262626"/>
                </a:solidFill>
                <a:latin typeface="Arial Narrow"/>
                <a:ea typeface="Arial Narrow"/>
                <a:cs typeface="Arial Narrow"/>
                <a:sym typeface="Arial Narrow"/>
              </a:rPr>
              <a:t>Breast Cancer Res</a:t>
            </a:r>
            <a:r>
              <a:rPr b="0" i="0" lang="en-US" sz="800" u="none" cap="none" strike="noStrike">
                <a:solidFill>
                  <a:srgbClr val="262626"/>
                </a:solidFill>
                <a:latin typeface="Arial Narrow"/>
                <a:ea typeface="Arial Narrow"/>
                <a:cs typeface="Arial Narrow"/>
                <a:sym typeface="Arial Narrow"/>
              </a:rPr>
              <a:t>. 2020;22(1):56; 17. O'Leary B. </a:t>
            </a:r>
            <a:r>
              <a:rPr b="0" i="1" lang="en-US" sz="800" u="none" cap="none" strike="noStrike">
                <a:solidFill>
                  <a:srgbClr val="262626"/>
                </a:solidFill>
                <a:latin typeface="Arial Narrow"/>
                <a:ea typeface="Arial Narrow"/>
                <a:cs typeface="Arial Narrow"/>
                <a:sym typeface="Arial Narrow"/>
              </a:rPr>
              <a:t>Cancer Discov</a:t>
            </a:r>
            <a:r>
              <a:rPr b="0" i="0" lang="en-US" sz="800" u="none" cap="none" strike="noStrike">
                <a:solidFill>
                  <a:srgbClr val="262626"/>
                </a:solidFill>
                <a:latin typeface="Arial Narrow"/>
                <a:ea typeface="Arial Narrow"/>
                <a:cs typeface="Arial Narrow"/>
                <a:sym typeface="Arial Narrow"/>
              </a:rPr>
              <a:t>. 2018;8(11):1390-1403.</a:t>
            </a:r>
            <a:endParaRPr/>
          </a:p>
        </p:txBody>
      </p:sp>
      <p:sp>
        <p:nvSpPr>
          <p:cNvPr id="4537" name="Google Shape;4537;p20"/>
          <p:cNvSpPr txBox="1"/>
          <p:nvPr/>
        </p:nvSpPr>
        <p:spPr>
          <a:xfrm>
            <a:off x="0" y="6283765"/>
            <a:ext cx="431800" cy="131027"/>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1"/>
          <p:cNvSpPr/>
          <p:nvPr/>
        </p:nvSpPr>
        <p:spPr>
          <a:xfrm>
            <a:off x="627402" y="5494761"/>
            <a:ext cx="698571" cy="670096"/>
          </a:xfrm>
          <a:prstGeom prst="ellipse">
            <a:avLst/>
          </a:prstGeom>
          <a:solidFill>
            <a:schemeClr val="lt1"/>
          </a:solidFill>
          <a:ln>
            <a:noFill/>
          </a:ln>
        </p:spPr>
        <p:txBody>
          <a:bodyPr anchorCtr="0" anchor="ctr" bIns="72000" lIns="684000" spcFirstLastPara="1" rIns="108000" wrap="square" tIns="72000">
            <a:noAutofit/>
          </a:bodyPr>
          <a:lstStyle/>
          <a:p>
            <a:pPr indent="0" lvl="0" marL="0" marR="0" rtl="0" algn="ctr">
              <a:lnSpc>
                <a:spcPct val="100000"/>
              </a:lnSpc>
              <a:spcBef>
                <a:spcPts val="0"/>
              </a:spcBef>
              <a:spcAft>
                <a:spcPts val="0"/>
              </a:spcAft>
              <a:buClr>
                <a:srgbClr val="000000"/>
              </a:buClr>
              <a:buSzPts val="3958"/>
              <a:buFont typeface="Arial"/>
              <a:buNone/>
            </a:pPr>
            <a:r>
              <a:t/>
            </a:r>
            <a:endParaRPr b="0" i="0" sz="2133" u="none" cap="none" strike="noStrike">
              <a:solidFill>
                <a:srgbClr val="FFFFFF"/>
              </a:solidFill>
              <a:latin typeface="Arial"/>
              <a:ea typeface="Arial"/>
              <a:cs typeface="Arial"/>
              <a:sym typeface="Arial"/>
            </a:endParaRPr>
          </a:p>
        </p:txBody>
      </p:sp>
      <p:grpSp>
        <p:nvGrpSpPr>
          <p:cNvPr id="301" name="Google Shape;301;p21"/>
          <p:cNvGrpSpPr/>
          <p:nvPr/>
        </p:nvGrpSpPr>
        <p:grpSpPr>
          <a:xfrm>
            <a:off x="1606902" y="1852588"/>
            <a:ext cx="9155986" cy="914400"/>
            <a:chOff x="1984714" y="1337913"/>
            <a:chExt cx="9155986" cy="914400"/>
          </a:xfrm>
        </p:grpSpPr>
        <p:sp>
          <p:nvSpPr>
            <p:cNvPr id="302" name="Google Shape;302;p21"/>
            <p:cNvSpPr/>
            <p:nvPr/>
          </p:nvSpPr>
          <p:spPr>
            <a:xfrm>
              <a:off x="2349500" y="1337913"/>
              <a:ext cx="8791200" cy="914400"/>
            </a:xfrm>
            <a:prstGeom prst="roundRect">
              <a:avLst>
                <a:gd fmla="val 0" name="adj"/>
              </a:avLst>
            </a:prstGeom>
            <a:solidFill>
              <a:schemeClr val="accent5">
                <a:alpha val="12156"/>
              </a:schemeClr>
            </a:solidFill>
            <a:ln>
              <a:noFill/>
            </a:ln>
          </p:spPr>
          <p:txBody>
            <a:bodyPr anchorCtr="0" anchor="ctr" bIns="72000" lIns="640075" spcFirstLastPara="1" rIns="108000" wrap="square" tIns="72000">
              <a:noAutofit/>
            </a:bodyPr>
            <a:lstStyle/>
            <a:p>
              <a:pPr indent="0" lvl="0" marL="179988" marR="0" rtl="0" algn="l">
                <a:lnSpc>
                  <a:spcPct val="100000"/>
                </a:lnSpc>
                <a:spcBef>
                  <a:spcPts val="0"/>
                </a:spcBef>
                <a:spcAft>
                  <a:spcPts val="0"/>
                </a:spcAft>
                <a:buClr>
                  <a:srgbClr val="000000"/>
                </a:buClr>
                <a:buSzPts val="3958"/>
                <a:buFont typeface="Arial"/>
                <a:buNone/>
              </a:pPr>
              <a:r>
                <a:rPr b="0" i="0" lang="en-US" sz="2000" u="none" cap="none" strike="noStrike">
                  <a:solidFill>
                    <a:schemeClr val="accent1"/>
                  </a:solidFill>
                  <a:latin typeface="Arial Narrow"/>
                  <a:ea typeface="Arial Narrow"/>
                  <a:cs typeface="Arial Narrow"/>
                  <a:sym typeface="Arial Narrow"/>
                </a:rPr>
                <a:t>Please keep your cell phone on silent mode and refrain from using other electronic devices during the presentation.</a:t>
              </a:r>
              <a:endParaRPr b="0" i="0" sz="1400" u="none" cap="none" strike="noStrike">
                <a:solidFill>
                  <a:srgbClr val="000000"/>
                </a:solidFill>
                <a:latin typeface="Arial"/>
                <a:ea typeface="Arial"/>
                <a:cs typeface="Arial"/>
                <a:sym typeface="Arial"/>
              </a:endParaRPr>
            </a:p>
          </p:txBody>
        </p:sp>
        <p:grpSp>
          <p:nvGrpSpPr>
            <p:cNvPr id="303" name="Google Shape;303;p21"/>
            <p:cNvGrpSpPr/>
            <p:nvPr/>
          </p:nvGrpSpPr>
          <p:grpSpPr>
            <a:xfrm>
              <a:off x="1984714" y="1341130"/>
              <a:ext cx="907988" cy="907988"/>
              <a:chOff x="1984714" y="1408440"/>
              <a:chExt cx="907988" cy="907988"/>
            </a:xfrm>
          </p:grpSpPr>
          <p:sp>
            <p:nvSpPr>
              <p:cNvPr id="304" name="Google Shape;304;p21"/>
              <p:cNvSpPr/>
              <p:nvPr/>
            </p:nvSpPr>
            <p:spPr>
              <a:xfrm>
                <a:off x="1984714" y="1408440"/>
                <a:ext cx="907988" cy="907988"/>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sp>
            <p:nvSpPr>
              <p:cNvPr id="305" name="Google Shape;305;p21"/>
              <p:cNvSpPr/>
              <p:nvPr/>
            </p:nvSpPr>
            <p:spPr>
              <a:xfrm>
                <a:off x="2223548" y="1679544"/>
                <a:ext cx="430320" cy="365779"/>
              </a:xfrm>
              <a:custGeom>
                <a:rect b="b" l="l" r="r" t="t"/>
                <a:pathLst>
                  <a:path extrusionOk="0" h="2294431" w="2699283">
                    <a:moveTo>
                      <a:pt x="1695765" y="559"/>
                    </a:moveTo>
                    <a:cubicBezTo>
                      <a:pt x="1682872" y="-1117"/>
                      <a:pt x="1669782" y="996"/>
                      <a:pt x="1658059" y="6620"/>
                    </a:cubicBezTo>
                    <a:lnTo>
                      <a:pt x="550663" y="539572"/>
                    </a:lnTo>
                    <a:lnTo>
                      <a:pt x="67474" y="539572"/>
                    </a:lnTo>
                    <a:lnTo>
                      <a:pt x="67492" y="539572"/>
                    </a:lnTo>
                    <a:cubicBezTo>
                      <a:pt x="49575" y="539503"/>
                      <a:pt x="32383" y="546589"/>
                      <a:pt x="19708" y="559263"/>
                    </a:cubicBezTo>
                    <a:cubicBezTo>
                      <a:pt x="7034" y="571920"/>
                      <a:pt x="-47" y="589134"/>
                      <a:pt x="0" y="607046"/>
                    </a:cubicBezTo>
                    <a:lnTo>
                      <a:pt x="0" y="1687224"/>
                    </a:lnTo>
                    <a:cubicBezTo>
                      <a:pt x="-47" y="1705154"/>
                      <a:pt x="7034" y="1722350"/>
                      <a:pt x="19708" y="1735024"/>
                    </a:cubicBezTo>
                    <a:cubicBezTo>
                      <a:pt x="32383" y="1747682"/>
                      <a:pt x="49579" y="1754780"/>
                      <a:pt x="67492" y="1754698"/>
                    </a:cubicBezTo>
                    <a:lnTo>
                      <a:pt x="388557" y="1754698"/>
                    </a:lnTo>
                    <a:lnTo>
                      <a:pt x="1754285" y="389571"/>
                    </a:lnTo>
                    <a:lnTo>
                      <a:pt x="1754285" y="66944"/>
                    </a:lnTo>
                    <a:cubicBezTo>
                      <a:pt x="1754217" y="50652"/>
                      <a:pt x="1748259" y="34948"/>
                      <a:pt x="1737492" y="22728"/>
                    </a:cubicBezTo>
                    <a:cubicBezTo>
                      <a:pt x="1726725" y="10520"/>
                      <a:pt x="1711907" y="2616"/>
                      <a:pt x="1695769" y="508"/>
                    </a:cubicBezTo>
                    <a:close/>
                    <a:moveTo>
                      <a:pt x="2351861" y="829"/>
                    </a:moveTo>
                    <a:lnTo>
                      <a:pt x="2351861" y="812"/>
                    </a:lnTo>
                    <a:cubicBezTo>
                      <a:pt x="2337897" y="3037"/>
                      <a:pt x="2324987" y="9582"/>
                      <a:pt x="2314961" y="19530"/>
                    </a:cubicBezTo>
                    <a:lnTo>
                      <a:pt x="154477" y="2178857"/>
                    </a:lnTo>
                    <a:lnTo>
                      <a:pt x="154460" y="2178857"/>
                    </a:lnTo>
                    <a:cubicBezTo>
                      <a:pt x="141734" y="2191532"/>
                      <a:pt x="134584" y="2208745"/>
                      <a:pt x="134584" y="2226709"/>
                    </a:cubicBezTo>
                    <a:cubicBezTo>
                      <a:pt x="134584" y="2244655"/>
                      <a:pt x="141734" y="2261869"/>
                      <a:pt x="154460" y="2274543"/>
                    </a:cubicBezTo>
                    <a:cubicBezTo>
                      <a:pt x="167134" y="2287269"/>
                      <a:pt x="184343" y="2294432"/>
                      <a:pt x="202311" y="2294432"/>
                    </a:cubicBezTo>
                    <a:cubicBezTo>
                      <a:pt x="220275" y="2294432"/>
                      <a:pt x="237489" y="2287269"/>
                      <a:pt x="250146" y="2274543"/>
                    </a:cubicBezTo>
                    <a:lnTo>
                      <a:pt x="698530" y="1825902"/>
                    </a:lnTo>
                    <a:lnTo>
                      <a:pt x="1658050" y="2287702"/>
                    </a:lnTo>
                    <a:cubicBezTo>
                      <a:pt x="1678826" y="2297646"/>
                      <a:pt x="1703257" y="2296240"/>
                      <a:pt x="1722764" y="2283999"/>
                    </a:cubicBezTo>
                    <a:cubicBezTo>
                      <a:pt x="1742284" y="2271762"/>
                      <a:pt x="1754174" y="2250382"/>
                      <a:pt x="1754273" y="2227339"/>
                    </a:cubicBezTo>
                    <a:lnTo>
                      <a:pt x="1754273" y="770228"/>
                    </a:lnTo>
                    <a:lnTo>
                      <a:pt x="1785901" y="738604"/>
                    </a:lnTo>
                    <a:lnTo>
                      <a:pt x="1959880" y="564642"/>
                    </a:lnTo>
                    <a:lnTo>
                      <a:pt x="2057945" y="466594"/>
                    </a:lnTo>
                    <a:lnTo>
                      <a:pt x="2155474" y="369065"/>
                    </a:lnTo>
                    <a:lnTo>
                      <a:pt x="2252485" y="272072"/>
                    </a:lnTo>
                    <a:lnTo>
                      <a:pt x="2409602" y="114955"/>
                    </a:lnTo>
                    <a:cubicBezTo>
                      <a:pt x="2422242" y="102297"/>
                      <a:pt x="2429344" y="85135"/>
                      <a:pt x="2429344" y="67253"/>
                    </a:cubicBezTo>
                    <a:cubicBezTo>
                      <a:pt x="2429344" y="49354"/>
                      <a:pt x="2422242" y="32191"/>
                      <a:pt x="2409602" y="19534"/>
                    </a:cubicBezTo>
                    <a:cubicBezTo>
                      <a:pt x="2394398" y="4515"/>
                      <a:pt x="2372984" y="-2433"/>
                      <a:pt x="2351870" y="812"/>
                    </a:cubicBezTo>
                    <a:close/>
                    <a:moveTo>
                      <a:pt x="2357403" y="358508"/>
                    </a:moveTo>
                    <a:lnTo>
                      <a:pt x="2261717" y="454194"/>
                    </a:lnTo>
                    <a:cubicBezTo>
                      <a:pt x="2453360" y="631469"/>
                      <a:pt x="2564871" y="881881"/>
                      <a:pt x="2564871" y="1147195"/>
                    </a:cubicBezTo>
                    <a:cubicBezTo>
                      <a:pt x="2564871" y="1460516"/>
                      <a:pt x="2409679" y="1753485"/>
                      <a:pt x="2150228" y="1929269"/>
                    </a:cubicBezTo>
                    <a:lnTo>
                      <a:pt x="2150210" y="1929234"/>
                    </a:lnTo>
                    <a:cubicBezTo>
                      <a:pt x="2135307" y="1939161"/>
                      <a:pt x="2124960" y="1954601"/>
                      <a:pt x="2121445" y="1972148"/>
                    </a:cubicBezTo>
                    <a:cubicBezTo>
                      <a:pt x="2117948" y="1989709"/>
                      <a:pt x="2121548" y="2007926"/>
                      <a:pt x="2131492" y="2022812"/>
                    </a:cubicBezTo>
                    <a:cubicBezTo>
                      <a:pt x="2141557" y="2037878"/>
                      <a:pt x="2157244" y="2048259"/>
                      <a:pt x="2175041" y="2051624"/>
                    </a:cubicBezTo>
                    <a:cubicBezTo>
                      <a:pt x="2192837" y="2054993"/>
                      <a:pt x="2211238" y="2051071"/>
                      <a:pt x="2226124" y="2040741"/>
                    </a:cubicBezTo>
                    <a:cubicBezTo>
                      <a:pt x="2522510" y="1839939"/>
                      <a:pt x="2699283" y="1505088"/>
                      <a:pt x="2699283" y="1147187"/>
                    </a:cubicBezTo>
                    <a:cubicBezTo>
                      <a:pt x="2699283" y="845910"/>
                      <a:pt x="2573825" y="560956"/>
                      <a:pt x="2357386" y="358517"/>
                    </a:cubicBezTo>
                    <a:close/>
                    <a:moveTo>
                      <a:pt x="2166031" y="549872"/>
                    </a:moveTo>
                    <a:lnTo>
                      <a:pt x="2070611" y="645288"/>
                    </a:lnTo>
                    <a:cubicBezTo>
                      <a:pt x="2211654" y="771767"/>
                      <a:pt x="2294936" y="953478"/>
                      <a:pt x="2294936" y="1147170"/>
                    </a:cubicBezTo>
                    <a:cubicBezTo>
                      <a:pt x="2294936" y="1387937"/>
                      <a:pt x="2166464" y="1610299"/>
                      <a:pt x="1958045" y="1730995"/>
                    </a:cubicBezTo>
                    <a:lnTo>
                      <a:pt x="1958028" y="1730995"/>
                    </a:lnTo>
                    <a:cubicBezTo>
                      <a:pt x="1942657" y="1739872"/>
                      <a:pt x="1931406" y="1754471"/>
                      <a:pt x="1926717" y="1771582"/>
                    </a:cubicBezTo>
                    <a:cubicBezTo>
                      <a:pt x="1922032" y="1788710"/>
                      <a:pt x="1924291" y="1806978"/>
                      <a:pt x="1932996" y="1822464"/>
                    </a:cubicBezTo>
                    <a:cubicBezTo>
                      <a:pt x="1941886" y="1838169"/>
                      <a:pt x="1956703" y="1849673"/>
                      <a:pt x="1974153" y="1854379"/>
                    </a:cubicBezTo>
                    <a:cubicBezTo>
                      <a:pt x="1991581" y="1859081"/>
                      <a:pt x="2010183" y="1856604"/>
                      <a:pt x="2025772" y="1847496"/>
                    </a:cubicBezTo>
                    <a:cubicBezTo>
                      <a:pt x="2275665" y="1702783"/>
                      <a:pt x="2429348" y="1435831"/>
                      <a:pt x="2429348" y="1147165"/>
                    </a:cubicBezTo>
                    <a:cubicBezTo>
                      <a:pt x="2429348" y="917366"/>
                      <a:pt x="2331836" y="701438"/>
                      <a:pt x="2166010" y="549876"/>
                    </a:cubicBezTo>
                    <a:close/>
                    <a:moveTo>
                      <a:pt x="1974659" y="740979"/>
                    </a:moveTo>
                    <a:lnTo>
                      <a:pt x="1889521" y="826382"/>
                    </a:lnTo>
                    <a:lnTo>
                      <a:pt x="1889521" y="1614238"/>
                    </a:lnTo>
                    <a:cubicBezTo>
                      <a:pt x="2051880" y="1520108"/>
                      <a:pt x="2159186" y="1344440"/>
                      <a:pt x="2159186" y="1147170"/>
                    </a:cubicBezTo>
                    <a:cubicBezTo>
                      <a:pt x="2159186" y="986817"/>
                      <a:pt x="2088531" y="840604"/>
                      <a:pt x="1974929" y="740979"/>
                    </a:cubicBezTo>
                    <a:close/>
                  </a:path>
                </a:pathLst>
              </a:custGeom>
              <a:solidFill>
                <a:schemeClr val="lt1"/>
              </a:solidFill>
              <a:ln>
                <a:noFill/>
              </a:ln>
            </p:spPr>
            <p:txBody>
              <a:bodyPr anchorCtr="0" anchor="ctr" bIns="72000" lIns="684000" spcFirstLastPara="1" rIns="108000" wrap="square" tIns="72000">
                <a:noAutofit/>
              </a:bodyPr>
              <a:lstStyle/>
              <a:p>
                <a:pPr indent="0" lvl="0" marL="0" marR="0" rtl="0" algn="l">
                  <a:lnSpc>
                    <a:spcPct val="100000"/>
                  </a:lnSpc>
                  <a:spcBef>
                    <a:spcPts val="0"/>
                  </a:spcBef>
                  <a:spcAft>
                    <a:spcPts val="0"/>
                  </a:spcAft>
                  <a:buClr>
                    <a:srgbClr val="000000"/>
                  </a:buClr>
                  <a:buSzPts val="1132"/>
                  <a:buFont typeface="Arial"/>
                  <a:buNone/>
                </a:pPr>
                <a:r>
                  <a:t/>
                </a:r>
                <a:endParaRPr b="0" i="0" sz="1400" u="none" cap="none" strike="noStrike">
                  <a:solidFill>
                    <a:srgbClr val="020043"/>
                  </a:solidFill>
                  <a:latin typeface="Arial Narrow"/>
                  <a:ea typeface="Arial Narrow"/>
                  <a:cs typeface="Arial Narrow"/>
                  <a:sym typeface="Arial Narrow"/>
                </a:endParaRPr>
              </a:p>
            </p:txBody>
          </p:sp>
        </p:grpSp>
      </p:grpSp>
      <p:grpSp>
        <p:nvGrpSpPr>
          <p:cNvPr id="306" name="Google Shape;306;p21"/>
          <p:cNvGrpSpPr/>
          <p:nvPr/>
        </p:nvGrpSpPr>
        <p:grpSpPr>
          <a:xfrm>
            <a:off x="1606902" y="3798763"/>
            <a:ext cx="9155986" cy="914400"/>
            <a:chOff x="1984714" y="3574097"/>
            <a:chExt cx="9155986" cy="914400"/>
          </a:xfrm>
        </p:grpSpPr>
        <p:sp>
          <p:nvSpPr>
            <p:cNvPr id="307" name="Google Shape;307;p21"/>
            <p:cNvSpPr/>
            <p:nvPr/>
          </p:nvSpPr>
          <p:spPr>
            <a:xfrm>
              <a:off x="2349500" y="3574097"/>
              <a:ext cx="8791200" cy="914400"/>
            </a:xfrm>
            <a:prstGeom prst="roundRect">
              <a:avLst>
                <a:gd fmla="val 0" name="adj"/>
              </a:avLst>
            </a:prstGeom>
            <a:solidFill>
              <a:schemeClr val="accent5">
                <a:alpha val="12156"/>
              </a:schemeClr>
            </a:solidFill>
            <a:ln>
              <a:noFill/>
            </a:ln>
          </p:spPr>
          <p:txBody>
            <a:bodyPr anchorCtr="0" anchor="ctr" bIns="72000" lIns="640075" spcFirstLastPara="1" rIns="108000" wrap="square" tIns="72000">
              <a:noAutofit/>
            </a:bodyPr>
            <a:lstStyle/>
            <a:p>
              <a:pPr indent="0" lvl="0" marL="179988" marR="0" rtl="0" algn="l">
                <a:lnSpc>
                  <a:spcPct val="100000"/>
                </a:lnSpc>
                <a:spcBef>
                  <a:spcPts val="0"/>
                </a:spcBef>
                <a:spcAft>
                  <a:spcPts val="0"/>
                </a:spcAft>
                <a:buClr>
                  <a:srgbClr val="000000"/>
                </a:buClr>
                <a:buSzPts val="3958"/>
                <a:buFont typeface="Arial"/>
                <a:buNone/>
              </a:pPr>
              <a:r>
                <a:rPr b="0" i="0" lang="en-US" sz="2000" u="none" cap="none" strike="noStrike">
                  <a:solidFill>
                    <a:schemeClr val="accent1"/>
                  </a:solidFill>
                  <a:latin typeface="Arial Narrow"/>
                  <a:ea typeface="Arial Narrow"/>
                  <a:cs typeface="Arial Narrow"/>
                  <a:sym typeface="Arial Narrow"/>
                </a:rPr>
                <a:t>Microphones will be provided for live audience questions at the end of the session.</a:t>
              </a:r>
              <a:endParaRPr b="0" i="0" sz="2000" u="none" cap="none" strike="noStrike">
                <a:solidFill>
                  <a:schemeClr val="accent1"/>
                </a:solidFill>
                <a:latin typeface="Arial"/>
                <a:ea typeface="Arial"/>
                <a:cs typeface="Arial"/>
                <a:sym typeface="Arial"/>
              </a:endParaRPr>
            </a:p>
          </p:txBody>
        </p:sp>
        <p:sp>
          <p:nvSpPr>
            <p:cNvPr id="308" name="Google Shape;308;p21"/>
            <p:cNvSpPr/>
            <p:nvPr/>
          </p:nvSpPr>
          <p:spPr>
            <a:xfrm>
              <a:off x="1984714" y="3577312"/>
              <a:ext cx="907988" cy="907988"/>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grpSp>
      <p:sp>
        <p:nvSpPr>
          <p:cNvPr id="309" name="Google Shape;309;p21"/>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sp>
        <p:nvSpPr>
          <p:cNvPr id="310" name="Google Shape;310;p21"/>
          <p:cNvSpPr txBox="1"/>
          <p:nvPr>
            <p:ph type="title"/>
          </p:nvPr>
        </p:nvSpPr>
        <p:spPr>
          <a:xfrm>
            <a:off x="431800" y="370541"/>
            <a:ext cx="11326800" cy="6777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Housekeeping</a:t>
            </a:r>
            <a:endParaRPr/>
          </a:p>
        </p:txBody>
      </p:sp>
      <p:pic>
        <p:nvPicPr>
          <p:cNvPr descr="Question Mark with solid fill" id="311" name="Google Shape;311;p21"/>
          <p:cNvPicPr preferRelativeResize="0"/>
          <p:nvPr/>
        </p:nvPicPr>
        <p:blipFill rotWithShape="1">
          <a:blip r:embed="rId3">
            <a:alphaModFix/>
          </a:blip>
          <a:srcRect b="0" l="0" r="0" t="0"/>
          <a:stretch/>
        </p:blipFill>
        <p:spPr>
          <a:xfrm>
            <a:off x="1749811" y="3944878"/>
            <a:ext cx="622170" cy="62217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2" name="Shape 4542"/>
        <p:cNvGrpSpPr/>
        <p:nvPr/>
      </p:nvGrpSpPr>
      <p:grpSpPr>
        <a:xfrm>
          <a:off x="0" y="0"/>
          <a:ext cx="0" cy="0"/>
          <a:chOff x="0" y="0"/>
          <a:chExt cx="0" cy="0"/>
        </a:xfrm>
      </p:grpSpPr>
      <p:sp>
        <p:nvSpPr>
          <p:cNvPr id="4543" name="Google Shape;4543;p22"/>
          <p:cNvSpPr txBox="1"/>
          <p:nvPr>
            <p:ph idx="12" type="sldNum"/>
          </p:nvPr>
        </p:nvSpPr>
        <p:spPr>
          <a:xfrm>
            <a:off x="0" y="6283765"/>
            <a:ext cx="431800" cy="13102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sp>
        <p:nvSpPr>
          <p:cNvPr id="4544" name="Google Shape;4544;p22"/>
          <p:cNvSpPr txBox="1"/>
          <p:nvPr>
            <p:ph type="title"/>
          </p:nvPr>
        </p:nvSpPr>
        <p:spPr>
          <a:xfrm>
            <a:off x="433132" y="338695"/>
            <a:ext cx="10965349" cy="67780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None/>
            </a:pPr>
            <a:r>
              <a:rPr b="1" i="0" lang="en-US" sz="2900" u="none" cap="none" strike="noStrike">
                <a:solidFill>
                  <a:srgbClr val="153F5A"/>
                </a:solidFill>
                <a:latin typeface="Arial Narrow"/>
                <a:ea typeface="Arial Narrow"/>
                <a:cs typeface="Arial Narrow"/>
                <a:sym typeface="Arial Narrow"/>
              </a:rPr>
              <a:t>How to test for </a:t>
            </a:r>
            <a:r>
              <a:rPr b="1" i="1" lang="en-US" sz="2900" u="none" cap="none" strike="noStrike">
                <a:solidFill>
                  <a:srgbClr val="153F5A"/>
                </a:solidFill>
                <a:latin typeface="Arial Narrow"/>
                <a:ea typeface="Arial Narrow"/>
                <a:cs typeface="Arial Narrow"/>
                <a:sym typeface="Arial Narrow"/>
              </a:rPr>
              <a:t>ESR1</a:t>
            </a:r>
            <a:r>
              <a:rPr b="1" i="0" lang="en-US" sz="2900" u="none" cap="none" strike="noStrike">
                <a:solidFill>
                  <a:srgbClr val="153F5A"/>
                </a:solidFill>
                <a:latin typeface="Arial Narrow"/>
                <a:ea typeface="Arial Narrow"/>
                <a:cs typeface="Arial Narrow"/>
                <a:sym typeface="Arial Narrow"/>
              </a:rPr>
              <a:t>-mut: </a:t>
            </a:r>
            <a:br>
              <a:rPr b="1" i="0" lang="en-US" sz="2900" u="none" cap="none" strike="noStrike">
                <a:solidFill>
                  <a:schemeClr val="dk1"/>
                </a:solidFill>
                <a:latin typeface="Arial Narrow"/>
                <a:ea typeface="Arial Narrow"/>
                <a:cs typeface="Arial Narrow"/>
                <a:sym typeface="Arial Narrow"/>
              </a:rPr>
            </a:br>
            <a:r>
              <a:rPr b="1" i="0" lang="en-US" sz="2900" u="none" cap="none" strike="noStrike">
                <a:solidFill>
                  <a:srgbClr val="153F5A"/>
                </a:solidFill>
                <a:latin typeface="Arial Narrow"/>
                <a:ea typeface="Arial Narrow"/>
                <a:cs typeface="Arial Narrow"/>
                <a:sym typeface="Arial Narrow"/>
              </a:rPr>
              <a:t>Liquid biopsy is preferred approach for detecting </a:t>
            </a:r>
            <a:r>
              <a:rPr b="1" i="1" lang="en-US" sz="2900" u="none" cap="none" strike="noStrike">
                <a:solidFill>
                  <a:srgbClr val="153F5A"/>
                </a:solidFill>
                <a:latin typeface="Arial Narrow"/>
                <a:ea typeface="Arial Narrow"/>
                <a:cs typeface="Arial Narrow"/>
                <a:sym typeface="Arial Narrow"/>
              </a:rPr>
              <a:t>ESR1-</a:t>
            </a:r>
            <a:r>
              <a:rPr b="1" i="0" lang="en-US" sz="2900" u="none" cap="none" strike="noStrike">
                <a:solidFill>
                  <a:srgbClr val="153F5A"/>
                </a:solidFill>
                <a:latin typeface="Arial Narrow"/>
                <a:ea typeface="Arial Narrow"/>
                <a:cs typeface="Arial Narrow"/>
                <a:sym typeface="Arial Narrow"/>
              </a:rPr>
              <a:t>mut </a:t>
            </a:r>
            <a:br>
              <a:rPr b="1" i="0" lang="en-US" sz="2800" u="none" cap="none" strike="noStrike">
                <a:solidFill>
                  <a:srgbClr val="153F5A"/>
                </a:solidFill>
                <a:latin typeface="Arial Narrow"/>
                <a:ea typeface="Arial Narrow"/>
                <a:cs typeface="Arial Narrow"/>
                <a:sym typeface="Arial Narrow"/>
              </a:rPr>
            </a:br>
            <a:r>
              <a:rPr b="1" i="0" lang="en-US" sz="2000" u="none" cap="none" strike="noStrike">
                <a:solidFill>
                  <a:schemeClr val="accent6"/>
                </a:solidFill>
                <a:latin typeface="Arial Narrow"/>
                <a:ea typeface="Arial Narrow"/>
                <a:cs typeface="Arial Narrow"/>
                <a:sym typeface="Arial Narrow"/>
              </a:rPr>
              <a:t>as they are subclonal and heterogeneous</a:t>
            </a:r>
            <a:r>
              <a:rPr b="1" baseline="30000" i="0" lang="en-US" sz="2000" u="none" cap="none" strike="noStrike">
                <a:solidFill>
                  <a:schemeClr val="accent6"/>
                </a:solidFill>
                <a:latin typeface="Arial Narrow"/>
                <a:ea typeface="Arial Narrow"/>
                <a:cs typeface="Arial Narrow"/>
                <a:sym typeface="Arial Narrow"/>
              </a:rPr>
              <a:t>1-2</a:t>
            </a:r>
            <a:r>
              <a:rPr b="1" i="0" lang="en-US" sz="2000" u="none" cap="none" strike="noStrike">
                <a:solidFill>
                  <a:schemeClr val="accent6"/>
                </a:solidFill>
                <a:latin typeface="Arial Narrow"/>
                <a:ea typeface="Arial Narrow"/>
                <a:cs typeface="Arial Narrow"/>
                <a:sym typeface="Arial Narrow"/>
              </a:rPr>
              <a:t>. Fresh tissue-based test may also be considered but reported detection rates are lower</a:t>
            </a:r>
            <a:r>
              <a:rPr b="1" baseline="30000" i="0" lang="en-US" sz="2000" u="none" cap="none" strike="noStrike">
                <a:solidFill>
                  <a:schemeClr val="accent6"/>
                </a:solidFill>
                <a:latin typeface="Arial Narrow"/>
                <a:ea typeface="Arial Narrow"/>
                <a:cs typeface="Arial Narrow"/>
                <a:sym typeface="Arial Narrow"/>
              </a:rPr>
              <a:t>3-5</a:t>
            </a:r>
            <a:br>
              <a:rPr b="1" i="1" lang="en-US" sz="2000" u="none" cap="none" strike="noStrike">
                <a:solidFill>
                  <a:schemeClr val="accent6"/>
                </a:solidFill>
                <a:latin typeface="Arial Narrow"/>
                <a:ea typeface="Arial Narrow"/>
                <a:cs typeface="Arial Narrow"/>
                <a:sym typeface="Arial Narrow"/>
              </a:rPr>
            </a:br>
            <a:endParaRPr b="1" i="1" sz="2000" u="none" cap="none" strike="noStrike">
              <a:solidFill>
                <a:schemeClr val="accent6"/>
              </a:solidFill>
              <a:latin typeface="Arial Narrow"/>
              <a:ea typeface="Arial Narrow"/>
              <a:cs typeface="Arial Narrow"/>
              <a:sym typeface="Arial Narrow"/>
            </a:endParaRPr>
          </a:p>
        </p:txBody>
      </p:sp>
      <p:sp>
        <p:nvSpPr>
          <p:cNvPr id="4545" name="Google Shape;4545;p22"/>
          <p:cNvSpPr txBox="1"/>
          <p:nvPr/>
        </p:nvSpPr>
        <p:spPr>
          <a:xfrm>
            <a:off x="1737221" y="2324157"/>
            <a:ext cx="835560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1800" u="none" cap="none" strike="noStrike">
                <a:solidFill>
                  <a:schemeClr val="accent5"/>
                </a:solidFill>
                <a:latin typeface="Arial Narrow"/>
                <a:ea typeface="Arial Narrow"/>
                <a:cs typeface="Arial Narrow"/>
                <a:sym typeface="Arial Narrow"/>
              </a:rPr>
              <a:t>2L mBC </a:t>
            </a:r>
            <a:r>
              <a:rPr b="1" i="1" lang="en-US" sz="1800" u="none" cap="none" strike="noStrike">
                <a:solidFill>
                  <a:schemeClr val="accent5"/>
                </a:solidFill>
                <a:latin typeface="Arial Narrow"/>
                <a:ea typeface="Arial Narrow"/>
                <a:cs typeface="Arial Narrow"/>
                <a:sym typeface="Arial Narrow"/>
              </a:rPr>
              <a:t>ESR1</a:t>
            </a:r>
            <a:r>
              <a:rPr b="1" i="0" lang="en-US" sz="1800" u="none" cap="none" strike="noStrike">
                <a:solidFill>
                  <a:schemeClr val="accent5"/>
                </a:solidFill>
                <a:latin typeface="Arial Narrow"/>
                <a:ea typeface="Arial Narrow"/>
                <a:cs typeface="Arial Narrow"/>
                <a:sym typeface="Arial Narrow"/>
              </a:rPr>
              <a:t>-mut incidence rate in tissue and liquid biopsies</a:t>
            </a:r>
            <a:r>
              <a:rPr b="0" baseline="30000" i="0" lang="en-US" sz="1800" u="none" cap="none" strike="noStrike">
                <a:solidFill>
                  <a:schemeClr val="accent5"/>
                </a:solidFill>
                <a:latin typeface="Arial Narrow"/>
                <a:ea typeface="Arial Narrow"/>
                <a:cs typeface="Arial Narrow"/>
                <a:sym typeface="Arial Narrow"/>
              </a:rPr>
              <a:t>5</a:t>
            </a:r>
            <a:endParaRPr b="0" baseline="30000" i="0" sz="1800" u="none" cap="none" strike="noStrike">
              <a:solidFill>
                <a:schemeClr val="accent5"/>
              </a:solidFill>
              <a:latin typeface="Arial Narrow"/>
              <a:ea typeface="Arial Narrow"/>
              <a:cs typeface="Arial Narrow"/>
              <a:sym typeface="Arial Narrow"/>
            </a:endParaRPr>
          </a:p>
        </p:txBody>
      </p:sp>
      <p:sp>
        <p:nvSpPr>
          <p:cNvPr id="4546" name="Google Shape;4546;p22"/>
          <p:cNvSpPr txBox="1"/>
          <p:nvPr/>
        </p:nvSpPr>
        <p:spPr>
          <a:xfrm>
            <a:off x="431799" y="6290220"/>
            <a:ext cx="8931141" cy="13102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None/>
            </a:pPr>
            <a:r>
              <a:rPr b="0" i="0" lang="en-US" sz="800" u="none" cap="none" strike="noStrike">
                <a:solidFill>
                  <a:srgbClr val="262626"/>
                </a:solidFill>
                <a:latin typeface="Arial Narrow"/>
                <a:ea typeface="Arial Narrow"/>
                <a:cs typeface="Arial Narrow"/>
                <a:sym typeface="Arial Narrow"/>
              </a:rPr>
              <a:t>2L, second line; ctDNA, circulating tumor DNA; </a:t>
            </a:r>
            <a:r>
              <a:rPr b="0" i="1" lang="en-US" sz="800" u="none" cap="none" strike="noStrike">
                <a:solidFill>
                  <a:srgbClr val="262626"/>
                </a:solidFill>
                <a:latin typeface="Arial Narrow"/>
                <a:ea typeface="Arial Narrow"/>
                <a:cs typeface="Arial Narrow"/>
                <a:sym typeface="Arial Narrow"/>
              </a:rPr>
              <a:t>ESR1</a:t>
            </a:r>
            <a:r>
              <a:rPr b="0" i="0" lang="en-US" sz="800" u="none" cap="none" strike="noStrike">
                <a:solidFill>
                  <a:srgbClr val="262626"/>
                </a:solidFill>
                <a:latin typeface="Arial Narrow"/>
                <a:ea typeface="Arial Narrow"/>
                <a:cs typeface="Arial Narrow"/>
                <a:sym typeface="Arial Narrow"/>
              </a:rPr>
              <a:t>, estrogen receptor 1; mBC, metastatic breast cancer; mut=mutation.</a:t>
            </a:r>
            <a:endParaRPr b="0" i="0" sz="800" u="none" cap="none" strike="noStrike">
              <a:solidFill>
                <a:srgbClr val="262626"/>
              </a:solidFill>
              <a:latin typeface="Arial Narrow"/>
              <a:ea typeface="Arial Narrow"/>
              <a:cs typeface="Arial Narrow"/>
              <a:sym typeface="Arial Narrow"/>
            </a:endParaRPr>
          </a:p>
          <a:p>
            <a:pPr indent="0" lvl="0" marL="0" marR="0" rtl="0" algn="l">
              <a:lnSpc>
                <a:spcPct val="100000"/>
              </a:lnSpc>
              <a:spcBef>
                <a:spcPts val="0"/>
              </a:spcBef>
              <a:spcAft>
                <a:spcPts val="0"/>
              </a:spcAft>
              <a:buNone/>
            </a:pPr>
            <a:r>
              <a:rPr b="0" i="0" lang="en-US" sz="800" u="none" cap="none" strike="noStrike">
                <a:solidFill>
                  <a:srgbClr val="262626"/>
                </a:solidFill>
                <a:latin typeface="Arial Narrow"/>
                <a:ea typeface="Arial Narrow"/>
                <a:cs typeface="Arial Narrow"/>
                <a:sym typeface="Arial Narrow"/>
              </a:rPr>
              <a:t>1. Tarabichi M, et al. </a:t>
            </a:r>
            <a:r>
              <a:rPr b="0" i="1" lang="en-US" sz="800" u="none" cap="none" strike="noStrike">
                <a:solidFill>
                  <a:srgbClr val="262626"/>
                </a:solidFill>
                <a:latin typeface="Arial Narrow"/>
                <a:ea typeface="Arial Narrow"/>
                <a:cs typeface="Arial Narrow"/>
                <a:sym typeface="Arial Narrow"/>
              </a:rPr>
              <a:t>Nat Methods</a:t>
            </a:r>
            <a:r>
              <a:rPr b="0" i="0" lang="en-US" sz="800" u="none" cap="none" strike="noStrike">
                <a:solidFill>
                  <a:srgbClr val="262626"/>
                </a:solidFill>
                <a:latin typeface="Arial Narrow"/>
                <a:ea typeface="Arial Narrow"/>
                <a:cs typeface="Arial Narrow"/>
                <a:sym typeface="Arial Narrow"/>
              </a:rPr>
              <a:t>. 2021;18(2):144-155; 2. Dustin D, et al. </a:t>
            </a:r>
            <a:r>
              <a:rPr b="0" i="1" lang="en-US" sz="800" u="none" cap="none" strike="noStrike">
                <a:solidFill>
                  <a:srgbClr val="262626"/>
                </a:solidFill>
                <a:latin typeface="Arial Narrow"/>
                <a:ea typeface="Arial Narrow"/>
                <a:cs typeface="Arial Narrow"/>
                <a:sym typeface="Arial Narrow"/>
              </a:rPr>
              <a:t>Cancer</a:t>
            </a:r>
            <a:r>
              <a:rPr b="0" i="0" lang="en-US" sz="800" u="none" cap="none" strike="noStrike">
                <a:solidFill>
                  <a:srgbClr val="262626"/>
                </a:solidFill>
                <a:latin typeface="Arial Narrow"/>
                <a:ea typeface="Arial Narrow"/>
                <a:cs typeface="Arial Narrow"/>
                <a:sym typeface="Arial Narrow"/>
              </a:rPr>
              <a:t>. 2019;125(21):3714-3728; 3. Burstein HJ, et al. </a:t>
            </a:r>
            <a:r>
              <a:rPr b="0" i="1" lang="en-US" sz="800" u="none" cap="none" strike="noStrike">
                <a:solidFill>
                  <a:srgbClr val="262626"/>
                </a:solidFill>
                <a:latin typeface="Arial Narrow"/>
                <a:ea typeface="Arial Narrow"/>
                <a:cs typeface="Arial Narrow"/>
                <a:sym typeface="Arial Narrow"/>
              </a:rPr>
              <a:t>J Clin Oncol</a:t>
            </a:r>
            <a:r>
              <a:rPr b="0" i="0" lang="en-US" sz="800" u="none" cap="none" strike="noStrike">
                <a:solidFill>
                  <a:srgbClr val="262626"/>
                </a:solidFill>
                <a:latin typeface="Arial Narrow"/>
                <a:ea typeface="Arial Narrow"/>
                <a:cs typeface="Arial Narrow"/>
                <a:sym typeface="Arial Narrow"/>
              </a:rPr>
              <a:t>. 2023;41(18):3423-3425; </a:t>
            </a:r>
            <a:endParaRPr/>
          </a:p>
          <a:p>
            <a:pPr indent="0" lvl="0" marL="0" marR="0" rtl="0" algn="l">
              <a:lnSpc>
                <a:spcPct val="100000"/>
              </a:lnSpc>
              <a:spcBef>
                <a:spcPts val="0"/>
              </a:spcBef>
              <a:spcAft>
                <a:spcPts val="0"/>
              </a:spcAft>
              <a:buNone/>
            </a:pPr>
            <a:r>
              <a:rPr b="0" i="0" lang="en-US" sz="800" u="none" cap="none" strike="noStrike">
                <a:solidFill>
                  <a:srgbClr val="262626"/>
                </a:solidFill>
                <a:latin typeface="Arial Narrow"/>
                <a:ea typeface="Arial Narrow"/>
                <a:cs typeface="Arial Narrow"/>
                <a:sym typeface="Arial Narrow"/>
              </a:rPr>
              <a:t>4. Bhave MA, et al. </a:t>
            </a:r>
            <a:r>
              <a:rPr b="0" i="1" lang="en-US" sz="800" u="none" cap="none" strike="noStrike">
                <a:solidFill>
                  <a:srgbClr val="262626"/>
                </a:solidFill>
                <a:latin typeface="Arial Narrow"/>
                <a:ea typeface="Arial Narrow"/>
                <a:cs typeface="Arial Narrow"/>
                <a:sym typeface="Arial Narrow"/>
              </a:rPr>
              <a:t>Breast Cancer Res Treat</a:t>
            </a:r>
            <a:r>
              <a:rPr b="0" i="0" lang="en-US" sz="800" u="none" cap="none" strike="noStrike">
                <a:solidFill>
                  <a:srgbClr val="262626"/>
                </a:solidFill>
                <a:latin typeface="Arial Narrow"/>
                <a:ea typeface="Arial Narrow"/>
                <a:cs typeface="Arial Narrow"/>
                <a:sym typeface="Arial Narrow"/>
              </a:rPr>
              <a:t>. 2024;207(3):599-609; 5. Correction in: Bhave MA, et al. </a:t>
            </a:r>
            <a:r>
              <a:rPr b="0" i="1" lang="en-US" sz="800" u="none" cap="none" strike="noStrike">
                <a:solidFill>
                  <a:srgbClr val="262626"/>
                </a:solidFill>
                <a:latin typeface="Arial Narrow"/>
                <a:ea typeface="Arial Narrow"/>
                <a:cs typeface="Arial Narrow"/>
                <a:sym typeface="Arial Narrow"/>
              </a:rPr>
              <a:t>Breast Cancer Res Treat</a:t>
            </a:r>
            <a:r>
              <a:rPr b="0" i="0" lang="en-US" sz="800" u="none" cap="none" strike="noStrike">
                <a:solidFill>
                  <a:srgbClr val="262626"/>
                </a:solidFill>
                <a:latin typeface="Arial Narrow"/>
                <a:ea typeface="Arial Narrow"/>
                <a:cs typeface="Arial Narrow"/>
                <a:sym typeface="Arial Narrow"/>
              </a:rPr>
              <a:t>. 2024;207:611-614.</a:t>
            </a:r>
            <a:endParaRPr/>
          </a:p>
        </p:txBody>
      </p:sp>
      <p:graphicFrame>
        <p:nvGraphicFramePr>
          <p:cNvPr id="4547" name="Google Shape;4547;p22"/>
          <p:cNvGraphicFramePr/>
          <p:nvPr/>
        </p:nvGraphicFramePr>
        <p:xfrm>
          <a:off x="2032000" y="2918759"/>
          <a:ext cx="8128000" cy="2820514"/>
        </p:xfrm>
        <a:graphic>
          <a:graphicData uri="http://schemas.openxmlformats.org/drawingml/2006/chart">
            <c:chart r:id="rId3"/>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2" name="Shape 4552"/>
        <p:cNvGrpSpPr/>
        <p:nvPr/>
      </p:nvGrpSpPr>
      <p:grpSpPr>
        <a:xfrm>
          <a:off x="0" y="0"/>
          <a:ext cx="0" cy="0"/>
          <a:chOff x="0" y="0"/>
          <a:chExt cx="0" cy="0"/>
        </a:xfrm>
      </p:grpSpPr>
      <p:sp>
        <p:nvSpPr>
          <p:cNvPr id="4553" name="Google Shape;4553;p115"/>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4554" name="Google Shape;4554;p115"/>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baseline="30000" lang="en-US"/>
              <a:t>a</a:t>
            </a:r>
            <a:r>
              <a:rPr lang="en-US"/>
              <a:t>Physicians should use discretion to determine the appropriate test. Refer to diagnostic manufacturers’ technical information to ensure </a:t>
            </a:r>
            <a:r>
              <a:rPr i="1" lang="en-US"/>
              <a:t>ESR1 </a:t>
            </a:r>
            <a:r>
              <a:rPr lang="en-US"/>
              <a:t>gene coverage.</a:t>
            </a:r>
            <a:endParaRPr/>
          </a:p>
          <a:p>
            <a:pPr indent="0" lvl="0" marL="0" rtl="0" algn="l">
              <a:lnSpc>
                <a:spcPct val="100000"/>
              </a:lnSpc>
              <a:spcBef>
                <a:spcPts val="0"/>
              </a:spcBef>
              <a:spcAft>
                <a:spcPts val="0"/>
              </a:spcAft>
              <a:buSzPts val="1400"/>
              <a:buNone/>
            </a:pPr>
            <a:r>
              <a:rPr lang="en-US"/>
              <a:t>ESR1, estrogen receptor 1 gene; mut, mutation; NGS, next-generation sequencing; PCR, polymerase chain reaction.</a:t>
            </a:r>
            <a:endParaRPr/>
          </a:p>
          <a:p>
            <a:pPr indent="0" lvl="0" marL="0" rtl="0" algn="l">
              <a:lnSpc>
                <a:spcPct val="100000"/>
              </a:lnSpc>
              <a:spcBef>
                <a:spcPts val="0"/>
              </a:spcBef>
              <a:spcAft>
                <a:spcPts val="0"/>
              </a:spcAft>
              <a:buSzPts val="1400"/>
              <a:buNone/>
            </a:pPr>
            <a:r>
              <a:rPr lang="en-US"/>
              <a:t>1. Lone SN, et al. </a:t>
            </a:r>
            <a:r>
              <a:rPr i="1" lang="en-US"/>
              <a:t>Mol Cancer</a:t>
            </a:r>
            <a:r>
              <a:rPr lang="en-US"/>
              <a:t>. 2022;21(1):79; 2. Pascual J, et al. </a:t>
            </a:r>
            <a:r>
              <a:rPr i="1" lang="en-US"/>
              <a:t>Ann Oncol</a:t>
            </a:r>
            <a:r>
              <a:rPr lang="en-US"/>
              <a:t>. 2022;33(8):750-768; 3. Spoerke JM, et al. </a:t>
            </a:r>
            <a:r>
              <a:rPr i="1" lang="en-US"/>
              <a:t>Nat Commun</a:t>
            </a:r>
            <a:r>
              <a:rPr lang="en-US"/>
              <a:t>. 2016;7:11579; 4. Franken A, et al. </a:t>
            </a:r>
            <a:r>
              <a:rPr i="1" lang="en-US"/>
              <a:t>J Mol Diagn</a:t>
            </a:r>
            <a:r>
              <a:rPr lang="en-US"/>
              <a:t>. 2020;22(1):111-121; </a:t>
            </a:r>
            <a:br>
              <a:rPr lang="en-US"/>
            </a:br>
            <a:r>
              <a:rPr lang="en-US"/>
              <a:t>5. Gradishar WJ, et al. </a:t>
            </a:r>
            <a:r>
              <a:rPr i="1" lang="en-US"/>
              <a:t>J Natl Compr Canc Netw</a:t>
            </a:r>
            <a:r>
              <a:rPr lang="en-US"/>
              <a:t>. 2023;21(6):594-608; 6. Tarabichi M, et al. </a:t>
            </a:r>
            <a:r>
              <a:rPr i="1" lang="en-US"/>
              <a:t>Nat Methods</a:t>
            </a:r>
            <a:r>
              <a:rPr lang="en-US"/>
              <a:t>. 2021;18(2):144-155; 7. Dustin D, et al. </a:t>
            </a:r>
            <a:r>
              <a:rPr i="1" lang="en-US"/>
              <a:t>Cancer.</a:t>
            </a:r>
            <a:r>
              <a:rPr lang="en-US"/>
              <a:t> 2019;125(21):3714-3728; </a:t>
            </a:r>
            <a:endParaRPr/>
          </a:p>
          <a:p>
            <a:pPr indent="0" lvl="0" marL="0" rtl="0" algn="l">
              <a:lnSpc>
                <a:spcPct val="100000"/>
              </a:lnSpc>
              <a:spcBef>
                <a:spcPts val="0"/>
              </a:spcBef>
              <a:spcAft>
                <a:spcPts val="0"/>
              </a:spcAft>
              <a:buSzPts val="1400"/>
              <a:buNone/>
            </a:pPr>
            <a:r>
              <a:rPr lang="en-US"/>
              <a:t>8. Burstein HJ, et al. </a:t>
            </a:r>
            <a:r>
              <a:rPr i="1" lang="en-US"/>
              <a:t>J Clin Oncol. </a:t>
            </a:r>
            <a:r>
              <a:rPr lang="en-US"/>
              <a:t>2023;41(18):3423-3425; 9. Lee N, et al. </a:t>
            </a:r>
            <a:r>
              <a:rPr i="1" lang="en-US"/>
              <a:t>Int J Mol Sci</a:t>
            </a:r>
            <a:r>
              <a:rPr lang="en-US"/>
              <a:t>. 2020;21(22):8807.</a:t>
            </a:r>
            <a:endParaRPr/>
          </a:p>
        </p:txBody>
      </p:sp>
      <p:sp>
        <p:nvSpPr>
          <p:cNvPr id="4555" name="Google Shape;4555;p115"/>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How to test for </a:t>
            </a:r>
            <a:r>
              <a:rPr i="1" lang="en-US"/>
              <a:t>ESR1</a:t>
            </a:r>
            <a:r>
              <a:rPr lang="en-US"/>
              <a:t>-mut: </a:t>
            </a:r>
            <a:endParaRPr/>
          </a:p>
          <a:p>
            <a:pPr indent="0" lvl="0" marL="0" marR="0" rtl="0" algn="l">
              <a:lnSpc>
                <a:spcPct val="90000"/>
              </a:lnSpc>
              <a:spcBef>
                <a:spcPts val="0"/>
              </a:spcBef>
              <a:spcAft>
                <a:spcPts val="0"/>
              </a:spcAft>
              <a:buClr>
                <a:schemeClr val="accent1"/>
              </a:buClr>
              <a:buSzPts val="2900"/>
              <a:buFont typeface="Arial Narrow"/>
              <a:buNone/>
            </a:pPr>
            <a:r>
              <a:rPr lang="en-US"/>
              <a:t>Tissue vs liquid biopsy</a:t>
            </a:r>
            <a:endParaRPr/>
          </a:p>
        </p:txBody>
      </p:sp>
      <p:sp>
        <p:nvSpPr>
          <p:cNvPr id="4556" name="Google Shape;4556;p115"/>
          <p:cNvSpPr/>
          <p:nvPr/>
        </p:nvSpPr>
        <p:spPr>
          <a:xfrm>
            <a:off x="878374" y="1357190"/>
            <a:ext cx="4788240" cy="2064081"/>
          </a:xfrm>
          <a:prstGeom prst="roundRect">
            <a:avLst>
              <a:gd fmla="val 8567" name="adj"/>
            </a:avLst>
          </a:prstGeom>
          <a:solidFill>
            <a:srgbClr val="939393"/>
          </a:solidFill>
          <a:ln>
            <a:noFill/>
          </a:ln>
        </p:spPr>
        <p:txBody>
          <a:bodyPr anchorCtr="0" anchor="ctr" bIns="45700" lIns="22177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FFFFFF"/>
              </a:solidFill>
              <a:latin typeface="Arial Narrow"/>
              <a:ea typeface="Arial Narrow"/>
              <a:cs typeface="Arial Narrow"/>
              <a:sym typeface="Arial Narrow"/>
            </a:endParaRPr>
          </a:p>
        </p:txBody>
      </p:sp>
      <p:sp>
        <p:nvSpPr>
          <p:cNvPr id="4557" name="Google Shape;4557;p115"/>
          <p:cNvSpPr/>
          <p:nvPr/>
        </p:nvSpPr>
        <p:spPr>
          <a:xfrm>
            <a:off x="6243865" y="1357190"/>
            <a:ext cx="4788240" cy="2064081"/>
          </a:xfrm>
          <a:prstGeom prst="roundRect">
            <a:avLst>
              <a:gd fmla="val 8567" name="adj"/>
            </a:avLst>
          </a:prstGeom>
          <a:solidFill>
            <a:schemeClr val="accent2"/>
          </a:solidFill>
          <a:ln>
            <a:noFill/>
          </a:ln>
        </p:spPr>
        <p:txBody>
          <a:bodyPr anchorCtr="0" anchor="ctr" bIns="45700" lIns="221775" spcFirstLastPara="1" rIns="91425" wrap="square" tIns="4570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71A0B4"/>
              </a:solidFill>
              <a:latin typeface="Arial Narrow"/>
              <a:ea typeface="Arial Narrow"/>
              <a:cs typeface="Arial Narrow"/>
              <a:sym typeface="Arial Narrow"/>
            </a:endParaRPr>
          </a:p>
        </p:txBody>
      </p:sp>
      <p:sp>
        <p:nvSpPr>
          <p:cNvPr id="4558" name="Google Shape;4558;p115"/>
          <p:cNvSpPr/>
          <p:nvPr/>
        </p:nvSpPr>
        <p:spPr>
          <a:xfrm>
            <a:off x="878375" y="1424661"/>
            <a:ext cx="4788239" cy="2799395"/>
          </a:xfrm>
          <a:custGeom>
            <a:rect b="b" l="l" r="r" t="t"/>
            <a:pathLst>
              <a:path extrusionOk="0" h="7910607" w="13608177">
                <a:moveTo>
                  <a:pt x="0" y="575405"/>
                </a:moveTo>
                <a:lnTo>
                  <a:pt x="0" y="7339108"/>
                </a:lnTo>
                <a:cubicBezTo>
                  <a:pt x="0" y="7654767"/>
                  <a:pt x="255842" y="7910608"/>
                  <a:pt x="571500" y="7910608"/>
                </a:cubicBezTo>
                <a:lnTo>
                  <a:pt x="13016008" y="7910608"/>
                </a:lnTo>
                <a:cubicBezTo>
                  <a:pt x="13343001" y="7910608"/>
                  <a:pt x="13608178" y="7645527"/>
                  <a:pt x="13608178" y="7318439"/>
                </a:cubicBezTo>
                <a:lnTo>
                  <a:pt x="13607891" y="2962942"/>
                </a:lnTo>
                <a:cubicBezTo>
                  <a:pt x="13607891" y="2678240"/>
                  <a:pt x="13404533" y="2436972"/>
                  <a:pt x="13125355" y="2381155"/>
                </a:cubicBezTo>
                <a:cubicBezTo>
                  <a:pt x="12169426" y="2189988"/>
                  <a:pt x="11415903" y="1437323"/>
                  <a:pt x="11223403" y="481584"/>
                </a:cubicBezTo>
                <a:cubicBezTo>
                  <a:pt x="11167206" y="202692"/>
                  <a:pt x="10925937" y="-190"/>
                  <a:pt x="10641330" y="0"/>
                </a:cubicBezTo>
                <a:lnTo>
                  <a:pt x="571024" y="3905"/>
                </a:lnTo>
                <a:cubicBezTo>
                  <a:pt x="255556" y="4191"/>
                  <a:pt x="0" y="260033"/>
                  <a:pt x="0" y="575405"/>
                </a:cubicBezTo>
                <a:close/>
              </a:path>
            </a:pathLst>
          </a:custGeom>
          <a:solidFill>
            <a:srgbClr val="F2F2F2"/>
          </a:solidFill>
          <a:ln>
            <a:noFill/>
          </a:ln>
          <a:effectLst>
            <a:outerShdw blurRad="38100" rotWithShape="0" algn="l" dist="25400">
              <a:srgbClr val="000000">
                <a:alpha val="20000"/>
              </a:srgbClr>
            </a:outerShdw>
          </a:effectLst>
        </p:spPr>
        <p:txBody>
          <a:bodyPr anchorCtr="0" anchor="t" bIns="221775" lIns="221775" spcFirstLastPara="1" rIns="221775" wrap="square" tIns="221775">
            <a:noAutofit/>
          </a:bodyPr>
          <a:lstStyle/>
          <a:p>
            <a:pPr indent="0" lvl="0" marL="0" marR="0" rtl="0" algn="l">
              <a:lnSpc>
                <a:spcPct val="100000"/>
              </a:lnSpc>
              <a:spcBef>
                <a:spcPts val="0"/>
              </a:spcBef>
              <a:spcAft>
                <a:spcPts val="0"/>
              </a:spcAft>
              <a:buClr>
                <a:schemeClr val="accent5"/>
              </a:buClr>
              <a:buSzPts val="1200"/>
              <a:buFont typeface="Arial"/>
              <a:buNone/>
            </a:pPr>
            <a:r>
              <a:rPr b="1" i="0" lang="en-US" sz="1400" u="none" cap="none" strike="noStrike">
                <a:solidFill>
                  <a:schemeClr val="accent1"/>
                </a:solidFill>
                <a:latin typeface="Arial Narrow"/>
                <a:ea typeface="Arial Narrow"/>
                <a:cs typeface="Arial Narrow"/>
                <a:sym typeface="Arial Narrow"/>
              </a:rPr>
              <a:t>Tissue biopsy</a:t>
            </a:r>
            <a:r>
              <a:rPr b="1" baseline="30000" i="0" lang="en-US" sz="1400" u="none" cap="none" strike="noStrike">
                <a:solidFill>
                  <a:schemeClr val="accent1"/>
                </a:solidFill>
                <a:latin typeface="Arial Narrow"/>
                <a:ea typeface="Arial Narrow"/>
                <a:cs typeface="Arial Narrow"/>
                <a:sym typeface="Arial Narrow"/>
              </a:rPr>
              <a:t>1–5</a:t>
            </a:r>
            <a:endParaRPr b="0" i="0" sz="1600" u="none" cap="none" strike="noStrike">
              <a:solidFill>
                <a:schemeClr val="accent1"/>
              </a:solidFill>
              <a:latin typeface="Arial Narrow"/>
              <a:ea typeface="Arial Narrow"/>
              <a:cs typeface="Arial Narrow"/>
              <a:sym typeface="Arial Narrow"/>
            </a:endParaRPr>
          </a:p>
          <a:p>
            <a:pPr indent="-285750" lvl="2" marL="285750" marR="0" rtl="0" algn="l">
              <a:lnSpc>
                <a:spcPct val="110000"/>
              </a:lnSpc>
              <a:spcBef>
                <a:spcPts val="728"/>
              </a:spcBef>
              <a:spcAft>
                <a:spcPts val="0"/>
              </a:spcAft>
              <a:buClr>
                <a:schemeClr val="accent1"/>
              </a:buClr>
              <a:buSzPts val="1400"/>
              <a:buFont typeface="Arial"/>
              <a:buChar char="•"/>
            </a:pPr>
            <a:r>
              <a:rPr b="0" i="0" lang="en-US" sz="1400" u="none" cap="none" strike="noStrike">
                <a:solidFill>
                  <a:schemeClr val="accent1"/>
                </a:solidFill>
                <a:latin typeface="Arial Narrow"/>
                <a:ea typeface="Arial Narrow"/>
                <a:cs typeface="Arial Narrow"/>
                <a:sym typeface="Arial Narrow"/>
              </a:rPr>
              <a:t>Low sensitivity for </a:t>
            </a:r>
            <a:r>
              <a:rPr b="0" i="1" lang="en-US" sz="1400" u="none" cap="none" strike="noStrike">
                <a:solidFill>
                  <a:schemeClr val="accent1"/>
                </a:solidFill>
                <a:latin typeface="Arial Narrow"/>
                <a:ea typeface="Arial Narrow"/>
                <a:cs typeface="Arial Narrow"/>
                <a:sym typeface="Arial Narrow"/>
              </a:rPr>
              <a:t>ESR1</a:t>
            </a:r>
            <a:r>
              <a:rPr b="0" i="0" lang="en-US" sz="1400" u="none" cap="none" strike="noStrike">
                <a:solidFill>
                  <a:schemeClr val="accent1"/>
                </a:solidFill>
                <a:latin typeface="Arial Narrow"/>
                <a:ea typeface="Arial Narrow"/>
                <a:cs typeface="Arial Narrow"/>
                <a:sym typeface="Arial Narrow"/>
              </a:rPr>
              <a:t>-mut</a:t>
            </a:r>
            <a:endParaRPr b="0" i="0" sz="1600" u="none" cap="none" strike="noStrike">
              <a:solidFill>
                <a:schemeClr val="accent1"/>
              </a:solidFill>
              <a:latin typeface="Arial Narrow"/>
              <a:ea typeface="Arial Narrow"/>
              <a:cs typeface="Arial Narrow"/>
              <a:sym typeface="Arial Narrow"/>
            </a:endParaRPr>
          </a:p>
          <a:p>
            <a:pPr indent="-285750" lvl="2" marL="285750" marR="0" rtl="0" algn="l">
              <a:lnSpc>
                <a:spcPct val="110000"/>
              </a:lnSpc>
              <a:spcBef>
                <a:spcPts val="728"/>
              </a:spcBef>
              <a:spcAft>
                <a:spcPts val="0"/>
              </a:spcAft>
              <a:buClr>
                <a:schemeClr val="accent1"/>
              </a:buClr>
              <a:buSzPts val="1400"/>
              <a:buFont typeface="Arial"/>
              <a:buChar char="•"/>
            </a:pPr>
            <a:r>
              <a:rPr b="0" i="0" lang="en-US" sz="1400" u="none" cap="none" strike="noStrike">
                <a:solidFill>
                  <a:schemeClr val="accent1"/>
                </a:solidFill>
                <a:latin typeface="Arial Narrow"/>
                <a:ea typeface="Arial Narrow"/>
                <a:cs typeface="Arial Narrow"/>
                <a:sym typeface="Arial Narrow"/>
              </a:rPr>
              <a:t>Invasive</a:t>
            </a:r>
            <a:endParaRPr b="0" i="0" sz="1600" u="none" cap="none" strike="noStrike">
              <a:solidFill>
                <a:schemeClr val="accent1"/>
              </a:solidFill>
              <a:latin typeface="Arial Narrow"/>
              <a:ea typeface="Arial Narrow"/>
              <a:cs typeface="Arial Narrow"/>
              <a:sym typeface="Arial Narrow"/>
            </a:endParaRPr>
          </a:p>
          <a:p>
            <a:pPr indent="-285750" lvl="2" marL="285750" marR="0" rtl="0" algn="l">
              <a:lnSpc>
                <a:spcPct val="110000"/>
              </a:lnSpc>
              <a:spcBef>
                <a:spcPts val="728"/>
              </a:spcBef>
              <a:spcAft>
                <a:spcPts val="0"/>
              </a:spcAft>
              <a:buClr>
                <a:schemeClr val="accent1"/>
              </a:buClr>
              <a:buSzPts val="1400"/>
              <a:buFont typeface="Arial"/>
              <a:buChar char="•"/>
            </a:pPr>
            <a:r>
              <a:rPr b="0" i="0" lang="en-US" sz="1400" u="none" cap="none" strike="noStrike">
                <a:solidFill>
                  <a:schemeClr val="accent1"/>
                </a:solidFill>
                <a:latin typeface="Arial Narrow"/>
                <a:ea typeface="Arial Narrow"/>
                <a:cs typeface="Arial Narrow"/>
                <a:sym typeface="Arial Narrow"/>
              </a:rPr>
              <a:t>Long turnaround time</a:t>
            </a:r>
            <a:endParaRPr b="0" i="0" sz="1600" u="none" cap="none" strike="noStrike">
              <a:solidFill>
                <a:schemeClr val="accent1"/>
              </a:solidFill>
              <a:latin typeface="Arial Narrow"/>
              <a:ea typeface="Arial Narrow"/>
              <a:cs typeface="Arial Narrow"/>
              <a:sym typeface="Arial Narrow"/>
            </a:endParaRPr>
          </a:p>
          <a:p>
            <a:pPr indent="-285750" lvl="2" marL="285750" marR="0" rtl="0" algn="l">
              <a:lnSpc>
                <a:spcPct val="110000"/>
              </a:lnSpc>
              <a:spcBef>
                <a:spcPts val="728"/>
              </a:spcBef>
              <a:spcAft>
                <a:spcPts val="0"/>
              </a:spcAft>
              <a:buClr>
                <a:schemeClr val="accent1"/>
              </a:buClr>
              <a:buSzPts val="1400"/>
              <a:buFont typeface="Arial"/>
              <a:buChar char="•"/>
            </a:pPr>
            <a:r>
              <a:rPr b="0" i="0" lang="en-US" sz="1400" u="none" cap="none" strike="noStrike">
                <a:solidFill>
                  <a:schemeClr val="accent1"/>
                </a:solidFill>
                <a:latin typeface="Arial Narrow"/>
                <a:ea typeface="Arial Narrow"/>
                <a:cs typeface="Arial Narrow"/>
                <a:sym typeface="Arial Narrow"/>
              </a:rPr>
              <a:t>Given the subclonal and heterogeneous nature of </a:t>
            </a:r>
            <a:r>
              <a:rPr b="0" i="1" lang="en-US" sz="1400" u="none" cap="none" strike="noStrike">
                <a:solidFill>
                  <a:schemeClr val="accent1"/>
                </a:solidFill>
                <a:latin typeface="Arial Narrow"/>
                <a:ea typeface="Arial Narrow"/>
                <a:cs typeface="Arial Narrow"/>
                <a:sym typeface="Arial Narrow"/>
              </a:rPr>
              <a:t>ESR1</a:t>
            </a:r>
            <a:r>
              <a:rPr b="0" i="0" lang="en-US" sz="1400" u="none" cap="none" strike="noStrike">
                <a:solidFill>
                  <a:schemeClr val="accent1"/>
                </a:solidFill>
                <a:latin typeface="Arial Narrow"/>
                <a:ea typeface="Arial Narrow"/>
                <a:cs typeface="Arial Narrow"/>
                <a:sym typeface="Arial Narrow"/>
              </a:rPr>
              <a:t>-mut within the tumor, all mutations may not be detected</a:t>
            </a:r>
            <a:endParaRPr b="0" i="0" sz="1600" u="none" cap="none" strike="noStrike">
              <a:solidFill>
                <a:schemeClr val="accent1"/>
              </a:solidFill>
              <a:latin typeface="Arial Narrow"/>
              <a:ea typeface="Arial Narrow"/>
              <a:cs typeface="Arial Narrow"/>
              <a:sym typeface="Arial Narrow"/>
            </a:endParaRPr>
          </a:p>
          <a:p>
            <a:pPr indent="-285750" lvl="2" marL="285750" marR="0" rtl="0" algn="l">
              <a:lnSpc>
                <a:spcPct val="110000"/>
              </a:lnSpc>
              <a:spcBef>
                <a:spcPts val="728"/>
              </a:spcBef>
              <a:spcAft>
                <a:spcPts val="0"/>
              </a:spcAft>
              <a:buClr>
                <a:schemeClr val="accent1"/>
              </a:buClr>
              <a:buSzPts val="1400"/>
              <a:buFont typeface="Arial"/>
              <a:buChar char="•"/>
            </a:pPr>
            <a:r>
              <a:rPr b="0" i="0" lang="en-US" sz="1400" u="none" cap="none" strike="noStrike">
                <a:solidFill>
                  <a:schemeClr val="accent1"/>
                </a:solidFill>
                <a:latin typeface="Arial Narrow"/>
                <a:ea typeface="Arial Narrow"/>
                <a:cs typeface="Arial Narrow"/>
                <a:sym typeface="Arial Narrow"/>
              </a:rPr>
              <a:t>Primary archival tissue should not be used, as </a:t>
            </a:r>
            <a:r>
              <a:rPr b="0" i="1" lang="en-US" sz="1400" u="none" cap="none" strike="noStrike">
                <a:solidFill>
                  <a:schemeClr val="accent1"/>
                </a:solidFill>
                <a:latin typeface="Arial Narrow"/>
                <a:ea typeface="Arial Narrow"/>
                <a:cs typeface="Arial Narrow"/>
                <a:sym typeface="Arial Narrow"/>
              </a:rPr>
              <a:t>ESR1-</a:t>
            </a:r>
            <a:r>
              <a:rPr b="0" i="0" lang="en-US" sz="1400" u="none" cap="none" strike="noStrike">
                <a:solidFill>
                  <a:schemeClr val="accent1"/>
                </a:solidFill>
                <a:latin typeface="Arial Narrow"/>
                <a:ea typeface="Arial Narrow"/>
                <a:cs typeface="Arial Narrow"/>
                <a:sym typeface="Arial Narrow"/>
              </a:rPr>
              <a:t>mut are typically acquired during the metastatic breast cancer treatment </a:t>
            </a:r>
            <a:endParaRPr b="0" i="0" sz="1600" u="none" cap="none" strike="noStrike">
              <a:solidFill>
                <a:schemeClr val="accent1"/>
              </a:solidFill>
              <a:latin typeface="Arial Narrow"/>
              <a:ea typeface="Arial Narrow"/>
              <a:cs typeface="Arial Narrow"/>
              <a:sym typeface="Arial Narrow"/>
            </a:endParaRPr>
          </a:p>
        </p:txBody>
      </p:sp>
      <p:sp>
        <p:nvSpPr>
          <p:cNvPr id="4559" name="Google Shape;4559;p115"/>
          <p:cNvSpPr/>
          <p:nvPr/>
        </p:nvSpPr>
        <p:spPr>
          <a:xfrm>
            <a:off x="6243865" y="1415242"/>
            <a:ext cx="4788239" cy="2808920"/>
          </a:xfrm>
          <a:custGeom>
            <a:rect b="b" l="l" r="r" t="t"/>
            <a:pathLst>
              <a:path extrusionOk="0" h="7910607" w="13608177">
                <a:moveTo>
                  <a:pt x="0" y="575405"/>
                </a:moveTo>
                <a:lnTo>
                  <a:pt x="0" y="7339108"/>
                </a:lnTo>
                <a:cubicBezTo>
                  <a:pt x="0" y="7654767"/>
                  <a:pt x="255842" y="7910608"/>
                  <a:pt x="571500" y="7910608"/>
                </a:cubicBezTo>
                <a:lnTo>
                  <a:pt x="13016008" y="7910608"/>
                </a:lnTo>
                <a:cubicBezTo>
                  <a:pt x="13343001" y="7910608"/>
                  <a:pt x="13608178" y="7645527"/>
                  <a:pt x="13608178" y="7318439"/>
                </a:cubicBezTo>
                <a:lnTo>
                  <a:pt x="13607891" y="2962942"/>
                </a:lnTo>
                <a:cubicBezTo>
                  <a:pt x="13607891" y="2678240"/>
                  <a:pt x="13404533" y="2436972"/>
                  <a:pt x="13125355" y="2381155"/>
                </a:cubicBezTo>
                <a:cubicBezTo>
                  <a:pt x="12169426" y="2189988"/>
                  <a:pt x="11415903" y="1437323"/>
                  <a:pt x="11223403" y="481584"/>
                </a:cubicBezTo>
                <a:cubicBezTo>
                  <a:pt x="11167206" y="202692"/>
                  <a:pt x="10925937" y="-190"/>
                  <a:pt x="10641330" y="0"/>
                </a:cubicBezTo>
                <a:lnTo>
                  <a:pt x="571024" y="3905"/>
                </a:lnTo>
                <a:cubicBezTo>
                  <a:pt x="255556" y="4191"/>
                  <a:pt x="0" y="260033"/>
                  <a:pt x="0" y="575405"/>
                </a:cubicBezTo>
                <a:close/>
              </a:path>
            </a:pathLst>
          </a:custGeom>
          <a:solidFill>
            <a:schemeClr val="accent1"/>
          </a:solidFill>
          <a:ln>
            <a:noFill/>
          </a:ln>
          <a:effectLst>
            <a:outerShdw blurRad="38100" rotWithShape="0" algn="l" dist="25400">
              <a:srgbClr val="000000">
                <a:alpha val="20000"/>
              </a:srgbClr>
            </a:outerShdw>
          </a:effectLst>
        </p:spPr>
        <p:txBody>
          <a:bodyPr anchorCtr="0" anchor="t" bIns="221775" lIns="221775" spcFirstLastPara="1" rIns="221775" wrap="square" tIns="221775">
            <a:noAutofit/>
          </a:bodyPr>
          <a:lstStyle/>
          <a:p>
            <a:pPr indent="0" lvl="0" marL="0" marR="0" rtl="0" algn="l">
              <a:lnSpc>
                <a:spcPct val="100000"/>
              </a:lnSpc>
              <a:spcBef>
                <a:spcPts val="0"/>
              </a:spcBef>
              <a:spcAft>
                <a:spcPts val="0"/>
              </a:spcAft>
              <a:buClr>
                <a:schemeClr val="accent5"/>
              </a:buClr>
              <a:buSzPts val="1200"/>
              <a:buFont typeface="Arial"/>
              <a:buNone/>
            </a:pPr>
            <a:r>
              <a:rPr b="1" i="0" lang="en-US" sz="1400" u="none" cap="none" strike="noStrike">
                <a:solidFill>
                  <a:schemeClr val="lt1"/>
                </a:solidFill>
                <a:latin typeface="Arial Narrow"/>
                <a:ea typeface="Arial Narrow"/>
                <a:cs typeface="Arial Narrow"/>
                <a:sym typeface="Arial Narrow"/>
              </a:rPr>
              <a:t>Liquid biopsy</a:t>
            </a:r>
            <a:r>
              <a:rPr b="1" baseline="30000" i="0" lang="en-US" sz="1400" u="none" cap="none" strike="noStrike">
                <a:solidFill>
                  <a:schemeClr val="lt1"/>
                </a:solidFill>
                <a:latin typeface="Arial Narrow"/>
                <a:ea typeface="Arial Narrow"/>
                <a:cs typeface="Arial Narrow"/>
                <a:sym typeface="Arial Narrow"/>
              </a:rPr>
              <a:t>1–3,6–8</a:t>
            </a:r>
            <a:endParaRPr b="0" i="0" sz="1600" u="none" cap="none" strike="noStrike">
              <a:solidFill>
                <a:schemeClr val="lt1"/>
              </a:solidFill>
              <a:latin typeface="Arial Narrow"/>
              <a:ea typeface="Arial Narrow"/>
              <a:cs typeface="Arial Narrow"/>
              <a:sym typeface="Arial Narrow"/>
            </a:endParaRPr>
          </a:p>
          <a:p>
            <a:pPr indent="-285750" lvl="2" marL="285750" marR="0" rtl="0" algn="l">
              <a:lnSpc>
                <a:spcPct val="110000"/>
              </a:lnSpc>
              <a:spcBef>
                <a:spcPts val="728"/>
              </a:spcBef>
              <a:spcAft>
                <a:spcPts val="0"/>
              </a:spcAft>
              <a:buClr>
                <a:schemeClr val="lt1"/>
              </a:buClr>
              <a:buSzPts val="1400"/>
              <a:buFont typeface="Arial"/>
              <a:buChar char="•"/>
            </a:pPr>
            <a:r>
              <a:rPr b="0" i="0" lang="en-US" sz="1400" u="none" cap="none" strike="noStrike">
                <a:solidFill>
                  <a:schemeClr val="lt1"/>
                </a:solidFill>
                <a:latin typeface="Arial Narrow"/>
                <a:ea typeface="Arial Narrow"/>
                <a:cs typeface="Arial Narrow"/>
                <a:sym typeface="Arial Narrow"/>
              </a:rPr>
              <a:t>High sensitivity for </a:t>
            </a:r>
            <a:r>
              <a:rPr b="0" i="1" lang="en-US" sz="1400" u="none" cap="none" strike="noStrike">
                <a:solidFill>
                  <a:schemeClr val="lt1"/>
                </a:solidFill>
                <a:latin typeface="Arial Narrow"/>
                <a:ea typeface="Arial Narrow"/>
                <a:cs typeface="Arial Narrow"/>
                <a:sym typeface="Arial Narrow"/>
              </a:rPr>
              <a:t>ESR1</a:t>
            </a:r>
            <a:r>
              <a:rPr b="0" i="0" lang="en-US" sz="1400" u="none" cap="none" strike="noStrike">
                <a:solidFill>
                  <a:schemeClr val="lt1"/>
                </a:solidFill>
                <a:latin typeface="Arial Narrow"/>
                <a:ea typeface="Arial Narrow"/>
                <a:cs typeface="Arial Narrow"/>
                <a:sym typeface="Arial Narrow"/>
              </a:rPr>
              <a:t>-mut</a:t>
            </a:r>
            <a:endParaRPr b="0" i="0" sz="1600" u="none" cap="none" strike="noStrike">
              <a:solidFill>
                <a:schemeClr val="lt1"/>
              </a:solidFill>
              <a:latin typeface="Arial Narrow"/>
              <a:ea typeface="Arial Narrow"/>
              <a:cs typeface="Arial Narrow"/>
              <a:sym typeface="Arial Narrow"/>
            </a:endParaRPr>
          </a:p>
          <a:p>
            <a:pPr indent="-285750" lvl="2" marL="285750" marR="0" rtl="0" algn="l">
              <a:lnSpc>
                <a:spcPct val="110000"/>
              </a:lnSpc>
              <a:spcBef>
                <a:spcPts val="728"/>
              </a:spcBef>
              <a:spcAft>
                <a:spcPts val="0"/>
              </a:spcAft>
              <a:buClr>
                <a:schemeClr val="lt1"/>
              </a:buClr>
              <a:buSzPts val="1400"/>
              <a:buFont typeface="Arial"/>
              <a:buChar char="•"/>
            </a:pPr>
            <a:r>
              <a:rPr b="0" i="0" lang="en-US" sz="1400" u="none" cap="none" strike="noStrike">
                <a:solidFill>
                  <a:schemeClr val="lt1"/>
                </a:solidFill>
                <a:latin typeface="Arial Narrow"/>
                <a:ea typeface="Arial Narrow"/>
                <a:cs typeface="Arial Narrow"/>
                <a:sym typeface="Arial Narrow"/>
              </a:rPr>
              <a:t>Minimally invasive</a:t>
            </a:r>
            <a:endParaRPr b="0" i="0" sz="1600" u="none" cap="none" strike="noStrike">
              <a:solidFill>
                <a:schemeClr val="lt1"/>
              </a:solidFill>
              <a:latin typeface="Arial Narrow"/>
              <a:ea typeface="Arial Narrow"/>
              <a:cs typeface="Arial Narrow"/>
              <a:sym typeface="Arial Narrow"/>
            </a:endParaRPr>
          </a:p>
          <a:p>
            <a:pPr indent="-285750" lvl="2" marL="285750" marR="0" rtl="0" algn="l">
              <a:lnSpc>
                <a:spcPct val="110000"/>
              </a:lnSpc>
              <a:spcBef>
                <a:spcPts val="728"/>
              </a:spcBef>
              <a:spcAft>
                <a:spcPts val="0"/>
              </a:spcAft>
              <a:buClr>
                <a:schemeClr val="lt1"/>
              </a:buClr>
              <a:buSzPts val="1400"/>
              <a:buFont typeface="Arial"/>
              <a:buChar char="•"/>
            </a:pPr>
            <a:r>
              <a:rPr b="0" i="0" lang="en-US" sz="1400" u="none" cap="none" strike="noStrike">
                <a:solidFill>
                  <a:schemeClr val="lt1"/>
                </a:solidFill>
                <a:latin typeface="Arial Narrow"/>
                <a:ea typeface="Arial Narrow"/>
                <a:cs typeface="Arial Narrow"/>
                <a:sym typeface="Arial Narrow"/>
              </a:rPr>
              <a:t>Fast sample acquisition</a:t>
            </a:r>
            <a:endParaRPr b="0" i="0" sz="1600" u="none" cap="none" strike="noStrike">
              <a:solidFill>
                <a:schemeClr val="lt1"/>
              </a:solidFill>
              <a:latin typeface="Arial Narrow"/>
              <a:ea typeface="Arial Narrow"/>
              <a:cs typeface="Arial Narrow"/>
              <a:sym typeface="Arial Narrow"/>
            </a:endParaRPr>
          </a:p>
          <a:p>
            <a:pPr indent="-285750" lvl="2" marL="285750" marR="0" rtl="0" algn="l">
              <a:lnSpc>
                <a:spcPct val="110000"/>
              </a:lnSpc>
              <a:spcBef>
                <a:spcPts val="728"/>
              </a:spcBef>
              <a:spcAft>
                <a:spcPts val="0"/>
              </a:spcAft>
              <a:buClr>
                <a:schemeClr val="lt1"/>
              </a:buClr>
              <a:buSzPts val="1400"/>
              <a:buFont typeface="Arial"/>
              <a:buChar char="•"/>
            </a:pPr>
            <a:r>
              <a:rPr b="0" i="0" lang="en-US" sz="1400" u="none" cap="none" strike="noStrike">
                <a:solidFill>
                  <a:schemeClr val="lt1"/>
                </a:solidFill>
                <a:latin typeface="Arial Narrow"/>
                <a:ea typeface="Arial Narrow"/>
                <a:cs typeface="Arial Narrow"/>
                <a:sym typeface="Arial Narrow"/>
              </a:rPr>
              <a:t>Reveals tumor heterogeneity, including presence of subclonal </a:t>
            </a:r>
            <a:r>
              <a:rPr b="0" i="1" lang="en-US" sz="1400" u="none" cap="none" strike="noStrike">
                <a:solidFill>
                  <a:schemeClr val="lt1"/>
                </a:solidFill>
                <a:latin typeface="Arial Narrow"/>
                <a:ea typeface="Arial Narrow"/>
                <a:cs typeface="Arial Narrow"/>
                <a:sym typeface="Arial Narrow"/>
              </a:rPr>
              <a:t>ESR1</a:t>
            </a:r>
            <a:r>
              <a:rPr b="0" i="0" lang="en-US" sz="1400" u="none" cap="none" strike="noStrike">
                <a:solidFill>
                  <a:schemeClr val="lt1"/>
                </a:solidFill>
                <a:latin typeface="Arial Narrow"/>
                <a:ea typeface="Arial Narrow"/>
                <a:cs typeface="Arial Narrow"/>
                <a:sym typeface="Arial Narrow"/>
              </a:rPr>
              <a:t>-mut from all metastatic disease sites</a:t>
            </a:r>
            <a:endParaRPr b="0" i="0" sz="1400" u="none" cap="none" strike="noStrike">
              <a:solidFill>
                <a:schemeClr val="lt1"/>
              </a:solidFill>
              <a:latin typeface="Arial"/>
              <a:ea typeface="Arial"/>
              <a:cs typeface="Arial"/>
              <a:sym typeface="Arial"/>
            </a:endParaRPr>
          </a:p>
        </p:txBody>
      </p:sp>
      <p:pic>
        <p:nvPicPr>
          <p:cNvPr id="4560" name="Google Shape;4560;p115"/>
          <p:cNvPicPr preferRelativeResize="0"/>
          <p:nvPr/>
        </p:nvPicPr>
        <p:blipFill rotWithShape="1">
          <a:blip r:embed="rId3">
            <a:alphaModFix/>
          </a:blip>
          <a:srcRect b="0" l="0" r="0" t="0"/>
          <a:stretch/>
        </p:blipFill>
        <p:spPr>
          <a:xfrm>
            <a:off x="5157898" y="1452732"/>
            <a:ext cx="413033" cy="413033"/>
          </a:xfrm>
          <a:prstGeom prst="rect">
            <a:avLst/>
          </a:prstGeom>
          <a:noFill/>
          <a:ln>
            <a:noFill/>
          </a:ln>
        </p:spPr>
      </p:pic>
      <p:pic>
        <p:nvPicPr>
          <p:cNvPr id="4561" name="Google Shape;4561;p115"/>
          <p:cNvPicPr preferRelativeResize="0"/>
          <p:nvPr/>
        </p:nvPicPr>
        <p:blipFill rotWithShape="1">
          <a:blip r:embed="rId4">
            <a:alphaModFix/>
          </a:blip>
          <a:srcRect b="0" l="0" r="0" t="0"/>
          <a:stretch/>
        </p:blipFill>
        <p:spPr>
          <a:xfrm>
            <a:off x="10418092" y="1413744"/>
            <a:ext cx="531423" cy="531423"/>
          </a:xfrm>
          <a:prstGeom prst="rect">
            <a:avLst/>
          </a:prstGeom>
          <a:noFill/>
          <a:ln>
            <a:noFill/>
          </a:ln>
        </p:spPr>
      </p:pic>
      <p:sp>
        <p:nvSpPr>
          <p:cNvPr id="4562" name="Google Shape;4562;p115"/>
          <p:cNvSpPr/>
          <p:nvPr/>
        </p:nvSpPr>
        <p:spPr>
          <a:xfrm>
            <a:off x="874762" y="4399577"/>
            <a:ext cx="10153730" cy="1108011"/>
          </a:xfrm>
          <a:prstGeom prst="roundRect">
            <a:avLst>
              <a:gd fmla="val 17865" name="adj"/>
            </a:avLst>
          </a:prstGeom>
          <a:solidFill>
            <a:srgbClr val="C6D8E0"/>
          </a:solidFill>
          <a:ln>
            <a:noFill/>
          </a:ln>
          <a:effectLst>
            <a:outerShdw blurRad="50800" rotWithShape="0" algn="tl" dir="2700000" dist="38100">
              <a:srgbClr val="000000">
                <a:alpha val="40000"/>
              </a:srgbClr>
            </a:outerShdw>
          </a:effectLst>
        </p:spPr>
        <p:txBody>
          <a:bodyPr anchorCtr="0" anchor="t" bIns="166325" lIns="554475" spcFirstLastPara="1" rIns="110875" wrap="square" tIns="166325">
            <a:noAutofit/>
          </a:bodyPr>
          <a:lstStyle/>
          <a:p>
            <a:pPr indent="-46273" lvl="0" marL="173279" marR="0" rtl="0" algn="l">
              <a:lnSpc>
                <a:spcPct val="100000"/>
              </a:lnSpc>
              <a:spcBef>
                <a:spcPts val="0"/>
              </a:spcBef>
              <a:spcAft>
                <a:spcPts val="0"/>
              </a:spcAft>
              <a:buClr>
                <a:srgbClr val="EF3340"/>
              </a:buClr>
              <a:buSzPts val="2000"/>
              <a:buFont typeface="Arial"/>
              <a:buNone/>
            </a:pPr>
            <a:r>
              <a:t/>
            </a:r>
            <a:endParaRPr b="1" i="0" sz="1200" u="none" cap="none" strike="noStrike">
              <a:solidFill>
                <a:srgbClr val="262626"/>
              </a:solidFill>
              <a:latin typeface="Arial Narrow"/>
              <a:ea typeface="Arial Narrow"/>
              <a:cs typeface="Arial Narrow"/>
              <a:sym typeface="Arial Narrow"/>
            </a:endParaRPr>
          </a:p>
          <a:p>
            <a:pPr indent="-46273" lvl="0" marL="173279" marR="0" rtl="0" algn="l">
              <a:lnSpc>
                <a:spcPct val="100000"/>
              </a:lnSpc>
              <a:spcBef>
                <a:spcPts val="0"/>
              </a:spcBef>
              <a:spcAft>
                <a:spcPts val="0"/>
              </a:spcAft>
              <a:buClr>
                <a:srgbClr val="EF3340"/>
              </a:buClr>
              <a:buSzPts val="2000"/>
              <a:buFont typeface="Arial"/>
              <a:buNone/>
            </a:pPr>
            <a:r>
              <a:t/>
            </a:r>
            <a:endParaRPr b="0" i="0" sz="800" u="none" cap="none" strike="noStrike">
              <a:solidFill>
                <a:srgbClr val="262626"/>
              </a:solidFill>
              <a:latin typeface="Arial Narrow"/>
              <a:ea typeface="Arial Narrow"/>
              <a:cs typeface="Arial Narrow"/>
              <a:sym typeface="Arial Narrow"/>
            </a:endParaRPr>
          </a:p>
        </p:txBody>
      </p:sp>
      <p:grpSp>
        <p:nvGrpSpPr>
          <p:cNvPr id="4563" name="Google Shape;4563;p115"/>
          <p:cNvGrpSpPr/>
          <p:nvPr/>
        </p:nvGrpSpPr>
        <p:grpSpPr>
          <a:xfrm>
            <a:off x="5971716" y="4462843"/>
            <a:ext cx="4415360" cy="475209"/>
            <a:chOff x="8367110" y="7459573"/>
            <a:chExt cx="8966196" cy="1028667"/>
          </a:xfrm>
        </p:grpSpPr>
        <p:sp>
          <p:nvSpPr>
            <p:cNvPr id="4564" name="Google Shape;4564;p115"/>
            <p:cNvSpPr/>
            <p:nvPr/>
          </p:nvSpPr>
          <p:spPr>
            <a:xfrm>
              <a:off x="8819127" y="7551395"/>
              <a:ext cx="8514179" cy="914400"/>
            </a:xfrm>
            <a:prstGeom prst="roundRect">
              <a:avLst>
                <a:gd fmla="val 12478" name="adj"/>
              </a:avLst>
            </a:prstGeom>
            <a:noFill/>
            <a:ln>
              <a:noFill/>
            </a:ln>
          </p:spPr>
          <p:txBody>
            <a:bodyPr anchorCtr="0" anchor="ctr" bIns="45700" lIns="44357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NGS (may be part of a solid tumor panel)</a:t>
              </a:r>
              <a:endParaRPr b="1" baseline="30000" i="0" sz="1400" u="none" cap="none" strike="noStrike">
                <a:solidFill>
                  <a:srgbClr val="262626"/>
                </a:solidFill>
                <a:latin typeface="Arial Narrow"/>
                <a:ea typeface="Arial Narrow"/>
                <a:cs typeface="Arial Narrow"/>
                <a:sym typeface="Arial Narrow"/>
              </a:endParaRPr>
            </a:p>
          </p:txBody>
        </p:sp>
        <p:sp>
          <p:nvSpPr>
            <p:cNvPr id="4565" name="Google Shape;4565;p115"/>
            <p:cNvSpPr/>
            <p:nvPr/>
          </p:nvSpPr>
          <p:spPr>
            <a:xfrm>
              <a:off x="8367110" y="7459573"/>
              <a:ext cx="960341" cy="1028667"/>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62626"/>
                </a:solidFill>
                <a:latin typeface="Arial Narrow"/>
                <a:ea typeface="Arial Narrow"/>
                <a:cs typeface="Arial Narrow"/>
                <a:sym typeface="Arial Narrow"/>
              </a:endParaRPr>
            </a:p>
          </p:txBody>
        </p:sp>
        <p:pic>
          <p:nvPicPr>
            <p:cNvPr id="4566" name="Google Shape;4566;p115"/>
            <p:cNvPicPr preferRelativeResize="0"/>
            <p:nvPr/>
          </p:nvPicPr>
          <p:blipFill rotWithShape="1">
            <a:blip r:embed="rId5">
              <a:alphaModFix/>
            </a:blip>
            <a:srcRect b="0" l="0" r="0" t="0"/>
            <a:stretch/>
          </p:blipFill>
          <p:spPr>
            <a:xfrm>
              <a:off x="8428680" y="7573750"/>
              <a:ext cx="836467" cy="836467"/>
            </a:xfrm>
            <a:prstGeom prst="rect">
              <a:avLst/>
            </a:prstGeom>
            <a:noFill/>
            <a:ln>
              <a:noFill/>
            </a:ln>
          </p:spPr>
        </p:pic>
      </p:grpSp>
      <p:grpSp>
        <p:nvGrpSpPr>
          <p:cNvPr id="4567" name="Google Shape;4567;p115"/>
          <p:cNvGrpSpPr/>
          <p:nvPr/>
        </p:nvGrpSpPr>
        <p:grpSpPr>
          <a:xfrm>
            <a:off x="5971685" y="5005573"/>
            <a:ext cx="4394601" cy="443645"/>
            <a:chOff x="8386240" y="8613418"/>
            <a:chExt cx="8962832" cy="963091"/>
          </a:xfrm>
        </p:grpSpPr>
        <p:sp>
          <p:nvSpPr>
            <p:cNvPr id="4568" name="Google Shape;4568;p115"/>
            <p:cNvSpPr/>
            <p:nvPr/>
          </p:nvSpPr>
          <p:spPr>
            <a:xfrm>
              <a:off x="8834893" y="8613418"/>
              <a:ext cx="8514179" cy="914400"/>
            </a:xfrm>
            <a:prstGeom prst="roundRect">
              <a:avLst>
                <a:gd fmla="val 12478" name="adj"/>
              </a:avLst>
            </a:prstGeom>
            <a:noFill/>
            <a:ln>
              <a:noFill/>
            </a:ln>
          </p:spPr>
          <p:txBody>
            <a:bodyPr anchorCtr="0" anchor="ctr" bIns="45700" lIns="44357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262626"/>
                  </a:solidFill>
                  <a:latin typeface="Arial Narrow"/>
                  <a:ea typeface="Arial Narrow"/>
                  <a:cs typeface="Arial Narrow"/>
                  <a:sym typeface="Arial Narrow"/>
                </a:rPr>
                <a:t>Digital PCR assays</a:t>
              </a:r>
              <a:endParaRPr b="0" baseline="30000" i="0" sz="1400" u="none" cap="none" strike="noStrike">
                <a:solidFill>
                  <a:srgbClr val="262626"/>
                </a:solidFill>
                <a:latin typeface="Arial Narrow"/>
                <a:ea typeface="Arial Narrow"/>
                <a:cs typeface="Arial Narrow"/>
                <a:sym typeface="Arial Narrow"/>
              </a:endParaRPr>
            </a:p>
          </p:txBody>
        </p:sp>
        <p:sp>
          <p:nvSpPr>
            <p:cNvPr id="4569" name="Google Shape;4569;p115"/>
            <p:cNvSpPr/>
            <p:nvPr/>
          </p:nvSpPr>
          <p:spPr>
            <a:xfrm>
              <a:off x="8386240" y="8616168"/>
              <a:ext cx="960341" cy="960341"/>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rgbClr val="262626"/>
                </a:solidFill>
                <a:latin typeface="Arial Narrow"/>
                <a:ea typeface="Arial Narrow"/>
                <a:cs typeface="Arial Narrow"/>
                <a:sym typeface="Arial Narrow"/>
              </a:endParaRPr>
            </a:p>
          </p:txBody>
        </p:sp>
        <p:pic>
          <p:nvPicPr>
            <p:cNvPr id="4570" name="Google Shape;4570;p115"/>
            <p:cNvPicPr preferRelativeResize="0"/>
            <p:nvPr/>
          </p:nvPicPr>
          <p:blipFill rotWithShape="1">
            <a:blip r:embed="rId6">
              <a:alphaModFix/>
            </a:blip>
            <a:srcRect b="0" l="0" r="0" t="0"/>
            <a:stretch/>
          </p:blipFill>
          <p:spPr>
            <a:xfrm>
              <a:off x="8529467" y="8753448"/>
              <a:ext cx="666426" cy="666426"/>
            </a:xfrm>
            <a:prstGeom prst="rect">
              <a:avLst/>
            </a:prstGeom>
            <a:noFill/>
            <a:ln>
              <a:noFill/>
            </a:ln>
          </p:spPr>
        </p:pic>
      </p:grpSp>
      <p:sp>
        <p:nvSpPr>
          <p:cNvPr id="4571" name="Google Shape;4571;p115"/>
          <p:cNvSpPr txBox="1"/>
          <p:nvPr/>
        </p:nvSpPr>
        <p:spPr>
          <a:xfrm>
            <a:off x="1066299" y="4784446"/>
            <a:ext cx="6223705"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600" u="none" cap="none" strike="noStrike">
                <a:solidFill>
                  <a:srgbClr val="262626"/>
                </a:solidFill>
                <a:latin typeface="Arial Narrow"/>
                <a:ea typeface="Arial Narrow"/>
                <a:cs typeface="Arial Narrow"/>
                <a:sym typeface="Arial Narrow"/>
              </a:rPr>
              <a:t>Available </a:t>
            </a:r>
            <a:r>
              <a:rPr b="1" i="1" lang="en-US" sz="1600" u="none" cap="none" strike="noStrike">
                <a:solidFill>
                  <a:srgbClr val="262626"/>
                </a:solidFill>
                <a:latin typeface="Arial Narrow"/>
                <a:ea typeface="Arial Narrow"/>
                <a:cs typeface="Arial Narrow"/>
                <a:sym typeface="Arial Narrow"/>
              </a:rPr>
              <a:t>ESR1</a:t>
            </a:r>
            <a:r>
              <a:rPr b="1" i="0" lang="en-US" sz="1600" u="none" cap="none" strike="noStrike">
                <a:solidFill>
                  <a:srgbClr val="262626"/>
                </a:solidFill>
                <a:latin typeface="Arial Narrow"/>
                <a:ea typeface="Arial Narrow"/>
                <a:cs typeface="Arial Narrow"/>
                <a:sym typeface="Arial Narrow"/>
              </a:rPr>
              <a:t>-mut detection methods include</a:t>
            </a:r>
            <a:r>
              <a:rPr b="1" baseline="30000" i="0" lang="en-US" sz="1600" u="none" cap="none" strike="noStrike">
                <a:solidFill>
                  <a:srgbClr val="262626"/>
                </a:solidFill>
                <a:latin typeface="Arial Narrow"/>
                <a:ea typeface="Arial Narrow"/>
                <a:cs typeface="Arial Narrow"/>
                <a:sym typeface="Arial Narrow"/>
              </a:rPr>
              <a:t>9,a</a:t>
            </a:r>
            <a:r>
              <a:rPr b="1" i="0" lang="en-US" sz="1600" u="none" cap="none" strike="noStrike">
                <a:solidFill>
                  <a:srgbClr val="262626"/>
                </a:solidFill>
                <a:latin typeface="Arial Narrow"/>
                <a:ea typeface="Arial Narrow"/>
                <a:cs typeface="Arial Narrow"/>
                <a:sym typeface="Arial Narrow"/>
              </a:rPr>
              <a:t>:</a:t>
            </a:r>
            <a:endParaRPr b="0" i="0" sz="1600" u="none" cap="none" strike="noStrike">
              <a:solidFill>
                <a:srgbClr val="262626"/>
              </a:solidFill>
              <a:latin typeface="Arial Narrow"/>
              <a:ea typeface="Arial Narrow"/>
              <a:cs typeface="Arial Narrow"/>
              <a:sym typeface="Arial Narrow"/>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6" name="Shape 4576"/>
        <p:cNvGrpSpPr/>
        <p:nvPr/>
      </p:nvGrpSpPr>
      <p:grpSpPr>
        <a:xfrm>
          <a:off x="0" y="0"/>
          <a:ext cx="0" cy="0"/>
          <a:chOff x="0" y="0"/>
          <a:chExt cx="0" cy="0"/>
        </a:xfrm>
      </p:grpSpPr>
      <p:sp>
        <p:nvSpPr>
          <p:cNvPr id="4577" name="Google Shape;4577;p116"/>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4578" name="Google Shape;4578;p116"/>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solidFill>
                  <a:srgbClr val="000000"/>
                </a:solidFill>
              </a:rPr>
              <a:t>ctDNA, circulating tumor DNA; DNA, deoxyribonucleic acid; ESR1, estrogen receptor 1 gene; ET, endocrine therapy; mut, mutation; NGS, next-generation sequencing; PCR, polymerase chain reaction; wt, wild-type.</a:t>
            </a:r>
            <a:endParaRPr/>
          </a:p>
          <a:p>
            <a:pPr indent="0" lvl="0" marL="0" rtl="0" algn="l">
              <a:lnSpc>
                <a:spcPct val="100000"/>
              </a:lnSpc>
              <a:spcBef>
                <a:spcPts val="0"/>
              </a:spcBef>
              <a:spcAft>
                <a:spcPts val="0"/>
              </a:spcAft>
              <a:buSzPts val="1400"/>
              <a:buNone/>
            </a:pPr>
            <a:r>
              <a:rPr lang="en-US">
                <a:solidFill>
                  <a:srgbClr val="000000"/>
                </a:solidFill>
              </a:rPr>
              <a:t>1. Mosele MF, et al. </a:t>
            </a:r>
            <a:r>
              <a:rPr i="1" lang="en-US">
                <a:solidFill>
                  <a:srgbClr val="000000"/>
                </a:solidFill>
              </a:rPr>
              <a:t>Ann Oncol</a:t>
            </a:r>
            <a:r>
              <a:rPr lang="en-US">
                <a:solidFill>
                  <a:srgbClr val="000000"/>
                </a:solidFill>
              </a:rPr>
              <a:t>. 2024;35(7):588-606; 2. Pascual J, et al. </a:t>
            </a:r>
            <a:r>
              <a:rPr i="1" lang="en-US">
                <a:solidFill>
                  <a:srgbClr val="000000"/>
                </a:solidFill>
              </a:rPr>
              <a:t>Ann Oncol</a:t>
            </a:r>
            <a:r>
              <a:rPr lang="en-US">
                <a:solidFill>
                  <a:srgbClr val="000000"/>
                </a:solidFill>
              </a:rPr>
              <a:t>. 2022;33(8):750-768; 3. Gennari A, et al. </a:t>
            </a:r>
            <a:r>
              <a:rPr i="1" lang="en-US">
                <a:solidFill>
                  <a:srgbClr val="000000"/>
                </a:solidFill>
              </a:rPr>
              <a:t>Ann Oncol</a:t>
            </a:r>
            <a:r>
              <a:rPr lang="en-US">
                <a:solidFill>
                  <a:srgbClr val="000000"/>
                </a:solidFill>
              </a:rPr>
              <a:t>. 2021;32(12):1475-1495. ESMO Metastatic Breast Cancer Living Guidelines. V1.2 April 2025 (Accessed April 2026);  4. Referenced with permission from the NCCN Clinical Practice Guidelines in Oncology (NCCN Guidelines®) for Breast Cancer V.4.2025. © National Comprehensive Cancer Network, Inc. 2025. All rights reserved. Accessed April 25, 2026. To view the most recent and complete version of the guideline, go online to NCCN.org. NCCN makes no warranties of any kind whatsoever regarding their content, use or application and disclaims any responsibility for their application or use in any way; 5. Gradishar WJ, et al. </a:t>
            </a:r>
            <a:r>
              <a:rPr i="1" lang="en-US">
                <a:solidFill>
                  <a:srgbClr val="000000"/>
                </a:solidFill>
              </a:rPr>
              <a:t>J Natl Compr Canc Netw. </a:t>
            </a:r>
            <a:r>
              <a:rPr lang="en-US">
                <a:solidFill>
                  <a:srgbClr val="000000"/>
                </a:solidFill>
              </a:rPr>
              <a:t>2023;21(6):594–608; 6. Burstein HJ, et al. </a:t>
            </a:r>
            <a:r>
              <a:rPr i="1" lang="en-US">
                <a:solidFill>
                  <a:srgbClr val="000000"/>
                </a:solidFill>
              </a:rPr>
              <a:t>J Clin Oncol</a:t>
            </a:r>
            <a:r>
              <a:rPr lang="en-US">
                <a:solidFill>
                  <a:srgbClr val="000000"/>
                </a:solidFill>
              </a:rPr>
              <a:t>. 2023;41(18):3423-3425.</a:t>
            </a:r>
            <a:endParaRPr/>
          </a:p>
        </p:txBody>
      </p:sp>
      <p:sp>
        <p:nvSpPr>
          <p:cNvPr id="4579" name="Google Shape;4579;p116"/>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ESMO, NCCN and ASCO recommendations for </a:t>
            </a:r>
            <a:r>
              <a:rPr i="1" lang="en-US"/>
              <a:t>ESR1</a:t>
            </a:r>
            <a:r>
              <a:rPr lang="en-US"/>
              <a:t>-mut testing</a:t>
            </a:r>
            <a:br>
              <a:rPr lang="en-US"/>
            </a:br>
            <a:r>
              <a:rPr lang="en-US" sz="1900">
                <a:solidFill>
                  <a:schemeClr val="accent6"/>
                </a:solidFill>
              </a:rPr>
              <a:t>Testing for </a:t>
            </a:r>
            <a:r>
              <a:rPr i="1" lang="en-US" sz="1900">
                <a:solidFill>
                  <a:schemeClr val="accent6"/>
                </a:solidFill>
              </a:rPr>
              <a:t>ESR1-</a:t>
            </a:r>
            <a:r>
              <a:rPr lang="en-US" sz="1900">
                <a:solidFill>
                  <a:schemeClr val="accent6"/>
                </a:solidFill>
              </a:rPr>
              <a:t>mut should be performed at each progression, preferably in ctDNA, if not detected previously</a:t>
            </a:r>
            <a:r>
              <a:rPr baseline="30000" lang="en-US" sz="1900">
                <a:solidFill>
                  <a:schemeClr val="accent6"/>
                </a:solidFill>
              </a:rPr>
              <a:t>1-5</a:t>
            </a:r>
            <a:endParaRPr/>
          </a:p>
          <a:p>
            <a:pPr indent="0" lvl="0" marL="0" marR="0" rtl="0" algn="l">
              <a:lnSpc>
                <a:spcPct val="90000"/>
              </a:lnSpc>
              <a:spcBef>
                <a:spcPts val="0"/>
              </a:spcBef>
              <a:spcAft>
                <a:spcPts val="0"/>
              </a:spcAft>
              <a:buClr>
                <a:schemeClr val="accent1"/>
              </a:buClr>
              <a:buSzPts val="2900"/>
              <a:buFont typeface="Arial Narrow"/>
              <a:buNone/>
            </a:pPr>
            <a:r>
              <a:t/>
            </a:r>
            <a:endParaRPr sz="1900">
              <a:solidFill>
                <a:schemeClr val="accent6"/>
              </a:solidFill>
            </a:endParaRPr>
          </a:p>
        </p:txBody>
      </p:sp>
      <p:sp>
        <p:nvSpPr>
          <p:cNvPr id="4580" name="Google Shape;4580;p116"/>
          <p:cNvSpPr/>
          <p:nvPr/>
        </p:nvSpPr>
        <p:spPr>
          <a:xfrm>
            <a:off x="1363215" y="1326036"/>
            <a:ext cx="9704025" cy="1040173"/>
          </a:xfrm>
          <a:prstGeom prst="roundRect">
            <a:avLst>
              <a:gd fmla="val 0" name="adj"/>
            </a:avLst>
          </a:prstGeom>
          <a:solidFill>
            <a:schemeClr val="accent5">
              <a:alpha val="12156"/>
            </a:schemeClr>
          </a:solidFill>
          <a:ln>
            <a:noFill/>
          </a:ln>
        </p:spPr>
        <p:txBody>
          <a:bodyPr anchorCtr="0" anchor="ctr" bIns="72000" lIns="640075" spcFirstLastPara="1" rIns="108000" wrap="square" tIns="72000">
            <a:noAutofit/>
          </a:bodyPr>
          <a:lstStyle/>
          <a:p>
            <a:pPr indent="0" lvl="0" marL="0" marR="0" rtl="0" algn="l">
              <a:lnSpc>
                <a:spcPct val="100000"/>
              </a:lnSpc>
              <a:spcBef>
                <a:spcPts val="0"/>
              </a:spcBef>
              <a:spcAft>
                <a:spcPts val="0"/>
              </a:spcAft>
              <a:buClr>
                <a:srgbClr val="000000"/>
              </a:buClr>
              <a:buSzPts val="3958"/>
              <a:buFont typeface="Arial"/>
              <a:buNone/>
            </a:pPr>
            <a:r>
              <a:rPr b="1" i="0" lang="en-US" sz="1600" u="none" cap="none" strike="noStrike">
                <a:solidFill>
                  <a:schemeClr val="accent1"/>
                </a:solidFill>
                <a:latin typeface="Arial Narrow"/>
                <a:ea typeface="Arial Narrow"/>
                <a:cs typeface="Arial Narrow"/>
                <a:sym typeface="Arial Narrow"/>
              </a:rPr>
              <a:t>European Society of Medical Oncology (ESMO)</a:t>
            </a:r>
            <a:r>
              <a:rPr b="1" baseline="30000" i="0" lang="en-US" sz="1600" u="none" cap="none" strike="noStrike">
                <a:solidFill>
                  <a:schemeClr val="accent1"/>
                </a:solidFill>
                <a:latin typeface="Arial Narrow"/>
                <a:ea typeface="Arial Narrow"/>
                <a:cs typeface="Arial Narrow"/>
                <a:sym typeface="Arial Narrow"/>
              </a:rPr>
              <a:t>1-3</a:t>
            </a:r>
            <a:endParaRPr b="0" i="0" sz="1400" u="none" cap="none" strike="noStrike">
              <a:solidFill>
                <a:schemeClr val="accent1"/>
              </a:solidFill>
              <a:latin typeface="Arial"/>
              <a:ea typeface="Arial"/>
              <a:cs typeface="Arial"/>
              <a:sym typeface="Arial"/>
            </a:endParaRPr>
          </a:p>
          <a:p>
            <a:pPr indent="-285750" lvl="0" marL="285750" marR="0" rtl="0" algn="l">
              <a:lnSpc>
                <a:spcPct val="100000"/>
              </a:lnSpc>
              <a:spcBef>
                <a:spcPts val="400"/>
              </a:spcBef>
              <a:spcAft>
                <a:spcPts val="0"/>
              </a:spcAft>
              <a:buClr>
                <a:schemeClr val="accent5"/>
              </a:buClr>
              <a:buSzPts val="1600"/>
              <a:buFont typeface="Arial"/>
              <a:buChar char="•"/>
            </a:pPr>
            <a:r>
              <a:rPr b="0" i="0" lang="en-US" sz="1600" u="none" cap="none" strike="noStrike">
                <a:solidFill>
                  <a:schemeClr val="accent1"/>
                </a:solidFill>
                <a:latin typeface="Arial Narrow"/>
                <a:ea typeface="Arial Narrow"/>
                <a:cs typeface="Arial Narrow"/>
                <a:sym typeface="Arial Narrow"/>
              </a:rPr>
              <a:t>NGS of plasma or tissue biopsy should be carried out after resistance to ET in order to optimize the likelihood of </a:t>
            </a:r>
            <a:r>
              <a:rPr b="1" i="0" lang="en-US" sz="1600" u="none" cap="none" strike="noStrike">
                <a:solidFill>
                  <a:schemeClr val="accent1"/>
                </a:solidFill>
                <a:latin typeface="Arial Narrow"/>
                <a:ea typeface="Arial Narrow"/>
                <a:cs typeface="Arial Narrow"/>
                <a:sym typeface="Arial Narrow"/>
              </a:rPr>
              <a:t>detecting</a:t>
            </a:r>
            <a:r>
              <a:rPr b="1" i="1" lang="en-US" sz="1600" u="none" cap="none" strike="noStrike">
                <a:solidFill>
                  <a:schemeClr val="accent1"/>
                </a:solidFill>
                <a:latin typeface="Arial Narrow"/>
                <a:ea typeface="Arial Narrow"/>
                <a:cs typeface="Arial Narrow"/>
                <a:sym typeface="Arial Narrow"/>
              </a:rPr>
              <a:t> ESR1</a:t>
            </a:r>
            <a:r>
              <a:rPr b="1" i="0" lang="en-US" sz="1600" u="none" cap="none" strike="noStrike">
                <a:solidFill>
                  <a:schemeClr val="accent1"/>
                </a:solidFill>
                <a:latin typeface="Arial Narrow"/>
                <a:ea typeface="Arial Narrow"/>
                <a:cs typeface="Arial Narrow"/>
                <a:sym typeface="Arial Narrow"/>
              </a:rPr>
              <a:t>-mut</a:t>
            </a:r>
            <a:endParaRPr b="1" i="0" sz="1600" u="none" cap="none" strike="noStrike">
              <a:solidFill>
                <a:schemeClr val="accent1"/>
              </a:solidFill>
              <a:latin typeface="Arial Narrow"/>
              <a:ea typeface="Arial Narrow"/>
              <a:cs typeface="Arial Narrow"/>
              <a:sym typeface="Arial Narrow"/>
            </a:endParaRPr>
          </a:p>
        </p:txBody>
      </p:sp>
      <p:sp>
        <p:nvSpPr>
          <p:cNvPr id="4581" name="Google Shape;4581;p116"/>
          <p:cNvSpPr/>
          <p:nvPr/>
        </p:nvSpPr>
        <p:spPr>
          <a:xfrm>
            <a:off x="909617" y="1392128"/>
            <a:ext cx="907988" cy="907988"/>
          </a:xfrm>
          <a:prstGeom prst="ellipse">
            <a:avLst/>
          </a:prstGeom>
          <a:solidFill>
            <a:schemeClr val="accent5"/>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Narrow"/>
                <a:ea typeface="Arial Narrow"/>
                <a:cs typeface="Arial Narrow"/>
                <a:sym typeface="Arial Narrow"/>
              </a:rPr>
              <a:t>ESMO</a:t>
            </a:r>
            <a:endParaRPr b="1" i="0" sz="1800" u="none" cap="none" strike="noStrike">
              <a:solidFill>
                <a:srgbClr val="000000"/>
              </a:solidFill>
              <a:latin typeface="Arial Narrow"/>
              <a:ea typeface="Arial Narrow"/>
              <a:cs typeface="Arial Narrow"/>
              <a:sym typeface="Arial Narrow"/>
            </a:endParaRPr>
          </a:p>
        </p:txBody>
      </p:sp>
      <p:sp>
        <p:nvSpPr>
          <p:cNvPr id="4582" name="Google Shape;4582;p116"/>
          <p:cNvSpPr/>
          <p:nvPr/>
        </p:nvSpPr>
        <p:spPr>
          <a:xfrm>
            <a:off x="1366957" y="2512716"/>
            <a:ext cx="9704025" cy="1359060"/>
          </a:xfrm>
          <a:prstGeom prst="roundRect">
            <a:avLst>
              <a:gd fmla="val 0" name="adj"/>
            </a:avLst>
          </a:prstGeom>
          <a:solidFill>
            <a:schemeClr val="accent5">
              <a:alpha val="12156"/>
            </a:schemeClr>
          </a:solidFill>
          <a:ln>
            <a:noFill/>
          </a:ln>
        </p:spPr>
        <p:txBody>
          <a:bodyPr anchorCtr="0" anchor="ctr" bIns="72000" lIns="640075" spcFirstLastPara="1" rIns="108000" wrap="square" tIns="72000">
            <a:noAutofit/>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accent1"/>
                </a:solidFill>
                <a:latin typeface="Arial Narrow"/>
                <a:ea typeface="Arial Narrow"/>
                <a:cs typeface="Arial Narrow"/>
                <a:sym typeface="Arial Narrow"/>
              </a:rPr>
              <a:t>National Comprehensive Cancer Network</a:t>
            </a:r>
            <a:r>
              <a:rPr b="1" baseline="30000" i="0" lang="en-US" sz="1600" u="none" cap="none" strike="noStrike">
                <a:solidFill>
                  <a:schemeClr val="accent1"/>
                </a:solidFill>
                <a:latin typeface="Arial Narrow"/>
                <a:ea typeface="Arial Narrow"/>
                <a:cs typeface="Arial Narrow"/>
                <a:sym typeface="Arial Narrow"/>
              </a:rPr>
              <a:t>®</a:t>
            </a:r>
            <a:r>
              <a:rPr b="1" i="0" lang="en-US" sz="1600" u="none" cap="none" strike="noStrike">
                <a:solidFill>
                  <a:schemeClr val="accent1"/>
                </a:solidFill>
                <a:latin typeface="Arial Narrow"/>
                <a:ea typeface="Arial Narrow"/>
                <a:cs typeface="Arial Narrow"/>
                <a:sym typeface="Arial Narrow"/>
              </a:rPr>
              <a:t> (NCCN</a:t>
            </a:r>
            <a:r>
              <a:rPr b="1" baseline="30000" i="0" lang="en-US" sz="1600" u="none" cap="none" strike="noStrike">
                <a:solidFill>
                  <a:schemeClr val="accent1"/>
                </a:solidFill>
                <a:latin typeface="Arial Narrow"/>
                <a:ea typeface="Arial Narrow"/>
                <a:cs typeface="Arial Narrow"/>
                <a:sym typeface="Arial Narrow"/>
              </a:rPr>
              <a:t>®</a:t>
            </a:r>
            <a:r>
              <a:rPr b="1" i="0" lang="en-US" sz="1600" u="none" cap="none" strike="noStrike">
                <a:solidFill>
                  <a:schemeClr val="accent1"/>
                </a:solidFill>
                <a:latin typeface="Arial Narrow"/>
                <a:ea typeface="Arial Narrow"/>
                <a:cs typeface="Arial Narrow"/>
                <a:sym typeface="Arial Narrow"/>
              </a:rPr>
              <a:t>)</a:t>
            </a:r>
            <a:r>
              <a:rPr b="1" baseline="30000" i="0" lang="en-US" sz="1600" u="none" cap="none" strike="noStrike">
                <a:solidFill>
                  <a:schemeClr val="accent1"/>
                </a:solidFill>
                <a:latin typeface="Arial Narrow"/>
                <a:ea typeface="Arial Narrow"/>
                <a:cs typeface="Arial Narrow"/>
                <a:sym typeface="Arial Narrow"/>
              </a:rPr>
              <a:t>4,5</a:t>
            </a:r>
            <a:endParaRPr b="0" i="0" sz="1400" u="none" cap="none" strike="noStrike">
              <a:solidFill>
                <a:schemeClr val="accent1"/>
              </a:solidFill>
              <a:latin typeface="Arial"/>
              <a:ea typeface="Arial"/>
              <a:cs typeface="Arial"/>
              <a:sym typeface="Arial"/>
            </a:endParaRPr>
          </a:p>
          <a:p>
            <a:pPr indent="-285750" lvl="0" marL="285750" marR="0" rtl="0" algn="l">
              <a:lnSpc>
                <a:spcPct val="100000"/>
              </a:lnSpc>
              <a:spcBef>
                <a:spcPts val="0"/>
              </a:spcBef>
              <a:spcAft>
                <a:spcPts val="0"/>
              </a:spcAft>
              <a:buClr>
                <a:schemeClr val="accent5"/>
              </a:buClr>
              <a:buSzPts val="1600"/>
              <a:buFont typeface="Arial"/>
              <a:buChar char="•"/>
            </a:pPr>
            <a:r>
              <a:rPr b="1" i="0" lang="en-US" sz="1600" u="none" cap="none" strike="noStrike">
                <a:solidFill>
                  <a:schemeClr val="accent1"/>
                </a:solidFill>
                <a:latin typeface="Arial Narrow"/>
                <a:ea typeface="Arial Narrow"/>
                <a:cs typeface="Arial Narrow"/>
                <a:sym typeface="Arial Narrow"/>
              </a:rPr>
              <a:t>Detection of </a:t>
            </a:r>
            <a:r>
              <a:rPr b="1" i="1" lang="en-US" sz="1600" u="none" cap="none" strike="noStrike">
                <a:solidFill>
                  <a:schemeClr val="accent1"/>
                </a:solidFill>
                <a:latin typeface="Arial Narrow"/>
                <a:ea typeface="Arial Narrow"/>
                <a:cs typeface="Arial Narrow"/>
                <a:sym typeface="Arial Narrow"/>
              </a:rPr>
              <a:t>ESR1</a:t>
            </a:r>
            <a:r>
              <a:rPr b="1" i="0" lang="en-US" sz="1600" u="none" cap="none" strike="noStrike">
                <a:solidFill>
                  <a:schemeClr val="accent1"/>
                </a:solidFill>
                <a:latin typeface="Arial Narrow"/>
                <a:ea typeface="Arial Narrow"/>
                <a:cs typeface="Arial Narrow"/>
                <a:sym typeface="Arial Narrow"/>
              </a:rPr>
              <a:t>-mut: </a:t>
            </a:r>
            <a:r>
              <a:rPr b="0" i="0" lang="en-US" sz="1600" u="none" cap="none" strike="noStrike">
                <a:solidFill>
                  <a:schemeClr val="accent1"/>
                </a:solidFill>
                <a:latin typeface="Arial Narrow"/>
                <a:ea typeface="Arial Narrow"/>
                <a:cs typeface="Arial Narrow"/>
                <a:sym typeface="Arial Narrow"/>
              </a:rPr>
              <a:t>NGS or PCR (ctDNA preferred)</a:t>
            </a:r>
            <a:endParaRPr b="0" i="0" sz="1600" u="none" cap="none" strike="noStrike">
              <a:solidFill>
                <a:schemeClr val="accent1"/>
              </a:solidFill>
              <a:latin typeface="Arial Narrow"/>
              <a:ea typeface="Arial Narrow"/>
              <a:cs typeface="Arial Narrow"/>
              <a:sym typeface="Arial Narrow"/>
            </a:endParaRPr>
          </a:p>
          <a:p>
            <a:pPr indent="-285750" lvl="0" marL="285750" marR="0" rtl="0" algn="l">
              <a:lnSpc>
                <a:spcPct val="100000"/>
              </a:lnSpc>
              <a:spcBef>
                <a:spcPts val="0"/>
              </a:spcBef>
              <a:spcAft>
                <a:spcPts val="0"/>
              </a:spcAft>
              <a:buClr>
                <a:schemeClr val="accent5"/>
              </a:buClr>
              <a:buSzPts val="1600"/>
              <a:buFont typeface="Arial"/>
              <a:buChar char="•"/>
            </a:pPr>
            <a:r>
              <a:rPr b="0" i="0" lang="en-US" sz="1600" u="none" cap="none" strike="noStrike">
                <a:solidFill>
                  <a:schemeClr val="accent1"/>
                </a:solidFill>
                <a:latin typeface="Arial Narrow"/>
                <a:ea typeface="Arial Narrow"/>
                <a:cs typeface="Arial Narrow"/>
                <a:sym typeface="Arial Narrow"/>
              </a:rPr>
              <a:t>Given the acquired nature of</a:t>
            </a:r>
            <a:r>
              <a:rPr b="0" i="1" lang="en-US" sz="1600" u="none" cap="none" strike="noStrike">
                <a:solidFill>
                  <a:schemeClr val="accent1"/>
                </a:solidFill>
                <a:latin typeface="Arial Narrow"/>
                <a:ea typeface="Arial Narrow"/>
                <a:cs typeface="Arial Narrow"/>
                <a:sym typeface="Arial Narrow"/>
              </a:rPr>
              <a:t> ESR1</a:t>
            </a:r>
            <a:r>
              <a:rPr b="0" i="0" lang="en-US" sz="1600" u="none" cap="none" strike="noStrike">
                <a:solidFill>
                  <a:schemeClr val="accent1"/>
                </a:solidFill>
                <a:latin typeface="Arial Narrow"/>
                <a:ea typeface="Arial Narrow"/>
                <a:cs typeface="Arial Narrow"/>
                <a:sym typeface="Arial Narrow"/>
              </a:rPr>
              <a:t>-mut during metastatic breast cancer treatment, primary archived breast cancer tissue should NOT be used as a source of tumor tissue for </a:t>
            </a:r>
            <a:r>
              <a:rPr b="0" i="1" lang="en-US" sz="1600" u="none" cap="none" strike="noStrike">
                <a:solidFill>
                  <a:schemeClr val="accent1"/>
                </a:solidFill>
                <a:latin typeface="Arial Narrow"/>
                <a:ea typeface="Arial Narrow"/>
                <a:cs typeface="Arial Narrow"/>
                <a:sym typeface="Arial Narrow"/>
              </a:rPr>
              <a:t>ESR1</a:t>
            </a:r>
            <a:r>
              <a:rPr b="0" i="0" lang="en-US" sz="1600" u="none" cap="none" strike="noStrike">
                <a:solidFill>
                  <a:schemeClr val="accent1"/>
                </a:solidFill>
                <a:latin typeface="Arial Narrow"/>
                <a:ea typeface="Arial Narrow"/>
                <a:cs typeface="Arial Narrow"/>
                <a:sym typeface="Arial Narrow"/>
              </a:rPr>
              <a:t>-mut testing</a:t>
            </a:r>
            <a:endParaRPr b="0" i="0" sz="1600" u="none" cap="none" strike="noStrike">
              <a:solidFill>
                <a:schemeClr val="accent1"/>
              </a:solidFill>
              <a:latin typeface="Arial Narrow"/>
              <a:ea typeface="Arial Narrow"/>
              <a:cs typeface="Arial Narrow"/>
              <a:sym typeface="Arial Narrow"/>
            </a:endParaRPr>
          </a:p>
        </p:txBody>
      </p:sp>
      <p:sp>
        <p:nvSpPr>
          <p:cNvPr id="4583" name="Google Shape;4583;p116"/>
          <p:cNvSpPr/>
          <p:nvPr/>
        </p:nvSpPr>
        <p:spPr>
          <a:xfrm>
            <a:off x="909617" y="2738646"/>
            <a:ext cx="907200" cy="907200"/>
          </a:xfrm>
          <a:prstGeom prst="ellipse">
            <a:avLst/>
          </a:prstGeom>
          <a:solidFill>
            <a:schemeClr val="accent5"/>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Narrow"/>
                <a:ea typeface="Arial Narrow"/>
                <a:cs typeface="Arial Narrow"/>
                <a:sym typeface="Arial Narrow"/>
              </a:rPr>
              <a:t>NCCN</a:t>
            </a:r>
            <a:endParaRPr b="1" i="0" sz="1800" u="none" cap="none" strike="noStrike">
              <a:solidFill>
                <a:srgbClr val="000000"/>
              </a:solidFill>
              <a:latin typeface="Arial Narrow"/>
              <a:ea typeface="Arial Narrow"/>
              <a:cs typeface="Arial Narrow"/>
              <a:sym typeface="Arial Narrow"/>
            </a:endParaRPr>
          </a:p>
        </p:txBody>
      </p:sp>
      <p:sp>
        <p:nvSpPr>
          <p:cNvPr id="4584" name="Google Shape;4584;p116"/>
          <p:cNvSpPr/>
          <p:nvPr/>
        </p:nvSpPr>
        <p:spPr>
          <a:xfrm>
            <a:off x="1363216" y="4018283"/>
            <a:ext cx="9704025" cy="1532286"/>
          </a:xfrm>
          <a:prstGeom prst="roundRect">
            <a:avLst>
              <a:gd fmla="val 0" name="adj"/>
            </a:avLst>
          </a:prstGeom>
          <a:solidFill>
            <a:schemeClr val="accent5">
              <a:alpha val="12156"/>
            </a:schemeClr>
          </a:solidFill>
          <a:ln>
            <a:noFill/>
          </a:ln>
        </p:spPr>
        <p:txBody>
          <a:bodyPr anchorCtr="0" anchor="ctr" bIns="72000" lIns="640075" spcFirstLastPara="1" rIns="108000" wrap="square" tIns="72000">
            <a:noAutofit/>
          </a:bodyPr>
          <a:lstStyle/>
          <a:p>
            <a:pPr indent="0" lvl="0" marL="0" marR="0" rtl="0" algn="l">
              <a:lnSpc>
                <a:spcPct val="100000"/>
              </a:lnSpc>
              <a:spcBef>
                <a:spcPts val="0"/>
              </a:spcBef>
              <a:spcAft>
                <a:spcPts val="0"/>
              </a:spcAft>
              <a:buClr>
                <a:srgbClr val="000000"/>
              </a:buClr>
              <a:buSzPts val="3958"/>
              <a:buFont typeface="Arial"/>
              <a:buNone/>
            </a:pPr>
            <a:r>
              <a:rPr b="1" i="0" lang="en-US" sz="1600" u="none" cap="none" strike="noStrike">
                <a:solidFill>
                  <a:schemeClr val="accent1"/>
                </a:solidFill>
                <a:latin typeface="Arial Narrow"/>
                <a:ea typeface="Arial Narrow"/>
                <a:cs typeface="Arial Narrow"/>
                <a:sym typeface="Arial Narrow"/>
              </a:rPr>
              <a:t>American Society of Clinical Oncology (ASCO)</a:t>
            </a:r>
            <a:r>
              <a:rPr b="1" baseline="30000" i="0" lang="en-US" sz="1600" u="none" cap="none" strike="noStrike">
                <a:solidFill>
                  <a:schemeClr val="accent1"/>
                </a:solidFill>
                <a:latin typeface="Arial Narrow"/>
                <a:ea typeface="Arial Narrow"/>
                <a:cs typeface="Arial Narrow"/>
                <a:sym typeface="Arial Narrow"/>
              </a:rPr>
              <a:t>6</a:t>
            </a:r>
            <a:endParaRPr b="0" i="0" sz="1400" u="none" cap="none" strike="noStrike">
              <a:solidFill>
                <a:schemeClr val="accent1"/>
              </a:solidFill>
              <a:latin typeface="Arial"/>
              <a:ea typeface="Arial"/>
              <a:cs typeface="Arial"/>
              <a:sym typeface="Arial"/>
            </a:endParaRPr>
          </a:p>
          <a:p>
            <a:pPr indent="-285750" lvl="0" marL="285750" marR="0" rtl="0" algn="l">
              <a:lnSpc>
                <a:spcPct val="100000"/>
              </a:lnSpc>
              <a:spcBef>
                <a:spcPts val="400"/>
              </a:spcBef>
              <a:spcAft>
                <a:spcPts val="0"/>
              </a:spcAft>
              <a:buClr>
                <a:schemeClr val="accent5"/>
              </a:buClr>
              <a:buSzPts val="1600"/>
              <a:buFont typeface="Arial"/>
              <a:buChar char="•"/>
            </a:pPr>
            <a:r>
              <a:rPr b="1" i="0" lang="en-US" sz="1600" u="none" cap="none" strike="noStrike">
                <a:solidFill>
                  <a:schemeClr val="accent1"/>
                </a:solidFill>
                <a:latin typeface="Arial Narrow"/>
                <a:ea typeface="Arial Narrow"/>
                <a:cs typeface="Arial Narrow"/>
                <a:sym typeface="Arial Narrow"/>
              </a:rPr>
              <a:t>Detection of </a:t>
            </a:r>
            <a:r>
              <a:rPr b="1" i="1" lang="en-US" sz="1600" u="none" cap="none" strike="noStrike">
                <a:solidFill>
                  <a:schemeClr val="accent1"/>
                </a:solidFill>
                <a:latin typeface="Arial Narrow"/>
                <a:ea typeface="Arial Narrow"/>
                <a:cs typeface="Arial Narrow"/>
                <a:sym typeface="Arial Narrow"/>
              </a:rPr>
              <a:t>ESR1</a:t>
            </a:r>
            <a:r>
              <a:rPr b="1" i="0" lang="en-US" sz="1600" u="none" cap="none" strike="noStrike">
                <a:solidFill>
                  <a:schemeClr val="accent1"/>
                </a:solidFill>
                <a:latin typeface="Arial Narrow"/>
                <a:ea typeface="Arial Narrow"/>
                <a:cs typeface="Arial Narrow"/>
                <a:sym typeface="Arial Narrow"/>
              </a:rPr>
              <a:t>-mut: </a:t>
            </a:r>
            <a:r>
              <a:rPr b="0" i="0" lang="en-US" sz="1600" u="none" cap="none" strike="noStrike">
                <a:solidFill>
                  <a:schemeClr val="accent1"/>
                </a:solidFill>
                <a:latin typeface="Arial Narrow"/>
                <a:ea typeface="Arial Narrow"/>
                <a:cs typeface="Arial Narrow"/>
                <a:sym typeface="Arial Narrow"/>
              </a:rPr>
              <a:t>Blood-based ctDNA is preferred owing to greater sensitivity</a:t>
            </a:r>
            <a:endParaRPr b="0" i="0" sz="1400" u="none" cap="none" strike="noStrike">
              <a:solidFill>
                <a:schemeClr val="accent1"/>
              </a:solidFill>
              <a:latin typeface="Arial"/>
              <a:ea typeface="Arial"/>
              <a:cs typeface="Arial"/>
              <a:sym typeface="Arial"/>
            </a:endParaRPr>
          </a:p>
          <a:p>
            <a:pPr indent="-285750" lvl="0" marL="285750" marR="0" rtl="0" algn="l">
              <a:lnSpc>
                <a:spcPct val="100000"/>
              </a:lnSpc>
              <a:spcBef>
                <a:spcPts val="400"/>
              </a:spcBef>
              <a:spcAft>
                <a:spcPts val="0"/>
              </a:spcAft>
              <a:buClr>
                <a:schemeClr val="accent5"/>
              </a:buClr>
              <a:buSzPts val="1600"/>
              <a:buFont typeface="Arial"/>
              <a:buChar char="•"/>
            </a:pPr>
            <a:r>
              <a:rPr b="0" i="1" lang="en-US" sz="1600" u="none" cap="none" strike="noStrike">
                <a:solidFill>
                  <a:schemeClr val="accent1"/>
                </a:solidFill>
                <a:latin typeface="Arial Narrow"/>
                <a:ea typeface="Arial Narrow"/>
                <a:cs typeface="Arial Narrow"/>
                <a:sym typeface="Arial Narrow"/>
              </a:rPr>
              <a:t>ESR1</a:t>
            </a:r>
            <a:r>
              <a:rPr b="0" i="0" lang="en-US" sz="1600" u="none" cap="none" strike="noStrike">
                <a:solidFill>
                  <a:schemeClr val="accent1"/>
                </a:solidFill>
                <a:latin typeface="Arial Narrow"/>
                <a:ea typeface="Arial Narrow"/>
                <a:cs typeface="Arial Narrow"/>
                <a:sym typeface="Arial Narrow"/>
              </a:rPr>
              <a:t>-muts develop in response to selection pressure during ET and are typically undetectable in the primary tumor</a:t>
            </a:r>
            <a:endParaRPr b="0" i="0" sz="1400" u="none" cap="none" strike="noStrike">
              <a:solidFill>
                <a:schemeClr val="accent1"/>
              </a:solidFill>
              <a:latin typeface="Arial"/>
              <a:ea typeface="Arial"/>
              <a:cs typeface="Arial"/>
              <a:sym typeface="Arial"/>
            </a:endParaRPr>
          </a:p>
          <a:p>
            <a:pPr indent="-285750" lvl="0" marL="285750" marR="0" rtl="0" algn="l">
              <a:lnSpc>
                <a:spcPct val="100000"/>
              </a:lnSpc>
              <a:spcBef>
                <a:spcPts val="400"/>
              </a:spcBef>
              <a:spcAft>
                <a:spcPts val="0"/>
              </a:spcAft>
              <a:buClr>
                <a:schemeClr val="accent5"/>
              </a:buClr>
              <a:buSzPts val="1600"/>
              <a:buFont typeface="Arial"/>
              <a:buChar char="•"/>
            </a:pPr>
            <a:r>
              <a:rPr b="0" i="0" lang="en-US" sz="1600" u="none" cap="none" strike="noStrike">
                <a:solidFill>
                  <a:schemeClr val="accent1"/>
                </a:solidFill>
                <a:latin typeface="Arial Narrow"/>
                <a:ea typeface="Arial Narrow"/>
                <a:cs typeface="Arial Narrow"/>
                <a:sym typeface="Arial Narrow"/>
              </a:rPr>
              <a:t>Patients whose tumor or ctDNA tests remain </a:t>
            </a:r>
            <a:r>
              <a:rPr b="0" i="1" lang="en-US" sz="1600" u="none" cap="none" strike="noStrike">
                <a:solidFill>
                  <a:schemeClr val="accent1"/>
                </a:solidFill>
                <a:latin typeface="Arial Narrow"/>
                <a:ea typeface="Arial Narrow"/>
                <a:cs typeface="Arial Narrow"/>
                <a:sym typeface="Arial Narrow"/>
              </a:rPr>
              <a:t>ESR1</a:t>
            </a:r>
            <a:r>
              <a:rPr b="0" i="0" lang="en-US" sz="1600" u="none" cap="none" strike="noStrike">
                <a:solidFill>
                  <a:schemeClr val="accent1"/>
                </a:solidFill>
                <a:latin typeface="Arial Narrow"/>
                <a:ea typeface="Arial Narrow"/>
                <a:cs typeface="Arial Narrow"/>
                <a:sym typeface="Arial Narrow"/>
              </a:rPr>
              <a:t>-wt may warrant re-testing at subsequent progression(s) to determine if an </a:t>
            </a:r>
            <a:r>
              <a:rPr b="0" i="1" lang="en-US" sz="1600" u="none" cap="none" strike="noStrike">
                <a:solidFill>
                  <a:schemeClr val="accent1"/>
                </a:solidFill>
                <a:latin typeface="Arial Narrow"/>
                <a:ea typeface="Arial Narrow"/>
                <a:cs typeface="Arial Narrow"/>
                <a:sym typeface="Arial Narrow"/>
              </a:rPr>
              <a:t>ESR1</a:t>
            </a:r>
            <a:r>
              <a:rPr b="0" i="0" lang="en-US" sz="1600" u="none" cap="none" strike="noStrike">
                <a:solidFill>
                  <a:schemeClr val="accent1"/>
                </a:solidFill>
                <a:latin typeface="Arial Narrow"/>
                <a:ea typeface="Arial Narrow"/>
                <a:cs typeface="Arial Narrow"/>
                <a:sym typeface="Arial Narrow"/>
              </a:rPr>
              <a:t>-mut has arisen</a:t>
            </a:r>
            <a:endParaRPr b="0" i="0" sz="1400" u="none" cap="none" strike="noStrike">
              <a:solidFill>
                <a:schemeClr val="accent1"/>
              </a:solidFill>
              <a:latin typeface="Arial"/>
              <a:ea typeface="Arial"/>
              <a:cs typeface="Arial"/>
              <a:sym typeface="Arial"/>
            </a:endParaRPr>
          </a:p>
        </p:txBody>
      </p:sp>
      <p:sp>
        <p:nvSpPr>
          <p:cNvPr id="4585" name="Google Shape;4585;p116"/>
          <p:cNvSpPr/>
          <p:nvPr/>
        </p:nvSpPr>
        <p:spPr>
          <a:xfrm>
            <a:off x="899968" y="4330432"/>
            <a:ext cx="926498" cy="907988"/>
          </a:xfrm>
          <a:prstGeom prst="ellipse">
            <a:avLst/>
          </a:prstGeom>
          <a:solidFill>
            <a:schemeClr val="accent5"/>
          </a:solidFill>
          <a:ln>
            <a:noFill/>
          </a:ln>
        </p:spPr>
        <p:txBody>
          <a:bodyPr anchorCtr="0" anchor="ctr" bIns="45700" lIns="0" spcFirstLastPara="1" rIns="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FFFF"/>
                </a:solidFill>
                <a:latin typeface="Arial Narrow"/>
                <a:ea typeface="Arial Narrow"/>
                <a:cs typeface="Arial Narrow"/>
                <a:sym typeface="Arial Narrow"/>
              </a:rPr>
              <a:t>ASCO</a:t>
            </a:r>
            <a:endParaRPr b="1" i="0" sz="1800" u="none" cap="none" strike="noStrike">
              <a:solidFill>
                <a:srgbClr val="000000"/>
              </a:solidFill>
              <a:latin typeface="Arial Narrow"/>
              <a:ea typeface="Arial Narrow"/>
              <a:cs typeface="Arial Narrow"/>
              <a:sym typeface="Arial Narrow"/>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0" name="Shape 4590"/>
        <p:cNvGrpSpPr/>
        <p:nvPr/>
      </p:nvGrpSpPr>
      <p:grpSpPr>
        <a:xfrm>
          <a:off x="0" y="0"/>
          <a:ext cx="0" cy="0"/>
          <a:chOff x="0" y="0"/>
          <a:chExt cx="0" cy="0"/>
        </a:xfrm>
      </p:grpSpPr>
      <p:sp>
        <p:nvSpPr>
          <p:cNvPr id="4591" name="Google Shape;4591;p117"/>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4592" name="Google Shape;4592;p117"/>
          <p:cNvSpPr txBox="1"/>
          <p:nvPr>
            <p:ph type="title"/>
          </p:nvPr>
        </p:nvSpPr>
        <p:spPr>
          <a:xfrm>
            <a:off x="431800" y="369888"/>
            <a:ext cx="11326813" cy="67786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Key takeaways</a:t>
            </a:r>
            <a:endParaRPr/>
          </a:p>
        </p:txBody>
      </p:sp>
      <p:sp>
        <p:nvSpPr>
          <p:cNvPr id="4593" name="Google Shape;4593;p117"/>
          <p:cNvSpPr/>
          <p:nvPr/>
        </p:nvSpPr>
        <p:spPr>
          <a:xfrm>
            <a:off x="431800" y="1050010"/>
            <a:ext cx="10634400" cy="576000"/>
          </a:xfrm>
          <a:prstGeom prst="roundRect">
            <a:avLst>
              <a:gd fmla="val 0" name="adj"/>
            </a:avLst>
          </a:prstGeom>
          <a:noFill/>
          <a:ln cap="flat" cmpd="sng" w="19050">
            <a:solidFill>
              <a:srgbClr val="153F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800" u="none" cap="none" strike="noStrike">
                <a:solidFill>
                  <a:srgbClr val="153F5A"/>
                </a:solidFill>
                <a:latin typeface="Arial Narrow"/>
                <a:ea typeface="Arial Narrow"/>
                <a:cs typeface="Arial Narrow"/>
                <a:sym typeface="Arial Narrow"/>
              </a:rPr>
              <a:t>Testing for </a:t>
            </a:r>
            <a:r>
              <a:rPr b="1" i="1" lang="en-US" sz="1800" u="none" cap="none" strike="noStrike">
                <a:solidFill>
                  <a:srgbClr val="153F5A"/>
                </a:solidFill>
                <a:latin typeface="Arial Narrow"/>
                <a:ea typeface="Arial Narrow"/>
                <a:cs typeface="Arial Narrow"/>
                <a:sym typeface="Arial Narrow"/>
              </a:rPr>
              <a:t>ESR1-</a:t>
            </a:r>
            <a:r>
              <a:rPr b="1" i="0" lang="en-US" sz="1800" u="none" cap="none" strike="noStrike">
                <a:solidFill>
                  <a:srgbClr val="153F5A"/>
                </a:solidFill>
                <a:latin typeface="Arial Narrow"/>
                <a:ea typeface="Arial Narrow"/>
                <a:cs typeface="Arial Narrow"/>
                <a:sym typeface="Arial Narrow"/>
              </a:rPr>
              <a:t>mut should be considered at each progression during the metastatic treatment course</a:t>
            </a:r>
            <a:r>
              <a:rPr b="1" baseline="30000" i="0" lang="en-US" sz="1800" u="none" cap="none" strike="noStrike">
                <a:solidFill>
                  <a:srgbClr val="153F5A"/>
                </a:solidFill>
                <a:latin typeface="Arial Narrow"/>
                <a:ea typeface="Arial Narrow"/>
                <a:cs typeface="Arial Narrow"/>
                <a:sym typeface="Arial Narrow"/>
              </a:rPr>
              <a:t>1-6 </a:t>
            </a:r>
            <a:endParaRPr b="0" i="0" sz="1400" u="none" cap="none" strike="noStrike">
              <a:solidFill>
                <a:srgbClr val="000000"/>
              </a:solidFill>
              <a:latin typeface="Arial"/>
              <a:ea typeface="Arial"/>
              <a:cs typeface="Arial"/>
              <a:sym typeface="Arial"/>
            </a:endParaRPr>
          </a:p>
        </p:txBody>
      </p:sp>
      <p:sp>
        <p:nvSpPr>
          <p:cNvPr id="4594" name="Google Shape;4594;p117"/>
          <p:cNvSpPr/>
          <p:nvPr/>
        </p:nvSpPr>
        <p:spPr>
          <a:xfrm>
            <a:off x="431800" y="1771145"/>
            <a:ext cx="10634400" cy="576000"/>
          </a:xfrm>
          <a:prstGeom prst="roundRect">
            <a:avLst>
              <a:gd fmla="val 0" name="adj"/>
            </a:avLst>
          </a:prstGeom>
          <a:noFill/>
          <a:ln cap="flat" cmpd="sng" w="19050">
            <a:solidFill>
              <a:srgbClr val="153F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1" lang="en-US" sz="1800" u="none" cap="none" strike="noStrike">
                <a:solidFill>
                  <a:srgbClr val="153F5A"/>
                </a:solidFill>
                <a:latin typeface="Arial Narrow"/>
                <a:ea typeface="Arial Narrow"/>
                <a:cs typeface="Arial Narrow"/>
                <a:sym typeface="Arial Narrow"/>
              </a:rPr>
              <a:t>ESR1-</a:t>
            </a:r>
            <a:r>
              <a:rPr b="1" i="0" lang="en-US" sz="1800" u="none" cap="none" strike="noStrike">
                <a:solidFill>
                  <a:srgbClr val="153F5A"/>
                </a:solidFill>
                <a:latin typeface="Arial Narrow"/>
                <a:ea typeface="Arial Narrow"/>
                <a:cs typeface="Arial Narrow"/>
                <a:sym typeface="Arial Narrow"/>
              </a:rPr>
              <a:t>mut differ from </a:t>
            </a:r>
            <a:r>
              <a:rPr b="1" i="1" lang="en-US" sz="1800" u="none" cap="none" strike="noStrike">
                <a:solidFill>
                  <a:srgbClr val="153F5A"/>
                </a:solidFill>
                <a:latin typeface="Arial Narrow"/>
                <a:ea typeface="Arial Narrow"/>
                <a:cs typeface="Arial Narrow"/>
                <a:sym typeface="Arial Narrow"/>
              </a:rPr>
              <a:t>PIK3CA</a:t>
            </a:r>
            <a:r>
              <a:rPr b="1" i="0" lang="en-US" sz="1800" u="none" cap="none" strike="noStrike">
                <a:solidFill>
                  <a:srgbClr val="153F5A"/>
                </a:solidFill>
                <a:latin typeface="Arial Narrow"/>
                <a:ea typeface="Arial Narrow"/>
                <a:cs typeface="Arial Narrow"/>
                <a:sym typeface="Arial Narrow"/>
              </a:rPr>
              <a:t>-mut. </a:t>
            </a:r>
            <a:r>
              <a:rPr b="1" i="1" lang="en-US" sz="1800" u="none" cap="none" strike="noStrike">
                <a:solidFill>
                  <a:srgbClr val="153F5A"/>
                </a:solidFill>
                <a:latin typeface="Arial Narrow"/>
                <a:ea typeface="Arial Narrow"/>
                <a:cs typeface="Arial Narrow"/>
                <a:sym typeface="Arial Narrow"/>
              </a:rPr>
              <a:t>PIK3CA-</a:t>
            </a:r>
            <a:r>
              <a:rPr b="1" i="0" lang="en-US" sz="1800" u="none" cap="none" strike="noStrike">
                <a:solidFill>
                  <a:srgbClr val="153F5A"/>
                </a:solidFill>
                <a:latin typeface="Arial Narrow"/>
                <a:ea typeface="Arial Narrow"/>
                <a:cs typeface="Arial Narrow"/>
                <a:sym typeface="Arial Narrow"/>
              </a:rPr>
              <a:t>mut can be largely detected in the primary tumor or at initial metastasis diagnosis, before initiating 1L therapy</a:t>
            </a:r>
            <a:r>
              <a:rPr b="1" baseline="30000" i="0" lang="en-US" sz="1800" u="none" cap="none" strike="noStrike">
                <a:solidFill>
                  <a:srgbClr val="153F5A"/>
                </a:solidFill>
                <a:latin typeface="Arial Narrow"/>
                <a:ea typeface="Arial Narrow"/>
                <a:cs typeface="Arial Narrow"/>
                <a:sym typeface="Arial Narrow"/>
              </a:rPr>
              <a:t>7-11</a:t>
            </a:r>
            <a:endParaRPr b="1" baseline="30000" i="0" sz="1800" u="none" cap="none" strike="noStrike">
              <a:solidFill>
                <a:srgbClr val="153F5A"/>
              </a:solidFill>
              <a:latin typeface="Arial Narrow"/>
              <a:ea typeface="Arial Narrow"/>
              <a:cs typeface="Arial Narrow"/>
              <a:sym typeface="Arial Narrow"/>
            </a:endParaRPr>
          </a:p>
        </p:txBody>
      </p:sp>
      <p:sp>
        <p:nvSpPr>
          <p:cNvPr id="4595" name="Google Shape;4595;p117"/>
          <p:cNvSpPr/>
          <p:nvPr/>
        </p:nvSpPr>
        <p:spPr>
          <a:xfrm>
            <a:off x="431800" y="3213415"/>
            <a:ext cx="10634400" cy="576000"/>
          </a:xfrm>
          <a:prstGeom prst="roundRect">
            <a:avLst>
              <a:gd fmla="val 0" name="adj"/>
            </a:avLst>
          </a:prstGeom>
          <a:noFill/>
          <a:ln cap="flat" cmpd="sng" w="19050">
            <a:solidFill>
              <a:srgbClr val="153F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1800" u="none" cap="none" strike="noStrike">
                <a:solidFill>
                  <a:srgbClr val="153F5A"/>
                </a:solidFill>
                <a:latin typeface="Arial Narrow"/>
                <a:ea typeface="Arial Narrow"/>
                <a:cs typeface="Arial Narrow"/>
                <a:sym typeface="Arial Narrow"/>
              </a:rPr>
              <a:t>Molecular profiling via liquid or fresh-tissue biopsy is essential to assess </a:t>
            </a:r>
            <a:r>
              <a:rPr b="1" i="1" lang="en-US" sz="1800" u="none" cap="none" strike="noStrike">
                <a:solidFill>
                  <a:srgbClr val="153F5A"/>
                </a:solidFill>
                <a:latin typeface="Arial Narrow"/>
                <a:ea typeface="Arial Narrow"/>
                <a:cs typeface="Arial Narrow"/>
                <a:sym typeface="Arial Narrow"/>
              </a:rPr>
              <a:t>ESR1-</a:t>
            </a:r>
            <a:r>
              <a:rPr b="1" i="0" lang="en-US" sz="1800" u="none" cap="none" strike="noStrike">
                <a:solidFill>
                  <a:srgbClr val="153F5A"/>
                </a:solidFill>
                <a:latin typeface="Arial Narrow"/>
                <a:ea typeface="Arial Narrow"/>
                <a:cs typeface="Arial Narrow"/>
                <a:sym typeface="Arial Narrow"/>
              </a:rPr>
              <a:t>mut</a:t>
            </a:r>
            <a:r>
              <a:rPr b="1" i="1" lang="en-US" sz="1800" u="none" cap="none" strike="noStrike">
                <a:solidFill>
                  <a:srgbClr val="153F5A"/>
                </a:solidFill>
                <a:latin typeface="Arial Narrow"/>
                <a:ea typeface="Arial Narrow"/>
                <a:cs typeface="Arial Narrow"/>
                <a:sym typeface="Arial Narrow"/>
              </a:rPr>
              <a:t> </a:t>
            </a:r>
            <a:r>
              <a:rPr b="1" i="0" lang="en-US" sz="1800" u="none" cap="none" strike="noStrike">
                <a:solidFill>
                  <a:srgbClr val="153F5A"/>
                </a:solidFill>
                <a:latin typeface="Arial Narrow"/>
                <a:ea typeface="Arial Narrow"/>
                <a:cs typeface="Arial Narrow"/>
                <a:sym typeface="Arial Narrow"/>
              </a:rPr>
              <a:t>before initiating </a:t>
            </a:r>
            <a:endParaRPr b="1" baseline="30000" i="0" sz="1800" u="none" cap="none" strike="noStrike">
              <a:solidFill>
                <a:srgbClr val="153F5A"/>
              </a:solidFill>
              <a:latin typeface="Arial Narrow"/>
              <a:ea typeface="Arial Narrow"/>
              <a:cs typeface="Arial Narrow"/>
              <a:sym typeface="Arial Narrow"/>
            </a:endParaRPr>
          </a:p>
          <a:p>
            <a:pPr indent="0" lvl="0" marL="0" marR="0" rtl="0" algn="l">
              <a:lnSpc>
                <a:spcPct val="90000"/>
              </a:lnSpc>
              <a:spcBef>
                <a:spcPts val="0"/>
              </a:spcBef>
              <a:spcAft>
                <a:spcPts val="0"/>
              </a:spcAft>
              <a:buNone/>
            </a:pPr>
            <a:r>
              <a:rPr b="1" i="0" lang="en-US" sz="1800" u="none" cap="none" strike="noStrike">
                <a:solidFill>
                  <a:srgbClr val="153F5A"/>
                </a:solidFill>
                <a:latin typeface="Arial Narrow"/>
                <a:ea typeface="Arial Narrow"/>
                <a:cs typeface="Arial Narrow"/>
                <a:sym typeface="Arial Narrow"/>
              </a:rPr>
              <a:t>2L or 3L therapy</a:t>
            </a:r>
            <a:r>
              <a:rPr b="1" baseline="30000" i="0" lang="en-US" sz="1800" u="none" cap="none" strike="noStrike">
                <a:solidFill>
                  <a:srgbClr val="153F5A"/>
                </a:solidFill>
                <a:latin typeface="Arial Narrow"/>
                <a:ea typeface="Arial Narrow"/>
                <a:cs typeface="Arial Narrow"/>
                <a:sym typeface="Arial Narrow"/>
              </a:rPr>
              <a:t>1-3</a:t>
            </a:r>
            <a:endParaRPr b="1" baseline="30000" i="0" sz="1800" u="none" cap="none" strike="noStrike">
              <a:solidFill>
                <a:srgbClr val="153F5A"/>
              </a:solidFill>
              <a:latin typeface="Arial Narrow"/>
              <a:ea typeface="Arial Narrow"/>
              <a:cs typeface="Arial Narrow"/>
              <a:sym typeface="Arial Narrow"/>
            </a:endParaRPr>
          </a:p>
        </p:txBody>
      </p:sp>
      <p:sp>
        <p:nvSpPr>
          <p:cNvPr id="4596" name="Google Shape;4596;p117"/>
          <p:cNvSpPr/>
          <p:nvPr/>
        </p:nvSpPr>
        <p:spPr>
          <a:xfrm>
            <a:off x="431800" y="3934550"/>
            <a:ext cx="10634400" cy="576000"/>
          </a:xfrm>
          <a:prstGeom prst="roundRect">
            <a:avLst>
              <a:gd fmla="val 0" name="adj"/>
            </a:avLst>
          </a:prstGeom>
          <a:noFill/>
          <a:ln cap="flat" cmpd="sng" w="19050">
            <a:solidFill>
              <a:srgbClr val="153F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1800" u="none" cap="none" strike="noStrike">
                <a:solidFill>
                  <a:srgbClr val="153F5A"/>
                </a:solidFill>
                <a:latin typeface="Arial Narrow"/>
                <a:ea typeface="Arial Narrow"/>
                <a:cs typeface="Arial Narrow"/>
                <a:sym typeface="Arial Narrow"/>
              </a:rPr>
              <a:t>NCCN, ASCO and ESMO guidelines support liquid biopsy as a preferred method for </a:t>
            </a:r>
            <a:r>
              <a:rPr b="1" i="1" lang="en-US" sz="1800" u="none" cap="none" strike="noStrike">
                <a:solidFill>
                  <a:srgbClr val="153F5A"/>
                </a:solidFill>
                <a:latin typeface="Arial Narrow"/>
                <a:ea typeface="Arial Narrow"/>
                <a:cs typeface="Arial Narrow"/>
                <a:sym typeface="Arial Narrow"/>
              </a:rPr>
              <a:t>ESR1-</a:t>
            </a:r>
            <a:r>
              <a:rPr b="1" i="0" lang="en-US" sz="1800" u="none" cap="none" strike="noStrike">
                <a:solidFill>
                  <a:srgbClr val="153F5A"/>
                </a:solidFill>
                <a:latin typeface="Arial Narrow"/>
                <a:ea typeface="Arial Narrow"/>
                <a:cs typeface="Arial Narrow"/>
                <a:sym typeface="Arial Narrow"/>
              </a:rPr>
              <a:t>mut assessment</a:t>
            </a:r>
            <a:r>
              <a:rPr b="1" baseline="30000" i="0" lang="en-US" sz="1800" u="none" cap="none" strike="noStrike">
                <a:solidFill>
                  <a:srgbClr val="153F5A"/>
                </a:solidFill>
                <a:latin typeface="Arial Narrow"/>
                <a:ea typeface="Arial Narrow"/>
                <a:cs typeface="Arial Narrow"/>
                <a:sym typeface="Arial Narrow"/>
              </a:rPr>
              <a:t>1,4-6</a:t>
            </a:r>
            <a:endParaRPr b="1" baseline="30000" i="0" sz="1800" u="none" cap="none" strike="noStrike">
              <a:solidFill>
                <a:srgbClr val="153F5A"/>
              </a:solidFill>
              <a:latin typeface="Arial Narrow"/>
              <a:ea typeface="Arial Narrow"/>
              <a:cs typeface="Arial Narrow"/>
              <a:sym typeface="Arial Narrow"/>
            </a:endParaRPr>
          </a:p>
        </p:txBody>
      </p:sp>
      <p:sp>
        <p:nvSpPr>
          <p:cNvPr id="4597" name="Google Shape;4597;p117"/>
          <p:cNvSpPr/>
          <p:nvPr/>
        </p:nvSpPr>
        <p:spPr>
          <a:xfrm>
            <a:off x="431800" y="4655683"/>
            <a:ext cx="10634400" cy="576000"/>
          </a:xfrm>
          <a:prstGeom prst="roundRect">
            <a:avLst>
              <a:gd fmla="val 0" name="adj"/>
            </a:avLst>
          </a:prstGeom>
          <a:noFill/>
          <a:ln cap="flat" cmpd="sng" w="19050">
            <a:solidFill>
              <a:srgbClr val="153F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0" lang="en-US" sz="1800" u="none" cap="none" strike="noStrike">
                <a:solidFill>
                  <a:srgbClr val="153F5A"/>
                </a:solidFill>
                <a:latin typeface="Arial Narrow"/>
                <a:ea typeface="Arial Narrow"/>
                <a:cs typeface="Arial Narrow"/>
                <a:sym typeface="Arial Narrow"/>
              </a:rPr>
              <a:t>Archival tissue from primary tumor should NOT be used to identify </a:t>
            </a:r>
            <a:r>
              <a:rPr b="1" i="1" lang="en-US" sz="1800" u="none" cap="none" strike="noStrike">
                <a:solidFill>
                  <a:srgbClr val="153F5A"/>
                </a:solidFill>
                <a:latin typeface="Arial Narrow"/>
                <a:ea typeface="Arial Narrow"/>
                <a:cs typeface="Arial Narrow"/>
                <a:sym typeface="Arial Narrow"/>
              </a:rPr>
              <a:t>ESR1</a:t>
            </a:r>
            <a:r>
              <a:rPr b="1" i="0" lang="en-US" sz="1800" u="none" cap="none" strike="noStrike">
                <a:solidFill>
                  <a:srgbClr val="153F5A"/>
                </a:solidFill>
                <a:latin typeface="Arial Narrow"/>
                <a:ea typeface="Arial Narrow"/>
                <a:cs typeface="Arial Narrow"/>
                <a:sym typeface="Arial Narrow"/>
              </a:rPr>
              <a:t>-mut, as </a:t>
            </a:r>
            <a:r>
              <a:rPr b="1" i="1" lang="en-US" sz="1800" u="none" cap="none" strike="noStrike">
                <a:solidFill>
                  <a:srgbClr val="153F5A"/>
                </a:solidFill>
                <a:latin typeface="Arial Narrow"/>
                <a:ea typeface="Arial Narrow"/>
                <a:cs typeface="Arial Narrow"/>
                <a:sym typeface="Arial Narrow"/>
              </a:rPr>
              <a:t>ESR1-</a:t>
            </a:r>
            <a:r>
              <a:rPr b="1" i="0" lang="en-US" sz="1800" u="none" cap="none" strike="noStrike">
                <a:solidFill>
                  <a:srgbClr val="153F5A"/>
                </a:solidFill>
                <a:latin typeface="Arial Narrow"/>
                <a:ea typeface="Arial Narrow"/>
                <a:cs typeface="Arial Narrow"/>
                <a:sym typeface="Arial Narrow"/>
              </a:rPr>
              <a:t>mut develop mainly during metastatic treatment</a:t>
            </a:r>
            <a:r>
              <a:rPr b="1" baseline="30000" i="0" lang="en-US" sz="1800" u="none" cap="none" strike="noStrike">
                <a:solidFill>
                  <a:srgbClr val="153F5A"/>
                </a:solidFill>
                <a:latin typeface="Arial Narrow"/>
                <a:ea typeface="Arial Narrow"/>
                <a:cs typeface="Arial Narrow"/>
                <a:sym typeface="Arial Narrow"/>
              </a:rPr>
              <a:t>12</a:t>
            </a:r>
            <a:endParaRPr b="1" i="0" sz="1400" u="none" cap="none" strike="noStrike">
              <a:solidFill>
                <a:srgbClr val="000000"/>
              </a:solidFill>
              <a:latin typeface="Arial"/>
              <a:ea typeface="Arial"/>
              <a:cs typeface="Arial"/>
              <a:sym typeface="Arial"/>
            </a:endParaRPr>
          </a:p>
        </p:txBody>
      </p:sp>
      <p:sp>
        <p:nvSpPr>
          <p:cNvPr id="4598" name="Google Shape;4598;p117"/>
          <p:cNvSpPr txBox="1"/>
          <p:nvPr/>
        </p:nvSpPr>
        <p:spPr>
          <a:xfrm>
            <a:off x="431800" y="5270719"/>
            <a:ext cx="10771572" cy="215444"/>
          </a:xfrm>
          <a:prstGeom prst="rect">
            <a:avLst/>
          </a:prstGeom>
          <a:noFill/>
          <a:ln>
            <a:noFill/>
          </a:ln>
        </p:spPr>
        <p:txBody>
          <a:bodyPr anchorCtr="0" anchor="t" bIns="45700" lIns="0" spcFirstLastPara="1" rIns="91425" wrap="square" tIns="45700">
            <a:spAutoFit/>
          </a:bodyPr>
          <a:lstStyle/>
          <a:p>
            <a:pPr indent="0" lvl="0" marL="0" marR="0" rtl="0" algn="l">
              <a:lnSpc>
                <a:spcPct val="100000"/>
              </a:lnSpc>
              <a:spcBef>
                <a:spcPts val="0"/>
              </a:spcBef>
              <a:spcAft>
                <a:spcPts val="0"/>
              </a:spcAft>
              <a:buNone/>
            </a:pPr>
            <a:r>
              <a:rPr b="0" i="0" lang="en-US" sz="800" u="none" cap="none" strike="noStrike">
                <a:solidFill>
                  <a:srgbClr val="000000"/>
                </a:solidFill>
                <a:latin typeface="Arial Narrow"/>
                <a:ea typeface="Arial Narrow"/>
                <a:cs typeface="Arial Narrow"/>
                <a:sym typeface="Arial Narrow"/>
              </a:rPr>
              <a:t>1L, first-line; 2L, second-line; 3L, third-line; ASCO, American Society for Clinical Oncology; ESMO, European Society for Medical Oncology; ESR1, estrogen receptor 1; NCCN, National Comprehensive Cancer Network; PIK3CA, phosphatidylinositol-3-kinase catalytic subunit alpha.</a:t>
            </a:r>
            <a:endParaRPr/>
          </a:p>
        </p:txBody>
      </p:sp>
      <p:sp>
        <p:nvSpPr>
          <p:cNvPr id="4599" name="Google Shape;4599;p117"/>
          <p:cNvSpPr/>
          <p:nvPr/>
        </p:nvSpPr>
        <p:spPr>
          <a:xfrm>
            <a:off x="431800" y="2492280"/>
            <a:ext cx="10634400" cy="576000"/>
          </a:xfrm>
          <a:prstGeom prst="roundRect">
            <a:avLst>
              <a:gd fmla="val 0" name="adj"/>
            </a:avLst>
          </a:prstGeom>
          <a:noFill/>
          <a:ln cap="flat" cmpd="sng" w="19050">
            <a:solidFill>
              <a:srgbClr val="153F5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b="1" i="1" lang="en-US" sz="1800" u="none" cap="none" strike="noStrike">
                <a:solidFill>
                  <a:srgbClr val="153F5A"/>
                </a:solidFill>
                <a:latin typeface="Arial Narrow"/>
                <a:ea typeface="Arial Narrow"/>
                <a:cs typeface="Arial Narrow"/>
                <a:sym typeface="Arial Narrow"/>
              </a:rPr>
              <a:t>ESR1</a:t>
            </a:r>
            <a:r>
              <a:rPr b="1" i="0" lang="en-US" sz="1800" u="none" cap="none" strike="noStrike">
                <a:solidFill>
                  <a:srgbClr val="153F5A"/>
                </a:solidFill>
                <a:latin typeface="Arial Narrow"/>
                <a:ea typeface="Arial Narrow"/>
                <a:cs typeface="Arial Narrow"/>
                <a:sym typeface="Arial Narrow"/>
              </a:rPr>
              <a:t>-mut are most often detected in later stages of metastatic disease.</a:t>
            </a:r>
            <a:r>
              <a:rPr b="1" baseline="30000" i="0" lang="en-US" sz="1800" u="none" cap="none" strike="noStrike">
                <a:solidFill>
                  <a:srgbClr val="153F5A"/>
                </a:solidFill>
                <a:latin typeface="Arial Narrow"/>
                <a:ea typeface="Arial Narrow"/>
                <a:cs typeface="Arial Narrow"/>
                <a:sym typeface="Arial Narrow"/>
              </a:rPr>
              <a:t>12-16</a:t>
            </a:r>
            <a:r>
              <a:rPr b="1" i="0" lang="en-US" sz="1900" u="none" cap="none" strike="noStrike">
                <a:solidFill>
                  <a:srgbClr val="020043"/>
                </a:solidFill>
                <a:latin typeface="Arial"/>
                <a:ea typeface="Arial"/>
                <a:cs typeface="Arial"/>
                <a:sym typeface="Arial"/>
              </a:rPr>
              <a:t> </a:t>
            </a:r>
            <a:r>
              <a:rPr b="1" i="0" lang="en-US" sz="1800" u="none" cap="none" strike="noStrike">
                <a:solidFill>
                  <a:srgbClr val="153F5A"/>
                </a:solidFill>
                <a:latin typeface="Arial Narrow"/>
                <a:ea typeface="Arial Narrow"/>
                <a:cs typeface="Arial Narrow"/>
                <a:sym typeface="Arial Narrow"/>
              </a:rPr>
              <a:t>About 40-50% of </a:t>
            </a:r>
            <a:r>
              <a:rPr b="1" i="1" lang="en-US" sz="1800" u="none" cap="none" strike="noStrike">
                <a:solidFill>
                  <a:srgbClr val="153F5A"/>
                </a:solidFill>
                <a:latin typeface="Arial Narrow"/>
                <a:ea typeface="Arial Narrow"/>
                <a:cs typeface="Arial Narrow"/>
                <a:sym typeface="Arial Narrow"/>
              </a:rPr>
              <a:t>ESR1</a:t>
            </a:r>
            <a:r>
              <a:rPr b="1" i="0" lang="en-US" sz="1800" u="none" cap="none" strike="noStrike">
                <a:solidFill>
                  <a:srgbClr val="153F5A"/>
                </a:solidFill>
                <a:latin typeface="Arial Narrow"/>
                <a:ea typeface="Arial Narrow"/>
                <a:cs typeface="Arial Narrow"/>
                <a:sym typeface="Arial Narrow"/>
              </a:rPr>
              <a:t>-mut are found at progression on prior ET in the metastatic setting</a:t>
            </a:r>
            <a:r>
              <a:rPr b="1" baseline="30000" i="0" lang="en-US" sz="1800" u="none" cap="none" strike="noStrike">
                <a:solidFill>
                  <a:srgbClr val="153F5A"/>
                </a:solidFill>
                <a:latin typeface="Arial Narrow"/>
                <a:ea typeface="Arial Narrow"/>
                <a:cs typeface="Arial Narrow"/>
                <a:sym typeface="Arial Narrow"/>
              </a:rPr>
              <a:t>14, 17-20</a:t>
            </a:r>
            <a:endParaRPr b="0" i="0" sz="1800" u="none" cap="none" strike="noStrike">
              <a:solidFill>
                <a:srgbClr val="000000"/>
              </a:solidFill>
              <a:latin typeface="Arial"/>
              <a:ea typeface="Arial"/>
              <a:cs typeface="Arial"/>
              <a:sym typeface="Arial"/>
            </a:endParaRPr>
          </a:p>
        </p:txBody>
      </p:sp>
      <p:sp>
        <p:nvSpPr>
          <p:cNvPr id="4600" name="Google Shape;4600;p117"/>
          <p:cNvSpPr txBox="1"/>
          <p:nvPr>
            <p:ph idx="11" type="ftr"/>
          </p:nvPr>
        </p:nvSpPr>
        <p:spPr>
          <a:xfrm>
            <a:off x="431799" y="6270342"/>
            <a:ext cx="9020175"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solidFill>
                  <a:srgbClr val="000000"/>
                </a:solidFill>
              </a:rPr>
              <a:t>1. Mosele MF, et al. </a:t>
            </a:r>
            <a:r>
              <a:rPr i="1" lang="en-US">
                <a:solidFill>
                  <a:srgbClr val="000000"/>
                </a:solidFill>
              </a:rPr>
              <a:t>Ann Oncol</a:t>
            </a:r>
            <a:r>
              <a:rPr lang="en-US">
                <a:solidFill>
                  <a:srgbClr val="000000"/>
                </a:solidFill>
              </a:rPr>
              <a:t>. 2024;35(7):588–606; 2. Pascual J, et al. </a:t>
            </a:r>
            <a:r>
              <a:rPr i="1" lang="en-US">
                <a:solidFill>
                  <a:srgbClr val="000000"/>
                </a:solidFill>
              </a:rPr>
              <a:t>Ann Oncol</a:t>
            </a:r>
            <a:r>
              <a:rPr lang="en-US">
                <a:solidFill>
                  <a:srgbClr val="000000"/>
                </a:solidFill>
              </a:rPr>
              <a:t>. 2022;33(8):750-768; 3. Gennari A, et al. </a:t>
            </a:r>
            <a:r>
              <a:rPr i="1" lang="en-US">
                <a:solidFill>
                  <a:srgbClr val="000000"/>
                </a:solidFill>
              </a:rPr>
              <a:t>Ann Oncol</a:t>
            </a:r>
            <a:r>
              <a:rPr lang="en-US">
                <a:solidFill>
                  <a:srgbClr val="000000"/>
                </a:solidFill>
              </a:rPr>
              <a:t>. 2021;32(12):1475-1495. ESMO Metastatic Breast Cancer Living Guidelines. V1.2 April 2025 (Accessed July 2025). 4. Referenced with permission from the NCCN Clinical Practice Guidelines in Oncology (NCCN Guidelines®) for Breast Cancer V2.2026. © National Comprehensive Cancer Network, Inc. 2026. All rights reserved. Accessed March 5, 2026. To view the most recent and complete version of the guideline, go online to NCCN.org; NCCN makes no warranties of any kind whatsoever regarding their content, use or application and disclaims any responsibility for their application or use in any way; 5. Gradishar WJ, et al. </a:t>
            </a:r>
            <a:r>
              <a:rPr i="1" lang="en-US">
                <a:solidFill>
                  <a:srgbClr val="000000"/>
                </a:solidFill>
              </a:rPr>
              <a:t>J Natl Compr Canc Netw</a:t>
            </a:r>
            <a:r>
              <a:rPr lang="en-US">
                <a:solidFill>
                  <a:srgbClr val="000000"/>
                </a:solidFill>
              </a:rPr>
              <a:t>. 2023;21(6):594-608; 6. Burstein HJ, et al. </a:t>
            </a:r>
            <a:r>
              <a:rPr i="1" lang="en-US">
                <a:solidFill>
                  <a:srgbClr val="000000"/>
                </a:solidFill>
              </a:rPr>
              <a:t>J Clin Oncol</a:t>
            </a:r>
            <a:r>
              <a:rPr lang="en-US">
                <a:solidFill>
                  <a:srgbClr val="000000"/>
                </a:solidFill>
              </a:rPr>
              <a:t>. 2023;41(18):3423-3425;  7. Sandbothe M, et al. </a:t>
            </a:r>
            <a:r>
              <a:rPr i="1" lang="en-US">
                <a:solidFill>
                  <a:srgbClr val="000000"/>
                </a:solidFill>
              </a:rPr>
              <a:t>Virchows Arch</a:t>
            </a:r>
            <a:r>
              <a:rPr lang="en-US">
                <a:solidFill>
                  <a:srgbClr val="000000"/>
                </a:solidFill>
              </a:rPr>
              <a:t>. 2025 Oct;487(4):895-899;</a:t>
            </a:r>
            <a:br>
              <a:rPr lang="en-US">
                <a:solidFill>
                  <a:srgbClr val="000000"/>
                </a:solidFill>
              </a:rPr>
            </a:br>
            <a:r>
              <a:rPr lang="en-US">
                <a:solidFill>
                  <a:srgbClr val="000000"/>
                </a:solidFill>
              </a:rPr>
              <a:t>8. Zundelevich A, </a:t>
            </a:r>
            <a:r>
              <a:rPr i="1" lang="en-US">
                <a:solidFill>
                  <a:srgbClr val="000000"/>
                </a:solidFill>
              </a:rPr>
              <a:t>Breast Cancer Res</a:t>
            </a:r>
            <a:r>
              <a:rPr lang="en-US">
                <a:solidFill>
                  <a:srgbClr val="000000"/>
                </a:solidFill>
              </a:rPr>
              <a:t>. 2020 Feb 3;22(1):16. Erratum in: </a:t>
            </a:r>
            <a:r>
              <a:rPr i="1" lang="en-US">
                <a:solidFill>
                  <a:srgbClr val="000000"/>
                </a:solidFill>
              </a:rPr>
              <a:t>Breast Cancer Res</a:t>
            </a:r>
            <a:r>
              <a:rPr lang="en-US">
                <a:solidFill>
                  <a:srgbClr val="000000"/>
                </a:solidFill>
              </a:rPr>
              <a:t>. 2020 Mar 12;22(1):28; 9. Toy W, et al. </a:t>
            </a:r>
            <a:r>
              <a:rPr i="1" lang="en-US">
                <a:solidFill>
                  <a:srgbClr val="000000"/>
                </a:solidFill>
              </a:rPr>
              <a:t>Nat Genet</a:t>
            </a:r>
            <a:r>
              <a:rPr lang="en-US">
                <a:solidFill>
                  <a:srgbClr val="000000"/>
                </a:solidFill>
              </a:rPr>
              <a:t>. 2013;45(12):1439-1445; 10. Robinson DR, et al. </a:t>
            </a:r>
            <a:r>
              <a:rPr i="1" lang="en-US">
                <a:solidFill>
                  <a:srgbClr val="000000"/>
                </a:solidFill>
              </a:rPr>
              <a:t>Nat Genet</a:t>
            </a:r>
            <a:r>
              <a:rPr lang="en-US">
                <a:solidFill>
                  <a:srgbClr val="000000"/>
                </a:solidFill>
              </a:rPr>
              <a:t>. 2013;45(12):1446-1451; </a:t>
            </a:r>
            <a:br>
              <a:rPr lang="en-US">
                <a:solidFill>
                  <a:srgbClr val="000000"/>
                </a:solidFill>
              </a:rPr>
            </a:br>
            <a:r>
              <a:rPr lang="en-US">
                <a:solidFill>
                  <a:srgbClr val="000000"/>
                </a:solidFill>
              </a:rPr>
              <a:t>11. Fribbens C, et al. </a:t>
            </a:r>
            <a:r>
              <a:rPr i="1" lang="en-US">
                <a:solidFill>
                  <a:srgbClr val="000000"/>
                </a:solidFill>
              </a:rPr>
              <a:t>J Clin Oncol</a:t>
            </a:r>
            <a:r>
              <a:rPr lang="en-US">
                <a:solidFill>
                  <a:srgbClr val="000000"/>
                </a:solidFill>
              </a:rPr>
              <a:t>. 2016;34(19):2219-2226; 12. Chandarlapaty S, et al. </a:t>
            </a:r>
            <a:r>
              <a:rPr i="1" lang="en-US">
                <a:solidFill>
                  <a:srgbClr val="000000"/>
                </a:solidFill>
              </a:rPr>
              <a:t>JAMA Oncol</a:t>
            </a:r>
            <a:r>
              <a:rPr lang="en-US">
                <a:solidFill>
                  <a:srgbClr val="000000"/>
                </a:solidFill>
              </a:rPr>
              <a:t>. 2016;2(10):1310-1315; 13. Schiavon G, et al. </a:t>
            </a:r>
            <a:r>
              <a:rPr i="1" lang="en-US">
                <a:solidFill>
                  <a:srgbClr val="000000"/>
                </a:solidFill>
              </a:rPr>
              <a:t>Sci Transl Med</a:t>
            </a:r>
            <a:r>
              <a:rPr lang="en-US">
                <a:solidFill>
                  <a:srgbClr val="000000"/>
                </a:solidFill>
              </a:rPr>
              <a:t>. 2015; 7(313) :313ra182; 14. Bidard FC, et al. </a:t>
            </a:r>
            <a:r>
              <a:rPr i="1" lang="en-US">
                <a:solidFill>
                  <a:srgbClr val="000000"/>
                </a:solidFill>
              </a:rPr>
              <a:t>Lancet Oncol</a:t>
            </a:r>
            <a:r>
              <a:rPr lang="en-US">
                <a:solidFill>
                  <a:srgbClr val="000000"/>
                </a:solidFill>
              </a:rPr>
              <a:t>. 2022;23:1367-1377; 15. Clatot F, et al. </a:t>
            </a:r>
            <a:r>
              <a:rPr i="1" lang="en-US">
                <a:solidFill>
                  <a:srgbClr val="000000"/>
                </a:solidFill>
              </a:rPr>
              <a:t>Breast Cancer Res</a:t>
            </a:r>
            <a:r>
              <a:rPr lang="en-US">
                <a:solidFill>
                  <a:srgbClr val="000000"/>
                </a:solidFill>
              </a:rPr>
              <a:t>. 2020;22(1):56; 16. O'Leary B. </a:t>
            </a:r>
            <a:r>
              <a:rPr i="1" lang="en-US">
                <a:solidFill>
                  <a:srgbClr val="000000"/>
                </a:solidFill>
              </a:rPr>
              <a:t>Cancer Discov</a:t>
            </a:r>
            <a:r>
              <a:rPr lang="en-US">
                <a:solidFill>
                  <a:srgbClr val="000000"/>
                </a:solidFill>
              </a:rPr>
              <a:t>. 2018;8(11):1390-1403; 17. Brett JO, et al. </a:t>
            </a:r>
            <a:r>
              <a:rPr i="1" lang="en-US">
                <a:solidFill>
                  <a:srgbClr val="000000"/>
                </a:solidFill>
              </a:rPr>
              <a:t>Breast Cancer Res</a:t>
            </a:r>
            <a:r>
              <a:rPr lang="en-US">
                <a:solidFill>
                  <a:srgbClr val="000000"/>
                </a:solidFill>
              </a:rPr>
              <a:t>. 2021;23(1):85; </a:t>
            </a:r>
            <a:br>
              <a:rPr lang="en-US">
                <a:solidFill>
                  <a:srgbClr val="000000"/>
                </a:solidFill>
              </a:rPr>
            </a:br>
            <a:r>
              <a:rPr lang="en-US">
                <a:solidFill>
                  <a:srgbClr val="000000"/>
                </a:solidFill>
              </a:rPr>
              <a:t>18. Santiago Novello RG, et al. </a:t>
            </a:r>
            <a:r>
              <a:rPr i="1" lang="en-US">
                <a:solidFill>
                  <a:srgbClr val="000000"/>
                </a:solidFill>
              </a:rPr>
              <a:t>ESMO Open</a:t>
            </a:r>
            <a:r>
              <a:rPr lang="en-US">
                <a:solidFill>
                  <a:srgbClr val="000000"/>
                </a:solidFill>
              </a:rPr>
              <a:t>. 2023;8(suppl 4):104409. Abstract 220P; 19. Lin JL, et al. </a:t>
            </a:r>
            <a:r>
              <a:rPr i="1" lang="en-US">
                <a:solidFill>
                  <a:srgbClr val="000000"/>
                </a:solidFill>
              </a:rPr>
              <a:t>Ann Oncol</a:t>
            </a:r>
            <a:r>
              <a:rPr lang="en-US">
                <a:solidFill>
                  <a:srgbClr val="000000"/>
                </a:solidFill>
              </a:rPr>
              <a:t>. 2023;34(suppl 2):S334-S390; 20. Bhave MA, et al. </a:t>
            </a:r>
            <a:r>
              <a:rPr i="1" lang="en-US">
                <a:solidFill>
                  <a:srgbClr val="000000"/>
                </a:solidFill>
              </a:rPr>
              <a:t>Breast Cancer Res Treat</a:t>
            </a:r>
            <a:r>
              <a:rPr lang="en-US">
                <a:solidFill>
                  <a:srgbClr val="000000"/>
                </a:solidFill>
              </a:rPr>
              <a:t>. 2024;207(3):599-609.</a:t>
            </a:r>
            <a:endParaRPr>
              <a:solidFill>
                <a:srgbClr val="00000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5" name="Shape 4605"/>
        <p:cNvGrpSpPr/>
        <p:nvPr/>
      </p:nvGrpSpPr>
      <p:grpSpPr>
        <a:xfrm>
          <a:off x="0" y="0"/>
          <a:ext cx="0" cy="0"/>
          <a:chOff x="0" y="0"/>
          <a:chExt cx="0" cy="0"/>
        </a:xfrm>
      </p:grpSpPr>
      <p:sp>
        <p:nvSpPr>
          <p:cNvPr id="4606" name="Google Shape;4606;p118"/>
          <p:cNvSpPr txBox="1"/>
          <p:nvPr/>
        </p:nvSpPr>
        <p:spPr>
          <a:xfrm>
            <a:off x="431800" y="4599015"/>
            <a:ext cx="5573713" cy="369332"/>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71A0B4"/>
              </a:buClr>
              <a:buSzPts val="2400"/>
              <a:buFont typeface="Arial"/>
              <a:buNone/>
            </a:pPr>
            <a:r>
              <a:rPr b="1" i="0" lang="en-US" sz="2400" u="none" cap="none" strike="noStrike">
                <a:solidFill>
                  <a:srgbClr val="71A0B4"/>
                </a:solidFill>
                <a:latin typeface="Arial Narrow"/>
                <a:ea typeface="Arial Narrow"/>
                <a:cs typeface="Arial Narrow"/>
                <a:sym typeface="Arial Narrow"/>
              </a:rPr>
              <a:t>Faculty</a:t>
            </a:r>
            <a:endParaRPr b="0" i="0" sz="1400" u="none" cap="none" strike="noStrike">
              <a:solidFill>
                <a:srgbClr val="000000"/>
              </a:solidFill>
              <a:latin typeface="Arial"/>
              <a:ea typeface="Arial"/>
              <a:cs typeface="Arial"/>
              <a:sym typeface="Arial"/>
            </a:endParaRPr>
          </a:p>
        </p:txBody>
      </p:sp>
      <p:sp>
        <p:nvSpPr>
          <p:cNvPr id="4607" name="Google Shape;4607;p118"/>
          <p:cNvSpPr txBox="1"/>
          <p:nvPr/>
        </p:nvSpPr>
        <p:spPr>
          <a:xfrm>
            <a:off x="431799" y="1722106"/>
            <a:ext cx="8143401" cy="216746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153F5A"/>
              </a:buClr>
              <a:buSzPts val="4400"/>
              <a:buFont typeface="Arial Narrow"/>
              <a:buNone/>
            </a:pPr>
            <a:r>
              <a:rPr b="1" i="0" lang="en-US" sz="4400" u="none" cap="none" strike="noStrike">
                <a:solidFill>
                  <a:srgbClr val="153F5A"/>
                </a:solidFill>
                <a:latin typeface="Arial Narrow"/>
                <a:ea typeface="Arial Narrow"/>
                <a:cs typeface="Arial Narrow"/>
                <a:sym typeface="Arial Narrow"/>
              </a:rPr>
              <a:t>Q&amp;A / Discussion</a:t>
            </a:r>
            <a:endParaRPr b="1" i="0" sz="4000" u="none" cap="none" strike="noStrike">
              <a:solidFill>
                <a:srgbClr val="71A0B4"/>
              </a:solidFill>
              <a:latin typeface="Arial Narrow"/>
              <a:ea typeface="Arial Narrow"/>
              <a:cs typeface="Arial Narrow"/>
              <a:sym typeface="Arial Narrow"/>
            </a:endParaRPr>
          </a:p>
        </p:txBody>
      </p:sp>
      <p:sp>
        <p:nvSpPr>
          <p:cNvPr id="4608" name="Google Shape;4608;p118"/>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3" name="Shape 4613"/>
        <p:cNvGrpSpPr/>
        <p:nvPr/>
      </p:nvGrpSpPr>
      <p:grpSpPr>
        <a:xfrm>
          <a:off x="0" y="0"/>
          <a:ext cx="0" cy="0"/>
          <a:chOff x="0" y="0"/>
          <a:chExt cx="0" cy="0"/>
        </a:xfrm>
      </p:grpSpPr>
      <p:sp>
        <p:nvSpPr>
          <p:cNvPr id="4614" name="Google Shape;4614;p23"/>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4615" name="Google Shape;4615;p23"/>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Key takeaways </a:t>
            </a:r>
            <a:endParaRPr/>
          </a:p>
        </p:txBody>
      </p:sp>
      <p:sp>
        <p:nvSpPr>
          <p:cNvPr id="4616" name="Google Shape;4616;p23"/>
          <p:cNvSpPr/>
          <p:nvPr/>
        </p:nvSpPr>
        <p:spPr>
          <a:xfrm>
            <a:off x="1410255" y="952748"/>
            <a:ext cx="10347145" cy="607200"/>
          </a:xfrm>
          <a:prstGeom prst="roundRect">
            <a:avLst>
              <a:gd fmla="val 0" name="adj"/>
            </a:avLst>
          </a:prstGeom>
          <a:solidFill>
            <a:schemeClr val="lt1"/>
          </a:solidFill>
          <a:ln cap="flat" cmpd="sng" w="19050">
            <a:solidFill>
              <a:srgbClr val="0A1F2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153F5A"/>
                </a:solidFill>
                <a:latin typeface="Arial Narrow"/>
                <a:ea typeface="Arial Narrow"/>
                <a:cs typeface="Arial Narrow"/>
                <a:sym typeface="Arial Narrow"/>
              </a:rPr>
              <a:t>2L treatment </a:t>
            </a:r>
            <a:r>
              <a:rPr b="0" i="0" lang="en-US" sz="1600" u="none" cap="none" strike="noStrike">
                <a:solidFill>
                  <a:srgbClr val="153F5A"/>
                </a:solidFill>
                <a:latin typeface="Arial Narrow"/>
                <a:ea typeface="Arial Narrow"/>
                <a:cs typeface="Arial Narrow"/>
                <a:sym typeface="Arial Narrow"/>
              </a:rPr>
              <a:t>choices are defined by the </a:t>
            </a:r>
            <a:r>
              <a:rPr b="1" i="0" lang="en-US" sz="1600" u="none" cap="none" strike="noStrike">
                <a:solidFill>
                  <a:srgbClr val="153F5A"/>
                </a:solidFill>
                <a:latin typeface="Arial Narrow"/>
                <a:ea typeface="Arial Narrow"/>
                <a:cs typeface="Arial Narrow"/>
                <a:sym typeface="Arial Narrow"/>
              </a:rPr>
              <a:t>eligibility to receive ET </a:t>
            </a:r>
            <a:r>
              <a:rPr b="0" i="0" lang="en-US" sz="1600" u="none" cap="none" strike="noStrike">
                <a:solidFill>
                  <a:srgbClr val="153F5A"/>
                </a:solidFill>
                <a:latin typeface="Arial Narrow"/>
                <a:ea typeface="Arial Narrow"/>
                <a:cs typeface="Arial Narrow"/>
                <a:sym typeface="Arial Narrow"/>
              </a:rPr>
              <a:t>and are driven by </a:t>
            </a:r>
            <a:r>
              <a:rPr b="1" i="0" lang="en-US" sz="1600" u="none" cap="none" strike="noStrike">
                <a:solidFill>
                  <a:srgbClr val="153F5A"/>
                </a:solidFill>
                <a:latin typeface="Arial Narrow"/>
                <a:ea typeface="Arial Narrow"/>
                <a:cs typeface="Arial Narrow"/>
                <a:sym typeface="Arial Narrow"/>
              </a:rPr>
              <a:t>biomarker status</a:t>
            </a:r>
            <a:r>
              <a:rPr b="0" i="0" lang="en-US" sz="1600" u="none" cap="none" strike="noStrike">
                <a:solidFill>
                  <a:srgbClr val="153F5A"/>
                </a:solidFill>
                <a:latin typeface="Arial Narrow"/>
                <a:ea typeface="Arial Narrow"/>
                <a:cs typeface="Arial Narrow"/>
                <a:sym typeface="Arial Narrow"/>
              </a:rPr>
              <a:t>. For patients whose tumors retained endocrine-sensitivity, </a:t>
            </a:r>
            <a:r>
              <a:rPr b="1" i="0" lang="en-US" sz="1600" u="none" cap="none" strike="noStrike">
                <a:solidFill>
                  <a:srgbClr val="153F5A"/>
                </a:solidFill>
                <a:latin typeface="Arial Narrow"/>
                <a:ea typeface="Arial Narrow"/>
                <a:cs typeface="Arial Narrow"/>
                <a:sym typeface="Arial Narrow"/>
              </a:rPr>
              <a:t>guidelines recommend exhausting sequential ET-based regimens</a:t>
            </a:r>
            <a:r>
              <a:rPr b="0" baseline="30000" i="0" lang="en-US" sz="1600" u="none" cap="none" strike="noStrike">
                <a:solidFill>
                  <a:srgbClr val="153F5A"/>
                </a:solidFill>
                <a:latin typeface="Arial Narrow"/>
                <a:ea typeface="Arial Narrow"/>
                <a:cs typeface="Arial Narrow"/>
                <a:sym typeface="Arial Narrow"/>
              </a:rPr>
              <a:t>1</a:t>
            </a:r>
            <a:endParaRPr b="0" baseline="30000" i="0" sz="1200" u="none" cap="none" strike="noStrike">
              <a:solidFill>
                <a:srgbClr val="153F5A"/>
              </a:solidFill>
              <a:latin typeface="Arial Narrow"/>
              <a:ea typeface="Arial Narrow"/>
              <a:cs typeface="Arial Narrow"/>
              <a:sym typeface="Arial Narrow"/>
            </a:endParaRPr>
          </a:p>
        </p:txBody>
      </p:sp>
      <p:sp>
        <p:nvSpPr>
          <p:cNvPr id="4617" name="Google Shape;4617;p23"/>
          <p:cNvSpPr/>
          <p:nvPr/>
        </p:nvSpPr>
        <p:spPr>
          <a:xfrm>
            <a:off x="1410254" y="1697603"/>
            <a:ext cx="10347145" cy="607200"/>
          </a:xfrm>
          <a:prstGeom prst="roundRect">
            <a:avLst>
              <a:gd fmla="val 0" name="adj"/>
            </a:avLst>
          </a:prstGeom>
          <a:solidFill>
            <a:schemeClr val="lt1"/>
          </a:solidFill>
          <a:ln cap="flat" cmpd="sng" w="19050">
            <a:solidFill>
              <a:srgbClr val="0F2F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153F5A"/>
                </a:solidFill>
                <a:latin typeface="Arial Narrow"/>
                <a:ea typeface="Arial Narrow"/>
                <a:cs typeface="Arial Narrow"/>
                <a:sym typeface="Arial Narrow"/>
              </a:rPr>
              <a:t>EMERALD study patient population reflects real-world practice </a:t>
            </a:r>
            <a:r>
              <a:rPr b="0" i="0" lang="en-US" sz="1600" u="none" cap="none" strike="noStrike">
                <a:solidFill>
                  <a:srgbClr val="153F5A"/>
                </a:solidFill>
                <a:latin typeface="Arial Narrow"/>
                <a:ea typeface="Arial Narrow"/>
                <a:cs typeface="Arial Narrow"/>
                <a:sym typeface="Arial Narrow"/>
              </a:rPr>
              <a:t>with 100% prior CDK4/6i, 70% visceral mets; prior fulvestrant, ChT, and primary endocrine resistance allowed</a:t>
            </a:r>
            <a:r>
              <a:rPr b="1" i="0" lang="en-US" sz="1600" u="none" cap="none" strike="noStrike">
                <a:solidFill>
                  <a:srgbClr val="153F5A"/>
                </a:solidFill>
                <a:latin typeface="Arial Narrow"/>
                <a:ea typeface="Arial Narrow"/>
                <a:cs typeface="Arial Narrow"/>
                <a:sym typeface="Arial Narrow"/>
              </a:rPr>
              <a:t>, leading to elacestrant approval in </a:t>
            </a:r>
            <a:r>
              <a:rPr b="1" i="1" lang="en-US" sz="1600" u="none" cap="none" strike="noStrike">
                <a:solidFill>
                  <a:srgbClr val="153F5A"/>
                </a:solidFill>
                <a:latin typeface="Arial Narrow"/>
                <a:ea typeface="Arial Narrow"/>
                <a:cs typeface="Arial Narrow"/>
                <a:sym typeface="Arial Narrow"/>
              </a:rPr>
              <a:t>ESR1</a:t>
            </a:r>
            <a:r>
              <a:rPr b="1" i="0" lang="en-US" sz="1600" u="none" cap="none" strike="noStrike">
                <a:solidFill>
                  <a:srgbClr val="153F5A"/>
                </a:solidFill>
                <a:latin typeface="Arial Narrow"/>
                <a:ea typeface="Arial Narrow"/>
                <a:cs typeface="Arial Narrow"/>
                <a:sym typeface="Arial Narrow"/>
              </a:rPr>
              <a:t>-mut tumors</a:t>
            </a:r>
            <a:r>
              <a:rPr b="0" baseline="30000" i="0" lang="en-US" sz="1600" u="none" cap="none" strike="noStrike">
                <a:solidFill>
                  <a:srgbClr val="153F5A"/>
                </a:solidFill>
                <a:latin typeface="Arial Narrow"/>
                <a:ea typeface="Arial Narrow"/>
                <a:cs typeface="Arial Narrow"/>
                <a:sym typeface="Arial Narrow"/>
              </a:rPr>
              <a:t>2</a:t>
            </a:r>
            <a:endParaRPr b="0" baseline="30000" i="0" sz="1600" u="none" cap="none" strike="noStrike">
              <a:solidFill>
                <a:srgbClr val="153F5A"/>
              </a:solidFill>
              <a:latin typeface="Arial Narrow"/>
              <a:ea typeface="Arial Narrow"/>
              <a:cs typeface="Arial Narrow"/>
              <a:sym typeface="Arial Narrow"/>
            </a:endParaRPr>
          </a:p>
        </p:txBody>
      </p:sp>
      <p:sp>
        <p:nvSpPr>
          <p:cNvPr id="4618" name="Google Shape;4618;p23"/>
          <p:cNvSpPr/>
          <p:nvPr/>
        </p:nvSpPr>
        <p:spPr>
          <a:xfrm>
            <a:off x="1410254" y="2442458"/>
            <a:ext cx="10347145" cy="607200"/>
          </a:xfrm>
          <a:prstGeom prst="roundRect">
            <a:avLst>
              <a:gd fmla="val 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153F5A"/>
                </a:solidFill>
                <a:latin typeface="Arial Narrow"/>
                <a:ea typeface="Arial Narrow"/>
                <a:cs typeface="Arial Narrow"/>
                <a:sym typeface="Arial Narrow"/>
              </a:rPr>
              <a:t>In tumors retaining endocrine-sensitivity and coexisting </a:t>
            </a:r>
            <a:r>
              <a:rPr b="1" i="1" lang="en-US" sz="1600" u="none" cap="none" strike="noStrike">
                <a:solidFill>
                  <a:srgbClr val="153F5A"/>
                </a:solidFill>
                <a:latin typeface="Arial Narrow"/>
                <a:ea typeface="Arial Narrow"/>
                <a:cs typeface="Arial Narrow"/>
                <a:sym typeface="Arial Narrow"/>
              </a:rPr>
              <a:t>PIK3CA</a:t>
            </a:r>
            <a:r>
              <a:rPr b="1" i="0" lang="en-US" sz="1600" u="none" cap="none" strike="noStrike">
                <a:solidFill>
                  <a:srgbClr val="153F5A"/>
                </a:solidFill>
                <a:latin typeface="Arial Narrow"/>
                <a:ea typeface="Arial Narrow"/>
                <a:cs typeface="Arial Narrow"/>
                <a:sym typeface="Arial Narrow"/>
              </a:rPr>
              <a:t>/</a:t>
            </a:r>
            <a:r>
              <a:rPr b="1" i="1" lang="en-US" sz="1600" u="none" cap="none" strike="noStrike">
                <a:solidFill>
                  <a:srgbClr val="153F5A"/>
                </a:solidFill>
                <a:latin typeface="Arial Narrow"/>
                <a:ea typeface="Arial Narrow"/>
                <a:cs typeface="Arial Narrow"/>
                <a:sym typeface="Arial Narrow"/>
              </a:rPr>
              <a:t>ESR1</a:t>
            </a:r>
            <a:r>
              <a:rPr b="1" i="0" lang="en-US" sz="1600" u="none" cap="none" strike="noStrike">
                <a:solidFill>
                  <a:srgbClr val="153F5A"/>
                </a:solidFill>
                <a:latin typeface="Arial Narrow"/>
                <a:ea typeface="Arial Narrow"/>
                <a:cs typeface="Arial Narrow"/>
                <a:sym typeface="Arial Narrow"/>
              </a:rPr>
              <a:t> mutations</a:t>
            </a:r>
            <a:r>
              <a:rPr b="0" i="0" lang="en-US" sz="1600" u="none" cap="none" strike="noStrike">
                <a:solidFill>
                  <a:srgbClr val="153F5A"/>
                </a:solidFill>
                <a:latin typeface="Arial Narrow"/>
                <a:ea typeface="Arial Narrow"/>
                <a:cs typeface="Arial Narrow"/>
                <a:sym typeface="Arial Narrow"/>
              </a:rPr>
              <a:t>, </a:t>
            </a:r>
            <a:r>
              <a:rPr b="1" i="0" lang="en-US" sz="1600" u="none" cap="none" strike="noStrike">
                <a:solidFill>
                  <a:srgbClr val="153F5A"/>
                </a:solidFill>
                <a:latin typeface="Arial Narrow"/>
                <a:ea typeface="Arial Narrow"/>
                <a:cs typeface="Arial Narrow"/>
                <a:sym typeface="Arial Narrow"/>
              </a:rPr>
              <a:t>elacestrant monotherapy </a:t>
            </a:r>
            <a:r>
              <a:rPr b="0" i="0" lang="en-US" sz="1600" u="none" cap="none" strike="noStrike">
                <a:solidFill>
                  <a:srgbClr val="153F5A"/>
                </a:solidFill>
                <a:latin typeface="Arial Narrow"/>
                <a:ea typeface="Arial Narrow"/>
                <a:cs typeface="Arial Narrow"/>
                <a:sym typeface="Arial Narrow"/>
              </a:rPr>
              <a:t>can be a good option before PI3K/AKTi combination regimens as </a:t>
            </a:r>
            <a:r>
              <a:rPr b="1" i="0" lang="en-US" sz="1600" u="none" cap="none" strike="noStrike">
                <a:solidFill>
                  <a:srgbClr val="153F5A"/>
                </a:solidFill>
                <a:latin typeface="Arial Narrow"/>
                <a:ea typeface="Arial Narrow"/>
                <a:cs typeface="Arial Narrow"/>
                <a:sym typeface="Arial Narrow"/>
              </a:rPr>
              <a:t>data shows similar efficacy with a manageable AE</a:t>
            </a:r>
            <a:r>
              <a:rPr b="0" baseline="30000" i="0" lang="en-US" sz="1600" u="none" cap="none" strike="noStrike">
                <a:solidFill>
                  <a:srgbClr val="153F5A"/>
                </a:solidFill>
                <a:latin typeface="Arial Narrow"/>
                <a:ea typeface="Arial Narrow"/>
                <a:cs typeface="Arial Narrow"/>
                <a:sym typeface="Arial Narrow"/>
              </a:rPr>
              <a:t>3</a:t>
            </a:r>
            <a:endParaRPr b="0" baseline="30000" i="0" sz="1200" u="none" cap="none" strike="noStrike">
              <a:solidFill>
                <a:srgbClr val="153F5A"/>
              </a:solidFill>
              <a:latin typeface="Arial Narrow"/>
              <a:ea typeface="Arial Narrow"/>
              <a:cs typeface="Arial Narrow"/>
              <a:sym typeface="Arial Narrow"/>
            </a:endParaRPr>
          </a:p>
        </p:txBody>
      </p:sp>
      <p:sp>
        <p:nvSpPr>
          <p:cNvPr id="4619" name="Google Shape;4619;p23"/>
          <p:cNvSpPr/>
          <p:nvPr/>
        </p:nvSpPr>
        <p:spPr>
          <a:xfrm>
            <a:off x="1410254" y="3187313"/>
            <a:ext cx="10347145" cy="607200"/>
          </a:xfrm>
          <a:prstGeom prst="roundRect">
            <a:avLst>
              <a:gd fmla="val 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153F5A"/>
                </a:solidFill>
                <a:latin typeface="Arial Narrow"/>
                <a:ea typeface="Arial Narrow"/>
                <a:cs typeface="Arial Narrow"/>
                <a:sym typeface="Arial Narrow"/>
              </a:rPr>
              <a:t>RWE of elacestrant data shows consistent benefit of ~8-11 months of TTNT in line with the 8.6 months of mPFS in patients with longer prior ET + CDK4/6i exposure (EMERALD study subgroup analysis)</a:t>
            </a:r>
            <a:r>
              <a:rPr b="0" baseline="30000" i="0" lang="en-US" sz="1600" u="none" cap="none" strike="noStrike">
                <a:solidFill>
                  <a:srgbClr val="153F5A"/>
                </a:solidFill>
                <a:latin typeface="Arial Narrow"/>
                <a:ea typeface="Arial Narrow"/>
                <a:cs typeface="Arial Narrow"/>
                <a:sym typeface="Arial Narrow"/>
              </a:rPr>
              <a:t>4,5</a:t>
            </a:r>
            <a:endParaRPr b="0" baseline="30000" i="0" sz="1200" u="none" cap="none" strike="noStrike">
              <a:solidFill>
                <a:srgbClr val="153F5A"/>
              </a:solidFill>
              <a:latin typeface="Arial Narrow"/>
              <a:ea typeface="Arial Narrow"/>
              <a:cs typeface="Arial Narrow"/>
              <a:sym typeface="Arial Narrow"/>
            </a:endParaRPr>
          </a:p>
        </p:txBody>
      </p:sp>
      <p:sp>
        <p:nvSpPr>
          <p:cNvPr id="4620" name="Google Shape;4620;p23"/>
          <p:cNvSpPr/>
          <p:nvPr/>
        </p:nvSpPr>
        <p:spPr>
          <a:xfrm>
            <a:off x="1410254" y="3932168"/>
            <a:ext cx="10347145" cy="607200"/>
          </a:xfrm>
          <a:prstGeom prst="roundRect">
            <a:avLst>
              <a:gd fmla="val 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153F5A"/>
                </a:solidFill>
                <a:latin typeface="Arial Narrow"/>
                <a:ea typeface="Arial Narrow"/>
                <a:cs typeface="Arial Narrow"/>
                <a:sym typeface="Arial Narrow"/>
              </a:rPr>
              <a:t>About 40-50% of </a:t>
            </a:r>
            <a:r>
              <a:rPr b="1" i="1" lang="en-US" sz="1600" u="none" cap="none" strike="noStrike">
                <a:solidFill>
                  <a:srgbClr val="153F5A"/>
                </a:solidFill>
                <a:latin typeface="Arial Narrow"/>
                <a:ea typeface="Arial Narrow"/>
                <a:cs typeface="Arial Narrow"/>
                <a:sym typeface="Arial Narrow"/>
              </a:rPr>
              <a:t>ESR1</a:t>
            </a:r>
            <a:r>
              <a:rPr b="1" i="0" lang="en-US" sz="1600" u="none" cap="none" strike="noStrike">
                <a:solidFill>
                  <a:srgbClr val="153F5A"/>
                </a:solidFill>
                <a:latin typeface="Arial Narrow"/>
                <a:ea typeface="Arial Narrow"/>
                <a:cs typeface="Arial Narrow"/>
                <a:sym typeface="Arial Narrow"/>
              </a:rPr>
              <a:t>-mut are found at progression on prior ET in the metastatic setting</a:t>
            </a:r>
            <a:r>
              <a:rPr b="1" i="1" lang="en-US" sz="1600" u="none" cap="none" strike="noStrike">
                <a:solidFill>
                  <a:srgbClr val="153F5A"/>
                </a:solidFill>
                <a:latin typeface="Arial Narrow"/>
                <a:ea typeface="Arial Narrow"/>
                <a:cs typeface="Arial Narrow"/>
                <a:sym typeface="Arial Narrow"/>
              </a:rPr>
              <a:t>. ESR1-</a:t>
            </a:r>
            <a:r>
              <a:rPr b="1" i="0" lang="en-US" sz="1600" u="none" cap="none" strike="noStrike">
                <a:solidFill>
                  <a:srgbClr val="153F5A"/>
                </a:solidFill>
                <a:latin typeface="Arial Narrow"/>
                <a:ea typeface="Arial Narrow"/>
                <a:cs typeface="Arial Narrow"/>
                <a:sym typeface="Arial Narrow"/>
              </a:rPr>
              <a:t>mut testing should occur at each progression on ET </a:t>
            </a:r>
            <a:r>
              <a:rPr b="0" i="0" lang="en-US" sz="1600" u="none" cap="none" strike="noStrike">
                <a:solidFill>
                  <a:srgbClr val="153F5A"/>
                </a:solidFill>
                <a:latin typeface="Arial Narrow"/>
                <a:ea typeface="Arial Narrow"/>
                <a:cs typeface="Arial Narrow"/>
                <a:sym typeface="Arial Narrow"/>
              </a:rPr>
              <a:t>if not detected previously, due to increasing chances of finding it.</a:t>
            </a:r>
            <a:r>
              <a:rPr b="0" baseline="30000" i="0" lang="en-US" sz="1600" u="none" cap="none" strike="noStrike">
                <a:solidFill>
                  <a:srgbClr val="153F5A"/>
                </a:solidFill>
                <a:latin typeface="Arial Narrow"/>
                <a:ea typeface="Arial Narrow"/>
                <a:cs typeface="Arial Narrow"/>
                <a:sym typeface="Arial Narrow"/>
              </a:rPr>
              <a:t>6-15 </a:t>
            </a:r>
            <a:endParaRPr b="0" baseline="30000" i="0" sz="1200" u="none" cap="none" strike="noStrike">
              <a:solidFill>
                <a:srgbClr val="153F5A"/>
              </a:solidFill>
              <a:latin typeface="Arial Narrow"/>
              <a:ea typeface="Arial Narrow"/>
              <a:cs typeface="Arial Narrow"/>
              <a:sym typeface="Arial Narrow"/>
            </a:endParaRPr>
          </a:p>
        </p:txBody>
      </p:sp>
      <p:sp>
        <p:nvSpPr>
          <p:cNvPr id="4621" name="Google Shape;4621;p23"/>
          <p:cNvSpPr/>
          <p:nvPr/>
        </p:nvSpPr>
        <p:spPr>
          <a:xfrm>
            <a:off x="1419779" y="4677022"/>
            <a:ext cx="10347145" cy="607200"/>
          </a:xfrm>
          <a:prstGeom prst="roundRect">
            <a:avLst>
              <a:gd fmla="val 0" name="adj"/>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1" i="0" lang="en-US" sz="1600" u="none" cap="none" strike="noStrike">
                <a:solidFill>
                  <a:srgbClr val="153F5A"/>
                </a:solidFill>
                <a:latin typeface="Arial Narrow"/>
                <a:ea typeface="Arial Narrow"/>
                <a:cs typeface="Arial Narrow"/>
                <a:sym typeface="Arial Narrow"/>
              </a:rPr>
              <a:t>Blood-based ctDNA is considered the preferred testing methodology </a:t>
            </a:r>
            <a:r>
              <a:rPr b="0" i="0" lang="en-US" sz="1600" u="none" cap="none" strike="noStrike">
                <a:solidFill>
                  <a:srgbClr val="153F5A"/>
                </a:solidFill>
                <a:latin typeface="Arial Narrow"/>
                <a:ea typeface="Arial Narrow"/>
                <a:cs typeface="Arial Narrow"/>
                <a:sym typeface="Arial Narrow"/>
              </a:rPr>
              <a:t>for </a:t>
            </a:r>
            <a:r>
              <a:rPr b="0" i="1" lang="en-US" sz="1600" u="none" cap="none" strike="noStrike">
                <a:solidFill>
                  <a:srgbClr val="153F5A"/>
                </a:solidFill>
                <a:latin typeface="Arial Narrow"/>
                <a:ea typeface="Arial Narrow"/>
                <a:cs typeface="Arial Narrow"/>
                <a:sym typeface="Arial Narrow"/>
              </a:rPr>
              <a:t>ESR1</a:t>
            </a:r>
            <a:r>
              <a:rPr b="0" i="0" lang="en-US" sz="1600" u="none" cap="none" strike="noStrike">
                <a:solidFill>
                  <a:srgbClr val="153F5A"/>
                </a:solidFill>
                <a:latin typeface="Arial Narrow"/>
                <a:ea typeface="Arial Narrow"/>
                <a:cs typeface="Arial Narrow"/>
                <a:sym typeface="Arial Narrow"/>
              </a:rPr>
              <a:t>-mut.</a:t>
            </a:r>
            <a:r>
              <a:rPr b="0" baseline="30000" i="0" lang="en-US" sz="1600" u="none" cap="none" strike="noStrike">
                <a:solidFill>
                  <a:srgbClr val="153F5A"/>
                </a:solidFill>
                <a:latin typeface="Arial Narrow"/>
                <a:ea typeface="Arial Narrow"/>
                <a:cs typeface="Arial Narrow"/>
                <a:sym typeface="Arial Narrow"/>
              </a:rPr>
              <a:t>11-16</a:t>
            </a:r>
            <a:r>
              <a:rPr b="0" i="0" lang="en-US" sz="1600" u="none" cap="none" strike="noStrike">
                <a:solidFill>
                  <a:srgbClr val="153F5A"/>
                </a:solidFill>
                <a:latin typeface="Arial Narrow"/>
                <a:ea typeface="Arial Narrow"/>
                <a:cs typeface="Arial Narrow"/>
                <a:sym typeface="Arial Narrow"/>
              </a:rPr>
              <a:t> </a:t>
            </a:r>
            <a:r>
              <a:rPr b="1" i="0" lang="en-US" sz="1600" u="none" cap="none" strike="noStrike">
                <a:solidFill>
                  <a:srgbClr val="153F5A"/>
                </a:solidFill>
                <a:latin typeface="Arial Narrow"/>
                <a:ea typeface="Arial Narrow"/>
                <a:cs typeface="Arial Narrow"/>
                <a:sym typeface="Arial Narrow"/>
              </a:rPr>
              <a:t>Archival tissue from primary tumor should NOT be used to identify </a:t>
            </a:r>
            <a:r>
              <a:rPr b="1" i="1" lang="en-US" sz="1600" u="none" cap="none" strike="noStrike">
                <a:solidFill>
                  <a:srgbClr val="153F5A"/>
                </a:solidFill>
                <a:latin typeface="Arial Narrow"/>
                <a:ea typeface="Arial Narrow"/>
                <a:cs typeface="Arial Narrow"/>
                <a:sym typeface="Arial Narrow"/>
              </a:rPr>
              <a:t>ESR1</a:t>
            </a:r>
            <a:r>
              <a:rPr b="1" i="0" lang="en-US" sz="1600" u="none" cap="none" strike="noStrike">
                <a:solidFill>
                  <a:srgbClr val="153F5A"/>
                </a:solidFill>
                <a:latin typeface="Arial Narrow"/>
                <a:ea typeface="Arial Narrow"/>
                <a:cs typeface="Arial Narrow"/>
                <a:sym typeface="Arial Narrow"/>
              </a:rPr>
              <a:t>-mut,</a:t>
            </a:r>
            <a:r>
              <a:rPr b="0" i="0" lang="en-US" sz="1600" u="none" cap="none" strike="noStrike">
                <a:solidFill>
                  <a:srgbClr val="153F5A"/>
                </a:solidFill>
                <a:latin typeface="Arial Narrow"/>
                <a:ea typeface="Arial Narrow"/>
                <a:cs typeface="Arial Narrow"/>
                <a:sym typeface="Arial Narrow"/>
              </a:rPr>
              <a:t> as </a:t>
            </a:r>
            <a:r>
              <a:rPr b="0" i="1" lang="en-US" sz="1600" u="none" cap="none" strike="noStrike">
                <a:solidFill>
                  <a:srgbClr val="153F5A"/>
                </a:solidFill>
                <a:latin typeface="Arial Narrow"/>
                <a:ea typeface="Arial Narrow"/>
                <a:cs typeface="Arial Narrow"/>
                <a:sym typeface="Arial Narrow"/>
              </a:rPr>
              <a:t>ESR1-</a:t>
            </a:r>
            <a:r>
              <a:rPr b="0" i="0" lang="en-US" sz="1600" u="none" cap="none" strike="noStrike">
                <a:solidFill>
                  <a:srgbClr val="153F5A"/>
                </a:solidFill>
                <a:latin typeface="Arial Narrow"/>
                <a:ea typeface="Arial Narrow"/>
                <a:cs typeface="Arial Narrow"/>
                <a:sym typeface="Arial Narrow"/>
              </a:rPr>
              <a:t>mut develop mainly during metastatic treatment</a:t>
            </a:r>
            <a:r>
              <a:rPr b="0" baseline="30000" i="0" lang="en-US" sz="1600" u="none" cap="none" strike="noStrike">
                <a:solidFill>
                  <a:srgbClr val="153F5A"/>
                </a:solidFill>
                <a:latin typeface="Arial Narrow"/>
                <a:ea typeface="Arial Narrow"/>
                <a:cs typeface="Arial Narrow"/>
                <a:sym typeface="Arial Narrow"/>
              </a:rPr>
              <a:t>16</a:t>
            </a:r>
            <a:endParaRPr b="0" baseline="30000" i="0" sz="1200" u="none" cap="none" strike="noStrike">
              <a:solidFill>
                <a:srgbClr val="153F5A"/>
              </a:solidFill>
              <a:latin typeface="Arial Narrow"/>
              <a:ea typeface="Arial Narrow"/>
              <a:cs typeface="Arial Narrow"/>
              <a:sym typeface="Arial Narrow"/>
            </a:endParaRPr>
          </a:p>
        </p:txBody>
      </p:sp>
      <p:grpSp>
        <p:nvGrpSpPr>
          <p:cNvPr id="4622" name="Google Shape;4622;p23"/>
          <p:cNvGrpSpPr/>
          <p:nvPr/>
        </p:nvGrpSpPr>
        <p:grpSpPr>
          <a:xfrm>
            <a:off x="619313" y="881241"/>
            <a:ext cx="674845" cy="685800"/>
            <a:chOff x="619313" y="977497"/>
            <a:chExt cx="674845" cy="685800"/>
          </a:xfrm>
        </p:grpSpPr>
        <p:sp>
          <p:nvSpPr>
            <p:cNvPr id="4623" name="Google Shape;4623;p23"/>
            <p:cNvSpPr/>
            <p:nvPr/>
          </p:nvSpPr>
          <p:spPr>
            <a:xfrm>
              <a:off x="627408" y="981377"/>
              <a:ext cx="666750" cy="676275"/>
            </a:xfrm>
            <a:prstGeom prst="ellipse">
              <a:avLst/>
            </a:prstGeom>
            <a:solidFill>
              <a:srgbClr val="0A1F2D"/>
            </a:solidFill>
            <a:ln cap="flat" cmpd="sng" w="25400">
              <a:solidFill>
                <a:srgbClr val="081A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descr="Medical with solid fill" id="4624" name="Google Shape;4624;p23"/>
            <p:cNvSpPr/>
            <p:nvPr/>
          </p:nvSpPr>
          <p:spPr>
            <a:xfrm>
              <a:off x="619313" y="977497"/>
              <a:ext cx="674078" cy="685800"/>
            </a:xfrm>
            <a:prstGeom prst="rect">
              <a:avLst/>
            </a:prstGeom>
            <a:noFill/>
            <a:ln>
              <a:noFill/>
            </a:ln>
          </p:spPr>
        </p:sp>
      </p:grpSp>
      <p:grpSp>
        <p:nvGrpSpPr>
          <p:cNvPr id="4625" name="Google Shape;4625;p23"/>
          <p:cNvGrpSpPr/>
          <p:nvPr/>
        </p:nvGrpSpPr>
        <p:grpSpPr>
          <a:xfrm>
            <a:off x="617179" y="1638062"/>
            <a:ext cx="666750" cy="676275"/>
            <a:chOff x="617179" y="1736871"/>
            <a:chExt cx="666750" cy="676275"/>
          </a:xfrm>
        </p:grpSpPr>
        <p:sp>
          <p:nvSpPr>
            <p:cNvPr id="4626" name="Google Shape;4626;p23"/>
            <p:cNvSpPr/>
            <p:nvPr/>
          </p:nvSpPr>
          <p:spPr>
            <a:xfrm>
              <a:off x="617179" y="1736871"/>
              <a:ext cx="666750" cy="676275"/>
            </a:xfrm>
            <a:prstGeom prst="ellipse">
              <a:avLst/>
            </a:prstGeom>
            <a:solidFill>
              <a:srgbClr val="0F2F43"/>
            </a:solidFill>
            <a:ln cap="flat" cmpd="sng" w="25400">
              <a:solidFill>
                <a:srgbClr val="081A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descr="Users with solid fill" id="4627" name="Google Shape;4627;p23"/>
            <p:cNvSpPr/>
            <p:nvPr/>
          </p:nvSpPr>
          <p:spPr>
            <a:xfrm>
              <a:off x="626510" y="1771006"/>
              <a:ext cx="650631" cy="609601"/>
            </a:xfrm>
            <a:prstGeom prst="rect">
              <a:avLst/>
            </a:prstGeom>
            <a:noFill/>
            <a:ln>
              <a:noFill/>
            </a:ln>
          </p:spPr>
        </p:sp>
      </p:grpSp>
      <p:grpSp>
        <p:nvGrpSpPr>
          <p:cNvPr id="4628" name="Google Shape;4628;p23"/>
          <p:cNvGrpSpPr/>
          <p:nvPr/>
        </p:nvGrpSpPr>
        <p:grpSpPr>
          <a:xfrm>
            <a:off x="627408" y="2385358"/>
            <a:ext cx="666750" cy="676275"/>
            <a:chOff x="627408" y="2478415"/>
            <a:chExt cx="666750" cy="676275"/>
          </a:xfrm>
        </p:grpSpPr>
        <p:sp>
          <p:nvSpPr>
            <p:cNvPr id="4629" name="Google Shape;4629;p23"/>
            <p:cNvSpPr/>
            <p:nvPr/>
          </p:nvSpPr>
          <p:spPr>
            <a:xfrm>
              <a:off x="627408" y="2478415"/>
              <a:ext cx="666750" cy="676275"/>
            </a:xfrm>
            <a:prstGeom prst="ellipse">
              <a:avLst/>
            </a:prstGeom>
            <a:solidFill>
              <a:schemeClr val="accent1"/>
            </a:solidFill>
            <a:ln cap="flat" cmpd="sng" w="25400">
              <a:solidFill>
                <a:srgbClr val="081A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descr="Medicine with solid fill" id="4630" name="Google Shape;4630;p23"/>
            <p:cNvSpPr/>
            <p:nvPr/>
          </p:nvSpPr>
          <p:spPr>
            <a:xfrm>
              <a:off x="759954" y="2593356"/>
              <a:ext cx="443904" cy="443904"/>
            </a:xfrm>
            <a:prstGeom prst="rect">
              <a:avLst/>
            </a:prstGeom>
            <a:noFill/>
            <a:ln>
              <a:noFill/>
            </a:ln>
          </p:spPr>
        </p:sp>
      </p:grpSp>
      <p:grpSp>
        <p:nvGrpSpPr>
          <p:cNvPr id="4631" name="Google Shape;4631;p23"/>
          <p:cNvGrpSpPr/>
          <p:nvPr/>
        </p:nvGrpSpPr>
        <p:grpSpPr>
          <a:xfrm>
            <a:off x="627407" y="3132654"/>
            <a:ext cx="666750" cy="676275"/>
            <a:chOff x="627407" y="3199502"/>
            <a:chExt cx="666750" cy="676275"/>
          </a:xfrm>
        </p:grpSpPr>
        <p:sp>
          <p:nvSpPr>
            <p:cNvPr id="4632" name="Google Shape;4632;p23"/>
            <p:cNvSpPr/>
            <p:nvPr/>
          </p:nvSpPr>
          <p:spPr>
            <a:xfrm>
              <a:off x="627407" y="3199502"/>
              <a:ext cx="666750" cy="676275"/>
            </a:xfrm>
            <a:prstGeom prst="ellipse">
              <a:avLst/>
            </a:prstGeom>
            <a:solidFill>
              <a:srgbClr val="3A95D3"/>
            </a:solidFill>
            <a:ln cap="flat" cmpd="sng" w="25400">
              <a:solidFill>
                <a:srgbClr val="081A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descr="Bar graph with upward trend with solid fill" id="4633" name="Google Shape;4633;p23"/>
            <p:cNvSpPr/>
            <p:nvPr/>
          </p:nvSpPr>
          <p:spPr>
            <a:xfrm>
              <a:off x="749726" y="3288873"/>
              <a:ext cx="438791" cy="505273"/>
            </a:xfrm>
            <a:prstGeom prst="rect">
              <a:avLst/>
            </a:prstGeom>
            <a:noFill/>
            <a:ln>
              <a:noFill/>
            </a:ln>
          </p:spPr>
        </p:sp>
      </p:grpSp>
      <p:grpSp>
        <p:nvGrpSpPr>
          <p:cNvPr id="4634" name="Google Shape;4634;p23"/>
          <p:cNvGrpSpPr/>
          <p:nvPr/>
        </p:nvGrpSpPr>
        <p:grpSpPr>
          <a:xfrm>
            <a:off x="632522" y="3879950"/>
            <a:ext cx="666750" cy="676275"/>
            <a:chOff x="632522" y="3946160"/>
            <a:chExt cx="666750" cy="676275"/>
          </a:xfrm>
        </p:grpSpPr>
        <p:sp>
          <p:nvSpPr>
            <p:cNvPr id="4635" name="Google Shape;4635;p23"/>
            <p:cNvSpPr/>
            <p:nvPr/>
          </p:nvSpPr>
          <p:spPr>
            <a:xfrm>
              <a:off x="632522" y="3946160"/>
              <a:ext cx="666750" cy="676275"/>
            </a:xfrm>
            <a:prstGeom prst="ellipse">
              <a:avLst/>
            </a:prstGeom>
            <a:solidFill>
              <a:srgbClr val="7CB9E1"/>
            </a:solidFill>
            <a:ln cap="flat" cmpd="sng" w="25400">
              <a:solidFill>
                <a:srgbClr val="081A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descr="Magnifying glass with solid fill" id="4636" name="Google Shape;4636;p23"/>
            <p:cNvSpPr/>
            <p:nvPr/>
          </p:nvSpPr>
          <p:spPr>
            <a:xfrm>
              <a:off x="678129" y="4025303"/>
              <a:ext cx="546185" cy="520615"/>
            </a:xfrm>
            <a:prstGeom prst="rect">
              <a:avLst/>
            </a:prstGeom>
            <a:noFill/>
            <a:ln>
              <a:noFill/>
            </a:ln>
          </p:spPr>
        </p:sp>
      </p:grpSp>
      <p:grpSp>
        <p:nvGrpSpPr>
          <p:cNvPr id="4637" name="Google Shape;4637;p23"/>
          <p:cNvGrpSpPr/>
          <p:nvPr/>
        </p:nvGrpSpPr>
        <p:grpSpPr>
          <a:xfrm>
            <a:off x="647864" y="4627246"/>
            <a:ext cx="666750" cy="676275"/>
            <a:chOff x="647864" y="4723502"/>
            <a:chExt cx="666750" cy="676275"/>
          </a:xfrm>
        </p:grpSpPr>
        <p:sp>
          <p:nvSpPr>
            <p:cNvPr id="4638" name="Google Shape;4638;p23"/>
            <p:cNvSpPr/>
            <p:nvPr/>
          </p:nvSpPr>
          <p:spPr>
            <a:xfrm>
              <a:off x="647864" y="4723502"/>
              <a:ext cx="666750" cy="676275"/>
            </a:xfrm>
            <a:prstGeom prst="ellipse">
              <a:avLst/>
            </a:prstGeom>
            <a:solidFill>
              <a:srgbClr val="BDDAF0"/>
            </a:solidFill>
            <a:ln cap="flat" cmpd="sng" w="25400">
              <a:solidFill>
                <a:srgbClr val="081A2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descr="Water with solid fill" id="4639" name="Google Shape;4639;p23"/>
            <p:cNvSpPr/>
            <p:nvPr/>
          </p:nvSpPr>
          <p:spPr>
            <a:xfrm>
              <a:off x="751616" y="4833330"/>
              <a:ext cx="459246" cy="459246"/>
            </a:xfrm>
            <a:prstGeom prst="rect">
              <a:avLst/>
            </a:prstGeom>
            <a:noFill/>
            <a:ln>
              <a:noFill/>
            </a:ln>
          </p:spPr>
        </p:sp>
      </p:grpSp>
      <p:sp>
        <p:nvSpPr>
          <p:cNvPr id="4640" name="Google Shape;4640;p23"/>
          <p:cNvSpPr txBox="1"/>
          <p:nvPr>
            <p:ph idx="11" type="ftr"/>
          </p:nvPr>
        </p:nvSpPr>
        <p:spPr>
          <a:xfrm>
            <a:off x="431797" y="6283764"/>
            <a:ext cx="9434097" cy="137483"/>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2L, second line; AE, adverse events; AKTi, protein kinase B inhibitor; CDK4/6i, cyclin-dependent kinase 4/6 inhibitor; ChT, chemotherapy; ctDNA, circulating tumor DNA; DNA, deoxyribonucleic acid; ESR1, estrogen receptor 1 gene; </a:t>
            </a:r>
            <a:br>
              <a:rPr lang="en-US"/>
            </a:br>
            <a:r>
              <a:rPr lang="en-US"/>
              <a:t>ET, endocrine therapy; mPFS, median progression-free survival; mut, mutation; PI3K, phosphoinositide 3-kinase; </a:t>
            </a:r>
            <a:r>
              <a:rPr i="1" lang="en-US"/>
              <a:t>PIK3CA</a:t>
            </a:r>
            <a:r>
              <a:rPr lang="en-US"/>
              <a:t>, phosphatidylinositol-4,5-bisphosphate 3-kinase catalytic subunit alpha; RWE, real-world evidence; TTNT, time to next treatment.</a:t>
            </a:r>
            <a:br>
              <a:rPr lang="en-US"/>
            </a:br>
            <a:r>
              <a:rPr lang="en-US"/>
              <a:t>1. Gennari A, et al. </a:t>
            </a:r>
            <a:r>
              <a:rPr i="1" lang="en-US"/>
              <a:t>Ann Oncol.</a:t>
            </a:r>
            <a:r>
              <a:rPr lang="en-US"/>
              <a:t> 2021;32:1475-1495; 2. Bidard FC, et al. </a:t>
            </a:r>
            <a:r>
              <a:rPr i="1" lang="en-US"/>
              <a:t>J Clin Oncol</a:t>
            </a:r>
            <a:r>
              <a:rPr lang="en-US"/>
              <a:t>. 2022;40(28):3246-3256; 3. Rozenblit M, et al.</a:t>
            </a:r>
            <a:r>
              <a:rPr i="1" lang="en-US"/>
              <a:t> Breast Cancer Res. </a:t>
            </a:r>
            <a:r>
              <a:rPr lang="en-US"/>
              <a:t>2021;23(1):14; 4. Lloyd M, et al. </a:t>
            </a:r>
            <a:r>
              <a:rPr i="1" lang="en-US"/>
              <a:t>Clin Cancer Res</a:t>
            </a:r>
            <a:r>
              <a:rPr lang="en-US"/>
              <a:t>. 2026;32(1):169-178; </a:t>
            </a:r>
            <a:br>
              <a:rPr lang="en-US"/>
            </a:br>
            <a:r>
              <a:rPr lang="en-US"/>
              <a:t>5. Rugo HS, et al. </a:t>
            </a:r>
            <a:r>
              <a:rPr i="1" lang="en-US"/>
              <a:t>Clin Cancer Res</a:t>
            </a:r>
            <a:r>
              <a:rPr lang="en-US"/>
              <a:t>. 2026;32(1):179-187; 6. Brett JO, et al. </a:t>
            </a:r>
            <a:r>
              <a:rPr i="1" lang="en-US"/>
              <a:t>Breast Cancer Res</a:t>
            </a:r>
            <a:r>
              <a:rPr lang="en-US"/>
              <a:t>. 2021;23(1):85; 7. Bidard FC, et al. </a:t>
            </a:r>
            <a:r>
              <a:rPr i="1" lang="en-US"/>
              <a:t>Lancet Oncol. </a:t>
            </a:r>
            <a:r>
              <a:rPr lang="en-US"/>
              <a:t>2022;23(11):1367-1377; 8. Santiago Novello RG, et al. </a:t>
            </a:r>
            <a:r>
              <a:rPr i="1" lang="en-US"/>
              <a:t>ESMO Open</a:t>
            </a:r>
            <a:r>
              <a:rPr lang="en-US"/>
              <a:t>. 2023;8(suppl 4):104409. Abstract 220P; 9. Lin JL, et al. </a:t>
            </a:r>
            <a:r>
              <a:rPr i="1" lang="en-US"/>
              <a:t>Ann Oncol</a:t>
            </a:r>
            <a:r>
              <a:rPr lang="en-US"/>
              <a:t>. 2023;34(suppl 2):S334-S390; 10. Bhave MA, et al. </a:t>
            </a:r>
            <a:r>
              <a:rPr i="1" lang="en-US"/>
              <a:t>Breast Cancer Res Treat</a:t>
            </a:r>
            <a:r>
              <a:rPr lang="en-US"/>
              <a:t>. 2024;207(3):599-609; 11. Jeselsohn R, et al. </a:t>
            </a:r>
            <a:r>
              <a:rPr i="1" lang="en-US"/>
              <a:t>Clin Cancer Res</a:t>
            </a:r>
            <a:r>
              <a:rPr lang="en-US"/>
              <a:t>. 2014;20(7):1757-1767; </a:t>
            </a:r>
            <a:br>
              <a:rPr lang="en-US"/>
            </a:br>
            <a:r>
              <a:rPr lang="en-US"/>
              <a:t>12. Jeselsohn R, et al. </a:t>
            </a:r>
            <a:r>
              <a:rPr i="1" lang="en-US"/>
              <a:t>Cancer Cell</a:t>
            </a:r>
            <a:r>
              <a:rPr lang="en-US"/>
              <a:t>. 2018;33(2):173-186; 13. Allouchery V, et al. </a:t>
            </a:r>
            <a:r>
              <a:rPr i="1" lang="en-US"/>
              <a:t>Breast Cancer Res</a:t>
            </a:r>
            <a:r>
              <a:rPr lang="en-US"/>
              <a:t>. 2018;20(1):40; 14. Burstein HJ, et al. </a:t>
            </a:r>
            <a:r>
              <a:rPr i="1" lang="en-US"/>
              <a:t>J Clin Oncol</a:t>
            </a:r>
            <a:r>
              <a:rPr lang="en-US"/>
              <a:t>. 2023;41(18):3423-3425; 15. Turner NC, et al. </a:t>
            </a:r>
            <a:r>
              <a:rPr i="1" lang="en-US"/>
              <a:t>Lancet Oncol</a:t>
            </a:r>
            <a:r>
              <a:rPr lang="en-US"/>
              <a:t>. 2020;21(10):1296-1308; </a:t>
            </a:r>
            <a:br>
              <a:rPr lang="en-US"/>
            </a:br>
            <a:r>
              <a:rPr lang="en-US"/>
              <a:t>16. Referenced with permission from the NCCN Clinical Practice Guidelines in Oncology (NCCN Guidelines®) for Breast Cancer V.4.2025. © National Comprehensive Cancer Network, Inc. 2025. All rights reserved. Accessed October 6, 2025. </a:t>
            </a:r>
            <a:br>
              <a:rPr lang="en-US"/>
            </a:br>
            <a:r>
              <a:rPr lang="en-US"/>
              <a:t>To view the most recent and complete version of the guideline, go online to NCCN.org.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7"/>
          <p:cNvSpPr txBox="1"/>
          <p:nvPr>
            <p:ph type="ctrTitle"/>
          </p:nvPr>
        </p:nvSpPr>
        <p:spPr>
          <a:xfrm>
            <a:off x="431799" y="1722106"/>
            <a:ext cx="5591175" cy="2167467"/>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chemeClr val="accent1"/>
              </a:buClr>
              <a:buSzPts val="4400"/>
              <a:buFont typeface="Arial Narrow"/>
              <a:buNone/>
            </a:pPr>
            <a:r>
              <a:rPr lang="en-US"/>
              <a:t>Evolving Standards in </a:t>
            </a:r>
            <a:br>
              <a:rPr lang="en-US"/>
            </a:br>
            <a:r>
              <a:rPr lang="en-US">
                <a:solidFill>
                  <a:schemeClr val="accent5"/>
                </a:solidFill>
              </a:rPr>
              <a:t>2L+ ER+/HER2– mBC</a:t>
            </a:r>
            <a:endParaRPr sz="4000">
              <a:solidFill>
                <a:schemeClr val="accent5"/>
              </a:solidFill>
            </a:endParaRPr>
          </a:p>
        </p:txBody>
      </p:sp>
      <p:sp>
        <p:nvSpPr>
          <p:cNvPr id="318" name="Google Shape;318;p27"/>
          <p:cNvSpPr txBox="1"/>
          <p:nvPr>
            <p:ph idx="1" type="subTitle"/>
          </p:nvPr>
        </p:nvSpPr>
        <p:spPr>
          <a:xfrm>
            <a:off x="431800" y="4599015"/>
            <a:ext cx="5591176" cy="369332"/>
          </a:xfrm>
          <a:prstGeom prst="rect">
            <a:avLst/>
          </a:prstGeom>
          <a:noFill/>
          <a:ln>
            <a:noFill/>
          </a:ln>
        </p:spPr>
        <p:txBody>
          <a:bodyPr anchorCtr="0" anchor="t" bIns="0" lIns="0" spcFirstLastPara="1" rIns="0" wrap="square" tIns="0">
            <a:spAutoFit/>
          </a:bodyPr>
          <a:lstStyle/>
          <a:p>
            <a:pPr indent="0" lvl="0" marL="0" rtl="0" algn="l">
              <a:lnSpc>
                <a:spcPct val="100000"/>
              </a:lnSpc>
              <a:spcBef>
                <a:spcPts val="0"/>
              </a:spcBef>
              <a:spcAft>
                <a:spcPts val="0"/>
              </a:spcAft>
              <a:buSzPts val="2400"/>
              <a:buNone/>
            </a:pPr>
            <a:r>
              <a:rPr lang="en-US"/>
              <a:t>Nadia Harbeck </a:t>
            </a:r>
            <a:endParaRPr/>
          </a:p>
        </p:txBody>
      </p:sp>
      <p:sp>
        <p:nvSpPr>
          <p:cNvPr id="319" name="Google Shape;319;p27"/>
          <p:cNvSpPr txBox="1"/>
          <p:nvPr>
            <p:ph idx="2" type="body"/>
          </p:nvPr>
        </p:nvSpPr>
        <p:spPr>
          <a:xfrm>
            <a:off x="431800" y="5040347"/>
            <a:ext cx="6675582" cy="276999"/>
          </a:xfrm>
          <a:prstGeom prst="rect">
            <a:avLst/>
          </a:prstGeom>
          <a:noFill/>
          <a:ln>
            <a:noFill/>
          </a:ln>
        </p:spPr>
        <p:txBody>
          <a:bodyPr anchorCtr="0" anchor="t" bIns="0" lIns="0" spcFirstLastPara="1" rIns="0" wrap="square" tIns="0">
            <a:spAutoFit/>
          </a:bodyPr>
          <a:lstStyle/>
          <a:p>
            <a:pPr indent="0" lvl="0" marL="11113" rtl="0" algn="l">
              <a:lnSpc>
                <a:spcPct val="100000"/>
              </a:lnSpc>
              <a:spcBef>
                <a:spcPts val="0"/>
              </a:spcBef>
              <a:spcAft>
                <a:spcPts val="0"/>
              </a:spcAft>
              <a:buSzPts val="1800"/>
              <a:buNone/>
            </a:pPr>
            <a:r>
              <a:rPr b="1" lang="en-US">
                <a:solidFill>
                  <a:srgbClr val="153F5A"/>
                </a:solidFill>
              </a:rPr>
              <a:t>LMU University Hospital, Munich, Germany</a:t>
            </a:r>
            <a:endParaRPr/>
          </a:p>
        </p:txBody>
      </p:sp>
      <p:sp>
        <p:nvSpPr>
          <p:cNvPr id="320" name="Google Shape;320;p27"/>
          <p:cNvSpPr/>
          <p:nvPr/>
        </p:nvSpPr>
        <p:spPr>
          <a:xfrm flipH="1" rot="5400000">
            <a:off x="5245272" y="2234339"/>
            <a:ext cx="571500" cy="571500"/>
          </a:xfrm>
          <a:custGeom>
            <a:rect b="b" l="l" r="r" t="t"/>
            <a:pathLst>
              <a:path extrusionOk="0" h="571500" w="571500">
                <a:moveTo>
                  <a:pt x="0" y="0"/>
                </a:moveTo>
                <a:lnTo>
                  <a:pt x="571500" y="0"/>
                </a:lnTo>
                <a:lnTo>
                  <a:pt x="571500" y="571500"/>
                </a:lnTo>
              </a:path>
            </a:pathLst>
          </a:custGeom>
          <a:noFill/>
          <a:ln cap="flat" cmpd="sng" w="38100">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21" name="Google Shape;321;p27"/>
          <p:cNvSpPr txBox="1"/>
          <p:nvPr>
            <p:ph idx="12" type="sldNum"/>
          </p:nvPr>
        </p:nvSpPr>
        <p:spPr>
          <a:xfrm>
            <a:off x="0" y="6283764"/>
            <a:ext cx="431800" cy="15090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sp>
        <p:nvSpPr>
          <p:cNvPr id="322" name="Google Shape;322;p27"/>
          <p:cNvSpPr txBox="1"/>
          <p:nvPr/>
        </p:nvSpPr>
        <p:spPr>
          <a:xfrm>
            <a:off x="431800" y="6270610"/>
            <a:ext cx="8629650" cy="150905"/>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262626"/>
                </a:solidFill>
                <a:latin typeface="Arial Narrow"/>
                <a:ea typeface="Arial Narrow"/>
                <a:cs typeface="Arial Narrow"/>
                <a:sym typeface="Arial Narrow"/>
              </a:rPr>
              <a:t>2L, second line; ER, estrogen receptor; HER2, human epidermal growth </a:t>
            </a:r>
            <a:r>
              <a:rPr b="0" i="0" lang="en-US" sz="800" u="none" cap="none" strike="noStrike">
                <a:solidFill>
                  <a:srgbClr val="000000"/>
                </a:solidFill>
                <a:latin typeface="Arial Narrow"/>
                <a:ea typeface="Arial Narrow"/>
                <a:cs typeface="Arial Narrow"/>
                <a:sym typeface="Arial Narrow"/>
              </a:rPr>
              <a:t>factor receptor 2; mBC, metastatic breast cancer.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9"/>
          <p:cNvSpPr/>
          <p:nvPr/>
        </p:nvSpPr>
        <p:spPr>
          <a:xfrm>
            <a:off x="-2729" y="1342857"/>
            <a:ext cx="12214225" cy="4399131"/>
          </a:xfrm>
          <a:prstGeom prst="rect">
            <a:avLst/>
          </a:prstGeom>
          <a:solidFill>
            <a:schemeClr val="accent5">
              <a:alpha val="12156"/>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t/>
            </a:r>
            <a:endParaRPr b="0" i="0" sz="3200" u="none" cap="none" strike="noStrike">
              <a:solidFill>
                <a:srgbClr val="FFFFFF"/>
              </a:solidFill>
              <a:latin typeface="Arial Narrow"/>
              <a:ea typeface="Arial Narrow"/>
              <a:cs typeface="Arial Narrow"/>
              <a:sym typeface="Arial Narrow"/>
            </a:endParaRPr>
          </a:p>
        </p:txBody>
      </p:sp>
      <p:sp>
        <p:nvSpPr>
          <p:cNvPr id="329" name="Google Shape;329;p29"/>
          <p:cNvSpPr txBox="1"/>
          <p:nvPr>
            <p:ph type="title"/>
          </p:nvPr>
        </p:nvSpPr>
        <p:spPr>
          <a:xfrm>
            <a:off x="431800" y="396695"/>
            <a:ext cx="10972800" cy="719316"/>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rgbClr val="2786B4"/>
              </a:buClr>
              <a:buSzPts val="2900"/>
              <a:buFont typeface="Arial Narrow"/>
              <a:buNone/>
            </a:pPr>
            <a:r>
              <a:rPr lang="en-US"/>
              <a:t>Real-world data show that the vast majority of patients are exposed to </a:t>
            </a:r>
            <a:br>
              <a:rPr lang="en-US"/>
            </a:br>
            <a:r>
              <a:rPr lang="en-US"/>
              <a:t>1L CDK4/6i + ET for ≥12 months</a:t>
            </a:r>
            <a:r>
              <a:rPr baseline="30000" lang="en-US"/>
              <a:t>1-3</a:t>
            </a:r>
            <a:endParaRPr/>
          </a:p>
        </p:txBody>
      </p:sp>
      <p:sp>
        <p:nvSpPr>
          <p:cNvPr id="330" name="Google Shape;330;p29"/>
          <p:cNvSpPr txBox="1"/>
          <p:nvPr>
            <p:ph idx="11" type="ftr"/>
          </p:nvPr>
        </p:nvSpPr>
        <p:spPr>
          <a:xfrm>
            <a:off x="431800" y="6283764"/>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000000"/>
              </a:buClr>
              <a:buSzPts val="800"/>
              <a:buFont typeface="Arial"/>
              <a:buNone/>
            </a:pPr>
            <a:r>
              <a:rPr lang="en-US"/>
              <a:t>1L, first line; CDK4/6i, cyclin-dependent kinase 4/6 inhibitor; ET, endocrine therapy.</a:t>
            </a:r>
            <a:endParaRPr/>
          </a:p>
          <a:p>
            <a:pPr indent="0" lvl="0" marL="0" rtl="0" algn="l">
              <a:lnSpc>
                <a:spcPct val="100000"/>
              </a:lnSpc>
              <a:spcBef>
                <a:spcPts val="0"/>
              </a:spcBef>
              <a:spcAft>
                <a:spcPts val="0"/>
              </a:spcAft>
              <a:buClr>
                <a:srgbClr val="000000"/>
              </a:buClr>
              <a:buSzPts val="800"/>
              <a:buFont typeface="Arial"/>
              <a:buNone/>
            </a:pPr>
            <a:r>
              <a:rPr lang="en-US"/>
              <a:t>1. De Laurentis M, et al. SABCS 2019. Poster P3-11-25; 2. Suzuki DA, et al. </a:t>
            </a:r>
            <a:r>
              <a:rPr i="1" lang="en-US"/>
              <a:t>JCO Glob Oncol. </a:t>
            </a:r>
            <a:r>
              <a:rPr lang="en-US"/>
              <a:t>2024;10:e2300484; 3. Nozawa K, et al. </a:t>
            </a:r>
            <a:r>
              <a:rPr i="1" lang="en-US"/>
              <a:t>Breast Cancer. </a:t>
            </a:r>
            <a:r>
              <a:rPr lang="en-US"/>
              <a:t>2023; 30:657-665.</a:t>
            </a:r>
            <a:endParaRPr/>
          </a:p>
        </p:txBody>
      </p:sp>
      <p:sp>
        <p:nvSpPr>
          <p:cNvPr id="331" name="Google Shape;331;p29"/>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rgbClr val="153F5A"/>
                </a:solidFill>
                <a:latin typeface="Arial Narrow"/>
                <a:ea typeface="Arial Narrow"/>
                <a:cs typeface="Arial Narrow"/>
                <a:sym typeface="Arial Narrow"/>
              </a:rPr>
              <a:t>‹#›</a:t>
            </a:fld>
            <a:endParaRPr b="0" i="0" sz="900" u="none" cap="none" strike="noStrike">
              <a:solidFill>
                <a:srgbClr val="153F5A"/>
              </a:solidFill>
              <a:latin typeface="Arial Narrow"/>
              <a:ea typeface="Arial Narrow"/>
              <a:cs typeface="Arial Narrow"/>
              <a:sym typeface="Arial Narrow"/>
            </a:endParaRPr>
          </a:p>
        </p:txBody>
      </p:sp>
      <p:sp>
        <p:nvSpPr>
          <p:cNvPr id="332" name="Google Shape;332;p29"/>
          <p:cNvSpPr txBox="1"/>
          <p:nvPr/>
        </p:nvSpPr>
        <p:spPr>
          <a:xfrm>
            <a:off x="2329574" y="1594009"/>
            <a:ext cx="25200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accent1"/>
                </a:solidFill>
                <a:latin typeface="Arial Narrow"/>
                <a:ea typeface="Arial Narrow"/>
                <a:cs typeface="Arial Narrow"/>
                <a:sym typeface="Arial Narrow"/>
              </a:rPr>
              <a:t>≥6 months</a:t>
            </a:r>
            <a:r>
              <a:rPr b="0" baseline="30000" i="0" lang="en-US" sz="2000" u="none" cap="none" strike="noStrike">
                <a:solidFill>
                  <a:schemeClr val="accent1"/>
                </a:solidFill>
                <a:latin typeface="Arial Narrow"/>
                <a:ea typeface="Arial Narrow"/>
                <a:cs typeface="Arial Narrow"/>
                <a:sym typeface="Arial Narrow"/>
              </a:rPr>
              <a:t>1-3</a:t>
            </a:r>
            <a:endParaRPr b="0" i="0" sz="1400" u="none" cap="none" strike="noStrike">
              <a:solidFill>
                <a:schemeClr val="accent1"/>
              </a:solidFill>
              <a:latin typeface="Arial Narrow"/>
              <a:ea typeface="Arial Narrow"/>
              <a:cs typeface="Arial Narrow"/>
              <a:sym typeface="Arial Narrow"/>
            </a:endParaRPr>
          </a:p>
        </p:txBody>
      </p:sp>
      <p:sp>
        <p:nvSpPr>
          <p:cNvPr id="333" name="Google Shape;333;p29"/>
          <p:cNvSpPr txBox="1"/>
          <p:nvPr/>
        </p:nvSpPr>
        <p:spPr>
          <a:xfrm>
            <a:off x="5682374" y="1605271"/>
            <a:ext cx="25200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accent1"/>
                </a:solidFill>
                <a:latin typeface="Arial Narrow"/>
                <a:ea typeface="Arial Narrow"/>
                <a:cs typeface="Arial Narrow"/>
                <a:sym typeface="Arial Narrow"/>
              </a:rPr>
              <a:t>≥12 months</a:t>
            </a:r>
            <a:r>
              <a:rPr b="0" baseline="30000" i="0" lang="en-US" sz="2000" u="none" cap="none" strike="noStrike">
                <a:solidFill>
                  <a:schemeClr val="accent1"/>
                </a:solidFill>
                <a:latin typeface="Arial Narrow"/>
                <a:ea typeface="Arial Narrow"/>
                <a:cs typeface="Arial Narrow"/>
                <a:sym typeface="Arial Narrow"/>
              </a:rPr>
              <a:t>1,2</a:t>
            </a:r>
            <a:endParaRPr b="0" i="0" sz="1400" u="none" cap="none" strike="noStrike">
              <a:solidFill>
                <a:schemeClr val="accent1"/>
              </a:solidFill>
              <a:latin typeface="Arial Narrow"/>
              <a:ea typeface="Arial Narrow"/>
              <a:cs typeface="Arial Narrow"/>
              <a:sym typeface="Arial Narrow"/>
            </a:endParaRPr>
          </a:p>
        </p:txBody>
      </p:sp>
      <p:sp>
        <p:nvSpPr>
          <p:cNvPr id="334" name="Google Shape;334;p29"/>
          <p:cNvSpPr txBox="1"/>
          <p:nvPr/>
        </p:nvSpPr>
        <p:spPr>
          <a:xfrm>
            <a:off x="9035174" y="1589460"/>
            <a:ext cx="25200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accent1"/>
                </a:solidFill>
                <a:latin typeface="Arial Narrow"/>
                <a:ea typeface="Arial Narrow"/>
                <a:cs typeface="Arial Narrow"/>
                <a:sym typeface="Arial Narrow"/>
              </a:rPr>
              <a:t>≥18 months</a:t>
            </a:r>
            <a:r>
              <a:rPr b="0" baseline="30000" i="0" lang="en-US" sz="2000" u="none" cap="none" strike="noStrike">
                <a:solidFill>
                  <a:schemeClr val="accent1"/>
                </a:solidFill>
                <a:latin typeface="Arial Narrow"/>
                <a:ea typeface="Arial Narrow"/>
                <a:cs typeface="Arial Narrow"/>
                <a:sym typeface="Arial Narrow"/>
              </a:rPr>
              <a:t>1</a:t>
            </a:r>
            <a:endParaRPr b="0" i="0" sz="1400" u="none" cap="none" strike="noStrike">
              <a:solidFill>
                <a:schemeClr val="accent1"/>
              </a:solidFill>
              <a:latin typeface="Arial Narrow"/>
              <a:ea typeface="Arial Narrow"/>
              <a:cs typeface="Arial Narrow"/>
              <a:sym typeface="Arial Narrow"/>
            </a:endParaRPr>
          </a:p>
        </p:txBody>
      </p:sp>
      <p:sp>
        <p:nvSpPr>
          <p:cNvPr id="335" name="Google Shape;335;p29"/>
          <p:cNvSpPr txBox="1"/>
          <p:nvPr/>
        </p:nvSpPr>
        <p:spPr>
          <a:xfrm>
            <a:off x="2329574" y="4773519"/>
            <a:ext cx="252000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accent1"/>
                </a:solidFill>
                <a:latin typeface="Arial Narrow"/>
                <a:ea typeface="Arial Narrow"/>
                <a:cs typeface="Arial Narrow"/>
                <a:sym typeface="Arial Narrow"/>
              </a:rPr>
              <a:t>~90%</a:t>
            </a:r>
            <a:endParaRPr b="1" baseline="30000" i="0" sz="3200" u="none" cap="none" strike="noStrike">
              <a:solidFill>
                <a:schemeClr val="accent1"/>
              </a:solidFill>
              <a:latin typeface="Arial Narrow"/>
              <a:ea typeface="Arial Narrow"/>
              <a:cs typeface="Arial Narrow"/>
              <a:sym typeface="Arial Narrow"/>
            </a:endParaRPr>
          </a:p>
        </p:txBody>
      </p:sp>
      <p:sp>
        <p:nvSpPr>
          <p:cNvPr id="336" name="Google Shape;336;p29"/>
          <p:cNvSpPr txBox="1"/>
          <p:nvPr/>
        </p:nvSpPr>
        <p:spPr>
          <a:xfrm>
            <a:off x="5682374" y="4773519"/>
            <a:ext cx="252000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accent1"/>
                </a:solidFill>
                <a:latin typeface="Arial Narrow"/>
                <a:ea typeface="Arial Narrow"/>
                <a:cs typeface="Arial Narrow"/>
                <a:sym typeface="Arial Narrow"/>
              </a:rPr>
              <a:t>~90-70%</a:t>
            </a:r>
            <a:endParaRPr b="1" baseline="30000" i="0" sz="3200" u="none" cap="none" strike="noStrike">
              <a:solidFill>
                <a:schemeClr val="accent1"/>
              </a:solidFill>
              <a:latin typeface="Arial Narrow"/>
              <a:ea typeface="Arial Narrow"/>
              <a:cs typeface="Arial Narrow"/>
              <a:sym typeface="Arial Narrow"/>
            </a:endParaRPr>
          </a:p>
        </p:txBody>
      </p:sp>
      <p:sp>
        <p:nvSpPr>
          <p:cNvPr id="337" name="Google Shape;337;p29"/>
          <p:cNvSpPr txBox="1"/>
          <p:nvPr/>
        </p:nvSpPr>
        <p:spPr>
          <a:xfrm>
            <a:off x="9035174" y="4773519"/>
            <a:ext cx="2520000"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accent1"/>
                </a:solidFill>
                <a:latin typeface="Arial Narrow"/>
                <a:ea typeface="Arial Narrow"/>
                <a:cs typeface="Arial Narrow"/>
                <a:sym typeface="Arial Narrow"/>
              </a:rPr>
              <a:t>~70-50%</a:t>
            </a:r>
            <a:endParaRPr b="1" baseline="30000" i="0" sz="3200" u="none" cap="none" strike="noStrike">
              <a:solidFill>
                <a:schemeClr val="accent1"/>
              </a:solidFill>
              <a:latin typeface="Arial Narrow"/>
              <a:ea typeface="Arial Narrow"/>
              <a:cs typeface="Arial Narrow"/>
              <a:sym typeface="Arial Narrow"/>
            </a:endParaRPr>
          </a:p>
        </p:txBody>
      </p:sp>
      <p:sp>
        <p:nvSpPr>
          <p:cNvPr id="338" name="Google Shape;338;p29"/>
          <p:cNvSpPr/>
          <p:nvPr/>
        </p:nvSpPr>
        <p:spPr>
          <a:xfrm>
            <a:off x="1799363" y="1989570"/>
            <a:ext cx="203016" cy="235341"/>
          </a:xfrm>
          <a:prstGeom prst="leftBrace">
            <a:avLst>
              <a:gd fmla="val 28981" name="adj1"/>
              <a:gd fmla="val 50000" name="adj2"/>
            </a:avLst>
          </a:prstGeom>
          <a:noFill/>
          <a:ln cap="flat" cmpd="sng" w="1905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0043"/>
              </a:solidFill>
              <a:latin typeface="Arial Narrow"/>
              <a:ea typeface="Arial Narrow"/>
              <a:cs typeface="Arial Narrow"/>
              <a:sym typeface="Arial Narrow"/>
            </a:endParaRPr>
          </a:p>
        </p:txBody>
      </p:sp>
      <p:sp>
        <p:nvSpPr>
          <p:cNvPr id="339" name="Google Shape;339;p29"/>
          <p:cNvSpPr/>
          <p:nvPr/>
        </p:nvSpPr>
        <p:spPr>
          <a:xfrm>
            <a:off x="1821514" y="2293459"/>
            <a:ext cx="203016" cy="2452200"/>
          </a:xfrm>
          <a:prstGeom prst="leftBrace">
            <a:avLst>
              <a:gd fmla="val 42375" name="adj1"/>
              <a:gd fmla="val 50000" name="adj2"/>
            </a:avLst>
          </a:prstGeom>
          <a:noFill/>
          <a:ln cap="flat" cmpd="sng" w="19050">
            <a:solidFill>
              <a:srgbClr val="E0E0E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20043"/>
              </a:solidFill>
              <a:latin typeface="Arial Narrow"/>
              <a:ea typeface="Arial Narrow"/>
              <a:cs typeface="Arial Narrow"/>
              <a:sym typeface="Arial Narrow"/>
            </a:endParaRPr>
          </a:p>
        </p:txBody>
      </p:sp>
      <p:sp>
        <p:nvSpPr>
          <p:cNvPr id="340" name="Google Shape;340;p29"/>
          <p:cNvSpPr txBox="1"/>
          <p:nvPr/>
        </p:nvSpPr>
        <p:spPr>
          <a:xfrm>
            <a:off x="160419" y="1847406"/>
            <a:ext cx="154241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Arial Narrow"/>
                <a:ea typeface="Arial Narrow"/>
                <a:cs typeface="Arial Narrow"/>
                <a:sym typeface="Arial Narrow"/>
              </a:rPr>
              <a:t>Rate of disease progression or death</a:t>
            </a:r>
            <a:endParaRPr b="0" i="0" sz="1400" u="none" cap="none" strike="noStrike">
              <a:solidFill>
                <a:srgbClr val="000000"/>
              </a:solidFill>
              <a:latin typeface="Arial"/>
              <a:ea typeface="Arial"/>
              <a:cs typeface="Arial"/>
              <a:sym typeface="Arial"/>
            </a:endParaRPr>
          </a:p>
        </p:txBody>
      </p:sp>
      <p:sp>
        <p:nvSpPr>
          <p:cNvPr id="341" name="Google Shape;341;p29"/>
          <p:cNvSpPr txBox="1"/>
          <p:nvPr/>
        </p:nvSpPr>
        <p:spPr>
          <a:xfrm>
            <a:off x="196119" y="3257949"/>
            <a:ext cx="157074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accent1"/>
                </a:solidFill>
                <a:latin typeface="Arial Narrow"/>
                <a:ea typeface="Arial Narrow"/>
                <a:cs typeface="Arial Narrow"/>
                <a:sym typeface="Arial Narrow"/>
              </a:rPr>
              <a:t>No disease progression or death</a:t>
            </a:r>
            <a:endParaRPr b="0" i="0" sz="1400" u="none" cap="none" strike="noStrike">
              <a:solidFill>
                <a:srgbClr val="000000"/>
              </a:solidFill>
              <a:latin typeface="Arial"/>
              <a:ea typeface="Arial"/>
              <a:cs typeface="Arial"/>
              <a:sym typeface="Arial"/>
            </a:endParaRPr>
          </a:p>
        </p:txBody>
      </p:sp>
      <p:grpSp>
        <p:nvGrpSpPr>
          <p:cNvPr id="342" name="Google Shape;342;p29"/>
          <p:cNvGrpSpPr/>
          <p:nvPr/>
        </p:nvGrpSpPr>
        <p:grpSpPr>
          <a:xfrm>
            <a:off x="2236585" y="2023991"/>
            <a:ext cx="2705979" cy="2705980"/>
            <a:chOff x="2236585" y="1776785"/>
            <a:chExt cx="2705979" cy="2705980"/>
          </a:xfrm>
        </p:grpSpPr>
        <p:sp>
          <p:nvSpPr>
            <p:cNvPr id="343" name="Google Shape;343;p29"/>
            <p:cNvSpPr/>
            <p:nvPr/>
          </p:nvSpPr>
          <p:spPr>
            <a:xfrm rot="-5400000">
              <a:off x="2236585"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44" name="Google Shape;344;p29"/>
            <p:cNvSpPr/>
            <p:nvPr/>
          </p:nvSpPr>
          <p:spPr>
            <a:xfrm rot="-5400000">
              <a:off x="2236585"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45" name="Google Shape;345;p29"/>
            <p:cNvSpPr/>
            <p:nvPr/>
          </p:nvSpPr>
          <p:spPr>
            <a:xfrm rot="-5400000">
              <a:off x="2236585"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46" name="Google Shape;346;p29"/>
            <p:cNvSpPr/>
            <p:nvPr/>
          </p:nvSpPr>
          <p:spPr>
            <a:xfrm rot="-5400000">
              <a:off x="2236585"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47" name="Google Shape;347;p29"/>
            <p:cNvSpPr/>
            <p:nvPr/>
          </p:nvSpPr>
          <p:spPr>
            <a:xfrm rot="-5400000">
              <a:off x="2236585"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48" name="Google Shape;348;p29"/>
            <p:cNvSpPr/>
            <p:nvPr/>
          </p:nvSpPr>
          <p:spPr>
            <a:xfrm rot="-5400000">
              <a:off x="2236585"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49" name="Google Shape;349;p29"/>
            <p:cNvSpPr/>
            <p:nvPr/>
          </p:nvSpPr>
          <p:spPr>
            <a:xfrm rot="-5400000">
              <a:off x="2236585"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50" name="Google Shape;350;p29"/>
            <p:cNvSpPr/>
            <p:nvPr/>
          </p:nvSpPr>
          <p:spPr>
            <a:xfrm rot="-5400000">
              <a:off x="2236585" y="232611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51" name="Google Shape;351;p29"/>
            <p:cNvSpPr/>
            <p:nvPr/>
          </p:nvSpPr>
          <p:spPr>
            <a:xfrm rot="-5400000">
              <a:off x="2236585" y="205145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52" name="Google Shape;352;p29"/>
            <p:cNvSpPr/>
            <p:nvPr/>
          </p:nvSpPr>
          <p:spPr>
            <a:xfrm rot="-5400000">
              <a:off x="2236585"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53" name="Google Shape;353;p29"/>
            <p:cNvSpPr/>
            <p:nvPr/>
          </p:nvSpPr>
          <p:spPr>
            <a:xfrm rot="-5400000">
              <a:off x="2511249"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54" name="Google Shape;354;p29"/>
            <p:cNvSpPr/>
            <p:nvPr/>
          </p:nvSpPr>
          <p:spPr>
            <a:xfrm rot="-5400000">
              <a:off x="2511249"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55" name="Google Shape;355;p29"/>
            <p:cNvSpPr/>
            <p:nvPr/>
          </p:nvSpPr>
          <p:spPr>
            <a:xfrm rot="-5400000">
              <a:off x="2511249"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56" name="Google Shape;356;p29"/>
            <p:cNvSpPr/>
            <p:nvPr/>
          </p:nvSpPr>
          <p:spPr>
            <a:xfrm rot="-5400000">
              <a:off x="2511249"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57" name="Google Shape;357;p29"/>
            <p:cNvSpPr/>
            <p:nvPr/>
          </p:nvSpPr>
          <p:spPr>
            <a:xfrm rot="-5400000">
              <a:off x="2511249"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58" name="Google Shape;358;p29"/>
            <p:cNvSpPr/>
            <p:nvPr/>
          </p:nvSpPr>
          <p:spPr>
            <a:xfrm rot="-5400000">
              <a:off x="2511249"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59" name="Google Shape;359;p29"/>
            <p:cNvSpPr/>
            <p:nvPr/>
          </p:nvSpPr>
          <p:spPr>
            <a:xfrm rot="-5400000">
              <a:off x="2511249"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60" name="Google Shape;360;p29"/>
            <p:cNvSpPr/>
            <p:nvPr/>
          </p:nvSpPr>
          <p:spPr>
            <a:xfrm rot="-5400000">
              <a:off x="2511249" y="232611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61" name="Google Shape;361;p29"/>
            <p:cNvSpPr/>
            <p:nvPr/>
          </p:nvSpPr>
          <p:spPr>
            <a:xfrm rot="-5400000">
              <a:off x="2511249" y="205145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62" name="Google Shape;362;p29"/>
            <p:cNvSpPr/>
            <p:nvPr/>
          </p:nvSpPr>
          <p:spPr>
            <a:xfrm rot="-5400000">
              <a:off x="2511249"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63" name="Google Shape;363;p29"/>
            <p:cNvSpPr/>
            <p:nvPr/>
          </p:nvSpPr>
          <p:spPr>
            <a:xfrm rot="-5400000">
              <a:off x="2785913"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64" name="Google Shape;364;p29"/>
            <p:cNvSpPr/>
            <p:nvPr/>
          </p:nvSpPr>
          <p:spPr>
            <a:xfrm rot="-5400000">
              <a:off x="2785913"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65" name="Google Shape;365;p29"/>
            <p:cNvSpPr/>
            <p:nvPr/>
          </p:nvSpPr>
          <p:spPr>
            <a:xfrm rot="-5400000">
              <a:off x="2785913"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66" name="Google Shape;366;p29"/>
            <p:cNvSpPr/>
            <p:nvPr/>
          </p:nvSpPr>
          <p:spPr>
            <a:xfrm rot="-5400000">
              <a:off x="2785913"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67" name="Google Shape;367;p29"/>
            <p:cNvSpPr/>
            <p:nvPr/>
          </p:nvSpPr>
          <p:spPr>
            <a:xfrm rot="-5400000">
              <a:off x="2785913"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68" name="Google Shape;368;p29"/>
            <p:cNvSpPr/>
            <p:nvPr/>
          </p:nvSpPr>
          <p:spPr>
            <a:xfrm rot="-5400000">
              <a:off x="2785913"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69" name="Google Shape;369;p29"/>
            <p:cNvSpPr/>
            <p:nvPr/>
          </p:nvSpPr>
          <p:spPr>
            <a:xfrm rot="-5400000">
              <a:off x="2785913"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70" name="Google Shape;370;p29"/>
            <p:cNvSpPr/>
            <p:nvPr/>
          </p:nvSpPr>
          <p:spPr>
            <a:xfrm rot="-5400000">
              <a:off x="2785913" y="232611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71" name="Google Shape;371;p29"/>
            <p:cNvSpPr/>
            <p:nvPr/>
          </p:nvSpPr>
          <p:spPr>
            <a:xfrm rot="-5400000">
              <a:off x="2785913" y="205145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72" name="Google Shape;372;p29"/>
            <p:cNvSpPr/>
            <p:nvPr/>
          </p:nvSpPr>
          <p:spPr>
            <a:xfrm rot="-5400000">
              <a:off x="2785913"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73" name="Google Shape;373;p29"/>
            <p:cNvSpPr/>
            <p:nvPr/>
          </p:nvSpPr>
          <p:spPr>
            <a:xfrm rot="-5400000">
              <a:off x="3060577"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74" name="Google Shape;374;p29"/>
            <p:cNvSpPr/>
            <p:nvPr/>
          </p:nvSpPr>
          <p:spPr>
            <a:xfrm rot="-5400000">
              <a:off x="3060577"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75" name="Google Shape;375;p29"/>
            <p:cNvSpPr/>
            <p:nvPr/>
          </p:nvSpPr>
          <p:spPr>
            <a:xfrm rot="-5400000">
              <a:off x="3060577"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76" name="Google Shape;376;p29"/>
            <p:cNvSpPr/>
            <p:nvPr/>
          </p:nvSpPr>
          <p:spPr>
            <a:xfrm rot="-5400000">
              <a:off x="3060577"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77" name="Google Shape;377;p29"/>
            <p:cNvSpPr/>
            <p:nvPr/>
          </p:nvSpPr>
          <p:spPr>
            <a:xfrm rot="-5400000">
              <a:off x="3060577"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78" name="Google Shape;378;p29"/>
            <p:cNvSpPr/>
            <p:nvPr/>
          </p:nvSpPr>
          <p:spPr>
            <a:xfrm rot="-5400000">
              <a:off x="3060577"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79" name="Google Shape;379;p29"/>
            <p:cNvSpPr/>
            <p:nvPr/>
          </p:nvSpPr>
          <p:spPr>
            <a:xfrm rot="-5400000">
              <a:off x="3060577"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80" name="Google Shape;380;p29"/>
            <p:cNvSpPr/>
            <p:nvPr/>
          </p:nvSpPr>
          <p:spPr>
            <a:xfrm rot="-5400000">
              <a:off x="3060577" y="232611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81" name="Google Shape;381;p29"/>
            <p:cNvSpPr/>
            <p:nvPr/>
          </p:nvSpPr>
          <p:spPr>
            <a:xfrm rot="-5400000">
              <a:off x="3060577" y="205145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82" name="Google Shape;382;p29"/>
            <p:cNvSpPr/>
            <p:nvPr/>
          </p:nvSpPr>
          <p:spPr>
            <a:xfrm rot="-5400000">
              <a:off x="3060577"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83" name="Google Shape;383;p29"/>
            <p:cNvSpPr/>
            <p:nvPr/>
          </p:nvSpPr>
          <p:spPr>
            <a:xfrm rot="-5400000">
              <a:off x="3335241"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84" name="Google Shape;384;p29"/>
            <p:cNvSpPr/>
            <p:nvPr/>
          </p:nvSpPr>
          <p:spPr>
            <a:xfrm rot="-5400000">
              <a:off x="3335241"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85" name="Google Shape;385;p29"/>
            <p:cNvSpPr/>
            <p:nvPr/>
          </p:nvSpPr>
          <p:spPr>
            <a:xfrm rot="-5400000">
              <a:off x="3335241"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86" name="Google Shape;386;p29"/>
            <p:cNvSpPr/>
            <p:nvPr/>
          </p:nvSpPr>
          <p:spPr>
            <a:xfrm rot="-5400000">
              <a:off x="3335241"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87" name="Google Shape;387;p29"/>
            <p:cNvSpPr/>
            <p:nvPr/>
          </p:nvSpPr>
          <p:spPr>
            <a:xfrm rot="-5400000">
              <a:off x="3335241"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88" name="Google Shape;388;p29"/>
            <p:cNvSpPr/>
            <p:nvPr/>
          </p:nvSpPr>
          <p:spPr>
            <a:xfrm rot="-5400000">
              <a:off x="3335241"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89" name="Google Shape;389;p29"/>
            <p:cNvSpPr/>
            <p:nvPr/>
          </p:nvSpPr>
          <p:spPr>
            <a:xfrm rot="-5400000">
              <a:off x="3335241"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90" name="Google Shape;390;p29"/>
            <p:cNvSpPr/>
            <p:nvPr/>
          </p:nvSpPr>
          <p:spPr>
            <a:xfrm rot="-5400000">
              <a:off x="3335241" y="232611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91" name="Google Shape;391;p29"/>
            <p:cNvSpPr/>
            <p:nvPr/>
          </p:nvSpPr>
          <p:spPr>
            <a:xfrm rot="-5400000">
              <a:off x="3335241" y="205145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92" name="Google Shape;392;p29"/>
            <p:cNvSpPr/>
            <p:nvPr/>
          </p:nvSpPr>
          <p:spPr>
            <a:xfrm rot="-5400000">
              <a:off x="3335241"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93" name="Google Shape;393;p29"/>
            <p:cNvSpPr/>
            <p:nvPr/>
          </p:nvSpPr>
          <p:spPr>
            <a:xfrm rot="-5400000">
              <a:off x="3609905"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94" name="Google Shape;394;p29"/>
            <p:cNvSpPr/>
            <p:nvPr/>
          </p:nvSpPr>
          <p:spPr>
            <a:xfrm rot="-5400000">
              <a:off x="3609905"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95" name="Google Shape;395;p29"/>
            <p:cNvSpPr/>
            <p:nvPr/>
          </p:nvSpPr>
          <p:spPr>
            <a:xfrm rot="-5400000">
              <a:off x="3609905"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96" name="Google Shape;396;p29"/>
            <p:cNvSpPr/>
            <p:nvPr/>
          </p:nvSpPr>
          <p:spPr>
            <a:xfrm rot="-5400000">
              <a:off x="3609905"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97" name="Google Shape;397;p29"/>
            <p:cNvSpPr/>
            <p:nvPr/>
          </p:nvSpPr>
          <p:spPr>
            <a:xfrm rot="-5400000">
              <a:off x="3609905"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98" name="Google Shape;398;p29"/>
            <p:cNvSpPr/>
            <p:nvPr/>
          </p:nvSpPr>
          <p:spPr>
            <a:xfrm rot="-5400000">
              <a:off x="3609905"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399" name="Google Shape;399;p29"/>
            <p:cNvSpPr/>
            <p:nvPr/>
          </p:nvSpPr>
          <p:spPr>
            <a:xfrm rot="-5400000">
              <a:off x="3609905"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00" name="Google Shape;400;p29"/>
            <p:cNvSpPr/>
            <p:nvPr/>
          </p:nvSpPr>
          <p:spPr>
            <a:xfrm rot="-5400000">
              <a:off x="3609905" y="232611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01" name="Google Shape;401;p29"/>
            <p:cNvSpPr/>
            <p:nvPr/>
          </p:nvSpPr>
          <p:spPr>
            <a:xfrm rot="-5400000">
              <a:off x="3609905" y="205145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02" name="Google Shape;402;p29"/>
            <p:cNvSpPr/>
            <p:nvPr/>
          </p:nvSpPr>
          <p:spPr>
            <a:xfrm rot="-5400000">
              <a:off x="3609905"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03" name="Google Shape;403;p29"/>
            <p:cNvSpPr/>
            <p:nvPr/>
          </p:nvSpPr>
          <p:spPr>
            <a:xfrm rot="-5400000">
              <a:off x="3884569"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04" name="Google Shape;404;p29"/>
            <p:cNvSpPr/>
            <p:nvPr/>
          </p:nvSpPr>
          <p:spPr>
            <a:xfrm rot="-5400000">
              <a:off x="3884569"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05" name="Google Shape;405;p29"/>
            <p:cNvSpPr/>
            <p:nvPr/>
          </p:nvSpPr>
          <p:spPr>
            <a:xfrm rot="-5400000">
              <a:off x="3884569"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06" name="Google Shape;406;p29"/>
            <p:cNvSpPr/>
            <p:nvPr/>
          </p:nvSpPr>
          <p:spPr>
            <a:xfrm rot="-5400000">
              <a:off x="3884569"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07" name="Google Shape;407;p29"/>
            <p:cNvSpPr/>
            <p:nvPr/>
          </p:nvSpPr>
          <p:spPr>
            <a:xfrm rot="-5400000">
              <a:off x="3884569"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08" name="Google Shape;408;p29"/>
            <p:cNvSpPr/>
            <p:nvPr/>
          </p:nvSpPr>
          <p:spPr>
            <a:xfrm rot="-5400000">
              <a:off x="3884569"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09" name="Google Shape;409;p29"/>
            <p:cNvSpPr/>
            <p:nvPr/>
          </p:nvSpPr>
          <p:spPr>
            <a:xfrm rot="-5400000">
              <a:off x="3884569"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10" name="Google Shape;410;p29"/>
            <p:cNvSpPr/>
            <p:nvPr/>
          </p:nvSpPr>
          <p:spPr>
            <a:xfrm rot="-5400000">
              <a:off x="3884569" y="232611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11" name="Google Shape;411;p29"/>
            <p:cNvSpPr/>
            <p:nvPr/>
          </p:nvSpPr>
          <p:spPr>
            <a:xfrm rot="-5400000">
              <a:off x="3884569" y="205145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12" name="Google Shape;412;p29"/>
            <p:cNvSpPr/>
            <p:nvPr/>
          </p:nvSpPr>
          <p:spPr>
            <a:xfrm rot="-5400000">
              <a:off x="3884569"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13" name="Google Shape;413;p29"/>
            <p:cNvSpPr/>
            <p:nvPr/>
          </p:nvSpPr>
          <p:spPr>
            <a:xfrm rot="-5400000">
              <a:off x="4159233"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14" name="Google Shape;414;p29"/>
            <p:cNvSpPr/>
            <p:nvPr/>
          </p:nvSpPr>
          <p:spPr>
            <a:xfrm rot="-5400000">
              <a:off x="4159233"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15" name="Google Shape;415;p29"/>
            <p:cNvSpPr/>
            <p:nvPr/>
          </p:nvSpPr>
          <p:spPr>
            <a:xfrm rot="-5400000">
              <a:off x="4159233"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16" name="Google Shape;416;p29"/>
            <p:cNvSpPr/>
            <p:nvPr/>
          </p:nvSpPr>
          <p:spPr>
            <a:xfrm rot="-5400000">
              <a:off x="4159233"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17" name="Google Shape;417;p29"/>
            <p:cNvSpPr/>
            <p:nvPr/>
          </p:nvSpPr>
          <p:spPr>
            <a:xfrm rot="-5400000">
              <a:off x="4159233"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18" name="Google Shape;418;p29"/>
            <p:cNvSpPr/>
            <p:nvPr/>
          </p:nvSpPr>
          <p:spPr>
            <a:xfrm rot="-5400000">
              <a:off x="4159233"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19" name="Google Shape;419;p29"/>
            <p:cNvSpPr/>
            <p:nvPr/>
          </p:nvSpPr>
          <p:spPr>
            <a:xfrm rot="-5400000">
              <a:off x="4159233"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20" name="Google Shape;420;p29"/>
            <p:cNvSpPr/>
            <p:nvPr/>
          </p:nvSpPr>
          <p:spPr>
            <a:xfrm rot="-5400000">
              <a:off x="4159233" y="232611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21" name="Google Shape;421;p29"/>
            <p:cNvSpPr/>
            <p:nvPr/>
          </p:nvSpPr>
          <p:spPr>
            <a:xfrm rot="-5400000">
              <a:off x="4159233" y="205145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22" name="Google Shape;422;p29"/>
            <p:cNvSpPr/>
            <p:nvPr/>
          </p:nvSpPr>
          <p:spPr>
            <a:xfrm rot="-5400000">
              <a:off x="4159233"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23" name="Google Shape;423;p29"/>
            <p:cNvSpPr/>
            <p:nvPr/>
          </p:nvSpPr>
          <p:spPr>
            <a:xfrm rot="-5400000">
              <a:off x="4433897"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24" name="Google Shape;424;p29"/>
            <p:cNvSpPr/>
            <p:nvPr/>
          </p:nvSpPr>
          <p:spPr>
            <a:xfrm rot="-5400000">
              <a:off x="4433897"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25" name="Google Shape;425;p29"/>
            <p:cNvSpPr/>
            <p:nvPr/>
          </p:nvSpPr>
          <p:spPr>
            <a:xfrm rot="-5400000">
              <a:off x="4433897"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26" name="Google Shape;426;p29"/>
            <p:cNvSpPr/>
            <p:nvPr/>
          </p:nvSpPr>
          <p:spPr>
            <a:xfrm rot="-5400000">
              <a:off x="4433897"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27" name="Google Shape;427;p29"/>
            <p:cNvSpPr/>
            <p:nvPr/>
          </p:nvSpPr>
          <p:spPr>
            <a:xfrm rot="-5400000">
              <a:off x="4433897"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28" name="Google Shape;428;p29"/>
            <p:cNvSpPr/>
            <p:nvPr/>
          </p:nvSpPr>
          <p:spPr>
            <a:xfrm rot="-5400000">
              <a:off x="4433897"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29" name="Google Shape;429;p29"/>
            <p:cNvSpPr/>
            <p:nvPr/>
          </p:nvSpPr>
          <p:spPr>
            <a:xfrm rot="-5400000">
              <a:off x="4433897"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30" name="Google Shape;430;p29"/>
            <p:cNvSpPr/>
            <p:nvPr/>
          </p:nvSpPr>
          <p:spPr>
            <a:xfrm rot="-5400000">
              <a:off x="4433897" y="232611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31" name="Google Shape;431;p29"/>
            <p:cNvSpPr/>
            <p:nvPr/>
          </p:nvSpPr>
          <p:spPr>
            <a:xfrm rot="-5400000">
              <a:off x="4433897" y="205145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32" name="Google Shape;432;p29"/>
            <p:cNvSpPr/>
            <p:nvPr/>
          </p:nvSpPr>
          <p:spPr>
            <a:xfrm rot="-5400000">
              <a:off x="4433897"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33" name="Google Shape;433;p29"/>
            <p:cNvSpPr/>
            <p:nvPr/>
          </p:nvSpPr>
          <p:spPr>
            <a:xfrm rot="-5400000">
              <a:off x="4708564"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34" name="Google Shape;434;p29"/>
            <p:cNvSpPr/>
            <p:nvPr/>
          </p:nvSpPr>
          <p:spPr>
            <a:xfrm rot="-5400000">
              <a:off x="4708564"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35" name="Google Shape;435;p29"/>
            <p:cNvSpPr/>
            <p:nvPr/>
          </p:nvSpPr>
          <p:spPr>
            <a:xfrm rot="-5400000">
              <a:off x="4708564"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36" name="Google Shape;436;p29"/>
            <p:cNvSpPr/>
            <p:nvPr/>
          </p:nvSpPr>
          <p:spPr>
            <a:xfrm rot="-5400000">
              <a:off x="4708564"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37" name="Google Shape;437;p29"/>
            <p:cNvSpPr/>
            <p:nvPr/>
          </p:nvSpPr>
          <p:spPr>
            <a:xfrm rot="-5400000">
              <a:off x="4708564"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38" name="Google Shape;438;p29"/>
            <p:cNvSpPr/>
            <p:nvPr/>
          </p:nvSpPr>
          <p:spPr>
            <a:xfrm rot="-5400000">
              <a:off x="4708564"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39" name="Google Shape;439;p29"/>
            <p:cNvSpPr/>
            <p:nvPr/>
          </p:nvSpPr>
          <p:spPr>
            <a:xfrm rot="-5400000">
              <a:off x="4708564"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40" name="Google Shape;440;p29"/>
            <p:cNvSpPr/>
            <p:nvPr/>
          </p:nvSpPr>
          <p:spPr>
            <a:xfrm rot="-5400000">
              <a:off x="4708564" y="232611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41" name="Google Shape;441;p29"/>
            <p:cNvSpPr/>
            <p:nvPr/>
          </p:nvSpPr>
          <p:spPr>
            <a:xfrm rot="-5400000">
              <a:off x="4708564" y="205145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42" name="Google Shape;442;p29"/>
            <p:cNvSpPr/>
            <p:nvPr/>
          </p:nvSpPr>
          <p:spPr>
            <a:xfrm rot="-5400000">
              <a:off x="4708564"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grpSp>
        <p:nvGrpSpPr>
          <p:cNvPr id="443" name="Google Shape;443;p29"/>
          <p:cNvGrpSpPr/>
          <p:nvPr/>
        </p:nvGrpSpPr>
        <p:grpSpPr>
          <a:xfrm>
            <a:off x="5589385" y="2023991"/>
            <a:ext cx="2705979" cy="2705980"/>
            <a:chOff x="5589385" y="1776785"/>
            <a:chExt cx="2705979" cy="2705980"/>
          </a:xfrm>
        </p:grpSpPr>
        <p:sp>
          <p:nvSpPr>
            <p:cNvPr id="444" name="Google Shape;444;p29"/>
            <p:cNvSpPr/>
            <p:nvPr/>
          </p:nvSpPr>
          <p:spPr>
            <a:xfrm rot="-5400000">
              <a:off x="5589385"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45" name="Google Shape;445;p29"/>
            <p:cNvSpPr/>
            <p:nvPr/>
          </p:nvSpPr>
          <p:spPr>
            <a:xfrm rot="-5400000">
              <a:off x="5589385"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46" name="Google Shape;446;p29"/>
            <p:cNvSpPr/>
            <p:nvPr/>
          </p:nvSpPr>
          <p:spPr>
            <a:xfrm rot="-5400000">
              <a:off x="5589385"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47" name="Google Shape;447;p29"/>
            <p:cNvSpPr/>
            <p:nvPr/>
          </p:nvSpPr>
          <p:spPr>
            <a:xfrm rot="-5400000">
              <a:off x="5589385"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48" name="Google Shape;448;p29"/>
            <p:cNvSpPr/>
            <p:nvPr/>
          </p:nvSpPr>
          <p:spPr>
            <a:xfrm rot="-5400000">
              <a:off x="5589385"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49" name="Google Shape;449;p29"/>
            <p:cNvSpPr/>
            <p:nvPr/>
          </p:nvSpPr>
          <p:spPr>
            <a:xfrm rot="-5400000">
              <a:off x="5589385"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50" name="Google Shape;450;p29"/>
            <p:cNvSpPr/>
            <p:nvPr/>
          </p:nvSpPr>
          <p:spPr>
            <a:xfrm rot="-5400000">
              <a:off x="5589385"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51" name="Google Shape;451;p29"/>
            <p:cNvSpPr/>
            <p:nvPr/>
          </p:nvSpPr>
          <p:spPr>
            <a:xfrm rot="-5400000">
              <a:off x="5589385" y="2326117"/>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52" name="Google Shape;452;p29"/>
            <p:cNvSpPr/>
            <p:nvPr/>
          </p:nvSpPr>
          <p:spPr>
            <a:xfrm rot="-5400000">
              <a:off x="5589385"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53" name="Google Shape;453;p29"/>
            <p:cNvSpPr/>
            <p:nvPr/>
          </p:nvSpPr>
          <p:spPr>
            <a:xfrm rot="-5400000">
              <a:off x="5589385"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54" name="Google Shape;454;p29"/>
            <p:cNvSpPr/>
            <p:nvPr/>
          </p:nvSpPr>
          <p:spPr>
            <a:xfrm rot="-5400000">
              <a:off x="5864049"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55" name="Google Shape;455;p29"/>
            <p:cNvSpPr/>
            <p:nvPr/>
          </p:nvSpPr>
          <p:spPr>
            <a:xfrm rot="-5400000">
              <a:off x="5864049"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56" name="Google Shape;456;p29"/>
            <p:cNvSpPr/>
            <p:nvPr/>
          </p:nvSpPr>
          <p:spPr>
            <a:xfrm rot="-5400000">
              <a:off x="5864049"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57" name="Google Shape;457;p29"/>
            <p:cNvSpPr/>
            <p:nvPr/>
          </p:nvSpPr>
          <p:spPr>
            <a:xfrm rot="-5400000">
              <a:off x="5864049"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58" name="Google Shape;458;p29"/>
            <p:cNvSpPr/>
            <p:nvPr/>
          </p:nvSpPr>
          <p:spPr>
            <a:xfrm rot="-5400000">
              <a:off x="5864049"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59" name="Google Shape;459;p29"/>
            <p:cNvSpPr/>
            <p:nvPr/>
          </p:nvSpPr>
          <p:spPr>
            <a:xfrm rot="-5400000">
              <a:off x="5864049"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60" name="Google Shape;460;p29"/>
            <p:cNvSpPr/>
            <p:nvPr/>
          </p:nvSpPr>
          <p:spPr>
            <a:xfrm rot="-5400000">
              <a:off x="5864049"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61" name="Google Shape;461;p29"/>
            <p:cNvSpPr/>
            <p:nvPr/>
          </p:nvSpPr>
          <p:spPr>
            <a:xfrm rot="-5400000">
              <a:off x="5864049" y="2326117"/>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62" name="Google Shape;462;p29"/>
            <p:cNvSpPr/>
            <p:nvPr/>
          </p:nvSpPr>
          <p:spPr>
            <a:xfrm rot="-5400000">
              <a:off x="5864049"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63" name="Google Shape;463;p29"/>
            <p:cNvSpPr/>
            <p:nvPr/>
          </p:nvSpPr>
          <p:spPr>
            <a:xfrm rot="-5400000">
              <a:off x="5864049"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64" name="Google Shape;464;p29"/>
            <p:cNvSpPr/>
            <p:nvPr/>
          </p:nvSpPr>
          <p:spPr>
            <a:xfrm rot="-5400000">
              <a:off x="6138713"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65" name="Google Shape;465;p29"/>
            <p:cNvSpPr/>
            <p:nvPr/>
          </p:nvSpPr>
          <p:spPr>
            <a:xfrm rot="-5400000">
              <a:off x="6138713"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66" name="Google Shape;466;p29"/>
            <p:cNvSpPr/>
            <p:nvPr/>
          </p:nvSpPr>
          <p:spPr>
            <a:xfrm rot="-5400000">
              <a:off x="6138713"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67" name="Google Shape;467;p29"/>
            <p:cNvSpPr/>
            <p:nvPr/>
          </p:nvSpPr>
          <p:spPr>
            <a:xfrm rot="-5400000">
              <a:off x="6138713"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68" name="Google Shape;468;p29"/>
            <p:cNvSpPr/>
            <p:nvPr/>
          </p:nvSpPr>
          <p:spPr>
            <a:xfrm rot="-5400000">
              <a:off x="6138713"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69" name="Google Shape;469;p29"/>
            <p:cNvSpPr/>
            <p:nvPr/>
          </p:nvSpPr>
          <p:spPr>
            <a:xfrm rot="-5400000">
              <a:off x="6138713"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70" name="Google Shape;470;p29"/>
            <p:cNvSpPr/>
            <p:nvPr/>
          </p:nvSpPr>
          <p:spPr>
            <a:xfrm rot="-5400000">
              <a:off x="6138713"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71" name="Google Shape;471;p29"/>
            <p:cNvSpPr/>
            <p:nvPr/>
          </p:nvSpPr>
          <p:spPr>
            <a:xfrm rot="-5400000">
              <a:off x="6138713" y="2326117"/>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72" name="Google Shape;472;p29"/>
            <p:cNvSpPr/>
            <p:nvPr/>
          </p:nvSpPr>
          <p:spPr>
            <a:xfrm rot="-5400000">
              <a:off x="6138713"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73" name="Google Shape;473;p29"/>
            <p:cNvSpPr/>
            <p:nvPr/>
          </p:nvSpPr>
          <p:spPr>
            <a:xfrm rot="-5400000">
              <a:off x="6138713"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74" name="Google Shape;474;p29"/>
            <p:cNvSpPr/>
            <p:nvPr/>
          </p:nvSpPr>
          <p:spPr>
            <a:xfrm rot="-5400000">
              <a:off x="6413377"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75" name="Google Shape;475;p29"/>
            <p:cNvSpPr/>
            <p:nvPr/>
          </p:nvSpPr>
          <p:spPr>
            <a:xfrm rot="-5400000">
              <a:off x="6413377"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76" name="Google Shape;476;p29"/>
            <p:cNvSpPr/>
            <p:nvPr/>
          </p:nvSpPr>
          <p:spPr>
            <a:xfrm rot="-5400000">
              <a:off x="6413377"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77" name="Google Shape;477;p29"/>
            <p:cNvSpPr/>
            <p:nvPr/>
          </p:nvSpPr>
          <p:spPr>
            <a:xfrm rot="-5400000">
              <a:off x="6413377"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78" name="Google Shape;478;p29"/>
            <p:cNvSpPr/>
            <p:nvPr/>
          </p:nvSpPr>
          <p:spPr>
            <a:xfrm rot="-5400000">
              <a:off x="6413377"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79" name="Google Shape;479;p29"/>
            <p:cNvSpPr/>
            <p:nvPr/>
          </p:nvSpPr>
          <p:spPr>
            <a:xfrm rot="-5400000">
              <a:off x="6413377"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80" name="Google Shape;480;p29"/>
            <p:cNvSpPr/>
            <p:nvPr/>
          </p:nvSpPr>
          <p:spPr>
            <a:xfrm rot="-5400000">
              <a:off x="6413377"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81" name="Google Shape;481;p29"/>
            <p:cNvSpPr/>
            <p:nvPr/>
          </p:nvSpPr>
          <p:spPr>
            <a:xfrm rot="-5400000">
              <a:off x="6413377" y="2326117"/>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82" name="Google Shape;482;p29"/>
            <p:cNvSpPr/>
            <p:nvPr/>
          </p:nvSpPr>
          <p:spPr>
            <a:xfrm rot="-5400000">
              <a:off x="6413377"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83" name="Google Shape;483;p29"/>
            <p:cNvSpPr/>
            <p:nvPr/>
          </p:nvSpPr>
          <p:spPr>
            <a:xfrm rot="-5400000">
              <a:off x="6413377"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84" name="Google Shape;484;p29"/>
            <p:cNvSpPr/>
            <p:nvPr/>
          </p:nvSpPr>
          <p:spPr>
            <a:xfrm rot="-5400000">
              <a:off x="6688041"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85" name="Google Shape;485;p29"/>
            <p:cNvSpPr/>
            <p:nvPr/>
          </p:nvSpPr>
          <p:spPr>
            <a:xfrm rot="-5400000">
              <a:off x="6688041"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86" name="Google Shape;486;p29"/>
            <p:cNvSpPr/>
            <p:nvPr/>
          </p:nvSpPr>
          <p:spPr>
            <a:xfrm rot="-5400000">
              <a:off x="6688041"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87" name="Google Shape;487;p29"/>
            <p:cNvSpPr/>
            <p:nvPr/>
          </p:nvSpPr>
          <p:spPr>
            <a:xfrm rot="-5400000">
              <a:off x="6688041"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88" name="Google Shape;488;p29"/>
            <p:cNvSpPr/>
            <p:nvPr/>
          </p:nvSpPr>
          <p:spPr>
            <a:xfrm rot="-5400000">
              <a:off x="6688041"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89" name="Google Shape;489;p29"/>
            <p:cNvSpPr/>
            <p:nvPr/>
          </p:nvSpPr>
          <p:spPr>
            <a:xfrm rot="-5400000">
              <a:off x="6688041"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90" name="Google Shape;490;p29"/>
            <p:cNvSpPr/>
            <p:nvPr/>
          </p:nvSpPr>
          <p:spPr>
            <a:xfrm rot="-5400000">
              <a:off x="6688041"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91" name="Google Shape;491;p29"/>
            <p:cNvSpPr/>
            <p:nvPr/>
          </p:nvSpPr>
          <p:spPr>
            <a:xfrm rot="-5400000">
              <a:off x="6688041" y="2326117"/>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92" name="Google Shape;492;p29"/>
            <p:cNvSpPr/>
            <p:nvPr/>
          </p:nvSpPr>
          <p:spPr>
            <a:xfrm rot="-5400000">
              <a:off x="6688041"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93" name="Google Shape;493;p29"/>
            <p:cNvSpPr/>
            <p:nvPr/>
          </p:nvSpPr>
          <p:spPr>
            <a:xfrm rot="-5400000">
              <a:off x="6688041"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94" name="Google Shape;494;p29"/>
            <p:cNvSpPr/>
            <p:nvPr/>
          </p:nvSpPr>
          <p:spPr>
            <a:xfrm rot="-5400000">
              <a:off x="6962705"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95" name="Google Shape;495;p29"/>
            <p:cNvSpPr/>
            <p:nvPr/>
          </p:nvSpPr>
          <p:spPr>
            <a:xfrm rot="-5400000">
              <a:off x="6962705"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96" name="Google Shape;496;p29"/>
            <p:cNvSpPr/>
            <p:nvPr/>
          </p:nvSpPr>
          <p:spPr>
            <a:xfrm rot="-5400000">
              <a:off x="6962705"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97" name="Google Shape;497;p29"/>
            <p:cNvSpPr/>
            <p:nvPr/>
          </p:nvSpPr>
          <p:spPr>
            <a:xfrm rot="-5400000">
              <a:off x="6962705"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98" name="Google Shape;498;p29"/>
            <p:cNvSpPr/>
            <p:nvPr/>
          </p:nvSpPr>
          <p:spPr>
            <a:xfrm rot="-5400000">
              <a:off x="6962705"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499" name="Google Shape;499;p29"/>
            <p:cNvSpPr/>
            <p:nvPr/>
          </p:nvSpPr>
          <p:spPr>
            <a:xfrm rot="-5400000">
              <a:off x="6962705"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00" name="Google Shape;500;p29"/>
            <p:cNvSpPr/>
            <p:nvPr/>
          </p:nvSpPr>
          <p:spPr>
            <a:xfrm rot="-5400000">
              <a:off x="6962705"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01" name="Google Shape;501;p29"/>
            <p:cNvSpPr/>
            <p:nvPr/>
          </p:nvSpPr>
          <p:spPr>
            <a:xfrm rot="-5400000">
              <a:off x="6962705" y="2326117"/>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02" name="Google Shape;502;p29"/>
            <p:cNvSpPr/>
            <p:nvPr/>
          </p:nvSpPr>
          <p:spPr>
            <a:xfrm rot="-5400000">
              <a:off x="6962705"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03" name="Google Shape;503;p29"/>
            <p:cNvSpPr/>
            <p:nvPr/>
          </p:nvSpPr>
          <p:spPr>
            <a:xfrm rot="-5400000">
              <a:off x="6962705"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04" name="Google Shape;504;p29"/>
            <p:cNvSpPr/>
            <p:nvPr/>
          </p:nvSpPr>
          <p:spPr>
            <a:xfrm rot="-5400000">
              <a:off x="7237369"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05" name="Google Shape;505;p29"/>
            <p:cNvSpPr/>
            <p:nvPr/>
          </p:nvSpPr>
          <p:spPr>
            <a:xfrm rot="-5400000">
              <a:off x="7237369"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06" name="Google Shape;506;p29"/>
            <p:cNvSpPr/>
            <p:nvPr/>
          </p:nvSpPr>
          <p:spPr>
            <a:xfrm rot="-5400000">
              <a:off x="7237369"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07" name="Google Shape;507;p29"/>
            <p:cNvSpPr/>
            <p:nvPr/>
          </p:nvSpPr>
          <p:spPr>
            <a:xfrm rot="-5400000">
              <a:off x="7237369"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08" name="Google Shape;508;p29"/>
            <p:cNvSpPr/>
            <p:nvPr/>
          </p:nvSpPr>
          <p:spPr>
            <a:xfrm rot="-5400000">
              <a:off x="7237369"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09" name="Google Shape;509;p29"/>
            <p:cNvSpPr/>
            <p:nvPr/>
          </p:nvSpPr>
          <p:spPr>
            <a:xfrm rot="-5400000">
              <a:off x="7237369"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10" name="Google Shape;510;p29"/>
            <p:cNvSpPr/>
            <p:nvPr/>
          </p:nvSpPr>
          <p:spPr>
            <a:xfrm rot="-5400000">
              <a:off x="7237369"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11" name="Google Shape;511;p29"/>
            <p:cNvSpPr/>
            <p:nvPr/>
          </p:nvSpPr>
          <p:spPr>
            <a:xfrm rot="-5400000">
              <a:off x="7237369" y="2326117"/>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12" name="Google Shape;512;p29"/>
            <p:cNvSpPr/>
            <p:nvPr/>
          </p:nvSpPr>
          <p:spPr>
            <a:xfrm rot="-5400000">
              <a:off x="7237369"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13" name="Google Shape;513;p29"/>
            <p:cNvSpPr/>
            <p:nvPr/>
          </p:nvSpPr>
          <p:spPr>
            <a:xfrm rot="-5400000">
              <a:off x="7237369"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14" name="Google Shape;514;p29"/>
            <p:cNvSpPr/>
            <p:nvPr/>
          </p:nvSpPr>
          <p:spPr>
            <a:xfrm rot="-5400000">
              <a:off x="7512033"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15" name="Google Shape;515;p29"/>
            <p:cNvSpPr/>
            <p:nvPr/>
          </p:nvSpPr>
          <p:spPr>
            <a:xfrm rot="-5400000">
              <a:off x="7512033"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16" name="Google Shape;516;p29"/>
            <p:cNvSpPr/>
            <p:nvPr/>
          </p:nvSpPr>
          <p:spPr>
            <a:xfrm rot="-5400000">
              <a:off x="7512033"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17" name="Google Shape;517;p29"/>
            <p:cNvSpPr/>
            <p:nvPr/>
          </p:nvSpPr>
          <p:spPr>
            <a:xfrm rot="-5400000">
              <a:off x="7512033"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18" name="Google Shape;518;p29"/>
            <p:cNvSpPr/>
            <p:nvPr/>
          </p:nvSpPr>
          <p:spPr>
            <a:xfrm rot="-5400000">
              <a:off x="7512033"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19" name="Google Shape;519;p29"/>
            <p:cNvSpPr/>
            <p:nvPr/>
          </p:nvSpPr>
          <p:spPr>
            <a:xfrm rot="-5400000">
              <a:off x="7512033"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20" name="Google Shape;520;p29"/>
            <p:cNvSpPr/>
            <p:nvPr/>
          </p:nvSpPr>
          <p:spPr>
            <a:xfrm rot="-5400000">
              <a:off x="7512033"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21" name="Google Shape;521;p29"/>
            <p:cNvSpPr/>
            <p:nvPr/>
          </p:nvSpPr>
          <p:spPr>
            <a:xfrm rot="-5400000">
              <a:off x="7512033" y="2326117"/>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22" name="Google Shape;522;p29"/>
            <p:cNvSpPr/>
            <p:nvPr/>
          </p:nvSpPr>
          <p:spPr>
            <a:xfrm rot="-5400000">
              <a:off x="7512033"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23" name="Google Shape;523;p29"/>
            <p:cNvSpPr/>
            <p:nvPr/>
          </p:nvSpPr>
          <p:spPr>
            <a:xfrm rot="-5400000">
              <a:off x="7512033"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24" name="Google Shape;524;p29"/>
            <p:cNvSpPr/>
            <p:nvPr/>
          </p:nvSpPr>
          <p:spPr>
            <a:xfrm rot="-5400000">
              <a:off x="7786697"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25" name="Google Shape;525;p29"/>
            <p:cNvSpPr/>
            <p:nvPr/>
          </p:nvSpPr>
          <p:spPr>
            <a:xfrm rot="-5400000">
              <a:off x="7786697"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26" name="Google Shape;526;p29"/>
            <p:cNvSpPr/>
            <p:nvPr/>
          </p:nvSpPr>
          <p:spPr>
            <a:xfrm rot="-5400000">
              <a:off x="7786697"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27" name="Google Shape;527;p29"/>
            <p:cNvSpPr/>
            <p:nvPr/>
          </p:nvSpPr>
          <p:spPr>
            <a:xfrm rot="-5400000">
              <a:off x="7786697"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28" name="Google Shape;528;p29"/>
            <p:cNvSpPr/>
            <p:nvPr/>
          </p:nvSpPr>
          <p:spPr>
            <a:xfrm rot="-5400000">
              <a:off x="7786697"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29" name="Google Shape;529;p29"/>
            <p:cNvSpPr/>
            <p:nvPr/>
          </p:nvSpPr>
          <p:spPr>
            <a:xfrm rot="-5400000">
              <a:off x="7786697"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30" name="Google Shape;530;p29"/>
            <p:cNvSpPr/>
            <p:nvPr/>
          </p:nvSpPr>
          <p:spPr>
            <a:xfrm rot="-5400000">
              <a:off x="7786697"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31" name="Google Shape;531;p29"/>
            <p:cNvSpPr/>
            <p:nvPr/>
          </p:nvSpPr>
          <p:spPr>
            <a:xfrm rot="-5400000">
              <a:off x="7786697" y="2326117"/>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32" name="Google Shape;532;p29"/>
            <p:cNvSpPr/>
            <p:nvPr/>
          </p:nvSpPr>
          <p:spPr>
            <a:xfrm rot="-5400000">
              <a:off x="7786697"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33" name="Google Shape;533;p29"/>
            <p:cNvSpPr/>
            <p:nvPr/>
          </p:nvSpPr>
          <p:spPr>
            <a:xfrm rot="-5400000">
              <a:off x="7786697"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34" name="Google Shape;534;p29"/>
            <p:cNvSpPr/>
            <p:nvPr/>
          </p:nvSpPr>
          <p:spPr>
            <a:xfrm rot="-5400000">
              <a:off x="8061364"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35" name="Google Shape;535;p29"/>
            <p:cNvSpPr/>
            <p:nvPr/>
          </p:nvSpPr>
          <p:spPr>
            <a:xfrm rot="-5400000">
              <a:off x="8061364"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36" name="Google Shape;536;p29"/>
            <p:cNvSpPr/>
            <p:nvPr/>
          </p:nvSpPr>
          <p:spPr>
            <a:xfrm rot="-5400000">
              <a:off x="8061364"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37" name="Google Shape;537;p29"/>
            <p:cNvSpPr/>
            <p:nvPr/>
          </p:nvSpPr>
          <p:spPr>
            <a:xfrm rot="-5400000">
              <a:off x="8061364"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38" name="Google Shape;538;p29"/>
            <p:cNvSpPr/>
            <p:nvPr/>
          </p:nvSpPr>
          <p:spPr>
            <a:xfrm rot="-5400000">
              <a:off x="8061364"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39" name="Google Shape;539;p29"/>
            <p:cNvSpPr/>
            <p:nvPr/>
          </p:nvSpPr>
          <p:spPr>
            <a:xfrm rot="-5400000">
              <a:off x="8061364" y="287544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40" name="Google Shape;540;p29"/>
            <p:cNvSpPr/>
            <p:nvPr/>
          </p:nvSpPr>
          <p:spPr>
            <a:xfrm rot="-5400000">
              <a:off x="8061364" y="260078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41" name="Google Shape;541;p29"/>
            <p:cNvSpPr/>
            <p:nvPr/>
          </p:nvSpPr>
          <p:spPr>
            <a:xfrm rot="-5400000">
              <a:off x="8061364" y="2326117"/>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42" name="Google Shape;542;p29"/>
            <p:cNvSpPr/>
            <p:nvPr/>
          </p:nvSpPr>
          <p:spPr>
            <a:xfrm rot="-5400000">
              <a:off x="8061364"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43" name="Google Shape;543;p29"/>
            <p:cNvSpPr/>
            <p:nvPr/>
          </p:nvSpPr>
          <p:spPr>
            <a:xfrm rot="-5400000">
              <a:off x="8061364"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grpSp>
        <p:nvGrpSpPr>
          <p:cNvPr id="544" name="Google Shape;544;p29"/>
          <p:cNvGrpSpPr/>
          <p:nvPr/>
        </p:nvGrpSpPr>
        <p:grpSpPr>
          <a:xfrm>
            <a:off x="8942185" y="2023991"/>
            <a:ext cx="2705979" cy="2705980"/>
            <a:chOff x="8942185" y="1776785"/>
            <a:chExt cx="2705979" cy="2705980"/>
          </a:xfrm>
        </p:grpSpPr>
        <p:sp>
          <p:nvSpPr>
            <p:cNvPr id="545" name="Google Shape;545;p29"/>
            <p:cNvSpPr/>
            <p:nvPr/>
          </p:nvSpPr>
          <p:spPr>
            <a:xfrm rot="-5400000">
              <a:off x="8942185"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46" name="Google Shape;546;p29"/>
            <p:cNvSpPr/>
            <p:nvPr/>
          </p:nvSpPr>
          <p:spPr>
            <a:xfrm rot="-5400000">
              <a:off x="8942185"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47" name="Google Shape;547;p29"/>
            <p:cNvSpPr/>
            <p:nvPr/>
          </p:nvSpPr>
          <p:spPr>
            <a:xfrm rot="-5400000">
              <a:off x="8942185"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48" name="Google Shape;548;p29"/>
            <p:cNvSpPr/>
            <p:nvPr/>
          </p:nvSpPr>
          <p:spPr>
            <a:xfrm rot="-5400000">
              <a:off x="8942185"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49" name="Google Shape;549;p29"/>
            <p:cNvSpPr/>
            <p:nvPr/>
          </p:nvSpPr>
          <p:spPr>
            <a:xfrm rot="-5400000">
              <a:off x="8942185"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50" name="Google Shape;550;p29"/>
            <p:cNvSpPr/>
            <p:nvPr/>
          </p:nvSpPr>
          <p:spPr>
            <a:xfrm rot="-5400000">
              <a:off x="8942185" y="2875445"/>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51" name="Google Shape;551;p29"/>
            <p:cNvSpPr/>
            <p:nvPr/>
          </p:nvSpPr>
          <p:spPr>
            <a:xfrm rot="-5400000">
              <a:off x="8942185" y="2600781"/>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52" name="Google Shape;552;p29"/>
            <p:cNvSpPr/>
            <p:nvPr/>
          </p:nvSpPr>
          <p:spPr>
            <a:xfrm rot="-5400000">
              <a:off x="8942185" y="2326117"/>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53" name="Google Shape;553;p29"/>
            <p:cNvSpPr/>
            <p:nvPr/>
          </p:nvSpPr>
          <p:spPr>
            <a:xfrm rot="-5400000">
              <a:off x="8942185"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54" name="Google Shape;554;p29"/>
            <p:cNvSpPr/>
            <p:nvPr/>
          </p:nvSpPr>
          <p:spPr>
            <a:xfrm rot="-5400000">
              <a:off x="8942185"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55" name="Google Shape;555;p29"/>
            <p:cNvSpPr/>
            <p:nvPr/>
          </p:nvSpPr>
          <p:spPr>
            <a:xfrm rot="-5400000">
              <a:off x="9216849"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56" name="Google Shape;556;p29"/>
            <p:cNvSpPr/>
            <p:nvPr/>
          </p:nvSpPr>
          <p:spPr>
            <a:xfrm rot="-5400000">
              <a:off x="9216849"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57" name="Google Shape;557;p29"/>
            <p:cNvSpPr/>
            <p:nvPr/>
          </p:nvSpPr>
          <p:spPr>
            <a:xfrm rot="-5400000">
              <a:off x="9216849"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58" name="Google Shape;558;p29"/>
            <p:cNvSpPr/>
            <p:nvPr/>
          </p:nvSpPr>
          <p:spPr>
            <a:xfrm rot="-5400000">
              <a:off x="9216849"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59" name="Google Shape;559;p29"/>
            <p:cNvSpPr/>
            <p:nvPr/>
          </p:nvSpPr>
          <p:spPr>
            <a:xfrm rot="-5400000">
              <a:off x="9216849"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60" name="Google Shape;560;p29"/>
            <p:cNvSpPr/>
            <p:nvPr/>
          </p:nvSpPr>
          <p:spPr>
            <a:xfrm rot="-5400000">
              <a:off x="9216849" y="2875445"/>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61" name="Google Shape;561;p29"/>
            <p:cNvSpPr/>
            <p:nvPr/>
          </p:nvSpPr>
          <p:spPr>
            <a:xfrm rot="-5400000">
              <a:off x="9216849" y="2600781"/>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62" name="Google Shape;562;p29"/>
            <p:cNvSpPr/>
            <p:nvPr/>
          </p:nvSpPr>
          <p:spPr>
            <a:xfrm rot="-5400000">
              <a:off x="9216849" y="2326117"/>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63" name="Google Shape;563;p29"/>
            <p:cNvSpPr/>
            <p:nvPr/>
          </p:nvSpPr>
          <p:spPr>
            <a:xfrm rot="-5400000">
              <a:off x="9216849"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64" name="Google Shape;564;p29"/>
            <p:cNvSpPr/>
            <p:nvPr/>
          </p:nvSpPr>
          <p:spPr>
            <a:xfrm rot="-5400000">
              <a:off x="9216849"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65" name="Google Shape;565;p29"/>
            <p:cNvSpPr/>
            <p:nvPr/>
          </p:nvSpPr>
          <p:spPr>
            <a:xfrm rot="-5400000">
              <a:off x="9491513"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66" name="Google Shape;566;p29"/>
            <p:cNvSpPr/>
            <p:nvPr/>
          </p:nvSpPr>
          <p:spPr>
            <a:xfrm rot="-5400000">
              <a:off x="9491513"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67" name="Google Shape;567;p29"/>
            <p:cNvSpPr/>
            <p:nvPr/>
          </p:nvSpPr>
          <p:spPr>
            <a:xfrm rot="-5400000">
              <a:off x="9491513"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68" name="Google Shape;568;p29"/>
            <p:cNvSpPr/>
            <p:nvPr/>
          </p:nvSpPr>
          <p:spPr>
            <a:xfrm rot="-5400000">
              <a:off x="9491513"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69" name="Google Shape;569;p29"/>
            <p:cNvSpPr/>
            <p:nvPr/>
          </p:nvSpPr>
          <p:spPr>
            <a:xfrm rot="-5400000">
              <a:off x="9491513"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70" name="Google Shape;570;p29"/>
            <p:cNvSpPr/>
            <p:nvPr/>
          </p:nvSpPr>
          <p:spPr>
            <a:xfrm rot="-5400000">
              <a:off x="9491513" y="2875445"/>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71" name="Google Shape;571;p29"/>
            <p:cNvSpPr/>
            <p:nvPr/>
          </p:nvSpPr>
          <p:spPr>
            <a:xfrm rot="-5400000">
              <a:off x="9491513" y="2600781"/>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72" name="Google Shape;572;p29"/>
            <p:cNvSpPr/>
            <p:nvPr/>
          </p:nvSpPr>
          <p:spPr>
            <a:xfrm rot="-5400000">
              <a:off x="9491513" y="2326117"/>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73" name="Google Shape;573;p29"/>
            <p:cNvSpPr/>
            <p:nvPr/>
          </p:nvSpPr>
          <p:spPr>
            <a:xfrm rot="-5400000">
              <a:off x="9491513"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74" name="Google Shape;574;p29"/>
            <p:cNvSpPr/>
            <p:nvPr/>
          </p:nvSpPr>
          <p:spPr>
            <a:xfrm rot="-5400000">
              <a:off x="9491513"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75" name="Google Shape;575;p29"/>
            <p:cNvSpPr/>
            <p:nvPr/>
          </p:nvSpPr>
          <p:spPr>
            <a:xfrm rot="-5400000">
              <a:off x="9766177"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76" name="Google Shape;576;p29"/>
            <p:cNvSpPr/>
            <p:nvPr/>
          </p:nvSpPr>
          <p:spPr>
            <a:xfrm rot="-5400000">
              <a:off x="9766177"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77" name="Google Shape;577;p29"/>
            <p:cNvSpPr/>
            <p:nvPr/>
          </p:nvSpPr>
          <p:spPr>
            <a:xfrm rot="-5400000">
              <a:off x="9766177"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78" name="Google Shape;578;p29"/>
            <p:cNvSpPr/>
            <p:nvPr/>
          </p:nvSpPr>
          <p:spPr>
            <a:xfrm rot="-5400000">
              <a:off x="9766177"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79" name="Google Shape;579;p29"/>
            <p:cNvSpPr/>
            <p:nvPr/>
          </p:nvSpPr>
          <p:spPr>
            <a:xfrm rot="-5400000">
              <a:off x="9766177"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80" name="Google Shape;580;p29"/>
            <p:cNvSpPr/>
            <p:nvPr/>
          </p:nvSpPr>
          <p:spPr>
            <a:xfrm rot="-5400000">
              <a:off x="9766177" y="2875445"/>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81" name="Google Shape;581;p29"/>
            <p:cNvSpPr/>
            <p:nvPr/>
          </p:nvSpPr>
          <p:spPr>
            <a:xfrm rot="-5400000">
              <a:off x="9766177" y="2600781"/>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82" name="Google Shape;582;p29"/>
            <p:cNvSpPr/>
            <p:nvPr/>
          </p:nvSpPr>
          <p:spPr>
            <a:xfrm rot="-5400000">
              <a:off x="9766177" y="2326117"/>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83" name="Google Shape;583;p29"/>
            <p:cNvSpPr/>
            <p:nvPr/>
          </p:nvSpPr>
          <p:spPr>
            <a:xfrm rot="-5400000">
              <a:off x="9766177"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84" name="Google Shape;584;p29"/>
            <p:cNvSpPr/>
            <p:nvPr/>
          </p:nvSpPr>
          <p:spPr>
            <a:xfrm rot="-5400000">
              <a:off x="9766177"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85" name="Google Shape;585;p29"/>
            <p:cNvSpPr/>
            <p:nvPr/>
          </p:nvSpPr>
          <p:spPr>
            <a:xfrm rot="-5400000">
              <a:off x="10040841"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86" name="Google Shape;586;p29"/>
            <p:cNvSpPr/>
            <p:nvPr/>
          </p:nvSpPr>
          <p:spPr>
            <a:xfrm rot="-5400000">
              <a:off x="10040841"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87" name="Google Shape;587;p29"/>
            <p:cNvSpPr/>
            <p:nvPr/>
          </p:nvSpPr>
          <p:spPr>
            <a:xfrm rot="-5400000">
              <a:off x="10040841"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88" name="Google Shape;588;p29"/>
            <p:cNvSpPr/>
            <p:nvPr/>
          </p:nvSpPr>
          <p:spPr>
            <a:xfrm rot="-5400000">
              <a:off x="10040841"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89" name="Google Shape;589;p29"/>
            <p:cNvSpPr/>
            <p:nvPr/>
          </p:nvSpPr>
          <p:spPr>
            <a:xfrm rot="-5400000">
              <a:off x="10040841"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90" name="Google Shape;590;p29"/>
            <p:cNvSpPr/>
            <p:nvPr/>
          </p:nvSpPr>
          <p:spPr>
            <a:xfrm rot="-5400000">
              <a:off x="10040841" y="2875445"/>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91" name="Google Shape;591;p29"/>
            <p:cNvSpPr/>
            <p:nvPr/>
          </p:nvSpPr>
          <p:spPr>
            <a:xfrm rot="-5400000">
              <a:off x="10040841" y="2600781"/>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92" name="Google Shape;592;p29"/>
            <p:cNvSpPr/>
            <p:nvPr/>
          </p:nvSpPr>
          <p:spPr>
            <a:xfrm rot="-5400000">
              <a:off x="10040841" y="2326117"/>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93" name="Google Shape;593;p29"/>
            <p:cNvSpPr/>
            <p:nvPr/>
          </p:nvSpPr>
          <p:spPr>
            <a:xfrm rot="-5400000">
              <a:off x="10040841"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94" name="Google Shape;594;p29"/>
            <p:cNvSpPr/>
            <p:nvPr/>
          </p:nvSpPr>
          <p:spPr>
            <a:xfrm rot="-5400000">
              <a:off x="10040841"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95" name="Google Shape;595;p29"/>
            <p:cNvSpPr/>
            <p:nvPr/>
          </p:nvSpPr>
          <p:spPr>
            <a:xfrm rot="-5400000">
              <a:off x="10315505"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96" name="Google Shape;596;p29"/>
            <p:cNvSpPr/>
            <p:nvPr/>
          </p:nvSpPr>
          <p:spPr>
            <a:xfrm rot="-5400000">
              <a:off x="10315505"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97" name="Google Shape;597;p29"/>
            <p:cNvSpPr/>
            <p:nvPr/>
          </p:nvSpPr>
          <p:spPr>
            <a:xfrm rot="-5400000">
              <a:off x="10315505"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98" name="Google Shape;598;p29"/>
            <p:cNvSpPr/>
            <p:nvPr/>
          </p:nvSpPr>
          <p:spPr>
            <a:xfrm rot="-5400000">
              <a:off x="10315505"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599" name="Google Shape;599;p29"/>
            <p:cNvSpPr/>
            <p:nvPr/>
          </p:nvSpPr>
          <p:spPr>
            <a:xfrm rot="-5400000">
              <a:off x="10315505"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00" name="Google Shape;600;p29"/>
            <p:cNvSpPr/>
            <p:nvPr/>
          </p:nvSpPr>
          <p:spPr>
            <a:xfrm rot="-5400000">
              <a:off x="10315505" y="2875445"/>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01" name="Google Shape;601;p29"/>
            <p:cNvSpPr/>
            <p:nvPr/>
          </p:nvSpPr>
          <p:spPr>
            <a:xfrm rot="-5400000">
              <a:off x="10315505" y="2600781"/>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02" name="Google Shape;602;p29"/>
            <p:cNvSpPr/>
            <p:nvPr/>
          </p:nvSpPr>
          <p:spPr>
            <a:xfrm rot="-5400000">
              <a:off x="10315505" y="2326117"/>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03" name="Google Shape;603;p29"/>
            <p:cNvSpPr/>
            <p:nvPr/>
          </p:nvSpPr>
          <p:spPr>
            <a:xfrm rot="-5400000">
              <a:off x="10315505"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04" name="Google Shape;604;p29"/>
            <p:cNvSpPr/>
            <p:nvPr/>
          </p:nvSpPr>
          <p:spPr>
            <a:xfrm rot="-5400000">
              <a:off x="10315505"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05" name="Google Shape;605;p29"/>
            <p:cNvSpPr/>
            <p:nvPr/>
          </p:nvSpPr>
          <p:spPr>
            <a:xfrm rot="-5400000">
              <a:off x="10590169"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06" name="Google Shape;606;p29"/>
            <p:cNvSpPr/>
            <p:nvPr/>
          </p:nvSpPr>
          <p:spPr>
            <a:xfrm rot="-5400000">
              <a:off x="10590169"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07" name="Google Shape;607;p29"/>
            <p:cNvSpPr/>
            <p:nvPr/>
          </p:nvSpPr>
          <p:spPr>
            <a:xfrm rot="-5400000">
              <a:off x="10590169"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08" name="Google Shape;608;p29"/>
            <p:cNvSpPr/>
            <p:nvPr/>
          </p:nvSpPr>
          <p:spPr>
            <a:xfrm rot="-5400000">
              <a:off x="10590169"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09" name="Google Shape;609;p29"/>
            <p:cNvSpPr/>
            <p:nvPr/>
          </p:nvSpPr>
          <p:spPr>
            <a:xfrm rot="-5400000">
              <a:off x="10590169"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10" name="Google Shape;610;p29"/>
            <p:cNvSpPr/>
            <p:nvPr/>
          </p:nvSpPr>
          <p:spPr>
            <a:xfrm rot="-5400000">
              <a:off x="10590169" y="2875445"/>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11" name="Google Shape;611;p29"/>
            <p:cNvSpPr/>
            <p:nvPr/>
          </p:nvSpPr>
          <p:spPr>
            <a:xfrm rot="-5400000">
              <a:off x="10590169" y="2600781"/>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12" name="Google Shape;612;p29"/>
            <p:cNvSpPr/>
            <p:nvPr/>
          </p:nvSpPr>
          <p:spPr>
            <a:xfrm rot="-5400000">
              <a:off x="10590169" y="2326117"/>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13" name="Google Shape;613;p29"/>
            <p:cNvSpPr/>
            <p:nvPr/>
          </p:nvSpPr>
          <p:spPr>
            <a:xfrm rot="-5400000">
              <a:off x="10590169"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14" name="Google Shape;614;p29"/>
            <p:cNvSpPr/>
            <p:nvPr/>
          </p:nvSpPr>
          <p:spPr>
            <a:xfrm rot="-5400000">
              <a:off x="10590169"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15" name="Google Shape;615;p29"/>
            <p:cNvSpPr/>
            <p:nvPr/>
          </p:nvSpPr>
          <p:spPr>
            <a:xfrm rot="-5400000">
              <a:off x="10864833"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16" name="Google Shape;616;p29"/>
            <p:cNvSpPr/>
            <p:nvPr/>
          </p:nvSpPr>
          <p:spPr>
            <a:xfrm rot="-5400000">
              <a:off x="10864833"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17" name="Google Shape;617;p29"/>
            <p:cNvSpPr/>
            <p:nvPr/>
          </p:nvSpPr>
          <p:spPr>
            <a:xfrm rot="-5400000">
              <a:off x="10864833"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18" name="Google Shape;618;p29"/>
            <p:cNvSpPr/>
            <p:nvPr/>
          </p:nvSpPr>
          <p:spPr>
            <a:xfrm rot="-5400000">
              <a:off x="10864833"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19" name="Google Shape;619;p29"/>
            <p:cNvSpPr/>
            <p:nvPr/>
          </p:nvSpPr>
          <p:spPr>
            <a:xfrm rot="-5400000">
              <a:off x="10864833"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20" name="Google Shape;620;p29"/>
            <p:cNvSpPr/>
            <p:nvPr/>
          </p:nvSpPr>
          <p:spPr>
            <a:xfrm rot="-5400000">
              <a:off x="10864833" y="2875445"/>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21" name="Google Shape;621;p29"/>
            <p:cNvSpPr/>
            <p:nvPr/>
          </p:nvSpPr>
          <p:spPr>
            <a:xfrm rot="-5400000">
              <a:off x="10864833" y="2600781"/>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22" name="Google Shape;622;p29"/>
            <p:cNvSpPr/>
            <p:nvPr/>
          </p:nvSpPr>
          <p:spPr>
            <a:xfrm rot="-5400000">
              <a:off x="10864833" y="2326117"/>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23" name="Google Shape;623;p29"/>
            <p:cNvSpPr/>
            <p:nvPr/>
          </p:nvSpPr>
          <p:spPr>
            <a:xfrm rot="-5400000">
              <a:off x="10864833"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24" name="Google Shape;624;p29"/>
            <p:cNvSpPr/>
            <p:nvPr/>
          </p:nvSpPr>
          <p:spPr>
            <a:xfrm rot="-5400000">
              <a:off x="10864833"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25" name="Google Shape;625;p29"/>
            <p:cNvSpPr/>
            <p:nvPr/>
          </p:nvSpPr>
          <p:spPr>
            <a:xfrm rot="-5400000">
              <a:off x="11139497"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26" name="Google Shape;626;p29"/>
            <p:cNvSpPr/>
            <p:nvPr/>
          </p:nvSpPr>
          <p:spPr>
            <a:xfrm rot="-5400000">
              <a:off x="11139497"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27" name="Google Shape;627;p29"/>
            <p:cNvSpPr/>
            <p:nvPr/>
          </p:nvSpPr>
          <p:spPr>
            <a:xfrm rot="-5400000">
              <a:off x="11139497"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28" name="Google Shape;628;p29"/>
            <p:cNvSpPr/>
            <p:nvPr/>
          </p:nvSpPr>
          <p:spPr>
            <a:xfrm rot="-5400000">
              <a:off x="11139497"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29" name="Google Shape;629;p29"/>
            <p:cNvSpPr/>
            <p:nvPr/>
          </p:nvSpPr>
          <p:spPr>
            <a:xfrm rot="-5400000">
              <a:off x="11139497"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30" name="Google Shape;630;p29"/>
            <p:cNvSpPr/>
            <p:nvPr/>
          </p:nvSpPr>
          <p:spPr>
            <a:xfrm rot="-5400000">
              <a:off x="11139497" y="2875445"/>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31" name="Google Shape;631;p29"/>
            <p:cNvSpPr/>
            <p:nvPr/>
          </p:nvSpPr>
          <p:spPr>
            <a:xfrm rot="-5400000">
              <a:off x="11139497" y="2600781"/>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32" name="Google Shape;632;p29"/>
            <p:cNvSpPr/>
            <p:nvPr/>
          </p:nvSpPr>
          <p:spPr>
            <a:xfrm rot="-5400000">
              <a:off x="11139497" y="2326117"/>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33" name="Google Shape;633;p29"/>
            <p:cNvSpPr/>
            <p:nvPr/>
          </p:nvSpPr>
          <p:spPr>
            <a:xfrm rot="-5400000">
              <a:off x="11139497"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34" name="Google Shape;634;p29"/>
            <p:cNvSpPr/>
            <p:nvPr/>
          </p:nvSpPr>
          <p:spPr>
            <a:xfrm rot="-5400000">
              <a:off x="11139497"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35" name="Google Shape;635;p29"/>
            <p:cNvSpPr/>
            <p:nvPr/>
          </p:nvSpPr>
          <p:spPr>
            <a:xfrm rot="-5400000">
              <a:off x="11414164" y="4248765"/>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36" name="Google Shape;636;p29"/>
            <p:cNvSpPr/>
            <p:nvPr/>
          </p:nvSpPr>
          <p:spPr>
            <a:xfrm rot="-5400000">
              <a:off x="11414164" y="3974101"/>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37" name="Google Shape;637;p29"/>
            <p:cNvSpPr/>
            <p:nvPr/>
          </p:nvSpPr>
          <p:spPr>
            <a:xfrm rot="-5400000">
              <a:off x="11414164" y="3699437"/>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38" name="Google Shape;638;p29"/>
            <p:cNvSpPr/>
            <p:nvPr/>
          </p:nvSpPr>
          <p:spPr>
            <a:xfrm rot="-5400000">
              <a:off x="11414164" y="3424773"/>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39" name="Google Shape;639;p29"/>
            <p:cNvSpPr/>
            <p:nvPr/>
          </p:nvSpPr>
          <p:spPr>
            <a:xfrm rot="-5400000">
              <a:off x="11414164" y="3150109"/>
              <a:ext cx="234000" cy="234000"/>
            </a:xfrm>
            <a:prstGeom prst="ellipse">
              <a:avLst/>
            </a:prstGeom>
            <a:solidFill>
              <a:srgbClr val="E0E0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40" name="Google Shape;640;p29"/>
            <p:cNvSpPr/>
            <p:nvPr/>
          </p:nvSpPr>
          <p:spPr>
            <a:xfrm rot="-5400000">
              <a:off x="11414164" y="2875445"/>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41" name="Google Shape;641;p29"/>
            <p:cNvSpPr/>
            <p:nvPr/>
          </p:nvSpPr>
          <p:spPr>
            <a:xfrm rot="-5400000">
              <a:off x="11414164" y="2600781"/>
              <a:ext cx="234000" cy="234000"/>
            </a:xfrm>
            <a:prstGeom prst="ellipse">
              <a:avLst/>
            </a:prstGeom>
            <a:solidFill>
              <a:srgbClr val="71A0B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42" name="Google Shape;642;p29"/>
            <p:cNvSpPr/>
            <p:nvPr/>
          </p:nvSpPr>
          <p:spPr>
            <a:xfrm rot="-5400000">
              <a:off x="11414164" y="2326117"/>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43" name="Google Shape;643;p29"/>
            <p:cNvSpPr/>
            <p:nvPr/>
          </p:nvSpPr>
          <p:spPr>
            <a:xfrm rot="-5400000">
              <a:off x="11414164" y="2051453"/>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44" name="Google Shape;644;p29"/>
            <p:cNvSpPr/>
            <p:nvPr/>
          </p:nvSpPr>
          <p:spPr>
            <a:xfrm rot="-5400000">
              <a:off x="11414164" y="1776785"/>
              <a:ext cx="234000" cy="2340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30"/>
          <p:cNvSpPr/>
          <p:nvPr/>
        </p:nvSpPr>
        <p:spPr>
          <a:xfrm>
            <a:off x="6310313" y="1886096"/>
            <a:ext cx="4183742" cy="2451012"/>
          </a:xfrm>
          <a:prstGeom prst="roundRect">
            <a:avLst>
              <a:gd fmla="val 0" name="adj"/>
            </a:avLst>
          </a:prstGeom>
          <a:solidFill>
            <a:schemeClr val="accent5">
              <a:alpha val="12156"/>
            </a:schemeClr>
          </a:solidFill>
          <a:ln>
            <a:noFill/>
          </a:ln>
        </p:spPr>
        <p:txBody>
          <a:bodyPr anchorCtr="0" anchor="ctr" bIns="0" lIns="365750" spcFirstLastPara="1" rIns="36575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en-US" sz="1600" u="none" cap="none" strike="noStrike">
                <a:solidFill>
                  <a:schemeClr val="accent1"/>
                </a:solidFill>
                <a:latin typeface="Arial Narrow"/>
                <a:ea typeface="Arial Narrow"/>
                <a:cs typeface="Arial Narrow"/>
                <a:sym typeface="Arial Narrow"/>
              </a:rPr>
              <a:t>PD after ≥6 months of 1L ET</a:t>
            </a:r>
            <a:r>
              <a:rPr b="0" baseline="30000" i="0" lang="en-US" sz="1600" u="none" cap="none" strike="noStrike">
                <a:solidFill>
                  <a:schemeClr val="accent1"/>
                </a:solidFill>
                <a:latin typeface="Arial Narrow"/>
                <a:ea typeface="Arial Narrow"/>
                <a:cs typeface="Arial Narrow"/>
                <a:sym typeface="Arial Narrow"/>
              </a:rPr>
              <a:t>1</a:t>
            </a:r>
            <a:endParaRPr b="0" i="0" sz="14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600" u="none" cap="none" strike="noStrike">
                <a:solidFill>
                  <a:schemeClr val="accent1"/>
                </a:solidFill>
                <a:latin typeface="Arial Narrow"/>
                <a:ea typeface="Arial Narrow"/>
                <a:cs typeface="Arial Narrow"/>
                <a:sym typeface="Arial Narrow"/>
              </a:rPr>
              <a:t>or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600" u="none" cap="none" strike="noStrike">
                <a:solidFill>
                  <a:schemeClr val="accent1"/>
                </a:solidFill>
                <a:latin typeface="Arial Narrow"/>
                <a:ea typeface="Arial Narrow"/>
                <a:cs typeface="Arial Narrow"/>
                <a:sym typeface="Arial Narrow"/>
              </a:rPr>
              <a:t>PD after any duration of 2L+ </a:t>
            </a:r>
            <a:endParaRPr b="0" i="0" sz="1400" u="none" cap="none" strike="noStrike">
              <a:solidFill>
                <a:schemeClr val="accen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600" u="none" cap="none" strike="noStrike">
                <a:solidFill>
                  <a:schemeClr val="accent1"/>
                </a:solidFill>
                <a:latin typeface="Arial Narrow"/>
                <a:ea typeface="Arial Narrow"/>
                <a:cs typeface="Arial Narrow"/>
                <a:sym typeface="Arial Narrow"/>
              </a:rPr>
              <a:t>ET-based therapy</a:t>
            </a:r>
            <a:r>
              <a:rPr b="0" baseline="30000" i="0" lang="en-US" sz="1600" u="none" cap="none" strike="noStrike">
                <a:solidFill>
                  <a:schemeClr val="accent1"/>
                </a:solidFill>
                <a:latin typeface="Arial Narrow"/>
                <a:ea typeface="Arial Narrow"/>
                <a:cs typeface="Arial Narrow"/>
                <a:sym typeface="Arial Narrow"/>
              </a:rPr>
              <a:t>1</a:t>
            </a:r>
            <a:endParaRPr b="0" i="0" sz="1400" u="none" cap="none" strike="noStrike">
              <a:solidFill>
                <a:srgbClr val="000000"/>
              </a:solidFill>
              <a:latin typeface="Arial"/>
              <a:ea typeface="Arial"/>
              <a:cs typeface="Arial"/>
              <a:sym typeface="Arial"/>
            </a:endParaRPr>
          </a:p>
        </p:txBody>
      </p:sp>
      <p:sp>
        <p:nvSpPr>
          <p:cNvPr id="651" name="Google Shape;651;p30"/>
          <p:cNvSpPr/>
          <p:nvPr/>
        </p:nvSpPr>
        <p:spPr>
          <a:xfrm>
            <a:off x="6324283" y="4039344"/>
            <a:ext cx="4171951" cy="1152222"/>
          </a:xfrm>
          <a:custGeom>
            <a:rect b="b" l="l" r="r" t="t"/>
            <a:pathLst>
              <a:path extrusionOk="0" h="1152222" w="4171951">
                <a:moveTo>
                  <a:pt x="2085975" y="0"/>
                </a:moveTo>
                <a:cubicBezTo>
                  <a:pt x="2249692" y="0"/>
                  <a:pt x="2382874" y="133183"/>
                  <a:pt x="2382874" y="296899"/>
                </a:cubicBezTo>
                <a:lnTo>
                  <a:pt x="4171951" y="296899"/>
                </a:lnTo>
                <a:lnTo>
                  <a:pt x="4171951" y="481456"/>
                </a:lnTo>
                <a:lnTo>
                  <a:pt x="4171951" y="967665"/>
                </a:lnTo>
                <a:lnTo>
                  <a:pt x="4171951" y="1152222"/>
                </a:lnTo>
                <a:lnTo>
                  <a:pt x="0" y="1152222"/>
                </a:lnTo>
                <a:lnTo>
                  <a:pt x="0" y="967665"/>
                </a:lnTo>
                <a:lnTo>
                  <a:pt x="0" y="481456"/>
                </a:lnTo>
                <a:lnTo>
                  <a:pt x="0" y="296899"/>
                </a:lnTo>
                <a:lnTo>
                  <a:pt x="1789076" y="296899"/>
                </a:lnTo>
                <a:cubicBezTo>
                  <a:pt x="1789076" y="133183"/>
                  <a:pt x="1922259" y="0"/>
                  <a:pt x="2085975" y="0"/>
                </a:cubicBezTo>
                <a:close/>
              </a:path>
            </a:pathLst>
          </a:custGeom>
          <a:solidFill>
            <a:schemeClr val="lt1"/>
          </a:solidFill>
          <a:ln cap="flat" cmpd="sng" w="9525">
            <a:solidFill>
              <a:schemeClr val="accent1"/>
            </a:solidFill>
            <a:prstDash val="solid"/>
            <a:miter lim="8000"/>
            <a:headEnd len="sm" w="sm" type="none"/>
            <a:tailEnd len="sm" w="sm" type="none"/>
          </a:ln>
        </p:spPr>
        <p:txBody>
          <a:bodyPr anchorCtr="0" anchor="ctr" bIns="45700" lIns="91425" spcFirstLastPara="1" rIns="91425" wrap="square" tIns="365750">
            <a:noAutofit/>
          </a:bodyPr>
          <a:lstStyle/>
          <a:p>
            <a:pPr indent="0" lvl="0" marL="0" marR="0" rtl="0" algn="ctr">
              <a:lnSpc>
                <a:spcPct val="100000"/>
              </a:lnSpc>
              <a:spcBef>
                <a:spcPts val="0"/>
              </a:spcBef>
              <a:spcAft>
                <a:spcPts val="0"/>
              </a:spcAft>
              <a:buClr>
                <a:srgbClr val="000000"/>
              </a:buClr>
              <a:buSzPts val="2968"/>
              <a:buFont typeface="Arial"/>
              <a:buNone/>
            </a:pPr>
            <a:r>
              <a:rPr b="1" i="0" lang="en-US" sz="1600" u="none" cap="none" strike="noStrike">
                <a:solidFill>
                  <a:schemeClr val="accent1"/>
                </a:solidFill>
                <a:latin typeface="Arial Narrow"/>
                <a:ea typeface="Arial Narrow"/>
                <a:cs typeface="Arial Narrow"/>
                <a:sym typeface="Arial Narrow"/>
              </a:rPr>
              <a:t>Eligible for ET regimens</a:t>
            </a:r>
            <a:endParaRPr b="0" i="0" sz="1400" u="none" cap="none" strike="noStrike">
              <a:solidFill>
                <a:schemeClr val="accent1"/>
              </a:solidFill>
              <a:latin typeface="Arial"/>
              <a:ea typeface="Arial"/>
              <a:cs typeface="Arial"/>
              <a:sym typeface="Arial"/>
            </a:endParaRPr>
          </a:p>
        </p:txBody>
      </p:sp>
      <p:sp>
        <p:nvSpPr>
          <p:cNvPr id="652" name="Google Shape;652;p30"/>
          <p:cNvSpPr txBox="1"/>
          <p:nvPr>
            <p:ph idx="12" type="sldNum"/>
          </p:nvPr>
        </p:nvSpPr>
        <p:spPr>
          <a:xfrm>
            <a:off x="0" y="6283764"/>
            <a:ext cx="431800" cy="131027"/>
          </a:xfrm>
          <a:prstGeom prst="rect">
            <a:avLst/>
          </a:prstGeom>
          <a:noFill/>
          <a:ln>
            <a:noFill/>
          </a:ln>
        </p:spPr>
        <p:txBody>
          <a:bodyPr anchorCtr="0" anchor="t" bIns="0" lIns="0" spcFirstLastPara="1" rIns="0" wrap="square" tIns="0">
            <a:noAutofit/>
          </a:bodyPr>
          <a:lstStyle/>
          <a:p>
            <a:pPr indent="0" lvl="0" marL="0" rtl="0" algn="ctr">
              <a:lnSpc>
                <a:spcPct val="100000"/>
              </a:lnSpc>
              <a:spcBef>
                <a:spcPts val="0"/>
              </a:spcBef>
              <a:spcAft>
                <a:spcPts val="0"/>
              </a:spcAft>
              <a:buSzPts val="900"/>
              <a:buNone/>
            </a:pPr>
            <a:fld id="{00000000-1234-1234-1234-123412341234}" type="slidenum">
              <a:rPr lang="en-US"/>
              <a:t>‹#›</a:t>
            </a:fld>
            <a:endParaRPr/>
          </a:p>
        </p:txBody>
      </p:sp>
      <p:sp>
        <p:nvSpPr>
          <p:cNvPr id="653" name="Google Shape;653;p30"/>
          <p:cNvSpPr txBox="1"/>
          <p:nvPr>
            <p:ph idx="11" type="ftr"/>
          </p:nvPr>
        </p:nvSpPr>
        <p:spPr>
          <a:xfrm>
            <a:off x="431800" y="6270342"/>
            <a:ext cx="8629650" cy="15090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SzPts val="1400"/>
              <a:buNone/>
            </a:pPr>
            <a:r>
              <a:rPr lang="en-US"/>
              <a:t>1L, first line; 2L+, second line and beyond; CDK4/6i, cyclin-dependent kinase 4/6 inhibitor; ET, endocrine therapy; PD, progressive disease. </a:t>
            </a:r>
            <a:br>
              <a:rPr lang="en-US"/>
            </a:br>
            <a:r>
              <a:rPr lang="en-US"/>
              <a:t>1. Cardoso F, et al. </a:t>
            </a:r>
            <a:r>
              <a:rPr i="1" lang="en-US"/>
              <a:t>Breast</a:t>
            </a:r>
            <a:r>
              <a:rPr lang="en-US"/>
              <a:t>. 2024;76:103756; 2. Rani A, et al. </a:t>
            </a:r>
            <a:r>
              <a:rPr i="1" lang="en-US"/>
              <a:t>Front Endocrinol (Lausanne). </a:t>
            </a:r>
            <a:r>
              <a:rPr lang="en-US"/>
              <a:t>2019;10:245; 3. Gennari A, et al. </a:t>
            </a:r>
            <a:r>
              <a:rPr i="1" lang="en-US"/>
              <a:t>Ann Oncol. </a:t>
            </a:r>
            <a:r>
              <a:rPr lang="en-US"/>
              <a:t>2021;32(12):1475-1495. ESMO Metastatic Breast Cancer Living Guidelines. V1.2 April 2025 (Accessed April 2026); 4. Trapani D, et al. </a:t>
            </a:r>
            <a:r>
              <a:rPr i="1" lang="en-US"/>
              <a:t>Ann Oncol.</a:t>
            </a:r>
            <a:r>
              <a:rPr lang="en-US"/>
              <a:t> 2025;36(11):1414-1418.</a:t>
            </a:r>
            <a:endParaRPr/>
          </a:p>
        </p:txBody>
      </p:sp>
      <p:sp>
        <p:nvSpPr>
          <p:cNvPr id="654" name="Google Shape;654;p30"/>
          <p:cNvSpPr/>
          <p:nvPr/>
        </p:nvSpPr>
        <p:spPr>
          <a:xfrm>
            <a:off x="6637392" y="1600200"/>
            <a:ext cx="3529584" cy="603504"/>
          </a:xfrm>
          <a:prstGeom prst="round2SameRect">
            <a:avLst>
              <a:gd fmla="val 0" name="adj1"/>
              <a:gd fmla="val 0" name="adj2"/>
            </a:avLst>
          </a:prstGeom>
          <a:solidFill>
            <a:schemeClr val="accent1"/>
          </a:solidFill>
          <a:ln cap="flat" cmpd="sng" w="9525">
            <a:solidFill>
              <a:srgbClr val="1B5477"/>
            </a:solidFill>
            <a:prstDash val="solid"/>
            <a:round/>
            <a:headEnd len="sm" w="sm" type="none"/>
            <a:tailEnd len="sm" w="sm" type="none"/>
          </a:ln>
        </p:spPr>
        <p:txBody>
          <a:bodyPr anchorCtr="0" anchor="ctr" bIns="45675" lIns="48000" spcFirstLastPara="1" rIns="48000" wrap="square" tIns="45675">
            <a:noAutofit/>
          </a:bodyPr>
          <a:lstStyle/>
          <a:p>
            <a:pPr indent="0" lvl="0" marL="0" marR="0" rtl="0" algn="ctr">
              <a:lnSpc>
                <a:spcPct val="100000"/>
              </a:lnSpc>
              <a:spcBef>
                <a:spcPts val="0"/>
              </a:spcBef>
              <a:spcAft>
                <a:spcPts val="0"/>
              </a:spcAft>
              <a:buClr>
                <a:srgbClr val="000000"/>
              </a:buClr>
              <a:buSzPts val="2968"/>
              <a:buFont typeface="Arial"/>
              <a:buNone/>
            </a:pPr>
            <a:r>
              <a:rPr b="1" i="0" lang="en-US" sz="1800" u="none" cap="none" strike="noStrike">
                <a:solidFill>
                  <a:srgbClr val="FFFFFF"/>
                </a:solidFill>
                <a:latin typeface="Arial Narrow"/>
                <a:ea typeface="Arial Narrow"/>
                <a:cs typeface="Arial Narrow"/>
                <a:sym typeface="Arial Narrow"/>
              </a:rPr>
              <a:t>Secondary endocrine resistance  </a:t>
            </a:r>
            <a:endParaRPr b="1" i="0" sz="1800" u="none" cap="none" strike="noStrike">
              <a:solidFill>
                <a:srgbClr val="000000"/>
              </a:solidFill>
              <a:latin typeface="Arial Narrow"/>
              <a:ea typeface="Arial Narrow"/>
              <a:cs typeface="Arial Narrow"/>
              <a:sym typeface="Arial Narrow"/>
            </a:endParaRPr>
          </a:p>
        </p:txBody>
      </p:sp>
      <p:sp>
        <p:nvSpPr>
          <p:cNvPr id="655" name="Google Shape;655;p30"/>
          <p:cNvSpPr/>
          <p:nvPr/>
        </p:nvSpPr>
        <p:spPr>
          <a:xfrm>
            <a:off x="1695450" y="1886097"/>
            <a:ext cx="4171950" cy="2451011"/>
          </a:xfrm>
          <a:prstGeom prst="roundRect">
            <a:avLst>
              <a:gd fmla="val 0" name="adj"/>
            </a:avLst>
          </a:prstGeom>
          <a:solidFill>
            <a:schemeClr val="accent2">
              <a:alpha val="3137"/>
            </a:schemeClr>
          </a:solidFill>
          <a:ln>
            <a:noFill/>
          </a:ln>
        </p:spPr>
        <p:txBody>
          <a:bodyPr anchorCtr="0" anchor="ctr" bIns="0" lIns="365750" spcFirstLastPara="1" rIns="365750" wrap="square" tIns="108000">
            <a:noAutofit/>
          </a:bodyPr>
          <a:lstStyle/>
          <a:p>
            <a:pPr indent="0" lvl="0" marL="0" marR="0" rtl="0" algn="ctr">
              <a:lnSpc>
                <a:spcPct val="100000"/>
              </a:lnSpc>
              <a:spcBef>
                <a:spcPts val="0"/>
              </a:spcBef>
              <a:spcAft>
                <a:spcPts val="0"/>
              </a:spcAft>
              <a:buClr>
                <a:srgbClr val="000000"/>
              </a:buClr>
              <a:buSzPts val="1400"/>
              <a:buFont typeface="Arial"/>
              <a:buNone/>
            </a:pPr>
            <a:r>
              <a:rPr b="0" i="0" lang="en-US" sz="1600" u="none" cap="none" strike="noStrike">
                <a:solidFill>
                  <a:schemeClr val="accent1"/>
                </a:solidFill>
                <a:latin typeface="Arial Narrow"/>
                <a:ea typeface="Arial Narrow"/>
                <a:cs typeface="Arial Narrow"/>
                <a:sym typeface="Arial Narrow"/>
              </a:rPr>
              <a:t>PD within first 6 months of</a:t>
            </a:r>
            <a:br>
              <a:rPr b="0" i="0" lang="en-US" sz="1600" u="none" cap="none" strike="noStrike">
                <a:solidFill>
                  <a:schemeClr val="accent1"/>
                </a:solidFill>
                <a:latin typeface="Arial Narrow"/>
                <a:ea typeface="Arial Narrow"/>
                <a:cs typeface="Arial Narrow"/>
                <a:sym typeface="Arial Narrow"/>
              </a:rPr>
            </a:br>
            <a:r>
              <a:rPr b="0" i="0" lang="en-US" sz="1600" u="none" cap="none" strike="noStrike">
                <a:solidFill>
                  <a:schemeClr val="accent1"/>
                </a:solidFill>
                <a:latin typeface="Arial Narrow"/>
                <a:ea typeface="Arial Narrow"/>
                <a:cs typeface="Arial Narrow"/>
                <a:sym typeface="Arial Narrow"/>
              </a:rPr>
              <a:t>1L ET-based therapy for advanced </a:t>
            </a:r>
            <a:br>
              <a:rPr b="0" i="0" lang="en-US" sz="1600" u="none" cap="none" strike="noStrike">
                <a:solidFill>
                  <a:schemeClr val="accent1"/>
                </a:solidFill>
                <a:latin typeface="Arial Narrow"/>
                <a:ea typeface="Arial Narrow"/>
                <a:cs typeface="Arial Narrow"/>
                <a:sym typeface="Arial Narrow"/>
              </a:rPr>
            </a:br>
            <a:r>
              <a:rPr b="0" i="0" lang="en-US" sz="1600" u="none" cap="none" strike="noStrike">
                <a:solidFill>
                  <a:schemeClr val="accent1"/>
                </a:solidFill>
                <a:latin typeface="Arial Narrow"/>
                <a:ea typeface="Arial Narrow"/>
                <a:cs typeface="Arial Narrow"/>
                <a:sym typeface="Arial Narrow"/>
              </a:rPr>
              <a:t>breast cancer, while on ET </a:t>
            </a:r>
            <a:br>
              <a:rPr b="0" i="0" lang="en-US" sz="1600" u="none" cap="none" strike="noStrike">
                <a:solidFill>
                  <a:schemeClr val="accent1"/>
                </a:solidFill>
                <a:latin typeface="Arial Narrow"/>
                <a:ea typeface="Arial Narrow"/>
                <a:cs typeface="Arial Narrow"/>
                <a:sym typeface="Arial Narrow"/>
              </a:rPr>
            </a:br>
            <a:r>
              <a:rPr b="0" i="0" lang="en-US" sz="1600" u="none" cap="none" strike="noStrike">
                <a:solidFill>
                  <a:schemeClr val="accent1"/>
                </a:solidFill>
                <a:latin typeface="Arial Narrow"/>
                <a:ea typeface="Arial Narrow"/>
                <a:cs typeface="Arial Narrow"/>
                <a:sym typeface="Arial Narrow"/>
              </a:rPr>
              <a:t>(regardless of CDK4/6i use)</a:t>
            </a:r>
            <a:r>
              <a:rPr b="0" baseline="30000" i="0" lang="en-US" sz="1600" u="none" cap="none" strike="noStrike">
                <a:solidFill>
                  <a:schemeClr val="accent1"/>
                </a:solidFill>
                <a:latin typeface="Arial Narrow"/>
                <a:ea typeface="Arial Narrow"/>
                <a:cs typeface="Arial Narrow"/>
                <a:sym typeface="Arial Narrow"/>
              </a:rPr>
              <a:t>1</a:t>
            </a:r>
            <a:endParaRPr b="0" i="0" sz="1400" u="none" cap="none" strike="noStrike">
              <a:solidFill>
                <a:schemeClr val="accent1"/>
              </a:solidFill>
              <a:latin typeface="Arial"/>
              <a:ea typeface="Arial"/>
              <a:cs typeface="Arial"/>
              <a:sym typeface="Arial"/>
            </a:endParaRPr>
          </a:p>
        </p:txBody>
      </p:sp>
      <p:sp>
        <p:nvSpPr>
          <p:cNvPr id="656" name="Google Shape;656;p30"/>
          <p:cNvSpPr/>
          <p:nvPr/>
        </p:nvSpPr>
        <p:spPr>
          <a:xfrm>
            <a:off x="1695450" y="4039345"/>
            <a:ext cx="4171951" cy="1152221"/>
          </a:xfrm>
          <a:custGeom>
            <a:rect b="b" l="l" r="r" t="t"/>
            <a:pathLst>
              <a:path extrusionOk="0" h="1152221" w="4171951">
                <a:moveTo>
                  <a:pt x="2085975" y="0"/>
                </a:moveTo>
                <a:cubicBezTo>
                  <a:pt x="2249692" y="0"/>
                  <a:pt x="2382874" y="133183"/>
                  <a:pt x="2382874" y="296899"/>
                </a:cubicBezTo>
                <a:lnTo>
                  <a:pt x="4171951" y="296899"/>
                </a:lnTo>
                <a:lnTo>
                  <a:pt x="4171951" y="481455"/>
                </a:lnTo>
                <a:lnTo>
                  <a:pt x="4171951" y="967665"/>
                </a:lnTo>
                <a:lnTo>
                  <a:pt x="4171951" y="1152221"/>
                </a:lnTo>
                <a:lnTo>
                  <a:pt x="0" y="1152221"/>
                </a:lnTo>
                <a:lnTo>
                  <a:pt x="0" y="967665"/>
                </a:lnTo>
                <a:lnTo>
                  <a:pt x="0" y="481455"/>
                </a:lnTo>
                <a:lnTo>
                  <a:pt x="0" y="296899"/>
                </a:lnTo>
                <a:lnTo>
                  <a:pt x="1789076" y="296899"/>
                </a:lnTo>
                <a:cubicBezTo>
                  <a:pt x="1789076" y="133183"/>
                  <a:pt x="1922259" y="0"/>
                  <a:pt x="2085975" y="0"/>
                </a:cubicBezTo>
                <a:close/>
              </a:path>
            </a:pathLst>
          </a:custGeom>
          <a:solidFill>
            <a:schemeClr val="lt1"/>
          </a:solidFill>
          <a:ln cap="flat" cmpd="sng" w="9525">
            <a:solidFill>
              <a:schemeClr val="accent2"/>
            </a:solidFill>
            <a:prstDash val="solid"/>
            <a:miter lim="8000"/>
            <a:headEnd len="sm" w="sm" type="none"/>
            <a:tailEnd len="sm" w="sm" type="none"/>
          </a:ln>
        </p:spPr>
        <p:txBody>
          <a:bodyPr anchorCtr="0" anchor="ctr" bIns="45700" lIns="91425" spcFirstLastPara="1" rIns="91425" wrap="square" tIns="365750">
            <a:no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E30613"/>
                </a:solidFill>
                <a:latin typeface="Arial Narrow"/>
                <a:ea typeface="Arial Narrow"/>
                <a:cs typeface="Arial Narrow"/>
                <a:sym typeface="Arial Narrow"/>
              </a:rPr>
              <a:t>Usually non-eligible for ET regimens</a:t>
            </a:r>
            <a:endParaRPr b="0" i="0" sz="1400" u="none" cap="none" strike="noStrike">
              <a:solidFill>
                <a:srgbClr val="000000"/>
              </a:solidFill>
              <a:latin typeface="Arial"/>
              <a:ea typeface="Arial"/>
              <a:cs typeface="Arial"/>
              <a:sym typeface="Arial"/>
            </a:endParaRPr>
          </a:p>
        </p:txBody>
      </p:sp>
      <p:sp>
        <p:nvSpPr>
          <p:cNvPr id="657" name="Google Shape;657;p30"/>
          <p:cNvSpPr/>
          <p:nvPr/>
        </p:nvSpPr>
        <p:spPr>
          <a:xfrm>
            <a:off x="3664835" y="4219654"/>
            <a:ext cx="233176" cy="233171"/>
          </a:xfrm>
          <a:custGeom>
            <a:rect b="b" l="l" r="r" t="t"/>
            <a:pathLst>
              <a:path extrusionOk="0" h="169558" w="169562">
                <a:moveTo>
                  <a:pt x="164287" y="138845"/>
                </a:moveTo>
                <a:cubicBezTo>
                  <a:pt x="171321" y="145882"/>
                  <a:pt x="171321" y="157251"/>
                  <a:pt x="164287" y="164287"/>
                </a:cubicBezTo>
                <a:cubicBezTo>
                  <a:pt x="160779" y="167796"/>
                  <a:pt x="156173" y="169558"/>
                  <a:pt x="151565" y="169558"/>
                </a:cubicBezTo>
                <a:cubicBezTo>
                  <a:pt x="146960" y="169558"/>
                  <a:pt x="142354" y="167796"/>
                  <a:pt x="138845" y="164287"/>
                </a:cubicBezTo>
                <a:lnTo>
                  <a:pt x="84781" y="110220"/>
                </a:lnTo>
                <a:lnTo>
                  <a:pt x="30718" y="164287"/>
                </a:lnTo>
                <a:cubicBezTo>
                  <a:pt x="27208" y="167796"/>
                  <a:pt x="22603" y="169558"/>
                  <a:pt x="17997" y="169558"/>
                </a:cubicBezTo>
                <a:cubicBezTo>
                  <a:pt x="13389" y="169558"/>
                  <a:pt x="8784" y="167796"/>
                  <a:pt x="5275" y="164287"/>
                </a:cubicBezTo>
                <a:cubicBezTo>
                  <a:pt x="-1758" y="157251"/>
                  <a:pt x="-1758" y="145882"/>
                  <a:pt x="5275" y="138845"/>
                </a:cubicBezTo>
                <a:lnTo>
                  <a:pt x="59342" y="84781"/>
                </a:lnTo>
                <a:lnTo>
                  <a:pt x="5275" y="30718"/>
                </a:lnTo>
                <a:cubicBezTo>
                  <a:pt x="-1758" y="23681"/>
                  <a:pt x="-1758" y="12311"/>
                  <a:pt x="5275" y="5275"/>
                </a:cubicBezTo>
                <a:cubicBezTo>
                  <a:pt x="12311" y="-1758"/>
                  <a:pt x="23681" y="-1758"/>
                  <a:pt x="30718" y="5275"/>
                </a:cubicBezTo>
                <a:lnTo>
                  <a:pt x="84781" y="59342"/>
                </a:lnTo>
                <a:lnTo>
                  <a:pt x="138845" y="5275"/>
                </a:lnTo>
                <a:cubicBezTo>
                  <a:pt x="145882" y="-1758"/>
                  <a:pt x="157251" y="-1758"/>
                  <a:pt x="164287" y="5275"/>
                </a:cubicBezTo>
                <a:cubicBezTo>
                  <a:pt x="171321" y="12311"/>
                  <a:pt x="171321" y="23681"/>
                  <a:pt x="164287" y="30718"/>
                </a:cubicBezTo>
                <a:lnTo>
                  <a:pt x="110220" y="847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30"/>
          <p:cNvSpPr/>
          <p:nvPr/>
        </p:nvSpPr>
        <p:spPr>
          <a:xfrm>
            <a:off x="8275336" y="4230003"/>
            <a:ext cx="267774" cy="199077"/>
          </a:xfrm>
          <a:custGeom>
            <a:rect b="b" l="l" r="r" t="t"/>
            <a:pathLst>
              <a:path extrusionOk="0" h="199077" w="267774">
                <a:moveTo>
                  <a:pt x="238155" y="0"/>
                </a:moveTo>
                <a:cubicBezTo>
                  <a:pt x="245751" y="0"/>
                  <a:pt x="253346" y="2887"/>
                  <a:pt x="259119" y="8660"/>
                </a:cubicBezTo>
                <a:cubicBezTo>
                  <a:pt x="270669" y="20206"/>
                  <a:pt x="270651" y="39060"/>
                  <a:pt x="259119" y="50592"/>
                </a:cubicBezTo>
                <a:lnTo>
                  <a:pt x="119290" y="190422"/>
                </a:lnTo>
                <a:cubicBezTo>
                  <a:pt x="107758" y="201953"/>
                  <a:pt x="88905" y="201971"/>
                  <a:pt x="77359" y="190422"/>
                </a:cubicBezTo>
                <a:cubicBezTo>
                  <a:pt x="77035" y="190100"/>
                  <a:pt x="76721" y="189768"/>
                  <a:pt x="76415" y="189434"/>
                </a:cubicBezTo>
                <a:lnTo>
                  <a:pt x="76415" y="189431"/>
                </a:lnTo>
                <a:lnTo>
                  <a:pt x="8659" y="121619"/>
                </a:lnTo>
                <a:cubicBezTo>
                  <a:pt x="-2884" y="110069"/>
                  <a:pt x="-2887" y="91233"/>
                  <a:pt x="8659" y="79686"/>
                </a:cubicBezTo>
                <a:cubicBezTo>
                  <a:pt x="20206" y="68140"/>
                  <a:pt x="39125" y="68213"/>
                  <a:pt x="50590" y="79686"/>
                </a:cubicBezTo>
                <a:lnTo>
                  <a:pt x="98358" y="127493"/>
                </a:lnTo>
                <a:lnTo>
                  <a:pt x="217190" y="8660"/>
                </a:lnTo>
                <a:cubicBezTo>
                  <a:pt x="222964" y="2887"/>
                  <a:pt x="230560" y="0"/>
                  <a:pt x="238155"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Narrow"/>
              <a:ea typeface="Arial Narrow"/>
              <a:cs typeface="Arial Narrow"/>
              <a:sym typeface="Arial Narrow"/>
            </a:endParaRPr>
          </a:p>
        </p:txBody>
      </p:sp>
      <p:sp>
        <p:nvSpPr>
          <p:cNvPr id="659" name="Google Shape;659;p30"/>
          <p:cNvSpPr/>
          <p:nvPr/>
        </p:nvSpPr>
        <p:spPr>
          <a:xfrm>
            <a:off x="2016125" y="1603992"/>
            <a:ext cx="3530600" cy="599712"/>
          </a:xfrm>
          <a:prstGeom prst="round2SameRect">
            <a:avLst>
              <a:gd fmla="val 0" name="adj1"/>
              <a:gd fmla="val 0" name="adj2"/>
            </a:avLst>
          </a:prstGeom>
          <a:solidFill>
            <a:schemeClr val="accent2"/>
          </a:solidFill>
          <a:ln>
            <a:noFill/>
          </a:ln>
        </p:spPr>
        <p:txBody>
          <a:bodyPr anchorCtr="0" anchor="ctr" bIns="45675" lIns="48000" spcFirstLastPara="1" rIns="48000" wrap="square" tIns="45675">
            <a:noAutofit/>
          </a:bodyPr>
          <a:lstStyle/>
          <a:p>
            <a:pPr indent="0" lvl="0" marL="0" marR="0" rtl="0" algn="ctr">
              <a:lnSpc>
                <a:spcPct val="100000"/>
              </a:lnSpc>
              <a:spcBef>
                <a:spcPts val="0"/>
              </a:spcBef>
              <a:spcAft>
                <a:spcPts val="0"/>
              </a:spcAft>
              <a:buClr>
                <a:srgbClr val="000000"/>
              </a:buClr>
              <a:buSzPts val="2968"/>
              <a:buFont typeface="Arial"/>
              <a:buNone/>
            </a:pPr>
            <a:r>
              <a:rPr b="1" i="0" lang="en-US" sz="1800" u="none" cap="none" strike="noStrike">
                <a:solidFill>
                  <a:srgbClr val="FFFFFF"/>
                </a:solidFill>
                <a:latin typeface="Arial Narrow"/>
                <a:ea typeface="Arial Narrow"/>
                <a:cs typeface="Arial Narrow"/>
                <a:sym typeface="Arial Narrow"/>
              </a:rPr>
              <a:t>Primary endocrine resistance</a:t>
            </a:r>
            <a:endParaRPr b="1" i="0" sz="1800" u="none" cap="none" strike="noStrike">
              <a:solidFill>
                <a:srgbClr val="000000"/>
              </a:solidFill>
              <a:latin typeface="Arial Narrow"/>
              <a:ea typeface="Arial Narrow"/>
              <a:cs typeface="Arial Narrow"/>
              <a:sym typeface="Arial Narrow"/>
            </a:endParaRPr>
          </a:p>
        </p:txBody>
      </p:sp>
      <p:sp>
        <p:nvSpPr>
          <p:cNvPr id="660" name="Google Shape;660;p30"/>
          <p:cNvSpPr txBox="1"/>
          <p:nvPr>
            <p:ph type="title"/>
          </p:nvPr>
        </p:nvSpPr>
        <p:spPr>
          <a:xfrm>
            <a:off x="431800" y="370541"/>
            <a:ext cx="11326813" cy="677809"/>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chemeClr val="accent1"/>
              </a:buClr>
              <a:buSzPts val="2900"/>
              <a:buFont typeface="Arial Narrow"/>
              <a:buNone/>
            </a:pPr>
            <a:r>
              <a:rPr lang="en-US"/>
              <a:t>Eligibility for endocrine therapy can be classified by clinical variables</a:t>
            </a:r>
            <a:r>
              <a:rPr baseline="30000" lang="en-US"/>
              <a:t>1-4</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Stemline Metastatic Breast Cancer">
      <a:dk1>
        <a:srgbClr val="020043"/>
      </a:dk1>
      <a:lt1>
        <a:srgbClr val="FFFFFF"/>
      </a:lt1>
      <a:dk2>
        <a:srgbClr val="4C4C4C"/>
      </a:dk2>
      <a:lt2>
        <a:srgbClr val="666666"/>
      </a:lt2>
      <a:accent1>
        <a:srgbClr val="153F5A"/>
      </a:accent1>
      <a:accent2>
        <a:srgbClr val="E30613"/>
      </a:accent2>
      <a:accent3>
        <a:srgbClr val="F581AE"/>
      </a:accent3>
      <a:accent4>
        <a:srgbClr val="F7CE86"/>
      </a:accent4>
      <a:accent5>
        <a:srgbClr val="71A0B4"/>
      </a:accent5>
      <a:accent6>
        <a:srgbClr val="4C4C4C"/>
      </a:accent6>
      <a:hlink>
        <a:srgbClr val="2D88B4"/>
      </a:hlink>
      <a:folHlink>
        <a:srgbClr val="0641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Menarini Color">
    <a:dk1>
      <a:srgbClr val="224870"/>
    </a:dk1>
    <a:lt1>
      <a:srgbClr val="EF3340"/>
    </a:lt1>
    <a:dk2>
      <a:srgbClr val="000000"/>
    </a:dk2>
    <a:lt2>
      <a:srgbClr val="FFFFFF"/>
    </a:lt2>
    <a:accent1>
      <a:srgbClr val="418FDE"/>
    </a:accent1>
    <a:accent2>
      <a:srgbClr val="EF3340"/>
    </a:accent2>
    <a:accent3>
      <a:srgbClr val="95CCF6"/>
    </a:accent3>
    <a:accent4>
      <a:srgbClr val="CEE9FC"/>
    </a:accent4>
    <a:accent5>
      <a:srgbClr val="1C3F8B"/>
    </a:accent5>
    <a:accent6>
      <a:srgbClr val="F5333F"/>
    </a:accent6>
    <a:hlink>
      <a:srgbClr val="64A3FF"/>
    </a:hlink>
    <a:folHlink>
      <a:srgbClr val="1B3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Menarini Color">
    <a:dk1>
      <a:srgbClr val="224870"/>
    </a:dk1>
    <a:lt1>
      <a:srgbClr val="EF3340"/>
    </a:lt1>
    <a:dk2>
      <a:srgbClr val="000000"/>
    </a:dk2>
    <a:lt2>
      <a:srgbClr val="FFFFFF"/>
    </a:lt2>
    <a:accent1>
      <a:srgbClr val="418FDE"/>
    </a:accent1>
    <a:accent2>
      <a:srgbClr val="EF3340"/>
    </a:accent2>
    <a:accent3>
      <a:srgbClr val="95CCF6"/>
    </a:accent3>
    <a:accent4>
      <a:srgbClr val="CEE9FC"/>
    </a:accent4>
    <a:accent5>
      <a:srgbClr val="1C3F8B"/>
    </a:accent5>
    <a:accent6>
      <a:srgbClr val="F5333F"/>
    </a:accent6>
    <a:hlink>
      <a:srgbClr val="64A3FF"/>
    </a:hlink>
    <a:folHlink>
      <a:srgbClr val="1B3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Menarini Color">
    <a:dk1>
      <a:srgbClr val="224870"/>
    </a:dk1>
    <a:lt1>
      <a:srgbClr val="EF3340"/>
    </a:lt1>
    <a:dk2>
      <a:srgbClr val="000000"/>
    </a:dk2>
    <a:lt2>
      <a:srgbClr val="FFFFFF"/>
    </a:lt2>
    <a:accent1>
      <a:srgbClr val="418FDE"/>
    </a:accent1>
    <a:accent2>
      <a:srgbClr val="EF3340"/>
    </a:accent2>
    <a:accent3>
      <a:srgbClr val="95CCF6"/>
    </a:accent3>
    <a:accent4>
      <a:srgbClr val="CEE9FC"/>
    </a:accent4>
    <a:accent5>
      <a:srgbClr val="1C3F8B"/>
    </a:accent5>
    <a:accent6>
      <a:srgbClr val="F5333F"/>
    </a:accent6>
    <a:hlink>
      <a:srgbClr val="64A3FF"/>
    </a:hlink>
    <a:folHlink>
      <a:srgbClr val="1B3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Menarini Color">
    <a:dk1>
      <a:srgbClr val="224870"/>
    </a:dk1>
    <a:lt1>
      <a:srgbClr val="EF3340"/>
    </a:lt1>
    <a:dk2>
      <a:srgbClr val="000000"/>
    </a:dk2>
    <a:lt2>
      <a:srgbClr val="FFFFFF"/>
    </a:lt2>
    <a:accent1>
      <a:srgbClr val="418FDE"/>
    </a:accent1>
    <a:accent2>
      <a:srgbClr val="EF3340"/>
    </a:accent2>
    <a:accent3>
      <a:srgbClr val="95CCF6"/>
    </a:accent3>
    <a:accent4>
      <a:srgbClr val="CEE9FC"/>
    </a:accent4>
    <a:accent5>
      <a:srgbClr val="1C3F8B"/>
    </a:accent5>
    <a:accent6>
      <a:srgbClr val="F5333F"/>
    </a:accent6>
    <a:hlink>
      <a:srgbClr val="64A3FF"/>
    </a:hlink>
    <a:folHlink>
      <a:srgbClr val="1B3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2025-10-17T08:55:31Z</dcterms:created>
  <dc:creator>Anne McNamara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0x01010082A1943922936A4F941A9CA9AD875A5C</vt:lpwstr>
  </property>
  <property fmtid="{D5CDD505-2E9C-101B-9397-08002B2CF9AE}" pid="3" name="_dlc_DocIdItemGuid">
    <vt:lpwstr>84f3ba89-99a0-44ce-84c0-227d08d14242</vt:lpwstr>
  </property>
  <property fmtid="{D5CDD505-2E9C-101B-9397-08002B2CF9AE}" pid="4" name="MediaServiceImageTags">
    <vt:lpwstr/>
  </property>
</Properties>
</file>