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3"/>
  </p:notesMasterIdLst>
  <p:handoutMasterIdLst>
    <p:handoutMasterId r:id="rId24"/>
  </p:handoutMasterIdLst>
  <p:sldIdLst>
    <p:sldId id="12537" r:id="rId2"/>
    <p:sldId id="12611" r:id="rId3"/>
    <p:sldId id="12687" r:id="rId4"/>
    <p:sldId id="12688" r:id="rId5"/>
    <p:sldId id="12561" r:id="rId6"/>
    <p:sldId id="12671" r:id="rId7"/>
    <p:sldId id="12672" r:id="rId8"/>
    <p:sldId id="12681" r:id="rId9"/>
    <p:sldId id="12682" r:id="rId10"/>
    <p:sldId id="12678" r:id="rId11"/>
    <p:sldId id="12630" r:id="rId12"/>
    <p:sldId id="12659" r:id="rId13"/>
    <p:sldId id="12660" r:id="rId14"/>
    <p:sldId id="12661" r:id="rId15"/>
    <p:sldId id="12633" r:id="rId16"/>
    <p:sldId id="12666" r:id="rId17"/>
    <p:sldId id="12683" r:id="rId18"/>
    <p:sldId id="12684" r:id="rId19"/>
    <p:sldId id="12685" r:id="rId20"/>
    <p:sldId id="12686" r:id="rId21"/>
    <p:sldId id="12539" r:id="rId22"/>
  </p:sldIdLst>
  <p:sldSz cx="12192000" cy="6858000"/>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1906" userDrawn="1">
          <p15:clr>
            <a:srgbClr val="A4A3A4"/>
          </p15:clr>
        </p15:guide>
        <p15:guide id="4" orient="horz" pos="3566" userDrawn="1">
          <p15:clr>
            <a:srgbClr val="A4A3A4"/>
          </p15:clr>
        </p15:guide>
        <p15:guide id="5" orient="horz" pos="3702" userDrawn="1">
          <p15:clr>
            <a:srgbClr val="A4A3A4"/>
          </p15:clr>
        </p15:guide>
        <p15:guide id="6" orient="horz" pos="3793" userDrawn="1">
          <p15:clr>
            <a:srgbClr val="A4A3A4"/>
          </p15:clr>
        </p15:guide>
        <p15:guide id="7" orient="horz" pos="4065" userDrawn="1">
          <p15:clr>
            <a:srgbClr val="A4A3A4"/>
          </p15:clr>
        </p15:guide>
        <p15:guide id="8" pos="390" userDrawn="1">
          <p15:clr>
            <a:srgbClr val="A4A3A4"/>
          </p15:clr>
        </p15:guide>
        <p15:guide id="9" pos="7287" userDrawn="1">
          <p15:clr>
            <a:srgbClr val="A4A3A4"/>
          </p15:clr>
        </p15:guide>
        <p15:guide id="10" orient="horz" pos="572"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1EDB31B-ABC6-5DCB-8428-0BF9A0E4A06B}" name="Tracey Gashi" initials="TG" userId="S::traceygashi@tagclinical.com::0a651ad8-06d6-4481-87eb-3036efc10091" providerId="AD"/>
  <p188:author id="{7679B62A-1C92-1318-9C0A-A485E2FEF9AC}" name="Fact check" initials="HD" userId="Fact check" providerId="None"/>
  <p188:author id="{BA203774-26AF-7DC6-696C-D1D6181E9F23}" name="Howard Donohue" initials="HD" userId="4648ce945642090e" providerId="Windows Live"/>
  <p188:author id="{D213FE9D-EF59-FC93-CB86-33805B90D06E}" name="donohue" initials="HD" userId="donohue" providerId="None"/>
  <p188:author id="{FFD76ABB-30A8-FE08-8A54-B54208B01D95}" name="Donohue" initials="HD" userId="Donohue"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YARON Michal" initials="YM" lastIdx="36" clrIdx="0">
    <p:extLst>
      <p:ext uri="{19B8F6BF-5375-455C-9EA6-DF929625EA0E}">
        <p15:presenceInfo xmlns:p15="http://schemas.microsoft.com/office/powerpoint/2012/main" userId="S-1-5-21-1292428093-1123561945-1801674531-38465" providerId="AD"/>
      </p:ext>
    </p:extLst>
  </p:cmAuthor>
  <p:cmAuthor id="2" name="Patty Cason" initials="PC" lastIdx="23" clrIdx="1">
    <p:extLst>
      <p:ext uri="{19B8F6BF-5375-455C-9EA6-DF929625EA0E}">
        <p15:presenceInfo xmlns:p15="http://schemas.microsoft.com/office/powerpoint/2012/main" userId="24469888d1861777" providerId="Windows Live"/>
      </p:ext>
    </p:extLst>
  </p:cmAuthor>
  <p:cmAuthor id="3" name="Kim Grootscholten" initials="KG" lastIdx="1" clrIdx="2">
    <p:extLst>
      <p:ext uri="{19B8F6BF-5375-455C-9EA6-DF929625EA0E}">
        <p15:presenceInfo xmlns:p15="http://schemas.microsoft.com/office/powerpoint/2012/main" userId="e7084306cf78657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A64046"/>
    <a:srgbClr val="CCCCCC"/>
    <a:srgbClr val="007351"/>
    <a:srgbClr val="00FA00"/>
    <a:srgbClr val="009051"/>
    <a:srgbClr val="008F00"/>
    <a:srgbClr val="000000"/>
    <a:srgbClr val="BDD7EE"/>
    <a:srgbClr val="33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C2FFA5D-87B4-456A-9821-1D502468CF0F}" styleName="Stijl, thema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0A15C55-8517-42AA-B614-E9B94910E393}" styleName="Stijl, gemiddeld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9251" autoAdjust="0"/>
    <p:restoredTop sz="95547" autoAdjust="0"/>
  </p:normalViewPr>
  <p:slideViewPr>
    <p:cSldViewPr snapToObjects="1">
      <p:cViewPr varScale="1">
        <p:scale>
          <a:sx n="106" d="100"/>
          <a:sy n="106" d="100"/>
        </p:scale>
        <p:origin x="1122" y="96"/>
      </p:cViewPr>
      <p:guideLst>
        <p:guide orient="horz" pos="2160"/>
        <p:guide pos="3840"/>
        <p:guide pos="1906"/>
        <p:guide orient="horz" pos="3566"/>
        <p:guide orient="horz" pos="3702"/>
        <p:guide orient="horz" pos="3793"/>
        <p:guide orient="horz" pos="4065"/>
        <p:guide pos="390"/>
        <p:guide pos="7287"/>
        <p:guide orient="horz" pos="572"/>
      </p:guideLst>
    </p:cSldViewPr>
  </p:slideViewPr>
  <p:outlineViewPr>
    <p:cViewPr>
      <p:scale>
        <a:sx n="33" d="100"/>
        <a:sy n="33" d="100"/>
      </p:scale>
      <p:origin x="0" y="-20796"/>
    </p:cViewPr>
  </p:outlineViewPr>
  <p:notesTextViewPr>
    <p:cViewPr>
      <p:scale>
        <a:sx n="3" d="2"/>
        <a:sy n="3" d="2"/>
      </p:scale>
      <p:origin x="0" y="0"/>
    </p:cViewPr>
  </p:notesTextViewPr>
  <p:sorterViewPr>
    <p:cViewPr varScale="1">
      <p:scale>
        <a:sx n="1" d="1"/>
        <a:sy n="1" d="1"/>
      </p:scale>
      <p:origin x="0" y="0"/>
    </p:cViewPr>
  </p:sorterViewPr>
  <p:notesViewPr>
    <p:cSldViewPr snapToObjects="1" showGuides="1">
      <p:cViewPr varScale="1">
        <p:scale>
          <a:sx n="120" d="100"/>
          <a:sy n="120" d="100"/>
        </p:scale>
        <p:origin x="3896" y="19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3104895-A7AF-EB49-BC80-D77792D61F32}" type="datetime1">
              <a:rPr lang="en-US" smtClean="0"/>
              <a:pPr/>
              <a:t>9/21/2026</a:t>
            </a:fld>
            <a:endParaRPr lang="fr-FR" dirty="0"/>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D780E35-D53F-A543-ACCF-E1BBCCF01F3F}" type="slidenum">
              <a:rPr lang="fr-FR" smtClean="0"/>
              <a:pPr/>
              <a:t>‹#›</a:t>
            </a:fld>
            <a:endParaRPr lang="fr-FR" dirty="0"/>
          </a:p>
        </p:txBody>
      </p:sp>
    </p:spTree>
    <p:extLst>
      <p:ext uri="{BB962C8B-B14F-4D97-AF65-F5344CB8AC3E}">
        <p14:creationId xmlns:p14="http://schemas.microsoft.com/office/powerpoint/2010/main" val="945117276"/>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A2D364-CD50-1942-A8D0-558BD1BC24CC}" type="datetime1">
              <a:rPr lang="en-US" smtClean="0"/>
              <a:pPr/>
              <a:t>9/21/2026</a:t>
            </a:fld>
            <a:endParaRPr lang="fr-FR" dirty="0"/>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53626E-BC0F-674C-9570-A9D62C09EB52}" type="slidenum">
              <a:rPr lang="fr-FR" smtClean="0"/>
              <a:pPr/>
              <a:t>‹#›</a:t>
            </a:fld>
            <a:endParaRPr lang="fr-FR" dirty="0"/>
          </a:p>
        </p:txBody>
      </p:sp>
    </p:spTree>
    <p:extLst>
      <p:ext uri="{BB962C8B-B14F-4D97-AF65-F5344CB8AC3E}">
        <p14:creationId xmlns:p14="http://schemas.microsoft.com/office/powerpoint/2010/main" val="1477171087"/>
      </p:ext>
    </p:extLst>
  </p:cSld>
  <p:clrMap bg1="lt1" tx1="dk1" bg2="lt2" tx2="dk2" accent1="accent1" accent2="accent2" accent3="accent3" accent4="accent4" accent5="accent5" accent6="accent6" hlink="hlink" folHlink="folHlink"/>
  <p:hf hd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endParaRPr lang="fr-FR" dirty="0"/>
          </a:p>
        </p:txBody>
      </p:sp>
      <p:sp>
        <p:nvSpPr>
          <p:cNvPr id="5" name="Slide Number Placeholder 4"/>
          <p:cNvSpPr>
            <a:spLocks noGrp="1"/>
          </p:cNvSpPr>
          <p:nvPr>
            <p:ph type="sldNum" sz="quarter" idx="5"/>
          </p:nvPr>
        </p:nvSpPr>
        <p:spPr/>
        <p:txBody>
          <a:bodyPr/>
          <a:lstStyle/>
          <a:p>
            <a:fld id="{3C53626E-BC0F-674C-9570-A9D62C09EB52}" type="slidenum">
              <a:rPr lang="fr-FR" smtClean="0"/>
              <a:pPr/>
              <a:t>3</a:t>
            </a:fld>
            <a:endParaRPr lang="fr-FR" dirty="0"/>
          </a:p>
        </p:txBody>
      </p:sp>
    </p:spTree>
    <p:extLst>
      <p:ext uri="{BB962C8B-B14F-4D97-AF65-F5344CB8AC3E}">
        <p14:creationId xmlns:p14="http://schemas.microsoft.com/office/powerpoint/2010/main" val="39490388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endParaRPr lang="fr-FR" dirty="0"/>
          </a:p>
        </p:txBody>
      </p:sp>
      <p:sp>
        <p:nvSpPr>
          <p:cNvPr id="5" name="Slide Number Placeholder 4"/>
          <p:cNvSpPr>
            <a:spLocks noGrp="1"/>
          </p:cNvSpPr>
          <p:nvPr>
            <p:ph type="sldNum" sz="quarter" idx="5"/>
          </p:nvPr>
        </p:nvSpPr>
        <p:spPr/>
        <p:txBody>
          <a:bodyPr/>
          <a:lstStyle/>
          <a:p>
            <a:fld id="{3C53626E-BC0F-674C-9570-A9D62C09EB52}" type="slidenum">
              <a:rPr lang="fr-FR" smtClean="0"/>
              <a:pPr/>
              <a:t>9</a:t>
            </a:fld>
            <a:endParaRPr lang="fr-FR" dirty="0"/>
          </a:p>
        </p:txBody>
      </p:sp>
    </p:spTree>
    <p:extLst>
      <p:ext uri="{BB962C8B-B14F-4D97-AF65-F5344CB8AC3E}">
        <p14:creationId xmlns:p14="http://schemas.microsoft.com/office/powerpoint/2010/main" val="986084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D8EC9-0CB1-F58F-40B3-5544D4A80F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7E7F83-6CC9-651C-7D68-934F4F37C134}"/>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F94215F3-CEAE-5F5B-9EFE-13D338AE9D97}"/>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556EC188-C7F6-BC4C-8AC7-C62BBD75061E}"/>
              </a:ext>
            </a:extLst>
          </p:cNvPr>
          <p:cNvSpPr>
            <a:spLocks noGrp="1"/>
          </p:cNvSpPr>
          <p:nvPr>
            <p:ph type="ftr" sz="quarter" idx="4"/>
          </p:nvPr>
        </p:nvSpPr>
        <p:spPr/>
        <p:txBody>
          <a:bodyPr/>
          <a:lstStyle/>
          <a:p>
            <a:endParaRPr lang="fr-FR" dirty="0"/>
          </a:p>
        </p:txBody>
      </p:sp>
      <p:sp>
        <p:nvSpPr>
          <p:cNvPr id="5" name="Slide Number Placeholder 4">
            <a:extLst>
              <a:ext uri="{FF2B5EF4-FFF2-40B4-BE49-F238E27FC236}">
                <a16:creationId xmlns:a16="http://schemas.microsoft.com/office/drawing/2014/main" id="{FE31F5B2-4EB8-12B6-262B-0D0D9255C17E}"/>
              </a:ext>
            </a:extLst>
          </p:cNvPr>
          <p:cNvSpPr>
            <a:spLocks noGrp="1"/>
          </p:cNvSpPr>
          <p:nvPr>
            <p:ph type="sldNum" sz="quarter" idx="5"/>
          </p:nvPr>
        </p:nvSpPr>
        <p:spPr/>
        <p:txBody>
          <a:bodyPr/>
          <a:lstStyle/>
          <a:p>
            <a:fld id="{3C53626E-BC0F-674C-9570-A9D62C09EB52}" type="slidenum">
              <a:rPr lang="fr-FR" smtClean="0"/>
              <a:pPr/>
              <a:t>13</a:t>
            </a:fld>
            <a:endParaRPr lang="fr-FR" dirty="0"/>
          </a:p>
        </p:txBody>
      </p:sp>
    </p:spTree>
    <p:extLst>
      <p:ext uri="{BB962C8B-B14F-4D97-AF65-F5344CB8AC3E}">
        <p14:creationId xmlns:p14="http://schemas.microsoft.com/office/powerpoint/2010/main" val="4820543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9F950-7E82-62AB-DED4-D59BB8B87C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C0CD5F-F409-FE81-E6C8-5BC8092D6BB0}"/>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B8640306-73AD-0581-0D57-1F130E7EFD3F}"/>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C9CD1ABB-F316-E956-8076-44AA59A668A3}"/>
              </a:ext>
            </a:extLst>
          </p:cNvPr>
          <p:cNvSpPr>
            <a:spLocks noGrp="1"/>
          </p:cNvSpPr>
          <p:nvPr>
            <p:ph type="ftr" sz="quarter" idx="4"/>
          </p:nvPr>
        </p:nvSpPr>
        <p:spPr/>
        <p:txBody>
          <a:bodyPr/>
          <a:lstStyle/>
          <a:p>
            <a:endParaRPr lang="fr-FR" dirty="0"/>
          </a:p>
        </p:txBody>
      </p:sp>
      <p:sp>
        <p:nvSpPr>
          <p:cNvPr id="5" name="Slide Number Placeholder 4">
            <a:extLst>
              <a:ext uri="{FF2B5EF4-FFF2-40B4-BE49-F238E27FC236}">
                <a16:creationId xmlns:a16="http://schemas.microsoft.com/office/drawing/2014/main" id="{D5ABDE0A-A323-2477-8459-30F5865AA2A7}"/>
              </a:ext>
            </a:extLst>
          </p:cNvPr>
          <p:cNvSpPr>
            <a:spLocks noGrp="1"/>
          </p:cNvSpPr>
          <p:nvPr>
            <p:ph type="sldNum" sz="quarter" idx="5"/>
          </p:nvPr>
        </p:nvSpPr>
        <p:spPr/>
        <p:txBody>
          <a:bodyPr/>
          <a:lstStyle/>
          <a:p>
            <a:fld id="{3C53626E-BC0F-674C-9570-A9D62C09EB52}" type="slidenum">
              <a:rPr lang="fr-FR" smtClean="0"/>
              <a:pPr/>
              <a:t>14</a:t>
            </a:fld>
            <a:endParaRPr lang="fr-FR" dirty="0"/>
          </a:p>
        </p:txBody>
      </p:sp>
    </p:spTree>
    <p:extLst>
      <p:ext uri="{BB962C8B-B14F-4D97-AF65-F5344CB8AC3E}">
        <p14:creationId xmlns:p14="http://schemas.microsoft.com/office/powerpoint/2010/main" val="2745386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C53626E-BC0F-674C-9570-A9D62C09EB5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fr-FR"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472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a:extLst>
              <a:ext uri="{FF2B5EF4-FFF2-40B4-BE49-F238E27FC236}">
                <a16:creationId xmlns:a16="http://schemas.microsoft.com/office/drawing/2014/main" id="{63CDFBB4-5FEF-3B47-9ED7-4017F3E180F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67586" name="Notes Placeholder 2">
            <a:extLst>
              <a:ext uri="{FF2B5EF4-FFF2-40B4-BE49-F238E27FC236}">
                <a16:creationId xmlns:a16="http://schemas.microsoft.com/office/drawing/2014/main" id="{D317C09D-DCEC-144D-8A18-2039C1DB81F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p>
        </p:txBody>
      </p:sp>
      <p:sp>
        <p:nvSpPr>
          <p:cNvPr id="67587" name="Footer Placeholder 3">
            <a:extLst>
              <a:ext uri="{FF2B5EF4-FFF2-40B4-BE49-F238E27FC236}">
                <a16:creationId xmlns:a16="http://schemas.microsoft.com/office/drawing/2014/main" id="{110BC07E-7F54-0145-8965-1F344066FA59}"/>
              </a:ext>
            </a:extLst>
          </p:cNvPr>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endParaRPr lang="en-GB" altLang="en-US" sz="1200" dirty="0"/>
          </a:p>
        </p:txBody>
      </p:sp>
      <p:sp>
        <p:nvSpPr>
          <p:cNvPr id="67588" name="Slide Number Placeholder 4">
            <a:extLst>
              <a:ext uri="{FF2B5EF4-FFF2-40B4-BE49-F238E27FC236}">
                <a16:creationId xmlns:a16="http://schemas.microsoft.com/office/drawing/2014/main" id="{CC97B9F2-7B6A-B442-8581-6E3644EA9DB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E597EBF8-C25E-5747-B608-611B37692F4F}" type="slidenum">
              <a:rPr lang="fr-FR" altLang="en-US" sz="1200"/>
              <a:pPr/>
              <a:t>21</a:t>
            </a:fld>
            <a:endParaRPr lang="fr-FR" altLang="en-US" sz="1200" dirty="0"/>
          </a:p>
        </p:txBody>
      </p:sp>
    </p:spTree>
    <p:extLst>
      <p:ext uri="{BB962C8B-B14F-4D97-AF65-F5344CB8AC3E}">
        <p14:creationId xmlns:p14="http://schemas.microsoft.com/office/powerpoint/2010/main" val="23523817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hyperlink" Target="https://youtu.be/-frXH01_UXY" TargetMode="External"/><Relationship Id="rId13" Type="http://schemas.openxmlformats.org/officeDocument/2006/relationships/image" Target="../media/image9.svg"/><Relationship Id="rId18" Type="http://schemas.openxmlformats.org/officeDocument/2006/relationships/hyperlink" Target="https://twitter.com/lung_connect" TargetMode="External"/><Relationship Id="rId3" Type="http://schemas.openxmlformats.org/officeDocument/2006/relationships/image" Target="../media/image4.svg"/><Relationship Id="rId7" Type="http://schemas.openxmlformats.org/officeDocument/2006/relationships/hyperlink" Target="https://www.linkedin.com/company/99553499/admin/feed/posts/" TargetMode="External"/><Relationship Id="rId12" Type="http://schemas.openxmlformats.org/officeDocument/2006/relationships/hyperlink" Target="mailto:info@cor2ed.com" TargetMode="External"/><Relationship Id="rId17" Type="http://schemas.openxmlformats.org/officeDocument/2006/relationships/hyperlink" Target="https://twitter.com/BreastCaConnect" TargetMode="External"/><Relationship Id="rId2" Type="http://schemas.openxmlformats.org/officeDocument/2006/relationships/image" Target="../media/image3.svg"/><Relationship Id="rId16" Type="http://schemas.openxmlformats.org/officeDocument/2006/relationships/image" Target="../media/image12.svg"/><Relationship Id="rId20"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8.svg"/><Relationship Id="rId5" Type="http://schemas.openxmlformats.org/officeDocument/2006/relationships/image" Target="../media/image2.png"/><Relationship Id="rId15" Type="http://schemas.openxmlformats.org/officeDocument/2006/relationships/image" Target="../media/image11.svg"/><Relationship Id="rId10" Type="http://schemas.openxmlformats.org/officeDocument/2006/relationships/image" Target="../media/image7.svg"/><Relationship Id="rId19" Type="http://schemas.openxmlformats.org/officeDocument/2006/relationships/image" Target="../media/image13.svg"/><Relationship Id="rId4" Type="http://schemas.openxmlformats.org/officeDocument/2006/relationships/image" Target="../media/image5.svg"/><Relationship Id="rId9" Type="http://schemas.openxmlformats.org/officeDocument/2006/relationships/hyperlink" Target="https://cor2ed.com/" TargetMode="External"/><Relationship Id="rId14" Type="http://schemas.openxmlformats.org/officeDocument/2006/relationships/image" Target="../media/image10.sv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noFill/>
          <a:ln w="127000" cap="flat" cmpd="sng" algn="ctr">
            <a:solidFill>
              <a:srgbClr val="5D8298"/>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fr-FR" sz="1800" dirty="0"/>
          </a:p>
        </p:txBody>
      </p:sp>
      <p:pic>
        <p:nvPicPr>
          <p:cNvPr id="7" name="Picture 6">
            <a:extLst>
              <a:ext uri="{FF2B5EF4-FFF2-40B4-BE49-F238E27FC236}">
                <a16:creationId xmlns:a16="http://schemas.microsoft.com/office/drawing/2014/main" id="{7857E139-C270-754F-B59D-15903DDAF379}"/>
              </a:ext>
            </a:extLst>
          </p:cNvPr>
          <p:cNvPicPr>
            <a:picLocks noChangeAspect="1"/>
          </p:cNvPicPr>
          <p:nvPr userDrawn="1"/>
        </p:nvPicPr>
        <p:blipFill>
          <a:blip r:embed="rId2"/>
          <a:stretch>
            <a:fillRect/>
          </a:stretch>
        </p:blipFill>
        <p:spPr>
          <a:xfrm>
            <a:off x="3574661" y="2758363"/>
            <a:ext cx="5042678" cy="1341275"/>
          </a:xfrm>
          <a:prstGeom prst="rect">
            <a:avLst/>
          </a:prstGeom>
        </p:spPr>
      </p:pic>
      <p:pic>
        <p:nvPicPr>
          <p:cNvPr id="2" name="Image 4">
            <a:extLst>
              <a:ext uri="{FF2B5EF4-FFF2-40B4-BE49-F238E27FC236}">
                <a16:creationId xmlns:a16="http://schemas.microsoft.com/office/drawing/2014/main" id="{EB658552-F393-1051-B182-BC305D308907}"/>
              </a:ext>
            </a:extLst>
          </p:cNvPr>
          <p:cNvPicPr>
            <a:picLocks noChangeAspect="1" noChangeArrowheads="1"/>
          </p:cNvPicPr>
          <p:nvPr userDrawn="1"/>
        </p:nvPicPr>
        <p:blipFill>
          <a:blip r:embed="rId3">
            <a:alphaModFix amt="36000"/>
            <a:extLst>
              <a:ext uri="{28A0092B-C50C-407E-A947-70E740481C1C}">
                <a14:useLocalDpi xmlns:a14="http://schemas.microsoft.com/office/drawing/2010/main"/>
              </a:ext>
            </a:extLst>
          </a:blip>
          <a:srcRect/>
          <a:stretch>
            <a:fillRect/>
          </a:stretch>
        </p:blipFill>
        <p:spPr bwMode="auto">
          <a:xfrm rot="9573297">
            <a:off x="9822295" y="-1012043"/>
            <a:ext cx="4833937" cy="7770813"/>
          </a:xfrm>
          <a:prstGeom prst="rect">
            <a:avLst/>
          </a:prstGeom>
          <a:noFill/>
          <a:ln>
            <a:noFill/>
          </a:ln>
          <a:extLst>
            <a:ext uri="{909E8E84-426E-40dd-AFC4-6F175D3DCCD1}">
              <a14:hiddenFill xmlns="" xmlns:a14="http://schemas.microsoft.com/office/drawing/2010/main">
                <a:solidFill>
                  <a:srgbClr val="FFFFFF">
                    <a:alpha val="36078"/>
                  </a:srgbClr>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2_Disposition personnalisée">
    <p:bg>
      <p:bgPr>
        <a:solidFill>
          <a:srgbClr val="5D8298"/>
        </a:solid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609600" y="274638"/>
            <a:ext cx="10972800" cy="5821362"/>
          </a:xfrm>
          <a:prstGeom prst="rect">
            <a:avLst/>
          </a:prstGeom>
        </p:spPr>
        <p:txBody>
          <a:bodyPr anchor="ctr">
            <a:normAutofit/>
          </a:bodyPr>
          <a:lstStyle>
            <a:lvl1pPr algn="ctr">
              <a:defRPr sz="400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GB" noProof="0" dirty="0"/>
              <a:t>Click and Modify the text</a:t>
            </a:r>
          </a:p>
        </p:txBody>
      </p:sp>
      <p:sp>
        <p:nvSpPr>
          <p:cNvPr id="4" name="Espace réservé du numéro de diapositive 6">
            <a:extLst>
              <a:ext uri="{FF2B5EF4-FFF2-40B4-BE49-F238E27FC236}">
                <a16:creationId xmlns:a16="http://schemas.microsoft.com/office/drawing/2014/main" id="{0332680C-634B-BA10-B302-04D84BD9DD26}"/>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7_Disposition personnalisée">
    <p:bg>
      <p:bgPr>
        <a:solidFill>
          <a:schemeClr val="accent1"/>
        </a:solid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609600" y="274638"/>
            <a:ext cx="10972800" cy="5821362"/>
          </a:xfrm>
          <a:prstGeom prst="rect">
            <a:avLst/>
          </a:prstGeom>
        </p:spPr>
        <p:txBody>
          <a:bodyPr anchor="ctr">
            <a:normAutofit/>
          </a:bodyPr>
          <a:lstStyle>
            <a:lvl1pPr algn="ctr">
              <a:defRPr sz="400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GB" noProof="0" dirty="0"/>
              <a:t>Click and Modify the text</a:t>
            </a:r>
          </a:p>
        </p:txBody>
      </p:sp>
      <p:sp>
        <p:nvSpPr>
          <p:cNvPr id="4" name="Espace réservé du numéro de diapositive 6">
            <a:extLst>
              <a:ext uri="{FF2B5EF4-FFF2-40B4-BE49-F238E27FC236}">
                <a16:creationId xmlns:a16="http://schemas.microsoft.com/office/drawing/2014/main" id="{0332680C-634B-BA10-B302-04D84BD9DD26}"/>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extLst>
      <p:ext uri="{BB962C8B-B14F-4D97-AF65-F5344CB8AC3E}">
        <p14:creationId xmlns:p14="http://schemas.microsoft.com/office/powerpoint/2010/main" val="1487927895"/>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5_Disposition personnalisée">
    <p:spTree>
      <p:nvGrpSpPr>
        <p:cNvPr id="1" name=""/>
        <p:cNvGrpSpPr/>
        <p:nvPr/>
      </p:nvGrpSpPr>
      <p:grpSpPr>
        <a:xfrm>
          <a:off x="0" y="0"/>
          <a:ext cx="0" cy="0"/>
          <a:chOff x="0" y="0"/>
          <a:chExt cx="0" cy="0"/>
        </a:xfrm>
      </p:grpSpPr>
      <p:sp>
        <p:nvSpPr>
          <p:cNvPr id="9" name="Titre 1"/>
          <p:cNvSpPr>
            <a:spLocks noGrp="1"/>
          </p:cNvSpPr>
          <p:nvPr>
            <p:ph type="title" hasCustomPrompt="1"/>
          </p:nvPr>
        </p:nvSpPr>
        <p:spPr>
          <a:xfrm>
            <a:off x="609600" y="274638"/>
            <a:ext cx="10972800" cy="5821362"/>
          </a:xfrm>
          <a:prstGeom prst="rect">
            <a:avLst/>
          </a:prstGeom>
        </p:spPr>
        <p:txBody>
          <a:bodyPr anchor="ctr">
            <a:normAutofit/>
          </a:bodyPr>
          <a:lstStyle>
            <a:lvl1pPr algn="ctr">
              <a:defRPr sz="4000" b="1" i="0" spc="0">
                <a:solidFill>
                  <a:srgbClr val="5D8298"/>
                </a:solidFill>
                <a:latin typeface="Arial" panose="020B0604020202020204" pitchFamily="34" charset="0"/>
                <a:ea typeface="Arial" panose="020B0604020202020204" pitchFamily="34" charset="0"/>
                <a:cs typeface="Arial" panose="020B0604020202020204" pitchFamily="34" charset="0"/>
              </a:defRPr>
            </a:lvl1pPr>
          </a:lstStyle>
          <a:p>
            <a:r>
              <a:rPr lang="fr-FR" dirty="0"/>
              <a:t>Click and </a:t>
            </a:r>
            <a:r>
              <a:rPr lang="fr-FR" dirty="0" err="1"/>
              <a:t>Modify</a:t>
            </a:r>
            <a:r>
              <a:rPr lang="fr-FR" dirty="0"/>
              <a:t> </a:t>
            </a:r>
            <a:br>
              <a:rPr lang="fr-FR" dirty="0"/>
            </a:br>
            <a:r>
              <a:rPr lang="fr-FR" dirty="0"/>
              <a:t>the </a:t>
            </a:r>
            <a:r>
              <a:rPr lang="fr-FR" dirty="0" err="1"/>
              <a:t>text</a:t>
            </a:r>
            <a:endParaRPr lang="fr-FR" dirty="0"/>
          </a:p>
        </p:txBody>
      </p:sp>
      <p:sp>
        <p:nvSpPr>
          <p:cNvPr id="10" name="Rectangle 9"/>
          <p:cNvSpPr/>
          <p:nvPr userDrawn="1"/>
        </p:nvSpPr>
        <p:spPr>
          <a:xfrm>
            <a:off x="0" y="0"/>
            <a:ext cx="12192000" cy="6858000"/>
          </a:xfrm>
          <a:prstGeom prst="rect">
            <a:avLst/>
          </a:prstGeom>
          <a:noFill/>
          <a:ln w="127000" cap="flat" cmpd="sng" algn="ctr">
            <a:solidFill>
              <a:srgbClr val="5D8298"/>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fr-FR" sz="1800" dirty="0">
              <a:latin typeface="Arial" panose="020B0604020202020204" pitchFamily="34" charset="0"/>
              <a:cs typeface="Arial" panose="020B0604020202020204" pitchFamily="34" charset="0"/>
            </a:endParaRPr>
          </a:p>
        </p:txBody>
      </p:sp>
      <p:sp>
        <p:nvSpPr>
          <p:cNvPr id="3" name="Espace réservé du numéro de diapositive 6">
            <a:extLst>
              <a:ext uri="{FF2B5EF4-FFF2-40B4-BE49-F238E27FC236}">
                <a16:creationId xmlns:a16="http://schemas.microsoft.com/office/drawing/2014/main" id="{8B580B0D-7826-AE6B-F9C8-AF1F152DCCAA}"/>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rgbClr val="5D8298"/>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pic>
        <p:nvPicPr>
          <p:cNvPr id="4" name="Image 4">
            <a:extLst>
              <a:ext uri="{FF2B5EF4-FFF2-40B4-BE49-F238E27FC236}">
                <a16:creationId xmlns:a16="http://schemas.microsoft.com/office/drawing/2014/main" id="{31232B30-5216-4407-551C-D594ECF2A481}"/>
              </a:ext>
            </a:extLst>
          </p:cNvPr>
          <p:cNvPicPr>
            <a:picLocks noChangeAspect="1" noChangeArrowheads="1"/>
          </p:cNvPicPr>
          <p:nvPr userDrawn="1"/>
        </p:nvPicPr>
        <p:blipFill>
          <a:blip r:embed="rId2">
            <a:alphaModFix amt="36000"/>
            <a:extLst>
              <a:ext uri="{28A0092B-C50C-407E-A947-70E740481C1C}">
                <a14:useLocalDpi xmlns:a14="http://schemas.microsoft.com/office/drawing/2010/main"/>
              </a:ext>
            </a:extLst>
          </a:blip>
          <a:srcRect/>
          <a:stretch>
            <a:fillRect/>
          </a:stretch>
        </p:blipFill>
        <p:spPr bwMode="auto">
          <a:xfrm rot="9573297">
            <a:off x="9123133" y="-1381666"/>
            <a:ext cx="8240288" cy="13246705"/>
          </a:xfrm>
          <a:prstGeom prst="rect">
            <a:avLst/>
          </a:prstGeom>
          <a:noFill/>
          <a:ln>
            <a:noFill/>
          </a:ln>
          <a:extLst>
            <a:ext uri="{909E8E84-426E-40dd-AFC4-6F175D3DCCD1}">
              <a14:hiddenFill xmlns:a14="http://schemas.microsoft.com/office/drawing/2010/main" xmlns="">
                <a:solidFill>
                  <a:srgbClr val="FFFFFF">
                    <a:alpha val="36078"/>
                  </a:srgbClr>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3794990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6_Disposition personnalisée">
    <p:bg>
      <p:bgPr>
        <a:solidFill>
          <a:srgbClr val="5D8298"/>
        </a:solidFill>
        <a:effectLst/>
      </p:bgPr>
    </p:bg>
    <p:spTree>
      <p:nvGrpSpPr>
        <p:cNvPr id="1" name=""/>
        <p:cNvGrpSpPr/>
        <p:nvPr/>
      </p:nvGrpSpPr>
      <p:grpSpPr>
        <a:xfrm>
          <a:off x="0" y="0"/>
          <a:ext cx="0" cy="0"/>
          <a:chOff x="0" y="0"/>
          <a:chExt cx="0" cy="0"/>
        </a:xfrm>
      </p:grpSpPr>
      <p:sp>
        <p:nvSpPr>
          <p:cNvPr id="3" name="Titre 1"/>
          <p:cNvSpPr>
            <a:spLocks noGrp="1"/>
          </p:cNvSpPr>
          <p:nvPr>
            <p:ph type="title" hasCustomPrompt="1"/>
          </p:nvPr>
        </p:nvSpPr>
        <p:spPr>
          <a:xfrm>
            <a:off x="609600" y="274638"/>
            <a:ext cx="10972800" cy="4162474"/>
          </a:xfrm>
          <a:prstGeom prst="rect">
            <a:avLst/>
          </a:prstGeom>
        </p:spPr>
        <p:txBody>
          <a:bodyPr anchor="ctr">
            <a:normAutofit/>
          </a:bodyPr>
          <a:lstStyle>
            <a:lvl1pPr algn="ctr">
              <a:defRPr sz="400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r>
              <a:rPr lang="en-GB" noProof="0" dirty="0"/>
              <a:t>Click and Modify the text</a:t>
            </a:r>
          </a:p>
        </p:txBody>
      </p:sp>
      <p:sp>
        <p:nvSpPr>
          <p:cNvPr id="4" name="Sous-titre 2"/>
          <p:cNvSpPr>
            <a:spLocks noGrp="1"/>
          </p:cNvSpPr>
          <p:nvPr>
            <p:ph type="subTitle" idx="1"/>
          </p:nvPr>
        </p:nvSpPr>
        <p:spPr>
          <a:xfrm>
            <a:off x="609600" y="4653136"/>
            <a:ext cx="10972800" cy="1655762"/>
          </a:xfrm>
          <a:prstGeom prst="rect">
            <a:avLst/>
          </a:prstGeom>
        </p:spPr>
        <p:txBody>
          <a:bodyPr>
            <a:normAutofit/>
          </a:bodyPr>
          <a:lstStyle>
            <a:lvl1pPr marL="0" indent="0" algn="ctr">
              <a:buNone/>
              <a:defRPr sz="320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GB" noProof="0" dirty="0"/>
          </a:p>
        </p:txBody>
      </p:sp>
      <p:sp>
        <p:nvSpPr>
          <p:cNvPr id="5" name="Content Placeholder 5">
            <a:extLst>
              <a:ext uri="{FF2B5EF4-FFF2-40B4-BE49-F238E27FC236}">
                <a16:creationId xmlns:a16="http://schemas.microsoft.com/office/drawing/2014/main" id="{CB0892A3-AA32-4643-922B-907261114EE2}"/>
              </a:ext>
            </a:extLst>
          </p:cNvPr>
          <p:cNvSpPr>
            <a:spLocks noGrp="1"/>
          </p:cNvSpPr>
          <p:nvPr>
            <p:ph sz="quarter" idx="15"/>
          </p:nvPr>
        </p:nvSpPr>
        <p:spPr>
          <a:xfrm>
            <a:off x="620183" y="6356351"/>
            <a:ext cx="10180339" cy="365125"/>
          </a:xfrm>
          <a:prstGeom prst="rect">
            <a:avLst/>
          </a:prstGeom>
        </p:spPr>
        <p:txBody>
          <a:bodyPr anchor="ctr" anchorCtr="0">
            <a:noAutofit/>
          </a:bodyPr>
          <a:lstStyle>
            <a:lvl1pPr marL="0" indent="0">
              <a:spcBef>
                <a:spcPts val="300"/>
              </a:spcBef>
              <a:buNone/>
              <a:defRPr sz="1200" spc="-30" baseline="0">
                <a:solidFill>
                  <a:schemeClr val="bg1"/>
                </a:solidFill>
                <a:latin typeface="Arial" panose="020B0604020202020204" pitchFamily="34" charset="0"/>
                <a:cs typeface="Arial" panose="020B0604020202020204" pitchFamily="34" charset="0"/>
              </a:defRPr>
            </a:lvl1pPr>
            <a:lvl2pPr marL="457200" indent="0">
              <a:buNone/>
              <a:defRPr sz="1200">
                <a:latin typeface="PT Sans Narrow"/>
                <a:cs typeface="PT Sans Narrow"/>
              </a:defRPr>
            </a:lvl2pPr>
            <a:lvl3pPr marL="914400" indent="0">
              <a:buNone/>
              <a:defRPr sz="1200">
                <a:latin typeface="PT Sans Narrow"/>
                <a:cs typeface="PT Sans Narrow"/>
              </a:defRPr>
            </a:lvl3pPr>
            <a:lvl4pPr marL="1371600" indent="0">
              <a:buNone/>
              <a:defRPr sz="1200">
                <a:latin typeface="PT Sans Narrow"/>
                <a:cs typeface="PT Sans Narrow"/>
              </a:defRPr>
            </a:lvl4pPr>
            <a:lvl5pPr marL="1828800" indent="0">
              <a:buNone/>
              <a:defRPr sz="1200">
                <a:latin typeface="PT Sans Narrow"/>
                <a:cs typeface="PT Sans Narrow"/>
              </a:defRPr>
            </a:lvl5pPr>
          </a:lstStyle>
          <a:p>
            <a:pPr lvl="0"/>
            <a:r>
              <a:rPr lang="en-GB" dirty="0"/>
              <a:t>Click to edit Master text styles</a:t>
            </a:r>
          </a:p>
        </p:txBody>
      </p:sp>
      <p:sp>
        <p:nvSpPr>
          <p:cNvPr id="6" name="Espace réservé du numéro de diapositive 6">
            <a:extLst>
              <a:ext uri="{FF2B5EF4-FFF2-40B4-BE49-F238E27FC236}">
                <a16:creationId xmlns:a16="http://schemas.microsoft.com/office/drawing/2014/main" id="{07486A34-92BE-C254-DE20-D575E6A2546C}"/>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extLst>
      <p:ext uri="{BB962C8B-B14F-4D97-AF65-F5344CB8AC3E}">
        <p14:creationId xmlns:p14="http://schemas.microsoft.com/office/powerpoint/2010/main" val="1756915667"/>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4_Disposition personnalisée">
    <p:spTree>
      <p:nvGrpSpPr>
        <p:cNvPr id="1" name=""/>
        <p:cNvGrpSpPr/>
        <p:nvPr/>
      </p:nvGrpSpPr>
      <p:grpSpPr>
        <a:xfrm>
          <a:off x="0" y="0"/>
          <a:ext cx="0" cy="0"/>
          <a:chOff x="0" y="0"/>
          <a:chExt cx="0" cy="0"/>
        </a:xfrm>
      </p:grpSpPr>
      <p:sp>
        <p:nvSpPr>
          <p:cNvPr id="11" name="Rectangle 10"/>
          <p:cNvSpPr/>
          <p:nvPr userDrawn="1"/>
        </p:nvSpPr>
        <p:spPr>
          <a:xfrm>
            <a:off x="0" y="0"/>
            <a:ext cx="12192000" cy="6858000"/>
          </a:xfrm>
          <a:prstGeom prst="rect">
            <a:avLst/>
          </a:prstGeom>
          <a:noFill/>
          <a:ln w="127000" cap="flat" cmpd="sng" algn="ctr">
            <a:solidFill>
              <a:srgbClr val="5D8298"/>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GB" sz="1800" noProof="0" dirty="0">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C886629B-70FD-5844-A852-AA84E9AB03FD}"/>
              </a:ext>
            </a:extLst>
          </p:cNvPr>
          <p:cNvSpPr>
            <a:spLocks noGrp="1"/>
          </p:cNvSpPr>
          <p:nvPr>
            <p:ph type="title" hasCustomPrompt="1"/>
          </p:nvPr>
        </p:nvSpPr>
        <p:spPr>
          <a:xfrm>
            <a:off x="431371" y="1052832"/>
            <a:ext cx="11247039" cy="647976"/>
          </a:xfrm>
        </p:spPr>
        <p:txBody>
          <a:bodyPr>
            <a:noAutofit/>
          </a:bodyPr>
          <a:lstStyle>
            <a:lvl1pPr algn="ctr">
              <a:defRPr sz="4000" spc="0">
                <a:latin typeface="Arial" panose="020B0604020202020204" pitchFamily="34" charset="0"/>
                <a:cs typeface="Arial" panose="020B0604020202020204" pitchFamily="34" charset="0"/>
              </a:defRPr>
            </a:lvl1pPr>
          </a:lstStyle>
          <a:p>
            <a:r>
              <a:rPr lang="en-GB" dirty="0"/>
              <a:t>Click AND MODIFY THE TEXT</a:t>
            </a:r>
            <a:endParaRPr lang="en-US" dirty="0"/>
          </a:p>
        </p:txBody>
      </p:sp>
      <p:sp>
        <p:nvSpPr>
          <p:cNvPr id="17" name="Text Placeholder 16">
            <a:extLst>
              <a:ext uri="{FF2B5EF4-FFF2-40B4-BE49-F238E27FC236}">
                <a16:creationId xmlns:a16="http://schemas.microsoft.com/office/drawing/2014/main" id="{29E1BEE5-34CE-E34C-BCFB-D7083C34B8C5}"/>
              </a:ext>
            </a:extLst>
          </p:cNvPr>
          <p:cNvSpPr>
            <a:spLocks noGrp="1"/>
          </p:cNvSpPr>
          <p:nvPr>
            <p:ph type="body" sz="quarter" idx="10" hasCustomPrompt="1"/>
          </p:nvPr>
        </p:nvSpPr>
        <p:spPr>
          <a:xfrm>
            <a:off x="1968499" y="2580900"/>
            <a:ext cx="8255959" cy="416053"/>
          </a:xfrm>
        </p:spPr>
        <p:txBody>
          <a:bodyPr>
            <a:normAutofit/>
          </a:bodyPr>
          <a:lstStyle>
            <a:lvl1pPr marL="0" indent="0" algn="ctr">
              <a:buNone/>
              <a:defRPr sz="2400" b="1" cap="all" baseline="0">
                <a:latin typeface="Arial" panose="020B0604020202020204" pitchFamily="34" charset="0"/>
                <a:cs typeface="Arial" panose="020B0604020202020204" pitchFamily="34" charset="0"/>
              </a:defRPr>
            </a:lvl1pPr>
            <a:lvl2pPr marL="457200" indent="0">
              <a:buNone/>
              <a:defRPr/>
            </a:lvl2pPr>
          </a:lstStyle>
          <a:p>
            <a:pPr lvl="0"/>
            <a:r>
              <a:rPr lang="en-GB" dirty="0"/>
              <a:t>CLICK AND MODIFY THE TEXT</a:t>
            </a:r>
          </a:p>
        </p:txBody>
      </p:sp>
      <p:sp>
        <p:nvSpPr>
          <p:cNvPr id="18" name="Text Placeholder 16">
            <a:extLst>
              <a:ext uri="{FF2B5EF4-FFF2-40B4-BE49-F238E27FC236}">
                <a16:creationId xmlns:a16="http://schemas.microsoft.com/office/drawing/2014/main" id="{5E89AE6E-09E9-A04C-9CFE-768FC4130566}"/>
              </a:ext>
            </a:extLst>
          </p:cNvPr>
          <p:cNvSpPr>
            <a:spLocks noGrp="1"/>
          </p:cNvSpPr>
          <p:nvPr>
            <p:ph type="body" sz="quarter" idx="11" hasCustomPrompt="1"/>
          </p:nvPr>
        </p:nvSpPr>
        <p:spPr>
          <a:xfrm>
            <a:off x="1967542" y="3877044"/>
            <a:ext cx="8255959" cy="416053"/>
          </a:xfrm>
        </p:spPr>
        <p:txBody>
          <a:bodyPr>
            <a:normAutofit/>
          </a:bodyPr>
          <a:lstStyle>
            <a:lvl1pPr marL="0" indent="0" algn="ctr">
              <a:buNone/>
              <a:defRPr sz="2400" b="1" cap="all" baseline="0">
                <a:latin typeface="Arial" panose="020B0604020202020204" pitchFamily="34" charset="0"/>
                <a:cs typeface="Arial" panose="020B0604020202020204" pitchFamily="34" charset="0"/>
              </a:defRPr>
            </a:lvl1pPr>
            <a:lvl2pPr marL="457200" indent="0">
              <a:buNone/>
              <a:defRPr/>
            </a:lvl2pPr>
          </a:lstStyle>
          <a:p>
            <a:pPr lvl="0"/>
            <a:r>
              <a:rPr lang="en-GB" dirty="0"/>
              <a:t>CLICK AND MODIFY THE TEXT</a:t>
            </a:r>
          </a:p>
        </p:txBody>
      </p:sp>
      <p:sp>
        <p:nvSpPr>
          <p:cNvPr id="19" name="Text Placeholder 16">
            <a:extLst>
              <a:ext uri="{FF2B5EF4-FFF2-40B4-BE49-F238E27FC236}">
                <a16:creationId xmlns:a16="http://schemas.microsoft.com/office/drawing/2014/main" id="{FEC0F67F-0294-3044-9A92-E4F9BE84511E}"/>
              </a:ext>
            </a:extLst>
          </p:cNvPr>
          <p:cNvSpPr>
            <a:spLocks noGrp="1"/>
          </p:cNvSpPr>
          <p:nvPr>
            <p:ph type="body" sz="quarter" idx="12" hasCustomPrompt="1"/>
          </p:nvPr>
        </p:nvSpPr>
        <p:spPr>
          <a:xfrm>
            <a:off x="1967542" y="5125192"/>
            <a:ext cx="8255959" cy="536057"/>
          </a:xfrm>
        </p:spPr>
        <p:txBody>
          <a:bodyPr>
            <a:noAutofit/>
          </a:bodyPr>
          <a:lstStyle>
            <a:lvl1pPr marL="0" indent="0" algn="ctr">
              <a:buNone/>
              <a:defRPr sz="3200" b="1" cap="all" baseline="0">
                <a:latin typeface="Arial" panose="020B0604020202020204" pitchFamily="34" charset="0"/>
                <a:cs typeface="Arial" panose="020B0604020202020204" pitchFamily="34" charset="0"/>
              </a:defRPr>
            </a:lvl1pPr>
            <a:lvl2pPr marL="457200" indent="0">
              <a:buNone/>
              <a:defRPr/>
            </a:lvl2pPr>
          </a:lstStyle>
          <a:p>
            <a:pPr lvl="0"/>
            <a:r>
              <a:rPr lang="en-GB" dirty="0"/>
              <a:t>CLICK AND MODIFY THE TEXT</a:t>
            </a:r>
          </a:p>
        </p:txBody>
      </p:sp>
      <p:sp>
        <p:nvSpPr>
          <p:cNvPr id="8" name="Content Placeholder 5">
            <a:extLst>
              <a:ext uri="{FF2B5EF4-FFF2-40B4-BE49-F238E27FC236}">
                <a16:creationId xmlns:a16="http://schemas.microsoft.com/office/drawing/2014/main" id="{9DAE90F2-0D99-4E4A-B2F6-79682983F674}"/>
              </a:ext>
            </a:extLst>
          </p:cNvPr>
          <p:cNvSpPr>
            <a:spLocks noGrp="1"/>
          </p:cNvSpPr>
          <p:nvPr>
            <p:ph sz="quarter" idx="15"/>
          </p:nvPr>
        </p:nvSpPr>
        <p:spPr>
          <a:xfrm>
            <a:off x="620183" y="6356351"/>
            <a:ext cx="10180339" cy="365125"/>
          </a:xfrm>
          <a:prstGeom prst="rect">
            <a:avLst/>
          </a:prstGeom>
        </p:spPr>
        <p:txBody>
          <a:bodyPr anchor="ctr" anchorCtr="0">
            <a:noAutofit/>
          </a:bodyPr>
          <a:lstStyle>
            <a:lvl1pPr marL="0" indent="0">
              <a:spcBef>
                <a:spcPts val="300"/>
              </a:spcBef>
              <a:buNone/>
              <a:defRPr sz="1200" spc="-30" baseline="0">
                <a:solidFill>
                  <a:srgbClr val="5D8298"/>
                </a:solidFill>
                <a:latin typeface="Arial" panose="020B0604020202020204" pitchFamily="34" charset="0"/>
                <a:cs typeface="Arial" panose="020B0604020202020204" pitchFamily="34" charset="0"/>
              </a:defRPr>
            </a:lvl1pPr>
            <a:lvl2pPr marL="457200" indent="0">
              <a:buNone/>
              <a:defRPr sz="1200">
                <a:latin typeface="PT Sans Narrow"/>
                <a:cs typeface="PT Sans Narrow"/>
              </a:defRPr>
            </a:lvl2pPr>
            <a:lvl3pPr marL="914400" indent="0">
              <a:buNone/>
              <a:defRPr sz="1200">
                <a:latin typeface="PT Sans Narrow"/>
                <a:cs typeface="PT Sans Narrow"/>
              </a:defRPr>
            </a:lvl3pPr>
            <a:lvl4pPr marL="1371600" indent="0">
              <a:buNone/>
              <a:defRPr sz="1200">
                <a:latin typeface="PT Sans Narrow"/>
                <a:cs typeface="PT Sans Narrow"/>
              </a:defRPr>
            </a:lvl4pPr>
            <a:lvl5pPr marL="1828800" indent="0">
              <a:buNone/>
              <a:defRPr sz="1200">
                <a:latin typeface="PT Sans Narrow"/>
                <a:cs typeface="PT Sans Narrow"/>
              </a:defRPr>
            </a:lvl5pPr>
          </a:lstStyle>
          <a:p>
            <a:pPr lvl="0"/>
            <a:r>
              <a:rPr lang="en-GB" dirty="0"/>
              <a:t>Click to edit Master text styles</a:t>
            </a:r>
          </a:p>
        </p:txBody>
      </p:sp>
      <p:sp>
        <p:nvSpPr>
          <p:cNvPr id="5" name="Espace réservé du numéro de diapositive 6">
            <a:extLst>
              <a:ext uri="{FF2B5EF4-FFF2-40B4-BE49-F238E27FC236}">
                <a16:creationId xmlns:a16="http://schemas.microsoft.com/office/drawing/2014/main" id="{BED7CCCA-813F-FA65-D2E5-EC4B2D724A19}"/>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rgbClr val="5D8298"/>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pic>
        <p:nvPicPr>
          <p:cNvPr id="4" name="Image 4">
            <a:extLst>
              <a:ext uri="{FF2B5EF4-FFF2-40B4-BE49-F238E27FC236}">
                <a16:creationId xmlns:a16="http://schemas.microsoft.com/office/drawing/2014/main" id="{A445B90D-FDAB-D31A-C1BD-601F38431920}"/>
              </a:ext>
            </a:extLst>
          </p:cNvPr>
          <p:cNvPicPr>
            <a:picLocks noChangeAspect="1" noChangeArrowheads="1"/>
          </p:cNvPicPr>
          <p:nvPr userDrawn="1"/>
        </p:nvPicPr>
        <p:blipFill>
          <a:blip r:embed="rId2">
            <a:alphaModFix amt="36000"/>
            <a:extLst>
              <a:ext uri="{28A0092B-C50C-407E-A947-70E740481C1C}">
                <a14:useLocalDpi xmlns:a14="http://schemas.microsoft.com/office/drawing/2010/main"/>
              </a:ext>
            </a:extLst>
          </a:blip>
          <a:srcRect/>
          <a:stretch>
            <a:fillRect/>
          </a:stretch>
        </p:blipFill>
        <p:spPr bwMode="auto">
          <a:xfrm rot="9573297">
            <a:off x="9123133" y="-1381666"/>
            <a:ext cx="8240288" cy="13246705"/>
          </a:xfrm>
          <a:prstGeom prst="rect">
            <a:avLst/>
          </a:prstGeom>
          <a:noFill/>
          <a:ln>
            <a:noFill/>
          </a:ln>
          <a:extLst>
            <a:ext uri="{909E8E84-426E-40dd-AFC4-6F175D3DCCD1}">
              <a14:hiddenFill xmlns:a14="http://schemas.microsoft.com/office/drawing/2010/main" xmlns="">
                <a:solidFill>
                  <a:srgbClr val="FFFFFF">
                    <a:alpha val="36078"/>
                  </a:srgbClr>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398295499"/>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6" name="Content Placeholder 5"/>
          <p:cNvSpPr>
            <a:spLocks noGrp="1"/>
          </p:cNvSpPr>
          <p:nvPr>
            <p:ph sz="quarter" idx="14"/>
          </p:nvPr>
        </p:nvSpPr>
        <p:spPr>
          <a:xfrm>
            <a:off x="620184" y="1425600"/>
            <a:ext cx="10962216" cy="452520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5">
            <a:extLst>
              <a:ext uri="{FF2B5EF4-FFF2-40B4-BE49-F238E27FC236}">
                <a16:creationId xmlns:a16="http://schemas.microsoft.com/office/drawing/2014/main" id="{1C800C48-4F96-3047-964F-933FF318046D}"/>
              </a:ext>
            </a:extLst>
          </p:cNvPr>
          <p:cNvSpPr>
            <a:spLocks noGrp="1"/>
          </p:cNvSpPr>
          <p:nvPr>
            <p:ph sz="quarter" idx="15"/>
          </p:nvPr>
        </p:nvSpPr>
        <p:spPr>
          <a:xfrm>
            <a:off x="620183" y="6356351"/>
            <a:ext cx="10180339" cy="365125"/>
          </a:xfrm>
          <a:prstGeom prst="rect">
            <a:avLst/>
          </a:prstGeom>
        </p:spPr>
        <p:txBody>
          <a:bodyPr anchor="ctr" anchorCtr="0">
            <a:noAutofit/>
          </a:bodyPr>
          <a:lstStyle>
            <a:lvl1pPr marL="0" indent="0">
              <a:spcBef>
                <a:spcPts val="300"/>
              </a:spcBef>
              <a:buNone/>
              <a:defRPr sz="1200" spc="-30" baseline="0">
                <a:solidFill>
                  <a:srgbClr val="5D8298"/>
                </a:solidFill>
                <a:latin typeface="Arial" panose="020B0604020202020204" pitchFamily="34" charset="0"/>
                <a:cs typeface="Arial" panose="020B0604020202020204" pitchFamily="34" charset="0"/>
              </a:defRPr>
            </a:lvl1pPr>
            <a:lvl2pPr marL="457200" indent="0">
              <a:buNone/>
              <a:defRPr sz="1200">
                <a:latin typeface="PT Sans Narrow"/>
                <a:cs typeface="PT Sans Narrow"/>
              </a:defRPr>
            </a:lvl2pPr>
            <a:lvl3pPr marL="914400" indent="0">
              <a:buNone/>
              <a:defRPr sz="1200">
                <a:latin typeface="PT Sans Narrow"/>
                <a:cs typeface="PT Sans Narrow"/>
              </a:defRPr>
            </a:lvl3pPr>
            <a:lvl4pPr marL="1371600" indent="0">
              <a:buNone/>
              <a:defRPr sz="1200">
                <a:latin typeface="PT Sans Narrow"/>
                <a:cs typeface="PT Sans Narrow"/>
              </a:defRPr>
            </a:lvl4pPr>
            <a:lvl5pPr marL="1828800" indent="0">
              <a:buNone/>
              <a:defRPr sz="1200">
                <a:latin typeface="PT Sans Narrow"/>
                <a:cs typeface="PT Sans Narrow"/>
              </a:defRPr>
            </a:lvl5pPr>
          </a:lstStyle>
          <a:p>
            <a:pPr lvl="0"/>
            <a:r>
              <a:rPr lang="en-GB" dirty="0"/>
              <a:t>Click to edit Master text styles</a:t>
            </a:r>
          </a:p>
        </p:txBody>
      </p:sp>
      <p:sp>
        <p:nvSpPr>
          <p:cNvPr id="2" name="Espace réservé du numéro de diapositive 6">
            <a:extLst>
              <a:ext uri="{FF2B5EF4-FFF2-40B4-BE49-F238E27FC236}">
                <a16:creationId xmlns:a16="http://schemas.microsoft.com/office/drawing/2014/main" id="{EF9EEA5E-31CC-762A-1C01-FB6893317A5B}"/>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rgbClr val="5D8298"/>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No Spiral">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6" name="Content Placeholder 5"/>
          <p:cNvSpPr>
            <a:spLocks noGrp="1"/>
          </p:cNvSpPr>
          <p:nvPr>
            <p:ph sz="quarter" idx="14"/>
          </p:nvPr>
        </p:nvSpPr>
        <p:spPr>
          <a:xfrm>
            <a:off x="620184" y="1425600"/>
            <a:ext cx="10962216" cy="452520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5">
            <a:extLst>
              <a:ext uri="{FF2B5EF4-FFF2-40B4-BE49-F238E27FC236}">
                <a16:creationId xmlns:a16="http://schemas.microsoft.com/office/drawing/2014/main" id="{1C800C48-4F96-3047-964F-933FF318046D}"/>
              </a:ext>
            </a:extLst>
          </p:cNvPr>
          <p:cNvSpPr>
            <a:spLocks noGrp="1"/>
          </p:cNvSpPr>
          <p:nvPr>
            <p:ph sz="quarter" idx="15"/>
          </p:nvPr>
        </p:nvSpPr>
        <p:spPr>
          <a:xfrm>
            <a:off x="620183" y="6356351"/>
            <a:ext cx="10180339" cy="365125"/>
          </a:xfrm>
          <a:prstGeom prst="rect">
            <a:avLst/>
          </a:prstGeom>
        </p:spPr>
        <p:txBody>
          <a:bodyPr anchor="ctr" anchorCtr="0">
            <a:noAutofit/>
          </a:bodyPr>
          <a:lstStyle>
            <a:lvl1pPr marL="0" indent="0">
              <a:spcBef>
                <a:spcPts val="300"/>
              </a:spcBef>
              <a:buNone/>
              <a:defRPr sz="1200" spc="-30" baseline="0">
                <a:solidFill>
                  <a:srgbClr val="5D8298"/>
                </a:solidFill>
                <a:latin typeface="Arial" panose="020B0604020202020204" pitchFamily="34" charset="0"/>
                <a:cs typeface="Arial" panose="020B0604020202020204" pitchFamily="34" charset="0"/>
              </a:defRPr>
            </a:lvl1pPr>
            <a:lvl2pPr marL="457200" indent="0">
              <a:buNone/>
              <a:defRPr sz="1200">
                <a:latin typeface="PT Sans Narrow"/>
                <a:cs typeface="PT Sans Narrow"/>
              </a:defRPr>
            </a:lvl2pPr>
            <a:lvl3pPr marL="914400" indent="0">
              <a:buNone/>
              <a:defRPr sz="1200">
                <a:latin typeface="PT Sans Narrow"/>
                <a:cs typeface="PT Sans Narrow"/>
              </a:defRPr>
            </a:lvl3pPr>
            <a:lvl4pPr marL="1371600" indent="0">
              <a:buNone/>
              <a:defRPr sz="1200">
                <a:latin typeface="PT Sans Narrow"/>
                <a:cs typeface="PT Sans Narrow"/>
              </a:defRPr>
            </a:lvl4pPr>
            <a:lvl5pPr marL="1828800" indent="0">
              <a:buNone/>
              <a:defRPr sz="1200">
                <a:latin typeface="PT Sans Narrow"/>
                <a:cs typeface="PT Sans Narrow"/>
              </a:defRPr>
            </a:lvl5pPr>
          </a:lstStyle>
          <a:p>
            <a:pPr lvl="0"/>
            <a:r>
              <a:rPr lang="en-GB" dirty="0"/>
              <a:t>Click to edit Master text styles</a:t>
            </a:r>
          </a:p>
        </p:txBody>
      </p:sp>
      <p:sp>
        <p:nvSpPr>
          <p:cNvPr id="2" name="Rectangle 1">
            <a:extLst>
              <a:ext uri="{FF2B5EF4-FFF2-40B4-BE49-F238E27FC236}">
                <a16:creationId xmlns:a16="http://schemas.microsoft.com/office/drawing/2014/main" id="{A84577D5-D4BE-A7CF-F48E-E05019D40483}"/>
              </a:ext>
            </a:extLst>
          </p:cNvPr>
          <p:cNvSpPr/>
          <p:nvPr userDrawn="1"/>
        </p:nvSpPr>
        <p:spPr>
          <a:xfrm>
            <a:off x="0" y="0"/>
            <a:ext cx="12192000" cy="6858000"/>
          </a:xfrm>
          <a:prstGeom prst="rect">
            <a:avLst/>
          </a:prstGeom>
          <a:noFill/>
          <a:ln w="127000" cap="flat" cmpd="sng" algn="ctr">
            <a:solidFill>
              <a:srgbClr val="5D8298"/>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fr-FR" sz="1800" dirty="0">
              <a:latin typeface="Arial" panose="020B0604020202020204" pitchFamily="34" charset="0"/>
              <a:cs typeface="Arial" panose="020B0604020202020204" pitchFamily="34" charset="0"/>
            </a:endParaRPr>
          </a:p>
        </p:txBody>
      </p:sp>
      <p:sp>
        <p:nvSpPr>
          <p:cNvPr id="5" name="Espace réservé du numéro de diapositive 6">
            <a:extLst>
              <a:ext uri="{FF2B5EF4-FFF2-40B4-BE49-F238E27FC236}">
                <a16:creationId xmlns:a16="http://schemas.microsoft.com/office/drawing/2014/main" id="{70E8BE87-1725-F546-34C3-10AAFEAE5026}"/>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rgbClr val="5D8298"/>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extLst>
      <p:ext uri="{BB962C8B-B14F-4D97-AF65-F5344CB8AC3E}">
        <p14:creationId xmlns:p14="http://schemas.microsoft.com/office/powerpoint/2010/main" val="931192097"/>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9" name="Espace réservé du texte 2"/>
          <p:cNvSpPr>
            <a:spLocks noGrp="1"/>
          </p:cNvSpPr>
          <p:nvPr>
            <p:ph type="body" idx="1" hasCustomPrompt="1"/>
          </p:nvPr>
        </p:nvSpPr>
        <p:spPr>
          <a:xfrm>
            <a:off x="609600" y="1214362"/>
            <a:ext cx="10972800" cy="702470"/>
          </a:xfrm>
          <a:prstGeom prst="rect">
            <a:avLst/>
          </a:prstGeom>
        </p:spPr>
        <p:txBody>
          <a:bodyPr wrap="square" lIns="0" tIns="0" rIns="0" bIns="0" anchor="t"/>
          <a:lstStyle>
            <a:lvl1pPr marL="0" indent="0" algn="l">
              <a:buNone/>
              <a:defRPr sz="2000" b="1" i="0" cap="all" spc="100" baseline="0">
                <a:solidFill>
                  <a:srgbClr val="C7573C"/>
                </a:solidFill>
                <a:latin typeface="Arial" panose="020B0604020202020204" pitchFamily="34" charset="0"/>
                <a:ea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AND ADD TEXT</a:t>
            </a:r>
          </a:p>
        </p:txBody>
      </p:sp>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4" name="Content Placeholder 3"/>
          <p:cNvSpPr>
            <a:spLocks noGrp="1"/>
          </p:cNvSpPr>
          <p:nvPr>
            <p:ph sz="quarter" idx="14"/>
          </p:nvPr>
        </p:nvSpPr>
        <p:spPr>
          <a:xfrm>
            <a:off x="619200" y="1987200"/>
            <a:ext cx="10963200" cy="396000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Content Placeholder 5">
            <a:extLst>
              <a:ext uri="{FF2B5EF4-FFF2-40B4-BE49-F238E27FC236}">
                <a16:creationId xmlns:a16="http://schemas.microsoft.com/office/drawing/2014/main" id="{8E9715FD-800D-EC4B-B5EC-4EF7DCBD08D6}"/>
              </a:ext>
            </a:extLst>
          </p:cNvPr>
          <p:cNvSpPr>
            <a:spLocks noGrp="1"/>
          </p:cNvSpPr>
          <p:nvPr>
            <p:ph sz="quarter" idx="15"/>
          </p:nvPr>
        </p:nvSpPr>
        <p:spPr>
          <a:xfrm>
            <a:off x="620183" y="6356351"/>
            <a:ext cx="10180339" cy="365125"/>
          </a:xfrm>
          <a:prstGeom prst="rect">
            <a:avLst/>
          </a:prstGeom>
        </p:spPr>
        <p:txBody>
          <a:bodyPr anchor="ctr" anchorCtr="0">
            <a:noAutofit/>
          </a:bodyPr>
          <a:lstStyle>
            <a:lvl1pPr marL="0" indent="0">
              <a:spcBef>
                <a:spcPts val="300"/>
              </a:spcBef>
              <a:buNone/>
              <a:defRPr sz="1200" spc="-30" baseline="0">
                <a:solidFill>
                  <a:srgbClr val="5D8298"/>
                </a:solidFill>
                <a:latin typeface="Arial" panose="020B0604020202020204" pitchFamily="34" charset="0"/>
                <a:cs typeface="Arial" panose="020B0604020202020204" pitchFamily="34" charset="0"/>
              </a:defRPr>
            </a:lvl1pPr>
            <a:lvl2pPr marL="457200" indent="0">
              <a:buNone/>
              <a:defRPr sz="1200">
                <a:latin typeface="PT Sans Narrow"/>
                <a:cs typeface="PT Sans Narrow"/>
              </a:defRPr>
            </a:lvl2pPr>
            <a:lvl3pPr marL="914400" indent="0">
              <a:buNone/>
              <a:defRPr sz="1200">
                <a:latin typeface="PT Sans Narrow"/>
                <a:cs typeface="PT Sans Narrow"/>
              </a:defRPr>
            </a:lvl3pPr>
            <a:lvl4pPr marL="1371600" indent="0">
              <a:buNone/>
              <a:defRPr sz="1200">
                <a:latin typeface="PT Sans Narrow"/>
                <a:cs typeface="PT Sans Narrow"/>
              </a:defRPr>
            </a:lvl4pPr>
            <a:lvl5pPr marL="1828800" indent="0">
              <a:buNone/>
              <a:defRPr sz="1200">
                <a:latin typeface="PT Sans Narrow"/>
                <a:cs typeface="PT Sans Narrow"/>
              </a:defRPr>
            </a:lvl5pPr>
          </a:lstStyle>
          <a:p>
            <a:pPr lvl="0"/>
            <a:r>
              <a:rPr lang="en-GB" dirty="0"/>
              <a:t>Click to edit Master text styles</a:t>
            </a:r>
          </a:p>
        </p:txBody>
      </p:sp>
      <p:sp>
        <p:nvSpPr>
          <p:cNvPr id="3" name="Espace réservé du numéro de diapositive 6">
            <a:extLst>
              <a:ext uri="{FF2B5EF4-FFF2-40B4-BE49-F238E27FC236}">
                <a16:creationId xmlns:a16="http://schemas.microsoft.com/office/drawing/2014/main" id="{C73FE26C-BE1B-E46B-C4F9-40A97FE88448}"/>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rgbClr val="5D8298"/>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extLst>
      <p:ext uri="{BB962C8B-B14F-4D97-AF65-F5344CB8AC3E}">
        <p14:creationId xmlns:p14="http://schemas.microsoft.com/office/powerpoint/2010/main" val="2145174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avec légende">
    <p:spTree>
      <p:nvGrpSpPr>
        <p:cNvPr id="1" name=""/>
        <p:cNvGrpSpPr/>
        <p:nvPr/>
      </p:nvGrpSpPr>
      <p:grpSpPr>
        <a:xfrm>
          <a:off x="0" y="0"/>
          <a:ext cx="0" cy="0"/>
          <a:chOff x="0" y="0"/>
          <a:chExt cx="0" cy="0"/>
        </a:xfrm>
      </p:grpSpPr>
      <p:sp>
        <p:nvSpPr>
          <p:cNvPr id="3" name="Espace réservé pour une image  2"/>
          <p:cNvSpPr>
            <a:spLocks noGrp="1"/>
          </p:cNvSpPr>
          <p:nvPr>
            <p:ph type="pic" idx="1" hasCustomPrompt="1"/>
          </p:nvPr>
        </p:nvSpPr>
        <p:spPr>
          <a:xfrm>
            <a:off x="621216" y="239346"/>
            <a:ext cx="8931169" cy="4465706"/>
          </a:xfrm>
          <a:prstGeom prst="rect">
            <a:avLst/>
          </a:prstGeom>
        </p:spPr>
        <p:txBody>
          <a:bodyPr/>
          <a:lstStyle>
            <a:lvl1pPr marL="0" indent="0">
              <a:buNone/>
              <a:defRPr sz="3200" baseline="0">
                <a:latin typeface="Arial" panose="020B0604020202020204" pitchFamily="34" charset="0"/>
                <a:ea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Drop an image or click on the </a:t>
            </a:r>
            <a:r>
              <a:rPr lang="en-GB" noProof="0" dirty="0"/>
              <a:t>icon</a:t>
            </a:r>
            <a:r>
              <a:rPr lang="en-GB" dirty="0"/>
              <a:t> to add one </a:t>
            </a:r>
          </a:p>
        </p:txBody>
      </p:sp>
      <p:sp>
        <p:nvSpPr>
          <p:cNvPr id="4" name="Espace réservé du texte 3"/>
          <p:cNvSpPr>
            <a:spLocks noGrp="1"/>
          </p:cNvSpPr>
          <p:nvPr>
            <p:ph type="body" sz="half" idx="2" hasCustomPrompt="1"/>
          </p:nvPr>
        </p:nvSpPr>
        <p:spPr>
          <a:xfrm>
            <a:off x="609600" y="5013176"/>
            <a:ext cx="8942784" cy="804862"/>
          </a:xfrm>
          <a:prstGeom prst="rect">
            <a:avLst/>
          </a:prstGeom>
        </p:spPr>
        <p:txBody>
          <a:bodyPr lIns="0" tIns="0" rIns="0" bIns="0">
            <a:normAutofit/>
          </a:bodyPr>
          <a:lstStyle>
            <a:lvl1pPr marL="0" indent="0" algn="l">
              <a:buNone/>
              <a:defRPr sz="2000" b="0" i="0" baseline="0">
                <a:solidFill>
                  <a:srgbClr val="5D8298"/>
                </a:solidFill>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and add text</a:t>
            </a:r>
          </a:p>
        </p:txBody>
      </p:sp>
      <p:sp>
        <p:nvSpPr>
          <p:cNvPr id="7" name="Content Placeholder 5">
            <a:extLst>
              <a:ext uri="{FF2B5EF4-FFF2-40B4-BE49-F238E27FC236}">
                <a16:creationId xmlns:a16="http://schemas.microsoft.com/office/drawing/2014/main" id="{48F82FB2-1400-8B4D-AF68-7358C7D763C7}"/>
              </a:ext>
            </a:extLst>
          </p:cNvPr>
          <p:cNvSpPr>
            <a:spLocks noGrp="1"/>
          </p:cNvSpPr>
          <p:nvPr>
            <p:ph sz="quarter" idx="15"/>
          </p:nvPr>
        </p:nvSpPr>
        <p:spPr>
          <a:xfrm>
            <a:off x="620183" y="6356351"/>
            <a:ext cx="10180339" cy="365125"/>
          </a:xfrm>
          <a:prstGeom prst="rect">
            <a:avLst/>
          </a:prstGeom>
        </p:spPr>
        <p:txBody>
          <a:bodyPr anchor="ctr" anchorCtr="0">
            <a:noAutofit/>
          </a:bodyPr>
          <a:lstStyle>
            <a:lvl1pPr marL="0" indent="0">
              <a:spcBef>
                <a:spcPts val="300"/>
              </a:spcBef>
              <a:buNone/>
              <a:defRPr sz="1200" spc="-30" baseline="0">
                <a:solidFill>
                  <a:srgbClr val="5D8298"/>
                </a:solidFill>
                <a:latin typeface="Arial" panose="020B0604020202020204" pitchFamily="34" charset="0"/>
                <a:cs typeface="Arial" panose="020B0604020202020204" pitchFamily="34" charset="0"/>
              </a:defRPr>
            </a:lvl1pPr>
            <a:lvl2pPr marL="457200" indent="0">
              <a:buNone/>
              <a:defRPr sz="1200">
                <a:latin typeface="PT Sans Narrow"/>
                <a:cs typeface="PT Sans Narrow"/>
              </a:defRPr>
            </a:lvl2pPr>
            <a:lvl3pPr marL="914400" indent="0">
              <a:buNone/>
              <a:defRPr sz="1200">
                <a:latin typeface="PT Sans Narrow"/>
                <a:cs typeface="PT Sans Narrow"/>
              </a:defRPr>
            </a:lvl3pPr>
            <a:lvl4pPr marL="1371600" indent="0">
              <a:buNone/>
              <a:defRPr sz="1200">
                <a:latin typeface="PT Sans Narrow"/>
                <a:cs typeface="PT Sans Narrow"/>
              </a:defRPr>
            </a:lvl4pPr>
            <a:lvl5pPr marL="1828800" indent="0">
              <a:buNone/>
              <a:defRPr sz="1200">
                <a:latin typeface="PT Sans Narrow"/>
                <a:cs typeface="PT Sans Narrow"/>
              </a:defRPr>
            </a:lvl5pPr>
          </a:lstStyle>
          <a:p>
            <a:pPr lvl="0"/>
            <a:r>
              <a:rPr lang="en-GB" dirty="0"/>
              <a:t>Click to edit Master text styles</a:t>
            </a:r>
          </a:p>
        </p:txBody>
      </p:sp>
      <p:sp>
        <p:nvSpPr>
          <p:cNvPr id="2" name="Espace réservé du numéro de diapositive 6">
            <a:extLst>
              <a:ext uri="{FF2B5EF4-FFF2-40B4-BE49-F238E27FC236}">
                <a16:creationId xmlns:a16="http://schemas.microsoft.com/office/drawing/2014/main" id="{31EFF97D-6CA9-59BF-280D-993F50E7E462}"/>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rgbClr val="5D8298"/>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Image avec légende">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621215" y="284704"/>
            <a:ext cx="10961184" cy="552008"/>
          </a:xfrm>
          <a:prstGeom prst="rect">
            <a:avLst/>
          </a:prstGeom>
        </p:spPr>
        <p:txBody>
          <a:bodyPr lIns="0" tIns="0" rIns="0" bIns="0" anchor="t"/>
          <a:lstStyle>
            <a:lvl1pPr algn="l">
              <a:defRPr sz="2000" b="1" spc="100" baseline="0">
                <a:solidFill>
                  <a:srgbClr val="C7573C"/>
                </a:solidFill>
                <a:latin typeface="Arial" panose="020B0604020202020204" pitchFamily="34" charset="0"/>
                <a:ea typeface="Arial" panose="020B0604020202020204" pitchFamily="34" charset="0"/>
                <a:cs typeface="Arial" panose="020B0604020202020204" pitchFamily="34" charset="0"/>
              </a:defRPr>
            </a:lvl1pPr>
          </a:lstStyle>
          <a:p>
            <a:r>
              <a:rPr lang="en-GB" noProof="0" dirty="0"/>
              <a:t>Click and add text</a:t>
            </a:r>
          </a:p>
        </p:txBody>
      </p:sp>
      <p:sp>
        <p:nvSpPr>
          <p:cNvPr id="3" name="Espace réservé pour une image  2"/>
          <p:cNvSpPr>
            <a:spLocks noGrp="1"/>
          </p:cNvSpPr>
          <p:nvPr>
            <p:ph type="pic" idx="1" hasCustomPrompt="1"/>
          </p:nvPr>
        </p:nvSpPr>
        <p:spPr>
          <a:xfrm>
            <a:off x="609600" y="1228609"/>
            <a:ext cx="5181600" cy="4657047"/>
          </a:xfrm>
          <a:prstGeom prst="rect">
            <a:avLst/>
          </a:prstGeom>
        </p:spPr>
        <p:txBody>
          <a:bodyPr/>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noProof="0" dirty="0"/>
              <a:t>Drop an image or click on the icon to add one </a:t>
            </a:r>
          </a:p>
        </p:txBody>
      </p:sp>
      <p:sp>
        <p:nvSpPr>
          <p:cNvPr id="10" name="Espace réservé du texte 4"/>
          <p:cNvSpPr>
            <a:spLocks noGrp="1"/>
          </p:cNvSpPr>
          <p:nvPr>
            <p:ph type="body" sz="half" idx="12" hasCustomPrompt="1"/>
          </p:nvPr>
        </p:nvSpPr>
        <p:spPr>
          <a:xfrm>
            <a:off x="6158414" y="1270567"/>
            <a:ext cx="5423985" cy="4618263"/>
          </a:xfrm>
          <a:prstGeom prst="rect">
            <a:avLst/>
          </a:prstGeom>
        </p:spPr>
        <p:txBody>
          <a:bodyPr lIns="0" tIns="0" rIns="0" bIns="0"/>
          <a:lstStyle>
            <a:lvl1pPr marL="342900" indent="-342900">
              <a:buFont typeface="Arial" charset="0"/>
              <a:buChar char="•"/>
              <a:defRPr sz="2000" baseline="0">
                <a:solidFill>
                  <a:srgbClr val="5D8298"/>
                </a:solidFill>
                <a:latin typeface="Arial" panose="020B0604020202020204" pitchFamily="34" charset="0"/>
                <a:ea typeface="Arial" panose="020B0604020202020204" pitchFamily="34" charset="0"/>
                <a:cs typeface="Arial" panose="020B0604020202020204" pitchFamily="34" charset="0"/>
              </a:defRPr>
            </a:lvl1pPr>
            <a:lvl2pPr marL="800100" indent="-342900">
              <a:buFont typeface="Arial" charset="0"/>
              <a:buChar char="•"/>
              <a:defRPr sz="2000">
                <a:solidFill>
                  <a:srgbClr val="5D8298"/>
                </a:solidFill>
                <a:latin typeface="+mj-lt"/>
                <a:ea typeface="Calibri" charset="0"/>
                <a:cs typeface="Calibri" charset="0"/>
              </a:defRPr>
            </a:lvl2pPr>
            <a:lvl3pPr marL="1257300" indent="-342900">
              <a:buFont typeface="Arial" charset="0"/>
              <a:buChar char="•"/>
              <a:defRPr sz="2000" baseline="0">
                <a:solidFill>
                  <a:srgbClr val="5D8298"/>
                </a:solidFill>
                <a:latin typeface="+mj-lt"/>
                <a:ea typeface="Calibri" charset="0"/>
                <a:cs typeface="Calibri" charset="0"/>
              </a:defRPr>
            </a:lvl3pPr>
            <a:lvl4pPr marL="1714500" indent="-342900">
              <a:buFont typeface="Arial" charset="0"/>
              <a:buChar char="•"/>
              <a:defRPr sz="2000">
                <a:latin typeface="+mj-lt"/>
                <a:ea typeface="Calibri" charset="0"/>
                <a:cs typeface="Calibri" charset="0"/>
              </a:defRPr>
            </a:lvl4pPr>
            <a:lvl5pPr marL="2171700" indent="-342900">
              <a:buFont typeface="Arial" charset="0"/>
              <a:buChar char="•"/>
              <a:defRPr>
                <a:latin typeface="+mj-lt"/>
                <a:ea typeface="Calibri" charset="0"/>
                <a:cs typeface="Calibri" charset="0"/>
              </a:defRPr>
            </a:lvl5pPr>
          </a:lstStyle>
          <a:p>
            <a:r>
              <a:rPr lang="en-GB" noProof="0" dirty="0"/>
              <a:t>Add text</a:t>
            </a:r>
          </a:p>
        </p:txBody>
      </p:sp>
      <p:sp>
        <p:nvSpPr>
          <p:cNvPr id="8" name="Content Placeholder 5">
            <a:extLst>
              <a:ext uri="{FF2B5EF4-FFF2-40B4-BE49-F238E27FC236}">
                <a16:creationId xmlns:a16="http://schemas.microsoft.com/office/drawing/2014/main" id="{4A6F5460-BA6D-C940-BFC5-F19A378019C6}"/>
              </a:ext>
            </a:extLst>
          </p:cNvPr>
          <p:cNvSpPr>
            <a:spLocks noGrp="1"/>
          </p:cNvSpPr>
          <p:nvPr>
            <p:ph sz="quarter" idx="15"/>
          </p:nvPr>
        </p:nvSpPr>
        <p:spPr>
          <a:xfrm>
            <a:off x="620183" y="6356351"/>
            <a:ext cx="10180339" cy="365125"/>
          </a:xfrm>
          <a:prstGeom prst="rect">
            <a:avLst/>
          </a:prstGeom>
        </p:spPr>
        <p:txBody>
          <a:bodyPr anchor="ctr" anchorCtr="0">
            <a:noAutofit/>
          </a:bodyPr>
          <a:lstStyle>
            <a:lvl1pPr marL="0" indent="0">
              <a:spcBef>
                <a:spcPts val="300"/>
              </a:spcBef>
              <a:buNone/>
              <a:defRPr sz="1200" spc="-30" baseline="0">
                <a:solidFill>
                  <a:srgbClr val="5D8298"/>
                </a:solidFill>
                <a:latin typeface="Arial" panose="020B0604020202020204" pitchFamily="34" charset="0"/>
                <a:cs typeface="Arial" panose="020B0604020202020204" pitchFamily="34" charset="0"/>
              </a:defRPr>
            </a:lvl1pPr>
            <a:lvl2pPr marL="457200" indent="0">
              <a:buNone/>
              <a:defRPr sz="1200">
                <a:latin typeface="PT Sans Narrow"/>
                <a:cs typeface="PT Sans Narrow"/>
              </a:defRPr>
            </a:lvl2pPr>
            <a:lvl3pPr marL="914400" indent="0">
              <a:buNone/>
              <a:defRPr sz="1200">
                <a:latin typeface="PT Sans Narrow"/>
                <a:cs typeface="PT Sans Narrow"/>
              </a:defRPr>
            </a:lvl3pPr>
            <a:lvl4pPr marL="1371600" indent="0">
              <a:buNone/>
              <a:defRPr sz="1200">
                <a:latin typeface="PT Sans Narrow"/>
                <a:cs typeface="PT Sans Narrow"/>
              </a:defRPr>
            </a:lvl4pPr>
            <a:lvl5pPr marL="1828800" indent="0">
              <a:buNone/>
              <a:defRPr sz="1200">
                <a:latin typeface="PT Sans Narrow"/>
                <a:cs typeface="PT Sans Narrow"/>
              </a:defRPr>
            </a:lvl5pPr>
          </a:lstStyle>
          <a:p>
            <a:pPr lvl="0"/>
            <a:r>
              <a:rPr lang="en-GB" dirty="0"/>
              <a:t>Click to edit Master text styles</a:t>
            </a:r>
          </a:p>
        </p:txBody>
      </p:sp>
      <p:sp>
        <p:nvSpPr>
          <p:cNvPr id="4" name="Espace réservé du numéro de diapositive 6">
            <a:extLst>
              <a:ext uri="{FF2B5EF4-FFF2-40B4-BE49-F238E27FC236}">
                <a16:creationId xmlns:a16="http://schemas.microsoft.com/office/drawing/2014/main" id="{CBE8A8C8-C57B-49DB-6F19-F92855E5A2D7}"/>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rgbClr val="5D8298"/>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Image avec légende">
    <p:spTree>
      <p:nvGrpSpPr>
        <p:cNvPr id="1" name=""/>
        <p:cNvGrpSpPr/>
        <p:nvPr/>
      </p:nvGrpSpPr>
      <p:grpSpPr>
        <a:xfrm>
          <a:off x="0" y="0"/>
          <a:ext cx="0" cy="0"/>
          <a:chOff x="0" y="0"/>
          <a:chExt cx="0" cy="0"/>
        </a:xfrm>
      </p:grpSpPr>
      <p:sp>
        <p:nvSpPr>
          <p:cNvPr id="9" name="Espace réservé du texte 4"/>
          <p:cNvSpPr>
            <a:spLocks noGrp="1"/>
          </p:cNvSpPr>
          <p:nvPr>
            <p:ph type="body" sz="half" idx="12" hasCustomPrompt="1"/>
          </p:nvPr>
        </p:nvSpPr>
        <p:spPr>
          <a:xfrm>
            <a:off x="6158414" y="1270566"/>
            <a:ext cx="5423985" cy="4618263"/>
          </a:xfrm>
          <a:prstGeom prst="rect">
            <a:avLst/>
          </a:prstGeom>
        </p:spPr>
        <p:txBody>
          <a:bodyPr lIns="0" tIns="0" rIns="0" bIns="0"/>
          <a:lstStyle>
            <a:lvl1pPr marL="342900" indent="-342900">
              <a:buFont typeface="Arial" charset="0"/>
              <a:buChar char="•"/>
              <a:defRPr sz="2000" baseline="0">
                <a:solidFill>
                  <a:srgbClr val="5D8298"/>
                </a:solidFill>
                <a:latin typeface="Arial" panose="020B0604020202020204" pitchFamily="34" charset="0"/>
                <a:ea typeface="Arial" panose="020B0604020202020204" pitchFamily="34" charset="0"/>
                <a:cs typeface="Arial" panose="020B0604020202020204" pitchFamily="34" charset="0"/>
              </a:defRPr>
            </a:lvl1pPr>
            <a:lvl2pPr marL="800100" indent="-342900">
              <a:buFont typeface="Arial" charset="0"/>
              <a:buChar char="•"/>
              <a:defRPr sz="2000">
                <a:solidFill>
                  <a:srgbClr val="5D8298"/>
                </a:solidFill>
                <a:latin typeface="+mn-lt"/>
                <a:ea typeface="Calibri" charset="0"/>
                <a:cs typeface="Calibri" charset="0"/>
              </a:defRPr>
            </a:lvl2pPr>
            <a:lvl3pPr marL="1257300" indent="-342900">
              <a:buFont typeface="Arial" charset="0"/>
              <a:buChar char="•"/>
              <a:defRPr sz="2000" baseline="0">
                <a:solidFill>
                  <a:srgbClr val="5D8298"/>
                </a:solidFill>
                <a:latin typeface="+mn-lt"/>
                <a:ea typeface="Calibri" charset="0"/>
                <a:cs typeface="Calibri" charset="0"/>
              </a:defRPr>
            </a:lvl3pPr>
            <a:lvl4pPr marL="1714500" indent="-342900">
              <a:buFont typeface="Arial" charset="0"/>
              <a:buChar char="•"/>
              <a:defRPr sz="2000">
                <a:latin typeface="+mn-lt"/>
                <a:ea typeface="Calibri" charset="0"/>
                <a:cs typeface="Calibri" charset="0"/>
              </a:defRPr>
            </a:lvl4pPr>
            <a:lvl5pPr marL="2171700" indent="-342900">
              <a:buFont typeface="Arial" charset="0"/>
              <a:buChar char="•"/>
              <a:defRPr>
                <a:latin typeface="+mn-lt"/>
                <a:ea typeface="Calibri" charset="0"/>
                <a:cs typeface="Calibri" charset="0"/>
              </a:defRPr>
            </a:lvl5pPr>
          </a:lstStyle>
          <a:p>
            <a:r>
              <a:rPr lang="en-GB" noProof="0" dirty="0"/>
              <a:t>Add text</a:t>
            </a:r>
          </a:p>
        </p:txBody>
      </p:sp>
      <p:sp>
        <p:nvSpPr>
          <p:cNvPr id="15" name="Espace réservé du texte 4"/>
          <p:cNvSpPr>
            <a:spLocks noGrp="1"/>
          </p:cNvSpPr>
          <p:nvPr>
            <p:ph type="body" sz="half" idx="13" hasCustomPrompt="1"/>
          </p:nvPr>
        </p:nvSpPr>
        <p:spPr>
          <a:xfrm>
            <a:off x="621213" y="1270565"/>
            <a:ext cx="5186755" cy="4618263"/>
          </a:xfrm>
          <a:prstGeom prst="rect">
            <a:avLst/>
          </a:prstGeom>
        </p:spPr>
        <p:txBody>
          <a:bodyPr lIns="0" tIns="0" rIns="0" bIns="0"/>
          <a:lstStyle>
            <a:lvl1pPr marL="342900" indent="-342900">
              <a:buFont typeface="Arial" charset="0"/>
              <a:buChar char="•"/>
              <a:defRPr sz="2000" baseline="0">
                <a:solidFill>
                  <a:srgbClr val="5D8298"/>
                </a:solidFill>
                <a:latin typeface="Arial" panose="020B0604020202020204" pitchFamily="34" charset="0"/>
                <a:cs typeface="Arial" panose="020B0604020202020204" pitchFamily="34" charset="0"/>
              </a:defRPr>
            </a:lvl1pPr>
            <a:lvl2pPr marL="800100" indent="-342900">
              <a:buFont typeface="Arial" charset="0"/>
              <a:buChar char="•"/>
              <a:defRPr sz="2000">
                <a:solidFill>
                  <a:srgbClr val="5D8298"/>
                </a:solidFill>
                <a:latin typeface="+mj-lt"/>
              </a:defRPr>
            </a:lvl2pPr>
            <a:lvl3pPr marL="1257300" indent="-342900">
              <a:buFont typeface="Arial" charset="0"/>
              <a:buChar char="•"/>
              <a:defRPr sz="2000" baseline="0">
                <a:solidFill>
                  <a:srgbClr val="5D8298"/>
                </a:solidFill>
                <a:latin typeface="+mj-lt"/>
              </a:defRPr>
            </a:lvl3pPr>
            <a:lvl4pPr marL="1714500" indent="-342900">
              <a:buFont typeface="Arial" charset="0"/>
              <a:buChar char="•"/>
              <a:defRPr sz="2000">
                <a:latin typeface="+mj-lt"/>
              </a:defRPr>
            </a:lvl4pPr>
            <a:lvl5pPr marL="2171700" indent="-342900">
              <a:buFont typeface="Arial" charset="0"/>
              <a:buChar char="•"/>
              <a:defRPr>
                <a:latin typeface="+mj-lt"/>
              </a:defRPr>
            </a:lvl5pPr>
          </a:lstStyle>
          <a:p>
            <a:r>
              <a:rPr lang="en-GB" noProof="0" dirty="0"/>
              <a:t>Add text</a:t>
            </a:r>
          </a:p>
        </p:txBody>
      </p:sp>
      <p:sp>
        <p:nvSpPr>
          <p:cNvPr id="20" name="Titre 1"/>
          <p:cNvSpPr>
            <a:spLocks noGrp="1"/>
          </p:cNvSpPr>
          <p:nvPr>
            <p:ph type="title" hasCustomPrompt="1"/>
          </p:nvPr>
        </p:nvSpPr>
        <p:spPr>
          <a:xfrm>
            <a:off x="621215" y="284704"/>
            <a:ext cx="10961184" cy="552008"/>
          </a:xfrm>
          <a:prstGeom prst="rect">
            <a:avLst/>
          </a:prstGeom>
        </p:spPr>
        <p:txBody>
          <a:bodyPr lIns="0" tIns="0" rIns="0" bIns="0" anchor="t"/>
          <a:lstStyle>
            <a:lvl1pPr algn="l">
              <a:defRPr sz="2000" b="1" spc="100" baseline="0">
                <a:solidFill>
                  <a:srgbClr val="C7573C"/>
                </a:solidFill>
                <a:latin typeface="Arial" panose="020B0604020202020204" pitchFamily="34" charset="0"/>
                <a:ea typeface="Arial" panose="020B0604020202020204" pitchFamily="34" charset="0"/>
                <a:cs typeface="Arial" panose="020B0604020202020204" pitchFamily="34" charset="0"/>
              </a:defRPr>
            </a:lvl1pPr>
          </a:lstStyle>
          <a:p>
            <a:r>
              <a:rPr lang="en-GB" noProof="0" dirty="0"/>
              <a:t>Click and add text</a:t>
            </a:r>
          </a:p>
        </p:txBody>
      </p:sp>
      <p:sp>
        <p:nvSpPr>
          <p:cNvPr id="8" name="Content Placeholder 5">
            <a:extLst>
              <a:ext uri="{FF2B5EF4-FFF2-40B4-BE49-F238E27FC236}">
                <a16:creationId xmlns:a16="http://schemas.microsoft.com/office/drawing/2014/main" id="{24C57E3B-0ABB-774B-B376-C8D0F23077FF}"/>
              </a:ext>
            </a:extLst>
          </p:cNvPr>
          <p:cNvSpPr>
            <a:spLocks noGrp="1"/>
          </p:cNvSpPr>
          <p:nvPr>
            <p:ph sz="quarter" idx="15"/>
          </p:nvPr>
        </p:nvSpPr>
        <p:spPr>
          <a:xfrm>
            <a:off x="620183" y="6356351"/>
            <a:ext cx="10180339" cy="365125"/>
          </a:xfrm>
          <a:prstGeom prst="rect">
            <a:avLst/>
          </a:prstGeom>
        </p:spPr>
        <p:txBody>
          <a:bodyPr anchor="ctr" anchorCtr="0">
            <a:noAutofit/>
          </a:bodyPr>
          <a:lstStyle>
            <a:lvl1pPr marL="0" indent="0">
              <a:spcBef>
                <a:spcPts val="300"/>
              </a:spcBef>
              <a:buNone/>
              <a:defRPr sz="1200" spc="-30" baseline="0">
                <a:solidFill>
                  <a:srgbClr val="5D8298"/>
                </a:solidFill>
                <a:latin typeface="Arial" panose="020B0604020202020204" pitchFamily="34" charset="0"/>
                <a:cs typeface="Arial" panose="020B0604020202020204" pitchFamily="34" charset="0"/>
              </a:defRPr>
            </a:lvl1pPr>
            <a:lvl2pPr marL="457200" indent="0">
              <a:buNone/>
              <a:defRPr sz="1200">
                <a:latin typeface="PT Sans Narrow"/>
                <a:cs typeface="PT Sans Narrow"/>
              </a:defRPr>
            </a:lvl2pPr>
            <a:lvl3pPr marL="914400" indent="0">
              <a:buNone/>
              <a:defRPr sz="1200">
                <a:latin typeface="PT Sans Narrow"/>
                <a:cs typeface="PT Sans Narrow"/>
              </a:defRPr>
            </a:lvl3pPr>
            <a:lvl4pPr marL="1371600" indent="0">
              <a:buNone/>
              <a:defRPr sz="1200">
                <a:latin typeface="PT Sans Narrow"/>
                <a:cs typeface="PT Sans Narrow"/>
              </a:defRPr>
            </a:lvl4pPr>
            <a:lvl5pPr marL="1828800" indent="0">
              <a:buNone/>
              <a:defRPr sz="1200">
                <a:latin typeface="PT Sans Narrow"/>
                <a:cs typeface="PT Sans Narrow"/>
              </a:defRPr>
            </a:lvl5pPr>
          </a:lstStyle>
          <a:p>
            <a:pPr lvl="0"/>
            <a:r>
              <a:rPr lang="en-GB" dirty="0"/>
              <a:t>Click to edit Master text styles</a:t>
            </a:r>
          </a:p>
        </p:txBody>
      </p:sp>
      <p:sp>
        <p:nvSpPr>
          <p:cNvPr id="2" name="Espace réservé du numéro de diapositive 6">
            <a:extLst>
              <a:ext uri="{FF2B5EF4-FFF2-40B4-BE49-F238E27FC236}">
                <a16:creationId xmlns:a16="http://schemas.microsoft.com/office/drawing/2014/main" id="{0CB18C4D-E95B-A620-569A-5FB59632D649}"/>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rgbClr val="5D8298"/>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extLst>
      <p:ext uri="{BB962C8B-B14F-4D97-AF65-F5344CB8AC3E}">
        <p14:creationId xmlns:p14="http://schemas.microsoft.com/office/powerpoint/2010/main" val="1156541312"/>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Image avec légende">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621214" y="1403491"/>
            <a:ext cx="5186755" cy="715202"/>
          </a:xfrm>
          <a:prstGeom prst="rect">
            <a:avLst/>
          </a:prstGeom>
        </p:spPr>
        <p:txBody>
          <a:bodyPr lIns="0" tIns="0" rIns="0" bIns="0" anchor="t"/>
          <a:lstStyle>
            <a:lvl1pPr algn="l">
              <a:defRPr sz="2000" b="1" spc="100" baseline="0">
                <a:solidFill>
                  <a:srgbClr val="C7573C"/>
                </a:solidFill>
                <a:latin typeface="Arial" panose="020B0604020202020204" pitchFamily="34" charset="0"/>
                <a:ea typeface="Arial" panose="020B0604020202020204" pitchFamily="34" charset="0"/>
                <a:cs typeface="Arial" panose="020B0604020202020204" pitchFamily="34" charset="0"/>
              </a:defRPr>
            </a:lvl1pPr>
          </a:lstStyle>
          <a:p>
            <a:r>
              <a:rPr lang="en-GB" noProof="0" dirty="0"/>
              <a:t>Click and add text</a:t>
            </a:r>
          </a:p>
        </p:txBody>
      </p:sp>
      <p:sp>
        <p:nvSpPr>
          <p:cNvPr id="9" name="Espace réservé du texte 4"/>
          <p:cNvSpPr>
            <a:spLocks noGrp="1"/>
          </p:cNvSpPr>
          <p:nvPr>
            <p:ph type="body" sz="half" idx="12" hasCustomPrompt="1"/>
          </p:nvPr>
        </p:nvSpPr>
        <p:spPr>
          <a:xfrm>
            <a:off x="6158414" y="2348880"/>
            <a:ext cx="5423985" cy="3539949"/>
          </a:xfrm>
          <a:prstGeom prst="rect">
            <a:avLst/>
          </a:prstGeom>
        </p:spPr>
        <p:txBody>
          <a:bodyPr lIns="0" tIns="0" rIns="0" bIns="0"/>
          <a:lstStyle>
            <a:lvl1pPr marL="342900" indent="-342900">
              <a:buFont typeface="Arial" charset="0"/>
              <a:buChar char="•"/>
              <a:defRPr sz="2000" baseline="0">
                <a:solidFill>
                  <a:srgbClr val="5D8298"/>
                </a:solidFill>
                <a:latin typeface="Arial" panose="020B0604020202020204" pitchFamily="34" charset="0"/>
                <a:ea typeface="Arial" panose="020B0604020202020204" pitchFamily="34" charset="0"/>
                <a:cs typeface="Arial" panose="020B0604020202020204" pitchFamily="34" charset="0"/>
              </a:defRPr>
            </a:lvl1pPr>
            <a:lvl2pPr marL="800100" indent="-342900">
              <a:buFont typeface="Arial" charset="0"/>
              <a:buChar char="•"/>
              <a:defRPr sz="2000">
                <a:solidFill>
                  <a:srgbClr val="5D8298"/>
                </a:solidFill>
                <a:latin typeface="Calibri" charset="0"/>
                <a:ea typeface="Calibri" charset="0"/>
                <a:cs typeface="Calibri" charset="0"/>
              </a:defRPr>
            </a:lvl2pPr>
            <a:lvl3pPr marL="1257300" indent="-342900">
              <a:buFont typeface="Arial" charset="0"/>
              <a:buChar char="•"/>
              <a:defRPr sz="2000" baseline="0">
                <a:solidFill>
                  <a:srgbClr val="5D8298"/>
                </a:solidFill>
                <a:latin typeface="Calibri" charset="0"/>
                <a:ea typeface="Calibri" charset="0"/>
                <a:cs typeface="Calibri" charset="0"/>
              </a:defRPr>
            </a:lvl3pPr>
            <a:lvl4pPr marL="1714500" indent="-342900">
              <a:buFont typeface="Arial" charset="0"/>
              <a:buChar char="•"/>
              <a:defRPr sz="2000">
                <a:latin typeface="Calibri" charset="0"/>
                <a:ea typeface="Calibri" charset="0"/>
                <a:cs typeface="Calibri" charset="0"/>
              </a:defRPr>
            </a:lvl4pPr>
            <a:lvl5pPr marL="2171700" indent="-342900">
              <a:buFont typeface="Arial" charset="0"/>
              <a:buChar char="•"/>
              <a:defRPr>
                <a:latin typeface="Calibri" charset="0"/>
                <a:ea typeface="Calibri" charset="0"/>
                <a:cs typeface="Calibri" charset="0"/>
              </a:defRPr>
            </a:lvl5pPr>
          </a:lstStyle>
          <a:p>
            <a:r>
              <a:rPr lang="en-GB" noProof="0" dirty="0"/>
              <a:t>Add text</a:t>
            </a:r>
          </a:p>
          <a:p>
            <a:endParaRPr lang="en-GB" noProof="0" dirty="0"/>
          </a:p>
        </p:txBody>
      </p:sp>
      <p:sp>
        <p:nvSpPr>
          <p:cNvPr id="15" name="Espace réservé du texte 4"/>
          <p:cNvSpPr>
            <a:spLocks noGrp="1"/>
          </p:cNvSpPr>
          <p:nvPr>
            <p:ph type="body" sz="half" idx="13" hasCustomPrompt="1"/>
          </p:nvPr>
        </p:nvSpPr>
        <p:spPr>
          <a:xfrm>
            <a:off x="621213" y="2348880"/>
            <a:ext cx="5186755" cy="3539949"/>
          </a:xfrm>
          <a:prstGeom prst="rect">
            <a:avLst/>
          </a:prstGeom>
        </p:spPr>
        <p:txBody>
          <a:bodyPr lIns="0" tIns="0" rIns="0" bIns="0"/>
          <a:lstStyle>
            <a:lvl1pPr marL="342900" indent="-342900">
              <a:buFont typeface="Arial" charset="0"/>
              <a:buChar char="•"/>
              <a:defRPr sz="2000" baseline="0">
                <a:solidFill>
                  <a:srgbClr val="5D8298"/>
                </a:solidFill>
                <a:latin typeface="Arial" panose="020B0604020202020204" pitchFamily="34" charset="0"/>
                <a:cs typeface="Arial" panose="020B0604020202020204" pitchFamily="34" charset="0"/>
              </a:defRPr>
            </a:lvl1pPr>
            <a:lvl2pPr marL="800100" indent="-342900">
              <a:buFont typeface="Arial" charset="0"/>
              <a:buChar char="•"/>
              <a:defRPr sz="2000">
                <a:solidFill>
                  <a:srgbClr val="5D8298"/>
                </a:solidFill>
              </a:defRPr>
            </a:lvl2pPr>
            <a:lvl3pPr marL="1257300" indent="-342900">
              <a:buFont typeface="Arial" charset="0"/>
              <a:buChar char="•"/>
              <a:defRPr sz="2000" baseline="0">
                <a:solidFill>
                  <a:srgbClr val="5D8298"/>
                </a:solidFill>
              </a:defRPr>
            </a:lvl3pPr>
            <a:lvl4pPr marL="1714500" indent="-342900">
              <a:buFont typeface="Arial" charset="0"/>
              <a:buChar char="•"/>
              <a:defRPr sz="2000"/>
            </a:lvl4pPr>
            <a:lvl5pPr marL="2171700" indent="-342900">
              <a:buFont typeface="Arial" charset="0"/>
              <a:buChar char="•"/>
              <a:defRPr/>
            </a:lvl5pPr>
          </a:lstStyle>
          <a:p>
            <a:r>
              <a:rPr lang="en-GB" noProof="0" dirty="0"/>
              <a:t>Add text</a:t>
            </a:r>
          </a:p>
        </p:txBody>
      </p:sp>
      <p:sp>
        <p:nvSpPr>
          <p:cNvPr id="12" name="Espace réservé du texte 16"/>
          <p:cNvSpPr>
            <a:spLocks noGrp="1"/>
          </p:cNvSpPr>
          <p:nvPr>
            <p:ph type="body" sz="quarter" idx="11" hasCustomPrompt="1"/>
          </p:nvPr>
        </p:nvSpPr>
        <p:spPr>
          <a:xfrm>
            <a:off x="621215" y="260350"/>
            <a:ext cx="10961184" cy="865188"/>
          </a:xfrm>
          <a:prstGeom prst="rect">
            <a:avLst/>
          </a:prstGeom>
        </p:spPr>
        <p:txBody>
          <a:bodyPr lIns="0" tIns="0" rIns="0" bIns="0"/>
          <a:lstStyle>
            <a:lvl1pPr marL="0" indent="0">
              <a:buNone/>
              <a:defRPr sz="3200" b="1" cap="all" spc="100" baseline="0">
                <a:solidFill>
                  <a:srgbClr val="5D8298"/>
                </a:solidFill>
                <a:latin typeface="Arial" panose="020B0604020202020204" pitchFamily="34" charset="0"/>
                <a:ea typeface="Arial" panose="020B0604020202020204" pitchFamily="34" charset="0"/>
                <a:cs typeface="Arial" panose="020B0604020202020204" pitchFamily="34" charset="0"/>
              </a:defRPr>
            </a:lvl1pPr>
          </a:lstStyle>
          <a:p>
            <a:pPr lvl="0"/>
            <a:r>
              <a:rPr lang="en-GB" noProof="0" dirty="0"/>
              <a:t>ADD TEXT</a:t>
            </a:r>
          </a:p>
        </p:txBody>
      </p:sp>
      <p:sp>
        <p:nvSpPr>
          <p:cNvPr id="21" name="Espace réservé du texte 16"/>
          <p:cNvSpPr>
            <a:spLocks noGrp="1"/>
          </p:cNvSpPr>
          <p:nvPr>
            <p:ph type="body" sz="quarter" idx="14" hasCustomPrompt="1"/>
          </p:nvPr>
        </p:nvSpPr>
        <p:spPr>
          <a:xfrm>
            <a:off x="6158414" y="1408029"/>
            <a:ext cx="5423985" cy="710664"/>
          </a:xfrm>
          <a:prstGeom prst="rect">
            <a:avLst/>
          </a:prstGeom>
        </p:spPr>
        <p:txBody>
          <a:bodyPr lIns="0" tIns="0" rIns="0" bIns="0"/>
          <a:lstStyle>
            <a:lvl1pPr marL="0" indent="0">
              <a:buNone/>
              <a:defRPr sz="2000" b="1" cap="all" spc="100" baseline="0">
                <a:solidFill>
                  <a:srgbClr val="C7573C"/>
                </a:solidFill>
                <a:latin typeface="Arial" panose="020B0604020202020204" pitchFamily="34" charset="0"/>
                <a:ea typeface="Arial" panose="020B0604020202020204" pitchFamily="34" charset="0"/>
                <a:cs typeface="Arial" panose="020B0604020202020204" pitchFamily="34" charset="0"/>
              </a:defRPr>
            </a:lvl1pPr>
          </a:lstStyle>
          <a:p>
            <a:pPr lvl="0"/>
            <a:r>
              <a:rPr lang="en-GB" noProof="0" dirty="0"/>
              <a:t>ADD TEXT</a:t>
            </a:r>
          </a:p>
        </p:txBody>
      </p:sp>
      <p:sp>
        <p:nvSpPr>
          <p:cNvPr id="11" name="Content Placeholder 5">
            <a:extLst>
              <a:ext uri="{FF2B5EF4-FFF2-40B4-BE49-F238E27FC236}">
                <a16:creationId xmlns:a16="http://schemas.microsoft.com/office/drawing/2014/main" id="{CE3E2C06-97AD-9943-860F-21FF17408A81}"/>
              </a:ext>
            </a:extLst>
          </p:cNvPr>
          <p:cNvSpPr>
            <a:spLocks noGrp="1"/>
          </p:cNvSpPr>
          <p:nvPr>
            <p:ph sz="quarter" idx="15"/>
          </p:nvPr>
        </p:nvSpPr>
        <p:spPr>
          <a:xfrm>
            <a:off x="620183" y="6356351"/>
            <a:ext cx="10180339" cy="365125"/>
          </a:xfrm>
          <a:prstGeom prst="rect">
            <a:avLst/>
          </a:prstGeom>
        </p:spPr>
        <p:txBody>
          <a:bodyPr anchor="ctr" anchorCtr="0">
            <a:noAutofit/>
          </a:bodyPr>
          <a:lstStyle>
            <a:lvl1pPr marL="0" indent="0">
              <a:spcBef>
                <a:spcPts val="300"/>
              </a:spcBef>
              <a:buNone/>
              <a:defRPr sz="1200" spc="-30" baseline="0">
                <a:solidFill>
                  <a:srgbClr val="5D8298"/>
                </a:solidFill>
                <a:latin typeface="Arial" panose="020B0604020202020204" pitchFamily="34" charset="0"/>
                <a:cs typeface="Arial" panose="020B0604020202020204" pitchFamily="34" charset="0"/>
              </a:defRPr>
            </a:lvl1pPr>
            <a:lvl2pPr marL="457200" indent="0">
              <a:buNone/>
              <a:defRPr sz="1200">
                <a:latin typeface="PT Sans Narrow"/>
                <a:cs typeface="PT Sans Narrow"/>
              </a:defRPr>
            </a:lvl2pPr>
            <a:lvl3pPr marL="914400" indent="0">
              <a:buNone/>
              <a:defRPr sz="1200">
                <a:latin typeface="PT Sans Narrow"/>
                <a:cs typeface="PT Sans Narrow"/>
              </a:defRPr>
            </a:lvl3pPr>
            <a:lvl4pPr marL="1371600" indent="0">
              <a:buNone/>
              <a:defRPr sz="1200">
                <a:latin typeface="PT Sans Narrow"/>
                <a:cs typeface="PT Sans Narrow"/>
              </a:defRPr>
            </a:lvl4pPr>
            <a:lvl5pPr marL="1828800" indent="0">
              <a:buNone/>
              <a:defRPr sz="1200">
                <a:latin typeface="PT Sans Narrow"/>
                <a:cs typeface="PT Sans Narrow"/>
              </a:defRPr>
            </a:lvl5pPr>
          </a:lstStyle>
          <a:p>
            <a:pPr lvl="0"/>
            <a:r>
              <a:rPr lang="en-GB" dirty="0"/>
              <a:t>Click to edit Master text styles</a:t>
            </a:r>
          </a:p>
        </p:txBody>
      </p:sp>
      <p:sp>
        <p:nvSpPr>
          <p:cNvPr id="3" name="Espace réservé du numéro de diapositive 6">
            <a:extLst>
              <a:ext uri="{FF2B5EF4-FFF2-40B4-BE49-F238E27FC236}">
                <a16:creationId xmlns:a16="http://schemas.microsoft.com/office/drawing/2014/main" id="{ECD59197-D736-926D-E108-C110268367B8}"/>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rgbClr val="5D8298"/>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extLst>
      <p:ext uri="{BB962C8B-B14F-4D97-AF65-F5344CB8AC3E}">
        <p14:creationId xmlns:p14="http://schemas.microsoft.com/office/powerpoint/2010/main" val="136935662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3_Disposition personnalisée">
    <p:spTree>
      <p:nvGrpSpPr>
        <p:cNvPr id="1" name=""/>
        <p:cNvGrpSpPr/>
        <p:nvPr/>
      </p:nvGrpSpPr>
      <p:grpSpPr>
        <a:xfrm>
          <a:off x="0" y="0"/>
          <a:ext cx="0" cy="0"/>
          <a:chOff x="0" y="0"/>
          <a:chExt cx="0" cy="0"/>
        </a:xfrm>
      </p:grpSpPr>
      <p:pic>
        <p:nvPicPr>
          <p:cNvPr id="146" name="Graphic 145">
            <a:extLst>
              <a:ext uri="{FF2B5EF4-FFF2-40B4-BE49-F238E27FC236}">
                <a16:creationId xmlns:a16="http://schemas.microsoft.com/office/drawing/2014/main" id="{0BA6C29F-1EC0-F449-9240-F2836B26937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837204" y="810930"/>
            <a:ext cx="9306370" cy="4471395"/>
          </a:xfrm>
          <a:prstGeom prst="rect">
            <a:avLst/>
          </a:prstGeom>
        </p:spPr>
      </p:pic>
      <p:sp>
        <p:nvSpPr>
          <p:cNvPr id="39" name="Titre 1">
            <a:extLst>
              <a:ext uri="{FF2B5EF4-FFF2-40B4-BE49-F238E27FC236}">
                <a16:creationId xmlns:a16="http://schemas.microsoft.com/office/drawing/2014/main" id="{F09C896A-B4EB-0F4C-96F4-8F31B99B4C0A}"/>
              </a:ext>
            </a:extLst>
          </p:cNvPr>
          <p:cNvSpPr txBox="1">
            <a:spLocks/>
          </p:cNvSpPr>
          <p:nvPr userDrawn="1"/>
        </p:nvSpPr>
        <p:spPr>
          <a:xfrm>
            <a:off x="323528" y="3978378"/>
            <a:ext cx="4536504" cy="709423"/>
          </a:xfrm>
          <a:prstGeom prst="rect">
            <a:avLst/>
          </a:prstGeom>
        </p:spPr>
        <p:txBody>
          <a:bodyPr vert="horz" lIns="91440" tIns="45720" rIns="91440" bIns="45720" rtlCol="0" anchor="t">
            <a:normAutofit/>
          </a:bodyPr>
          <a:lstStyle>
            <a:lvl1pPr>
              <a:defRPr sz="2800" b="1" i="0">
                <a:latin typeface="PT Sans Caption"/>
                <a:cs typeface="PT Sans Caption"/>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GB" sz="1400" b="1" noProof="0" dirty="0">
                <a:solidFill>
                  <a:srgbClr val="C6573B"/>
                </a:solidFill>
                <a:latin typeface="Arial" panose="020B0604020202020204" pitchFamily="34" charset="0"/>
                <a:ea typeface="Calibri" charset="0"/>
                <a:cs typeface="Arial" panose="020B0604020202020204" pitchFamily="34" charset="0"/>
              </a:rPr>
              <a:t>Dr. Antoine Lacombe </a:t>
            </a:r>
            <a:r>
              <a:rPr lang="en-GB" sz="1100" b="1" noProof="0" dirty="0">
                <a:solidFill>
                  <a:srgbClr val="C6573B"/>
                </a:solidFill>
                <a:latin typeface="Arial" panose="020B0604020202020204" pitchFamily="34" charset="0"/>
                <a:ea typeface="Calibri" charset="0"/>
                <a:cs typeface="Arial" panose="020B0604020202020204" pitchFamily="34" charset="0"/>
              </a:rPr>
              <a:t>Pharm D, MBA</a:t>
            </a:r>
            <a:endParaRPr kumimoji="0" lang="en-GB" sz="1100" b="0" i="0" u="sng" strike="noStrike" kern="1200" cap="none" spc="0" normalizeH="0" baseline="0" noProof="0" dirty="0">
              <a:ln>
                <a:noFill/>
              </a:ln>
              <a:solidFill>
                <a:srgbClr val="C6573B"/>
              </a:solidFill>
              <a:effectLst/>
              <a:uLnTx/>
              <a:uFillTx/>
              <a:latin typeface="Arial" panose="020B0604020202020204" pitchFamily="34" charset="0"/>
              <a:ea typeface="Calibri" charset="0"/>
              <a:cs typeface="Arial" panose="020B0604020202020204" pitchFamily="34" charset="0"/>
            </a:endParaRPr>
          </a:p>
        </p:txBody>
      </p:sp>
      <p:sp>
        <p:nvSpPr>
          <p:cNvPr id="40" name="Titre 1">
            <a:extLst>
              <a:ext uri="{FF2B5EF4-FFF2-40B4-BE49-F238E27FC236}">
                <a16:creationId xmlns:a16="http://schemas.microsoft.com/office/drawing/2014/main" id="{A8E7D5AF-6FD1-7040-B008-F83A2A24EA4D}"/>
              </a:ext>
            </a:extLst>
          </p:cNvPr>
          <p:cNvSpPr txBox="1">
            <a:spLocks/>
          </p:cNvSpPr>
          <p:nvPr userDrawn="1"/>
        </p:nvSpPr>
        <p:spPr>
          <a:xfrm>
            <a:off x="787828" y="4475570"/>
            <a:ext cx="4536504" cy="382407"/>
          </a:xfrm>
          <a:prstGeom prst="rect">
            <a:avLst/>
          </a:prstGeom>
        </p:spPr>
        <p:txBody>
          <a:bodyPr vert="horz" lIns="91440" tIns="45720" rIns="91440" bIns="45720" rtlCol="0" anchor="t">
            <a:normAutofit/>
          </a:bodyPr>
          <a:lstStyle>
            <a:lvl1pPr>
              <a:defRPr sz="2800" b="1" i="0">
                <a:latin typeface="PT Sans Caption"/>
                <a:cs typeface="PT Sans Caption"/>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GB" sz="1400" b="0" noProof="0" dirty="0">
                <a:solidFill>
                  <a:srgbClr val="5D8298"/>
                </a:solidFill>
                <a:latin typeface="Arial" panose="020B0604020202020204" pitchFamily="34" charset="0"/>
                <a:ea typeface="Calibri" charset="0"/>
                <a:cs typeface="Arial" panose="020B0604020202020204" pitchFamily="34" charset="0"/>
              </a:rPr>
              <a:t>+41 79 529 42 79</a:t>
            </a:r>
            <a:endParaRPr kumimoji="0" lang="en-GB" sz="1400" b="0" i="0" u="sng" strike="noStrike" kern="1200" cap="none" spc="0" normalizeH="0" baseline="0" noProof="0" dirty="0">
              <a:ln>
                <a:noFill/>
              </a:ln>
              <a:solidFill>
                <a:srgbClr val="5D8298"/>
              </a:solidFill>
              <a:effectLst/>
              <a:uLnTx/>
              <a:uFillTx/>
              <a:latin typeface="Arial" panose="020B0604020202020204" pitchFamily="34" charset="0"/>
              <a:ea typeface="Calibri" charset="0"/>
              <a:cs typeface="Arial" panose="020B0604020202020204" pitchFamily="34" charset="0"/>
            </a:endParaRPr>
          </a:p>
        </p:txBody>
      </p:sp>
      <p:sp>
        <p:nvSpPr>
          <p:cNvPr id="41" name="Titre 1">
            <a:extLst>
              <a:ext uri="{FF2B5EF4-FFF2-40B4-BE49-F238E27FC236}">
                <a16:creationId xmlns:a16="http://schemas.microsoft.com/office/drawing/2014/main" id="{73745878-0F7C-304D-845D-4B21028F25EB}"/>
              </a:ext>
            </a:extLst>
          </p:cNvPr>
          <p:cNvSpPr txBox="1">
            <a:spLocks/>
          </p:cNvSpPr>
          <p:nvPr userDrawn="1"/>
        </p:nvSpPr>
        <p:spPr>
          <a:xfrm>
            <a:off x="348739" y="1556792"/>
            <a:ext cx="4797678" cy="1030504"/>
          </a:xfrm>
          <a:prstGeom prst="rect">
            <a:avLst/>
          </a:prstGeom>
        </p:spPr>
        <p:txBody>
          <a:bodyPr vert="horz" lIns="91440" tIns="45720" rIns="91440" bIns="45720" rtlCol="0" anchor="t">
            <a:normAutofit fontScale="92500" lnSpcReduction="10000"/>
          </a:bodyPr>
          <a:lstStyle>
            <a:lvl1pPr>
              <a:defRPr sz="2800" b="1" i="0">
                <a:latin typeface="PT Sans Caption"/>
                <a:cs typeface="PT Sans Caption"/>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fr-FR" sz="1800" b="0" i="0" u="none" strike="noStrike" kern="1200" cap="none" spc="0" normalizeH="0" baseline="0" noProof="0" dirty="0">
                <a:ln>
                  <a:noFill/>
                </a:ln>
                <a:solidFill>
                  <a:srgbClr val="5D8298"/>
                </a:solidFill>
                <a:effectLst/>
                <a:uLnTx/>
                <a:uFillTx/>
                <a:latin typeface="Arial" panose="020B0604020202020204" pitchFamily="34" charset="0"/>
                <a:ea typeface="Calibri" charset="0"/>
                <a:cs typeface="Arial" panose="020B0604020202020204" pitchFamily="34" charset="0"/>
              </a:rPr>
              <a:t>COR2ED</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fr-FR" sz="1800" b="0" i="0" u="none" strike="noStrike" kern="1200" cap="none" spc="0" normalizeH="0" baseline="0" noProof="0" dirty="0">
                <a:ln>
                  <a:noFill/>
                </a:ln>
                <a:solidFill>
                  <a:srgbClr val="5D8298"/>
                </a:solidFill>
                <a:effectLst/>
                <a:uLnTx/>
                <a:uFillTx/>
                <a:latin typeface="Arial" panose="020B0604020202020204" pitchFamily="34" charset="0"/>
                <a:ea typeface="Calibri" charset="0"/>
                <a:cs typeface="Arial" panose="020B0604020202020204" pitchFamily="34" charset="0"/>
              </a:rPr>
              <a:t>Bodenackerstrasse 17</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fr-FR" sz="1800" b="0" i="0" u="none" strike="noStrike" kern="1200" cap="none" spc="0" normalizeH="0" baseline="0" noProof="0" dirty="0">
                <a:ln>
                  <a:noFill/>
                </a:ln>
                <a:solidFill>
                  <a:srgbClr val="5D8298"/>
                </a:solidFill>
                <a:effectLst/>
                <a:uLnTx/>
                <a:uFillTx/>
                <a:latin typeface="Arial" panose="020B0604020202020204" pitchFamily="34" charset="0"/>
                <a:ea typeface="Calibri" charset="0"/>
                <a:cs typeface="Arial" panose="020B0604020202020204" pitchFamily="34" charset="0"/>
              </a:rPr>
              <a:t>4103 Bottmingen </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fr-FR" sz="1800" b="0" i="0" u="none" strike="noStrike" kern="1200" cap="none" spc="0" normalizeH="0" baseline="0" noProof="0" dirty="0">
                <a:ln>
                  <a:noFill/>
                </a:ln>
                <a:solidFill>
                  <a:srgbClr val="5D8298"/>
                </a:solidFill>
                <a:effectLst/>
                <a:uLnTx/>
                <a:uFillTx/>
                <a:latin typeface="Arial" panose="020B0604020202020204" pitchFamily="34" charset="0"/>
                <a:ea typeface="Calibri" charset="0"/>
                <a:cs typeface="Arial" panose="020B0604020202020204" pitchFamily="34" charset="0"/>
              </a:rPr>
              <a:t>SWITZERLAND</a:t>
            </a:r>
          </a:p>
        </p:txBody>
      </p:sp>
      <p:sp>
        <p:nvSpPr>
          <p:cNvPr id="44" name="Titre 1">
            <a:extLst>
              <a:ext uri="{FF2B5EF4-FFF2-40B4-BE49-F238E27FC236}">
                <a16:creationId xmlns:a16="http://schemas.microsoft.com/office/drawing/2014/main" id="{F7C54033-9E09-284F-8683-746A9AA872EC}"/>
              </a:ext>
            </a:extLst>
          </p:cNvPr>
          <p:cNvSpPr txBox="1">
            <a:spLocks/>
          </p:cNvSpPr>
          <p:nvPr userDrawn="1"/>
        </p:nvSpPr>
        <p:spPr>
          <a:xfrm>
            <a:off x="323528" y="2628273"/>
            <a:ext cx="4536504" cy="709423"/>
          </a:xfrm>
          <a:prstGeom prst="rect">
            <a:avLst/>
          </a:prstGeom>
        </p:spPr>
        <p:txBody>
          <a:bodyPr vert="horz" lIns="91440" tIns="45720" rIns="91440" bIns="45720" rtlCol="0" anchor="t">
            <a:normAutofit/>
          </a:bodyPr>
          <a:lstStyle>
            <a:lvl1pPr>
              <a:defRPr sz="2800" b="1" i="0">
                <a:latin typeface="PT Sans Caption"/>
                <a:cs typeface="PT Sans Caption"/>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GB" sz="1400" b="1" noProof="0" dirty="0">
                <a:solidFill>
                  <a:srgbClr val="C6573B"/>
                </a:solidFill>
                <a:latin typeface="Arial" panose="020B0604020202020204" pitchFamily="34" charset="0"/>
                <a:ea typeface="Calibri" charset="0"/>
                <a:cs typeface="Arial" panose="020B0604020202020204" pitchFamily="34" charset="0"/>
              </a:rPr>
              <a:t>Dr. Froukje Sosef </a:t>
            </a:r>
            <a:r>
              <a:rPr lang="en-GB" sz="1100" b="1" noProof="0" dirty="0">
                <a:solidFill>
                  <a:srgbClr val="C6573B"/>
                </a:solidFill>
                <a:latin typeface="Arial" panose="020B0604020202020204" pitchFamily="34" charset="0"/>
                <a:ea typeface="Calibri" charset="0"/>
                <a:cs typeface="Arial" panose="020B0604020202020204" pitchFamily="34" charset="0"/>
              </a:rPr>
              <a:t>MD</a:t>
            </a:r>
            <a:endParaRPr kumimoji="0" lang="en-GB" sz="1100" b="0" i="0" u="sng" strike="noStrike" kern="1200" cap="none" spc="0" normalizeH="0" baseline="0" noProof="0" dirty="0">
              <a:ln>
                <a:noFill/>
              </a:ln>
              <a:solidFill>
                <a:srgbClr val="C6573B"/>
              </a:solidFill>
              <a:effectLst/>
              <a:uLnTx/>
              <a:uFillTx/>
              <a:latin typeface="Arial" panose="020B0604020202020204" pitchFamily="34" charset="0"/>
              <a:ea typeface="Calibri" charset="0"/>
              <a:cs typeface="Arial" panose="020B0604020202020204" pitchFamily="34" charset="0"/>
            </a:endParaRPr>
          </a:p>
        </p:txBody>
      </p:sp>
      <p:sp>
        <p:nvSpPr>
          <p:cNvPr id="45" name="Titre 1">
            <a:extLst>
              <a:ext uri="{FF2B5EF4-FFF2-40B4-BE49-F238E27FC236}">
                <a16:creationId xmlns:a16="http://schemas.microsoft.com/office/drawing/2014/main" id="{84FD7633-899B-3848-83B9-1E3BDDF4FDEE}"/>
              </a:ext>
            </a:extLst>
          </p:cNvPr>
          <p:cNvSpPr txBox="1">
            <a:spLocks/>
          </p:cNvSpPr>
          <p:nvPr userDrawn="1"/>
        </p:nvSpPr>
        <p:spPr>
          <a:xfrm>
            <a:off x="787828" y="3114282"/>
            <a:ext cx="4536504" cy="382407"/>
          </a:xfrm>
          <a:prstGeom prst="rect">
            <a:avLst/>
          </a:prstGeom>
        </p:spPr>
        <p:txBody>
          <a:bodyPr vert="horz" lIns="91440" tIns="45720" rIns="91440" bIns="45720" rtlCol="0" anchor="t">
            <a:normAutofit/>
          </a:bodyPr>
          <a:lstStyle>
            <a:lvl1pPr>
              <a:defRPr sz="2800" b="1" i="0">
                <a:latin typeface="PT Sans Caption"/>
                <a:cs typeface="PT Sans Caption"/>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GB" sz="1400" b="0" noProof="0" dirty="0">
                <a:solidFill>
                  <a:srgbClr val="5D8298"/>
                </a:solidFill>
                <a:latin typeface="Arial" panose="020B0604020202020204" pitchFamily="34" charset="0"/>
                <a:ea typeface="Calibri" charset="0"/>
                <a:cs typeface="Arial" panose="020B0604020202020204" pitchFamily="34" charset="0"/>
              </a:rPr>
              <a:t>+31 6 2324 3636</a:t>
            </a:r>
            <a:endParaRPr kumimoji="0" lang="en-GB" sz="1400" b="0" i="0" u="sng" strike="noStrike" kern="1200" cap="none" spc="0" normalizeH="0" baseline="0" noProof="0" dirty="0">
              <a:ln>
                <a:noFill/>
              </a:ln>
              <a:solidFill>
                <a:srgbClr val="5D8298"/>
              </a:solidFill>
              <a:effectLst/>
              <a:uLnTx/>
              <a:uFillTx/>
              <a:latin typeface="Arial" panose="020B0604020202020204" pitchFamily="34" charset="0"/>
              <a:ea typeface="Calibri" charset="0"/>
              <a:cs typeface="Arial" panose="020B0604020202020204" pitchFamily="34" charset="0"/>
            </a:endParaRPr>
          </a:p>
        </p:txBody>
      </p:sp>
      <p:grpSp>
        <p:nvGrpSpPr>
          <p:cNvPr id="46" name="Group 45">
            <a:extLst>
              <a:ext uri="{FF2B5EF4-FFF2-40B4-BE49-F238E27FC236}">
                <a16:creationId xmlns:a16="http://schemas.microsoft.com/office/drawing/2014/main" id="{D79F12A3-F14C-5840-B136-EC73E318C109}"/>
              </a:ext>
            </a:extLst>
          </p:cNvPr>
          <p:cNvGrpSpPr/>
          <p:nvPr userDrawn="1"/>
        </p:nvGrpSpPr>
        <p:grpSpPr>
          <a:xfrm>
            <a:off x="418902" y="3063588"/>
            <a:ext cx="356400" cy="356400"/>
            <a:chOff x="761970" y="3386221"/>
            <a:chExt cx="356400" cy="356400"/>
          </a:xfrm>
        </p:grpSpPr>
        <p:sp>
          <p:nvSpPr>
            <p:cNvPr id="47" name="Oval 46">
              <a:extLst>
                <a:ext uri="{FF2B5EF4-FFF2-40B4-BE49-F238E27FC236}">
                  <a16:creationId xmlns:a16="http://schemas.microsoft.com/office/drawing/2014/main" id="{FE4F17C8-19D7-C040-A304-FDDCE818C189}"/>
                </a:ext>
              </a:extLst>
            </p:cNvPr>
            <p:cNvSpPr/>
            <p:nvPr userDrawn="1"/>
          </p:nvSpPr>
          <p:spPr>
            <a:xfrm>
              <a:off x="761970" y="3386221"/>
              <a:ext cx="356400" cy="356400"/>
            </a:xfrm>
            <a:prstGeom prst="ellipse">
              <a:avLst/>
            </a:prstGeom>
            <a:solidFill>
              <a:srgbClr val="C657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panose="020B0604020202020204" pitchFamily="34" charset="0"/>
                <a:cs typeface="Arial" panose="020B0604020202020204" pitchFamily="34" charset="0"/>
              </a:endParaRPr>
            </a:p>
          </p:txBody>
        </p:sp>
        <p:pic>
          <p:nvPicPr>
            <p:cNvPr id="48" name="Graphic 47" descr="Speaker Phone">
              <a:extLst>
                <a:ext uri="{FF2B5EF4-FFF2-40B4-BE49-F238E27FC236}">
                  <a16:creationId xmlns:a16="http://schemas.microsoft.com/office/drawing/2014/main" id="{751B5200-FBC9-5C4E-8A34-90C2075D5CC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83725" y="3406712"/>
              <a:ext cx="310320" cy="310320"/>
            </a:xfrm>
            <a:prstGeom prst="rect">
              <a:avLst/>
            </a:prstGeom>
          </p:spPr>
        </p:pic>
      </p:grpSp>
      <p:sp>
        <p:nvSpPr>
          <p:cNvPr id="49" name="Oval 48">
            <a:extLst>
              <a:ext uri="{FF2B5EF4-FFF2-40B4-BE49-F238E27FC236}">
                <a16:creationId xmlns:a16="http://schemas.microsoft.com/office/drawing/2014/main" id="{FE71A723-9BA9-F044-A53D-ADF05AFC5AA2}"/>
              </a:ext>
            </a:extLst>
          </p:cNvPr>
          <p:cNvSpPr/>
          <p:nvPr userDrawn="1"/>
        </p:nvSpPr>
        <p:spPr>
          <a:xfrm>
            <a:off x="417732" y="3496009"/>
            <a:ext cx="356400" cy="356400"/>
          </a:xfrm>
          <a:prstGeom prst="ellipse">
            <a:avLst/>
          </a:prstGeom>
          <a:solidFill>
            <a:srgbClr val="C657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panose="020B0604020202020204" pitchFamily="34" charset="0"/>
              <a:cs typeface="Arial" panose="020B0604020202020204" pitchFamily="34" charset="0"/>
            </a:endParaRPr>
          </a:p>
        </p:txBody>
      </p:sp>
      <p:pic>
        <p:nvPicPr>
          <p:cNvPr id="50" name="Graphic 49" descr="Envelope">
            <a:extLst>
              <a:ext uri="{FF2B5EF4-FFF2-40B4-BE49-F238E27FC236}">
                <a16:creationId xmlns:a16="http://schemas.microsoft.com/office/drawing/2014/main" id="{F8C200D7-7974-0049-910F-515EB075DEE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75066" y="3552712"/>
            <a:ext cx="239704" cy="239704"/>
          </a:xfrm>
          <a:prstGeom prst="rect">
            <a:avLst/>
          </a:prstGeom>
        </p:spPr>
      </p:pic>
      <p:grpSp>
        <p:nvGrpSpPr>
          <p:cNvPr id="51" name="Group 50">
            <a:extLst>
              <a:ext uri="{FF2B5EF4-FFF2-40B4-BE49-F238E27FC236}">
                <a16:creationId xmlns:a16="http://schemas.microsoft.com/office/drawing/2014/main" id="{3A2C2405-5B2D-6F40-8BBF-34FEF76A5D69}"/>
              </a:ext>
            </a:extLst>
          </p:cNvPr>
          <p:cNvGrpSpPr/>
          <p:nvPr userDrawn="1"/>
        </p:nvGrpSpPr>
        <p:grpSpPr>
          <a:xfrm>
            <a:off x="423995" y="4414481"/>
            <a:ext cx="356400" cy="356400"/>
            <a:chOff x="761970" y="3386221"/>
            <a:chExt cx="356400" cy="356400"/>
          </a:xfrm>
        </p:grpSpPr>
        <p:sp>
          <p:nvSpPr>
            <p:cNvPr id="52" name="Oval 51">
              <a:extLst>
                <a:ext uri="{FF2B5EF4-FFF2-40B4-BE49-F238E27FC236}">
                  <a16:creationId xmlns:a16="http://schemas.microsoft.com/office/drawing/2014/main" id="{D89D4FEE-DF12-7C4D-B567-B229BFAFD4AE}"/>
                </a:ext>
              </a:extLst>
            </p:cNvPr>
            <p:cNvSpPr/>
            <p:nvPr userDrawn="1"/>
          </p:nvSpPr>
          <p:spPr>
            <a:xfrm>
              <a:off x="761970" y="3386221"/>
              <a:ext cx="356400" cy="356400"/>
            </a:xfrm>
            <a:prstGeom prst="ellipse">
              <a:avLst/>
            </a:prstGeom>
            <a:solidFill>
              <a:srgbClr val="C657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panose="020B0604020202020204" pitchFamily="34" charset="0"/>
                <a:cs typeface="Arial" panose="020B0604020202020204" pitchFamily="34" charset="0"/>
              </a:endParaRPr>
            </a:p>
          </p:txBody>
        </p:sp>
        <p:pic>
          <p:nvPicPr>
            <p:cNvPr id="53" name="Graphic 52" descr="Speaker Phone">
              <a:extLst>
                <a:ext uri="{FF2B5EF4-FFF2-40B4-BE49-F238E27FC236}">
                  <a16:creationId xmlns:a16="http://schemas.microsoft.com/office/drawing/2014/main" id="{650C6CBF-1D07-FD40-84AC-64417780DC1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83725" y="3406712"/>
              <a:ext cx="310320" cy="310320"/>
            </a:xfrm>
            <a:prstGeom prst="rect">
              <a:avLst/>
            </a:prstGeom>
          </p:spPr>
        </p:pic>
      </p:grpSp>
      <p:sp>
        <p:nvSpPr>
          <p:cNvPr id="54" name="Oval 53">
            <a:extLst>
              <a:ext uri="{FF2B5EF4-FFF2-40B4-BE49-F238E27FC236}">
                <a16:creationId xmlns:a16="http://schemas.microsoft.com/office/drawing/2014/main" id="{64B298E5-A30A-CC47-9E10-2137C71F83BA}"/>
              </a:ext>
            </a:extLst>
          </p:cNvPr>
          <p:cNvSpPr/>
          <p:nvPr userDrawn="1"/>
        </p:nvSpPr>
        <p:spPr>
          <a:xfrm>
            <a:off x="422825" y="4846902"/>
            <a:ext cx="356400" cy="356400"/>
          </a:xfrm>
          <a:prstGeom prst="ellipse">
            <a:avLst/>
          </a:prstGeom>
          <a:solidFill>
            <a:srgbClr val="C657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panose="020B0604020202020204" pitchFamily="34" charset="0"/>
              <a:cs typeface="Arial" panose="020B0604020202020204" pitchFamily="34" charset="0"/>
            </a:endParaRPr>
          </a:p>
        </p:txBody>
      </p:sp>
      <p:pic>
        <p:nvPicPr>
          <p:cNvPr id="55" name="Graphic 54" descr="Envelope">
            <a:extLst>
              <a:ext uri="{FF2B5EF4-FFF2-40B4-BE49-F238E27FC236}">
                <a16:creationId xmlns:a16="http://schemas.microsoft.com/office/drawing/2014/main" id="{DBF0C6DA-DD89-E246-9F87-ECB01B87D41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82343" y="4902641"/>
            <a:ext cx="239704" cy="239704"/>
          </a:xfrm>
          <a:prstGeom prst="rect">
            <a:avLst/>
          </a:prstGeom>
        </p:spPr>
      </p:pic>
      <p:sp>
        <p:nvSpPr>
          <p:cNvPr id="57" name="Titre 1">
            <a:extLst>
              <a:ext uri="{FF2B5EF4-FFF2-40B4-BE49-F238E27FC236}">
                <a16:creationId xmlns:a16="http://schemas.microsoft.com/office/drawing/2014/main" id="{C72A4E22-E601-2041-8DFB-7B91BDD401EB}"/>
              </a:ext>
            </a:extLst>
          </p:cNvPr>
          <p:cNvSpPr txBox="1">
            <a:spLocks/>
          </p:cNvSpPr>
          <p:nvPr userDrawn="1"/>
        </p:nvSpPr>
        <p:spPr>
          <a:xfrm>
            <a:off x="787828" y="3557513"/>
            <a:ext cx="4536504" cy="382407"/>
          </a:xfrm>
          <a:prstGeom prst="rect">
            <a:avLst/>
          </a:prstGeom>
        </p:spPr>
        <p:txBody>
          <a:bodyPr vert="horz" lIns="91440" tIns="45720" rIns="91440" bIns="45720" rtlCol="0" anchor="t">
            <a:normAutofit/>
          </a:bodyPr>
          <a:lstStyle>
            <a:lvl1pPr>
              <a:defRPr sz="2800" b="1" i="0">
                <a:latin typeface="PT Sans Caption"/>
                <a:cs typeface="PT Sans Caption"/>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GB" sz="1400" b="0" noProof="0" dirty="0">
                <a:solidFill>
                  <a:srgbClr val="5D8298"/>
                </a:solidFill>
                <a:latin typeface="Arial" panose="020B0604020202020204" pitchFamily="34" charset="0"/>
                <a:ea typeface="Calibri" charset="0"/>
                <a:cs typeface="Arial" panose="020B0604020202020204" pitchFamily="34" charset="0"/>
              </a:rPr>
              <a:t>froukje.sosef@cor2ed.com</a:t>
            </a:r>
            <a:endParaRPr kumimoji="0" lang="en-GB" sz="1400" b="0" i="0" u="sng" strike="noStrike" kern="1200" cap="none" spc="0" normalizeH="0" baseline="0" noProof="0" dirty="0">
              <a:ln>
                <a:noFill/>
              </a:ln>
              <a:solidFill>
                <a:srgbClr val="5D8298"/>
              </a:solidFill>
              <a:effectLst/>
              <a:uLnTx/>
              <a:uFillTx/>
              <a:latin typeface="Arial" panose="020B0604020202020204" pitchFamily="34" charset="0"/>
              <a:ea typeface="Calibri" charset="0"/>
              <a:cs typeface="Arial" panose="020B0604020202020204" pitchFamily="34" charset="0"/>
            </a:endParaRPr>
          </a:p>
        </p:txBody>
      </p:sp>
      <p:pic>
        <p:nvPicPr>
          <p:cNvPr id="3" name="Picture 2">
            <a:extLst>
              <a:ext uri="{FF2B5EF4-FFF2-40B4-BE49-F238E27FC236}">
                <a16:creationId xmlns:a16="http://schemas.microsoft.com/office/drawing/2014/main" id="{D3F2175B-6FCA-AB4B-BB07-12AFD9A7158E}"/>
              </a:ext>
            </a:extLst>
          </p:cNvPr>
          <p:cNvPicPr>
            <a:picLocks noChangeAspect="1"/>
          </p:cNvPicPr>
          <p:nvPr userDrawn="1"/>
        </p:nvPicPr>
        <p:blipFill>
          <a:blip r:embed="rId5"/>
          <a:stretch>
            <a:fillRect/>
          </a:stretch>
        </p:blipFill>
        <p:spPr>
          <a:xfrm>
            <a:off x="429164" y="951062"/>
            <a:ext cx="1914541" cy="509238"/>
          </a:xfrm>
          <a:prstGeom prst="rect">
            <a:avLst/>
          </a:prstGeom>
        </p:spPr>
      </p:pic>
      <p:sp>
        <p:nvSpPr>
          <p:cNvPr id="23" name="Titre 1">
            <a:extLst>
              <a:ext uri="{FF2B5EF4-FFF2-40B4-BE49-F238E27FC236}">
                <a16:creationId xmlns:a16="http://schemas.microsoft.com/office/drawing/2014/main" id="{C320DC0B-ABBC-0A49-B4AE-127E4E3B626C}"/>
              </a:ext>
            </a:extLst>
          </p:cNvPr>
          <p:cNvSpPr txBox="1">
            <a:spLocks/>
          </p:cNvSpPr>
          <p:nvPr userDrawn="1"/>
        </p:nvSpPr>
        <p:spPr>
          <a:xfrm>
            <a:off x="5087888" y="6404238"/>
            <a:ext cx="6959903" cy="453762"/>
          </a:xfrm>
          <a:prstGeom prst="rect">
            <a:avLst/>
          </a:prstGeom>
        </p:spPr>
        <p:txBody>
          <a:bodyPr vert="horz" lIns="91440" tIns="45720" rIns="91440" bIns="45720" rtlCol="0" anchor="t">
            <a:normAutofit/>
          </a:bodyPr>
          <a:lstStyle>
            <a:lvl1pPr>
              <a:defRPr sz="2800" b="1" i="0">
                <a:latin typeface="PT Sans Caption"/>
                <a:cs typeface="PT Sans Caption"/>
              </a:defRPr>
            </a:lvl1pPr>
          </a:lstStyle>
          <a:p>
            <a:pPr marL="0" marR="0" lvl="0" indent="0" algn="r" defTabSz="457200" rtl="0" eaLnBrk="1" fontAlgn="auto" latinLnBrk="0" hangingPunct="1">
              <a:lnSpc>
                <a:spcPct val="100000"/>
              </a:lnSpc>
              <a:spcBef>
                <a:spcPct val="0"/>
              </a:spcBef>
              <a:spcAft>
                <a:spcPts val="0"/>
              </a:spcAft>
              <a:buClrTx/>
              <a:buSzTx/>
              <a:buFontTx/>
              <a:buNone/>
              <a:tabLst/>
              <a:defRPr/>
            </a:pPr>
            <a:r>
              <a:rPr lang="en-GB" sz="1600" b="1" spc="-30" baseline="0" noProof="0" dirty="0">
                <a:solidFill>
                  <a:schemeClr val="accent1"/>
                </a:solidFill>
                <a:latin typeface="Arial" panose="020B0604020202020204" pitchFamily="34" charset="0"/>
                <a:ea typeface="Calibri" charset="0"/>
                <a:cs typeface="Arial" panose="020B0604020202020204" pitchFamily="34" charset="0"/>
              </a:rPr>
              <a:t>Heading to the heart of Independent Medical Education since 2012</a:t>
            </a:r>
            <a:endParaRPr kumimoji="0" lang="en-GB" sz="1600" b="1" i="0" u="sng" strike="noStrike" kern="1200" cap="none" spc="-30" normalizeH="0" baseline="0" noProof="0" dirty="0">
              <a:ln>
                <a:noFill/>
              </a:ln>
              <a:solidFill>
                <a:schemeClr val="accent1"/>
              </a:solidFill>
              <a:effectLst/>
              <a:uLnTx/>
              <a:uFillTx/>
              <a:latin typeface="Arial" panose="020B0604020202020204" pitchFamily="34" charset="0"/>
              <a:ea typeface="Calibri" charset="0"/>
              <a:cs typeface="Arial" panose="020B0604020202020204" pitchFamily="34" charset="0"/>
            </a:endParaRPr>
          </a:p>
        </p:txBody>
      </p:sp>
      <p:pic>
        <p:nvPicPr>
          <p:cNvPr id="22" name="Picture 21">
            <a:extLst>
              <a:ext uri="{FF2B5EF4-FFF2-40B4-BE49-F238E27FC236}">
                <a16:creationId xmlns:a16="http://schemas.microsoft.com/office/drawing/2014/main" id="{2F79982A-8AC7-B74E-9EA1-C749F4937718}"/>
              </a:ext>
            </a:extLst>
          </p:cNvPr>
          <p:cNvPicPr>
            <a:picLocks noChangeAspect="1"/>
          </p:cNvPicPr>
          <p:nvPr userDrawn="1"/>
        </p:nvPicPr>
        <p:blipFill rotWithShape="1">
          <a:blip r:embed="rId6"/>
          <a:srcRect r="65695"/>
          <a:stretch/>
        </p:blipFill>
        <p:spPr>
          <a:xfrm>
            <a:off x="300854" y="1562275"/>
            <a:ext cx="3012116" cy="3756787"/>
          </a:xfrm>
          <a:prstGeom prst="rect">
            <a:avLst/>
          </a:prstGeom>
        </p:spPr>
      </p:pic>
      <p:sp>
        <p:nvSpPr>
          <p:cNvPr id="24" name="TextBox 23">
            <a:hlinkClick r:id="rId7"/>
            <a:extLst>
              <a:ext uri="{FF2B5EF4-FFF2-40B4-BE49-F238E27FC236}">
                <a16:creationId xmlns:a16="http://schemas.microsoft.com/office/drawing/2014/main" id="{427872BE-4EBB-BA49-A46A-FC3A5E900913}"/>
              </a:ext>
            </a:extLst>
          </p:cNvPr>
          <p:cNvSpPr txBox="1"/>
          <p:nvPr userDrawn="1"/>
        </p:nvSpPr>
        <p:spPr>
          <a:xfrm>
            <a:off x="787050" y="5497848"/>
            <a:ext cx="3589316" cy="424732"/>
          </a:xfrm>
          <a:prstGeom prst="rect">
            <a:avLst/>
          </a:prstGeom>
          <a:noFill/>
        </p:spPr>
        <p:txBody>
          <a:bodyPr wrap="square" rtlCol="0">
            <a:spAutoFit/>
          </a:bodyPr>
          <a:lstStyle/>
          <a:p>
            <a:pPr>
              <a:lnSpc>
                <a:spcPct val="90000"/>
              </a:lnSpc>
            </a:pPr>
            <a:r>
              <a:rPr lang="en-GB" sz="1000" b="1" dirty="0">
                <a:solidFill>
                  <a:schemeClr val="tx2"/>
                </a:solidFill>
                <a:latin typeface="Arial" panose="020B0604020202020204" pitchFamily="34" charset="0"/>
                <a:ea typeface="Aileron" charset="0"/>
                <a:cs typeface="Arial" panose="020B0604020202020204" pitchFamily="34" charset="0"/>
              </a:rPr>
              <a:t>Connect on</a:t>
            </a:r>
          </a:p>
          <a:p>
            <a:pPr>
              <a:lnSpc>
                <a:spcPct val="90000"/>
              </a:lnSpc>
            </a:pPr>
            <a:r>
              <a:rPr lang="en-GB" sz="1400" dirty="0">
                <a:solidFill>
                  <a:schemeClr val="tx2"/>
                </a:solidFill>
                <a:latin typeface="Arial" panose="020B0604020202020204" pitchFamily="34" charset="0"/>
                <a:ea typeface="Aileron" charset="0"/>
                <a:cs typeface="Arial" panose="020B0604020202020204" pitchFamily="34" charset="0"/>
              </a:rPr>
              <a:t>LinkedIn </a:t>
            </a:r>
            <a:r>
              <a:rPr lang="en-GB" sz="1400" dirty="0">
                <a:solidFill>
                  <a:schemeClr val="tx2"/>
                </a:solidFill>
                <a:latin typeface="Arial" panose="020B0604020202020204" pitchFamily="34" charset="0"/>
                <a:ea typeface="Aileron" charset="0"/>
                <a:cs typeface="Arial" panose="020B0604020202020204" pitchFamily="34" charset="0"/>
                <a:hlinkClick r:id="rId7"/>
              </a:rPr>
              <a:t>@LUNG CONNECT</a:t>
            </a:r>
            <a:endParaRPr lang="en-GB" sz="1400" dirty="0">
              <a:solidFill>
                <a:schemeClr val="tx2"/>
              </a:solidFill>
              <a:latin typeface="Arial" panose="020B0604020202020204" pitchFamily="34" charset="0"/>
              <a:ea typeface="Aileron" charset="0"/>
              <a:cs typeface="Arial" panose="020B0604020202020204" pitchFamily="34" charset="0"/>
            </a:endParaRPr>
          </a:p>
        </p:txBody>
      </p:sp>
      <p:sp>
        <p:nvSpPr>
          <p:cNvPr id="25" name="TextBox 24">
            <a:extLst>
              <a:ext uri="{FF2B5EF4-FFF2-40B4-BE49-F238E27FC236}">
                <a16:creationId xmlns:a16="http://schemas.microsoft.com/office/drawing/2014/main" id="{EA444874-C0B0-C74D-BD78-708C15438149}"/>
              </a:ext>
            </a:extLst>
          </p:cNvPr>
          <p:cNvSpPr txBox="1"/>
          <p:nvPr userDrawn="1"/>
        </p:nvSpPr>
        <p:spPr>
          <a:xfrm>
            <a:off x="3912135" y="5497848"/>
            <a:ext cx="1862964" cy="431657"/>
          </a:xfrm>
          <a:prstGeom prst="rect">
            <a:avLst/>
          </a:prstGeom>
          <a:noFill/>
        </p:spPr>
        <p:txBody>
          <a:bodyPr wrap="square" rtlCol="0">
            <a:spAutoFit/>
          </a:bodyPr>
          <a:lstStyle/>
          <a:p>
            <a:pPr>
              <a:lnSpc>
                <a:spcPct val="90000"/>
              </a:lnSpc>
            </a:pPr>
            <a:r>
              <a:rPr lang="en-GB" sz="1000" b="1" dirty="0">
                <a:solidFill>
                  <a:schemeClr val="tx2"/>
                </a:solidFill>
                <a:latin typeface="Arial" panose="020B0604020202020204" pitchFamily="34" charset="0"/>
                <a:ea typeface="Aileron" charset="0"/>
                <a:cs typeface="Arial" panose="020B0604020202020204" pitchFamily="34" charset="0"/>
              </a:rPr>
              <a:t>Watch on</a:t>
            </a:r>
          </a:p>
          <a:p>
            <a:pPr>
              <a:lnSpc>
                <a:spcPct val="90000"/>
              </a:lnSpc>
            </a:pPr>
            <a:r>
              <a:rPr lang="en-GB" sz="1400" dirty="0">
                <a:solidFill>
                  <a:schemeClr val="tx2"/>
                </a:solidFill>
                <a:latin typeface="Arial" panose="020B0604020202020204" pitchFamily="34" charset="0"/>
                <a:ea typeface="Aileron" charset="0"/>
                <a:cs typeface="Arial" panose="020B0604020202020204" pitchFamily="34" charset="0"/>
              </a:rPr>
              <a:t>YouTube </a:t>
            </a:r>
            <a:r>
              <a:rPr lang="en-GB" sz="1400" dirty="0">
                <a:solidFill>
                  <a:schemeClr val="tx2"/>
                </a:solidFill>
                <a:latin typeface="Arial" panose="020B0604020202020204" pitchFamily="34" charset="0"/>
                <a:ea typeface="Aileron" charset="0"/>
                <a:cs typeface="Arial" panose="020B0604020202020204" pitchFamily="34" charset="0"/>
                <a:hlinkClick r:id="rId8"/>
              </a:rPr>
              <a:t>@COR2ED</a:t>
            </a:r>
            <a:endParaRPr lang="en-GB" sz="1400" dirty="0">
              <a:solidFill>
                <a:schemeClr val="tx2"/>
              </a:solidFill>
              <a:latin typeface="Arial" panose="020B0604020202020204" pitchFamily="34" charset="0"/>
              <a:ea typeface="Aileron" charset="0"/>
              <a:cs typeface="Arial" panose="020B0604020202020204" pitchFamily="34" charset="0"/>
            </a:endParaRPr>
          </a:p>
        </p:txBody>
      </p:sp>
      <p:sp>
        <p:nvSpPr>
          <p:cNvPr id="26" name="Rounded Rectangle 25">
            <a:extLst>
              <a:ext uri="{FF2B5EF4-FFF2-40B4-BE49-F238E27FC236}">
                <a16:creationId xmlns:a16="http://schemas.microsoft.com/office/drawing/2014/main" id="{A99807B1-5B76-A64B-B52A-94C02C13D7AB}"/>
              </a:ext>
            </a:extLst>
          </p:cNvPr>
          <p:cNvSpPr/>
          <p:nvPr userDrawn="1"/>
        </p:nvSpPr>
        <p:spPr>
          <a:xfrm>
            <a:off x="416331" y="6033094"/>
            <a:ext cx="369911" cy="369769"/>
          </a:xfrm>
          <a:prstGeom prst="roundRect">
            <a:avLst>
              <a:gd name="adj" fmla="val 11151"/>
            </a:avLst>
          </a:prstGeom>
          <a:solidFill>
            <a:srgbClr val="C6573B"/>
          </a:solidFill>
          <a:ln>
            <a:solidFill>
              <a:srgbClr val="C6573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FF8A156A-6630-CA4A-B512-E1F50F476DD1}"/>
              </a:ext>
            </a:extLst>
          </p:cNvPr>
          <p:cNvSpPr txBox="1"/>
          <p:nvPr userDrawn="1"/>
        </p:nvSpPr>
        <p:spPr>
          <a:xfrm>
            <a:off x="805458" y="6013567"/>
            <a:ext cx="1756693" cy="446276"/>
          </a:xfrm>
          <a:prstGeom prst="rect">
            <a:avLst/>
          </a:prstGeom>
          <a:noFill/>
        </p:spPr>
        <p:txBody>
          <a:bodyPr wrap="square" rtlCol="0">
            <a:spAutoFit/>
          </a:bodyPr>
          <a:lstStyle/>
          <a:p>
            <a:pPr>
              <a:lnSpc>
                <a:spcPct val="90000"/>
              </a:lnSpc>
            </a:pPr>
            <a:r>
              <a:rPr lang="en-GB" sz="1000" b="1" dirty="0">
                <a:solidFill>
                  <a:schemeClr val="tx2"/>
                </a:solidFill>
                <a:latin typeface="Arial" panose="020B0604020202020204" pitchFamily="34" charset="0"/>
                <a:ea typeface="Aileron" charset="0"/>
                <a:cs typeface="Arial" panose="020B0604020202020204" pitchFamily="34" charset="0"/>
              </a:rPr>
              <a:t>Visit us at</a:t>
            </a:r>
          </a:p>
          <a:p>
            <a:r>
              <a:rPr lang="en-US" sz="1400" dirty="0">
                <a:solidFill>
                  <a:schemeClr val="tx2"/>
                </a:solidFill>
                <a:latin typeface="Arial" panose="020B0604020202020204" pitchFamily="34" charset="0"/>
                <a:cs typeface="Arial" panose="020B0604020202020204" pitchFamily="34" charset="0"/>
                <a:hlinkClick r:id="rId9"/>
              </a:rPr>
              <a:t>https://cor2ed.com/</a:t>
            </a:r>
            <a:endParaRPr lang="en-GB" sz="1400" dirty="0">
              <a:solidFill>
                <a:schemeClr val="tx2"/>
              </a:solidFill>
              <a:latin typeface="Arial" panose="020B0604020202020204" pitchFamily="34" charset="0"/>
              <a:cs typeface="Arial" panose="020B0604020202020204" pitchFamily="34" charset="0"/>
            </a:endParaRPr>
          </a:p>
        </p:txBody>
      </p:sp>
      <p:sp>
        <p:nvSpPr>
          <p:cNvPr id="28" name="Rectangle 27">
            <a:hlinkClick r:id="rId9"/>
            <a:extLst>
              <a:ext uri="{FF2B5EF4-FFF2-40B4-BE49-F238E27FC236}">
                <a16:creationId xmlns:a16="http://schemas.microsoft.com/office/drawing/2014/main" id="{F02AE768-D7AB-A94B-80FA-A6650544CC9B}"/>
              </a:ext>
            </a:extLst>
          </p:cNvPr>
          <p:cNvSpPr/>
          <p:nvPr userDrawn="1"/>
        </p:nvSpPr>
        <p:spPr>
          <a:xfrm>
            <a:off x="391317" y="6016204"/>
            <a:ext cx="2170834" cy="42023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Arial" panose="020B0604020202020204" pitchFamily="34" charset="0"/>
              <a:cs typeface="Arial" panose="020B0604020202020204" pitchFamily="34" charset="0"/>
            </a:endParaRPr>
          </a:p>
        </p:txBody>
      </p:sp>
      <p:pic>
        <p:nvPicPr>
          <p:cNvPr id="29" name="Graphic 28" descr="World">
            <a:extLst>
              <a:ext uri="{FF2B5EF4-FFF2-40B4-BE49-F238E27FC236}">
                <a16:creationId xmlns:a16="http://schemas.microsoft.com/office/drawing/2014/main" id="{06F46356-6D1C-1A49-AFB9-876266891BA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447989" y="6070903"/>
            <a:ext cx="306593" cy="306593"/>
          </a:xfrm>
          <a:prstGeom prst="rect">
            <a:avLst/>
          </a:prstGeom>
        </p:spPr>
      </p:pic>
      <p:pic>
        <p:nvPicPr>
          <p:cNvPr id="33" name="Graphic 32" descr="Marker with solid fill">
            <a:extLst>
              <a:ext uri="{FF2B5EF4-FFF2-40B4-BE49-F238E27FC236}">
                <a16:creationId xmlns:a16="http://schemas.microsoft.com/office/drawing/2014/main" id="{53807611-342D-8C4A-A14C-80E0271B4401}"/>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3389006" y="1949574"/>
            <a:ext cx="313184" cy="313184"/>
          </a:xfrm>
          <a:prstGeom prst="rect">
            <a:avLst/>
          </a:prstGeom>
        </p:spPr>
      </p:pic>
      <p:pic>
        <p:nvPicPr>
          <p:cNvPr id="34" name="Graphic 33" descr="Marker with solid fill">
            <a:extLst>
              <a:ext uri="{FF2B5EF4-FFF2-40B4-BE49-F238E27FC236}">
                <a16:creationId xmlns:a16="http://schemas.microsoft.com/office/drawing/2014/main" id="{6FBCB460-E274-5A4F-BEBD-A1EDEA7DDE7B}"/>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4149789" y="2084249"/>
            <a:ext cx="313184" cy="313184"/>
          </a:xfrm>
          <a:prstGeom prst="rect">
            <a:avLst/>
          </a:prstGeom>
        </p:spPr>
      </p:pic>
      <p:pic>
        <p:nvPicPr>
          <p:cNvPr id="35" name="Graphic 34" descr="Marker with solid fill">
            <a:extLst>
              <a:ext uri="{FF2B5EF4-FFF2-40B4-BE49-F238E27FC236}">
                <a16:creationId xmlns:a16="http://schemas.microsoft.com/office/drawing/2014/main" id="{BE7BD657-C4E9-D14E-9C9B-7066503C4FAE}"/>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4787336" y="1753300"/>
            <a:ext cx="313184" cy="313184"/>
          </a:xfrm>
          <a:prstGeom prst="rect">
            <a:avLst/>
          </a:prstGeom>
        </p:spPr>
      </p:pic>
      <p:pic>
        <p:nvPicPr>
          <p:cNvPr id="36" name="Graphic 35" descr="Marker with solid fill">
            <a:extLst>
              <a:ext uri="{FF2B5EF4-FFF2-40B4-BE49-F238E27FC236}">
                <a16:creationId xmlns:a16="http://schemas.microsoft.com/office/drawing/2014/main" id="{BDEFE239-A452-7F45-96CC-738EA07C4E25}"/>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6900460" y="1561745"/>
            <a:ext cx="313184" cy="313184"/>
          </a:xfrm>
          <a:prstGeom prst="rect">
            <a:avLst/>
          </a:prstGeom>
        </p:spPr>
      </p:pic>
      <p:pic>
        <p:nvPicPr>
          <p:cNvPr id="37" name="Graphic 36" descr="Marker with solid fill">
            <a:extLst>
              <a:ext uri="{FF2B5EF4-FFF2-40B4-BE49-F238E27FC236}">
                <a16:creationId xmlns:a16="http://schemas.microsoft.com/office/drawing/2014/main" id="{70D4C4DD-9DED-FD4E-9EC5-1439CD310DD2}"/>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6665606" y="1405153"/>
            <a:ext cx="313184" cy="313184"/>
          </a:xfrm>
          <a:prstGeom prst="rect">
            <a:avLst/>
          </a:prstGeom>
        </p:spPr>
      </p:pic>
      <p:pic>
        <p:nvPicPr>
          <p:cNvPr id="38" name="Graphic 37" descr="Marker with solid fill">
            <a:extLst>
              <a:ext uri="{FF2B5EF4-FFF2-40B4-BE49-F238E27FC236}">
                <a16:creationId xmlns:a16="http://schemas.microsoft.com/office/drawing/2014/main" id="{C70E79C7-0DD0-0649-B7D7-16788D730856}"/>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6688933" y="1753300"/>
            <a:ext cx="313184" cy="313184"/>
          </a:xfrm>
          <a:prstGeom prst="rect">
            <a:avLst/>
          </a:prstGeom>
        </p:spPr>
      </p:pic>
      <p:pic>
        <p:nvPicPr>
          <p:cNvPr id="42" name="Graphic 41" descr="Marker with solid fill">
            <a:extLst>
              <a:ext uri="{FF2B5EF4-FFF2-40B4-BE49-F238E27FC236}">
                <a16:creationId xmlns:a16="http://schemas.microsoft.com/office/drawing/2014/main" id="{5F338712-0256-3043-9E4D-B5213DEBD345}"/>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6535322" y="1877944"/>
            <a:ext cx="313184" cy="313184"/>
          </a:xfrm>
          <a:prstGeom prst="rect">
            <a:avLst/>
          </a:prstGeom>
        </p:spPr>
      </p:pic>
      <p:pic>
        <p:nvPicPr>
          <p:cNvPr id="43" name="Graphic 42" descr="Marker with solid fill">
            <a:extLst>
              <a:ext uri="{FF2B5EF4-FFF2-40B4-BE49-F238E27FC236}">
                <a16:creationId xmlns:a16="http://schemas.microsoft.com/office/drawing/2014/main" id="{4C8C9780-47C8-6444-9F3C-9763F8B6A4BA}"/>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4662927" y="1796720"/>
            <a:ext cx="313184" cy="313184"/>
          </a:xfrm>
          <a:prstGeom prst="rect">
            <a:avLst/>
          </a:prstGeom>
        </p:spPr>
      </p:pic>
      <p:pic>
        <p:nvPicPr>
          <p:cNvPr id="58" name="Graphic 57" descr="Marker with solid fill">
            <a:extLst>
              <a:ext uri="{FF2B5EF4-FFF2-40B4-BE49-F238E27FC236}">
                <a16:creationId xmlns:a16="http://schemas.microsoft.com/office/drawing/2014/main" id="{5A7CCE59-0164-7446-8E77-FB9851A146F1}"/>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7010495" y="1154147"/>
            <a:ext cx="313184" cy="313184"/>
          </a:xfrm>
          <a:prstGeom prst="rect">
            <a:avLst/>
          </a:prstGeom>
        </p:spPr>
      </p:pic>
      <p:pic>
        <p:nvPicPr>
          <p:cNvPr id="59" name="Graphic 58" descr="Marker with solid fill">
            <a:extLst>
              <a:ext uri="{FF2B5EF4-FFF2-40B4-BE49-F238E27FC236}">
                <a16:creationId xmlns:a16="http://schemas.microsoft.com/office/drawing/2014/main" id="{CFF3714E-FE18-FC41-A7DE-211879EBE7BF}"/>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10275599" y="1962644"/>
            <a:ext cx="313184" cy="313184"/>
          </a:xfrm>
          <a:prstGeom prst="rect">
            <a:avLst/>
          </a:prstGeom>
        </p:spPr>
      </p:pic>
      <p:pic>
        <p:nvPicPr>
          <p:cNvPr id="60" name="Graphic 59" descr="Marker with solid fill">
            <a:extLst>
              <a:ext uri="{FF2B5EF4-FFF2-40B4-BE49-F238E27FC236}">
                <a16:creationId xmlns:a16="http://schemas.microsoft.com/office/drawing/2014/main" id="{EFAC734C-8D96-0F4A-ACC0-45B8EFDEE938}"/>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7147911" y="1824071"/>
            <a:ext cx="313184" cy="313184"/>
          </a:xfrm>
          <a:prstGeom prst="rect">
            <a:avLst/>
          </a:prstGeom>
        </p:spPr>
      </p:pic>
      <p:pic>
        <p:nvPicPr>
          <p:cNvPr id="61" name="Graphic 60" descr="Marker with solid fill">
            <a:extLst>
              <a:ext uri="{FF2B5EF4-FFF2-40B4-BE49-F238E27FC236}">
                <a16:creationId xmlns:a16="http://schemas.microsoft.com/office/drawing/2014/main" id="{DCC46285-97AF-2C41-A4D0-0F4EBC8FFEE6}"/>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9723932" y="3054706"/>
            <a:ext cx="313184" cy="313184"/>
          </a:xfrm>
          <a:prstGeom prst="rect">
            <a:avLst/>
          </a:prstGeom>
        </p:spPr>
      </p:pic>
      <p:sp>
        <p:nvSpPr>
          <p:cNvPr id="64" name="TextBox 63">
            <a:extLst>
              <a:ext uri="{FF2B5EF4-FFF2-40B4-BE49-F238E27FC236}">
                <a16:creationId xmlns:a16="http://schemas.microsoft.com/office/drawing/2014/main" id="{5D6AD5DF-CDEC-4D4F-96AF-0D0CB3B81506}"/>
              </a:ext>
            </a:extLst>
          </p:cNvPr>
          <p:cNvSpPr txBox="1"/>
          <p:nvPr userDrawn="1"/>
        </p:nvSpPr>
        <p:spPr>
          <a:xfrm>
            <a:off x="6373697" y="5495567"/>
            <a:ext cx="1388522" cy="446276"/>
          </a:xfrm>
          <a:prstGeom prst="rect">
            <a:avLst/>
          </a:prstGeom>
          <a:noFill/>
        </p:spPr>
        <p:txBody>
          <a:bodyPr wrap="none" rtlCol="0">
            <a:spAutoFit/>
          </a:bodyPr>
          <a:lstStyle/>
          <a:p>
            <a:r>
              <a:rPr lang="en-GB" sz="1100" b="1" dirty="0">
                <a:solidFill>
                  <a:schemeClr val="tx2"/>
                </a:solidFill>
                <a:latin typeface="Arial" panose="020B0604020202020204" pitchFamily="34" charset="0"/>
                <a:ea typeface="Aileron" charset="0"/>
                <a:cs typeface="Arial" panose="020B0604020202020204" pitchFamily="34" charset="0"/>
              </a:rPr>
              <a:t>Email</a:t>
            </a:r>
          </a:p>
          <a:p>
            <a:r>
              <a:rPr lang="en-GB" sz="1200" dirty="0">
                <a:solidFill>
                  <a:schemeClr val="accent1"/>
                </a:solidFill>
                <a:latin typeface="Arial" panose="020B0604020202020204" pitchFamily="34" charset="0"/>
                <a:ea typeface="Aileron" charset="0"/>
                <a:cs typeface="Arial" panose="020B0604020202020204" pitchFamily="34" charset="0"/>
                <a:hlinkClick r:id="rId12"/>
              </a:rPr>
              <a:t>info@cor2ed</a:t>
            </a:r>
            <a:r>
              <a:rPr lang="en-GB" sz="1200" u="sng" dirty="0">
                <a:solidFill>
                  <a:schemeClr val="accent1"/>
                </a:solidFill>
                <a:latin typeface="Arial" panose="020B0604020202020204" pitchFamily="34" charset="0"/>
                <a:ea typeface="Aileron" charset="0"/>
                <a:cs typeface="Arial" panose="020B0604020202020204" pitchFamily="34" charset="0"/>
                <a:hlinkClick r:id="rId12"/>
              </a:rPr>
              <a:t>.com</a:t>
            </a:r>
            <a:endParaRPr lang="en-GB" sz="1200" u="sng" dirty="0">
              <a:solidFill>
                <a:schemeClr val="accent1"/>
              </a:solidFill>
              <a:latin typeface="Arial" panose="020B0604020202020204" pitchFamily="34" charset="0"/>
              <a:ea typeface="Aileron" charset="0"/>
              <a:cs typeface="Arial" panose="020B0604020202020204" pitchFamily="34" charset="0"/>
            </a:endParaRPr>
          </a:p>
        </p:txBody>
      </p:sp>
      <p:pic>
        <p:nvPicPr>
          <p:cNvPr id="66" name="Graphic 65">
            <a:extLst>
              <a:ext uri="{FF2B5EF4-FFF2-40B4-BE49-F238E27FC236}">
                <a16:creationId xmlns:a16="http://schemas.microsoft.com/office/drawing/2014/main" id="{9DA24A0E-A7B5-0F43-9CEB-3AB37F65AB39}"/>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6004142" y="5510213"/>
            <a:ext cx="371377" cy="371377"/>
          </a:xfrm>
          <a:prstGeom prst="rect">
            <a:avLst/>
          </a:prstGeom>
        </p:spPr>
      </p:pic>
      <p:pic>
        <p:nvPicPr>
          <p:cNvPr id="68" name="Graphic 67">
            <a:extLst>
              <a:ext uri="{FF2B5EF4-FFF2-40B4-BE49-F238E27FC236}">
                <a16:creationId xmlns:a16="http://schemas.microsoft.com/office/drawing/2014/main" id="{199899B4-83C2-3F41-8722-47C88C99BFC3}"/>
              </a:ext>
            </a:extLst>
          </p:cNvPr>
          <p:cNvPicPr>
            <a:picLocks noChangeAspect="1"/>
          </p:cNvPicPr>
          <p:nvPr userDrawn="1"/>
        </p:nvPicPr>
        <p:blipFill>
          <a:blip>
            <a:extLst>
              <a:ext uri="{96DAC541-7B7A-43D3-8B79-37D633B846F1}">
                <asvg:svgBlip xmlns:asvg="http://schemas.microsoft.com/office/drawing/2016/SVG/main" r:embed="rId14"/>
              </a:ext>
            </a:extLst>
          </a:blip>
          <a:stretch>
            <a:fillRect/>
          </a:stretch>
        </p:blipFill>
        <p:spPr>
          <a:xfrm>
            <a:off x="3563974" y="5510213"/>
            <a:ext cx="373380" cy="373380"/>
          </a:xfrm>
          <a:prstGeom prst="rect">
            <a:avLst/>
          </a:prstGeom>
        </p:spPr>
      </p:pic>
      <p:pic>
        <p:nvPicPr>
          <p:cNvPr id="69" name="Graphic 68">
            <a:extLst>
              <a:ext uri="{FF2B5EF4-FFF2-40B4-BE49-F238E27FC236}">
                <a16:creationId xmlns:a16="http://schemas.microsoft.com/office/drawing/2014/main" id="{21E4A76C-336D-8543-93D3-D9B76F4C2087}"/>
              </a:ext>
            </a:extLst>
          </p:cNvPr>
          <p:cNvPicPr>
            <a:picLocks noChangeAspect="1"/>
          </p:cNvPicPr>
          <p:nvPr userDrawn="1"/>
        </p:nvPicPr>
        <p:blipFill>
          <a:blip>
            <a:extLst>
              <a:ext uri="{96DAC541-7B7A-43D3-8B79-37D633B846F1}">
                <asvg:svgBlip xmlns:asvg="http://schemas.microsoft.com/office/drawing/2016/SVG/main" r:embed="rId15"/>
              </a:ext>
            </a:extLst>
          </a:blip>
          <a:stretch>
            <a:fillRect/>
          </a:stretch>
        </p:blipFill>
        <p:spPr>
          <a:xfrm>
            <a:off x="416331" y="5510213"/>
            <a:ext cx="373380" cy="373380"/>
          </a:xfrm>
          <a:prstGeom prst="rect">
            <a:avLst/>
          </a:prstGeom>
        </p:spPr>
      </p:pic>
      <p:pic>
        <p:nvPicPr>
          <p:cNvPr id="71" name="Graphic 70" descr="Marker with solid fill">
            <a:extLst>
              <a:ext uri="{FF2B5EF4-FFF2-40B4-BE49-F238E27FC236}">
                <a16:creationId xmlns:a16="http://schemas.microsoft.com/office/drawing/2014/main" id="{8B0E120F-318A-8F48-A635-416307D2FCC9}"/>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9966693" y="2391159"/>
            <a:ext cx="313184" cy="313184"/>
          </a:xfrm>
          <a:prstGeom prst="rect">
            <a:avLst/>
          </a:prstGeom>
        </p:spPr>
      </p:pic>
      <p:pic>
        <p:nvPicPr>
          <p:cNvPr id="72" name="Graphic 71" descr="Marker with solid fill">
            <a:extLst>
              <a:ext uri="{FF2B5EF4-FFF2-40B4-BE49-F238E27FC236}">
                <a16:creationId xmlns:a16="http://schemas.microsoft.com/office/drawing/2014/main" id="{F77A31C7-37D0-4C4E-8D6D-8858270DD3E0}"/>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9960009" y="1792711"/>
            <a:ext cx="313184" cy="313184"/>
          </a:xfrm>
          <a:prstGeom prst="rect">
            <a:avLst/>
          </a:prstGeom>
        </p:spPr>
      </p:pic>
      <p:pic>
        <p:nvPicPr>
          <p:cNvPr id="73" name="Graphic 72" descr="Marker with solid fill">
            <a:extLst>
              <a:ext uri="{FF2B5EF4-FFF2-40B4-BE49-F238E27FC236}">
                <a16:creationId xmlns:a16="http://schemas.microsoft.com/office/drawing/2014/main" id="{FA88A190-D239-A34C-9D1C-33E408F39979}"/>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10575004" y="1970736"/>
            <a:ext cx="313184" cy="313184"/>
          </a:xfrm>
          <a:prstGeom prst="rect">
            <a:avLst/>
          </a:prstGeom>
        </p:spPr>
      </p:pic>
      <p:pic>
        <p:nvPicPr>
          <p:cNvPr id="74" name="Graphic 73" descr="Marker with solid fill">
            <a:extLst>
              <a:ext uri="{FF2B5EF4-FFF2-40B4-BE49-F238E27FC236}">
                <a16:creationId xmlns:a16="http://schemas.microsoft.com/office/drawing/2014/main" id="{762A8524-C9D8-4044-B5CF-732D93973EBE}"/>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7676647" y="2164582"/>
            <a:ext cx="313184" cy="313184"/>
          </a:xfrm>
          <a:prstGeom prst="rect">
            <a:avLst/>
          </a:prstGeom>
        </p:spPr>
      </p:pic>
      <p:pic>
        <p:nvPicPr>
          <p:cNvPr id="75" name="Graphic 74" descr="Marker with solid fill">
            <a:extLst>
              <a:ext uri="{FF2B5EF4-FFF2-40B4-BE49-F238E27FC236}">
                <a16:creationId xmlns:a16="http://schemas.microsoft.com/office/drawing/2014/main" id="{47185421-2870-3548-A12E-0BDC8DA4BC7D}"/>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6961794" y="1306180"/>
            <a:ext cx="313184" cy="313184"/>
          </a:xfrm>
          <a:prstGeom prst="rect">
            <a:avLst/>
          </a:prstGeom>
        </p:spPr>
      </p:pic>
      <p:pic>
        <p:nvPicPr>
          <p:cNvPr id="76" name="Graphic 75" descr="Marker with solid fill">
            <a:extLst>
              <a:ext uri="{FF2B5EF4-FFF2-40B4-BE49-F238E27FC236}">
                <a16:creationId xmlns:a16="http://schemas.microsoft.com/office/drawing/2014/main" id="{313D09C2-EF20-2145-B8BE-FB08ACB1F36F}"/>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7498622" y="1897545"/>
            <a:ext cx="313184" cy="313184"/>
          </a:xfrm>
          <a:prstGeom prst="rect">
            <a:avLst/>
          </a:prstGeom>
        </p:spPr>
      </p:pic>
      <p:pic>
        <p:nvPicPr>
          <p:cNvPr id="77" name="Graphic 76" descr="Marker with solid fill">
            <a:extLst>
              <a:ext uri="{FF2B5EF4-FFF2-40B4-BE49-F238E27FC236}">
                <a16:creationId xmlns:a16="http://schemas.microsoft.com/office/drawing/2014/main" id="{F0A2E466-2A1B-144F-AE56-4946394E7FFB}"/>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5484975" y="3540815"/>
            <a:ext cx="313184" cy="313184"/>
          </a:xfrm>
          <a:prstGeom prst="rect">
            <a:avLst/>
          </a:prstGeom>
        </p:spPr>
      </p:pic>
      <p:pic>
        <p:nvPicPr>
          <p:cNvPr id="78" name="Graphic 77" descr="Marker with solid fill">
            <a:extLst>
              <a:ext uri="{FF2B5EF4-FFF2-40B4-BE49-F238E27FC236}">
                <a16:creationId xmlns:a16="http://schemas.microsoft.com/office/drawing/2014/main" id="{CCA7587C-5F96-3B41-A33E-7EE2DD0033AE}"/>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5289497" y="3912462"/>
            <a:ext cx="313184" cy="313184"/>
          </a:xfrm>
          <a:prstGeom prst="rect">
            <a:avLst/>
          </a:prstGeom>
        </p:spPr>
      </p:pic>
      <p:pic>
        <p:nvPicPr>
          <p:cNvPr id="79" name="Graphic 78" descr="Marker with solid fill">
            <a:extLst>
              <a:ext uri="{FF2B5EF4-FFF2-40B4-BE49-F238E27FC236}">
                <a16:creationId xmlns:a16="http://schemas.microsoft.com/office/drawing/2014/main" id="{48E62363-E642-804D-9BEF-D71E76830B3E}"/>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4982000" y="4300880"/>
            <a:ext cx="313184" cy="313184"/>
          </a:xfrm>
          <a:prstGeom prst="rect">
            <a:avLst/>
          </a:prstGeom>
        </p:spPr>
      </p:pic>
      <p:pic>
        <p:nvPicPr>
          <p:cNvPr id="80" name="Graphic 79" descr="Marker with solid fill">
            <a:extLst>
              <a:ext uri="{FF2B5EF4-FFF2-40B4-BE49-F238E27FC236}">
                <a16:creationId xmlns:a16="http://schemas.microsoft.com/office/drawing/2014/main" id="{3006D2C4-8855-514E-AD29-8CFB220EE882}"/>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4545030" y="3200363"/>
            <a:ext cx="313184" cy="313184"/>
          </a:xfrm>
          <a:prstGeom prst="rect">
            <a:avLst/>
          </a:prstGeom>
        </p:spPr>
      </p:pic>
      <p:pic>
        <p:nvPicPr>
          <p:cNvPr id="81" name="Graphic 80" descr="Marker with solid fill">
            <a:extLst>
              <a:ext uri="{FF2B5EF4-FFF2-40B4-BE49-F238E27FC236}">
                <a16:creationId xmlns:a16="http://schemas.microsoft.com/office/drawing/2014/main" id="{D75F734C-D443-4B46-93DA-AF0CF31FBF3A}"/>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3687274" y="2439712"/>
            <a:ext cx="313184" cy="313184"/>
          </a:xfrm>
          <a:prstGeom prst="rect">
            <a:avLst/>
          </a:prstGeom>
        </p:spPr>
      </p:pic>
      <p:pic>
        <p:nvPicPr>
          <p:cNvPr id="82" name="Graphic 81" descr="Marker with solid fill">
            <a:extLst>
              <a:ext uri="{FF2B5EF4-FFF2-40B4-BE49-F238E27FC236}">
                <a16:creationId xmlns:a16="http://schemas.microsoft.com/office/drawing/2014/main" id="{C7AE84ED-8422-DC4E-B175-CC5C8F704B8F}"/>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4319722" y="2262274"/>
            <a:ext cx="313184" cy="313184"/>
          </a:xfrm>
          <a:prstGeom prst="rect">
            <a:avLst/>
          </a:prstGeom>
        </p:spPr>
      </p:pic>
      <p:pic>
        <p:nvPicPr>
          <p:cNvPr id="83" name="Graphic 82" descr="Marker with solid fill">
            <a:extLst>
              <a:ext uri="{FF2B5EF4-FFF2-40B4-BE49-F238E27FC236}">
                <a16:creationId xmlns:a16="http://schemas.microsoft.com/office/drawing/2014/main" id="{2532B885-263B-9047-A78D-9A81683C9B79}"/>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7458162" y="1573864"/>
            <a:ext cx="313184" cy="313184"/>
          </a:xfrm>
          <a:prstGeom prst="rect">
            <a:avLst/>
          </a:prstGeom>
        </p:spPr>
      </p:pic>
      <p:pic>
        <p:nvPicPr>
          <p:cNvPr id="84" name="Graphic 83" descr="Marker with solid fill">
            <a:extLst>
              <a:ext uri="{FF2B5EF4-FFF2-40B4-BE49-F238E27FC236}">
                <a16:creationId xmlns:a16="http://schemas.microsoft.com/office/drawing/2014/main" id="{34D460A1-4807-2542-A643-4A069172EFB1}"/>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7328690" y="1598140"/>
            <a:ext cx="313184" cy="313184"/>
          </a:xfrm>
          <a:prstGeom prst="rect">
            <a:avLst/>
          </a:prstGeom>
        </p:spPr>
      </p:pic>
      <p:pic>
        <p:nvPicPr>
          <p:cNvPr id="85" name="Graphic 84" descr="Marker with solid fill">
            <a:extLst>
              <a:ext uri="{FF2B5EF4-FFF2-40B4-BE49-F238E27FC236}">
                <a16:creationId xmlns:a16="http://schemas.microsoft.com/office/drawing/2014/main" id="{A74ED9DC-6688-634F-A250-243C66A93ED4}"/>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7385334" y="1679060"/>
            <a:ext cx="313184" cy="313184"/>
          </a:xfrm>
          <a:prstGeom prst="rect">
            <a:avLst/>
          </a:prstGeom>
        </p:spPr>
      </p:pic>
      <p:pic>
        <p:nvPicPr>
          <p:cNvPr id="86" name="Graphic 85" descr="Marker with solid fill">
            <a:extLst>
              <a:ext uri="{FF2B5EF4-FFF2-40B4-BE49-F238E27FC236}">
                <a16:creationId xmlns:a16="http://schemas.microsoft.com/office/drawing/2014/main" id="{AEE635D7-DEC7-0148-A210-028FEA359B33}"/>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6875536" y="1670968"/>
            <a:ext cx="313184" cy="313184"/>
          </a:xfrm>
          <a:prstGeom prst="rect">
            <a:avLst/>
          </a:prstGeom>
        </p:spPr>
      </p:pic>
      <p:pic>
        <p:nvPicPr>
          <p:cNvPr id="87" name="Graphic 86" descr="Marker with solid fill">
            <a:extLst>
              <a:ext uri="{FF2B5EF4-FFF2-40B4-BE49-F238E27FC236}">
                <a16:creationId xmlns:a16="http://schemas.microsoft.com/office/drawing/2014/main" id="{7554E447-FE87-C54B-8B21-57EF933B125E}"/>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7094021" y="1565772"/>
            <a:ext cx="313184" cy="313184"/>
          </a:xfrm>
          <a:prstGeom prst="rect">
            <a:avLst/>
          </a:prstGeom>
        </p:spPr>
      </p:pic>
      <p:pic>
        <p:nvPicPr>
          <p:cNvPr id="88" name="Graphic 87" descr="Marker with solid fill">
            <a:extLst>
              <a:ext uri="{FF2B5EF4-FFF2-40B4-BE49-F238E27FC236}">
                <a16:creationId xmlns:a16="http://schemas.microsoft.com/office/drawing/2014/main" id="{443C4B3F-A327-814A-838B-1304A4D2BD7E}"/>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7215401" y="1598140"/>
            <a:ext cx="313184" cy="313184"/>
          </a:xfrm>
          <a:prstGeom prst="rect">
            <a:avLst/>
          </a:prstGeom>
        </p:spPr>
      </p:pic>
      <p:pic>
        <p:nvPicPr>
          <p:cNvPr id="89" name="Graphic 88" descr="Marker with solid fill">
            <a:extLst>
              <a:ext uri="{FF2B5EF4-FFF2-40B4-BE49-F238E27FC236}">
                <a16:creationId xmlns:a16="http://schemas.microsoft.com/office/drawing/2014/main" id="{0DC73A53-C4DE-4445-B167-0D121CD52721}"/>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4481562" y="1987144"/>
            <a:ext cx="313184" cy="313184"/>
          </a:xfrm>
          <a:prstGeom prst="rect">
            <a:avLst/>
          </a:prstGeom>
        </p:spPr>
      </p:pic>
      <p:pic>
        <p:nvPicPr>
          <p:cNvPr id="90" name="Graphic 89" descr="Marker with solid fill">
            <a:extLst>
              <a:ext uri="{FF2B5EF4-FFF2-40B4-BE49-F238E27FC236}">
                <a16:creationId xmlns:a16="http://schemas.microsoft.com/office/drawing/2014/main" id="{AF39396C-6A5A-FA42-986E-C13F19F631DA}"/>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4376366" y="1946684"/>
            <a:ext cx="313184" cy="313184"/>
          </a:xfrm>
          <a:prstGeom prst="rect">
            <a:avLst/>
          </a:prstGeom>
        </p:spPr>
      </p:pic>
      <p:pic>
        <p:nvPicPr>
          <p:cNvPr id="91" name="Graphic 90" descr="Marker with solid fill">
            <a:extLst>
              <a:ext uri="{FF2B5EF4-FFF2-40B4-BE49-F238E27FC236}">
                <a16:creationId xmlns:a16="http://schemas.microsoft.com/office/drawing/2014/main" id="{ADA742A8-F8A3-C34A-B42B-1DC158290AFD}"/>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4085053" y="1623003"/>
            <a:ext cx="313184" cy="313184"/>
          </a:xfrm>
          <a:prstGeom prst="rect">
            <a:avLst/>
          </a:prstGeom>
        </p:spPr>
      </p:pic>
      <p:pic>
        <p:nvPicPr>
          <p:cNvPr id="92" name="Graphic 91" descr="Marker with solid fill">
            <a:extLst>
              <a:ext uri="{FF2B5EF4-FFF2-40B4-BE49-F238E27FC236}">
                <a16:creationId xmlns:a16="http://schemas.microsoft.com/office/drawing/2014/main" id="{461D264F-BF20-1F41-8FCE-E4D7FA9A13E3}"/>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4182157" y="1720107"/>
            <a:ext cx="313184" cy="313184"/>
          </a:xfrm>
          <a:prstGeom prst="rect">
            <a:avLst/>
          </a:prstGeom>
        </p:spPr>
      </p:pic>
      <p:pic>
        <p:nvPicPr>
          <p:cNvPr id="93" name="Graphic 92" descr="Marker with solid fill">
            <a:extLst>
              <a:ext uri="{FF2B5EF4-FFF2-40B4-BE49-F238E27FC236}">
                <a16:creationId xmlns:a16="http://schemas.microsoft.com/office/drawing/2014/main" id="{01505620-15B1-1A4D-A195-EB87809CBA79}"/>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4165973" y="1792935"/>
            <a:ext cx="313184" cy="313184"/>
          </a:xfrm>
          <a:prstGeom prst="rect">
            <a:avLst/>
          </a:prstGeom>
        </p:spPr>
      </p:pic>
      <p:pic>
        <p:nvPicPr>
          <p:cNvPr id="94" name="Graphic 93" descr="Marker with solid fill">
            <a:extLst>
              <a:ext uri="{FF2B5EF4-FFF2-40B4-BE49-F238E27FC236}">
                <a16:creationId xmlns:a16="http://schemas.microsoft.com/office/drawing/2014/main" id="{BD6E3A08-1566-B845-979E-76E658A5C7DD}"/>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3712820" y="1703922"/>
            <a:ext cx="313184" cy="313184"/>
          </a:xfrm>
          <a:prstGeom prst="rect">
            <a:avLst/>
          </a:prstGeom>
        </p:spPr>
      </p:pic>
      <p:pic>
        <p:nvPicPr>
          <p:cNvPr id="95" name="Graphic 94" descr="Marker with solid fill">
            <a:extLst>
              <a:ext uri="{FF2B5EF4-FFF2-40B4-BE49-F238E27FC236}">
                <a16:creationId xmlns:a16="http://schemas.microsoft.com/office/drawing/2014/main" id="{A2C3FACD-9BE7-DD4C-8D35-EB2BEAD9FBD5}"/>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3777555" y="1970961"/>
            <a:ext cx="313184" cy="313184"/>
          </a:xfrm>
          <a:prstGeom prst="rect">
            <a:avLst/>
          </a:prstGeom>
        </p:spPr>
      </p:pic>
      <p:pic>
        <p:nvPicPr>
          <p:cNvPr id="96" name="Graphic 95" descr="Marker with solid fill">
            <a:extLst>
              <a:ext uri="{FF2B5EF4-FFF2-40B4-BE49-F238E27FC236}">
                <a16:creationId xmlns:a16="http://schemas.microsoft.com/office/drawing/2014/main" id="{46E87B89-E78F-A14C-99F2-0421570F16BC}"/>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3842291" y="2084249"/>
            <a:ext cx="313184" cy="313184"/>
          </a:xfrm>
          <a:prstGeom prst="rect">
            <a:avLst/>
          </a:prstGeom>
        </p:spPr>
      </p:pic>
      <p:pic>
        <p:nvPicPr>
          <p:cNvPr id="97" name="Graphic 96" descr="Marker with solid fill">
            <a:extLst>
              <a:ext uri="{FF2B5EF4-FFF2-40B4-BE49-F238E27FC236}">
                <a16:creationId xmlns:a16="http://schemas.microsoft.com/office/drawing/2014/main" id="{21971F66-27DB-C94C-A121-37F50845B811}"/>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3389137" y="2148985"/>
            <a:ext cx="313184" cy="313184"/>
          </a:xfrm>
          <a:prstGeom prst="rect">
            <a:avLst/>
          </a:prstGeom>
        </p:spPr>
      </p:pic>
      <p:pic>
        <p:nvPicPr>
          <p:cNvPr id="98" name="Graphic 97" descr="Marker with solid fill">
            <a:extLst>
              <a:ext uri="{FF2B5EF4-FFF2-40B4-BE49-F238E27FC236}">
                <a16:creationId xmlns:a16="http://schemas.microsoft.com/office/drawing/2014/main" id="{F9EF303E-5F8A-5841-B5FB-7215092D7199}"/>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3324401" y="1987144"/>
            <a:ext cx="313184" cy="313184"/>
          </a:xfrm>
          <a:prstGeom prst="rect">
            <a:avLst/>
          </a:prstGeom>
        </p:spPr>
      </p:pic>
      <p:sp>
        <p:nvSpPr>
          <p:cNvPr id="103" name="Rectangle 102">
            <a:hlinkClick r:id="rId8"/>
            <a:extLst>
              <a:ext uri="{FF2B5EF4-FFF2-40B4-BE49-F238E27FC236}">
                <a16:creationId xmlns:a16="http://schemas.microsoft.com/office/drawing/2014/main" id="{F9B80F2A-9AF6-7C46-83DC-D13BDFBA94F0}"/>
              </a:ext>
            </a:extLst>
          </p:cNvPr>
          <p:cNvSpPr/>
          <p:nvPr userDrawn="1"/>
        </p:nvSpPr>
        <p:spPr>
          <a:xfrm>
            <a:off x="3503712" y="5480236"/>
            <a:ext cx="2271388" cy="42023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Arial" panose="020B0604020202020204" pitchFamily="34" charset="0"/>
              <a:cs typeface="Arial" panose="020B0604020202020204" pitchFamily="34" charset="0"/>
            </a:endParaRPr>
          </a:p>
        </p:txBody>
      </p:sp>
      <p:pic>
        <p:nvPicPr>
          <p:cNvPr id="6" name="Graphic 5">
            <a:extLst>
              <a:ext uri="{FF2B5EF4-FFF2-40B4-BE49-F238E27FC236}">
                <a16:creationId xmlns:a16="http://schemas.microsoft.com/office/drawing/2014/main" id="{1F9C2E3B-7222-6BD2-E6E7-A68ADEA61192}"/>
              </a:ext>
            </a:extLst>
          </p:cNvPr>
          <p:cNvPicPr>
            <a:picLocks noChangeAspect="1"/>
          </p:cNvPicPr>
          <p:nvPr userDrawn="1"/>
        </p:nvPicPr>
        <p:blipFill>
          <a:blip>
            <a:extLst>
              <a:ext uri="{96DAC541-7B7A-43D3-8B79-37D633B846F1}">
                <asvg:svgBlip xmlns:asvg="http://schemas.microsoft.com/office/drawing/2016/SVG/main" r:embed="rId16"/>
              </a:ext>
            </a:extLst>
          </a:blip>
          <a:stretch>
            <a:fillRect/>
          </a:stretch>
        </p:blipFill>
        <p:spPr>
          <a:xfrm>
            <a:off x="263352" y="4533391"/>
            <a:ext cx="2080353" cy="983841"/>
          </a:xfrm>
          <a:prstGeom prst="rect">
            <a:avLst/>
          </a:prstGeom>
        </p:spPr>
      </p:pic>
      <p:sp>
        <p:nvSpPr>
          <p:cNvPr id="5" name="TextBox 4">
            <a:extLst>
              <a:ext uri="{FF2B5EF4-FFF2-40B4-BE49-F238E27FC236}">
                <a16:creationId xmlns:a16="http://schemas.microsoft.com/office/drawing/2014/main" id="{D2FB7ECA-3BDF-01A1-0E34-DD3CA569A695}"/>
              </a:ext>
            </a:extLst>
          </p:cNvPr>
          <p:cNvSpPr txBox="1"/>
          <p:nvPr userDrawn="1"/>
        </p:nvSpPr>
        <p:spPr>
          <a:xfrm>
            <a:off x="312097" y="4275367"/>
            <a:ext cx="2351584" cy="307777"/>
          </a:xfrm>
          <a:prstGeom prst="rect">
            <a:avLst/>
          </a:prstGeom>
          <a:noFill/>
        </p:spPr>
        <p:txBody>
          <a:bodyPr wrap="square" rtlCol="0">
            <a:spAutoFit/>
          </a:bodyPr>
          <a:lstStyle/>
          <a:p>
            <a:r>
              <a:rPr lang="en-GB" sz="1400" b="0" i="0" dirty="0">
                <a:solidFill>
                  <a:schemeClr val="tx2"/>
                </a:solidFill>
                <a:latin typeface="Arial" panose="020B0604020202020204" pitchFamily="34" charset="0"/>
                <a:ea typeface="Aileron" charset="0"/>
                <a:cs typeface="Arial" panose="020B0604020202020204" pitchFamily="34" charset="0"/>
              </a:rPr>
              <a:t>For more information visit</a:t>
            </a:r>
          </a:p>
        </p:txBody>
      </p:sp>
      <p:sp>
        <p:nvSpPr>
          <p:cNvPr id="2" name="TextBox 1">
            <a:extLst>
              <a:ext uri="{FF2B5EF4-FFF2-40B4-BE49-F238E27FC236}">
                <a16:creationId xmlns:a16="http://schemas.microsoft.com/office/drawing/2014/main" id="{DD823B25-0725-D7B5-40A2-A6C6C2366BA1}"/>
              </a:ext>
            </a:extLst>
          </p:cNvPr>
          <p:cNvSpPr txBox="1"/>
          <p:nvPr userDrawn="1"/>
        </p:nvSpPr>
        <p:spPr>
          <a:xfrm>
            <a:off x="3080281" y="6033094"/>
            <a:ext cx="2540998" cy="424732"/>
          </a:xfrm>
          <a:prstGeom prst="rect">
            <a:avLst/>
          </a:prstGeom>
          <a:noFill/>
        </p:spPr>
        <p:txBody>
          <a:bodyPr wrap="square" rtlCol="0">
            <a:spAutoFit/>
          </a:bodyPr>
          <a:lstStyle/>
          <a:p>
            <a:pPr>
              <a:lnSpc>
                <a:spcPct val="90000"/>
              </a:lnSpc>
            </a:pPr>
            <a:r>
              <a:rPr lang="en-GB" sz="1000" b="1" dirty="0">
                <a:solidFill>
                  <a:schemeClr val="tx2"/>
                </a:solidFill>
                <a:latin typeface="Arial" panose="020B0604020202020204" pitchFamily="34" charset="0"/>
                <a:ea typeface="Aileron" charset="0"/>
                <a:cs typeface="Arial" panose="020B0604020202020204" pitchFamily="34" charset="0"/>
              </a:rPr>
              <a:t>Follow us on</a:t>
            </a:r>
          </a:p>
          <a:p>
            <a:pPr>
              <a:lnSpc>
                <a:spcPct val="90000"/>
              </a:lnSpc>
            </a:pPr>
            <a:r>
              <a:rPr lang="en-GB" sz="1400" dirty="0">
                <a:solidFill>
                  <a:schemeClr val="tx2"/>
                </a:solidFill>
                <a:latin typeface="Arial" panose="020B0604020202020204" pitchFamily="34" charset="0"/>
                <a:ea typeface="Aileron" charset="0"/>
                <a:cs typeface="Arial" panose="020B0604020202020204" pitchFamily="34" charset="0"/>
              </a:rPr>
              <a:t>X </a:t>
            </a:r>
            <a:r>
              <a:rPr lang="en-GB" sz="1400" u="sng" dirty="0">
                <a:solidFill>
                  <a:schemeClr val="accent1"/>
                </a:solidFill>
                <a:latin typeface="Arial" panose="020B0604020202020204" pitchFamily="34" charset="0"/>
                <a:ea typeface="Aileron" charset="0"/>
                <a:cs typeface="Arial" panose="020B0604020202020204" pitchFamily="34" charset="0"/>
                <a:hlinkClick r:id="rId17"/>
              </a:rPr>
              <a:t>@LungConnect</a:t>
            </a:r>
            <a:endParaRPr lang="en-GB" sz="1400" u="sng" dirty="0">
              <a:solidFill>
                <a:schemeClr val="accent1"/>
              </a:solidFill>
              <a:latin typeface="Arial" panose="020B0604020202020204" pitchFamily="34" charset="0"/>
              <a:ea typeface="Aileron" charset="0"/>
              <a:cs typeface="Arial" panose="020B0604020202020204" pitchFamily="34" charset="0"/>
            </a:endParaRPr>
          </a:p>
        </p:txBody>
      </p:sp>
      <p:sp>
        <p:nvSpPr>
          <p:cNvPr id="4" name="Rectangle 3">
            <a:hlinkClick r:id="rId18"/>
            <a:extLst>
              <a:ext uri="{FF2B5EF4-FFF2-40B4-BE49-F238E27FC236}">
                <a16:creationId xmlns:a16="http://schemas.microsoft.com/office/drawing/2014/main" id="{2DBBAE75-8671-C9A9-E579-BBFF792C93E2}"/>
              </a:ext>
            </a:extLst>
          </p:cNvPr>
          <p:cNvSpPr/>
          <p:nvPr userDrawn="1"/>
        </p:nvSpPr>
        <p:spPr>
          <a:xfrm>
            <a:off x="2661899" y="6013518"/>
            <a:ext cx="2773130" cy="42023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Arial" panose="020B0604020202020204" pitchFamily="34" charset="0"/>
              <a:cs typeface="Arial" panose="020B0604020202020204" pitchFamily="34" charset="0"/>
            </a:endParaRPr>
          </a:p>
        </p:txBody>
      </p:sp>
      <p:pic>
        <p:nvPicPr>
          <p:cNvPr id="7" name="Graphic 6">
            <a:extLst>
              <a:ext uri="{FF2B5EF4-FFF2-40B4-BE49-F238E27FC236}">
                <a16:creationId xmlns:a16="http://schemas.microsoft.com/office/drawing/2014/main" id="{869C2298-A984-0273-0E84-B7391E8ABA8F}"/>
              </a:ext>
            </a:extLst>
          </p:cNvPr>
          <p:cNvPicPr>
            <a:picLocks noChangeAspect="1"/>
          </p:cNvPicPr>
          <p:nvPr userDrawn="1"/>
        </p:nvPicPr>
        <p:blipFill>
          <a:blip>
            <a:extLst>
              <a:ext uri="{96DAC541-7B7A-43D3-8B79-37D633B846F1}">
                <asvg:svgBlip xmlns:asvg="http://schemas.microsoft.com/office/drawing/2016/SVG/main" r:embed="rId19"/>
              </a:ext>
            </a:extLst>
          </a:blip>
          <a:stretch>
            <a:fillRect/>
          </a:stretch>
        </p:blipFill>
        <p:spPr>
          <a:xfrm>
            <a:off x="2722162" y="6035310"/>
            <a:ext cx="373380" cy="373380"/>
          </a:xfrm>
          <a:prstGeom prst="rect">
            <a:avLst/>
          </a:prstGeom>
        </p:spPr>
      </p:pic>
      <p:pic>
        <p:nvPicPr>
          <p:cNvPr id="8" name="Picture 7">
            <a:extLst>
              <a:ext uri="{FF2B5EF4-FFF2-40B4-BE49-F238E27FC236}">
                <a16:creationId xmlns:a16="http://schemas.microsoft.com/office/drawing/2014/main" id="{22488C44-666E-A82B-C0A2-8A70F47FB969}"/>
              </a:ext>
            </a:extLst>
          </p:cNvPr>
          <p:cNvPicPr>
            <a:picLocks noChangeAspect="1"/>
          </p:cNvPicPr>
          <p:nvPr userDrawn="1"/>
        </p:nvPicPr>
        <p:blipFill>
          <a:blip r:embed="rId20"/>
          <a:srcRect/>
          <a:stretch/>
        </p:blipFill>
        <p:spPr>
          <a:xfrm>
            <a:off x="2780877" y="6091252"/>
            <a:ext cx="255950" cy="261496"/>
          </a:xfrm>
          <a:prstGeom prst="rect">
            <a:avLst/>
          </a:prstGeom>
          <a:noFill/>
        </p:spPr>
      </p:pic>
    </p:spTree>
  </p:cSld>
  <p:clrMapOvr>
    <a:masterClrMapping/>
  </p:clrMapOvr>
  <p:transition>
    <p:fade/>
  </p:transition>
  <p:extLst>
    <p:ext uri="{DCECCB84-F9BA-43D5-87BE-67443E8EF086}">
      <p15:sldGuideLst xmlns:p15="http://schemas.microsoft.com/office/powerpoint/2012/main">
        <p15:guide id="1" pos="274" userDrawn="1">
          <p15:clr>
            <a:srgbClr val="FBAE40"/>
          </p15:clr>
        </p15:guide>
        <p15:guide id="2" orient="horz" pos="548" userDrawn="1">
          <p15:clr>
            <a:srgbClr val="FBAE40"/>
          </p15:clr>
        </p15:guide>
        <p15:guide id="3" pos="1471"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sz="quarter" idx="12"/>
          </p:nvPr>
        </p:nvSpPr>
        <p:spPr>
          <a:xfrm>
            <a:off x="620184" y="1425600"/>
            <a:ext cx="10963200" cy="4525200"/>
          </a:xfrm>
        </p:spPr>
        <p:txBody>
          <a:bodyPr>
            <a:noAutofit/>
          </a:bodyPr>
          <a:lstStyle>
            <a:lvl1pPr>
              <a:buClr>
                <a:schemeClr val="accent1"/>
              </a:buCl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itle 4"/>
          <p:cNvSpPr>
            <a:spLocks noGrp="1"/>
          </p:cNvSpPr>
          <p:nvPr>
            <p:ph type="title"/>
          </p:nvPr>
        </p:nvSpPr>
        <p:spPr/>
        <p:txBody>
          <a:bodyPr anchor="t"/>
          <a:lstStyle>
            <a:lvl1pPr>
              <a:lnSpc>
                <a:spcPct val="100000"/>
              </a:lnSpc>
              <a:defRPr>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7" name="Content Placeholder 5">
            <a:extLst>
              <a:ext uri="{FF2B5EF4-FFF2-40B4-BE49-F238E27FC236}">
                <a16:creationId xmlns:a16="http://schemas.microsoft.com/office/drawing/2014/main" id="{A9B8AF02-8DFA-0F48-AD52-63D63C30E8AB}"/>
              </a:ext>
            </a:extLst>
          </p:cNvPr>
          <p:cNvSpPr>
            <a:spLocks noGrp="1"/>
          </p:cNvSpPr>
          <p:nvPr>
            <p:ph sz="quarter" idx="15"/>
          </p:nvPr>
        </p:nvSpPr>
        <p:spPr>
          <a:xfrm>
            <a:off x="620183" y="6356351"/>
            <a:ext cx="10180339" cy="365125"/>
          </a:xfrm>
          <a:prstGeom prst="rect">
            <a:avLst/>
          </a:prstGeom>
        </p:spPr>
        <p:txBody>
          <a:bodyPr anchor="ctr" anchorCtr="0">
            <a:noAutofit/>
          </a:bodyPr>
          <a:lstStyle>
            <a:lvl1pPr marL="0" indent="0">
              <a:spcBef>
                <a:spcPts val="300"/>
              </a:spcBef>
              <a:buNone/>
              <a:defRPr sz="1200" spc="-30" baseline="0">
                <a:solidFill>
                  <a:srgbClr val="5D8298"/>
                </a:solidFill>
                <a:latin typeface="Arial" panose="020B0604020202020204" pitchFamily="34" charset="0"/>
                <a:cs typeface="Arial" panose="020B0604020202020204" pitchFamily="34" charset="0"/>
              </a:defRPr>
            </a:lvl1pPr>
            <a:lvl2pPr marL="457200" indent="0">
              <a:buNone/>
              <a:defRPr sz="1200">
                <a:latin typeface="PT Sans Narrow"/>
                <a:cs typeface="PT Sans Narrow"/>
              </a:defRPr>
            </a:lvl2pPr>
            <a:lvl3pPr marL="914400" indent="0">
              <a:buNone/>
              <a:defRPr sz="1200">
                <a:latin typeface="PT Sans Narrow"/>
                <a:cs typeface="PT Sans Narrow"/>
              </a:defRPr>
            </a:lvl3pPr>
            <a:lvl4pPr marL="1371600" indent="0">
              <a:buNone/>
              <a:defRPr sz="1200">
                <a:latin typeface="PT Sans Narrow"/>
                <a:cs typeface="PT Sans Narrow"/>
              </a:defRPr>
            </a:lvl4pPr>
            <a:lvl5pPr marL="1828800" indent="0">
              <a:buNone/>
              <a:defRPr sz="1200">
                <a:latin typeface="PT Sans Narrow"/>
                <a:cs typeface="PT Sans Narrow"/>
              </a:defRPr>
            </a:lvl5pPr>
          </a:lstStyle>
          <a:p>
            <a:pPr lvl="0"/>
            <a:r>
              <a:rPr lang="en-GB" dirty="0"/>
              <a:t>Click to edit Master text styles</a:t>
            </a:r>
          </a:p>
        </p:txBody>
      </p:sp>
      <p:sp>
        <p:nvSpPr>
          <p:cNvPr id="4" name="Espace réservé du numéro de diapositive 6">
            <a:extLst>
              <a:ext uri="{FF2B5EF4-FFF2-40B4-BE49-F238E27FC236}">
                <a16:creationId xmlns:a16="http://schemas.microsoft.com/office/drawing/2014/main" id="{6A2118EB-86F9-A779-8DB8-0BAF925EB601}"/>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rgbClr val="5D8298"/>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extLst>
      <p:ext uri="{BB962C8B-B14F-4D97-AF65-F5344CB8AC3E}">
        <p14:creationId xmlns:p14="http://schemas.microsoft.com/office/powerpoint/2010/main" val="371778731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noFill/>
          <a:ln w="127000" cap="flat" cmpd="sng" algn="ctr">
            <a:solidFill>
              <a:srgbClr val="5D8298"/>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fr-FR" sz="1800" dirty="0">
              <a:latin typeface="Arial" panose="020B0604020202020204" pitchFamily="34" charset="0"/>
              <a:cs typeface="Arial" panose="020B0604020202020204" pitchFamily="34" charset="0"/>
            </a:endParaRPr>
          </a:p>
        </p:txBody>
      </p:sp>
      <p:sp>
        <p:nvSpPr>
          <p:cNvPr id="2" name="Title Placeholder 1"/>
          <p:cNvSpPr>
            <a:spLocks noGrp="1"/>
          </p:cNvSpPr>
          <p:nvPr>
            <p:ph type="title"/>
          </p:nvPr>
        </p:nvSpPr>
        <p:spPr>
          <a:xfrm>
            <a:off x="619201" y="259200"/>
            <a:ext cx="10963199" cy="864000"/>
          </a:xfrm>
          <a:prstGeom prst="rect">
            <a:avLst/>
          </a:prstGeom>
        </p:spPr>
        <p:txBody>
          <a:bodyPr vert="horz" lIns="0" tIns="0" rIns="0" bIns="0" rtlCol="0" anchor="t" anchorCtr="0">
            <a:normAutofit/>
          </a:bodyPr>
          <a:lstStyle/>
          <a:p>
            <a:r>
              <a:rPr lang="en-GB" dirty="0"/>
              <a:t>Click to edit Master title style</a:t>
            </a:r>
            <a:endParaRPr lang="en-US" dirty="0"/>
          </a:p>
        </p:txBody>
      </p:sp>
      <p:sp>
        <p:nvSpPr>
          <p:cNvPr id="6" name="Text Placeholder 4"/>
          <p:cNvSpPr>
            <a:spLocks noGrp="1"/>
          </p:cNvSpPr>
          <p:nvPr>
            <p:ph type="body" idx="1"/>
          </p:nvPr>
        </p:nvSpPr>
        <p:spPr>
          <a:xfrm>
            <a:off x="619200" y="1425600"/>
            <a:ext cx="10963200" cy="4525200"/>
          </a:xfrm>
          <a:prstGeom prst="rect">
            <a:avLst/>
          </a:prstGeom>
        </p:spPr>
        <p:txBody>
          <a:bodyPr vert="horz" lIns="0" tIns="0" rIns="0" bIns="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4" name="Image 4">
            <a:extLst>
              <a:ext uri="{FF2B5EF4-FFF2-40B4-BE49-F238E27FC236}">
                <a16:creationId xmlns:a16="http://schemas.microsoft.com/office/drawing/2014/main" id="{E7F9D50C-DEBF-80BB-D1FB-76D628920997}"/>
              </a:ext>
            </a:extLst>
          </p:cNvPr>
          <p:cNvPicPr>
            <a:picLocks noChangeAspect="1" noChangeArrowheads="1"/>
          </p:cNvPicPr>
          <p:nvPr userDrawn="1"/>
        </p:nvPicPr>
        <p:blipFill>
          <a:blip r:embed="rId17">
            <a:alphaModFix amt="36000"/>
            <a:extLst>
              <a:ext uri="{28A0092B-C50C-407E-A947-70E740481C1C}">
                <a14:useLocalDpi xmlns:a14="http://schemas.microsoft.com/office/drawing/2010/main"/>
              </a:ext>
            </a:extLst>
          </a:blip>
          <a:srcRect/>
          <a:stretch>
            <a:fillRect/>
          </a:stretch>
        </p:blipFill>
        <p:spPr bwMode="auto">
          <a:xfrm rot="9573297">
            <a:off x="10198888" y="1234248"/>
            <a:ext cx="6445249" cy="7770813"/>
          </a:xfrm>
          <a:prstGeom prst="rect">
            <a:avLst/>
          </a:prstGeom>
          <a:noFill/>
          <a:ln>
            <a:noFill/>
          </a:ln>
          <a:extLst>
            <a:ext uri="{909E8E84-426E-40dd-AFC4-6F175D3DCCD1}">
              <a14:hiddenFill xmlns="" xmlns:a14="http://schemas.microsoft.com/office/drawing/2010/main">
                <a:solidFill>
                  <a:srgbClr val="FFFFFF">
                    <a:alpha val="36078"/>
                  </a:srgbClr>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Espace réservé du numéro de diapositive 6">
            <a:extLst>
              <a:ext uri="{FF2B5EF4-FFF2-40B4-BE49-F238E27FC236}">
                <a16:creationId xmlns:a16="http://schemas.microsoft.com/office/drawing/2014/main" id="{AB007972-AA7D-E25E-CCAA-A6ABE5AB38FA}"/>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rgbClr val="5D8298"/>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81" r:id="rId3"/>
    <p:sldLayoutId id="2147483662" r:id="rId4"/>
    <p:sldLayoutId id="2147483661" r:id="rId5"/>
    <p:sldLayoutId id="2147483658" r:id="rId6"/>
    <p:sldLayoutId id="2147483652" r:id="rId7"/>
    <p:sldLayoutId id="2147483680" r:id="rId8"/>
    <p:sldLayoutId id="2147483657" r:id="rId9"/>
    <p:sldLayoutId id="2147483654" r:id="rId10"/>
    <p:sldLayoutId id="2147483655" r:id="rId11"/>
    <p:sldLayoutId id="2147483675" r:id="rId12"/>
    <p:sldLayoutId id="2147483676" r:id="rId13"/>
    <p:sldLayoutId id="2147483656" r:id="rId14"/>
    <p:sldLayoutId id="2147483678" r:id="rId15"/>
  </p:sldLayoutIdLst>
  <p:hf hdr="0" ftr="0" dt="0"/>
  <p:txStyles>
    <p:titleStyle>
      <a:lvl1pPr algn="l" defTabSz="457200" rtl="0" eaLnBrk="1" latinLnBrk="0" hangingPunct="1">
        <a:spcBef>
          <a:spcPct val="0"/>
        </a:spcBef>
        <a:buNone/>
        <a:defRPr sz="2800" b="1" i="0" kern="1200" cap="all" spc="0" baseline="0">
          <a:solidFill>
            <a:srgbClr val="5D8298"/>
          </a:solidFill>
          <a:latin typeface="Arial" panose="020B0604020202020204" pitchFamily="34" charset="0"/>
          <a:ea typeface="Arial" panose="020B0604020202020204" pitchFamily="34" charset="0"/>
          <a:cs typeface="Arial" panose="020B0604020202020204" pitchFamily="34" charset="0"/>
        </a:defRPr>
      </a:lvl1pPr>
    </p:titleStyle>
    <p:bodyStyle>
      <a:lvl1pPr marL="357188" indent="-357188" algn="l" defTabSz="457200" rtl="0" eaLnBrk="1" latinLnBrk="0" hangingPunct="1">
        <a:spcBef>
          <a:spcPts val="1200"/>
        </a:spcBef>
        <a:buClr>
          <a:schemeClr val="accent2"/>
        </a:buClr>
        <a:buFont typeface="Arial"/>
        <a:buChar char="•"/>
        <a:defRPr sz="2000" b="0" i="0" kern="1200">
          <a:solidFill>
            <a:srgbClr val="5D8298"/>
          </a:solidFill>
          <a:latin typeface="Arial" panose="020B0604020202020204" pitchFamily="34" charset="0"/>
          <a:ea typeface="Arial" panose="020B0604020202020204" pitchFamily="34" charset="0"/>
          <a:cs typeface="Arial" panose="020B0604020202020204" pitchFamily="34" charset="0"/>
        </a:defRPr>
      </a:lvl1pPr>
      <a:lvl2pPr marL="714375" indent="-257175" algn="l" defTabSz="457200" rtl="0" eaLnBrk="1" latinLnBrk="0" hangingPunct="1">
        <a:spcBef>
          <a:spcPts val="400"/>
        </a:spcBef>
        <a:buClr>
          <a:schemeClr val="accent2"/>
        </a:buClr>
        <a:buFont typeface="Lucida Grande"/>
        <a:buChar char="–"/>
        <a:defRPr sz="1800" b="0" i="0" kern="1200">
          <a:solidFill>
            <a:srgbClr val="5D8298"/>
          </a:solidFill>
          <a:latin typeface="Arial" panose="020B0604020202020204" pitchFamily="34" charset="0"/>
          <a:ea typeface="Arial" panose="020B0604020202020204" pitchFamily="34" charset="0"/>
          <a:cs typeface="Arial" panose="020B0604020202020204" pitchFamily="34" charset="0"/>
        </a:defRPr>
      </a:lvl2pPr>
      <a:lvl3pPr marL="1257300" indent="-342900" algn="l" defTabSz="457200" rtl="0" eaLnBrk="1" latinLnBrk="0" hangingPunct="1">
        <a:spcBef>
          <a:spcPts val="400"/>
        </a:spcBef>
        <a:buClr>
          <a:schemeClr val="accent2"/>
        </a:buClr>
        <a:buFont typeface="Arial"/>
        <a:buChar char="•"/>
        <a:defRPr sz="1600" b="0" i="0" kern="1200">
          <a:solidFill>
            <a:srgbClr val="5D8298"/>
          </a:solidFill>
          <a:latin typeface="Arial" panose="020B0604020202020204" pitchFamily="34" charset="0"/>
          <a:ea typeface="Arial" panose="020B0604020202020204" pitchFamily="34" charset="0"/>
          <a:cs typeface="Arial" panose="020B0604020202020204" pitchFamily="34" charset="0"/>
        </a:defRPr>
      </a:lvl3pPr>
      <a:lvl4pPr marL="1714500" indent="-342900" algn="l" defTabSz="457200" rtl="0" eaLnBrk="1" latinLnBrk="0" hangingPunct="1">
        <a:spcBef>
          <a:spcPts val="400"/>
        </a:spcBef>
        <a:buClr>
          <a:schemeClr val="accent2"/>
        </a:buClr>
        <a:buFont typeface="Arial"/>
        <a:buChar char="•"/>
        <a:defRPr sz="1600" b="0" i="0" kern="1200">
          <a:solidFill>
            <a:srgbClr val="5D8298"/>
          </a:solidFill>
          <a:latin typeface="Arial" panose="020B0604020202020204" pitchFamily="34" charset="0"/>
          <a:ea typeface="Arial" panose="020B0604020202020204" pitchFamily="34" charset="0"/>
          <a:cs typeface="Arial" panose="020B0604020202020204" pitchFamily="34" charset="0"/>
        </a:defRPr>
      </a:lvl4pPr>
      <a:lvl5pPr marL="2171700" indent="-342900" algn="l" defTabSz="457200" rtl="0" eaLnBrk="1" latinLnBrk="0" hangingPunct="1">
        <a:spcBef>
          <a:spcPts val="400"/>
        </a:spcBef>
        <a:buClr>
          <a:schemeClr val="accent2"/>
        </a:buClr>
        <a:buFont typeface="Arial"/>
        <a:buChar char="•"/>
        <a:defRPr sz="1600" b="0" i="0" kern="1200">
          <a:solidFill>
            <a:srgbClr val="5D8298"/>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23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0368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1665DA5-B6EB-17C2-6273-A7B265DED9BC}"/>
              </a:ext>
            </a:extLst>
          </p:cNvPr>
          <p:cNvSpPr>
            <a:spLocks noGrp="1"/>
          </p:cNvSpPr>
          <p:nvPr>
            <p:ph type="title"/>
          </p:nvPr>
        </p:nvSpPr>
        <p:spPr/>
        <p:txBody>
          <a:bodyPr>
            <a:normAutofit/>
          </a:bodyPr>
          <a:lstStyle/>
          <a:p>
            <a:r>
              <a:rPr lang="en-GB" noProof="0" dirty="0"/>
              <a:t>lung connect</a:t>
            </a:r>
            <a:br>
              <a:rPr lang="en-GB" noProof="0" dirty="0"/>
            </a:br>
            <a:br>
              <a:rPr lang="en-GB" noProof="0" dirty="0"/>
            </a:br>
            <a:r>
              <a:rPr lang="en-GB" i="1" noProof="0" dirty="0"/>
              <a:t>HER2</a:t>
            </a:r>
            <a:r>
              <a:rPr lang="en-GB" noProof="0" dirty="0"/>
              <a:t>-mutated nsclc</a:t>
            </a:r>
            <a:br>
              <a:rPr lang="en-GB" noProof="0" dirty="0"/>
            </a:br>
            <a:r>
              <a:rPr lang="en-GB" noProof="0" dirty="0"/>
              <a:t>highlights from WCLC 2026</a:t>
            </a:r>
          </a:p>
        </p:txBody>
      </p:sp>
      <p:sp>
        <p:nvSpPr>
          <p:cNvPr id="5" name="Subtitle 4">
            <a:extLst>
              <a:ext uri="{FF2B5EF4-FFF2-40B4-BE49-F238E27FC236}">
                <a16:creationId xmlns:a16="http://schemas.microsoft.com/office/drawing/2014/main" id="{1C6C10A3-DA5F-A9D1-38B7-84261F776408}"/>
              </a:ext>
            </a:extLst>
          </p:cNvPr>
          <p:cNvSpPr>
            <a:spLocks noGrp="1"/>
          </p:cNvSpPr>
          <p:nvPr>
            <p:ph type="subTitle" idx="1"/>
          </p:nvPr>
        </p:nvSpPr>
        <p:spPr/>
        <p:txBody>
          <a:bodyPr>
            <a:noAutofit/>
          </a:bodyPr>
          <a:lstStyle/>
          <a:p>
            <a:r>
              <a:rPr lang="en-GB" b="1" noProof="0" dirty="0"/>
              <a:t>Dr Joshua Sabari, MD</a:t>
            </a:r>
          </a:p>
          <a:p>
            <a:pPr>
              <a:spcBef>
                <a:spcPts val="0"/>
              </a:spcBef>
            </a:pPr>
            <a:r>
              <a:rPr lang="en-GB" sz="2200" b="1" noProof="0" dirty="0"/>
              <a:t>NYU Langone Health, USA</a:t>
            </a:r>
            <a:br>
              <a:rPr lang="en-GB" sz="2200" b="1" noProof="0" dirty="0"/>
            </a:br>
            <a:endParaRPr lang="en-GB" sz="2200" b="1" noProof="0" dirty="0"/>
          </a:p>
          <a:p>
            <a:pPr>
              <a:spcBef>
                <a:spcPts val="0"/>
              </a:spcBef>
            </a:pPr>
            <a:r>
              <a:rPr lang="en-GB" sz="2400" b="1" noProof="0" dirty="0"/>
              <a:t>SEPTEMBER 2026</a:t>
            </a:r>
          </a:p>
        </p:txBody>
      </p:sp>
      <p:sp>
        <p:nvSpPr>
          <p:cNvPr id="3" name="Content Placeholder 2">
            <a:extLst>
              <a:ext uri="{FF2B5EF4-FFF2-40B4-BE49-F238E27FC236}">
                <a16:creationId xmlns:a16="http://schemas.microsoft.com/office/drawing/2014/main" id="{57DD81E1-0E7F-DCB3-B6E1-DD08615D5B7F}"/>
              </a:ext>
            </a:extLst>
          </p:cNvPr>
          <p:cNvSpPr>
            <a:spLocks noGrp="1"/>
          </p:cNvSpPr>
          <p:nvPr>
            <p:ph sz="quarter" idx="15"/>
          </p:nvPr>
        </p:nvSpPr>
        <p:spPr/>
        <p:txBody>
          <a:bodyPr anchor="b" anchorCtr="0"/>
          <a:lstStyle/>
          <a:p>
            <a:r>
              <a:rPr lang="en-GB" noProof="0" dirty="0">
                <a:ea typeface="Aileron" charset="0"/>
              </a:rPr>
              <a:t>NSCLC, non-small cell lung cancer</a:t>
            </a:r>
          </a:p>
        </p:txBody>
      </p:sp>
      <p:sp>
        <p:nvSpPr>
          <p:cNvPr id="9" name="Slide Number Placeholder 8">
            <a:extLst>
              <a:ext uri="{FF2B5EF4-FFF2-40B4-BE49-F238E27FC236}">
                <a16:creationId xmlns:a16="http://schemas.microsoft.com/office/drawing/2014/main" id="{BDBBD749-348B-3E78-7BBD-1037DE15F20B}"/>
              </a:ext>
            </a:extLst>
          </p:cNvPr>
          <p:cNvSpPr>
            <a:spLocks noGrp="1"/>
          </p:cNvSpPr>
          <p:nvPr>
            <p:ph type="sldNum" sz="quarter" idx="4"/>
          </p:nvPr>
        </p:nvSpPr>
        <p:spPr/>
        <p:txBody>
          <a:bodyPr/>
          <a:lstStyle/>
          <a:p>
            <a:fld id="{FCE43C0F-8A7B-3A4B-9DB5-B3472E36E833}" type="slidenum">
              <a:rPr lang="en-GB" noProof="0" smtClean="0"/>
              <a:pPr/>
              <a:t>2</a:t>
            </a:fld>
            <a:endParaRPr lang="en-GB" noProof="0" dirty="0"/>
          </a:p>
        </p:txBody>
      </p:sp>
    </p:spTree>
    <p:extLst>
      <p:ext uri="{BB962C8B-B14F-4D97-AF65-F5344CB8AC3E}">
        <p14:creationId xmlns:p14="http://schemas.microsoft.com/office/powerpoint/2010/main" val="96070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jdelijke aanduiding voor inhoud 10">
            <a:extLst>
              <a:ext uri="{FF2B5EF4-FFF2-40B4-BE49-F238E27FC236}">
                <a16:creationId xmlns:a16="http://schemas.microsoft.com/office/drawing/2014/main" id="{50A8DF8F-A965-254A-A13D-3C88670E2FBF}"/>
              </a:ext>
            </a:extLst>
          </p:cNvPr>
          <p:cNvSpPr>
            <a:spLocks noGrp="1"/>
          </p:cNvSpPr>
          <p:nvPr>
            <p:ph sz="quarter" idx="12"/>
          </p:nvPr>
        </p:nvSpPr>
        <p:spPr>
          <a:xfrm>
            <a:off x="416876" y="1592023"/>
            <a:ext cx="10143620" cy="5006777"/>
          </a:xfrm>
        </p:spPr>
        <p:txBody>
          <a:bodyPr>
            <a:normAutofit/>
          </a:bodyPr>
          <a:lstStyle/>
          <a:p>
            <a:pPr marL="0" indent="0">
              <a:lnSpc>
                <a:spcPct val="120000"/>
              </a:lnSpc>
              <a:spcBef>
                <a:spcPts val="600"/>
              </a:spcBef>
              <a:buNone/>
            </a:pPr>
            <a:endParaRPr lang="en-GB" sz="1600" noProof="0" dirty="0">
              <a:latin typeface="Arial" panose="020B0604020202020204" pitchFamily="34" charset="0"/>
            </a:endParaRPr>
          </a:p>
          <a:p>
            <a:pPr marL="0" indent="0">
              <a:spcBef>
                <a:spcPts val="600"/>
              </a:spcBef>
              <a:buNone/>
            </a:pPr>
            <a:r>
              <a:rPr lang="en-GB" sz="1600" b="1" noProof="0" dirty="0">
                <a:solidFill>
                  <a:schemeClr val="accent1"/>
                </a:solidFill>
                <a:latin typeface="Arial" panose="020B0604020202020204" pitchFamily="34" charset="0"/>
              </a:rPr>
              <a:t>Acknowledgement and disclosures</a:t>
            </a:r>
          </a:p>
          <a:p>
            <a:pPr marL="0" indent="0">
              <a:buNone/>
            </a:pPr>
            <a:r>
              <a:rPr lang="en-GB" sz="1400" noProof="0" dirty="0">
                <a:latin typeface="Arial" panose="020B0604020202020204" pitchFamily="34" charset="0"/>
              </a:rPr>
              <a:t>This LUNG CONNECT programme is supported through an independent educational grant from </a:t>
            </a:r>
            <a:r>
              <a:rPr lang="en-GB" sz="1400" noProof="0" dirty="0"/>
              <a:t>Bayer</a:t>
            </a:r>
            <a:r>
              <a:rPr lang="en-GB" sz="1400" noProof="0" dirty="0">
                <a:latin typeface="Arial" panose="020B0604020202020204" pitchFamily="34" charset="0"/>
              </a:rPr>
              <a:t>. </a:t>
            </a:r>
            <a:br>
              <a:rPr lang="en-GB" sz="1400" noProof="0" dirty="0">
                <a:latin typeface="Arial" panose="020B0604020202020204" pitchFamily="34" charset="0"/>
              </a:rPr>
            </a:br>
            <a:r>
              <a:rPr lang="en-GB" sz="1400" noProof="0" dirty="0">
                <a:latin typeface="Arial" panose="020B0604020202020204" pitchFamily="34" charset="0"/>
              </a:rPr>
              <a:t>The programme is therefore independent, the content is not influenced by the supporter and is under the sole responsibility of </a:t>
            </a:r>
            <a:br>
              <a:rPr lang="en-GB" sz="1400" noProof="0" dirty="0">
                <a:latin typeface="Arial" panose="020B0604020202020204" pitchFamily="34" charset="0"/>
              </a:rPr>
            </a:br>
            <a:r>
              <a:rPr lang="en-GB" sz="1400" noProof="0" dirty="0">
                <a:latin typeface="Arial" panose="020B0604020202020204" pitchFamily="34" charset="0"/>
              </a:rPr>
              <a:t>the experts.</a:t>
            </a:r>
          </a:p>
          <a:p>
            <a:pPr marL="0" indent="0">
              <a:lnSpc>
                <a:spcPct val="120000"/>
              </a:lnSpc>
              <a:buNone/>
            </a:pPr>
            <a:r>
              <a:rPr lang="en-GB" sz="1400" b="1" noProof="0" dirty="0">
                <a:latin typeface="Arial" panose="020B0604020202020204" pitchFamily="34" charset="0"/>
              </a:rPr>
              <a:t>Please note:</a:t>
            </a:r>
            <a:r>
              <a:rPr lang="en-GB" sz="1400" noProof="0" dirty="0">
                <a:latin typeface="Arial" panose="020B0604020202020204" pitchFamily="34" charset="0"/>
              </a:rPr>
              <a:t> </a:t>
            </a:r>
          </a:p>
          <a:p>
            <a:r>
              <a:rPr lang="en-GB" sz="1400" noProof="0" dirty="0">
                <a:latin typeface="Arial" panose="020B0604020202020204" pitchFamily="34" charset="0"/>
              </a:rPr>
              <a:t>This educational programme is intended for healthcare professionals only</a:t>
            </a:r>
          </a:p>
          <a:p>
            <a:r>
              <a:rPr lang="en-GB" sz="1400" noProof="0" dirty="0">
                <a:latin typeface="Arial" panose="020B0604020202020204" pitchFamily="34" charset="0"/>
              </a:rPr>
              <a:t>The views expressed within this programme are the personal opinions of the experts. They do not necessarily represent the views of the experts’ institutions, or the rest of the LUNG CONNECT group.</a:t>
            </a:r>
          </a:p>
          <a:p>
            <a:pPr marL="0" indent="0">
              <a:buNone/>
            </a:pPr>
            <a:r>
              <a:rPr lang="en-GB" sz="1600" b="1" noProof="0" dirty="0">
                <a:latin typeface="Arial" panose="020B0604020202020204" pitchFamily="34" charset="0"/>
              </a:rPr>
              <a:t>Expert disclosures:</a:t>
            </a:r>
          </a:p>
          <a:p>
            <a:r>
              <a:rPr lang="en-GB" sz="1600" b="1" noProof="0" dirty="0">
                <a:solidFill>
                  <a:srgbClr val="C6573B"/>
                </a:solidFill>
                <a:latin typeface="Arial" panose="020B0604020202020204" pitchFamily="34" charset="0"/>
              </a:rPr>
              <a:t>Dr Joshua Sabari </a:t>
            </a:r>
            <a:r>
              <a:rPr lang="en-GB" sz="1400" noProof="0" dirty="0">
                <a:latin typeface="Arial" panose="020B0604020202020204" pitchFamily="34" charset="0"/>
              </a:rPr>
              <a:t>has received financial support/sponsorship for research support, consultation, or speaker fees from the following companies: </a:t>
            </a:r>
            <a:r>
              <a:rPr lang="en-GB" sz="1400" noProof="0" dirty="0"/>
              <a:t>AbbVie, AstraZeneca, EMD Serono, Genentech, Janssen, Jazz, Loxo Lilly, Mirati/BMS, Pfizer, Regeneron, Revolution Medicines, Sanofi Genzyme, Takeda</a:t>
            </a:r>
          </a:p>
          <a:p>
            <a:endParaRPr lang="en-GB" sz="1400" noProof="0" dirty="0">
              <a:highlight>
                <a:srgbClr val="FFFF00"/>
              </a:highlight>
              <a:latin typeface="Arial" panose="020B0604020202020204" pitchFamily="34" charset="0"/>
            </a:endParaRPr>
          </a:p>
          <a:p>
            <a:pPr marL="0" indent="0">
              <a:buNone/>
            </a:pPr>
            <a:endParaRPr lang="en-GB" sz="1400" noProof="0" dirty="0">
              <a:highlight>
                <a:srgbClr val="FFFF00"/>
              </a:highlight>
            </a:endParaRPr>
          </a:p>
        </p:txBody>
      </p:sp>
      <p:sp>
        <p:nvSpPr>
          <p:cNvPr id="4" name="Title 3">
            <a:extLst>
              <a:ext uri="{FF2B5EF4-FFF2-40B4-BE49-F238E27FC236}">
                <a16:creationId xmlns:a16="http://schemas.microsoft.com/office/drawing/2014/main" id="{0B0B539B-2B35-41E4-A3FE-C1C75548FA1B}"/>
              </a:ext>
            </a:extLst>
          </p:cNvPr>
          <p:cNvSpPr>
            <a:spLocks noGrp="1"/>
          </p:cNvSpPr>
          <p:nvPr>
            <p:ph type="title"/>
          </p:nvPr>
        </p:nvSpPr>
        <p:spPr>
          <a:xfrm>
            <a:off x="416876" y="259200"/>
            <a:ext cx="10963199" cy="790544"/>
          </a:xfrm>
        </p:spPr>
        <p:txBody>
          <a:bodyPr/>
          <a:lstStyle/>
          <a:p>
            <a:r>
              <a:rPr lang="en-GB" noProof="0" dirty="0">
                <a:latin typeface="Arial" panose="020B0604020202020204" pitchFamily="34" charset="0"/>
              </a:rPr>
              <a:t>Developed by LUNG COnnect</a:t>
            </a:r>
          </a:p>
        </p:txBody>
      </p:sp>
      <p:sp>
        <p:nvSpPr>
          <p:cNvPr id="3" name="Slide Number Placeholder 2">
            <a:extLst>
              <a:ext uri="{FF2B5EF4-FFF2-40B4-BE49-F238E27FC236}">
                <a16:creationId xmlns:a16="http://schemas.microsoft.com/office/drawing/2014/main" id="{5D7A189A-0A44-4320-923C-33730346FA73}"/>
              </a:ext>
            </a:extLst>
          </p:cNvPr>
          <p:cNvSpPr>
            <a:spLocks noGrp="1"/>
          </p:cNvSpPr>
          <p:nvPr>
            <p:ph type="sldNum" sz="quarter" idx="4"/>
          </p:nvPr>
        </p:nvSpPr>
        <p:spPr>
          <a:xfrm>
            <a:off x="10800523" y="6428359"/>
            <a:ext cx="781877" cy="365125"/>
          </a:xfrm>
          <a:prstGeom prst="rect">
            <a:avLst/>
          </a:prstGeom>
        </p:spPr>
        <p:txBody>
          <a:bodyPr/>
          <a:lstStyle/>
          <a:p>
            <a:fld id="{FCE43C0F-8A7B-3A4B-9DB5-B3472E36E833}" type="slidenum">
              <a:rPr lang="en-GB" noProof="0" smtClean="0">
                <a:latin typeface="Arial" panose="020B0604020202020204" pitchFamily="34" charset="0"/>
                <a:cs typeface="Arial" panose="020B0604020202020204" pitchFamily="34" charset="0"/>
              </a:rPr>
              <a:pPr/>
              <a:t>3</a:t>
            </a:fld>
            <a:endParaRPr lang="en-GB" noProof="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94C7B53F-C89D-92EF-A4EC-981B3F5A80F8}"/>
              </a:ext>
            </a:extLst>
          </p:cNvPr>
          <p:cNvSpPr txBox="1"/>
          <p:nvPr/>
        </p:nvSpPr>
        <p:spPr>
          <a:xfrm>
            <a:off x="-10510" y="-1513490"/>
            <a:ext cx="184731" cy="461665"/>
          </a:xfrm>
          <a:prstGeom prst="rect">
            <a:avLst/>
          </a:prstGeom>
          <a:noFill/>
        </p:spPr>
        <p:txBody>
          <a:bodyPr wrap="none" rtlCol="0">
            <a:spAutoFit/>
          </a:bodyPr>
          <a:lstStyle/>
          <a:p>
            <a:endParaRPr lang="en-GB" sz="2400" noProof="0" dirty="0">
              <a:solidFill>
                <a:srgbClr val="505050"/>
              </a:solidFill>
              <a:latin typeface="Aileron" charset="0"/>
              <a:ea typeface="Aileron" charset="0"/>
              <a:cs typeface="Aileron" charset="0"/>
            </a:endParaRPr>
          </a:p>
        </p:txBody>
      </p:sp>
      <p:sp>
        <p:nvSpPr>
          <p:cNvPr id="5" name="TextBox 4">
            <a:extLst>
              <a:ext uri="{FF2B5EF4-FFF2-40B4-BE49-F238E27FC236}">
                <a16:creationId xmlns:a16="http://schemas.microsoft.com/office/drawing/2014/main" id="{10315A7D-74A6-4D5C-139B-D3EBA80E40A9}"/>
              </a:ext>
            </a:extLst>
          </p:cNvPr>
          <p:cNvSpPr txBox="1"/>
          <p:nvPr/>
        </p:nvSpPr>
        <p:spPr>
          <a:xfrm>
            <a:off x="349578" y="877781"/>
            <a:ext cx="6667251" cy="886205"/>
          </a:xfrm>
          <a:prstGeom prst="rect">
            <a:avLst/>
          </a:prstGeom>
          <a:noFill/>
        </p:spPr>
        <p:txBody>
          <a:bodyPr wrap="square">
            <a:spAutoFit/>
          </a:bodyPr>
          <a:lstStyle/>
          <a:p>
            <a:pPr marL="0" indent="0">
              <a:lnSpc>
                <a:spcPct val="120000"/>
              </a:lnSpc>
              <a:spcBef>
                <a:spcPts val="600"/>
              </a:spcBef>
              <a:buNone/>
            </a:pPr>
            <a:r>
              <a:rPr lang="en-GB" sz="1100" b="1" noProof="0" dirty="0">
                <a:solidFill>
                  <a:srgbClr val="5D8298"/>
                </a:solidFill>
                <a:latin typeface="Arial" panose="020B0604020202020204" pitchFamily="34" charset="0"/>
                <a:cs typeface="Arial" panose="020B0604020202020204" pitchFamily="34" charset="0"/>
              </a:rPr>
              <a:t>This programme is developed by LUNG CONNECT, an international group of experts in the field of thoracic oncology and brought to you alongside PRECISION ONCOLOGY CONNECT, an international group of experts in the field of detection and treatment of targetable genetic/genomic alterations in various cancers</a:t>
            </a:r>
          </a:p>
        </p:txBody>
      </p:sp>
      <p:pic>
        <p:nvPicPr>
          <p:cNvPr id="8" name="Picture 7">
            <a:extLst>
              <a:ext uri="{FF2B5EF4-FFF2-40B4-BE49-F238E27FC236}">
                <a16:creationId xmlns:a16="http://schemas.microsoft.com/office/drawing/2014/main" id="{9C3045DB-2CEF-2379-DB29-33F875A9E779}"/>
              </a:ext>
            </a:extLst>
          </p:cNvPr>
          <p:cNvPicPr>
            <a:picLocks noChangeAspect="1"/>
          </p:cNvPicPr>
          <p:nvPr/>
        </p:nvPicPr>
        <p:blipFill>
          <a:blip r:embed="rId3"/>
          <a:stretch>
            <a:fillRect/>
          </a:stretch>
        </p:blipFill>
        <p:spPr>
          <a:xfrm>
            <a:off x="9592821" y="781993"/>
            <a:ext cx="1989579" cy="1026570"/>
          </a:xfrm>
          <a:prstGeom prst="rect">
            <a:avLst/>
          </a:prstGeom>
        </p:spPr>
      </p:pic>
      <p:pic>
        <p:nvPicPr>
          <p:cNvPr id="12" name="Picture 11">
            <a:extLst>
              <a:ext uri="{FF2B5EF4-FFF2-40B4-BE49-F238E27FC236}">
                <a16:creationId xmlns:a16="http://schemas.microsoft.com/office/drawing/2014/main" id="{1E49659C-C5C8-8960-E002-4EF9FDF8BDC4}"/>
              </a:ext>
            </a:extLst>
          </p:cNvPr>
          <p:cNvPicPr>
            <a:picLocks noChangeAspect="1"/>
          </p:cNvPicPr>
          <p:nvPr/>
        </p:nvPicPr>
        <p:blipFill>
          <a:blip r:embed="rId4"/>
          <a:stretch>
            <a:fillRect/>
          </a:stretch>
        </p:blipFill>
        <p:spPr>
          <a:xfrm>
            <a:off x="7279374" y="988784"/>
            <a:ext cx="2008942" cy="726373"/>
          </a:xfrm>
          <a:prstGeom prst="rect">
            <a:avLst/>
          </a:prstGeom>
        </p:spPr>
      </p:pic>
    </p:spTree>
    <p:extLst>
      <p:ext uri="{BB962C8B-B14F-4D97-AF65-F5344CB8AC3E}">
        <p14:creationId xmlns:p14="http://schemas.microsoft.com/office/powerpoint/2010/main" val="450425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0FADE4-735A-D3BD-A516-EE936378B3CE}"/>
              </a:ext>
            </a:extLst>
          </p:cNvPr>
          <p:cNvSpPr>
            <a:spLocks noGrp="1"/>
          </p:cNvSpPr>
          <p:nvPr>
            <p:ph sz="quarter" idx="12"/>
          </p:nvPr>
        </p:nvSpPr>
        <p:spPr>
          <a:xfrm>
            <a:off x="620184" y="1425600"/>
            <a:ext cx="10963200" cy="4525200"/>
          </a:xfrm>
        </p:spPr>
        <p:txBody>
          <a:bodyPr/>
          <a:lstStyle/>
          <a:p>
            <a:r>
              <a:rPr lang="en-GB" sz="1800" b="1" noProof="0" dirty="0">
                <a:solidFill>
                  <a:schemeClr val="accent1"/>
                </a:solidFill>
              </a:rPr>
              <a:t>DESTINY-Lung04: </a:t>
            </a:r>
            <a:r>
              <a:rPr lang="en-GB" sz="1800" noProof="0" dirty="0"/>
              <a:t>First-line trastuzumab deruxtecan significantly improved PFS versus standard chemo-immunotherapy in advanced </a:t>
            </a:r>
            <a:r>
              <a:rPr lang="en-GB" sz="1800" i="1" noProof="0" dirty="0"/>
              <a:t>HER2</a:t>
            </a:r>
            <a:r>
              <a:rPr lang="en-GB" sz="1800" noProof="0" dirty="0"/>
              <a:t>-mutant NSCLC, supporting a potential shift towards HER2-directed treatment in the first-line setting</a:t>
            </a:r>
          </a:p>
          <a:p>
            <a:r>
              <a:rPr lang="en-GB" sz="1800" b="1" dirty="0">
                <a:solidFill>
                  <a:schemeClr val="accent1"/>
                </a:solidFill>
              </a:rPr>
              <a:t>SOHO-01: </a:t>
            </a:r>
            <a:r>
              <a:rPr lang="en-GB" dirty="0"/>
              <a:t>Exploratory biomarker analysis provides early insights into potential mechanisms of acquired resistance to sevabertinib, identifying secondary HER2 T862A as the most frequent putative genomic resistance alteration</a:t>
            </a:r>
          </a:p>
          <a:p>
            <a:r>
              <a:rPr lang="en-GB" sz="1800" b="1" noProof="0" dirty="0">
                <a:solidFill>
                  <a:schemeClr val="accent1"/>
                </a:solidFill>
              </a:rPr>
              <a:t>Beamion Lung-1: </a:t>
            </a:r>
            <a:r>
              <a:rPr lang="en-GB" sz="1800" noProof="0" dirty="0"/>
              <a:t>Exploratory biomarker analysis suggests resistance to zongertinib is molecularly heterogeneous, with diverse genomic alterations converging on common biological pathways</a:t>
            </a:r>
            <a:endParaRPr lang="en-GB" sz="1800" noProof="0" dirty="0">
              <a:solidFill>
                <a:schemeClr val="tx2"/>
              </a:solidFill>
            </a:endParaRPr>
          </a:p>
          <a:p>
            <a:pPr marL="0" indent="0">
              <a:buNone/>
            </a:pPr>
            <a:endParaRPr lang="en-GB" sz="1800" noProof="0" dirty="0"/>
          </a:p>
        </p:txBody>
      </p:sp>
      <p:sp>
        <p:nvSpPr>
          <p:cNvPr id="3" name="Title 2">
            <a:extLst>
              <a:ext uri="{FF2B5EF4-FFF2-40B4-BE49-F238E27FC236}">
                <a16:creationId xmlns:a16="http://schemas.microsoft.com/office/drawing/2014/main" id="{56E68B9F-C4CF-A0EB-F439-3DC4F172DB82}"/>
              </a:ext>
            </a:extLst>
          </p:cNvPr>
          <p:cNvSpPr>
            <a:spLocks noGrp="1"/>
          </p:cNvSpPr>
          <p:nvPr>
            <p:ph type="title"/>
          </p:nvPr>
        </p:nvSpPr>
        <p:spPr>
          <a:xfrm>
            <a:off x="619201" y="259200"/>
            <a:ext cx="10963199" cy="864000"/>
          </a:xfrm>
        </p:spPr>
        <p:txBody>
          <a:bodyPr/>
          <a:lstStyle/>
          <a:p>
            <a:r>
              <a:rPr lang="en-GB" noProof="0" dirty="0"/>
              <a:t>Clinical takeaways</a:t>
            </a:r>
          </a:p>
        </p:txBody>
      </p:sp>
      <p:sp>
        <p:nvSpPr>
          <p:cNvPr id="14" name="Content Placeholder 13">
            <a:extLst>
              <a:ext uri="{FF2B5EF4-FFF2-40B4-BE49-F238E27FC236}">
                <a16:creationId xmlns:a16="http://schemas.microsoft.com/office/drawing/2014/main" id="{E589FB86-6B42-8107-0296-5AE05692E294}"/>
              </a:ext>
            </a:extLst>
          </p:cNvPr>
          <p:cNvSpPr>
            <a:spLocks noGrp="1"/>
          </p:cNvSpPr>
          <p:nvPr>
            <p:ph sz="quarter" idx="15"/>
          </p:nvPr>
        </p:nvSpPr>
        <p:spPr>
          <a:xfrm>
            <a:off x="620183" y="6356351"/>
            <a:ext cx="10180339" cy="365125"/>
          </a:xfrm>
        </p:spPr>
        <p:txBody>
          <a:bodyPr anchor="b" anchorCtr="0"/>
          <a:lstStyle/>
          <a:p>
            <a:r>
              <a:rPr lang="en-GB" noProof="0" dirty="0">
                <a:solidFill>
                  <a:schemeClr val="tx2"/>
                </a:solidFill>
              </a:rPr>
              <a:t>NSCLC, non-small cell lung cancer; PFS, progression-free survival</a:t>
            </a:r>
          </a:p>
        </p:txBody>
      </p:sp>
      <p:sp>
        <p:nvSpPr>
          <p:cNvPr id="5" name="Slide Number Placeholder 4">
            <a:extLst>
              <a:ext uri="{FF2B5EF4-FFF2-40B4-BE49-F238E27FC236}">
                <a16:creationId xmlns:a16="http://schemas.microsoft.com/office/drawing/2014/main" id="{13871A03-8035-C1EE-9560-AE0D7871B517}"/>
              </a:ext>
            </a:extLst>
          </p:cNvPr>
          <p:cNvSpPr>
            <a:spLocks noGrp="1"/>
          </p:cNvSpPr>
          <p:nvPr>
            <p:ph type="sldNum" sz="quarter" idx="4"/>
          </p:nvPr>
        </p:nvSpPr>
        <p:spPr>
          <a:xfrm>
            <a:off x="10800523" y="6428359"/>
            <a:ext cx="781877" cy="365125"/>
          </a:xfrm>
        </p:spPr>
        <p:txBody>
          <a:bodyPr/>
          <a:lstStyle/>
          <a:p>
            <a:fld id="{FCE43C0F-8A7B-3A4B-9DB5-B3472E36E833}" type="slidenum">
              <a:rPr lang="en-GB" noProof="0" smtClean="0"/>
              <a:pPr/>
              <a:t>4</a:t>
            </a:fld>
            <a:endParaRPr lang="en-GB" noProof="0" dirty="0"/>
          </a:p>
        </p:txBody>
      </p:sp>
      <p:sp>
        <p:nvSpPr>
          <p:cNvPr id="6" name="Content Placeholder 7">
            <a:extLst>
              <a:ext uri="{FF2B5EF4-FFF2-40B4-BE49-F238E27FC236}">
                <a16:creationId xmlns:a16="http://schemas.microsoft.com/office/drawing/2014/main" id="{347F3F6D-1EF5-3C80-0A2F-10E84FEC27FE}"/>
              </a:ext>
            </a:extLst>
          </p:cNvPr>
          <p:cNvSpPr txBox="1">
            <a:spLocks/>
          </p:cNvSpPr>
          <p:nvPr/>
        </p:nvSpPr>
        <p:spPr>
          <a:xfrm>
            <a:off x="620183" y="6356351"/>
            <a:ext cx="10180339" cy="365125"/>
          </a:xfrm>
          <a:prstGeom prst="rect">
            <a:avLst/>
          </a:prstGeom>
        </p:spPr>
        <p:txBody>
          <a:bodyPr vert="horz" lIns="0" tIns="0" rIns="0" bIns="0" rtlCol="0" anchor="b" anchorCtr="0">
            <a:noAutofit/>
          </a:bodyPr>
          <a:lstStyle>
            <a:lvl1pPr marL="0" indent="0" algn="l" defTabSz="457200" rtl="0" eaLnBrk="1" latinLnBrk="0" hangingPunct="1">
              <a:spcBef>
                <a:spcPts val="300"/>
              </a:spcBef>
              <a:buClr>
                <a:schemeClr val="accent2"/>
              </a:buClr>
              <a:buFont typeface="Arial"/>
              <a:buNone/>
              <a:defRPr sz="1200" b="0" i="0" kern="1200" spc="-30" baseline="0">
                <a:solidFill>
                  <a:srgbClr val="5D8298"/>
                </a:solidFill>
                <a:latin typeface="Arial" panose="020B0604020202020204" pitchFamily="34" charset="0"/>
                <a:ea typeface="Arial" panose="020B0604020202020204" pitchFamily="34" charset="0"/>
                <a:cs typeface="Arial" panose="020B0604020202020204" pitchFamily="34" charset="0"/>
              </a:defRPr>
            </a:lvl1pPr>
            <a:lvl2pPr marL="457200" indent="0" algn="l" defTabSz="457200" rtl="0" eaLnBrk="1" latinLnBrk="0" hangingPunct="1">
              <a:spcBef>
                <a:spcPts val="400"/>
              </a:spcBef>
              <a:buClr>
                <a:schemeClr val="accent2"/>
              </a:buClr>
              <a:buFont typeface="Lucida Grande"/>
              <a:buNone/>
              <a:defRPr sz="1200" b="0" i="0" kern="1200">
                <a:solidFill>
                  <a:srgbClr val="5D8298"/>
                </a:solidFill>
                <a:latin typeface="PT Sans Narrow"/>
                <a:ea typeface="Arial" panose="020B0604020202020204" pitchFamily="34" charset="0"/>
                <a:cs typeface="PT Sans Narrow"/>
              </a:defRPr>
            </a:lvl2pPr>
            <a:lvl3pPr marL="914400" indent="0" algn="l" defTabSz="457200" rtl="0" eaLnBrk="1" latinLnBrk="0" hangingPunct="1">
              <a:spcBef>
                <a:spcPts val="400"/>
              </a:spcBef>
              <a:buClr>
                <a:schemeClr val="accent2"/>
              </a:buClr>
              <a:buFont typeface="Arial"/>
              <a:buNone/>
              <a:defRPr sz="1200" b="0" i="0" kern="1200">
                <a:solidFill>
                  <a:srgbClr val="5D8298"/>
                </a:solidFill>
                <a:latin typeface="PT Sans Narrow"/>
                <a:ea typeface="Arial" panose="020B0604020202020204" pitchFamily="34" charset="0"/>
                <a:cs typeface="PT Sans Narrow"/>
              </a:defRPr>
            </a:lvl3pPr>
            <a:lvl4pPr marL="1371600" indent="0" algn="l" defTabSz="457200" rtl="0" eaLnBrk="1" latinLnBrk="0" hangingPunct="1">
              <a:spcBef>
                <a:spcPts val="400"/>
              </a:spcBef>
              <a:buClr>
                <a:schemeClr val="accent2"/>
              </a:buClr>
              <a:buFont typeface="Arial"/>
              <a:buNone/>
              <a:defRPr sz="1200" b="0" i="0" kern="1200">
                <a:solidFill>
                  <a:srgbClr val="5D8298"/>
                </a:solidFill>
                <a:latin typeface="PT Sans Narrow"/>
                <a:ea typeface="Arial" panose="020B0604020202020204" pitchFamily="34" charset="0"/>
                <a:cs typeface="PT Sans Narrow"/>
              </a:defRPr>
            </a:lvl4pPr>
            <a:lvl5pPr marL="1828800" indent="0" algn="l" defTabSz="457200" rtl="0" eaLnBrk="1" latinLnBrk="0" hangingPunct="1">
              <a:spcBef>
                <a:spcPts val="400"/>
              </a:spcBef>
              <a:buClr>
                <a:schemeClr val="accent2"/>
              </a:buClr>
              <a:buFont typeface="Arial"/>
              <a:buNone/>
              <a:defRPr sz="1200" b="0" i="0" kern="1200">
                <a:solidFill>
                  <a:srgbClr val="5D8298"/>
                </a:solidFill>
                <a:latin typeface="PT Sans Narrow"/>
                <a:ea typeface="Arial" panose="020B0604020202020204" pitchFamily="34" charset="0"/>
                <a:cs typeface="PT Sans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GB" sz="1000" noProof="0" dirty="0">
              <a:highlight>
                <a:srgbClr val="FFFF00"/>
              </a:highlight>
            </a:endParaRPr>
          </a:p>
        </p:txBody>
      </p:sp>
    </p:spTree>
    <p:extLst>
      <p:ext uri="{BB962C8B-B14F-4D97-AF65-F5344CB8AC3E}">
        <p14:creationId xmlns:p14="http://schemas.microsoft.com/office/powerpoint/2010/main" val="2960355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4EB5E76-AF9F-22DF-BED9-F513443ACB22}"/>
              </a:ext>
            </a:extLst>
          </p:cNvPr>
          <p:cNvSpPr>
            <a:spLocks noGrp="1"/>
          </p:cNvSpPr>
          <p:nvPr>
            <p:ph sz="quarter" idx="12"/>
          </p:nvPr>
        </p:nvSpPr>
        <p:spPr>
          <a:xfrm>
            <a:off x="620184" y="1425600"/>
            <a:ext cx="10963200" cy="4525200"/>
          </a:xfrm>
        </p:spPr>
        <p:txBody>
          <a:bodyPr/>
          <a:lstStyle/>
          <a:p>
            <a:pPr>
              <a:lnSpc>
                <a:spcPct val="107000"/>
              </a:lnSpc>
              <a:spcAft>
                <a:spcPts val="600"/>
              </a:spcAft>
            </a:pPr>
            <a:r>
              <a:rPr lang="en-GB" noProof="0" dirty="0"/>
              <a:t>Understand the latest </a:t>
            </a:r>
            <a:r>
              <a:rPr lang="en-GB" b="1" noProof="0" dirty="0">
                <a:solidFill>
                  <a:schemeClr val="accent1"/>
                </a:solidFill>
              </a:rPr>
              <a:t>clinical trial data and emerging profiles </a:t>
            </a:r>
            <a:r>
              <a:rPr lang="en-GB" noProof="0" dirty="0"/>
              <a:t>of therapies for the treatment of </a:t>
            </a:r>
            <a:r>
              <a:rPr lang="en-GB" i="1" noProof="0" dirty="0"/>
              <a:t>HER2-</a:t>
            </a:r>
            <a:r>
              <a:rPr lang="en-GB" noProof="0" dirty="0"/>
              <a:t>mutant NSCLC</a:t>
            </a:r>
          </a:p>
          <a:p>
            <a:pPr marL="342900" lvl="0" indent="-342900">
              <a:lnSpc>
                <a:spcPct val="107000"/>
              </a:lnSpc>
              <a:spcAft>
                <a:spcPts val="600"/>
              </a:spcAft>
              <a:buFont typeface="+mj-lt"/>
              <a:buAutoNum type="arabicPeriod"/>
            </a:pPr>
            <a:endParaRPr lang="en-GB" sz="800" noProof="0" dirty="0"/>
          </a:p>
          <a:p>
            <a:endParaRPr lang="en-GB" noProof="0" dirty="0"/>
          </a:p>
        </p:txBody>
      </p:sp>
      <p:sp>
        <p:nvSpPr>
          <p:cNvPr id="3" name="Title 2">
            <a:extLst>
              <a:ext uri="{FF2B5EF4-FFF2-40B4-BE49-F238E27FC236}">
                <a16:creationId xmlns:a16="http://schemas.microsoft.com/office/drawing/2014/main" id="{132D1A28-0112-BA38-D8B2-34CBB6A9CB8A}"/>
              </a:ext>
            </a:extLst>
          </p:cNvPr>
          <p:cNvSpPr>
            <a:spLocks noGrp="1"/>
          </p:cNvSpPr>
          <p:nvPr>
            <p:ph type="title"/>
          </p:nvPr>
        </p:nvSpPr>
        <p:spPr>
          <a:xfrm>
            <a:off x="619201" y="259200"/>
            <a:ext cx="10963199" cy="864000"/>
          </a:xfrm>
        </p:spPr>
        <p:txBody>
          <a:bodyPr/>
          <a:lstStyle/>
          <a:p>
            <a:r>
              <a:rPr lang="en-GB" noProof="0" dirty="0"/>
              <a:t>Educational objectives</a:t>
            </a:r>
          </a:p>
        </p:txBody>
      </p:sp>
      <p:sp>
        <p:nvSpPr>
          <p:cNvPr id="8" name="Content Placeholder 7">
            <a:extLst>
              <a:ext uri="{FF2B5EF4-FFF2-40B4-BE49-F238E27FC236}">
                <a16:creationId xmlns:a16="http://schemas.microsoft.com/office/drawing/2014/main" id="{5BD40846-3440-A647-110C-BD902C7FBECA}"/>
              </a:ext>
            </a:extLst>
          </p:cNvPr>
          <p:cNvSpPr>
            <a:spLocks noGrp="1"/>
          </p:cNvSpPr>
          <p:nvPr>
            <p:ph sz="quarter" idx="15"/>
          </p:nvPr>
        </p:nvSpPr>
        <p:spPr>
          <a:xfrm>
            <a:off x="620183" y="6356351"/>
            <a:ext cx="10180339" cy="365125"/>
          </a:xfrm>
        </p:spPr>
        <p:txBody>
          <a:bodyPr anchor="b" anchorCtr="0"/>
          <a:lstStyle/>
          <a:p>
            <a:r>
              <a:rPr lang="en-GB" noProof="0" dirty="0"/>
              <a:t>NSCLC, non-small cell lung cancer</a:t>
            </a:r>
          </a:p>
        </p:txBody>
      </p:sp>
      <p:sp>
        <p:nvSpPr>
          <p:cNvPr id="5" name="Slide Number Placeholder 4">
            <a:extLst>
              <a:ext uri="{FF2B5EF4-FFF2-40B4-BE49-F238E27FC236}">
                <a16:creationId xmlns:a16="http://schemas.microsoft.com/office/drawing/2014/main" id="{DD3ADE44-4EAA-06CE-A4B2-477BCFDE396F}"/>
              </a:ext>
            </a:extLst>
          </p:cNvPr>
          <p:cNvSpPr>
            <a:spLocks noGrp="1"/>
          </p:cNvSpPr>
          <p:nvPr>
            <p:ph type="sldNum" sz="quarter" idx="4"/>
          </p:nvPr>
        </p:nvSpPr>
        <p:spPr>
          <a:xfrm>
            <a:off x="10800523" y="6428359"/>
            <a:ext cx="781877" cy="365125"/>
          </a:xfrm>
        </p:spPr>
        <p:txBody>
          <a:bodyPr/>
          <a:lstStyle/>
          <a:p>
            <a:fld id="{FCE43C0F-8A7B-3A4B-9DB5-B3472E36E833}" type="slidenum">
              <a:rPr lang="en-GB" noProof="0" smtClean="0"/>
              <a:pPr/>
              <a:t>5</a:t>
            </a:fld>
            <a:endParaRPr lang="en-GB" noProof="0" dirty="0"/>
          </a:p>
        </p:txBody>
      </p:sp>
    </p:spTree>
    <p:extLst>
      <p:ext uri="{BB962C8B-B14F-4D97-AF65-F5344CB8AC3E}">
        <p14:creationId xmlns:p14="http://schemas.microsoft.com/office/powerpoint/2010/main" val="3937477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4D729-4B93-16A6-1A66-8624496D6C5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66DA00D-43B0-ACFF-E5B5-84DEF1A61210}"/>
              </a:ext>
            </a:extLst>
          </p:cNvPr>
          <p:cNvSpPr>
            <a:spLocks noGrp="1"/>
          </p:cNvSpPr>
          <p:nvPr>
            <p:ph type="title"/>
          </p:nvPr>
        </p:nvSpPr>
        <p:spPr/>
        <p:txBody>
          <a:bodyPr>
            <a:normAutofit/>
          </a:bodyPr>
          <a:lstStyle/>
          <a:p>
            <a:pPr marL="642937" lvl="1" indent="-285750"/>
            <a:r>
              <a:rPr lang="en-GB" sz="4000" b="1" kern="1200" cap="all" noProof="0" dirty="0">
                <a:solidFill>
                  <a:schemeClr val="bg1"/>
                </a:solidFill>
                <a:latin typeface="Arial" panose="020B0604020202020204" pitchFamily="34" charset="0"/>
                <a:ea typeface="Verdana" panose="020B0604030504040204" pitchFamily="34" charset="0"/>
                <a:cs typeface="Arial" panose="020B0604020202020204" pitchFamily="34" charset="0"/>
              </a:rPr>
              <a:t>First-Line Trastuzumab Deruxtecan (T-DX</a:t>
            </a:r>
            <a:r>
              <a:rPr lang="en-GB" sz="4000" b="1" kern="1200" noProof="0" dirty="0">
                <a:solidFill>
                  <a:schemeClr val="bg1"/>
                </a:solidFill>
                <a:latin typeface="Arial" panose="020B0604020202020204" pitchFamily="34" charset="0"/>
                <a:ea typeface="Verdana" panose="020B0604030504040204" pitchFamily="34" charset="0"/>
                <a:cs typeface="Arial" panose="020B0604020202020204" pitchFamily="34" charset="0"/>
              </a:rPr>
              <a:t>d</a:t>
            </a:r>
            <a:r>
              <a:rPr lang="en-GB" sz="4000" b="1" kern="1200" cap="all" noProof="0" dirty="0">
                <a:solidFill>
                  <a:schemeClr val="bg1"/>
                </a:solidFill>
                <a:latin typeface="Arial" panose="020B0604020202020204" pitchFamily="34" charset="0"/>
                <a:ea typeface="Verdana" panose="020B0604030504040204" pitchFamily="34" charset="0"/>
                <a:cs typeface="Arial" panose="020B0604020202020204" pitchFamily="34" charset="0"/>
              </a:rPr>
              <a:t>) in Patients With Metastatic </a:t>
            </a:r>
            <a:r>
              <a:rPr lang="en-GB" sz="4000" b="1" i="1" kern="1200" cap="all" noProof="0" dirty="0">
                <a:solidFill>
                  <a:schemeClr val="bg1"/>
                </a:solidFill>
                <a:latin typeface="Arial" panose="020B0604020202020204" pitchFamily="34" charset="0"/>
                <a:ea typeface="Verdana" panose="020B0604030504040204" pitchFamily="34" charset="0"/>
                <a:cs typeface="Arial" panose="020B0604020202020204" pitchFamily="34" charset="0"/>
              </a:rPr>
              <a:t>HER2</a:t>
            </a:r>
            <a:r>
              <a:rPr lang="en-GB" sz="4000" b="1" kern="1200" cap="all" noProof="0" dirty="0">
                <a:solidFill>
                  <a:schemeClr val="bg1"/>
                </a:solidFill>
                <a:latin typeface="Arial" panose="020B0604020202020204" pitchFamily="34" charset="0"/>
                <a:ea typeface="Verdana" panose="020B0604030504040204" pitchFamily="34" charset="0"/>
                <a:cs typeface="Arial" panose="020B0604020202020204" pitchFamily="34" charset="0"/>
              </a:rPr>
              <a:t>-Mutant NSCLC: DESTINY-Lung04 Primary Results</a:t>
            </a:r>
          </a:p>
        </p:txBody>
      </p:sp>
      <p:sp>
        <p:nvSpPr>
          <p:cNvPr id="7" name="Subtitle 6">
            <a:extLst>
              <a:ext uri="{FF2B5EF4-FFF2-40B4-BE49-F238E27FC236}">
                <a16:creationId xmlns:a16="http://schemas.microsoft.com/office/drawing/2014/main" id="{5E4BA885-0802-D5AE-4E9A-A5502F42582F}"/>
              </a:ext>
            </a:extLst>
          </p:cNvPr>
          <p:cNvSpPr>
            <a:spLocks noGrp="1"/>
          </p:cNvSpPr>
          <p:nvPr>
            <p:ph type="subTitle" idx="1"/>
          </p:nvPr>
        </p:nvSpPr>
        <p:spPr/>
        <p:txBody>
          <a:bodyPr>
            <a:normAutofit/>
          </a:bodyPr>
          <a:lstStyle/>
          <a:p>
            <a:r>
              <a:rPr lang="en-GB" b="1" noProof="0" dirty="0"/>
              <a:t>Rotow J, et al. Abstract PL03.08, WCLC 2026</a:t>
            </a:r>
            <a:endParaRPr lang="en-GB" b="1" kern="100" noProof="0" dirty="0">
              <a:effectLst/>
              <a:ea typeface="Calibri" panose="020F0502020204030204" pitchFamily="34" charset="0"/>
            </a:endParaRPr>
          </a:p>
        </p:txBody>
      </p:sp>
      <p:sp>
        <p:nvSpPr>
          <p:cNvPr id="2" name="Slide Number Placeholder 1">
            <a:extLst>
              <a:ext uri="{FF2B5EF4-FFF2-40B4-BE49-F238E27FC236}">
                <a16:creationId xmlns:a16="http://schemas.microsoft.com/office/drawing/2014/main" id="{8C93B79C-34AB-8384-2EC3-BF22C3E2EDDB}"/>
              </a:ext>
            </a:extLst>
          </p:cNvPr>
          <p:cNvSpPr>
            <a:spLocks noGrp="1"/>
          </p:cNvSpPr>
          <p:nvPr>
            <p:ph type="sldNum" sz="quarter" idx="4"/>
          </p:nvPr>
        </p:nvSpPr>
        <p:spPr/>
        <p:txBody>
          <a:bodyPr/>
          <a:lstStyle/>
          <a:p>
            <a:fld id="{FCE43C0F-8A7B-3A4B-9DB5-B3472E36E833}" type="slidenum">
              <a:rPr lang="en-GB" noProof="0" smtClean="0"/>
              <a:pPr/>
              <a:t>6</a:t>
            </a:fld>
            <a:endParaRPr lang="en-GB" noProof="0" dirty="0"/>
          </a:p>
        </p:txBody>
      </p:sp>
      <p:sp>
        <p:nvSpPr>
          <p:cNvPr id="4" name="Content Placeholder 3">
            <a:extLst>
              <a:ext uri="{FF2B5EF4-FFF2-40B4-BE49-F238E27FC236}">
                <a16:creationId xmlns:a16="http://schemas.microsoft.com/office/drawing/2014/main" id="{44EBFBD2-3721-62B1-516C-2E7F4AE91439}"/>
              </a:ext>
            </a:extLst>
          </p:cNvPr>
          <p:cNvSpPr>
            <a:spLocks noGrp="1"/>
          </p:cNvSpPr>
          <p:nvPr>
            <p:ph sz="quarter" idx="15"/>
          </p:nvPr>
        </p:nvSpPr>
        <p:spPr/>
        <p:txBody>
          <a:bodyPr anchor="b" anchorCtr="0"/>
          <a:lstStyle/>
          <a:p>
            <a:r>
              <a:rPr lang="en-GB" noProof="0" dirty="0"/>
              <a:t>NSCLC, non-small cell lung cancer</a:t>
            </a:r>
          </a:p>
        </p:txBody>
      </p:sp>
    </p:spTree>
    <p:extLst>
      <p:ext uri="{BB962C8B-B14F-4D97-AF65-F5344CB8AC3E}">
        <p14:creationId xmlns:p14="http://schemas.microsoft.com/office/powerpoint/2010/main" val="4195713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08796-7AC6-DD8E-FD18-B8E6C5779BB5}"/>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A450F0D-063C-3DA4-6E44-D7BFF9089C5F}"/>
              </a:ext>
            </a:extLst>
          </p:cNvPr>
          <p:cNvSpPr>
            <a:spLocks noGrp="1"/>
          </p:cNvSpPr>
          <p:nvPr>
            <p:ph sz="quarter" idx="12"/>
          </p:nvPr>
        </p:nvSpPr>
        <p:spPr>
          <a:xfrm>
            <a:off x="620713" y="1052737"/>
            <a:ext cx="10963275" cy="2016224"/>
          </a:xfrm>
        </p:spPr>
        <p:txBody>
          <a:bodyPr>
            <a:normAutofit/>
          </a:bodyPr>
          <a:lstStyle/>
          <a:p>
            <a:r>
              <a:rPr lang="en-GB" b="1" i="1" noProof="0" dirty="0">
                <a:solidFill>
                  <a:schemeClr val="accent1"/>
                </a:solidFill>
              </a:rPr>
              <a:t>HER2</a:t>
            </a:r>
            <a:r>
              <a:rPr lang="en-GB" b="1" noProof="0" dirty="0">
                <a:solidFill>
                  <a:schemeClr val="accent1"/>
                </a:solidFill>
              </a:rPr>
              <a:t>-mutant NSCLC </a:t>
            </a:r>
            <a:r>
              <a:rPr lang="en-GB" noProof="0" dirty="0"/>
              <a:t>is an aggressive disease characterised by </a:t>
            </a:r>
            <a:r>
              <a:rPr lang="en-GB" b="1" noProof="0" dirty="0">
                <a:solidFill>
                  <a:schemeClr val="accent1"/>
                </a:solidFill>
              </a:rPr>
              <a:t>poor prognosis</a:t>
            </a:r>
          </a:p>
          <a:p>
            <a:r>
              <a:rPr lang="en-GB" b="1" noProof="0" dirty="0">
                <a:solidFill>
                  <a:schemeClr val="accent1"/>
                </a:solidFill>
              </a:rPr>
              <a:t>Many patients do not respond to first-line SOC </a:t>
            </a:r>
            <a:r>
              <a:rPr lang="en-GB" noProof="0" dirty="0"/>
              <a:t>immunotherapy + chemotherapy, underscoring the need for HER2-directed treatment options in this population</a:t>
            </a:r>
          </a:p>
          <a:p>
            <a:r>
              <a:rPr lang="en-GB" b="1" noProof="0" dirty="0">
                <a:solidFill>
                  <a:schemeClr val="accent1"/>
                </a:solidFill>
              </a:rPr>
              <a:t>DESTINY-Lung04</a:t>
            </a:r>
            <a:r>
              <a:rPr lang="en-GB" noProof="0" dirty="0"/>
              <a:t> (NCT05048797) evaluated first-line T-DXd (a HER2-directed ADC) versus pembrolizumab + chemotherapy in advanced/metastatic </a:t>
            </a:r>
            <a:r>
              <a:rPr lang="en-GB" i="1" noProof="0" dirty="0"/>
              <a:t>HER2</a:t>
            </a:r>
            <a:r>
              <a:rPr lang="en-GB" noProof="0" dirty="0"/>
              <a:t>-mutant NSCLC</a:t>
            </a:r>
            <a:endParaRPr lang="en-GB" sz="1600" noProof="0" dirty="0"/>
          </a:p>
        </p:txBody>
      </p:sp>
      <p:sp>
        <p:nvSpPr>
          <p:cNvPr id="6" name="Title 5">
            <a:extLst>
              <a:ext uri="{FF2B5EF4-FFF2-40B4-BE49-F238E27FC236}">
                <a16:creationId xmlns:a16="http://schemas.microsoft.com/office/drawing/2014/main" id="{E8666E01-2590-7B87-27A3-4C505D2DFA94}"/>
              </a:ext>
            </a:extLst>
          </p:cNvPr>
          <p:cNvSpPr>
            <a:spLocks noGrp="1"/>
          </p:cNvSpPr>
          <p:nvPr>
            <p:ph type="title"/>
          </p:nvPr>
        </p:nvSpPr>
        <p:spPr>
          <a:xfrm>
            <a:off x="619201" y="259200"/>
            <a:ext cx="10963199" cy="864000"/>
          </a:xfrm>
        </p:spPr>
        <p:txBody>
          <a:bodyPr/>
          <a:lstStyle/>
          <a:p>
            <a:r>
              <a:rPr lang="en-GB" noProof="0" dirty="0">
                <a:solidFill>
                  <a:schemeClr val="tx2"/>
                </a:solidFill>
                <a:ea typeface="Verdana" panose="020B0604030504040204" pitchFamily="34" charset="0"/>
              </a:rPr>
              <a:t>DESTINY-Lung04</a:t>
            </a:r>
            <a:r>
              <a:rPr lang="en-GB" noProof="0" dirty="0">
                <a:solidFill>
                  <a:schemeClr val="tx2"/>
                </a:solidFill>
              </a:rPr>
              <a:t>: background and study design</a:t>
            </a:r>
          </a:p>
        </p:txBody>
      </p:sp>
      <p:sp>
        <p:nvSpPr>
          <p:cNvPr id="8" name="Content Placeholder 7">
            <a:extLst>
              <a:ext uri="{FF2B5EF4-FFF2-40B4-BE49-F238E27FC236}">
                <a16:creationId xmlns:a16="http://schemas.microsoft.com/office/drawing/2014/main" id="{371CEFE2-B55A-864B-6F7E-9BD11C361CE6}"/>
              </a:ext>
            </a:extLst>
          </p:cNvPr>
          <p:cNvSpPr>
            <a:spLocks noGrp="1"/>
          </p:cNvSpPr>
          <p:nvPr>
            <p:ph sz="quarter" idx="15"/>
          </p:nvPr>
        </p:nvSpPr>
        <p:spPr>
          <a:xfrm>
            <a:off x="620183" y="6356351"/>
            <a:ext cx="10300353" cy="365125"/>
          </a:xfrm>
        </p:spPr>
        <p:txBody>
          <a:bodyPr anchor="b" anchorCtr="0"/>
          <a:lstStyle/>
          <a:p>
            <a:endParaRPr lang="en-GB" sz="900" noProof="0" dirty="0">
              <a:solidFill>
                <a:schemeClr val="tx2"/>
              </a:solidFill>
            </a:endParaRPr>
          </a:p>
          <a:p>
            <a:endParaRPr lang="en-GB" sz="900" noProof="0" dirty="0">
              <a:solidFill>
                <a:schemeClr val="tx2"/>
              </a:solidFill>
            </a:endParaRPr>
          </a:p>
          <a:p>
            <a:r>
              <a:rPr lang="en-GB" sz="900" noProof="0" dirty="0">
                <a:solidFill>
                  <a:schemeClr val="tx2"/>
                </a:solidFill>
              </a:rPr>
              <a:t>PFS, ORR, and DoR all per RECIST 1.1. Participants with objective radiological CNS disease progression per RECIST 1.1 could continue with their assigned trial treatment if, in the investigator’s opinion, they continued to receive clinical benefit and were without any discontinuation criteria. Treatment crossover was not permitted</a:t>
            </a:r>
          </a:p>
          <a:p>
            <a:r>
              <a:rPr lang="en-GB" sz="900" baseline="30000" noProof="0" dirty="0">
                <a:solidFill>
                  <a:schemeClr val="tx2"/>
                </a:solidFill>
              </a:rPr>
              <a:t>a</a:t>
            </a:r>
            <a:r>
              <a:rPr lang="en-GB" sz="900" noProof="0" dirty="0">
                <a:solidFill>
                  <a:schemeClr val="tx2"/>
                </a:solidFill>
              </a:rPr>
              <a:t> 5.4 mg/kg IV Q3W until disease progression, unacceptable toxicity, or other discontinuation criteria; </a:t>
            </a:r>
            <a:r>
              <a:rPr lang="en-GB" sz="900" baseline="30000" noProof="0" dirty="0">
                <a:solidFill>
                  <a:schemeClr val="tx2"/>
                </a:solidFill>
              </a:rPr>
              <a:t>b </a:t>
            </a:r>
            <a:r>
              <a:rPr lang="en-GB" sz="900" noProof="0" dirty="0">
                <a:solidFill>
                  <a:schemeClr val="tx2"/>
                </a:solidFill>
              </a:rPr>
              <a:t>200 mg IV Q3W until disease progression, unacceptable toxicity, or other discontinuation criteria; </a:t>
            </a:r>
            <a:r>
              <a:rPr lang="en-GB" sz="900" baseline="30000" noProof="0" dirty="0">
                <a:solidFill>
                  <a:schemeClr val="tx2"/>
                </a:solidFill>
              </a:rPr>
              <a:t>c </a:t>
            </a:r>
            <a:r>
              <a:rPr lang="en-GB" sz="900" noProof="0" dirty="0">
                <a:solidFill>
                  <a:schemeClr val="tx2"/>
                </a:solidFill>
              </a:rPr>
              <a:t>Investigator choice of cisplatin (75 mg/m</a:t>
            </a:r>
            <a:r>
              <a:rPr lang="en-GB" sz="900" baseline="30000" noProof="0" dirty="0">
                <a:solidFill>
                  <a:schemeClr val="tx2"/>
                </a:solidFill>
              </a:rPr>
              <a:t>2</a:t>
            </a:r>
            <a:r>
              <a:rPr lang="en-GB" sz="900" noProof="0" dirty="0">
                <a:solidFill>
                  <a:schemeClr val="tx2"/>
                </a:solidFill>
              </a:rPr>
              <a:t>) or carboplatin (AUC 5) IV Q3W for up to four cycles; </a:t>
            </a:r>
            <a:r>
              <a:rPr lang="en-GB" sz="900" baseline="30000" noProof="0" dirty="0">
                <a:solidFill>
                  <a:schemeClr val="tx2"/>
                </a:solidFill>
              </a:rPr>
              <a:t>d </a:t>
            </a:r>
            <a:r>
              <a:rPr lang="en-GB" sz="900" noProof="0" dirty="0">
                <a:solidFill>
                  <a:schemeClr val="tx2"/>
                </a:solidFill>
              </a:rPr>
              <a:t>500 mg/m</a:t>
            </a:r>
            <a:r>
              <a:rPr lang="en-GB" sz="900" baseline="30000" noProof="0" dirty="0">
                <a:solidFill>
                  <a:schemeClr val="tx2"/>
                </a:solidFill>
              </a:rPr>
              <a:t>2</a:t>
            </a:r>
            <a:r>
              <a:rPr lang="en-GB" sz="900" noProof="0" dirty="0">
                <a:solidFill>
                  <a:schemeClr val="tx2"/>
                </a:solidFill>
              </a:rPr>
              <a:t> IV Q3W until disease progression, unacceptable toxicity, or other discontinuation criteria; </a:t>
            </a:r>
            <a:r>
              <a:rPr lang="en-GB" sz="900" baseline="30000" noProof="0" dirty="0">
                <a:solidFill>
                  <a:schemeClr val="tx2"/>
                </a:solidFill>
              </a:rPr>
              <a:t>e </a:t>
            </a:r>
            <a:r>
              <a:rPr lang="en-GB" sz="900" noProof="0" dirty="0">
                <a:solidFill>
                  <a:schemeClr val="tx2"/>
                </a:solidFill>
              </a:rPr>
              <a:t>For the final PFS analysis, ~306 events provided 90% power to detect a hazard ratio of 0.69 with a two-sided significance level of 5%; </a:t>
            </a:r>
            <a:r>
              <a:rPr lang="en-GB" sz="900" baseline="30000" noProof="0" dirty="0">
                <a:solidFill>
                  <a:schemeClr val="tx2"/>
                </a:solidFill>
              </a:rPr>
              <a:t>f </a:t>
            </a:r>
            <a:r>
              <a:rPr lang="en-GB" sz="900" noProof="0" dirty="0">
                <a:solidFill>
                  <a:schemeClr val="tx2"/>
                </a:solidFill>
              </a:rPr>
              <a:t>The first OS interim analysis was conducted at the time of final PFS analysis; no formal hypothesis testing was planned </a:t>
            </a:r>
            <a:endParaRPr lang="en-GB" sz="900" baseline="30000" noProof="0" dirty="0">
              <a:solidFill>
                <a:schemeClr val="tx2"/>
              </a:solidFill>
            </a:endParaRPr>
          </a:p>
          <a:p>
            <a:r>
              <a:rPr lang="en-GB" sz="900" noProof="0" dirty="0">
                <a:solidFill>
                  <a:schemeClr val="tx2"/>
                </a:solidFill>
              </a:rPr>
              <a:t>ADC, antibody-drug conjugate; AUC, area-under-curve; BICR, blinded independent central review; chemo, chemotherapy; CNS, central nervous system; DoR, duration of response; ECOG PS, Eastern Cooperative Oncology Group performance status; IV, intravenous; NSCLC, non-small cell lung cancer; </a:t>
            </a:r>
            <a:r>
              <a:rPr lang="en-GB" sz="900" dirty="0">
                <a:solidFill>
                  <a:schemeClr val="tx2"/>
                </a:solidFill>
              </a:rPr>
              <a:t>ORR, overall response rate; </a:t>
            </a:r>
            <a:r>
              <a:rPr lang="en-GB" sz="900" noProof="0" dirty="0">
                <a:solidFill>
                  <a:schemeClr val="tx2"/>
                </a:solidFill>
              </a:rPr>
              <a:t>OS, overall survival; PFS(2), progression-free survival (2); Q3W, every 3 weeks; R, randomisation; RECIST, Response Evaluation Criteria in Solid Tumours; SOC, standard of care; T-DXd, trastuzumab deruxtecan </a:t>
            </a:r>
            <a:endParaRPr lang="en-GB" sz="900" baseline="30000" noProof="0" dirty="0">
              <a:solidFill>
                <a:schemeClr val="tx2"/>
              </a:solidFill>
            </a:endParaRPr>
          </a:p>
          <a:p>
            <a:r>
              <a:rPr lang="en-GB" sz="900" noProof="0" dirty="0">
                <a:solidFill>
                  <a:schemeClr val="tx2"/>
                </a:solidFill>
              </a:rPr>
              <a:t>Rotow J, et al. Abstract PL03.08, WCLC 2026 (oral presentation)</a:t>
            </a:r>
          </a:p>
        </p:txBody>
      </p:sp>
      <p:sp>
        <p:nvSpPr>
          <p:cNvPr id="5" name="Slide Number Placeholder 4">
            <a:extLst>
              <a:ext uri="{FF2B5EF4-FFF2-40B4-BE49-F238E27FC236}">
                <a16:creationId xmlns:a16="http://schemas.microsoft.com/office/drawing/2014/main" id="{D952EAED-E26F-BE81-1675-65BF6BEA317E}"/>
              </a:ext>
            </a:extLst>
          </p:cNvPr>
          <p:cNvSpPr>
            <a:spLocks noGrp="1"/>
          </p:cNvSpPr>
          <p:nvPr>
            <p:ph type="sldNum" sz="quarter" idx="4"/>
          </p:nvPr>
        </p:nvSpPr>
        <p:spPr>
          <a:xfrm>
            <a:off x="10800523" y="6428359"/>
            <a:ext cx="781877" cy="365125"/>
          </a:xfrm>
        </p:spPr>
        <p:txBody>
          <a:bodyPr/>
          <a:lstStyle/>
          <a:p>
            <a:fld id="{FCE43C0F-8A7B-3A4B-9DB5-B3472E36E833}" type="slidenum">
              <a:rPr lang="en-GB" noProof="0" smtClean="0"/>
              <a:pPr/>
              <a:t>7</a:t>
            </a:fld>
            <a:endParaRPr lang="en-GB" noProof="0" dirty="0"/>
          </a:p>
        </p:txBody>
      </p:sp>
      <p:sp>
        <p:nvSpPr>
          <p:cNvPr id="2" name="Rounded Rectangle 1">
            <a:extLst>
              <a:ext uri="{FF2B5EF4-FFF2-40B4-BE49-F238E27FC236}">
                <a16:creationId xmlns:a16="http://schemas.microsoft.com/office/drawing/2014/main" id="{0E7609A5-3D32-E9C6-433B-0A814B3E71F4}"/>
              </a:ext>
            </a:extLst>
          </p:cNvPr>
          <p:cNvSpPr/>
          <p:nvPr/>
        </p:nvSpPr>
        <p:spPr>
          <a:xfrm>
            <a:off x="6600056" y="2915400"/>
            <a:ext cx="2592288" cy="648000"/>
          </a:xfrm>
          <a:prstGeom prst="roundRect">
            <a:avLst>
              <a:gd name="adj" fmla="val 12117"/>
            </a:avLst>
          </a:prstGeom>
          <a:solidFill>
            <a:schemeClr val="accent1"/>
          </a:solidFill>
          <a:ln w="22225">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GB" sz="1200" b="1" noProof="0" dirty="0">
                <a:solidFill>
                  <a:schemeClr val="bg1"/>
                </a:solidFill>
                <a:latin typeface="Arial" panose="020B0604020202020204" pitchFamily="34" charset="0"/>
                <a:cs typeface="Arial" panose="020B0604020202020204" pitchFamily="34" charset="0"/>
              </a:rPr>
              <a:t>T-DXd</a:t>
            </a:r>
            <a:r>
              <a:rPr lang="en-GB" sz="1200" b="1" baseline="30000" noProof="0" dirty="0">
                <a:solidFill>
                  <a:schemeClr val="bg1"/>
                </a:solidFill>
                <a:latin typeface="Arial" panose="020B0604020202020204" pitchFamily="34" charset="0"/>
                <a:cs typeface="Arial" panose="020B0604020202020204" pitchFamily="34" charset="0"/>
              </a:rPr>
              <a:t>a</a:t>
            </a:r>
            <a:br>
              <a:rPr lang="en-GB" sz="1200" b="1" noProof="0" dirty="0">
                <a:solidFill>
                  <a:schemeClr val="bg1"/>
                </a:solidFill>
                <a:latin typeface="Arial" panose="020B0604020202020204" pitchFamily="34" charset="0"/>
                <a:cs typeface="Arial" panose="020B0604020202020204" pitchFamily="34" charset="0"/>
              </a:rPr>
            </a:br>
            <a:r>
              <a:rPr lang="en-GB" sz="1200" noProof="0" dirty="0">
                <a:latin typeface="Arial" panose="020B0604020202020204" pitchFamily="34" charset="0"/>
                <a:cs typeface="Arial" panose="020B0604020202020204" pitchFamily="34" charset="0"/>
              </a:rPr>
              <a:t>(n=227)</a:t>
            </a:r>
          </a:p>
        </p:txBody>
      </p:sp>
      <p:sp>
        <p:nvSpPr>
          <p:cNvPr id="3" name="Rounded Rectangle 2">
            <a:extLst>
              <a:ext uri="{FF2B5EF4-FFF2-40B4-BE49-F238E27FC236}">
                <a16:creationId xmlns:a16="http://schemas.microsoft.com/office/drawing/2014/main" id="{7A86D6BB-F9AF-A857-5FCC-5A6BDFB17A4E}"/>
              </a:ext>
            </a:extLst>
          </p:cNvPr>
          <p:cNvSpPr/>
          <p:nvPr/>
        </p:nvSpPr>
        <p:spPr>
          <a:xfrm>
            <a:off x="6600056" y="3923584"/>
            <a:ext cx="2592288" cy="648000"/>
          </a:xfrm>
          <a:prstGeom prst="roundRect">
            <a:avLst>
              <a:gd name="adj" fmla="val 12117"/>
            </a:avLst>
          </a:prstGeom>
          <a:solidFill>
            <a:schemeClr val="tx2"/>
          </a:solidFill>
          <a:ln w="22225">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GB" sz="1200" b="1" noProof="0" dirty="0">
                <a:solidFill>
                  <a:schemeClr val="bg1"/>
                </a:solidFill>
                <a:latin typeface="Arial" panose="020B0604020202020204" pitchFamily="34" charset="0"/>
                <a:cs typeface="Arial" panose="020B0604020202020204" pitchFamily="34" charset="0"/>
              </a:rPr>
              <a:t>Pembro</a:t>
            </a:r>
            <a:r>
              <a:rPr lang="en-GB" sz="1200" b="1" baseline="30000" noProof="0" dirty="0">
                <a:solidFill>
                  <a:schemeClr val="bg1"/>
                </a:solidFill>
                <a:latin typeface="Arial" panose="020B0604020202020204" pitchFamily="34" charset="0"/>
                <a:cs typeface="Arial" panose="020B0604020202020204" pitchFamily="34" charset="0"/>
              </a:rPr>
              <a:t>b</a:t>
            </a:r>
            <a:r>
              <a:rPr lang="en-GB" sz="1200" b="1" noProof="0" dirty="0">
                <a:solidFill>
                  <a:schemeClr val="bg1"/>
                </a:solidFill>
                <a:latin typeface="Arial" panose="020B0604020202020204" pitchFamily="34" charset="0"/>
                <a:cs typeface="Arial" panose="020B0604020202020204" pitchFamily="34" charset="0"/>
              </a:rPr>
              <a:t> + platinum chemo</a:t>
            </a:r>
            <a:r>
              <a:rPr lang="en-GB" sz="1200" b="1" baseline="30000" noProof="0" dirty="0">
                <a:solidFill>
                  <a:schemeClr val="bg1"/>
                </a:solidFill>
                <a:latin typeface="Arial" panose="020B0604020202020204" pitchFamily="34" charset="0"/>
                <a:cs typeface="Arial" panose="020B0604020202020204" pitchFamily="34" charset="0"/>
              </a:rPr>
              <a:t>c</a:t>
            </a:r>
            <a:r>
              <a:rPr lang="en-GB" sz="1200" b="1" noProof="0" dirty="0">
                <a:solidFill>
                  <a:schemeClr val="bg1"/>
                </a:solidFill>
                <a:latin typeface="Arial" panose="020B0604020202020204" pitchFamily="34" charset="0"/>
                <a:cs typeface="Arial" panose="020B0604020202020204" pitchFamily="34" charset="0"/>
              </a:rPr>
              <a:t> + pemetrexed</a:t>
            </a:r>
            <a:r>
              <a:rPr lang="en-GB" sz="1200" b="1" baseline="30000" noProof="0" dirty="0">
                <a:solidFill>
                  <a:schemeClr val="bg1"/>
                </a:solidFill>
                <a:latin typeface="Arial" panose="020B0604020202020204" pitchFamily="34" charset="0"/>
                <a:cs typeface="Arial" panose="020B0604020202020204" pitchFamily="34" charset="0"/>
              </a:rPr>
              <a:t>d</a:t>
            </a:r>
            <a:br>
              <a:rPr lang="en-GB" sz="1200" noProof="0" dirty="0">
                <a:latin typeface="Arial" panose="020B0604020202020204" pitchFamily="34" charset="0"/>
                <a:cs typeface="Arial" panose="020B0604020202020204" pitchFamily="34" charset="0"/>
              </a:rPr>
            </a:br>
            <a:r>
              <a:rPr lang="en-GB" sz="1200" noProof="0" dirty="0">
                <a:latin typeface="Arial" panose="020B0604020202020204" pitchFamily="34" charset="0"/>
                <a:cs typeface="Arial" panose="020B0604020202020204" pitchFamily="34" charset="0"/>
              </a:rPr>
              <a:t>(n=227)</a:t>
            </a:r>
          </a:p>
        </p:txBody>
      </p:sp>
      <p:sp>
        <p:nvSpPr>
          <p:cNvPr id="9" name="Oval 8">
            <a:extLst>
              <a:ext uri="{FF2B5EF4-FFF2-40B4-BE49-F238E27FC236}">
                <a16:creationId xmlns:a16="http://schemas.microsoft.com/office/drawing/2014/main" id="{56B95C83-E076-4F2E-79CB-0904A57DEA31}"/>
              </a:ext>
            </a:extLst>
          </p:cNvPr>
          <p:cNvSpPr/>
          <p:nvPr/>
        </p:nvSpPr>
        <p:spPr>
          <a:xfrm>
            <a:off x="5528677" y="3512441"/>
            <a:ext cx="473040" cy="473040"/>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lIns="0" rIns="0" rtlCol="0" anchor="ct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R</a:t>
            </a:r>
            <a:br>
              <a:rPr kumimoji="0" lang="en-GB"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GB" sz="1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1:1</a:t>
            </a:r>
          </a:p>
        </p:txBody>
      </p:sp>
      <p:cxnSp>
        <p:nvCxnSpPr>
          <p:cNvPr id="10" name="Straight Connector 9">
            <a:extLst>
              <a:ext uri="{FF2B5EF4-FFF2-40B4-BE49-F238E27FC236}">
                <a16:creationId xmlns:a16="http://schemas.microsoft.com/office/drawing/2014/main" id="{3946F587-FF5E-9A00-361F-E0F6B41AE927}"/>
              </a:ext>
            </a:extLst>
          </p:cNvPr>
          <p:cNvCxnSpPr>
            <a:cxnSpLocks/>
          </p:cNvCxnSpPr>
          <p:nvPr/>
        </p:nvCxnSpPr>
        <p:spPr>
          <a:xfrm>
            <a:off x="4376549" y="3748961"/>
            <a:ext cx="1132013" cy="0"/>
          </a:xfrm>
          <a:prstGeom prst="line">
            <a:avLst/>
          </a:prstGeom>
          <a:ln w="25400">
            <a:solidFill>
              <a:schemeClr val="accent6"/>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3E5C35E9-2201-C73D-A60D-5507494755BA}"/>
              </a:ext>
            </a:extLst>
          </p:cNvPr>
          <p:cNvCxnSpPr>
            <a:cxnSpLocks/>
          </p:cNvCxnSpPr>
          <p:nvPr/>
        </p:nvCxnSpPr>
        <p:spPr>
          <a:xfrm>
            <a:off x="6305383" y="3239400"/>
            <a:ext cx="296021" cy="0"/>
          </a:xfrm>
          <a:prstGeom prst="line">
            <a:avLst/>
          </a:prstGeom>
          <a:ln w="25400">
            <a:solidFill>
              <a:schemeClr val="accent6"/>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8BBA1F90-0C9B-E02A-4DA8-097B775DC7C7}"/>
              </a:ext>
            </a:extLst>
          </p:cNvPr>
          <p:cNvCxnSpPr>
            <a:cxnSpLocks/>
          </p:cNvCxnSpPr>
          <p:nvPr/>
        </p:nvCxnSpPr>
        <p:spPr>
          <a:xfrm>
            <a:off x="6305383" y="4247584"/>
            <a:ext cx="296021" cy="0"/>
          </a:xfrm>
          <a:prstGeom prst="line">
            <a:avLst/>
          </a:prstGeom>
          <a:ln w="25400">
            <a:solidFill>
              <a:schemeClr val="accent6"/>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74A9EA65-4C12-AF81-11C9-B9713C5B85D6}"/>
              </a:ext>
            </a:extLst>
          </p:cNvPr>
          <p:cNvCxnSpPr>
            <a:cxnSpLocks/>
          </p:cNvCxnSpPr>
          <p:nvPr/>
        </p:nvCxnSpPr>
        <p:spPr>
          <a:xfrm flipV="1">
            <a:off x="6314272" y="3236199"/>
            <a:ext cx="0" cy="1025525"/>
          </a:xfrm>
          <a:prstGeom prst="line">
            <a:avLst/>
          </a:prstGeom>
          <a:ln w="25400">
            <a:solidFill>
              <a:schemeClr val="accent6"/>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A8B8C20-02C6-82C2-1AC1-031390EE25F6}"/>
              </a:ext>
            </a:extLst>
          </p:cNvPr>
          <p:cNvCxnSpPr>
            <a:cxnSpLocks/>
          </p:cNvCxnSpPr>
          <p:nvPr/>
        </p:nvCxnSpPr>
        <p:spPr>
          <a:xfrm>
            <a:off x="5993656" y="3748961"/>
            <a:ext cx="324000" cy="0"/>
          </a:xfrm>
          <a:prstGeom prst="line">
            <a:avLst/>
          </a:prstGeom>
          <a:ln w="25400">
            <a:solidFill>
              <a:schemeClr val="accent6"/>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6" name="Rounded Rectangle 15">
            <a:extLst>
              <a:ext uri="{FF2B5EF4-FFF2-40B4-BE49-F238E27FC236}">
                <a16:creationId xmlns:a16="http://schemas.microsoft.com/office/drawing/2014/main" id="{D4C75DCD-4D4E-9907-2E1B-617D5F0A3480}"/>
              </a:ext>
            </a:extLst>
          </p:cNvPr>
          <p:cNvSpPr/>
          <p:nvPr/>
        </p:nvSpPr>
        <p:spPr>
          <a:xfrm>
            <a:off x="619125" y="2915400"/>
            <a:ext cx="4540771" cy="1728192"/>
          </a:xfrm>
          <a:prstGeom prst="roundRect">
            <a:avLst>
              <a:gd name="adj" fmla="val 6673"/>
            </a:avLst>
          </a:prstGeom>
          <a:solidFill>
            <a:schemeClr val="bg1"/>
          </a:solidFill>
          <a:ln w="2222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300"/>
              </a:spcAft>
              <a:buClr>
                <a:srgbClr val="C6573B"/>
              </a:buClr>
              <a:buSzTx/>
              <a:buFontTx/>
              <a:buNone/>
              <a:tabLst/>
              <a:defRPr/>
            </a:pPr>
            <a:r>
              <a:rPr kumimoji="0" lang="en-GB" sz="1400" b="1" i="0" u="none" strike="noStrike" kern="120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rPr>
              <a:t>Patients</a:t>
            </a:r>
            <a:endParaRPr lang="en-GB" sz="1400" noProof="0" dirty="0">
              <a:solidFill>
                <a:schemeClr val="accent1"/>
              </a:solidFill>
              <a:latin typeface="Arial" panose="020B0604020202020204" pitchFamily="34" charset="0"/>
              <a:cs typeface="Arial" panose="020B0604020202020204" pitchFamily="34" charset="0"/>
            </a:endParaRPr>
          </a:p>
          <a:p>
            <a:pPr marL="171450" indent="-171450">
              <a:buClr>
                <a:schemeClr val="accent1"/>
              </a:buClr>
              <a:buFont typeface="Arial" panose="020B0604020202020204" pitchFamily="34" charset="0"/>
              <a:buChar char="•"/>
            </a:pPr>
            <a:r>
              <a:rPr lang="en-GB" sz="1200" noProof="0" dirty="0">
                <a:solidFill>
                  <a:schemeClr val="tx1"/>
                </a:solidFill>
                <a:latin typeface="Arial" panose="020B0604020202020204" pitchFamily="34" charset="0"/>
                <a:cs typeface="Arial" panose="020B0604020202020204" pitchFamily="34" charset="0"/>
              </a:rPr>
              <a:t>Unresectable locally advanced or metastatic non-squamous NSCLC</a:t>
            </a:r>
          </a:p>
          <a:p>
            <a:pPr marL="171450" indent="-171450">
              <a:buClr>
                <a:schemeClr val="accent1"/>
              </a:buClr>
              <a:buFont typeface="Arial" panose="020B0604020202020204" pitchFamily="34" charset="0"/>
              <a:buChar char="•"/>
            </a:pPr>
            <a:r>
              <a:rPr lang="en-GB" sz="1200" noProof="0" dirty="0">
                <a:solidFill>
                  <a:schemeClr val="tx1"/>
                </a:solidFill>
                <a:latin typeface="Arial" panose="020B0604020202020204" pitchFamily="34" charset="0"/>
                <a:cs typeface="Arial" panose="020B0604020202020204" pitchFamily="34" charset="0"/>
              </a:rPr>
              <a:t>Treatment naïve for advanced disease </a:t>
            </a:r>
          </a:p>
          <a:p>
            <a:pPr marL="171450" indent="-171450">
              <a:buClr>
                <a:schemeClr val="accent1"/>
              </a:buClr>
              <a:buFont typeface="Arial" panose="020B0604020202020204" pitchFamily="34" charset="0"/>
              <a:buChar char="•"/>
            </a:pPr>
            <a:r>
              <a:rPr lang="en-GB" sz="1200" i="1" noProof="0" dirty="0">
                <a:solidFill>
                  <a:schemeClr val="tx1"/>
                </a:solidFill>
                <a:latin typeface="Arial" panose="020B0604020202020204" pitchFamily="34" charset="0"/>
                <a:cs typeface="Arial" panose="020B0604020202020204" pitchFamily="34" charset="0"/>
              </a:rPr>
              <a:t>HER2 </a:t>
            </a:r>
            <a:r>
              <a:rPr lang="en-GB" sz="1200" noProof="0" dirty="0">
                <a:solidFill>
                  <a:schemeClr val="tx1"/>
                </a:solidFill>
                <a:latin typeface="Arial" panose="020B0604020202020204" pitchFamily="34" charset="0"/>
                <a:cs typeface="Arial" panose="020B0604020202020204" pitchFamily="34" charset="0"/>
              </a:rPr>
              <a:t>exon 19 or 20 mutation by central/local test</a:t>
            </a:r>
          </a:p>
          <a:p>
            <a:pPr marL="171450" indent="-171450">
              <a:buClr>
                <a:schemeClr val="accent1"/>
              </a:buClr>
              <a:buFont typeface="Arial" panose="020B0604020202020204" pitchFamily="34" charset="0"/>
              <a:buChar char="•"/>
            </a:pPr>
            <a:r>
              <a:rPr lang="en-GB" sz="1200" noProof="0" dirty="0">
                <a:solidFill>
                  <a:schemeClr val="tx1"/>
                </a:solidFill>
                <a:latin typeface="Arial" panose="020B0604020202020204" pitchFamily="34" charset="0"/>
                <a:cs typeface="Arial" panose="020B0604020202020204" pitchFamily="34" charset="0"/>
              </a:rPr>
              <a:t>ECOG PS 0 or 1</a:t>
            </a:r>
          </a:p>
          <a:p>
            <a:pPr marL="171450" indent="-171450">
              <a:buClr>
                <a:schemeClr val="accent1"/>
              </a:buClr>
              <a:buFont typeface="Arial" panose="020B0604020202020204" pitchFamily="34" charset="0"/>
              <a:buChar char="•"/>
            </a:pPr>
            <a:r>
              <a:rPr lang="en-GB" sz="1200" noProof="0" dirty="0">
                <a:solidFill>
                  <a:schemeClr val="tx1"/>
                </a:solidFill>
                <a:latin typeface="Arial" panose="020B0604020202020204" pitchFamily="34" charset="0"/>
                <a:cs typeface="Arial" panose="020B0604020202020204" pitchFamily="34" charset="0"/>
              </a:rPr>
              <a:t>Asymptomatic/stable/treated brain metastases permitted</a:t>
            </a:r>
          </a:p>
          <a:p>
            <a:pPr marL="171450" indent="-171450">
              <a:buClr>
                <a:schemeClr val="accent1"/>
              </a:buClr>
              <a:buFont typeface="Arial" panose="020B0604020202020204" pitchFamily="34" charset="0"/>
              <a:buChar char="•"/>
            </a:pPr>
            <a:r>
              <a:rPr lang="en-GB" sz="1200" noProof="0" dirty="0">
                <a:solidFill>
                  <a:schemeClr val="tx1"/>
                </a:solidFill>
                <a:latin typeface="Arial" panose="020B0604020202020204" pitchFamily="34" charset="0"/>
                <a:cs typeface="Arial" panose="020B0604020202020204" pitchFamily="34" charset="0"/>
              </a:rPr>
              <a:t>≥1 measurable lesion per RECIST 1.1</a:t>
            </a:r>
          </a:p>
        </p:txBody>
      </p:sp>
      <p:sp>
        <p:nvSpPr>
          <p:cNvPr id="19" name="Rectangle: Rounded Corners 7">
            <a:extLst>
              <a:ext uri="{FF2B5EF4-FFF2-40B4-BE49-F238E27FC236}">
                <a16:creationId xmlns:a16="http://schemas.microsoft.com/office/drawing/2014/main" id="{89B49200-9AE4-1C76-9E23-5CE94CD62337}"/>
              </a:ext>
            </a:extLst>
          </p:cNvPr>
          <p:cNvSpPr/>
          <p:nvPr/>
        </p:nvSpPr>
        <p:spPr>
          <a:xfrm>
            <a:off x="9417108" y="2915400"/>
            <a:ext cx="2079491" cy="1656184"/>
          </a:xfrm>
          <a:prstGeom prst="roundRect">
            <a:avLst>
              <a:gd name="adj" fmla="val 4187"/>
            </a:avLst>
          </a:prstGeom>
          <a:solidFill>
            <a:schemeClr val="accent6">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300"/>
              </a:spcAft>
              <a:buClr>
                <a:srgbClr val="C6573B"/>
              </a:buClr>
              <a:buSzTx/>
              <a:buFontTx/>
              <a:buNone/>
              <a:tabLst/>
              <a:defRPr/>
            </a:pPr>
            <a:r>
              <a:rPr kumimoji="0" lang="en-GB" sz="14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Endpoints</a:t>
            </a:r>
          </a:p>
          <a:p>
            <a:pPr marL="0" marR="0" lvl="0" indent="0" algn="l" defTabSz="457200" rtl="0" eaLnBrk="1" fontAlgn="auto" latinLnBrk="0" hangingPunct="1">
              <a:lnSpc>
                <a:spcPct val="100000"/>
              </a:lnSpc>
              <a:spcBef>
                <a:spcPts val="0"/>
              </a:spcBef>
              <a:buClr>
                <a:srgbClr val="C6573B"/>
              </a:buClr>
              <a:buSzTx/>
              <a:buFontTx/>
              <a:buNone/>
              <a:tabLst/>
              <a:defRPr/>
            </a:pPr>
            <a:r>
              <a:rPr kumimoji="0" lang="en-GB"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Primary:</a:t>
            </a:r>
            <a:r>
              <a:rPr kumimoji="0" lang="en-GB" sz="1200" b="1" i="0" u="none" strike="noStrike" kern="1200" cap="none" spc="0" normalizeH="0" baseline="30000" noProof="0" dirty="0">
                <a:ln>
                  <a:noFill/>
                </a:ln>
                <a:solidFill>
                  <a:schemeClr val="tx1"/>
                </a:solidFill>
                <a:effectLst/>
                <a:uLnTx/>
                <a:uFillTx/>
                <a:latin typeface="Arial" panose="020B0604020202020204" pitchFamily="34" charset="0"/>
                <a:ea typeface="+mn-ea"/>
                <a:cs typeface="Arial" panose="020B0604020202020204" pitchFamily="34" charset="0"/>
              </a:rPr>
              <a:t>e</a:t>
            </a:r>
          </a:p>
          <a:p>
            <a:pPr marL="184150" marR="0" lvl="0" indent="-184150" algn="l" defTabSz="457200" rtl="0" eaLnBrk="1" fontAlgn="auto" latinLnBrk="0" hangingPunct="1">
              <a:lnSpc>
                <a:spcPct val="100000"/>
              </a:lnSpc>
              <a:spcBef>
                <a:spcPts val="0"/>
              </a:spcBef>
              <a:spcAft>
                <a:spcPts val="300"/>
              </a:spcAft>
              <a:buClr>
                <a:srgbClr val="C6573B"/>
              </a:buClr>
              <a:buSzTx/>
              <a:buFont typeface="Arial" panose="020B0604020202020204" pitchFamily="34" charset="0"/>
              <a:buChar char="•"/>
              <a:tabLst>
                <a:tab pos="1011238" algn="l"/>
                <a:tab pos="1774825" algn="l"/>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PFS </a:t>
            </a:r>
            <a:r>
              <a:rPr kumimoji="0" lang="en-GB" sz="12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(BICR)</a:t>
            </a:r>
            <a:endParaRPr kumimoji="0" lang="en-GB" sz="1200" b="0" i="0" u="none" strike="noStrike" kern="1200" cap="none" spc="0" normalizeH="0" baseline="3000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R="0" lvl="0" algn="l" defTabSz="457200" rtl="0" eaLnBrk="1" fontAlgn="auto" latinLnBrk="0" hangingPunct="1">
              <a:lnSpc>
                <a:spcPct val="100000"/>
              </a:lnSpc>
              <a:spcBef>
                <a:spcPts val="0"/>
              </a:spcBef>
              <a:buClr>
                <a:srgbClr val="C6573B"/>
              </a:buClr>
              <a:buSzTx/>
              <a:tabLst>
                <a:tab pos="1011238" algn="l"/>
                <a:tab pos="1774825" algn="l"/>
              </a:tabLst>
              <a:defRPr/>
            </a:pPr>
            <a:r>
              <a:rPr lang="en-GB" sz="1200" b="1" noProof="0" dirty="0">
                <a:solidFill>
                  <a:schemeClr val="tx1"/>
                </a:solidFill>
                <a:latin typeface="Arial" panose="020B0604020202020204" pitchFamily="34" charset="0"/>
                <a:cs typeface="Arial" panose="020B0604020202020204" pitchFamily="34" charset="0"/>
              </a:rPr>
              <a:t>Secondary:</a:t>
            </a:r>
          </a:p>
          <a:p>
            <a:pPr marL="184150" indent="-184150">
              <a:buClr>
                <a:schemeClr val="accent1"/>
              </a:buClr>
              <a:buFont typeface="Arial" panose="020B0604020202020204" pitchFamily="34" charset="0"/>
              <a:buChar char="•"/>
              <a:tabLst>
                <a:tab pos="1011238" algn="l"/>
                <a:tab pos="1774825" algn="l"/>
              </a:tabLst>
              <a:defRPr/>
            </a:pPr>
            <a:r>
              <a:rPr lang="en-GB" sz="1200" noProof="0" dirty="0">
                <a:solidFill>
                  <a:schemeClr val="tx1"/>
                </a:solidFill>
                <a:latin typeface="Arial" panose="020B0604020202020204" pitchFamily="34" charset="0"/>
                <a:cs typeface="Arial" panose="020B0604020202020204" pitchFamily="34" charset="0"/>
              </a:rPr>
              <a:t>OS</a:t>
            </a:r>
            <a:r>
              <a:rPr lang="en-GB" sz="1200" baseline="30000" noProof="0" dirty="0">
                <a:solidFill>
                  <a:schemeClr val="tx1"/>
                </a:solidFill>
                <a:latin typeface="Arial" panose="020B0604020202020204" pitchFamily="34" charset="0"/>
                <a:cs typeface="Arial" panose="020B0604020202020204" pitchFamily="34" charset="0"/>
              </a:rPr>
              <a:t>f</a:t>
            </a:r>
            <a:endParaRPr lang="en-GB" sz="1200" noProof="0" dirty="0">
              <a:solidFill>
                <a:schemeClr val="tx1"/>
              </a:solidFill>
              <a:latin typeface="Arial" panose="020B0604020202020204" pitchFamily="34" charset="0"/>
              <a:cs typeface="Arial" panose="020B0604020202020204" pitchFamily="34" charset="0"/>
            </a:endParaRPr>
          </a:p>
          <a:p>
            <a:pPr marL="184150" indent="-184150">
              <a:buClr>
                <a:schemeClr val="accent1"/>
              </a:buClr>
              <a:buFont typeface="Arial" panose="020B0604020202020204" pitchFamily="34" charset="0"/>
              <a:buChar char="•"/>
              <a:tabLst>
                <a:tab pos="1011238" algn="l"/>
                <a:tab pos="1774825" algn="l"/>
              </a:tabLst>
              <a:defRPr/>
            </a:pPr>
            <a:r>
              <a:rPr lang="en-GB" sz="1200" noProof="0" dirty="0">
                <a:solidFill>
                  <a:schemeClr val="tx1"/>
                </a:solidFill>
                <a:latin typeface="Arial" panose="020B0604020202020204" pitchFamily="34" charset="0"/>
                <a:cs typeface="Arial" panose="020B0604020202020204" pitchFamily="34" charset="0"/>
              </a:rPr>
              <a:t>ORR and DoR (BICR)</a:t>
            </a:r>
          </a:p>
          <a:p>
            <a:pPr marL="184150" indent="-184150">
              <a:buClr>
                <a:schemeClr val="accent1"/>
              </a:buClr>
              <a:buFont typeface="Arial" panose="020B0604020202020204" pitchFamily="34" charset="0"/>
              <a:buChar char="•"/>
              <a:tabLst>
                <a:tab pos="1011238" algn="l"/>
                <a:tab pos="1774825" algn="l"/>
              </a:tabLst>
              <a:defRPr/>
            </a:pPr>
            <a:r>
              <a:rPr lang="en-GB" sz="1200" noProof="0" dirty="0">
                <a:solidFill>
                  <a:schemeClr val="tx1"/>
                </a:solidFill>
                <a:latin typeface="Arial" panose="020B0604020202020204" pitchFamily="34" charset="0"/>
                <a:cs typeface="Arial" panose="020B0604020202020204" pitchFamily="34" charset="0"/>
              </a:rPr>
              <a:t>PFS2 (investigator)</a:t>
            </a:r>
            <a:endParaRPr lang="en-GB" sz="1200" baseline="30000" noProof="0" dirty="0">
              <a:solidFill>
                <a:schemeClr val="tx1"/>
              </a:solidFill>
              <a:latin typeface="Arial" panose="020B0604020202020204" pitchFamily="34" charset="0"/>
              <a:cs typeface="Arial" panose="020B0604020202020204" pitchFamily="34" charset="0"/>
            </a:endParaRPr>
          </a:p>
          <a:p>
            <a:pPr marL="171450" indent="-171450">
              <a:buClr>
                <a:schemeClr val="accent1"/>
              </a:buClr>
              <a:buFont typeface="Arial" panose="020B0604020202020204" pitchFamily="34" charset="0"/>
              <a:buChar char="•"/>
            </a:pPr>
            <a:r>
              <a:rPr lang="en-GB" sz="1200" noProof="0" dirty="0">
                <a:solidFill>
                  <a:schemeClr val="tx1"/>
                </a:solidFill>
                <a:latin typeface="Arial" panose="020B0604020202020204" pitchFamily="34" charset="0"/>
                <a:cs typeface="Arial" panose="020B0604020202020204" pitchFamily="34" charset="0"/>
              </a:rPr>
              <a:t>Safety and tolerability</a:t>
            </a:r>
          </a:p>
        </p:txBody>
      </p:sp>
      <p:sp>
        <p:nvSpPr>
          <p:cNvPr id="20" name="TextBox 19">
            <a:extLst>
              <a:ext uri="{FF2B5EF4-FFF2-40B4-BE49-F238E27FC236}">
                <a16:creationId xmlns:a16="http://schemas.microsoft.com/office/drawing/2014/main" id="{D57A187F-2DE1-7840-23EE-E420C7A7A044}"/>
              </a:ext>
            </a:extLst>
          </p:cNvPr>
          <p:cNvSpPr txBox="1"/>
          <p:nvPr/>
        </p:nvSpPr>
        <p:spPr>
          <a:xfrm>
            <a:off x="5537570" y="4050140"/>
            <a:ext cx="455254" cy="166199"/>
          </a:xfrm>
          <a:prstGeom prst="rect">
            <a:avLst/>
          </a:prstGeom>
          <a:noFill/>
        </p:spPr>
        <p:txBody>
          <a:bodyPr wrap="none" lIns="0" tIns="0" rIns="0" bIns="0" rtlCol="0">
            <a:spAutoFit/>
          </a:bodyPr>
          <a:lstStyle/>
          <a:p>
            <a:pPr algn="ctr">
              <a:lnSpc>
                <a:spcPct val="90000"/>
              </a:lnSpc>
            </a:pPr>
            <a:r>
              <a:rPr lang="en-GB" sz="1200" noProof="0" dirty="0">
                <a:latin typeface="Arial" panose="020B0604020202020204" pitchFamily="34" charset="0"/>
                <a:ea typeface="Aileron" charset="0"/>
                <a:cs typeface="Arial" panose="020B0604020202020204" pitchFamily="34" charset="0"/>
              </a:rPr>
              <a:t>N=454</a:t>
            </a:r>
          </a:p>
        </p:txBody>
      </p:sp>
      <p:sp>
        <p:nvSpPr>
          <p:cNvPr id="25" name="TextBox 24">
            <a:extLst>
              <a:ext uri="{FF2B5EF4-FFF2-40B4-BE49-F238E27FC236}">
                <a16:creationId xmlns:a16="http://schemas.microsoft.com/office/drawing/2014/main" id="{984D3B3F-5421-1DF6-4E67-9F7EE5E00021}"/>
              </a:ext>
            </a:extLst>
          </p:cNvPr>
          <p:cNvSpPr txBox="1"/>
          <p:nvPr/>
        </p:nvSpPr>
        <p:spPr>
          <a:xfrm>
            <a:off x="742008" y="4737666"/>
            <a:ext cx="3215624" cy="523220"/>
          </a:xfrm>
          <a:prstGeom prst="rect">
            <a:avLst/>
          </a:prstGeom>
          <a:noFill/>
        </p:spPr>
        <p:txBody>
          <a:bodyPr wrap="none" lIns="0" tIns="0" rIns="0" bIns="0" rtlCol="0">
            <a:spAutoFit/>
          </a:bodyPr>
          <a:lstStyle/>
          <a:p>
            <a:pPr lvl="0">
              <a:buClr>
                <a:srgbClr val="C6573B"/>
              </a:buClr>
              <a:defRPr/>
            </a:pPr>
            <a:r>
              <a:rPr lang="en-GB" sz="1100" b="1" noProof="0" dirty="0">
                <a:latin typeface="Arial" panose="020B0604020202020204" pitchFamily="34" charset="0"/>
                <a:cs typeface="Arial" panose="020B0604020202020204" pitchFamily="34" charset="0"/>
              </a:rPr>
              <a:t>Stratification factor</a:t>
            </a:r>
            <a:endParaRPr lang="en-GB" sz="1100" noProof="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100" noProof="0" dirty="0">
                <a:latin typeface="Arial" panose="020B0604020202020204" pitchFamily="34" charset="0"/>
                <a:cs typeface="Arial" panose="020B0604020202020204" pitchFamily="34" charset="0"/>
              </a:rPr>
              <a:t>Presence/history of brain metastases (yes vs no)</a:t>
            </a:r>
          </a:p>
          <a:p>
            <a:pPr marL="171450" indent="-171450">
              <a:buFont typeface="Arial" panose="020B0604020202020204" pitchFamily="34" charset="0"/>
              <a:buChar char="•"/>
            </a:pPr>
            <a:r>
              <a:rPr lang="en-GB" sz="1100" noProof="0" dirty="0">
                <a:latin typeface="Arial" panose="020B0604020202020204" pitchFamily="34" charset="0"/>
                <a:cs typeface="Arial" panose="020B0604020202020204" pitchFamily="34" charset="0"/>
              </a:rPr>
              <a:t>Smoking history status (ever vs never)</a:t>
            </a:r>
          </a:p>
        </p:txBody>
      </p:sp>
      <p:sp>
        <p:nvSpPr>
          <p:cNvPr id="27" name="TextBox 26">
            <a:extLst>
              <a:ext uri="{FF2B5EF4-FFF2-40B4-BE49-F238E27FC236}">
                <a16:creationId xmlns:a16="http://schemas.microsoft.com/office/drawing/2014/main" id="{7B1C21F5-A339-B44F-EDD0-09FF07AE95A2}"/>
              </a:ext>
            </a:extLst>
          </p:cNvPr>
          <p:cNvSpPr txBox="1"/>
          <p:nvPr/>
        </p:nvSpPr>
        <p:spPr>
          <a:xfrm>
            <a:off x="5735959" y="4640356"/>
            <a:ext cx="5760640" cy="688256"/>
          </a:xfrm>
          <a:prstGeom prst="rect">
            <a:avLst/>
          </a:prstGeom>
          <a:solidFill>
            <a:schemeClr val="bg2"/>
          </a:solidFill>
        </p:spPr>
        <p:txBody>
          <a:bodyPr wrap="square" lIns="36000" tIns="36000" rIns="36000" bIns="36000" rtlCol="0">
            <a:spAutoFit/>
          </a:bodyPr>
          <a:lstStyle/>
          <a:p>
            <a:pPr marL="171450" indent="-171450">
              <a:buClr>
                <a:schemeClr val="accent1"/>
              </a:buClr>
              <a:buFont typeface="Arial" panose="020B0604020202020204" pitchFamily="34" charset="0"/>
              <a:buChar char="•"/>
            </a:pPr>
            <a:r>
              <a:rPr lang="en-GB" sz="1000" noProof="0" dirty="0">
                <a:latin typeface="Arial" panose="020B0604020202020204" pitchFamily="34" charset="0"/>
                <a:cs typeface="Arial" panose="020B0604020202020204" pitchFamily="34" charset="0"/>
              </a:rPr>
              <a:t>Data cutoff for final PFS analysis / first OS interim analysis: </a:t>
            </a:r>
            <a:r>
              <a:rPr lang="en-GB" sz="1000" b="1" noProof="0" dirty="0">
                <a:latin typeface="Arial" panose="020B0604020202020204" pitchFamily="34" charset="0"/>
                <a:cs typeface="Arial" panose="020B0604020202020204" pitchFamily="34" charset="0"/>
              </a:rPr>
              <a:t>June 9, 2026</a:t>
            </a:r>
            <a:endParaRPr lang="en-GB" sz="1000" noProof="0" dirty="0">
              <a:latin typeface="Arial" panose="020B0604020202020204" pitchFamily="34" charset="0"/>
              <a:cs typeface="Arial" panose="020B0604020202020204" pitchFamily="34" charset="0"/>
            </a:endParaRPr>
          </a:p>
          <a:p>
            <a:pPr marL="490538" lvl="1" indent="-214313">
              <a:buClr>
                <a:schemeClr val="accent1"/>
              </a:buClr>
              <a:buFont typeface="System Font Regular"/>
              <a:buChar char="–"/>
            </a:pPr>
            <a:r>
              <a:rPr lang="en-GB" sz="900" noProof="0" dirty="0">
                <a:latin typeface="Arial" panose="020B0604020202020204" pitchFamily="34" charset="0"/>
                <a:cs typeface="Arial" panose="020B0604020202020204" pitchFamily="34" charset="0"/>
              </a:rPr>
              <a:t>Formal hypothesis testing for OS will be performed at second interim and final analyses only</a:t>
            </a:r>
          </a:p>
          <a:p>
            <a:pPr marL="171450" indent="-171450">
              <a:buClr>
                <a:schemeClr val="accent1"/>
              </a:buClr>
              <a:buFont typeface="Arial" panose="020B0604020202020204" pitchFamily="34" charset="0"/>
              <a:buChar char="•"/>
            </a:pPr>
            <a:r>
              <a:rPr lang="en-GB" sz="1000" noProof="0" dirty="0">
                <a:latin typeface="Arial" panose="020B0604020202020204" pitchFamily="34" charset="0"/>
                <a:cs typeface="Arial" panose="020B0604020202020204" pitchFamily="34" charset="0"/>
              </a:rPr>
              <a:t>Median (range) duration of follow up: </a:t>
            </a:r>
            <a:r>
              <a:rPr lang="en-GB" sz="1000" b="1" noProof="0" dirty="0">
                <a:solidFill>
                  <a:schemeClr val="accent1"/>
                </a:solidFill>
                <a:latin typeface="Arial" panose="020B0604020202020204" pitchFamily="34" charset="0"/>
                <a:cs typeface="Arial" panose="020B0604020202020204" pitchFamily="34" charset="0"/>
              </a:rPr>
              <a:t>21.6 months (0.4–51.1) with T-DXd </a:t>
            </a:r>
            <a:r>
              <a:rPr lang="en-GB" sz="1000" noProof="0" dirty="0">
                <a:latin typeface="Arial" panose="020B0604020202020204" pitchFamily="34" charset="0"/>
                <a:cs typeface="Arial" panose="020B0604020202020204" pitchFamily="34" charset="0"/>
              </a:rPr>
              <a:t>vs </a:t>
            </a:r>
            <a:br>
              <a:rPr lang="en-GB" sz="1000" noProof="0" dirty="0">
                <a:latin typeface="Arial" panose="020B0604020202020204" pitchFamily="34" charset="0"/>
                <a:cs typeface="Arial" panose="020B0604020202020204" pitchFamily="34" charset="0"/>
              </a:rPr>
            </a:br>
            <a:r>
              <a:rPr lang="en-GB" sz="1000" b="1" noProof="0" dirty="0">
                <a:solidFill>
                  <a:schemeClr val="tx2"/>
                </a:solidFill>
                <a:latin typeface="Arial" panose="020B0604020202020204" pitchFamily="34" charset="0"/>
                <a:cs typeface="Arial" panose="020B0604020202020204" pitchFamily="34" charset="0"/>
              </a:rPr>
              <a:t>20.4 months (0.1–52.0) with pembro + chemo</a:t>
            </a:r>
            <a:endParaRPr lang="en-GB" sz="1000" noProof="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652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B18D3-EB32-D61B-3BE5-30014A1F4A2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1FE320D-32D5-8C3B-90C5-870C27F03590}"/>
              </a:ext>
            </a:extLst>
          </p:cNvPr>
          <p:cNvSpPr>
            <a:spLocks noGrp="1"/>
          </p:cNvSpPr>
          <p:nvPr>
            <p:ph type="title"/>
          </p:nvPr>
        </p:nvSpPr>
        <p:spPr>
          <a:xfrm>
            <a:off x="619201" y="259200"/>
            <a:ext cx="10963199" cy="864000"/>
          </a:xfrm>
        </p:spPr>
        <p:txBody>
          <a:bodyPr/>
          <a:lstStyle/>
          <a:p>
            <a:r>
              <a:rPr lang="en-GB" noProof="0" dirty="0">
                <a:solidFill>
                  <a:schemeClr val="tx2"/>
                </a:solidFill>
                <a:ea typeface="Verdana" panose="020B0604030504040204" pitchFamily="34" charset="0"/>
              </a:rPr>
              <a:t>DESTINY-Lung04</a:t>
            </a:r>
            <a:r>
              <a:rPr lang="en-GB" noProof="0" dirty="0">
                <a:solidFill>
                  <a:schemeClr val="tx2"/>
                </a:solidFill>
              </a:rPr>
              <a:t>: efficacy results</a:t>
            </a:r>
          </a:p>
        </p:txBody>
      </p:sp>
      <p:sp>
        <p:nvSpPr>
          <p:cNvPr id="8" name="Content Placeholder 7">
            <a:extLst>
              <a:ext uri="{FF2B5EF4-FFF2-40B4-BE49-F238E27FC236}">
                <a16:creationId xmlns:a16="http://schemas.microsoft.com/office/drawing/2014/main" id="{B156578C-3965-F6EC-9850-3C931A6C721D}"/>
              </a:ext>
            </a:extLst>
          </p:cNvPr>
          <p:cNvSpPr>
            <a:spLocks noGrp="1"/>
          </p:cNvSpPr>
          <p:nvPr>
            <p:ph sz="quarter" idx="15"/>
          </p:nvPr>
        </p:nvSpPr>
        <p:spPr>
          <a:xfrm>
            <a:off x="620183" y="6356351"/>
            <a:ext cx="10180339" cy="365125"/>
          </a:xfrm>
        </p:spPr>
        <p:txBody>
          <a:bodyPr anchor="b" anchorCtr="0"/>
          <a:lstStyle/>
          <a:p>
            <a:endParaRPr lang="en-GB" noProof="0" dirty="0">
              <a:solidFill>
                <a:schemeClr val="tx2"/>
              </a:solidFill>
            </a:endParaRPr>
          </a:p>
          <a:p>
            <a:r>
              <a:rPr lang="en-GB" noProof="0" dirty="0">
                <a:solidFill>
                  <a:schemeClr val="tx2"/>
                </a:solidFill>
              </a:rPr>
              <a:t>Median (range) duration of follow up was 21.6 months (0.4-51.1) with T-DXd and 20.4 months (0.1-52.0) with pembro+chemo</a:t>
            </a:r>
          </a:p>
          <a:p>
            <a:r>
              <a:rPr lang="en-GB" noProof="0" dirty="0">
                <a:solidFill>
                  <a:schemeClr val="tx2"/>
                </a:solidFill>
              </a:rPr>
              <a:t>BICR, blinded independent central review; chemo, chemotherapy; CI, confidence interval; DoR, duration of response; HR, hazard ratio; ORR, overall response rate; OS, overall survival; PFS, progression-free survival; T-DXd, trastuzumab deruxtecan </a:t>
            </a:r>
          </a:p>
          <a:p>
            <a:r>
              <a:rPr lang="en-GB" noProof="0" dirty="0">
                <a:solidFill>
                  <a:schemeClr val="tx2"/>
                </a:solidFill>
              </a:rPr>
              <a:t>Rotow J, et al. Abstract PL03.08, WCLC 2026 (oral presentation)</a:t>
            </a:r>
          </a:p>
        </p:txBody>
      </p:sp>
      <p:sp>
        <p:nvSpPr>
          <p:cNvPr id="5" name="Slide Number Placeholder 4">
            <a:extLst>
              <a:ext uri="{FF2B5EF4-FFF2-40B4-BE49-F238E27FC236}">
                <a16:creationId xmlns:a16="http://schemas.microsoft.com/office/drawing/2014/main" id="{DE8EB193-418D-F133-DA17-BB3DFB3EBBE2}"/>
              </a:ext>
            </a:extLst>
          </p:cNvPr>
          <p:cNvSpPr>
            <a:spLocks noGrp="1"/>
          </p:cNvSpPr>
          <p:nvPr>
            <p:ph type="sldNum" sz="quarter" idx="4"/>
          </p:nvPr>
        </p:nvSpPr>
        <p:spPr>
          <a:xfrm>
            <a:off x="10800523" y="6428359"/>
            <a:ext cx="781877" cy="365125"/>
          </a:xfrm>
        </p:spPr>
        <p:txBody>
          <a:bodyPr/>
          <a:lstStyle/>
          <a:p>
            <a:fld id="{FCE43C0F-8A7B-3A4B-9DB5-B3472E36E833}" type="slidenum">
              <a:rPr lang="en-GB" noProof="0" smtClean="0"/>
              <a:pPr/>
              <a:t>8</a:t>
            </a:fld>
            <a:endParaRPr lang="en-GB" noProof="0" dirty="0"/>
          </a:p>
        </p:txBody>
      </p:sp>
      <p:sp>
        <p:nvSpPr>
          <p:cNvPr id="10" name="TextBox 9">
            <a:extLst>
              <a:ext uri="{FF2B5EF4-FFF2-40B4-BE49-F238E27FC236}">
                <a16:creationId xmlns:a16="http://schemas.microsoft.com/office/drawing/2014/main" id="{679189DC-BDEE-A0E4-A75A-D2131402DDF5}"/>
              </a:ext>
            </a:extLst>
          </p:cNvPr>
          <p:cNvSpPr txBox="1"/>
          <p:nvPr/>
        </p:nvSpPr>
        <p:spPr>
          <a:xfrm>
            <a:off x="619201" y="980728"/>
            <a:ext cx="5044751" cy="646331"/>
          </a:xfrm>
          <a:prstGeom prst="rect">
            <a:avLst/>
          </a:prstGeom>
          <a:noFill/>
        </p:spPr>
        <p:txBody>
          <a:bodyPr wrap="square" lIns="0" rtlCol="0">
            <a:spAutoFit/>
          </a:bodyPr>
          <a:lstStyle/>
          <a:p>
            <a:r>
              <a:rPr lang="en-GB" b="1" cap="all" spc="100" noProof="0" dirty="0">
                <a:solidFill>
                  <a:schemeClr val="accent1"/>
                </a:solidFill>
                <a:latin typeface="Arial" panose="020B0604020202020204" pitchFamily="34" charset="0"/>
                <a:ea typeface="Aileron" charset="0"/>
                <a:cs typeface="Arial" panose="020B0604020202020204" pitchFamily="34" charset="0"/>
              </a:rPr>
              <a:t>Progression-free Survival </a:t>
            </a:r>
            <a:r>
              <a:rPr lang="en-GB" b="1" spc="100" noProof="0" dirty="0">
                <a:solidFill>
                  <a:schemeClr val="accent1"/>
                </a:solidFill>
                <a:latin typeface="Arial" panose="020B0604020202020204" pitchFamily="34" charset="0"/>
                <a:ea typeface="Aileron" charset="0"/>
                <a:cs typeface="Arial" panose="020B0604020202020204" pitchFamily="34" charset="0"/>
              </a:rPr>
              <a:t>(BICR) – PRIMARY ENDPOINT</a:t>
            </a:r>
          </a:p>
        </p:txBody>
      </p:sp>
      <p:graphicFrame>
        <p:nvGraphicFramePr>
          <p:cNvPr id="11" name="Table 10">
            <a:extLst>
              <a:ext uri="{FF2B5EF4-FFF2-40B4-BE49-F238E27FC236}">
                <a16:creationId xmlns:a16="http://schemas.microsoft.com/office/drawing/2014/main" id="{DE1AB311-C1E7-0378-C5E8-F43BA3F2C8B3}"/>
              </a:ext>
            </a:extLst>
          </p:cNvPr>
          <p:cNvGraphicFramePr>
            <a:graphicFrameLocks noGrp="1"/>
          </p:cNvGraphicFramePr>
          <p:nvPr>
            <p:extLst>
              <p:ext uri="{D42A27DB-BD31-4B8C-83A1-F6EECF244321}">
                <p14:modId xmlns:p14="http://schemas.microsoft.com/office/powerpoint/2010/main" val="561478811"/>
              </p:ext>
            </p:extLst>
          </p:nvPr>
        </p:nvGraphicFramePr>
        <p:xfrm>
          <a:off x="7189911" y="1772816"/>
          <a:ext cx="4666728" cy="2804160"/>
        </p:xfrm>
        <a:graphic>
          <a:graphicData uri="http://schemas.openxmlformats.org/drawingml/2006/table">
            <a:tbl>
              <a:tblPr firstRow="1" bandRow="1">
                <a:tableStyleId>{5C22544A-7EE6-4342-B048-85BDC9FD1C3A}</a:tableStyleId>
              </a:tblPr>
              <a:tblGrid>
                <a:gridCol w="1555576">
                  <a:extLst>
                    <a:ext uri="{9D8B030D-6E8A-4147-A177-3AD203B41FA5}">
                      <a16:colId xmlns:a16="http://schemas.microsoft.com/office/drawing/2014/main" val="923787462"/>
                    </a:ext>
                  </a:extLst>
                </a:gridCol>
                <a:gridCol w="1555576">
                  <a:extLst>
                    <a:ext uri="{9D8B030D-6E8A-4147-A177-3AD203B41FA5}">
                      <a16:colId xmlns:a16="http://schemas.microsoft.com/office/drawing/2014/main" val="353331178"/>
                    </a:ext>
                  </a:extLst>
                </a:gridCol>
                <a:gridCol w="1555576">
                  <a:extLst>
                    <a:ext uri="{9D8B030D-6E8A-4147-A177-3AD203B41FA5}">
                      <a16:colId xmlns:a16="http://schemas.microsoft.com/office/drawing/2014/main" val="3031912219"/>
                    </a:ext>
                  </a:extLst>
                </a:gridCol>
              </a:tblGrid>
              <a:tr h="370840">
                <a:tc>
                  <a:txBody>
                    <a:bodyPr/>
                    <a:lstStyle/>
                    <a:p>
                      <a:endParaRPr lang="en-GB" sz="1400" noProof="0" dirty="0">
                        <a:latin typeface="Arial" panose="020B0604020202020204" pitchFamily="34" charset="0"/>
                        <a:cs typeface="Arial" panose="020B0604020202020204" pitchFamily="34" charset="0"/>
                      </a:endParaRPr>
                    </a:p>
                  </a:txBody>
                  <a:tcPr/>
                </a:tc>
                <a:tc>
                  <a:txBody>
                    <a:bodyPr/>
                    <a:lstStyle/>
                    <a:p>
                      <a:pPr algn="ctr"/>
                      <a:r>
                        <a:rPr lang="en-GB" sz="1400" noProof="0" dirty="0">
                          <a:latin typeface="Arial" panose="020B0604020202020204" pitchFamily="34" charset="0"/>
                          <a:cs typeface="Arial" panose="020B0604020202020204" pitchFamily="34" charset="0"/>
                        </a:rPr>
                        <a:t>T-DXd</a:t>
                      </a:r>
                    </a:p>
                    <a:p>
                      <a:pPr algn="ctr"/>
                      <a:br>
                        <a:rPr lang="en-GB" sz="1400" noProof="0" dirty="0">
                          <a:latin typeface="Arial" panose="020B0604020202020204" pitchFamily="34" charset="0"/>
                          <a:cs typeface="Arial" panose="020B0604020202020204" pitchFamily="34" charset="0"/>
                        </a:rPr>
                      </a:br>
                      <a:r>
                        <a:rPr lang="en-GB" sz="1400" noProof="0" dirty="0">
                          <a:latin typeface="Arial" panose="020B0604020202020204" pitchFamily="34" charset="0"/>
                          <a:cs typeface="Arial" panose="020B0604020202020204" pitchFamily="34" charset="0"/>
                        </a:rPr>
                        <a:t>(n=227)</a:t>
                      </a:r>
                    </a:p>
                  </a:txBody>
                  <a:tcPr/>
                </a:tc>
                <a:tc>
                  <a:txBody>
                    <a:bodyPr/>
                    <a:lstStyle/>
                    <a:p>
                      <a:pPr algn="ctr"/>
                      <a:r>
                        <a:rPr lang="en-GB" sz="1400" noProof="0" dirty="0">
                          <a:latin typeface="Arial" panose="020B0604020202020204" pitchFamily="34" charset="0"/>
                          <a:cs typeface="Arial" panose="020B0604020202020204" pitchFamily="34" charset="0"/>
                        </a:rPr>
                        <a:t>Pembro + chemo</a:t>
                      </a:r>
                    </a:p>
                    <a:p>
                      <a:pPr algn="ctr"/>
                      <a:r>
                        <a:rPr lang="en-GB" sz="1400" noProof="0" dirty="0">
                          <a:latin typeface="Arial" panose="020B0604020202020204" pitchFamily="34" charset="0"/>
                          <a:cs typeface="Arial" panose="020B0604020202020204" pitchFamily="34" charset="0"/>
                        </a:rPr>
                        <a:t>(n=227)</a:t>
                      </a:r>
                    </a:p>
                  </a:txBody>
                  <a:tcPr/>
                </a:tc>
                <a:extLst>
                  <a:ext uri="{0D108BD9-81ED-4DB2-BD59-A6C34878D82A}">
                    <a16:rowId xmlns:a16="http://schemas.microsoft.com/office/drawing/2014/main" val="2352415074"/>
                  </a:ext>
                </a:extLst>
              </a:tr>
              <a:tr h="370840">
                <a:tc>
                  <a:txBody>
                    <a:bodyPr/>
                    <a:lstStyle/>
                    <a:p>
                      <a:r>
                        <a:rPr lang="en-GB" sz="1400" noProof="0" dirty="0">
                          <a:latin typeface="Arial" panose="020B0604020202020204" pitchFamily="34" charset="0"/>
                          <a:cs typeface="Arial" panose="020B0604020202020204" pitchFamily="34" charset="0"/>
                        </a:rPr>
                        <a:t>ORR, % </a:t>
                      </a:r>
                    </a:p>
                    <a:p>
                      <a:r>
                        <a:rPr lang="en-GB" sz="1400" noProof="0" dirty="0">
                          <a:latin typeface="Arial" panose="020B0604020202020204" pitchFamily="34" charset="0"/>
                          <a:cs typeface="Arial" panose="020B0604020202020204" pitchFamily="34" charset="0"/>
                        </a:rPr>
                        <a:t>(95% CI)</a:t>
                      </a:r>
                    </a:p>
                  </a:txBody>
                  <a:tcPr/>
                </a:tc>
                <a:tc>
                  <a:txBody>
                    <a:bodyPr/>
                    <a:lstStyle/>
                    <a:p>
                      <a:pPr algn="ctr"/>
                      <a:r>
                        <a:rPr lang="en-GB" sz="1400" noProof="0" dirty="0">
                          <a:latin typeface="Arial" panose="020B0604020202020204" pitchFamily="34" charset="0"/>
                          <a:cs typeface="Arial" panose="020B0604020202020204" pitchFamily="34" charset="0"/>
                        </a:rPr>
                        <a:t>70</a:t>
                      </a:r>
                    </a:p>
                    <a:p>
                      <a:pPr algn="ctr"/>
                      <a:r>
                        <a:rPr lang="en-GB" sz="1400" noProof="0" dirty="0">
                          <a:latin typeface="Arial" panose="020B0604020202020204" pitchFamily="34" charset="0"/>
                          <a:cs typeface="Arial" panose="020B0604020202020204" pitchFamily="34" charset="0"/>
                        </a:rPr>
                        <a:t>(63.6, 75.9)</a:t>
                      </a:r>
                    </a:p>
                  </a:txBody>
                  <a:tcPr/>
                </a:tc>
                <a:tc>
                  <a:txBody>
                    <a:bodyPr/>
                    <a:lstStyle/>
                    <a:p>
                      <a:pPr algn="ctr"/>
                      <a:r>
                        <a:rPr lang="en-GB" sz="1400" noProof="0" dirty="0">
                          <a:latin typeface="Arial" panose="020B0604020202020204" pitchFamily="34" charset="0"/>
                          <a:cs typeface="Arial" panose="020B0604020202020204" pitchFamily="34" charset="0"/>
                        </a:rPr>
                        <a:t>44.5</a:t>
                      </a:r>
                    </a:p>
                    <a:p>
                      <a:pPr algn="ctr"/>
                      <a:r>
                        <a:rPr lang="en-GB" sz="1400" noProof="0" dirty="0">
                          <a:latin typeface="Arial" panose="020B0604020202020204" pitchFamily="34" charset="0"/>
                          <a:cs typeface="Arial" panose="020B0604020202020204" pitchFamily="34" charset="0"/>
                        </a:rPr>
                        <a:t>(37.9, 51.2)</a:t>
                      </a:r>
                    </a:p>
                  </a:txBody>
                  <a:tcPr/>
                </a:tc>
                <a:extLst>
                  <a:ext uri="{0D108BD9-81ED-4DB2-BD59-A6C34878D82A}">
                    <a16:rowId xmlns:a16="http://schemas.microsoft.com/office/drawing/2014/main" val="1506866223"/>
                  </a:ext>
                </a:extLst>
              </a:tr>
              <a:tr h="370840">
                <a:tc>
                  <a:txBody>
                    <a:bodyPr/>
                    <a:lstStyle/>
                    <a:p>
                      <a:r>
                        <a:rPr lang="en-GB" sz="1400" noProof="0" dirty="0">
                          <a:solidFill>
                            <a:schemeClr val="tx1"/>
                          </a:solidFill>
                          <a:latin typeface="Arial" panose="020B0604020202020204" pitchFamily="34" charset="0"/>
                          <a:cs typeface="Arial" panose="020B0604020202020204" pitchFamily="34" charset="0"/>
                        </a:rPr>
                        <a:t>Median DoR, months (95% CI)</a:t>
                      </a:r>
                    </a:p>
                  </a:txBody>
                  <a:tcPr/>
                </a:tc>
                <a:tc>
                  <a:txBody>
                    <a:bodyPr/>
                    <a:lstStyle/>
                    <a:p>
                      <a:pPr algn="ctr"/>
                      <a:r>
                        <a:rPr lang="en-GB" sz="1400" noProof="0" dirty="0">
                          <a:latin typeface="Arial" panose="020B0604020202020204" pitchFamily="34" charset="0"/>
                          <a:cs typeface="Arial" panose="020B0604020202020204" pitchFamily="34" charset="0"/>
                        </a:rPr>
                        <a:t>13.4</a:t>
                      </a:r>
                    </a:p>
                    <a:p>
                      <a:pPr algn="ctr"/>
                      <a:r>
                        <a:rPr lang="en-GB" sz="1400" noProof="0" dirty="0">
                          <a:latin typeface="Arial" panose="020B0604020202020204" pitchFamily="34" charset="0"/>
                          <a:cs typeface="Arial" panose="020B0604020202020204" pitchFamily="34" charset="0"/>
                        </a:rPr>
                        <a:t>(10.4, 17.2)</a:t>
                      </a:r>
                    </a:p>
                  </a:txBody>
                  <a:tcPr/>
                </a:tc>
                <a:tc>
                  <a:txBody>
                    <a:bodyPr/>
                    <a:lstStyle/>
                    <a:p>
                      <a:pPr algn="ctr"/>
                      <a:r>
                        <a:rPr lang="en-GB" sz="1400" noProof="0" dirty="0">
                          <a:latin typeface="Arial" panose="020B0604020202020204" pitchFamily="34" charset="0"/>
                          <a:cs typeface="Arial" panose="020B0604020202020204" pitchFamily="34" charset="0"/>
                        </a:rPr>
                        <a:t>9.7</a:t>
                      </a:r>
                    </a:p>
                    <a:p>
                      <a:pPr algn="ctr"/>
                      <a:r>
                        <a:rPr lang="en-GB" sz="1400" noProof="0" dirty="0">
                          <a:latin typeface="Arial" panose="020B0604020202020204" pitchFamily="34" charset="0"/>
                          <a:cs typeface="Arial" panose="020B0604020202020204" pitchFamily="34" charset="0"/>
                        </a:rPr>
                        <a:t>(7.0, 11.1)</a:t>
                      </a:r>
                    </a:p>
                  </a:txBody>
                  <a:tcPr/>
                </a:tc>
                <a:extLst>
                  <a:ext uri="{0D108BD9-81ED-4DB2-BD59-A6C34878D82A}">
                    <a16:rowId xmlns:a16="http://schemas.microsoft.com/office/drawing/2014/main" val="2580259987"/>
                  </a:ext>
                </a:extLst>
              </a:tr>
              <a:tr h="370840">
                <a:tc>
                  <a:txBody>
                    <a:bodyPr/>
                    <a:lstStyle/>
                    <a:p>
                      <a:r>
                        <a:rPr lang="en-GB" sz="1400" noProof="0" dirty="0">
                          <a:solidFill>
                            <a:schemeClr val="tx1"/>
                          </a:solidFill>
                          <a:latin typeface="Arial" panose="020B0604020202020204" pitchFamily="34" charset="0"/>
                          <a:cs typeface="Arial" panose="020B0604020202020204" pitchFamily="34" charset="0"/>
                        </a:rPr>
                        <a:t>Median OS, months (95% CI)</a:t>
                      </a:r>
                    </a:p>
                  </a:txBody>
                  <a:tcPr>
                    <a:lnB w="12700" cap="flat" cmpd="sng" algn="ctr">
                      <a:noFill/>
                      <a:prstDash val="solid"/>
                      <a:round/>
                      <a:headEnd type="none" w="med" len="med"/>
                      <a:tailEnd type="none" w="med" len="med"/>
                    </a:lnB>
                  </a:tcPr>
                </a:tc>
                <a:tc>
                  <a:txBody>
                    <a:bodyPr/>
                    <a:lstStyle/>
                    <a:p>
                      <a:pPr algn="ctr"/>
                      <a:r>
                        <a:rPr lang="en-GB" sz="1400" noProof="0" dirty="0">
                          <a:latin typeface="Arial" panose="020B0604020202020204" pitchFamily="34" charset="0"/>
                          <a:cs typeface="Arial" panose="020B0604020202020204" pitchFamily="34" charset="0"/>
                        </a:rPr>
                        <a:t>29.3</a:t>
                      </a:r>
                    </a:p>
                    <a:p>
                      <a:pPr algn="ctr"/>
                      <a:r>
                        <a:rPr lang="en-GB" sz="1400" noProof="0" dirty="0">
                          <a:latin typeface="Arial" panose="020B0604020202020204" pitchFamily="34" charset="0"/>
                          <a:cs typeface="Arial" panose="020B0604020202020204" pitchFamily="34" charset="0"/>
                        </a:rPr>
                        <a:t>(26.2, 33.4)</a:t>
                      </a:r>
                    </a:p>
                  </a:txBody>
                  <a:tcPr>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a:txBody>
                    <a:bodyPr/>
                    <a:lstStyle/>
                    <a:p>
                      <a:pPr algn="ctr"/>
                      <a:r>
                        <a:rPr lang="en-GB" sz="1400" noProof="0" dirty="0">
                          <a:latin typeface="Arial" panose="020B0604020202020204" pitchFamily="34" charset="0"/>
                          <a:cs typeface="Arial" panose="020B0604020202020204" pitchFamily="34" charset="0"/>
                        </a:rPr>
                        <a:t>33.1 </a:t>
                      </a:r>
                    </a:p>
                    <a:p>
                      <a:pPr algn="ctr"/>
                      <a:r>
                        <a:rPr lang="en-GB" sz="1400" noProof="0" dirty="0">
                          <a:latin typeface="Arial" panose="020B0604020202020204" pitchFamily="34" charset="0"/>
                          <a:cs typeface="Arial" panose="020B0604020202020204" pitchFamily="34" charset="0"/>
                        </a:rPr>
                        <a:t>(27.7, 40.7)</a:t>
                      </a:r>
                    </a:p>
                  </a:txBody>
                  <a:tcPr>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extLst>
                  <a:ext uri="{0D108BD9-81ED-4DB2-BD59-A6C34878D82A}">
                    <a16:rowId xmlns:a16="http://schemas.microsoft.com/office/drawing/2014/main" val="732759473"/>
                  </a:ext>
                </a:extLst>
              </a:tr>
              <a:tr h="370840">
                <a:tc>
                  <a:txBody>
                    <a:bodyPr/>
                    <a:lstStyle/>
                    <a:p>
                      <a:r>
                        <a:rPr lang="en-GB" sz="1400" noProof="0" dirty="0">
                          <a:latin typeface="Arial" panose="020B0604020202020204" pitchFamily="34" charset="0"/>
                          <a:cs typeface="Arial" panose="020B0604020202020204" pitchFamily="34" charset="0"/>
                        </a:rPr>
                        <a:t>   HR</a:t>
                      </a:r>
                      <a:br>
                        <a:rPr lang="en-GB" sz="1400" noProof="0" dirty="0">
                          <a:latin typeface="Arial" panose="020B0604020202020204" pitchFamily="34" charset="0"/>
                          <a:cs typeface="Arial" panose="020B0604020202020204" pitchFamily="34" charset="0"/>
                        </a:rPr>
                      </a:br>
                      <a:r>
                        <a:rPr lang="en-GB" sz="1400" noProof="0" dirty="0">
                          <a:latin typeface="Arial" panose="020B0604020202020204" pitchFamily="34" charset="0"/>
                          <a:cs typeface="Arial" panose="020B0604020202020204" pitchFamily="34" charset="0"/>
                        </a:rPr>
                        <a:t>   (95% CI)</a:t>
                      </a:r>
                    </a:p>
                  </a:txBody>
                  <a:tcPr>
                    <a:lnT w="12700" cap="flat" cmpd="sng" algn="ctr">
                      <a:noFill/>
                      <a:prstDash val="solid"/>
                      <a:round/>
                      <a:headEnd type="none" w="med" len="med"/>
                      <a:tailEnd type="none" w="med" len="med"/>
                    </a:lnT>
                    <a:solidFill>
                      <a:schemeClr val="accent3"/>
                    </a:solidFill>
                  </a:tcPr>
                </a:tc>
                <a:tc gridSpan="2">
                  <a:txBody>
                    <a:bodyPr/>
                    <a:lstStyle/>
                    <a:p>
                      <a:pPr algn="ctr"/>
                      <a:r>
                        <a:rPr lang="en-GB" sz="1400" noProof="0" dirty="0">
                          <a:latin typeface="Arial" panose="020B0604020202020204" pitchFamily="34" charset="0"/>
                          <a:cs typeface="Arial" panose="020B0604020202020204" pitchFamily="34" charset="0"/>
                        </a:rPr>
                        <a:t>1.15</a:t>
                      </a:r>
                      <a:br>
                        <a:rPr lang="en-GB" sz="1400" noProof="0" dirty="0">
                          <a:latin typeface="Arial" panose="020B0604020202020204" pitchFamily="34" charset="0"/>
                          <a:cs typeface="Arial" panose="020B0604020202020204" pitchFamily="34" charset="0"/>
                        </a:rPr>
                      </a:br>
                      <a:r>
                        <a:rPr lang="en-GB" sz="1400" noProof="0" dirty="0">
                          <a:latin typeface="Arial" panose="020B0604020202020204" pitchFamily="34" charset="0"/>
                          <a:cs typeface="Arial" panose="020B0604020202020204" pitchFamily="34" charset="0"/>
                        </a:rPr>
                        <a:t>(0.88, 1.52)</a:t>
                      </a:r>
                    </a:p>
                  </a:txBody>
                  <a:tcPr>
                    <a:lnT w="12700" cap="flat" cmpd="sng" algn="ctr">
                      <a:noFill/>
                      <a:prstDash val="solid"/>
                      <a:round/>
                      <a:headEnd type="none" w="med" len="med"/>
                      <a:tailEnd type="none" w="med" len="med"/>
                    </a:lnT>
                    <a:solidFill>
                      <a:schemeClr val="accent3"/>
                    </a:solidFill>
                  </a:tcPr>
                </a:tc>
                <a:tc hMerge="1">
                  <a:txBody>
                    <a:bodyPr/>
                    <a:lstStyle/>
                    <a:p>
                      <a:pPr algn="ctr"/>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479373716"/>
                  </a:ext>
                </a:extLst>
              </a:tr>
            </a:tbl>
          </a:graphicData>
        </a:graphic>
      </p:graphicFrame>
      <p:sp>
        <p:nvSpPr>
          <p:cNvPr id="13" name="TextBox 12">
            <a:extLst>
              <a:ext uri="{FF2B5EF4-FFF2-40B4-BE49-F238E27FC236}">
                <a16:creationId xmlns:a16="http://schemas.microsoft.com/office/drawing/2014/main" id="{19C1C66E-DC59-A07E-1D84-A30ADB9DED92}"/>
              </a:ext>
            </a:extLst>
          </p:cNvPr>
          <p:cNvSpPr txBox="1"/>
          <p:nvPr/>
        </p:nvSpPr>
        <p:spPr>
          <a:xfrm>
            <a:off x="7189911" y="980728"/>
            <a:ext cx="4107665" cy="646331"/>
          </a:xfrm>
          <a:prstGeom prst="rect">
            <a:avLst/>
          </a:prstGeom>
          <a:noFill/>
        </p:spPr>
        <p:txBody>
          <a:bodyPr wrap="square" lIns="0" rtlCol="0">
            <a:spAutoFit/>
          </a:bodyPr>
          <a:lstStyle/>
          <a:p>
            <a:r>
              <a:rPr lang="en-GB" b="1" spc="100" noProof="0" dirty="0">
                <a:solidFill>
                  <a:schemeClr val="accent1"/>
                </a:solidFill>
                <a:latin typeface="Arial" panose="020B0604020202020204" pitchFamily="34" charset="0"/>
                <a:ea typeface="Aileron" charset="0"/>
                <a:cs typeface="Arial" panose="020B0604020202020204" pitchFamily="34" charset="0"/>
              </a:rPr>
              <a:t>SECONDARY EFFICACY ENDPOINTS</a:t>
            </a:r>
          </a:p>
        </p:txBody>
      </p:sp>
      <p:sp>
        <p:nvSpPr>
          <p:cNvPr id="14" name="TextBox 13">
            <a:extLst>
              <a:ext uri="{FF2B5EF4-FFF2-40B4-BE49-F238E27FC236}">
                <a16:creationId xmlns:a16="http://schemas.microsoft.com/office/drawing/2014/main" id="{1FD9478A-3730-09CB-17E6-7E375D68B04D}"/>
              </a:ext>
            </a:extLst>
          </p:cNvPr>
          <p:cNvSpPr txBox="1"/>
          <p:nvPr/>
        </p:nvSpPr>
        <p:spPr>
          <a:xfrm>
            <a:off x="619201" y="5157192"/>
            <a:ext cx="10732169" cy="723275"/>
          </a:xfrm>
          <a:prstGeom prst="rect">
            <a:avLst/>
          </a:prstGeom>
          <a:noFill/>
        </p:spPr>
        <p:txBody>
          <a:bodyPr wrap="none" lIns="0" rtlCol="0">
            <a:spAutoFit/>
          </a:bodyPr>
          <a:lstStyle/>
          <a:p>
            <a:pPr marL="342900" indent="-342900">
              <a:spcAft>
                <a:spcPts val="600"/>
              </a:spcAft>
              <a:buClr>
                <a:schemeClr val="accent1"/>
              </a:buClr>
              <a:buFont typeface="Arial" panose="020B0604020202020204" pitchFamily="34" charset="0"/>
              <a:buChar char="•"/>
            </a:pPr>
            <a:r>
              <a:rPr lang="en-GB" noProof="0" dirty="0">
                <a:solidFill>
                  <a:schemeClr val="tx2"/>
                </a:solidFill>
                <a:latin typeface="Arial" panose="020B0604020202020204" pitchFamily="34" charset="0"/>
                <a:ea typeface="Aileron" charset="0"/>
                <a:cs typeface="Arial" panose="020B0604020202020204" pitchFamily="34" charset="0"/>
              </a:rPr>
              <a:t>PFS effects were consistent across subgroups studied</a:t>
            </a:r>
          </a:p>
          <a:p>
            <a:pPr marL="342900" indent="-342900">
              <a:spcAft>
                <a:spcPts val="600"/>
              </a:spcAft>
              <a:buClr>
                <a:schemeClr val="accent1"/>
              </a:buClr>
              <a:buFont typeface="Arial" panose="020B0604020202020204" pitchFamily="34" charset="0"/>
              <a:buChar char="•"/>
            </a:pPr>
            <a:r>
              <a:rPr lang="en-GB" noProof="0" dirty="0">
                <a:solidFill>
                  <a:schemeClr val="tx2"/>
                </a:solidFill>
                <a:latin typeface="Arial" panose="020B0604020202020204" pitchFamily="34" charset="0"/>
                <a:cs typeface="Arial" panose="020B0604020202020204" pitchFamily="34" charset="0"/>
              </a:rPr>
              <a:t>No OS benefit observed with T-DXd; imbalance in subsequent treatments may have impacted results</a:t>
            </a:r>
            <a:endParaRPr lang="en-GB" noProof="0" dirty="0">
              <a:solidFill>
                <a:schemeClr val="tx2"/>
              </a:solidFill>
              <a:latin typeface="Arial" panose="020B0604020202020204" pitchFamily="34" charset="0"/>
              <a:ea typeface="Aileron" charset="0"/>
              <a:cs typeface="Arial" panose="020B0604020202020204" pitchFamily="34" charset="0"/>
            </a:endParaRPr>
          </a:p>
        </p:txBody>
      </p:sp>
      <p:sp>
        <p:nvSpPr>
          <p:cNvPr id="15" name="Rectangle 14">
            <a:extLst>
              <a:ext uri="{FF2B5EF4-FFF2-40B4-BE49-F238E27FC236}">
                <a16:creationId xmlns:a16="http://schemas.microsoft.com/office/drawing/2014/main" id="{C5ACDAC1-F74D-E970-0AAB-FE9D94022F0D}"/>
              </a:ext>
            </a:extLst>
          </p:cNvPr>
          <p:cNvSpPr/>
          <p:nvPr/>
        </p:nvSpPr>
        <p:spPr>
          <a:xfrm>
            <a:off x="335360" y="1864466"/>
            <a:ext cx="3960440" cy="73777"/>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pic>
        <p:nvPicPr>
          <p:cNvPr id="4" name="Graphic 3">
            <a:extLst>
              <a:ext uri="{FF2B5EF4-FFF2-40B4-BE49-F238E27FC236}">
                <a16:creationId xmlns:a16="http://schemas.microsoft.com/office/drawing/2014/main" id="{5129CFCE-CED3-B607-F61F-DE9DE0130BD4}"/>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055440" y="1878856"/>
            <a:ext cx="5701308" cy="1900436"/>
          </a:xfrm>
          <a:prstGeom prst="rect">
            <a:avLst/>
          </a:prstGeom>
        </p:spPr>
      </p:pic>
      <p:sp>
        <p:nvSpPr>
          <p:cNvPr id="7" name="TextBox 6">
            <a:extLst>
              <a:ext uri="{FF2B5EF4-FFF2-40B4-BE49-F238E27FC236}">
                <a16:creationId xmlns:a16="http://schemas.microsoft.com/office/drawing/2014/main" id="{8F4076E8-290B-7275-D4DA-7C8FECB517CB}"/>
              </a:ext>
            </a:extLst>
          </p:cNvPr>
          <p:cNvSpPr txBox="1"/>
          <p:nvPr/>
        </p:nvSpPr>
        <p:spPr>
          <a:xfrm rot="16200000">
            <a:off x="-318229" y="2676459"/>
            <a:ext cx="1872209" cy="276999"/>
          </a:xfrm>
          <a:prstGeom prst="rect">
            <a:avLst/>
          </a:prstGeom>
          <a:noFill/>
        </p:spPr>
        <p:txBody>
          <a:bodyPr wrap="square" rtlCol="0">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solidFill>
                  <a:srgbClr val="000000"/>
                </a:solidFill>
                <a:effectLst/>
                <a:uLnTx/>
                <a:uFillTx/>
                <a:latin typeface="Arial" panose="020B0604020202020204" pitchFamily="34" charset="0"/>
                <a:ea typeface="+mn-ea"/>
                <a:cs typeface="Arial" panose="020B0604020202020204" pitchFamily="34" charset="0"/>
                <a:sym typeface="Arial"/>
                <a:rtl val="0"/>
              </a:rPr>
              <a:t>Probability of PFS</a:t>
            </a:r>
            <a:endParaRPr kumimoji="0" lang="en-GB" sz="1200" b="1" i="0" u="none" strike="noStrike" kern="1200" cap="none" spc="0" normalizeH="0" baseline="30000" noProof="0" dirty="0">
              <a:ln/>
              <a:solidFill>
                <a:srgbClr val="000000"/>
              </a:solidFill>
              <a:effectLst/>
              <a:uLnTx/>
              <a:uFillTx/>
              <a:latin typeface="Arial" panose="020B0604020202020204" pitchFamily="34" charset="0"/>
              <a:ea typeface="+mn-ea"/>
              <a:cs typeface="Arial" panose="020B0604020202020204" pitchFamily="34" charset="0"/>
              <a:sym typeface="Arial"/>
              <a:rtl val="0"/>
            </a:endParaRPr>
          </a:p>
        </p:txBody>
      </p:sp>
      <p:sp>
        <p:nvSpPr>
          <p:cNvPr id="16" name="TextBox 15">
            <a:extLst>
              <a:ext uri="{FF2B5EF4-FFF2-40B4-BE49-F238E27FC236}">
                <a16:creationId xmlns:a16="http://schemas.microsoft.com/office/drawing/2014/main" id="{5EE4F042-DCB5-9D83-1583-B8E4AEB146CE}"/>
              </a:ext>
            </a:extLst>
          </p:cNvPr>
          <p:cNvSpPr txBox="1"/>
          <p:nvPr/>
        </p:nvSpPr>
        <p:spPr>
          <a:xfrm>
            <a:off x="821879" y="1844824"/>
            <a:ext cx="176330" cy="153888"/>
          </a:xfrm>
          <a:prstGeom prst="rect">
            <a:avLst/>
          </a:prstGeom>
          <a:noFill/>
        </p:spPr>
        <p:txBody>
          <a:bodyPr wrap="none" lIns="0" tIns="0" rIns="0" bIns="0" rtlCol="0">
            <a:spAutoFit/>
          </a:bodyPr>
          <a:lstStyle/>
          <a:p>
            <a:pPr marL="0" marR="0" lvl="0" indent="0" algn="r" defTabSz="60963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solidFill>
                  <a:srgbClr val="000000"/>
                </a:solidFill>
                <a:effectLst/>
                <a:uLnTx/>
                <a:uFillTx/>
                <a:latin typeface="Arial" panose="020B0604020202020204" pitchFamily="34" charset="0"/>
                <a:ea typeface="+mn-ea"/>
                <a:cs typeface="Arial" panose="020B0604020202020204" pitchFamily="34" charset="0"/>
                <a:sym typeface="ArialNarrow"/>
                <a:rtl val="0"/>
              </a:rPr>
              <a:t>1.0</a:t>
            </a:r>
          </a:p>
        </p:txBody>
      </p:sp>
      <p:sp>
        <p:nvSpPr>
          <p:cNvPr id="18" name="TextBox 17">
            <a:extLst>
              <a:ext uri="{FF2B5EF4-FFF2-40B4-BE49-F238E27FC236}">
                <a16:creationId xmlns:a16="http://schemas.microsoft.com/office/drawing/2014/main" id="{D7A27EF4-ECAA-EF52-871A-24B8327120E3}"/>
              </a:ext>
            </a:extLst>
          </p:cNvPr>
          <p:cNvSpPr txBox="1"/>
          <p:nvPr/>
        </p:nvSpPr>
        <p:spPr>
          <a:xfrm>
            <a:off x="821879" y="2203599"/>
            <a:ext cx="176330" cy="153888"/>
          </a:xfrm>
          <a:prstGeom prst="rect">
            <a:avLst/>
          </a:prstGeom>
          <a:noFill/>
        </p:spPr>
        <p:txBody>
          <a:bodyPr wrap="none" lIns="0" tIns="0" rIns="0" bIns="0" rtlCol="0">
            <a:spAutoFit/>
          </a:bodyPr>
          <a:lstStyle/>
          <a:p>
            <a:pPr marL="0" marR="0" lvl="0" indent="0" algn="r" defTabSz="60963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solidFill>
                  <a:srgbClr val="000000"/>
                </a:solidFill>
                <a:effectLst/>
                <a:uLnTx/>
                <a:uFillTx/>
                <a:latin typeface="Arial" panose="020B0604020202020204" pitchFamily="34" charset="0"/>
                <a:ea typeface="+mn-ea"/>
                <a:cs typeface="Arial" panose="020B0604020202020204" pitchFamily="34" charset="0"/>
                <a:sym typeface="ArialNarrow"/>
                <a:rtl val="0"/>
              </a:rPr>
              <a:t>0.8</a:t>
            </a:r>
          </a:p>
        </p:txBody>
      </p:sp>
      <p:sp>
        <p:nvSpPr>
          <p:cNvPr id="19" name="TextBox 18">
            <a:extLst>
              <a:ext uri="{FF2B5EF4-FFF2-40B4-BE49-F238E27FC236}">
                <a16:creationId xmlns:a16="http://schemas.microsoft.com/office/drawing/2014/main" id="{D374E939-4F81-90C3-BAD8-F97254E6F3C4}"/>
              </a:ext>
            </a:extLst>
          </p:cNvPr>
          <p:cNvSpPr txBox="1"/>
          <p:nvPr/>
        </p:nvSpPr>
        <p:spPr>
          <a:xfrm>
            <a:off x="821879" y="2565549"/>
            <a:ext cx="176330" cy="153888"/>
          </a:xfrm>
          <a:prstGeom prst="rect">
            <a:avLst/>
          </a:prstGeom>
          <a:noFill/>
        </p:spPr>
        <p:txBody>
          <a:bodyPr wrap="none" lIns="0" tIns="0" rIns="0" bIns="0" rtlCol="0">
            <a:spAutoFit/>
          </a:bodyPr>
          <a:lstStyle/>
          <a:p>
            <a:pPr marL="0" marR="0" lvl="0" indent="0" algn="r" defTabSz="60963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solidFill>
                  <a:srgbClr val="000000"/>
                </a:solidFill>
                <a:effectLst/>
                <a:uLnTx/>
                <a:uFillTx/>
                <a:latin typeface="Arial" panose="020B0604020202020204" pitchFamily="34" charset="0"/>
                <a:ea typeface="+mn-ea"/>
                <a:cs typeface="Arial" panose="020B0604020202020204" pitchFamily="34" charset="0"/>
                <a:sym typeface="ArialNarrow"/>
                <a:rtl val="0"/>
              </a:rPr>
              <a:t>0.6</a:t>
            </a:r>
          </a:p>
        </p:txBody>
      </p:sp>
      <p:sp>
        <p:nvSpPr>
          <p:cNvPr id="20" name="TextBox 19">
            <a:extLst>
              <a:ext uri="{FF2B5EF4-FFF2-40B4-BE49-F238E27FC236}">
                <a16:creationId xmlns:a16="http://schemas.microsoft.com/office/drawing/2014/main" id="{211190FF-0364-E638-2BE8-D7699D37CE5F}"/>
              </a:ext>
            </a:extLst>
          </p:cNvPr>
          <p:cNvSpPr txBox="1"/>
          <p:nvPr/>
        </p:nvSpPr>
        <p:spPr>
          <a:xfrm>
            <a:off x="821879" y="2930674"/>
            <a:ext cx="176330" cy="153888"/>
          </a:xfrm>
          <a:prstGeom prst="rect">
            <a:avLst/>
          </a:prstGeom>
          <a:noFill/>
        </p:spPr>
        <p:txBody>
          <a:bodyPr wrap="none" lIns="0" tIns="0" rIns="0" bIns="0" rtlCol="0">
            <a:spAutoFit/>
          </a:bodyPr>
          <a:lstStyle/>
          <a:p>
            <a:pPr marL="0" marR="0" lvl="0" indent="0" algn="r" defTabSz="60963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solidFill>
                  <a:srgbClr val="000000"/>
                </a:solidFill>
                <a:effectLst/>
                <a:uLnTx/>
                <a:uFillTx/>
                <a:latin typeface="Arial" panose="020B0604020202020204" pitchFamily="34" charset="0"/>
                <a:ea typeface="+mn-ea"/>
                <a:cs typeface="Arial" panose="020B0604020202020204" pitchFamily="34" charset="0"/>
                <a:sym typeface="ArialNarrow"/>
                <a:rtl val="0"/>
              </a:rPr>
              <a:t>0.4</a:t>
            </a:r>
          </a:p>
        </p:txBody>
      </p:sp>
      <p:sp>
        <p:nvSpPr>
          <p:cNvPr id="21" name="TextBox 20">
            <a:extLst>
              <a:ext uri="{FF2B5EF4-FFF2-40B4-BE49-F238E27FC236}">
                <a16:creationId xmlns:a16="http://schemas.microsoft.com/office/drawing/2014/main" id="{F425A779-C90B-9230-1A5D-66EED2CFC8DD}"/>
              </a:ext>
            </a:extLst>
          </p:cNvPr>
          <p:cNvSpPr txBox="1"/>
          <p:nvPr/>
        </p:nvSpPr>
        <p:spPr>
          <a:xfrm>
            <a:off x="821879" y="3302149"/>
            <a:ext cx="176330" cy="153888"/>
          </a:xfrm>
          <a:prstGeom prst="rect">
            <a:avLst/>
          </a:prstGeom>
          <a:noFill/>
        </p:spPr>
        <p:txBody>
          <a:bodyPr wrap="none" lIns="0" tIns="0" rIns="0" bIns="0" rtlCol="0">
            <a:spAutoFit/>
          </a:bodyPr>
          <a:lstStyle/>
          <a:p>
            <a:pPr marL="0" marR="0" lvl="0" indent="0" algn="r" defTabSz="60963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solidFill>
                  <a:srgbClr val="000000"/>
                </a:solidFill>
                <a:effectLst/>
                <a:uLnTx/>
                <a:uFillTx/>
                <a:latin typeface="Arial" panose="020B0604020202020204" pitchFamily="34" charset="0"/>
                <a:ea typeface="+mn-ea"/>
                <a:cs typeface="Arial" panose="020B0604020202020204" pitchFamily="34" charset="0"/>
                <a:sym typeface="ArialNarrow"/>
                <a:rtl val="0"/>
              </a:rPr>
              <a:t>0.2</a:t>
            </a:r>
          </a:p>
        </p:txBody>
      </p:sp>
      <p:sp>
        <p:nvSpPr>
          <p:cNvPr id="22" name="TextBox 21">
            <a:extLst>
              <a:ext uri="{FF2B5EF4-FFF2-40B4-BE49-F238E27FC236}">
                <a16:creationId xmlns:a16="http://schemas.microsoft.com/office/drawing/2014/main" id="{DA8B37C5-7D0A-3917-2C23-69043194C358}"/>
              </a:ext>
            </a:extLst>
          </p:cNvPr>
          <p:cNvSpPr txBox="1"/>
          <p:nvPr/>
        </p:nvSpPr>
        <p:spPr>
          <a:xfrm>
            <a:off x="927677" y="3654574"/>
            <a:ext cx="70532" cy="153888"/>
          </a:xfrm>
          <a:prstGeom prst="rect">
            <a:avLst/>
          </a:prstGeom>
          <a:noFill/>
        </p:spPr>
        <p:txBody>
          <a:bodyPr wrap="none" lIns="0" tIns="0" rIns="0" bIns="0" rtlCol="0">
            <a:spAutoFit/>
          </a:bodyPr>
          <a:lstStyle/>
          <a:p>
            <a:pPr marL="0" marR="0" lvl="0" indent="0" algn="r" defTabSz="60963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solidFill>
                  <a:srgbClr val="000000"/>
                </a:solidFill>
                <a:effectLst/>
                <a:uLnTx/>
                <a:uFillTx/>
                <a:latin typeface="Arial" panose="020B0604020202020204" pitchFamily="34" charset="0"/>
                <a:ea typeface="+mn-ea"/>
                <a:cs typeface="Arial" panose="020B0604020202020204" pitchFamily="34" charset="0"/>
                <a:sym typeface="ArialNarrow"/>
                <a:rtl val="0"/>
              </a:rPr>
              <a:t>0</a:t>
            </a:r>
          </a:p>
        </p:txBody>
      </p:sp>
      <p:graphicFrame>
        <p:nvGraphicFramePr>
          <p:cNvPr id="25" name="Table 24">
            <a:extLst>
              <a:ext uri="{FF2B5EF4-FFF2-40B4-BE49-F238E27FC236}">
                <a16:creationId xmlns:a16="http://schemas.microsoft.com/office/drawing/2014/main" id="{21FDFB6F-752F-5F45-A806-673F0D063957}"/>
              </a:ext>
            </a:extLst>
          </p:cNvPr>
          <p:cNvGraphicFramePr>
            <a:graphicFrameLocks noGrp="1"/>
          </p:cNvGraphicFramePr>
          <p:nvPr>
            <p:extLst>
              <p:ext uri="{D42A27DB-BD31-4B8C-83A1-F6EECF244321}">
                <p14:modId xmlns:p14="http://schemas.microsoft.com/office/powerpoint/2010/main" val="1654452470"/>
              </p:ext>
            </p:extLst>
          </p:nvPr>
        </p:nvGraphicFramePr>
        <p:xfrm>
          <a:off x="911424" y="4237392"/>
          <a:ext cx="6048668" cy="313200"/>
        </p:xfrm>
        <a:graphic>
          <a:graphicData uri="http://schemas.openxmlformats.org/drawingml/2006/table">
            <a:tbl>
              <a:tblPr>
                <a:tableStyleId>{5C22544A-7EE6-4342-B048-85BDC9FD1C3A}</a:tableStyleId>
              </a:tblPr>
              <a:tblGrid>
                <a:gridCol w="355804">
                  <a:extLst>
                    <a:ext uri="{9D8B030D-6E8A-4147-A177-3AD203B41FA5}">
                      <a16:colId xmlns:a16="http://schemas.microsoft.com/office/drawing/2014/main" val="1069912755"/>
                    </a:ext>
                  </a:extLst>
                </a:gridCol>
                <a:gridCol w="355804">
                  <a:extLst>
                    <a:ext uri="{9D8B030D-6E8A-4147-A177-3AD203B41FA5}">
                      <a16:colId xmlns:a16="http://schemas.microsoft.com/office/drawing/2014/main" val="3279522912"/>
                    </a:ext>
                  </a:extLst>
                </a:gridCol>
                <a:gridCol w="355804">
                  <a:extLst>
                    <a:ext uri="{9D8B030D-6E8A-4147-A177-3AD203B41FA5}">
                      <a16:colId xmlns:a16="http://schemas.microsoft.com/office/drawing/2014/main" val="3175504958"/>
                    </a:ext>
                  </a:extLst>
                </a:gridCol>
                <a:gridCol w="355804">
                  <a:extLst>
                    <a:ext uri="{9D8B030D-6E8A-4147-A177-3AD203B41FA5}">
                      <a16:colId xmlns:a16="http://schemas.microsoft.com/office/drawing/2014/main" val="1080331704"/>
                    </a:ext>
                  </a:extLst>
                </a:gridCol>
                <a:gridCol w="355804">
                  <a:extLst>
                    <a:ext uri="{9D8B030D-6E8A-4147-A177-3AD203B41FA5}">
                      <a16:colId xmlns:a16="http://schemas.microsoft.com/office/drawing/2014/main" val="873592281"/>
                    </a:ext>
                  </a:extLst>
                </a:gridCol>
                <a:gridCol w="355804">
                  <a:extLst>
                    <a:ext uri="{9D8B030D-6E8A-4147-A177-3AD203B41FA5}">
                      <a16:colId xmlns:a16="http://schemas.microsoft.com/office/drawing/2014/main" val="143291421"/>
                    </a:ext>
                  </a:extLst>
                </a:gridCol>
                <a:gridCol w="355804">
                  <a:extLst>
                    <a:ext uri="{9D8B030D-6E8A-4147-A177-3AD203B41FA5}">
                      <a16:colId xmlns:a16="http://schemas.microsoft.com/office/drawing/2014/main" val="2743152149"/>
                    </a:ext>
                  </a:extLst>
                </a:gridCol>
                <a:gridCol w="355804">
                  <a:extLst>
                    <a:ext uri="{9D8B030D-6E8A-4147-A177-3AD203B41FA5}">
                      <a16:colId xmlns:a16="http://schemas.microsoft.com/office/drawing/2014/main" val="1936888152"/>
                    </a:ext>
                  </a:extLst>
                </a:gridCol>
                <a:gridCol w="355804">
                  <a:extLst>
                    <a:ext uri="{9D8B030D-6E8A-4147-A177-3AD203B41FA5}">
                      <a16:colId xmlns:a16="http://schemas.microsoft.com/office/drawing/2014/main" val="1342179250"/>
                    </a:ext>
                  </a:extLst>
                </a:gridCol>
                <a:gridCol w="355804">
                  <a:extLst>
                    <a:ext uri="{9D8B030D-6E8A-4147-A177-3AD203B41FA5}">
                      <a16:colId xmlns:a16="http://schemas.microsoft.com/office/drawing/2014/main" val="2479576833"/>
                    </a:ext>
                  </a:extLst>
                </a:gridCol>
                <a:gridCol w="355804">
                  <a:extLst>
                    <a:ext uri="{9D8B030D-6E8A-4147-A177-3AD203B41FA5}">
                      <a16:colId xmlns:a16="http://schemas.microsoft.com/office/drawing/2014/main" val="2866788013"/>
                    </a:ext>
                  </a:extLst>
                </a:gridCol>
                <a:gridCol w="355804">
                  <a:extLst>
                    <a:ext uri="{9D8B030D-6E8A-4147-A177-3AD203B41FA5}">
                      <a16:colId xmlns:a16="http://schemas.microsoft.com/office/drawing/2014/main" val="2918960513"/>
                    </a:ext>
                  </a:extLst>
                </a:gridCol>
                <a:gridCol w="355804">
                  <a:extLst>
                    <a:ext uri="{9D8B030D-6E8A-4147-A177-3AD203B41FA5}">
                      <a16:colId xmlns:a16="http://schemas.microsoft.com/office/drawing/2014/main" val="3932457357"/>
                    </a:ext>
                  </a:extLst>
                </a:gridCol>
                <a:gridCol w="355804">
                  <a:extLst>
                    <a:ext uri="{9D8B030D-6E8A-4147-A177-3AD203B41FA5}">
                      <a16:colId xmlns:a16="http://schemas.microsoft.com/office/drawing/2014/main" val="2620993694"/>
                    </a:ext>
                  </a:extLst>
                </a:gridCol>
                <a:gridCol w="355804">
                  <a:extLst>
                    <a:ext uri="{9D8B030D-6E8A-4147-A177-3AD203B41FA5}">
                      <a16:colId xmlns:a16="http://schemas.microsoft.com/office/drawing/2014/main" val="4178797317"/>
                    </a:ext>
                  </a:extLst>
                </a:gridCol>
                <a:gridCol w="355804">
                  <a:extLst>
                    <a:ext uri="{9D8B030D-6E8A-4147-A177-3AD203B41FA5}">
                      <a16:colId xmlns:a16="http://schemas.microsoft.com/office/drawing/2014/main" val="847970653"/>
                    </a:ext>
                  </a:extLst>
                </a:gridCol>
                <a:gridCol w="355804">
                  <a:extLst>
                    <a:ext uri="{9D8B030D-6E8A-4147-A177-3AD203B41FA5}">
                      <a16:colId xmlns:a16="http://schemas.microsoft.com/office/drawing/2014/main" val="2155960492"/>
                    </a:ext>
                  </a:extLst>
                </a:gridCol>
              </a:tblGrid>
              <a:tr h="0">
                <a:tc>
                  <a:txBody>
                    <a:bodyPr/>
                    <a:lstStyle/>
                    <a:p>
                      <a:pPr algn="ctr"/>
                      <a:r>
                        <a:rPr lang="en-GB" sz="900" noProof="0" dirty="0">
                          <a:latin typeface="Arial" panose="020B0604020202020204" pitchFamily="34" charset="0"/>
                          <a:cs typeface="Arial" panose="020B0604020202020204" pitchFamily="34" charset="0"/>
                        </a:rPr>
                        <a:t>227</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900" noProof="0" dirty="0">
                          <a:latin typeface="Arial" panose="020B0604020202020204" pitchFamily="34" charset="0"/>
                          <a:cs typeface="Arial" panose="020B0604020202020204" pitchFamily="34" charset="0"/>
                        </a:rPr>
                        <a:t>203</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900" noProof="0" dirty="0">
                          <a:latin typeface="Arial" panose="020B0604020202020204" pitchFamily="34" charset="0"/>
                          <a:cs typeface="Arial" panose="020B0604020202020204" pitchFamily="34" charset="0"/>
                        </a:rPr>
                        <a:t>178</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900" noProof="0" dirty="0">
                          <a:latin typeface="Arial" panose="020B0604020202020204" pitchFamily="34" charset="0"/>
                          <a:cs typeface="Arial" panose="020B0604020202020204" pitchFamily="34" charset="0"/>
                        </a:rPr>
                        <a:t>141</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900" noProof="0" dirty="0">
                          <a:latin typeface="Arial" panose="020B0604020202020204" pitchFamily="34" charset="0"/>
                          <a:cs typeface="Arial" panose="020B0604020202020204" pitchFamily="34" charset="0"/>
                        </a:rPr>
                        <a:t>104</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900" noProof="0" dirty="0">
                          <a:latin typeface="Arial" panose="020B0604020202020204" pitchFamily="34" charset="0"/>
                          <a:cs typeface="Arial" panose="020B0604020202020204" pitchFamily="34" charset="0"/>
                        </a:rPr>
                        <a:t>69</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900" noProof="0" dirty="0">
                          <a:latin typeface="Arial" panose="020B0604020202020204" pitchFamily="34" charset="0"/>
                          <a:cs typeface="Arial" panose="020B0604020202020204" pitchFamily="34" charset="0"/>
                        </a:rPr>
                        <a:t>58</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900" noProof="0" dirty="0">
                          <a:latin typeface="Arial" panose="020B0604020202020204" pitchFamily="34" charset="0"/>
                          <a:cs typeface="Arial" panose="020B0604020202020204" pitchFamily="34" charset="0"/>
                        </a:rPr>
                        <a:t>37</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900" noProof="0" dirty="0">
                          <a:latin typeface="Arial" panose="020B0604020202020204" pitchFamily="34" charset="0"/>
                          <a:cs typeface="Arial" panose="020B0604020202020204" pitchFamily="34" charset="0"/>
                        </a:rPr>
                        <a:t>27</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900" noProof="0" dirty="0">
                          <a:latin typeface="Arial" panose="020B0604020202020204" pitchFamily="34" charset="0"/>
                          <a:cs typeface="Arial" panose="020B0604020202020204" pitchFamily="34" charset="0"/>
                        </a:rPr>
                        <a:t>19</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900" noProof="0" dirty="0">
                          <a:latin typeface="Arial" panose="020B0604020202020204" pitchFamily="34" charset="0"/>
                          <a:cs typeface="Arial" panose="020B0604020202020204" pitchFamily="34" charset="0"/>
                        </a:rPr>
                        <a:t>15</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900" noProof="0" dirty="0">
                          <a:latin typeface="Arial" panose="020B0604020202020204" pitchFamily="34" charset="0"/>
                          <a:cs typeface="Arial" panose="020B0604020202020204" pitchFamily="34" charset="0"/>
                        </a:rPr>
                        <a:t>13</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900" noProof="0" dirty="0">
                          <a:latin typeface="Arial" panose="020B0604020202020204" pitchFamily="34" charset="0"/>
                          <a:cs typeface="Arial" panose="020B0604020202020204" pitchFamily="34" charset="0"/>
                        </a:rPr>
                        <a:t>6</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900" noProof="0" dirty="0">
                          <a:latin typeface="Arial" panose="020B0604020202020204" pitchFamily="34" charset="0"/>
                          <a:cs typeface="Arial" panose="020B0604020202020204" pitchFamily="34" charset="0"/>
                        </a:rPr>
                        <a:t>4</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900" noProof="0" dirty="0">
                          <a:latin typeface="Arial" panose="020B0604020202020204" pitchFamily="34" charset="0"/>
                          <a:cs typeface="Arial" panose="020B0604020202020204" pitchFamily="34" charset="0"/>
                        </a:rPr>
                        <a:t>1</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900" noProof="0" dirty="0">
                          <a:latin typeface="Arial" panose="020B0604020202020204" pitchFamily="34" charset="0"/>
                          <a:cs typeface="Arial" panose="020B0604020202020204" pitchFamily="34" charset="0"/>
                        </a:rPr>
                        <a:t>0</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900" noProof="0" dirty="0">
                          <a:latin typeface="Arial" panose="020B0604020202020204" pitchFamily="34" charset="0"/>
                          <a:cs typeface="Arial" panose="020B0604020202020204" pitchFamily="34" charset="0"/>
                        </a:rPr>
                        <a:t>0</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25165230"/>
                  </a:ext>
                </a:extLst>
              </a:tr>
              <a:tr h="0">
                <a:tc>
                  <a:txBody>
                    <a:bodyPr/>
                    <a:lstStyle/>
                    <a:p>
                      <a:pPr algn="ctr"/>
                      <a:r>
                        <a:rPr lang="en-GB" sz="900" noProof="0" dirty="0">
                          <a:latin typeface="Arial" panose="020B0604020202020204" pitchFamily="34" charset="0"/>
                          <a:cs typeface="Arial" panose="020B0604020202020204" pitchFamily="34" charset="0"/>
                        </a:rPr>
                        <a:t>227</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900" noProof="0" dirty="0">
                          <a:latin typeface="Arial" panose="020B0604020202020204" pitchFamily="34" charset="0"/>
                          <a:cs typeface="Arial" panose="020B0604020202020204" pitchFamily="34" charset="0"/>
                        </a:rPr>
                        <a:t>180</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900" noProof="0" dirty="0">
                          <a:latin typeface="Arial" panose="020B0604020202020204" pitchFamily="34" charset="0"/>
                          <a:cs typeface="Arial" panose="020B0604020202020204" pitchFamily="34" charset="0"/>
                        </a:rPr>
                        <a:t>123</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900" noProof="0" dirty="0">
                          <a:latin typeface="Arial" panose="020B0604020202020204" pitchFamily="34" charset="0"/>
                          <a:cs typeface="Arial" panose="020B0604020202020204" pitchFamily="34" charset="0"/>
                        </a:rPr>
                        <a:t>86</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900" noProof="0" dirty="0">
                          <a:latin typeface="Arial" panose="020B0604020202020204" pitchFamily="34" charset="0"/>
                          <a:cs typeface="Arial" panose="020B0604020202020204" pitchFamily="34" charset="0"/>
                        </a:rPr>
                        <a:t>50</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900" noProof="0" dirty="0">
                          <a:latin typeface="Arial" panose="020B0604020202020204" pitchFamily="34" charset="0"/>
                          <a:cs typeface="Arial" panose="020B0604020202020204" pitchFamily="34" charset="0"/>
                        </a:rPr>
                        <a:t>33</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900" noProof="0" dirty="0">
                          <a:latin typeface="Arial" panose="020B0604020202020204" pitchFamily="34" charset="0"/>
                          <a:cs typeface="Arial" panose="020B0604020202020204" pitchFamily="34" charset="0"/>
                        </a:rPr>
                        <a:t>25</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900" noProof="0" dirty="0">
                          <a:latin typeface="Arial" panose="020B0604020202020204" pitchFamily="34" charset="0"/>
                          <a:cs typeface="Arial" panose="020B0604020202020204" pitchFamily="34" charset="0"/>
                        </a:rPr>
                        <a:t>18</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900" noProof="0" dirty="0">
                          <a:latin typeface="Arial" panose="020B0604020202020204" pitchFamily="34" charset="0"/>
                          <a:cs typeface="Arial" panose="020B0604020202020204" pitchFamily="34" charset="0"/>
                        </a:rPr>
                        <a:t>17</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900" noProof="0" dirty="0">
                          <a:latin typeface="Arial" panose="020B0604020202020204" pitchFamily="34" charset="0"/>
                          <a:cs typeface="Arial" panose="020B0604020202020204" pitchFamily="34" charset="0"/>
                        </a:rPr>
                        <a:t>13</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900" noProof="0" dirty="0">
                          <a:latin typeface="Arial" panose="020B0604020202020204" pitchFamily="34" charset="0"/>
                          <a:cs typeface="Arial" panose="020B0604020202020204" pitchFamily="34" charset="0"/>
                        </a:rPr>
                        <a:t>10</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900" noProof="0" dirty="0">
                          <a:latin typeface="Arial" panose="020B0604020202020204" pitchFamily="34" charset="0"/>
                          <a:cs typeface="Arial" panose="020B0604020202020204" pitchFamily="34" charset="0"/>
                        </a:rPr>
                        <a:t>8</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900" noProof="0" dirty="0">
                          <a:latin typeface="Arial" panose="020B0604020202020204" pitchFamily="34" charset="0"/>
                          <a:cs typeface="Arial" panose="020B0604020202020204" pitchFamily="34" charset="0"/>
                        </a:rPr>
                        <a:t>5</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900" noProof="0" dirty="0">
                          <a:latin typeface="Arial" panose="020B0604020202020204" pitchFamily="34" charset="0"/>
                          <a:cs typeface="Arial" panose="020B0604020202020204" pitchFamily="34" charset="0"/>
                        </a:rPr>
                        <a:t>3</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900" noProof="0" dirty="0">
                          <a:latin typeface="Arial" panose="020B0604020202020204" pitchFamily="34" charset="0"/>
                          <a:cs typeface="Arial" panose="020B0604020202020204" pitchFamily="34" charset="0"/>
                        </a:rPr>
                        <a:t>2</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900" noProof="0" dirty="0">
                          <a:latin typeface="Arial" panose="020B0604020202020204" pitchFamily="34" charset="0"/>
                          <a:cs typeface="Arial" panose="020B0604020202020204" pitchFamily="34" charset="0"/>
                        </a:rPr>
                        <a:t>2</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900" noProof="0" dirty="0">
                          <a:latin typeface="Arial" panose="020B0604020202020204" pitchFamily="34" charset="0"/>
                          <a:cs typeface="Arial" panose="020B0604020202020204" pitchFamily="34" charset="0"/>
                        </a:rPr>
                        <a:t>0</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931624"/>
                  </a:ext>
                </a:extLst>
              </a:tr>
            </a:tbl>
          </a:graphicData>
        </a:graphic>
      </p:graphicFrame>
      <p:graphicFrame>
        <p:nvGraphicFramePr>
          <p:cNvPr id="26" name="Table 25">
            <a:extLst>
              <a:ext uri="{FF2B5EF4-FFF2-40B4-BE49-F238E27FC236}">
                <a16:creationId xmlns:a16="http://schemas.microsoft.com/office/drawing/2014/main" id="{2DBDEAC3-1ACA-AC45-F095-AFE70925F72D}"/>
              </a:ext>
            </a:extLst>
          </p:cNvPr>
          <p:cNvGraphicFramePr>
            <a:graphicFrameLocks noGrp="1"/>
          </p:cNvGraphicFramePr>
          <p:nvPr>
            <p:extLst>
              <p:ext uri="{D42A27DB-BD31-4B8C-83A1-F6EECF244321}">
                <p14:modId xmlns:p14="http://schemas.microsoft.com/office/powerpoint/2010/main" val="2107451659"/>
              </p:ext>
            </p:extLst>
          </p:nvPr>
        </p:nvGraphicFramePr>
        <p:xfrm>
          <a:off x="407368" y="4077072"/>
          <a:ext cx="1152128" cy="606960"/>
        </p:xfrm>
        <a:graphic>
          <a:graphicData uri="http://schemas.openxmlformats.org/drawingml/2006/table">
            <a:tbl>
              <a:tblPr>
                <a:tableStyleId>{5C22544A-7EE6-4342-B048-85BDC9FD1C3A}</a:tableStyleId>
              </a:tblPr>
              <a:tblGrid>
                <a:gridCol w="1152128">
                  <a:extLst>
                    <a:ext uri="{9D8B030D-6E8A-4147-A177-3AD203B41FA5}">
                      <a16:colId xmlns:a16="http://schemas.microsoft.com/office/drawing/2014/main" val="1069912755"/>
                    </a:ext>
                  </a:extLst>
                </a:gridCol>
              </a:tblGrid>
              <a:tr h="0">
                <a:tc>
                  <a:txBody>
                    <a:bodyPr/>
                    <a:lstStyle/>
                    <a:p>
                      <a:pPr algn="l"/>
                      <a:r>
                        <a:rPr lang="en-GB" sz="900" b="1" noProof="0" dirty="0">
                          <a:latin typeface="Arial" panose="020B0604020202020204" pitchFamily="34" charset="0"/>
                          <a:cs typeface="Arial" panose="020B0604020202020204" pitchFamily="34" charset="0"/>
                        </a:rPr>
                        <a:t>No. at risk</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25165230"/>
                  </a:ext>
                </a:extLst>
              </a:tr>
              <a:tr h="0">
                <a:tc>
                  <a:txBody>
                    <a:bodyPr/>
                    <a:lstStyle/>
                    <a:p>
                      <a:pPr algn="l"/>
                      <a:r>
                        <a:rPr lang="en-GB" sz="900" b="1" noProof="0" dirty="0">
                          <a:solidFill>
                            <a:schemeClr val="accent1"/>
                          </a:solidFill>
                          <a:latin typeface="Arial" panose="020B0604020202020204" pitchFamily="34" charset="0"/>
                          <a:cs typeface="Arial" panose="020B0604020202020204" pitchFamily="34" charset="0"/>
                        </a:rPr>
                        <a:t>T-DXd</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931624"/>
                  </a:ext>
                </a:extLst>
              </a:tr>
              <a:tr h="0">
                <a:tc>
                  <a:txBody>
                    <a:bodyPr/>
                    <a:lstStyle/>
                    <a:p>
                      <a:pPr algn="l"/>
                      <a:r>
                        <a:rPr lang="en-GB" sz="900" b="1" noProof="0" dirty="0">
                          <a:solidFill>
                            <a:schemeClr val="tx2"/>
                          </a:solidFill>
                          <a:latin typeface="Arial" panose="020B0604020202020204" pitchFamily="34" charset="0"/>
                          <a:cs typeface="Arial" panose="020B0604020202020204" pitchFamily="34" charset="0"/>
                        </a:rPr>
                        <a:t>Pembro </a:t>
                      </a:r>
                      <a:br>
                        <a:rPr lang="en-GB" sz="900" b="1" noProof="0" dirty="0">
                          <a:solidFill>
                            <a:schemeClr val="tx2"/>
                          </a:solidFill>
                          <a:latin typeface="Arial" panose="020B0604020202020204" pitchFamily="34" charset="0"/>
                          <a:cs typeface="Arial" panose="020B0604020202020204" pitchFamily="34" charset="0"/>
                        </a:rPr>
                      </a:br>
                      <a:r>
                        <a:rPr lang="en-GB" sz="900" b="1" noProof="0" dirty="0">
                          <a:solidFill>
                            <a:schemeClr val="tx2"/>
                          </a:solidFill>
                          <a:latin typeface="Arial" panose="020B0604020202020204" pitchFamily="34" charset="0"/>
                          <a:cs typeface="Arial" panose="020B0604020202020204" pitchFamily="34" charset="0"/>
                        </a:rPr>
                        <a:t>+ chemo</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83750488"/>
                  </a:ext>
                </a:extLst>
              </a:tr>
            </a:tbl>
          </a:graphicData>
        </a:graphic>
      </p:graphicFrame>
      <p:graphicFrame>
        <p:nvGraphicFramePr>
          <p:cNvPr id="27" name="Table 26">
            <a:extLst>
              <a:ext uri="{FF2B5EF4-FFF2-40B4-BE49-F238E27FC236}">
                <a16:creationId xmlns:a16="http://schemas.microsoft.com/office/drawing/2014/main" id="{7A61A164-A95C-F95C-2E28-643366CE9A45}"/>
              </a:ext>
            </a:extLst>
          </p:cNvPr>
          <p:cNvGraphicFramePr>
            <a:graphicFrameLocks noGrp="1"/>
          </p:cNvGraphicFramePr>
          <p:nvPr>
            <p:extLst>
              <p:ext uri="{D42A27DB-BD31-4B8C-83A1-F6EECF244321}">
                <p14:modId xmlns:p14="http://schemas.microsoft.com/office/powerpoint/2010/main" val="714067339"/>
              </p:ext>
            </p:extLst>
          </p:nvPr>
        </p:nvGraphicFramePr>
        <p:xfrm>
          <a:off x="921600" y="3823072"/>
          <a:ext cx="6038502" cy="171840"/>
        </p:xfrm>
        <a:graphic>
          <a:graphicData uri="http://schemas.openxmlformats.org/drawingml/2006/table">
            <a:tbl>
              <a:tblPr>
                <a:tableStyleId>{5C22544A-7EE6-4342-B048-85BDC9FD1C3A}</a:tableStyleId>
              </a:tblPr>
              <a:tblGrid>
                <a:gridCol w="355206">
                  <a:extLst>
                    <a:ext uri="{9D8B030D-6E8A-4147-A177-3AD203B41FA5}">
                      <a16:colId xmlns:a16="http://schemas.microsoft.com/office/drawing/2014/main" val="1069912755"/>
                    </a:ext>
                  </a:extLst>
                </a:gridCol>
                <a:gridCol w="355206">
                  <a:extLst>
                    <a:ext uri="{9D8B030D-6E8A-4147-A177-3AD203B41FA5}">
                      <a16:colId xmlns:a16="http://schemas.microsoft.com/office/drawing/2014/main" val="3279522912"/>
                    </a:ext>
                  </a:extLst>
                </a:gridCol>
                <a:gridCol w="355206">
                  <a:extLst>
                    <a:ext uri="{9D8B030D-6E8A-4147-A177-3AD203B41FA5}">
                      <a16:colId xmlns:a16="http://schemas.microsoft.com/office/drawing/2014/main" val="3175504958"/>
                    </a:ext>
                  </a:extLst>
                </a:gridCol>
                <a:gridCol w="355206">
                  <a:extLst>
                    <a:ext uri="{9D8B030D-6E8A-4147-A177-3AD203B41FA5}">
                      <a16:colId xmlns:a16="http://schemas.microsoft.com/office/drawing/2014/main" val="1080331704"/>
                    </a:ext>
                  </a:extLst>
                </a:gridCol>
                <a:gridCol w="355206">
                  <a:extLst>
                    <a:ext uri="{9D8B030D-6E8A-4147-A177-3AD203B41FA5}">
                      <a16:colId xmlns:a16="http://schemas.microsoft.com/office/drawing/2014/main" val="873592281"/>
                    </a:ext>
                  </a:extLst>
                </a:gridCol>
                <a:gridCol w="355206">
                  <a:extLst>
                    <a:ext uri="{9D8B030D-6E8A-4147-A177-3AD203B41FA5}">
                      <a16:colId xmlns:a16="http://schemas.microsoft.com/office/drawing/2014/main" val="143291421"/>
                    </a:ext>
                  </a:extLst>
                </a:gridCol>
                <a:gridCol w="355206">
                  <a:extLst>
                    <a:ext uri="{9D8B030D-6E8A-4147-A177-3AD203B41FA5}">
                      <a16:colId xmlns:a16="http://schemas.microsoft.com/office/drawing/2014/main" val="2743152149"/>
                    </a:ext>
                  </a:extLst>
                </a:gridCol>
                <a:gridCol w="355206">
                  <a:extLst>
                    <a:ext uri="{9D8B030D-6E8A-4147-A177-3AD203B41FA5}">
                      <a16:colId xmlns:a16="http://schemas.microsoft.com/office/drawing/2014/main" val="1936888152"/>
                    </a:ext>
                  </a:extLst>
                </a:gridCol>
                <a:gridCol w="355206">
                  <a:extLst>
                    <a:ext uri="{9D8B030D-6E8A-4147-A177-3AD203B41FA5}">
                      <a16:colId xmlns:a16="http://schemas.microsoft.com/office/drawing/2014/main" val="1342179250"/>
                    </a:ext>
                  </a:extLst>
                </a:gridCol>
                <a:gridCol w="355206">
                  <a:extLst>
                    <a:ext uri="{9D8B030D-6E8A-4147-A177-3AD203B41FA5}">
                      <a16:colId xmlns:a16="http://schemas.microsoft.com/office/drawing/2014/main" val="2479576833"/>
                    </a:ext>
                  </a:extLst>
                </a:gridCol>
                <a:gridCol w="355206">
                  <a:extLst>
                    <a:ext uri="{9D8B030D-6E8A-4147-A177-3AD203B41FA5}">
                      <a16:colId xmlns:a16="http://schemas.microsoft.com/office/drawing/2014/main" val="2866788013"/>
                    </a:ext>
                  </a:extLst>
                </a:gridCol>
                <a:gridCol w="355206">
                  <a:extLst>
                    <a:ext uri="{9D8B030D-6E8A-4147-A177-3AD203B41FA5}">
                      <a16:colId xmlns:a16="http://schemas.microsoft.com/office/drawing/2014/main" val="2918960513"/>
                    </a:ext>
                  </a:extLst>
                </a:gridCol>
                <a:gridCol w="355206">
                  <a:extLst>
                    <a:ext uri="{9D8B030D-6E8A-4147-A177-3AD203B41FA5}">
                      <a16:colId xmlns:a16="http://schemas.microsoft.com/office/drawing/2014/main" val="3932457357"/>
                    </a:ext>
                  </a:extLst>
                </a:gridCol>
                <a:gridCol w="355206">
                  <a:extLst>
                    <a:ext uri="{9D8B030D-6E8A-4147-A177-3AD203B41FA5}">
                      <a16:colId xmlns:a16="http://schemas.microsoft.com/office/drawing/2014/main" val="2620993694"/>
                    </a:ext>
                  </a:extLst>
                </a:gridCol>
                <a:gridCol w="355206">
                  <a:extLst>
                    <a:ext uri="{9D8B030D-6E8A-4147-A177-3AD203B41FA5}">
                      <a16:colId xmlns:a16="http://schemas.microsoft.com/office/drawing/2014/main" val="4178797317"/>
                    </a:ext>
                  </a:extLst>
                </a:gridCol>
                <a:gridCol w="355206">
                  <a:extLst>
                    <a:ext uri="{9D8B030D-6E8A-4147-A177-3AD203B41FA5}">
                      <a16:colId xmlns:a16="http://schemas.microsoft.com/office/drawing/2014/main" val="847970653"/>
                    </a:ext>
                  </a:extLst>
                </a:gridCol>
                <a:gridCol w="355206">
                  <a:extLst>
                    <a:ext uri="{9D8B030D-6E8A-4147-A177-3AD203B41FA5}">
                      <a16:colId xmlns:a16="http://schemas.microsoft.com/office/drawing/2014/main" val="2155960492"/>
                    </a:ext>
                  </a:extLst>
                </a:gridCol>
              </a:tblGrid>
              <a:tr h="0">
                <a:tc>
                  <a:txBody>
                    <a:bodyPr/>
                    <a:lstStyle/>
                    <a:p>
                      <a:pPr algn="ctr"/>
                      <a:r>
                        <a:rPr lang="en-GB" sz="1000" noProof="0" dirty="0">
                          <a:latin typeface="Arial" panose="020B0604020202020204" pitchFamily="34" charset="0"/>
                          <a:cs typeface="Arial" panose="020B0604020202020204" pitchFamily="34" charset="0"/>
                        </a:rPr>
                        <a:t>0</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000" noProof="0" dirty="0">
                          <a:latin typeface="Arial" panose="020B0604020202020204" pitchFamily="34" charset="0"/>
                          <a:cs typeface="Arial" panose="020B0604020202020204" pitchFamily="34" charset="0"/>
                        </a:rPr>
                        <a:t>3</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000" noProof="0" dirty="0">
                          <a:latin typeface="Arial" panose="020B0604020202020204" pitchFamily="34" charset="0"/>
                          <a:cs typeface="Arial" panose="020B0604020202020204" pitchFamily="34" charset="0"/>
                        </a:rPr>
                        <a:t>6</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000" noProof="0" dirty="0">
                          <a:latin typeface="Arial" panose="020B0604020202020204" pitchFamily="34" charset="0"/>
                          <a:cs typeface="Arial" panose="020B0604020202020204" pitchFamily="34" charset="0"/>
                        </a:rPr>
                        <a:t>9</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000" noProof="0" dirty="0">
                          <a:latin typeface="Arial" panose="020B0604020202020204" pitchFamily="34" charset="0"/>
                          <a:cs typeface="Arial" panose="020B0604020202020204" pitchFamily="34" charset="0"/>
                        </a:rPr>
                        <a:t>12</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000" noProof="0" dirty="0">
                          <a:latin typeface="Arial" panose="020B0604020202020204" pitchFamily="34" charset="0"/>
                          <a:cs typeface="Arial" panose="020B0604020202020204" pitchFamily="34" charset="0"/>
                        </a:rPr>
                        <a:t>15</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000" noProof="0" dirty="0">
                          <a:latin typeface="Arial" panose="020B0604020202020204" pitchFamily="34" charset="0"/>
                          <a:cs typeface="Arial" panose="020B0604020202020204" pitchFamily="34" charset="0"/>
                        </a:rPr>
                        <a:t>18</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000" noProof="0" dirty="0">
                          <a:latin typeface="Arial" panose="020B0604020202020204" pitchFamily="34" charset="0"/>
                          <a:cs typeface="Arial" panose="020B0604020202020204" pitchFamily="34" charset="0"/>
                        </a:rPr>
                        <a:t>21</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000" noProof="0" dirty="0">
                          <a:latin typeface="Arial" panose="020B0604020202020204" pitchFamily="34" charset="0"/>
                          <a:cs typeface="Arial" panose="020B0604020202020204" pitchFamily="34" charset="0"/>
                        </a:rPr>
                        <a:t>24</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000" noProof="0" dirty="0">
                          <a:latin typeface="Arial" panose="020B0604020202020204" pitchFamily="34" charset="0"/>
                          <a:cs typeface="Arial" panose="020B0604020202020204" pitchFamily="34" charset="0"/>
                        </a:rPr>
                        <a:t>27</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000" noProof="0" dirty="0">
                          <a:latin typeface="Arial" panose="020B0604020202020204" pitchFamily="34" charset="0"/>
                          <a:cs typeface="Arial" panose="020B0604020202020204" pitchFamily="34" charset="0"/>
                        </a:rPr>
                        <a:t>30</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000" noProof="0" dirty="0">
                          <a:latin typeface="Arial" panose="020B0604020202020204" pitchFamily="34" charset="0"/>
                          <a:cs typeface="Arial" panose="020B0604020202020204" pitchFamily="34" charset="0"/>
                        </a:rPr>
                        <a:t>33</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000" noProof="0" dirty="0">
                          <a:latin typeface="Arial" panose="020B0604020202020204" pitchFamily="34" charset="0"/>
                          <a:cs typeface="Arial" panose="020B0604020202020204" pitchFamily="34" charset="0"/>
                        </a:rPr>
                        <a:t>36</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000" noProof="0" dirty="0">
                          <a:latin typeface="Arial" panose="020B0604020202020204" pitchFamily="34" charset="0"/>
                          <a:cs typeface="Arial" panose="020B0604020202020204" pitchFamily="34" charset="0"/>
                        </a:rPr>
                        <a:t>39</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000" noProof="0" dirty="0">
                          <a:latin typeface="Arial" panose="020B0604020202020204" pitchFamily="34" charset="0"/>
                          <a:cs typeface="Arial" panose="020B0604020202020204" pitchFamily="34" charset="0"/>
                        </a:rPr>
                        <a:t>42</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000" noProof="0" dirty="0">
                          <a:latin typeface="Arial" panose="020B0604020202020204" pitchFamily="34" charset="0"/>
                          <a:cs typeface="Arial" panose="020B0604020202020204" pitchFamily="34" charset="0"/>
                        </a:rPr>
                        <a:t>45</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000" noProof="0" dirty="0">
                          <a:latin typeface="Arial" panose="020B0604020202020204" pitchFamily="34" charset="0"/>
                          <a:cs typeface="Arial" panose="020B0604020202020204" pitchFamily="34" charset="0"/>
                        </a:rPr>
                        <a:t>48</a:t>
                      </a:r>
                    </a:p>
                  </a:txBody>
                  <a:tcPr marL="0" marR="0" marT="9720" marB="972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25165230"/>
                  </a:ext>
                </a:extLst>
              </a:tr>
            </a:tbl>
          </a:graphicData>
        </a:graphic>
      </p:graphicFrame>
      <p:sp>
        <p:nvSpPr>
          <p:cNvPr id="28" name="TextBox 27">
            <a:extLst>
              <a:ext uri="{FF2B5EF4-FFF2-40B4-BE49-F238E27FC236}">
                <a16:creationId xmlns:a16="http://schemas.microsoft.com/office/drawing/2014/main" id="{94E06B00-0E06-E4D6-EA98-FCA785BC517B}"/>
              </a:ext>
            </a:extLst>
          </p:cNvPr>
          <p:cNvSpPr txBox="1"/>
          <p:nvPr/>
        </p:nvSpPr>
        <p:spPr>
          <a:xfrm>
            <a:off x="2351584" y="3933056"/>
            <a:ext cx="3147402" cy="276999"/>
          </a:xfrm>
          <a:prstGeom prst="rect">
            <a:avLst/>
          </a:prstGeom>
          <a:noFill/>
        </p:spPr>
        <p:txBody>
          <a:bodyPr wrap="square" rtlCol="0">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solidFill>
                  <a:srgbClr val="000000"/>
                </a:solidFill>
                <a:effectLst/>
                <a:uLnTx/>
                <a:uFillTx/>
                <a:latin typeface="Arial" panose="020B0604020202020204" pitchFamily="34" charset="0"/>
                <a:ea typeface="+mn-ea"/>
                <a:cs typeface="Arial" panose="020B0604020202020204" pitchFamily="34" charset="0"/>
                <a:sym typeface="Arial"/>
                <a:rtl val="0"/>
              </a:rPr>
              <a:t>Time from randomisation (months)</a:t>
            </a:r>
            <a:endParaRPr kumimoji="0" lang="en-GB" sz="1200" b="1" i="0" u="none" strike="noStrike" kern="1200" cap="none" spc="0" normalizeH="0" baseline="30000" noProof="0" dirty="0">
              <a:ln/>
              <a:solidFill>
                <a:srgbClr val="000000"/>
              </a:solidFill>
              <a:effectLst/>
              <a:uLnTx/>
              <a:uFillTx/>
              <a:latin typeface="Arial" panose="020B0604020202020204" pitchFamily="34" charset="0"/>
              <a:ea typeface="+mn-ea"/>
              <a:cs typeface="Arial" panose="020B0604020202020204" pitchFamily="34" charset="0"/>
              <a:sym typeface="Arial"/>
              <a:rtl val="0"/>
            </a:endParaRPr>
          </a:p>
        </p:txBody>
      </p:sp>
      <p:sp>
        <p:nvSpPr>
          <p:cNvPr id="29" name="TextBox 28">
            <a:extLst>
              <a:ext uri="{FF2B5EF4-FFF2-40B4-BE49-F238E27FC236}">
                <a16:creationId xmlns:a16="http://schemas.microsoft.com/office/drawing/2014/main" id="{65A93891-2666-1326-C927-F6CD1577A88F}"/>
              </a:ext>
            </a:extLst>
          </p:cNvPr>
          <p:cNvSpPr txBox="1"/>
          <p:nvPr/>
        </p:nvSpPr>
        <p:spPr>
          <a:xfrm>
            <a:off x="407368" y="4725144"/>
            <a:ext cx="6552728" cy="461665"/>
          </a:xfrm>
          <a:prstGeom prst="rect">
            <a:avLst/>
          </a:prstGeom>
          <a:solidFill>
            <a:schemeClr val="accent6">
              <a:lumMod val="20000"/>
              <a:lumOff val="80000"/>
            </a:schemeClr>
          </a:solidFill>
        </p:spPr>
        <p:txBody>
          <a:bodyPr wrap="square" rtlCol="0">
            <a:spAutoFit/>
          </a:bodyPr>
          <a:lstStyle/>
          <a:p>
            <a:pPr algn="ctr"/>
            <a:r>
              <a:rPr lang="en-GB" sz="1200" b="1" noProof="0" dirty="0">
                <a:latin typeface="Arial" panose="020B0604020202020204" pitchFamily="34" charset="0"/>
                <a:cs typeface="Arial" panose="020B0604020202020204" pitchFamily="34" charset="0"/>
              </a:rPr>
              <a:t>T-DXd monotherapy demonstrated a statistically significant and clinically meaningful PFS improvement vs standard-of-care pembro + doublet chemo</a:t>
            </a:r>
            <a:endParaRPr lang="en-GB" sz="1200" noProof="0" dirty="0">
              <a:latin typeface="Arial" panose="020B0604020202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F2011A5D-BDFA-A5F6-797A-CF6D2D8C89CA}"/>
              </a:ext>
            </a:extLst>
          </p:cNvPr>
          <p:cNvSpPr txBox="1"/>
          <p:nvPr/>
        </p:nvSpPr>
        <p:spPr>
          <a:xfrm>
            <a:off x="2782615" y="2684537"/>
            <a:ext cx="3147402" cy="246221"/>
          </a:xfrm>
          <a:prstGeom prst="rect">
            <a:avLst/>
          </a:prstGeom>
          <a:noFill/>
        </p:spPr>
        <p:txBody>
          <a:bodyPr wrap="square" rtlCol="0">
            <a:spAutoFit/>
          </a:bodyPr>
          <a:lstStyle/>
          <a:p>
            <a:r>
              <a:rPr lang="en-GB" sz="1000" b="1" noProof="0" dirty="0">
                <a:latin typeface="Arial" panose="020B0604020202020204" pitchFamily="34" charset="0"/>
                <a:cs typeface="Arial" panose="020B0604020202020204" pitchFamily="34" charset="0"/>
              </a:rPr>
              <a:t>Δ 6-month improvement</a:t>
            </a:r>
            <a:endParaRPr lang="en-GB" sz="1000" noProof="0" dirty="0">
              <a:latin typeface="Arial" panose="020B0604020202020204" pitchFamily="34" charset="0"/>
              <a:cs typeface="Arial" panose="020B0604020202020204" pitchFamily="34" charset="0"/>
            </a:endParaRPr>
          </a:p>
        </p:txBody>
      </p:sp>
      <p:graphicFrame>
        <p:nvGraphicFramePr>
          <p:cNvPr id="34" name="Table 33">
            <a:extLst>
              <a:ext uri="{FF2B5EF4-FFF2-40B4-BE49-F238E27FC236}">
                <a16:creationId xmlns:a16="http://schemas.microsoft.com/office/drawing/2014/main" id="{8003A107-5078-BAC8-F055-DA98B98EBA79}"/>
              </a:ext>
            </a:extLst>
          </p:cNvPr>
          <p:cNvGraphicFramePr>
            <a:graphicFrameLocks noGrp="1"/>
          </p:cNvGraphicFramePr>
          <p:nvPr>
            <p:extLst>
              <p:ext uri="{D42A27DB-BD31-4B8C-83A1-F6EECF244321}">
                <p14:modId xmlns:p14="http://schemas.microsoft.com/office/powerpoint/2010/main" val="647100732"/>
              </p:ext>
            </p:extLst>
          </p:nvPr>
        </p:nvGraphicFramePr>
        <p:xfrm>
          <a:off x="3575720" y="1772816"/>
          <a:ext cx="3211019" cy="877464"/>
        </p:xfrm>
        <a:graphic>
          <a:graphicData uri="http://schemas.openxmlformats.org/drawingml/2006/table">
            <a:tbl>
              <a:tblPr firstRow="1" bandRow="1">
                <a:tableStyleId>{5C22544A-7EE6-4342-B048-85BDC9FD1C3A}</a:tableStyleId>
              </a:tblPr>
              <a:tblGrid>
                <a:gridCol w="1369237">
                  <a:extLst>
                    <a:ext uri="{9D8B030D-6E8A-4147-A177-3AD203B41FA5}">
                      <a16:colId xmlns:a16="http://schemas.microsoft.com/office/drawing/2014/main" val="2724654460"/>
                    </a:ext>
                  </a:extLst>
                </a:gridCol>
                <a:gridCol w="871333">
                  <a:extLst>
                    <a:ext uri="{9D8B030D-6E8A-4147-A177-3AD203B41FA5}">
                      <a16:colId xmlns:a16="http://schemas.microsoft.com/office/drawing/2014/main" val="141715588"/>
                    </a:ext>
                  </a:extLst>
                </a:gridCol>
                <a:gridCol w="970449">
                  <a:extLst>
                    <a:ext uri="{9D8B030D-6E8A-4147-A177-3AD203B41FA5}">
                      <a16:colId xmlns:a16="http://schemas.microsoft.com/office/drawing/2014/main" val="1722274264"/>
                    </a:ext>
                  </a:extLst>
                </a:gridCol>
              </a:tblGrid>
              <a:tr h="170240">
                <a:tc>
                  <a:txBody>
                    <a:bodyPr/>
                    <a:lstStyle/>
                    <a:p>
                      <a:pPr>
                        <a:lnSpc>
                          <a:spcPct val="90000"/>
                        </a:lnSpc>
                      </a:pPr>
                      <a:endParaRPr lang="en-GB" sz="900" noProof="0" dirty="0">
                        <a:latin typeface="Arial" panose="020B0604020202020204" pitchFamily="34" charset="0"/>
                        <a:cs typeface="Arial" panose="020B0604020202020204" pitchFamily="34" charset="0"/>
                      </a:endParaRPr>
                    </a:p>
                  </a:txBody>
                  <a:tcPr marT="25200" marB="25200">
                    <a:lnL w="12700" cmpd="sng">
                      <a:noFill/>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GB" sz="900" noProof="0" dirty="0">
                          <a:latin typeface="Arial" panose="020B0604020202020204" pitchFamily="34" charset="0"/>
                          <a:cs typeface="Arial" panose="020B0604020202020204" pitchFamily="34" charset="0"/>
                        </a:rPr>
                        <a:t>T-DXd</a:t>
                      </a:r>
                      <a:br>
                        <a:rPr lang="en-GB" sz="900" noProof="0" dirty="0">
                          <a:latin typeface="Arial" panose="020B0604020202020204" pitchFamily="34" charset="0"/>
                          <a:cs typeface="Arial" panose="020B0604020202020204" pitchFamily="34" charset="0"/>
                        </a:rPr>
                      </a:br>
                      <a:r>
                        <a:rPr lang="en-GB" sz="900" noProof="0" dirty="0">
                          <a:latin typeface="Arial" panose="020B0604020202020204" pitchFamily="34" charset="0"/>
                          <a:cs typeface="Arial" panose="020B0604020202020204" pitchFamily="34" charset="0"/>
                        </a:rPr>
                        <a:t>(n=227)</a:t>
                      </a:r>
                      <a:endParaRPr lang="en-GB" sz="900" baseline="30000" noProof="0" dirty="0">
                        <a:latin typeface="Arial" panose="020B0604020202020204" pitchFamily="34" charset="0"/>
                        <a:cs typeface="Arial" panose="020B0604020202020204" pitchFamily="34" charset="0"/>
                      </a:endParaRPr>
                    </a:p>
                  </a:txBody>
                  <a:tcPr marL="0" marR="0" marT="25200" marB="25200">
                    <a:lnL w="12700" cmpd="sng">
                      <a:noFill/>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lnSpc>
                          <a:spcPct val="90000"/>
                        </a:lnSpc>
                      </a:pPr>
                      <a:r>
                        <a:rPr lang="en-GB" sz="900" i="0" noProof="0" dirty="0">
                          <a:latin typeface="Arial" panose="020B0604020202020204" pitchFamily="34" charset="0"/>
                          <a:cs typeface="Arial" panose="020B0604020202020204" pitchFamily="34" charset="0"/>
                        </a:rPr>
                        <a:t>Pembro + chemo</a:t>
                      </a:r>
                    </a:p>
                    <a:p>
                      <a:pPr algn="ctr">
                        <a:lnSpc>
                          <a:spcPct val="90000"/>
                        </a:lnSpc>
                      </a:pPr>
                      <a:r>
                        <a:rPr lang="en-GB" sz="900" i="0" noProof="0" dirty="0">
                          <a:latin typeface="Arial" panose="020B0604020202020204" pitchFamily="34" charset="0"/>
                          <a:cs typeface="Arial" panose="020B0604020202020204" pitchFamily="34" charset="0"/>
                        </a:rPr>
                        <a:t>(n=227)</a:t>
                      </a:r>
                    </a:p>
                  </a:txBody>
                  <a:tcPr marL="0" marR="0" marT="25200" marB="25200">
                    <a:lnL w="12700" cmpd="sng">
                      <a:noFill/>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84815632"/>
                  </a:ext>
                </a:extLst>
              </a:tr>
              <a:tr h="153582">
                <a:tc>
                  <a:txBody>
                    <a:bodyPr/>
                    <a:lstStyle/>
                    <a:p>
                      <a:pPr>
                        <a:lnSpc>
                          <a:spcPct val="90000"/>
                        </a:lnSpc>
                      </a:pPr>
                      <a:r>
                        <a:rPr lang="en-GB" sz="900" noProof="0" dirty="0">
                          <a:latin typeface="Arial" panose="020B0604020202020204" pitchFamily="34" charset="0"/>
                          <a:cs typeface="Arial" panose="020B0604020202020204" pitchFamily="34" charset="0"/>
                        </a:rPr>
                        <a:t>Median PFS, months </a:t>
                      </a:r>
                      <a:br>
                        <a:rPr lang="en-GB" sz="900" noProof="0" dirty="0">
                          <a:latin typeface="Arial" panose="020B0604020202020204" pitchFamily="34" charset="0"/>
                          <a:cs typeface="Arial" panose="020B0604020202020204" pitchFamily="34" charset="0"/>
                        </a:rPr>
                      </a:br>
                      <a:r>
                        <a:rPr lang="en-GB" sz="900" noProof="0" dirty="0">
                          <a:latin typeface="Arial" panose="020B0604020202020204" pitchFamily="34" charset="0"/>
                          <a:cs typeface="Arial" panose="020B0604020202020204" pitchFamily="34" charset="0"/>
                        </a:rPr>
                        <a:t>(95% CI)</a:t>
                      </a:r>
                    </a:p>
                  </a:txBody>
                  <a:tcPr marT="14400" marB="14400">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lnSpc>
                          <a:spcPct val="90000"/>
                        </a:lnSpc>
                      </a:pPr>
                      <a:r>
                        <a:rPr lang="en-GB" sz="900" b="1" noProof="0" dirty="0">
                          <a:latin typeface="Arial" panose="020B0604020202020204" pitchFamily="34" charset="0"/>
                          <a:cs typeface="Arial" panose="020B0604020202020204" pitchFamily="34" charset="0"/>
                        </a:rPr>
                        <a:t>14.3</a:t>
                      </a:r>
                      <a:br>
                        <a:rPr lang="en-GB" sz="900" noProof="0" dirty="0">
                          <a:latin typeface="Arial" panose="020B0604020202020204" pitchFamily="34" charset="0"/>
                          <a:cs typeface="Arial" panose="020B0604020202020204" pitchFamily="34" charset="0"/>
                        </a:rPr>
                      </a:br>
                      <a:r>
                        <a:rPr lang="en-GB" sz="900" noProof="0" dirty="0">
                          <a:latin typeface="Arial" panose="020B0604020202020204" pitchFamily="34" charset="0"/>
                          <a:cs typeface="Arial" panose="020B0604020202020204" pitchFamily="34" charset="0"/>
                        </a:rPr>
                        <a:t>(12.4, 16.5)</a:t>
                      </a:r>
                    </a:p>
                  </a:txBody>
                  <a:tcPr marL="0" marR="0" marT="14400" marB="14400">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lnSpc>
                          <a:spcPct val="90000"/>
                        </a:lnSpc>
                      </a:pPr>
                      <a:r>
                        <a:rPr lang="en-GB" sz="900" b="1" noProof="0" dirty="0">
                          <a:latin typeface="Arial" panose="020B0604020202020204" pitchFamily="34" charset="0"/>
                          <a:cs typeface="Arial" panose="020B0604020202020204" pitchFamily="34" charset="0"/>
                        </a:rPr>
                        <a:t>8.3</a:t>
                      </a:r>
                      <a:br>
                        <a:rPr lang="en-GB" sz="900" noProof="0" dirty="0">
                          <a:latin typeface="Arial" panose="020B0604020202020204" pitchFamily="34" charset="0"/>
                          <a:cs typeface="Arial" panose="020B0604020202020204" pitchFamily="34" charset="0"/>
                        </a:rPr>
                      </a:br>
                      <a:r>
                        <a:rPr lang="en-GB" sz="900" noProof="0" dirty="0">
                          <a:latin typeface="Arial" panose="020B0604020202020204" pitchFamily="34" charset="0"/>
                          <a:cs typeface="Arial" panose="020B0604020202020204" pitchFamily="34" charset="0"/>
                        </a:rPr>
                        <a:t>(7.0, 9.9)</a:t>
                      </a:r>
                    </a:p>
                  </a:txBody>
                  <a:tcPr marL="0" marR="0" marT="14400" marB="14400">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22606596"/>
                  </a:ext>
                </a:extLst>
              </a:tr>
              <a:tr h="90117">
                <a:tc>
                  <a:txBody>
                    <a:bodyPr/>
                    <a:lstStyle/>
                    <a:p>
                      <a:pPr>
                        <a:lnSpc>
                          <a:spcPct val="90000"/>
                        </a:lnSpc>
                      </a:pPr>
                      <a:r>
                        <a:rPr lang="en-GB" sz="900" noProof="0" dirty="0">
                          <a:latin typeface="Arial" panose="020B0604020202020204" pitchFamily="34" charset="0"/>
                          <a:cs typeface="Arial" panose="020B0604020202020204" pitchFamily="34" charset="0"/>
                        </a:rPr>
                        <a:t>Hazard ratio (95% CI)</a:t>
                      </a:r>
                    </a:p>
                  </a:txBody>
                  <a:tcPr marT="14400" marB="144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a:lnSpc>
                          <a:spcPct val="90000"/>
                        </a:lnSpc>
                      </a:pPr>
                      <a:r>
                        <a:rPr lang="en-GB" sz="900" b="1" noProof="0" dirty="0">
                          <a:latin typeface="Arial" panose="020B0604020202020204" pitchFamily="34" charset="0"/>
                          <a:cs typeface="Arial" panose="020B0604020202020204" pitchFamily="34" charset="0"/>
                        </a:rPr>
                        <a:t>0.63 </a:t>
                      </a:r>
                      <a:r>
                        <a:rPr lang="en-GB" sz="900" b="0" noProof="0" dirty="0">
                          <a:latin typeface="Arial" panose="020B0604020202020204" pitchFamily="34" charset="0"/>
                          <a:cs typeface="Arial" panose="020B0604020202020204" pitchFamily="34" charset="0"/>
                        </a:rPr>
                        <a:t>(0.50, 0.79)</a:t>
                      </a:r>
                    </a:p>
                  </a:txBody>
                  <a:tcPr marL="0" marR="0" marT="14400" marB="144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dirty="0"/>
                    </a:p>
                  </a:txBody>
                  <a:tcPr marT="28800" marB="288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76811553"/>
                  </a:ext>
                </a:extLst>
              </a:tr>
              <a:tr h="90117">
                <a:tc>
                  <a:txBody>
                    <a:bodyPr/>
                    <a:lstStyle/>
                    <a:p>
                      <a:pPr>
                        <a:lnSpc>
                          <a:spcPct val="90000"/>
                        </a:lnSpc>
                      </a:pPr>
                      <a:r>
                        <a:rPr lang="en-GB" sz="900" noProof="0" dirty="0">
                          <a:latin typeface="Arial" panose="020B0604020202020204" pitchFamily="34" charset="0"/>
                          <a:cs typeface="Arial" panose="020B0604020202020204" pitchFamily="34" charset="0"/>
                        </a:rPr>
                        <a:t>P-value</a:t>
                      </a:r>
                    </a:p>
                  </a:txBody>
                  <a:tcPr marT="14400" marB="14400">
                    <a:lnL w="12700" cmpd="sng">
                      <a:noFill/>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lnSpc>
                          <a:spcPct val="90000"/>
                        </a:lnSpc>
                      </a:pPr>
                      <a:r>
                        <a:rPr lang="en-GB" sz="900" b="1" noProof="0" dirty="0">
                          <a:latin typeface="Arial" panose="020B0604020202020204" pitchFamily="34" charset="0"/>
                          <a:cs typeface="Arial" panose="020B0604020202020204" pitchFamily="34" charset="0"/>
                        </a:rPr>
                        <a:t>&lt;0.0001</a:t>
                      </a:r>
                    </a:p>
                  </a:txBody>
                  <a:tcPr marL="0" marR="0" marT="14400" marB="14400">
                    <a:lnL w="12700" cmpd="sng">
                      <a:noFill/>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454179767"/>
                  </a:ext>
                </a:extLst>
              </a:tr>
            </a:tbl>
          </a:graphicData>
        </a:graphic>
      </p:graphicFrame>
      <p:cxnSp>
        <p:nvCxnSpPr>
          <p:cNvPr id="3" name="Straight Arrow Connector 2">
            <a:extLst>
              <a:ext uri="{FF2B5EF4-FFF2-40B4-BE49-F238E27FC236}">
                <a16:creationId xmlns:a16="http://schemas.microsoft.com/office/drawing/2014/main" id="{6991113B-D7B0-C52F-9745-D0D53EDD2006}"/>
              </a:ext>
            </a:extLst>
          </p:cNvPr>
          <p:cNvCxnSpPr>
            <a:cxnSpLocks/>
          </p:cNvCxnSpPr>
          <p:nvPr/>
        </p:nvCxnSpPr>
        <p:spPr>
          <a:xfrm flipV="1">
            <a:off x="2084759" y="2830935"/>
            <a:ext cx="697856" cy="0"/>
          </a:xfrm>
          <a:prstGeom prst="straightConnector1">
            <a:avLst/>
          </a:prstGeom>
          <a:ln w="31750">
            <a:headEnd type="triangle"/>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0822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8C535-19A4-749D-F810-1043CC968D4C}"/>
            </a:ext>
          </a:extLst>
        </p:cNvPr>
        <p:cNvGrpSpPr/>
        <p:nvPr/>
      </p:nvGrpSpPr>
      <p:grpSpPr>
        <a:xfrm>
          <a:off x="0" y="0"/>
          <a:ext cx="0" cy="0"/>
          <a:chOff x="0" y="0"/>
          <a:chExt cx="0" cy="0"/>
        </a:xfrm>
      </p:grpSpPr>
      <p:sp>
        <p:nvSpPr>
          <p:cNvPr id="8" name="Content Placeholder 7">
            <a:extLst>
              <a:ext uri="{FF2B5EF4-FFF2-40B4-BE49-F238E27FC236}">
                <a16:creationId xmlns:a16="http://schemas.microsoft.com/office/drawing/2014/main" id="{B02C9B9D-DDC6-4E31-B2A6-D1C71DC51369}"/>
              </a:ext>
            </a:extLst>
          </p:cNvPr>
          <p:cNvSpPr>
            <a:spLocks noGrp="1"/>
          </p:cNvSpPr>
          <p:nvPr>
            <p:ph sz="quarter" idx="15"/>
          </p:nvPr>
        </p:nvSpPr>
        <p:spPr>
          <a:xfrm>
            <a:off x="620183" y="6356351"/>
            <a:ext cx="10180339" cy="365125"/>
          </a:xfrm>
        </p:spPr>
        <p:txBody>
          <a:bodyPr anchor="b" anchorCtr="0"/>
          <a:lstStyle/>
          <a:p>
            <a:endParaRPr lang="en-GB" noProof="0" dirty="0">
              <a:solidFill>
                <a:schemeClr val="tx2"/>
              </a:solidFill>
            </a:endParaRPr>
          </a:p>
          <a:p>
            <a:endParaRPr lang="en-GB" noProof="0" dirty="0">
              <a:solidFill>
                <a:schemeClr val="tx2"/>
              </a:solidFill>
            </a:endParaRPr>
          </a:p>
          <a:p>
            <a:r>
              <a:rPr lang="en-GB" noProof="0" dirty="0">
                <a:solidFill>
                  <a:schemeClr val="tx2"/>
                </a:solidFill>
              </a:rPr>
              <a:t>AE, adverse event; chemo, chemotherapy; ILD, interstitial lung disease; INV, investigator; pembro, pembrolizumab; T-DXd, trastuzumab deruxtecan</a:t>
            </a:r>
          </a:p>
          <a:p>
            <a:r>
              <a:rPr lang="en-GB" noProof="0" dirty="0">
                <a:solidFill>
                  <a:schemeClr val="tx2"/>
                </a:solidFill>
              </a:rPr>
              <a:t>Rotow J, et al. Abstract PL03.08, WCLC 2026 (oral presentation)</a:t>
            </a:r>
          </a:p>
        </p:txBody>
      </p:sp>
      <p:sp>
        <p:nvSpPr>
          <p:cNvPr id="7" name="Content Placeholder 6">
            <a:extLst>
              <a:ext uri="{FF2B5EF4-FFF2-40B4-BE49-F238E27FC236}">
                <a16:creationId xmlns:a16="http://schemas.microsoft.com/office/drawing/2014/main" id="{D5C493A9-F109-EA5A-C577-411374444D9B}"/>
              </a:ext>
            </a:extLst>
          </p:cNvPr>
          <p:cNvSpPr>
            <a:spLocks noGrp="1"/>
          </p:cNvSpPr>
          <p:nvPr>
            <p:ph sz="quarter" idx="12"/>
          </p:nvPr>
        </p:nvSpPr>
        <p:spPr>
          <a:xfrm>
            <a:off x="8544272" y="1772397"/>
            <a:ext cx="3024336" cy="4392907"/>
          </a:xfrm>
          <a:solidFill>
            <a:schemeClr val="bg1">
              <a:alpha val="52000"/>
            </a:schemeClr>
          </a:solidFill>
        </p:spPr>
        <p:txBody>
          <a:bodyPr>
            <a:normAutofit/>
          </a:bodyPr>
          <a:lstStyle/>
          <a:p>
            <a:pPr>
              <a:spcBef>
                <a:spcPts val="900"/>
              </a:spcBef>
            </a:pPr>
            <a:r>
              <a:rPr lang="en-GB" sz="1600" noProof="0" dirty="0">
                <a:solidFill>
                  <a:schemeClr val="tx2"/>
                </a:solidFill>
              </a:rPr>
              <a:t>Adjudicated drug-related ILD/pneumonitis occurred in 47 patients (20.8%; most were Grade 1/2 [78.7%]) treated with T-DXd and 5 patients (2.3%; all Grade 1/2) treated with pembro + chemo</a:t>
            </a:r>
          </a:p>
          <a:p>
            <a:pPr>
              <a:spcBef>
                <a:spcPts val="900"/>
              </a:spcBef>
            </a:pPr>
            <a:r>
              <a:rPr lang="en-GB" sz="1600" noProof="0" dirty="0">
                <a:solidFill>
                  <a:schemeClr val="tx2"/>
                </a:solidFill>
              </a:rPr>
              <a:t>Grade 5 drug-related ILD/pneumonitis occurred in 4 patients (1.8%) treated with T-DXd</a:t>
            </a:r>
          </a:p>
          <a:p>
            <a:pPr>
              <a:spcBef>
                <a:spcPts val="900"/>
              </a:spcBef>
            </a:pPr>
            <a:r>
              <a:rPr lang="en-GB" sz="1600" noProof="0" dirty="0">
                <a:solidFill>
                  <a:schemeClr val="tx2"/>
                </a:solidFill>
              </a:rPr>
              <a:t>ILD remains an important risk of T-DXd and should be monitored/managed appropriately</a:t>
            </a:r>
          </a:p>
        </p:txBody>
      </p:sp>
      <p:sp>
        <p:nvSpPr>
          <p:cNvPr id="6" name="Title 5">
            <a:extLst>
              <a:ext uri="{FF2B5EF4-FFF2-40B4-BE49-F238E27FC236}">
                <a16:creationId xmlns:a16="http://schemas.microsoft.com/office/drawing/2014/main" id="{59DB687B-5C2D-9585-CE04-80F68D822100}"/>
              </a:ext>
            </a:extLst>
          </p:cNvPr>
          <p:cNvSpPr>
            <a:spLocks noGrp="1"/>
          </p:cNvSpPr>
          <p:nvPr>
            <p:ph type="title"/>
          </p:nvPr>
        </p:nvSpPr>
        <p:spPr>
          <a:xfrm>
            <a:off x="619201" y="259200"/>
            <a:ext cx="10963199" cy="864000"/>
          </a:xfrm>
        </p:spPr>
        <p:txBody>
          <a:bodyPr/>
          <a:lstStyle/>
          <a:p>
            <a:r>
              <a:rPr lang="en-GB" noProof="0" dirty="0">
                <a:solidFill>
                  <a:schemeClr val="tx2"/>
                </a:solidFill>
                <a:ea typeface="Verdana" panose="020B0604030504040204" pitchFamily="34" charset="0"/>
              </a:rPr>
              <a:t>DESTINY-Lung04</a:t>
            </a:r>
            <a:r>
              <a:rPr lang="en-GB" noProof="0" dirty="0">
                <a:solidFill>
                  <a:schemeClr val="tx2"/>
                </a:solidFill>
              </a:rPr>
              <a:t>: safety results</a:t>
            </a:r>
          </a:p>
        </p:txBody>
      </p:sp>
      <p:sp>
        <p:nvSpPr>
          <p:cNvPr id="5" name="Slide Number Placeholder 4">
            <a:extLst>
              <a:ext uri="{FF2B5EF4-FFF2-40B4-BE49-F238E27FC236}">
                <a16:creationId xmlns:a16="http://schemas.microsoft.com/office/drawing/2014/main" id="{15920DD5-E25D-5A99-C0E8-E93E55940EDD}"/>
              </a:ext>
            </a:extLst>
          </p:cNvPr>
          <p:cNvSpPr>
            <a:spLocks noGrp="1"/>
          </p:cNvSpPr>
          <p:nvPr>
            <p:ph type="sldNum" sz="quarter" idx="4"/>
          </p:nvPr>
        </p:nvSpPr>
        <p:spPr>
          <a:xfrm>
            <a:off x="10800523" y="6428359"/>
            <a:ext cx="781877" cy="365125"/>
          </a:xfrm>
        </p:spPr>
        <p:txBody>
          <a:bodyPr/>
          <a:lstStyle/>
          <a:p>
            <a:fld id="{FCE43C0F-8A7B-3A4B-9DB5-B3472E36E833}" type="slidenum">
              <a:rPr lang="en-GB" noProof="0" smtClean="0"/>
              <a:pPr/>
              <a:t>9</a:t>
            </a:fld>
            <a:endParaRPr lang="en-GB" noProof="0" dirty="0"/>
          </a:p>
        </p:txBody>
      </p:sp>
      <p:sp>
        <p:nvSpPr>
          <p:cNvPr id="10" name="TextBox 9">
            <a:extLst>
              <a:ext uri="{FF2B5EF4-FFF2-40B4-BE49-F238E27FC236}">
                <a16:creationId xmlns:a16="http://schemas.microsoft.com/office/drawing/2014/main" id="{D5BFF2D2-B1EB-0FB9-F3BC-B86D71ACC0DD}"/>
              </a:ext>
            </a:extLst>
          </p:cNvPr>
          <p:cNvSpPr txBox="1"/>
          <p:nvPr/>
        </p:nvSpPr>
        <p:spPr>
          <a:xfrm>
            <a:off x="619201" y="979200"/>
            <a:ext cx="5707588" cy="646331"/>
          </a:xfrm>
          <a:prstGeom prst="rect">
            <a:avLst/>
          </a:prstGeom>
          <a:noFill/>
        </p:spPr>
        <p:txBody>
          <a:bodyPr wrap="none" lIns="0" rtlCol="0">
            <a:spAutoFit/>
          </a:bodyPr>
          <a:lstStyle/>
          <a:p>
            <a:r>
              <a:rPr lang="en-GB" b="1" spc="100" noProof="0" dirty="0">
                <a:solidFill>
                  <a:schemeClr val="accent1"/>
                </a:solidFill>
                <a:latin typeface="Arial" panose="020B0604020202020204" pitchFamily="34" charset="0"/>
                <a:ea typeface="Aileron" charset="0"/>
                <a:cs typeface="Arial" panose="020B0604020202020204" pitchFamily="34" charset="0"/>
              </a:rPr>
              <a:t>MOST COMMON (≥15%) DRUG-RELATED AEs </a:t>
            </a:r>
            <a:br>
              <a:rPr lang="en-GB" b="1" spc="100" noProof="0" dirty="0">
                <a:solidFill>
                  <a:schemeClr val="accent1"/>
                </a:solidFill>
                <a:latin typeface="Arial" panose="020B0604020202020204" pitchFamily="34" charset="0"/>
                <a:ea typeface="Aileron" charset="0"/>
                <a:cs typeface="Arial" panose="020B0604020202020204" pitchFamily="34" charset="0"/>
              </a:rPr>
            </a:br>
            <a:r>
              <a:rPr lang="en-GB" b="1" spc="100" noProof="0" dirty="0">
                <a:solidFill>
                  <a:schemeClr val="accent1"/>
                </a:solidFill>
                <a:latin typeface="Arial" panose="020B0604020202020204" pitchFamily="34" charset="0"/>
                <a:ea typeface="Aileron" charset="0"/>
                <a:cs typeface="Arial" panose="020B0604020202020204" pitchFamily="34" charset="0"/>
              </a:rPr>
              <a:t>(INV ASSESED)</a:t>
            </a:r>
          </a:p>
        </p:txBody>
      </p:sp>
      <p:sp>
        <p:nvSpPr>
          <p:cNvPr id="12" name="TextBox 11">
            <a:extLst>
              <a:ext uri="{FF2B5EF4-FFF2-40B4-BE49-F238E27FC236}">
                <a16:creationId xmlns:a16="http://schemas.microsoft.com/office/drawing/2014/main" id="{D441875E-8245-A8AA-14FE-4C2EFA2A9ACB}"/>
              </a:ext>
            </a:extLst>
          </p:cNvPr>
          <p:cNvSpPr txBox="1"/>
          <p:nvPr/>
        </p:nvSpPr>
        <p:spPr>
          <a:xfrm>
            <a:off x="8544272" y="979200"/>
            <a:ext cx="2758127" cy="646331"/>
          </a:xfrm>
          <a:prstGeom prst="rect">
            <a:avLst/>
          </a:prstGeom>
          <a:noFill/>
        </p:spPr>
        <p:txBody>
          <a:bodyPr wrap="none" lIns="0" rtlCol="0">
            <a:spAutoFit/>
          </a:bodyPr>
          <a:lstStyle/>
          <a:p>
            <a:r>
              <a:rPr lang="en-GB" b="1" spc="100" noProof="0" dirty="0">
                <a:solidFill>
                  <a:schemeClr val="accent1"/>
                </a:solidFill>
                <a:latin typeface="Arial" panose="020B0604020202020204" pitchFamily="34" charset="0"/>
                <a:ea typeface="Aileron" charset="0"/>
                <a:cs typeface="Arial" panose="020B0604020202020204" pitchFamily="34" charset="0"/>
              </a:rPr>
              <a:t>INTERSTITIAL LUNG </a:t>
            </a:r>
            <a:br>
              <a:rPr lang="en-GB" b="1" spc="100" noProof="0" dirty="0">
                <a:solidFill>
                  <a:schemeClr val="accent1"/>
                </a:solidFill>
                <a:latin typeface="Arial" panose="020B0604020202020204" pitchFamily="34" charset="0"/>
                <a:ea typeface="Aileron" charset="0"/>
                <a:cs typeface="Arial" panose="020B0604020202020204" pitchFamily="34" charset="0"/>
              </a:rPr>
            </a:br>
            <a:r>
              <a:rPr lang="en-GB" b="1" spc="100" noProof="0" dirty="0">
                <a:solidFill>
                  <a:schemeClr val="accent1"/>
                </a:solidFill>
                <a:latin typeface="Arial" panose="020B0604020202020204" pitchFamily="34" charset="0"/>
                <a:ea typeface="Aileron" charset="0"/>
                <a:cs typeface="Arial" panose="020B0604020202020204" pitchFamily="34" charset="0"/>
              </a:rPr>
              <a:t>DISEASE (ILD)</a:t>
            </a:r>
          </a:p>
        </p:txBody>
      </p:sp>
      <p:sp>
        <p:nvSpPr>
          <p:cNvPr id="2" name="TextBox 1">
            <a:extLst>
              <a:ext uri="{FF2B5EF4-FFF2-40B4-BE49-F238E27FC236}">
                <a16:creationId xmlns:a16="http://schemas.microsoft.com/office/drawing/2014/main" id="{C50E4BE4-B618-55F6-A69F-B9136132FF00}"/>
              </a:ext>
            </a:extLst>
          </p:cNvPr>
          <p:cNvSpPr txBox="1"/>
          <p:nvPr/>
        </p:nvSpPr>
        <p:spPr>
          <a:xfrm>
            <a:off x="2927585" y="5733256"/>
            <a:ext cx="4320543" cy="184666"/>
          </a:xfrm>
          <a:prstGeom prst="rect">
            <a:avLst/>
          </a:prstGeom>
          <a:noFill/>
        </p:spPr>
        <p:txBody>
          <a:bodyPr wrap="square" lIns="0" tIns="0" rIns="0" bIns="0" rtlCol="0">
            <a:spAutoFit/>
          </a:bodyPr>
          <a:lstStyle/>
          <a:p>
            <a:pPr algn="ctr"/>
            <a:r>
              <a:rPr lang="en-GB" sz="1200" b="1" noProof="0" dirty="0">
                <a:latin typeface="Arial" panose="020B0604020202020204" pitchFamily="34" charset="0"/>
                <a:ea typeface="Aileron" charset="0"/>
                <a:cs typeface="Arial" panose="020B0604020202020204" pitchFamily="34" charset="0"/>
              </a:rPr>
              <a:t>Patients experiencing drug-related AEs (%)</a:t>
            </a:r>
          </a:p>
        </p:txBody>
      </p:sp>
      <p:sp>
        <p:nvSpPr>
          <p:cNvPr id="3" name="Google Shape;392;p10">
            <a:extLst>
              <a:ext uri="{FF2B5EF4-FFF2-40B4-BE49-F238E27FC236}">
                <a16:creationId xmlns:a16="http://schemas.microsoft.com/office/drawing/2014/main" id="{34716620-83CF-0627-5B7B-67CB7E52795C}"/>
              </a:ext>
            </a:extLst>
          </p:cNvPr>
          <p:cNvSpPr/>
          <p:nvPr/>
        </p:nvSpPr>
        <p:spPr>
          <a:xfrm>
            <a:off x="191344" y="1988840"/>
            <a:ext cx="1667123" cy="3497368"/>
          </a:xfrm>
          <a:prstGeom prst="roundRect">
            <a:avLst>
              <a:gd name="adj" fmla="val 0"/>
            </a:avLst>
          </a:prstGeom>
          <a:noFill/>
          <a:ln w="19050" cap="flat" cmpd="sng">
            <a:noFill/>
            <a:prstDash val="solid"/>
            <a:round/>
            <a:headEnd type="none" w="sm" len="sm"/>
            <a:tailEnd type="none" w="sm" len="sm"/>
          </a:ln>
        </p:spPr>
        <p:txBody>
          <a:bodyPr spcFirstLastPara="1" wrap="none" lIns="0" tIns="0" rIns="0" bIns="0" anchor="t" anchorCtr="0">
            <a:spAutoFit/>
          </a:bodyPr>
          <a:lstStyle/>
          <a:p>
            <a:pPr algn="r">
              <a:lnSpc>
                <a:spcPct val="137000"/>
              </a:lnSpc>
              <a:spcAft>
                <a:spcPts val="100"/>
              </a:spcAft>
            </a:pPr>
            <a:r>
              <a:rPr lang="en-GB" sz="1100" noProof="0" dirty="0">
                <a:latin typeface="Arial" panose="020B0604020202020204" pitchFamily="34" charset="0"/>
                <a:ea typeface="Calibri"/>
                <a:cs typeface="Arial" panose="020B0604020202020204" pitchFamily="34" charset="0"/>
                <a:sym typeface="Calibri"/>
              </a:rPr>
              <a:t>Nausea</a:t>
            </a:r>
          </a:p>
          <a:p>
            <a:pPr algn="r">
              <a:lnSpc>
                <a:spcPct val="137000"/>
              </a:lnSpc>
              <a:spcAft>
                <a:spcPts val="100"/>
              </a:spcAft>
            </a:pPr>
            <a:r>
              <a:rPr lang="en-GB" sz="1100" noProof="0" dirty="0">
                <a:latin typeface="Arial" panose="020B0604020202020204" pitchFamily="34" charset="0"/>
                <a:ea typeface="Calibri"/>
                <a:cs typeface="Arial" panose="020B0604020202020204" pitchFamily="34" charset="0"/>
                <a:sym typeface="Calibri"/>
              </a:rPr>
              <a:t>Fatigue</a:t>
            </a:r>
            <a:endParaRPr lang="en-GB" sz="1100" baseline="30000" noProof="0" dirty="0">
              <a:latin typeface="Arial" panose="020B0604020202020204" pitchFamily="34" charset="0"/>
              <a:ea typeface="Calibri"/>
              <a:cs typeface="Arial" panose="020B0604020202020204" pitchFamily="34" charset="0"/>
              <a:sym typeface="Calibri"/>
            </a:endParaRPr>
          </a:p>
          <a:p>
            <a:pPr algn="r">
              <a:lnSpc>
                <a:spcPct val="137000"/>
              </a:lnSpc>
              <a:spcAft>
                <a:spcPts val="100"/>
              </a:spcAft>
            </a:pPr>
            <a:r>
              <a:rPr lang="en-GB" sz="1100" noProof="0" dirty="0">
                <a:latin typeface="Arial" panose="020B0604020202020204" pitchFamily="34" charset="0"/>
                <a:ea typeface="Calibri"/>
                <a:cs typeface="Arial" panose="020B0604020202020204" pitchFamily="34" charset="0"/>
                <a:sym typeface="Calibri"/>
              </a:rPr>
              <a:t>Neutropenia</a:t>
            </a:r>
            <a:endParaRPr lang="en-GB" sz="1100" baseline="30000" noProof="0" dirty="0">
              <a:latin typeface="Arial" panose="020B0604020202020204" pitchFamily="34" charset="0"/>
              <a:ea typeface="Calibri"/>
              <a:cs typeface="Arial" panose="020B0604020202020204" pitchFamily="34" charset="0"/>
              <a:sym typeface="Calibri"/>
            </a:endParaRPr>
          </a:p>
          <a:p>
            <a:pPr algn="r">
              <a:lnSpc>
                <a:spcPct val="137000"/>
              </a:lnSpc>
              <a:spcAft>
                <a:spcPts val="100"/>
              </a:spcAft>
            </a:pPr>
            <a:r>
              <a:rPr lang="en-GB" sz="1100" noProof="0" dirty="0">
                <a:latin typeface="Arial" panose="020B0604020202020204" pitchFamily="34" charset="0"/>
                <a:ea typeface="Calibri"/>
                <a:cs typeface="Arial" panose="020B0604020202020204" pitchFamily="34" charset="0"/>
                <a:sym typeface="Calibri"/>
              </a:rPr>
              <a:t>Alopecia</a:t>
            </a:r>
          </a:p>
          <a:p>
            <a:pPr algn="r">
              <a:lnSpc>
                <a:spcPct val="137000"/>
              </a:lnSpc>
              <a:spcAft>
                <a:spcPts val="100"/>
              </a:spcAft>
            </a:pPr>
            <a:r>
              <a:rPr lang="en-GB" sz="1100" noProof="0" dirty="0">
                <a:latin typeface="Arial" panose="020B0604020202020204" pitchFamily="34" charset="0"/>
                <a:ea typeface="Calibri"/>
                <a:cs typeface="Arial" panose="020B0604020202020204" pitchFamily="34" charset="0"/>
                <a:sym typeface="Calibri"/>
              </a:rPr>
              <a:t>Decreased appetite</a:t>
            </a:r>
          </a:p>
          <a:p>
            <a:pPr algn="r">
              <a:lnSpc>
                <a:spcPct val="137000"/>
              </a:lnSpc>
              <a:spcAft>
                <a:spcPts val="100"/>
              </a:spcAft>
            </a:pPr>
            <a:r>
              <a:rPr lang="en-GB" sz="1100" noProof="0" dirty="0" err="1">
                <a:latin typeface="Arial" panose="020B0604020202020204" pitchFamily="34" charset="0"/>
                <a:ea typeface="Calibri"/>
                <a:cs typeface="Arial" panose="020B0604020202020204" pitchFamily="34" charset="0"/>
                <a:sym typeface="Calibri"/>
              </a:rPr>
              <a:t>Anemia</a:t>
            </a:r>
            <a:endParaRPr lang="en-GB" sz="1100" baseline="30000" noProof="0" dirty="0">
              <a:latin typeface="Arial" panose="020B0604020202020204" pitchFamily="34" charset="0"/>
              <a:ea typeface="Calibri"/>
              <a:cs typeface="Arial" panose="020B0604020202020204" pitchFamily="34" charset="0"/>
              <a:sym typeface="Calibri"/>
            </a:endParaRPr>
          </a:p>
          <a:p>
            <a:pPr algn="r">
              <a:lnSpc>
                <a:spcPct val="137000"/>
              </a:lnSpc>
              <a:spcAft>
                <a:spcPts val="100"/>
              </a:spcAft>
            </a:pPr>
            <a:r>
              <a:rPr lang="en-GB" sz="1100" noProof="0" dirty="0">
                <a:latin typeface="Arial" panose="020B0604020202020204" pitchFamily="34" charset="0"/>
                <a:ea typeface="Calibri"/>
                <a:cs typeface="Arial" panose="020B0604020202020204" pitchFamily="34" charset="0"/>
                <a:sym typeface="Calibri"/>
              </a:rPr>
              <a:t>Constipation</a:t>
            </a:r>
          </a:p>
          <a:p>
            <a:pPr algn="r">
              <a:lnSpc>
                <a:spcPct val="137000"/>
              </a:lnSpc>
              <a:spcAft>
                <a:spcPts val="100"/>
              </a:spcAft>
            </a:pPr>
            <a:r>
              <a:rPr lang="en-GB" sz="1100" noProof="0" dirty="0">
                <a:latin typeface="Arial" panose="020B0604020202020204" pitchFamily="34" charset="0"/>
                <a:ea typeface="Calibri"/>
                <a:cs typeface="Arial" panose="020B0604020202020204" pitchFamily="34" charset="0"/>
                <a:sym typeface="Calibri"/>
              </a:rPr>
              <a:t>Diarrhea</a:t>
            </a:r>
          </a:p>
          <a:p>
            <a:pPr algn="r">
              <a:lnSpc>
                <a:spcPct val="137000"/>
              </a:lnSpc>
              <a:spcAft>
                <a:spcPts val="100"/>
              </a:spcAft>
            </a:pPr>
            <a:r>
              <a:rPr lang="en-GB" sz="1100" noProof="0" dirty="0">
                <a:latin typeface="Arial" panose="020B0604020202020204" pitchFamily="34" charset="0"/>
                <a:ea typeface="Calibri"/>
                <a:cs typeface="Arial" panose="020B0604020202020204" pitchFamily="34" charset="0"/>
                <a:sym typeface="Calibri"/>
              </a:rPr>
              <a:t>Transaminases increased</a:t>
            </a:r>
            <a:endParaRPr lang="en-GB" sz="1100" baseline="30000" noProof="0" dirty="0">
              <a:latin typeface="Arial" panose="020B0604020202020204" pitchFamily="34" charset="0"/>
              <a:ea typeface="Calibri"/>
              <a:cs typeface="Arial" panose="020B0604020202020204" pitchFamily="34" charset="0"/>
              <a:sym typeface="Calibri"/>
            </a:endParaRPr>
          </a:p>
          <a:p>
            <a:pPr algn="r">
              <a:lnSpc>
                <a:spcPct val="137000"/>
              </a:lnSpc>
              <a:spcAft>
                <a:spcPts val="100"/>
              </a:spcAft>
            </a:pPr>
            <a:r>
              <a:rPr lang="en-GB" sz="1100" noProof="0" dirty="0">
                <a:latin typeface="Arial" panose="020B0604020202020204" pitchFamily="34" charset="0"/>
                <a:ea typeface="Calibri"/>
                <a:cs typeface="Arial" panose="020B0604020202020204" pitchFamily="34" charset="0"/>
                <a:sym typeface="Calibri"/>
              </a:rPr>
              <a:t>Leukopenia</a:t>
            </a:r>
          </a:p>
          <a:p>
            <a:pPr algn="r">
              <a:lnSpc>
                <a:spcPct val="137000"/>
              </a:lnSpc>
              <a:spcAft>
                <a:spcPts val="100"/>
              </a:spcAft>
            </a:pPr>
            <a:r>
              <a:rPr lang="en-GB" sz="1100" noProof="0" dirty="0">
                <a:latin typeface="Arial" panose="020B0604020202020204" pitchFamily="34" charset="0"/>
                <a:ea typeface="Calibri"/>
                <a:cs typeface="Arial" panose="020B0604020202020204" pitchFamily="34" charset="0"/>
                <a:sym typeface="Calibri"/>
              </a:rPr>
              <a:t>Vomiting</a:t>
            </a:r>
          </a:p>
          <a:p>
            <a:pPr algn="r">
              <a:lnSpc>
                <a:spcPct val="137000"/>
              </a:lnSpc>
              <a:spcAft>
                <a:spcPts val="100"/>
              </a:spcAft>
            </a:pPr>
            <a:r>
              <a:rPr lang="en-GB" sz="1100" noProof="0" dirty="0">
                <a:latin typeface="Arial" panose="020B0604020202020204" pitchFamily="34" charset="0"/>
                <a:ea typeface="Calibri"/>
                <a:cs typeface="Arial" panose="020B0604020202020204" pitchFamily="34" charset="0"/>
                <a:sym typeface="Calibri"/>
              </a:rPr>
              <a:t>Thrombocytopenia</a:t>
            </a:r>
          </a:p>
          <a:p>
            <a:pPr algn="r">
              <a:lnSpc>
                <a:spcPct val="137000"/>
              </a:lnSpc>
              <a:spcAft>
                <a:spcPts val="100"/>
              </a:spcAft>
            </a:pPr>
            <a:r>
              <a:rPr lang="en-GB" sz="1100" noProof="0" dirty="0">
                <a:latin typeface="Arial" panose="020B0604020202020204" pitchFamily="34" charset="0"/>
                <a:ea typeface="Calibri"/>
                <a:cs typeface="Arial" panose="020B0604020202020204" pitchFamily="34" charset="0"/>
                <a:sym typeface="Calibri"/>
              </a:rPr>
              <a:t>Stomatitis</a:t>
            </a:r>
            <a:endParaRPr lang="en-GB" sz="1100" baseline="30000" noProof="0" dirty="0">
              <a:latin typeface="Arial" panose="020B0604020202020204" pitchFamily="34" charset="0"/>
              <a:ea typeface="Calibri"/>
              <a:cs typeface="Arial" panose="020B0604020202020204" pitchFamily="34" charset="0"/>
              <a:sym typeface="Calibri"/>
            </a:endParaRPr>
          </a:p>
          <a:p>
            <a:pPr algn="r">
              <a:lnSpc>
                <a:spcPct val="137000"/>
              </a:lnSpc>
              <a:spcAft>
                <a:spcPts val="100"/>
              </a:spcAft>
            </a:pPr>
            <a:r>
              <a:rPr lang="en-GB" sz="1100" noProof="0" dirty="0">
                <a:latin typeface="Arial" panose="020B0604020202020204" pitchFamily="34" charset="0"/>
                <a:ea typeface="Calibri"/>
                <a:cs typeface="Arial" panose="020B0604020202020204" pitchFamily="34" charset="0"/>
                <a:sym typeface="Calibri"/>
              </a:rPr>
              <a:t>Rash</a:t>
            </a:r>
            <a:endParaRPr lang="en-GB" sz="1100" baseline="30000" noProof="0" dirty="0">
              <a:latin typeface="Arial" panose="020B0604020202020204" pitchFamily="34" charset="0"/>
              <a:ea typeface="Calibri"/>
              <a:cs typeface="Arial" panose="020B0604020202020204" pitchFamily="34" charset="0"/>
              <a:sym typeface="Calibri"/>
            </a:endParaRPr>
          </a:p>
        </p:txBody>
      </p:sp>
      <p:sp>
        <p:nvSpPr>
          <p:cNvPr id="13" name="TextBox 12">
            <a:extLst>
              <a:ext uri="{FF2B5EF4-FFF2-40B4-BE49-F238E27FC236}">
                <a16:creationId xmlns:a16="http://schemas.microsoft.com/office/drawing/2014/main" id="{8034D250-AE6B-1CED-C169-E02DE19EBD9B}"/>
              </a:ext>
            </a:extLst>
          </p:cNvPr>
          <p:cNvSpPr txBox="1"/>
          <p:nvPr/>
        </p:nvSpPr>
        <p:spPr>
          <a:xfrm>
            <a:off x="2481010" y="1987248"/>
            <a:ext cx="224420" cy="107722"/>
          </a:xfrm>
          <a:prstGeom prst="rect">
            <a:avLst/>
          </a:prstGeom>
          <a:noFill/>
        </p:spPr>
        <p:txBody>
          <a:bodyPr wrap="none" lIns="0" tIns="0" rIns="0" bIns="0" rtlCol="0">
            <a:spAutoFit/>
          </a:bodyPr>
          <a:lstStyle/>
          <a:p>
            <a:pPr algn="r"/>
            <a:r>
              <a:rPr lang="en-GB" sz="700" noProof="0" dirty="0">
                <a:latin typeface="Arial" panose="020B0604020202020204" pitchFamily="34" charset="0"/>
                <a:ea typeface="Aileron" charset="0"/>
                <a:cs typeface="Arial" panose="020B0604020202020204" pitchFamily="34" charset="0"/>
              </a:rPr>
              <a:t>100.0</a:t>
            </a:r>
          </a:p>
        </p:txBody>
      </p:sp>
      <p:sp>
        <p:nvSpPr>
          <p:cNvPr id="16" name="Google Shape;392;p10">
            <a:extLst>
              <a:ext uri="{FF2B5EF4-FFF2-40B4-BE49-F238E27FC236}">
                <a16:creationId xmlns:a16="http://schemas.microsoft.com/office/drawing/2014/main" id="{90682891-58EA-CCB4-F367-F6836DF95342}"/>
              </a:ext>
            </a:extLst>
          </p:cNvPr>
          <p:cNvSpPr/>
          <p:nvPr/>
        </p:nvSpPr>
        <p:spPr>
          <a:xfrm>
            <a:off x="3935760" y="1732166"/>
            <a:ext cx="1030282" cy="193899"/>
          </a:xfrm>
          <a:prstGeom prst="roundRect">
            <a:avLst>
              <a:gd name="adj" fmla="val 0"/>
            </a:avLst>
          </a:prstGeom>
          <a:noFill/>
          <a:ln w="19050" cap="flat" cmpd="sng">
            <a:noFill/>
            <a:prstDash val="solid"/>
            <a:round/>
            <a:headEnd type="none" w="sm" len="sm"/>
            <a:tailEnd type="none" w="sm" len="sm"/>
          </a:ln>
        </p:spPr>
        <p:txBody>
          <a:bodyPr spcFirstLastPara="1" wrap="none" lIns="0" tIns="0" rIns="0" bIns="0" anchor="t" anchorCtr="0">
            <a:spAutoFit/>
          </a:bodyPr>
          <a:lstStyle/>
          <a:p>
            <a:pPr algn="r">
              <a:lnSpc>
                <a:spcPct val="105000"/>
              </a:lnSpc>
            </a:pPr>
            <a:r>
              <a:rPr lang="en-GB" sz="1200" b="1" noProof="0" dirty="0">
                <a:solidFill>
                  <a:schemeClr val="accent1"/>
                </a:solidFill>
                <a:latin typeface="Arial" panose="020B0604020202020204" pitchFamily="34" charset="0"/>
                <a:ea typeface="Calibri"/>
                <a:cs typeface="Arial" panose="020B0604020202020204" pitchFamily="34" charset="0"/>
                <a:sym typeface="Calibri"/>
              </a:rPr>
              <a:t>T-DXd (n=226)</a:t>
            </a:r>
          </a:p>
        </p:txBody>
      </p:sp>
      <p:grpSp>
        <p:nvGrpSpPr>
          <p:cNvPr id="58" name="Group 57">
            <a:extLst>
              <a:ext uri="{FF2B5EF4-FFF2-40B4-BE49-F238E27FC236}">
                <a16:creationId xmlns:a16="http://schemas.microsoft.com/office/drawing/2014/main" id="{28CE698F-7941-DAF8-469F-88909A5DEFD1}"/>
              </a:ext>
            </a:extLst>
          </p:cNvPr>
          <p:cNvGrpSpPr/>
          <p:nvPr/>
        </p:nvGrpSpPr>
        <p:grpSpPr>
          <a:xfrm>
            <a:off x="7176120" y="4869160"/>
            <a:ext cx="1012872" cy="420960"/>
            <a:chOff x="5480271" y="-468954"/>
            <a:chExt cx="1012872" cy="420960"/>
          </a:xfrm>
        </p:grpSpPr>
        <p:sp>
          <p:nvSpPr>
            <p:cNvPr id="59" name="Google Shape;392;p10">
              <a:extLst>
                <a:ext uri="{FF2B5EF4-FFF2-40B4-BE49-F238E27FC236}">
                  <a16:creationId xmlns:a16="http://schemas.microsoft.com/office/drawing/2014/main" id="{E27EBD2A-3B88-8D92-27F7-EE0FFE638B55}"/>
                </a:ext>
              </a:extLst>
            </p:cNvPr>
            <p:cNvSpPr/>
            <p:nvPr/>
          </p:nvSpPr>
          <p:spPr>
            <a:xfrm>
              <a:off x="5867972" y="-468954"/>
              <a:ext cx="545021" cy="192360"/>
            </a:xfrm>
            <a:prstGeom prst="roundRect">
              <a:avLst>
                <a:gd name="adj" fmla="val 0"/>
              </a:avLst>
            </a:prstGeom>
            <a:noFill/>
            <a:ln w="19050" cap="flat" cmpd="sng">
              <a:noFill/>
              <a:prstDash val="solid"/>
              <a:round/>
              <a:headEnd type="none" w="sm" len="sm"/>
              <a:tailEnd type="none" w="sm" len="sm"/>
            </a:ln>
          </p:spPr>
          <p:txBody>
            <a:bodyPr spcFirstLastPara="1" wrap="none" lIns="0" tIns="0" rIns="0" bIns="0" anchor="t" anchorCtr="0">
              <a:spAutoFit/>
            </a:bodyPr>
            <a:lstStyle/>
            <a:p>
              <a:pPr>
                <a:spcAft>
                  <a:spcPts val="300"/>
                </a:spcAft>
              </a:pPr>
              <a:r>
                <a:rPr lang="en-GB" sz="1000" b="1" noProof="0" dirty="0">
                  <a:latin typeface="Arial" panose="020B0604020202020204" pitchFamily="34" charset="0"/>
                  <a:ea typeface="Calibri"/>
                  <a:cs typeface="Arial" panose="020B0604020202020204" pitchFamily="34" charset="0"/>
                  <a:sym typeface="Calibri"/>
                </a:rPr>
                <a:t>Grade ≥3</a:t>
              </a:r>
              <a:endParaRPr lang="en-GB" sz="1000" noProof="0" dirty="0">
                <a:latin typeface="Arial" panose="020B0604020202020204" pitchFamily="34" charset="0"/>
                <a:ea typeface="Calibri"/>
                <a:cs typeface="Arial" panose="020B0604020202020204" pitchFamily="34" charset="0"/>
                <a:sym typeface="Calibri"/>
              </a:endParaRPr>
            </a:p>
          </p:txBody>
        </p:sp>
        <p:sp>
          <p:nvSpPr>
            <p:cNvPr id="60" name="Rectangle 59">
              <a:extLst>
                <a:ext uri="{FF2B5EF4-FFF2-40B4-BE49-F238E27FC236}">
                  <a16:creationId xmlns:a16="http://schemas.microsoft.com/office/drawing/2014/main" id="{B16AD899-1D20-E7FE-E514-CEAB8F2A296D}"/>
                </a:ext>
              </a:extLst>
            </p:cNvPr>
            <p:cNvSpPr/>
            <p:nvPr/>
          </p:nvSpPr>
          <p:spPr>
            <a:xfrm>
              <a:off x="5664339" y="-455835"/>
              <a:ext cx="143122" cy="13040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61" name="Rectangle 60">
              <a:extLst>
                <a:ext uri="{FF2B5EF4-FFF2-40B4-BE49-F238E27FC236}">
                  <a16:creationId xmlns:a16="http://schemas.microsoft.com/office/drawing/2014/main" id="{6940359F-852B-6FF6-BD4A-2736D56B243A}"/>
                </a:ext>
              </a:extLst>
            </p:cNvPr>
            <p:cNvSpPr/>
            <p:nvPr/>
          </p:nvSpPr>
          <p:spPr>
            <a:xfrm>
              <a:off x="5480271" y="-455835"/>
              <a:ext cx="143122" cy="13040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62" name="Google Shape;392;p10">
              <a:extLst>
                <a:ext uri="{FF2B5EF4-FFF2-40B4-BE49-F238E27FC236}">
                  <a16:creationId xmlns:a16="http://schemas.microsoft.com/office/drawing/2014/main" id="{C996F14E-8760-C9FF-D436-A4CEA3781BB9}"/>
                </a:ext>
              </a:extLst>
            </p:cNvPr>
            <p:cNvSpPr/>
            <p:nvPr/>
          </p:nvSpPr>
          <p:spPr>
            <a:xfrm>
              <a:off x="5867972" y="-240354"/>
              <a:ext cx="625171" cy="192360"/>
            </a:xfrm>
            <a:prstGeom prst="roundRect">
              <a:avLst>
                <a:gd name="adj" fmla="val 0"/>
              </a:avLst>
            </a:prstGeom>
            <a:noFill/>
            <a:ln w="19050" cap="flat" cmpd="sng">
              <a:noFill/>
              <a:prstDash val="solid"/>
              <a:round/>
              <a:headEnd type="none" w="sm" len="sm"/>
              <a:tailEnd type="none" w="sm" len="sm"/>
            </a:ln>
          </p:spPr>
          <p:txBody>
            <a:bodyPr spcFirstLastPara="1" wrap="none" lIns="0" tIns="0" rIns="0" bIns="0" anchor="t" anchorCtr="0">
              <a:spAutoFit/>
            </a:bodyPr>
            <a:lstStyle/>
            <a:p>
              <a:pPr>
                <a:spcAft>
                  <a:spcPts val="300"/>
                </a:spcAft>
              </a:pPr>
              <a:r>
                <a:rPr lang="en-GB" sz="1000" b="1" noProof="0" dirty="0">
                  <a:latin typeface="Arial" panose="020B0604020202020204" pitchFamily="34" charset="0"/>
                  <a:ea typeface="Calibri"/>
                  <a:cs typeface="Arial" panose="020B0604020202020204" pitchFamily="34" charset="0"/>
                  <a:sym typeface="Calibri"/>
                </a:rPr>
                <a:t>Any grade</a:t>
              </a:r>
              <a:endParaRPr lang="en-GB" sz="1000" noProof="0" dirty="0">
                <a:latin typeface="Arial" panose="020B0604020202020204" pitchFamily="34" charset="0"/>
                <a:ea typeface="Calibri"/>
                <a:cs typeface="Arial" panose="020B0604020202020204" pitchFamily="34" charset="0"/>
                <a:sym typeface="Calibri"/>
              </a:endParaRPr>
            </a:p>
          </p:txBody>
        </p:sp>
        <p:sp>
          <p:nvSpPr>
            <p:cNvPr id="63" name="Rectangle 62">
              <a:extLst>
                <a:ext uri="{FF2B5EF4-FFF2-40B4-BE49-F238E27FC236}">
                  <a16:creationId xmlns:a16="http://schemas.microsoft.com/office/drawing/2014/main" id="{03B678DA-F2DC-591C-0F8B-EE07D9B13A4D}"/>
                </a:ext>
              </a:extLst>
            </p:cNvPr>
            <p:cNvSpPr/>
            <p:nvPr/>
          </p:nvSpPr>
          <p:spPr>
            <a:xfrm>
              <a:off x="5664339" y="-227235"/>
              <a:ext cx="143122" cy="130409"/>
            </a:xfrm>
            <a:prstGeom prst="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64" name="Rectangle 63">
              <a:extLst>
                <a:ext uri="{FF2B5EF4-FFF2-40B4-BE49-F238E27FC236}">
                  <a16:creationId xmlns:a16="http://schemas.microsoft.com/office/drawing/2014/main" id="{E9D10BC7-1EBE-0B3E-1B2B-61506CB85602}"/>
                </a:ext>
              </a:extLst>
            </p:cNvPr>
            <p:cNvSpPr/>
            <p:nvPr/>
          </p:nvSpPr>
          <p:spPr>
            <a:xfrm>
              <a:off x="5480271" y="-227235"/>
              <a:ext cx="143122" cy="130409"/>
            </a:xfrm>
            <a:prstGeom prst="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grpSp>
      <p:sp>
        <p:nvSpPr>
          <p:cNvPr id="67" name="Google Shape;392;p10">
            <a:extLst>
              <a:ext uri="{FF2B5EF4-FFF2-40B4-BE49-F238E27FC236}">
                <a16:creationId xmlns:a16="http://schemas.microsoft.com/office/drawing/2014/main" id="{F359D0D0-6E38-65F3-ADB1-9249516F9D9D}"/>
              </a:ext>
            </a:extLst>
          </p:cNvPr>
          <p:cNvSpPr/>
          <p:nvPr/>
        </p:nvSpPr>
        <p:spPr>
          <a:xfrm>
            <a:off x="5159896" y="1732166"/>
            <a:ext cx="1829027" cy="193899"/>
          </a:xfrm>
          <a:prstGeom prst="roundRect">
            <a:avLst>
              <a:gd name="adj" fmla="val 0"/>
            </a:avLst>
          </a:prstGeom>
          <a:noFill/>
          <a:ln w="19050" cap="flat" cmpd="sng">
            <a:noFill/>
            <a:prstDash val="solid"/>
            <a:round/>
            <a:headEnd type="none" w="sm" len="sm"/>
            <a:tailEnd type="none" w="sm" len="sm"/>
          </a:ln>
        </p:spPr>
        <p:txBody>
          <a:bodyPr spcFirstLastPara="1" wrap="none" lIns="0" tIns="0" rIns="0" bIns="0" anchor="t" anchorCtr="0">
            <a:spAutoFit/>
          </a:bodyPr>
          <a:lstStyle/>
          <a:p>
            <a:pPr>
              <a:lnSpc>
                <a:spcPct val="105000"/>
              </a:lnSpc>
            </a:pPr>
            <a:r>
              <a:rPr lang="en-GB" sz="1200" b="1" noProof="0" dirty="0">
                <a:solidFill>
                  <a:schemeClr val="tx2"/>
                </a:solidFill>
                <a:latin typeface="Arial" panose="020B0604020202020204" pitchFamily="34" charset="0"/>
                <a:ea typeface="Calibri"/>
                <a:cs typeface="Arial" panose="020B0604020202020204" pitchFamily="34" charset="0"/>
                <a:sym typeface="Calibri"/>
              </a:rPr>
              <a:t>Pembro + chemo (n=220)</a:t>
            </a:r>
          </a:p>
        </p:txBody>
      </p:sp>
      <p:pic>
        <p:nvPicPr>
          <p:cNvPr id="94" name="Graphic 93">
            <a:extLst>
              <a:ext uri="{FF2B5EF4-FFF2-40B4-BE49-F238E27FC236}">
                <a16:creationId xmlns:a16="http://schemas.microsoft.com/office/drawing/2014/main" id="{7DCE1445-5ECD-1241-BAB1-BA0E8F04B17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19536" y="1988840"/>
            <a:ext cx="6264696" cy="3456384"/>
          </a:xfrm>
          <a:prstGeom prst="rect">
            <a:avLst/>
          </a:prstGeom>
        </p:spPr>
      </p:pic>
      <p:sp>
        <p:nvSpPr>
          <p:cNvPr id="95" name="TextBox 94">
            <a:extLst>
              <a:ext uri="{FF2B5EF4-FFF2-40B4-BE49-F238E27FC236}">
                <a16:creationId xmlns:a16="http://schemas.microsoft.com/office/drawing/2014/main" id="{0F347C2A-6F34-A959-5E32-204E6DB65808}"/>
              </a:ext>
            </a:extLst>
          </p:cNvPr>
          <p:cNvSpPr txBox="1"/>
          <p:nvPr/>
        </p:nvSpPr>
        <p:spPr>
          <a:xfrm>
            <a:off x="7100416" y="2022872"/>
            <a:ext cx="246862" cy="153888"/>
          </a:xfrm>
          <a:prstGeom prst="rect">
            <a:avLst/>
          </a:prstGeom>
          <a:noFill/>
        </p:spPr>
        <p:txBody>
          <a:bodyPr wrap="none" lIns="0" tIns="0" rIns="0" bIns="0" rtlCol="0">
            <a:spAutoFit/>
          </a:bodyPr>
          <a:lstStyle/>
          <a:p>
            <a:r>
              <a:rPr lang="en-GB" sz="1000" noProof="0" dirty="0">
                <a:latin typeface="Arial" panose="020B0604020202020204" pitchFamily="34" charset="0"/>
                <a:ea typeface="Aileron" charset="0"/>
                <a:cs typeface="Arial" panose="020B0604020202020204" pitchFamily="34" charset="0"/>
              </a:rPr>
              <a:t>38.2</a:t>
            </a:r>
          </a:p>
        </p:txBody>
      </p:sp>
      <p:sp>
        <p:nvSpPr>
          <p:cNvPr id="96" name="TextBox 95">
            <a:extLst>
              <a:ext uri="{FF2B5EF4-FFF2-40B4-BE49-F238E27FC236}">
                <a16:creationId xmlns:a16="http://schemas.microsoft.com/office/drawing/2014/main" id="{8736F6B6-4C02-3BCB-6B4F-7D236F5F6523}"/>
              </a:ext>
            </a:extLst>
          </p:cNvPr>
          <p:cNvSpPr txBox="1"/>
          <p:nvPr/>
        </p:nvSpPr>
        <p:spPr>
          <a:xfrm>
            <a:off x="6884516" y="2266859"/>
            <a:ext cx="246862" cy="153888"/>
          </a:xfrm>
          <a:prstGeom prst="rect">
            <a:avLst/>
          </a:prstGeom>
          <a:noFill/>
        </p:spPr>
        <p:txBody>
          <a:bodyPr wrap="none" lIns="0" tIns="0" rIns="0" bIns="0" rtlCol="0">
            <a:spAutoFit/>
          </a:bodyPr>
          <a:lstStyle/>
          <a:p>
            <a:r>
              <a:rPr lang="en-GB" sz="1000" noProof="0" dirty="0">
                <a:latin typeface="Arial" panose="020B0604020202020204" pitchFamily="34" charset="0"/>
                <a:ea typeface="Aileron" charset="0"/>
                <a:cs typeface="Arial" panose="020B0604020202020204" pitchFamily="34" charset="0"/>
              </a:rPr>
              <a:t>34.1</a:t>
            </a:r>
          </a:p>
        </p:txBody>
      </p:sp>
      <p:sp>
        <p:nvSpPr>
          <p:cNvPr id="97" name="TextBox 96">
            <a:extLst>
              <a:ext uri="{FF2B5EF4-FFF2-40B4-BE49-F238E27FC236}">
                <a16:creationId xmlns:a16="http://schemas.microsoft.com/office/drawing/2014/main" id="{9CF20BF4-4811-2960-5FD0-6BA8C383B09D}"/>
              </a:ext>
            </a:extLst>
          </p:cNvPr>
          <p:cNvSpPr txBox="1"/>
          <p:nvPr/>
        </p:nvSpPr>
        <p:spPr>
          <a:xfrm>
            <a:off x="6944841" y="2510846"/>
            <a:ext cx="246862" cy="153888"/>
          </a:xfrm>
          <a:prstGeom prst="rect">
            <a:avLst/>
          </a:prstGeom>
          <a:noFill/>
        </p:spPr>
        <p:txBody>
          <a:bodyPr wrap="none" lIns="0" tIns="0" rIns="0" bIns="0" rtlCol="0">
            <a:spAutoFit/>
          </a:bodyPr>
          <a:lstStyle/>
          <a:p>
            <a:r>
              <a:rPr lang="en-GB" sz="1000" noProof="0" dirty="0">
                <a:latin typeface="Arial" panose="020B0604020202020204" pitchFamily="34" charset="0"/>
                <a:ea typeface="Aileron" charset="0"/>
                <a:cs typeface="Arial" panose="020B0604020202020204" pitchFamily="34" charset="0"/>
              </a:rPr>
              <a:t>35.0</a:t>
            </a:r>
          </a:p>
        </p:txBody>
      </p:sp>
      <p:sp>
        <p:nvSpPr>
          <p:cNvPr id="98" name="TextBox 97">
            <a:extLst>
              <a:ext uri="{FF2B5EF4-FFF2-40B4-BE49-F238E27FC236}">
                <a16:creationId xmlns:a16="http://schemas.microsoft.com/office/drawing/2014/main" id="{760EE241-B0CE-8A94-8609-6079D15AE428}"/>
              </a:ext>
            </a:extLst>
          </p:cNvPr>
          <p:cNvSpPr txBox="1"/>
          <p:nvPr/>
        </p:nvSpPr>
        <p:spPr>
          <a:xfrm>
            <a:off x="5471641" y="2754833"/>
            <a:ext cx="176330" cy="153888"/>
          </a:xfrm>
          <a:prstGeom prst="rect">
            <a:avLst/>
          </a:prstGeom>
          <a:noFill/>
        </p:spPr>
        <p:txBody>
          <a:bodyPr wrap="none" lIns="0" tIns="0" rIns="0" bIns="0" rtlCol="0">
            <a:spAutoFit/>
          </a:bodyPr>
          <a:lstStyle/>
          <a:p>
            <a:r>
              <a:rPr lang="en-GB" sz="1000" noProof="0" dirty="0">
                <a:latin typeface="Arial" panose="020B0604020202020204" pitchFamily="34" charset="0"/>
                <a:ea typeface="Aileron" charset="0"/>
                <a:cs typeface="Arial" panose="020B0604020202020204" pitchFamily="34" charset="0"/>
              </a:rPr>
              <a:t>6.8</a:t>
            </a:r>
          </a:p>
        </p:txBody>
      </p:sp>
      <p:sp>
        <p:nvSpPr>
          <p:cNvPr id="99" name="TextBox 98">
            <a:extLst>
              <a:ext uri="{FF2B5EF4-FFF2-40B4-BE49-F238E27FC236}">
                <a16:creationId xmlns:a16="http://schemas.microsoft.com/office/drawing/2014/main" id="{43769A11-E4B9-CC8A-8DB8-522F561AF6FA}"/>
              </a:ext>
            </a:extLst>
          </p:cNvPr>
          <p:cNvSpPr txBox="1"/>
          <p:nvPr/>
        </p:nvSpPr>
        <p:spPr>
          <a:xfrm>
            <a:off x="6255866" y="2998820"/>
            <a:ext cx="246862" cy="153888"/>
          </a:xfrm>
          <a:prstGeom prst="rect">
            <a:avLst/>
          </a:prstGeom>
          <a:noFill/>
        </p:spPr>
        <p:txBody>
          <a:bodyPr wrap="none" lIns="0" tIns="0" rIns="0" bIns="0" rtlCol="0">
            <a:spAutoFit/>
          </a:bodyPr>
          <a:lstStyle/>
          <a:p>
            <a:r>
              <a:rPr lang="en-GB" sz="1000" noProof="0" dirty="0">
                <a:latin typeface="Arial" panose="020B0604020202020204" pitchFamily="34" charset="0"/>
                <a:ea typeface="Aileron" charset="0"/>
                <a:cs typeface="Arial" panose="020B0604020202020204" pitchFamily="34" charset="0"/>
              </a:rPr>
              <a:t>21.8</a:t>
            </a:r>
          </a:p>
        </p:txBody>
      </p:sp>
      <p:sp>
        <p:nvSpPr>
          <p:cNvPr id="100" name="TextBox 99">
            <a:extLst>
              <a:ext uri="{FF2B5EF4-FFF2-40B4-BE49-F238E27FC236}">
                <a16:creationId xmlns:a16="http://schemas.microsoft.com/office/drawing/2014/main" id="{0604988D-8F93-07C5-B6AE-7879965FC168}"/>
              </a:ext>
            </a:extLst>
          </p:cNvPr>
          <p:cNvSpPr txBox="1"/>
          <p:nvPr/>
        </p:nvSpPr>
        <p:spPr>
          <a:xfrm>
            <a:off x="7421091" y="3242807"/>
            <a:ext cx="246862" cy="153888"/>
          </a:xfrm>
          <a:prstGeom prst="rect">
            <a:avLst/>
          </a:prstGeom>
          <a:noFill/>
        </p:spPr>
        <p:txBody>
          <a:bodyPr wrap="none" lIns="0" tIns="0" rIns="0" bIns="0" rtlCol="0">
            <a:spAutoFit/>
          </a:bodyPr>
          <a:lstStyle/>
          <a:p>
            <a:r>
              <a:rPr lang="en-GB" sz="1000" noProof="0" dirty="0">
                <a:latin typeface="Arial" panose="020B0604020202020204" pitchFamily="34" charset="0"/>
                <a:ea typeface="Aileron" charset="0"/>
                <a:cs typeface="Arial" panose="020B0604020202020204" pitchFamily="34" charset="0"/>
              </a:rPr>
              <a:t>44.1</a:t>
            </a:r>
          </a:p>
        </p:txBody>
      </p:sp>
      <p:sp>
        <p:nvSpPr>
          <p:cNvPr id="101" name="TextBox 100">
            <a:extLst>
              <a:ext uri="{FF2B5EF4-FFF2-40B4-BE49-F238E27FC236}">
                <a16:creationId xmlns:a16="http://schemas.microsoft.com/office/drawing/2014/main" id="{61381392-8B16-AF4B-76F1-7F634D175A17}"/>
              </a:ext>
            </a:extLst>
          </p:cNvPr>
          <p:cNvSpPr txBox="1"/>
          <p:nvPr/>
        </p:nvSpPr>
        <p:spPr>
          <a:xfrm>
            <a:off x="6017741" y="3486794"/>
            <a:ext cx="246862" cy="153888"/>
          </a:xfrm>
          <a:prstGeom prst="rect">
            <a:avLst/>
          </a:prstGeom>
          <a:noFill/>
        </p:spPr>
        <p:txBody>
          <a:bodyPr wrap="none" lIns="0" tIns="0" rIns="0" bIns="0" rtlCol="0">
            <a:spAutoFit/>
          </a:bodyPr>
          <a:lstStyle/>
          <a:p>
            <a:r>
              <a:rPr lang="en-GB" sz="1000" noProof="0" dirty="0">
                <a:latin typeface="Arial" panose="020B0604020202020204" pitchFamily="34" charset="0"/>
                <a:ea typeface="Aileron" charset="0"/>
                <a:cs typeface="Arial" panose="020B0604020202020204" pitchFamily="34" charset="0"/>
              </a:rPr>
              <a:t>17.3</a:t>
            </a:r>
          </a:p>
        </p:txBody>
      </p:sp>
      <p:sp>
        <p:nvSpPr>
          <p:cNvPr id="102" name="TextBox 101">
            <a:extLst>
              <a:ext uri="{FF2B5EF4-FFF2-40B4-BE49-F238E27FC236}">
                <a16:creationId xmlns:a16="http://schemas.microsoft.com/office/drawing/2014/main" id="{FA054646-61C3-ACC2-B560-BF1E1BACA65F}"/>
              </a:ext>
            </a:extLst>
          </p:cNvPr>
          <p:cNvSpPr txBox="1"/>
          <p:nvPr/>
        </p:nvSpPr>
        <p:spPr>
          <a:xfrm>
            <a:off x="5773266" y="3730781"/>
            <a:ext cx="246862" cy="153888"/>
          </a:xfrm>
          <a:prstGeom prst="rect">
            <a:avLst/>
          </a:prstGeom>
          <a:noFill/>
        </p:spPr>
        <p:txBody>
          <a:bodyPr wrap="none" lIns="0" tIns="0" rIns="0" bIns="0" rtlCol="0">
            <a:spAutoFit/>
          </a:bodyPr>
          <a:lstStyle/>
          <a:p>
            <a:r>
              <a:rPr lang="en-GB" sz="1000" noProof="0" dirty="0">
                <a:latin typeface="Arial" panose="020B0604020202020204" pitchFamily="34" charset="0"/>
                <a:ea typeface="Aileron" charset="0"/>
                <a:cs typeface="Arial" panose="020B0604020202020204" pitchFamily="34" charset="0"/>
              </a:rPr>
              <a:t>12.7</a:t>
            </a:r>
          </a:p>
        </p:txBody>
      </p:sp>
      <p:sp>
        <p:nvSpPr>
          <p:cNvPr id="103" name="TextBox 102">
            <a:extLst>
              <a:ext uri="{FF2B5EF4-FFF2-40B4-BE49-F238E27FC236}">
                <a16:creationId xmlns:a16="http://schemas.microsoft.com/office/drawing/2014/main" id="{F18C561B-B2DC-E181-099A-4D2AF00EF75D}"/>
              </a:ext>
            </a:extLst>
          </p:cNvPr>
          <p:cNvSpPr txBox="1"/>
          <p:nvPr/>
        </p:nvSpPr>
        <p:spPr>
          <a:xfrm>
            <a:off x="6640041" y="3974768"/>
            <a:ext cx="246862" cy="153888"/>
          </a:xfrm>
          <a:prstGeom prst="rect">
            <a:avLst/>
          </a:prstGeom>
          <a:noFill/>
        </p:spPr>
        <p:txBody>
          <a:bodyPr wrap="none" lIns="0" tIns="0" rIns="0" bIns="0" rtlCol="0">
            <a:spAutoFit/>
          </a:bodyPr>
          <a:lstStyle/>
          <a:p>
            <a:r>
              <a:rPr lang="en-GB" sz="1000" noProof="0" dirty="0">
                <a:latin typeface="Arial" panose="020B0604020202020204" pitchFamily="34" charset="0"/>
                <a:ea typeface="Aileron" charset="0"/>
                <a:cs typeface="Arial" panose="020B0604020202020204" pitchFamily="34" charset="0"/>
              </a:rPr>
              <a:t>29.1</a:t>
            </a:r>
          </a:p>
        </p:txBody>
      </p:sp>
      <p:sp>
        <p:nvSpPr>
          <p:cNvPr id="104" name="TextBox 103">
            <a:extLst>
              <a:ext uri="{FF2B5EF4-FFF2-40B4-BE49-F238E27FC236}">
                <a16:creationId xmlns:a16="http://schemas.microsoft.com/office/drawing/2014/main" id="{2A99D3E4-D0A1-143E-0764-E50592A80E8F}"/>
              </a:ext>
            </a:extLst>
          </p:cNvPr>
          <p:cNvSpPr txBox="1"/>
          <p:nvPr/>
        </p:nvSpPr>
        <p:spPr>
          <a:xfrm>
            <a:off x="6306666" y="4218755"/>
            <a:ext cx="246862" cy="153888"/>
          </a:xfrm>
          <a:prstGeom prst="rect">
            <a:avLst/>
          </a:prstGeom>
          <a:noFill/>
        </p:spPr>
        <p:txBody>
          <a:bodyPr wrap="none" lIns="0" tIns="0" rIns="0" bIns="0" rtlCol="0">
            <a:spAutoFit/>
          </a:bodyPr>
          <a:lstStyle/>
          <a:p>
            <a:r>
              <a:rPr lang="en-GB" sz="1000" noProof="0" dirty="0">
                <a:latin typeface="Arial" panose="020B0604020202020204" pitchFamily="34" charset="0"/>
                <a:ea typeface="Aileron" charset="0"/>
                <a:cs typeface="Arial" panose="020B0604020202020204" pitchFamily="34" charset="0"/>
              </a:rPr>
              <a:t>22.7</a:t>
            </a:r>
          </a:p>
        </p:txBody>
      </p:sp>
      <p:sp>
        <p:nvSpPr>
          <p:cNvPr id="105" name="TextBox 104">
            <a:extLst>
              <a:ext uri="{FF2B5EF4-FFF2-40B4-BE49-F238E27FC236}">
                <a16:creationId xmlns:a16="http://schemas.microsoft.com/office/drawing/2014/main" id="{699B0517-F0D2-AFDD-AC3A-4ED28791470F}"/>
              </a:ext>
            </a:extLst>
          </p:cNvPr>
          <p:cNvSpPr txBox="1"/>
          <p:nvPr/>
        </p:nvSpPr>
        <p:spPr>
          <a:xfrm>
            <a:off x="5852641" y="4462742"/>
            <a:ext cx="246862" cy="153888"/>
          </a:xfrm>
          <a:prstGeom prst="rect">
            <a:avLst/>
          </a:prstGeom>
          <a:noFill/>
        </p:spPr>
        <p:txBody>
          <a:bodyPr wrap="none" lIns="0" tIns="0" rIns="0" bIns="0" rtlCol="0">
            <a:spAutoFit/>
          </a:bodyPr>
          <a:lstStyle/>
          <a:p>
            <a:r>
              <a:rPr lang="en-GB" sz="1000" noProof="0" dirty="0">
                <a:latin typeface="Arial" panose="020B0604020202020204" pitchFamily="34" charset="0"/>
                <a:ea typeface="Aileron" charset="0"/>
                <a:cs typeface="Arial" panose="020B0604020202020204" pitchFamily="34" charset="0"/>
              </a:rPr>
              <a:t>14.1</a:t>
            </a:r>
          </a:p>
        </p:txBody>
      </p:sp>
      <p:sp>
        <p:nvSpPr>
          <p:cNvPr id="106" name="TextBox 105">
            <a:extLst>
              <a:ext uri="{FF2B5EF4-FFF2-40B4-BE49-F238E27FC236}">
                <a16:creationId xmlns:a16="http://schemas.microsoft.com/office/drawing/2014/main" id="{4648E858-9CFE-53DC-4AD8-113F24379C1E}"/>
              </a:ext>
            </a:extLst>
          </p:cNvPr>
          <p:cNvSpPr txBox="1"/>
          <p:nvPr/>
        </p:nvSpPr>
        <p:spPr>
          <a:xfrm>
            <a:off x="6236816" y="4706729"/>
            <a:ext cx="246862" cy="153888"/>
          </a:xfrm>
          <a:prstGeom prst="rect">
            <a:avLst/>
          </a:prstGeom>
          <a:noFill/>
        </p:spPr>
        <p:txBody>
          <a:bodyPr wrap="none" lIns="0" tIns="0" rIns="0" bIns="0" rtlCol="0">
            <a:spAutoFit/>
          </a:bodyPr>
          <a:lstStyle/>
          <a:p>
            <a:r>
              <a:rPr lang="en-GB" sz="1000" noProof="0" dirty="0">
                <a:latin typeface="Arial" panose="020B0604020202020204" pitchFamily="34" charset="0"/>
                <a:ea typeface="Aileron" charset="0"/>
                <a:cs typeface="Arial" panose="020B0604020202020204" pitchFamily="34" charset="0"/>
              </a:rPr>
              <a:t>21.4</a:t>
            </a:r>
          </a:p>
        </p:txBody>
      </p:sp>
      <p:sp>
        <p:nvSpPr>
          <p:cNvPr id="107" name="TextBox 106">
            <a:extLst>
              <a:ext uri="{FF2B5EF4-FFF2-40B4-BE49-F238E27FC236}">
                <a16:creationId xmlns:a16="http://schemas.microsoft.com/office/drawing/2014/main" id="{6EF3A75B-A45C-7238-351C-5E51EE389ABE}"/>
              </a:ext>
            </a:extLst>
          </p:cNvPr>
          <p:cNvSpPr txBox="1"/>
          <p:nvPr/>
        </p:nvSpPr>
        <p:spPr>
          <a:xfrm>
            <a:off x="5525616" y="4950716"/>
            <a:ext cx="176330" cy="153888"/>
          </a:xfrm>
          <a:prstGeom prst="rect">
            <a:avLst/>
          </a:prstGeom>
          <a:noFill/>
        </p:spPr>
        <p:txBody>
          <a:bodyPr wrap="none" lIns="0" tIns="0" rIns="0" bIns="0" rtlCol="0">
            <a:spAutoFit/>
          </a:bodyPr>
          <a:lstStyle/>
          <a:p>
            <a:r>
              <a:rPr lang="en-GB" sz="1000" noProof="0" dirty="0">
                <a:latin typeface="Arial" panose="020B0604020202020204" pitchFamily="34" charset="0"/>
                <a:ea typeface="Aileron" charset="0"/>
                <a:cs typeface="Arial" panose="020B0604020202020204" pitchFamily="34" charset="0"/>
              </a:rPr>
              <a:t>7.7</a:t>
            </a:r>
          </a:p>
        </p:txBody>
      </p:sp>
      <p:sp>
        <p:nvSpPr>
          <p:cNvPr id="108" name="TextBox 107">
            <a:extLst>
              <a:ext uri="{FF2B5EF4-FFF2-40B4-BE49-F238E27FC236}">
                <a16:creationId xmlns:a16="http://schemas.microsoft.com/office/drawing/2014/main" id="{D2AB01A0-8663-CD78-3669-BE411CC83CEB}"/>
              </a:ext>
            </a:extLst>
          </p:cNvPr>
          <p:cNvSpPr txBox="1"/>
          <p:nvPr/>
        </p:nvSpPr>
        <p:spPr>
          <a:xfrm>
            <a:off x="5928841" y="5194697"/>
            <a:ext cx="246862" cy="153888"/>
          </a:xfrm>
          <a:prstGeom prst="rect">
            <a:avLst/>
          </a:prstGeom>
          <a:noFill/>
        </p:spPr>
        <p:txBody>
          <a:bodyPr wrap="none" lIns="0" tIns="0" rIns="0" bIns="0" rtlCol="0">
            <a:spAutoFit/>
          </a:bodyPr>
          <a:lstStyle/>
          <a:p>
            <a:r>
              <a:rPr lang="en-GB" sz="1000" noProof="0" dirty="0">
                <a:latin typeface="Arial" panose="020B0604020202020204" pitchFamily="34" charset="0"/>
                <a:ea typeface="Aileron" charset="0"/>
                <a:cs typeface="Arial" panose="020B0604020202020204" pitchFamily="34" charset="0"/>
              </a:rPr>
              <a:t>15.5</a:t>
            </a:r>
          </a:p>
        </p:txBody>
      </p:sp>
      <p:sp>
        <p:nvSpPr>
          <p:cNvPr id="109" name="Google Shape;392;p10">
            <a:extLst>
              <a:ext uri="{FF2B5EF4-FFF2-40B4-BE49-F238E27FC236}">
                <a16:creationId xmlns:a16="http://schemas.microsoft.com/office/drawing/2014/main" id="{49701BB0-C0ED-E57C-ADEF-85BEBF8D7F2B}"/>
              </a:ext>
            </a:extLst>
          </p:cNvPr>
          <p:cNvSpPr/>
          <p:nvPr/>
        </p:nvSpPr>
        <p:spPr>
          <a:xfrm>
            <a:off x="1772934" y="5468714"/>
            <a:ext cx="286471" cy="160044"/>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72000" tIns="0" rIns="72000" bIns="0" anchor="t" anchorCtr="0">
            <a:spAutoFit/>
          </a:bodyPr>
          <a:lstStyle/>
          <a:p>
            <a:pPr algn="ctr">
              <a:lnSpc>
                <a:spcPct val="104000"/>
              </a:lnSpc>
            </a:pPr>
            <a:r>
              <a:rPr lang="en-GB" sz="1000" noProof="0" dirty="0">
                <a:latin typeface="Arial" panose="020B0604020202020204" pitchFamily="34" charset="0"/>
                <a:ea typeface="Calibri"/>
                <a:cs typeface="Arial" panose="020B0604020202020204" pitchFamily="34" charset="0"/>
                <a:sym typeface="Calibri"/>
              </a:rPr>
              <a:t>60</a:t>
            </a:r>
          </a:p>
        </p:txBody>
      </p:sp>
      <p:sp>
        <p:nvSpPr>
          <p:cNvPr id="110" name="Google Shape;392;p10">
            <a:extLst>
              <a:ext uri="{FF2B5EF4-FFF2-40B4-BE49-F238E27FC236}">
                <a16:creationId xmlns:a16="http://schemas.microsoft.com/office/drawing/2014/main" id="{2451E95B-C668-F247-86D7-066C6EF2642C}"/>
              </a:ext>
            </a:extLst>
          </p:cNvPr>
          <p:cNvSpPr/>
          <p:nvPr/>
        </p:nvSpPr>
        <p:spPr>
          <a:xfrm>
            <a:off x="2823859" y="5468714"/>
            <a:ext cx="286471" cy="160044"/>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72000" tIns="0" rIns="72000" bIns="0" anchor="t" anchorCtr="0">
            <a:spAutoFit/>
          </a:bodyPr>
          <a:lstStyle/>
          <a:p>
            <a:pPr algn="ctr">
              <a:lnSpc>
                <a:spcPct val="104000"/>
              </a:lnSpc>
            </a:pPr>
            <a:r>
              <a:rPr lang="en-GB" sz="1000" noProof="0" dirty="0">
                <a:latin typeface="Arial" panose="020B0604020202020204" pitchFamily="34" charset="0"/>
                <a:ea typeface="Calibri"/>
                <a:cs typeface="Arial" panose="020B0604020202020204" pitchFamily="34" charset="0"/>
                <a:sym typeface="Calibri"/>
              </a:rPr>
              <a:t>40</a:t>
            </a:r>
          </a:p>
        </p:txBody>
      </p:sp>
      <p:sp>
        <p:nvSpPr>
          <p:cNvPr id="111" name="Google Shape;392;p10">
            <a:extLst>
              <a:ext uri="{FF2B5EF4-FFF2-40B4-BE49-F238E27FC236}">
                <a16:creationId xmlns:a16="http://schemas.microsoft.com/office/drawing/2014/main" id="{EB990753-932F-7794-0EDE-F54DB7C1B9FE}"/>
              </a:ext>
            </a:extLst>
          </p:cNvPr>
          <p:cNvSpPr/>
          <p:nvPr/>
        </p:nvSpPr>
        <p:spPr>
          <a:xfrm>
            <a:off x="3871609" y="5468714"/>
            <a:ext cx="286471" cy="160044"/>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72000" tIns="0" rIns="72000" bIns="0" anchor="t" anchorCtr="0">
            <a:spAutoFit/>
          </a:bodyPr>
          <a:lstStyle/>
          <a:p>
            <a:pPr algn="ctr">
              <a:lnSpc>
                <a:spcPct val="104000"/>
              </a:lnSpc>
            </a:pPr>
            <a:r>
              <a:rPr lang="en-GB" sz="1000" noProof="0" dirty="0">
                <a:latin typeface="Arial" panose="020B0604020202020204" pitchFamily="34" charset="0"/>
                <a:ea typeface="Calibri"/>
                <a:cs typeface="Arial" panose="020B0604020202020204" pitchFamily="34" charset="0"/>
                <a:sym typeface="Calibri"/>
              </a:rPr>
              <a:t>20</a:t>
            </a:r>
          </a:p>
        </p:txBody>
      </p:sp>
      <p:sp>
        <p:nvSpPr>
          <p:cNvPr id="112" name="Google Shape;392;p10">
            <a:extLst>
              <a:ext uri="{FF2B5EF4-FFF2-40B4-BE49-F238E27FC236}">
                <a16:creationId xmlns:a16="http://schemas.microsoft.com/office/drawing/2014/main" id="{FD011F3A-3A9B-878C-6BD9-C1AA532D013C}"/>
              </a:ext>
            </a:extLst>
          </p:cNvPr>
          <p:cNvSpPr/>
          <p:nvPr/>
        </p:nvSpPr>
        <p:spPr>
          <a:xfrm>
            <a:off x="4951450" y="5468714"/>
            <a:ext cx="215938" cy="160044"/>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72000" tIns="0" rIns="72000" bIns="0" anchor="t" anchorCtr="0">
            <a:spAutoFit/>
          </a:bodyPr>
          <a:lstStyle/>
          <a:p>
            <a:pPr algn="ctr">
              <a:lnSpc>
                <a:spcPct val="104000"/>
              </a:lnSpc>
            </a:pPr>
            <a:r>
              <a:rPr lang="en-GB" sz="1000" noProof="0" dirty="0">
                <a:latin typeface="Arial" panose="020B0604020202020204" pitchFamily="34" charset="0"/>
                <a:ea typeface="Calibri"/>
                <a:cs typeface="Arial" panose="020B0604020202020204" pitchFamily="34" charset="0"/>
                <a:sym typeface="Calibri"/>
              </a:rPr>
              <a:t>0</a:t>
            </a:r>
          </a:p>
        </p:txBody>
      </p:sp>
      <p:sp>
        <p:nvSpPr>
          <p:cNvPr id="113" name="Google Shape;392;p10">
            <a:extLst>
              <a:ext uri="{FF2B5EF4-FFF2-40B4-BE49-F238E27FC236}">
                <a16:creationId xmlns:a16="http://schemas.microsoft.com/office/drawing/2014/main" id="{2E934CA6-FAA7-4DCE-982F-33C821B26AC3}"/>
              </a:ext>
            </a:extLst>
          </p:cNvPr>
          <p:cNvSpPr/>
          <p:nvPr/>
        </p:nvSpPr>
        <p:spPr>
          <a:xfrm>
            <a:off x="5954409" y="5468714"/>
            <a:ext cx="286471" cy="160044"/>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72000" tIns="0" rIns="72000" bIns="0" anchor="t" anchorCtr="0">
            <a:spAutoFit/>
          </a:bodyPr>
          <a:lstStyle/>
          <a:p>
            <a:pPr algn="ctr">
              <a:lnSpc>
                <a:spcPct val="104000"/>
              </a:lnSpc>
            </a:pPr>
            <a:r>
              <a:rPr lang="en-GB" sz="1000" noProof="0" dirty="0">
                <a:latin typeface="Arial" panose="020B0604020202020204" pitchFamily="34" charset="0"/>
                <a:ea typeface="Calibri"/>
                <a:cs typeface="Arial" panose="020B0604020202020204" pitchFamily="34" charset="0"/>
                <a:sym typeface="Calibri"/>
              </a:rPr>
              <a:t>20</a:t>
            </a:r>
          </a:p>
        </p:txBody>
      </p:sp>
      <p:sp>
        <p:nvSpPr>
          <p:cNvPr id="114" name="Google Shape;392;p10">
            <a:extLst>
              <a:ext uri="{FF2B5EF4-FFF2-40B4-BE49-F238E27FC236}">
                <a16:creationId xmlns:a16="http://schemas.microsoft.com/office/drawing/2014/main" id="{7BFA03B0-6FB0-DD4C-96A7-50B9B7DB23D7}"/>
              </a:ext>
            </a:extLst>
          </p:cNvPr>
          <p:cNvSpPr/>
          <p:nvPr/>
        </p:nvSpPr>
        <p:spPr>
          <a:xfrm>
            <a:off x="6992634" y="5468714"/>
            <a:ext cx="286471" cy="160044"/>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72000" tIns="0" rIns="72000" bIns="0" anchor="t" anchorCtr="0">
            <a:spAutoFit/>
          </a:bodyPr>
          <a:lstStyle/>
          <a:p>
            <a:pPr algn="ctr">
              <a:lnSpc>
                <a:spcPct val="104000"/>
              </a:lnSpc>
            </a:pPr>
            <a:r>
              <a:rPr lang="en-GB" sz="1000" noProof="0" dirty="0">
                <a:latin typeface="Arial" panose="020B0604020202020204" pitchFamily="34" charset="0"/>
                <a:ea typeface="Calibri"/>
                <a:cs typeface="Arial" panose="020B0604020202020204" pitchFamily="34" charset="0"/>
                <a:sym typeface="Calibri"/>
              </a:rPr>
              <a:t>40</a:t>
            </a:r>
          </a:p>
        </p:txBody>
      </p:sp>
      <p:sp>
        <p:nvSpPr>
          <p:cNvPr id="115" name="Google Shape;392;p10">
            <a:extLst>
              <a:ext uri="{FF2B5EF4-FFF2-40B4-BE49-F238E27FC236}">
                <a16:creationId xmlns:a16="http://schemas.microsoft.com/office/drawing/2014/main" id="{E078EDAA-5C13-0B82-29B4-0FCC3CFA4FAE}"/>
              </a:ext>
            </a:extLst>
          </p:cNvPr>
          <p:cNvSpPr/>
          <p:nvPr/>
        </p:nvSpPr>
        <p:spPr>
          <a:xfrm>
            <a:off x="8037209" y="5468714"/>
            <a:ext cx="286471" cy="160044"/>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72000" tIns="0" rIns="72000" bIns="0" anchor="t" anchorCtr="0">
            <a:spAutoFit/>
          </a:bodyPr>
          <a:lstStyle/>
          <a:p>
            <a:pPr algn="ctr">
              <a:lnSpc>
                <a:spcPct val="104000"/>
              </a:lnSpc>
            </a:pPr>
            <a:r>
              <a:rPr lang="en-GB" sz="1000" noProof="0" dirty="0">
                <a:latin typeface="Arial" panose="020B0604020202020204" pitchFamily="34" charset="0"/>
                <a:ea typeface="Calibri"/>
                <a:cs typeface="Arial" panose="020B0604020202020204" pitchFamily="34" charset="0"/>
                <a:sym typeface="Calibri"/>
              </a:rPr>
              <a:t>60</a:t>
            </a:r>
          </a:p>
        </p:txBody>
      </p:sp>
      <p:sp>
        <p:nvSpPr>
          <p:cNvPr id="116" name="TextBox 115">
            <a:extLst>
              <a:ext uri="{FF2B5EF4-FFF2-40B4-BE49-F238E27FC236}">
                <a16:creationId xmlns:a16="http://schemas.microsoft.com/office/drawing/2014/main" id="{D0A5F00A-3C90-3F41-8A5C-CE5CB61035A8}"/>
              </a:ext>
            </a:extLst>
          </p:cNvPr>
          <p:cNvSpPr txBox="1"/>
          <p:nvPr/>
        </p:nvSpPr>
        <p:spPr>
          <a:xfrm>
            <a:off x="5159902" y="2022872"/>
            <a:ext cx="176330" cy="153888"/>
          </a:xfrm>
          <a:prstGeom prst="rect">
            <a:avLst/>
          </a:prstGeom>
          <a:noFill/>
        </p:spPr>
        <p:txBody>
          <a:bodyPr wrap="none" lIns="0" tIns="0" rIns="0" bIns="0" rtlCol="0">
            <a:spAutoFit/>
          </a:bodyPr>
          <a:lstStyle/>
          <a:p>
            <a:r>
              <a:rPr lang="en-GB" sz="1000" noProof="0" dirty="0">
                <a:latin typeface="Arial" panose="020B0604020202020204" pitchFamily="34" charset="0"/>
                <a:ea typeface="Aileron" charset="0"/>
                <a:cs typeface="Arial" panose="020B0604020202020204" pitchFamily="34" charset="0"/>
              </a:rPr>
              <a:t>0.9</a:t>
            </a:r>
          </a:p>
        </p:txBody>
      </p:sp>
      <p:sp>
        <p:nvSpPr>
          <p:cNvPr id="117" name="TextBox 116">
            <a:extLst>
              <a:ext uri="{FF2B5EF4-FFF2-40B4-BE49-F238E27FC236}">
                <a16:creationId xmlns:a16="http://schemas.microsoft.com/office/drawing/2014/main" id="{9AE0412E-F865-FFC8-6C62-17963A4B52B8}"/>
              </a:ext>
            </a:extLst>
          </p:cNvPr>
          <p:cNvSpPr txBox="1"/>
          <p:nvPr/>
        </p:nvSpPr>
        <p:spPr>
          <a:xfrm>
            <a:off x="5295694" y="2266859"/>
            <a:ext cx="176330" cy="153888"/>
          </a:xfrm>
          <a:prstGeom prst="rect">
            <a:avLst/>
          </a:prstGeom>
          <a:noFill/>
        </p:spPr>
        <p:txBody>
          <a:bodyPr wrap="none" lIns="0" tIns="0" rIns="0" bIns="0" rtlCol="0">
            <a:spAutoFit/>
          </a:bodyPr>
          <a:lstStyle/>
          <a:p>
            <a:r>
              <a:rPr lang="en-GB" sz="1000" noProof="0" dirty="0">
                <a:latin typeface="Arial" panose="020B0604020202020204" pitchFamily="34" charset="0"/>
                <a:ea typeface="Aileron" charset="0"/>
                <a:cs typeface="Arial" panose="020B0604020202020204" pitchFamily="34" charset="0"/>
              </a:rPr>
              <a:t>3.2</a:t>
            </a:r>
          </a:p>
        </p:txBody>
      </p:sp>
      <p:sp>
        <p:nvSpPr>
          <p:cNvPr id="118" name="TextBox 117">
            <a:extLst>
              <a:ext uri="{FF2B5EF4-FFF2-40B4-BE49-F238E27FC236}">
                <a16:creationId xmlns:a16="http://schemas.microsoft.com/office/drawing/2014/main" id="{3E974DC2-A6ED-1609-FE40-64945F59195F}"/>
              </a:ext>
            </a:extLst>
          </p:cNvPr>
          <p:cNvSpPr txBox="1"/>
          <p:nvPr/>
        </p:nvSpPr>
        <p:spPr>
          <a:xfrm>
            <a:off x="5856664" y="2510846"/>
            <a:ext cx="246862" cy="153888"/>
          </a:xfrm>
          <a:prstGeom prst="rect">
            <a:avLst/>
          </a:prstGeom>
          <a:noFill/>
        </p:spPr>
        <p:txBody>
          <a:bodyPr wrap="none" lIns="0" tIns="0" rIns="0" bIns="0" rtlCol="0">
            <a:spAutoFit/>
          </a:bodyPr>
          <a:lstStyle/>
          <a:p>
            <a:r>
              <a:rPr lang="en-GB" sz="1000" noProof="0" dirty="0">
                <a:latin typeface="Arial" panose="020B0604020202020204" pitchFamily="34" charset="0"/>
                <a:ea typeface="Aileron" charset="0"/>
                <a:cs typeface="Arial" panose="020B0604020202020204" pitchFamily="34" charset="0"/>
              </a:rPr>
              <a:t>14.1</a:t>
            </a:r>
          </a:p>
        </p:txBody>
      </p:sp>
      <p:sp>
        <p:nvSpPr>
          <p:cNvPr id="119" name="TextBox 118">
            <a:extLst>
              <a:ext uri="{FF2B5EF4-FFF2-40B4-BE49-F238E27FC236}">
                <a16:creationId xmlns:a16="http://schemas.microsoft.com/office/drawing/2014/main" id="{00D2C529-373E-01C8-98B5-5F54A52F1CD6}"/>
              </a:ext>
            </a:extLst>
          </p:cNvPr>
          <p:cNvSpPr txBox="1"/>
          <p:nvPr/>
        </p:nvSpPr>
        <p:spPr>
          <a:xfrm>
            <a:off x="5155276" y="2998820"/>
            <a:ext cx="176330" cy="153888"/>
          </a:xfrm>
          <a:prstGeom prst="rect">
            <a:avLst/>
          </a:prstGeom>
          <a:noFill/>
        </p:spPr>
        <p:txBody>
          <a:bodyPr wrap="none" lIns="0" tIns="0" rIns="0" bIns="0" rtlCol="0">
            <a:spAutoFit/>
          </a:bodyPr>
          <a:lstStyle/>
          <a:p>
            <a:r>
              <a:rPr lang="en-GB" sz="1000" noProof="0" dirty="0">
                <a:latin typeface="Arial" panose="020B0604020202020204" pitchFamily="34" charset="0"/>
                <a:ea typeface="Aileron" charset="0"/>
                <a:cs typeface="Arial" panose="020B0604020202020204" pitchFamily="34" charset="0"/>
              </a:rPr>
              <a:t>0.5</a:t>
            </a:r>
          </a:p>
        </p:txBody>
      </p:sp>
      <p:sp>
        <p:nvSpPr>
          <p:cNvPr id="120" name="TextBox 119">
            <a:extLst>
              <a:ext uri="{FF2B5EF4-FFF2-40B4-BE49-F238E27FC236}">
                <a16:creationId xmlns:a16="http://schemas.microsoft.com/office/drawing/2014/main" id="{B7EAF5EB-B138-9092-06C2-E4EE372FC1B6}"/>
              </a:ext>
            </a:extLst>
          </p:cNvPr>
          <p:cNvSpPr txBox="1"/>
          <p:nvPr/>
        </p:nvSpPr>
        <p:spPr>
          <a:xfrm>
            <a:off x="5716418" y="3242807"/>
            <a:ext cx="246862" cy="153888"/>
          </a:xfrm>
          <a:prstGeom prst="rect">
            <a:avLst/>
          </a:prstGeom>
          <a:noFill/>
        </p:spPr>
        <p:txBody>
          <a:bodyPr wrap="none" lIns="0" tIns="0" rIns="0" bIns="0" rtlCol="0">
            <a:spAutoFit/>
          </a:bodyPr>
          <a:lstStyle/>
          <a:p>
            <a:r>
              <a:rPr lang="en-GB" sz="1000" noProof="0" dirty="0">
                <a:latin typeface="Arial" panose="020B0604020202020204" pitchFamily="34" charset="0"/>
                <a:ea typeface="Aileron" charset="0"/>
                <a:cs typeface="Arial" panose="020B0604020202020204" pitchFamily="34" charset="0"/>
              </a:rPr>
              <a:t>11.4</a:t>
            </a:r>
          </a:p>
        </p:txBody>
      </p:sp>
      <p:sp>
        <p:nvSpPr>
          <p:cNvPr id="121" name="TextBox 120">
            <a:extLst>
              <a:ext uri="{FF2B5EF4-FFF2-40B4-BE49-F238E27FC236}">
                <a16:creationId xmlns:a16="http://schemas.microsoft.com/office/drawing/2014/main" id="{67116E20-7F55-0EB7-4A8D-D3B36E43FFA9}"/>
              </a:ext>
            </a:extLst>
          </p:cNvPr>
          <p:cNvSpPr txBox="1"/>
          <p:nvPr/>
        </p:nvSpPr>
        <p:spPr>
          <a:xfrm>
            <a:off x="5185733" y="3730781"/>
            <a:ext cx="176330" cy="153888"/>
          </a:xfrm>
          <a:prstGeom prst="rect">
            <a:avLst/>
          </a:prstGeom>
          <a:noFill/>
        </p:spPr>
        <p:txBody>
          <a:bodyPr wrap="none" lIns="0" tIns="0" rIns="0" bIns="0" rtlCol="0">
            <a:spAutoFit/>
          </a:bodyPr>
          <a:lstStyle/>
          <a:p>
            <a:r>
              <a:rPr lang="en-GB" sz="1000" noProof="0" dirty="0">
                <a:latin typeface="Arial" panose="020B0604020202020204" pitchFamily="34" charset="0"/>
                <a:ea typeface="Aileron" charset="0"/>
                <a:cs typeface="Arial" panose="020B0604020202020204" pitchFamily="34" charset="0"/>
              </a:rPr>
              <a:t>1.4</a:t>
            </a:r>
          </a:p>
        </p:txBody>
      </p:sp>
      <p:sp>
        <p:nvSpPr>
          <p:cNvPr id="122" name="TextBox 121">
            <a:extLst>
              <a:ext uri="{FF2B5EF4-FFF2-40B4-BE49-F238E27FC236}">
                <a16:creationId xmlns:a16="http://schemas.microsoft.com/office/drawing/2014/main" id="{7A3EFB33-4983-E80F-5BEE-A512C5C9B1ED}"/>
              </a:ext>
            </a:extLst>
          </p:cNvPr>
          <p:cNvSpPr txBox="1"/>
          <p:nvPr/>
        </p:nvSpPr>
        <p:spPr>
          <a:xfrm>
            <a:off x="5295336" y="3974768"/>
            <a:ext cx="176330" cy="153888"/>
          </a:xfrm>
          <a:prstGeom prst="rect">
            <a:avLst/>
          </a:prstGeom>
          <a:noFill/>
        </p:spPr>
        <p:txBody>
          <a:bodyPr wrap="none" lIns="0" tIns="0" rIns="0" bIns="0" rtlCol="0">
            <a:spAutoFit/>
          </a:bodyPr>
          <a:lstStyle/>
          <a:p>
            <a:r>
              <a:rPr lang="en-GB" sz="1000" noProof="0" dirty="0">
                <a:latin typeface="Arial" panose="020B0604020202020204" pitchFamily="34" charset="0"/>
                <a:ea typeface="Aileron" charset="0"/>
                <a:cs typeface="Arial" panose="020B0604020202020204" pitchFamily="34" charset="0"/>
              </a:rPr>
              <a:t>3.2</a:t>
            </a:r>
          </a:p>
        </p:txBody>
      </p:sp>
      <p:sp>
        <p:nvSpPr>
          <p:cNvPr id="123" name="TextBox 122">
            <a:extLst>
              <a:ext uri="{FF2B5EF4-FFF2-40B4-BE49-F238E27FC236}">
                <a16:creationId xmlns:a16="http://schemas.microsoft.com/office/drawing/2014/main" id="{73878162-4B93-971D-8B23-D52DEA53C95A}"/>
              </a:ext>
            </a:extLst>
          </p:cNvPr>
          <p:cNvSpPr txBox="1"/>
          <p:nvPr/>
        </p:nvSpPr>
        <p:spPr>
          <a:xfrm>
            <a:off x="5441916" y="4218755"/>
            <a:ext cx="176330" cy="153888"/>
          </a:xfrm>
          <a:prstGeom prst="rect">
            <a:avLst/>
          </a:prstGeom>
          <a:noFill/>
        </p:spPr>
        <p:txBody>
          <a:bodyPr wrap="none" lIns="0" tIns="0" rIns="0" bIns="0" rtlCol="0">
            <a:spAutoFit/>
          </a:bodyPr>
          <a:lstStyle/>
          <a:p>
            <a:r>
              <a:rPr lang="en-GB" sz="1000" noProof="0" dirty="0">
                <a:latin typeface="Arial" panose="020B0604020202020204" pitchFamily="34" charset="0"/>
                <a:ea typeface="Aileron" charset="0"/>
                <a:cs typeface="Arial" panose="020B0604020202020204" pitchFamily="34" charset="0"/>
              </a:rPr>
              <a:t>5.9</a:t>
            </a:r>
          </a:p>
        </p:txBody>
      </p:sp>
      <p:sp>
        <p:nvSpPr>
          <p:cNvPr id="124" name="TextBox 123">
            <a:extLst>
              <a:ext uri="{FF2B5EF4-FFF2-40B4-BE49-F238E27FC236}">
                <a16:creationId xmlns:a16="http://schemas.microsoft.com/office/drawing/2014/main" id="{684670E5-259B-E412-4A46-B44B3F17E8AA}"/>
              </a:ext>
            </a:extLst>
          </p:cNvPr>
          <p:cNvSpPr txBox="1"/>
          <p:nvPr/>
        </p:nvSpPr>
        <p:spPr>
          <a:xfrm>
            <a:off x="5182357" y="4462742"/>
            <a:ext cx="176330" cy="153888"/>
          </a:xfrm>
          <a:prstGeom prst="rect">
            <a:avLst/>
          </a:prstGeom>
          <a:noFill/>
        </p:spPr>
        <p:txBody>
          <a:bodyPr wrap="none" lIns="0" tIns="0" rIns="0" bIns="0" rtlCol="0">
            <a:spAutoFit/>
          </a:bodyPr>
          <a:lstStyle/>
          <a:p>
            <a:r>
              <a:rPr lang="en-GB" sz="1000" noProof="0" dirty="0">
                <a:latin typeface="Arial" panose="020B0604020202020204" pitchFamily="34" charset="0"/>
                <a:ea typeface="Aileron" charset="0"/>
                <a:cs typeface="Arial" panose="020B0604020202020204" pitchFamily="34" charset="0"/>
              </a:rPr>
              <a:t>0.9</a:t>
            </a:r>
          </a:p>
        </p:txBody>
      </p:sp>
      <p:sp>
        <p:nvSpPr>
          <p:cNvPr id="125" name="TextBox 124">
            <a:extLst>
              <a:ext uri="{FF2B5EF4-FFF2-40B4-BE49-F238E27FC236}">
                <a16:creationId xmlns:a16="http://schemas.microsoft.com/office/drawing/2014/main" id="{7F6D7B03-11C9-62AF-3EF2-5F488A894F4B}"/>
              </a:ext>
            </a:extLst>
          </p:cNvPr>
          <p:cNvSpPr txBox="1"/>
          <p:nvPr/>
        </p:nvSpPr>
        <p:spPr>
          <a:xfrm>
            <a:off x="5421717" y="4706729"/>
            <a:ext cx="176330" cy="153888"/>
          </a:xfrm>
          <a:prstGeom prst="rect">
            <a:avLst/>
          </a:prstGeom>
          <a:noFill/>
        </p:spPr>
        <p:txBody>
          <a:bodyPr wrap="none" lIns="0" tIns="0" rIns="0" bIns="0" rtlCol="0">
            <a:spAutoFit/>
          </a:bodyPr>
          <a:lstStyle/>
          <a:p>
            <a:r>
              <a:rPr lang="en-GB" sz="1000" noProof="0" dirty="0">
                <a:latin typeface="Arial" panose="020B0604020202020204" pitchFamily="34" charset="0"/>
                <a:ea typeface="Aileron" charset="0"/>
                <a:cs typeface="Arial" panose="020B0604020202020204" pitchFamily="34" charset="0"/>
              </a:rPr>
              <a:t>5.5</a:t>
            </a:r>
          </a:p>
        </p:txBody>
      </p:sp>
      <p:sp>
        <p:nvSpPr>
          <p:cNvPr id="126" name="TextBox 125">
            <a:extLst>
              <a:ext uri="{FF2B5EF4-FFF2-40B4-BE49-F238E27FC236}">
                <a16:creationId xmlns:a16="http://schemas.microsoft.com/office/drawing/2014/main" id="{1A672E07-8CDD-A9DE-0BF2-DD00967A79FC}"/>
              </a:ext>
            </a:extLst>
          </p:cNvPr>
          <p:cNvSpPr txBox="1"/>
          <p:nvPr/>
        </p:nvSpPr>
        <p:spPr>
          <a:xfrm>
            <a:off x="5175806" y="5194697"/>
            <a:ext cx="176330" cy="153888"/>
          </a:xfrm>
          <a:prstGeom prst="rect">
            <a:avLst/>
          </a:prstGeom>
          <a:noFill/>
        </p:spPr>
        <p:txBody>
          <a:bodyPr wrap="none" lIns="0" tIns="0" rIns="0" bIns="0" rtlCol="0">
            <a:spAutoFit/>
          </a:bodyPr>
          <a:lstStyle/>
          <a:p>
            <a:r>
              <a:rPr lang="en-GB" sz="1000" noProof="0" dirty="0">
                <a:latin typeface="Arial" panose="020B0604020202020204" pitchFamily="34" charset="0"/>
                <a:ea typeface="Aileron" charset="0"/>
                <a:cs typeface="Arial" panose="020B0604020202020204" pitchFamily="34" charset="0"/>
              </a:rPr>
              <a:t>0.9</a:t>
            </a:r>
          </a:p>
        </p:txBody>
      </p:sp>
      <p:sp>
        <p:nvSpPr>
          <p:cNvPr id="127" name="TextBox 126">
            <a:extLst>
              <a:ext uri="{FF2B5EF4-FFF2-40B4-BE49-F238E27FC236}">
                <a16:creationId xmlns:a16="http://schemas.microsoft.com/office/drawing/2014/main" id="{311D8BDE-B5B0-01B1-A526-139B0D49E552}"/>
              </a:ext>
            </a:extLst>
          </p:cNvPr>
          <p:cNvSpPr txBox="1"/>
          <p:nvPr/>
        </p:nvSpPr>
        <p:spPr>
          <a:xfrm>
            <a:off x="4480890" y="5194697"/>
            <a:ext cx="176330" cy="153888"/>
          </a:xfrm>
          <a:prstGeom prst="rect">
            <a:avLst/>
          </a:prstGeom>
          <a:noFill/>
        </p:spPr>
        <p:txBody>
          <a:bodyPr wrap="none" lIns="0" tIns="0" rIns="0" bIns="0" rtlCol="0">
            <a:spAutoFit/>
          </a:bodyPr>
          <a:lstStyle/>
          <a:p>
            <a:pPr algn="r"/>
            <a:r>
              <a:rPr lang="en-GB" sz="1000" noProof="0" dirty="0">
                <a:latin typeface="Arial" panose="020B0604020202020204" pitchFamily="34" charset="0"/>
                <a:ea typeface="Aileron" charset="0"/>
                <a:cs typeface="Arial" panose="020B0604020202020204" pitchFamily="34" charset="0"/>
              </a:rPr>
              <a:t>5.8</a:t>
            </a:r>
          </a:p>
        </p:txBody>
      </p:sp>
      <p:sp>
        <p:nvSpPr>
          <p:cNvPr id="129" name="TextBox 128">
            <a:extLst>
              <a:ext uri="{FF2B5EF4-FFF2-40B4-BE49-F238E27FC236}">
                <a16:creationId xmlns:a16="http://schemas.microsoft.com/office/drawing/2014/main" id="{08409D5F-8092-4A54-D32C-C91DABA87DF0}"/>
              </a:ext>
            </a:extLst>
          </p:cNvPr>
          <p:cNvSpPr txBox="1"/>
          <p:nvPr/>
        </p:nvSpPr>
        <p:spPr>
          <a:xfrm>
            <a:off x="4807914" y="5194697"/>
            <a:ext cx="176330" cy="153888"/>
          </a:xfrm>
          <a:prstGeom prst="rect">
            <a:avLst/>
          </a:prstGeom>
          <a:noFill/>
        </p:spPr>
        <p:txBody>
          <a:bodyPr wrap="none" lIns="0" tIns="0" rIns="0" bIns="0" rtlCol="0">
            <a:spAutoFit/>
          </a:bodyPr>
          <a:lstStyle/>
          <a:p>
            <a:pPr algn="r"/>
            <a:r>
              <a:rPr lang="en-GB" sz="1000" noProof="0" dirty="0">
                <a:latin typeface="Arial" panose="020B0604020202020204" pitchFamily="34" charset="0"/>
                <a:ea typeface="Aileron" charset="0"/>
                <a:cs typeface="Arial" panose="020B0604020202020204" pitchFamily="34" charset="0"/>
              </a:rPr>
              <a:t>0.4</a:t>
            </a:r>
          </a:p>
        </p:txBody>
      </p:sp>
      <p:sp>
        <p:nvSpPr>
          <p:cNvPr id="130" name="TextBox 129">
            <a:extLst>
              <a:ext uri="{FF2B5EF4-FFF2-40B4-BE49-F238E27FC236}">
                <a16:creationId xmlns:a16="http://schemas.microsoft.com/office/drawing/2014/main" id="{BC11FB8E-9E47-D479-FF0C-4BBC233DE46E}"/>
              </a:ext>
            </a:extLst>
          </p:cNvPr>
          <p:cNvSpPr txBox="1"/>
          <p:nvPr/>
        </p:nvSpPr>
        <p:spPr>
          <a:xfrm>
            <a:off x="3932462" y="4950716"/>
            <a:ext cx="246863" cy="153888"/>
          </a:xfrm>
          <a:prstGeom prst="rect">
            <a:avLst/>
          </a:prstGeom>
          <a:noFill/>
        </p:spPr>
        <p:txBody>
          <a:bodyPr wrap="none" lIns="0" tIns="0" rIns="0" bIns="0" rtlCol="0">
            <a:spAutoFit/>
          </a:bodyPr>
          <a:lstStyle/>
          <a:p>
            <a:pPr algn="r"/>
            <a:r>
              <a:rPr lang="en-GB" sz="1000" noProof="0" dirty="0">
                <a:latin typeface="Arial" panose="020B0604020202020204" pitchFamily="34" charset="0"/>
                <a:ea typeface="Aileron" charset="0"/>
                <a:cs typeface="Arial" panose="020B0604020202020204" pitchFamily="34" charset="0"/>
              </a:rPr>
              <a:t>15.0</a:t>
            </a:r>
          </a:p>
        </p:txBody>
      </p:sp>
      <p:sp>
        <p:nvSpPr>
          <p:cNvPr id="131" name="TextBox 130">
            <a:extLst>
              <a:ext uri="{FF2B5EF4-FFF2-40B4-BE49-F238E27FC236}">
                <a16:creationId xmlns:a16="http://schemas.microsoft.com/office/drawing/2014/main" id="{16D59593-E73B-E776-C6ED-8CD9FFAF580F}"/>
              </a:ext>
            </a:extLst>
          </p:cNvPr>
          <p:cNvSpPr txBox="1"/>
          <p:nvPr/>
        </p:nvSpPr>
        <p:spPr>
          <a:xfrm>
            <a:off x="4569380" y="4706729"/>
            <a:ext cx="176330" cy="153888"/>
          </a:xfrm>
          <a:prstGeom prst="rect">
            <a:avLst/>
          </a:prstGeom>
          <a:noFill/>
        </p:spPr>
        <p:txBody>
          <a:bodyPr wrap="none" lIns="0" tIns="0" rIns="0" bIns="0" rtlCol="0">
            <a:spAutoFit/>
          </a:bodyPr>
          <a:lstStyle/>
          <a:p>
            <a:pPr algn="r"/>
            <a:r>
              <a:rPr lang="en-GB" sz="1000" noProof="0" dirty="0">
                <a:latin typeface="Arial" panose="020B0604020202020204" pitchFamily="34" charset="0"/>
                <a:ea typeface="Aileron" charset="0"/>
                <a:cs typeface="Arial" panose="020B0604020202020204" pitchFamily="34" charset="0"/>
              </a:rPr>
              <a:t>4.4</a:t>
            </a:r>
          </a:p>
        </p:txBody>
      </p:sp>
      <p:sp>
        <p:nvSpPr>
          <p:cNvPr id="132" name="TextBox 131">
            <a:extLst>
              <a:ext uri="{FF2B5EF4-FFF2-40B4-BE49-F238E27FC236}">
                <a16:creationId xmlns:a16="http://schemas.microsoft.com/office/drawing/2014/main" id="{EC97661D-7CB7-7A0B-80B0-666E9872645A}"/>
              </a:ext>
            </a:extLst>
          </p:cNvPr>
          <p:cNvSpPr txBox="1"/>
          <p:nvPr/>
        </p:nvSpPr>
        <p:spPr>
          <a:xfrm>
            <a:off x="3779107" y="4706729"/>
            <a:ext cx="246863" cy="153888"/>
          </a:xfrm>
          <a:prstGeom prst="rect">
            <a:avLst/>
          </a:prstGeom>
          <a:noFill/>
        </p:spPr>
        <p:txBody>
          <a:bodyPr wrap="none" lIns="0" tIns="0" rIns="0" bIns="0" rtlCol="0">
            <a:spAutoFit/>
          </a:bodyPr>
          <a:lstStyle/>
          <a:p>
            <a:pPr algn="r"/>
            <a:r>
              <a:rPr lang="en-GB" sz="1000" noProof="0" dirty="0">
                <a:latin typeface="Arial" panose="020B0604020202020204" pitchFamily="34" charset="0"/>
                <a:ea typeface="Aileron" charset="0"/>
                <a:cs typeface="Arial" panose="020B0604020202020204" pitchFamily="34" charset="0"/>
              </a:rPr>
              <a:t>18.1</a:t>
            </a:r>
          </a:p>
        </p:txBody>
      </p:sp>
      <p:sp>
        <p:nvSpPr>
          <p:cNvPr id="133" name="TextBox 132">
            <a:extLst>
              <a:ext uri="{FF2B5EF4-FFF2-40B4-BE49-F238E27FC236}">
                <a16:creationId xmlns:a16="http://schemas.microsoft.com/office/drawing/2014/main" id="{76992DBE-2258-32F9-0734-73F0DD4502EE}"/>
              </a:ext>
            </a:extLst>
          </p:cNvPr>
          <p:cNvSpPr txBox="1"/>
          <p:nvPr/>
        </p:nvSpPr>
        <p:spPr>
          <a:xfrm>
            <a:off x="4735501" y="4462742"/>
            <a:ext cx="176330" cy="153888"/>
          </a:xfrm>
          <a:prstGeom prst="rect">
            <a:avLst/>
          </a:prstGeom>
          <a:noFill/>
        </p:spPr>
        <p:txBody>
          <a:bodyPr wrap="none" lIns="0" tIns="0" rIns="0" bIns="0" rtlCol="0">
            <a:spAutoFit/>
          </a:bodyPr>
          <a:lstStyle/>
          <a:p>
            <a:pPr algn="r"/>
            <a:r>
              <a:rPr lang="en-GB" sz="1000" noProof="0" dirty="0">
                <a:latin typeface="Arial" panose="020B0604020202020204" pitchFamily="34" charset="0"/>
                <a:ea typeface="Aileron" charset="0"/>
                <a:cs typeface="Arial" panose="020B0604020202020204" pitchFamily="34" charset="0"/>
              </a:rPr>
              <a:t>1.3</a:t>
            </a:r>
          </a:p>
        </p:txBody>
      </p:sp>
      <p:sp>
        <p:nvSpPr>
          <p:cNvPr id="134" name="TextBox 133">
            <a:extLst>
              <a:ext uri="{FF2B5EF4-FFF2-40B4-BE49-F238E27FC236}">
                <a16:creationId xmlns:a16="http://schemas.microsoft.com/office/drawing/2014/main" id="{D30646F3-4129-D218-3B49-0A6E59B402A9}"/>
              </a:ext>
            </a:extLst>
          </p:cNvPr>
          <p:cNvSpPr txBox="1"/>
          <p:nvPr/>
        </p:nvSpPr>
        <p:spPr>
          <a:xfrm>
            <a:off x="3750762" y="4462742"/>
            <a:ext cx="246863" cy="153888"/>
          </a:xfrm>
          <a:prstGeom prst="rect">
            <a:avLst/>
          </a:prstGeom>
          <a:noFill/>
        </p:spPr>
        <p:txBody>
          <a:bodyPr wrap="none" lIns="0" tIns="0" rIns="0" bIns="0" rtlCol="0">
            <a:spAutoFit/>
          </a:bodyPr>
          <a:lstStyle/>
          <a:p>
            <a:pPr algn="r"/>
            <a:r>
              <a:rPr lang="en-GB" sz="1000" noProof="0" dirty="0">
                <a:latin typeface="Arial" panose="020B0604020202020204" pitchFamily="34" charset="0"/>
                <a:ea typeface="Aileron" charset="0"/>
                <a:cs typeface="Arial" panose="020B0604020202020204" pitchFamily="34" charset="0"/>
              </a:rPr>
              <a:t>19.0</a:t>
            </a:r>
          </a:p>
        </p:txBody>
      </p:sp>
      <p:sp>
        <p:nvSpPr>
          <p:cNvPr id="135" name="TextBox 134">
            <a:extLst>
              <a:ext uri="{FF2B5EF4-FFF2-40B4-BE49-F238E27FC236}">
                <a16:creationId xmlns:a16="http://schemas.microsoft.com/office/drawing/2014/main" id="{693D76F1-F51F-C197-AC88-BC49A379BBB1}"/>
              </a:ext>
            </a:extLst>
          </p:cNvPr>
          <p:cNvSpPr txBox="1"/>
          <p:nvPr/>
        </p:nvSpPr>
        <p:spPr>
          <a:xfrm>
            <a:off x="3703948" y="4218755"/>
            <a:ext cx="246863" cy="153888"/>
          </a:xfrm>
          <a:prstGeom prst="rect">
            <a:avLst/>
          </a:prstGeom>
          <a:noFill/>
        </p:spPr>
        <p:txBody>
          <a:bodyPr wrap="none" lIns="0" tIns="0" rIns="0" bIns="0" rtlCol="0">
            <a:spAutoFit/>
          </a:bodyPr>
          <a:lstStyle/>
          <a:p>
            <a:pPr algn="r"/>
            <a:r>
              <a:rPr lang="en-GB" sz="1000" noProof="0" dirty="0">
                <a:latin typeface="Arial" panose="020B0604020202020204" pitchFamily="34" charset="0"/>
                <a:ea typeface="Aileron" charset="0"/>
                <a:cs typeface="Arial" panose="020B0604020202020204" pitchFamily="34" charset="0"/>
              </a:rPr>
              <a:t>19.5</a:t>
            </a:r>
          </a:p>
        </p:txBody>
      </p:sp>
      <p:sp>
        <p:nvSpPr>
          <p:cNvPr id="136" name="TextBox 135">
            <a:extLst>
              <a:ext uri="{FF2B5EF4-FFF2-40B4-BE49-F238E27FC236}">
                <a16:creationId xmlns:a16="http://schemas.microsoft.com/office/drawing/2014/main" id="{D5D08CA3-4A45-C6A8-C4D1-C30FDA9C6202}"/>
              </a:ext>
            </a:extLst>
          </p:cNvPr>
          <p:cNvSpPr txBox="1"/>
          <p:nvPr/>
        </p:nvSpPr>
        <p:spPr>
          <a:xfrm>
            <a:off x="4627012" y="4218755"/>
            <a:ext cx="176330" cy="153888"/>
          </a:xfrm>
          <a:prstGeom prst="rect">
            <a:avLst/>
          </a:prstGeom>
          <a:noFill/>
        </p:spPr>
        <p:txBody>
          <a:bodyPr wrap="none" lIns="0" tIns="0" rIns="0" bIns="0" rtlCol="0">
            <a:spAutoFit/>
          </a:bodyPr>
          <a:lstStyle/>
          <a:p>
            <a:pPr algn="r"/>
            <a:r>
              <a:rPr lang="en-GB" sz="1000" noProof="0" dirty="0">
                <a:latin typeface="Arial" panose="020B0604020202020204" pitchFamily="34" charset="0"/>
                <a:ea typeface="Aileron" charset="0"/>
                <a:cs typeface="Arial" panose="020B0604020202020204" pitchFamily="34" charset="0"/>
              </a:rPr>
              <a:t>3.5</a:t>
            </a:r>
          </a:p>
        </p:txBody>
      </p:sp>
      <p:sp>
        <p:nvSpPr>
          <p:cNvPr id="137" name="TextBox 136">
            <a:extLst>
              <a:ext uri="{FF2B5EF4-FFF2-40B4-BE49-F238E27FC236}">
                <a16:creationId xmlns:a16="http://schemas.microsoft.com/office/drawing/2014/main" id="{05F20AA2-A874-DF74-5CA0-AFC801F4C1FF}"/>
              </a:ext>
            </a:extLst>
          </p:cNvPr>
          <p:cNvSpPr txBox="1"/>
          <p:nvPr/>
        </p:nvSpPr>
        <p:spPr>
          <a:xfrm>
            <a:off x="3524267" y="3974768"/>
            <a:ext cx="246863" cy="153888"/>
          </a:xfrm>
          <a:prstGeom prst="rect">
            <a:avLst/>
          </a:prstGeom>
          <a:noFill/>
        </p:spPr>
        <p:txBody>
          <a:bodyPr wrap="none" lIns="0" tIns="0" rIns="0" bIns="0" rtlCol="0">
            <a:spAutoFit/>
          </a:bodyPr>
          <a:lstStyle/>
          <a:p>
            <a:pPr algn="r"/>
            <a:r>
              <a:rPr lang="en-GB" sz="1000" noProof="0" dirty="0">
                <a:latin typeface="Arial" panose="020B0604020202020204" pitchFamily="34" charset="0"/>
                <a:ea typeface="Aileron" charset="0"/>
                <a:cs typeface="Arial" panose="020B0604020202020204" pitchFamily="34" charset="0"/>
              </a:rPr>
              <a:t>23.0</a:t>
            </a:r>
          </a:p>
        </p:txBody>
      </p:sp>
      <p:sp>
        <p:nvSpPr>
          <p:cNvPr id="138" name="TextBox 137">
            <a:extLst>
              <a:ext uri="{FF2B5EF4-FFF2-40B4-BE49-F238E27FC236}">
                <a16:creationId xmlns:a16="http://schemas.microsoft.com/office/drawing/2014/main" id="{14CC2D77-6FF9-9315-83AB-7FBA8C4D014F}"/>
              </a:ext>
            </a:extLst>
          </p:cNvPr>
          <p:cNvSpPr txBox="1"/>
          <p:nvPr/>
        </p:nvSpPr>
        <p:spPr>
          <a:xfrm>
            <a:off x="4728683" y="3974768"/>
            <a:ext cx="176330" cy="153888"/>
          </a:xfrm>
          <a:prstGeom prst="rect">
            <a:avLst/>
          </a:prstGeom>
          <a:noFill/>
        </p:spPr>
        <p:txBody>
          <a:bodyPr wrap="none" lIns="0" tIns="0" rIns="0" bIns="0" rtlCol="0">
            <a:spAutoFit/>
          </a:bodyPr>
          <a:lstStyle/>
          <a:p>
            <a:pPr algn="r"/>
            <a:r>
              <a:rPr lang="en-GB" sz="1000" noProof="0" dirty="0">
                <a:latin typeface="Arial" panose="020B0604020202020204" pitchFamily="34" charset="0"/>
                <a:ea typeface="Aileron" charset="0"/>
                <a:cs typeface="Arial" panose="020B0604020202020204" pitchFamily="34" charset="0"/>
              </a:rPr>
              <a:t>1.8</a:t>
            </a:r>
          </a:p>
        </p:txBody>
      </p:sp>
      <p:sp>
        <p:nvSpPr>
          <p:cNvPr id="139" name="TextBox 138">
            <a:extLst>
              <a:ext uri="{FF2B5EF4-FFF2-40B4-BE49-F238E27FC236}">
                <a16:creationId xmlns:a16="http://schemas.microsoft.com/office/drawing/2014/main" id="{D64B2815-EFE9-80C4-8231-2EDFC9D5C047}"/>
              </a:ext>
            </a:extLst>
          </p:cNvPr>
          <p:cNvSpPr txBox="1"/>
          <p:nvPr/>
        </p:nvSpPr>
        <p:spPr>
          <a:xfrm>
            <a:off x="3505691" y="3730781"/>
            <a:ext cx="246863" cy="153888"/>
          </a:xfrm>
          <a:prstGeom prst="rect">
            <a:avLst/>
          </a:prstGeom>
          <a:noFill/>
        </p:spPr>
        <p:txBody>
          <a:bodyPr wrap="none" lIns="0" tIns="0" rIns="0" bIns="0" rtlCol="0">
            <a:spAutoFit/>
          </a:bodyPr>
          <a:lstStyle/>
          <a:p>
            <a:pPr algn="r"/>
            <a:r>
              <a:rPr lang="en-GB" sz="1000" noProof="0" dirty="0">
                <a:latin typeface="Arial" panose="020B0604020202020204" pitchFamily="34" charset="0"/>
                <a:ea typeface="Aileron" charset="0"/>
                <a:cs typeface="Arial" panose="020B0604020202020204" pitchFamily="34" charset="0"/>
              </a:rPr>
              <a:t>23.5</a:t>
            </a:r>
          </a:p>
        </p:txBody>
      </p:sp>
      <p:sp>
        <p:nvSpPr>
          <p:cNvPr id="140" name="TextBox 139">
            <a:extLst>
              <a:ext uri="{FF2B5EF4-FFF2-40B4-BE49-F238E27FC236}">
                <a16:creationId xmlns:a16="http://schemas.microsoft.com/office/drawing/2014/main" id="{AA6668DD-949F-2384-DAD3-2F4B45517CCA}"/>
              </a:ext>
            </a:extLst>
          </p:cNvPr>
          <p:cNvSpPr txBox="1"/>
          <p:nvPr/>
        </p:nvSpPr>
        <p:spPr>
          <a:xfrm>
            <a:off x="4693557" y="3730781"/>
            <a:ext cx="176330" cy="153888"/>
          </a:xfrm>
          <a:prstGeom prst="rect">
            <a:avLst/>
          </a:prstGeom>
          <a:noFill/>
        </p:spPr>
        <p:txBody>
          <a:bodyPr wrap="none" lIns="0" tIns="0" rIns="0" bIns="0" rtlCol="0">
            <a:spAutoFit/>
          </a:bodyPr>
          <a:lstStyle/>
          <a:p>
            <a:pPr algn="r"/>
            <a:r>
              <a:rPr lang="en-GB" sz="1000" noProof="0" dirty="0">
                <a:latin typeface="Arial" panose="020B0604020202020204" pitchFamily="34" charset="0"/>
                <a:ea typeface="Aileron" charset="0"/>
                <a:cs typeface="Arial" panose="020B0604020202020204" pitchFamily="34" charset="0"/>
              </a:rPr>
              <a:t>2.2</a:t>
            </a:r>
          </a:p>
        </p:txBody>
      </p:sp>
      <p:sp>
        <p:nvSpPr>
          <p:cNvPr id="141" name="TextBox 140">
            <a:extLst>
              <a:ext uri="{FF2B5EF4-FFF2-40B4-BE49-F238E27FC236}">
                <a16:creationId xmlns:a16="http://schemas.microsoft.com/office/drawing/2014/main" id="{679A4C16-CA35-E62F-B563-FE1C43E2D2A7}"/>
              </a:ext>
            </a:extLst>
          </p:cNvPr>
          <p:cNvSpPr txBox="1"/>
          <p:nvPr/>
        </p:nvSpPr>
        <p:spPr>
          <a:xfrm>
            <a:off x="3444180" y="3486794"/>
            <a:ext cx="246862" cy="153888"/>
          </a:xfrm>
          <a:prstGeom prst="rect">
            <a:avLst/>
          </a:prstGeom>
          <a:noFill/>
        </p:spPr>
        <p:txBody>
          <a:bodyPr wrap="none" lIns="0" tIns="0" rIns="0" bIns="0" rtlCol="0">
            <a:spAutoFit/>
          </a:bodyPr>
          <a:lstStyle/>
          <a:p>
            <a:r>
              <a:rPr lang="en-GB" sz="1000" noProof="0" dirty="0">
                <a:latin typeface="Arial" panose="020B0604020202020204" pitchFamily="34" charset="0"/>
                <a:ea typeface="Aileron" charset="0"/>
                <a:cs typeface="Arial" panose="020B0604020202020204" pitchFamily="34" charset="0"/>
              </a:rPr>
              <a:t>24.8</a:t>
            </a:r>
          </a:p>
        </p:txBody>
      </p:sp>
      <p:sp>
        <p:nvSpPr>
          <p:cNvPr id="142" name="TextBox 141">
            <a:extLst>
              <a:ext uri="{FF2B5EF4-FFF2-40B4-BE49-F238E27FC236}">
                <a16:creationId xmlns:a16="http://schemas.microsoft.com/office/drawing/2014/main" id="{ECCFF8A8-C4A0-531B-9781-FC48D583F320}"/>
              </a:ext>
            </a:extLst>
          </p:cNvPr>
          <p:cNvSpPr txBox="1"/>
          <p:nvPr/>
        </p:nvSpPr>
        <p:spPr>
          <a:xfrm>
            <a:off x="4669809" y="3242807"/>
            <a:ext cx="176330" cy="153888"/>
          </a:xfrm>
          <a:prstGeom prst="rect">
            <a:avLst/>
          </a:prstGeom>
          <a:noFill/>
        </p:spPr>
        <p:txBody>
          <a:bodyPr wrap="none" lIns="0" tIns="0" rIns="0" bIns="0" rtlCol="0">
            <a:spAutoFit/>
          </a:bodyPr>
          <a:lstStyle/>
          <a:p>
            <a:pPr algn="r"/>
            <a:r>
              <a:rPr lang="en-GB" sz="1000" noProof="0" dirty="0">
                <a:latin typeface="Arial" panose="020B0604020202020204" pitchFamily="34" charset="0"/>
                <a:ea typeface="Aileron" charset="0"/>
                <a:cs typeface="Arial" panose="020B0604020202020204" pitchFamily="34" charset="0"/>
              </a:rPr>
              <a:t>2.7</a:t>
            </a:r>
          </a:p>
        </p:txBody>
      </p:sp>
      <p:sp>
        <p:nvSpPr>
          <p:cNvPr id="143" name="TextBox 142">
            <a:extLst>
              <a:ext uri="{FF2B5EF4-FFF2-40B4-BE49-F238E27FC236}">
                <a16:creationId xmlns:a16="http://schemas.microsoft.com/office/drawing/2014/main" id="{9CA6E702-999B-843A-9711-15D50319F94D}"/>
              </a:ext>
            </a:extLst>
          </p:cNvPr>
          <p:cNvSpPr txBox="1"/>
          <p:nvPr/>
        </p:nvSpPr>
        <p:spPr>
          <a:xfrm>
            <a:off x="3287671" y="3242807"/>
            <a:ext cx="246863" cy="153888"/>
          </a:xfrm>
          <a:prstGeom prst="rect">
            <a:avLst/>
          </a:prstGeom>
          <a:noFill/>
        </p:spPr>
        <p:txBody>
          <a:bodyPr wrap="none" lIns="0" tIns="0" rIns="0" bIns="0" rtlCol="0">
            <a:spAutoFit/>
          </a:bodyPr>
          <a:lstStyle/>
          <a:p>
            <a:pPr algn="r"/>
            <a:r>
              <a:rPr lang="en-GB" sz="1000" noProof="0" dirty="0">
                <a:latin typeface="Arial" panose="020B0604020202020204" pitchFamily="34" charset="0"/>
                <a:ea typeface="Aileron" charset="0"/>
                <a:cs typeface="Arial" panose="020B0604020202020204" pitchFamily="34" charset="0"/>
              </a:rPr>
              <a:t>27.9</a:t>
            </a:r>
          </a:p>
        </p:txBody>
      </p:sp>
      <p:sp>
        <p:nvSpPr>
          <p:cNvPr id="144" name="TextBox 143">
            <a:extLst>
              <a:ext uri="{FF2B5EF4-FFF2-40B4-BE49-F238E27FC236}">
                <a16:creationId xmlns:a16="http://schemas.microsoft.com/office/drawing/2014/main" id="{E0FFE460-DDC7-B1C1-7303-0AB028932507}"/>
              </a:ext>
            </a:extLst>
          </p:cNvPr>
          <p:cNvSpPr txBox="1"/>
          <p:nvPr/>
        </p:nvSpPr>
        <p:spPr>
          <a:xfrm>
            <a:off x="4778758" y="2998820"/>
            <a:ext cx="176330" cy="153888"/>
          </a:xfrm>
          <a:prstGeom prst="rect">
            <a:avLst/>
          </a:prstGeom>
          <a:noFill/>
        </p:spPr>
        <p:txBody>
          <a:bodyPr wrap="none" lIns="0" tIns="0" rIns="0" bIns="0" rtlCol="0">
            <a:spAutoFit/>
          </a:bodyPr>
          <a:lstStyle/>
          <a:p>
            <a:pPr algn="r"/>
            <a:r>
              <a:rPr lang="en-GB" sz="1000" noProof="0" dirty="0">
                <a:latin typeface="Arial" panose="020B0604020202020204" pitchFamily="34" charset="0"/>
                <a:ea typeface="Aileron" charset="0"/>
                <a:cs typeface="Arial" panose="020B0604020202020204" pitchFamily="34" charset="0"/>
              </a:rPr>
              <a:t>0.4</a:t>
            </a:r>
          </a:p>
        </p:txBody>
      </p:sp>
      <p:sp>
        <p:nvSpPr>
          <p:cNvPr id="145" name="TextBox 144">
            <a:extLst>
              <a:ext uri="{FF2B5EF4-FFF2-40B4-BE49-F238E27FC236}">
                <a16:creationId xmlns:a16="http://schemas.microsoft.com/office/drawing/2014/main" id="{3E099F04-2965-D357-4039-5D37697CD206}"/>
              </a:ext>
            </a:extLst>
          </p:cNvPr>
          <p:cNvSpPr txBox="1"/>
          <p:nvPr/>
        </p:nvSpPr>
        <p:spPr>
          <a:xfrm>
            <a:off x="3189936" y="2998820"/>
            <a:ext cx="246863" cy="153888"/>
          </a:xfrm>
          <a:prstGeom prst="rect">
            <a:avLst/>
          </a:prstGeom>
          <a:noFill/>
        </p:spPr>
        <p:txBody>
          <a:bodyPr wrap="none" lIns="0" tIns="0" rIns="0" bIns="0" rtlCol="0">
            <a:spAutoFit/>
          </a:bodyPr>
          <a:lstStyle/>
          <a:p>
            <a:pPr algn="r"/>
            <a:r>
              <a:rPr lang="en-GB" sz="1000" noProof="0" dirty="0">
                <a:latin typeface="Arial" panose="020B0604020202020204" pitchFamily="34" charset="0"/>
                <a:ea typeface="Aileron" charset="0"/>
                <a:cs typeface="Arial" panose="020B0604020202020204" pitchFamily="34" charset="0"/>
              </a:rPr>
              <a:t>29.6</a:t>
            </a:r>
          </a:p>
        </p:txBody>
      </p:sp>
      <p:sp>
        <p:nvSpPr>
          <p:cNvPr id="146" name="TextBox 145">
            <a:extLst>
              <a:ext uri="{FF2B5EF4-FFF2-40B4-BE49-F238E27FC236}">
                <a16:creationId xmlns:a16="http://schemas.microsoft.com/office/drawing/2014/main" id="{95124948-40B0-3DDE-3648-5BB629152B63}"/>
              </a:ext>
            </a:extLst>
          </p:cNvPr>
          <p:cNvSpPr txBox="1"/>
          <p:nvPr/>
        </p:nvSpPr>
        <p:spPr>
          <a:xfrm>
            <a:off x="4747569" y="2754833"/>
            <a:ext cx="176330" cy="153888"/>
          </a:xfrm>
          <a:prstGeom prst="rect">
            <a:avLst/>
          </a:prstGeom>
          <a:noFill/>
        </p:spPr>
        <p:txBody>
          <a:bodyPr wrap="none" lIns="0" tIns="0" rIns="0" bIns="0" rtlCol="0">
            <a:spAutoFit/>
          </a:bodyPr>
          <a:lstStyle/>
          <a:p>
            <a:pPr algn="r"/>
            <a:r>
              <a:rPr lang="en-GB" sz="1000" noProof="0" dirty="0">
                <a:latin typeface="Arial" panose="020B0604020202020204" pitchFamily="34" charset="0"/>
                <a:ea typeface="Aileron" charset="0"/>
                <a:cs typeface="Arial" panose="020B0604020202020204" pitchFamily="34" charset="0"/>
              </a:rPr>
              <a:t>0.9</a:t>
            </a:r>
          </a:p>
        </p:txBody>
      </p:sp>
      <p:sp>
        <p:nvSpPr>
          <p:cNvPr id="147" name="TextBox 146">
            <a:extLst>
              <a:ext uri="{FF2B5EF4-FFF2-40B4-BE49-F238E27FC236}">
                <a16:creationId xmlns:a16="http://schemas.microsoft.com/office/drawing/2014/main" id="{C3599B1D-A098-2D4C-3164-DBD00EF2C4B8}"/>
              </a:ext>
            </a:extLst>
          </p:cNvPr>
          <p:cNvSpPr txBox="1"/>
          <p:nvPr/>
        </p:nvSpPr>
        <p:spPr>
          <a:xfrm>
            <a:off x="3013738" y="2754833"/>
            <a:ext cx="246863" cy="153888"/>
          </a:xfrm>
          <a:prstGeom prst="rect">
            <a:avLst/>
          </a:prstGeom>
          <a:noFill/>
        </p:spPr>
        <p:txBody>
          <a:bodyPr wrap="none" lIns="0" tIns="0" rIns="0" bIns="0" rtlCol="0">
            <a:spAutoFit/>
          </a:bodyPr>
          <a:lstStyle/>
          <a:p>
            <a:pPr algn="r"/>
            <a:r>
              <a:rPr lang="en-GB" sz="1000" noProof="0" dirty="0">
                <a:latin typeface="Arial" panose="020B0604020202020204" pitchFamily="34" charset="0"/>
                <a:ea typeface="Aileron" charset="0"/>
                <a:cs typeface="Arial" panose="020B0604020202020204" pitchFamily="34" charset="0"/>
              </a:rPr>
              <a:t>32.7</a:t>
            </a:r>
          </a:p>
        </p:txBody>
      </p:sp>
      <p:sp>
        <p:nvSpPr>
          <p:cNvPr id="148" name="TextBox 147">
            <a:extLst>
              <a:ext uri="{FF2B5EF4-FFF2-40B4-BE49-F238E27FC236}">
                <a16:creationId xmlns:a16="http://schemas.microsoft.com/office/drawing/2014/main" id="{D992E1E7-BCBA-9F29-61A7-2F240A0922AA}"/>
              </a:ext>
            </a:extLst>
          </p:cNvPr>
          <p:cNvSpPr txBox="1"/>
          <p:nvPr/>
        </p:nvSpPr>
        <p:spPr>
          <a:xfrm>
            <a:off x="4156127" y="2510846"/>
            <a:ext cx="246863" cy="153888"/>
          </a:xfrm>
          <a:prstGeom prst="rect">
            <a:avLst/>
          </a:prstGeom>
          <a:noFill/>
        </p:spPr>
        <p:txBody>
          <a:bodyPr wrap="none" lIns="0" tIns="0" rIns="0" bIns="0" rtlCol="0">
            <a:spAutoFit/>
          </a:bodyPr>
          <a:lstStyle/>
          <a:p>
            <a:pPr algn="r"/>
            <a:r>
              <a:rPr lang="en-GB" sz="1000" noProof="0" dirty="0">
                <a:latin typeface="Arial" panose="020B0604020202020204" pitchFamily="34" charset="0"/>
                <a:ea typeface="Aileron" charset="0"/>
                <a:cs typeface="Arial" panose="020B0604020202020204" pitchFamily="34" charset="0"/>
              </a:rPr>
              <a:t>11.1</a:t>
            </a:r>
          </a:p>
        </p:txBody>
      </p:sp>
      <p:sp>
        <p:nvSpPr>
          <p:cNvPr id="149" name="TextBox 148">
            <a:extLst>
              <a:ext uri="{FF2B5EF4-FFF2-40B4-BE49-F238E27FC236}">
                <a16:creationId xmlns:a16="http://schemas.microsoft.com/office/drawing/2014/main" id="{1793A616-B567-4BE3-0F59-07C4756EEDD4}"/>
              </a:ext>
            </a:extLst>
          </p:cNvPr>
          <p:cNvSpPr txBox="1"/>
          <p:nvPr/>
        </p:nvSpPr>
        <p:spPr>
          <a:xfrm>
            <a:off x="2902448" y="2510846"/>
            <a:ext cx="246862" cy="153888"/>
          </a:xfrm>
          <a:prstGeom prst="rect">
            <a:avLst/>
          </a:prstGeom>
          <a:noFill/>
        </p:spPr>
        <p:txBody>
          <a:bodyPr wrap="none" lIns="0" tIns="0" rIns="0" bIns="0" rtlCol="0">
            <a:spAutoFit/>
          </a:bodyPr>
          <a:lstStyle/>
          <a:p>
            <a:pPr algn="r"/>
            <a:r>
              <a:rPr lang="en-GB" sz="1000" noProof="0" dirty="0">
                <a:latin typeface="Arial" panose="020B0604020202020204" pitchFamily="34" charset="0"/>
                <a:ea typeface="Aileron" charset="0"/>
                <a:cs typeface="Arial" panose="020B0604020202020204" pitchFamily="34" charset="0"/>
              </a:rPr>
              <a:t>35.0</a:t>
            </a:r>
          </a:p>
        </p:txBody>
      </p:sp>
      <p:sp>
        <p:nvSpPr>
          <p:cNvPr id="150" name="TextBox 149">
            <a:extLst>
              <a:ext uri="{FF2B5EF4-FFF2-40B4-BE49-F238E27FC236}">
                <a16:creationId xmlns:a16="http://schemas.microsoft.com/office/drawing/2014/main" id="{56133C4A-4E7C-1A92-15F8-9D79ECB5DD7E}"/>
              </a:ext>
            </a:extLst>
          </p:cNvPr>
          <p:cNvSpPr txBox="1"/>
          <p:nvPr/>
        </p:nvSpPr>
        <p:spPr>
          <a:xfrm>
            <a:off x="4575759" y="2266859"/>
            <a:ext cx="176330" cy="153888"/>
          </a:xfrm>
          <a:prstGeom prst="rect">
            <a:avLst/>
          </a:prstGeom>
          <a:noFill/>
        </p:spPr>
        <p:txBody>
          <a:bodyPr wrap="none" lIns="0" tIns="0" rIns="0" bIns="0" rtlCol="0">
            <a:spAutoFit/>
          </a:bodyPr>
          <a:lstStyle/>
          <a:p>
            <a:pPr algn="r"/>
            <a:r>
              <a:rPr lang="en-GB" sz="1000" noProof="0" dirty="0">
                <a:latin typeface="Arial" panose="020B0604020202020204" pitchFamily="34" charset="0"/>
                <a:ea typeface="Aileron" charset="0"/>
                <a:cs typeface="Arial" panose="020B0604020202020204" pitchFamily="34" charset="0"/>
              </a:rPr>
              <a:t>4.4</a:t>
            </a:r>
          </a:p>
        </p:txBody>
      </p:sp>
      <p:sp>
        <p:nvSpPr>
          <p:cNvPr id="151" name="TextBox 150">
            <a:extLst>
              <a:ext uri="{FF2B5EF4-FFF2-40B4-BE49-F238E27FC236}">
                <a16:creationId xmlns:a16="http://schemas.microsoft.com/office/drawing/2014/main" id="{62B7E81A-903E-BED3-1A92-A45F07CC2EC3}"/>
              </a:ext>
            </a:extLst>
          </p:cNvPr>
          <p:cNvSpPr txBox="1"/>
          <p:nvPr/>
        </p:nvSpPr>
        <p:spPr>
          <a:xfrm>
            <a:off x="2738683" y="2266859"/>
            <a:ext cx="246863" cy="153888"/>
          </a:xfrm>
          <a:prstGeom prst="rect">
            <a:avLst/>
          </a:prstGeom>
          <a:noFill/>
        </p:spPr>
        <p:txBody>
          <a:bodyPr wrap="none" lIns="0" tIns="0" rIns="0" bIns="0" rtlCol="0">
            <a:spAutoFit/>
          </a:bodyPr>
          <a:lstStyle/>
          <a:p>
            <a:pPr algn="r"/>
            <a:r>
              <a:rPr lang="en-GB" sz="1000" noProof="0" dirty="0">
                <a:latin typeface="Arial" panose="020B0604020202020204" pitchFamily="34" charset="0"/>
                <a:ea typeface="Aileron" charset="0"/>
                <a:cs typeface="Arial" panose="020B0604020202020204" pitchFamily="34" charset="0"/>
              </a:rPr>
              <a:t>38.5</a:t>
            </a:r>
          </a:p>
        </p:txBody>
      </p:sp>
      <p:sp>
        <p:nvSpPr>
          <p:cNvPr id="152" name="TextBox 151">
            <a:extLst>
              <a:ext uri="{FF2B5EF4-FFF2-40B4-BE49-F238E27FC236}">
                <a16:creationId xmlns:a16="http://schemas.microsoft.com/office/drawing/2014/main" id="{A527E193-BA0A-BADB-297B-C333F264F20E}"/>
              </a:ext>
            </a:extLst>
          </p:cNvPr>
          <p:cNvSpPr txBox="1"/>
          <p:nvPr/>
        </p:nvSpPr>
        <p:spPr>
          <a:xfrm>
            <a:off x="4708909" y="2022872"/>
            <a:ext cx="176330" cy="153888"/>
          </a:xfrm>
          <a:prstGeom prst="rect">
            <a:avLst/>
          </a:prstGeom>
          <a:noFill/>
        </p:spPr>
        <p:txBody>
          <a:bodyPr wrap="none" lIns="0" tIns="0" rIns="0" bIns="0" rtlCol="0">
            <a:spAutoFit/>
          </a:bodyPr>
          <a:lstStyle/>
          <a:p>
            <a:pPr algn="r"/>
            <a:r>
              <a:rPr lang="en-GB" sz="1000" noProof="0" dirty="0">
                <a:latin typeface="Arial" panose="020B0604020202020204" pitchFamily="34" charset="0"/>
                <a:ea typeface="Aileron" charset="0"/>
                <a:cs typeface="Arial" panose="020B0604020202020204" pitchFamily="34" charset="0"/>
              </a:rPr>
              <a:t>1.8</a:t>
            </a:r>
          </a:p>
        </p:txBody>
      </p:sp>
      <p:sp>
        <p:nvSpPr>
          <p:cNvPr id="153" name="TextBox 152">
            <a:extLst>
              <a:ext uri="{FF2B5EF4-FFF2-40B4-BE49-F238E27FC236}">
                <a16:creationId xmlns:a16="http://schemas.microsoft.com/office/drawing/2014/main" id="{988D8468-FDAC-710F-A10B-B7A992D8A79C}"/>
              </a:ext>
            </a:extLst>
          </p:cNvPr>
          <p:cNvSpPr txBox="1"/>
          <p:nvPr/>
        </p:nvSpPr>
        <p:spPr>
          <a:xfrm>
            <a:off x="2118604" y="2022872"/>
            <a:ext cx="246863" cy="153888"/>
          </a:xfrm>
          <a:prstGeom prst="rect">
            <a:avLst/>
          </a:prstGeom>
          <a:noFill/>
        </p:spPr>
        <p:txBody>
          <a:bodyPr wrap="none" lIns="0" tIns="0" rIns="0" bIns="0" rtlCol="0">
            <a:spAutoFit/>
          </a:bodyPr>
          <a:lstStyle/>
          <a:p>
            <a:pPr algn="r"/>
            <a:r>
              <a:rPr lang="en-GB" sz="1000" noProof="0" dirty="0">
                <a:latin typeface="Arial" panose="020B0604020202020204" pitchFamily="34" charset="0"/>
                <a:ea typeface="Aileron" charset="0"/>
                <a:cs typeface="Arial" panose="020B0604020202020204" pitchFamily="34" charset="0"/>
              </a:rPr>
              <a:t>50.0</a:t>
            </a:r>
          </a:p>
        </p:txBody>
      </p:sp>
    </p:spTree>
    <p:extLst>
      <p:ext uri="{BB962C8B-B14F-4D97-AF65-F5344CB8AC3E}">
        <p14:creationId xmlns:p14="http://schemas.microsoft.com/office/powerpoint/2010/main" val="3849831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179A5-B111-6E89-204C-831F2F217EC2}"/>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20E88086-D413-6C80-EC62-8BFBBB74F7A2}"/>
              </a:ext>
            </a:extLst>
          </p:cNvPr>
          <p:cNvSpPr>
            <a:spLocks noGrp="1"/>
          </p:cNvSpPr>
          <p:nvPr>
            <p:ph sz="quarter" idx="12"/>
          </p:nvPr>
        </p:nvSpPr>
        <p:spPr>
          <a:xfrm>
            <a:off x="620713" y="1052736"/>
            <a:ext cx="10963275" cy="4525963"/>
          </a:xfrm>
        </p:spPr>
        <p:txBody>
          <a:bodyPr>
            <a:normAutofit/>
          </a:bodyPr>
          <a:lstStyle/>
          <a:p>
            <a:pPr>
              <a:spcBef>
                <a:spcPts val="900"/>
              </a:spcBef>
            </a:pPr>
            <a:r>
              <a:rPr lang="en-GB" dirty="0"/>
              <a:t>This is the first global Phase 3 trial to demonstrate a statistically significant and clinically meaningful improvement in PFS with first-line T-DXd versus SOC pembro + chemo in patients with advanced/metastatic HER2-mutant NSCLC</a:t>
            </a:r>
          </a:p>
          <a:p>
            <a:pPr>
              <a:spcBef>
                <a:spcPts val="900"/>
              </a:spcBef>
            </a:pPr>
            <a:r>
              <a:rPr lang="en-GB" dirty="0"/>
              <a:t>T-DXd treatment improved response rates and durability compared with pembro + chemo</a:t>
            </a:r>
          </a:p>
          <a:p>
            <a:pPr>
              <a:spcBef>
                <a:spcPts val="900"/>
              </a:spcBef>
            </a:pPr>
            <a:r>
              <a:rPr lang="en-GB" noProof="0" dirty="0"/>
              <a:t>Imbalance in subsequent therapies confound the interpretability of the OS results</a:t>
            </a:r>
          </a:p>
          <a:p>
            <a:pPr>
              <a:spcBef>
                <a:spcPts val="900"/>
              </a:spcBef>
            </a:pPr>
            <a:r>
              <a:rPr lang="en-GB" noProof="0" dirty="0"/>
              <a:t>Safety was generally consistent with the known profile of T-DXd</a:t>
            </a:r>
            <a:endParaRPr lang="en-GB" sz="1600" noProof="0" dirty="0"/>
          </a:p>
        </p:txBody>
      </p:sp>
      <p:sp>
        <p:nvSpPr>
          <p:cNvPr id="6" name="Title 5">
            <a:extLst>
              <a:ext uri="{FF2B5EF4-FFF2-40B4-BE49-F238E27FC236}">
                <a16:creationId xmlns:a16="http://schemas.microsoft.com/office/drawing/2014/main" id="{B02E7569-D940-9002-F690-FA0BDD3E0DA6}"/>
              </a:ext>
            </a:extLst>
          </p:cNvPr>
          <p:cNvSpPr>
            <a:spLocks noGrp="1"/>
          </p:cNvSpPr>
          <p:nvPr>
            <p:ph type="title"/>
          </p:nvPr>
        </p:nvSpPr>
        <p:spPr>
          <a:xfrm>
            <a:off x="619201" y="259200"/>
            <a:ext cx="10963199" cy="864000"/>
          </a:xfrm>
        </p:spPr>
        <p:txBody>
          <a:bodyPr/>
          <a:lstStyle/>
          <a:p>
            <a:r>
              <a:rPr lang="en-GB" noProof="0" dirty="0">
                <a:solidFill>
                  <a:schemeClr val="tx2"/>
                </a:solidFill>
                <a:ea typeface="Verdana" panose="020B0604030504040204" pitchFamily="34" charset="0"/>
              </a:rPr>
              <a:t>DESTINY-Lung04</a:t>
            </a:r>
            <a:r>
              <a:rPr lang="en-GB" noProof="0" dirty="0">
                <a:solidFill>
                  <a:schemeClr val="tx2"/>
                </a:solidFill>
              </a:rPr>
              <a:t>: summary</a:t>
            </a:r>
          </a:p>
        </p:txBody>
      </p:sp>
      <p:sp>
        <p:nvSpPr>
          <p:cNvPr id="8" name="Content Placeholder 7">
            <a:extLst>
              <a:ext uri="{FF2B5EF4-FFF2-40B4-BE49-F238E27FC236}">
                <a16:creationId xmlns:a16="http://schemas.microsoft.com/office/drawing/2014/main" id="{D2B05AE9-F880-C86E-8655-D0D9912207F2}"/>
              </a:ext>
            </a:extLst>
          </p:cNvPr>
          <p:cNvSpPr>
            <a:spLocks noGrp="1"/>
          </p:cNvSpPr>
          <p:nvPr>
            <p:ph sz="quarter" idx="15"/>
          </p:nvPr>
        </p:nvSpPr>
        <p:spPr>
          <a:xfrm>
            <a:off x="620183" y="6356351"/>
            <a:ext cx="10180339" cy="365125"/>
          </a:xfrm>
        </p:spPr>
        <p:txBody>
          <a:bodyPr anchor="b" anchorCtr="0"/>
          <a:lstStyle/>
          <a:p>
            <a:endParaRPr lang="en-GB" noProof="0" dirty="0">
              <a:solidFill>
                <a:schemeClr val="tx2"/>
              </a:solidFill>
            </a:endParaRPr>
          </a:p>
          <a:p>
            <a:endParaRPr lang="en-GB" noProof="0" dirty="0">
              <a:solidFill>
                <a:schemeClr val="tx2"/>
              </a:solidFill>
            </a:endParaRPr>
          </a:p>
          <a:p>
            <a:r>
              <a:rPr lang="en-GB" noProof="0" dirty="0">
                <a:solidFill>
                  <a:schemeClr val="tx2"/>
                </a:solidFill>
              </a:rPr>
              <a:t>chemo, chemotherapy; NSCLC, non-small cell lung cancer; OS, overall survival; pembro, pembrolizumab; PFS, progression-free survival; SOC, standard of care; T-DXd, trastuzumab deruxtecan</a:t>
            </a:r>
            <a:r>
              <a:rPr lang="en-GB" baseline="30000" noProof="0" dirty="0">
                <a:solidFill>
                  <a:schemeClr val="tx2"/>
                </a:solidFill>
              </a:rPr>
              <a:t>; </a:t>
            </a:r>
            <a:r>
              <a:rPr lang="en-GB" noProof="0" dirty="0">
                <a:solidFill>
                  <a:schemeClr val="tx2"/>
                </a:solidFill>
              </a:rPr>
              <a:t>TKI, tyrosine kinase inhibitor</a:t>
            </a:r>
          </a:p>
          <a:p>
            <a:r>
              <a:rPr lang="en-GB" noProof="0" dirty="0">
                <a:solidFill>
                  <a:schemeClr val="tx2"/>
                </a:solidFill>
              </a:rPr>
              <a:t>Rotow J, et al. Abstract PL03.08, WCLC 2026</a:t>
            </a:r>
          </a:p>
        </p:txBody>
      </p:sp>
      <p:sp>
        <p:nvSpPr>
          <p:cNvPr id="5" name="Slide Number Placeholder 4">
            <a:extLst>
              <a:ext uri="{FF2B5EF4-FFF2-40B4-BE49-F238E27FC236}">
                <a16:creationId xmlns:a16="http://schemas.microsoft.com/office/drawing/2014/main" id="{CE918661-6516-8C6C-F87D-6E6FAACFA37B}"/>
              </a:ext>
            </a:extLst>
          </p:cNvPr>
          <p:cNvSpPr>
            <a:spLocks noGrp="1"/>
          </p:cNvSpPr>
          <p:nvPr>
            <p:ph type="sldNum" sz="quarter" idx="4"/>
          </p:nvPr>
        </p:nvSpPr>
        <p:spPr>
          <a:xfrm>
            <a:off x="10800523" y="6428359"/>
            <a:ext cx="781877" cy="365125"/>
          </a:xfrm>
        </p:spPr>
        <p:txBody>
          <a:bodyPr/>
          <a:lstStyle/>
          <a:p>
            <a:fld id="{FCE43C0F-8A7B-3A4B-9DB5-B3472E36E833}" type="slidenum">
              <a:rPr lang="en-GB" noProof="0" smtClean="0"/>
              <a:pPr/>
              <a:t>10</a:t>
            </a:fld>
            <a:endParaRPr lang="en-GB" noProof="0" dirty="0"/>
          </a:p>
        </p:txBody>
      </p:sp>
      <p:sp>
        <p:nvSpPr>
          <p:cNvPr id="3" name="TextBox 2">
            <a:extLst>
              <a:ext uri="{FF2B5EF4-FFF2-40B4-BE49-F238E27FC236}">
                <a16:creationId xmlns:a16="http://schemas.microsoft.com/office/drawing/2014/main" id="{33ADB705-32F7-FAA7-B0FF-FD9CD5B16F23}"/>
              </a:ext>
            </a:extLst>
          </p:cNvPr>
          <p:cNvSpPr txBox="1"/>
          <p:nvPr/>
        </p:nvSpPr>
        <p:spPr>
          <a:xfrm>
            <a:off x="790106" y="3869524"/>
            <a:ext cx="10624487" cy="1633882"/>
          </a:xfrm>
          <a:prstGeom prst="rect">
            <a:avLst/>
          </a:prstGeom>
          <a:solidFill>
            <a:schemeClr val="bg1"/>
          </a:solidFill>
          <a:ln w="28575">
            <a:solidFill>
              <a:schemeClr val="accent1"/>
            </a:solidFill>
          </a:ln>
        </p:spPr>
        <p:txBody>
          <a:bodyPr wrap="square" lIns="288000" tIns="108000" rIns="288000" bIns="108000" rtlCol="0">
            <a:spAutoFit/>
          </a:bodyPr>
          <a:lstStyle/>
          <a:p>
            <a:pPr>
              <a:spcBef>
                <a:spcPts val="600"/>
              </a:spcBef>
            </a:pPr>
            <a:r>
              <a:rPr lang="en-GB" b="1" u="sng" noProof="0" dirty="0">
                <a:solidFill>
                  <a:schemeClr val="accent1"/>
                </a:solidFill>
                <a:latin typeface="Arial" panose="020B0604020202020204" pitchFamily="34" charset="0"/>
                <a:ea typeface="Aileron" charset="0"/>
                <a:cs typeface="Arial" panose="020B0604020202020204" pitchFamily="34" charset="0"/>
              </a:rPr>
              <a:t>Clinical perspective</a:t>
            </a:r>
            <a:endParaRPr lang="en-GB" b="1" noProof="0" dirty="0">
              <a:latin typeface="Arial" panose="020B0604020202020204" pitchFamily="34" charset="0"/>
              <a:cs typeface="Arial" panose="020B0604020202020204" pitchFamily="34" charset="0"/>
            </a:endParaRPr>
          </a:p>
          <a:p>
            <a:pPr marL="365125" indent="-365125">
              <a:spcBef>
                <a:spcPts val="1200"/>
              </a:spcBef>
              <a:buClr>
                <a:schemeClr val="accent1"/>
              </a:buClr>
              <a:buFont typeface="Arial" panose="020B0604020202020204" pitchFamily="34" charset="0"/>
              <a:buChar char="•"/>
            </a:pPr>
            <a:r>
              <a:rPr lang="en-GB" noProof="0" dirty="0">
                <a:latin typeface="Arial" panose="020B0604020202020204" pitchFamily="34" charset="0"/>
                <a:cs typeface="Arial" panose="020B0604020202020204" pitchFamily="34" charset="0"/>
              </a:rPr>
              <a:t>T-DXd moves from a predominantly post-platinum setting towards a potential first-line strategy</a:t>
            </a:r>
          </a:p>
          <a:p>
            <a:pPr marL="365125" indent="-365125">
              <a:spcBef>
                <a:spcPts val="1200"/>
              </a:spcBef>
              <a:buClr>
                <a:schemeClr val="accent1"/>
              </a:buClr>
              <a:buFont typeface="Arial" panose="020B0604020202020204" pitchFamily="34" charset="0"/>
              <a:buChar char="•"/>
            </a:pPr>
            <a:r>
              <a:rPr lang="en-GB" noProof="0" dirty="0">
                <a:latin typeface="Arial" panose="020B0604020202020204" pitchFamily="34" charset="0"/>
                <a:cs typeface="Arial" panose="020B0604020202020204" pitchFamily="34" charset="0"/>
              </a:rPr>
              <a:t>The optimal sequencing of T-DXd with emerging HER2-targeted TKIs and the role of subsequent therapies still needs to be established</a:t>
            </a:r>
          </a:p>
        </p:txBody>
      </p:sp>
    </p:spTree>
    <p:extLst>
      <p:ext uri="{BB962C8B-B14F-4D97-AF65-F5344CB8AC3E}">
        <p14:creationId xmlns:p14="http://schemas.microsoft.com/office/powerpoint/2010/main" val="1558100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5C9C9C5-D7D1-5FB5-D477-860D13823851}"/>
              </a:ext>
            </a:extLst>
          </p:cNvPr>
          <p:cNvSpPr>
            <a:spLocks noGrp="1"/>
          </p:cNvSpPr>
          <p:nvPr>
            <p:ph type="title"/>
          </p:nvPr>
        </p:nvSpPr>
        <p:spPr/>
        <p:txBody>
          <a:bodyPr>
            <a:normAutofit/>
          </a:bodyPr>
          <a:lstStyle/>
          <a:p>
            <a:pPr marL="642937" lvl="1" indent="-285750"/>
            <a:r>
              <a:rPr lang="en-GB" sz="4000" b="1" cap="all" noProof="0" dirty="0">
                <a:solidFill>
                  <a:schemeClr val="bg1"/>
                </a:solidFill>
                <a:latin typeface="Arial" panose="020B0604020202020204" pitchFamily="34" charset="0"/>
                <a:cs typeface="Arial" panose="020B0604020202020204" pitchFamily="34" charset="0"/>
              </a:rPr>
              <a:t>Molecular Landscape of Acquired Resistance to Sevabertinib in </a:t>
            </a:r>
            <a:r>
              <a:rPr lang="en-GB" sz="4000" b="1" i="1" cap="all" noProof="0" dirty="0">
                <a:solidFill>
                  <a:schemeClr val="bg1"/>
                </a:solidFill>
                <a:latin typeface="Arial" panose="020B0604020202020204" pitchFamily="34" charset="0"/>
                <a:cs typeface="Arial" panose="020B0604020202020204" pitchFamily="34" charset="0"/>
              </a:rPr>
              <a:t>HER2</a:t>
            </a:r>
            <a:r>
              <a:rPr lang="en-GB" sz="4000" b="1" cap="all" noProof="0" dirty="0">
                <a:solidFill>
                  <a:schemeClr val="bg1"/>
                </a:solidFill>
                <a:latin typeface="Arial" panose="020B0604020202020204" pitchFamily="34" charset="0"/>
                <a:cs typeface="Arial" panose="020B0604020202020204" pitchFamily="34" charset="0"/>
              </a:rPr>
              <a:t>-mutant NSCLC: Exploratory Biomarker Analysis of SOHO-01</a:t>
            </a:r>
          </a:p>
        </p:txBody>
      </p:sp>
      <p:sp>
        <p:nvSpPr>
          <p:cNvPr id="7" name="Subtitle 6">
            <a:extLst>
              <a:ext uri="{FF2B5EF4-FFF2-40B4-BE49-F238E27FC236}">
                <a16:creationId xmlns:a16="http://schemas.microsoft.com/office/drawing/2014/main" id="{8E430D2C-AD48-6F06-C10F-6B77654C6113}"/>
              </a:ext>
            </a:extLst>
          </p:cNvPr>
          <p:cNvSpPr>
            <a:spLocks noGrp="1"/>
          </p:cNvSpPr>
          <p:nvPr>
            <p:ph type="subTitle" idx="1"/>
          </p:nvPr>
        </p:nvSpPr>
        <p:spPr/>
        <p:txBody>
          <a:bodyPr>
            <a:normAutofit/>
          </a:bodyPr>
          <a:lstStyle/>
          <a:p>
            <a:r>
              <a:rPr lang="en-GB" b="1" noProof="0" dirty="0"/>
              <a:t>Le X, et al. Abstract MO12.04, WCLC 2026</a:t>
            </a:r>
            <a:endParaRPr lang="en-GB" b="1" kern="100" noProof="0" dirty="0">
              <a:effectLst/>
              <a:ea typeface="Calibri" panose="020F0502020204030204" pitchFamily="34" charset="0"/>
            </a:endParaRPr>
          </a:p>
        </p:txBody>
      </p:sp>
      <p:sp>
        <p:nvSpPr>
          <p:cNvPr id="2" name="Slide Number Placeholder 1">
            <a:extLst>
              <a:ext uri="{FF2B5EF4-FFF2-40B4-BE49-F238E27FC236}">
                <a16:creationId xmlns:a16="http://schemas.microsoft.com/office/drawing/2014/main" id="{38393C7F-20D5-D7B7-34F6-C78A2F987C04}"/>
              </a:ext>
            </a:extLst>
          </p:cNvPr>
          <p:cNvSpPr>
            <a:spLocks noGrp="1"/>
          </p:cNvSpPr>
          <p:nvPr>
            <p:ph type="sldNum" sz="quarter" idx="4"/>
          </p:nvPr>
        </p:nvSpPr>
        <p:spPr/>
        <p:txBody>
          <a:bodyPr/>
          <a:lstStyle/>
          <a:p>
            <a:fld id="{FCE43C0F-8A7B-3A4B-9DB5-B3472E36E833}" type="slidenum">
              <a:rPr lang="en-GB" noProof="0" smtClean="0"/>
              <a:pPr/>
              <a:t>11</a:t>
            </a:fld>
            <a:endParaRPr lang="en-GB" noProof="0" dirty="0"/>
          </a:p>
        </p:txBody>
      </p:sp>
      <p:sp>
        <p:nvSpPr>
          <p:cNvPr id="4" name="Content Placeholder 3">
            <a:extLst>
              <a:ext uri="{FF2B5EF4-FFF2-40B4-BE49-F238E27FC236}">
                <a16:creationId xmlns:a16="http://schemas.microsoft.com/office/drawing/2014/main" id="{41A4F43B-D361-9C52-AC0E-2B0F2E342ABA}"/>
              </a:ext>
            </a:extLst>
          </p:cNvPr>
          <p:cNvSpPr>
            <a:spLocks noGrp="1"/>
          </p:cNvSpPr>
          <p:nvPr>
            <p:ph sz="quarter" idx="15"/>
          </p:nvPr>
        </p:nvSpPr>
        <p:spPr/>
        <p:txBody>
          <a:bodyPr/>
          <a:lstStyle/>
          <a:p>
            <a:r>
              <a:rPr lang="en-GB" noProof="0" dirty="0"/>
              <a:t>NSCLC, non-small cell lung cancer</a:t>
            </a:r>
          </a:p>
        </p:txBody>
      </p:sp>
    </p:spTree>
    <p:extLst>
      <p:ext uri="{BB962C8B-B14F-4D97-AF65-F5344CB8AC3E}">
        <p14:creationId xmlns:p14="http://schemas.microsoft.com/office/powerpoint/2010/main" val="3721002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2A4ABF93-C65C-1A7C-15A3-D555C6C14CD1}"/>
              </a:ext>
            </a:extLst>
          </p:cNvPr>
          <p:cNvSpPr>
            <a:spLocks noGrp="1"/>
          </p:cNvSpPr>
          <p:nvPr>
            <p:ph sz="quarter" idx="12"/>
          </p:nvPr>
        </p:nvSpPr>
        <p:spPr>
          <a:xfrm>
            <a:off x="620713" y="1185406"/>
            <a:ext cx="10963275" cy="2149512"/>
          </a:xfrm>
        </p:spPr>
        <p:txBody>
          <a:bodyPr>
            <a:normAutofit/>
          </a:bodyPr>
          <a:lstStyle/>
          <a:p>
            <a:pPr>
              <a:spcBef>
                <a:spcPts val="900"/>
              </a:spcBef>
            </a:pPr>
            <a:r>
              <a:rPr lang="en-GB" sz="1600" b="1" noProof="0" dirty="0">
                <a:solidFill>
                  <a:schemeClr val="accent1"/>
                </a:solidFill>
              </a:rPr>
              <a:t>Sevabertinib</a:t>
            </a:r>
            <a:r>
              <a:rPr lang="en-GB" sz="1600" noProof="0" dirty="0">
                <a:solidFill>
                  <a:schemeClr val="tx2"/>
                </a:solidFill>
              </a:rPr>
              <a:t> is an oral, </a:t>
            </a:r>
            <a:r>
              <a:rPr lang="en-GB" sz="1600" b="1" noProof="0" dirty="0">
                <a:solidFill>
                  <a:schemeClr val="accent1"/>
                </a:solidFill>
              </a:rPr>
              <a:t>reversible tyrosine kinase inhibitor that potently inhibits HER2 and EGFR </a:t>
            </a:r>
            <a:br>
              <a:rPr lang="en-GB" sz="1600" b="1" noProof="0" dirty="0">
                <a:solidFill>
                  <a:schemeClr val="accent1"/>
                </a:solidFill>
              </a:rPr>
            </a:br>
            <a:r>
              <a:rPr lang="en-GB" sz="1600" noProof="0" dirty="0">
                <a:solidFill>
                  <a:schemeClr val="tx2"/>
                </a:solidFill>
              </a:rPr>
              <a:t>in preclinical models</a:t>
            </a:r>
            <a:r>
              <a:rPr lang="en-GB" sz="1600" baseline="30000" noProof="0" dirty="0">
                <a:solidFill>
                  <a:schemeClr val="tx2"/>
                </a:solidFill>
              </a:rPr>
              <a:t>1,2</a:t>
            </a:r>
            <a:r>
              <a:rPr lang="en-GB" sz="1600" noProof="0" dirty="0">
                <a:solidFill>
                  <a:schemeClr val="tx2"/>
                </a:solidFill>
              </a:rPr>
              <a:t> </a:t>
            </a:r>
          </a:p>
          <a:p>
            <a:r>
              <a:rPr lang="en-GB" sz="1600" noProof="0" dirty="0"/>
              <a:t>Sevabertinib demonstrated significant antitumor activity and manageable safety in patients with </a:t>
            </a:r>
            <a:br>
              <a:rPr lang="en-GB" sz="1600" noProof="0" dirty="0"/>
            </a:br>
            <a:r>
              <a:rPr lang="en-GB" sz="1600" i="1" noProof="0" dirty="0"/>
              <a:t>HER2</a:t>
            </a:r>
            <a:r>
              <a:rPr lang="en-GB" sz="1600" noProof="0" dirty="0"/>
              <a:t>-mutant NSCLC who were </a:t>
            </a:r>
            <a:r>
              <a:rPr lang="en-GB" sz="1600" b="1" noProof="0" dirty="0">
                <a:solidFill>
                  <a:schemeClr val="accent1"/>
                </a:solidFill>
              </a:rPr>
              <a:t>previously treated (Cohorts D &amp; E) </a:t>
            </a:r>
            <a:r>
              <a:rPr lang="en-GB" sz="1600" noProof="0" dirty="0"/>
              <a:t>or were </a:t>
            </a:r>
            <a:r>
              <a:rPr lang="en-GB" sz="1600" b="1" noProof="0" dirty="0">
                <a:solidFill>
                  <a:schemeClr val="accent1"/>
                </a:solidFill>
              </a:rPr>
              <a:t>treatment-naïve (Cohort F) </a:t>
            </a:r>
            <a:r>
              <a:rPr lang="en-GB" sz="1600" noProof="0" dirty="0"/>
              <a:t>in the </a:t>
            </a:r>
            <a:r>
              <a:rPr lang="en-GB" sz="1600" b="1" noProof="0" dirty="0">
                <a:solidFill>
                  <a:schemeClr val="accent1"/>
                </a:solidFill>
              </a:rPr>
              <a:t>Phase 1/2 SOHO-01 trial </a:t>
            </a:r>
            <a:r>
              <a:rPr lang="en-GB" sz="1600" noProof="0" dirty="0"/>
              <a:t>(NCT05099172)</a:t>
            </a:r>
            <a:r>
              <a:rPr lang="en-GB" sz="1600" baseline="30000" noProof="0" dirty="0"/>
              <a:t>3</a:t>
            </a:r>
          </a:p>
          <a:p>
            <a:r>
              <a:rPr lang="en-GB" sz="1600" noProof="0" dirty="0"/>
              <a:t>This exploratory analysis aimed to characterise genomic alterations associated with disease progression on sevabertinib</a:t>
            </a:r>
            <a:r>
              <a:rPr lang="en-GB" sz="1600" baseline="30000" noProof="0" dirty="0"/>
              <a:t>4</a:t>
            </a:r>
            <a:endParaRPr lang="en-GB" sz="1600" baseline="30000" noProof="0" dirty="0">
              <a:solidFill>
                <a:schemeClr val="tx2"/>
              </a:solidFill>
            </a:endParaRPr>
          </a:p>
        </p:txBody>
      </p:sp>
      <p:sp>
        <p:nvSpPr>
          <p:cNvPr id="6" name="Title 5">
            <a:extLst>
              <a:ext uri="{FF2B5EF4-FFF2-40B4-BE49-F238E27FC236}">
                <a16:creationId xmlns:a16="http://schemas.microsoft.com/office/drawing/2014/main" id="{B0202626-C84A-558E-EEC9-A7191C8F4DE1}"/>
              </a:ext>
            </a:extLst>
          </p:cNvPr>
          <p:cNvSpPr>
            <a:spLocks noGrp="1"/>
          </p:cNvSpPr>
          <p:nvPr>
            <p:ph type="title"/>
          </p:nvPr>
        </p:nvSpPr>
        <p:spPr>
          <a:xfrm>
            <a:off x="619201" y="259200"/>
            <a:ext cx="10963199" cy="864000"/>
          </a:xfrm>
        </p:spPr>
        <p:txBody>
          <a:bodyPr/>
          <a:lstStyle/>
          <a:p>
            <a:r>
              <a:rPr lang="en-GB" noProof="0" dirty="0"/>
              <a:t>Soho-01 biomarker analysis: background and </a:t>
            </a:r>
            <a:br>
              <a:rPr lang="en-GB" noProof="0" dirty="0"/>
            </a:br>
            <a:r>
              <a:rPr lang="en-GB" noProof="0" dirty="0"/>
              <a:t>study design</a:t>
            </a:r>
          </a:p>
        </p:txBody>
      </p:sp>
      <p:sp>
        <p:nvSpPr>
          <p:cNvPr id="8" name="Content Placeholder 7">
            <a:extLst>
              <a:ext uri="{FF2B5EF4-FFF2-40B4-BE49-F238E27FC236}">
                <a16:creationId xmlns:a16="http://schemas.microsoft.com/office/drawing/2014/main" id="{8FB4BF2C-621F-7946-6AA9-E96D7B7C620A}"/>
              </a:ext>
            </a:extLst>
          </p:cNvPr>
          <p:cNvSpPr>
            <a:spLocks noGrp="1"/>
          </p:cNvSpPr>
          <p:nvPr>
            <p:ph sz="quarter" idx="15"/>
          </p:nvPr>
        </p:nvSpPr>
        <p:spPr>
          <a:xfrm>
            <a:off x="515539" y="6336115"/>
            <a:ext cx="10477005" cy="365125"/>
          </a:xfrm>
          <a:solidFill>
            <a:schemeClr val="bg1"/>
          </a:solidFill>
        </p:spPr>
        <p:txBody>
          <a:bodyPr anchor="b" anchorCtr="0"/>
          <a:lstStyle/>
          <a:p>
            <a:endParaRPr lang="en-GB" sz="1100" noProof="0" dirty="0">
              <a:solidFill>
                <a:schemeClr val="tx2"/>
              </a:solidFill>
            </a:endParaRPr>
          </a:p>
          <a:p>
            <a:endParaRPr lang="en-GB" sz="1100" noProof="0" dirty="0">
              <a:solidFill>
                <a:schemeClr val="tx2"/>
              </a:solidFill>
            </a:endParaRPr>
          </a:p>
          <a:p>
            <a:r>
              <a:rPr lang="en-GB" sz="1100" baseline="30000" noProof="0" dirty="0">
                <a:solidFill>
                  <a:schemeClr val="tx2"/>
                </a:solidFill>
              </a:rPr>
              <a:t> a </a:t>
            </a:r>
            <a:r>
              <a:rPr lang="en-GB" sz="1100" noProof="0" dirty="0">
                <a:solidFill>
                  <a:schemeClr val="tx2"/>
                </a:solidFill>
              </a:rPr>
              <a:t>Cohorts not included in this analysis are not shown</a:t>
            </a:r>
            <a:endParaRPr lang="en-GB" sz="1100" baseline="30000" noProof="0" dirty="0">
              <a:solidFill>
                <a:schemeClr val="tx2"/>
              </a:solidFill>
            </a:endParaRPr>
          </a:p>
          <a:p>
            <a:r>
              <a:rPr lang="en-GB" sz="1100" noProof="0" dirty="0">
                <a:solidFill>
                  <a:schemeClr val="tx2"/>
                </a:solidFill>
              </a:rPr>
              <a:t>ADC, antibody drug conjugate; BID, twice daily; NGS, next-generation sequencing; NSCLC, non-small cell lung cancer; RDE, recommended dose for expansion; RECIST, Response Evaluation Criteria in Solid Tumours</a:t>
            </a:r>
          </a:p>
          <a:p>
            <a:r>
              <a:rPr lang="en-GB" sz="1100" noProof="0" dirty="0">
                <a:solidFill>
                  <a:schemeClr val="tx2"/>
                </a:solidFill>
              </a:rPr>
              <a:t>1. Girard N, et al. J Clin Oncol. 2024;42(suppl 17). Abstr LBA8598; 2. Loong HHF, et al. Ann Oncol. 2023;34(Supplement 2):S761-S762; </a:t>
            </a:r>
            <a:br>
              <a:rPr lang="en-GB" sz="1100" noProof="0" dirty="0">
                <a:solidFill>
                  <a:schemeClr val="tx2"/>
                </a:solidFill>
              </a:rPr>
            </a:br>
            <a:r>
              <a:rPr lang="en-GB" sz="1100" noProof="0" dirty="0">
                <a:solidFill>
                  <a:schemeClr val="tx2"/>
                </a:solidFill>
              </a:rPr>
              <a:t>3. Le X, et al. N Engl J Med. 2025;393:1819-1832; 4. Le X, et al. Abstract MO12.04, WCLC 2026 (oral presentation)</a:t>
            </a:r>
          </a:p>
        </p:txBody>
      </p:sp>
      <p:sp>
        <p:nvSpPr>
          <p:cNvPr id="5" name="Slide Number Placeholder 4">
            <a:extLst>
              <a:ext uri="{FF2B5EF4-FFF2-40B4-BE49-F238E27FC236}">
                <a16:creationId xmlns:a16="http://schemas.microsoft.com/office/drawing/2014/main" id="{FEF975E0-ED94-CDE7-E638-53CFBDE43529}"/>
              </a:ext>
            </a:extLst>
          </p:cNvPr>
          <p:cNvSpPr>
            <a:spLocks noGrp="1"/>
          </p:cNvSpPr>
          <p:nvPr>
            <p:ph type="sldNum" sz="quarter" idx="4"/>
          </p:nvPr>
        </p:nvSpPr>
        <p:spPr>
          <a:xfrm>
            <a:off x="10800523" y="6428359"/>
            <a:ext cx="781877" cy="365125"/>
          </a:xfrm>
        </p:spPr>
        <p:txBody>
          <a:bodyPr/>
          <a:lstStyle/>
          <a:p>
            <a:fld id="{FCE43C0F-8A7B-3A4B-9DB5-B3472E36E833}" type="slidenum">
              <a:rPr lang="en-GB" noProof="0" smtClean="0"/>
              <a:pPr/>
              <a:t>12</a:t>
            </a:fld>
            <a:endParaRPr lang="en-GB" noProof="0" dirty="0"/>
          </a:p>
        </p:txBody>
      </p:sp>
      <p:sp>
        <p:nvSpPr>
          <p:cNvPr id="4" name="Rounded Rectangle 3">
            <a:extLst>
              <a:ext uri="{FF2B5EF4-FFF2-40B4-BE49-F238E27FC236}">
                <a16:creationId xmlns:a16="http://schemas.microsoft.com/office/drawing/2014/main" id="{52A42197-10D3-D476-79A3-44D83E9835B3}"/>
              </a:ext>
            </a:extLst>
          </p:cNvPr>
          <p:cNvSpPr/>
          <p:nvPr/>
        </p:nvSpPr>
        <p:spPr>
          <a:xfrm>
            <a:off x="515539" y="3563354"/>
            <a:ext cx="972000" cy="936000"/>
          </a:xfrm>
          <a:prstGeom prst="roundRect">
            <a:avLst>
              <a:gd name="adj" fmla="val 6673"/>
            </a:avLst>
          </a:prstGeom>
          <a:solidFill>
            <a:schemeClr val="tx2"/>
          </a:solidFill>
          <a:ln w="19050">
            <a:no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marL="0" marR="0" lvl="0" indent="0" algn="ctr" defTabSz="457200" rtl="0" eaLnBrk="1" fontAlgn="auto" latinLnBrk="0" hangingPunct="1">
              <a:lnSpc>
                <a:spcPct val="100000"/>
              </a:lnSpc>
              <a:spcBef>
                <a:spcPts val="0"/>
              </a:spcBef>
              <a:spcAft>
                <a:spcPts val="300"/>
              </a:spcAft>
              <a:buClr>
                <a:srgbClr val="C6573B"/>
              </a:buClr>
              <a:buSzTx/>
              <a:buFontTx/>
              <a:buNone/>
              <a:tabLst/>
              <a:defRPr/>
            </a:pPr>
            <a:r>
              <a:rPr kumimoji="0" lang="en-GB" sz="10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Patients with advanced </a:t>
            </a:r>
            <a:r>
              <a:rPr kumimoji="0" lang="en-GB" sz="1000" b="1" i="1"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HER2</a:t>
            </a:r>
            <a:r>
              <a:rPr kumimoji="0" lang="en-GB" sz="10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-mutant NSCLC</a:t>
            </a:r>
            <a:endParaRPr kumimoji="0" lang="en-GB" sz="1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cxnSp>
        <p:nvCxnSpPr>
          <p:cNvPr id="13" name="Straight Connector 12">
            <a:extLst>
              <a:ext uri="{FF2B5EF4-FFF2-40B4-BE49-F238E27FC236}">
                <a16:creationId xmlns:a16="http://schemas.microsoft.com/office/drawing/2014/main" id="{3892E12B-CFBE-36E4-50F7-4341B9A38032}"/>
              </a:ext>
            </a:extLst>
          </p:cNvPr>
          <p:cNvCxnSpPr>
            <a:cxnSpLocks/>
          </p:cNvCxnSpPr>
          <p:nvPr/>
        </p:nvCxnSpPr>
        <p:spPr>
          <a:xfrm>
            <a:off x="1487488" y="4031276"/>
            <a:ext cx="756884" cy="0"/>
          </a:xfrm>
          <a:prstGeom prst="line">
            <a:avLst/>
          </a:prstGeom>
          <a:ln w="22225">
            <a:solidFill>
              <a:schemeClr val="accent6"/>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DEDD87CC-DE9E-ABAB-C396-9E501A7E5331}"/>
              </a:ext>
            </a:extLst>
          </p:cNvPr>
          <p:cNvSpPr txBox="1"/>
          <p:nvPr/>
        </p:nvSpPr>
        <p:spPr>
          <a:xfrm>
            <a:off x="1578640" y="3601410"/>
            <a:ext cx="621965" cy="373949"/>
          </a:xfrm>
          <a:prstGeom prst="rect">
            <a:avLst/>
          </a:prstGeom>
          <a:noFill/>
        </p:spPr>
        <p:txBody>
          <a:bodyPr wrap="none" lIns="0" tIns="0" rIns="0" bIns="0" rtlCol="0">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GB" sz="900" i="0" u="none" strike="noStrike" kern="1200" cap="none" spc="0" normalizeH="0" baseline="0" noProof="0" dirty="0">
                <a:ln>
                  <a:noFill/>
                </a:ln>
                <a:solidFill>
                  <a:srgbClr val="000000"/>
                </a:solidFill>
                <a:effectLst/>
                <a:uLnTx/>
                <a:uFillTx/>
                <a:latin typeface="Arial" panose="020B0604020202020204" pitchFamily="34" charset="0"/>
                <a:ea typeface="Aileron" charset="0"/>
                <a:cs typeface="Arial" panose="020B0604020202020204" pitchFamily="34" charset="0"/>
              </a:rPr>
              <a:t>RDE:</a:t>
            </a:r>
            <a:br>
              <a:rPr kumimoji="0" lang="en-GB" sz="900" i="0" u="none" strike="noStrike" kern="1200" cap="none" spc="0" normalizeH="0" baseline="0" noProof="0" dirty="0">
                <a:ln>
                  <a:noFill/>
                </a:ln>
                <a:solidFill>
                  <a:srgbClr val="000000"/>
                </a:solidFill>
                <a:effectLst/>
                <a:uLnTx/>
                <a:uFillTx/>
                <a:latin typeface="Arial" panose="020B0604020202020204" pitchFamily="34" charset="0"/>
                <a:ea typeface="Aileron" charset="0"/>
                <a:cs typeface="Arial" panose="020B0604020202020204" pitchFamily="34" charset="0"/>
              </a:rPr>
            </a:br>
            <a:r>
              <a:rPr kumimoji="0" lang="en-GB" sz="900" i="0" u="none" strike="noStrike" kern="1200" cap="none" spc="0" normalizeH="0" baseline="0" noProof="0" dirty="0">
                <a:ln>
                  <a:noFill/>
                </a:ln>
                <a:solidFill>
                  <a:srgbClr val="000000"/>
                </a:solidFill>
                <a:effectLst/>
                <a:uLnTx/>
                <a:uFillTx/>
                <a:latin typeface="Arial" panose="020B0604020202020204" pitchFamily="34" charset="0"/>
                <a:ea typeface="Aileron" charset="0"/>
                <a:cs typeface="Arial" panose="020B0604020202020204" pitchFamily="34" charset="0"/>
              </a:rPr>
              <a:t>sevabertinib</a:t>
            </a:r>
            <a:br>
              <a:rPr kumimoji="0" lang="en-GB" sz="900" i="0" u="none" strike="noStrike" kern="1200" cap="none" spc="0" normalizeH="0" baseline="0" noProof="0" dirty="0">
                <a:ln>
                  <a:noFill/>
                </a:ln>
                <a:solidFill>
                  <a:srgbClr val="000000"/>
                </a:solidFill>
                <a:effectLst/>
                <a:uLnTx/>
                <a:uFillTx/>
                <a:latin typeface="Arial" panose="020B0604020202020204" pitchFamily="34" charset="0"/>
                <a:ea typeface="Aileron" charset="0"/>
                <a:cs typeface="Arial" panose="020B0604020202020204" pitchFamily="34" charset="0"/>
              </a:rPr>
            </a:br>
            <a:r>
              <a:rPr kumimoji="0" lang="en-GB" sz="900" i="0" u="none" strike="noStrike" kern="1200" cap="none" spc="0" normalizeH="0" baseline="0" noProof="0" dirty="0">
                <a:ln>
                  <a:noFill/>
                </a:ln>
                <a:solidFill>
                  <a:srgbClr val="000000"/>
                </a:solidFill>
                <a:effectLst/>
                <a:uLnTx/>
                <a:uFillTx/>
                <a:latin typeface="Arial" panose="020B0604020202020204" pitchFamily="34" charset="0"/>
                <a:ea typeface="Aileron" charset="0"/>
                <a:cs typeface="Arial" panose="020B0604020202020204" pitchFamily="34" charset="0"/>
              </a:rPr>
              <a:t>20 mg BID</a:t>
            </a:r>
          </a:p>
        </p:txBody>
      </p:sp>
      <p:sp>
        <p:nvSpPr>
          <p:cNvPr id="15" name="Rounded Rectangle 14">
            <a:extLst>
              <a:ext uri="{FF2B5EF4-FFF2-40B4-BE49-F238E27FC236}">
                <a16:creationId xmlns:a16="http://schemas.microsoft.com/office/drawing/2014/main" id="{501AFD97-2A52-A261-CC3E-AEF746054644}"/>
              </a:ext>
            </a:extLst>
          </p:cNvPr>
          <p:cNvSpPr/>
          <p:nvPr/>
        </p:nvSpPr>
        <p:spPr>
          <a:xfrm>
            <a:off x="2279576" y="3173863"/>
            <a:ext cx="3081896" cy="1547936"/>
          </a:xfrm>
          <a:prstGeom prst="roundRect">
            <a:avLst>
              <a:gd name="adj" fmla="val 3289"/>
            </a:avLst>
          </a:prstGeom>
          <a:solidFill>
            <a:schemeClr val="tx2">
              <a:lumMod val="40000"/>
              <a:lumOff val="6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lvl="0" algn="ctr">
              <a:lnSpc>
                <a:spcPct val="90000"/>
              </a:lnSpc>
              <a:defRPr/>
            </a:pPr>
            <a:endParaRPr lang="en-GB" sz="1000" b="1" baseline="30000" noProof="0" dirty="0">
              <a:solidFill>
                <a:schemeClr val="tx1"/>
              </a:solidFill>
              <a:latin typeface="Arial" panose="020B0604020202020204" pitchFamily="34" charset="0"/>
              <a:ea typeface="Aileron" charset="0"/>
              <a:cs typeface="Arial" panose="020B0604020202020204" pitchFamily="34" charset="0"/>
            </a:endParaRPr>
          </a:p>
        </p:txBody>
      </p:sp>
      <p:sp>
        <p:nvSpPr>
          <p:cNvPr id="16" name="TextBox 15">
            <a:extLst>
              <a:ext uri="{FF2B5EF4-FFF2-40B4-BE49-F238E27FC236}">
                <a16:creationId xmlns:a16="http://schemas.microsoft.com/office/drawing/2014/main" id="{35212C4A-60C3-C606-329B-C7E6F8C95BA1}"/>
              </a:ext>
            </a:extLst>
          </p:cNvPr>
          <p:cNvSpPr txBox="1"/>
          <p:nvPr/>
        </p:nvSpPr>
        <p:spPr>
          <a:xfrm>
            <a:off x="3011925" y="3195891"/>
            <a:ext cx="1699184" cy="138499"/>
          </a:xfrm>
          <a:prstGeom prst="rect">
            <a:avLst/>
          </a:prstGeom>
          <a:noFill/>
        </p:spPr>
        <p:txBody>
          <a:bodyPr wrap="none" lIns="0" tIns="0" rIns="0" bIns="0" rtlCol="0">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GB" sz="1000" i="0" u="none" strike="noStrike" kern="1200" cap="none" spc="0" normalizeH="0" noProof="0" dirty="0">
                <a:ln>
                  <a:noFill/>
                </a:ln>
                <a:effectLst/>
                <a:uLnTx/>
                <a:uFillTx/>
                <a:latin typeface="Arial" panose="020B0604020202020204" pitchFamily="34" charset="0"/>
                <a:ea typeface="Aileron" charset="0"/>
                <a:cs typeface="Arial" panose="020B0604020202020204" pitchFamily="34" charset="0"/>
              </a:rPr>
              <a:t>Expansion/extension cohorts</a:t>
            </a:r>
            <a:r>
              <a:rPr kumimoji="0" lang="en-GB" sz="1000" i="0" u="none" strike="noStrike" kern="1200" cap="none" spc="0" normalizeH="0" baseline="30000" noProof="0" dirty="0">
                <a:ln>
                  <a:noFill/>
                </a:ln>
                <a:effectLst/>
                <a:uLnTx/>
                <a:uFillTx/>
                <a:latin typeface="Arial" panose="020B0604020202020204" pitchFamily="34" charset="0"/>
                <a:ea typeface="Aileron" charset="0"/>
                <a:cs typeface="Arial" panose="020B0604020202020204" pitchFamily="34" charset="0"/>
              </a:rPr>
              <a:t>a</a:t>
            </a:r>
          </a:p>
        </p:txBody>
      </p:sp>
      <p:sp>
        <p:nvSpPr>
          <p:cNvPr id="23" name="Rounded Rectangle 22">
            <a:extLst>
              <a:ext uri="{FF2B5EF4-FFF2-40B4-BE49-F238E27FC236}">
                <a16:creationId xmlns:a16="http://schemas.microsoft.com/office/drawing/2014/main" id="{81FF6CC7-0EA1-2286-17D8-2B7E53AA834C}"/>
              </a:ext>
            </a:extLst>
          </p:cNvPr>
          <p:cNvSpPr/>
          <p:nvPr/>
        </p:nvSpPr>
        <p:spPr>
          <a:xfrm>
            <a:off x="2380524" y="3419234"/>
            <a:ext cx="2880000" cy="360000"/>
          </a:xfrm>
          <a:prstGeom prst="roundRect">
            <a:avLst>
              <a:gd name="adj" fmla="val 16894"/>
            </a:avLst>
          </a:prstGeom>
          <a:solidFill>
            <a:schemeClr val="accent3"/>
          </a:solidFill>
          <a:ln w="22225">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90000"/>
              </a:lnSpc>
              <a:spcBef>
                <a:spcPts val="0"/>
              </a:spcBef>
              <a:spcAft>
                <a:spcPts val="0"/>
              </a:spcAft>
              <a:buClr>
                <a:srgbClr val="C6573B"/>
              </a:buClr>
              <a:buSzTx/>
              <a:buFontTx/>
              <a:buNone/>
              <a:tabLst/>
              <a:defRPr/>
            </a:pPr>
            <a:r>
              <a:rPr kumimoji="0" lang="en-GB" sz="9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Cohort D: Previously treated, naïve to </a:t>
            </a:r>
            <a:br>
              <a:rPr kumimoji="0" lang="en-GB" sz="9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GB" sz="9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HER2-targeted therapies (n=81)</a:t>
            </a:r>
          </a:p>
        </p:txBody>
      </p:sp>
      <p:sp>
        <p:nvSpPr>
          <p:cNvPr id="25" name="Rounded Rectangle 24">
            <a:extLst>
              <a:ext uri="{FF2B5EF4-FFF2-40B4-BE49-F238E27FC236}">
                <a16:creationId xmlns:a16="http://schemas.microsoft.com/office/drawing/2014/main" id="{3D392311-8901-7E57-C52F-5FE9032A9032}"/>
              </a:ext>
            </a:extLst>
          </p:cNvPr>
          <p:cNvSpPr/>
          <p:nvPr/>
        </p:nvSpPr>
        <p:spPr>
          <a:xfrm>
            <a:off x="2380524" y="4283370"/>
            <a:ext cx="2880000" cy="360000"/>
          </a:xfrm>
          <a:prstGeom prst="roundRect">
            <a:avLst>
              <a:gd name="adj" fmla="val 16894"/>
            </a:avLst>
          </a:prstGeom>
          <a:solidFill>
            <a:schemeClr val="accent3"/>
          </a:solidFill>
          <a:ln w="22225">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lnSpc>
                <a:spcPct val="90000"/>
              </a:lnSpc>
              <a:buClr>
                <a:srgbClr val="C6573B"/>
              </a:buClr>
              <a:defRPr/>
            </a:pPr>
            <a:r>
              <a:rPr kumimoji="0" lang="en-GB" sz="9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Cohort F</a:t>
            </a:r>
            <a:r>
              <a:rPr lang="en-GB" sz="900" b="1" noProof="0" dirty="0">
                <a:solidFill>
                  <a:srgbClr val="000000"/>
                </a:solidFill>
                <a:latin typeface="Arial" panose="020B0604020202020204" pitchFamily="34" charset="0"/>
                <a:cs typeface="Arial" panose="020B0604020202020204" pitchFamily="34" charset="0"/>
              </a:rPr>
              <a:t>: Naïve to systemic therapy for advanced disease (n=73)</a:t>
            </a:r>
            <a:endParaRPr kumimoji="0" lang="en-GB" sz="9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 name="Rounded Rectangle 24">
            <a:extLst>
              <a:ext uri="{FF2B5EF4-FFF2-40B4-BE49-F238E27FC236}">
                <a16:creationId xmlns:a16="http://schemas.microsoft.com/office/drawing/2014/main" id="{CDC01A69-134B-A803-2554-D271A578717A}"/>
              </a:ext>
            </a:extLst>
          </p:cNvPr>
          <p:cNvSpPr/>
          <p:nvPr/>
        </p:nvSpPr>
        <p:spPr>
          <a:xfrm>
            <a:off x="2380524" y="3851322"/>
            <a:ext cx="2880000" cy="360000"/>
          </a:xfrm>
          <a:prstGeom prst="roundRect">
            <a:avLst>
              <a:gd name="adj" fmla="val 16894"/>
            </a:avLst>
          </a:prstGeom>
          <a:solidFill>
            <a:schemeClr val="accent3"/>
          </a:solidFill>
          <a:ln w="22225">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lnSpc>
                <a:spcPct val="90000"/>
              </a:lnSpc>
              <a:buClr>
                <a:srgbClr val="C6573B"/>
              </a:buClr>
              <a:defRPr/>
            </a:pPr>
            <a:r>
              <a:rPr kumimoji="0" lang="en-GB" sz="9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Cohort E</a:t>
            </a:r>
            <a:r>
              <a:rPr lang="en-GB" sz="900" b="1" noProof="0" dirty="0">
                <a:solidFill>
                  <a:srgbClr val="000000"/>
                </a:solidFill>
                <a:latin typeface="Arial" panose="020B0604020202020204" pitchFamily="34" charset="0"/>
                <a:cs typeface="Arial" panose="020B0604020202020204" pitchFamily="34" charset="0"/>
              </a:rPr>
              <a:t>: Previously treated with HER2-targeted ADCs (n=55)</a:t>
            </a:r>
            <a:endParaRPr kumimoji="0" lang="en-GB" sz="9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24" name="Connector: Elbow 23">
            <a:extLst>
              <a:ext uri="{FF2B5EF4-FFF2-40B4-BE49-F238E27FC236}">
                <a16:creationId xmlns:a16="http://schemas.microsoft.com/office/drawing/2014/main" id="{2878B5DF-BF8A-38EA-7C2A-C3943CCC4577}"/>
              </a:ext>
            </a:extLst>
          </p:cNvPr>
          <p:cNvCxnSpPr>
            <a:cxnSpLocks/>
          </p:cNvCxnSpPr>
          <p:nvPr/>
        </p:nvCxnSpPr>
        <p:spPr>
          <a:xfrm flipV="1">
            <a:off x="5369914" y="3173863"/>
            <a:ext cx="732349" cy="682691"/>
          </a:xfrm>
          <a:prstGeom prst="bentConnector3">
            <a:avLst/>
          </a:prstGeom>
          <a:ln w="22225">
            <a:solidFill>
              <a:schemeClr val="accent6"/>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1" name="Rounded Rectangle 10">
            <a:extLst>
              <a:ext uri="{FF2B5EF4-FFF2-40B4-BE49-F238E27FC236}">
                <a16:creationId xmlns:a16="http://schemas.microsoft.com/office/drawing/2014/main" id="{D0C44357-0429-0B6D-4FD4-582150686781}"/>
              </a:ext>
            </a:extLst>
          </p:cNvPr>
          <p:cNvSpPr/>
          <p:nvPr/>
        </p:nvSpPr>
        <p:spPr>
          <a:xfrm>
            <a:off x="6272126" y="5291442"/>
            <a:ext cx="3613151" cy="360000"/>
          </a:xfrm>
          <a:prstGeom prst="roundRect">
            <a:avLst>
              <a:gd name="adj" fmla="val 16894"/>
            </a:avLst>
          </a:prstGeom>
          <a:solidFill>
            <a:schemeClr val="accent1"/>
          </a:solidFill>
          <a:ln w="2222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000" b="1" noProof="0" dirty="0">
                <a:latin typeface="Arial" panose="020B0604020202020204" pitchFamily="34" charset="0"/>
                <a:cs typeface="Arial" panose="020B0604020202020204" pitchFamily="34" charset="0"/>
              </a:rPr>
              <a:t>Resistance analysis set</a:t>
            </a:r>
          </a:p>
          <a:p>
            <a:pPr algn="ctr"/>
            <a:r>
              <a:rPr lang="en-GB" sz="1000" b="1" noProof="0" dirty="0">
                <a:latin typeface="Arial" panose="020B0604020202020204" pitchFamily="34" charset="0"/>
                <a:cs typeface="Arial" panose="020B0604020202020204" pitchFamily="34" charset="0"/>
              </a:rPr>
              <a:t>(baseline detectable plasma </a:t>
            </a:r>
            <a:r>
              <a:rPr lang="en-GB" sz="1000" b="1" i="1" noProof="0" dirty="0">
                <a:latin typeface="Arial" panose="020B0604020202020204" pitchFamily="34" charset="0"/>
                <a:cs typeface="Arial" panose="020B0604020202020204" pitchFamily="34" charset="0"/>
              </a:rPr>
              <a:t>HER2</a:t>
            </a:r>
            <a:r>
              <a:rPr lang="en-GB" sz="1000" b="1" noProof="0" dirty="0">
                <a:latin typeface="Arial" panose="020B0604020202020204" pitchFamily="34" charset="0"/>
                <a:cs typeface="Arial" panose="020B0604020202020204" pitchFamily="34" charset="0"/>
              </a:rPr>
              <a:t> mutation) (n=73)</a:t>
            </a:r>
          </a:p>
        </p:txBody>
      </p:sp>
      <p:sp>
        <p:nvSpPr>
          <p:cNvPr id="17" name="Rounded Rectangle 16">
            <a:extLst>
              <a:ext uri="{FF2B5EF4-FFF2-40B4-BE49-F238E27FC236}">
                <a16:creationId xmlns:a16="http://schemas.microsoft.com/office/drawing/2014/main" id="{081C7C1E-EDBC-3984-84F3-1A2561B26AE8}"/>
              </a:ext>
            </a:extLst>
          </p:cNvPr>
          <p:cNvSpPr/>
          <p:nvPr/>
        </p:nvSpPr>
        <p:spPr>
          <a:xfrm>
            <a:off x="10128448" y="3248156"/>
            <a:ext cx="1512000" cy="504056"/>
          </a:xfrm>
          <a:prstGeom prst="roundRect">
            <a:avLst>
              <a:gd name="adj" fmla="val 0"/>
            </a:avLst>
          </a:prstGeom>
          <a:solidFill>
            <a:schemeClr val="bg1"/>
          </a:solidFill>
          <a:ln w="12700">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GB" sz="800" noProof="0" dirty="0">
                <a:solidFill>
                  <a:schemeClr val="tx1"/>
                </a:solidFill>
                <a:latin typeface="Arial" panose="020B0604020202020204" pitchFamily="34" charset="0"/>
                <a:cs typeface="Arial" panose="020B0604020202020204" pitchFamily="34" charset="0"/>
              </a:rPr>
              <a:t>No radiological progression</a:t>
            </a:r>
          </a:p>
          <a:p>
            <a:pPr marL="88900" indent="-88900">
              <a:buClr>
                <a:schemeClr val="accent1"/>
              </a:buClr>
              <a:buFont typeface="Arial" panose="020B0604020202020204" pitchFamily="34" charset="0"/>
              <a:buChar char="•"/>
            </a:pPr>
            <a:r>
              <a:rPr lang="en-GB" sz="800" noProof="0" dirty="0">
                <a:solidFill>
                  <a:schemeClr val="tx1"/>
                </a:solidFill>
                <a:latin typeface="Arial" panose="020B0604020202020204" pitchFamily="34" charset="0"/>
                <a:cs typeface="Arial" panose="020B0604020202020204" pitchFamily="34" charset="0"/>
              </a:rPr>
              <a:t>Treatment ongoing (n=41)</a:t>
            </a:r>
          </a:p>
          <a:p>
            <a:pPr marL="88900" indent="-88900">
              <a:buClr>
                <a:schemeClr val="accent1"/>
              </a:buClr>
              <a:buFont typeface="Arial" panose="020B0604020202020204" pitchFamily="34" charset="0"/>
              <a:buChar char="•"/>
            </a:pPr>
            <a:r>
              <a:rPr lang="en-GB" sz="800" noProof="0" dirty="0">
                <a:solidFill>
                  <a:schemeClr val="tx1"/>
                </a:solidFill>
                <a:latin typeface="Arial" panose="020B0604020202020204" pitchFamily="34" charset="0"/>
                <a:cs typeface="Arial" panose="020B0604020202020204" pitchFamily="34" charset="0"/>
              </a:rPr>
              <a:t>Death or discontinuation without progression (n=19) </a:t>
            </a:r>
          </a:p>
        </p:txBody>
      </p:sp>
      <p:sp>
        <p:nvSpPr>
          <p:cNvPr id="20" name="Rounded Rectangle 19">
            <a:extLst>
              <a:ext uri="{FF2B5EF4-FFF2-40B4-BE49-F238E27FC236}">
                <a16:creationId xmlns:a16="http://schemas.microsoft.com/office/drawing/2014/main" id="{3F6F4380-D502-FC7D-0FD9-92D54698C626}"/>
              </a:ext>
            </a:extLst>
          </p:cNvPr>
          <p:cNvSpPr/>
          <p:nvPr/>
        </p:nvSpPr>
        <p:spPr>
          <a:xfrm>
            <a:off x="7106593" y="5723490"/>
            <a:ext cx="1944216" cy="216024"/>
          </a:xfrm>
          <a:prstGeom prst="roundRect">
            <a:avLst>
              <a:gd name="adj" fmla="val 0"/>
            </a:avLst>
          </a:prstGeom>
          <a:solidFill>
            <a:schemeClr val="accent1">
              <a:lumMod val="20000"/>
              <a:lumOff val="80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GB" sz="800" b="1" noProof="0" dirty="0">
                <a:solidFill>
                  <a:schemeClr val="tx1"/>
                </a:solidFill>
                <a:latin typeface="Arial" panose="020B0604020202020204" pitchFamily="34" charset="0"/>
                <a:cs typeface="Arial" panose="020B0604020202020204" pitchFamily="34" charset="0"/>
              </a:rPr>
              <a:t>Data cut-off date: </a:t>
            </a:r>
            <a:r>
              <a:rPr lang="en-GB" sz="800" noProof="0" dirty="0">
                <a:solidFill>
                  <a:schemeClr val="tx1"/>
                </a:solidFill>
                <a:latin typeface="Arial" panose="020B0604020202020204" pitchFamily="34" charset="0"/>
                <a:cs typeface="Arial" panose="020B0604020202020204" pitchFamily="34" charset="0"/>
              </a:rPr>
              <a:t>November 17, 2025</a:t>
            </a:r>
          </a:p>
        </p:txBody>
      </p:sp>
      <p:cxnSp>
        <p:nvCxnSpPr>
          <p:cNvPr id="22" name="Straight Connector 21">
            <a:extLst>
              <a:ext uri="{FF2B5EF4-FFF2-40B4-BE49-F238E27FC236}">
                <a16:creationId xmlns:a16="http://schemas.microsoft.com/office/drawing/2014/main" id="{55B23509-8DAB-9541-CA89-8139B893865E}"/>
              </a:ext>
            </a:extLst>
          </p:cNvPr>
          <p:cNvCxnSpPr>
            <a:cxnSpLocks/>
          </p:cNvCxnSpPr>
          <p:nvPr/>
        </p:nvCxnSpPr>
        <p:spPr>
          <a:xfrm>
            <a:off x="8074025" y="3479237"/>
            <a:ext cx="2057203" cy="0"/>
          </a:xfrm>
          <a:prstGeom prst="line">
            <a:avLst/>
          </a:prstGeom>
          <a:ln w="22225">
            <a:solidFill>
              <a:schemeClr val="accent6"/>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C9C29869-59C1-4C60-185C-2C30FB7FBDB6}"/>
              </a:ext>
            </a:extLst>
          </p:cNvPr>
          <p:cNvCxnSpPr>
            <a:cxnSpLocks/>
          </p:cNvCxnSpPr>
          <p:nvPr/>
        </p:nvCxnSpPr>
        <p:spPr>
          <a:xfrm>
            <a:off x="8077200" y="4103340"/>
            <a:ext cx="2054028" cy="0"/>
          </a:xfrm>
          <a:prstGeom prst="line">
            <a:avLst/>
          </a:prstGeom>
          <a:ln w="22225">
            <a:solidFill>
              <a:schemeClr val="accent6"/>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EB7E5A17-3774-8D68-157F-FC368D0E977C}"/>
              </a:ext>
            </a:extLst>
          </p:cNvPr>
          <p:cNvCxnSpPr>
            <a:cxnSpLocks/>
          </p:cNvCxnSpPr>
          <p:nvPr/>
        </p:nvCxnSpPr>
        <p:spPr>
          <a:xfrm>
            <a:off x="8086725" y="4631366"/>
            <a:ext cx="2044503" cy="0"/>
          </a:xfrm>
          <a:prstGeom prst="line">
            <a:avLst/>
          </a:prstGeom>
          <a:ln w="22225">
            <a:solidFill>
              <a:schemeClr val="accent6"/>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0C684BDC-3166-5E13-C6B1-7E72CD4A296C}"/>
              </a:ext>
            </a:extLst>
          </p:cNvPr>
          <p:cNvCxnSpPr>
            <a:cxnSpLocks/>
          </p:cNvCxnSpPr>
          <p:nvPr/>
        </p:nvCxnSpPr>
        <p:spPr>
          <a:xfrm>
            <a:off x="8083550" y="5159390"/>
            <a:ext cx="2047678" cy="0"/>
          </a:xfrm>
          <a:prstGeom prst="line">
            <a:avLst/>
          </a:prstGeom>
          <a:ln w="22225">
            <a:solidFill>
              <a:schemeClr val="accent6"/>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DBBD6CCC-1AE7-C83B-03BE-491B320B1D51}"/>
              </a:ext>
            </a:extLst>
          </p:cNvPr>
          <p:cNvCxnSpPr>
            <a:cxnSpLocks/>
          </p:cNvCxnSpPr>
          <p:nvPr/>
        </p:nvCxnSpPr>
        <p:spPr>
          <a:xfrm>
            <a:off x="8078701" y="3319335"/>
            <a:ext cx="0" cy="298592"/>
          </a:xfrm>
          <a:prstGeom prst="line">
            <a:avLst/>
          </a:prstGeom>
          <a:ln w="22225">
            <a:solidFill>
              <a:schemeClr val="accent6"/>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2" name="Rounded Rectangle 1">
            <a:extLst>
              <a:ext uri="{FF2B5EF4-FFF2-40B4-BE49-F238E27FC236}">
                <a16:creationId xmlns:a16="http://schemas.microsoft.com/office/drawing/2014/main" id="{A0527F3E-F33C-92D6-70B7-6A7751B0C3DD}"/>
              </a:ext>
            </a:extLst>
          </p:cNvPr>
          <p:cNvSpPr/>
          <p:nvPr/>
        </p:nvSpPr>
        <p:spPr>
          <a:xfrm>
            <a:off x="6096000" y="2987186"/>
            <a:ext cx="3965403" cy="360000"/>
          </a:xfrm>
          <a:prstGeom prst="roundRect">
            <a:avLst>
              <a:gd name="adj" fmla="val 16894"/>
            </a:avLst>
          </a:prstGeom>
          <a:solidFill>
            <a:schemeClr val="accent1"/>
          </a:solidFill>
          <a:ln w="2222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000" b="1" noProof="0" dirty="0">
                <a:latin typeface="Arial" panose="020B0604020202020204" pitchFamily="34" charset="0"/>
                <a:cs typeface="Arial" panose="020B0604020202020204" pitchFamily="34" charset="0"/>
              </a:rPr>
              <a:t>SOHO-01: Patients with advanced </a:t>
            </a:r>
            <a:r>
              <a:rPr lang="en-GB" sz="1000" b="1" i="1" noProof="0" dirty="0">
                <a:latin typeface="Arial" panose="020B0604020202020204" pitchFamily="34" charset="0"/>
                <a:cs typeface="Arial" panose="020B0604020202020204" pitchFamily="34" charset="0"/>
              </a:rPr>
              <a:t>HER2</a:t>
            </a:r>
            <a:r>
              <a:rPr lang="en-GB" sz="1000" b="1" noProof="0" dirty="0">
                <a:latin typeface="Arial" panose="020B0604020202020204" pitchFamily="34" charset="0"/>
                <a:cs typeface="Arial" panose="020B0604020202020204" pitchFamily="34" charset="0"/>
              </a:rPr>
              <a:t>-mutant NSCLC</a:t>
            </a:r>
          </a:p>
          <a:p>
            <a:pPr algn="ctr"/>
            <a:r>
              <a:rPr lang="en-GB" sz="1000" b="1" noProof="0" dirty="0">
                <a:latin typeface="Arial" panose="020B0604020202020204" pitchFamily="34" charset="0"/>
                <a:cs typeface="Arial" panose="020B0604020202020204" pitchFamily="34" charset="0"/>
              </a:rPr>
              <a:t>Cohorts D, E, and F (N=209)</a:t>
            </a:r>
          </a:p>
        </p:txBody>
      </p:sp>
      <p:cxnSp>
        <p:nvCxnSpPr>
          <p:cNvPr id="37" name="Straight Connector 36">
            <a:extLst>
              <a:ext uri="{FF2B5EF4-FFF2-40B4-BE49-F238E27FC236}">
                <a16:creationId xmlns:a16="http://schemas.microsoft.com/office/drawing/2014/main" id="{313ED37C-60D9-0100-4B28-609018D8A34A}"/>
              </a:ext>
            </a:extLst>
          </p:cNvPr>
          <p:cNvCxnSpPr>
            <a:cxnSpLocks/>
          </p:cNvCxnSpPr>
          <p:nvPr/>
        </p:nvCxnSpPr>
        <p:spPr>
          <a:xfrm>
            <a:off x="8078701" y="3938460"/>
            <a:ext cx="0" cy="298592"/>
          </a:xfrm>
          <a:prstGeom prst="line">
            <a:avLst/>
          </a:prstGeom>
          <a:ln w="22225">
            <a:solidFill>
              <a:schemeClr val="accent6"/>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3" name="Rounded Rectangle 2">
            <a:extLst>
              <a:ext uri="{FF2B5EF4-FFF2-40B4-BE49-F238E27FC236}">
                <a16:creationId xmlns:a16="http://schemas.microsoft.com/office/drawing/2014/main" id="{5B4A5D28-F8CC-6DF2-0D86-AC8CAFFAA0BD}"/>
              </a:ext>
            </a:extLst>
          </p:cNvPr>
          <p:cNvSpPr/>
          <p:nvPr/>
        </p:nvSpPr>
        <p:spPr>
          <a:xfrm>
            <a:off x="6602537" y="3611289"/>
            <a:ext cx="2952329" cy="360000"/>
          </a:xfrm>
          <a:prstGeom prst="roundRect">
            <a:avLst>
              <a:gd name="adj" fmla="val 16894"/>
            </a:avLst>
          </a:prstGeom>
          <a:solidFill>
            <a:schemeClr val="accent1"/>
          </a:solidFill>
          <a:ln w="2222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000" b="1" noProof="0" dirty="0">
                <a:latin typeface="Arial" panose="020B0604020202020204" pitchFamily="34" charset="0"/>
                <a:cs typeface="Arial" panose="020B0604020202020204" pitchFamily="34" charset="0"/>
              </a:rPr>
              <a:t>Documented progression per RECIST v1.1</a:t>
            </a:r>
          </a:p>
          <a:p>
            <a:pPr algn="ctr"/>
            <a:r>
              <a:rPr lang="en-GB" sz="1000" b="1" noProof="0" dirty="0">
                <a:latin typeface="Arial" panose="020B0604020202020204" pitchFamily="34" charset="0"/>
                <a:cs typeface="Arial" panose="020B0604020202020204" pitchFamily="34" charset="0"/>
              </a:rPr>
              <a:t>(investigator assessment) (n=149)</a:t>
            </a:r>
          </a:p>
        </p:txBody>
      </p:sp>
      <p:cxnSp>
        <p:nvCxnSpPr>
          <p:cNvPr id="40" name="Straight Connector 39">
            <a:extLst>
              <a:ext uri="{FF2B5EF4-FFF2-40B4-BE49-F238E27FC236}">
                <a16:creationId xmlns:a16="http://schemas.microsoft.com/office/drawing/2014/main" id="{1517810A-D5F9-4506-2A91-5C7FA215BA1E}"/>
              </a:ext>
            </a:extLst>
          </p:cNvPr>
          <p:cNvCxnSpPr>
            <a:cxnSpLocks/>
          </p:cNvCxnSpPr>
          <p:nvPr/>
        </p:nvCxnSpPr>
        <p:spPr>
          <a:xfrm>
            <a:off x="8078701" y="4465510"/>
            <a:ext cx="0" cy="298592"/>
          </a:xfrm>
          <a:prstGeom prst="line">
            <a:avLst/>
          </a:prstGeom>
          <a:ln w="22225">
            <a:solidFill>
              <a:schemeClr val="accent6"/>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9" name="Rounded Rectangle 8">
            <a:extLst>
              <a:ext uri="{FF2B5EF4-FFF2-40B4-BE49-F238E27FC236}">
                <a16:creationId xmlns:a16="http://schemas.microsoft.com/office/drawing/2014/main" id="{D7B34543-5C9F-B2DB-D82D-C06FD5AFF308}"/>
              </a:ext>
            </a:extLst>
          </p:cNvPr>
          <p:cNvSpPr/>
          <p:nvPr/>
        </p:nvSpPr>
        <p:spPr>
          <a:xfrm>
            <a:off x="6602537" y="4235392"/>
            <a:ext cx="2952329" cy="263922"/>
          </a:xfrm>
          <a:prstGeom prst="roundRect">
            <a:avLst>
              <a:gd name="adj" fmla="val 16894"/>
            </a:avLst>
          </a:prstGeom>
          <a:solidFill>
            <a:schemeClr val="accent1"/>
          </a:solidFill>
          <a:ln w="2222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000" b="1" noProof="0" dirty="0">
                <a:latin typeface="Arial" panose="020B0604020202020204" pitchFamily="34" charset="0"/>
                <a:cs typeface="Arial" panose="020B0604020202020204" pitchFamily="34" charset="0"/>
              </a:rPr>
              <a:t>Patients with paired plasma samples (n=86)</a:t>
            </a:r>
            <a:endParaRPr lang="en-GB" sz="1000" b="1" baseline="30000" noProof="0" dirty="0">
              <a:highlight>
                <a:srgbClr val="FF00FF"/>
              </a:highlight>
              <a:latin typeface="Arial" panose="020B0604020202020204" pitchFamily="34" charset="0"/>
              <a:cs typeface="Arial" panose="020B0604020202020204" pitchFamily="34" charset="0"/>
            </a:endParaRPr>
          </a:p>
        </p:txBody>
      </p:sp>
      <p:cxnSp>
        <p:nvCxnSpPr>
          <p:cNvPr id="43" name="Straight Connector 42">
            <a:extLst>
              <a:ext uri="{FF2B5EF4-FFF2-40B4-BE49-F238E27FC236}">
                <a16:creationId xmlns:a16="http://schemas.microsoft.com/office/drawing/2014/main" id="{133E5057-965D-AC40-C8C6-442ADB24430F}"/>
              </a:ext>
            </a:extLst>
          </p:cNvPr>
          <p:cNvCxnSpPr>
            <a:cxnSpLocks/>
          </p:cNvCxnSpPr>
          <p:nvPr/>
        </p:nvCxnSpPr>
        <p:spPr>
          <a:xfrm>
            <a:off x="8078701" y="4992560"/>
            <a:ext cx="0" cy="298592"/>
          </a:xfrm>
          <a:prstGeom prst="line">
            <a:avLst/>
          </a:prstGeom>
          <a:ln w="22225">
            <a:solidFill>
              <a:schemeClr val="accent6"/>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0" name="Rounded Rectangle 9">
            <a:extLst>
              <a:ext uri="{FF2B5EF4-FFF2-40B4-BE49-F238E27FC236}">
                <a16:creationId xmlns:a16="http://schemas.microsoft.com/office/drawing/2014/main" id="{EB962BC8-E7F5-5F0D-116C-0518D538A2D9}"/>
              </a:ext>
            </a:extLst>
          </p:cNvPr>
          <p:cNvSpPr/>
          <p:nvPr/>
        </p:nvSpPr>
        <p:spPr>
          <a:xfrm>
            <a:off x="7178601" y="4763417"/>
            <a:ext cx="1800200" cy="263922"/>
          </a:xfrm>
          <a:prstGeom prst="roundRect">
            <a:avLst>
              <a:gd name="adj" fmla="val 16894"/>
            </a:avLst>
          </a:prstGeom>
          <a:solidFill>
            <a:schemeClr val="accent1"/>
          </a:solidFill>
          <a:ln w="2222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000" b="1" noProof="0" dirty="0">
                <a:latin typeface="Arial" panose="020B0604020202020204" pitchFamily="34" charset="0"/>
                <a:cs typeface="Arial" panose="020B0604020202020204" pitchFamily="34" charset="0"/>
              </a:rPr>
              <a:t>Valid NGS results (n=85)</a:t>
            </a:r>
            <a:endParaRPr lang="en-GB" sz="1000" b="1" baseline="30000" noProof="0" dirty="0">
              <a:latin typeface="Arial" panose="020B0604020202020204" pitchFamily="34" charset="0"/>
              <a:cs typeface="Arial" panose="020B0604020202020204" pitchFamily="34" charset="0"/>
            </a:endParaRPr>
          </a:p>
        </p:txBody>
      </p:sp>
      <p:sp>
        <p:nvSpPr>
          <p:cNvPr id="46" name="Rounded Rectangle 45">
            <a:extLst>
              <a:ext uri="{FF2B5EF4-FFF2-40B4-BE49-F238E27FC236}">
                <a16:creationId xmlns:a16="http://schemas.microsoft.com/office/drawing/2014/main" id="{BAC29CDD-89FC-EA8D-7DE1-8F3E938D74B0}"/>
              </a:ext>
            </a:extLst>
          </p:cNvPr>
          <p:cNvSpPr/>
          <p:nvPr/>
        </p:nvSpPr>
        <p:spPr>
          <a:xfrm>
            <a:off x="10128448" y="5014448"/>
            <a:ext cx="1512000" cy="288032"/>
          </a:xfrm>
          <a:prstGeom prst="roundRect">
            <a:avLst>
              <a:gd name="adj" fmla="val 0"/>
            </a:avLst>
          </a:prstGeom>
          <a:solidFill>
            <a:schemeClr val="bg1"/>
          </a:solidFill>
          <a:ln w="12700">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GB" sz="800" noProof="0" dirty="0">
                <a:solidFill>
                  <a:schemeClr val="tx1"/>
                </a:solidFill>
                <a:latin typeface="Arial" panose="020B0604020202020204" pitchFamily="34" charset="0"/>
                <a:cs typeface="Arial" panose="020B0604020202020204" pitchFamily="34" charset="0"/>
              </a:rPr>
              <a:t>No baseline plasma </a:t>
            </a:r>
            <a:r>
              <a:rPr lang="en-GB" sz="800" i="1" noProof="0" dirty="0">
                <a:solidFill>
                  <a:schemeClr val="tx1"/>
                </a:solidFill>
                <a:latin typeface="Arial" panose="020B0604020202020204" pitchFamily="34" charset="0"/>
                <a:cs typeface="Arial" panose="020B0604020202020204" pitchFamily="34" charset="0"/>
              </a:rPr>
              <a:t>HER2 </a:t>
            </a:r>
            <a:r>
              <a:rPr lang="en-GB" sz="800" noProof="0" dirty="0">
                <a:solidFill>
                  <a:schemeClr val="tx1"/>
                </a:solidFill>
                <a:latin typeface="Arial" panose="020B0604020202020204" pitchFamily="34" charset="0"/>
                <a:cs typeface="Arial" panose="020B0604020202020204" pitchFamily="34" charset="0"/>
              </a:rPr>
              <a:t>mutation detected (n=12)</a:t>
            </a:r>
          </a:p>
        </p:txBody>
      </p:sp>
      <p:sp>
        <p:nvSpPr>
          <p:cNvPr id="47" name="Rounded Rectangle 46">
            <a:extLst>
              <a:ext uri="{FF2B5EF4-FFF2-40B4-BE49-F238E27FC236}">
                <a16:creationId xmlns:a16="http://schemas.microsoft.com/office/drawing/2014/main" id="{0E66EF69-F52B-E181-0E38-D35296657B23}"/>
              </a:ext>
            </a:extLst>
          </p:cNvPr>
          <p:cNvSpPr/>
          <p:nvPr/>
        </p:nvSpPr>
        <p:spPr>
          <a:xfrm>
            <a:off x="10128448" y="4538595"/>
            <a:ext cx="1512000" cy="187945"/>
          </a:xfrm>
          <a:prstGeom prst="roundRect">
            <a:avLst>
              <a:gd name="adj" fmla="val 0"/>
            </a:avLst>
          </a:prstGeom>
          <a:solidFill>
            <a:schemeClr val="bg1"/>
          </a:solidFill>
          <a:ln w="12700">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GB" sz="800" noProof="0" dirty="0">
                <a:solidFill>
                  <a:schemeClr val="tx1"/>
                </a:solidFill>
                <a:latin typeface="Arial" panose="020B0604020202020204" pitchFamily="34" charset="0"/>
                <a:cs typeface="Arial" panose="020B0604020202020204" pitchFamily="34" charset="0"/>
              </a:rPr>
              <a:t>Sequencing failed (n=1)</a:t>
            </a:r>
          </a:p>
        </p:txBody>
      </p:sp>
      <p:sp>
        <p:nvSpPr>
          <p:cNvPr id="48" name="Rounded Rectangle 47">
            <a:extLst>
              <a:ext uri="{FF2B5EF4-FFF2-40B4-BE49-F238E27FC236}">
                <a16:creationId xmlns:a16="http://schemas.microsoft.com/office/drawing/2014/main" id="{360EF4C3-657E-D587-3494-8B5F8EC549D3}"/>
              </a:ext>
            </a:extLst>
          </p:cNvPr>
          <p:cNvSpPr/>
          <p:nvPr/>
        </p:nvSpPr>
        <p:spPr>
          <a:xfrm>
            <a:off x="10128448" y="3966847"/>
            <a:ext cx="1512000" cy="288032"/>
          </a:xfrm>
          <a:prstGeom prst="roundRect">
            <a:avLst>
              <a:gd name="adj" fmla="val 0"/>
            </a:avLst>
          </a:prstGeom>
          <a:solidFill>
            <a:schemeClr val="bg1"/>
          </a:solidFill>
          <a:ln w="12700">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GB" sz="800" noProof="0" dirty="0">
                <a:solidFill>
                  <a:schemeClr val="tx1"/>
                </a:solidFill>
                <a:latin typeface="Arial" panose="020B0604020202020204" pitchFamily="34" charset="0"/>
                <a:cs typeface="Arial" panose="020B0604020202020204" pitchFamily="34" charset="0"/>
              </a:rPr>
              <a:t>No paired plasma samples available for analysis (n=63)</a:t>
            </a:r>
          </a:p>
        </p:txBody>
      </p:sp>
    </p:spTree>
    <p:extLst>
      <p:ext uri="{BB962C8B-B14F-4D97-AF65-F5344CB8AC3E}">
        <p14:creationId xmlns:p14="http://schemas.microsoft.com/office/powerpoint/2010/main" val="2292257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24E6A-1D85-6C51-62A8-FD2D80BE1E28}"/>
            </a:ext>
          </a:extLst>
        </p:cNvPr>
        <p:cNvGrpSpPr/>
        <p:nvPr/>
      </p:nvGrpSpPr>
      <p:grpSpPr>
        <a:xfrm>
          <a:off x="0" y="0"/>
          <a:ext cx="0" cy="0"/>
          <a:chOff x="0" y="0"/>
          <a:chExt cx="0" cy="0"/>
        </a:xfrm>
      </p:grpSpPr>
      <p:sp>
        <p:nvSpPr>
          <p:cNvPr id="98" name="Text Placeholder 97">
            <a:extLst>
              <a:ext uri="{FF2B5EF4-FFF2-40B4-BE49-F238E27FC236}">
                <a16:creationId xmlns:a16="http://schemas.microsoft.com/office/drawing/2014/main" id="{F3BF04D5-18D4-D117-5AF2-619A62A50A4D}"/>
              </a:ext>
            </a:extLst>
          </p:cNvPr>
          <p:cNvSpPr>
            <a:spLocks noGrp="1"/>
          </p:cNvSpPr>
          <p:nvPr>
            <p:ph type="body" idx="1"/>
          </p:nvPr>
        </p:nvSpPr>
        <p:spPr>
          <a:xfrm>
            <a:off x="609600" y="835200"/>
            <a:ext cx="10972800" cy="702470"/>
          </a:xfrm>
        </p:spPr>
        <p:txBody>
          <a:bodyPr/>
          <a:lstStyle/>
          <a:p>
            <a:r>
              <a:rPr lang="en-GB" noProof="0" dirty="0">
                <a:solidFill>
                  <a:schemeClr val="accent1"/>
                </a:solidFill>
                <a:ea typeface="Aileron" charset="0"/>
              </a:rPr>
              <a:t>EXPLORATORY BIOMARKER ANALYSIS</a:t>
            </a:r>
          </a:p>
          <a:p>
            <a:endParaRPr lang="en-GB" noProof="0" dirty="0"/>
          </a:p>
        </p:txBody>
      </p:sp>
      <p:sp>
        <p:nvSpPr>
          <p:cNvPr id="6" name="Title 5">
            <a:extLst>
              <a:ext uri="{FF2B5EF4-FFF2-40B4-BE49-F238E27FC236}">
                <a16:creationId xmlns:a16="http://schemas.microsoft.com/office/drawing/2014/main" id="{46714195-A5A9-6638-7632-C0AFD2B4F9A0}"/>
              </a:ext>
            </a:extLst>
          </p:cNvPr>
          <p:cNvSpPr>
            <a:spLocks noGrp="1"/>
          </p:cNvSpPr>
          <p:nvPr>
            <p:ph type="title"/>
          </p:nvPr>
        </p:nvSpPr>
        <p:spPr/>
        <p:txBody>
          <a:bodyPr/>
          <a:lstStyle/>
          <a:p>
            <a:r>
              <a:rPr lang="en-GB" noProof="0" dirty="0"/>
              <a:t>Soho-01: Putative mechanisms of acquired resistance</a:t>
            </a:r>
          </a:p>
        </p:txBody>
      </p:sp>
      <p:sp>
        <p:nvSpPr>
          <p:cNvPr id="3" name="Content Placeholder 2">
            <a:extLst>
              <a:ext uri="{FF2B5EF4-FFF2-40B4-BE49-F238E27FC236}">
                <a16:creationId xmlns:a16="http://schemas.microsoft.com/office/drawing/2014/main" id="{E27FFA16-8F9A-08E6-054A-F13973CF99B2}"/>
              </a:ext>
            </a:extLst>
          </p:cNvPr>
          <p:cNvSpPr>
            <a:spLocks noGrp="1"/>
          </p:cNvSpPr>
          <p:nvPr>
            <p:ph sz="quarter" idx="14"/>
          </p:nvPr>
        </p:nvSpPr>
        <p:spPr>
          <a:xfrm>
            <a:off x="619200" y="1267200"/>
            <a:ext cx="4828728" cy="4682080"/>
          </a:xfrm>
        </p:spPr>
        <p:txBody>
          <a:bodyPr>
            <a:noAutofit/>
          </a:bodyPr>
          <a:lstStyle/>
          <a:p>
            <a:r>
              <a:rPr lang="en-GB" sz="1800" noProof="0" dirty="0"/>
              <a:t>Putative resistance-associated genomic events were identified in 30% of pts</a:t>
            </a:r>
          </a:p>
          <a:p>
            <a:r>
              <a:rPr lang="en-GB" sz="1800" noProof="0" dirty="0"/>
              <a:t>HER2 T862A substitutions were the most common secondary</a:t>
            </a:r>
            <a:r>
              <a:rPr lang="en-GB" sz="1800" i="1" noProof="0" dirty="0"/>
              <a:t> HER2 </a:t>
            </a:r>
            <a:r>
              <a:rPr lang="en-GB" sz="1800" noProof="0" dirty="0"/>
              <a:t>alterations (16%)</a:t>
            </a:r>
          </a:p>
          <a:p>
            <a:r>
              <a:rPr lang="en-GB" sz="1800" noProof="0" dirty="0"/>
              <a:t>HER2 amplifications were found in </a:t>
            </a:r>
            <a:br>
              <a:rPr lang="en-GB" sz="1800" noProof="0" dirty="0"/>
            </a:br>
            <a:r>
              <a:rPr lang="en-GB" sz="1800" noProof="0" dirty="0"/>
              <a:t>3% of pts</a:t>
            </a:r>
          </a:p>
          <a:p>
            <a:r>
              <a:rPr lang="en-GB" sz="1800" noProof="0" dirty="0"/>
              <a:t>No C805S or S783C mutations were detected in PD plasma samples</a:t>
            </a:r>
            <a:endParaRPr lang="en-GB" sz="1800" i="1" noProof="0" dirty="0"/>
          </a:p>
          <a:p>
            <a:r>
              <a:rPr lang="en-GB" sz="1800" noProof="0" dirty="0"/>
              <a:t>Bypass/downstream alterations were less frequent and predominantly involved emergent alterations in PI3K/PTEN and </a:t>
            </a:r>
            <a:r>
              <a:rPr lang="en-GB" sz="1800" i="1" noProof="0" dirty="0"/>
              <a:t>MAPK</a:t>
            </a:r>
            <a:r>
              <a:rPr lang="en-GB" sz="1800" noProof="0" dirty="0"/>
              <a:t>‑pathway genes (12%)</a:t>
            </a:r>
          </a:p>
          <a:p>
            <a:r>
              <a:rPr lang="en-GB" sz="1800" noProof="0" dirty="0"/>
              <a:t>Multiple alterations can coexist in the </a:t>
            </a:r>
            <a:br>
              <a:rPr lang="en-GB" sz="1800" noProof="0" dirty="0"/>
            </a:br>
            <a:r>
              <a:rPr lang="en-GB" sz="1800" noProof="0" dirty="0">
                <a:solidFill>
                  <a:schemeClr val="tx2"/>
                </a:solidFill>
              </a:rPr>
              <a:t>same patient</a:t>
            </a:r>
          </a:p>
        </p:txBody>
      </p:sp>
      <p:sp>
        <p:nvSpPr>
          <p:cNvPr id="9" name="Content Placeholder 8">
            <a:extLst>
              <a:ext uri="{FF2B5EF4-FFF2-40B4-BE49-F238E27FC236}">
                <a16:creationId xmlns:a16="http://schemas.microsoft.com/office/drawing/2014/main" id="{2ED48103-9E9D-269D-9934-29B878E6B146}"/>
              </a:ext>
            </a:extLst>
          </p:cNvPr>
          <p:cNvSpPr>
            <a:spLocks noGrp="1"/>
          </p:cNvSpPr>
          <p:nvPr>
            <p:ph sz="quarter" idx="15"/>
          </p:nvPr>
        </p:nvSpPr>
        <p:spPr/>
        <p:txBody>
          <a:bodyPr anchor="b" anchorCtr="0"/>
          <a:lstStyle/>
          <a:p>
            <a:r>
              <a:rPr lang="en-GB" sz="1100" noProof="0" dirty="0"/>
              <a:t>BoR, best overall response; NA, not applicable; PD, progressive disease; PR, partial response; pts, patients; SD, stable disease; TKD, tyrosine kinase domain</a:t>
            </a:r>
          </a:p>
          <a:p>
            <a:r>
              <a:rPr lang="en-GB" sz="1100" noProof="0" dirty="0"/>
              <a:t>Le X, et al. Abstract MO12.04, WCLC 2026 (Oral presentation)</a:t>
            </a:r>
          </a:p>
        </p:txBody>
      </p:sp>
      <p:sp>
        <p:nvSpPr>
          <p:cNvPr id="2" name="Slide Number Placeholder 1">
            <a:extLst>
              <a:ext uri="{FF2B5EF4-FFF2-40B4-BE49-F238E27FC236}">
                <a16:creationId xmlns:a16="http://schemas.microsoft.com/office/drawing/2014/main" id="{807FF48F-5D6A-61F7-4289-06A12CFC0C1D}"/>
              </a:ext>
            </a:extLst>
          </p:cNvPr>
          <p:cNvSpPr>
            <a:spLocks noGrp="1"/>
          </p:cNvSpPr>
          <p:nvPr>
            <p:ph type="sldNum" sz="quarter" idx="4"/>
          </p:nvPr>
        </p:nvSpPr>
        <p:spPr/>
        <p:txBody>
          <a:bodyPr/>
          <a:lstStyle/>
          <a:p>
            <a:fld id="{FCE43C0F-8A7B-3A4B-9DB5-B3472E36E833}" type="slidenum">
              <a:rPr lang="en-GB" noProof="0" smtClean="0"/>
              <a:pPr/>
              <a:t>13</a:t>
            </a:fld>
            <a:endParaRPr lang="en-GB" noProof="0" dirty="0"/>
          </a:p>
        </p:txBody>
      </p:sp>
      <p:graphicFrame>
        <p:nvGraphicFramePr>
          <p:cNvPr id="13" name="Table 12">
            <a:extLst>
              <a:ext uri="{FF2B5EF4-FFF2-40B4-BE49-F238E27FC236}">
                <a16:creationId xmlns:a16="http://schemas.microsoft.com/office/drawing/2014/main" id="{4B10645E-B190-2AAC-5445-4B694F91E979}"/>
              </a:ext>
            </a:extLst>
          </p:cNvPr>
          <p:cNvGraphicFramePr>
            <a:graphicFrameLocks noGrp="1"/>
          </p:cNvGraphicFramePr>
          <p:nvPr>
            <p:extLst>
              <p:ext uri="{D42A27DB-BD31-4B8C-83A1-F6EECF244321}">
                <p14:modId xmlns:p14="http://schemas.microsoft.com/office/powerpoint/2010/main" val="3662079277"/>
              </p:ext>
            </p:extLst>
          </p:nvPr>
        </p:nvGraphicFramePr>
        <p:xfrm>
          <a:off x="5879976" y="1611600"/>
          <a:ext cx="5760645" cy="3109920"/>
        </p:xfrm>
        <a:graphic>
          <a:graphicData uri="http://schemas.openxmlformats.org/drawingml/2006/table">
            <a:tbl>
              <a:tblPr>
                <a:tableStyleId>{5C22544A-7EE6-4342-B048-85BDC9FD1C3A}</a:tableStyleId>
              </a:tblPr>
              <a:tblGrid>
                <a:gridCol w="174565">
                  <a:extLst>
                    <a:ext uri="{9D8B030D-6E8A-4147-A177-3AD203B41FA5}">
                      <a16:colId xmlns:a16="http://schemas.microsoft.com/office/drawing/2014/main" val="4103434188"/>
                    </a:ext>
                  </a:extLst>
                </a:gridCol>
                <a:gridCol w="174565">
                  <a:extLst>
                    <a:ext uri="{9D8B030D-6E8A-4147-A177-3AD203B41FA5}">
                      <a16:colId xmlns:a16="http://schemas.microsoft.com/office/drawing/2014/main" val="437128951"/>
                    </a:ext>
                  </a:extLst>
                </a:gridCol>
                <a:gridCol w="174565">
                  <a:extLst>
                    <a:ext uri="{9D8B030D-6E8A-4147-A177-3AD203B41FA5}">
                      <a16:colId xmlns:a16="http://schemas.microsoft.com/office/drawing/2014/main" val="1449198201"/>
                    </a:ext>
                  </a:extLst>
                </a:gridCol>
                <a:gridCol w="174565">
                  <a:extLst>
                    <a:ext uri="{9D8B030D-6E8A-4147-A177-3AD203B41FA5}">
                      <a16:colId xmlns:a16="http://schemas.microsoft.com/office/drawing/2014/main" val="197341518"/>
                    </a:ext>
                  </a:extLst>
                </a:gridCol>
                <a:gridCol w="174565">
                  <a:extLst>
                    <a:ext uri="{9D8B030D-6E8A-4147-A177-3AD203B41FA5}">
                      <a16:colId xmlns:a16="http://schemas.microsoft.com/office/drawing/2014/main" val="930681171"/>
                    </a:ext>
                  </a:extLst>
                </a:gridCol>
                <a:gridCol w="174565">
                  <a:extLst>
                    <a:ext uri="{9D8B030D-6E8A-4147-A177-3AD203B41FA5}">
                      <a16:colId xmlns:a16="http://schemas.microsoft.com/office/drawing/2014/main" val="3909511663"/>
                    </a:ext>
                  </a:extLst>
                </a:gridCol>
                <a:gridCol w="174565">
                  <a:extLst>
                    <a:ext uri="{9D8B030D-6E8A-4147-A177-3AD203B41FA5}">
                      <a16:colId xmlns:a16="http://schemas.microsoft.com/office/drawing/2014/main" val="3783918906"/>
                    </a:ext>
                  </a:extLst>
                </a:gridCol>
                <a:gridCol w="174565">
                  <a:extLst>
                    <a:ext uri="{9D8B030D-6E8A-4147-A177-3AD203B41FA5}">
                      <a16:colId xmlns:a16="http://schemas.microsoft.com/office/drawing/2014/main" val="2938929269"/>
                    </a:ext>
                  </a:extLst>
                </a:gridCol>
                <a:gridCol w="174565">
                  <a:extLst>
                    <a:ext uri="{9D8B030D-6E8A-4147-A177-3AD203B41FA5}">
                      <a16:colId xmlns:a16="http://schemas.microsoft.com/office/drawing/2014/main" val="4097748150"/>
                    </a:ext>
                  </a:extLst>
                </a:gridCol>
                <a:gridCol w="174565">
                  <a:extLst>
                    <a:ext uri="{9D8B030D-6E8A-4147-A177-3AD203B41FA5}">
                      <a16:colId xmlns:a16="http://schemas.microsoft.com/office/drawing/2014/main" val="544449275"/>
                    </a:ext>
                  </a:extLst>
                </a:gridCol>
                <a:gridCol w="174565">
                  <a:extLst>
                    <a:ext uri="{9D8B030D-6E8A-4147-A177-3AD203B41FA5}">
                      <a16:colId xmlns:a16="http://schemas.microsoft.com/office/drawing/2014/main" val="3750186289"/>
                    </a:ext>
                  </a:extLst>
                </a:gridCol>
                <a:gridCol w="174565">
                  <a:extLst>
                    <a:ext uri="{9D8B030D-6E8A-4147-A177-3AD203B41FA5}">
                      <a16:colId xmlns:a16="http://schemas.microsoft.com/office/drawing/2014/main" val="3272636692"/>
                    </a:ext>
                  </a:extLst>
                </a:gridCol>
                <a:gridCol w="174565">
                  <a:extLst>
                    <a:ext uri="{9D8B030D-6E8A-4147-A177-3AD203B41FA5}">
                      <a16:colId xmlns:a16="http://schemas.microsoft.com/office/drawing/2014/main" val="2069745056"/>
                    </a:ext>
                  </a:extLst>
                </a:gridCol>
                <a:gridCol w="174565">
                  <a:extLst>
                    <a:ext uri="{9D8B030D-6E8A-4147-A177-3AD203B41FA5}">
                      <a16:colId xmlns:a16="http://schemas.microsoft.com/office/drawing/2014/main" val="1582335769"/>
                    </a:ext>
                  </a:extLst>
                </a:gridCol>
                <a:gridCol w="174565">
                  <a:extLst>
                    <a:ext uri="{9D8B030D-6E8A-4147-A177-3AD203B41FA5}">
                      <a16:colId xmlns:a16="http://schemas.microsoft.com/office/drawing/2014/main" val="3044564310"/>
                    </a:ext>
                  </a:extLst>
                </a:gridCol>
                <a:gridCol w="174565">
                  <a:extLst>
                    <a:ext uri="{9D8B030D-6E8A-4147-A177-3AD203B41FA5}">
                      <a16:colId xmlns:a16="http://schemas.microsoft.com/office/drawing/2014/main" val="1390569428"/>
                    </a:ext>
                  </a:extLst>
                </a:gridCol>
                <a:gridCol w="174565">
                  <a:extLst>
                    <a:ext uri="{9D8B030D-6E8A-4147-A177-3AD203B41FA5}">
                      <a16:colId xmlns:a16="http://schemas.microsoft.com/office/drawing/2014/main" val="883014190"/>
                    </a:ext>
                  </a:extLst>
                </a:gridCol>
                <a:gridCol w="174565">
                  <a:extLst>
                    <a:ext uri="{9D8B030D-6E8A-4147-A177-3AD203B41FA5}">
                      <a16:colId xmlns:a16="http://schemas.microsoft.com/office/drawing/2014/main" val="2423905864"/>
                    </a:ext>
                  </a:extLst>
                </a:gridCol>
                <a:gridCol w="174565">
                  <a:extLst>
                    <a:ext uri="{9D8B030D-6E8A-4147-A177-3AD203B41FA5}">
                      <a16:colId xmlns:a16="http://schemas.microsoft.com/office/drawing/2014/main" val="4113330484"/>
                    </a:ext>
                  </a:extLst>
                </a:gridCol>
                <a:gridCol w="174565">
                  <a:extLst>
                    <a:ext uri="{9D8B030D-6E8A-4147-A177-3AD203B41FA5}">
                      <a16:colId xmlns:a16="http://schemas.microsoft.com/office/drawing/2014/main" val="3163363471"/>
                    </a:ext>
                  </a:extLst>
                </a:gridCol>
                <a:gridCol w="174565">
                  <a:extLst>
                    <a:ext uri="{9D8B030D-6E8A-4147-A177-3AD203B41FA5}">
                      <a16:colId xmlns:a16="http://schemas.microsoft.com/office/drawing/2014/main" val="4218038049"/>
                    </a:ext>
                  </a:extLst>
                </a:gridCol>
                <a:gridCol w="174565">
                  <a:extLst>
                    <a:ext uri="{9D8B030D-6E8A-4147-A177-3AD203B41FA5}">
                      <a16:colId xmlns:a16="http://schemas.microsoft.com/office/drawing/2014/main" val="2350103633"/>
                    </a:ext>
                  </a:extLst>
                </a:gridCol>
                <a:gridCol w="174565">
                  <a:extLst>
                    <a:ext uri="{9D8B030D-6E8A-4147-A177-3AD203B41FA5}">
                      <a16:colId xmlns:a16="http://schemas.microsoft.com/office/drawing/2014/main" val="846119163"/>
                    </a:ext>
                  </a:extLst>
                </a:gridCol>
                <a:gridCol w="174565">
                  <a:extLst>
                    <a:ext uri="{9D8B030D-6E8A-4147-A177-3AD203B41FA5}">
                      <a16:colId xmlns:a16="http://schemas.microsoft.com/office/drawing/2014/main" val="3433863613"/>
                    </a:ext>
                  </a:extLst>
                </a:gridCol>
                <a:gridCol w="174565">
                  <a:extLst>
                    <a:ext uri="{9D8B030D-6E8A-4147-A177-3AD203B41FA5}">
                      <a16:colId xmlns:a16="http://schemas.microsoft.com/office/drawing/2014/main" val="1658837416"/>
                    </a:ext>
                  </a:extLst>
                </a:gridCol>
                <a:gridCol w="174565">
                  <a:extLst>
                    <a:ext uri="{9D8B030D-6E8A-4147-A177-3AD203B41FA5}">
                      <a16:colId xmlns:a16="http://schemas.microsoft.com/office/drawing/2014/main" val="641960819"/>
                    </a:ext>
                  </a:extLst>
                </a:gridCol>
                <a:gridCol w="174565">
                  <a:extLst>
                    <a:ext uri="{9D8B030D-6E8A-4147-A177-3AD203B41FA5}">
                      <a16:colId xmlns:a16="http://schemas.microsoft.com/office/drawing/2014/main" val="440517235"/>
                    </a:ext>
                  </a:extLst>
                </a:gridCol>
                <a:gridCol w="174565">
                  <a:extLst>
                    <a:ext uri="{9D8B030D-6E8A-4147-A177-3AD203B41FA5}">
                      <a16:colId xmlns:a16="http://schemas.microsoft.com/office/drawing/2014/main" val="517155785"/>
                    </a:ext>
                  </a:extLst>
                </a:gridCol>
                <a:gridCol w="174565">
                  <a:extLst>
                    <a:ext uri="{9D8B030D-6E8A-4147-A177-3AD203B41FA5}">
                      <a16:colId xmlns:a16="http://schemas.microsoft.com/office/drawing/2014/main" val="627301977"/>
                    </a:ext>
                  </a:extLst>
                </a:gridCol>
                <a:gridCol w="174565">
                  <a:extLst>
                    <a:ext uri="{9D8B030D-6E8A-4147-A177-3AD203B41FA5}">
                      <a16:colId xmlns:a16="http://schemas.microsoft.com/office/drawing/2014/main" val="3516116795"/>
                    </a:ext>
                  </a:extLst>
                </a:gridCol>
                <a:gridCol w="174565">
                  <a:extLst>
                    <a:ext uri="{9D8B030D-6E8A-4147-A177-3AD203B41FA5}">
                      <a16:colId xmlns:a16="http://schemas.microsoft.com/office/drawing/2014/main" val="2895812196"/>
                    </a:ext>
                  </a:extLst>
                </a:gridCol>
                <a:gridCol w="174565">
                  <a:extLst>
                    <a:ext uri="{9D8B030D-6E8A-4147-A177-3AD203B41FA5}">
                      <a16:colId xmlns:a16="http://schemas.microsoft.com/office/drawing/2014/main" val="3807621609"/>
                    </a:ext>
                  </a:extLst>
                </a:gridCol>
                <a:gridCol w="174565">
                  <a:extLst>
                    <a:ext uri="{9D8B030D-6E8A-4147-A177-3AD203B41FA5}">
                      <a16:colId xmlns:a16="http://schemas.microsoft.com/office/drawing/2014/main" val="2735338395"/>
                    </a:ext>
                  </a:extLst>
                </a:gridCol>
              </a:tblGrid>
              <a:tr h="115213">
                <a:tc>
                  <a:txBody>
                    <a:bodyPr/>
                    <a:lstStyle/>
                    <a:p>
                      <a:pPr algn="ctr"/>
                      <a:r>
                        <a:rPr lang="en-GB" sz="800" noProof="0" dirty="0"/>
                        <a:t>1</a:t>
                      </a:r>
                    </a:p>
                  </a:txBody>
                  <a:tcPr marL="0" marR="0" marT="9720" marB="972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00735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08569456"/>
                  </a:ext>
                </a:extLst>
              </a:tr>
              <a:tr h="115213">
                <a:tc>
                  <a:txBody>
                    <a:bodyPr/>
                    <a:lstStyle/>
                    <a:p>
                      <a:pPr algn="ctr"/>
                      <a:r>
                        <a:rPr lang="en-GB" sz="800" noProof="0" dirty="0"/>
                        <a:t>2</a:t>
                      </a:r>
                    </a:p>
                  </a:txBody>
                  <a:tcPr marL="0" marR="0" marT="9720" marB="972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00735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85996457"/>
                  </a:ext>
                </a:extLst>
              </a:tr>
              <a:tr h="115213">
                <a:tc>
                  <a:txBody>
                    <a:bodyPr/>
                    <a:lstStyle/>
                    <a:p>
                      <a:pPr algn="ctr"/>
                      <a:r>
                        <a:rPr lang="en-GB" sz="800" noProof="0" dirty="0"/>
                        <a:t>3</a:t>
                      </a:r>
                    </a:p>
                  </a:txBody>
                  <a:tcPr marL="0" marR="0" marT="9720" marB="972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00735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56416990"/>
                  </a:ext>
                </a:extLst>
              </a:tr>
              <a:tr h="115213">
                <a:tc>
                  <a:txBody>
                    <a:bodyPr/>
                    <a:lstStyle/>
                    <a:p>
                      <a:pPr algn="ctr"/>
                      <a:r>
                        <a:rPr lang="en-GB" sz="800" noProof="0" dirty="0"/>
                        <a:t>4</a:t>
                      </a:r>
                    </a:p>
                  </a:txBody>
                  <a:tcPr marL="0" marR="0" marT="9720" marB="972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00735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78335730"/>
                  </a:ext>
                </a:extLst>
              </a:tr>
              <a:tr h="115213">
                <a:tc>
                  <a:txBody>
                    <a:bodyPr/>
                    <a:lstStyle/>
                    <a:p>
                      <a:pPr algn="ctr"/>
                      <a:r>
                        <a:rPr lang="en-GB" sz="800" noProof="0" dirty="0"/>
                        <a:t>5</a:t>
                      </a:r>
                    </a:p>
                  </a:txBody>
                  <a:tcPr marL="0" marR="0" marT="9720" marB="972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00735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11474537"/>
                  </a:ext>
                </a:extLst>
              </a:tr>
              <a:tr h="115213">
                <a:tc>
                  <a:txBody>
                    <a:bodyPr/>
                    <a:lstStyle/>
                    <a:p>
                      <a:pPr algn="ctr"/>
                      <a:r>
                        <a:rPr lang="en-GB" sz="800" noProof="0" dirty="0"/>
                        <a:t>6</a:t>
                      </a:r>
                    </a:p>
                  </a:txBody>
                  <a:tcPr marL="0" marR="0" marT="9720" marB="972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00735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7661205"/>
                  </a:ext>
                </a:extLst>
              </a:tr>
              <a:tr h="115213">
                <a:tc>
                  <a:txBody>
                    <a:bodyPr/>
                    <a:lstStyle/>
                    <a:p>
                      <a:pPr algn="ctr"/>
                      <a:r>
                        <a:rPr lang="en-GB" sz="800" noProof="0" dirty="0"/>
                        <a:t>7</a:t>
                      </a:r>
                    </a:p>
                  </a:txBody>
                  <a:tcPr marL="0" marR="0" marT="9720" marB="972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D050"/>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91721145"/>
                  </a:ext>
                </a:extLst>
              </a:tr>
              <a:tr h="115213">
                <a:tc>
                  <a:txBody>
                    <a:bodyPr/>
                    <a:lstStyle/>
                    <a:p>
                      <a:pPr algn="ctr"/>
                      <a:r>
                        <a:rPr lang="en-GB" sz="800" noProof="0" dirty="0"/>
                        <a:t>8</a:t>
                      </a:r>
                    </a:p>
                  </a:txBody>
                  <a:tcPr marL="0" marR="0" marT="9720" marB="972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00735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68006615"/>
                  </a:ext>
                </a:extLst>
              </a:tr>
              <a:tr h="115213">
                <a:tc>
                  <a:txBody>
                    <a:bodyPr/>
                    <a:lstStyle/>
                    <a:p>
                      <a:pPr algn="ctr"/>
                      <a:r>
                        <a:rPr lang="en-GB" sz="800" noProof="0" dirty="0"/>
                        <a:t>9</a:t>
                      </a:r>
                    </a:p>
                  </a:txBody>
                  <a:tcPr marL="0" marR="0" marT="9720" marB="972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00735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58552777"/>
                  </a:ext>
                </a:extLst>
              </a:tr>
              <a:tr h="115213">
                <a:tc>
                  <a:txBody>
                    <a:bodyPr/>
                    <a:lstStyle/>
                    <a:p>
                      <a:pPr algn="ctr"/>
                      <a:r>
                        <a:rPr lang="en-GB" sz="800" noProof="0" dirty="0"/>
                        <a:t>10</a:t>
                      </a:r>
                    </a:p>
                  </a:txBody>
                  <a:tcPr marL="0" marR="0" marT="9720" marB="972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00735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91993488"/>
                  </a:ext>
                </a:extLst>
              </a:tr>
              <a:tr h="115213">
                <a:tc>
                  <a:txBody>
                    <a:bodyPr/>
                    <a:lstStyle/>
                    <a:p>
                      <a:pPr algn="ctr"/>
                      <a:r>
                        <a:rPr lang="en-GB" sz="800" noProof="0" dirty="0"/>
                        <a:t>11</a:t>
                      </a:r>
                    </a:p>
                  </a:txBody>
                  <a:tcPr marL="0" marR="0" marT="9720" marB="972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00735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00000"/>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00000"/>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0263840"/>
                  </a:ext>
                </a:extLst>
              </a:tr>
              <a:tr h="115213">
                <a:tc>
                  <a:txBody>
                    <a:bodyPr/>
                    <a:lstStyle/>
                    <a:p>
                      <a:pPr algn="ctr"/>
                      <a:r>
                        <a:rPr lang="en-GB" sz="800" noProof="0" dirty="0"/>
                        <a:t>12</a:t>
                      </a:r>
                    </a:p>
                  </a:txBody>
                  <a:tcPr marL="0" marR="0" marT="9720" marB="972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00735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08494385"/>
                  </a:ext>
                </a:extLst>
              </a:tr>
              <a:tr h="115213">
                <a:tc>
                  <a:txBody>
                    <a:bodyPr/>
                    <a:lstStyle/>
                    <a:p>
                      <a:pPr algn="ctr"/>
                      <a:r>
                        <a:rPr lang="en-GB" sz="800" noProof="0" dirty="0"/>
                        <a:t>13</a:t>
                      </a:r>
                    </a:p>
                  </a:txBody>
                  <a:tcPr marL="0" marR="0" marT="9720" marB="972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00735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3"/>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00000"/>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19946888"/>
                  </a:ext>
                </a:extLst>
              </a:tr>
              <a:tr h="115213">
                <a:tc>
                  <a:txBody>
                    <a:bodyPr/>
                    <a:lstStyle/>
                    <a:p>
                      <a:pPr algn="ctr"/>
                      <a:r>
                        <a:rPr lang="en-GB" sz="800" noProof="0" dirty="0"/>
                        <a:t>14</a:t>
                      </a:r>
                    </a:p>
                  </a:txBody>
                  <a:tcPr marL="0" marR="0" marT="9720" marB="972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00735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00000"/>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62354683"/>
                  </a:ext>
                </a:extLst>
              </a:tr>
              <a:tr h="115213">
                <a:tc>
                  <a:txBody>
                    <a:bodyPr/>
                    <a:lstStyle/>
                    <a:p>
                      <a:pPr algn="ctr"/>
                      <a:r>
                        <a:rPr lang="en-GB" sz="800" noProof="0" dirty="0"/>
                        <a:t>15</a:t>
                      </a:r>
                    </a:p>
                  </a:txBody>
                  <a:tcPr marL="0" marR="0" marT="9720" marB="972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00B050"/>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00000"/>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7030A0"/>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7030A0"/>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7030A0"/>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7030A0"/>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9288855"/>
                  </a:ext>
                </a:extLst>
              </a:tr>
              <a:tr h="115213">
                <a:tc>
                  <a:txBody>
                    <a:bodyPr/>
                    <a:lstStyle/>
                    <a:p>
                      <a:pPr algn="ctr"/>
                      <a:r>
                        <a:rPr lang="en-GB" sz="800" noProof="0" dirty="0"/>
                        <a:t>16</a:t>
                      </a:r>
                    </a:p>
                  </a:txBody>
                  <a:tcPr marL="0" marR="0" marT="9720" marB="972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00B050"/>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31422294"/>
                  </a:ext>
                </a:extLst>
              </a:tr>
              <a:tr h="115213">
                <a:tc>
                  <a:txBody>
                    <a:bodyPr/>
                    <a:lstStyle/>
                    <a:p>
                      <a:pPr algn="ctr"/>
                      <a:r>
                        <a:rPr lang="en-GB" sz="800" noProof="0" dirty="0"/>
                        <a:t>17</a:t>
                      </a:r>
                    </a:p>
                  </a:txBody>
                  <a:tcPr marL="0" marR="0" marT="9720" marB="972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00B050"/>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00000"/>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95823392"/>
                  </a:ext>
                </a:extLst>
              </a:tr>
              <a:tr h="115213">
                <a:tc>
                  <a:txBody>
                    <a:bodyPr/>
                    <a:lstStyle/>
                    <a:p>
                      <a:pPr algn="ctr"/>
                      <a:r>
                        <a:rPr lang="en-GB" sz="800" noProof="0" dirty="0"/>
                        <a:t>18</a:t>
                      </a:r>
                    </a:p>
                  </a:txBody>
                  <a:tcPr marL="0" marR="0" marT="9720" marB="972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D050"/>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00000"/>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39770409"/>
                  </a:ext>
                </a:extLst>
              </a:tr>
              <a:tr h="115213">
                <a:tc>
                  <a:txBody>
                    <a:bodyPr/>
                    <a:lstStyle/>
                    <a:p>
                      <a:pPr algn="ctr"/>
                      <a:r>
                        <a:rPr lang="en-GB" sz="800" noProof="0" dirty="0"/>
                        <a:t>19</a:t>
                      </a:r>
                    </a:p>
                  </a:txBody>
                  <a:tcPr marL="0" marR="0" marT="9720" marB="972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00735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47353202"/>
                  </a:ext>
                </a:extLst>
              </a:tr>
              <a:tr h="115213">
                <a:tc>
                  <a:txBody>
                    <a:bodyPr/>
                    <a:lstStyle/>
                    <a:p>
                      <a:pPr algn="ctr"/>
                      <a:r>
                        <a:rPr lang="en-GB" sz="800" noProof="0" dirty="0"/>
                        <a:t>20</a:t>
                      </a:r>
                    </a:p>
                  </a:txBody>
                  <a:tcPr marL="0" marR="0" marT="9720" marB="972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00735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7030A0"/>
                    </a:solidFill>
                  </a:tcPr>
                </a:tc>
                <a:extLst>
                  <a:ext uri="{0D108BD9-81ED-4DB2-BD59-A6C34878D82A}">
                    <a16:rowId xmlns:a16="http://schemas.microsoft.com/office/drawing/2014/main" val="3350297649"/>
                  </a:ext>
                </a:extLst>
              </a:tr>
              <a:tr h="115213">
                <a:tc>
                  <a:txBody>
                    <a:bodyPr/>
                    <a:lstStyle/>
                    <a:p>
                      <a:pPr algn="ctr"/>
                      <a:r>
                        <a:rPr lang="en-GB" sz="800" noProof="0" dirty="0"/>
                        <a:t>21</a:t>
                      </a:r>
                    </a:p>
                  </a:txBody>
                  <a:tcPr marL="0" marR="0" marT="9720" marB="972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00735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00000"/>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64315502"/>
                  </a:ext>
                </a:extLst>
              </a:tr>
              <a:tr h="115213">
                <a:tc>
                  <a:txBody>
                    <a:bodyPr/>
                    <a:lstStyle/>
                    <a:p>
                      <a:pPr algn="ctr"/>
                      <a:r>
                        <a:rPr lang="en-GB" sz="800" noProof="0" dirty="0"/>
                        <a:t>22</a:t>
                      </a:r>
                    </a:p>
                  </a:txBody>
                  <a:tcPr marL="0" marR="0" marT="9720" marB="972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D050"/>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en-GB" sz="800" noProof="0" dirty="0"/>
                    </a:p>
                  </a:txBody>
                  <a:tcPr marL="0" marR="0" marT="3600" marB="36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038074"/>
                  </a:ext>
                </a:extLst>
              </a:tr>
            </a:tbl>
          </a:graphicData>
        </a:graphic>
      </p:graphicFrame>
      <p:sp>
        <p:nvSpPr>
          <p:cNvPr id="18" name="Google Shape;392;p10">
            <a:extLst>
              <a:ext uri="{FF2B5EF4-FFF2-40B4-BE49-F238E27FC236}">
                <a16:creationId xmlns:a16="http://schemas.microsoft.com/office/drawing/2014/main" id="{E8027E1D-1B3F-BC33-E589-B04F0EC31FE8}"/>
              </a:ext>
            </a:extLst>
          </p:cNvPr>
          <p:cNvSpPr/>
          <p:nvPr/>
        </p:nvSpPr>
        <p:spPr>
          <a:xfrm rot="16200000">
            <a:off x="5543600" y="3003416"/>
            <a:ext cx="384721" cy="144014"/>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0" tIns="0" rIns="0" bIns="0" anchor="t" anchorCtr="0">
            <a:spAutoFit/>
          </a:bodyPr>
          <a:lstStyle/>
          <a:p>
            <a:pPr>
              <a:lnSpc>
                <a:spcPct val="104000"/>
              </a:lnSpc>
            </a:pPr>
            <a:r>
              <a:rPr lang="en-GB" sz="900" b="1" noProof="0" dirty="0">
                <a:latin typeface="Arial" panose="020B0604020202020204" pitchFamily="34" charset="0"/>
                <a:ea typeface="Calibri"/>
                <a:cs typeface="Arial" panose="020B0604020202020204" pitchFamily="34" charset="0"/>
                <a:sym typeface="Calibri"/>
              </a:rPr>
              <a:t>Patient</a:t>
            </a:r>
          </a:p>
        </p:txBody>
      </p:sp>
      <p:sp>
        <p:nvSpPr>
          <p:cNvPr id="21" name="Google Shape;392;p10">
            <a:extLst>
              <a:ext uri="{FF2B5EF4-FFF2-40B4-BE49-F238E27FC236}">
                <a16:creationId xmlns:a16="http://schemas.microsoft.com/office/drawing/2014/main" id="{49543419-16B6-D755-FF7B-738982A9A616}"/>
              </a:ext>
            </a:extLst>
          </p:cNvPr>
          <p:cNvSpPr/>
          <p:nvPr/>
        </p:nvSpPr>
        <p:spPr>
          <a:xfrm rot="-2700000">
            <a:off x="5886797" y="4872417"/>
            <a:ext cx="293350" cy="112018"/>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0" tIns="0" rIns="0" bIns="0" anchor="t" anchorCtr="0">
            <a:spAutoFit/>
          </a:bodyPr>
          <a:lstStyle/>
          <a:p>
            <a:pPr algn="r">
              <a:lnSpc>
                <a:spcPct val="104000"/>
              </a:lnSpc>
            </a:pPr>
            <a:r>
              <a:rPr lang="en-GB" sz="700" b="1" noProof="0" dirty="0">
                <a:latin typeface="Arial" panose="020B0604020202020204" pitchFamily="34" charset="0"/>
                <a:ea typeface="Calibri"/>
                <a:cs typeface="Arial" panose="020B0604020202020204" pitchFamily="34" charset="0"/>
                <a:sym typeface="Calibri"/>
              </a:rPr>
              <a:t>Cohort</a:t>
            </a:r>
          </a:p>
        </p:txBody>
      </p:sp>
      <p:sp>
        <p:nvSpPr>
          <p:cNvPr id="24" name="Google Shape;392;p10">
            <a:extLst>
              <a:ext uri="{FF2B5EF4-FFF2-40B4-BE49-F238E27FC236}">
                <a16:creationId xmlns:a16="http://schemas.microsoft.com/office/drawing/2014/main" id="{C59022C4-31C1-59E8-EFB0-A0693EF83F73}"/>
              </a:ext>
            </a:extLst>
          </p:cNvPr>
          <p:cNvSpPr/>
          <p:nvPr/>
        </p:nvSpPr>
        <p:spPr>
          <a:xfrm rot="-2700000">
            <a:off x="6175307" y="4994862"/>
            <a:ext cx="642804" cy="183127"/>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0" tIns="0" rIns="0" bIns="0" anchor="t" anchorCtr="0">
            <a:spAutoFit/>
          </a:bodyPr>
          <a:lstStyle/>
          <a:p>
            <a:pPr algn="ctr">
              <a:lnSpc>
                <a:spcPct val="85000"/>
              </a:lnSpc>
            </a:pPr>
            <a:r>
              <a:rPr lang="en-GB" sz="700" b="1" noProof="0" dirty="0">
                <a:latin typeface="Arial" panose="020B0604020202020204" pitchFamily="34" charset="0"/>
                <a:ea typeface="Calibri"/>
                <a:cs typeface="Arial" panose="020B0604020202020204" pitchFamily="34" charset="0"/>
                <a:sym typeface="Calibri"/>
              </a:rPr>
              <a:t>HER2 mutation</a:t>
            </a:r>
            <a:br>
              <a:rPr lang="en-GB" sz="700" b="1" noProof="0" dirty="0">
                <a:latin typeface="Arial" panose="020B0604020202020204" pitchFamily="34" charset="0"/>
                <a:ea typeface="Calibri"/>
                <a:cs typeface="Arial" panose="020B0604020202020204" pitchFamily="34" charset="0"/>
                <a:sym typeface="Calibri"/>
              </a:rPr>
            </a:br>
            <a:r>
              <a:rPr lang="en-GB" sz="700" b="1" noProof="0" dirty="0">
                <a:latin typeface="Arial" panose="020B0604020202020204" pitchFamily="34" charset="0"/>
                <a:ea typeface="Calibri"/>
                <a:cs typeface="Arial" panose="020B0604020202020204" pitchFamily="34" charset="0"/>
                <a:sym typeface="Calibri"/>
              </a:rPr>
              <a:t>domain</a:t>
            </a:r>
          </a:p>
        </p:txBody>
      </p:sp>
      <p:sp>
        <p:nvSpPr>
          <p:cNvPr id="26" name="Google Shape;392;p10">
            <a:extLst>
              <a:ext uri="{FF2B5EF4-FFF2-40B4-BE49-F238E27FC236}">
                <a16:creationId xmlns:a16="http://schemas.microsoft.com/office/drawing/2014/main" id="{8A831BC6-C1AE-E7A4-9E30-B0C10F9680DD}"/>
              </a:ext>
            </a:extLst>
          </p:cNvPr>
          <p:cNvSpPr/>
          <p:nvPr/>
        </p:nvSpPr>
        <p:spPr>
          <a:xfrm rot="-2700000">
            <a:off x="5937182" y="5005718"/>
            <a:ext cx="642804" cy="91564"/>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0" tIns="0" rIns="0" bIns="0" anchor="t" anchorCtr="0">
            <a:spAutoFit/>
          </a:bodyPr>
          <a:lstStyle/>
          <a:p>
            <a:pPr algn="ctr">
              <a:lnSpc>
                <a:spcPct val="85000"/>
              </a:lnSpc>
            </a:pPr>
            <a:r>
              <a:rPr lang="en-GB" sz="700" b="1" noProof="0" dirty="0">
                <a:latin typeface="Arial" panose="020B0604020202020204" pitchFamily="34" charset="0"/>
                <a:ea typeface="Calibri"/>
                <a:cs typeface="Arial" panose="020B0604020202020204" pitchFamily="34" charset="0"/>
                <a:sym typeface="Calibri"/>
              </a:rPr>
              <a:t>HER2 mutation</a:t>
            </a:r>
          </a:p>
        </p:txBody>
      </p:sp>
      <p:sp>
        <p:nvSpPr>
          <p:cNvPr id="27" name="Google Shape;392;p10">
            <a:extLst>
              <a:ext uri="{FF2B5EF4-FFF2-40B4-BE49-F238E27FC236}">
                <a16:creationId xmlns:a16="http://schemas.microsoft.com/office/drawing/2014/main" id="{7DA78717-3084-7FBE-40B9-7EB9F331B45B}"/>
              </a:ext>
            </a:extLst>
          </p:cNvPr>
          <p:cNvSpPr/>
          <p:nvPr/>
        </p:nvSpPr>
        <p:spPr>
          <a:xfrm rot="-2700000">
            <a:off x="6141697" y="4836230"/>
            <a:ext cx="182742" cy="112018"/>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0" tIns="0" rIns="0" bIns="0" anchor="t" anchorCtr="0">
            <a:spAutoFit/>
          </a:bodyPr>
          <a:lstStyle/>
          <a:p>
            <a:pPr algn="r">
              <a:lnSpc>
                <a:spcPct val="104000"/>
              </a:lnSpc>
            </a:pPr>
            <a:r>
              <a:rPr lang="en-GB" sz="700" b="1" noProof="0" dirty="0">
                <a:latin typeface="Arial" panose="020B0604020202020204" pitchFamily="34" charset="0"/>
                <a:ea typeface="Calibri"/>
                <a:cs typeface="Arial" panose="020B0604020202020204" pitchFamily="34" charset="0"/>
                <a:sym typeface="Calibri"/>
              </a:rPr>
              <a:t>BoR</a:t>
            </a:r>
          </a:p>
        </p:txBody>
      </p:sp>
      <p:sp>
        <p:nvSpPr>
          <p:cNvPr id="32" name="TextBox 31">
            <a:extLst>
              <a:ext uri="{FF2B5EF4-FFF2-40B4-BE49-F238E27FC236}">
                <a16:creationId xmlns:a16="http://schemas.microsoft.com/office/drawing/2014/main" id="{DBB2C6A4-4FDE-29A6-970B-B2C773E34556}"/>
              </a:ext>
            </a:extLst>
          </p:cNvPr>
          <p:cNvSpPr txBox="1"/>
          <p:nvPr/>
        </p:nvSpPr>
        <p:spPr>
          <a:xfrm>
            <a:off x="7135591" y="1323568"/>
            <a:ext cx="976633" cy="215444"/>
          </a:xfrm>
          <a:prstGeom prst="rect">
            <a:avLst/>
          </a:prstGeom>
          <a:noFill/>
        </p:spPr>
        <p:txBody>
          <a:bodyPr wrap="square" lIns="0" tIns="0" rIns="0" bIns="0" rtlCol="0">
            <a:spAutoFit/>
          </a:bodyPr>
          <a:lstStyle/>
          <a:p>
            <a:pPr algn="ctr"/>
            <a:r>
              <a:rPr lang="en-GB" sz="700" b="1" noProof="0" dirty="0">
                <a:latin typeface="Arial" panose="020B0604020202020204" pitchFamily="34" charset="0"/>
                <a:cs typeface="Arial" panose="020B0604020202020204" pitchFamily="34" charset="0"/>
              </a:rPr>
              <a:t>Acquired</a:t>
            </a:r>
            <a:br>
              <a:rPr lang="en-GB" sz="700" b="1" noProof="0" dirty="0">
                <a:latin typeface="Arial" panose="020B0604020202020204" pitchFamily="34" charset="0"/>
                <a:cs typeface="Arial" panose="020B0604020202020204" pitchFamily="34" charset="0"/>
              </a:rPr>
            </a:br>
            <a:r>
              <a:rPr lang="en-GB" sz="700" b="1" i="1" noProof="0" dirty="0">
                <a:latin typeface="Arial" panose="020B0604020202020204" pitchFamily="34" charset="0"/>
                <a:cs typeface="Arial" panose="020B0604020202020204" pitchFamily="34" charset="0"/>
              </a:rPr>
              <a:t>ERBB2</a:t>
            </a:r>
            <a:r>
              <a:rPr lang="en-GB" sz="700" b="1" noProof="0" dirty="0">
                <a:latin typeface="Arial" panose="020B0604020202020204" pitchFamily="34" charset="0"/>
                <a:cs typeface="Arial" panose="020B0604020202020204" pitchFamily="34" charset="0"/>
              </a:rPr>
              <a:t> alterations</a:t>
            </a:r>
            <a:endParaRPr lang="en-GB" sz="700" noProof="0" dirty="0">
              <a:latin typeface="Arial" panose="020B0604020202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2BBAF405-5B59-8F59-2311-C8C23B4B2A84}"/>
              </a:ext>
            </a:extLst>
          </p:cNvPr>
          <p:cNvSpPr txBox="1"/>
          <p:nvPr/>
        </p:nvSpPr>
        <p:spPr>
          <a:xfrm>
            <a:off x="9233745" y="1323568"/>
            <a:ext cx="2118839" cy="215444"/>
          </a:xfrm>
          <a:prstGeom prst="rect">
            <a:avLst/>
          </a:prstGeom>
          <a:noFill/>
        </p:spPr>
        <p:txBody>
          <a:bodyPr wrap="square" lIns="0" tIns="0" rIns="0" bIns="0" rtlCol="0">
            <a:spAutoFit/>
          </a:bodyPr>
          <a:lstStyle/>
          <a:p>
            <a:pPr algn="ctr"/>
            <a:r>
              <a:rPr lang="en-GB" sz="700" b="1" noProof="0" dirty="0">
                <a:latin typeface="Arial" panose="020B0604020202020204" pitchFamily="34" charset="0"/>
                <a:cs typeface="Arial" panose="020B0604020202020204" pitchFamily="34" charset="0"/>
              </a:rPr>
              <a:t>Acquired</a:t>
            </a:r>
            <a:br>
              <a:rPr lang="en-GB" sz="700" b="1" noProof="0" dirty="0">
                <a:latin typeface="Arial" panose="020B0604020202020204" pitchFamily="34" charset="0"/>
                <a:cs typeface="Arial" panose="020B0604020202020204" pitchFamily="34" charset="0"/>
              </a:rPr>
            </a:br>
            <a:r>
              <a:rPr lang="en-GB" sz="700" b="1" i="1" noProof="0" dirty="0">
                <a:latin typeface="Arial" panose="020B0604020202020204" pitchFamily="34" charset="0"/>
                <a:cs typeface="Arial" panose="020B0604020202020204" pitchFamily="34" charset="0"/>
              </a:rPr>
              <a:t>RTK/RAS/MAPK/PI3K</a:t>
            </a:r>
            <a:r>
              <a:rPr lang="en-GB" sz="700" b="1" noProof="0" dirty="0">
                <a:latin typeface="Arial" panose="020B0604020202020204" pitchFamily="34" charset="0"/>
                <a:cs typeface="Arial" panose="020B0604020202020204" pitchFamily="34" charset="0"/>
              </a:rPr>
              <a:t> alterations</a:t>
            </a:r>
            <a:endParaRPr lang="en-GB" sz="700" noProof="0" dirty="0">
              <a:latin typeface="Arial" panose="020B0604020202020204" pitchFamily="34" charset="0"/>
              <a:cs typeface="Arial" panose="020B0604020202020204" pitchFamily="34" charset="0"/>
            </a:endParaRPr>
          </a:p>
        </p:txBody>
      </p:sp>
      <p:grpSp>
        <p:nvGrpSpPr>
          <p:cNvPr id="50" name="Group 49">
            <a:extLst>
              <a:ext uri="{FF2B5EF4-FFF2-40B4-BE49-F238E27FC236}">
                <a16:creationId xmlns:a16="http://schemas.microsoft.com/office/drawing/2014/main" id="{33456C69-37BB-B61C-8E4B-5B5F0A8F7F54}"/>
              </a:ext>
            </a:extLst>
          </p:cNvPr>
          <p:cNvGrpSpPr/>
          <p:nvPr/>
        </p:nvGrpSpPr>
        <p:grpSpPr>
          <a:xfrm>
            <a:off x="6364500" y="5356016"/>
            <a:ext cx="4680520" cy="720080"/>
            <a:chOff x="5159896" y="5373216"/>
            <a:chExt cx="4680520" cy="720080"/>
          </a:xfrm>
        </p:grpSpPr>
        <p:sp>
          <p:nvSpPr>
            <p:cNvPr id="49" name="Rectangle 48">
              <a:extLst>
                <a:ext uri="{FF2B5EF4-FFF2-40B4-BE49-F238E27FC236}">
                  <a16:creationId xmlns:a16="http://schemas.microsoft.com/office/drawing/2014/main" id="{FA532673-2025-5C0B-C450-02BCD1708F07}"/>
                </a:ext>
              </a:extLst>
            </p:cNvPr>
            <p:cNvSpPr/>
            <p:nvPr/>
          </p:nvSpPr>
          <p:spPr>
            <a:xfrm>
              <a:off x="5159896" y="5373216"/>
              <a:ext cx="4680520" cy="72008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8" name="TextBox 27">
              <a:extLst>
                <a:ext uri="{FF2B5EF4-FFF2-40B4-BE49-F238E27FC236}">
                  <a16:creationId xmlns:a16="http://schemas.microsoft.com/office/drawing/2014/main" id="{A0ABB916-73A0-AA8B-7DCD-BE7CABDDBFA1}"/>
                </a:ext>
              </a:extLst>
            </p:cNvPr>
            <p:cNvSpPr txBox="1"/>
            <p:nvPr/>
          </p:nvSpPr>
          <p:spPr>
            <a:xfrm>
              <a:off x="5250147" y="5432877"/>
              <a:ext cx="2232248" cy="492443"/>
            </a:xfrm>
            <a:prstGeom prst="rect">
              <a:avLst/>
            </a:prstGeom>
            <a:noFill/>
          </p:spPr>
          <p:txBody>
            <a:bodyPr wrap="square" lIns="0" tIns="0" rIns="0" bIns="0" rtlCol="0">
              <a:spAutoFit/>
            </a:bodyPr>
            <a:lstStyle/>
            <a:p>
              <a:r>
                <a:rPr lang="en-GB" sz="800" b="1" noProof="0" dirty="0">
                  <a:latin typeface="Arial" panose="020B0604020202020204" pitchFamily="34" charset="0"/>
                  <a:cs typeface="Arial" panose="020B0604020202020204" pitchFamily="34" charset="0"/>
                </a:rPr>
                <a:t>Alteration type</a:t>
              </a:r>
            </a:p>
            <a:p>
              <a:pPr marL="7938" indent="258763"/>
              <a:r>
                <a:rPr lang="en-GB" sz="800" noProof="0" dirty="0">
                  <a:latin typeface="Arial" panose="020B0604020202020204" pitchFamily="34" charset="0"/>
                  <a:cs typeface="Arial" panose="020B0604020202020204" pitchFamily="34" charset="0"/>
                </a:rPr>
                <a:t>Mutation</a:t>
              </a:r>
            </a:p>
            <a:p>
              <a:pPr marL="7938" indent="258763"/>
              <a:r>
                <a:rPr lang="en-GB" sz="800" noProof="0" dirty="0">
                  <a:latin typeface="Arial" panose="020B0604020202020204" pitchFamily="34" charset="0"/>
                  <a:cs typeface="Arial" panose="020B0604020202020204" pitchFamily="34" charset="0"/>
                </a:rPr>
                <a:t>Amplification</a:t>
              </a:r>
            </a:p>
            <a:p>
              <a:pPr marL="7938" indent="258763"/>
              <a:r>
                <a:rPr lang="en-GB" sz="800" noProof="0" dirty="0">
                  <a:latin typeface="Arial" panose="020B0604020202020204" pitchFamily="34" charset="0"/>
                  <a:cs typeface="Arial" panose="020B0604020202020204" pitchFamily="34" charset="0"/>
                </a:rPr>
                <a:t>Fusion</a:t>
              </a:r>
            </a:p>
          </p:txBody>
        </p:sp>
        <p:sp>
          <p:nvSpPr>
            <p:cNvPr id="29" name="Rectangle 28">
              <a:extLst>
                <a:ext uri="{FF2B5EF4-FFF2-40B4-BE49-F238E27FC236}">
                  <a16:creationId xmlns:a16="http://schemas.microsoft.com/office/drawing/2014/main" id="{133EABD4-1CD7-A12F-417E-D787D51B1577}"/>
                </a:ext>
              </a:extLst>
            </p:cNvPr>
            <p:cNvSpPr/>
            <p:nvPr/>
          </p:nvSpPr>
          <p:spPr>
            <a:xfrm>
              <a:off x="5250147" y="5584733"/>
              <a:ext cx="190313" cy="9875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0" name="Rectangle 29">
              <a:extLst>
                <a:ext uri="{FF2B5EF4-FFF2-40B4-BE49-F238E27FC236}">
                  <a16:creationId xmlns:a16="http://schemas.microsoft.com/office/drawing/2014/main" id="{9F20D346-A8BB-104C-197F-F56FCC501F78}"/>
                </a:ext>
              </a:extLst>
            </p:cNvPr>
            <p:cNvSpPr/>
            <p:nvPr/>
          </p:nvSpPr>
          <p:spPr>
            <a:xfrm>
              <a:off x="5250147" y="5695285"/>
              <a:ext cx="190313" cy="98753"/>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1" name="Rectangle 30">
              <a:extLst>
                <a:ext uri="{FF2B5EF4-FFF2-40B4-BE49-F238E27FC236}">
                  <a16:creationId xmlns:a16="http://schemas.microsoft.com/office/drawing/2014/main" id="{1C8C37AB-2D2F-3FE4-8485-D8BD94EC932A}"/>
                </a:ext>
              </a:extLst>
            </p:cNvPr>
            <p:cNvSpPr/>
            <p:nvPr/>
          </p:nvSpPr>
          <p:spPr>
            <a:xfrm>
              <a:off x="5250147" y="5805837"/>
              <a:ext cx="190313" cy="98753"/>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4" name="TextBox 33">
              <a:extLst>
                <a:ext uri="{FF2B5EF4-FFF2-40B4-BE49-F238E27FC236}">
                  <a16:creationId xmlns:a16="http://schemas.microsoft.com/office/drawing/2014/main" id="{BAF43970-F162-687A-117E-A79A80F67EEC}"/>
                </a:ext>
              </a:extLst>
            </p:cNvPr>
            <p:cNvSpPr txBox="1"/>
            <p:nvPr/>
          </p:nvSpPr>
          <p:spPr>
            <a:xfrm>
              <a:off x="6269744" y="5432877"/>
              <a:ext cx="474328" cy="492443"/>
            </a:xfrm>
            <a:prstGeom prst="rect">
              <a:avLst/>
            </a:prstGeom>
            <a:noFill/>
          </p:spPr>
          <p:txBody>
            <a:bodyPr wrap="square" lIns="0" tIns="0" rIns="0" bIns="0" rtlCol="0">
              <a:spAutoFit/>
            </a:bodyPr>
            <a:lstStyle/>
            <a:p>
              <a:r>
                <a:rPr lang="en-GB" sz="800" b="1" noProof="0" dirty="0">
                  <a:latin typeface="Arial" panose="020B0604020202020204" pitchFamily="34" charset="0"/>
                  <a:cs typeface="Arial" panose="020B0604020202020204" pitchFamily="34" charset="0"/>
                </a:rPr>
                <a:t>Cohort</a:t>
              </a:r>
            </a:p>
            <a:p>
              <a:pPr marL="7938" indent="258763"/>
              <a:r>
                <a:rPr lang="en-GB" sz="800" noProof="0" dirty="0">
                  <a:latin typeface="Arial" panose="020B0604020202020204" pitchFamily="34" charset="0"/>
                  <a:cs typeface="Arial" panose="020B0604020202020204" pitchFamily="34" charset="0"/>
                </a:rPr>
                <a:t>D</a:t>
              </a:r>
            </a:p>
            <a:p>
              <a:pPr marL="7938" indent="258763"/>
              <a:r>
                <a:rPr lang="en-GB" sz="800" noProof="0" dirty="0">
                  <a:latin typeface="Arial" panose="020B0604020202020204" pitchFamily="34" charset="0"/>
                  <a:cs typeface="Arial" panose="020B0604020202020204" pitchFamily="34" charset="0"/>
                </a:rPr>
                <a:t>E</a:t>
              </a:r>
            </a:p>
            <a:p>
              <a:pPr marL="7938" indent="258763"/>
              <a:r>
                <a:rPr lang="en-GB" sz="800" noProof="0" dirty="0">
                  <a:latin typeface="Arial" panose="020B0604020202020204" pitchFamily="34" charset="0"/>
                  <a:cs typeface="Arial" panose="020B0604020202020204" pitchFamily="34" charset="0"/>
                </a:rPr>
                <a:t>F</a:t>
              </a:r>
            </a:p>
          </p:txBody>
        </p:sp>
        <p:sp>
          <p:nvSpPr>
            <p:cNvPr id="35" name="Rectangle 34">
              <a:extLst>
                <a:ext uri="{FF2B5EF4-FFF2-40B4-BE49-F238E27FC236}">
                  <a16:creationId xmlns:a16="http://schemas.microsoft.com/office/drawing/2014/main" id="{54616AC3-3854-1DF6-6B7E-6C8309066EED}"/>
                </a:ext>
              </a:extLst>
            </p:cNvPr>
            <p:cNvSpPr/>
            <p:nvPr/>
          </p:nvSpPr>
          <p:spPr>
            <a:xfrm>
              <a:off x="6269744" y="5584733"/>
              <a:ext cx="190313" cy="98753"/>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6" name="Rectangle 35">
              <a:extLst>
                <a:ext uri="{FF2B5EF4-FFF2-40B4-BE49-F238E27FC236}">
                  <a16:creationId xmlns:a16="http://schemas.microsoft.com/office/drawing/2014/main" id="{E93781F5-E3B0-F874-73D3-027DE8429573}"/>
                </a:ext>
              </a:extLst>
            </p:cNvPr>
            <p:cNvSpPr/>
            <p:nvPr/>
          </p:nvSpPr>
          <p:spPr>
            <a:xfrm>
              <a:off x="6269744" y="5695285"/>
              <a:ext cx="190313" cy="9875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7" name="Rectangle 36">
              <a:extLst>
                <a:ext uri="{FF2B5EF4-FFF2-40B4-BE49-F238E27FC236}">
                  <a16:creationId xmlns:a16="http://schemas.microsoft.com/office/drawing/2014/main" id="{B2C6EE8D-DF6F-A924-9E96-4986C1AC34C8}"/>
                </a:ext>
              </a:extLst>
            </p:cNvPr>
            <p:cNvSpPr/>
            <p:nvPr/>
          </p:nvSpPr>
          <p:spPr>
            <a:xfrm>
              <a:off x="6269744" y="5805837"/>
              <a:ext cx="190313" cy="98753"/>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8" name="TextBox 37">
              <a:extLst>
                <a:ext uri="{FF2B5EF4-FFF2-40B4-BE49-F238E27FC236}">
                  <a16:creationId xmlns:a16="http://schemas.microsoft.com/office/drawing/2014/main" id="{0B66CBC6-68EB-4404-27EF-123A232F6724}"/>
                </a:ext>
              </a:extLst>
            </p:cNvPr>
            <p:cNvSpPr txBox="1"/>
            <p:nvPr/>
          </p:nvSpPr>
          <p:spPr>
            <a:xfrm>
              <a:off x="6803818" y="5432877"/>
              <a:ext cx="474328" cy="492443"/>
            </a:xfrm>
            <a:prstGeom prst="rect">
              <a:avLst/>
            </a:prstGeom>
            <a:noFill/>
          </p:spPr>
          <p:txBody>
            <a:bodyPr wrap="square" lIns="0" tIns="0" rIns="0" bIns="0" rtlCol="0">
              <a:spAutoFit/>
            </a:bodyPr>
            <a:lstStyle/>
            <a:p>
              <a:r>
                <a:rPr lang="en-GB" sz="800" b="1" noProof="0" dirty="0">
                  <a:latin typeface="Arial" panose="020B0604020202020204" pitchFamily="34" charset="0"/>
                  <a:cs typeface="Arial" panose="020B0604020202020204" pitchFamily="34" charset="0"/>
                </a:rPr>
                <a:t>BOR</a:t>
              </a:r>
            </a:p>
            <a:p>
              <a:pPr marL="7938" indent="258763"/>
              <a:r>
                <a:rPr lang="en-GB" sz="800" noProof="0" dirty="0">
                  <a:latin typeface="Arial" panose="020B0604020202020204" pitchFamily="34" charset="0"/>
                  <a:cs typeface="Arial" panose="020B0604020202020204" pitchFamily="34" charset="0"/>
                </a:rPr>
                <a:t>PR</a:t>
              </a:r>
            </a:p>
            <a:p>
              <a:pPr marL="7938" indent="258763"/>
              <a:r>
                <a:rPr lang="en-GB" sz="800" noProof="0" dirty="0">
                  <a:latin typeface="Arial" panose="020B0604020202020204" pitchFamily="34" charset="0"/>
                  <a:cs typeface="Arial" panose="020B0604020202020204" pitchFamily="34" charset="0"/>
                </a:rPr>
                <a:t>SD</a:t>
              </a:r>
            </a:p>
            <a:p>
              <a:pPr marL="7938" indent="258763"/>
              <a:r>
                <a:rPr lang="en-GB" sz="800" noProof="0" dirty="0">
                  <a:latin typeface="Arial" panose="020B0604020202020204" pitchFamily="34" charset="0"/>
                  <a:cs typeface="Arial" panose="020B0604020202020204" pitchFamily="34" charset="0"/>
                </a:rPr>
                <a:t>PD</a:t>
              </a:r>
            </a:p>
          </p:txBody>
        </p:sp>
        <p:sp>
          <p:nvSpPr>
            <p:cNvPr id="39" name="Rectangle 38">
              <a:extLst>
                <a:ext uri="{FF2B5EF4-FFF2-40B4-BE49-F238E27FC236}">
                  <a16:creationId xmlns:a16="http://schemas.microsoft.com/office/drawing/2014/main" id="{617B6D3A-8EA3-03B5-8EF9-954B93BE18D0}"/>
                </a:ext>
              </a:extLst>
            </p:cNvPr>
            <p:cNvSpPr/>
            <p:nvPr/>
          </p:nvSpPr>
          <p:spPr>
            <a:xfrm>
              <a:off x="6803818" y="5584733"/>
              <a:ext cx="190313" cy="98753"/>
            </a:xfrm>
            <a:prstGeom prst="rect">
              <a:avLst/>
            </a:prstGeom>
            <a:solidFill>
              <a:srgbClr val="0073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0" name="Rectangle 39">
              <a:extLst>
                <a:ext uri="{FF2B5EF4-FFF2-40B4-BE49-F238E27FC236}">
                  <a16:creationId xmlns:a16="http://schemas.microsoft.com/office/drawing/2014/main" id="{22712AB5-11F5-7BE7-6BCE-5823CC97CB43}"/>
                </a:ext>
              </a:extLst>
            </p:cNvPr>
            <p:cNvSpPr/>
            <p:nvPr/>
          </p:nvSpPr>
          <p:spPr>
            <a:xfrm>
              <a:off x="6803818" y="5695285"/>
              <a:ext cx="190313" cy="98753"/>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1" name="Rectangle 40">
              <a:extLst>
                <a:ext uri="{FF2B5EF4-FFF2-40B4-BE49-F238E27FC236}">
                  <a16:creationId xmlns:a16="http://schemas.microsoft.com/office/drawing/2014/main" id="{202DBC90-C512-54C7-79E5-3A2B9E6C1A4E}"/>
                </a:ext>
              </a:extLst>
            </p:cNvPr>
            <p:cNvSpPr/>
            <p:nvPr/>
          </p:nvSpPr>
          <p:spPr>
            <a:xfrm>
              <a:off x="6803818" y="5805837"/>
              <a:ext cx="190313" cy="98753"/>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2" name="TextBox 41">
              <a:extLst>
                <a:ext uri="{FF2B5EF4-FFF2-40B4-BE49-F238E27FC236}">
                  <a16:creationId xmlns:a16="http://schemas.microsoft.com/office/drawing/2014/main" id="{F2EC559D-05E6-0CEB-5F36-F6541CAFD351}"/>
                </a:ext>
              </a:extLst>
            </p:cNvPr>
            <p:cNvSpPr txBox="1"/>
            <p:nvPr/>
          </p:nvSpPr>
          <p:spPr>
            <a:xfrm>
              <a:off x="7451180" y="5432877"/>
              <a:ext cx="1237108" cy="615553"/>
            </a:xfrm>
            <a:prstGeom prst="rect">
              <a:avLst/>
            </a:prstGeom>
            <a:noFill/>
          </p:spPr>
          <p:txBody>
            <a:bodyPr wrap="square" lIns="0" tIns="0" rIns="0" bIns="0" rtlCol="0">
              <a:spAutoFit/>
            </a:bodyPr>
            <a:lstStyle/>
            <a:p>
              <a:r>
                <a:rPr lang="en-GB" sz="800" b="1" noProof="0" dirty="0">
                  <a:latin typeface="Arial" panose="020B0604020202020204" pitchFamily="34" charset="0"/>
                  <a:cs typeface="Arial" panose="020B0604020202020204" pitchFamily="34" charset="0"/>
                </a:rPr>
                <a:t>HER2 mutation</a:t>
              </a:r>
            </a:p>
            <a:p>
              <a:pPr marL="7938" indent="258763"/>
              <a:r>
                <a:rPr lang="en-GB" sz="800" noProof="0" dirty="0">
                  <a:latin typeface="Arial" panose="020B0604020202020204" pitchFamily="34" charset="0"/>
                  <a:cs typeface="Arial" panose="020B0604020202020204" pitchFamily="34" charset="0"/>
                </a:rPr>
                <a:t>YVMA</a:t>
              </a:r>
            </a:p>
            <a:p>
              <a:pPr marL="7938" indent="258763"/>
              <a:r>
                <a:rPr lang="en-GB" sz="800" noProof="0" dirty="0">
                  <a:latin typeface="Arial" panose="020B0604020202020204" pitchFamily="34" charset="0"/>
                  <a:cs typeface="Arial" panose="020B0604020202020204" pitchFamily="34" charset="0"/>
                </a:rPr>
                <a:t>Point mutation</a:t>
              </a:r>
            </a:p>
            <a:p>
              <a:pPr marL="7938" indent="258763"/>
              <a:r>
                <a:rPr lang="en-GB" sz="800" noProof="0" dirty="0">
                  <a:latin typeface="Arial" panose="020B0604020202020204" pitchFamily="34" charset="0"/>
                  <a:cs typeface="Arial" panose="020B0604020202020204" pitchFamily="34" charset="0"/>
                </a:rPr>
                <a:t>Other ex20ins</a:t>
              </a:r>
            </a:p>
            <a:p>
              <a:pPr marL="7938" indent="258763"/>
              <a:r>
                <a:rPr lang="en-GB" sz="800" noProof="0" dirty="0">
                  <a:latin typeface="Arial" panose="020B0604020202020204" pitchFamily="34" charset="0"/>
                  <a:cs typeface="Arial" panose="020B0604020202020204" pitchFamily="34" charset="0"/>
                </a:rPr>
                <a:t>NA</a:t>
              </a:r>
            </a:p>
          </p:txBody>
        </p:sp>
        <p:sp>
          <p:nvSpPr>
            <p:cNvPr id="43" name="Rectangle 42">
              <a:extLst>
                <a:ext uri="{FF2B5EF4-FFF2-40B4-BE49-F238E27FC236}">
                  <a16:creationId xmlns:a16="http://schemas.microsoft.com/office/drawing/2014/main" id="{D76AB92B-1D11-08A0-F824-9EDDA5F33EF6}"/>
                </a:ext>
              </a:extLst>
            </p:cNvPr>
            <p:cNvSpPr/>
            <p:nvPr/>
          </p:nvSpPr>
          <p:spPr>
            <a:xfrm>
              <a:off x="7451181" y="5584733"/>
              <a:ext cx="190313" cy="98753"/>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4" name="Rectangle 43">
              <a:extLst>
                <a:ext uri="{FF2B5EF4-FFF2-40B4-BE49-F238E27FC236}">
                  <a16:creationId xmlns:a16="http://schemas.microsoft.com/office/drawing/2014/main" id="{4D38A91D-B8C0-5B66-7F5A-A1ECE02E13C4}"/>
                </a:ext>
              </a:extLst>
            </p:cNvPr>
            <p:cNvSpPr/>
            <p:nvPr/>
          </p:nvSpPr>
          <p:spPr>
            <a:xfrm>
              <a:off x="7451181" y="5695285"/>
              <a:ext cx="190313" cy="9875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5" name="Rectangle 44">
              <a:extLst>
                <a:ext uri="{FF2B5EF4-FFF2-40B4-BE49-F238E27FC236}">
                  <a16:creationId xmlns:a16="http://schemas.microsoft.com/office/drawing/2014/main" id="{7E611D40-AAEE-DECB-4E36-69D34CADAE62}"/>
                </a:ext>
              </a:extLst>
            </p:cNvPr>
            <p:cNvSpPr/>
            <p:nvPr/>
          </p:nvSpPr>
          <p:spPr>
            <a:xfrm>
              <a:off x="7451181" y="5805837"/>
              <a:ext cx="190313" cy="98753"/>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6" name="Rectangle 45">
              <a:extLst>
                <a:ext uri="{FF2B5EF4-FFF2-40B4-BE49-F238E27FC236}">
                  <a16:creationId xmlns:a16="http://schemas.microsoft.com/office/drawing/2014/main" id="{35CDF7E3-A251-0DA9-59C6-4D34B163D0AF}"/>
                </a:ext>
              </a:extLst>
            </p:cNvPr>
            <p:cNvSpPr/>
            <p:nvPr/>
          </p:nvSpPr>
          <p:spPr>
            <a:xfrm>
              <a:off x="7451181" y="5916389"/>
              <a:ext cx="190313" cy="98753"/>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7" name="TextBox 46">
              <a:extLst>
                <a:ext uri="{FF2B5EF4-FFF2-40B4-BE49-F238E27FC236}">
                  <a16:creationId xmlns:a16="http://schemas.microsoft.com/office/drawing/2014/main" id="{2887E35C-C896-6A2B-9183-49D3F875F669}"/>
                </a:ext>
              </a:extLst>
            </p:cNvPr>
            <p:cNvSpPr txBox="1"/>
            <p:nvPr/>
          </p:nvSpPr>
          <p:spPr>
            <a:xfrm>
              <a:off x="8575973" y="5432877"/>
              <a:ext cx="1237108" cy="246221"/>
            </a:xfrm>
            <a:prstGeom prst="rect">
              <a:avLst/>
            </a:prstGeom>
            <a:noFill/>
          </p:spPr>
          <p:txBody>
            <a:bodyPr wrap="square" lIns="0" tIns="0" rIns="0" bIns="0" rtlCol="0">
              <a:spAutoFit/>
            </a:bodyPr>
            <a:lstStyle/>
            <a:p>
              <a:r>
                <a:rPr lang="en-GB" sz="800" b="1" noProof="0" dirty="0">
                  <a:latin typeface="Arial" panose="020B0604020202020204" pitchFamily="34" charset="0"/>
                  <a:cs typeface="Arial" panose="020B0604020202020204" pitchFamily="34" charset="0"/>
                </a:rPr>
                <a:t>HER2 mutation domain</a:t>
              </a:r>
            </a:p>
            <a:p>
              <a:pPr marL="7938" indent="258763"/>
              <a:r>
                <a:rPr lang="en-GB" sz="800" noProof="0" dirty="0">
                  <a:latin typeface="Arial" panose="020B0604020202020204" pitchFamily="34" charset="0"/>
                  <a:cs typeface="Arial" panose="020B0604020202020204" pitchFamily="34" charset="0"/>
                </a:rPr>
                <a:t>TDK</a:t>
              </a:r>
            </a:p>
          </p:txBody>
        </p:sp>
        <p:sp>
          <p:nvSpPr>
            <p:cNvPr id="48" name="Rectangle 47">
              <a:extLst>
                <a:ext uri="{FF2B5EF4-FFF2-40B4-BE49-F238E27FC236}">
                  <a16:creationId xmlns:a16="http://schemas.microsoft.com/office/drawing/2014/main" id="{54CFFAD6-F212-5360-59D3-7AD15024CEDA}"/>
                </a:ext>
              </a:extLst>
            </p:cNvPr>
            <p:cNvSpPr/>
            <p:nvPr/>
          </p:nvSpPr>
          <p:spPr>
            <a:xfrm>
              <a:off x="8575974" y="5584733"/>
              <a:ext cx="190313" cy="98753"/>
            </a:xfrm>
            <a:prstGeom prst="rect">
              <a:avLst/>
            </a:prstGeom>
            <a:solidFill>
              <a:schemeClr val="bg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grpSp>
      <p:sp>
        <p:nvSpPr>
          <p:cNvPr id="59" name="Google Shape;392;p10">
            <a:extLst>
              <a:ext uri="{FF2B5EF4-FFF2-40B4-BE49-F238E27FC236}">
                <a16:creationId xmlns:a16="http://schemas.microsoft.com/office/drawing/2014/main" id="{A7FD8281-CDAE-92B5-DFF6-D78DC6215A19}"/>
              </a:ext>
            </a:extLst>
          </p:cNvPr>
          <p:cNvSpPr/>
          <p:nvPr/>
        </p:nvSpPr>
        <p:spPr>
          <a:xfrm rot="-2700000">
            <a:off x="6863212" y="4803495"/>
            <a:ext cx="229230" cy="112018"/>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0" tIns="0" rIns="0" bIns="0" anchor="t" anchorCtr="0">
            <a:spAutoFit/>
          </a:bodyPr>
          <a:lstStyle/>
          <a:p>
            <a:pPr algn="r">
              <a:lnSpc>
                <a:spcPct val="104000"/>
              </a:lnSpc>
            </a:pPr>
            <a:r>
              <a:rPr lang="en-GB" sz="700" noProof="0" dirty="0">
                <a:latin typeface="Arial" panose="020B0604020202020204" pitchFamily="34" charset="0"/>
                <a:ea typeface="Calibri"/>
                <a:cs typeface="Arial" panose="020B0604020202020204" pitchFamily="34" charset="0"/>
                <a:sym typeface="Calibri"/>
              </a:rPr>
              <a:t>T798I</a:t>
            </a:r>
          </a:p>
        </p:txBody>
      </p:sp>
      <p:sp>
        <p:nvSpPr>
          <p:cNvPr id="62" name="Google Shape;392;p10">
            <a:extLst>
              <a:ext uri="{FF2B5EF4-FFF2-40B4-BE49-F238E27FC236}">
                <a16:creationId xmlns:a16="http://schemas.microsoft.com/office/drawing/2014/main" id="{4828E872-DCBC-8443-4985-BA55B9FBBEA7}"/>
              </a:ext>
            </a:extLst>
          </p:cNvPr>
          <p:cNvSpPr/>
          <p:nvPr/>
        </p:nvSpPr>
        <p:spPr>
          <a:xfrm rot="-2700000">
            <a:off x="7646427" y="4983810"/>
            <a:ext cx="738985" cy="112018"/>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0" tIns="0" rIns="0" bIns="0" anchor="t" anchorCtr="0">
            <a:spAutoFit/>
          </a:bodyPr>
          <a:lstStyle/>
          <a:p>
            <a:pPr algn="r">
              <a:lnSpc>
                <a:spcPct val="104000"/>
              </a:lnSpc>
            </a:pPr>
            <a:r>
              <a:rPr lang="en-GB" sz="700" i="1" noProof="0" dirty="0">
                <a:latin typeface="Arial" panose="020B0604020202020204" pitchFamily="34" charset="0"/>
                <a:ea typeface="Calibri"/>
                <a:cs typeface="Arial" panose="020B0604020202020204" pitchFamily="34" charset="0"/>
                <a:sym typeface="Calibri"/>
              </a:rPr>
              <a:t>ERBB2</a:t>
            </a:r>
            <a:r>
              <a:rPr lang="en-GB" sz="700" noProof="0" dirty="0">
                <a:latin typeface="Arial" panose="020B0604020202020204" pitchFamily="34" charset="0"/>
                <a:ea typeface="Calibri"/>
                <a:cs typeface="Arial" panose="020B0604020202020204" pitchFamily="34" charset="0"/>
                <a:sym typeface="Calibri"/>
              </a:rPr>
              <a:t>::TSPAN32</a:t>
            </a:r>
          </a:p>
        </p:txBody>
      </p:sp>
      <p:sp>
        <p:nvSpPr>
          <p:cNvPr id="63" name="Google Shape;392;p10">
            <a:extLst>
              <a:ext uri="{FF2B5EF4-FFF2-40B4-BE49-F238E27FC236}">
                <a16:creationId xmlns:a16="http://schemas.microsoft.com/office/drawing/2014/main" id="{FF9CE019-728C-A92D-5574-352BA0A89E91}"/>
              </a:ext>
            </a:extLst>
          </p:cNvPr>
          <p:cNvSpPr/>
          <p:nvPr/>
        </p:nvSpPr>
        <p:spPr>
          <a:xfrm rot="-2700000">
            <a:off x="7495286" y="4961004"/>
            <a:ext cx="694101" cy="112018"/>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0" tIns="0" rIns="0" bIns="0" anchor="t" anchorCtr="0">
            <a:spAutoFit/>
          </a:bodyPr>
          <a:lstStyle/>
          <a:p>
            <a:pPr algn="r">
              <a:lnSpc>
                <a:spcPct val="104000"/>
              </a:lnSpc>
            </a:pPr>
            <a:r>
              <a:rPr lang="en-GB" sz="700" i="1" noProof="0" dirty="0">
                <a:latin typeface="Arial" panose="020B0604020202020204" pitchFamily="34" charset="0"/>
                <a:ea typeface="Calibri"/>
                <a:cs typeface="Arial" panose="020B0604020202020204" pitchFamily="34" charset="0"/>
                <a:sym typeface="Calibri"/>
              </a:rPr>
              <a:t>ERBB2</a:t>
            </a:r>
            <a:r>
              <a:rPr lang="en-GB" sz="700" noProof="0" dirty="0">
                <a:latin typeface="Arial" panose="020B0604020202020204" pitchFamily="34" charset="0"/>
                <a:ea typeface="Calibri"/>
                <a:cs typeface="Arial" panose="020B0604020202020204" pitchFamily="34" charset="0"/>
                <a:sym typeface="Calibri"/>
              </a:rPr>
              <a:t>::STARD3</a:t>
            </a:r>
          </a:p>
        </p:txBody>
      </p:sp>
      <p:sp>
        <p:nvSpPr>
          <p:cNvPr id="64" name="Google Shape;392;p10">
            <a:extLst>
              <a:ext uri="{FF2B5EF4-FFF2-40B4-BE49-F238E27FC236}">
                <a16:creationId xmlns:a16="http://schemas.microsoft.com/office/drawing/2014/main" id="{E5E0C7EF-69F3-9D75-28B8-978123E1DB57}"/>
              </a:ext>
            </a:extLst>
          </p:cNvPr>
          <p:cNvSpPr/>
          <p:nvPr/>
        </p:nvSpPr>
        <p:spPr>
          <a:xfrm rot="-2700000">
            <a:off x="7411584" y="4920829"/>
            <a:ext cx="589905" cy="112018"/>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0" tIns="0" rIns="0" bIns="0" anchor="t" anchorCtr="0">
            <a:spAutoFit/>
          </a:bodyPr>
          <a:lstStyle/>
          <a:p>
            <a:pPr algn="r">
              <a:lnSpc>
                <a:spcPct val="104000"/>
              </a:lnSpc>
            </a:pPr>
            <a:r>
              <a:rPr lang="en-GB" sz="700" i="1" noProof="0" dirty="0">
                <a:latin typeface="Arial" panose="020B0604020202020204" pitchFamily="34" charset="0"/>
                <a:ea typeface="Calibri"/>
                <a:cs typeface="Arial" panose="020B0604020202020204" pitchFamily="34" charset="0"/>
                <a:sym typeface="Calibri"/>
              </a:rPr>
              <a:t>ERBB2</a:t>
            </a:r>
            <a:r>
              <a:rPr lang="en-GB" sz="700" noProof="0" dirty="0">
                <a:latin typeface="Arial" panose="020B0604020202020204" pitchFamily="34" charset="0"/>
                <a:ea typeface="Calibri"/>
                <a:cs typeface="Arial" panose="020B0604020202020204" pitchFamily="34" charset="0"/>
                <a:sym typeface="Calibri"/>
              </a:rPr>
              <a:t>::RARA</a:t>
            </a:r>
          </a:p>
        </p:txBody>
      </p:sp>
      <p:sp>
        <p:nvSpPr>
          <p:cNvPr id="65" name="Google Shape;392;p10">
            <a:extLst>
              <a:ext uri="{FF2B5EF4-FFF2-40B4-BE49-F238E27FC236}">
                <a16:creationId xmlns:a16="http://schemas.microsoft.com/office/drawing/2014/main" id="{616780AA-98E4-7ACB-8F78-95112BE0F73C}"/>
              </a:ext>
            </a:extLst>
          </p:cNvPr>
          <p:cNvSpPr/>
          <p:nvPr/>
        </p:nvSpPr>
        <p:spPr>
          <a:xfrm rot="-2700000">
            <a:off x="7240373" y="4929970"/>
            <a:ext cx="586699" cy="112018"/>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0" tIns="0" rIns="0" bIns="0" anchor="t" anchorCtr="0">
            <a:spAutoFit/>
          </a:bodyPr>
          <a:lstStyle/>
          <a:p>
            <a:pPr algn="r">
              <a:lnSpc>
                <a:spcPct val="104000"/>
              </a:lnSpc>
            </a:pPr>
            <a:r>
              <a:rPr lang="en-GB" sz="700" i="1" noProof="0" dirty="0">
                <a:latin typeface="Arial" panose="020B0604020202020204" pitchFamily="34" charset="0"/>
                <a:ea typeface="Calibri"/>
                <a:cs typeface="Arial" panose="020B0604020202020204" pitchFamily="34" charset="0"/>
                <a:sym typeface="Calibri"/>
              </a:rPr>
              <a:t>ERBB2</a:t>
            </a:r>
            <a:r>
              <a:rPr lang="en-GB" sz="700" noProof="0" dirty="0">
                <a:latin typeface="Arial" panose="020B0604020202020204" pitchFamily="34" charset="0"/>
                <a:ea typeface="Calibri"/>
                <a:cs typeface="Arial" panose="020B0604020202020204" pitchFamily="34" charset="0"/>
                <a:sym typeface="Calibri"/>
              </a:rPr>
              <a:t>::GRB7</a:t>
            </a:r>
          </a:p>
        </p:txBody>
      </p:sp>
      <p:sp>
        <p:nvSpPr>
          <p:cNvPr id="66" name="Google Shape;392;p10">
            <a:extLst>
              <a:ext uri="{FF2B5EF4-FFF2-40B4-BE49-F238E27FC236}">
                <a16:creationId xmlns:a16="http://schemas.microsoft.com/office/drawing/2014/main" id="{44AD5CF6-ED58-0587-21FE-4D022B6D1980}"/>
              </a:ext>
            </a:extLst>
          </p:cNvPr>
          <p:cNvSpPr/>
          <p:nvPr/>
        </p:nvSpPr>
        <p:spPr>
          <a:xfrm rot="-2700000">
            <a:off x="7316434" y="4825777"/>
            <a:ext cx="291747" cy="112018"/>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0" tIns="0" rIns="0" bIns="0" anchor="t" anchorCtr="0">
            <a:spAutoFit/>
          </a:bodyPr>
          <a:lstStyle/>
          <a:p>
            <a:pPr algn="r">
              <a:lnSpc>
                <a:spcPct val="104000"/>
              </a:lnSpc>
            </a:pPr>
            <a:r>
              <a:rPr lang="en-GB" sz="700" i="1" noProof="0" dirty="0">
                <a:latin typeface="Arial" panose="020B0604020202020204" pitchFamily="34" charset="0"/>
                <a:ea typeface="Calibri"/>
                <a:cs typeface="Arial" panose="020B0604020202020204" pitchFamily="34" charset="0"/>
                <a:sym typeface="Calibri"/>
              </a:rPr>
              <a:t>ERBB2</a:t>
            </a:r>
          </a:p>
        </p:txBody>
      </p:sp>
      <p:sp>
        <p:nvSpPr>
          <p:cNvPr id="67" name="Google Shape;392;p10">
            <a:extLst>
              <a:ext uri="{FF2B5EF4-FFF2-40B4-BE49-F238E27FC236}">
                <a16:creationId xmlns:a16="http://schemas.microsoft.com/office/drawing/2014/main" id="{0809A00C-DE79-0BF1-49C2-1C53CA832600}"/>
              </a:ext>
            </a:extLst>
          </p:cNvPr>
          <p:cNvSpPr/>
          <p:nvPr/>
        </p:nvSpPr>
        <p:spPr>
          <a:xfrm rot="-2700000">
            <a:off x="7172864" y="4808815"/>
            <a:ext cx="262892" cy="112018"/>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0" tIns="0" rIns="0" bIns="0" anchor="t" anchorCtr="0">
            <a:spAutoFit/>
          </a:bodyPr>
          <a:lstStyle/>
          <a:p>
            <a:pPr algn="r">
              <a:lnSpc>
                <a:spcPct val="104000"/>
              </a:lnSpc>
            </a:pPr>
            <a:r>
              <a:rPr lang="en-GB" sz="700" noProof="0" dirty="0">
                <a:latin typeface="Arial" panose="020B0604020202020204" pitchFamily="34" charset="0"/>
                <a:ea typeface="Calibri"/>
                <a:cs typeface="Arial" panose="020B0604020202020204" pitchFamily="34" charset="0"/>
                <a:sym typeface="Calibri"/>
              </a:rPr>
              <a:t>T862S</a:t>
            </a:r>
          </a:p>
        </p:txBody>
      </p:sp>
      <p:sp>
        <p:nvSpPr>
          <p:cNvPr id="68" name="Google Shape;392;p10">
            <a:extLst>
              <a:ext uri="{FF2B5EF4-FFF2-40B4-BE49-F238E27FC236}">
                <a16:creationId xmlns:a16="http://schemas.microsoft.com/office/drawing/2014/main" id="{B4C4A94D-0A82-3213-E5E8-704A7FE4D171}"/>
              </a:ext>
            </a:extLst>
          </p:cNvPr>
          <p:cNvSpPr/>
          <p:nvPr/>
        </p:nvSpPr>
        <p:spPr>
          <a:xfrm rot="-2700000">
            <a:off x="6997670" y="4812149"/>
            <a:ext cx="262892" cy="112018"/>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0" tIns="0" rIns="0" bIns="0" anchor="t" anchorCtr="0">
            <a:spAutoFit/>
          </a:bodyPr>
          <a:lstStyle/>
          <a:p>
            <a:pPr algn="r">
              <a:lnSpc>
                <a:spcPct val="104000"/>
              </a:lnSpc>
            </a:pPr>
            <a:r>
              <a:rPr lang="en-GB" sz="700" noProof="0" dirty="0">
                <a:latin typeface="Arial" panose="020B0604020202020204" pitchFamily="34" charset="0"/>
                <a:ea typeface="Calibri"/>
                <a:cs typeface="Arial" panose="020B0604020202020204" pitchFamily="34" charset="0"/>
                <a:sym typeface="Calibri"/>
              </a:rPr>
              <a:t>T862A</a:t>
            </a:r>
          </a:p>
        </p:txBody>
      </p:sp>
      <p:sp>
        <p:nvSpPr>
          <p:cNvPr id="70" name="Google Shape;392;p10">
            <a:extLst>
              <a:ext uri="{FF2B5EF4-FFF2-40B4-BE49-F238E27FC236}">
                <a16:creationId xmlns:a16="http://schemas.microsoft.com/office/drawing/2014/main" id="{248FDB09-538E-9D15-93E3-DC47C5D95F2E}"/>
              </a:ext>
            </a:extLst>
          </p:cNvPr>
          <p:cNvSpPr/>
          <p:nvPr/>
        </p:nvSpPr>
        <p:spPr>
          <a:xfrm rot="-2700000">
            <a:off x="11085790" y="4925589"/>
            <a:ext cx="565861" cy="112018"/>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0" tIns="0" rIns="0" bIns="0" anchor="t" anchorCtr="0">
            <a:spAutoFit/>
          </a:bodyPr>
          <a:lstStyle/>
          <a:p>
            <a:pPr algn="r">
              <a:lnSpc>
                <a:spcPct val="104000"/>
              </a:lnSpc>
            </a:pPr>
            <a:r>
              <a:rPr lang="en-GB" sz="700" i="1" noProof="0" dirty="0">
                <a:latin typeface="Arial" panose="020B0604020202020204" pitchFamily="34" charset="0"/>
                <a:ea typeface="Calibri"/>
                <a:cs typeface="Arial" panose="020B0604020202020204" pitchFamily="34" charset="0"/>
                <a:sym typeface="Calibri"/>
              </a:rPr>
              <a:t>NTRK3::</a:t>
            </a:r>
            <a:r>
              <a:rPr lang="en-GB" sz="700" noProof="0" dirty="0">
                <a:latin typeface="Arial" panose="020B0604020202020204" pitchFamily="34" charset="0"/>
                <a:ea typeface="Calibri"/>
                <a:cs typeface="Arial" panose="020B0604020202020204" pitchFamily="34" charset="0"/>
                <a:sym typeface="Calibri"/>
              </a:rPr>
              <a:t>ETV6</a:t>
            </a:r>
          </a:p>
        </p:txBody>
      </p:sp>
      <p:sp>
        <p:nvSpPr>
          <p:cNvPr id="72" name="Google Shape;392;p10">
            <a:extLst>
              <a:ext uri="{FF2B5EF4-FFF2-40B4-BE49-F238E27FC236}">
                <a16:creationId xmlns:a16="http://schemas.microsoft.com/office/drawing/2014/main" id="{9C629C91-643C-9FB8-CDE0-DBECDDAB1BAF}"/>
              </a:ext>
            </a:extLst>
          </p:cNvPr>
          <p:cNvSpPr/>
          <p:nvPr/>
        </p:nvSpPr>
        <p:spPr>
          <a:xfrm rot="-2700000">
            <a:off x="10797245" y="4980386"/>
            <a:ext cx="690895" cy="112018"/>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0" tIns="0" rIns="0" bIns="0" anchor="t" anchorCtr="0">
            <a:spAutoFit/>
          </a:bodyPr>
          <a:lstStyle/>
          <a:p>
            <a:pPr algn="r">
              <a:lnSpc>
                <a:spcPct val="104000"/>
              </a:lnSpc>
            </a:pPr>
            <a:r>
              <a:rPr lang="en-GB" sz="700" i="1" noProof="0" dirty="0">
                <a:latin typeface="Arial" panose="020B0604020202020204" pitchFamily="34" charset="0"/>
                <a:ea typeface="Calibri"/>
                <a:cs typeface="Arial" panose="020B0604020202020204" pitchFamily="34" charset="0"/>
                <a:sym typeface="Calibri"/>
              </a:rPr>
              <a:t>PTEN</a:t>
            </a:r>
            <a:r>
              <a:rPr lang="en-GB" sz="700" noProof="0" dirty="0">
                <a:latin typeface="Arial" panose="020B0604020202020204" pitchFamily="34" charset="0"/>
                <a:ea typeface="Calibri"/>
                <a:cs typeface="Arial" panose="020B0604020202020204" pitchFamily="34" charset="0"/>
                <a:sym typeface="Calibri"/>
              </a:rPr>
              <a:t> N323Kfs*2</a:t>
            </a:r>
          </a:p>
        </p:txBody>
      </p:sp>
      <p:sp>
        <p:nvSpPr>
          <p:cNvPr id="74" name="Google Shape;392;p10">
            <a:extLst>
              <a:ext uri="{FF2B5EF4-FFF2-40B4-BE49-F238E27FC236}">
                <a16:creationId xmlns:a16="http://schemas.microsoft.com/office/drawing/2014/main" id="{DAEE9282-EAA7-24CE-4FF2-372BCCB7ADF3}"/>
              </a:ext>
            </a:extLst>
          </p:cNvPr>
          <p:cNvSpPr/>
          <p:nvPr/>
        </p:nvSpPr>
        <p:spPr>
          <a:xfrm rot="-2700000">
            <a:off x="10776622" y="4911892"/>
            <a:ext cx="512961" cy="112018"/>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0" tIns="0" rIns="0" bIns="0" anchor="t" anchorCtr="0">
            <a:spAutoFit/>
          </a:bodyPr>
          <a:lstStyle/>
          <a:p>
            <a:pPr algn="r">
              <a:lnSpc>
                <a:spcPct val="104000"/>
              </a:lnSpc>
            </a:pPr>
            <a:r>
              <a:rPr lang="en-GB" sz="700" i="1" noProof="0" dirty="0">
                <a:latin typeface="Arial" panose="020B0604020202020204" pitchFamily="34" charset="0"/>
                <a:ea typeface="Calibri"/>
                <a:cs typeface="Arial" panose="020B0604020202020204" pitchFamily="34" charset="0"/>
                <a:sym typeface="Calibri"/>
              </a:rPr>
              <a:t>PTEN</a:t>
            </a:r>
            <a:r>
              <a:rPr lang="en-GB" sz="700" noProof="0" dirty="0">
                <a:latin typeface="Arial" panose="020B0604020202020204" pitchFamily="34" charset="0"/>
                <a:ea typeface="Calibri"/>
                <a:cs typeface="Arial" panose="020B0604020202020204" pitchFamily="34" charset="0"/>
                <a:sym typeface="Calibri"/>
              </a:rPr>
              <a:t> M134I</a:t>
            </a:r>
          </a:p>
        </p:txBody>
      </p:sp>
      <p:sp>
        <p:nvSpPr>
          <p:cNvPr id="76" name="Google Shape;392;p10">
            <a:extLst>
              <a:ext uri="{FF2B5EF4-FFF2-40B4-BE49-F238E27FC236}">
                <a16:creationId xmlns:a16="http://schemas.microsoft.com/office/drawing/2014/main" id="{0DF02A59-2B8C-0C65-773B-43543A6001B4}"/>
              </a:ext>
            </a:extLst>
          </p:cNvPr>
          <p:cNvSpPr/>
          <p:nvPr/>
        </p:nvSpPr>
        <p:spPr>
          <a:xfrm rot="-2700000">
            <a:off x="10532521" y="4942715"/>
            <a:ext cx="610745" cy="112018"/>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0" tIns="0" rIns="0" bIns="0" anchor="t" anchorCtr="0">
            <a:spAutoFit/>
          </a:bodyPr>
          <a:lstStyle/>
          <a:p>
            <a:pPr algn="r">
              <a:lnSpc>
                <a:spcPct val="104000"/>
              </a:lnSpc>
            </a:pPr>
            <a:r>
              <a:rPr lang="en-GB" sz="700" i="1" noProof="0" dirty="0">
                <a:latin typeface="Arial" panose="020B0604020202020204" pitchFamily="34" charset="0"/>
                <a:ea typeface="Calibri"/>
                <a:cs typeface="Arial" panose="020B0604020202020204" pitchFamily="34" charset="0"/>
                <a:sym typeface="Calibri"/>
              </a:rPr>
              <a:t>PIK3CA</a:t>
            </a:r>
            <a:r>
              <a:rPr lang="en-GB" sz="700" noProof="0" dirty="0">
                <a:latin typeface="Arial" panose="020B0604020202020204" pitchFamily="34" charset="0"/>
                <a:ea typeface="Calibri"/>
                <a:cs typeface="Arial" panose="020B0604020202020204" pitchFamily="34" charset="0"/>
                <a:sym typeface="Calibri"/>
              </a:rPr>
              <a:t> E726K</a:t>
            </a:r>
          </a:p>
        </p:txBody>
      </p:sp>
      <p:sp>
        <p:nvSpPr>
          <p:cNvPr id="77" name="Google Shape;392;p10">
            <a:extLst>
              <a:ext uri="{FF2B5EF4-FFF2-40B4-BE49-F238E27FC236}">
                <a16:creationId xmlns:a16="http://schemas.microsoft.com/office/drawing/2014/main" id="{64FD83AC-0D50-0DBC-3E84-E26876708701}"/>
              </a:ext>
            </a:extLst>
          </p:cNvPr>
          <p:cNvSpPr/>
          <p:nvPr/>
        </p:nvSpPr>
        <p:spPr>
          <a:xfrm rot="-2700000">
            <a:off x="10352249" y="4942715"/>
            <a:ext cx="621966" cy="112018"/>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0" tIns="0" rIns="0" bIns="0" anchor="t" anchorCtr="0">
            <a:spAutoFit/>
          </a:bodyPr>
          <a:lstStyle/>
          <a:p>
            <a:pPr algn="r">
              <a:lnSpc>
                <a:spcPct val="104000"/>
              </a:lnSpc>
            </a:pPr>
            <a:r>
              <a:rPr lang="en-GB" sz="700" i="1" noProof="0" dirty="0">
                <a:latin typeface="Arial" panose="020B0604020202020204" pitchFamily="34" charset="0"/>
                <a:ea typeface="Calibri"/>
                <a:cs typeface="Arial" panose="020B0604020202020204" pitchFamily="34" charset="0"/>
                <a:sym typeface="Calibri"/>
              </a:rPr>
              <a:t>PIK3CA</a:t>
            </a:r>
            <a:r>
              <a:rPr lang="en-GB" sz="700" noProof="0" dirty="0">
                <a:latin typeface="Arial" panose="020B0604020202020204" pitchFamily="34" charset="0"/>
                <a:ea typeface="Calibri"/>
                <a:cs typeface="Arial" panose="020B0604020202020204" pitchFamily="34" charset="0"/>
                <a:sym typeface="Calibri"/>
              </a:rPr>
              <a:t> E545Q</a:t>
            </a:r>
          </a:p>
        </p:txBody>
      </p:sp>
      <p:sp>
        <p:nvSpPr>
          <p:cNvPr id="78" name="Google Shape;392;p10">
            <a:extLst>
              <a:ext uri="{FF2B5EF4-FFF2-40B4-BE49-F238E27FC236}">
                <a16:creationId xmlns:a16="http://schemas.microsoft.com/office/drawing/2014/main" id="{8E5673D1-49F1-682B-A35E-DB5DEADD2864}"/>
              </a:ext>
            </a:extLst>
          </p:cNvPr>
          <p:cNvSpPr/>
          <p:nvPr/>
        </p:nvSpPr>
        <p:spPr>
          <a:xfrm rot="-2700000">
            <a:off x="10177588" y="4942715"/>
            <a:ext cx="621966" cy="112018"/>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0" tIns="0" rIns="0" bIns="0" anchor="t" anchorCtr="0">
            <a:spAutoFit/>
          </a:bodyPr>
          <a:lstStyle/>
          <a:p>
            <a:pPr algn="r">
              <a:lnSpc>
                <a:spcPct val="104000"/>
              </a:lnSpc>
            </a:pPr>
            <a:r>
              <a:rPr lang="en-GB" sz="700" i="1" noProof="0" dirty="0">
                <a:latin typeface="Arial" panose="020B0604020202020204" pitchFamily="34" charset="0"/>
                <a:ea typeface="Calibri"/>
                <a:cs typeface="Arial" panose="020B0604020202020204" pitchFamily="34" charset="0"/>
                <a:sym typeface="Calibri"/>
              </a:rPr>
              <a:t>PIK3CA</a:t>
            </a:r>
            <a:r>
              <a:rPr lang="en-GB" sz="700" noProof="0" dirty="0">
                <a:latin typeface="Arial" panose="020B0604020202020204" pitchFamily="34" charset="0"/>
                <a:ea typeface="Calibri"/>
                <a:cs typeface="Arial" panose="020B0604020202020204" pitchFamily="34" charset="0"/>
                <a:sym typeface="Calibri"/>
              </a:rPr>
              <a:t> E545K</a:t>
            </a:r>
          </a:p>
        </p:txBody>
      </p:sp>
      <p:sp>
        <p:nvSpPr>
          <p:cNvPr id="79" name="Google Shape;392;p10">
            <a:extLst>
              <a:ext uri="{FF2B5EF4-FFF2-40B4-BE49-F238E27FC236}">
                <a16:creationId xmlns:a16="http://schemas.microsoft.com/office/drawing/2014/main" id="{DFE18A24-786F-83BE-8AA7-1CE63B25B8C5}"/>
              </a:ext>
            </a:extLst>
          </p:cNvPr>
          <p:cNvSpPr/>
          <p:nvPr/>
        </p:nvSpPr>
        <p:spPr>
          <a:xfrm rot="-2700000">
            <a:off x="10006352" y="4942715"/>
            <a:ext cx="621966" cy="112018"/>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0" tIns="0" rIns="0" bIns="0" anchor="t" anchorCtr="0">
            <a:spAutoFit/>
          </a:bodyPr>
          <a:lstStyle/>
          <a:p>
            <a:pPr algn="r">
              <a:lnSpc>
                <a:spcPct val="104000"/>
              </a:lnSpc>
            </a:pPr>
            <a:r>
              <a:rPr lang="en-GB" sz="700" i="1" noProof="0" dirty="0">
                <a:latin typeface="Arial" panose="020B0604020202020204" pitchFamily="34" charset="0"/>
                <a:ea typeface="Calibri"/>
                <a:cs typeface="Arial" panose="020B0604020202020204" pitchFamily="34" charset="0"/>
                <a:sym typeface="Calibri"/>
              </a:rPr>
              <a:t>PIK3CA</a:t>
            </a:r>
            <a:r>
              <a:rPr lang="en-GB" sz="700" noProof="0" dirty="0">
                <a:latin typeface="Arial" panose="020B0604020202020204" pitchFamily="34" charset="0"/>
                <a:ea typeface="Calibri"/>
                <a:cs typeface="Arial" panose="020B0604020202020204" pitchFamily="34" charset="0"/>
                <a:sym typeface="Calibri"/>
              </a:rPr>
              <a:t> E542K</a:t>
            </a:r>
          </a:p>
        </p:txBody>
      </p:sp>
      <p:sp>
        <p:nvSpPr>
          <p:cNvPr id="81" name="Google Shape;392;p10">
            <a:extLst>
              <a:ext uri="{FF2B5EF4-FFF2-40B4-BE49-F238E27FC236}">
                <a16:creationId xmlns:a16="http://schemas.microsoft.com/office/drawing/2014/main" id="{F9BB4354-B576-3D36-EA50-959738BB9640}"/>
              </a:ext>
            </a:extLst>
          </p:cNvPr>
          <p:cNvSpPr/>
          <p:nvPr/>
        </p:nvSpPr>
        <p:spPr>
          <a:xfrm rot="-2700000">
            <a:off x="9938076" y="4898193"/>
            <a:ext cx="477695" cy="112018"/>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0" tIns="0" rIns="0" bIns="0" anchor="t" anchorCtr="0">
            <a:spAutoFit/>
          </a:bodyPr>
          <a:lstStyle/>
          <a:p>
            <a:pPr algn="r">
              <a:lnSpc>
                <a:spcPct val="104000"/>
              </a:lnSpc>
            </a:pPr>
            <a:r>
              <a:rPr lang="en-GB" sz="700" i="1" noProof="0" dirty="0">
                <a:latin typeface="Arial" panose="020B0604020202020204" pitchFamily="34" charset="0"/>
                <a:ea typeface="Calibri"/>
                <a:cs typeface="Arial" panose="020B0604020202020204" pitchFamily="34" charset="0"/>
                <a:sym typeface="Calibri"/>
              </a:rPr>
              <a:t>NF1</a:t>
            </a:r>
            <a:r>
              <a:rPr lang="en-GB" sz="700" noProof="0" dirty="0">
                <a:latin typeface="Arial" panose="020B0604020202020204" pitchFamily="34" charset="0"/>
                <a:ea typeface="Calibri"/>
                <a:cs typeface="Arial" panose="020B0604020202020204" pitchFamily="34" charset="0"/>
                <a:sym typeface="Calibri"/>
              </a:rPr>
              <a:t> L1801*</a:t>
            </a:r>
          </a:p>
        </p:txBody>
      </p:sp>
      <p:sp>
        <p:nvSpPr>
          <p:cNvPr id="82" name="Google Shape;392;p10">
            <a:extLst>
              <a:ext uri="{FF2B5EF4-FFF2-40B4-BE49-F238E27FC236}">
                <a16:creationId xmlns:a16="http://schemas.microsoft.com/office/drawing/2014/main" id="{97D6F503-C045-7FEE-6DDE-4079C6BB6485}"/>
              </a:ext>
            </a:extLst>
          </p:cNvPr>
          <p:cNvSpPr/>
          <p:nvPr/>
        </p:nvSpPr>
        <p:spPr>
          <a:xfrm rot="-2700000">
            <a:off x="9780539" y="4898193"/>
            <a:ext cx="477695" cy="112018"/>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0" tIns="0" rIns="0" bIns="0" anchor="t" anchorCtr="0">
            <a:spAutoFit/>
          </a:bodyPr>
          <a:lstStyle/>
          <a:p>
            <a:pPr algn="r">
              <a:lnSpc>
                <a:spcPct val="104000"/>
              </a:lnSpc>
            </a:pPr>
            <a:r>
              <a:rPr lang="en-GB" sz="700" i="1" noProof="0" dirty="0">
                <a:latin typeface="Arial" panose="020B0604020202020204" pitchFamily="34" charset="0"/>
                <a:ea typeface="Calibri"/>
                <a:cs typeface="Arial" panose="020B0604020202020204" pitchFamily="34" charset="0"/>
                <a:sym typeface="Calibri"/>
              </a:rPr>
              <a:t>NF1</a:t>
            </a:r>
            <a:r>
              <a:rPr lang="en-GB" sz="700" noProof="0" dirty="0">
                <a:latin typeface="Arial" panose="020B0604020202020204" pitchFamily="34" charset="0"/>
                <a:ea typeface="Calibri"/>
                <a:cs typeface="Arial" panose="020B0604020202020204" pitchFamily="34" charset="0"/>
                <a:sym typeface="Calibri"/>
              </a:rPr>
              <a:t> C622fs</a:t>
            </a:r>
          </a:p>
        </p:txBody>
      </p:sp>
      <p:sp>
        <p:nvSpPr>
          <p:cNvPr id="85" name="Google Shape;392;p10">
            <a:extLst>
              <a:ext uri="{FF2B5EF4-FFF2-40B4-BE49-F238E27FC236}">
                <a16:creationId xmlns:a16="http://schemas.microsoft.com/office/drawing/2014/main" id="{C378F77E-14BE-77F5-3CAD-02AB0F31859E}"/>
              </a:ext>
            </a:extLst>
          </p:cNvPr>
          <p:cNvSpPr/>
          <p:nvPr/>
        </p:nvSpPr>
        <p:spPr>
          <a:xfrm rot="-2700000">
            <a:off x="9651477" y="4796596"/>
            <a:ext cx="198772" cy="112018"/>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0" tIns="0" rIns="0" bIns="0" anchor="t" anchorCtr="0">
            <a:spAutoFit/>
          </a:bodyPr>
          <a:lstStyle/>
          <a:p>
            <a:pPr algn="r">
              <a:lnSpc>
                <a:spcPct val="104000"/>
              </a:lnSpc>
            </a:pPr>
            <a:r>
              <a:rPr lang="en-GB" sz="700" i="1" noProof="0" dirty="0">
                <a:latin typeface="Arial" panose="020B0604020202020204" pitchFamily="34" charset="0"/>
                <a:ea typeface="Calibri"/>
                <a:cs typeface="Arial" panose="020B0604020202020204" pitchFamily="34" charset="0"/>
                <a:sym typeface="Calibri"/>
              </a:rPr>
              <a:t>MYC</a:t>
            </a:r>
            <a:endParaRPr lang="en-GB" sz="700" noProof="0" dirty="0">
              <a:latin typeface="Arial" panose="020B0604020202020204" pitchFamily="34" charset="0"/>
              <a:ea typeface="Calibri"/>
              <a:cs typeface="Arial" panose="020B0604020202020204" pitchFamily="34" charset="0"/>
              <a:sym typeface="Calibri"/>
            </a:endParaRPr>
          </a:p>
        </p:txBody>
      </p:sp>
      <p:sp>
        <p:nvSpPr>
          <p:cNvPr id="86" name="Google Shape;392;p10">
            <a:extLst>
              <a:ext uri="{FF2B5EF4-FFF2-40B4-BE49-F238E27FC236}">
                <a16:creationId xmlns:a16="http://schemas.microsoft.com/office/drawing/2014/main" id="{90795CDB-3707-08C1-4C39-371BDB2BFE07}"/>
              </a:ext>
            </a:extLst>
          </p:cNvPr>
          <p:cNvSpPr/>
          <p:nvPr/>
        </p:nvSpPr>
        <p:spPr>
          <a:xfrm rot="-2700000">
            <a:off x="9775918" y="4822780"/>
            <a:ext cx="262893" cy="112018"/>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0" tIns="0" rIns="0" bIns="0" anchor="t" anchorCtr="0">
            <a:spAutoFit/>
          </a:bodyPr>
          <a:lstStyle/>
          <a:p>
            <a:pPr algn="r">
              <a:lnSpc>
                <a:spcPct val="104000"/>
              </a:lnSpc>
            </a:pPr>
            <a:r>
              <a:rPr lang="en-GB" sz="700" i="1" noProof="0" dirty="0">
                <a:latin typeface="Arial" panose="020B0604020202020204" pitchFamily="34" charset="0"/>
                <a:ea typeface="Calibri"/>
                <a:cs typeface="Arial" panose="020B0604020202020204" pitchFamily="34" charset="0"/>
                <a:sym typeface="Calibri"/>
              </a:rPr>
              <a:t>MYCN</a:t>
            </a:r>
            <a:endParaRPr lang="en-GB" sz="700" noProof="0" dirty="0">
              <a:latin typeface="Arial" panose="020B0604020202020204" pitchFamily="34" charset="0"/>
              <a:ea typeface="Calibri"/>
              <a:cs typeface="Arial" panose="020B0604020202020204" pitchFamily="34" charset="0"/>
              <a:sym typeface="Calibri"/>
            </a:endParaRPr>
          </a:p>
        </p:txBody>
      </p:sp>
      <p:sp>
        <p:nvSpPr>
          <p:cNvPr id="87" name="Google Shape;392;p10">
            <a:extLst>
              <a:ext uri="{FF2B5EF4-FFF2-40B4-BE49-F238E27FC236}">
                <a16:creationId xmlns:a16="http://schemas.microsoft.com/office/drawing/2014/main" id="{282A9F71-B832-7AEA-3651-A4A5050674EA}"/>
              </a:ext>
            </a:extLst>
          </p:cNvPr>
          <p:cNvSpPr/>
          <p:nvPr/>
        </p:nvSpPr>
        <p:spPr>
          <a:xfrm rot="-2700000">
            <a:off x="9422372" y="4822779"/>
            <a:ext cx="264496" cy="112018"/>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0" tIns="0" rIns="0" bIns="0" anchor="t" anchorCtr="0">
            <a:spAutoFit/>
          </a:bodyPr>
          <a:lstStyle/>
          <a:p>
            <a:pPr algn="r">
              <a:lnSpc>
                <a:spcPct val="104000"/>
              </a:lnSpc>
            </a:pPr>
            <a:r>
              <a:rPr lang="en-GB" sz="700" i="1" noProof="0" dirty="0">
                <a:latin typeface="Arial" panose="020B0604020202020204" pitchFamily="34" charset="0"/>
                <a:ea typeface="Calibri"/>
                <a:cs typeface="Arial" panose="020B0604020202020204" pitchFamily="34" charset="0"/>
                <a:sym typeface="Calibri"/>
              </a:rPr>
              <a:t>MDM2</a:t>
            </a:r>
            <a:endParaRPr lang="en-GB" sz="700" noProof="0" dirty="0">
              <a:latin typeface="Arial" panose="020B0604020202020204" pitchFamily="34" charset="0"/>
              <a:ea typeface="Calibri"/>
              <a:cs typeface="Arial" panose="020B0604020202020204" pitchFamily="34" charset="0"/>
              <a:sym typeface="Calibri"/>
            </a:endParaRPr>
          </a:p>
        </p:txBody>
      </p:sp>
      <p:sp>
        <p:nvSpPr>
          <p:cNvPr id="89" name="Google Shape;392;p10">
            <a:extLst>
              <a:ext uri="{FF2B5EF4-FFF2-40B4-BE49-F238E27FC236}">
                <a16:creationId xmlns:a16="http://schemas.microsoft.com/office/drawing/2014/main" id="{413AB65E-13E4-FC12-053A-37EC5C96DBEE}"/>
              </a:ext>
            </a:extLst>
          </p:cNvPr>
          <p:cNvSpPr/>
          <p:nvPr/>
        </p:nvSpPr>
        <p:spPr>
          <a:xfrm rot="-2700000">
            <a:off x="8709741" y="4822779"/>
            <a:ext cx="306174" cy="112018"/>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0" tIns="0" rIns="0" bIns="0" anchor="t" anchorCtr="0">
            <a:spAutoFit/>
          </a:bodyPr>
          <a:lstStyle/>
          <a:p>
            <a:pPr algn="r">
              <a:lnSpc>
                <a:spcPct val="104000"/>
              </a:lnSpc>
            </a:pPr>
            <a:r>
              <a:rPr lang="en-GB" sz="700" i="1" noProof="0" dirty="0">
                <a:latin typeface="Arial" panose="020B0604020202020204" pitchFamily="34" charset="0"/>
                <a:ea typeface="Calibri"/>
                <a:cs typeface="Arial" panose="020B0604020202020204" pitchFamily="34" charset="0"/>
                <a:sym typeface="Calibri"/>
              </a:rPr>
              <a:t>CCND2</a:t>
            </a:r>
            <a:endParaRPr lang="en-GB" sz="700" noProof="0" dirty="0">
              <a:latin typeface="Arial" panose="020B0604020202020204" pitchFamily="34" charset="0"/>
              <a:ea typeface="Calibri"/>
              <a:cs typeface="Arial" panose="020B0604020202020204" pitchFamily="34" charset="0"/>
              <a:sym typeface="Calibri"/>
            </a:endParaRPr>
          </a:p>
        </p:txBody>
      </p:sp>
      <p:sp>
        <p:nvSpPr>
          <p:cNvPr id="91" name="Google Shape;392;p10">
            <a:extLst>
              <a:ext uri="{FF2B5EF4-FFF2-40B4-BE49-F238E27FC236}">
                <a16:creationId xmlns:a16="http://schemas.microsoft.com/office/drawing/2014/main" id="{C52A20F9-6F61-69CF-FAE4-6FFC3B322B2B}"/>
              </a:ext>
            </a:extLst>
          </p:cNvPr>
          <p:cNvSpPr/>
          <p:nvPr/>
        </p:nvSpPr>
        <p:spPr>
          <a:xfrm rot="-2700000">
            <a:off x="8156787" y="4912691"/>
            <a:ext cx="527388" cy="112018"/>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0" tIns="0" rIns="0" bIns="0" anchor="t" anchorCtr="0">
            <a:spAutoFit/>
          </a:bodyPr>
          <a:lstStyle/>
          <a:p>
            <a:pPr algn="r">
              <a:lnSpc>
                <a:spcPct val="104000"/>
              </a:lnSpc>
            </a:pPr>
            <a:r>
              <a:rPr lang="en-GB" sz="700" i="1" noProof="0" dirty="0">
                <a:latin typeface="Arial" panose="020B0604020202020204" pitchFamily="34" charset="0"/>
                <a:ea typeface="Calibri"/>
                <a:cs typeface="Arial" panose="020B0604020202020204" pitchFamily="34" charset="0"/>
                <a:sym typeface="Calibri"/>
              </a:rPr>
              <a:t>AKT2</a:t>
            </a:r>
            <a:r>
              <a:rPr lang="en-GB" sz="700" noProof="0" dirty="0">
                <a:latin typeface="Arial" panose="020B0604020202020204" pitchFamily="34" charset="0"/>
                <a:ea typeface="Calibri"/>
                <a:cs typeface="Arial" panose="020B0604020202020204" pitchFamily="34" charset="0"/>
                <a:sym typeface="Calibri"/>
              </a:rPr>
              <a:t> E320Q</a:t>
            </a:r>
          </a:p>
        </p:txBody>
      </p:sp>
      <p:sp>
        <p:nvSpPr>
          <p:cNvPr id="92" name="Google Shape;392;p10">
            <a:extLst>
              <a:ext uri="{FF2B5EF4-FFF2-40B4-BE49-F238E27FC236}">
                <a16:creationId xmlns:a16="http://schemas.microsoft.com/office/drawing/2014/main" id="{CA2E74A1-3DF5-E4DA-C96B-D03A580171D7}"/>
              </a:ext>
            </a:extLst>
          </p:cNvPr>
          <p:cNvSpPr/>
          <p:nvPr/>
        </p:nvSpPr>
        <p:spPr>
          <a:xfrm rot="-2700000">
            <a:off x="8330207" y="4912690"/>
            <a:ext cx="516167" cy="112018"/>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0" tIns="0" rIns="0" bIns="0" anchor="t" anchorCtr="0">
            <a:spAutoFit/>
          </a:bodyPr>
          <a:lstStyle/>
          <a:p>
            <a:pPr algn="r">
              <a:lnSpc>
                <a:spcPct val="104000"/>
              </a:lnSpc>
            </a:pPr>
            <a:r>
              <a:rPr lang="en-GB" sz="700" i="1" noProof="0" dirty="0">
                <a:latin typeface="Arial" panose="020B0604020202020204" pitchFamily="34" charset="0"/>
                <a:ea typeface="Calibri"/>
                <a:cs typeface="Arial" panose="020B0604020202020204" pitchFamily="34" charset="0"/>
                <a:sym typeface="Calibri"/>
              </a:rPr>
              <a:t>BRAF</a:t>
            </a:r>
            <a:r>
              <a:rPr lang="en-GB" sz="700" noProof="0" dirty="0">
                <a:latin typeface="Arial" panose="020B0604020202020204" pitchFamily="34" charset="0"/>
                <a:ea typeface="Calibri"/>
                <a:cs typeface="Arial" panose="020B0604020202020204" pitchFamily="34" charset="0"/>
                <a:sym typeface="Calibri"/>
              </a:rPr>
              <a:t> F247L</a:t>
            </a:r>
          </a:p>
        </p:txBody>
      </p:sp>
      <p:sp>
        <p:nvSpPr>
          <p:cNvPr id="95" name="Google Shape;392;p10">
            <a:extLst>
              <a:ext uri="{FF2B5EF4-FFF2-40B4-BE49-F238E27FC236}">
                <a16:creationId xmlns:a16="http://schemas.microsoft.com/office/drawing/2014/main" id="{78970458-47CF-E1F2-A6D1-15FE3AF4B7EF}"/>
              </a:ext>
            </a:extLst>
          </p:cNvPr>
          <p:cNvSpPr/>
          <p:nvPr/>
        </p:nvSpPr>
        <p:spPr>
          <a:xfrm rot="-2700000">
            <a:off x="8966356" y="4937416"/>
            <a:ext cx="596317" cy="112018"/>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0" tIns="0" rIns="0" bIns="0" anchor="t" anchorCtr="0">
            <a:spAutoFit/>
          </a:bodyPr>
          <a:lstStyle/>
          <a:p>
            <a:pPr algn="r">
              <a:lnSpc>
                <a:spcPct val="104000"/>
              </a:lnSpc>
            </a:pPr>
            <a:r>
              <a:rPr lang="en-GB" sz="700" i="1" noProof="0" dirty="0">
                <a:latin typeface="Arial" panose="020B0604020202020204" pitchFamily="34" charset="0"/>
                <a:ea typeface="Calibri"/>
                <a:cs typeface="Arial" panose="020B0604020202020204" pitchFamily="34" charset="0"/>
                <a:sym typeface="Calibri"/>
              </a:rPr>
              <a:t>MAPK1</a:t>
            </a:r>
            <a:r>
              <a:rPr lang="en-GB" sz="700" noProof="0" dirty="0">
                <a:latin typeface="Arial" panose="020B0604020202020204" pitchFamily="34" charset="0"/>
                <a:ea typeface="Calibri"/>
                <a:cs typeface="Arial" panose="020B0604020202020204" pitchFamily="34" charset="0"/>
                <a:sym typeface="Calibri"/>
              </a:rPr>
              <a:t> E322K</a:t>
            </a:r>
          </a:p>
        </p:txBody>
      </p:sp>
      <p:sp>
        <p:nvSpPr>
          <p:cNvPr id="96" name="Google Shape;392;p10">
            <a:extLst>
              <a:ext uri="{FF2B5EF4-FFF2-40B4-BE49-F238E27FC236}">
                <a16:creationId xmlns:a16="http://schemas.microsoft.com/office/drawing/2014/main" id="{81B42479-C6F4-3BA7-B97E-F22810D5666C}"/>
              </a:ext>
            </a:extLst>
          </p:cNvPr>
          <p:cNvSpPr/>
          <p:nvPr/>
        </p:nvSpPr>
        <p:spPr>
          <a:xfrm rot="-2700000">
            <a:off x="8877200" y="4913984"/>
            <a:ext cx="501740" cy="112018"/>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0" tIns="0" rIns="0" bIns="0" anchor="t" anchorCtr="0">
            <a:spAutoFit/>
          </a:bodyPr>
          <a:lstStyle/>
          <a:p>
            <a:pPr algn="r">
              <a:lnSpc>
                <a:spcPct val="104000"/>
              </a:lnSpc>
            </a:pPr>
            <a:r>
              <a:rPr lang="en-GB" sz="700" i="1" noProof="0" dirty="0">
                <a:latin typeface="Arial" panose="020B0604020202020204" pitchFamily="34" charset="0"/>
                <a:ea typeface="Calibri"/>
                <a:cs typeface="Arial" panose="020B0604020202020204" pitchFamily="34" charset="0"/>
                <a:sym typeface="Calibri"/>
              </a:rPr>
              <a:t>KRAS</a:t>
            </a:r>
            <a:r>
              <a:rPr lang="en-GB" sz="700" noProof="0" dirty="0">
                <a:latin typeface="Arial" panose="020B0604020202020204" pitchFamily="34" charset="0"/>
                <a:ea typeface="Calibri"/>
                <a:cs typeface="Arial" panose="020B0604020202020204" pitchFamily="34" charset="0"/>
                <a:sym typeface="Calibri"/>
              </a:rPr>
              <a:t> G12D</a:t>
            </a:r>
          </a:p>
        </p:txBody>
      </p:sp>
      <p:sp>
        <p:nvSpPr>
          <p:cNvPr id="97" name="Google Shape;392;p10">
            <a:extLst>
              <a:ext uri="{FF2B5EF4-FFF2-40B4-BE49-F238E27FC236}">
                <a16:creationId xmlns:a16="http://schemas.microsoft.com/office/drawing/2014/main" id="{3E31D03D-1F6F-8D4F-A218-502EEB7B1F0A}"/>
              </a:ext>
            </a:extLst>
          </p:cNvPr>
          <p:cNvSpPr/>
          <p:nvPr/>
        </p:nvSpPr>
        <p:spPr>
          <a:xfrm rot="-2700000">
            <a:off x="8921634" y="4825686"/>
            <a:ext cx="242054" cy="112018"/>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0" tIns="0" rIns="0" bIns="0" anchor="t" anchorCtr="0">
            <a:spAutoFit/>
          </a:bodyPr>
          <a:lstStyle/>
          <a:p>
            <a:pPr algn="r">
              <a:lnSpc>
                <a:spcPct val="104000"/>
              </a:lnSpc>
            </a:pPr>
            <a:r>
              <a:rPr lang="en-GB" sz="700" i="1" noProof="0" dirty="0">
                <a:latin typeface="Arial" panose="020B0604020202020204" pitchFamily="34" charset="0"/>
                <a:ea typeface="Calibri"/>
                <a:cs typeface="Arial" panose="020B0604020202020204" pitchFamily="34" charset="0"/>
                <a:sym typeface="Calibri"/>
              </a:rPr>
              <a:t>KRAS</a:t>
            </a:r>
            <a:endParaRPr lang="en-GB" sz="700" noProof="0" dirty="0">
              <a:latin typeface="Arial" panose="020B0604020202020204" pitchFamily="34" charset="0"/>
              <a:ea typeface="Calibri"/>
              <a:cs typeface="Arial" panose="020B0604020202020204" pitchFamily="34" charset="0"/>
              <a:sym typeface="Calibri"/>
            </a:endParaRPr>
          </a:p>
        </p:txBody>
      </p:sp>
    </p:spTree>
    <p:extLst>
      <p:ext uri="{BB962C8B-B14F-4D97-AF65-F5344CB8AC3E}">
        <p14:creationId xmlns:p14="http://schemas.microsoft.com/office/powerpoint/2010/main" val="441486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E343F-71C5-1BAE-C6CE-838BC30EB2B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1C566D6-5408-D18E-C964-BEE574BFCB34}"/>
              </a:ext>
            </a:extLst>
          </p:cNvPr>
          <p:cNvSpPr>
            <a:spLocks noGrp="1"/>
          </p:cNvSpPr>
          <p:nvPr>
            <p:ph type="body" idx="1"/>
          </p:nvPr>
        </p:nvSpPr>
        <p:spPr>
          <a:xfrm>
            <a:off x="609600" y="836712"/>
            <a:ext cx="6823376" cy="701675"/>
          </a:xfrm>
        </p:spPr>
        <p:txBody>
          <a:bodyPr/>
          <a:lstStyle/>
          <a:p>
            <a:r>
              <a:rPr lang="en-GB" noProof="0" dirty="0"/>
              <a:t>EXPLORATORY BIOMARKER ANALYSIS</a:t>
            </a:r>
          </a:p>
        </p:txBody>
      </p:sp>
      <p:sp>
        <p:nvSpPr>
          <p:cNvPr id="6" name="Title 5">
            <a:extLst>
              <a:ext uri="{FF2B5EF4-FFF2-40B4-BE49-F238E27FC236}">
                <a16:creationId xmlns:a16="http://schemas.microsoft.com/office/drawing/2014/main" id="{CFE217D6-F81C-92A9-75FE-CFA9D37D31B2}"/>
              </a:ext>
            </a:extLst>
          </p:cNvPr>
          <p:cNvSpPr>
            <a:spLocks noGrp="1"/>
          </p:cNvSpPr>
          <p:nvPr>
            <p:ph type="title"/>
          </p:nvPr>
        </p:nvSpPr>
        <p:spPr>
          <a:xfrm>
            <a:off x="619201" y="259200"/>
            <a:ext cx="10963199" cy="864000"/>
          </a:xfrm>
        </p:spPr>
        <p:txBody>
          <a:bodyPr/>
          <a:lstStyle/>
          <a:p>
            <a:r>
              <a:rPr lang="en-GB" noProof="0" dirty="0"/>
              <a:t>Soho-01: Response and PFS in acquired T862A cases</a:t>
            </a:r>
          </a:p>
        </p:txBody>
      </p:sp>
      <p:sp>
        <p:nvSpPr>
          <p:cNvPr id="9" name="Content Placeholder 8">
            <a:extLst>
              <a:ext uri="{FF2B5EF4-FFF2-40B4-BE49-F238E27FC236}">
                <a16:creationId xmlns:a16="http://schemas.microsoft.com/office/drawing/2014/main" id="{4666EB25-9DFA-8918-8548-13692FEA324F}"/>
              </a:ext>
            </a:extLst>
          </p:cNvPr>
          <p:cNvSpPr>
            <a:spLocks noGrp="1"/>
          </p:cNvSpPr>
          <p:nvPr>
            <p:ph sz="quarter" idx="14"/>
          </p:nvPr>
        </p:nvSpPr>
        <p:spPr>
          <a:xfrm>
            <a:off x="619125" y="1268760"/>
            <a:ext cx="4972819" cy="4678015"/>
          </a:xfrm>
        </p:spPr>
        <p:txBody>
          <a:bodyPr anchor="t" anchorCtr="0">
            <a:normAutofit/>
          </a:bodyPr>
          <a:lstStyle/>
          <a:p>
            <a:r>
              <a:rPr lang="en-GB" sz="1600" noProof="0" dirty="0"/>
              <a:t>Patients who acquired T862A at PD had an ORR </a:t>
            </a:r>
            <a:br>
              <a:rPr lang="en-GB" sz="1600" noProof="0" dirty="0"/>
            </a:br>
            <a:r>
              <a:rPr lang="en-GB" sz="1600" noProof="0" dirty="0"/>
              <a:t>of 92% (11/12)</a:t>
            </a:r>
          </a:p>
          <a:p>
            <a:r>
              <a:rPr lang="en-GB" sz="1600" noProof="0" dirty="0"/>
              <a:t>Patients who acquired T862A at PD had comparable DoR and PFS compared with those without</a:t>
            </a:r>
          </a:p>
          <a:p>
            <a:r>
              <a:rPr lang="en-GB" sz="1600" noProof="0" dirty="0"/>
              <a:t>One patient had T862A detected at baseline, whose tumour had primary resistance to sevabertinib (Cohort E, post-HER2-targeted-ADC) </a:t>
            </a:r>
          </a:p>
        </p:txBody>
      </p:sp>
      <p:sp>
        <p:nvSpPr>
          <p:cNvPr id="4" name="Content Placeholder 3">
            <a:extLst>
              <a:ext uri="{FF2B5EF4-FFF2-40B4-BE49-F238E27FC236}">
                <a16:creationId xmlns:a16="http://schemas.microsoft.com/office/drawing/2014/main" id="{8A0929BF-2E05-4F59-A84F-0ED62E1240E2}"/>
              </a:ext>
            </a:extLst>
          </p:cNvPr>
          <p:cNvSpPr>
            <a:spLocks noGrp="1"/>
          </p:cNvSpPr>
          <p:nvPr>
            <p:ph sz="quarter" idx="15"/>
          </p:nvPr>
        </p:nvSpPr>
        <p:spPr>
          <a:xfrm>
            <a:off x="620183" y="6356351"/>
            <a:ext cx="10372361" cy="365125"/>
          </a:xfrm>
        </p:spPr>
        <p:txBody>
          <a:bodyPr anchor="b" anchorCtr="0"/>
          <a:lstStyle/>
          <a:p>
            <a:pPr>
              <a:lnSpc>
                <a:spcPct val="95000"/>
              </a:lnSpc>
            </a:pPr>
            <a:r>
              <a:rPr lang="en-GB" noProof="0" dirty="0">
                <a:solidFill>
                  <a:schemeClr val="tx2"/>
                </a:solidFill>
              </a:rPr>
              <a:t>Data cut-off: November 17, 2025. Progression samples were taken within 4 weeks before or at any time after radiographic PD (RECIST 1.1). Included are patients from Cohorts D, E, and F (20 mg BID) who had successful NGS results, who had paired baseline and progression timepoint data (investigator</a:t>
            </a:r>
            <a:br>
              <a:rPr lang="en-GB" noProof="0" dirty="0">
                <a:solidFill>
                  <a:schemeClr val="tx2"/>
                </a:solidFill>
              </a:rPr>
            </a:br>
            <a:r>
              <a:rPr lang="en-GB" noProof="0" dirty="0">
                <a:solidFill>
                  <a:schemeClr val="tx2"/>
                </a:solidFill>
              </a:rPr>
              <a:t>confirmed clinical progression), and whose locally reported HER2-activating mutation was detected in the baseline plasma sample</a:t>
            </a:r>
          </a:p>
          <a:p>
            <a:pPr>
              <a:lnSpc>
                <a:spcPct val="95000"/>
              </a:lnSpc>
            </a:pPr>
            <a:r>
              <a:rPr lang="en-GB" noProof="0" dirty="0">
                <a:solidFill>
                  <a:schemeClr val="tx2"/>
                </a:solidFill>
              </a:rPr>
              <a:t>ADC, antibody-drug conjugate; BID, twice daily; DoR, duration of response; EOT, end of treatment; NGS, next-generation sequencing; ORR, overall response rate; PD, progressive disease; PFS, progression-free survival; PR, partial response; RECIST, Response Evaluation Criteria in Solid Tumours; SD, stable disease; </a:t>
            </a:r>
          </a:p>
          <a:p>
            <a:pPr>
              <a:lnSpc>
                <a:spcPct val="95000"/>
              </a:lnSpc>
            </a:pPr>
            <a:r>
              <a:rPr lang="en-GB" noProof="0" dirty="0">
                <a:solidFill>
                  <a:schemeClr val="tx2"/>
                </a:solidFill>
              </a:rPr>
              <a:t>Le X, et al. Abstract MO12.04, WCLC 2026 (Oral presentation)</a:t>
            </a:r>
          </a:p>
        </p:txBody>
      </p:sp>
      <p:sp>
        <p:nvSpPr>
          <p:cNvPr id="2" name="Slide Number Placeholder 1">
            <a:extLst>
              <a:ext uri="{FF2B5EF4-FFF2-40B4-BE49-F238E27FC236}">
                <a16:creationId xmlns:a16="http://schemas.microsoft.com/office/drawing/2014/main" id="{0873EF47-8A22-87C7-197F-2BD05AE57006}"/>
              </a:ext>
            </a:extLst>
          </p:cNvPr>
          <p:cNvSpPr>
            <a:spLocks noGrp="1"/>
          </p:cNvSpPr>
          <p:nvPr>
            <p:ph type="sldNum" sz="quarter" idx="4"/>
          </p:nvPr>
        </p:nvSpPr>
        <p:spPr>
          <a:xfrm>
            <a:off x="10800523" y="6428359"/>
            <a:ext cx="781877" cy="365125"/>
          </a:xfrm>
        </p:spPr>
        <p:txBody>
          <a:bodyPr/>
          <a:lstStyle/>
          <a:p>
            <a:fld id="{FCE43C0F-8A7B-3A4B-9DB5-B3472E36E833}" type="slidenum">
              <a:rPr lang="en-GB" noProof="0" smtClean="0"/>
              <a:pPr/>
              <a:t>14</a:t>
            </a:fld>
            <a:endParaRPr lang="en-GB" noProof="0" dirty="0"/>
          </a:p>
        </p:txBody>
      </p:sp>
      <p:graphicFrame>
        <p:nvGraphicFramePr>
          <p:cNvPr id="15" name="Table 14">
            <a:extLst>
              <a:ext uri="{FF2B5EF4-FFF2-40B4-BE49-F238E27FC236}">
                <a16:creationId xmlns:a16="http://schemas.microsoft.com/office/drawing/2014/main" id="{6247E1E9-0382-B380-2CE2-CDB520A53442}"/>
              </a:ext>
            </a:extLst>
          </p:cNvPr>
          <p:cNvGraphicFramePr>
            <a:graphicFrameLocks noGrp="1"/>
          </p:cNvGraphicFramePr>
          <p:nvPr>
            <p:extLst>
              <p:ext uri="{D42A27DB-BD31-4B8C-83A1-F6EECF244321}">
                <p14:modId xmlns:p14="http://schemas.microsoft.com/office/powerpoint/2010/main" val="3013488901"/>
              </p:ext>
            </p:extLst>
          </p:nvPr>
        </p:nvGraphicFramePr>
        <p:xfrm>
          <a:off x="609601" y="3672000"/>
          <a:ext cx="5054352" cy="1798320"/>
        </p:xfrm>
        <a:graphic>
          <a:graphicData uri="http://schemas.openxmlformats.org/drawingml/2006/table">
            <a:tbl>
              <a:tblPr firstRow="1" bandRow="1">
                <a:tableStyleId>{5C22544A-7EE6-4342-B048-85BDC9FD1C3A}</a:tableStyleId>
              </a:tblPr>
              <a:tblGrid>
                <a:gridCol w="1684784">
                  <a:extLst>
                    <a:ext uri="{9D8B030D-6E8A-4147-A177-3AD203B41FA5}">
                      <a16:colId xmlns:a16="http://schemas.microsoft.com/office/drawing/2014/main" val="4079968430"/>
                    </a:ext>
                  </a:extLst>
                </a:gridCol>
                <a:gridCol w="1684784">
                  <a:extLst>
                    <a:ext uri="{9D8B030D-6E8A-4147-A177-3AD203B41FA5}">
                      <a16:colId xmlns:a16="http://schemas.microsoft.com/office/drawing/2014/main" val="113224775"/>
                    </a:ext>
                  </a:extLst>
                </a:gridCol>
                <a:gridCol w="1684784">
                  <a:extLst>
                    <a:ext uri="{9D8B030D-6E8A-4147-A177-3AD203B41FA5}">
                      <a16:colId xmlns:a16="http://schemas.microsoft.com/office/drawing/2014/main" val="4039620569"/>
                    </a:ext>
                  </a:extLst>
                </a:gridCol>
              </a:tblGrid>
              <a:tr h="200953">
                <a:tc gridSpan="3">
                  <a:txBody>
                    <a:bodyPr/>
                    <a:lstStyle/>
                    <a:p>
                      <a:pPr algn="ctr"/>
                      <a:r>
                        <a:rPr lang="en-GB" sz="1400" noProof="0" dirty="0">
                          <a:latin typeface="Arial" panose="020B0604020202020204" pitchFamily="34" charset="0"/>
                          <a:cs typeface="Arial" panose="020B0604020202020204" pitchFamily="34" charset="0"/>
                        </a:rPr>
                        <a:t>Summary of PFS by investigator by T862A detection status at progression (Cohorts D, E and F)</a:t>
                      </a:r>
                    </a:p>
                  </a:txBody>
                  <a:tcPr>
                    <a:lnB w="12700" cap="flat" cmpd="sng" algn="ctr">
                      <a:solidFill>
                        <a:schemeClr val="bg1"/>
                      </a:solidFill>
                      <a:prstDash val="solid"/>
                      <a:round/>
                      <a:headEnd type="none" w="med" len="med"/>
                      <a:tailEnd type="none" w="med" len="med"/>
                    </a:lnB>
                  </a:tcPr>
                </a:tc>
                <a:tc hMerge="1">
                  <a:txBody>
                    <a:bodyPr/>
                    <a:lstStyle/>
                    <a:p>
                      <a:endParaRPr lang="en-US" sz="1400" dirty="0">
                        <a:latin typeface="Arial" panose="020B0604020202020204" pitchFamily="34" charset="0"/>
                        <a:cs typeface="Arial" panose="020B0604020202020204" pitchFamily="34" charset="0"/>
                      </a:endParaRPr>
                    </a:p>
                  </a:txBody>
                  <a:tcPr/>
                </a:tc>
                <a:tc hMerge="1">
                  <a:txBody>
                    <a:bodyPr/>
                    <a:lstStyle/>
                    <a:p>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418158303"/>
                  </a:ext>
                </a:extLst>
              </a:tr>
              <a:tr h="301429">
                <a:tc>
                  <a:txBody>
                    <a:bodyPr/>
                    <a:lstStyle/>
                    <a:p>
                      <a:r>
                        <a:rPr lang="en-GB" sz="1200" b="1" noProof="0" dirty="0">
                          <a:solidFill>
                            <a:schemeClr val="bg1"/>
                          </a:solidFill>
                          <a:latin typeface="Arial" panose="020B0604020202020204" pitchFamily="34" charset="0"/>
                          <a:cs typeface="Arial" panose="020B0604020202020204" pitchFamily="34" charset="0"/>
                        </a:rPr>
                        <a:t>New T862A mutation at progression</a:t>
                      </a:r>
                    </a:p>
                  </a:txBody>
                  <a:tcP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pPr algn="ctr"/>
                      <a:r>
                        <a:rPr lang="en-GB" sz="1200" b="1" noProof="0" dirty="0">
                          <a:solidFill>
                            <a:schemeClr val="bg1"/>
                          </a:solidFill>
                          <a:latin typeface="Arial" panose="020B0604020202020204" pitchFamily="34" charset="0"/>
                          <a:cs typeface="Arial" panose="020B0604020202020204" pitchFamily="34" charset="0"/>
                        </a:rPr>
                        <a:t>N</a:t>
                      </a:r>
                    </a:p>
                  </a:txBody>
                  <a:tcP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pPr algn="ctr"/>
                      <a:r>
                        <a:rPr lang="en-GB" sz="1200" b="1" noProof="0" dirty="0">
                          <a:solidFill>
                            <a:schemeClr val="bg1"/>
                          </a:solidFill>
                          <a:latin typeface="Arial" panose="020B0604020202020204" pitchFamily="34" charset="0"/>
                          <a:cs typeface="Arial" panose="020B0604020202020204" pitchFamily="34" charset="0"/>
                        </a:rPr>
                        <a:t>PFS range (months)</a:t>
                      </a:r>
                    </a:p>
                  </a:txBody>
                  <a:tcP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2673997024"/>
                  </a:ext>
                </a:extLst>
              </a:tr>
              <a:tr h="180857">
                <a:tc>
                  <a:txBody>
                    <a:bodyPr/>
                    <a:lstStyle/>
                    <a:p>
                      <a:r>
                        <a:rPr lang="en-GB" sz="1200" noProof="0" dirty="0">
                          <a:latin typeface="Arial" panose="020B0604020202020204" pitchFamily="34" charset="0"/>
                          <a:cs typeface="Arial" panose="020B0604020202020204" pitchFamily="34" charset="0"/>
                        </a:rPr>
                        <a:t>No</a:t>
                      </a:r>
                    </a:p>
                  </a:txBody>
                  <a:tcPr>
                    <a:lnT w="38100" cap="flat" cmpd="sng" algn="ctr">
                      <a:solidFill>
                        <a:schemeClr val="bg1"/>
                      </a:solidFill>
                      <a:prstDash val="solid"/>
                      <a:round/>
                      <a:headEnd type="none" w="med" len="med"/>
                      <a:tailEnd type="none" w="med" len="med"/>
                    </a:lnT>
                  </a:tcPr>
                </a:tc>
                <a:tc>
                  <a:txBody>
                    <a:bodyPr/>
                    <a:lstStyle/>
                    <a:p>
                      <a:pPr algn="ctr"/>
                      <a:r>
                        <a:rPr lang="en-GB" sz="1200" noProof="0" dirty="0">
                          <a:latin typeface="Arial" panose="020B0604020202020204" pitchFamily="34" charset="0"/>
                          <a:cs typeface="Arial" panose="020B0604020202020204" pitchFamily="34" charset="0"/>
                        </a:rPr>
                        <a:t>60</a:t>
                      </a:r>
                    </a:p>
                  </a:txBody>
                  <a:tcPr>
                    <a:lnT w="38100" cap="flat" cmpd="sng" algn="ctr">
                      <a:solidFill>
                        <a:schemeClr val="bg1"/>
                      </a:solidFill>
                      <a:prstDash val="solid"/>
                      <a:round/>
                      <a:headEnd type="none" w="med" len="med"/>
                      <a:tailEnd type="none" w="med" len="med"/>
                    </a:lnT>
                  </a:tcPr>
                </a:tc>
                <a:tc>
                  <a:txBody>
                    <a:bodyPr/>
                    <a:lstStyle/>
                    <a:p>
                      <a:pPr algn="ctr"/>
                      <a:r>
                        <a:rPr lang="en-GB" sz="1200" noProof="0" dirty="0">
                          <a:latin typeface="Arial" panose="020B0604020202020204" pitchFamily="34" charset="0"/>
                          <a:cs typeface="Arial" panose="020B0604020202020204" pitchFamily="34" charset="0"/>
                        </a:rPr>
                        <a:t>1.1-23.5</a:t>
                      </a:r>
                    </a:p>
                  </a:txBody>
                  <a:tcPr>
                    <a:lnT w="381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537964825"/>
                  </a:ext>
                </a:extLst>
              </a:tr>
              <a:tr h="180857">
                <a:tc>
                  <a:txBody>
                    <a:bodyPr/>
                    <a:lstStyle/>
                    <a:p>
                      <a:r>
                        <a:rPr lang="en-GB" sz="1200" noProof="0" dirty="0">
                          <a:latin typeface="Arial" panose="020B0604020202020204" pitchFamily="34" charset="0"/>
                          <a:cs typeface="Arial" panose="020B0604020202020204" pitchFamily="34" charset="0"/>
                        </a:rPr>
                        <a:t>Yes</a:t>
                      </a:r>
                    </a:p>
                  </a:txBody>
                  <a:tcPr/>
                </a:tc>
                <a:tc>
                  <a:txBody>
                    <a:bodyPr/>
                    <a:lstStyle/>
                    <a:p>
                      <a:pPr algn="ctr"/>
                      <a:r>
                        <a:rPr lang="en-GB" sz="1200" noProof="0" dirty="0">
                          <a:latin typeface="Arial" panose="020B0604020202020204" pitchFamily="34" charset="0"/>
                          <a:cs typeface="Arial" panose="020B0604020202020204" pitchFamily="34" charset="0"/>
                        </a:rPr>
                        <a:t>12</a:t>
                      </a:r>
                    </a:p>
                  </a:txBody>
                  <a:tcPr/>
                </a:tc>
                <a:tc>
                  <a:txBody>
                    <a:bodyPr/>
                    <a:lstStyle/>
                    <a:p>
                      <a:pPr algn="ctr"/>
                      <a:r>
                        <a:rPr lang="en-GB" sz="1200" noProof="0" dirty="0">
                          <a:latin typeface="Arial" panose="020B0604020202020204" pitchFamily="34" charset="0"/>
                          <a:cs typeface="Arial" panose="020B0604020202020204" pitchFamily="34" charset="0"/>
                        </a:rPr>
                        <a:t>2.8-16.4</a:t>
                      </a:r>
                    </a:p>
                  </a:txBody>
                  <a:tcPr/>
                </a:tc>
                <a:extLst>
                  <a:ext uri="{0D108BD9-81ED-4DB2-BD59-A6C34878D82A}">
                    <a16:rowId xmlns:a16="http://schemas.microsoft.com/office/drawing/2014/main" val="3205547489"/>
                  </a:ext>
                </a:extLst>
              </a:tr>
              <a:tr h="180857">
                <a:tc gridSpan="3">
                  <a:txBody>
                    <a:bodyPr/>
                    <a:lstStyle/>
                    <a:p>
                      <a:r>
                        <a:rPr lang="en-GB" sz="1200" noProof="0" dirty="0">
                          <a:latin typeface="Arial" panose="020B0604020202020204" pitchFamily="34" charset="0"/>
                          <a:cs typeface="Arial" panose="020B0604020202020204" pitchFamily="34" charset="0"/>
                        </a:rPr>
                        <a:t>One patient who had a T862A mutation at baseline was excluded</a:t>
                      </a:r>
                    </a:p>
                  </a:txBody>
                  <a:tcPr>
                    <a:noFill/>
                  </a:tcPr>
                </a:tc>
                <a:tc hMerge="1">
                  <a:txBody>
                    <a:bodyPr/>
                    <a:lstStyle/>
                    <a:p>
                      <a:pPr algn="ctr"/>
                      <a:endParaRPr lang="en-US" sz="1200" dirty="0">
                        <a:latin typeface="Arial" panose="020B0604020202020204" pitchFamily="34" charset="0"/>
                        <a:cs typeface="Arial" panose="020B0604020202020204" pitchFamily="34" charset="0"/>
                      </a:endParaRPr>
                    </a:p>
                  </a:txBody>
                  <a:tcPr/>
                </a:tc>
                <a:tc hMerge="1">
                  <a:txBody>
                    <a:bodyPr/>
                    <a:lstStyle/>
                    <a:p>
                      <a:pPr algn="ctr"/>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139688777"/>
                  </a:ext>
                </a:extLst>
              </a:tr>
            </a:tbl>
          </a:graphicData>
        </a:graphic>
      </p:graphicFrame>
      <p:sp>
        <p:nvSpPr>
          <p:cNvPr id="18" name="Rectangle 17">
            <a:extLst>
              <a:ext uri="{FF2B5EF4-FFF2-40B4-BE49-F238E27FC236}">
                <a16:creationId xmlns:a16="http://schemas.microsoft.com/office/drawing/2014/main" id="{C7E57CB0-F0F6-AA43-4F5D-BE10FD0DAB3A}"/>
              </a:ext>
            </a:extLst>
          </p:cNvPr>
          <p:cNvSpPr/>
          <p:nvPr/>
        </p:nvSpPr>
        <p:spPr>
          <a:xfrm>
            <a:off x="9984432" y="1100403"/>
            <a:ext cx="1740927" cy="2046082"/>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1" name="TextBox 50">
            <a:extLst>
              <a:ext uri="{FF2B5EF4-FFF2-40B4-BE49-F238E27FC236}">
                <a16:creationId xmlns:a16="http://schemas.microsoft.com/office/drawing/2014/main" id="{93430E84-00C2-9635-3405-3A4751F354D5}"/>
              </a:ext>
            </a:extLst>
          </p:cNvPr>
          <p:cNvSpPr txBox="1"/>
          <p:nvPr/>
        </p:nvSpPr>
        <p:spPr>
          <a:xfrm>
            <a:off x="10090868" y="2570421"/>
            <a:ext cx="1549748" cy="492443"/>
          </a:xfrm>
          <a:prstGeom prst="rect">
            <a:avLst/>
          </a:prstGeom>
          <a:noFill/>
        </p:spPr>
        <p:txBody>
          <a:bodyPr wrap="square" lIns="0" tIns="0" rIns="0" bIns="0" rtlCol="0">
            <a:spAutoFit/>
          </a:bodyPr>
          <a:lstStyle/>
          <a:p>
            <a:pPr marL="7938" indent="258763"/>
            <a:r>
              <a:rPr lang="en-GB" sz="800" noProof="0" dirty="0">
                <a:latin typeface="Arial" panose="020B0604020202020204" pitchFamily="34" charset="0"/>
                <a:cs typeface="Arial" panose="020B0604020202020204" pitchFamily="34" charset="0"/>
              </a:rPr>
              <a:t>T962A detected at baseline</a:t>
            </a:r>
          </a:p>
          <a:p>
            <a:pPr marL="7938" indent="258763"/>
            <a:r>
              <a:rPr lang="en-GB" sz="800" noProof="0" dirty="0">
                <a:latin typeface="Arial" panose="020B0604020202020204" pitchFamily="34" charset="0"/>
                <a:cs typeface="Arial" panose="020B0604020202020204" pitchFamily="34" charset="0"/>
              </a:rPr>
              <a:t>T862A detected at PD</a:t>
            </a:r>
          </a:p>
          <a:p>
            <a:pPr marL="7938" indent="258763"/>
            <a:r>
              <a:rPr lang="en-GB" sz="800" noProof="0" dirty="0">
                <a:latin typeface="Arial" panose="020B0604020202020204" pitchFamily="34" charset="0"/>
                <a:cs typeface="Arial" panose="020B0604020202020204" pitchFamily="34" charset="0"/>
              </a:rPr>
              <a:t>T862A not detected</a:t>
            </a:r>
          </a:p>
          <a:p>
            <a:pPr marL="7938" indent="258763"/>
            <a:r>
              <a:rPr lang="en-GB" sz="800" noProof="0" dirty="0">
                <a:latin typeface="Arial" panose="020B0604020202020204" pitchFamily="34" charset="0"/>
                <a:cs typeface="Arial" panose="020B0604020202020204" pitchFamily="34" charset="0"/>
              </a:rPr>
              <a:t>Time from PD until EOT</a:t>
            </a:r>
          </a:p>
        </p:txBody>
      </p:sp>
      <p:sp>
        <p:nvSpPr>
          <p:cNvPr id="52" name="Rectangle 51">
            <a:extLst>
              <a:ext uri="{FF2B5EF4-FFF2-40B4-BE49-F238E27FC236}">
                <a16:creationId xmlns:a16="http://schemas.microsoft.com/office/drawing/2014/main" id="{AD04A5A5-4A8C-4DF1-3FDC-1C26F8611590}"/>
              </a:ext>
            </a:extLst>
          </p:cNvPr>
          <p:cNvSpPr/>
          <p:nvPr/>
        </p:nvSpPr>
        <p:spPr>
          <a:xfrm>
            <a:off x="10090868" y="2707078"/>
            <a:ext cx="190313" cy="98753"/>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3" name="Rectangle 52">
            <a:extLst>
              <a:ext uri="{FF2B5EF4-FFF2-40B4-BE49-F238E27FC236}">
                <a16:creationId xmlns:a16="http://schemas.microsoft.com/office/drawing/2014/main" id="{4040F2FF-2546-994C-18A6-EC40D3E8D194}"/>
              </a:ext>
            </a:extLst>
          </p:cNvPr>
          <p:cNvSpPr/>
          <p:nvPr/>
        </p:nvSpPr>
        <p:spPr>
          <a:xfrm>
            <a:off x="10090868" y="2825229"/>
            <a:ext cx="190313" cy="98753"/>
          </a:xfrm>
          <a:prstGeom prst="rect">
            <a:avLst/>
          </a:prstGeom>
          <a:solidFill>
            <a:srgbClr val="00B050">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4" name="Rectangle 53">
            <a:extLst>
              <a:ext uri="{FF2B5EF4-FFF2-40B4-BE49-F238E27FC236}">
                <a16:creationId xmlns:a16="http://schemas.microsoft.com/office/drawing/2014/main" id="{0DE6A73D-E3E4-0EC5-F4ED-576C37E78FFC}"/>
              </a:ext>
            </a:extLst>
          </p:cNvPr>
          <p:cNvSpPr/>
          <p:nvPr/>
        </p:nvSpPr>
        <p:spPr>
          <a:xfrm>
            <a:off x="10090868" y="2943381"/>
            <a:ext cx="190313" cy="98753"/>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5" name="Rectangle 54">
            <a:extLst>
              <a:ext uri="{FF2B5EF4-FFF2-40B4-BE49-F238E27FC236}">
                <a16:creationId xmlns:a16="http://schemas.microsoft.com/office/drawing/2014/main" id="{98DFFAAA-74DD-756D-556E-C90130B9F0A1}"/>
              </a:ext>
            </a:extLst>
          </p:cNvPr>
          <p:cNvSpPr/>
          <p:nvPr/>
        </p:nvSpPr>
        <p:spPr>
          <a:xfrm>
            <a:off x="10090868" y="2588927"/>
            <a:ext cx="190313" cy="98753"/>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60" name="TextBox 59">
            <a:extLst>
              <a:ext uri="{FF2B5EF4-FFF2-40B4-BE49-F238E27FC236}">
                <a16:creationId xmlns:a16="http://schemas.microsoft.com/office/drawing/2014/main" id="{55AD1930-4309-1A40-DEE5-8AEDEB39D1BE}"/>
              </a:ext>
            </a:extLst>
          </p:cNvPr>
          <p:cNvSpPr txBox="1"/>
          <p:nvPr/>
        </p:nvSpPr>
        <p:spPr>
          <a:xfrm>
            <a:off x="10090868" y="1697033"/>
            <a:ext cx="1549748" cy="369332"/>
          </a:xfrm>
          <a:prstGeom prst="rect">
            <a:avLst/>
          </a:prstGeom>
          <a:noFill/>
        </p:spPr>
        <p:txBody>
          <a:bodyPr wrap="square" lIns="0" tIns="0" rIns="0" bIns="0" rtlCol="0">
            <a:spAutoFit/>
          </a:bodyPr>
          <a:lstStyle/>
          <a:p>
            <a:pPr marL="7938" indent="258763"/>
            <a:r>
              <a:rPr lang="en-GB" sz="800" noProof="0" dirty="0">
                <a:latin typeface="Arial" panose="020B0604020202020204" pitchFamily="34" charset="0"/>
                <a:cs typeface="Arial" panose="020B0604020202020204" pitchFamily="34" charset="0"/>
              </a:rPr>
              <a:t>PR</a:t>
            </a:r>
          </a:p>
          <a:p>
            <a:pPr marL="7938" indent="258763"/>
            <a:r>
              <a:rPr lang="en-GB" sz="800" noProof="0" dirty="0">
                <a:latin typeface="Arial" panose="020B0604020202020204" pitchFamily="34" charset="0"/>
                <a:cs typeface="Arial" panose="020B0604020202020204" pitchFamily="34" charset="0"/>
              </a:rPr>
              <a:t>SD</a:t>
            </a:r>
          </a:p>
          <a:p>
            <a:pPr marL="7938" indent="258763"/>
            <a:r>
              <a:rPr lang="en-GB" sz="800" noProof="0" dirty="0">
                <a:latin typeface="Arial" panose="020B0604020202020204" pitchFamily="34" charset="0"/>
                <a:cs typeface="Arial" panose="020B0604020202020204" pitchFamily="34" charset="0"/>
              </a:rPr>
              <a:t>PD</a:t>
            </a:r>
          </a:p>
        </p:txBody>
      </p:sp>
      <p:sp>
        <p:nvSpPr>
          <p:cNvPr id="61" name="Rectangle 60">
            <a:extLst>
              <a:ext uri="{FF2B5EF4-FFF2-40B4-BE49-F238E27FC236}">
                <a16:creationId xmlns:a16="http://schemas.microsoft.com/office/drawing/2014/main" id="{641711FE-53F4-432C-133F-3B1F31511D68}"/>
              </a:ext>
            </a:extLst>
          </p:cNvPr>
          <p:cNvSpPr/>
          <p:nvPr/>
        </p:nvSpPr>
        <p:spPr>
          <a:xfrm>
            <a:off x="10090868" y="1833690"/>
            <a:ext cx="190313" cy="98753"/>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62" name="Rectangle 61">
            <a:extLst>
              <a:ext uri="{FF2B5EF4-FFF2-40B4-BE49-F238E27FC236}">
                <a16:creationId xmlns:a16="http://schemas.microsoft.com/office/drawing/2014/main" id="{E0D832A4-2206-7072-FEAE-8DACAC2238B1}"/>
              </a:ext>
            </a:extLst>
          </p:cNvPr>
          <p:cNvSpPr/>
          <p:nvPr/>
        </p:nvSpPr>
        <p:spPr>
          <a:xfrm>
            <a:off x="10090868" y="1951841"/>
            <a:ext cx="190313" cy="98753"/>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63" name="Rectangle 62">
            <a:extLst>
              <a:ext uri="{FF2B5EF4-FFF2-40B4-BE49-F238E27FC236}">
                <a16:creationId xmlns:a16="http://schemas.microsoft.com/office/drawing/2014/main" id="{0E3D2C5F-469A-4E19-6F96-CC1AA58F4B65}"/>
              </a:ext>
            </a:extLst>
          </p:cNvPr>
          <p:cNvSpPr/>
          <p:nvPr/>
        </p:nvSpPr>
        <p:spPr>
          <a:xfrm>
            <a:off x="10090868" y="1715539"/>
            <a:ext cx="190313" cy="98753"/>
          </a:xfrm>
          <a:prstGeom prst="rect">
            <a:avLst/>
          </a:prstGeom>
          <a:solidFill>
            <a:srgbClr val="0073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64" name="TextBox 63">
            <a:extLst>
              <a:ext uri="{FF2B5EF4-FFF2-40B4-BE49-F238E27FC236}">
                <a16:creationId xmlns:a16="http://schemas.microsoft.com/office/drawing/2014/main" id="{0114AFE5-D49E-074D-1D59-A9097D921A85}"/>
              </a:ext>
            </a:extLst>
          </p:cNvPr>
          <p:cNvSpPr txBox="1"/>
          <p:nvPr/>
        </p:nvSpPr>
        <p:spPr>
          <a:xfrm>
            <a:off x="10090868" y="1210092"/>
            <a:ext cx="829668" cy="369332"/>
          </a:xfrm>
          <a:prstGeom prst="rect">
            <a:avLst/>
          </a:prstGeom>
          <a:noFill/>
        </p:spPr>
        <p:txBody>
          <a:bodyPr wrap="square" lIns="0" tIns="0" rIns="0" bIns="0" rtlCol="0">
            <a:spAutoFit/>
          </a:bodyPr>
          <a:lstStyle/>
          <a:p>
            <a:pPr marL="7938" indent="258763"/>
            <a:r>
              <a:rPr lang="en-GB" sz="800" noProof="0" dirty="0">
                <a:latin typeface="Arial" panose="020B0604020202020204" pitchFamily="34" charset="0"/>
                <a:cs typeface="Arial" panose="020B0604020202020204" pitchFamily="34" charset="0"/>
              </a:rPr>
              <a:t>Cohort D</a:t>
            </a:r>
          </a:p>
          <a:p>
            <a:pPr marL="7938" indent="258763"/>
            <a:r>
              <a:rPr lang="en-GB" sz="800" noProof="0" dirty="0">
                <a:latin typeface="Arial" panose="020B0604020202020204" pitchFamily="34" charset="0"/>
                <a:cs typeface="Arial" panose="020B0604020202020204" pitchFamily="34" charset="0"/>
              </a:rPr>
              <a:t>Cohort E</a:t>
            </a:r>
          </a:p>
          <a:p>
            <a:pPr marL="7938" indent="258763"/>
            <a:r>
              <a:rPr lang="en-GB" sz="800" noProof="0" dirty="0">
                <a:latin typeface="Arial" panose="020B0604020202020204" pitchFamily="34" charset="0"/>
                <a:cs typeface="Arial" panose="020B0604020202020204" pitchFamily="34" charset="0"/>
              </a:rPr>
              <a:t>Cohort F</a:t>
            </a:r>
          </a:p>
        </p:txBody>
      </p:sp>
      <p:sp>
        <p:nvSpPr>
          <p:cNvPr id="65" name="Rectangle 64">
            <a:extLst>
              <a:ext uri="{FF2B5EF4-FFF2-40B4-BE49-F238E27FC236}">
                <a16:creationId xmlns:a16="http://schemas.microsoft.com/office/drawing/2014/main" id="{FC6B7152-FE60-2A48-CB27-3D17C27FCEFA}"/>
              </a:ext>
            </a:extLst>
          </p:cNvPr>
          <p:cNvSpPr/>
          <p:nvPr/>
        </p:nvSpPr>
        <p:spPr>
          <a:xfrm>
            <a:off x="10090868" y="1346749"/>
            <a:ext cx="190313" cy="9875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66" name="Rectangle 65">
            <a:extLst>
              <a:ext uri="{FF2B5EF4-FFF2-40B4-BE49-F238E27FC236}">
                <a16:creationId xmlns:a16="http://schemas.microsoft.com/office/drawing/2014/main" id="{6D72050C-1AE0-E96B-1D00-310ED642867D}"/>
              </a:ext>
            </a:extLst>
          </p:cNvPr>
          <p:cNvSpPr/>
          <p:nvPr/>
        </p:nvSpPr>
        <p:spPr>
          <a:xfrm>
            <a:off x="10090868" y="1464900"/>
            <a:ext cx="190313" cy="98753"/>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67" name="Rectangle 66">
            <a:extLst>
              <a:ext uri="{FF2B5EF4-FFF2-40B4-BE49-F238E27FC236}">
                <a16:creationId xmlns:a16="http://schemas.microsoft.com/office/drawing/2014/main" id="{E5AB2973-6A9C-7A3F-D9EC-0F19469315DD}"/>
              </a:ext>
            </a:extLst>
          </p:cNvPr>
          <p:cNvSpPr/>
          <p:nvPr/>
        </p:nvSpPr>
        <p:spPr>
          <a:xfrm>
            <a:off x="10090868" y="1228598"/>
            <a:ext cx="190313" cy="98753"/>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8" name="TextBox 77">
            <a:extLst>
              <a:ext uri="{FF2B5EF4-FFF2-40B4-BE49-F238E27FC236}">
                <a16:creationId xmlns:a16="http://schemas.microsoft.com/office/drawing/2014/main" id="{5E3E2B43-7F73-A17D-F2A0-41D7FB9C6E06}"/>
              </a:ext>
            </a:extLst>
          </p:cNvPr>
          <p:cNvSpPr txBox="1"/>
          <p:nvPr/>
        </p:nvSpPr>
        <p:spPr>
          <a:xfrm>
            <a:off x="10090868" y="2181494"/>
            <a:ext cx="1549748" cy="246221"/>
          </a:xfrm>
          <a:prstGeom prst="rect">
            <a:avLst/>
          </a:prstGeom>
          <a:noFill/>
        </p:spPr>
        <p:txBody>
          <a:bodyPr wrap="square" lIns="0" tIns="0" rIns="0" bIns="0" rtlCol="0">
            <a:spAutoFit/>
          </a:bodyPr>
          <a:lstStyle/>
          <a:p>
            <a:pPr marL="7938" indent="258763"/>
            <a:r>
              <a:rPr lang="en-GB" sz="800" noProof="0" dirty="0">
                <a:latin typeface="Arial" panose="020B0604020202020204" pitchFamily="34" charset="0"/>
                <a:cs typeface="Arial" panose="020B0604020202020204" pitchFamily="34" charset="0"/>
              </a:rPr>
              <a:t>T962A not detected</a:t>
            </a:r>
          </a:p>
          <a:p>
            <a:pPr marL="7938" indent="258763"/>
            <a:r>
              <a:rPr lang="en-GB" sz="800" noProof="0" dirty="0">
                <a:latin typeface="Arial" panose="020B0604020202020204" pitchFamily="34" charset="0"/>
                <a:cs typeface="Arial" panose="020B0604020202020204" pitchFamily="34" charset="0"/>
              </a:rPr>
              <a:t>T862A detected</a:t>
            </a:r>
          </a:p>
        </p:txBody>
      </p:sp>
      <p:sp>
        <p:nvSpPr>
          <p:cNvPr id="79" name="Oval 78">
            <a:extLst>
              <a:ext uri="{FF2B5EF4-FFF2-40B4-BE49-F238E27FC236}">
                <a16:creationId xmlns:a16="http://schemas.microsoft.com/office/drawing/2014/main" id="{AD61787C-D4CA-5ED9-C631-E895B712CC02}"/>
              </a:ext>
            </a:extLst>
          </p:cNvPr>
          <p:cNvSpPr/>
          <p:nvPr/>
        </p:nvSpPr>
        <p:spPr>
          <a:xfrm>
            <a:off x="10140086" y="2206065"/>
            <a:ext cx="91877" cy="91877"/>
          </a:xfrm>
          <a:prstGeom prst="ellips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0" name="Oval 79">
            <a:extLst>
              <a:ext uri="{FF2B5EF4-FFF2-40B4-BE49-F238E27FC236}">
                <a16:creationId xmlns:a16="http://schemas.microsoft.com/office/drawing/2014/main" id="{026C654B-C065-0A13-7DFE-B71AB85E15F5}"/>
              </a:ext>
            </a:extLst>
          </p:cNvPr>
          <p:cNvSpPr/>
          <p:nvPr/>
        </p:nvSpPr>
        <p:spPr>
          <a:xfrm>
            <a:off x="10140086" y="2326715"/>
            <a:ext cx="91877" cy="9187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94" name="Freeform 93">
            <a:extLst>
              <a:ext uri="{FF2B5EF4-FFF2-40B4-BE49-F238E27FC236}">
                <a16:creationId xmlns:a16="http://schemas.microsoft.com/office/drawing/2014/main" id="{0DC08599-8E05-CFFE-A305-40DDC4E482F3}"/>
              </a:ext>
            </a:extLst>
          </p:cNvPr>
          <p:cNvSpPr/>
          <p:nvPr/>
        </p:nvSpPr>
        <p:spPr>
          <a:xfrm>
            <a:off x="9471246" y="1093714"/>
            <a:ext cx="26519" cy="12942"/>
          </a:xfrm>
          <a:custGeom>
            <a:avLst/>
            <a:gdLst>
              <a:gd name="connsiteX0" fmla="*/ 0 w 26519"/>
              <a:gd name="connsiteY0" fmla="*/ 0 h 12942"/>
              <a:gd name="connsiteX1" fmla="*/ 26519 w 26519"/>
              <a:gd name="connsiteY1" fmla="*/ 0 h 12942"/>
            </a:gdLst>
            <a:ahLst/>
            <a:cxnLst>
              <a:cxn ang="0">
                <a:pos x="connsiteX0" y="connsiteY0"/>
              </a:cxn>
              <a:cxn ang="0">
                <a:pos x="connsiteX1" y="connsiteY1"/>
              </a:cxn>
            </a:cxnLst>
            <a:rect l="l" t="t" r="r" b="b"/>
            <a:pathLst>
              <a:path w="26519" h="12942">
                <a:moveTo>
                  <a:pt x="0" y="0"/>
                </a:moveTo>
                <a:lnTo>
                  <a:pt x="26519" y="0"/>
                </a:lnTo>
              </a:path>
            </a:pathLst>
          </a:custGeom>
          <a:ln w="3104" cap="flat">
            <a:solidFill>
              <a:srgbClr val="939598"/>
            </a:solidFill>
            <a:prstDash val="solid"/>
            <a:miter/>
          </a:ln>
        </p:spPr>
        <p:txBody>
          <a:bodyPr rtlCol="0" anchor="ctr"/>
          <a:lstStyle/>
          <a:p>
            <a:endParaRPr lang="en-GB" noProof="0" dirty="0"/>
          </a:p>
        </p:txBody>
      </p:sp>
      <p:sp>
        <p:nvSpPr>
          <p:cNvPr id="95" name="Freeform 94">
            <a:extLst>
              <a:ext uri="{FF2B5EF4-FFF2-40B4-BE49-F238E27FC236}">
                <a16:creationId xmlns:a16="http://schemas.microsoft.com/office/drawing/2014/main" id="{FE7EE4D6-2061-A932-1BF9-6C0BD9C62CF4}"/>
              </a:ext>
            </a:extLst>
          </p:cNvPr>
          <p:cNvSpPr/>
          <p:nvPr/>
        </p:nvSpPr>
        <p:spPr>
          <a:xfrm>
            <a:off x="9492849" y="1077148"/>
            <a:ext cx="28847" cy="33261"/>
          </a:xfrm>
          <a:custGeom>
            <a:avLst/>
            <a:gdLst>
              <a:gd name="connsiteX0" fmla="*/ 0 w 28847"/>
              <a:gd name="connsiteY0" fmla="*/ 33261 h 33261"/>
              <a:gd name="connsiteX1" fmla="*/ 28848 w 28847"/>
              <a:gd name="connsiteY1" fmla="*/ 16566 h 33261"/>
              <a:gd name="connsiteX2" fmla="*/ 0 w 28847"/>
              <a:gd name="connsiteY2" fmla="*/ 0 h 33261"/>
              <a:gd name="connsiteX3" fmla="*/ 0 w 28847"/>
              <a:gd name="connsiteY3" fmla="*/ 33261 h 33261"/>
            </a:gdLst>
            <a:ahLst/>
            <a:cxnLst>
              <a:cxn ang="0">
                <a:pos x="connsiteX0" y="connsiteY0"/>
              </a:cxn>
              <a:cxn ang="0">
                <a:pos x="connsiteX1" y="connsiteY1"/>
              </a:cxn>
              <a:cxn ang="0">
                <a:pos x="connsiteX2" y="connsiteY2"/>
              </a:cxn>
              <a:cxn ang="0">
                <a:pos x="connsiteX3" y="connsiteY3"/>
              </a:cxn>
            </a:cxnLst>
            <a:rect l="l" t="t" r="r" b="b"/>
            <a:pathLst>
              <a:path w="28847" h="33261">
                <a:moveTo>
                  <a:pt x="0" y="33261"/>
                </a:moveTo>
                <a:lnTo>
                  <a:pt x="28848" y="16566"/>
                </a:lnTo>
                <a:lnTo>
                  <a:pt x="0" y="0"/>
                </a:lnTo>
                <a:lnTo>
                  <a:pt x="0" y="33261"/>
                </a:lnTo>
                <a:close/>
              </a:path>
            </a:pathLst>
          </a:custGeom>
          <a:solidFill>
            <a:srgbClr val="939598"/>
          </a:solidFill>
          <a:ln w="12934" cap="flat">
            <a:noFill/>
            <a:prstDash val="solid"/>
            <a:miter/>
          </a:ln>
        </p:spPr>
        <p:txBody>
          <a:bodyPr rtlCol="0" anchor="ctr"/>
          <a:lstStyle/>
          <a:p>
            <a:endParaRPr lang="en-GB" noProof="0" dirty="0"/>
          </a:p>
        </p:txBody>
      </p:sp>
      <p:sp>
        <p:nvSpPr>
          <p:cNvPr id="96" name="Freeform 95">
            <a:extLst>
              <a:ext uri="{FF2B5EF4-FFF2-40B4-BE49-F238E27FC236}">
                <a16:creationId xmlns:a16="http://schemas.microsoft.com/office/drawing/2014/main" id="{F129B603-DEDA-809F-8270-646BAE31D20A}"/>
              </a:ext>
            </a:extLst>
          </p:cNvPr>
          <p:cNvSpPr/>
          <p:nvPr/>
        </p:nvSpPr>
        <p:spPr>
          <a:xfrm>
            <a:off x="8967255" y="1203464"/>
            <a:ext cx="26519" cy="12942"/>
          </a:xfrm>
          <a:custGeom>
            <a:avLst/>
            <a:gdLst>
              <a:gd name="connsiteX0" fmla="*/ 0 w 26519"/>
              <a:gd name="connsiteY0" fmla="*/ 0 h 12942"/>
              <a:gd name="connsiteX1" fmla="*/ 26519 w 26519"/>
              <a:gd name="connsiteY1" fmla="*/ 0 h 12942"/>
            </a:gdLst>
            <a:ahLst/>
            <a:cxnLst>
              <a:cxn ang="0">
                <a:pos x="connsiteX0" y="connsiteY0"/>
              </a:cxn>
              <a:cxn ang="0">
                <a:pos x="connsiteX1" y="connsiteY1"/>
              </a:cxn>
            </a:cxnLst>
            <a:rect l="l" t="t" r="r" b="b"/>
            <a:pathLst>
              <a:path w="26519" h="12942">
                <a:moveTo>
                  <a:pt x="0" y="0"/>
                </a:moveTo>
                <a:lnTo>
                  <a:pt x="26519" y="0"/>
                </a:lnTo>
              </a:path>
            </a:pathLst>
          </a:custGeom>
          <a:ln w="3104" cap="flat">
            <a:solidFill>
              <a:srgbClr val="939598"/>
            </a:solidFill>
            <a:prstDash val="solid"/>
            <a:miter/>
          </a:ln>
        </p:spPr>
        <p:txBody>
          <a:bodyPr rtlCol="0" anchor="ctr"/>
          <a:lstStyle/>
          <a:p>
            <a:endParaRPr lang="en-GB" noProof="0" dirty="0"/>
          </a:p>
        </p:txBody>
      </p:sp>
      <p:sp>
        <p:nvSpPr>
          <p:cNvPr id="97" name="Freeform 96">
            <a:extLst>
              <a:ext uri="{FF2B5EF4-FFF2-40B4-BE49-F238E27FC236}">
                <a16:creationId xmlns:a16="http://schemas.microsoft.com/office/drawing/2014/main" id="{847DCA7F-0901-77AD-E3B0-94C4B9EA5E7C}"/>
              </a:ext>
            </a:extLst>
          </p:cNvPr>
          <p:cNvSpPr/>
          <p:nvPr/>
        </p:nvSpPr>
        <p:spPr>
          <a:xfrm>
            <a:off x="8988858" y="1186898"/>
            <a:ext cx="28847" cy="33261"/>
          </a:xfrm>
          <a:custGeom>
            <a:avLst/>
            <a:gdLst>
              <a:gd name="connsiteX0" fmla="*/ 0 w 28847"/>
              <a:gd name="connsiteY0" fmla="*/ 33261 h 33261"/>
              <a:gd name="connsiteX1" fmla="*/ 28848 w 28847"/>
              <a:gd name="connsiteY1" fmla="*/ 16566 h 33261"/>
              <a:gd name="connsiteX2" fmla="*/ 0 w 28847"/>
              <a:gd name="connsiteY2" fmla="*/ 0 h 33261"/>
              <a:gd name="connsiteX3" fmla="*/ 0 w 28847"/>
              <a:gd name="connsiteY3" fmla="*/ 33261 h 33261"/>
            </a:gdLst>
            <a:ahLst/>
            <a:cxnLst>
              <a:cxn ang="0">
                <a:pos x="connsiteX0" y="connsiteY0"/>
              </a:cxn>
              <a:cxn ang="0">
                <a:pos x="connsiteX1" y="connsiteY1"/>
              </a:cxn>
              <a:cxn ang="0">
                <a:pos x="connsiteX2" y="connsiteY2"/>
              </a:cxn>
              <a:cxn ang="0">
                <a:pos x="connsiteX3" y="connsiteY3"/>
              </a:cxn>
            </a:cxnLst>
            <a:rect l="l" t="t" r="r" b="b"/>
            <a:pathLst>
              <a:path w="28847" h="33261">
                <a:moveTo>
                  <a:pt x="0" y="33261"/>
                </a:moveTo>
                <a:lnTo>
                  <a:pt x="28848" y="16566"/>
                </a:lnTo>
                <a:lnTo>
                  <a:pt x="0" y="0"/>
                </a:lnTo>
                <a:lnTo>
                  <a:pt x="0" y="33261"/>
                </a:lnTo>
                <a:close/>
              </a:path>
            </a:pathLst>
          </a:custGeom>
          <a:solidFill>
            <a:srgbClr val="939598"/>
          </a:solidFill>
          <a:ln w="12934" cap="flat">
            <a:noFill/>
            <a:prstDash val="solid"/>
            <a:miter/>
          </a:ln>
        </p:spPr>
        <p:txBody>
          <a:bodyPr rtlCol="0" anchor="ctr"/>
          <a:lstStyle/>
          <a:p>
            <a:endParaRPr lang="en-GB" noProof="0" dirty="0"/>
          </a:p>
        </p:txBody>
      </p:sp>
      <p:sp>
        <p:nvSpPr>
          <p:cNvPr id="98" name="Freeform 97">
            <a:extLst>
              <a:ext uri="{FF2B5EF4-FFF2-40B4-BE49-F238E27FC236}">
                <a16:creationId xmlns:a16="http://schemas.microsoft.com/office/drawing/2014/main" id="{89A4E007-55AD-5F90-2630-ABAF4159B4FE}"/>
              </a:ext>
            </a:extLst>
          </p:cNvPr>
          <p:cNvSpPr/>
          <p:nvPr/>
        </p:nvSpPr>
        <p:spPr>
          <a:xfrm>
            <a:off x="8550842" y="1477839"/>
            <a:ext cx="26389" cy="12942"/>
          </a:xfrm>
          <a:custGeom>
            <a:avLst/>
            <a:gdLst>
              <a:gd name="connsiteX0" fmla="*/ 0 w 26389"/>
              <a:gd name="connsiteY0" fmla="*/ 0 h 12942"/>
              <a:gd name="connsiteX1" fmla="*/ 26389 w 26389"/>
              <a:gd name="connsiteY1" fmla="*/ 0 h 12942"/>
            </a:gdLst>
            <a:ahLst/>
            <a:cxnLst>
              <a:cxn ang="0">
                <a:pos x="connsiteX0" y="connsiteY0"/>
              </a:cxn>
              <a:cxn ang="0">
                <a:pos x="connsiteX1" y="connsiteY1"/>
              </a:cxn>
            </a:cxnLst>
            <a:rect l="l" t="t" r="r" b="b"/>
            <a:pathLst>
              <a:path w="26389" h="12942">
                <a:moveTo>
                  <a:pt x="0" y="0"/>
                </a:moveTo>
                <a:lnTo>
                  <a:pt x="26389" y="0"/>
                </a:lnTo>
              </a:path>
            </a:pathLst>
          </a:custGeom>
          <a:ln w="3104" cap="flat">
            <a:solidFill>
              <a:srgbClr val="939598"/>
            </a:solidFill>
            <a:prstDash val="solid"/>
            <a:miter/>
          </a:ln>
        </p:spPr>
        <p:txBody>
          <a:bodyPr rtlCol="0" anchor="ctr"/>
          <a:lstStyle/>
          <a:p>
            <a:endParaRPr lang="en-GB" noProof="0" dirty="0"/>
          </a:p>
        </p:txBody>
      </p:sp>
      <p:sp>
        <p:nvSpPr>
          <p:cNvPr id="99" name="Freeform 98">
            <a:extLst>
              <a:ext uri="{FF2B5EF4-FFF2-40B4-BE49-F238E27FC236}">
                <a16:creationId xmlns:a16="http://schemas.microsoft.com/office/drawing/2014/main" id="{38B8CF4C-7F06-9F14-BB62-562F4FE79CF4}"/>
              </a:ext>
            </a:extLst>
          </p:cNvPr>
          <p:cNvSpPr/>
          <p:nvPr/>
        </p:nvSpPr>
        <p:spPr>
          <a:xfrm>
            <a:off x="8572445" y="1461143"/>
            <a:ext cx="28718" cy="33390"/>
          </a:xfrm>
          <a:custGeom>
            <a:avLst/>
            <a:gdLst>
              <a:gd name="connsiteX0" fmla="*/ 0 w 28718"/>
              <a:gd name="connsiteY0" fmla="*/ 33391 h 33390"/>
              <a:gd name="connsiteX1" fmla="*/ 28718 w 28718"/>
              <a:gd name="connsiteY1" fmla="*/ 16695 h 33390"/>
              <a:gd name="connsiteX2" fmla="*/ 0 w 28718"/>
              <a:gd name="connsiteY2" fmla="*/ 0 h 33390"/>
              <a:gd name="connsiteX3" fmla="*/ 0 w 28718"/>
              <a:gd name="connsiteY3" fmla="*/ 33391 h 33390"/>
            </a:gdLst>
            <a:ahLst/>
            <a:cxnLst>
              <a:cxn ang="0">
                <a:pos x="connsiteX0" y="connsiteY0"/>
              </a:cxn>
              <a:cxn ang="0">
                <a:pos x="connsiteX1" y="connsiteY1"/>
              </a:cxn>
              <a:cxn ang="0">
                <a:pos x="connsiteX2" y="connsiteY2"/>
              </a:cxn>
              <a:cxn ang="0">
                <a:pos x="connsiteX3" y="connsiteY3"/>
              </a:cxn>
            </a:cxnLst>
            <a:rect l="l" t="t" r="r" b="b"/>
            <a:pathLst>
              <a:path w="28718" h="33390">
                <a:moveTo>
                  <a:pt x="0" y="33391"/>
                </a:moveTo>
                <a:lnTo>
                  <a:pt x="28718" y="16695"/>
                </a:lnTo>
                <a:lnTo>
                  <a:pt x="0" y="0"/>
                </a:lnTo>
                <a:lnTo>
                  <a:pt x="0" y="33391"/>
                </a:lnTo>
                <a:close/>
              </a:path>
            </a:pathLst>
          </a:custGeom>
          <a:solidFill>
            <a:srgbClr val="939598"/>
          </a:solidFill>
          <a:ln w="12934" cap="flat">
            <a:noFill/>
            <a:prstDash val="solid"/>
            <a:miter/>
          </a:ln>
        </p:spPr>
        <p:txBody>
          <a:bodyPr rtlCol="0" anchor="ctr"/>
          <a:lstStyle/>
          <a:p>
            <a:endParaRPr lang="en-GB" noProof="0" dirty="0"/>
          </a:p>
        </p:txBody>
      </p:sp>
      <p:sp>
        <p:nvSpPr>
          <p:cNvPr id="100" name="Freeform 99">
            <a:extLst>
              <a:ext uri="{FF2B5EF4-FFF2-40B4-BE49-F238E27FC236}">
                <a16:creationId xmlns:a16="http://schemas.microsoft.com/office/drawing/2014/main" id="{43414ED1-CC6B-DFC8-AB60-0F1C0C2AAC37}"/>
              </a:ext>
            </a:extLst>
          </p:cNvPr>
          <p:cNvSpPr/>
          <p:nvPr/>
        </p:nvSpPr>
        <p:spPr>
          <a:xfrm>
            <a:off x="8570117" y="1643887"/>
            <a:ext cx="26389" cy="12942"/>
          </a:xfrm>
          <a:custGeom>
            <a:avLst/>
            <a:gdLst>
              <a:gd name="connsiteX0" fmla="*/ 0 w 26389"/>
              <a:gd name="connsiteY0" fmla="*/ 0 h 12942"/>
              <a:gd name="connsiteX1" fmla="*/ 26390 w 26389"/>
              <a:gd name="connsiteY1" fmla="*/ 0 h 12942"/>
            </a:gdLst>
            <a:ahLst/>
            <a:cxnLst>
              <a:cxn ang="0">
                <a:pos x="connsiteX0" y="connsiteY0"/>
              </a:cxn>
              <a:cxn ang="0">
                <a:pos x="connsiteX1" y="connsiteY1"/>
              </a:cxn>
            </a:cxnLst>
            <a:rect l="l" t="t" r="r" b="b"/>
            <a:pathLst>
              <a:path w="26389" h="12942">
                <a:moveTo>
                  <a:pt x="0" y="0"/>
                </a:moveTo>
                <a:lnTo>
                  <a:pt x="26390" y="0"/>
                </a:lnTo>
              </a:path>
            </a:pathLst>
          </a:custGeom>
          <a:ln w="3104" cap="flat">
            <a:solidFill>
              <a:srgbClr val="939598"/>
            </a:solidFill>
            <a:prstDash val="solid"/>
            <a:miter/>
          </a:ln>
        </p:spPr>
        <p:txBody>
          <a:bodyPr rtlCol="0" anchor="ctr"/>
          <a:lstStyle/>
          <a:p>
            <a:endParaRPr lang="en-GB" noProof="0" dirty="0"/>
          </a:p>
        </p:txBody>
      </p:sp>
      <p:sp>
        <p:nvSpPr>
          <p:cNvPr id="101" name="Freeform 100">
            <a:extLst>
              <a:ext uri="{FF2B5EF4-FFF2-40B4-BE49-F238E27FC236}">
                <a16:creationId xmlns:a16="http://schemas.microsoft.com/office/drawing/2014/main" id="{5EAFD9E1-C2B6-7CC0-D296-CFF352649C20}"/>
              </a:ext>
            </a:extLst>
          </p:cNvPr>
          <p:cNvSpPr/>
          <p:nvPr/>
        </p:nvSpPr>
        <p:spPr>
          <a:xfrm>
            <a:off x="8591591" y="1627321"/>
            <a:ext cx="28847" cy="33261"/>
          </a:xfrm>
          <a:custGeom>
            <a:avLst/>
            <a:gdLst>
              <a:gd name="connsiteX0" fmla="*/ 0 w 28847"/>
              <a:gd name="connsiteY0" fmla="*/ 33261 h 33261"/>
              <a:gd name="connsiteX1" fmla="*/ 28848 w 28847"/>
              <a:gd name="connsiteY1" fmla="*/ 16566 h 33261"/>
              <a:gd name="connsiteX2" fmla="*/ 0 w 28847"/>
              <a:gd name="connsiteY2" fmla="*/ 0 h 33261"/>
              <a:gd name="connsiteX3" fmla="*/ 0 w 28847"/>
              <a:gd name="connsiteY3" fmla="*/ 33261 h 33261"/>
            </a:gdLst>
            <a:ahLst/>
            <a:cxnLst>
              <a:cxn ang="0">
                <a:pos x="connsiteX0" y="connsiteY0"/>
              </a:cxn>
              <a:cxn ang="0">
                <a:pos x="connsiteX1" y="connsiteY1"/>
              </a:cxn>
              <a:cxn ang="0">
                <a:pos x="connsiteX2" y="connsiteY2"/>
              </a:cxn>
              <a:cxn ang="0">
                <a:pos x="connsiteX3" y="connsiteY3"/>
              </a:cxn>
            </a:cxnLst>
            <a:rect l="l" t="t" r="r" b="b"/>
            <a:pathLst>
              <a:path w="28847" h="33261">
                <a:moveTo>
                  <a:pt x="0" y="33261"/>
                </a:moveTo>
                <a:lnTo>
                  <a:pt x="28848" y="16566"/>
                </a:lnTo>
                <a:lnTo>
                  <a:pt x="0" y="0"/>
                </a:lnTo>
                <a:lnTo>
                  <a:pt x="0" y="33261"/>
                </a:lnTo>
                <a:close/>
              </a:path>
            </a:pathLst>
          </a:custGeom>
          <a:solidFill>
            <a:srgbClr val="939598"/>
          </a:solidFill>
          <a:ln w="12934" cap="flat">
            <a:noFill/>
            <a:prstDash val="solid"/>
            <a:miter/>
          </a:ln>
        </p:spPr>
        <p:txBody>
          <a:bodyPr rtlCol="0" anchor="ctr"/>
          <a:lstStyle/>
          <a:p>
            <a:endParaRPr lang="en-GB" noProof="0" dirty="0"/>
          </a:p>
        </p:txBody>
      </p:sp>
      <p:sp>
        <p:nvSpPr>
          <p:cNvPr id="102" name="Freeform 101">
            <a:extLst>
              <a:ext uri="{FF2B5EF4-FFF2-40B4-BE49-F238E27FC236}">
                <a16:creationId xmlns:a16="http://schemas.microsoft.com/office/drawing/2014/main" id="{4E22E085-670E-4675-F972-533182200429}"/>
              </a:ext>
            </a:extLst>
          </p:cNvPr>
          <p:cNvSpPr/>
          <p:nvPr/>
        </p:nvSpPr>
        <p:spPr>
          <a:xfrm>
            <a:off x="8295872" y="2245958"/>
            <a:ext cx="26389" cy="12942"/>
          </a:xfrm>
          <a:custGeom>
            <a:avLst/>
            <a:gdLst>
              <a:gd name="connsiteX0" fmla="*/ 0 w 26389"/>
              <a:gd name="connsiteY0" fmla="*/ 0 h 12942"/>
              <a:gd name="connsiteX1" fmla="*/ 26390 w 26389"/>
              <a:gd name="connsiteY1" fmla="*/ 0 h 12942"/>
            </a:gdLst>
            <a:ahLst/>
            <a:cxnLst>
              <a:cxn ang="0">
                <a:pos x="connsiteX0" y="connsiteY0"/>
              </a:cxn>
              <a:cxn ang="0">
                <a:pos x="connsiteX1" y="connsiteY1"/>
              </a:cxn>
            </a:cxnLst>
            <a:rect l="l" t="t" r="r" b="b"/>
            <a:pathLst>
              <a:path w="26389" h="12942">
                <a:moveTo>
                  <a:pt x="0" y="0"/>
                </a:moveTo>
                <a:lnTo>
                  <a:pt x="26390" y="0"/>
                </a:lnTo>
              </a:path>
            </a:pathLst>
          </a:custGeom>
          <a:ln w="3104" cap="flat">
            <a:solidFill>
              <a:srgbClr val="939598"/>
            </a:solidFill>
            <a:prstDash val="solid"/>
            <a:miter/>
          </a:ln>
        </p:spPr>
        <p:txBody>
          <a:bodyPr rtlCol="0" anchor="ctr"/>
          <a:lstStyle/>
          <a:p>
            <a:endParaRPr lang="en-GB" noProof="0" dirty="0"/>
          </a:p>
        </p:txBody>
      </p:sp>
      <p:sp>
        <p:nvSpPr>
          <p:cNvPr id="103" name="Freeform 102">
            <a:extLst>
              <a:ext uri="{FF2B5EF4-FFF2-40B4-BE49-F238E27FC236}">
                <a16:creationId xmlns:a16="http://schemas.microsoft.com/office/drawing/2014/main" id="{3C86D69E-941C-5AF3-23E0-0A6DA53B00AD}"/>
              </a:ext>
            </a:extLst>
          </p:cNvPr>
          <p:cNvSpPr/>
          <p:nvPr/>
        </p:nvSpPr>
        <p:spPr>
          <a:xfrm>
            <a:off x="8317345" y="2229263"/>
            <a:ext cx="28847" cy="33261"/>
          </a:xfrm>
          <a:custGeom>
            <a:avLst/>
            <a:gdLst>
              <a:gd name="connsiteX0" fmla="*/ 0 w 28847"/>
              <a:gd name="connsiteY0" fmla="*/ 33261 h 33261"/>
              <a:gd name="connsiteX1" fmla="*/ 28848 w 28847"/>
              <a:gd name="connsiteY1" fmla="*/ 16695 h 33261"/>
              <a:gd name="connsiteX2" fmla="*/ 0 w 28847"/>
              <a:gd name="connsiteY2" fmla="*/ 0 h 33261"/>
              <a:gd name="connsiteX3" fmla="*/ 0 w 28847"/>
              <a:gd name="connsiteY3" fmla="*/ 33261 h 33261"/>
            </a:gdLst>
            <a:ahLst/>
            <a:cxnLst>
              <a:cxn ang="0">
                <a:pos x="connsiteX0" y="connsiteY0"/>
              </a:cxn>
              <a:cxn ang="0">
                <a:pos x="connsiteX1" y="connsiteY1"/>
              </a:cxn>
              <a:cxn ang="0">
                <a:pos x="connsiteX2" y="connsiteY2"/>
              </a:cxn>
              <a:cxn ang="0">
                <a:pos x="connsiteX3" y="connsiteY3"/>
              </a:cxn>
            </a:cxnLst>
            <a:rect l="l" t="t" r="r" b="b"/>
            <a:pathLst>
              <a:path w="28847" h="33261">
                <a:moveTo>
                  <a:pt x="0" y="33261"/>
                </a:moveTo>
                <a:lnTo>
                  <a:pt x="28848" y="16695"/>
                </a:lnTo>
                <a:lnTo>
                  <a:pt x="0" y="0"/>
                </a:lnTo>
                <a:lnTo>
                  <a:pt x="0" y="33261"/>
                </a:lnTo>
                <a:close/>
              </a:path>
            </a:pathLst>
          </a:custGeom>
          <a:solidFill>
            <a:srgbClr val="939598"/>
          </a:solidFill>
          <a:ln w="12934" cap="flat">
            <a:noFill/>
            <a:prstDash val="solid"/>
            <a:miter/>
          </a:ln>
        </p:spPr>
        <p:txBody>
          <a:bodyPr rtlCol="0" anchor="ctr"/>
          <a:lstStyle/>
          <a:p>
            <a:endParaRPr lang="en-GB" noProof="0" dirty="0"/>
          </a:p>
        </p:txBody>
      </p:sp>
      <p:sp>
        <p:nvSpPr>
          <p:cNvPr id="104" name="Freeform 103">
            <a:extLst>
              <a:ext uri="{FF2B5EF4-FFF2-40B4-BE49-F238E27FC236}">
                <a16:creationId xmlns:a16="http://schemas.microsoft.com/office/drawing/2014/main" id="{15AB1179-2C92-A4C0-F84A-37589B06FE7A}"/>
              </a:ext>
            </a:extLst>
          </p:cNvPr>
          <p:cNvSpPr/>
          <p:nvPr/>
        </p:nvSpPr>
        <p:spPr>
          <a:xfrm>
            <a:off x="8221618" y="2739703"/>
            <a:ext cx="26519" cy="12942"/>
          </a:xfrm>
          <a:custGeom>
            <a:avLst/>
            <a:gdLst>
              <a:gd name="connsiteX0" fmla="*/ 0 w 26519"/>
              <a:gd name="connsiteY0" fmla="*/ 0 h 12942"/>
              <a:gd name="connsiteX1" fmla="*/ 26519 w 26519"/>
              <a:gd name="connsiteY1" fmla="*/ 0 h 12942"/>
            </a:gdLst>
            <a:ahLst/>
            <a:cxnLst>
              <a:cxn ang="0">
                <a:pos x="connsiteX0" y="connsiteY0"/>
              </a:cxn>
              <a:cxn ang="0">
                <a:pos x="connsiteX1" y="connsiteY1"/>
              </a:cxn>
            </a:cxnLst>
            <a:rect l="l" t="t" r="r" b="b"/>
            <a:pathLst>
              <a:path w="26519" h="12942">
                <a:moveTo>
                  <a:pt x="0" y="0"/>
                </a:moveTo>
                <a:lnTo>
                  <a:pt x="26519" y="0"/>
                </a:lnTo>
              </a:path>
            </a:pathLst>
          </a:custGeom>
          <a:ln w="3104" cap="flat">
            <a:solidFill>
              <a:srgbClr val="939598"/>
            </a:solidFill>
            <a:prstDash val="solid"/>
            <a:miter/>
          </a:ln>
        </p:spPr>
        <p:txBody>
          <a:bodyPr rtlCol="0" anchor="ctr"/>
          <a:lstStyle/>
          <a:p>
            <a:endParaRPr lang="en-GB" noProof="0" dirty="0"/>
          </a:p>
        </p:txBody>
      </p:sp>
      <p:sp>
        <p:nvSpPr>
          <p:cNvPr id="105" name="Freeform 104">
            <a:extLst>
              <a:ext uri="{FF2B5EF4-FFF2-40B4-BE49-F238E27FC236}">
                <a16:creationId xmlns:a16="http://schemas.microsoft.com/office/drawing/2014/main" id="{56893288-AB61-BED5-AB85-D2DF28D18D7A}"/>
              </a:ext>
            </a:extLst>
          </p:cNvPr>
          <p:cNvSpPr/>
          <p:nvPr/>
        </p:nvSpPr>
        <p:spPr>
          <a:xfrm>
            <a:off x="8243222" y="2723008"/>
            <a:ext cx="28847" cy="33390"/>
          </a:xfrm>
          <a:custGeom>
            <a:avLst/>
            <a:gdLst>
              <a:gd name="connsiteX0" fmla="*/ 0 w 28847"/>
              <a:gd name="connsiteY0" fmla="*/ 33391 h 33390"/>
              <a:gd name="connsiteX1" fmla="*/ 28847 w 28847"/>
              <a:gd name="connsiteY1" fmla="*/ 16695 h 33390"/>
              <a:gd name="connsiteX2" fmla="*/ 0 w 28847"/>
              <a:gd name="connsiteY2" fmla="*/ 0 h 33390"/>
              <a:gd name="connsiteX3" fmla="*/ 0 w 28847"/>
              <a:gd name="connsiteY3" fmla="*/ 33391 h 33390"/>
            </a:gdLst>
            <a:ahLst/>
            <a:cxnLst>
              <a:cxn ang="0">
                <a:pos x="connsiteX0" y="connsiteY0"/>
              </a:cxn>
              <a:cxn ang="0">
                <a:pos x="connsiteX1" y="connsiteY1"/>
              </a:cxn>
              <a:cxn ang="0">
                <a:pos x="connsiteX2" y="connsiteY2"/>
              </a:cxn>
              <a:cxn ang="0">
                <a:pos x="connsiteX3" y="connsiteY3"/>
              </a:cxn>
            </a:cxnLst>
            <a:rect l="l" t="t" r="r" b="b"/>
            <a:pathLst>
              <a:path w="28847" h="33390">
                <a:moveTo>
                  <a:pt x="0" y="33391"/>
                </a:moveTo>
                <a:lnTo>
                  <a:pt x="28847" y="16695"/>
                </a:lnTo>
                <a:lnTo>
                  <a:pt x="0" y="0"/>
                </a:lnTo>
                <a:lnTo>
                  <a:pt x="0" y="33391"/>
                </a:lnTo>
                <a:close/>
              </a:path>
            </a:pathLst>
          </a:custGeom>
          <a:solidFill>
            <a:srgbClr val="939598"/>
          </a:solidFill>
          <a:ln w="12934" cap="flat">
            <a:noFill/>
            <a:prstDash val="solid"/>
            <a:miter/>
          </a:ln>
        </p:spPr>
        <p:txBody>
          <a:bodyPr rtlCol="0" anchor="ctr"/>
          <a:lstStyle/>
          <a:p>
            <a:endParaRPr lang="en-GB" noProof="0" dirty="0"/>
          </a:p>
        </p:txBody>
      </p:sp>
      <p:sp>
        <p:nvSpPr>
          <p:cNvPr id="106" name="Freeform 105">
            <a:extLst>
              <a:ext uri="{FF2B5EF4-FFF2-40B4-BE49-F238E27FC236}">
                <a16:creationId xmlns:a16="http://schemas.microsoft.com/office/drawing/2014/main" id="{84FED26E-6DBF-2955-9939-79EC748F02BB}"/>
              </a:ext>
            </a:extLst>
          </p:cNvPr>
          <p:cNvSpPr/>
          <p:nvPr/>
        </p:nvSpPr>
        <p:spPr>
          <a:xfrm>
            <a:off x="8355119" y="2959203"/>
            <a:ext cx="26389" cy="12942"/>
          </a:xfrm>
          <a:custGeom>
            <a:avLst/>
            <a:gdLst>
              <a:gd name="connsiteX0" fmla="*/ 0 w 26389"/>
              <a:gd name="connsiteY0" fmla="*/ 0 h 12942"/>
              <a:gd name="connsiteX1" fmla="*/ 26390 w 26389"/>
              <a:gd name="connsiteY1" fmla="*/ 0 h 12942"/>
            </a:gdLst>
            <a:ahLst/>
            <a:cxnLst>
              <a:cxn ang="0">
                <a:pos x="connsiteX0" y="connsiteY0"/>
              </a:cxn>
              <a:cxn ang="0">
                <a:pos x="connsiteX1" y="connsiteY1"/>
              </a:cxn>
            </a:cxnLst>
            <a:rect l="l" t="t" r="r" b="b"/>
            <a:pathLst>
              <a:path w="26389" h="12942">
                <a:moveTo>
                  <a:pt x="0" y="0"/>
                </a:moveTo>
                <a:lnTo>
                  <a:pt x="26390" y="0"/>
                </a:lnTo>
              </a:path>
            </a:pathLst>
          </a:custGeom>
          <a:ln w="3104" cap="flat">
            <a:solidFill>
              <a:srgbClr val="939598"/>
            </a:solidFill>
            <a:prstDash val="solid"/>
            <a:miter/>
          </a:ln>
        </p:spPr>
        <p:txBody>
          <a:bodyPr rtlCol="0" anchor="ctr"/>
          <a:lstStyle/>
          <a:p>
            <a:endParaRPr lang="en-GB" noProof="0" dirty="0"/>
          </a:p>
        </p:txBody>
      </p:sp>
      <p:sp>
        <p:nvSpPr>
          <p:cNvPr id="107" name="Freeform 106">
            <a:extLst>
              <a:ext uri="{FF2B5EF4-FFF2-40B4-BE49-F238E27FC236}">
                <a16:creationId xmlns:a16="http://schemas.microsoft.com/office/drawing/2014/main" id="{A788EF01-963F-97CE-15AB-0B2562876701}"/>
              </a:ext>
            </a:extLst>
          </p:cNvPr>
          <p:cNvSpPr/>
          <p:nvPr/>
        </p:nvSpPr>
        <p:spPr>
          <a:xfrm>
            <a:off x="8376722" y="2942507"/>
            <a:ext cx="28847" cy="33390"/>
          </a:xfrm>
          <a:custGeom>
            <a:avLst/>
            <a:gdLst>
              <a:gd name="connsiteX0" fmla="*/ 0 w 28847"/>
              <a:gd name="connsiteY0" fmla="*/ 33391 h 33390"/>
              <a:gd name="connsiteX1" fmla="*/ 28848 w 28847"/>
              <a:gd name="connsiteY1" fmla="*/ 16696 h 33390"/>
              <a:gd name="connsiteX2" fmla="*/ 0 w 28847"/>
              <a:gd name="connsiteY2" fmla="*/ 0 h 33390"/>
              <a:gd name="connsiteX3" fmla="*/ 0 w 28847"/>
              <a:gd name="connsiteY3" fmla="*/ 33391 h 33390"/>
            </a:gdLst>
            <a:ahLst/>
            <a:cxnLst>
              <a:cxn ang="0">
                <a:pos x="connsiteX0" y="connsiteY0"/>
              </a:cxn>
              <a:cxn ang="0">
                <a:pos x="connsiteX1" y="connsiteY1"/>
              </a:cxn>
              <a:cxn ang="0">
                <a:pos x="connsiteX2" y="connsiteY2"/>
              </a:cxn>
              <a:cxn ang="0">
                <a:pos x="connsiteX3" y="connsiteY3"/>
              </a:cxn>
            </a:cxnLst>
            <a:rect l="l" t="t" r="r" b="b"/>
            <a:pathLst>
              <a:path w="28847" h="33390">
                <a:moveTo>
                  <a:pt x="0" y="33391"/>
                </a:moveTo>
                <a:lnTo>
                  <a:pt x="28848" y="16696"/>
                </a:lnTo>
                <a:lnTo>
                  <a:pt x="0" y="0"/>
                </a:lnTo>
                <a:lnTo>
                  <a:pt x="0" y="33391"/>
                </a:lnTo>
                <a:close/>
              </a:path>
            </a:pathLst>
          </a:custGeom>
          <a:solidFill>
            <a:srgbClr val="939598"/>
          </a:solidFill>
          <a:ln w="12934" cap="flat">
            <a:noFill/>
            <a:prstDash val="solid"/>
            <a:miter/>
          </a:ln>
        </p:spPr>
        <p:txBody>
          <a:bodyPr rtlCol="0" anchor="ctr"/>
          <a:lstStyle/>
          <a:p>
            <a:endParaRPr lang="en-GB" noProof="0" dirty="0"/>
          </a:p>
        </p:txBody>
      </p:sp>
      <p:sp>
        <p:nvSpPr>
          <p:cNvPr id="108" name="Freeform 107">
            <a:extLst>
              <a:ext uri="{FF2B5EF4-FFF2-40B4-BE49-F238E27FC236}">
                <a16:creationId xmlns:a16="http://schemas.microsoft.com/office/drawing/2014/main" id="{500201E3-5734-AA37-227D-E0BE004948B9}"/>
              </a:ext>
            </a:extLst>
          </p:cNvPr>
          <p:cNvSpPr/>
          <p:nvPr/>
        </p:nvSpPr>
        <p:spPr>
          <a:xfrm>
            <a:off x="6688820" y="5024001"/>
            <a:ext cx="171791" cy="45815"/>
          </a:xfrm>
          <a:custGeom>
            <a:avLst/>
            <a:gdLst>
              <a:gd name="connsiteX0" fmla="*/ 0 w 171791"/>
              <a:gd name="connsiteY0" fmla="*/ 0 h 45815"/>
              <a:gd name="connsiteX1" fmla="*/ 171791 w 171791"/>
              <a:gd name="connsiteY1" fmla="*/ 0 h 45815"/>
              <a:gd name="connsiteX2" fmla="*/ 171791 w 171791"/>
              <a:gd name="connsiteY2" fmla="*/ 45816 h 45815"/>
              <a:gd name="connsiteX3" fmla="*/ 0 w 171791"/>
              <a:gd name="connsiteY3" fmla="*/ 45816 h 45815"/>
            </a:gdLst>
            <a:ahLst/>
            <a:cxnLst>
              <a:cxn ang="0">
                <a:pos x="connsiteX0" y="connsiteY0"/>
              </a:cxn>
              <a:cxn ang="0">
                <a:pos x="connsiteX1" y="connsiteY1"/>
              </a:cxn>
              <a:cxn ang="0">
                <a:pos x="connsiteX2" y="connsiteY2"/>
              </a:cxn>
              <a:cxn ang="0">
                <a:pos x="connsiteX3" y="connsiteY3"/>
              </a:cxn>
            </a:cxnLst>
            <a:rect l="l" t="t" r="r" b="b"/>
            <a:pathLst>
              <a:path w="171791" h="45815">
                <a:moveTo>
                  <a:pt x="0" y="0"/>
                </a:moveTo>
                <a:lnTo>
                  <a:pt x="171791" y="0"/>
                </a:lnTo>
                <a:lnTo>
                  <a:pt x="171791" y="45816"/>
                </a:lnTo>
                <a:lnTo>
                  <a:pt x="0" y="45816"/>
                </a:lnTo>
                <a:close/>
              </a:path>
            </a:pathLst>
          </a:custGeom>
          <a:solidFill>
            <a:srgbClr val="CCCCCC"/>
          </a:solidFill>
          <a:ln w="12934" cap="flat">
            <a:noFill/>
            <a:prstDash val="solid"/>
            <a:miter/>
          </a:ln>
        </p:spPr>
        <p:txBody>
          <a:bodyPr rtlCol="0" anchor="ctr"/>
          <a:lstStyle/>
          <a:p>
            <a:endParaRPr lang="en-GB" noProof="0" dirty="0"/>
          </a:p>
        </p:txBody>
      </p:sp>
      <p:sp>
        <p:nvSpPr>
          <p:cNvPr id="109" name="Freeform 108">
            <a:extLst>
              <a:ext uri="{FF2B5EF4-FFF2-40B4-BE49-F238E27FC236}">
                <a16:creationId xmlns:a16="http://schemas.microsoft.com/office/drawing/2014/main" id="{68509AEF-3AC1-EF86-C2E9-00102912E21D}"/>
              </a:ext>
            </a:extLst>
          </p:cNvPr>
          <p:cNvSpPr/>
          <p:nvPr/>
        </p:nvSpPr>
        <p:spPr>
          <a:xfrm>
            <a:off x="6698263" y="4971456"/>
            <a:ext cx="11383" cy="45815"/>
          </a:xfrm>
          <a:custGeom>
            <a:avLst/>
            <a:gdLst>
              <a:gd name="connsiteX0" fmla="*/ 0 w 11383"/>
              <a:gd name="connsiteY0" fmla="*/ 0 h 45815"/>
              <a:gd name="connsiteX1" fmla="*/ 11384 w 11383"/>
              <a:gd name="connsiteY1" fmla="*/ 0 h 45815"/>
              <a:gd name="connsiteX2" fmla="*/ 11384 w 11383"/>
              <a:gd name="connsiteY2" fmla="*/ 45815 h 45815"/>
              <a:gd name="connsiteX3" fmla="*/ 0 w 1138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1383" h="45815">
                <a:moveTo>
                  <a:pt x="0" y="0"/>
                </a:moveTo>
                <a:lnTo>
                  <a:pt x="11384" y="0"/>
                </a:lnTo>
                <a:lnTo>
                  <a:pt x="11384"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10" name="Freeform 109">
            <a:extLst>
              <a:ext uri="{FF2B5EF4-FFF2-40B4-BE49-F238E27FC236}">
                <a16:creationId xmlns:a16="http://schemas.microsoft.com/office/drawing/2014/main" id="{53F3DEDE-EBF2-9D35-598E-C8ECC8F39C1A}"/>
              </a:ext>
            </a:extLst>
          </p:cNvPr>
          <p:cNvSpPr/>
          <p:nvPr/>
        </p:nvSpPr>
        <p:spPr>
          <a:xfrm>
            <a:off x="6702144" y="4915416"/>
            <a:ext cx="293649" cy="45815"/>
          </a:xfrm>
          <a:custGeom>
            <a:avLst/>
            <a:gdLst>
              <a:gd name="connsiteX0" fmla="*/ 0 w 293649"/>
              <a:gd name="connsiteY0" fmla="*/ 0 h 45815"/>
              <a:gd name="connsiteX1" fmla="*/ 293650 w 293649"/>
              <a:gd name="connsiteY1" fmla="*/ 0 h 45815"/>
              <a:gd name="connsiteX2" fmla="*/ 293650 w 293649"/>
              <a:gd name="connsiteY2" fmla="*/ 45815 h 45815"/>
              <a:gd name="connsiteX3" fmla="*/ 0 w 293649"/>
              <a:gd name="connsiteY3" fmla="*/ 45815 h 45815"/>
            </a:gdLst>
            <a:ahLst/>
            <a:cxnLst>
              <a:cxn ang="0">
                <a:pos x="connsiteX0" y="connsiteY0"/>
              </a:cxn>
              <a:cxn ang="0">
                <a:pos x="connsiteX1" y="connsiteY1"/>
              </a:cxn>
              <a:cxn ang="0">
                <a:pos x="connsiteX2" y="connsiteY2"/>
              </a:cxn>
              <a:cxn ang="0">
                <a:pos x="connsiteX3" y="connsiteY3"/>
              </a:cxn>
            </a:cxnLst>
            <a:rect l="l" t="t" r="r" b="b"/>
            <a:pathLst>
              <a:path w="293649" h="45815">
                <a:moveTo>
                  <a:pt x="0" y="0"/>
                </a:moveTo>
                <a:lnTo>
                  <a:pt x="293650" y="0"/>
                </a:lnTo>
                <a:lnTo>
                  <a:pt x="293650"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11" name="Freeform 110">
            <a:extLst>
              <a:ext uri="{FF2B5EF4-FFF2-40B4-BE49-F238E27FC236}">
                <a16:creationId xmlns:a16="http://schemas.microsoft.com/office/drawing/2014/main" id="{C9B042D7-1941-8648-B52E-FAC32814840F}"/>
              </a:ext>
            </a:extLst>
          </p:cNvPr>
          <p:cNvSpPr/>
          <p:nvPr/>
        </p:nvSpPr>
        <p:spPr>
          <a:xfrm>
            <a:off x="6729828" y="4805666"/>
            <a:ext cx="149411" cy="45815"/>
          </a:xfrm>
          <a:custGeom>
            <a:avLst/>
            <a:gdLst>
              <a:gd name="connsiteX0" fmla="*/ 0 w 149411"/>
              <a:gd name="connsiteY0" fmla="*/ 0 h 45815"/>
              <a:gd name="connsiteX1" fmla="*/ 149412 w 149411"/>
              <a:gd name="connsiteY1" fmla="*/ 0 h 45815"/>
              <a:gd name="connsiteX2" fmla="*/ 149412 w 149411"/>
              <a:gd name="connsiteY2" fmla="*/ 45815 h 45815"/>
              <a:gd name="connsiteX3" fmla="*/ 0 w 149411"/>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49411" h="45815">
                <a:moveTo>
                  <a:pt x="0" y="0"/>
                </a:moveTo>
                <a:lnTo>
                  <a:pt x="149412" y="0"/>
                </a:lnTo>
                <a:lnTo>
                  <a:pt x="149412"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12" name="Freeform 111">
            <a:extLst>
              <a:ext uri="{FF2B5EF4-FFF2-40B4-BE49-F238E27FC236}">
                <a16:creationId xmlns:a16="http://schemas.microsoft.com/office/drawing/2014/main" id="{8B907344-172C-0E49-21FE-F468DF14D173}"/>
              </a:ext>
            </a:extLst>
          </p:cNvPr>
          <p:cNvSpPr/>
          <p:nvPr/>
        </p:nvSpPr>
        <p:spPr>
          <a:xfrm>
            <a:off x="6777950" y="4750791"/>
            <a:ext cx="71665" cy="45815"/>
          </a:xfrm>
          <a:custGeom>
            <a:avLst/>
            <a:gdLst>
              <a:gd name="connsiteX0" fmla="*/ 0 w 71665"/>
              <a:gd name="connsiteY0" fmla="*/ 0 h 45815"/>
              <a:gd name="connsiteX1" fmla="*/ 71666 w 71665"/>
              <a:gd name="connsiteY1" fmla="*/ 0 h 45815"/>
              <a:gd name="connsiteX2" fmla="*/ 71666 w 71665"/>
              <a:gd name="connsiteY2" fmla="*/ 45815 h 45815"/>
              <a:gd name="connsiteX3" fmla="*/ 0 w 71665"/>
              <a:gd name="connsiteY3" fmla="*/ 45815 h 45815"/>
            </a:gdLst>
            <a:ahLst/>
            <a:cxnLst>
              <a:cxn ang="0">
                <a:pos x="connsiteX0" y="connsiteY0"/>
              </a:cxn>
              <a:cxn ang="0">
                <a:pos x="connsiteX1" y="connsiteY1"/>
              </a:cxn>
              <a:cxn ang="0">
                <a:pos x="connsiteX2" y="connsiteY2"/>
              </a:cxn>
              <a:cxn ang="0">
                <a:pos x="connsiteX3" y="connsiteY3"/>
              </a:cxn>
            </a:cxnLst>
            <a:rect l="l" t="t" r="r" b="b"/>
            <a:pathLst>
              <a:path w="71665" h="45815">
                <a:moveTo>
                  <a:pt x="0" y="0"/>
                </a:moveTo>
                <a:lnTo>
                  <a:pt x="71666" y="0"/>
                </a:lnTo>
                <a:lnTo>
                  <a:pt x="71666"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13" name="Freeform 112">
            <a:extLst>
              <a:ext uri="{FF2B5EF4-FFF2-40B4-BE49-F238E27FC236}">
                <a16:creationId xmlns:a16="http://schemas.microsoft.com/office/drawing/2014/main" id="{95570071-57D6-6A85-4B59-CD66D4EBB95B}"/>
              </a:ext>
            </a:extLst>
          </p:cNvPr>
          <p:cNvSpPr/>
          <p:nvPr/>
        </p:nvSpPr>
        <p:spPr>
          <a:xfrm>
            <a:off x="6839914" y="4695916"/>
            <a:ext cx="26001" cy="45815"/>
          </a:xfrm>
          <a:custGeom>
            <a:avLst/>
            <a:gdLst>
              <a:gd name="connsiteX0" fmla="*/ 0 w 26001"/>
              <a:gd name="connsiteY0" fmla="*/ 0 h 45815"/>
              <a:gd name="connsiteX1" fmla="*/ 26001 w 26001"/>
              <a:gd name="connsiteY1" fmla="*/ 0 h 45815"/>
              <a:gd name="connsiteX2" fmla="*/ 26001 w 26001"/>
              <a:gd name="connsiteY2" fmla="*/ 45816 h 45815"/>
              <a:gd name="connsiteX3" fmla="*/ 0 w 26001"/>
              <a:gd name="connsiteY3" fmla="*/ 45816 h 45815"/>
            </a:gdLst>
            <a:ahLst/>
            <a:cxnLst>
              <a:cxn ang="0">
                <a:pos x="connsiteX0" y="connsiteY0"/>
              </a:cxn>
              <a:cxn ang="0">
                <a:pos x="connsiteX1" y="connsiteY1"/>
              </a:cxn>
              <a:cxn ang="0">
                <a:pos x="connsiteX2" y="connsiteY2"/>
              </a:cxn>
              <a:cxn ang="0">
                <a:pos x="connsiteX3" y="connsiteY3"/>
              </a:cxn>
            </a:cxnLst>
            <a:rect l="l" t="t" r="r" b="b"/>
            <a:pathLst>
              <a:path w="26001" h="45815">
                <a:moveTo>
                  <a:pt x="0" y="0"/>
                </a:moveTo>
                <a:lnTo>
                  <a:pt x="26001" y="0"/>
                </a:lnTo>
                <a:lnTo>
                  <a:pt x="26001" y="45816"/>
                </a:lnTo>
                <a:lnTo>
                  <a:pt x="0" y="45816"/>
                </a:lnTo>
                <a:close/>
              </a:path>
            </a:pathLst>
          </a:custGeom>
          <a:solidFill>
            <a:srgbClr val="CCCCCC"/>
          </a:solidFill>
          <a:ln w="12934" cap="flat">
            <a:noFill/>
            <a:prstDash val="solid"/>
            <a:miter/>
          </a:ln>
        </p:spPr>
        <p:txBody>
          <a:bodyPr rtlCol="0" anchor="ctr"/>
          <a:lstStyle/>
          <a:p>
            <a:endParaRPr lang="en-GB" noProof="0" dirty="0"/>
          </a:p>
        </p:txBody>
      </p:sp>
      <p:sp>
        <p:nvSpPr>
          <p:cNvPr id="114" name="Freeform 113">
            <a:extLst>
              <a:ext uri="{FF2B5EF4-FFF2-40B4-BE49-F238E27FC236}">
                <a16:creationId xmlns:a16="http://schemas.microsoft.com/office/drawing/2014/main" id="{9D75B9F8-2BBB-925B-1048-A8A8A13B516E}"/>
              </a:ext>
            </a:extLst>
          </p:cNvPr>
          <p:cNvSpPr/>
          <p:nvPr/>
        </p:nvSpPr>
        <p:spPr>
          <a:xfrm>
            <a:off x="6835774" y="4641041"/>
            <a:ext cx="18239" cy="45815"/>
          </a:xfrm>
          <a:custGeom>
            <a:avLst/>
            <a:gdLst>
              <a:gd name="connsiteX0" fmla="*/ 0 w 18239"/>
              <a:gd name="connsiteY0" fmla="*/ 0 h 45815"/>
              <a:gd name="connsiteX1" fmla="*/ 18240 w 18239"/>
              <a:gd name="connsiteY1" fmla="*/ 0 h 45815"/>
              <a:gd name="connsiteX2" fmla="*/ 18240 w 18239"/>
              <a:gd name="connsiteY2" fmla="*/ 45815 h 45815"/>
              <a:gd name="connsiteX3" fmla="*/ 0 w 18239"/>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8239" h="45815">
                <a:moveTo>
                  <a:pt x="0" y="0"/>
                </a:moveTo>
                <a:lnTo>
                  <a:pt x="18240" y="0"/>
                </a:lnTo>
                <a:lnTo>
                  <a:pt x="18240"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15" name="Freeform 114">
            <a:extLst>
              <a:ext uri="{FF2B5EF4-FFF2-40B4-BE49-F238E27FC236}">
                <a16:creationId xmlns:a16="http://schemas.microsoft.com/office/drawing/2014/main" id="{CF2D15FD-2912-20CC-6B73-23A170421DA2}"/>
              </a:ext>
            </a:extLst>
          </p:cNvPr>
          <p:cNvSpPr/>
          <p:nvPr/>
        </p:nvSpPr>
        <p:spPr>
          <a:xfrm>
            <a:off x="6842501" y="4586037"/>
            <a:ext cx="16170" cy="45815"/>
          </a:xfrm>
          <a:custGeom>
            <a:avLst/>
            <a:gdLst>
              <a:gd name="connsiteX0" fmla="*/ 0 w 16170"/>
              <a:gd name="connsiteY0" fmla="*/ 0 h 45815"/>
              <a:gd name="connsiteX1" fmla="*/ 16170 w 16170"/>
              <a:gd name="connsiteY1" fmla="*/ 0 h 45815"/>
              <a:gd name="connsiteX2" fmla="*/ 16170 w 16170"/>
              <a:gd name="connsiteY2" fmla="*/ 45815 h 45815"/>
              <a:gd name="connsiteX3" fmla="*/ 0 w 16170"/>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6170" h="45815">
                <a:moveTo>
                  <a:pt x="0" y="0"/>
                </a:moveTo>
                <a:lnTo>
                  <a:pt x="16170" y="0"/>
                </a:lnTo>
                <a:lnTo>
                  <a:pt x="16170"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16" name="Freeform 115">
            <a:extLst>
              <a:ext uri="{FF2B5EF4-FFF2-40B4-BE49-F238E27FC236}">
                <a16:creationId xmlns:a16="http://schemas.microsoft.com/office/drawing/2014/main" id="{E416F16A-06D9-7066-60B1-E19A29186887}"/>
              </a:ext>
            </a:extLst>
          </p:cNvPr>
          <p:cNvSpPr/>
          <p:nvPr/>
        </p:nvSpPr>
        <p:spPr>
          <a:xfrm>
            <a:off x="6854790" y="4476287"/>
            <a:ext cx="75676" cy="45815"/>
          </a:xfrm>
          <a:custGeom>
            <a:avLst/>
            <a:gdLst>
              <a:gd name="connsiteX0" fmla="*/ 0 w 75676"/>
              <a:gd name="connsiteY0" fmla="*/ 0 h 45815"/>
              <a:gd name="connsiteX1" fmla="*/ 75676 w 75676"/>
              <a:gd name="connsiteY1" fmla="*/ 0 h 45815"/>
              <a:gd name="connsiteX2" fmla="*/ 75676 w 75676"/>
              <a:gd name="connsiteY2" fmla="*/ 45816 h 45815"/>
              <a:gd name="connsiteX3" fmla="*/ 0 w 75676"/>
              <a:gd name="connsiteY3" fmla="*/ 45816 h 45815"/>
            </a:gdLst>
            <a:ahLst/>
            <a:cxnLst>
              <a:cxn ang="0">
                <a:pos x="connsiteX0" y="connsiteY0"/>
              </a:cxn>
              <a:cxn ang="0">
                <a:pos x="connsiteX1" y="connsiteY1"/>
              </a:cxn>
              <a:cxn ang="0">
                <a:pos x="connsiteX2" y="connsiteY2"/>
              </a:cxn>
              <a:cxn ang="0">
                <a:pos x="connsiteX3" y="connsiteY3"/>
              </a:cxn>
            </a:cxnLst>
            <a:rect l="l" t="t" r="r" b="b"/>
            <a:pathLst>
              <a:path w="75676" h="45815">
                <a:moveTo>
                  <a:pt x="0" y="0"/>
                </a:moveTo>
                <a:lnTo>
                  <a:pt x="75676" y="0"/>
                </a:lnTo>
                <a:lnTo>
                  <a:pt x="75676" y="45816"/>
                </a:lnTo>
                <a:lnTo>
                  <a:pt x="0" y="45816"/>
                </a:lnTo>
                <a:close/>
              </a:path>
            </a:pathLst>
          </a:custGeom>
          <a:solidFill>
            <a:srgbClr val="CCCCCC"/>
          </a:solidFill>
          <a:ln w="12934" cap="flat">
            <a:noFill/>
            <a:prstDash val="solid"/>
            <a:miter/>
          </a:ln>
        </p:spPr>
        <p:txBody>
          <a:bodyPr rtlCol="0" anchor="ctr"/>
          <a:lstStyle/>
          <a:p>
            <a:endParaRPr lang="en-GB" noProof="0" dirty="0"/>
          </a:p>
        </p:txBody>
      </p:sp>
      <p:sp>
        <p:nvSpPr>
          <p:cNvPr id="117" name="Freeform 116">
            <a:extLst>
              <a:ext uri="{FF2B5EF4-FFF2-40B4-BE49-F238E27FC236}">
                <a16:creationId xmlns:a16="http://schemas.microsoft.com/office/drawing/2014/main" id="{F9409EBF-D868-748D-5D0A-77357164C349}"/>
              </a:ext>
            </a:extLst>
          </p:cNvPr>
          <p:cNvSpPr/>
          <p:nvPr/>
        </p:nvSpPr>
        <p:spPr>
          <a:xfrm>
            <a:off x="6850909" y="4421412"/>
            <a:ext cx="73735" cy="45815"/>
          </a:xfrm>
          <a:custGeom>
            <a:avLst/>
            <a:gdLst>
              <a:gd name="connsiteX0" fmla="*/ 0 w 73735"/>
              <a:gd name="connsiteY0" fmla="*/ 0 h 45815"/>
              <a:gd name="connsiteX1" fmla="*/ 73736 w 73735"/>
              <a:gd name="connsiteY1" fmla="*/ 0 h 45815"/>
              <a:gd name="connsiteX2" fmla="*/ 73736 w 73735"/>
              <a:gd name="connsiteY2" fmla="*/ 45815 h 45815"/>
              <a:gd name="connsiteX3" fmla="*/ 0 w 73735"/>
              <a:gd name="connsiteY3" fmla="*/ 45815 h 45815"/>
            </a:gdLst>
            <a:ahLst/>
            <a:cxnLst>
              <a:cxn ang="0">
                <a:pos x="connsiteX0" y="connsiteY0"/>
              </a:cxn>
              <a:cxn ang="0">
                <a:pos x="connsiteX1" y="connsiteY1"/>
              </a:cxn>
              <a:cxn ang="0">
                <a:pos x="connsiteX2" y="connsiteY2"/>
              </a:cxn>
              <a:cxn ang="0">
                <a:pos x="connsiteX3" y="connsiteY3"/>
              </a:cxn>
            </a:cxnLst>
            <a:rect l="l" t="t" r="r" b="b"/>
            <a:pathLst>
              <a:path w="73735" h="45815">
                <a:moveTo>
                  <a:pt x="0" y="0"/>
                </a:moveTo>
                <a:lnTo>
                  <a:pt x="73736" y="0"/>
                </a:lnTo>
                <a:lnTo>
                  <a:pt x="73736"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18" name="Freeform 117">
            <a:extLst>
              <a:ext uri="{FF2B5EF4-FFF2-40B4-BE49-F238E27FC236}">
                <a16:creationId xmlns:a16="http://schemas.microsoft.com/office/drawing/2014/main" id="{6E26E415-22A8-6EEA-B693-2E2057269660}"/>
              </a:ext>
            </a:extLst>
          </p:cNvPr>
          <p:cNvSpPr/>
          <p:nvPr/>
        </p:nvSpPr>
        <p:spPr>
          <a:xfrm>
            <a:off x="6851039" y="4366537"/>
            <a:ext cx="728819" cy="45815"/>
          </a:xfrm>
          <a:custGeom>
            <a:avLst/>
            <a:gdLst>
              <a:gd name="connsiteX0" fmla="*/ 0 w 728819"/>
              <a:gd name="connsiteY0" fmla="*/ 0 h 45815"/>
              <a:gd name="connsiteX1" fmla="*/ 728820 w 728819"/>
              <a:gd name="connsiteY1" fmla="*/ 0 h 45815"/>
              <a:gd name="connsiteX2" fmla="*/ 728820 w 728819"/>
              <a:gd name="connsiteY2" fmla="*/ 45815 h 45815"/>
              <a:gd name="connsiteX3" fmla="*/ 0 w 728819"/>
              <a:gd name="connsiteY3" fmla="*/ 45815 h 45815"/>
            </a:gdLst>
            <a:ahLst/>
            <a:cxnLst>
              <a:cxn ang="0">
                <a:pos x="connsiteX0" y="connsiteY0"/>
              </a:cxn>
              <a:cxn ang="0">
                <a:pos x="connsiteX1" y="connsiteY1"/>
              </a:cxn>
              <a:cxn ang="0">
                <a:pos x="connsiteX2" y="connsiteY2"/>
              </a:cxn>
              <a:cxn ang="0">
                <a:pos x="connsiteX3" y="connsiteY3"/>
              </a:cxn>
            </a:cxnLst>
            <a:rect l="l" t="t" r="r" b="b"/>
            <a:pathLst>
              <a:path w="728819" h="45815">
                <a:moveTo>
                  <a:pt x="0" y="0"/>
                </a:moveTo>
                <a:lnTo>
                  <a:pt x="728820" y="0"/>
                </a:lnTo>
                <a:lnTo>
                  <a:pt x="728820"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19" name="Freeform 118">
            <a:extLst>
              <a:ext uri="{FF2B5EF4-FFF2-40B4-BE49-F238E27FC236}">
                <a16:creationId xmlns:a16="http://schemas.microsoft.com/office/drawing/2014/main" id="{DCDA0EEB-7384-5F24-0B3F-A356C0A7DE9A}"/>
              </a:ext>
            </a:extLst>
          </p:cNvPr>
          <p:cNvSpPr/>
          <p:nvPr/>
        </p:nvSpPr>
        <p:spPr>
          <a:xfrm>
            <a:off x="6973026" y="4201265"/>
            <a:ext cx="22250" cy="45815"/>
          </a:xfrm>
          <a:custGeom>
            <a:avLst/>
            <a:gdLst>
              <a:gd name="connsiteX0" fmla="*/ 0 w 22250"/>
              <a:gd name="connsiteY0" fmla="*/ 0 h 45815"/>
              <a:gd name="connsiteX1" fmla="*/ 22250 w 22250"/>
              <a:gd name="connsiteY1" fmla="*/ 0 h 45815"/>
              <a:gd name="connsiteX2" fmla="*/ 22250 w 22250"/>
              <a:gd name="connsiteY2" fmla="*/ 45815 h 45815"/>
              <a:gd name="connsiteX3" fmla="*/ 0 w 22250"/>
              <a:gd name="connsiteY3" fmla="*/ 45815 h 45815"/>
            </a:gdLst>
            <a:ahLst/>
            <a:cxnLst>
              <a:cxn ang="0">
                <a:pos x="connsiteX0" y="connsiteY0"/>
              </a:cxn>
              <a:cxn ang="0">
                <a:pos x="connsiteX1" y="connsiteY1"/>
              </a:cxn>
              <a:cxn ang="0">
                <a:pos x="connsiteX2" y="connsiteY2"/>
              </a:cxn>
              <a:cxn ang="0">
                <a:pos x="connsiteX3" y="connsiteY3"/>
              </a:cxn>
            </a:cxnLst>
            <a:rect l="l" t="t" r="r" b="b"/>
            <a:pathLst>
              <a:path w="22250" h="45815">
                <a:moveTo>
                  <a:pt x="0" y="0"/>
                </a:moveTo>
                <a:lnTo>
                  <a:pt x="22250" y="0"/>
                </a:lnTo>
                <a:lnTo>
                  <a:pt x="22250"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20" name="Freeform 119">
            <a:extLst>
              <a:ext uri="{FF2B5EF4-FFF2-40B4-BE49-F238E27FC236}">
                <a16:creationId xmlns:a16="http://schemas.microsoft.com/office/drawing/2014/main" id="{331A8B78-9D08-4592-A631-B0F691689B1E}"/>
              </a:ext>
            </a:extLst>
          </p:cNvPr>
          <p:cNvSpPr/>
          <p:nvPr/>
        </p:nvSpPr>
        <p:spPr>
          <a:xfrm>
            <a:off x="6965782" y="4146391"/>
            <a:ext cx="26519" cy="45815"/>
          </a:xfrm>
          <a:custGeom>
            <a:avLst/>
            <a:gdLst>
              <a:gd name="connsiteX0" fmla="*/ 0 w 26519"/>
              <a:gd name="connsiteY0" fmla="*/ 0 h 45815"/>
              <a:gd name="connsiteX1" fmla="*/ 26519 w 26519"/>
              <a:gd name="connsiteY1" fmla="*/ 0 h 45815"/>
              <a:gd name="connsiteX2" fmla="*/ 26519 w 26519"/>
              <a:gd name="connsiteY2" fmla="*/ 45815 h 45815"/>
              <a:gd name="connsiteX3" fmla="*/ 0 w 26519"/>
              <a:gd name="connsiteY3" fmla="*/ 45815 h 45815"/>
            </a:gdLst>
            <a:ahLst/>
            <a:cxnLst>
              <a:cxn ang="0">
                <a:pos x="connsiteX0" y="connsiteY0"/>
              </a:cxn>
              <a:cxn ang="0">
                <a:pos x="connsiteX1" y="connsiteY1"/>
              </a:cxn>
              <a:cxn ang="0">
                <a:pos x="connsiteX2" y="connsiteY2"/>
              </a:cxn>
              <a:cxn ang="0">
                <a:pos x="connsiteX3" y="connsiteY3"/>
              </a:cxn>
            </a:cxnLst>
            <a:rect l="l" t="t" r="r" b="b"/>
            <a:pathLst>
              <a:path w="26519" h="45815">
                <a:moveTo>
                  <a:pt x="0" y="0"/>
                </a:moveTo>
                <a:lnTo>
                  <a:pt x="26519" y="0"/>
                </a:lnTo>
                <a:lnTo>
                  <a:pt x="26519"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21" name="Freeform 120">
            <a:extLst>
              <a:ext uri="{FF2B5EF4-FFF2-40B4-BE49-F238E27FC236}">
                <a16:creationId xmlns:a16="http://schemas.microsoft.com/office/drawing/2014/main" id="{E034F0F7-B155-9094-F9FA-65F7FCE2A4F2}"/>
              </a:ext>
            </a:extLst>
          </p:cNvPr>
          <p:cNvSpPr/>
          <p:nvPr/>
        </p:nvSpPr>
        <p:spPr>
          <a:xfrm>
            <a:off x="6974708" y="4091516"/>
            <a:ext cx="20697" cy="45815"/>
          </a:xfrm>
          <a:custGeom>
            <a:avLst/>
            <a:gdLst>
              <a:gd name="connsiteX0" fmla="*/ 0 w 20697"/>
              <a:gd name="connsiteY0" fmla="*/ 0 h 45815"/>
              <a:gd name="connsiteX1" fmla="*/ 20698 w 20697"/>
              <a:gd name="connsiteY1" fmla="*/ 0 h 45815"/>
              <a:gd name="connsiteX2" fmla="*/ 20698 w 20697"/>
              <a:gd name="connsiteY2" fmla="*/ 45815 h 45815"/>
              <a:gd name="connsiteX3" fmla="*/ 0 w 20697"/>
              <a:gd name="connsiteY3" fmla="*/ 45815 h 45815"/>
            </a:gdLst>
            <a:ahLst/>
            <a:cxnLst>
              <a:cxn ang="0">
                <a:pos x="connsiteX0" y="connsiteY0"/>
              </a:cxn>
              <a:cxn ang="0">
                <a:pos x="connsiteX1" y="connsiteY1"/>
              </a:cxn>
              <a:cxn ang="0">
                <a:pos x="connsiteX2" y="connsiteY2"/>
              </a:cxn>
              <a:cxn ang="0">
                <a:pos x="connsiteX3" y="connsiteY3"/>
              </a:cxn>
            </a:cxnLst>
            <a:rect l="l" t="t" r="r" b="b"/>
            <a:pathLst>
              <a:path w="20697" h="45815">
                <a:moveTo>
                  <a:pt x="0" y="0"/>
                </a:moveTo>
                <a:lnTo>
                  <a:pt x="20698" y="0"/>
                </a:lnTo>
                <a:lnTo>
                  <a:pt x="20698"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22" name="Freeform 121">
            <a:extLst>
              <a:ext uri="{FF2B5EF4-FFF2-40B4-BE49-F238E27FC236}">
                <a16:creationId xmlns:a16="http://schemas.microsoft.com/office/drawing/2014/main" id="{0BCE25C4-7ADD-E1F8-81DF-2CECB837F75E}"/>
              </a:ext>
            </a:extLst>
          </p:cNvPr>
          <p:cNvSpPr/>
          <p:nvPr/>
        </p:nvSpPr>
        <p:spPr>
          <a:xfrm>
            <a:off x="6979494" y="4036511"/>
            <a:ext cx="19404" cy="45815"/>
          </a:xfrm>
          <a:custGeom>
            <a:avLst/>
            <a:gdLst>
              <a:gd name="connsiteX0" fmla="*/ 0 w 19404"/>
              <a:gd name="connsiteY0" fmla="*/ 0 h 45815"/>
              <a:gd name="connsiteX1" fmla="*/ 19404 w 19404"/>
              <a:gd name="connsiteY1" fmla="*/ 0 h 45815"/>
              <a:gd name="connsiteX2" fmla="*/ 19404 w 19404"/>
              <a:gd name="connsiteY2" fmla="*/ 45815 h 45815"/>
              <a:gd name="connsiteX3" fmla="*/ 0 w 19404"/>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9404" h="45815">
                <a:moveTo>
                  <a:pt x="0" y="0"/>
                </a:moveTo>
                <a:lnTo>
                  <a:pt x="19404" y="0"/>
                </a:lnTo>
                <a:lnTo>
                  <a:pt x="19404"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23" name="Freeform 122">
            <a:extLst>
              <a:ext uri="{FF2B5EF4-FFF2-40B4-BE49-F238E27FC236}">
                <a16:creationId xmlns:a16="http://schemas.microsoft.com/office/drawing/2014/main" id="{59A5E926-CB7F-0A52-2277-145DE1412370}"/>
              </a:ext>
            </a:extLst>
          </p:cNvPr>
          <p:cNvSpPr/>
          <p:nvPr/>
        </p:nvSpPr>
        <p:spPr>
          <a:xfrm>
            <a:off x="6987256" y="3926761"/>
            <a:ext cx="78392" cy="45815"/>
          </a:xfrm>
          <a:custGeom>
            <a:avLst/>
            <a:gdLst>
              <a:gd name="connsiteX0" fmla="*/ 0 w 78392"/>
              <a:gd name="connsiteY0" fmla="*/ 0 h 45815"/>
              <a:gd name="connsiteX1" fmla="*/ 78393 w 78392"/>
              <a:gd name="connsiteY1" fmla="*/ 0 h 45815"/>
              <a:gd name="connsiteX2" fmla="*/ 78393 w 78392"/>
              <a:gd name="connsiteY2" fmla="*/ 45815 h 45815"/>
              <a:gd name="connsiteX3" fmla="*/ 0 w 78392"/>
              <a:gd name="connsiteY3" fmla="*/ 45815 h 45815"/>
            </a:gdLst>
            <a:ahLst/>
            <a:cxnLst>
              <a:cxn ang="0">
                <a:pos x="connsiteX0" y="connsiteY0"/>
              </a:cxn>
              <a:cxn ang="0">
                <a:pos x="connsiteX1" y="connsiteY1"/>
              </a:cxn>
              <a:cxn ang="0">
                <a:pos x="connsiteX2" y="connsiteY2"/>
              </a:cxn>
              <a:cxn ang="0">
                <a:pos x="connsiteX3" y="connsiteY3"/>
              </a:cxn>
            </a:cxnLst>
            <a:rect l="l" t="t" r="r" b="b"/>
            <a:pathLst>
              <a:path w="78392" h="45815">
                <a:moveTo>
                  <a:pt x="0" y="0"/>
                </a:moveTo>
                <a:lnTo>
                  <a:pt x="78393" y="0"/>
                </a:lnTo>
                <a:lnTo>
                  <a:pt x="78393"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24" name="Freeform 123">
            <a:extLst>
              <a:ext uri="{FF2B5EF4-FFF2-40B4-BE49-F238E27FC236}">
                <a16:creationId xmlns:a16="http://schemas.microsoft.com/office/drawing/2014/main" id="{1BF960B6-55DD-3F64-FAC6-1B3ECD35488F}"/>
              </a:ext>
            </a:extLst>
          </p:cNvPr>
          <p:cNvSpPr/>
          <p:nvPr/>
        </p:nvSpPr>
        <p:spPr>
          <a:xfrm>
            <a:off x="7000321" y="3817012"/>
            <a:ext cx="90164" cy="45815"/>
          </a:xfrm>
          <a:custGeom>
            <a:avLst/>
            <a:gdLst>
              <a:gd name="connsiteX0" fmla="*/ 0 w 90164"/>
              <a:gd name="connsiteY0" fmla="*/ 0 h 45815"/>
              <a:gd name="connsiteX1" fmla="*/ 90165 w 90164"/>
              <a:gd name="connsiteY1" fmla="*/ 0 h 45815"/>
              <a:gd name="connsiteX2" fmla="*/ 90165 w 90164"/>
              <a:gd name="connsiteY2" fmla="*/ 45815 h 45815"/>
              <a:gd name="connsiteX3" fmla="*/ 0 w 90164"/>
              <a:gd name="connsiteY3" fmla="*/ 45815 h 45815"/>
            </a:gdLst>
            <a:ahLst/>
            <a:cxnLst>
              <a:cxn ang="0">
                <a:pos x="connsiteX0" y="connsiteY0"/>
              </a:cxn>
              <a:cxn ang="0">
                <a:pos x="connsiteX1" y="connsiteY1"/>
              </a:cxn>
              <a:cxn ang="0">
                <a:pos x="connsiteX2" y="connsiteY2"/>
              </a:cxn>
              <a:cxn ang="0">
                <a:pos x="connsiteX3" y="connsiteY3"/>
              </a:cxn>
            </a:cxnLst>
            <a:rect l="l" t="t" r="r" b="b"/>
            <a:pathLst>
              <a:path w="90164" h="45815">
                <a:moveTo>
                  <a:pt x="0" y="0"/>
                </a:moveTo>
                <a:lnTo>
                  <a:pt x="90165" y="0"/>
                </a:lnTo>
                <a:lnTo>
                  <a:pt x="90165"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25" name="Freeform 124">
            <a:extLst>
              <a:ext uri="{FF2B5EF4-FFF2-40B4-BE49-F238E27FC236}">
                <a16:creationId xmlns:a16="http://schemas.microsoft.com/office/drawing/2014/main" id="{4607D94B-CFAE-1FC1-B7AD-0C4B769575E0}"/>
              </a:ext>
            </a:extLst>
          </p:cNvPr>
          <p:cNvSpPr/>
          <p:nvPr/>
        </p:nvSpPr>
        <p:spPr>
          <a:xfrm>
            <a:off x="7000709" y="3762137"/>
            <a:ext cx="41783" cy="45815"/>
          </a:xfrm>
          <a:custGeom>
            <a:avLst/>
            <a:gdLst>
              <a:gd name="connsiteX0" fmla="*/ 0 w 41783"/>
              <a:gd name="connsiteY0" fmla="*/ 0 h 45815"/>
              <a:gd name="connsiteX1" fmla="*/ 41783 w 41783"/>
              <a:gd name="connsiteY1" fmla="*/ 0 h 45815"/>
              <a:gd name="connsiteX2" fmla="*/ 41783 w 41783"/>
              <a:gd name="connsiteY2" fmla="*/ 45815 h 45815"/>
              <a:gd name="connsiteX3" fmla="*/ 0 w 4178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1783" h="45815">
                <a:moveTo>
                  <a:pt x="0" y="0"/>
                </a:moveTo>
                <a:lnTo>
                  <a:pt x="41783" y="0"/>
                </a:lnTo>
                <a:lnTo>
                  <a:pt x="41783"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26" name="Freeform 125">
            <a:extLst>
              <a:ext uri="{FF2B5EF4-FFF2-40B4-BE49-F238E27FC236}">
                <a16:creationId xmlns:a16="http://schemas.microsoft.com/office/drawing/2014/main" id="{6C845508-D85D-3F91-1F7D-614A7E470C9B}"/>
              </a:ext>
            </a:extLst>
          </p:cNvPr>
          <p:cNvSpPr/>
          <p:nvPr/>
        </p:nvSpPr>
        <p:spPr>
          <a:xfrm>
            <a:off x="7006401" y="3707262"/>
            <a:ext cx="60152" cy="45815"/>
          </a:xfrm>
          <a:custGeom>
            <a:avLst/>
            <a:gdLst>
              <a:gd name="connsiteX0" fmla="*/ 0 w 60152"/>
              <a:gd name="connsiteY0" fmla="*/ 0 h 45815"/>
              <a:gd name="connsiteX1" fmla="*/ 60153 w 60152"/>
              <a:gd name="connsiteY1" fmla="*/ 0 h 45815"/>
              <a:gd name="connsiteX2" fmla="*/ 60153 w 60152"/>
              <a:gd name="connsiteY2" fmla="*/ 45815 h 45815"/>
              <a:gd name="connsiteX3" fmla="*/ 0 w 60152"/>
              <a:gd name="connsiteY3" fmla="*/ 45815 h 45815"/>
            </a:gdLst>
            <a:ahLst/>
            <a:cxnLst>
              <a:cxn ang="0">
                <a:pos x="connsiteX0" y="connsiteY0"/>
              </a:cxn>
              <a:cxn ang="0">
                <a:pos x="connsiteX1" y="connsiteY1"/>
              </a:cxn>
              <a:cxn ang="0">
                <a:pos x="connsiteX2" y="connsiteY2"/>
              </a:cxn>
              <a:cxn ang="0">
                <a:pos x="connsiteX3" y="connsiteY3"/>
              </a:cxn>
            </a:cxnLst>
            <a:rect l="l" t="t" r="r" b="b"/>
            <a:pathLst>
              <a:path w="60152" h="45815">
                <a:moveTo>
                  <a:pt x="0" y="0"/>
                </a:moveTo>
                <a:lnTo>
                  <a:pt x="60153" y="0"/>
                </a:lnTo>
                <a:lnTo>
                  <a:pt x="60153"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27" name="Freeform 126">
            <a:extLst>
              <a:ext uri="{FF2B5EF4-FFF2-40B4-BE49-F238E27FC236}">
                <a16:creationId xmlns:a16="http://schemas.microsoft.com/office/drawing/2014/main" id="{E91D11F7-0502-B1C8-B12F-54522C422D00}"/>
              </a:ext>
            </a:extLst>
          </p:cNvPr>
          <p:cNvSpPr/>
          <p:nvPr/>
        </p:nvSpPr>
        <p:spPr>
          <a:xfrm>
            <a:off x="7004849" y="3650704"/>
            <a:ext cx="13841" cy="45815"/>
          </a:xfrm>
          <a:custGeom>
            <a:avLst/>
            <a:gdLst>
              <a:gd name="connsiteX0" fmla="*/ 0 w 13841"/>
              <a:gd name="connsiteY0" fmla="*/ 0 h 45815"/>
              <a:gd name="connsiteX1" fmla="*/ 13842 w 13841"/>
              <a:gd name="connsiteY1" fmla="*/ 0 h 45815"/>
              <a:gd name="connsiteX2" fmla="*/ 13842 w 13841"/>
              <a:gd name="connsiteY2" fmla="*/ 45815 h 45815"/>
              <a:gd name="connsiteX3" fmla="*/ 0 w 13841"/>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3841" h="45815">
                <a:moveTo>
                  <a:pt x="0" y="0"/>
                </a:moveTo>
                <a:lnTo>
                  <a:pt x="13842" y="0"/>
                </a:lnTo>
                <a:lnTo>
                  <a:pt x="13842"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28" name="Freeform 127">
            <a:extLst>
              <a:ext uri="{FF2B5EF4-FFF2-40B4-BE49-F238E27FC236}">
                <a16:creationId xmlns:a16="http://schemas.microsoft.com/office/drawing/2014/main" id="{E7FC8987-B241-D679-CEF3-AC5F8F646F34}"/>
              </a:ext>
            </a:extLst>
          </p:cNvPr>
          <p:cNvSpPr/>
          <p:nvPr/>
        </p:nvSpPr>
        <p:spPr>
          <a:xfrm>
            <a:off x="7003685" y="3595829"/>
            <a:ext cx="35832" cy="45815"/>
          </a:xfrm>
          <a:custGeom>
            <a:avLst/>
            <a:gdLst>
              <a:gd name="connsiteX0" fmla="*/ 0 w 35832"/>
              <a:gd name="connsiteY0" fmla="*/ 0 h 45815"/>
              <a:gd name="connsiteX1" fmla="*/ 35833 w 35832"/>
              <a:gd name="connsiteY1" fmla="*/ 0 h 45815"/>
              <a:gd name="connsiteX2" fmla="*/ 35833 w 35832"/>
              <a:gd name="connsiteY2" fmla="*/ 45815 h 45815"/>
              <a:gd name="connsiteX3" fmla="*/ 0 w 35832"/>
              <a:gd name="connsiteY3" fmla="*/ 45815 h 45815"/>
            </a:gdLst>
            <a:ahLst/>
            <a:cxnLst>
              <a:cxn ang="0">
                <a:pos x="connsiteX0" y="connsiteY0"/>
              </a:cxn>
              <a:cxn ang="0">
                <a:pos x="connsiteX1" y="connsiteY1"/>
              </a:cxn>
              <a:cxn ang="0">
                <a:pos x="connsiteX2" y="connsiteY2"/>
              </a:cxn>
              <a:cxn ang="0">
                <a:pos x="connsiteX3" y="connsiteY3"/>
              </a:cxn>
            </a:cxnLst>
            <a:rect l="l" t="t" r="r" b="b"/>
            <a:pathLst>
              <a:path w="35832" h="45815">
                <a:moveTo>
                  <a:pt x="0" y="0"/>
                </a:moveTo>
                <a:lnTo>
                  <a:pt x="35833" y="0"/>
                </a:lnTo>
                <a:lnTo>
                  <a:pt x="35833"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29" name="Freeform 128">
            <a:extLst>
              <a:ext uri="{FF2B5EF4-FFF2-40B4-BE49-F238E27FC236}">
                <a16:creationId xmlns:a16="http://schemas.microsoft.com/office/drawing/2014/main" id="{0430E69C-0559-D8E5-A074-F87F8300B672}"/>
              </a:ext>
            </a:extLst>
          </p:cNvPr>
          <p:cNvSpPr/>
          <p:nvPr/>
        </p:nvSpPr>
        <p:spPr>
          <a:xfrm>
            <a:off x="7100059" y="3540954"/>
            <a:ext cx="31175" cy="45815"/>
          </a:xfrm>
          <a:custGeom>
            <a:avLst/>
            <a:gdLst>
              <a:gd name="connsiteX0" fmla="*/ 0 w 31175"/>
              <a:gd name="connsiteY0" fmla="*/ 0 h 45815"/>
              <a:gd name="connsiteX1" fmla="*/ 31176 w 31175"/>
              <a:gd name="connsiteY1" fmla="*/ 0 h 45815"/>
              <a:gd name="connsiteX2" fmla="*/ 31176 w 31175"/>
              <a:gd name="connsiteY2" fmla="*/ 45815 h 45815"/>
              <a:gd name="connsiteX3" fmla="*/ 0 w 31175"/>
              <a:gd name="connsiteY3" fmla="*/ 45815 h 45815"/>
            </a:gdLst>
            <a:ahLst/>
            <a:cxnLst>
              <a:cxn ang="0">
                <a:pos x="connsiteX0" y="connsiteY0"/>
              </a:cxn>
              <a:cxn ang="0">
                <a:pos x="connsiteX1" y="connsiteY1"/>
              </a:cxn>
              <a:cxn ang="0">
                <a:pos x="connsiteX2" y="connsiteY2"/>
              </a:cxn>
              <a:cxn ang="0">
                <a:pos x="connsiteX3" y="connsiteY3"/>
              </a:cxn>
            </a:cxnLst>
            <a:rect l="l" t="t" r="r" b="b"/>
            <a:pathLst>
              <a:path w="31175" h="45815">
                <a:moveTo>
                  <a:pt x="0" y="0"/>
                </a:moveTo>
                <a:lnTo>
                  <a:pt x="31176" y="0"/>
                </a:lnTo>
                <a:lnTo>
                  <a:pt x="31176"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30" name="Freeform 129">
            <a:extLst>
              <a:ext uri="{FF2B5EF4-FFF2-40B4-BE49-F238E27FC236}">
                <a16:creationId xmlns:a16="http://schemas.microsoft.com/office/drawing/2014/main" id="{324A52DF-AE93-DA2A-995E-55AE5076EDB9}"/>
              </a:ext>
            </a:extLst>
          </p:cNvPr>
          <p:cNvSpPr/>
          <p:nvPr/>
        </p:nvSpPr>
        <p:spPr>
          <a:xfrm>
            <a:off x="7108208" y="3485950"/>
            <a:ext cx="91975" cy="45815"/>
          </a:xfrm>
          <a:custGeom>
            <a:avLst/>
            <a:gdLst>
              <a:gd name="connsiteX0" fmla="*/ 0 w 91975"/>
              <a:gd name="connsiteY0" fmla="*/ 0 h 45815"/>
              <a:gd name="connsiteX1" fmla="*/ 91976 w 91975"/>
              <a:gd name="connsiteY1" fmla="*/ 0 h 45815"/>
              <a:gd name="connsiteX2" fmla="*/ 91976 w 91975"/>
              <a:gd name="connsiteY2" fmla="*/ 45815 h 45815"/>
              <a:gd name="connsiteX3" fmla="*/ 0 w 91975"/>
              <a:gd name="connsiteY3" fmla="*/ 45815 h 45815"/>
            </a:gdLst>
            <a:ahLst/>
            <a:cxnLst>
              <a:cxn ang="0">
                <a:pos x="connsiteX0" y="connsiteY0"/>
              </a:cxn>
              <a:cxn ang="0">
                <a:pos x="connsiteX1" y="connsiteY1"/>
              </a:cxn>
              <a:cxn ang="0">
                <a:pos x="connsiteX2" y="connsiteY2"/>
              </a:cxn>
              <a:cxn ang="0">
                <a:pos x="connsiteX3" y="connsiteY3"/>
              </a:cxn>
            </a:cxnLst>
            <a:rect l="l" t="t" r="r" b="b"/>
            <a:pathLst>
              <a:path w="91975" h="45815">
                <a:moveTo>
                  <a:pt x="0" y="0"/>
                </a:moveTo>
                <a:lnTo>
                  <a:pt x="91976" y="0"/>
                </a:lnTo>
                <a:lnTo>
                  <a:pt x="91976"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31" name="Freeform 130">
            <a:extLst>
              <a:ext uri="{FF2B5EF4-FFF2-40B4-BE49-F238E27FC236}">
                <a16:creationId xmlns:a16="http://schemas.microsoft.com/office/drawing/2014/main" id="{2413BBCD-A807-1EA0-D006-D4F8B15CC107}"/>
              </a:ext>
            </a:extLst>
          </p:cNvPr>
          <p:cNvSpPr/>
          <p:nvPr/>
        </p:nvSpPr>
        <p:spPr>
          <a:xfrm>
            <a:off x="7116229" y="3431205"/>
            <a:ext cx="20697" cy="45815"/>
          </a:xfrm>
          <a:custGeom>
            <a:avLst/>
            <a:gdLst>
              <a:gd name="connsiteX0" fmla="*/ 0 w 20697"/>
              <a:gd name="connsiteY0" fmla="*/ 0 h 45815"/>
              <a:gd name="connsiteX1" fmla="*/ 20698 w 20697"/>
              <a:gd name="connsiteY1" fmla="*/ 0 h 45815"/>
              <a:gd name="connsiteX2" fmla="*/ 20698 w 20697"/>
              <a:gd name="connsiteY2" fmla="*/ 45815 h 45815"/>
              <a:gd name="connsiteX3" fmla="*/ 0 w 20697"/>
              <a:gd name="connsiteY3" fmla="*/ 45815 h 45815"/>
            </a:gdLst>
            <a:ahLst/>
            <a:cxnLst>
              <a:cxn ang="0">
                <a:pos x="connsiteX0" y="connsiteY0"/>
              </a:cxn>
              <a:cxn ang="0">
                <a:pos x="connsiteX1" y="connsiteY1"/>
              </a:cxn>
              <a:cxn ang="0">
                <a:pos x="connsiteX2" y="connsiteY2"/>
              </a:cxn>
              <a:cxn ang="0">
                <a:pos x="connsiteX3" y="connsiteY3"/>
              </a:cxn>
            </a:cxnLst>
            <a:rect l="l" t="t" r="r" b="b"/>
            <a:pathLst>
              <a:path w="20697" h="45815">
                <a:moveTo>
                  <a:pt x="0" y="0"/>
                </a:moveTo>
                <a:lnTo>
                  <a:pt x="20698" y="0"/>
                </a:lnTo>
                <a:lnTo>
                  <a:pt x="20698"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32" name="Freeform 131">
            <a:extLst>
              <a:ext uri="{FF2B5EF4-FFF2-40B4-BE49-F238E27FC236}">
                <a16:creationId xmlns:a16="http://schemas.microsoft.com/office/drawing/2014/main" id="{39A70314-A66C-5E57-73A0-595422E5ACCC}"/>
              </a:ext>
            </a:extLst>
          </p:cNvPr>
          <p:cNvSpPr/>
          <p:nvPr/>
        </p:nvSpPr>
        <p:spPr>
          <a:xfrm>
            <a:off x="7121791" y="3376200"/>
            <a:ext cx="14747" cy="45815"/>
          </a:xfrm>
          <a:custGeom>
            <a:avLst/>
            <a:gdLst>
              <a:gd name="connsiteX0" fmla="*/ 0 w 14747"/>
              <a:gd name="connsiteY0" fmla="*/ 0 h 45815"/>
              <a:gd name="connsiteX1" fmla="*/ 14747 w 14747"/>
              <a:gd name="connsiteY1" fmla="*/ 0 h 45815"/>
              <a:gd name="connsiteX2" fmla="*/ 14747 w 14747"/>
              <a:gd name="connsiteY2" fmla="*/ 45815 h 45815"/>
              <a:gd name="connsiteX3" fmla="*/ 0 w 14747"/>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4747" h="45815">
                <a:moveTo>
                  <a:pt x="0" y="0"/>
                </a:moveTo>
                <a:lnTo>
                  <a:pt x="14747" y="0"/>
                </a:lnTo>
                <a:lnTo>
                  <a:pt x="14747"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33" name="Freeform 132">
            <a:extLst>
              <a:ext uri="{FF2B5EF4-FFF2-40B4-BE49-F238E27FC236}">
                <a16:creationId xmlns:a16="http://schemas.microsoft.com/office/drawing/2014/main" id="{D0D726C1-363F-05B1-0993-7A9B45AD96EE}"/>
              </a:ext>
            </a:extLst>
          </p:cNvPr>
          <p:cNvSpPr/>
          <p:nvPr/>
        </p:nvSpPr>
        <p:spPr>
          <a:xfrm>
            <a:off x="7125025" y="3321325"/>
            <a:ext cx="41783" cy="45815"/>
          </a:xfrm>
          <a:custGeom>
            <a:avLst/>
            <a:gdLst>
              <a:gd name="connsiteX0" fmla="*/ 0 w 41783"/>
              <a:gd name="connsiteY0" fmla="*/ 0 h 45815"/>
              <a:gd name="connsiteX1" fmla="*/ 41783 w 41783"/>
              <a:gd name="connsiteY1" fmla="*/ 0 h 45815"/>
              <a:gd name="connsiteX2" fmla="*/ 41783 w 41783"/>
              <a:gd name="connsiteY2" fmla="*/ 45815 h 45815"/>
              <a:gd name="connsiteX3" fmla="*/ 0 w 4178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1783" h="45815">
                <a:moveTo>
                  <a:pt x="0" y="0"/>
                </a:moveTo>
                <a:lnTo>
                  <a:pt x="41783" y="0"/>
                </a:lnTo>
                <a:lnTo>
                  <a:pt x="41783"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34" name="Freeform 133">
            <a:extLst>
              <a:ext uri="{FF2B5EF4-FFF2-40B4-BE49-F238E27FC236}">
                <a16:creationId xmlns:a16="http://schemas.microsoft.com/office/drawing/2014/main" id="{7C33657A-BF8F-1191-63D3-91329E1A85CE}"/>
              </a:ext>
            </a:extLst>
          </p:cNvPr>
          <p:cNvSpPr/>
          <p:nvPr/>
        </p:nvSpPr>
        <p:spPr>
          <a:xfrm>
            <a:off x="7127224" y="3266450"/>
            <a:ext cx="9184" cy="45815"/>
          </a:xfrm>
          <a:custGeom>
            <a:avLst/>
            <a:gdLst>
              <a:gd name="connsiteX0" fmla="*/ 0 w 9184"/>
              <a:gd name="connsiteY0" fmla="*/ 0 h 45815"/>
              <a:gd name="connsiteX1" fmla="*/ 9185 w 9184"/>
              <a:gd name="connsiteY1" fmla="*/ 0 h 45815"/>
              <a:gd name="connsiteX2" fmla="*/ 9185 w 9184"/>
              <a:gd name="connsiteY2" fmla="*/ 45815 h 45815"/>
              <a:gd name="connsiteX3" fmla="*/ 0 w 9184"/>
              <a:gd name="connsiteY3" fmla="*/ 45815 h 45815"/>
            </a:gdLst>
            <a:ahLst/>
            <a:cxnLst>
              <a:cxn ang="0">
                <a:pos x="connsiteX0" y="connsiteY0"/>
              </a:cxn>
              <a:cxn ang="0">
                <a:pos x="connsiteX1" y="connsiteY1"/>
              </a:cxn>
              <a:cxn ang="0">
                <a:pos x="connsiteX2" y="connsiteY2"/>
              </a:cxn>
              <a:cxn ang="0">
                <a:pos x="connsiteX3" y="connsiteY3"/>
              </a:cxn>
            </a:cxnLst>
            <a:rect l="l" t="t" r="r" b="b"/>
            <a:pathLst>
              <a:path w="9184" h="45815">
                <a:moveTo>
                  <a:pt x="0" y="0"/>
                </a:moveTo>
                <a:lnTo>
                  <a:pt x="9185" y="0"/>
                </a:lnTo>
                <a:lnTo>
                  <a:pt x="9185"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35" name="Freeform 134">
            <a:extLst>
              <a:ext uri="{FF2B5EF4-FFF2-40B4-BE49-F238E27FC236}">
                <a16:creationId xmlns:a16="http://schemas.microsoft.com/office/drawing/2014/main" id="{4F558FF4-6C5D-DF28-83B8-DB729BDE2DE0}"/>
              </a:ext>
            </a:extLst>
          </p:cNvPr>
          <p:cNvSpPr/>
          <p:nvPr/>
        </p:nvSpPr>
        <p:spPr>
          <a:xfrm>
            <a:off x="7143524" y="3156571"/>
            <a:ext cx="28459" cy="45815"/>
          </a:xfrm>
          <a:custGeom>
            <a:avLst/>
            <a:gdLst>
              <a:gd name="connsiteX0" fmla="*/ 0 w 28459"/>
              <a:gd name="connsiteY0" fmla="*/ 0 h 45815"/>
              <a:gd name="connsiteX1" fmla="*/ 28459 w 28459"/>
              <a:gd name="connsiteY1" fmla="*/ 0 h 45815"/>
              <a:gd name="connsiteX2" fmla="*/ 28459 w 28459"/>
              <a:gd name="connsiteY2" fmla="*/ 45815 h 45815"/>
              <a:gd name="connsiteX3" fmla="*/ 0 w 28459"/>
              <a:gd name="connsiteY3" fmla="*/ 45815 h 45815"/>
            </a:gdLst>
            <a:ahLst/>
            <a:cxnLst>
              <a:cxn ang="0">
                <a:pos x="connsiteX0" y="connsiteY0"/>
              </a:cxn>
              <a:cxn ang="0">
                <a:pos x="connsiteX1" y="connsiteY1"/>
              </a:cxn>
              <a:cxn ang="0">
                <a:pos x="connsiteX2" y="connsiteY2"/>
              </a:cxn>
              <a:cxn ang="0">
                <a:pos x="connsiteX3" y="connsiteY3"/>
              </a:cxn>
            </a:cxnLst>
            <a:rect l="l" t="t" r="r" b="b"/>
            <a:pathLst>
              <a:path w="28459" h="45815">
                <a:moveTo>
                  <a:pt x="0" y="0"/>
                </a:moveTo>
                <a:lnTo>
                  <a:pt x="28459" y="0"/>
                </a:lnTo>
                <a:lnTo>
                  <a:pt x="28459"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36" name="Freeform 135">
            <a:extLst>
              <a:ext uri="{FF2B5EF4-FFF2-40B4-BE49-F238E27FC236}">
                <a16:creationId xmlns:a16="http://schemas.microsoft.com/office/drawing/2014/main" id="{C2E4CF68-E82C-E2CB-BB67-D72937DCAAA4}"/>
              </a:ext>
            </a:extLst>
          </p:cNvPr>
          <p:cNvSpPr/>
          <p:nvPr/>
        </p:nvSpPr>
        <p:spPr>
          <a:xfrm>
            <a:off x="7152062" y="3101826"/>
            <a:ext cx="24707" cy="45815"/>
          </a:xfrm>
          <a:custGeom>
            <a:avLst/>
            <a:gdLst>
              <a:gd name="connsiteX0" fmla="*/ 0 w 24707"/>
              <a:gd name="connsiteY0" fmla="*/ 0 h 45815"/>
              <a:gd name="connsiteX1" fmla="*/ 24708 w 24707"/>
              <a:gd name="connsiteY1" fmla="*/ 0 h 45815"/>
              <a:gd name="connsiteX2" fmla="*/ 24708 w 24707"/>
              <a:gd name="connsiteY2" fmla="*/ 45815 h 45815"/>
              <a:gd name="connsiteX3" fmla="*/ 0 w 24707"/>
              <a:gd name="connsiteY3" fmla="*/ 45815 h 45815"/>
            </a:gdLst>
            <a:ahLst/>
            <a:cxnLst>
              <a:cxn ang="0">
                <a:pos x="connsiteX0" y="connsiteY0"/>
              </a:cxn>
              <a:cxn ang="0">
                <a:pos x="connsiteX1" y="connsiteY1"/>
              </a:cxn>
              <a:cxn ang="0">
                <a:pos x="connsiteX2" y="connsiteY2"/>
              </a:cxn>
              <a:cxn ang="0">
                <a:pos x="connsiteX3" y="connsiteY3"/>
              </a:cxn>
            </a:cxnLst>
            <a:rect l="l" t="t" r="r" b="b"/>
            <a:pathLst>
              <a:path w="24707" h="45815">
                <a:moveTo>
                  <a:pt x="0" y="0"/>
                </a:moveTo>
                <a:lnTo>
                  <a:pt x="24708" y="0"/>
                </a:lnTo>
                <a:lnTo>
                  <a:pt x="24708"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37" name="Freeform 136">
            <a:extLst>
              <a:ext uri="{FF2B5EF4-FFF2-40B4-BE49-F238E27FC236}">
                <a16:creationId xmlns:a16="http://schemas.microsoft.com/office/drawing/2014/main" id="{E8BF0D6E-0969-EB25-BFF8-D0C48D0E8537}"/>
              </a:ext>
            </a:extLst>
          </p:cNvPr>
          <p:cNvSpPr/>
          <p:nvPr/>
        </p:nvSpPr>
        <p:spPr>
          <a:xfrm>
            <a:off x="7198502" y="3046821"/>
            <a:ext cx="11513" cy="45815"/>
          </a:xfrm>
          <a:custGeom>
            <a:avLst/>
            <a:gdLst>
              <a:gd name="connsiteX0" fmla="*/ 0 w 11513"/>
              <a:gd name="connsiteY0" fmla="*/ 0 h 45815"/>
              <a:gd name="connsiteX1" fmla="*/ 11513 w 11513"/>
              <a:gd name="connsiteY1" fmla="*/ 0 h 45815"/>
              <a:gd name="connsiteX2" fmla="*/ 11513 w 11513"/>
              <a:gd name="connsiteY2" fmla="*/ 45815 h 45815"/>
              <a:gd name="connsiteX3" fmla="*/ 0 w 1151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1513" h="45815">
                <a:moveTo>
                  <a:pt x="0" y="0"/>
                </a:moveTo>
                <a:lnTo>
                  <a:pt x="11513" y="0"/>
                </a:lnTo>
                <a:lnTo>
                  <a:pt x="11513"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38" name="Freeform 137">
            <a:extLst>
              <a:ext uri="{FF2B5EF4-FFF2-40B4-BE49-F238E27FC236}">
                <a16:creationId xmlns:a16="http://schemas.microsoft.com/office/drawing/2014/main" id="{DE917E68-963A-94F9-AE73-92C6EE16A315}"/>
              </a:ext>
            </a:extLst>
          </p:cNvPr>
          <p:cNvSpPr/>
          <p:nvPr/>
        </p:nvSpPr>
        <p:spPr>
          <a:xfrm>
            <a:off x="7233689" y="2991429"/>
            <a:ext cx="40748" cy="45815"/>
          </a:xfrm>
          <a:custGeom>
            <a:avLst/>
            <a:gdLst>
              <a:gd name="connsiteX0" fmla="*/ 0 w 40748"/>
              <a:gd name="connsiteY0" fmla="*/ 0 h 45815"/>
              <a:gd name="connsiteX1" fmla="*/ 40749 w 40748"/>
              <a:gd name="connsiteY1" fmla="*/ 0 h 45815"/>
              <a:gd name="connsiteX2" fmla="*/ 40749 w 40748"/>
              <a:gd name="connsiteY2" fmla="*/ 45815 h 45815"/>
              <a:gd name="connsiteX3" fmla="*/ 0 w 40748"/>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0748" h="45815">
                <a:moveTo>
                  <a:pt x="0" y="0"/>
                </a:moveTo>
                <a:lnTo>
                  <a:pt x="40749" y="0"/>
                </a:lnTo>
                <a:lnTo>
                  <a:pt x="40749"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39" name="Freeform 138">
            <a:extLst>
              <a:ext uri="{FF2B5EF4-FFF2-40B4-BE49-F238E27FC236}">
                <a16:creationId xmlns:a16="http://schemas.microsoft.com/office/drawing/2014/main" id="{6A47B2D5-C929-8D29-8584-141ED968E2C0}"/>
              </a:ext>
            </a:extLst>
          </p:cNvPr>
          <p:cNvSpPr/>
          <p:nvPr/>
        </p:nvSpPr>
        <p:spPr>
          <a:xfrm>
            <a:off x="7246237" y="2936554"/>
            <a:ext cx="1274076" cy="45815"/>
          </a:xfrm>
          <a:custGeom>
            <a:avLst/>
            <a:gdLst>
              <a:gd name="connsiteX0" fmla="*/ 0 w 1274076"/>
              <a:gd name="connsiteY0" fmla="*/ 0 h 45815"/>
              <a:gd name="connsiteX1" fmla="*/ 1274076 w 1274076"/>
              <a:gd name="connsiteY1" fmla="*/ 0 h 45815"/>
              <a:gd name="connsiteX2" fmla="*/ 1274076 w 1274076"/>
              <a:gd name="connsiteY2" fmla="*/ 45815 h 45815"/>
              <a:gd name="connsiteX3" fmla="*/ 0 w 1274076"/>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274076" h="45815">
                <a:moveTo>
                  <a:pt x="0" y="0"/>
                </a:moveTo>
                <a:lnTo>
                  <a:pt x="1274076" y="0"/>
                </a:lnTo>
                <a:lnTo>
                  <a:pt x="1274076"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40" name="Freeform 139">
            <a:extLst>
              <a:ext uri="{FF2B5EF4-FFF2-40B4-BE49-F238E27FC236}">
                <a16:creationId xmlns:a16="http://schemas.microsoft.com/office/drawing/2014/main" id="{04E11AA2-3AE0-3049-2930-D4C0FA632401}"/>
              </a:ext>
            </a:extLst>
          </p:cNvPr>
          <p:cNvSpPr/>
          <p:nvPr/>
        </p:nvSpPr>
        <p:spPr>
          <a:xfrm>
            <a:off x="7245072" y="2881549"/>
            <a:ext cx="59506" cy="45815"/>
          </a:xfrm>
          <a:custGeom>
            <a:avLst/>
            <a:gdLst>
              <a:gd name="connsiteX0" fmla="*/ 0 w 59506"/>
              <a:gd name="connsiteY0" fmla="*/ 0 h 45815"/>
              <a:gd name="connsiteX1" fmla="*/ 59506 w 59506"/>
              <a:gd name="connsiteY1" fmla="*/ 0 h 45815"/>
              <a:gd name="connsiteX2" fmla="*/ 59506 w 59506"/>
              <a:gd name="connsiteY2" fmla="*/ 45815 h 45815"/>
              <a:gd name="connsiteX3" fmla="*/ 0 w 59506"/>
              <a:gd name="connsiteY3" fmla="*/ 45815 h 45815"/>
            </a:gdLst>
            <a:ahLst/>
            <a:cxnLst>
              <a:cxn ang="0">
                <a:pos x="connsiteX0" y="connsiteY0"/>
              </a:cxn>
              <a:cxn ang="0">
                <a:pos x="connsiteX1" y="connsiteY1"/>
              </a:cxn>
              <a:cxn ang="0">
                <a:pos x="connsiteX2" y="connsiteY2"/>
              </a:cxn>
              <a:cxn ang="0">
                <a:pos x="connsiteX3" y="connsiteY3"/>
              </a:cxn>
            </a:cxnLst>
            <a:rect l="l" t="t" r="r" b="b"/>
            <a:pathLst>
              <a:path w="59506" h="45815">
                <a:moveTo>
                  <a:pt x="0" y="0"/>
                </a:moveTo>
                <a:lnTo>
                  <a:pt x="59506" y="0"/>
                </a:lnTo>
                <a:lnTo>
                  <a:pt x="59506"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41" name="Freeform 140">
            <a:extLst>
              <a:ext uri="{FF2B5EF4-FFF2-40B4-BE49-F238E27FC236}">
                <a16:creationId xmlns:a16="http://schemas.microsoft.com/office/drawing/2014/main" id="{A04455A8-BB69-2EF0-1567-C0DB5574B7D3}"/>
              </a:ext>
            </a:extLst>
          </p:cNvPr>
          <p:cNvSpPr/>
          <p:nvPr/>
        </p:nvSpPr>
        <p:spPr>
          <a:xfrm>
            <a:off x="7262407" y="2826675"/>
            <a:ext cx="866977" cy="45815"/>
          </a:xfrm>
          <a:custGeom>
            <a:avLst/>
            <a:gdLst>
              <a:gd name="connsiteX0" fmla="*/ 0 w 866977"/>
              <a:gd name="connsiteY0" fmla="*/ 0 h 45815"/>
              <a:gd name="connsiteX1" fmla="*/ 866977 w 866977"/>
              <a:gd name="connsiteY1" fmla="*/ 0 h 45815"/>
              <a:gd name="connsiteX2" fmla="*/ 866977 w 866977"/>
              <a:gd name="connsiteY2" fmla="*/ 45815 h 45815"/>
              <a:gd name="connsiteX3" fmla="*/ 0 w 866977"/>
              <a:gd name="connsiteY3" fmla="*/ 45815 h 45815"/>
            </a:gdLst>
            <a:ahLst/>
            <a:cxnLst>
              <a:cxn ang="0">
                <a:pos x="connsiteX0" y="connsiteY0"/>
              </a:cxn>
              <a:cxn ang="0">
                <a:pos x="connsiteX1" y="connsiteY1"/>
              </a:cxn>
              <a:cxn ang="0">
                <a:pos x="connsiteX2" y="connsiteY2"/>
              </a:cxn>
              <a:cxn ang="0">
                <a:pos x="connsiteX3" y="connsiteY3"/>
              </a:cxn>
            </a:cxnLst>
            <a:rect l="l" t="t" r="r" b="b"/>
            <a:pathLst>
              <a:path w="866977" h="45815">
                <a:moveTo>
                  <a:pt x="0" y="0"/>
                </a:moveTo>
                <a:lnTo>
                  <a:pt x="866977" y="0"/>
                </a:lnTo>
                <a:lnTo>
                  <a:pt x="866977"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42" name="Freeform 141">
            <a:extLst>
              <a:ext uri="{FF2B5EF4-FFF2-40B4-BE49-F238E27FC236}">
                <a16:creationId xmlns:a16="http://schemas.microsoft.com/office/drawing/2014/main" id="{A3DA29DC-0C4E-E68C-3496-42875D374C42}"/>
              </a:ext>
            </a:extLst>
          </p:cNvPr>
          <p:cNvSpPr/>
          <p:nvPr/>
        </p:nvSpPr>
        <p:spPr>
          <a:xfrm>
            <a:off x="7266805" y="2771800"/>
            <a:ext cx="97667" cy="45815"/>
          </a:xfrm>
          <a:custGeom>
            <a:avLst/>
            <a:gdLst>
              <a:gd name="connsiteX0" fmla="*/ 0 w 97667"/>
              <a:gd name="connsiteY0" fmla="*/ 0 h 45815"/>
              <a:gd name="connsiteX1" fmla="*/ 97667 w 97667"/>
              <a:gd name="connsiteY1" fmla="*/ 0 h 45815"/>
              <a:gd name="connsiteX2" fmla="*/ 97667 w 97667"/>
              <a:gd name="connsiteY2" fmla="*/ 45815 h 45815"/>
              <a:gd name="connsiteX3" fmla="*/ 0 w 97667"/>
              <a:gd name="connsiteY3" fmla="*/ 45815 h 45815"/>
            </a:gdLst>
            <a:ahLst/>
            <a:cxnLst>
              <a:cxn ang="0">
                <a:pos x="connsiteX0" y="connsiteY0"/>
              </a:cxn>
              <a:cxn ang="0">
                <a:pos x="connsiteX1" y="connsiteY1"/>
              </a:cxn>
              <a:cxn ang="0">
                <a:pos x="connsiteX2" y="connsiteY2"/>
              </a:cxn>
              <a:cxn ang="0">
                <a:pos x="connsiteX3" y="connsiteY3"/>
              </a:cxn>
            </a:cxnLst>
            <a:rect l="l" t="t" r="r" b="b"/>
            <a:pathLst>
              <a:path w="97667" h="45815">
                <a:moveTo>
                  <a:pt x="0" y="0"/>
                </a:moveTo>
                <a:lnTo>
                  <a:pt x="97667" y="0"/>
                </a:lnTo>
                <a:lnTo>
                  <a:pt x="97667"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43" name="Freeform 142">
            <a:extLst>
              <a:ext uri="{FF2B5EF4-FFF2-40B4-BE49-F238E27FC236}">
                <a16:creationId xmlns:a16="http://schemas.microsoft.com/office/drawing/2014/main" id="{7B3A1547-C05D-3C18-B80F-CB338CE0B622}"/>
              </a:ext>
            </a:extLst>
          </p:cNvPr>
          <p:cNvSpPr/>
          <p:nvPr/>
        </p:nvSpPr>
        <p:spPr>
          <a:xfrm>
            <a:off x="7330192" y="2716925"/>
            <a:ext cx="1057526" cy="45815"/>
          </a:xfrm>
          <a:custGeom>
            <a:avLst/>
            <a:gdLst>
              <a:gd name="connsiteX0" fmla="*/ 0 w 1057526"/>
              <a:gd name="connsiteY0" fmla="*/ 0 h 45815"/>
              <a:gd name="connsiteX1" fmla="*/ 1057526 w 1057526"/>
              <a:gd name="connsiteY1" fmla="*/ 0 h 45815"/>
              <a:gd name="connsiteX2" fmla="*/ 1057526 w 1057526"/>
              <a:gd name="connsiteY2" fmla="*/ 45815 h 45815"/>
              <a:gd name="connsiteX3" fmla="*/ 0 w 1057526"/>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057526" h="45815">
                <a:moveTo>
                  <a:pt x="0" y="0"/>
                </a:moveTo>
                <a:lnTo>
                  <a:pt x="1057526" y="0"/>
                </a:lnTo>
                <a:lnTo>
                  <a:pt x="1057526"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44" name="Freeform 143">
            <a:extLst>
              <a:ext uri="{FF2B5EF4-FFF2-40B4-BE49-F238E27FC236}">
                <a16:creationId xmlns:a16="http://schemas.microsoft.com/office/drawing/2014/main" id="{4B231C91-56DE-2DAD-1BBD-885C53BE35AA}"/>
              </a:ext>
            </a:extLst>
          </p:cNvPr>
          <p:cNvSpPr/>
          <p:nvPr/>
        </p:nvSpPr>
        <p:spPr>
          <a:xfrm>
            <a:off x="7326440" y="2662050"/>
            <a:ext cx="115778" cy="45815"/>
          </a:xfrm>
          <a:custGeom>
            <a:avLst/>
            <a:gdLst>
              <a:gd name="connsiteX0" fmla="*/ 0 w 115778"/>
              <a:gd name="connsiteY0" fmla="*/ 0 h 45815"/>
              <a:gd name="connsiteX1" fmla="*/ 115778 w 115778"/>
              <a:gd name="connsiteY1" fmla="*/ 0 h 45815"/>
              <a:gd name="connsiteX2" fmla="*/ 115778 w 115778"/>
              <a:gd name="connsiteY2" fmla="*/ 45815 h 45815"/>
              <a:gd name="connsiteX3" fmla="*/ 0 w 115778"/>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15778" h="45815">
                <a:moveTo>
                  <a:pt x="0" y="0"/>
                </a:moveTo>
                <a:lnTo>
                  <a:pt x="115778" y="0"/>
                </a:lnTo>
                <a:lnTo>
                  <a:pt x="115778"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45" name="Freeform 144">
            <a:extLst>
              <a:ext uri="{FF2B5EF4-FFF2-40B4-BE49-F238E27FC236}">
                <a16:creationId xmlns:a16="http://schemas.microsoft.com/office/drawing/2014/main" id="{B17135D6-25DA-D1D9-FA29-70B5B6FB9A84}"/>
              </a:ext>
            </a:extLst>
          </p:cNvPr>
          <p:cNvSpPr/>
          <p:nvPr/>
        </p:nvSpPr>
        <p:spPr>
          <a:xfrm>
            <a:off x="7388275" y="2552170"/>
            <a:ext cx="185503" cy="45815"/>
          </a:xfrm>
          <a:custGeom>
            <a:avLst/>
            <a:gdLst>
              <a:gd name="connsiteX0" fmla="*/ 0 w 185503"/>
              <a:gd name="connsiteY0" fmla="*/ 0 h 45815"/>
              <a:gd name="connsiteX1" fmla="*/ 185504 w 185503"/>
              <a:gd name="connsiteY1" fmla="*/ 0 h 45815"/>
              <a:gd name="connsiteX2" fmla="*/ 185504 w 185503"/>
              <a:gd name="connsiteY2" fmla="*/ 45815 h 45815"/>
              <a:gd name="connsiteX3" fmla="*/ 0 w 18550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85503" h="45815">
                <a:moveTo>
                  <a:pt x="0" y="0"/>
                </a:moveTo>
                <a:lnTo>
                  <a:pt x="185504" y="0"/>
                </a:lnTo>
                <a:lnTo>
                  <a:pt x="185504"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46" name="Freeform 145">
            <a:extLst>
              <a:ext uri="{FF2B5EF4-FFF2-40B4-BE49-F238E27FC236}">
                <a16:creationId xmlns:a16="http://schemas.microsoft.com/office/drawing/2014/main" id="{D187A425-F947-327C-AAEB-CF4C7BF0D96F}"/>
              </a:ext>
            </a:extLst>
          </p:cNvPr>
          <p:cNvSpPr/>
          <p:nvPr/>
        </p:nvSpPr>
        <p:spPr>
          <a:xfrm>
            <a:off x="7383359" y="2497296"/>
            <a:ext cx="91199" cy="45815"/>
          </a:xfrm>
          <a:custGeom>
            <a:avLst/>
            <a:gdLst>
              <a:gd name="connsiteX0" fmla="*/ 0 w 91199"/>
              <a:gd name="connsiteY0" fmla="*/ 0 h 45815"/>
              <a:gd name="connsiteX1" fmla="*/ 91199 w 91199"/>
              <a:gd name="connsiteY1" fmla="*/ 0 h 45815"/>
              <a:gd name="connsiteX2" fmla="*/ 91199 w 91199"/>
              <a:gd name="connsiteY2" fmla="*/ 45815 h 45815"/>
              <a:gd name="connsiteX3" fmla="*/ 0 w 91199"/>
              <a:gd name="connsiteY3" fmla="*/ 45815 h 45815"/>
            </a:gdLst>
            <a:ahLst/>
            <a:cxnLst>
              <a:cxn ang="0">
                <a:pos x="connsiteX0" y="connsiteY0"/>
              </a:cxn>
              <a:cxn ang="0">
                <a:pos x="connsiteX1" y="connsiteY1"/>
              </a:cxn>
              <a:cxn ang="0">
                <a:pos x="connsiteX2" y="connsiteY2"/>
              </a:cxn>
              <a:cxn ang="0">
                <a:pos x="connsiteX3" y="connsiteY3"/>
              </a:cxn>
            </a:cxnLst>
            <a:rect l="l" t="t" r="r" b="b"/>
            <a:pathLst>
              <a:path w="91199" h="45815">
                <a:moveTo>
                  <a:pt x="0" y="0"/>
                </a:moveTo>
                <a:lnTo>
                  <a:pt x="91199" y="0"/>
                </a:lnTo>
                <a:lnTo>
                  <a:pt x="91199"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47" name="Freeform 146">
            <a:extLst>
              <a:ext uri="{FF2B5EF4-FFF2-40B4-BE49-F238E27FC236}">
                <a16:creationId xmlns:a16="http://schemas.microsoft.com/office/drawing/2014/main" id="{E9C6654E-2E72-ED0A-34AC-20AFD59B6748}"/>
              </a:ext>
            </a:extLst>
          </p:cNvPr>
          <p:cNvSpPr/>
          <p:nvPr/>
        </p:nvSpPr>
        <p:spPr>
          <a:xfrm>
            <a:off x="7393320" y="2442421"/>
            <a:ext cx="442673" cy="45815"/>
          </a:xfrm>
          <a:custGeom>
            <a:avLst/>
            <a:gdLst>
              <a:gd name="connsiteX0" fmla="*/ 0 w 442673"/>
              <a:gd name="connsiteY0" fmla="*/ 0 h 45815"/>
              <a:gd name="connsiteX1" fmla="*/ 442673 w 442673"/>
              <a:gd name="connsiteY1" fmla="*/ 0 h 45815"/>
              <a:gd name="connsiteX2" fmla="*/ 442673 w 442673"/>
              <a:gd name="connsiteY2" fmla="*/ 45815 h 45815"/>
              <a:gd name="connsiteX3" fmla="*/ 0 w 44267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42673" h="45815">
                <a:moveTo>
                  <a:pt x="0" y="0"/>
                </a:moveTo>
                <a:lnTo>
                  <a:pt x="442673" y="0"/>
                </a:lnTo>
                <a:lnTo>
                  <a:pt x="442673"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48" name="Freeform 147">
            <a:extLst>
              <a:ext uri="{FF2B5EF4-FFF2-40B4-BE49-F238E27FC236}">
                <a16:creationId xmlns:a16="http://schemas.microsoft.com/office/drawing/2014/main" id="{627AC271-D36D-7959-A09E-46B0E146143A}"/>
              </a:ext>
            </a:extLst>
          </p:cNvPr>
          <p:cNvSpPr/>
          <p:nvPr/>
        </p:nvSpPr>
        <p:spPr>
          <a:xfrm>
            <a:off x="7405351" y="2387546"/>
            <a:ext cx="615240" cy="45815"/>
          </a:xfrm>
          <a:custGeom>
            <a:avLst/>
            <a:gdLst>
              <a:gd name="connsiteX0" fmla="*/ 0 w 615240"/>
              <a:gd name="connsiteY0" fmla="*/ 0 h 45815"/>
              <a:gd name="connsiteX1" fmla="*/ 615241 w 615240"/>
              <a:gd name="connsiteY1" fmla="*/ 0 h 45815"/>
              <a:gd name="connsiteX2" fmla="*/ 615241 w 615240"/>
              <a:gd name="connsiteY2" fmla="*/ 45815 h 45815"/>
              <a:gd name="connsiteX3" fmla="*/ 0 w 615240"/>
              <a:gd name="connsiteY3" fmla="*/ 45815 h 45815"/>
            </a:gdLst>
            <a:ahLst/>
            <a:cxnLst>
              <a:cxn ang="0">
                <a:pos x="connsiteX0" y="connsiteY0"/>
              </a:cxn>
              <a:cxn ang="0">
                <a:pos x="connsiteX1" y="connsiteY1"/>
              </a:cxn>
              <a:cxn ang="0">
                <a:pos x="connsiteX2" y="connsiteY2"/>
              </a:cxn>
              <a:cxn ang="0">
                <a:pos x="connsiteX3" y="connsiteY3"/>
              </a:cxn>
            </a:cxnLst>
            <a:rect l="l" t="t" r="r" b="b"/>
            <a:pathLst>
              <a:path w="615240" h="45815">
                <a:moveTo>
                  <a:pt x="0" y="0"/>
                </a:moveTo>
                <a:lnTo>
                  <a:pt x="615241" y="0"/>
                </a:lnTo>
                <a:lnTo>
                  <a:pt x="615241"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49" name="Freeform 148">
            <a:extLst>
              <a:ext uri="{FF2B5EF4-FFF2-40B4-BE49-F238E27FC236}">
                <a16:creationId xmlns:a16="http://schemas.microsoft.com/office/drawing/2014/main" id="{A733A698-B752-3E44-4506-5EF007AFF67D}"/>
              </a:ext>
            </a:extLst>
          </p:cNvPr>
          <p:cNvSpPr/>
          <p:nvPr/>
        </p:nvSpPr>
        <p:spPr>
          <a:xfrm>
            <a:off x="7427342" y="2332024"/>
            <a:ext cx="123539" cy="45815"/>
          </a:xfrm>
          <a:custGeom>
            <a:avLst/>
            <a:gdLst>
              <a:gd name="connsiteX0" fmla="*/ 0 w 123539"/>
              <a:gd name="connsiteY0" fmla="*/ 0 h 45815"/>
              <a:gd name="connsiteX1" fmla="*/ 123540 w 123539"/>
              <a:gd name="connsiteY1" fmla="*/ 0 h 45815"/>
              <a:gd name="connsiteX2" fmla="*/ 123540 w 123539"/>
              <a:gd name="connsiteY2" fmla="*/ 45815 h 45815"/>
              <a:gd name="connsiteX3" fmla="*/ 0 w 123539"/>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23539" h="45815">
                <a:moveTo>
                  <a:pt x="0" y="0"/>
                </a:moveTo>
                <a:lnTo>
                  <a:pt x="123540" y="0"/>
                </a:lnTo>
                <a:lnTo>
                  <a:pt x="123540"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50" name="Freeform 149">
            <a:extLst>
              <a:ext uri="{FF2B5EF4-FFF2-40B4-BE49-F238E27FC236}">
                <a16:creationId xmlns:a16="http://schemas.microsoft.com/office/drawing/2014/main" id="{56050515-514A-7876-F750-6CAE54BD2C57}"/>
              </a:ext>
            </a:extLst>
          </p:cNvPr>
          <p:cNvSpPr/>
          <p:nvPr/>
        </p:nvSpPr>
        <p:spPr>
          <a:xfrm>
            <a:off x="7454508" y="2277149"/>
            <a:ext cx="176836" cy="45815"/>
          </a:xfrm>
          <a:custGeom>
            <a:avLst/>
            <a:gdLst>
              <a:gd name="connsiteX0" fmla="*/ 0 w 176836"/>
              <a:gd name="connsiteY0" fmla="*/ 0 h 45815"/>
              <a:gd name="connsiteX1" fmla="*/ 176837 w 176836"/>
              <a:gd name="connsiteY1" fmla="*/ 0 h 45815"/>
              <a:gd name="connsiteX2" fmla="*/ 176837 w 176836"/>
              <a:gd name="connsiteY2" fmla="*/ 45815 h 45815"/>
              <a:gd name="connsiteX3" fmla="*/ 0 w 176836"/>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76836" h="45815">
                <a:moveTo>
                  <a:pt x="0" y="0"/>
                </a:moveTo>
                <a:lnTo>
                  <a:pt x="176837" y="0"/>
                </a:lnTo>
                <a:lnTo>
                  <a:pt x="176837"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51" name="Freeform 150">
            <a:extLst>
              <a:ext uri="{FF2B5EF4-FFF2-40B4-BE49-F238E27FC236}">
                <a16:creationId xmlns:a16="http://schemas.microsoft.com/office/drawing/2014/main" id="{217CEB55-456D-E639-2611-48E8C1A3E54B}"/>
              </a:ext>
            </a:extLst>
          </p:cNvPr>
          <p:cNvSpPr/>
          <p:nvPr/>
        </p:nvSpPr>
        <p:spPr>
          <a:xfrm>
            <a:off x="7512332" y="2222274"/>
            <a:ext cx="943688" cy="45815"/>
          </a:xfrm>
          <a:custGeom>
            <a:avLst/>
            <a:gdLst>
              <a:gd name="connsiteX0" fmla="*/ 0 w 943688"/>
              <a:gd name="connsiteY0" fmla="*/ 0 h 45815"/>
              <a:gd name="connsiteX1" fmla="*/ 943689 w 943688"/>
              <a:gd name="connsiteY1" fmla="*/ 0 h 45815"/>
              <a:gd name="connsiteX2" fmla="*/ 943689 w 943688"/>
              <a:gd name="connsiteY2" fmla="*/ 45815 h 45815"/>
              <a:gd name="connsiteX3" fmla="*/ 0 w 943688"/>
              <a:gd name="connsiteY3" fmla="*/ 45815 h 45815"/>
            </a:gdLst>
            <a:ahLst/>
            <a:cxnLst>
              <a:cxn ang="0">
                <a:pos x="connsiteX0" y="connsiteY0"/>
              </a:cxn>
              <a:cxn ang="0">
                <a:pos x="connsiteX1" y="connsiteY1"/>
              </a:cxn>
              <a:cxn ang="0">
                <a:pos x="connsiteX2" y="connsiteY2"/>
              </a:cxn>
              <a:cxn ang="0">
                <a:pos x="connsiteX3" y="connsiteY3"/>
              </a:cxn>
            </a:cxnLst>
            <a:rect l="l" t="t" r="r" b="b"/>
            <a:pathLst>
              <a:path w="943688" h="45815">
                <a:moveTo>
                  <a:pt x="0" y="0"/>
                </a:moveTo>
                <a:lnTo>
                  <a:pt x="943689" y="0"/>
                </a:lnTo>
                <a:lnTo>
                  <a:pt x="943689"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52" name="Freeform 151">
            <a:extLst>
              <a:ext uri="{FF2B5EF4-FFF2-40B4-BE49-F238E27FC236}">
                <a16:creationId xmlns:a16="http://schemas.microsoft.com/office/drawing/2014/main" id="{8DE768DC-67ED-C5D8-94C8-D087AAF5540C}"/>
              </a:ext>
            </a:extLst>
          </p:cNvPr>
          <p:cNvSpPr/>
          <p:nvPr/>
        </p:nvSpPr>
        <p:spPr>
          <a:xfrm>
            <a:off x="7555151" y="2167399"/>
            <a:ext cx="234919" cy="45815"/>
          </a:xfrm>
          <a:custGeom>
            <a:avLst/>
            <a:gdLst>
              <a:gd name="connsiteX0" fmla="*/ 0 w 234919"/>
              <a:gd name="connsiteY0" fmla="*/ 0 h 45815"/>
              <a:gd name="connsiteX1" fmla="*/ 234920 w 234919"/>
              <a:gd name="connsiteY1" fmla="*/ 0 h 45815"/>
              <a:gd name="connsiteX2" fmla="*/ 234920 w 234919"/>
              <a:gd name="connsiteY2" fmla="*/ 45815 h 45815"/>
              <a:gd name="connsiteX3" fmla="*/ 0 w 234919"/>
              <a:gd name="connsiteY3" fmla="*/ 45815 h 45815"/>
            </a:gdLst>
            <a:ahLst/>
            <a:cxnLst>
              <a:cxn ang="0">
                <a:pos x="connsiteX0" y="connsiteY0"/>
              </a:cxn>
              <a:cxn ang="0">
                <a:pos x="connsiteX1" y="connsiteY1"/>
              </a:cxn>
              <a:cxn ang="0">
                <a:pos x="connsiteX2" y="connsiteY2"/>
              </a:cxn>
              <a:cxn ang="0">
                <a:pos x="connsiteX3" y="connsiteY3"/>
              </a:cxn>
            </a:cxnLst>
            <a:rect l="l" t="t" r="r" b="b"/>
            <a:pathLst>
              <a:path w="234919" h="45815">
                <a:moveTo>
                  <a:pt x="0" y="0"/>
                </a:moveTo>
                <a:lnTo>
                  <a:pt x="234920" y="0"/>
                </a:lnTo>
                <a:lnTo>
                  <a:pt x="234920"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53" name="Freeform 152">
            <a:extLst>
              <a:ext uri="{FF2B5EF4-FFF2-40B4-BE49-F238E27FC236}">
                <a16:creationId xmlns:a16="http://schemas.microsoft.com/office/drawing/2014/main" id="{3264CE7A-B06E-A8F2-FBAE-E6243769ED3B}"/>
              </a:ext>
            </a:extLst>
          </p:cNvPr>
          <p:cNvSpPr/>
          <p:nvPr/>
        </p:nvSpPr>
        <p:spPr>
          <a:xfrm>
            <a:off x="7557091" y="2112524"/>
            <a:ext cx="17334" cy="45815"/>
          </a:xfrm>
          <a:custGeom>
            <a:avLst/>
            <a:gdLst>
              <a:gd name="connsiteX0" fmla="*/ 0 w 17334"/>
              <a:gd name="connsiteY0" fmla="*/ 0 h 45815"/>
              <a:gd name="connsiteX1" fmla="*/ 17334 w 17334"/>
              <a:gd name="connsiteY1" fmla="*/ 0 h 45815"/>
              <a:gd name="connsiteX2" fmla="*/ 17334 w 17334"/>
              <a:gd name="connsiteY2" fmla="*/ 45815 h 45815"/>
              <a:gd name="connsiteX3" fmla="*/ 0 w 17334"/>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7334" h="45815">
                <a:moveTo>
                  <a:pt x="0" y="0"/>
                </a:moveTo>
                <a:lnTo>
                  <a:pt x="17334" y="0"/>
                </a:lnTo>
                <a:lnTo>
                  <a:pt x="17334"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54" name="Freeform 153">
            <a:extLst>
              <a:ext uri="{FF2B5EF4-FFF2-40B4-BE49-F238E27FC236}">
                <a16:creationId xmlns:a16="http://schemas.microsoft.com/office/drawing/2014/main" id="{6EE963CC-B60D-96E5-3E65-471DA0093143}"/>
              </a:ext>
            </a:extLst>
          </p:cNvPr>
          <p:cNvSpPr/>
          <p:nvPr/>
        </p:nvSpPr>
        <p:spPr>
          <a:xfrm>
            <a:off x="7589690" y="2057649"/>
            <a:ext cx="16170" cy="45815"/>
          </a:xfrm>
          <a:custGeom>
            <a:avLst/>
            <a:gdLst>
              <a:gd name="connsiteX0" fmla="*/ 0 w 16170"/>
              <a:gd name="connsiteY0" fmla="*/ 0 h 45815"/>
              <a:gd name="connsiteX1" fmla="*/ 16170 w 16170"/>
              <a:gd name="connsiteY1" fmla="*/ 0 h 45815"/>
              <a:gd name="connsiteX2" fmla="*/ 16170 w 16170"/>
              <a:gd name="connsiteY2" fmla="*/ 45815 h 45815"/>
              <a:gd name="connsiteX3" fmla="*/ 0 w 16170"/>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6170" h="45815">
                <a:moveTo>
                  <a:pt x="0" y="0"/>
                </a:moveTo>
                <a:lnTo>
                  <a:pt x="16170" y="0"/>
                </a:lnTo>
                <a:lnTo>
                  <a:pt x="16170"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55" name="Freeform 154">
            <a:extLst>
              <a:ext uri="{FF2B5EF4-FFF2-40B4-BE49-F238E27FC236}">
                <a16:creationId xmlns:a16="http://schemas.microsoft.com/office/drawing/2014/main" id="{EFDFF135-0AED-8419-6B8F-4775E32A62F2}"/>
              </a:ext>
            </a:extLst>
          </p:cNvPr>
          <p:cNvSpPr/>
          <p:nvPr/>
        </p:nvSpPr>
        <p:spPr>
          <a:xfrm>
            <a:off x="7591372" y="2002645"/>
            <a:ext cx="31434" cy="45815"/>
          </a:xfrm>
          <a:custGeom>
            <a:avLst/>
            <a:gdLst>
              <a:gd name="connsiteX0" fmla="*/ 0 w 31434"/>
              <a:gd name="connsiteY0" fmla="*/ 0 h 45815"/>
              <a:gd name="connsiteX1" fmla="*/ 31435 w 31434"/>
              <a:gd name="connsiteY1" fmla="*/ 0 h 45815"/>
              <a:gd name="connsiteX2" fmla="*/ 31435 w 31434"/>
              <a:gd name="connsiteY2" fmla="*/ 45815 h 45815"/>
              <a:gd name="connsiteX3" fmla="*/ 0 w 31434"/>
              <a:gd name="connsiteY3" fmla="*/ 45815 h 45815"/>
            </a:gdLst>
            <a:ahLst/>
            <a:cxnLst>
              <a:cxn ang="0">
                <a:pos x="connsiteX0" y="connsiteY0"/>
              </a:cxn>
              <a:cxn ang="0">
                <a:pos x="connsiteX1" y="connsiteY1"/>
              </a:cxn>
              <a:cxn ang="0">
                <a:pos x="connsiteX2" y="connsiteY2"/>
              </a:cxn>
              <a:cxn ang="0">
                <a:pos x="connsiteX3" y="connsiteY3"/>
              </a:cxn>
            </a:cxnLst>
            <a:rect l="l" t="t" r="r" b="b"/>
            <a:pathLst>
              <a:path w="31434" h="45815">
                <a:moveTo>
                  <a:pt x="0" y="0"/>
                </a:moveTo>
                <a:lnTo>
                  <a:pt x="31435" y="0"/>
                </a:lnTo>
                <a:lnTo>
                  <a:pt x="31435"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56" name="Freeform 155">
            <a:extLst>
              <a:ext uri="{FF2B5EF4-FFF2-40B4-BE49-F238E27FC236}">
                <a16:creationId xmlns:a16="http://schemas.microsoft.com/office/drawing/2014/main" id="{693E82BC-F0E5-E301-E723-710702999AA2}"/>
              </a:ext>
            </a:extLst>
          </p:cNvPr>
          <p:cNvSpPr/>
          <p:nvPr/>
        </p:nvSpPr>
        <p:spPr>
          <a:xfrm>
            <a:off x="7621901" y="1947770"/>
            <a:ext cx="109051" cy="45815"/>
          </a:xfrm>
          <a:custGeom>
            <a:avLst/>
            <a:gdLst>
              <a:gd name="connsiteX0" fmla="*/ 0 w 109051"/>
              <a:gd name="connsiteY0" fmla="*/ 0 h 45815"/>
              <a:gd name="connsiteX1" fmla="*/ 109051 w 109051"/>
              <a:gd name="connsiteY1" fmla="*/ 0 h 45815"/>
              <a:gd name="connsiteX2" fmla="*/ 109051 w 109051"/>
              <a:gd name="connsiteY2" fmla="*/ 45815 h 45815"/>
              <a:gd name="connsiteX3" fmla="*/ 0 w 109051"/>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09051" h="45815">
                <a:moveTo>
                  <a:pt x="0" y="0"/>
                </a:moveTo>
                <a:lnTo>
                  <a:pt x="109051" y="0"/>
                </a:lnTo>
                <a:lnTo>
                  <a:pt x="109051"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57" name="Freeform 156">
            <a:extLst>
              <a:ext uri="{FF2B5EF4-FFF2-40B4-BE49-F238E27FC236}">
                <a16:creationId xmlns:a16="http://schemas.microsoft.com/office/drawing/2014/main" id="{C07A54C2-FD05-FAF5-1F2A-6B338743C0F6}"/>
              </a:ext>
            </a:extLst>
          </p:cNvPr>
          <p:cNvSpPr/>
          <p:nvPr/>
        </p:nvSpPr>
        <p:spPr>
          <a:xfrm>
            <a:off x="7802230" y="1892895"/>
            <a:ext cx="17981" cy="45815"/>
          </a:xfrm>
          <a:custGeom>
            <a:avLst/>
            <a:gdLst>
              <a:gd name="connsiteX0" fmla="*/ 0 w 17981"/>
              <a:gd name="connsiteY0" fmla="*/ 0 h 45815"/>
              <a:gd name="connsiteX1" fmla="*/ 17982 w 17981"/>
              <a:gd name="connsiteY1" fmla="*/ 0 h 45815"/>
              <a:gd name="connsiteX2" fmla="*/ 17982 w 17981"/>
              <a:gd name="connsiteY2" fmla="*/ 45815 h 45815"/>
              <a:gd name="connsiteX3" fmla="*/ 0 w 17981"/>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7981" h="45815">
                <a:moveTo>
                  <a:pt x="0" y="0"/>
                </a:moveTo>
                <a:lnTo>
                  <a:pt x="17982" y="0"/>
                </a:lnTo>
                <a:lnTo>
                  <a:pt x="17982"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58" name="Freeform 157">
            <a:extLst>
              <a:ext uri="{FF2B5EF4-FFF2-40B4-BE49-F238E27FC236}">
                <a16:creationId xmlns:a16="http://schemas.microsoft.com/office/drawing/2014/main" id="{24C0E0B9-2AB3-D040-4458-AE246ADDC713}"/>
              </a:ext>
            </a:extLst>
          </p:cNvPr>
          <p:cNvSpPr/>
          <p:nvPr/>
        </p:nvSpPr>
        <p:spPr>
          <a:xfrm>
            <a:off x="7775970" y="1838020"/>
            <a:ext cx="104135" cy="45815"/>
          </a:xfrm>
          <a:custGeom>
            <a:avLst/>
            <a:gdLst>
              <a:gd name="connsiteX0" fmla="*/ 0 w 104135"/>
              <a:gd name="connsiteY0" fmla="*/ 0 h 45815"/>
              <a:gd name="connsiteX1" fmla="*/ 104135 w 104135"/>
              <a:gd name="connsiteY1" fmla="*/ 0 h 45815"/>
              <a:gd name="connsiteX2" fmla="*/ 104135 w 104135"/>
              <a:gd name="connsiteY2" fmla="*/ 45815 h 45815"/>
              <a:gd name="connsiteX3" fmla="*/ 0 w 104135"/>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04135" h="45815">
                <a:moveTo>
                  <a:pt x="0" y="0"/>
                </a:moveTo>
                <a:lnTo>
                  <a:pt x="104135" y="0"/>
                </a:lnTo>
                <a:lnTo>
                  <a:pt x="104135"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59" name="Freeform 158">
            <a:extLst>
              <a:ext uri="{FF2B5EF4-FFF2-40B4-BE49-F238E27FC236}">
                <a16:creationId xmlns:a16="http://schemas.microsoft.com/office/drawing/2014/main" id="{EC23A5FF-53A5-4304-0C1C-9CD4ABFE01CE}"/>
              </a:ext>
            </a:extLst>
          </p:cNvPr>
          <p:cNvSpPr/>
          <p:nvPr/>
        </p:nvSpPr>
        <p:spPr>
          <a:xfrm>
            <a:off x="7798091" y="1783145"/>
            <a:ext cx="232073" cy="45815"/>
          </a:xfrm>
          <a:custGeom>
            <a:avLst/>
            <a:gdLst>
              <a:gd name="connsiteX0" fmla="*/ 0 w 232073"/>
              <a:gd name="connsiteY0" fmla="*/ 0 h 45815"/>
              <a:gd name="connsiteX1" fmla="*/ 232074 w 232073"/>
              <a:gd name="connsiteY1" fmla="*/ 0 h 45815"/>
              <a:gd name="connsiteX2" fmla="*/ 232074 w 232073"/>
              <a:gd name="connsiteY2" fmla="*/ 45815 h 45815"/>
              <a:gd name="connsiteX3" fmla="*/ 0 w 23207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232073" h="45815">
                <a:moveTo>
                  <a:pt x="0" y="0"/>
                </a:moveTo>
                <a:lnTo>
                  <a:pt x="232074" y="0"/>
                </a:lnTo>
                <a:lnTo>
                  <a:pt x="232074"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60" name="Freeform 159">
            <a:extLst>
              <a:ext uri="{FF2B5EF4-FFF2-40B4-BE49-F238E27FC236}">
                <a16:creationId xmlns:a16="http://schemas.microsoft.com/office/drawing/2014/main" id="{5B5B265E-F142-1C09-1245-90BAE3887376}"/>
              </a:ext>
            </a:extLst>
          </p:cNvPr>
          <p:cNvSpPr/>
          <p:nvPr/>
        </p:nvSpPr>
        <p:spPr>
          <a:xfrm>
            <a:off x="7799772" y="1728270"/>
            <a:ext cx="258851" cy="45815"/>
          </a:xfrm>
          <a:custGeom>
            <a:avLst/>
            <a:gdLst>
              <a:gd name="connsiteX0" fmla="*/ 0 w 258851"/>
              <a:gd name="connsiteY0" fmla="*/ 0 h 45815"/>
              <a:gd name="connsiteX1" fmla="*/ 258852 w 258851"/>
              <a:gd name="connsiteY1" fmla="*/ 0 h 45815"/>
              <a:gd name="connsiteX2" fmla="*/ 258852 w 258851"/>
              <a:gd name="connsiteY2" fmla="*/ 45815 h 45815"/>
              <a:gd name="connsiteX3" fmla="*/ 0 w 258851"/>
              <a:gd name="connsiteY3" fmla="*/ 45815 h 45815"/>
            </a:gdLst>
            <a:ahLst/>
            <a:cxnLst>
              <a:cxn ang="0">
                <a:pos x="connsiteX0" y="connsiteY0"/>
              </a:cxn>
              <a:cxn ang="0">
                <a:pos x="connsiteX1" y="connsiteY1"/>
              </a:cxn>
              <a:cxn ang="0">
                <a:pos x="connsiteX2" y="connsiteY2"/>
              </a:cxn>
              <a:cxn ang="0">
                <a:pos x="connsiteX3" y="connsiteY3"/>
              </a:cxn>
            </a:cxnLst>
            <a:rect l="l" t="t" r="r" b="b"/>
            <a:pathLst>
              <a:path w="258851" h="45815">
                <a:moveTo>
                  <a:pt x="0" y="0"/>
                </a:moveTo>
                <a:lnTo>
                  <a:pt x="258852" y="0"/>
                </a:lnTo>
                <a:lnTo>
                  <a:pt x="258852"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61" name="Freeform 160">
            <a:extLst>
              <a:ext uri="{FF2B5EF4-FFF2-40B4-BE49-F238E27FC236}">
                <a16:creationId xmlns:a16="http://schemas.microsoft.com/office/drawing/2014/main" id="{7028C045-46C1-F513-BD50-BD7EBE91EFE4}"/>
              </a:ext>
            </a:extLst>
          </p:cNvPr>
          <p:cNvSpPr/>
          <p:nvPr/>
        </p:nvSpPr>
        <p:spPr>
          <a:xfrm>
            <a:off x="7785672" y="1672748"/>
            <a:ext cx="47475" cy="45815"/>
          </a:xfrm>
          <a:custGeom>
            <a:avLst/>
            <a:gdLst>
              <a:gd name="connsiteX0" fmla="*/ 0 w 47475"/>
              <a:gd name="connsiteY0" fmla="*/ 0 h 45815"/>
              <a:gd name="connsiteX1" fmla="*/ 47475 w 47475"/>
              <a:gd name="connsiteY1" fmla="*/ 0 h 45815"/>
              <a:gd name="connsiteX2" fmla="*/ 47475 w 47475"/>
              <a:gd name="connsiteY2" fmla="*/ 45815 h 45815"/>
              <a:gd name="connsiteX3" fmla="*/ 0 w 47475"/>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7475" h="45815">
                <a:moveTo>
                  <a:pt x="0" y="0"/>
                </a:moveTo>
                <a:lnTo>
                  <a:pt x="47475" y="0"/>
                </a:lnTo>
                <a:lnTo>
                  <a:pt x="47475"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62" name="Freeform 161">
            <a:extLst>
              <a:ext uri="{FF2B5EF4-FFF2-40B4-BE49-F238E27FC236}">
                <a16:creationId xmlns:a16="http://schemas.microsoft.com/office/drawing/2014/main" id="{1F8DC9A3-150F-DE81-D740-58B9E3EE6FFC}"/>
              </a:ext>
            </a:extLst>
          </p:cNvPr>
          <p:cNvSpPr/>
          <p:nvPr/>
        </p:nvSpPr>
        <p:spPr>
          <a:xfrm>
            <a:off x="7885797" y="1617873"/>
            <a:ext cx="847185" cy="45815"/>
          </a:xfrm>
          <a:custGeom>
            <a:avLst/>
            <a:gdLst>
              <a:gd name="connsiteX0" fmla="*/ 0 w 847185"/>
              <a:gd name="connsiteY0" fmla="*/ 0 h 45815"/>
              <a:gd name="connsiteX1" fmla="*/ 847185 w 847185"/>
              <a:gd name="connsiteY1" fmla="*/ 0 h 45815"/>
              <a:gd name="connsiteX2" fmla="*/ 847185 w 847185"/>
              <a:gd name="connsiteY2" fmla="*/ 45815 h 45815"/>
              <a:gd name="connsiteX3" fmla="*/ 0 w 847185"/>
              <a:gd name="connsiteY3" fmla="*/ 45815 h 45815"/>
            </a:gdLst>
            <a:ahLst/>
            <a:cxnLst>
              <a:cxn ang="0">
                <a:pos x="connsiteX0" y="connsiteY0"/>
              </a:cxn>
              <a:cxn ang="0">
                <a:pos x="connsiteX1" y="connsiteY1"/>
              </a:cxn>
              <a:cxn ang="0">
                <a:pos x="connsiteX2" y="connsiteY2"/>
              </a:cxn>
              <a:cxn ang="0">
                <a:pos x="connsiteX3" y="connsiteY3"/>
              </a:cxn>
            </a:cxnLst>
            <a:rect l="l" t="t" r="r" b="b"/>
            <a:pathLst>
              <a:path w="847185" h="45815">
                <a:moveTo>
                  <a:pt x="0" y="0"/>
                </a:moveTo>
                <a:lnTo>
                  <a:pt x="847185" y="0"/>
                </a:lnTo>
                <a:lnTo>
                  <a:pt x="847185"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63" name="Freeform 162">
            <a:extLst>
              <a:ext uri="{FF2B5EF4-FFF2-40B4-BE49-F238E27FC236}">
                <a16:creationId xmlns:a16="http://schemas.microsoft.com/office/drawing/2014/main" id="{3224CC98-968F-998F-43C0-5769FDF30C62}"/>
              </a:ext>
            </a:extLst>
          </p:cNvPr>
          <p:cNvSpPr/>
          <p:nvPr/>
        </p:nvSpPr>
        <p:spPr>
          <a:xfrm>
            <a:off x="8017487" y="1562998"/>
            <a:ext cx="29235" cy="45815"/>
          </a:xfrm>
          <a:custGeom>
            <a:avLst/>
            <a:gdLst>
              <a:gd name="connsiteX0" fmla="*/ 0 w 29235"/>
              <a:gd name="connsiteY0" fmla="*/ 0 h 45815"/>
              <a:gd name="connsiteX1" fmla="*/ 29236 w 29235"/>
              <a:gd name="connsiteY1" fmla="*/ 0 h 45815"/>
              <a:gd name="connsiteX2" fmla="*/ 29236 w 29235"/>
              <a:gd name="connsiteY2" fmla="*/ 45815 h 45815"/>
              <a:gd name="connsiteX3" fmla="*/ 0 w 29235"/>
              <a:gd name="connsiteY3" fmla="*/ 45815 h 45815"/>
            </a:gdLst>
            <a:ahLst/>
            <a:cxnLst>
              <a:cxn ang="0">
                <a:pos x="connsiteX0" y="connsiteY0"/>
              </a:cxn>
              <a:cxn ang="0">
                <a:pos x="connsiteX1" y="connsiteY1"/>
              </a:cxn>
              <a:cxn ang="0">
                <a:pos x="connsiteX2" y="connsiteY2"/>
              </a:cxn>
              <a:cxn ang="0">
                <a:pos x="connsiteX3" y="connsiteY3"/>
              </a:cxn>
            </a:cxnLst>
            <a:rect l="l" t="t" r="r" b="b"/>
            <a:pathLst>
              <a:path w="29235" h="45815">
                <a:moveTo>
                  <a:pt x="0" y="0"/>
                </a:moveTo>
                <a:lnTo>
                  <a:pt x="29236" y="0"/>
                </a:lnTo>
                <a:lnTo>
                  <a:pt x="29236"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64" name="Freeform 163">
            <a:extLst>
              <a:ext uri="{FF2B5EF4-FFF2-40B4-BE49-F238E27FC236}">
                <a16:creationId xmlns:a16="http://schemas.microsoft.com/office/drawing/2014/main" id="{948302ED-CBEB-BECA-A64B-CC03084BE55B}"/>
              </a:ext>
            </a:extLst>
          </p:cNvPr>
          <p:cNvSpPr/>
          <p:nvPr/>
        </p:nvSpPr>
        <p:spPr>
          <a:xfrm>
            <a:off x="8046334" y="1507994"/>
            <a:ext cx="18369" cy="45815"/>
          </a:xfrm>
          <a:custGeom>
            <a:avLst/>
            <a:gdLst>
              <a:gd name="connsiteX0" fmla="*/ 0 w 18369"/>
              <a:gd name="connsiteY0" fmla="*/ 0 h 45815"/>
              <a:gd name="connsiteX1" fmla="*/ 18370 w 18369"/>
              <a:gd name="connsiteY1" fmla="*/ 0 h 45815"/>
              <a:gd name="connsiteX2" fmla="*/ 18370 w 18369"/>
              <a:gd name="connsiteY2" fmla="*/ 45815 h 45815"/>
              <a:gd name="connsiteX3" fmla="*/ 0 w 18369"/>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8369" h="45815">
                <a:moveTo>
                  <a:pt x="0" y="0"/>
                </a:moveTo>
                <a:lnTo>
                  <a:pt x="18370" y="0"/>
                </a:lnTo>
                <a:lnTo>
                  <a:pt x="18370"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65" name="Freeform 164">
            <a:extLst>
              <a:ext uri="{FF2B5EF4-FFF2-40B4-BE49-F238E27FC236}">
                <a16:creationId xmlns:a16="http://schemas.microsoft.com/office/drawing/2014/main" id="{AF414609-34DA-55A4-80A6-942F770224FE}"/>
              </a:ext>
            </a:extLst>
          </p:cNvPr>
          <p:cNvSpPr/>
          <p:nvPr/>
        </p:nvSpPr>
        <p:spPr>
          <a:xfrm>
            <a:off x="8054096" y="1453248"/>
            <a:ext cx="654049" cy="45815"/>
          </a:xfrm>
          <a:custGeom>
            <a:avLst/>
            <a:gdLst>
              <a:gd name="connsiteX0" fmla="*/ 0 w 654049"/>
              <a:gd name="connsiteY0" fmla="*/ 0 h 45815"/>
              <a:gd name="connsiteX1" fmla="*/ 654049 w 654049"/>
              <a:gd name="connsiteY1" fmla="*/ 0 h 45815"/>
              <a:gd name="connsiteX2" fmla="*/ 654049 w 654049"/>
              <a:gd name="connsiteY2" fmla="*/ 45815 h 45815"/>
              <a:gd name="connsiteX3" fmla="*/ 0 w 654049"/>
              <a:gd name="connsiteY3" fmla="*/ 45815 h 45815"/>
            </a:gdLst>
            <a:ahLst/>
            <a:cxnLst>
              <a:cxn ang="0">
                <a:pos x="connsiteX0" y="connsiteY0"/>
              </a:cxn>
              <a:cxn ang="0">
                <a:pos x="connsiteX1" y="connsiteY1"/>
              </a:cxn>
              <a:cxn ang="0">
                <a:pos x="connsiteX2" y="connsiteY2"/>
              </a:cxn>
              <a:cxn ang="0">
                <a:pos x="connsiteX3" y="connsiteY3"/>
              </a:cxn>
            </a:cxnLst>
            <a:rect l="l" t="t" r="r" b="b"/>
            <a:pathLst>
              <a:path w="654049" h="45815">
                <a:moveTo>
                  <a:pt x="0" y="0"/>
                </a:moveTo>
                <a:lnTo>
                  <a:pt x="654049" y="0"/>
                </a:lnTo>
                <a:lnTo>
                  <a:pt x="654049"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66" name="Freeform 165">
            <a:extLst>
              <a:ext uri="{FF2B5EF4-FFF2-40B4-BE49-F238E27FC236}">
                <a16:creationId xmlns:a16="http://schemas.microsoft.com/office/drawing/2014/main" id="{8FD946BF-F5E2-1E7D-B080-5291D5BE6F2E}"/>
              </a:ext>
            </a:extLst>
          </p:cNvPr>
          <p:cNvSpPr/>
          <p:nvPr/>
        </p:nvSpPr>
        <p:spPr>
          <a:xfrm>
            <a:off x="8197299" y="1398244"/>
            <a:ext cx="28588" cy="45815"/>
          </a:xfrm>
          <a:custGeom>
            <a:avLst/>
            <a:gdLst>
              <a:gd name="connsiteX0" fmla="*/ 0 w 28588"/>
              <a:gd name="connsiteY0" fmla="*/ 0 h 45815"/>
              <a:gd name="connsiteX1" fmla="*/ 28589 w 28588"/>
              <a:gd name="connsiteY1" fmla="*/ 0 h 45815"/>
              <a:gd name="connsiteX2" fmla="*/ 28589 w 28588"/>
              <a:gd name="connsiteY2" fmla="*/ 45815 h 45815"/>
              <a:gd name="connsiteX3" fmla="*/ 0 w 28588"/>
              <a:gd name="connsiteY3" fmla="*/ 45815 h 45815"/>
            </a:gdLst>
            <a:ahLst/>
            <a:cxnLst>
              <a:cxn ang="0">
                <a:pos x="connsiteX0" y="connsiteY0"/>
              </a:cxn>
              <a:cxn ang="0">
                <a:pos x="connsiteX1" y="connsiteY1"/>
              </a:cxn>
              <a:cxn ang="0">
                <a:pos x="connsiteX2" y="connsiteY2"/>
              </a:cxn>
              <a:cxn ang="0">
                <a:pos x="connsiteX3" y="connsiteY3"/>
              </a:cxn>
            </a:cxnLst>
            <a:rect l="l" t="t" r="r" b="b"/>
            <a:pathLst>
              <a:path w="28588" h="45815">
                <a:moveTo>
                  <a:pt x="0" y="0"/>
                </a:moveTo>
                <a:lnTo>
                  <a:pt x="28589" y="0"/>
                </a:lnTo>
                <a:lnTo>
                  <a:pt x="28589"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67" name="Freeform 166">
            <a:extLst>
              <a:ext uri="{FF2B5EF4-FFF2-40B4-BE49-F238E27FC236}">
                <a16:creationId xmlns:a16="http://schemas.microsoft.com/office/drawing/2014/main" id="{C7EB312A-8CD7-147C-86E8-892F93241DAB}"/>
              </a:ext>
            </a:extLst>
          </p:cNvPr>
          <p:cNvSpPr/>
          <p:nvPr/>
        </p:nvSpPr>
        <p:spPr>
          <a:xfrm>
            <a:off x="8226922" y="1343369"/>
            <a:ext cx="147730" cy="45815"/>
          </a:xfrm>
          <a:custGeom>
            <a:avLst/>
            <a:gdLst>
              <a:gd name="connsiteX0" fmla="*/ 0 w 147730"/>
              <a:gd name="connsiteY0" fmla="*/ 0 h 45815"/>
              <a:gd name="connsiteX1" fmla="*/ 147730 w 147730"/>
              <a:gd name="connsiteY1" fmla="*/ 0 h 45815"/>
              <a:gd name="connsiteX2" fmla="*/ 147730 w 147730"/>
              <a:gd name="connsiteY2" fmla="*/ 45815 h 45815"/>
              <a:gd name="connsiteX3" fmla="*/ 0 w 147730"/>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47730" h="45815">
                <a:moveTo>
                  <a:pt x="0" y="0"/>
                </a:moveTo>
                <a:lnTo>
                  <a:pt x="147730" y="0"/>
                </a:lnTo>
                <a:lnTo>
                  <a:pt x="147730"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68" name="Freeform 167">
            <a:extLst>
              <a:ext uri="{FF2B5EF4-FFF2-40B4-BE49-F238E27FC236}">
                <a16:creationId xmlns:a16="http://schemas.microsoft.com/office/drawing/2014/main" id="{C7C9262D-6BE6-6EE5-407E-C7827438F4A2}"/>
              </a:ext>
            </a:extLst>
          </p:cNvPr>
          <p:cNvSpPr/>
          <p:nvPr/>
        </p:nvSpPr>
        <p:spPr>
          <a:xfrm>
            <a:off x="8427561" y="1123869"/>
            <a:ext cx="141003" cy="45815"/>
          </a:xfrm>
          <a:custGeom>
            <a:avLst/>
            <a:gdLst>
              <a:gd name="connsiteX0" fmla="*/ 0 w 141003"/>
              <a:gd name="connsiteY0" fmla="*/ 0 h 45815"/>
              <a:gd name="connsiteX1" fmla="*/ 141004 w 141003"/>
              <a:gd name="connsiteY1" fmla="*/ 0 h 45815"/>
              <a:gd name="connsiteX2" fmla="*/ 141004 w 141003"/>
              <a:gd name="connsiteY2" fmla="*/ 45815 h 45815"/>
              <a:gd name="connsiteX3" fmla="*/ 0 w 14100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41003" h="45815">
                <a:moveTo>
                  <a:pt x="0" y="0"/>
                </a:moveTo>
                <a:lnTo>
                  <a:pt x="141004" y="0"/>
                </a:lnTo>
                <a:lnTo>
                  <a:pt x="141004"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69" name="Freeform 168">
            <a:extLst>
              <a:ext uri="{FF2B5EF4-FFF2-40B4-BE49-F238E27FC236}">
                <a16:creationId xmlns:a16="http://schemas.microsoft.com/office/drawing/2014/main" id="{0582E285-386F-F806-6FA6-75A9DA535F45}"/>
              </a:ext>
            </a:extLst>
          </p:cNvPr>
          <p:cNvSpPr/>
          <p:nvPr/>
        </p:nvSpPr>
        <p:spPr>
          <a:xfrm>
            <a:off x="8422516" y="1178615"/>
            <a:ext cx="711744" cy="45815"/>
          </a:xfrm>
          <a:custGeom>
            <a:avLst/>
            <a:gdLst>
              <a:gd name="connsiteX0" fmla="*/ 0 w 711744"/>
              <a:gd name="connsiteY0" fmla="*/ 0 h 45815"/>
              <a:gd name="connsiteX1" fmla="*/ 711744 w 711744"/>
              <a:gd name="connsiteY1" fmla="*/ 0 h 45815"/>
              <a:gd name="connsiteX2" fmla="*/ 711744 w 711744"/>
              <a:gd name="connsiteY2" fmla="*/ 45815 h 45815"/>
              <a:gd name="connsiteX3" fmla="*/ 0 w 711744"/>
              <a:gd name="connsiteY3" fmla="*/ 45815 h 45815"/>
            </a:gdLst>
            <a:ahLst/>
            <a:cxnLst>
              <a:cxn ang="0">
                <a:pos x="connsiteX0" y="connsiteY0"/>
              </a:cxn>
              <a:cxn ang="0">
                <a:pos x="connsiteX1" y="connsiteY1"/>
              </a:cxn>
              <a:cxn ang="0">
                <a:pos x="connsiteX2" y="connsiteY2"/>
              </a:cxn>
              <a:cxn ang="0">
                <a:pos x="connsiteX3" y="connsiteY3"/>
              </a:cxn>
            </a:cxnLst>
            <a:rect l="l" t="t" r="r" b="b"/>
            <a:pathLst>
              <a:path w="711744" h="45815">
                <a:moveTo>
                  <a:pt x="0" y="0"/>
                </a:moveTo>
                <a:lnTo>
                  <a:pt x="711744" y="0"/>
                </a:lnTo>
                <a:lnTo>
                  <a:pt x="711744"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70" name="Freeform 169">
            <a:extLst>
              <a:ext uri="{FF2B5EF4-FFF2-40B4-BE49-F238E27FC236}">
                <a16:creationId xmlns:a16="http://schemas.microsoft.com/office/drawing/2014/main" id="{E9C4B735-9BDB-67FA-2578-189448534788}"/>
              </a:ext>
            </a:extLst>
          </p:cNvPr>
          <p:cNvSpPr/>
          <p:nvPr/>
        </p:nvSpPr>
        <p:spPr>
          <a:xfrm>
            <a:off x="8427561" y="1233619"/>
            <a:ext cx="237765" cy="45815"/>
          </a:xfrm>
          <a:custGeom>
            <a:avLst/>
            <a:gdLst>
              <a:gd name="connsiteX0" fmla="*/ 0 w 237765"/>
              <a:gd name="connsiteY0" fmla="*/ 0 h 45815"/>
              <a:gd name="connsiteX1" fmla="*/ 237766 w 237765"/>
              <a:gd name="connsiteY1" fmla="*/ 0 h 45815"/>
              <a:gd name="connsiteX2" fmla="*/ 237766 w 237765"/>
              <a:gd name="connsiteY2" fmla="*/ 45815 h 45815"/>
              <a:gd name="connsiteX3" fmla="*/ 0 w 237765"/>
              <a:gd name="connsiteY3" fmla="*/ 45815 h 45815"/>
            </a:gdLst>
            <a:ahLst/>
            <a:cxnLst>
              <a:cxn ang="0">
                <a:pos x="connsiteX0" y="connsiteY0"/>
              </a:cxn>
              <a:cxn ang="0">
                <a:pos x="connsiteX1" y="connsiteY1"/>
              </a:cxn>
              <a:cxn ang="0">
                <a:pos x="connsiteX2" y="connsiteY2"/>
              </a:cxn>
              <a:cxn ang="0">
                <a:pos x="connsiteX3" y="connsiteY3"/>
              </a:cxn>
            </a:cxnLst>
            <a:rect l="l" t="t" r="r" b="b"/>
            <a:pathLst>
              <a:path w="237765" h="45815">
                <a:moveTo>
                  <a:pt x="0" y="0"/>
                </a:moveTo>
                <a:lnTo>
                  <a:pt x="237766" y="0"/>
                </a:lnTo>
                <a:lnTo>
                  <a:pt x="237766"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71" name="Freeform 170">
            <a:extLst>
              <a:ext uri="{FF2B5EF4-FFF2-40B4-BE49-F238E27FC236}">
                <a16:creationId xmlns:a16="http://schemas.microsoft.com/office/drawing/2014/main" id="{464DCFDE-56B8-DE18-98B8-A1E136D525A0}"/>
              </a:ext>
            </a:extLst>
          </p:cNvPr>
          <p:cNvSpPr/>
          <p:nvPr/>
        </p:nvSpPr>
        <p:spPr>
          <a:xfrm>
            <a:off x="8271422" y="1288494"/>
            <a:ext cx="7114" cy="45815"/>
          </a:xfrm>
          <a:custGeom>
            <a:avLst/>
            <a:gdLst>
              <a:gd name="connsiteX0" fmla="*/ 0 w 7114"/>
              <a:gd name="connsiteY0" fmla="*/ 0 h 45815"/>
              <a:gd name="connsiteX1" fmla="*/ 7115 w 7114"/>
              <a:gd name="connsiteY1" fmla="*/ 0 h 45815"/>
              <a:gd name="connsiteX2" fmla="*/ 7115 w 7114"/>
              <a:gd name="connsiteY2" fmla="*/ 45815 h 45815"/>
              <a:gd name="connsiteX3" fmla="*/ 0 w 7114"/>
              <a:gd name="connsiteY3" fmla="*/ 45815 h 45815"/>
            </a:gdLst>
            <a:ahLst/>
            <a:cxnLst>
              <a:cxn ang="0">
                <a:pos x="connsiteX0" y="connsiteY0"/>
              </a:cxn>
              <a:cxn ang="0">
                <a:pos x="connsiteX1" y="connsiteY1"/>
              </a:cxn>
              <a:cxn ang="0">
                <a:pos x="connsiteX2" y="connsiteY2"/>
              </a:cxn>
              <a:cxn ang="0">
                <a:pos x="connsiteX3" y="connsiteY3"/>
              </a:cxn>
            </a:cxnLst>
            <a:rect l="l" t="t" r="r" b="b"/>
            <a:pathLst>
              <a:path w="7114" h="45815">
                <a:moveTo>
                  <a:pt x="0" y="0"/>
                </a:moveTo>
                <a:lnTo>
                  <a:pt x="7115" y="0"/>
                </a:lnTo>
                <a:lnTo>
                  <a:pt x="7115"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72" name="Freeform 171">
            <a:extLst>
              <a:ext uri="{FF2B5EF4-FFF2-40B4-BE49-F238E27FC236}">
                <a16:creationId xmlns:a16="http://schemas.microsoft.com/office/drawing/2014/main" id="{7741D1E2-14D7-C072-70B3-1D85E1C60040}"/>
              </a:ext>
            </a:extLst>
          </p:cNvPr>
          <p:cNvSpPr/>
          <p:nvPr/>
        </p:nvSpPr>
        <p:spPr>
          <a:xfrm>
            <a:off x="8938408" y="1068865"/>
            <a:ext cx="700489" cy="45815"/>
          </a:xfrm>
          <a:custGeom>
            <a:avLst/>
            <a:gdLst>
              <a:gd name="connsiteX0" fmla="*/ 0 w 700489"/>
              <a:gd name="connsiteY0" fmla="*/ 0 h 45815"/>
              <a:gd name="connsiteX1" fmla="*/ 700490 w 700489"/>
              <a:gd name="connsiteY1" fmla="*/ 0 h 45815"/>
              <a:gd name="connsiteX2" fmla="*/ 700490 w 700489"/>
              <a:gd name="connsiteY2" fmla="*/ 45815 h 45815"/>
              <a:gd name="connsiteX3" fmla="*/ 0 w 700489"/>
              <a:gd name="connsiteY3" fmla="*/ 45815 h 45815"/>
            </a:gdLst>
            <a:ahLst/>
            <a:cxnLst>
              <a:cxn ang="0">
                <a:pos x="connsiteX0" y="connsiteY0"/>
              </a:cxn>
              <a:cxn ang="0">
                <a:pos x="connsiteX1" y="connsiteY1"/>
              </a:cxn>
              <a:cxn ang="0">
                <a:pos x="connsiteX2" y="connsiteY2"/>
              </a:cxn>
              <a:cxn ang="0">
                <a:pos x="connsiteX3" y="connsiteY3"/>
              </a:cxn>
            </a:cxnLst>
            <a:rect l="l" t="t" r="r" b="b"/>
            <a:pathLst>
              <a:path w="700489" h="45815">
                <a:moveTo>
                  <a:pt x="0" y="0"/>
                </a:moveTo>
                <a:lnTo>
                  <a:pt x="700490" y="0"/>
                </a:lnTo>
                <a:lnTo>
                  <a:pt x="700490"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173" name="Freeform 172">
            <a:extLst>
              <a:ext uri="{FF2B5EF4-FFF2-40B4-BE49-F238E27FC236}">
                <a16:creationId xmlns:a16="http://schemas.microsoft.com/office/drawing/2014/main" id="{D9F35CDD-2902-1EC4-7C8C-2EB1DEA87A98}"/>
              </a:ext>
            </a:extLst>
          </p:cNvPr>
          <p:cNvSpPr/>
          <p:nvPr/>
        </p:nvSpPr>
        <p:spPr>
          <a:xfrm>
            <a:off x="6576405" y="1068865"/>
            <a:ext cx="2370928" cy="45815"/>
          </a:xfrm>
          <a:custGeom>
            <a:avLst/>
            <a:gdLst>
              <a:gd name="connsiteX0" fmla="*/ 0 w 2370928"/>
              <a:gd name="connsiteY0" fmla="*/ 0 h 45815"/>
              <a:gd name="connsiteX1" fmla="*/ 2370928 w 2370928"/>
              <a:gd name="connsiteY1" fmla="*/ 0 h 45815"/>
              <a:gd name="connsiteX2" fmla="*/ 2370928 w 2370928"/>
              <a:gd name="connsiteY2" fmla="*/ 45815 h 45815"/>
              <a:gd name="connsiteX3" fmla="*/ 0 w 2370928"/>
              <a:gd name="connsiteY3" fmla="*/ 45815 h 45815"/>
            </a:gdLst>
            <a:ahLst/>
            <a:cxnLst>
              <a:cxn ang="0">
                <a:pos x="connsiteX0" y="connsiteY0"/>
              </a:cxn>
              <a:cxn ang="0">
                <a:pos x="connsiteX1" y="connsiteY1"/>
              </a:cxn>
              <a:cxn ang="0">
                <a:pos x="connsiteX2" y="connsiteY2"/>
              </a:cxn>
              <a:cxn ang="0">
                <a:pos x="connsiteX3" y="connsiteY3"/>
              </a:cxn>
            </a:cxnLst>
            <a:rect l="l" t="t" r="r" b="b"/>
            <a:pathLst>
              <a:path w="2370928" h="45815">
                <a:moveTo>
                  <a:pt x="0" y="0"/>
                </a:moveTo>
                <a:lnTo>
                  <a:pt x="2370928" y="0"/>
                </a:lnTo>
                <a:lnTo>
                  <a:pt x="2370928"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174" name="Freeform 173">
            <a:extLst>
              <a:ext uri="{FF2B5EF4-FFF2-40B4-BE49-F238E27FC236}">
                <a16:creationId xmlns:a16="http://schemas.microsoft.com/office/drawing/2014/main" id="{F8C07141-F208-4353-CFEB-64E517DD5A9F}"/>
              </a:ext>
            </a:extLst>
          </p:cNvPr>
          <p:cNvSpPr/>
          <p:nvPr/>
        </p:nvSpPr>
        <p:spPr>
          <a:xfrm>
            <a:off x="6576405" y="1123869"/>
            <a:ext cx="1860081" cy="45815"/>
          </a:xfrm>
          <a:custGeom>
            <a:avLst/>
            <a:gdLst>
              <a:gd name="connsiteX0" fmla="*/ 0 w 1860081"/>
              <a:gd name="connsiteY0" fmla="*/ 0 h 45815"/>
              <a:gd name="connsiteX1" fmla="*/ 1860082 w 1860081"/>
              <a:gd name="connsiteY1" fmla="*/ 0 h 45815"/>
              <a:gd name="connsiteX2" fmla="*/ 1860082 w 1860081"/>
              <a:gd name="connsiteY2" fmla="*/ 45815 h 45815"/>
              <a:gd name="connsiteX3" fmla="*/ 0 w 1860081"/>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860081" h="45815">
                <a:moveTo>
                  <a:pt x="0" y="0"/>
                </a:moveTo>
                <a:lnTo>
                  <a:pt x="1860082" y="0"/>
                </a:lnTo>
                <a:lnTo>
                  <a:pt x="1860082"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175" name="Freeform 174">
            <a:extLst>
              <a:ext uri="{FF2B5EF4-FFF2-40B4-BE49-F238E27FC236}">
                <a16:creationId xmlns:a16="http://schemas.microsoft.com/office/drawing/2014/main" id="{53478302-F551-B535-3308-3CFB7811874A}"/>
              </a:ext>
            </a:extLst>
          </p:cNvPr>
          <p:cNvSpPr/>
          <p:nvPr/>
        </p:nvSpPr>
        <p:spPr>
          <a:xfrm>
            <a:off x="6576405" y="1178615"/>
            <a:ext cx="1857494" cy="45815"/>
          </a:xfrm>
          <a:custGeom>
            <a:avLst/>
            <a:gdLst>
              <a:gd name="connsiteX0" fmla="*/ 0 w 1857494"/>
              <a:gd name="connsiteY0" fmla="*/ 0 h 45815"/>
              <a:gd name="connsiteX1" fmla="*/ 1857495 w 1857494"/>
              <a:gd name="connsiteY1" fmla="*/ 0 h 45815"/>
              <a:gd name="connsiteX2" fmla="*/ 1857495 w 1857494"/>
              <a:gd name="connsiteY2" fmla="*/ 45815 h 45815"/>
              <a:gd name="connsiteX3" fmla="*/ 0 w 1857494"/>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857494" h="45815">
                <a:moveTo>
                  <a:pt x="0" y="0"/>
                </a:moveTo>
                <a:lnTo>
                  <a:pt x="1857495" y="0"/>
                </a:lnTo>
                <a:lnTo>
                  <a:pt x="1857495"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176" name="Freeform 175">
            <a:extLst>
              <a:ext uri="{FF2B5EF4-FFF2-40B4-BE49-F238E27FC236}">
                <a16:creationId xmlns:a16="http://schemas.microsoft.com/office/drawing/2014/main" id="{130DBD68-05F0-1B15-62C7-E01B8897E3D8}"/>
              </a:ext>
            </a:extLst>
          </p:cNvPr>
          <p:cNvSpPr/>
          <p:nvPr/>
        </p:nvSpPr>
        <p:spPr>
          <a:xfrm>
            <a:off x="6576276" y="1233619"/>
            <a:ext cx="1858011" cy="45815"/>
          </a:xfrm>
          <a:custGeom>
            <a:avLst/>
            <a:gdLst>
              <a:gd name="connsiteX0" fmla="*/ 0 w 1858011"/>
              <a:gd name="connsiteY0" fmla="*/ 0 h 45815"/>
              <a:gd name="connsiteX1" fmla="*/ 1858012 w 1858011"/>
              <a:gd name="connsiteY1" fmla="*/ 0 h 45815"/>
              <a:gd name="connsiteX2" fmla="*/ 1858012 w 1858011"/>
              <a:gd name="connsiteY2" fmla="*/ 45815 h 45815"/>
              <a:gd name="connsiteX3" fmla="*/ 0 w 1858011"/>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858011" h="45815">
                <a:moveTo>
                  <a:pt x="0" y="0"/>
                </a:moveTo>
                <a:lnTo>
                  <a:pt x="1858012" y="0"/>
                </a:lnTo>
                <a:lnTo>
                  <a:pt x="1858012"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177" name="Freeform 176">
            <a:extLst>
              <a:ext uri="{FF2B5EF4-FFF2-40B4-BE49-F238E27FC236}">
                <a16:creationId xmlns:a16="http://schemas.microsoft.com/office/drawing/2014/main" id="{6A3A7A4B-E238-AF1C-1A39-A424928FF52E}"/>
              </a:ext>
            </a:extLst>
          </p:cNvPr>
          <p:cNvSpPr/>
          <p:nvPr/>
        </p:nvSpPr>
        <p:spPr>
          <a:xfrm>
            <a:off x="6576276" y="1288494"/>
            <a:ext cx="1698897" cy="45815"/>
          </a:xfrm>
          <a:custGeom>
            <a:avLst/>
            <a:gdLst>
              <a:gd name="connsiteX0" fmla="*/ 0 w 1698897"/>
              <a:gd name="connsiteY0" fmla="*/ 0 h 45815"/>
              <a:gd name="connsiteX1" fmla="*/ 1698898 w 1698897"/>
              <a:gd name="connsiteY1" fmla="*/ 0 h 45815"/>
              <a:gd name="connsiteX2" fmla="*/ 1698898 w 1698897"/>
              <a:gd name="connsiteY2" fmla="*/ 45815 h 45815"/>
              <a:gd name="connsiteX3" fmla="*/ 0 w 1698897"/>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698897" h="45815">
                <a:moveTo>
                  <a:pt x="0" y="0"/>
                </a:moveTo>
                <a:lnTo>
                  <a:pt x="1698898" y="0"/>
                </a:lnTo>
                <a:lnTo>
                  <a:pt x="1698898"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178" name="Freeform 177">
            <a:extLst>
              <a:ext uri="{FF2B5EF4-FFF2-40B4-BE49-F238E27FC236}">
                <a16:creationId xmlns:a16="http://schemas.microsoft.com/office/drawing/2014/main" id="{D946AA6B-B4E6-5E28-326F-3B203487E4A7}"/>
              </a:ext>
            </a:extLst>
          </p:cNvPr>
          <p:cNvSpPr/>
          <p:nvPr/>
        </p:nvSpPr>
        <p:spPr>
          <a:xfrm>
            <a:off x="6576405" y="1343369"/>
            <a:ext cx="1658278" cy="45815"/>
          </a:xfrm>
          <a:custGeom>
            <a:avLst/>
            <a:gdLst>
              <a:gd name="connsiteX0" fmla="*/ 0 w 1658278"/>
              <a:gd name="connsiteY0" fmla="*/ 0 h 45815"/>
              <a:gd name="connsiteX1" fmla="*/ 1658279 w 1658278"/>
              <a:gd name="connsiteY1" fmla="*/ 0 h 45815"/>
              <a:gd name="connsiteX2" fmla="*/ 1658279 w 1658278"/>
              <a:gd name="connsiteY2" fmla="*/ 45815 h 45815"/>
              <a:gd name="connsiteX3" fmla="*/ 0 w 1658278"/>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658278" h="45815">
                <a:moveTo>
                  <a:pt x="0" y="0"/>
                </a:moveTo>
                <a:lnTo>
                  <a:pt x="1658279" y="0"/>
                </a:lnTo>
                <a:lnTo>
                  <a:pt x="1658279" y="45815"/>
                </a:lnTo>
                <a:lnTo>
                  <a:pt x="0" y="45815"/>
                </a:lnTo>
                <a:close/>
              </a:path>
            </a:pathLst>
          </a:custGeom>
          <a:solidFill>
            <a:srgbClr val="E9D0CD"/>
          </a:solidFill>
          <a:ln w="12934" cap="flat">
            <a:noFill/>
            <a:prstDash val="solid"/>
            <a:miter/>
          </a:ln>
        </p:spPr>
        <p:txBody>
          <a:bodyPr rtlCol="0" anchor="ctr"/>
          <a:lstStyle/>
          <a:p>
            <a:endParaRPr lang="en-GB" noProof="0" dirty="0"/>
          </a:p>
        </p:txBody>
      </p:sp>
      <p:sp>
        <p:nvSpPr>
          <p:cNvPr id="179" name="Freeform 178">
            <a:extLst>
              <a:ext uri="{FF2B5EF4-FFF2-40B4-BE49-F238E27FC236}">
                <a16:creationId xmlns:a16="http://schemas.microsoft.com/office/drawing/2014/main" id="{4D460361-99A6-2BFE-4C8B-575334F4F71D}"/>
              </a:ext>
            </a:extLst>
          </p:cNvPr>
          <p:cNvSpPr/>
          <p:nvPr/>
        </p:nvSpPr>
        <p:spPr>
          <a:xfrm>
            <a:off x="6576405" y="1398244"/>
            <a:ext cx="1644954" cy="45815"/>
          </a:xfrm>
          <a:custGeom>
            <a:avLst/>
            <a:gdLst>
              <a:gd name="connsiteX0" fmla="*/ 0 w 1644954"/>
              <a:gd name="connsiteY0" fmla="*/ 0 h 45815"/>
              <a:gd name="connsiteX1" fmla="*/ 1644955 w 1644954"/>
              <a:gd name="connsiteY1" fmla="*/ 0 h 45815"/>
              <a:gd name="connsiteX2" fmla="*/ 1644955 w 1644954"/>
              <a:gd name="connsiteY2" fmla="*/ 45815 h 45815"/>
              <a:gd name="connsiteX3" fmla="*/ 0 w 1644954"/>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644954" h="45815">
                <a:moveTo>
                  <a:pt x="0" y="0"/>
                </a:moveTo>
                <a:lnTo>
                  <a:pt x="1644955" y="0"/>
                </a:lnTo>
                <a:lnTo>
                  <a:pt x="1644955" y="45815"/>
                </a:lnTo>
                <a:lnTo>
                  <a:pt x="0" y="45815"/>
                </a:lnTo>
                <a:close/>
              </a:path>
            </a:pathLst>
          </a:custGeom>
          <a:solidFill>
            <a:srgbClr val="E9D0CD"/>
          </a:solidFill>
          <a:ln w="12934" cap="flat">
            <a:noFill/>
            <a:prstDash val="solid"/>
            <a:miter/>
          </a:ln>
        </p:spPr>
        <p:txBody>
          <a:bodyPr rtlCol="0" anchor="ctr"/>
          <a:lstStyle/>
          <a:p>
            <a:endParaRPr lang="en-GB" noProof="0" dirty="0"/>
          </a:p>
        </p:txBody>
      </p:sp>
      <p:sp>
        <p:nvSpPr>
          <p:cNvPr id="180" name="Freeform 179">
            <a:extLst>
              <a:ext uri="{FF2B5EF4-FFF2-40B4-BE49-F238E27FC236}">
                <a16:creationId xmlns:a16="http://schemas.microsoft.com/office/drawing/2014/main" id="{A026E9D3-85C6-5304-2A15-DA322AAC072F}"/>
              </a:ext>
            </a:extLst>
          </p:cNvPr>
          <p:cNvSpPr/>
          <p:nvPr/>
        </p:nvSpPr>
        <p:spPr>
          <a:xfrm>
            <a:off x="6576276" y="1453248"/>
            <a:ext cx="1482606" cy="45815"/>
          </a:xfrm>
          <a:custGeom>
            <a:avLst/>
            <a:gdLst>
              <a:gd name="connsiteX0" fmla="*/ 0 w 1482606"/>
              <a:gd name="connsiteY0" fmla="*/ 0 h 45815"/>
              <a:gd name="connsiteX1" fmla="*/ 1482606 w 1482606"/>
              <a:gd name="connsiteY1" fmla="*/ 0 h 45815"/>
              <a:gd name="connsiteX2" fmla="*/ 1482606 w 1482606"/>
              <a:gd name="connsiteY2" fmla="*/ 45815 h 45815"/>
              <a:gd name="connsiteX3" fmla="*/ 0 w 1482606"/>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482606" h="45815">
                <a:moveTo>
                  <a:pt x="0" y="0"/>
                </a:moveTo>
                <a:lnTo>
                  <a:pt x="1482606" y="0"/>
                </a:lnTo>
                <a:lnTo>
                  <a:pt x="1482606"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181" name="Freeform 180">
            <a:extLst>
              <a:ext uri="{FF2B5EF4-FFF2-40B4-BE49-F238E27FC236}">
                <a16:creationId xmlns:a16="http://schemas.microsoft.com/office/drawing/2014/main" id="{7E9F5284-1263-6954-8482-E6DF8EBCC87D}"/>
              </a:ext>
            </a:extLst>
          </p:cNvPr>
          <p:cNvSpPr/>
          <p:nvPr/>
        </p:nvSpPr>
        <p:spPr>
          <a:xfrm>
            <a:off x="6576276" y="1507994"/>
            <a:ext cx="1482865" cy="45815"/>
          </a:xfrm>
          <a:custGeom>
            <a:avLst/>
            <a:gdLst>
              <a:gd name="connsiteX0" fmla="*/ 0 w 1482865"/>
              <a:gd name="connsiteY0" fmla="*/ 0 h 45815"/>
              <a:gd name="connsiteX1" fmla="*/ 1482865 w 1482865"/>
              <a:gd name="connsiteY1" fmla="*/ 0 h 45815"/>
              <a:gd name="connsiteX2" fmla="*/ 1482865 w 1482865"/>
              <a:gd name="connsiteY2" fmla="*/ 45815 h 45815"/>
              <a:gd name="connsiteX3" fmla="*/ 0 w 1482865"/>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482865" h="45815">
                <a:moveTo>
                  <a:pt x="0" y="0"/>
                </a:moveTo>
                <a:lnTo>
                  <a:pt x="1482865" y="0"/>
                </a:lnTo>
                <a:lnTo>
                  <a:pt x="1482865"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182" name="Freeform 181">
            <a:extLst>
              <a:ext uri="{FF2B5EF4-FFF2-40B4-BE49-F238E27FC236}">
                <a16:creationId xmlns:a16="http://schemas.microsoft.com/office/drawing/2014/main" id="{5B06983D-E5A4-9CE5-0160-77DD243E1BA1}"/>
              </a:ext>
            </a:extLst>
          </p:cNvPr>
          <p:cNvSpPr/>
          <p:nvPr/>
        </p:nvSpPr>
        <p:spPr>
          <a:xfrm>
            <a:off x="6576405" y="1562998"/>
            <a:ext cx="1443539" cy="45815"/>
          </a:xfrm>
          <a:custGeom>
            <a:avLst/>
            <a:gdLst>
              <a:gd name="connsiteX0" fmla="*/ 0 w 1443539"/>
              <a:gd name="connsiteY0" fmla="*/ 0 h 45815"/>
              <a:gd name="connsiteX1" fmla="*/ 1443539 w 1443539"/>
              <a:gd name="connsiteY1" fmla="*/ 0 h 45815"/>
              <a:gd name="connsiteX2" fmla="*/ 1443539 w 1443539"/>
              <a:gd name="connsiteY2" fmla="*/ 45815 h 45815"/>
              <a:gd name="connsiteX3" fmla="*/ 0 w 1443539"/>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443539" h="45815">
                <a:moveTo>
                  <a:pt x="0" y="0"/>
                </a:moveTo>
                <a:lnTo>
                  <a:pt x="1443539" y="0"/>
                </a:lnTo>
                <a:lnTo>
                  <a:pt x="1443539"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183" name="Freeform 182">
            <a:extLst>
              <a:ext uri="{FF2B5EF4-FFF2-40B4-BE49-F238E27FC236}">
                <a16:creationId xmlns:a16="http://schemas.microsoft.com/office/drawing/2014/main" id="{55BC1243-DEBE-F8A0-87B3-F93F6859658B}"/>
              </a:ext>
            </a:extLst>
          </p:cNvPr>
          <p:cNvSpPr/>
          <p:nvPr/>
        </p:nvSpPr>
        <p:spPr>
          <a:xfrm>
            <a:off x="6576405" y="1617873"/>
            <a:ext cx="1316118" cy="45815"/>
          </a:xfrm>
          <a:custGeom>
            <a:avLst/>
            <a:gdLst>
              <a:gd name="connsiteX0" fmla="*/ 0 w 1316118"/>
              <a:gd name="connsiteY0" fmla="*/ 0 h 45815"/>
              <a:gd name="connsiteX1" fmla="*/ 1316119 w 1316118"/>
              <a:gd name="connsiteY1" fmla="*/ 0 h 45815"/>
              <a:gd name="connsiteX2" fmla="*/ 1316119 w 1316118"/>
              <a:gd name="connsiteY2" fmla="*/ 45815 h 45815"/>
              <a:gd name="connsiteX3" fmla="*/ 0 w 1316118"/>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316118" h="45815">
                <a:moveTo>
                  <a:pt x="0" y="0"/>
                </a:moveTo>
                <a:lnTo>
                  <a:pt x="1316119" y="0"/>
                </a:lnTo>
                <a:lnTo>
                  <a:pt x="1316119"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184" name="Freeform 183">
            <a:extLst>
              <a:ext uri="{FF2B5EF4-FFF2-40B4-BE49-F238E27FC236}">
                <a16:creationId xmlns:a16="http://schemas.microsoft.com/office/drawing/2014/main" id="{A7D21AE8-6D61-1716-C9A9-8B9DFF1F468D}"/>
              </a:ext>
            </a:extLst>
          </p:cNvPr>
          <p:cNvSpPr/>
          <p:nvPr/>
        </p:nvSpPr>
        <p:spPr>
          <a:xfrm>
            <a:off x="6576405" y="1672748"/>
            <a:ext cx="1234362" cy="45815"/>
          </a:xfrm>
          <a:custGeom>
            <a:avLst/>
            <a:gdLst>
              <a:gd name="connsiteX0" fmla="*/ 0 w 1234362"/>
              <a:gd name="connsiteY0" fmla="*/ 0 h 45815"/>
              <a:gd name="connsiteX1" fmla="*/ 1234363 w 1234362"/>
              <a:gd name="connsiteY1" fmla="*/ 0 h 45815"/>
              <a:gd name="connsiteX2" fmla="*/ 1234363 w 1234362"/>
              <a:gd name="connsiteY2" fmla="*/ 45815 h 45815"/>
              <a:gd name="connsiteX3" fmla="*/ 0 w 1234362"/>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234362" h="45815">
                <a:moveTo>
                  <a:pt x="0" y="0"/>
                </a:moveTo>
                <a:lnTo>
                  <a:pt x="1234363" y="0"/>
                </a:lnTo>
                <a:lnTo>
                  <a:pt x="1234363"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185" name="Freeform 184">
            <a:extLst>
              <a:ext uri="{FF2B5EF4-FFF2-40B4-BE49-F238E27FC236}">
                <a16:creationId xmlns:a16="http://schemas.microsoft.com/office/drawing/2014/main" id="{759B1828-9DA4-2D70-18DF-62CBD526B080}"/>
              </a:ext>
            </a:extLst>
          </p:cNvPr>
          <p:cNvSpPr/>
          <p:nvPr/>
        </p:nvSpPr>
        <p:spPr>
          <a:xfrm>
            <a:off x="6576405" y="1728270"/>
            <a:ext cx="1230869" cy="45815"/>
          </a:xfrm>
          <a:custGeom>
            <a:avLst/>
            <a:gdLst>
              <a:gd name="connsiteX0" fmla="*/ 0 w 1230869"/>
              <a:gd name="connsiteY0" fmla="*/ 0 h 45815"/>
              <a:gd name="connsiteX1" fmla="*/ 1230870 w 1230869"/>
              <a:gd name="connsiteY1" fmla="*/ 0 h 45815"/>
              <a:gd name="connsiteX2" fmla="*/ 1230870 w 1230869"/>
              <a:gd name="connsiteY2" fmla="*/ 45815 h 45815"/>
              <a:gd name="connsiteX3" fmla="*/ 0 w 1230869"/>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230869" h="45815">
                <a:moveTo>
                  <a:pt x="0" y="0"/>
                </a:moveTo>
                <a:lnTo>
                  <a:pt x="1230870" y="0"/>
                </a:lnTo>
                <a:lnTo>
                  <a:pt x="1230870"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186" name="Freeform 185">
            <a:extLst>
              <a:ext uri="{FF2B5EF4-FFF2-40B4-BE49-F238E27FC236}">
                <a16:creationId xmlns:a16="http://schemas.microsoft.com/office/drawing/2014/main" id="{CF467DD8-DD9E-C3BF-E5B5-D0D2870D40A3}"/>
              </a:ext>
            </a:extLst>
          </p:cNvPr>
          <p:cNvSpPr/>
          <p:nvPr/>
        </p:nvSpPr>
        <p:spPr>
          <a:xfrm>
            <a:off x="6576405" y="1783145"/>
            <a:ext cx="1230093" cy="45815"/>
          </a:xfrm>
          <a:custGeom>
            <a:avLst/>
            <a:gdLst>
              <a:gd name="connsiteX0" fmla="*/ 0 w 1230093"/>
              <a:gd name="connsiteY0" fmla="*/ 0 h 45815"/>
              <a:gd name="connsiteX1" fmla="*/ 1230094 w 1230093"/>
              <a:gd name="connsiteY1" fmla="*/ 0 h 45815"/>
              <a:gd name="connsiteX2" fmla="*/ 1230094 w 1230093"/>
              <a:gd name="connsiteY2" fmla="*/ 45815 h 45815"/>
              <a:gd name="connsiteX3" fmla="*/ 0 w 12300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230093" h="45815">
                <a:moveTo>
                  <a:pt x="0" y="0"/>
                </a:moveTo>
                <a:lnTo>
                  <a:pt x="1230094" y="0"/>
                </a:lnTo>
                <a:lnTo>
                  <a:pt x="1230094"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187" name="Freeform 186">
            <a:extLst>
              <a:ext uri="{FF2B5EF4-FFF2-40B4-BE49-F238E27FC236}">
                <a16:creationId xmlns:a16="http://schemas.microsoft.com/office/drawing/2014/main" id="{80D44705-1F06-92C6-C8C1-89D1AFD8DD33}"/>
              </a:ext>
            </a:extLst>
          </p:cNvPr>
          <p:cNvSpPr/>
          <p:nvPr/>
        </p:nvSpPr>
        <p:spPr>
          <a:xfrm>
            <a:off x="6576405" y="1838020"/>
            <a:ext cx="1230352" cy="45815"/>
          </a:xfrm>
          <a:custGeom>
            <a:avLst/>
            <a:gdLst>
              <a:gd name="connsiteX0" fmla="*/ 0 w 1230352"/>
              <a:gd name="connsiteY0" fmla="*/ 0 h 45815"/>
              <a:gd name="connsiteX1" fmla="*/ 1230352 w 1230352"/>
              <a:gd name="connsiteY1" fmla="*/ 0 h 45815"/>
              <a:gd name="connsiteX2" fmla="*/ 1230352 w 1230352"/>
              <a:gd name="connsiteY2" fmla="*/ 45815 h 45815"/>
              <a:gd name="connsiteX3" fmla="*/ 0 w 1230352"/>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230352" h="45815">
                <a:moveTo>
                  <a:pt x="0" y="0"/>
                </a:moveTo>
                <a:lnTo>
                  <a:pt x="1230352" y="0"/>
                </a:lnTo>
                <a:lnTo>
                  <a:pt x="1230352" y="45815"/>
                </a:lnTo>
                <a:lnTo>
                  <a:pt x="0" y="45815"/>
                </a:lnTo>
                <a:close/>
              </a:path>
            </a:pathLst>
          </a:custGeom>
          <a:solidFill>
            <a:srgbClr val="E9D0CD"/>
          </a:solidFill>
          <a:ln w="12934" cap="flat">
            <a:noFill/>
            <a:prstDash val="solid"/>
            <a:miter/>
          </a:ln>
        </p:spPr>
        <p:txBody>
          <a:bodyPr rtlCol="0" anchor="ctr"/>
          <a:lstStyle/>
          <a:p>
            <a:endParaRPr lang="en-GB" noProof="0" dirty="0"/>
          </a:p>
        </p:txBody>
      </p:sp>
      <p:sp>
        <p:nvSpPr>
          <p:cNvPr id="188" name="Freeform 187">
            <a:extLst>
              <a:ext uri="{FF2B5EF4-FFF2-40B4-BE49-F238E27FC236}">
                <a16:creationId xmlns:a16="http://schemas.microsoft.com/office/drawing/2014/main" id="{F5F36ADE-382D-858F-9566-35B1D246A5F7}"/>
              </a:ext>
            </a:extLst>
          </p:cNvPr>
          <p:cNvSpPr/>
          <p:nvPr/>
        </p:nvSpPr>
        <p:spPr>
          <a:xfrm>
            <a:off x="6576405" y="1892895"/>
            <a:ext cx="1232680" cy="45815"/>
          </a:xfrm>
          <a:custGeom>
            <a:avLst/>
            <a:gdLst>
              <a:gd name="connsiteX0" fmla="*/ 0 w 1232680"/>
              <a:gd name="connsiteY0" fmla="*/ 0 h 45815"/>
              <a:gd name="connsiteX1" fmla="*/ 1232681 w 1232680"/>
              <a:gd name="connsiteY1" fmla="*/ 0 h 45815"/>
              <a:gd name="connsiteX2" fmla="*/ 1232681 w 1232680"/>
              <a:gd name="connsiteY2" fmla="*/ 45815 h 45815"/>
              <a:gd name="connsiteX3" fmla="*/ 0 w 1232680"/>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232680" h="45815">
                <a:moveTo>
                  <a:pt x="0" y="0"/>
                </a:moveTo>
                <a:lnTo>
                  <a:pt x="1232681" y="0"/>
                </a:lnTo>
                <a:lnTo>
                  <a:pt x="1232681"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189" name="Freeform 188">
            <a:extLst>
              <a:ext uri="{FF2B5EF4-FFF2-40B4-BE49-F238E27FC236}">
                <a16:creationId xmlns:a16="http://schemas.microsoft.com/office/drawing/2014/main" id="{CCE31F28-BA1C-3FF3-FD56-7C0B0E5795C4}"/>
              </a:ext>
            </a:extLst>
          </p:cNvPr>
          <p:cNvSpPr/>
          <p:nvPr/>
        </p:nvSpPr>
        <p:spPr>
          <a:xfrm>
            <a:off x="6576405" y="1947770"/>
            <a:ext cx="1051187" cy="45815"/>
          </a:xfrm>
          <a:custGeom>
            <a:avLst/>
            <a:gdLst>
              <a:gd name="connsiteX0" fmla="*/ 0 w 1051187"/>
              <a:gd name="connsiteY0" fmla="*/ 0 h 45815"/>
              <a:gd name="connsiteX1" fmla="*/ 1051188 w 1051187"/>
              <a:gd name="connsiteY1" fmla="*/ 0 h 45815"/>
              <a:gd name="connsiteX2" fmla="*/ 1051188 w 1051187"/>
              <a:gd name="connsiteY2" fmla="*/ 45815 h 45815"/>
              <a:gd name="connsiteX3" fmla="*/ 0 w 1051187"/>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051187" h="45815">
                <a:moveTo>
                  <a:pt x="0" y="0"/>
                </a:moveTo>
                <a:lnTo>
                  <a:pt x="1051188" y="0"/>
                </a:lnTo>
                <a:lnTo>
                  <a:pt x="1051188"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190" name="Freeform 189">
            <a:extLst>
              <a:ext uri="{FF2B5EF4-FFF2-40B4-BE49-F238E27FC236}">
                <a16:creationId xmlns:a16="http://schemas.microsoft.com/office/drawing/2014/main" id="{8CA64504-5764-AB96-2837-1D95FA29A924}"/>
              </a:ext>
            </a:extLst>
          </p:cNvPr>
          <p:cNvSpPr/>
          <p:nvPr/>
        </p:nvSpPr>
        <p:spPr>
          <a:xfrm>
            <a:off x="6576405" y="2002645"/>
            <a:ext cx="1026350" cy="45815"/>
          </a:xfrm>
          <a:custGeom>
            <a:avLst/>
            <a:gdLst>
              <a:gd name="connsiteX0" fmla="*/ 0 w 1026350"/>
              <a:gd name="connsiteY0" fmla="*/ 0 h 45815"/>
              <a:gd name="connsiteX1" fmla="*/ 1026350 w 1026350"/>
              <a:gd name="connsiteY1" fmla="*/ 0 h 45815"/>
              <a:gd name="connsiteX2" fmla="*/ 1026350 w 1026350"/>
              <a:gd name="connsiteY2" fmla="*/ 45815 h 45815"/>
              <a:gd name="connsiteX3" fmla="*/ 0 w 1026350"/>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026350" h="45815">
                <a:moveTo>
                  <a:pt x="0" y="0"/>
                </a:moveTo>
                <a:lnTo>
                  <a:pt x="1026350" y="0"/>
                </a:lnTo>
                <a:lnTo>
                  <a:pt x="1026350"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191" name="Freeform 190">
            <a:extLst>
              <a:ext uri="{FF2B5EF4-FFF2-40B4-BE49-F238E27FC236}">
                <a16:creationId xmlns:a16="http://schemas.microsoft.com/office/drawing/2014/main" id="{8498F83B-D978-14D0-F817-937845E8B2FA}"/>
              </a:ext>
            </a:extLst>
          </p:cNvPr>
          <p:cNvSpPr/>
          <p:nvPr/>
        </p:nvSpPr>
        <p:spPr>
          <a:xfrm>
            <a:off x="6576405" y="2057649"/>
            <a:ext cx="1026091" cy="45815"/>
          </a:xfrm>
          <a:custGeom>
            <a:avLst/>
            <a:gdLst>
              <a:gd name="connsiteX0" fmla="*/ 0 w 1026091"/>
              <a:gd name="connsiteY0" fmla="*/ 0 h 45815"/>
              <a:gd name="connsiteX1" fmla="*/ 1026092 w 1026091"/>
              <a:gd name="connsiteY1" fmla="*/ 0 h 45815"/>
              <a:gd name="connsiteX2" fmla="*/ 1026092 w 1026091"/>
              <a:gd name="connsiteY2" fmla="*/ 45815 h 45815"/>
              <a:gd name="connsiteX3" fmla="*/ 0 w 1026091"/>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026091" h="45815">
                <a:moveTo>
                  <a:pt x="0" y="0"/>
                </a:moveTo>
                <a:lnTo>
                  <a:pt x="1026092" y="0"/>
                </a:lnTo>
                <a:lnTo>
                  <a:pt x="1026092"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192" name="Freeform 191">
            <a:extLst>
              <a:ext uri="{FF2B5EF4-FFF2-40B4-BE49-F238E27FC236}">
                <a16:creationId xmlns:a16="http://schemas.microsoft.com/office/drawing/2014/main" id="{2C89A86B-3DD0-47A8-23E3-515E1D973AB4}"/>
              </a:ext>
            </a:extLst>
          </p:cNvPr>
          <p:cNvSpPr/>
          <p:nvPr/>
        </p:nvSpPr>
        <p:spPr>
          <a:xfrm>
            <a:off x="6576405" y="2112524"/>
            <a:ext cx="993492" cy="45815"/>
          </a:xfrm>
          <a:custGeom>
            <a:avLst/>
            <a:gdLst>
              <a:gd name="connsiteX0" fmla="*/ 0 w 993492"/>
              <a:gd name="connsiteY0" fmla="*/ 0 h 45815"/>
              <a:gd name="connsiteX1" fmla="*/ 993492 w 993492"/>
              <a:gd name="connsiteY1" fmla="*/ 0 h 45815"/>
              <a:gd name="connsiteX2" fmla="*/ 993492 w 993492"/>
              <a:gd name="connsiteY2" fmla="*/ 45815 h 45815"/>
              <a:gd name="connsiteX3" fmla="*/ 0 w 993492"/>
              <a:gd name="connsiteY3" fmla="*/ 45815 h 45815"/>
            </a:gdLst>
            <a:ahLst/>
            <a:cxnLst>
              <a:cxn ang="0">
                <a:pos x="connsiteX0" y="connsiteY0"/>
              </a:cxn>
              <a:cxn ang="0">
                <a:pos x="connsiteX1" y="connsiteY1"/>
              </a:cxn>
              <a:cxn ang="0">
                <a:pos x="connsiteX2" y="connsiteY2"/>
              </a:cxn>
              <a:cxn ang="0">
                <a:pos x="connsiteX3" y="connsiteY3"/>
              </a:cxn>
            </a:cxnLst>
            <a:rect l="l" t="t" r="r" b="b"/>
            <a:pathLst>
              <a:path w="993492" h="45815">
                <a:moveTo>
                  <a:pt x="0" y="0"/>
                </a:moveTo>
                <a:lnTo>
                  <a:pt x="993492" y="0"/>
                </a:lnTo>
                <a:lnTo>
                  <a:pt x="993492"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193" name="Freeform 192">
            <a:extLst>
              <a:ext uri="{FF2B5EF4-FFF2-40B4-BE49-F238E27FC236}">
                <a16:creationId xmlns:a16="http://schemas.microsoft.com/office/drawing/2014/main" id="{B076EA32-2818-5198-5E17-2F7106EF664D}"/>
              </a:ext>
            </a:extLst>
          </p:cNvPr>
          <p:cNvSpPr/>
          <p:nvPr/>
        </p:nvSpPr>
        <p:spPr>
          <a:xfrm>
            <a:off x="6576405" y="2167399"/>
            <a:ext cx="984566" cy="45815"/>
          </a:xfrm>
          <a:custGeom>
            <a:avLst/>
            <a:gdLst>
              <a:gd name="connsiteX0" fmla="*/ 0 w 984566"/>
              <a:gd name="connsiteY0" fmla="*/ 0 h 45815"/>
              <a:gd name="connsiteX1" fmla="*/ 984566 w 984566"/>
              <a:gd name="connsiteY1" fmla="*/ 0 h 45815"/>
              <a:gd name="connsiteX2" fmla="*/ 984566 w 984566"/>
              <a:gd name="connsiteY2" fmla="*/ 45815 h 45815"/>
              <a:gd name="connsiteX3" fmla="*/ 0 w 984566"/>
              <a:gd name="connsiteY3" fmla="*/ 45815 h 45815"/>
            </a:gdLst>
            <a:ahLst/>
            <a:cxnLst>
              <a:cxn ang="0">
                <a:pos x="connsiteX0" y="connsiteY0"/>
              </a:cxn>
              <a:cxn ang="0">
                <a:pos x="connsiteX1" y="connsiteY1"/>
              </a:cxn>
              <a:cxn ang="0">
                <a:pos x="connsiteX2" y="connsiteY2"/>
              </a:cxn>
              <a:cxn ang="0">
                <a:pos x="connsiteX3" y="connsiteY3"/>
              </a:cxn>
            </a:cxnLst>
            <a:rect l="l" t="t" r="r" b="b"/>
            <a:pathLst>
              <a:path w="984566" h="45815">
                <a:moveTo>
                  <a:pt x="0" y="0"/>
                </a:moveTo>
                <a:lnTo>
                  <a:pt x="984566" y="0"/>
                </a:lnTo>
                <a:lnTo>
                  <a:pt x="984566" y="45815"/>
                </a:lnTo>
                <a:lnTo>
                  <a:pt x="0" y="45815"/>
                </a:lnTo>
                <a:close/>
              </a:path>
            </a:pathLst>
          </a:custGeom>
          <a:solidFill>
            <a:srgbClr val="E9D0CD"/>
          </a:solidFill>
          <a:ln w="12934" cap="flat">
            <a:noFill/>
            <a:prstDash val="solid"/>
            <a:miter/>
          </a:ln>
        </p:spPr>
        <p:txBody>
          <a:bodyPr rtlCol="0" anchor="ctr"/>
          <a:lstStyle/>
          <a:p>
            <a:endParaRPr lang="en-GB" noProof="0" dirty="0"/>
          </a:p>
        </p:txBody>
      </p:sp>
      <p:sp>
        <p:nvSpPr>
          <p:cNvPr id="194" name="Freeform 193">
            <a:extLst>
              <a:ext uri="{FF2B5EF4-FFF2-40B4-BE49-F238E27FC236}">
                <a16:creationId xmlns:a16="http://schemas.microsoft.com/office/drawing/2014/main" id="{58AC11A4-4AB2-EA31-02D7-C41F84BF1C44}"/>
              </a:ext>
            </a:extLst>
          </p:cNvPr>
          <p:cNvSpPr/>
          <p:nvPr/>
        </p:nvSpPr>
        <p:spPr>
          <a:xfrm>
            <a:off x="6576405" y="2222274"/>
            <a:ext cx="955718" cy="45815"/>
          </a:xfrm>
          <a:custGeom>
            <a:avLst/>
            <a:gdLst>
              <a:gd name="connsiteX0" fmla="*/ 0 w 955718"/>
              <a:gd name="connsiteY0" fmla="*/ 0 h 45815"/>
              <a:gd name="connsiteX1" fmla="*/ 955719 w 955718"/>
              <a:gd name="connsiteY1" fmla="*/ 0 h 45815"/>
              <a:gd name="connsiteX2" fmla="*/ 955719 w 955718"/>
              <a:gd name="connsiteY2" fmla="*/ 45815 h 45815"/>
              <a:gd name="connsiteX3" fmla="*/ 0 w 955718"/>
              <a:gd name="connsiteY3" fmla="*/ 45815 h 45815"/>
            </a:gdLst>
            <a:ahLst/>
            <a:cxnLst>
              <a:cxn ang="0">
                <a:pos x="connsiteX0" y="connsiteY0"/>
              </a:cxn>
              <a:cxn ang="0">
                <a:pos x="connsiteX1" y="connsiteY1"/>
              </a:cxn>
              <a:cxn ang="0">
                <a:pos x="connsiteX2" y="connsiteY2"/>
              </a:cxn>
              <a:cxn ang="0">
                <a:pos x="connsiteX3" y="connsiteY3"/>
              </a:cxn>
            </a:cxnLst>
            <a:rect l="l" t="t" r="r" b="b"/>
            <a:pathLst>
              <a:path w="955718" h="45815">
                <a:moveTo>
                  <a:pt x="0" y="0"/>
                </a:moveTo>
                <a:lnTo>
                  <a:pt x="955719" y="0"/>
                </a:lnTo>
                <a:lnTo>
                  <a:pt x="955719"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195" name="Freeform 194">
            <a:extLst>
              <a:ext uri="{FF2B5EF4-FFF2-40B4-BE49-F238E27FC236}">
                <a16:creationId xmlns:a16="http://schemas.microsoft.com/office/drawing/2014/main" id="{25850609-142F-6CF1-9D79-58186B4BA279}"/>
              </a:ext>
            </a:extLst>
          </p:cNvPr>
          <p:cNvSpPr/>
          <p:nvPr/>
        </p:nvSpPr>
        <p:spPr>
          <a:xfrm>
            <a:off x="6576405" y="2277149"/>
            <a:ext cx="888192" cy="45815"/>
          </a:xfrm>
          <a:custGeom>
            <a:avLst/>
            <a:gdLst>
              <a:gd name="connsiteX0" fmla="*/ 0 w 888192"/>
              <a:gd name="connsiteY0" fmla="*/ 0 h 45815"/>
              <a:gd name="connsiteX1" fmla="*/ 888193 w 888192"/>
              <a:gd name="connsiteY1" fmla="*/ 0 h 45815"/>
              <a:gd name="connsiteX2" fmla="*/ 888193 w 888192"/>
              <a:gd name="connsiteY2" fmla="*/ 45815 h 45815"/>
              <a:gd name="connsiteX3" fmla="*/ 0 w 888192"/>
              <a:gd name="connsiteY3" fmla="*/ 45815 h 45815"/>
            </a:gdLst>
            <a:ahLst/>
            <a:cxnLst>
              <a:cxn ang="0">
                <a:pos x="connsiteX0" y="connsiteY0"/>
              </a:cxn>
              <a:cxn ang="0">
                <a:pos x="connsiteX1" y="connsiteY1"/>
              </a:cxn>
              <a:cxn ang="0">
                <a:pos x="connsiteX2" y="connsiteY2"/>
              </a:cxn>
              <a:cxn ang="0">
                <a:pos x="connsiteX3" y="connsiteY3"/>
              </a:cxn>
            </a:cxnLst>
            <a:rect l="l" t="t" r="r" b="b"/>
            <a:pathLst>
              <a:path w="888192" h="45815">
                <a:moveTo>
                  <a:pt x="0" y="0"/>
                </a:moveTo>
                <a:lnTo>
                  <a:pt x="888193" y="0"/>
                </a:lnTo>
                <a:lnTo>
                  <a:pt x="888193" y="45815"/>
                </a:lnTo>
                <a:lnTo>
                  <a:pt x="0" y="45815"/>
                </a:lnTo>
                <a:close/>
              </a:path>
            </a:pathLst>
          </a:custGeom>
          <a:solidFill>
            <a:srgbClr val="E9D0CD"/>
          </a:solidFill>
          <a:ln w="12934" cap="flat">
            <a:noFill/>
            <a:prstDash val="solid"/>
            <a:miter/>
          </a:ln>
        </p:spPr>
        <p:txBody>
          <a:bodyPr rtlCol="0" anchor="ctr"/>
          <a:lstStyle/>
          <a:p>
            <a:endParaRPr lang="en-GB" noProof="0" dirty="0"/>
          </a:p>
        </p:txBody>
      </p:sp>
      <p:sp>
        <p:nvSpPr>
          <p:cNvPr id="196" name="Freeform 195">
            <a:extLst>
              <a:ext uri="{FF2B5EF4-FFF2-40B4-BE49-F238E27FC236}">
                <a16:creationId xmlns:a16="http://schemas.microsoft.com/office/drawing/2014/main" id="{76D5718B-BFE6-2758-D8CE-53F356E53A47}"/>
              </a:ext>
            </a:extLst>
          </p:cNvPr>
          <p:cNvSpPr/>
          <p:nvPr/>
        </p:nvSpPr>
        <p:spPr>
          <a:xfrm>
            <a:off x="6576405" y="2332024"/>
            <a:ext cx="857792" cy="45815"/>
          </a:xfrm>
          <a:custGeom>
            <a:avLst/>
            <a:gdLst>
              <a:gd name="connsiteX0" fmla="*/ 0 w 857792"/>
              <a:gd name="connsiteY0" fmla="*/ 0 h 45815"/>
              <a:gd name="connsiteX1" fmla="*/ 857793 w 857792"/>
              <a:gd name="connsiteY1" fmla="*/ 0 h 45815"/>
              <a:gd name="connsiteX2" fmla="*/ 857793 w 857792"/>
              <a:gd name="connsiteY2" fmla="*/ 45815 h 45815"/>
              <a:gd name="connsiteX3" fmla="*/ 0 w 857792"/>
              <a:gd name="connsiteY3" fmla="*/ 45815 h 45815"/>
            </a:gdLst>
            <a:ahLst/>
            <a:cxnLst>
              <a:cxn ang="0">
                <a:pos x="connsiteX0" y="connsiteY0"/>
              </a:cxn>
              <a:cxn ang="0">
                <a:pos x="connsiteX1" y="connsiteY1"/>
              </a:cxn>
              <a:cxn ang="0">
                <a:pos x="connsiteX2" y="connsiteY2"/>
              </a:cxn>
              <a:cxn ang="0">
                <a:pos x="connsiteX3" y="connsiteY3"/>
              </a:cxn>
            </a:cxnLst>
            <a:rect l="l" t="t" r="r" b="b"/>
            <a:pathLst>
              <a:path w="857792" h="45815">
                <a:moveTo>
                  <a:pt x="0" y="0"/>
                </a:moveTo>
                <a:lnTo>
                  <a:pt x="857793" y="0"/>
                </a:lnTo>
                <a:lnTo>
                  <a:pt x="857793"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197" name="Freeform 196">
            <a:extLst>
              <a:ext uri="{FF2B5EF4-FFF2-40B4-BE49-F238E27FC236}">
                <a16:creationId xmlns:a16="http://schemas.microsoft.com/office/drawing/2014/main" id="{AF23CA71-AAF2-2EF0-BA5C-E929037A2F33}"/>
              </a:ext>
            </a:extLst>
          </p:cNvPr>
          <p:cNvSpPr/>
          <p:nvPr/>
        </p:nvSpPr>
        <p:spPr>
          <a:xfrm>
            <a:off x="6576405" y="2387546"/>
            <a:ext cx="833860" cy="45815"/>
          </a:xfrm>
          <a:custGeom>
            <a:avLst/>
            <a:gdLst>
              <a:gd name="connsiteX0" fmla="*/ 0 w 833860"/>
              <a:gd name="connsiteY0" fmla="*/ 0 h 45815"/>
              <a:gd name="connsiteX1" fmla="*/ 833861 w 833860"/>
              <a:gd name="connsiteY1" fmla="*/ 0 h 45815"/>
              <a:gd name="connsiteX2" fmla="*/ 833861 w 833860"/>
              <a:gd name="connsiteY2" fmla="*/ 45815 h 45815"/>
              <a:gd name="connsiteX3" fmla="*/ 0 w 833860"/>
              <a:gd name="connsiteY3" fmla="*/ 45815 h 45815"/>
            </a:gdLst>
            <a:ahLst/>
            <a:cxnLst>
              <a:cxn ang="0">
                <a:pos x="connsiteX0" y="connsiteY0"/>
              </a:cxn>
              <a:cxn ang="0">
                <a:pos x="connsiteX1" y="connsiteY1"/>
              </a:cxn>
              <a:cxn ang="0">
                <a:pos x="connsiteX2" y="connsiteY2"/>
              </a:cxn>
              <a:cxn ang="0">
                <a:pos x="connsiteX3" y="connsiteY3"/>
              </a:cxn>
            </a:cxnLst>
            <a:rect l="l" t="t" r="r" b="b"/>
            <a:pathLst>
              <a:path w="833860" h="45815">
                <a:moveTo>
                  <a:pt x="0" y="0"/>
                </a:moveTo>
                <a:lnTo>
                  <a:pt x="833861" y="0"/>
                </a:lnTo>
                <a:lnTo>
                  <a:pt x="833861"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198" name="Freeform 197">
            <a:extLst>
              <a:ext uri="{FF2B5EF4-FFF2-40B4-BE49-F238E27FC236}">
                <a16:creationId xmlns:a16="http://schemas.microsoft.com/office/drawing/2014/main" id="{C2E60D12-AB8C-D5EC-F629-3AD72B944248}"/>
              </a:ext>
            </a:extLst>
          </p:cNvPr>
          <p:cNvSpPr/>
          <p:nvPr/>
        </p:nvSpPr>
        <p:spPr>
          <a:xfrm>
            <a:off x="6576405" y="2442421"/>
            <a:ext cx="826099" cy="45815"/>
          </a:xfrm>
          <a:custGeom>
            <a:avLst/>
            <a:gdLst>
              <a:gd name="connsiteX0" fmla="*/ 0 w 826099"/>
              <a:gd name="connsiteY0" fmla="*/ 0 h 45815"/>
              <a:gd name="connsiteX1" fmla="*/ 826099 w 826099"/>
              <a:gd name="connsiteY1" fmla="*/ 0 h 45815"/>
              <a:gd name="connsiteX2" fmla="*/ 826099 w 826099"/>
              <a:gd name="connsiteY2" fmla="*/ 45815 h 45815"/>
              <a:gd name="connsiteX3" fmla="*/ 0 w 826099"/>
              <a:gd name="connsiteY3" fmla="*/ 45815 h 45815"/>
            </a:gdLst>
            <a:ahLst/>
            <a:cxnLst>
              <a:cxn ang="0">
                <a:pos x="connsiteX0" y="connsiteY0"/>
              </a:cxn>
              <a:cxn ang="0">
                <a:pos x="connsiteX1" y="connsiteY1"/>
              </a:cxn>
              <a:cxn ang="0">
                <a:pos x="connsiteX2" y="connsiteY2"/>
              </a:cxn>
              <a:cxn ang="0">
                <a:pos x="connsiteX3" y="connsiteY3"/>
              </a:cxn>
            </a:cxnLst>
            <a:rect l="l" t="t" r="r" b="b"/>
            <a:pathLst>
              <a:path w="826099" h="45815">
                <a:moveTo>
                  <a:pt x="0" y="0"/>
                </a:moveTo>
                <a:lnTo>
                  <a:pt x="826099" y="0"/>
                </a:lnTo>
                <a:lnTo>
                  <a:pt x="826099"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199" name="Freeform 198">
            <a:extLst>
              <a:ext uri="{FF2B5EF4-FFF2-40B4-BE49-F238E27FC236}">
                <a16:creationId xmlns:a16="http://schemas.microsoft.com/office/drawing/2014/main" id="{248F6600-3588-9319-0EA5-C148A94AD8D4}"/>
              </a:ext>
            </a:extLst>
          </p:cNvPr>
          <p:cNvSpPr/>
          <p:nvPr/>
        </p:nvSpPr>
        <p:spPr>
          <a:xfrm>
            <a:off x="6576405" y="2497296"/>
            <a:ext cx="820407" cy="45815"/>
          </a:xfrm>
          <a:custGeom>
            <a:avLst/>
            <a:gdLst>
              <a:gd name="connsiteX0" fmla="*/ 0 w 820407"/>
              <a:gd name="connsiteY0" fmla="*/ 0 h 45815"/>
              <a:gd name="connsiteX1" fmla="*/ 820408 w 820407"/>
              <a:gd name="connsiteY1" fmla="*/ 0 h 45815"/>
              <a:gd name="connsiteX2" fmla="*/ 820408 w 820407"/>
              <a:gd name="connsiteY2" fmla="*/ 45815 h 45815"/>
              <a:gd name="connsiteX3" fmla="*/ 0 w 820407"/>
              <a:gd name="connsiteY3" fmla="*/ 45815 h 45815"/>
            </a:gdLst>
            <a:ahLst/>
            <a:cxnLst>
              <a:cxn ang="0">
                <a:pos x="connsiteX0" y="connsiteY0"/>
              </a:cxn>
              <a:cxn ang="0">
                <a:pos x="connsiteX1" y="connsiteY1"/>
              </a:cxn>
              <a:cxn ang="0">
                <a:pos x="connsiteX2" y="connsiteY2"/>
              </a:cxn>
              <a:cxn ang="0">
                <a:pos x="connsiteX3" y="connsiteY3"/>
              </a:cxn>
            </a:cxnLst>
            <a:rect l="l" t="t" r="r" b="b"/>
            <a:pathLst>
              <a:path w="820407" h="45815">
                <a:moveTo>
                  <a:pt x="0" y="0"/>
                </a:moveTo>
                <a:lnTo>
                  <a:pt x="820408" y="0"/>
                </a:lnTo>
                <a:lnTo>
                  <a:pt x="820408"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00" name="Freeform 199">
            <a:extLst>
              <a:ext uri="{FF2B5EF4-FFF2-40B4-BE49-F238E27FC236}">
                <a16:creationId xmlns:a16="http://schemas.microsoft.com/office/drawing/2014/main" id="{B6E980DC-2667-02C0-055F-7401CED2C1A9}"/>
              </a:ext>
            </a:extLst>
          </p:cNvPr>
          <p:cNvSpPr/>
          <p:nvPr/>
        </p:nvSpPr>
        <p:spPr>
          <a:xfrm>
            <a:off x="6576405" y="2552170"/>
            <a:ext cx="817302" cy="45815"/>
          </a:xfrm>
          <a:custGeom>
            <a:avLst/>
            <a:gdLst>
              <a:gd name="connsiteX0" fmla="*/ 0 w 817302"/>
              <a:gd name="connsiteY0" fmla="*/ 0 h 45815"/>
              <a:gd name="connsiteX1" fmla="*/ 817303 w 817302"/>
              <a:gd name="connsiteY1" fmla="*/ 0 h 45815"/>
              <a:gd name="connsiteX2" fmla="*/ 817303 w 817302"/>
              <a:gd name="connsiteY2" fmla="*/ 45815 h 45815"/>
              <a:gd name="connsiteX3" fmla="*/ 0 w 817302"/>
              <a:gd name="connsiteY3" fmla="*/ 45815 h 45815"/>
            </a:gdLst>
            <a:ahLst/>
            <a:cxnLst>
              <a:cxn ang="0">
                <a:pos x="connsiteX0" y="connsiteY0"/>
              </a:cxn>
              <a:cxn ang="0">
                <a:pos x="connsiteX1" y="connsiteY1"/>
              </a:cxn>
              <a:cxn ang="0">
                <a:pos x="connsiteX2" y="connsiteY2"/>
              </a:cxn>
              <a:cxn ang="0">
                <a:pos x="connsiteX3" y="connsiteY3"/>
              </a:cxn>
            </a:cxnLst>
            <a:rect l="l" t="t" r="r" b="b"/>
            <a:pathLst>
              <a:path w="817302" h="45815">
                <a:moveTo>
                  <a:pt x="0" y="0"/>
                </a:moveTo>
                <a:lnTo>
                  <a:pt x="817303" y="0"/>
                </a:lnTo>
                <a:lnTo>
                  <a:pt x="817303"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01" name="Freeform 200">
            <a:extLst>
              <a:ext uri="{FF2B5EF4-FFF2-40B4-BE49-F238E27FC236}">
                <a16:creationId xmlns:a16="http://schemas.microsoft.com/office/drawing/2014/main" id="{233F5F94-EEEB-9428-8F67-D9F3B4B93646}"/>
              </a:ext>
            </a:extLst>
          </p:cNvPr>
          <p:cNvSpPr/>
          <p:nvPr/>
        </p:nvSpPr>
        <p:spPr>
          <a:xfrm>
            <a:off x="6576405" y="2607175"/>
            <a:ext cx="812128" cy="45815"/>
          </a:xfrm>
          <a:custGeom>
            <a:avLst/>
            <a:gdLst>
              <a:gd name="connsiteX0" fmla="*/ 0 w 812128"/>
              <a:gd name="connsiteY0" fmla="*/ 0 h 45815"/>
              <a:gd name="connsiteX1" fmla="*/ 812128 w 812128"/>
              <a:gd name="connsiteY1" fmla="*/ 0 h 45815"/>
              <a:gd name="connsiteX2" fmla="*/ 812128 w 812128"/>
              <a:gd name="connsiteY2" fmla="*/ 45815 h 45815"/>
              <a:gd name="connsiteX3" fmla="*/ 0 w 812128"/>
              <a:gd name="connsiteY3" fmla="*/ 45815 h 45815"/>
            </a:gdLst>
            <a:ahLst/>
            <a:cxnLst>
              <a:cxn ang="0">
                <a:pos x="connsiteX0" y="connsiteY0"/>
              </a:cxn>
              <a:cxn ang="0">
                <a:pos x="connsiteX1" y="connsiteY1"/>
              </a:cxn>
              <a:cxn ang="0">
                <a:pos x="connsiteX2" y="connsiteY2"/>
              </a:cxn>
              <a:cxn ang="0">
                <a:pos x="connsiteX3" y="connsiteY3"/>
              </a:cxn>
            </a:cxnLst>
            <a:rect l="l" t="t" r="r" b="b"/>
            <a:pathLst>
              <a:path w="812128" h="45815">
                <a:moveTo>
                  <a:pt x="0" y="0"/>
                </a:moveTo>
                <a:lnTo>
                  <a:pt x="812128" y="0"/>
                </a:lnTo>
                <a:lnTo>
                  <a:pt x="812128" y="45815"/>
                </a:lnTo>
                <a:lnTo>
                  <a:pt x="0" y="45815"/>
                </a:lnTo>
                <a:close/>
              </a:path>
            </a:pathLst>
          </a:custGeom>
          <a:solidFill>
            <a:srgbClr val="E9D0CD"/>
          </a:solidFill>
          <a:ln w="12934" cap="flat">
            <a:noFill/>
            <a:prstDash val="solid"/>
            <a:miter/>
          </a:ln>
        </p:spPr>
        <p:txBody>
          <a:bodyPr rtlCol="0" anchor="ctr"/>
          <a:lstStyle/>
          <a:p>
            <a:endParaRPr lang="en-GB" noProof="0" dirty="0"/>
          </a:p>
        </p:txBody>
      </p:sp>
      <p:sp>
        <p:nvSpPr>
          <p:cNvPr id="202" name="Freeform 201">
            <a:extLst>
              <a:ext uri="{FF2B5EF4-FFF2-40B4-BE49-F238E27FC236}">
                <a16:creationId xmlns:a16="http://schemas.microsoft.com/office/drawing/2014/main" id="{4CF10BDD-377B-BF43-9044-D9D7EDDF5188}"/>
              </a:ext>
            </a:extLst>
          </p:cNvPr>
          <p:cNvSpPr/>
          <p:nvPr/>
        </p:nvSpPr>
        <p:spPr>
          <a:xfrm>
            <a:off x="6576664" y="2662050"/>
            <a:ext cx="759866" cy="45815"/>
          </a:xfrm>
          <a:custGeom>
            <a:avLst/>
            <a:gdLst>
              <a:gd name="connsiteX0" fmla="*/ 0 w 759866"/>
              <a:gd name="connsiteY0" fmla="*/ 0 h 45815"/>
              <a:gd name="connsiteX1" fmla="*/ 759866 w 759866"/>
              <a:gd name="connsiteY1" fmla="*/ 0 h 45815"/>
              <a:gd name="connsiteX2" fmla="*/ 759866 w 759866"/>
              <a:gd name="connsiteY2" fmla="*/ 45815 h 45815"/>
              <a:gd name="connsiteX3" fmla="*/ 0 w 759866"/>
              <a:gd name="connsiteY3" fmla="*/ 45815 h 45815"/>
            </a:gdLst>
            <a:ahLst/>
            <a:cxnLst>
              <a:cxn ang="0">
                <a:pos x="connsiteX0" y="connsiteY0"/>
              </a:cxn>
              <a:cxn ang="0">
                <a:pos x="connsiteX1" y="connsiteY1"/>
              </a:cxn>
              <a:cxn ang="0">
                <a:pos x="connsiteX2" y="connsiteY2"/>
              </a:cxn>
              <a:cxn ang="0">
                <a:pos x="connsiteX3" y="connsiteY3"/>
              </a:cxn>
            </a:cxnLst>
            <a:rect l="l" t="t" r="r" b="b"/>
            <a:pathLst>
              <a:path w="759866" h="45815">
                <a:moveTo>
                  <a:pt x="0" y="0"/>
                </a:moveTo>
                <a:lnTo>
                  <a:pt x="759866" y="0"/>
                </a:lnTo>
                <a:lnTo>
                  <a:pt x="759866"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03" name="Freeform 202">
            <a:extLst>
              <a:ext uri="{FF2B5EF4-FFF2-40B4-BE49-F238E27FC236}">
                <a16:creationId xmlns:a16="http://schemas.microsoft.com/office/drawing/2014/main" id="{60806844-F48B-0966-5F6C-A301D3907333}"/>
              </a:ext>
            </a:extLst>
          </p:cNvPr>
          <p:cNvSpPr/>
          <p:nvPr/>
        </p:nvSpPr>
        <p:spPr>
          <a:xfrm>
            <a:off x="6576405" y="2716925"/>
            <a:ext cx="757149" cy="45815"/>
          </a:xfrm>
          <a:custGeom>
            <a:avLst/>
            <a:gdLst>
              <a:gd name="connsiteX0" fmla="*/ 0 w 757149"/>
              <a:gd name="connsiteY0" fmla="*/ 0 h 45815"/>
              <a:gd name="connsiteX1" fmla="*/ 757150 w 757149"/>
              <a:gd name="connsiteY1" fmla="*/ 0 h 45815"/>
              <a:gd name="connsiteX2" fmla="*/ 757150 w 757149"/>
              <a:gd name="connsiteY2" fmla="*/ 45815 h 45815"/>
              <a:gd name="connsiteX3" fmla="*/ 0 w 757149"/>
              <a:gd name="connsiteY3" fmla="*/ 45815 h 45815"/>
            </a:gdLst>
            <a:ahLst/>
            <a:cxnLst>
              <a:cxn ang="0">
                <a:pos x="connsiteX0" y="connsiteY0"/>
              </a:cxn>
              <a:cxn ang="0">
                <a:pos x="connsiteX1" y="connsiteY1"/>
              </a:cxn>
              <a:cxn ang="0">
                <a:pos x="connsiteX2" y="connsiteY2"/>
              </a:cxn>
              <a:cxn ang="0">
                <a:pos x="connsiteX3" y="connsiteY3"/>
              </a:cxn>
            </a:cxnLst>
            <a:rect l="l" t="t" r="r" b="b"/>
            <a:pathLst>
              <a:path w="757149" h="45815">
                <a:moveTo>
                  <a:pt x="0" y="0"/>
                </a:moveTo>
                <a:lnTo>
                  <a:pt x="757150" y="0"/>
                </a:lnTo>
                <a:lnTo>
                  <a:pt x="757150"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04" name="Freeform 203">
            <a:extLst>
              <a:ext uri="{FF2B5EF4-FFF2-40B4-BE49-F238E27FC236}">
                <a16:creationId xmlns:a16="http://schemas.microsoft.com/office/drawing/2014/main" id="{FFFE4F20-25D3-F5C6-5690-7148701C0C93}"/>
              </a:ext>
            </a:extLst>
          </p:cNvPr>
          <p:cNvSpPr/>
          <p:nvPr/>
        </p:nvSpPr>
        <p:spPr>
          <a:xfrm>
            <a:off x="6576405" y="2771800"/>
            <a:ext cx="695962" cy="45815"/>
          </a:xfrm>
          <a:custGeom>
            <a:avLst/>
            <a:gdLst>
              <a:gd name="connsiteX0" fmla="*/ 0 w 695962"/>
              <a:gd name="connsiteY0" fmla="*/ 0 h 45815"/>
              <a:gd name="connsiteX1" fmla="*/ 695962 w 695962"/>
              <a:gd name="connsiteY1" fmla="*/ 0 h 45815"/>
              <a:gd name="connsiteX2" fmla="*/ 695962 w 695962"/>
              <a:gd name="connsiteY2" fmla="*/ 45815 h 45815"/>
              <a:gd name="connsiteX3" fmla="*/ 0 w 695962"/>
              <a:gd name="connsiteY3" fmla="*/ 45815 h 45815"/>
            </a:gdLst>
            <a:ahLst/>
            <a:cxnLst>
              <a:cxn ang="0">
                <a:pos x="connsiteX0" y="connsiteY0"/>
              </a:cxn>
              <a:cxn ang="0">
                <a:pos x="connsiteX1" y="connsiteY1"/>
              </a:cxn>
              <a:cxn ang="0">
                <a:pos x="connsiteX2" y="connsiteY2"/>
              </a:cxn>
              <a:cxn ang="0">
                <a:pos x="connsiteX3" y="connsiteY3"/>
              </a:cxn>
            </a:cxnLst>
            <a:rect l="l" t="t" r="r" b="b"/>
            <a:pathLst>
              <a:path w="695962" h="45815">
                <a:moveTo>
                  <a:pt x="0" y="0"/>
                </a:moveTo>
                <a:lnTo>
                  <a:pt x="695962" y="0"/>
                </a:lnTo>
                <a:lnTo>
                  <a:pt x="695962"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05" name="Freeform 204">
            <a:extLst>
              <a:ext uri="{FF2B5EF4-FFF2-40B4-BE49-F238E27FC236}">
                <a16:creationId xmlns:a16="http://schemas.microsoft.com/office/drawing/2014/main" id="{3E66350E-D25B-6075-7848-02B28E19FEE0}"/>
              </a:ext>
            </a:extLst>
          </p:cNvPr>
          <p:cNvSpPr/>
          <p:nvPr/>
        </p:nvSpPr>
        <p:spPr>
          <a:xfrm>
            <a:off x="6576405" y="2826675"/>
            <a:ext cx="691563" cy="45815"/>
          </a:xfrm>
          <a:custGeom>
            <a:avLst/>
            <a:gdLst>
              <a:gd name="connsiteX0" fmla="*/ 0 w 691563"/>
              <a:gd name="connsiteY0" fmla="*/ 0 h 45815"/>
              <a:gd name="connsiteX1" fmla="*/ 691564 w 691563"/>
              <a:gd name="connsiteY1" fmla="*/ 0 h 45815"/>
              <a:gd name="connsiteX2" fmla="*/ 691564 w 691563"/>
              <a:gd name="connsiteY2" fmla="*/ 45815 h 45815"/>
              <a:gd name="connsiteX3" fmla="*/ 0 w 69156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691563" h="45815">
                <a:moveTo>
                  <a:pt x="0" y="0"/>
                </a:moveTo>
                <a:lnTo>
                  <a:pt x="691564" y="0"/>
                </a:lnTo>
                <a:lnTo>
                  <a:pt x="691564"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06" name="Freeform 205">
            <a:extLst>
              <a:ext uri="{FF2B5EF4-FFF2-40B4-BE49-F238E27FC236}">
                <a16:creationId xmlns:a16="http://schemas.microsoft.com/office/drawing/2014/main" id="{0566BA8B-D1FC-A80D-BF19-444E8EA03E76}"/>
              </a:ext>
            </a:extLst>
          </p:cNvPr>
          <p:cNvSpPr/>
          <p:nvPr/>
        </p:nvSpPr>
        <p:spPr>
          <a:xfrm>
            <a:off x="6576405" y="2881549"/>
            <a:ext cx="680438" cy="45815"/>
          </a:xfrm>
          <a:custGeom>
            <a:avLst/>
            <a:gdLst>
              <a:gd name="connsiteX0" fmla="*/ 0 w 680438"/>
              <a:gd name="connsiteY0" fmla="*/ 0 h 45815"/>
              <a:gd name="connsiteX1" fmla="*/ 680439 w 680438"/>
              <a:gd name="connsiteY1" fmla="*/ 0 h 45815"/>
              <a:gd name="connsiteX2" fmla="*/ 680439 w 680438"/>
              <a:gd name="connsiteY2" fmla="*/ 45815 h 45815"/>
              <a:gd name="connsiteX3" fmla="*/ 0 w 680438"/>
              <a:gd name="connsiteY3" fmla="*/ 45815 h 45815"/>
            </a:gdLst>
            <a:ahLst/>
            <a:cxnLst>
              <a:cxn ang="0">
                <a:pos x="connsiteX0" y="connsiteY0"/>
              </a:cxn>
              <a:cxn ang="0">
                <a:pos x="connsiteX1" y="connsiteY1"/>
              </a:cxn>
              <a:cxn ang="0">
                <a:pos x="connsiteX2" y="connsiteY2"/>
              </a:cxn>
              <a:cxn ang="0">
                <a:pos x="connsiteX3" y="connsiteY3"/>
              </a:cxn>
            </a:cxnLst>
            <a:rect l="l" t="t" r="r" b="b"/>
            <a:pathLst>
              <a:path w="680438" h="45815">
                <a:moveTo>
                  <a:pt x="0" y="0"/>
                </a:moveTo>
                <a:lnTo>
                  <a:pt x="680439" y="0"/>
                </a:lnTo>
                <a:lnTo>
                  <a:pt x="680439"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07" name="Freeform 206">
            <a:extLst>
              <a:ext uri="{FF2B5EF4-FFF2-40B4-BE49-F238E27FC236}">
                <a16:creationId xmlns:a16="http://schemas.microsoft.com/office/drawing/2014/main" id="{D0180684-2CD7-BBB1-D179-6787F45C1DC6}"/>
              </a:ext>
            </a:extLst>
          </p:cNvPr>
          <p:cNvSpPr/>
          <p:nvPr/>
        </p:nvSpPr>
        <p:spPr>
          <a:xfrm>
            <a:off x="6576405" y="2936554"/>
            <a:ext cx="674358" cy="45815"/>
          </a:xfrm>
          <a:custGeom>
            <a:avLst/>
            <a:gdLst>
              <a:gd name="connsiteX0" fmla="*/ 0 w 674358"/>
              <a:gd name="connsiteY0" fmla="*/ 0 h 45815"/>
              <a:gd name="connsiteX1" fmla="*/ 674359 w 674358"/>
              <a:gd name="connsiteY1" fmla="*/ 0 h 45815"/>
              <a:gd name="connsiteX2" fmla="*/ 674359 w 674358"/>
              <a:gd name="connsiteY2" fmla="*/ 45815 h 45815"/>
              <a:gd name="connsiteX3" fmla="*/ 0 w 674358"/>
              <a:gd name="connsiteY3" fmla="*/ 45815 h 45815"/>
            </a:gdLst>
            <a:ahLst/>
            <a:cxnLst>
              <a:cxn ang="0">
                <a:pos x="connsiteX0" y="connsiteY0"/>
              </a:cxn>
              <a:cxn ang="0">
                <a:pos x="connsiteX1" y="connsiteY1"/>
              </a:cxn>
              <a:cxn ang="0">
                <a:pos x="connsiteX2" y="connsiteY2"/>
              </a:cxn>
              <a:cxn ang="0">
                <a:pos x="connsiteX3" y="connsiteY3"/>
              </a:cxn>
            </a:cxnLst>
            <a:rect l="l" t="t" r="r" b="b"/>
            <a:pathLst>
              <a:path w="674358" h="45815">
                <a:moveTo>
                  <a:pt x="0" y="0"/>
                </a:moveTo>
                <a:lnTo>
                  <a:pt x="674359" y="0"/>
                </a:lnTo>
                <a:lnTo>
                  <a:pt x="674359"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08" name="Freeform 207">
            <a:extLst>
              <a:ext uri="{FF2B5EF4-FFF2-40B4-BE49-F238E27FC236}">
                <a16:creationId xmlns:a16="http://schemas.microsoft.com/office/drawing/2014/main" id="{A529CFCE-8DB6-CD58-7B22-B8A32D1F6AEF}"/>
              </a:ext>
            </a:extLst>
          </p:cNvPr>
          <p:cNvSpPr/>
          <p:nvPr/>
        </p:nvSpPr>
        <p:spPr>
          <a:xfrm>
            <a:off x="6576405" y="2991429"/>
            <a:ext cx="674746" cy="45815"/>
          </a:xfrm>
          <a:custGeom>
            <a:avLst/>
            <a:gdLst>
              <a:gd name="connsiteX0" fmla="*/ 0 w 674746"/>
              <a:gd name="connsiteY0" fmla="*/ 0 h 45815"/>
              <a:gd name="connsiteX1" fmla="*/ 674747 w 674746"/>
              <a:gd name="connsiteY1" fmla="*/ 0 h 45815"/>
              <a:gd name="connsiteX2" fmla="*/ 674747 w 674746"/>
              <a:gd name="connsiteY2" fmla="*/ 45815 h 45815"/>
              <a:gd name="connsiteX3" fmla="*/ 0 w 674746"/>
              <a:gd name="connsiteY3" fmla="*/ 45815 h 45815"/>
            </a:gdLst>
            <a:ahLst/>
            <a:cxnLst>
              <a:cxn ang="0">
                <a:pos x="connsiteX0" y="connsiteY0"/>
              </a:cxn>
              <a:cxn ang="0">
                <a:pos x="connsiteX1" y="connsiteY1"/>
              </a:cxn>
              <a:cxn ang="0">
                <a:pos x="connsiteX2" y="connsiteY2"/>
              </a:cxn>
              <a:cxn ang="0">
                <a:pos x="connsiteX3" y="connsiteY3"/>
              </a:cxn>
            </a:cxnLst>
            <a:rect l="l" t="t" r="r" b="b"/>
            <a:pathLst>
              <a:path w="674746" h="45815">
                <a:moveTo>
                  <a:pt x="0" y="0"/>
                </a:moveTo>
                <a:lnTo>
                  <a:pt x="674747" y="0"/>
                </a:lnTo>
                <a:lnTo>
                  <a:pt x="674747"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09" name="Freeform 208">
            <a:extLst>
              <a:ext uri="{FF2B5EF4-FFF2-40B4-BE49-F238E27FC236}">
                <a16:creationId xmlns:a16="http://schemas.microsoft.com/office/drawing/2014/main" id="{8D065A2B-2E2C-BFF1-EDB1-B044BD9C944B}"/>
              </a:ext>
            </a:extLst>
          </p:cNvPr>
          <p:cNvSpPr/>
          <p:nvPr/>
        </p:nvSpPr>
        <p:spPr>
          <a:xfrm>
            <a:off x="6576405" y="3046821"/>
            <a:ext cx="629211" cy="45815"/>
          </a:xfrm>
          <a:custGeom>
            <a:avLst/>
            <a:gdLst>
              <a:gd name="connsiteX0" fmla="*/ 0 w 629211"/>
              <a:gd name="connsiteY0" fmla="*/ 0 h 45815"/>
              <a:gd name="connsiteX1" fmla="*/ 629212 w 629211"/>
              <a:gd name="connsiteY1" fmla="*/ 0 h 45815"/>
              <a:gd name="connsiteX2" fmla="*/ 629212 w 629211"/>
              <a:gd name="connsiteY2" fmla="*/ 45815 h 45815"/>
              <a:gd name="connsiteX3" fmla="*/ 0 w 629211"/>
              <a:gd name="connsiteY3" fmla="*/ 45815 h 45815"/>
            </a:gdLst>
            <a:ahLst/>
            <a:cxnLst>
              <a:cxn ang="0">
                <a:pos x="connsiteX0" y="connsiteY0"/>
              </a:cxn>
              <a:cxn ang="0">
                <a:pos x="connsiteX1" y="connsiteY1"/>
              </a:cxn>
              <a:cxn ang="0">
                <a:pos x="connsiteX2" y="connsiteY2"/>
              </a:cxn>
              <a:cxn ang="0">
                <a:pos x="connsiteX3" y="connsiteY3"/>
              </a:cxn>
            </a:cxnLst>
            <a:rect l="l" t="t" r="r" b="b"/>
            <a:pathLst>
              <a:path w="629211" h="45815">
                <a:moveTo>
                  <a:pt x="0" y="0"/>
                </a:moveTo>
                <a:lnTo>
                  <a:pt x="629212" y="0"/>
                </a:lnTo>
                <a:lnTo>
                  <a:pt x="629212"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10" name="Freeform 209">
            <a:extLst>
              <a:ext uri="{FF2B5EF4-FFF2-40B4-BE49-F238E27FC236}">
                <a16:creationId xmlns:a16="http://schemas.microsoft.com/office/drawing/2014/main" id="{1B8A04C9-493C-F41E-5FF8-4A81E0FB8121}"/>
              </a:ext>
            </a:extLst>
          </p:cNvPr>
          <p:cNvSpPr/>
          <p:nvPr/>
        </p:nvSpPr>
        <p:spPr>
          <a:xfrm>
            <a:off x="6576405" y="3101826"/>
            <a:ext cx="580313" cy="45815"/>
          </a:xfrm>
          <a:custGeom>
            <a:avLst/>
            <a:gdLst>
              <a:gd name="connsiteX0" fmla="*/ 0 w 580313"/>
              <a:gd name="connsiteY0" fmla="*/ 0 h 45815"/>
              <a:gd name="connsiteX1" fmla="*/ 580314 w 580313"/>
              <a:gd name="connsiteY1" fmla="*/ 0 h 45815"/>
              <a:gd name="connsiteX2" fmla="*/ 580314 w 580313"/>
              <a:gd name="connsiteY2" fmla="*/ 45815 h 45815"/>
              <a:gd name="connsiteX3" fmla="*/ 0 w 58031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580313" h="45815">
                <a:moveTo>
                  <a:pt x="0" y="0"/>
                </a:moveTo>
                <a:lnTo>
                  <a:pt x="580314" y="0"/>
                </a:lnTo>
                <a:lnTo>
                  <a:pt x="580314"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11" name="Freeform 210">
            <a:extLst>
              <a:ext uri="{FF2B5EF4-FFF2-40B4-BE49-F238E27FC236}">
                <a16:creationId xmlns:a16="http://schemas.microsoft.com/office/drawing/2014/main" id="{FEA963A4-3C49-B943-B798-9A18DCBF9595}"/>
              </a:ext>
            </a:extLst>
          </p:cNvPr>
          <p:cNvSpPr/>
          <p:nvPr/>
        </p:nvSpPr>
        <p:spPr>
          <a:xfrm>
            <a:off x="6576405" y="3156571"/>
            <a:ext cx="578761" cy="45815"/>
          </a:xfrm>
          <a:custGeom>
            <a:avLst/>
            <a:gdLst>
              <a:gd name="connsiteX0" fmla="*/ 0 w 578761"/>
              <a:gd name="connsiteY0" fmla="*/ 0 h 45815"/>
              <a:gd name="connsiteX1" fmla="*/ 578761 w 578761"/>
              <a:gd name="connsiteY1" fmla="*/ 0 h 45815"/>
              <a:gd name="connsiteX2" fmla="*/ 578761 w 578761"/>
              <a:gd name="connsiteY2" fmla="*/ 45815 h 45815"/>
              <a:gd name="connsiteX3" fmla="*/ 0 w 578761"/>
              <a:gd name="connsiteY3" fmla="*/ 45815 h 45815"/>
            </a:gdLst>
            <a:ahLst/>
            <a:cxnLst>
              <a:cxn ang="0">
                <a:pos x="connsiteX0" y="connsiteY0"/>
              </a:cxn>
              <a:cxn ang="0">
                <a:pos x="connsiteX1" y="connsiteY1"/>
              </a:cxn>
              <a:cxn ang="0">
                <a:pos x="connsiteX2" y="connsiteY2"/>
              </a:cxn>
              <a:cxn ang="0">
                <a:pos x="connsiteX3" y="connsiteY3"/>
              </a:cxn>
            </a:cxnLst>
            <a:rect l="l" t="t" r="r" b="b"/>
            <a:pathLst>
              <a:path w="578761" h="45815">
                <a:moveTo>
                  <a:pt x="0" y="0"/>
                </a:moveTo>
                <a:lnTo>
                  <a:pt x="578761" y="0"/>
                </a:lnTo>
                <a:lnTo>
                  <a:pt x="578761"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12" name="Freeform 211">
            <a:extLst>
              <a:ext uri="{FF2B5EF4-FFF2-40B4-BE49-F238E27FC236}">
                <a16:creationId xmlns:a16="http://schemas.microsoft.com/office/drawing/2014/main" id="{4D8F16A7-42C5-36ED-7721-274FBD5D5022}"/>
              </a:ext>
            </a:extLst>
          </p:cNvPr>
          <p:cNvSpPr/>
          <p:nvPr/>
        </p:nvSpPr>
        <p:spPr>
          <a:xfrm>
            <a:off x="6576405" y="3211576"/>
            <a:ext cx="578372" cy="45815"/>
          </a:xfrm>
          <a:custGeom>
            <a:avLst/>
            <a:gdLst>
              <a:gd name="connsiteX0" fmla="*/ 0 w 578372"/>
              <a:gd name="connsiteY0" fmla="*/ 0 h 45815"/>
              <a:gd name="connsiteX1" fmla="*/ 578373 w 578372"/>
              <a:gd name="connsiteY1" fmla="*/ 0 h 45815"/>
              <a:gd name="connsiteX2" fmla="*/ 578373 w 578372"/>
              <a:gd name="connsiteY2" fmla="*/ 45815 h 45815"/>
              <a:gd name="connsiteX3" fmla="*/ 0 w 578372"/>
              <a:gd name="connsiteY3" fmla="*/ 45815 h 45815"/>
            </a:gdLst>
            <a:ahLst/>
            <a:cxnLst>
              <a:cxn ang="0">
                <a:pos x="connsiteX0" y="connsiteY0"/>
              </a:cxn>
              <a:cxn ang="0">
                <a:pos x="connsiteX1" y="connsiteY1"/>
              </a:cxn>
              <a:cxn ang="0">
                <a:pos x="connsiteX2" y="connsiteY2"/>
              </a:cxn>
              <a:cxn ang="0">
                <a:pos x="connsiteX3" y="connsiteY3"/>
              </a:cxn>
            </a:cxnLst>
            <a:rect l="l" t="t" r="r" b="b"/>
            <a:pathLst>
              <a:path w="578372" h="45815">
                <a:moveTo>
                  <a:pt x="0" y="0"/>
                </a:moveTo>
                <a:lnTo>
                  <a:pt x="578373" y="0"/>
                </a:lnTo>
                <a:lnTo>
                  <a:pt x="578373"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13" name="Freeform 212">
            <a:extLst>
              <a:ext uri="{FF2B5EF4-FFF2-40B4-BE49-F238E27FC236}">
                <a16:creationId xmlns:a16="http://schemas.microsoft.com/office/drawing/2014/main" id="{F837919C-2456-1226-E11E-8F8AB2766870}"/>
              </a:ext>
            </a:extLst>
          </p:cNvPr>
          <p:cNvSpPr/>
          <p:nvPr/>
        </p:nvSpPr>
        <p:spPr>
          <a:xfrm>
            <a:off x="6576405" y="3266450"/>
            <a:ext cx="555476" cy="45815"/>
          </a:xfrm>
          <a:custGeom>
            <a:avLst/>
            <a:gdLst>
              <a:gd name="connsiteX0" fmla="*/ 0 w 555476"/>
              <a:gd name="connsiteY0" fmla="*/ 0 h 45815"/>
              <a:gd name="connsiteX1" fmla="*/ 555476 w 555476"/>
              <a:gd name="connsiteY1" fmla="*/ 0 h 45815"/>
              <a:gd name="connsiteX2" fmla="*/ 555476 w 555476"/>
              <a:gd name="connsiteY2" fmla="*/ 45815 h 45815"/>
              <a:gd name="connsiteX3" fmla="*/ 0 w 555476"/>
              <a:gd name="connsiteY3" fmla="*/ 45815 h 45815"/>
            </a:gdLst>
            <a:ahLst/>
            <a:cxnLst>
              <a:cxn ang="0">
                <a:pos x="connsiteX0" y="connsiteY0"/>
              </a:cxn>
              <a:cxn ang="0">
                <a:pos x="connsiteX1" y="connsiteY1"/>
              </a:cxn>
              <a:cxn ang="0">
                <a:pos x="connsiteX2" y="connsiteY2"/>
              </a:cxn>
              <a:cxn ang="0">
                <a:pos x="connsiteX3" y="connsiteY3"/>
              </a:cxn>
            </a:cxnLst>
            <a:rect l="l" t="t" r="r" b="b"/>
            <a:pathLst>
              <a:path w="555476" h="45815">
                <a:moveTo>
                  <a:pt x="0" y="0"/>
                </a:moveTo>
                <a:lnTo>
                  <a:pt x="555476" y="0"/>
                </a:lnTo>
                <a:lnTo>
                  <a:pt x="555476" y="45815"/>
                </a:lnTo>
                <a:lnTo>
                  <a:pt x="0" y="45815"/>
                </a:lnTo>
                <a:close/>
              </a:path>
            </a:pathLst>
          </a:custGeom>
          <a:solidFill>
            <a:srgbClr val="E9D0CD"/>
          </a:solidFill>
          <a:ln w="12934" cap="flat">
            <a:noFill/>
            <a:prstDash val="solid"/>
            <a:miter/>
          </a:ln>
        </p:spPr>
        <p:txBody>
          <a:bodyPr rtlCol="0" anchor="ctr"/>
          <a:lstStyle/>
          <a:p>
            <a:endParaRPr lang="en-GB" noProof="0" dirty="0"/>
          </a:p>
        </p:txBody>
      </p:sp>
      <p:sp>
        <p:nvSpPr>
          <p:cNvPr id="214" name="Freeform 213">
            <a:extLst>
              <a:ext uri="{FF2B5EF4-FFF2-40B4-BE49-F238E27FC236}">
                <a16:creationId xmlns:a16="http://schemas.microsoft.com/office/drawing/2014/main" id="{E2760D90-3700-8809-AFB3-DDA78CC585A1}"/>
              </a:ext>
            </a:extLst>
          </p:cNvPr>
          <p:cNvSpPr/>
          <p:nvPr/>
        </p:nvSpPr>
        <p:spPr>
          <a:xfrm>
            <a:off x="6576405" y="3321325"/>
            <a:ext cx="552630" cy="45815"/>
          </a:xfrm>
          <a:custGeom>
            <a:avLst/>
            <a:gdLst>
              <a:gd name="connsiteX0" fmla="*/ 0 w 552630"/>
              <a:gd name="connsiteY0" fmla="*/ 0 h 45815"/>
              <a:gd name="connsiteX1" fmla="*/ 552630 w 552630"/>
              <a:gd name="connsiteY1" fmla="*/ 0 h 45815"/>
              <a:gd name="connsiteX2" fmla="*/ 552630 w 552630"/>
              <a:gd name="connsiteY2" fmla="*/ 45815 h 45815"/>
              <a:gd name="connsiteX3" fmla="*/ 0 w 552630"/>
              <a:gd name="connsiteY3" fmla="*/ 45815 h 45815"/>
            </a:gdLst>
            <a:ahLst/>
            <a:cxnLst>
              <a:cxn ang="0">
                <a:pos x="connsiteX0" y="connsiteY0"/>
              </a:cxn>
              <a:cxn ang="0">
                <a:pos x="connsiteX1" y="connsiteY1"/>
              </a:cxn>
              <a:cxn ang="0">
                <a:pos x="connsiteX2" y="connsiteY2"/>
              </a:cxn>
              <a:cxn ang="0">
                <a:pos x="connsiteX3" y="connsiteY3"/>
              </a:cxn>
            </a:cxnLst>
            <a:rect l="l" t="t" r="r" b="b"/>
            <a:pathLst>
              <a:path w="552630" h="45815">
                <a:moveTo>
                  <a:pt x="0" y="0"/>
                </a:moveTo>
                <a:lnTo>
                  <a:pt x="552630" y="0"/>
                </a:lnTo>
                <a:lnTo>
                  <a:pt x="552630" y="45815"/>
                </a:lnTo>
                <a:lnTo>
                  <a:pt x="0" y="45815"/>
                </a:lnTo>
                <a:close/>
              </a:path>
            </a:pathLst>
          </a:custGeom>
          <a:solidFill>
            <a:srgbClr val="E9D0CD"/>
          </a:solidFill>
          <a:ln w="12934" cap="flat">
            <a:noFill/>
            <a:prstDash val="solid"/>
            <a:miter/>
          </a:ln>
        </p:spPr>
        <p:txBody>
          <a:bodyPr rtlCol="0" anchor="ctr"/>
          <a:lstStyle/>
          <a:p>
            <a:endParaRPr lang="en-GB" noProof="0" dirty="0"/>
          </a:p>
        </p:txBody>
      </p:sp>
      <p:sp>
        <p:nvSpPr>
          <p:cNvPr id="215" name="Freeform 214">
            <a:extLst>
              <a:ext uri="{FF2B5EF4-FFF2-40B4-BE49-F238E27FC236}">
                <a16:creationId xmlns:a16="http://schemas.microsoft.com/office/drawing/2014/main" id="{BA717A3B-F363-30F0-B133-104C0910176A}"/>
              </a:ext>
            </a:extLst>
          </p:cNvPr>
          <p:cNvSpPr/>
          <p:nvPr/>
        </p:nvSpPr>
        <p:spPr>
          <a:xfrm>
            <a:off x="6576405" y="3376200"/>
            <a:ext cx="552242" cy="45815"/>
          </a:xfrm>
          <a:custGeom>
            <a:avLst/>
            <a:gdLst>
              <a:gd name="connsiteX0" fmla="*/ 0 w 552242"/>
              <a:gd name="connsiteY0" fmla="*/ 0 h 45815"/>
              <a:gd name="connsiteX1" fmla="*/ 552242 w 552242"/>
              <a:gd name="connsiteY1" fmla="*/ 0 h 45815"/>
              <a:gd name="connsiteX2" fmla="*/ 552242 w 552242"/>
              <a:gd name="connsiteY2" fmla="*/ 45815 h 45815"/>
              <a:gd name="connsiteX3" fmla="*/ 0 w 552242"/>
              <a:gd name="connsiteY3" fmla="*/ 45815 h 45815"/>
            </a:gdLst>
            <a:ahLst/>
            <a:cxnLst>
              <a:cxn ang="0">
                <a:pos x="connsiteX0" y="connsiteY0"/>
              </a:cxn>
              <a:cxn ang="0">
                <a:pos x="connsiteX1" y="connsiteY1"/>
              </a:cxn>
              <a:cxn ang="0">
                <a:pos x="connsiteX2" y="connsiteY2"/>
              </a:cxn>
              <a:cxn ang="0">
                <a:pos x="connsiteX3" y="connsiteY3"/>
              </a:cxn>
            </a:cxnLst>
            <a:rect l="l" t="t" r="r" b="b"/>
            <a:pathLst>
              <a:path w="552242" h="45815">
                <a:moveTo>
                  <a:pt x="0" y="0"/>
                </a:moveTo>
                <a:lnTo>
                  <a:pt x="552242" y="0"/>
                </a:lnTo>
                <a:lnTo>
                  <a:pt x="552242"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16" name="Freeform 215">
            <a:extLst>
              <a:ext uri="{FF2B5EF4-FFF2-40B4-BE49-F238E27FC236}">
                <a16:creationId xmlns:a16="http://schemas.microsoft.com/office/drawing/2014/main" id="{2AF3292E-B837-DB28-365A-60444E68DA85}"/>
              </a:ext>
            </a:extLst>
          </p:cNvPr>
          <p:cNvSpPr/>
          <p:nvPr/>
        </p:nvSpPr>
        <p:spPr>
          <a:xfrm>
            <a:off x="6576405" y="3431205"/>
            <a:ext cx="541634" cy="45815"/>
          </a:xfrm>
          <a:custGeom>
            <a:avLst/>
            <a:gdLst>
              <a:gd name="connsiteX0" fmla="*/ 0 w 541634"/>
              <a:gd name="connsiteY0" fmla="*/ 0 h 45815"/>
              <a:gd name="connsiteX1" fmla="*/ 541634 w 541634"/>
              <a:gd name="connsiteY1" fmla="*/ 0 h 45815"/>
              <a:gd name="connsiteX2" fmla="*/ 541634 w 541634"/>
              <a:gd name="connsiteY2" fmla="*/ 45815 h 45815"/>
              <a:gd name="connsiteX3" fmla="*/ 0 w 541634"/>
              <a:gd name="connsiteY3" fmla="*/ 45815 h 45815"/>
            </a:gdLst>
            <a:ahLst/>
            <a:cxnLst>
              <a:cxn ang="0">
                <a:pos x="connsiteX0" y="connsiteY0"/>
              </a:cxn>
              <a:cxn ang="0">
                <a:pos x="connsiteX1" y="connsiteY1"/>
              </a:cxn>
              <a:cxn ang="0">
                <a:pos x="connsiteX2" y="connsiteY2"/>
              </a:cxn>
              <a:cxn ang="0">
                <a:pos x="connsiteX3" y="connsiteY3"/>
              </a:cxn>
            </a:cxnLst>
            <a:rect l="l" t="t" r="r" b="b"/>
            <a:pathLst>
              <a:path w="541634" h="45815">
                <a:moveTo>
                  <a:pt x="0" y="0"/>
                </a:moveTo>
                <a:lnTo>
                  <a:pt x="541634" y="0"/>
                </a:lnTo>
                <a:lnTo>
                  <a:pt x="541634"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17" name="Freeform 216">
            <a:extLst>
              <a:ext uri="{FF2B5EF4-FFF2-40B4-BE49-F238E27FC236}">
                <a16:creationId xmlns:a16="http://schemas.microsoft.com/office/drawing/2014/main" id="{1C95E573-83D3-531E-8729-EA38C791078B}"/>
              </a:ext>
            </a:extLst>
          </p:cNvPr>
          <p:cNvSpPr/>
          <p:nvPr/>
        </p:nvSpPr>
        <p:spPr>
          <a:xfrm>
            <a:off x="6576405" y="3485950"/>
            <a:ext cx="535942" cy="45815"/>
          </a:xfrm>
          <a:custGeom>
            <a:avLst/>
            <a:gdLst>
              <a:gd name="connsiteX0" fmla="*/ 0 w 535942"/>
              <a:gd name="connsiteY0" fmla="*/ 0 h 45815"/>
              <a:gd name="connsiteX1" fmla="*/ 535943 w 535942"/>
              <a:gd name="connsiteY1" fmla="*/ 0 h 45815"/>
              <a:gd name="connsiteX2" fmla="*/ 535943 w 535942"/>
              <a:gd name="connsiteY2" fmla="*/ 45815 h 45815"/>
              <a:gd name="connsiteX3" fmla="*/ 0 w 535942"/>
              <a:gd name="connsiteY3" fmla="*/ 45815 h 45815"/>
            </a:gdLst>
            <a:ahLst/>
            <a:cxnLst>
              <a:cxn ang="0">
                <a:pos x="connsiteX0" y="connsiteY0"/>
              </a:cxn>
              <a:cxn ang="0">
                <a:pos x="connsiteX1" y="connsiteY1"/>
              </a:cxn>
              <a:cxn ang="0">
                <a:pos x="connsiteX2" y="connsiteY2"/>
              </a:cxn>
              <a:cxn ang="0">
                <a:pos x="connsiteX3" y="connsiteY3"/>
              </a:cxn>
            </a:cxnLst>
            <a:rect l="l" t="t" r="r" b="b"/>
            <a:pathLst>
              <a:path w="535942" h="45815">
                <a:moveTo>
                  <a:pt x="0" y="0"/>
                </a:moveTo>
                <a:lnTo>
                  <a:pt x="535943" y="0"/>
                </a:lnTo>
                <a:lnTo>
                  <a:pt x="535943"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18" name="Freeform 217">
            <a:extLst>
              <a:ext uri="{FF2B5EF4-FFF2-40B4-BE49-F238E27FC236}">
                <a16:creationId xmlns:a16="http://schemas.microsoft.com/office/drawing/2014/main" id="{AC744B32-08BA-3114-CA88-68779D8C4C68}"/>
              </a:ext>
            </a:extLst>
          </p:cNvPr>
          <p:cNvSpPr/>
          <p:nvPr/>
        </p:nvSpPr>
        <p:spPr>
          <a:xfrm>
            <a:off x="6576405" y="3540954"/>
            <a:ext cx="534648" cy="45815"/>
          </a:xfrm>
          <a:custGeom>
            <a:avLst/>
            <a:gdLst>
              <a:gd name="connsiteX0" fmla="*/ 0 w 534648"/>
              <a:gd name="connsiteY0" fmla="*/ 0 h 45815"/>
              <a:gd name="connsiteX1" fmla="*/ 534649 w 534648"/>
              <a:gd name="connsiteY1" fmla="*/ 0 h 45815"/>
              <a:gd name="connsiteX2" fmla="*/ 534649 w 534648"/>
              <a:gd name="connsiteY2" fmla="*/ 45815 h 45815"/>
              <a:gd name="connsiteX3" fmla="*/ 0 w 534648"/>
              <a:gd name="connsiteY3" fmla="*/ 45815 h 45815"/>
            </a:gdLst>
            <a:ahLst/>
            <a:cxnLst>
              <a:cxn ang="0">
                <a:pos x="connsiteX0" y="connsiteY0"/>
              </a:cxn>
              <a:cxn ang="0">
                <a:pos x="connsiteX1" y="connsiteY1"/>
              </a:cxn>
              <a:cxn ang="0">
                <a:pos x="connsiteX2" y="connsiteY2"/>
              </a:cxn>
              <a:cxn ang="0">
                <a:pos x="connsiteX3" y="connsiteY3"/>
              </a:cxn>
            </a:cxnLst>
            <a:rect l="l" t="t" r="r" b="b"/>
            <a:pathLst>
              <a:path w="534648" h="45815">
                <a:moveTo>
                  <a:pt x="0" y="0"/>
                </a:moveTo>
                <a:lnTo>
                  <a:pt x="534649" y="0"/>
                </a:lnTo>
                <a:lnTo>
                  <a:pt x="534649" y="45815"/>
                </a:lnTo>
                <a:lnTo>
                  <a:pt x="0" y="45815"/>
                </a:lnTo>
                <a:close/>
              </a:path>
            </a:pathLst>
          </a:custGeom>
          <a:solidFill>
            <a:srgbClr val="E9D0CD"/>
          </a:solidFill>
          <a:ln w="12934" cap="flat">
            <a:noFill/>
            <a:prstDash val="solid"/>
            <a:miter/>
          </a:ln>
        </p:spPr>
        <p:txBody>
          <a:bodyPr rtlCol="0" anchor="ctr"/>
          <a:lstStyle/>
          <a:p>
            <a:endParaRPr lang="en-GB" noProof="0" dirty="0"/>
          </a:p>
        </p:txBody>
      </p:sp>
      <p:sp>
        <p:nvSpPr>
          <p:cNvPr id="219" name="Freeform 218">
            <a:extLst>
              <a:ext uri="{FF2B5EF4-FFF2-40B4-BE49-F238E27FC236}">
                <a16:creationId xmlns:a16="http://schemas.microsoft.com/office/drawing/2014/main" id="{3EF939C6-E518-5221-0A9D-3978A7548647}"/>
              </a:ext>
            </a:extLst>
          </p:cNvPr>
          <p:cNvSpPr/>
          <p:nvPr/>
        </p:nvSpPr>
        <p:spPr>
          <a:xfrm>
            <a:off x="6576405" y="3595829"/>
            <a:ext cx="440862" cy="45815"/>
          </a:xfrm>
          <a:custGeom>
            <a:avLst/>
            <a:gdLst>
              <a:gd name="connsiteX0" fmla="*/ 0 w 440862"/>
              <a:gd name="connsiteY0" fmla="*/ 0 h 45815"/>
              <a:gd name="connsiteX1" fmla="*/ 440862 w 440862"/>
              <a:gd name="connsiteY1" fmla="*/ 0 h 45815"/>
              <a:gd name="connsiteX2" fmla="*/ 440862 w 440862"/>
              <a:gd name="connsiteY2" fmla="*/ 45815 h 45815"/>
              <a:gd name="connsiteX3" fmla="*/ 0 w 440862"/>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40862" h="45815">
                <a:moveTo>
                  <a:pt x="0" y="0"/>
                </a:moveTo>
                <a:lnTo>
                  <a:pt x="440862" y="0"/>
                </a:lnTo>
                <a:lnTo>
                  <a:pt x="440862" y="45815"/>
                </a:lnTo>
                <a:lnTo>
                  <a:pt x="0" y="45815"/>
                </a:lnTo>
                <a:close/>
              </a:path>
            </a:pathLst>
          </a:custGeom>
          <a:solidFill>
            <a:srgbClr val="E9D0CD"/>
          </a:solidFill>
          <a:ln w="12934" cap="flat">
            <a:noFill/>
            <a:prstDash val="solid"/>
            <a:miter/>
          </a:ln>
        </p:spPr>
        <p:txBody>
          <a:bodyPr rtlCol="0" anchor="ctr"/>
          <a:lstStyle/>
          <a:p>
            <a:endParaRPr lang="en-GB" noProof="0" dirty="0"/>
          </a:p>
        </p:txBody>
      </p:sp>
      <p:sp>
        <p:nvSpPr>
          <p:cNvPr id="220" name="Freeform 219">
            <a:extLst>
              <a:ext uri="{FF2B5EF4-FFF2-40B4-BE49-F238E27FC236}">
                <a16:creationId xmlns:a16="http://schemas.microsoft.com/office/drawing/2014/main" id="{ECBD37F5-1F27-2DFB-50D6-B0A38E8F7A0B}"/>
              </a:ext>
            </a:extLst>
          </p:cNvPr>
          <p:cNvSpPr/>
          <p:nvPr/>
        </p:nvSpPr>
        <p:spPr>
          <a:xfrm>
            <a:off x="6576405" y="3650704"/>
            <a:ext cx="434394" cy="45815"/>
          </a:xfrm>
          <a:custGeom>
            <a:avLst/>
            <a:gdLst>
              <a:gd name="connsiteX0" fmla="*/ 0 w 434394"/>
              <a:gd name="connsiteY0" fmla="*/ 0 h 45815"/>
              <a:gd name="connsiteX1" fmla="*/ 434394 w 434394"/>
              <a:gd name="connsiteY1" fmla="*/ 0 h 45815"/>
              <a:gd name="connsiteX2" fmla="*/ 434394 w 434394"/>
              <a:gd name="connsiteY2" fmla="*/ 45815 h 45815"/>
              <a:gd name="connsiteX3" fmla="*/ 0 w 434394"/>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34394" h="45815">
                <a:moveTo>
                  <a:pt x="0" y="0"/>
                </a:moveTo>
                <a:lnTo>
                  <a:pt x="434394" y="0"/>
                </a:lnTo>
                <a:lnTo>
                  <a:pt x="434394"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21" name="Freeform 220">
            <a:extLst>
              <a:ext uri="{FF2B5EF4-FFF2-40B4-BE49-F238E27FC236}">
                <a16:creationId xmlns:a16="http://schemas.microsoft.com/office/drawing/2014/main" id="{56193291-D106-B06C-E1AA-48B3002E69CB}"/>
              </a:ext>
            </a:extLst>
          </p:cNvPr>
          <p:cNvSpPr/>
          <p:nvPr/>
        </p:nvSpPr>
        <p:spPr>
          <a:xfrm>
            <a:off x="6576405" y="3707262"/>
            <a:ext cx="433488" cy="45815"/>
          </a:xfrm>
          <a:custGeom>
            <a:avLst/>
            <a:gdLst>
              <a:gd name="connsiteX0" fmla="*/ 0 w 433488"/>
              <a:gd name="connsiteY0" fmla="*/ 0 h 45815"/>
              <a:gd name="connsiteX1" fmla="*/ 433489 w 433488"/>
              <a:gd name="connsiteY1" fmla="*/ 0 h 45815"/>
              <a:gd name="connsiteX2" fmla="*/ 433489 w 433488"/>
              <a:gd name="connsiteY2" fmla="*/ 45815 h 45815"/>
              <a:gd name="connsiteX3" fmla="*/ 0 w 433488"/>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33488" h="45815">
                <a:moveTo>
                  <a:pt x="0" y="0"/>
                </a:moveTo>
                <a:lnTo>
                  <a:pt x="433489" y="0"/>
                </a:lnTo>
                <a:lnTo>
                  <a:pt x="433489"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22" name="Freeform 221">
            <a:extLst>
              <a:ext uri="{FF2B5EF4-FFF2-40B4-BE49-F238E27FC236}">
                <a16:creationId xmlns:a16="http://schemas.microsoft.com/office/drawing/2014/main" id="{F59BA646-43BB-0065-2115-E7F32E77EACC}"/>
              </a:ext>
            </a:extLst>
          </p:cNvPr>
          <p:cNvSpPr/>
          <p:nvPr/>
        </p:nvSpPr>
        <p:spPr>
          <a:xfrm>
            <a:off x="6576405" y="3762137"/>
            <a:ext cx="432841" cy="45815"/>
          </a:xfrm>
          <a:custGeom>
            <a:avLst/>
            <a:gdLst>
              <a:gd name="connsiteX0" fmla="*/ 0 w 432841"/>
              <a:gd name="connsiteY0" fmla="*/ 0 h 45815"/>
              <a:gd name="connsiteX1" fmla="*/ 432842 w 432841"/>
              <a:gd name="connsiteY1" fmla="*/ 0 h 45815"/>
              <a:gd name="connsiteX2" fmla="*/ 432842 w 432841"/>
              <a:gd name="connsiteY2" fmla="*/ 45815 h 45815"/>
              <a:gd name="connsiteX3" fmla="*/ 0 w 432841"/>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32841" h="45815">
                <a:moveTo>
                  <a:pt x="0" y="0"/>
                </a:moveTo>
                <a:lnTo>
                  <a:pt x="432842" y="0"/>
                </a:lnTo>
                <a:lnTo>
                  <a:pt x="432842"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23" name="Freeform 222">
            <a:extLst>
              <a:ext uri="{FF2B5EF4-FFF2-40B4-BE49-F238E27FC236}">
                <a16:creationId xmlns:a16="http://schemas.microsoft.com/office/drawing/2014/main" id="{05829D7D-E839-027E-705D-72AD34FCD422}"/>
              </a:ext>
            </a:extLst>
          </p:cNvPr>
          <p:cNvSpPr/>
          <p:nvPr/>
        </p:nvSpPr>
        <p:spPr>
          <a:xfrm>
            <a:off x="6576405" y="3817012"/>
            <a:ext cx="428572" cy="45815"/>
          </a:xfrm>
          <a:custGeom>
            <a:avLst/>
            <a:gdLst>
              <a:gd name="connsiteX0" fmla="*/ 0 w 428572"/>
              <a:gd name="connsiteY0" fmla="*/ 0 h 45815"/>
              <a:gd name="connsiteX1" fmla="*/ 428573 w 428572"/>
              <a:gd name="connsiteY1" fmla="*/ 0 h 45815"/>
              <a:gd name="connsiteX2" fmla="*/ 428573 w 428572"/>
              <a:gd name="connsiteY2" fmla="*/ 45815 h 45815"/>
              <a:gd name="connsiteX3" fmla="*/ 0 w 428572"/>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28572" h="45815">
                <a:moveTo>
                  <a:pt x="0" y="0"/>
                </a:moveTo>
                <a:lnTo>
                  <a:pt x="428573" y="0"/>
                </a:lnTo>
                <a:lnTo>
                  <a:pt x="428573"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24" name="Freeform 223">
            <a:extLst>
              <a:ext uri="{FF2B5EF4-FFF2-40B4-BE49-F238E27FC236}">
                <a16:creationId xmlns:a16="http://schemas.microsoft.com/office/drawing/2014/main" id="{F0E8D5E3-69AF-864E-13D4-4B3C37467BDD}"/>
              </a:ext>
            </a:extLst>
          </p:cNvPr>
          <p:cNvSpPr/>
          <p:nvPr/>
        </p:nvSpPr>
        <p:spPr>
          <a:xfrm>
            <a:off x="6576405" y="3871887"/>
            <a:ext cx="419776" cy="45815"/>
          </a:xfrm>
          <a:custGeom>
            <a:avLst/>
            <a:gdLst>
              <a:gd name="connsiteX0" fmla="*/ 0 w 419776"/>
              <a:gd name="connsiteY0" fmla="*/ 0 h 45815"/>
              <a:gd name="connsiteX1" fmla="*/ 419776 w 419776"/>
              <a:gd name="connsiteY1" fmla="*/ 0 h 45815"/>
              <a:gd name="connsiteX2" fmla="*/ 419776 w 419776"/>
              <a:gd name="connsiteY2" fmla="*/ 45815 h 45815"/>
              <a:gd name="connsiteX3" fmla="*/ 0 w 419776"/>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19776" h="45815">
                <a:moveTo>
                  <a:pt x="0" y="0"/>
                </a:moveTo>
                <a:lnTo>
                  <a:pt x="419776" y="0"/>
                </a:lnTo>
                <a:lnTo>
                  <a:pt x="419776"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25" name="Freeform 224">
            <a:extLst>
              <a:ext uri="{FF2B5EF4-FFF2-40B4-BE49-F238E27FC236}">
                <a16:creationId xmlns:a16="http://schemas.microsoft.com/office/drawing/2014/main" id="{67047F33-742A-6875-87C6-4E7E950546C8}"/>
              </a:ext>
            </a:extLst>
          </p:cNvPr>
          <p:cNvSpPr/>
          <p:nvPr/>
        </p:nvSpPr>
        <p:spPr>
          <a:xfrm>
            <a:off x="6576405" y="3926761"/>
            <a:ext cx="414860" cy="45815"/>
          </a:xfrm>
          <a:custGeom>
            <a:avLst/>
            <a:gdLst>
              <a:gd name="connsiteX0" fmla="*/ 0 w 414860"/>
              <a:gd name="connsiteY0" fmla="*/ 0 h 45815"/>
              <a:gd name="connsiteX1" fmla="*/ 414861 w 414860"/>
              <a:gd name="connsiteY1" fmla="*/ 0 h 45815"/>
              <a:gd name="connsiteX2" fmla="*/ 414861 w 414860"/>
              <a:gd name="connsiteY2" fmla="*/ 45815 h 45815"/>
              <a:gd name="connsiteX3" fmla="*/ 0 w 414860"/>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14860" h="45815">
                <a:moveTo>
                  <a:pt x="0" y="0"/>
                </a:moveTo>
                <a:lnTo>
                  <a:pt x="414861" y="0"/>
                </a:lnTo>
                <a:lnTo>
                  <a:pt x="414861"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26" name="Freeform 225">
            <a:extLst>
              <a:ext uri="{FF2B5EF4-FFF2-40B4-BE49-F238E27FC236}">
                <a16:creationId xmlns:a16="http://schemas.microsoft.com/office/drawing/2014/main" id="{33E8315F-1AF3-96DC-9A53-C1519D82478D}"/>
              </a:ext>
            </a:extLst>
          </p:cNvPr>
          <p:cNvSpPr/>
          <p:nvPr/>
        </p:nvSpPr>
        <p:spPr>
          <a:xfrm>
            <a:off x="6576405" y="3981636"/>
            <a:ext cx="410462" cy="45815"/>
          </a:xfrm>
          <a:custGeom>
            <a:avLst/>
            <a:gdLst>
              <a:gd name="connsiteX0" fmla="*/ 0 w 410462"/>
              <a:gd name="connsiteY0" fmla="*/ 0 h 45815"/>
              <a:gd name="connsiteX1" fmla="*/ 410462 w 410462"/>
              <a:gd name="connsiteY1" fmla="*/ 0 h 45815"/>
              <a:gd name="connsiteX2" fmla="*/ 410462 w 410462"/>
              <a:gd name="connsiteY2" fmla="*/ 45815 h 45815"/>
              <a:gd name="connsiteX3" fmla="*/ 0 w 410462"/>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10462" h="45815">
                <a:moveTo>
                  <a:pt x="0" y="0"/>
                </a:moveTo>
                <a:lnTo>
                  <a:pt x="410462" y="0"/>
                </a:lnTo>
                <a:lnTo>
                  <a:pt x="410462"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27" name="Freeform 226">
            <a:extLst>
              <a:ext uri="{FF2B5EF4-FFF2-40B4-BE49-F238E27FC236}">
                <a16:creationId xmlns:a16="http://schemas.microsoft.com/office/drawing/2014/main" id="{FED5AF31-0561-5B6F-1E4E-13ABB4CB94FA}"/>
              </a:ext>
            </a:extLst>
          </p:cNvPr>
          <p:cNvSpPr/>
          <p:nvPr/>
        </p:nvSpPr>
        <p:spPr>
          <a:xfrm>
            <a:off x="6981693" y="3981636"/>
            <a:ext cx="2008588" cy="45815"/>
          </a:xfrm>
          <a:custGeom>
            <a:avLst/>
            <a:gdLst>
              <a:gd name="connsiteX0" fmla="*/ 0 w 2008588"/>
              <a:gd name="connsiteY0" fmla="*/ 0 h 45815"/>
              <a:gd name="connsiteX1" fmla="*/ 2008588 w 2008588"/>
              <a:gd name="connsiteY1" fmla="*/ 0 h 45815"/>
              <a:gd name="connsiteX2" fmla="*/ 2008588 w 2008588"/>
              <a:gd name="connsiteY2" fmla="*/ 45815 h 45815"/>
              <a:gd name="connsiteX3" fmla="*/ 0 w 2008588"/>
              <a:gd name="connsiteY3" fmla="*/ 45815 h 45815"/>
            </a:gdLst>
            <a:ahLst/>
            <a:cxnLst>
              <a:cxn ang="0">
                <a:pos x="connsiteX0" y="connsiteY0"/>
              </a:cxn>
              <a:cxn ang="0">
                <a:pos x="connsiteX1" y="connsiteY1"/>
              </a:cxn>
              <a:cxn ang="0">
                <a:pos x="connsiteX2" y="connsiteY2"/>
              </a:cxn>
              <a:cxn ang="0">
                <a:pos x="connsiteX3" y="connsiteY3"/>
              </a:cxn>
            </a:cxnLst>
            <a:rect l="l" t="t" r="r" b="b"/>
            <a:pathLst>
              <a:path w="2008588" h="45815">
                <a:moveTo>
                  <a:pt x="0" y="0"/>
                </a:moveTo>
                <a:lnTo>
                  <a:pt x="2008588" y="0"/>
                </a:lnTo>
                <a:lnTo>
                  <a:pt x="2008588" y="45815"/>
                </a:lnTo>
                <a:lnTo>
                  <a:pt x="0" y="45815"/>
                </a:lnTo>
                <a:close/>
              </a:path>
            </a:pathLst>
          </a:custGeom>
          <a:solidFill>
            <a:srgbClr val="CCCCCC"/>
          </a:solidFill>
          <a:ln w="12934" cap="flat">
            <a:noFill/>
            <a:prstDash val="solid"/>
            <a:miter/>
          </a:ln>
        </p:spPr>
        <p:txBody>
          <a:bodyPr rtlCol="0" anchor="ctr"/>
          <a:lstStyle/>
          <a:p>
            <a:endParaRPr lang="en-GB" noProof="0" dirty="0"/>
          </a:p>
        </p:txBody>
      </p:sp>
      <p:sp>
        <p:nvSpPr>
          <p:cNvPr id="228" name="Freeform 227">
            <a:extLst>
              <a:ext uri="{FF2B5EF4-FFF2-40B4-BE49-F238E27FC236}">
                <a16:creationId xmlns:a16="http://schemas.microsoft.com/office/drawing/2014/main" id="{ACD66917-0AA9-6B0C-8BA9-75B8B85BCC28}"/>
              </a:ext>
            </a:extLst>
          </p:cNvPr>
          <p:cNvSpPr/>
          <p:nvPr/>
        </p:nvSpPr>
        <p:spPr>
          <a:xfrm>
            <a:off x="6576405" y="4036511"/>
            <a:ext cx="410462" cy="45815"/>
          </a:xfrm>
          <a:custGeom>
            <a:avLst/>
            <a:gdLst>
              <a:gd name="connsiteX0" fmla="*/ 0 w 410462"/>
              <a:gd name="connsiteY0" fmla="*/ 0 h 45815"/>
              <a:gd name="connsiteX1" fmla="*/ 410462 w 410462"/>
              <a:gd name="connsiteY1" fmla="*/ 0 h 45815"/>
              <a:gd name="connsiteX2" fmla="*/ 410462 w 410462"/>
              <a:gd name="connsiteY2" fmla="*/ 45815 h 45815"/>
              <a:gd name="connsiteX3" fmla="*/ 0 w 410462"/>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10462" h="45815">
                <a:moveTo>
                  <a:pt x="0" y="0"/>
                </a:moveTo>
                <a:lnTo>
                  <a:pt x="410462" y="0"/>
                </a:lnTo>
                <a:lnTo>
                  <a:pt x="410462"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29" name="Freeform 228">
            <a:extLst>
              <a:ext uri="{FF2B5EF4-FFF2-40B4-BE49-F238E27FC236}">
                <a16:creationId xmlns:a16="http://schemas.microsoft.com/office/drawing/2014/main" id="{211F0D03-350E-626A-1E4E-B385A9D576D1}"/>
              </a:ext>
            </a:extLst>
          </p:cNvPr>
          <p:cNvSpPr/>
          <p:nvPr/>
        </p:nvSpPr>
        <p:spPr>
          <a:xfrm>
            <a:off x="6576405" y="4091516"/>
            <a:ext cx="401407" cy="45815"/>
          </a:xfrm>
          <a:custGeom>
            <a:avLst/>
            <a:gdLst>
              <a:gd name="connsiteX0" fmla="*/ 0 w 401407"/>
              <a:gd name="connsiteY0" fmla="*/ 0 h 45815"/>
              <a:gd name="connsiteX1" fmla="*/ 401407 w 401407"/>
              <a:gd name="connsiteY1" fmla="*/ 0 h 45815"/>
              <a:gd name="connsiteX2" fmla="*/ 401407 w 401407"/>
              <a:gd name="connsiteY2" fmla="*/ 45815 h 45815"/>
              <a:gd name="connsiteX3" fmla="*/ 0 w 401407"/>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01407" h="45815">
                <a:moveTo>
                  <a:pt x="0" y="0"/>
                </a:moveTo>
                <a:lnTo>
                  <a:pt x="401407" y="0"/>
                </a:lnTo>
                <a:lnTo>
                  <a:pt x="401407"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30" name="Freeform 229">
            <a:extLst>
              <a:ext uri="{FF2B5EF4-FFF2-40B4-BE49-F238E27FC236}">
                <a16:creationId xmlns:a16="http://schemas.microsoft.com/office/drawing/2014/main" id="{3102D045-8E73-5CF6-4E99-B85DB4438C16}"/>
              </a:ext>
            </a:extLst>
          </p:cNvPr>
          <p:cNvSpPr/>
          <p:nvPr/>
        </p:nvSpPr>
        <p:spPr>
          <a:xfrm>
            <a:off x="6576405" y="4146391"/>
            <a:ext cx="399466" cy="45815"/>
          </a:xfrm>
          <a:custGeom>
            <a:avLst/>
            <a:gdLst>
              <a:gd name="connsiteX0" fmla="*/ 0 w 399466"/>
              <a:gd name="connsiteY0" fmla="*/ 0 h 45815"/>
              <a:gd name="connsiteX1" fmla="*/ 399467 w 399466"/>
              <a:gd name="connsiteY1" fmla="*/ 0 h 45815"/>
              <a:gd name="connsiteX2" fmla="*/ 399467 w 399466"/>
              <a:gd name="connsiteY2" fmla="*/ 45815 h 45815"/>
              <a:gd name="connsiteX3" fmla="*/ 0 w 399466"/>
              <a:gd name="connsiteY3" fmla="*/ 45815 h 45815"/>
            </a:gdLst>
            <a:ahLst/>
            <a:cxnLst>
              <a:cxn ang="0">
                <a:pos x="connsiteX0" y="connsiteY0"/>
              </a:cxn>
              <a:cxn ang="0">
                <a:pos x="connsiteX1" y="connsiteY1"/>
              </a:cxn>
              <a:cxn ang="0">
                <a:pos x="connsiteX2" y="connsiteY2"/>
              </a:cxn>
              <a:cxn ang="0">
                <a:pos x="connsiteX3" y="connsiteY3"/>
              </a:cxn>
            </a:cxnLst>
            <a:rect l="l" t="t" r="r" b="b"/>
            <a:pathLst>
              <a:path w="399466" h="45815">
                <a:moveTo>
                  <a:pt x="0" y="0"/>
                </a:moveTo>
                <a:lnTo>
                  <a:pt x="399467" y="0"/>
                </a:lnTo>
                <a:lnTo>
                  <a:pt x="399467" y="45815"/>
                </a:lnTo>
                <a:lnTo>
                  <a:pt x="0" y="45815"/>
                </a:lnTo>
                <a:close/>
              </a:path>
            </a:pathLst>
          </a:custGeom>
          <a:solidFill>
            <a:srgbClr val="E9D0CD"/>
          </a:solidFill>
          <a:ln w="12934" cap="flat">
            <a:noFill/>
            <a:prstDash val="solid"/>
            <a:miter/>
          </a:ln>
        </p:spPr>
        <p:txBody>
          <a:bodyPr rtlCol="0" anchor="ctr"/>
          <a:lstStyle/>
          <a:p>
            <a:endParaRPr lang="en-GB" noProof="0" dirty="0"/>
          </a:p>
        </p:txBody>
      </p:sp>
      <p:sp>
        <p:nvSpPr>
          <p:cNvPr id="231" name="Freeform 230">
            <a:extLst>
              <a:ext uri="{FF2B5EF4-FFF2-40B4-BE49-F238E27FC236}">
                <a16:creationId xmlns:a16="http://schemas.microsoft.com/office/drawing/2014/main" id="{D11A3302-6534-D9AD-38BB-2154F0E48212}"/>
              </a:ext>
            </a:extLst>
          </p:cNvPr>
          <p:cNvSpPr/>
          <p:nvPr/>
        </p:nvSpPr>
        <p:spPr>
          <a:xfrm>
            <a:off x="6576405" y="4201265"/>
            <a:ext cx="396750" cy="45815"/>
          </a:xfrm>
          <a:custGeom>
            <a:avLst/>
            <a:gdLst>
              <a:gd name="connsiteX0" fmla="*/ 0 w 396750"/>
              <a:gd name="connsiteY0" fmla="*/ 0 h 45815"/>
              <a:gd name="connsiteX1" fmla="*/ 396750 w 396750"/>
              <a:gd name="connsiteY1" fmla="*/ 0 h 45815"/>
              <a:gd name="connsiteX2" fmla="*/ 396750 w 396750"/>
              <a:gd name="connsiteY2" fmla="*/ 45815 h 45815"/>
              <a:gd name="connsiteX3" fmla="*/ 0 w 396750"/>
              <a:gd name="connsiteY3" fmla="*/ 45815 h 45815"/>
            </a:gdLst>
            <a:ahLst/>
            <a:cxnLst>
              <a:cxn ang="0">
                <a:pos x="connsiteX0" y="connsiteY0"/>
              </a:cxn>
              <a:cxn ang="0">
                <a:pos x="connsiteX1" y="connsiteY1"/>
              </a:cxn>
              <a:cxn ang="0">
                <a:pos x="connsiteX2" y="connsiteY2"/>
              </a:cxn>
              <a:cxn ang="0">
                <a:pos x="connsiteX3" y="connsiteY3"/>
              </a:cxn>
            </a:cxnLst>
            <a:rect l="l" t="t" r="r" b="b"/>
            <a:pathLst>
              <a:path w="396750" h="45815">
                <a:moveTo>
                  <a:pt x="0" y="0"/>
                </a:moveTo>
                <a:lnTo>
                  <a:pt x="396750" y="0"/>
                </a:lnTo>
                <a:lnTo>
                  <a:pt x="396750"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32" name="Freeform 231">
            <a:extLst>
              <a:ext uri="{FF2B5EF4-FFF2-40B4-BE49-F238E27FC236}">
                <a16:creationId xmlns:a16="http://schemas.microsoft.com/office/drawing/2014/main" id="{72186495-0A6A-8579-DA66-744B77703B3A}"/>
              </a:ext>
            </a:extLst>
          </p:cNvPr>
          <p:cNvSpPr/>
          <p:nvPr/>
        </p:nvSpPr>
        <p:spPr>
          <a:xfrm>
            <a:off x="6576405" y="4256140"/>
            <a:ext cx="391575" cy="45815"/>
          </a:xfrm>
          <a:custGeom>
            <a:avLst/>
            <a:gdLst>
              <a:gd name="connsiteX0" fmla="*/ 0 w 391575"/>
              <a:gd name="connsiteY0" fmla="*/ 0 h 45815"/>
              <a:gd name="connsiteX1" fmla="*/ 391576 w 391575"/>
              <a:gd name="connsiteY1" fmla="*/ 0 h 45815"/>
              <a:gd name="connsiteX2" fmla="*/ 391576 w 391575"/>
              <a:gd name="connsiteY2" fmla="*/ 45815 h 45815"/>
              <a:gd name="connsiteX3" fmla="*/ 0 w 391575"/>
              <a:gd name="connsiteY3" fmla="*/ 45815 h 45815"/>
            </a:gdLst>
            <a:ahLst/>
            <a:cxnLst>
              <a:cxn ang="0">
                <a:pos x="connsiteX0" y="connsiteY0"/>
              </a:cxn>
              <a:cxn ang="0">
                <a:pos x="connsiteX1" y="connsiteY1"/>
              </a:cxn>
              <a:cxn ang="0">
                <a:pos x="connsiteX2" y="connsiteY2"/>
              </a:cxn>
              <a:cxn ang="0">
                <a:pos x="connsiteX3" y="connsiteY3"/>
              </a:cxn>
            </a:cxnLst>
            <a:rect l="l" t="t" r="r" b="b"/>
            <a:pathLst>
              <a:path w="391575" h="45815">
                <a:moveTo>
                  <a:pt x="0" y="0"/>
                </a:moveTo>
                <a:lnTo>
                  <a:pt x="391576" y="0"/>
                </a:lnTo>
                <a:lnTo>
                  <a:pt x="391576"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33" name="Freeform 232">
            <a:extLst>
              <a:ext uri="{FF2B5EF4-FFF2-40B4-BE49-F238E27FC236}">
                <a16:creationId xmlns:a16="http://schemas.microsoft.com/office/drawing/2014/main" id="{D2C1B80C-D397-E7C0-3339-09FA9D6B60F8}"/>
              </a:ext>
            </a:extLst>
          </p:cNvPr>
          <p:cNvSpPr/>
          <p:nvPr/>
        </p:nvSpPr>
        <p:spPr>
          <a:xfrm>
            <a:off x="6576405" y="4311015"/>
            <a:ext cx="281748" cy="45815"/>
          </a:xfrm>
          <a:custGeom>
            <a:avLst/>
            <a:gdLst>
              <a:gd name="connsiteX0" fmla="*/ 0 w 281748"/>
              <a:gd name="connsiteY0" fmla="*/ 0 h 45815"/>
              <a:gd name="connsiteX1" fmla="*/ 281748 w 281748"/>
              <a:gd name="connsiteY1" fmla="*/ 0 h 45815"/>
              <a:gd name="connsiteX2" fmla="*/ 281748 w 281748"/>
              <a:gd name="connsiteY2" fmla="*/ 45815 h 45815"/>
              <a:gd name="connsiteX3" fmla="*/ 0 w 281748"/>
              <a:gd name="connsiteY3" fmla="*/ 45815 h 45815"/>
            </a:gdLst>
            <a:ahLst/>
            <a:cxnLst>
              <a:cxn ang="0">
                <a:pos x="connsiteX0" y="connsiteY0"/>
              </a:cxn>
              <a:cxn ang="0">
                <a:pos x="connsiteX1" y="connsiteY1"/>
              </a:cxn>
              <a:cxn ang="0">
                <a:pos x="connsiteX2" y="connsiteY2"/>
              </a:cxn>
              <a:cxn ang="0">
                <a:pos x="connsiteX3" y="connsiteY3"/>
              </a:cxn>
            </a:cxnLst>
            <a:rect l="l" t="t" r="r" b="b"/>
            <a:pathLst>
              <a:path w="281748" h="45815">
                <a:moveTo>
                  <a:pt x="0" y="0"/>
                </a:moveTo>
                <a:lnTo>
                  <a:pt x="281748" y="0"/>
                </a:lnTo>
                <a:lnTo>
                  <a:pt x="281748"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34" name="Freeform 233">
            <a:extLst>
              <a:ext uri="{FF2B5EF4-FFF2-40B4-BE49-F238E27FC236}">
                <a16:creationId xmlns:a16="http://schemas.microsoft.com/office/drawing/2014/main" id="{CA435056-AE86-774B-BDBA-FFA953F6EBCB}"/>
              </a:ext>
            </a:extLst>
          </p:cNvPr>
          <p:cNvSpPr/>
          <p:nvPr/>
        </p:nvSpPr>
        <p:spPr>
          <a:xfrm>
            <a:off x="6576405" y="4366537"/>
            <a:ext cx="279807" cy="45815"/>
          </a:xfrm>
          <a:custGeom>
            <a:avLst/>
            <a:gdLst>
              <a:gd name="connsiteX0" fmla="*/ 0 w 279807"/>
              <a:gd name="connsiteY0" fmla="*/ 0 h 45815"/>
              <a:gd name="connsiteX1" fmla="*/ 279808 w 279807"/>
              <a:gd name="connsiteY1" fmla="*/ 0 h 45815"/>
              <a:gd name="connsiteX2" fmla="*/ 279808 w 279807"/>
              <a:gd name="connsiteY2" fmla="*/ 45815 h 45815"/>
              <a:gd name="connsiteX3" fmla="*/ 0 w 279807"/>
              <a:gd name="connsiteY3" fmla="*/ 45815 h 45815"/>
            </a:gdLst>
            <a:ahLst/>
            <a:cxnLst>
              <a:cxn ang="0">
                <a:pos x="connsiteX0" y="connsiteY0"/>
              </a:cxn>
              <a:cxn ang="0">
                <a:pos x="connsiteX1" y="connsiteY1"/>
              </a:cxn>
              <a:cxn ang="0">
                <a:pos x="connsiteX2" y="connsiteY2"/>
              </a:cxn>
              <a:cxn ang="0">
                <a:pos x="connsiteX3" y="connsiteY3"/>
              </a:cxn>
            </a:cxnLst>
            <a:rect l="l" t="t" r="r" b="b"/>
            <a:pathLst>
              <a:path w="279807" h="45815">
                <a:moveTo>
                  <a:pt x="0" y="0"/>
                </a:moveTo>
                <a:lnTo>
                  <a:pt x="279808" y="0"/>
                </a:lnTo>
                <a:lnTo>
                  <a:pt x="279808"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35" name="Freeform 234">
            <a:extLst>
              <a:ext uri="{FF2B5EF4-FFF2-40B4-BE49-F238E27FC236}">
                <a16:creationId xmlns:a16="http://schemas.microsoft.com/office/drawing/2014/main" id="{9A04E729-C0A8-E989-A825-83FC2E70A28A}"/>
              </a:ext>
            </a:extLst>
          </p:cNvPr>
          <p:cNvSpPr/>
          <p:nvPr/>
        </p:nvSpPr>
        <p:spPr>
          <a:xfrm>
            <a:off x="6576405" y="4421412"/>
            <a:ext cx="280325" cy="45815"/>
          </a:xfrm>
          <a:custGeom>
            <a:avLst/>
            <a:gdLst>
              <a:gd name="connsiteX0" fmla="*/ 0 w 280325"/>
              <a:gd name="connsiteY0" fmla="*/ 0 h 45815"/>
              <a:gd name="connsiteX1" fmla="*/ 280325 w 280325"/>
              <a:gd name="connsiteY1" fmla="*/ 0 h 45815"/>
              <a:gd name="connsiteX2" fmla="*/ 280325 w 280325"/>
              <a:gd name="connsiteY2" fmla="*/ 45815 h 45815"/>
              <a:gd name="connsiteX3" fmla="*/ 0 w 280325"/>
              <a:gd name="connsiteY3" fmla="*/ 45815 h 45815"/>
            </a:gdLst>
            <a:ahLst/>
            <a:cxnLst>
              <a:cxn ang="0">
                <a:pos x="connsiteX0" y="connsiteY0"/>
              </a:cxn>
              <a:cxn ang="0">
                <a:pos x="connsiteX1" y="connsiteY1"/>
              </a:cxn>
              <a:cxn ang="0">
                <a:pos x="connsiteX2" y="connsiteY2"/>
              </a:cxn>
              <a:cxn ang="0">
                <a:pos x="connsiteX3" y="connsiteY3"/>
              </a:cxn>
            </a:cxnLst>
            <a:rect l="l" t="t" r="r" b="b"/>
            <a:pathLst>
              <a:path w="280325" h="45815">
                <a:moveTo>
                  <a:pt x="0" y="0"/>
                </a:moveTo>
                <a:lnTo>
                  <a:pt x="280325" y="0"/>
                </a:lnTo>
                <a:lnTo>
                  <a:pt x="280325" y="45815"/>
                </a:lnTo>
                <a:lnTo>
                  <a:pt x="0" y="45815"/>
                </a:lnTo>
                <a:close/>
              </a:path>
            </a:pathLst>
          </a:custGeom>
          <a:solidFill>
            <a:srgbClr val="E9D0CD"/>
          </a:solidFill>
          <a:ln w="12934" cap="flat">
            <a:noFill/>
            <a:prstDash val="solid"/>
            <a:miter/>
          </a:ln>
        </p:spPr>
        <p:txBody>
          <a:bodyPr rtlCol="0" anchor="ctr"/>
          <a:lstStyle/>
          <a:p>
            <a:endParaRPr lang="en-GB" noProof="0" dirty="0"/>
          </a:p>
        </p:txBody>
      </p:sp>
      <p:sp>
        <p:nvSpPr>
          <p:cNvPr id="236" name="Freeform 235">
            <a:extLst>
              <a:ext uri="{FF2B5EF4-FFF2-40B4-BE49-F238E27FC236}">
                <a16:creationId xmlns:a16="http://schemas.microsoft.com/office/drawing/2014/main" id="{CBB308EF-B640-28F2-EFF1-9F41BD31D630}"/>
              </a:ext>
            </a:extLst>
          </p:cNvPr>
          <p:cNvSpPr/>
          <p:nvPr/>
        </p:nvSpPr>
        <p:spPr>
          <a:xfrm>
            <a:off x="6576405" y="4476287"/>
            <a:ext cx="280583" cy="45815"/>
          </a:xfrm>
          <a:custGeom>
            <a:avLst/>
            <a:gdLst>
              <a:gd name="connsiteX0" fmla="*/ 0 w 280583"/>
              <a:gd name="connsiteY0" fmla="*/ 0 h 45815"/>
              <a:gd name="connsiteX1" fmla="*/ 280584 w 280583"/>
              <a:gd name="connsiteY1" fmla="*/ 0 h 45815"/>
              <a:gd name="connsiteX2" fmla="*/ 280584 w 280583"/>
              <a:gd name="connsiteY2" fmla="*/ 45816 h 45815"/>
              <a:gd name="connsiteX3" fmla="*/ 0 w 280583"/>
              <a:gd name="connsiteY3" fmla="*/ 45816 h 45815"/>
            </a:gdLst>
            <a:ahLst/>
            <a:cxnLst>
              <a:cxn ang="0">
                <a:pos x="connsiteX0" y="connsiteY0"/>
              </a:cxn>
              <a:cxn ang="0">
                <a:pos x="connsiteX1" y="connsiteY1"/>
              </a:cxn>
              <a:cxn ang="0">
                <a:pos x="connsiteX2" y="connsiteY2"/>
              </a:cxn>
              <a:cxn ang="0">
                <a:pos x="connsiteX3" y="connsiteY3"/>
              </a:cxn>
            </a:cxnLst>
            <a:rect l="l" t="t" r="r" b="b"/>
            <a:pathLst>
              <a:path w="280583" h="45815">
                <a:moveTo>
                  <a:pt x="0" y="0"/>
                </a:moveTo>
                <a:lnTo>
                  <a:pt x="280584" y="0"/>
                </a:lnTo>
                <a:lnTo>
                  <a:pt x="280584" y="45816"/>
                </a:lnTo>
                <a:lnTo>
                  <a:pt x="0" y="45816"/>
                </a:lnTo>
                <a:close/>
              </a:path>
            </a:pathLst>
          </a:custGeom>
          <a:solidFill>
            <a:srgbClr val="CCEFDC"/>
          </a:solidFill>
          <a:ln w="12934" cap="flat">
            <a:noFill/>
            <a:prstDash val="solid"/>
            <a:miter/>
          </a:ln>
        </p:spPr>
        <p:txBody>
          <a:bodyPr rtlCol="0" anchor="ctr"/>
          <a:lstStyle/>
          <a:p>
            <a:endParaRPr lang="en-GB" noProof="0" dirty="0"/>
          </a:p>
        </p:txBody>
      </p:sp>
      <p:sp>
        <p:nvSpPr>
          <p:cNvPr id="237" name="Freeform 236">
            <a:extLst>
              <a:ext uri="{FF2B5EF4-FFF2-40B4-BE49-F238E27FC236}">
                <a16:creationId xmlns:a16="http://schemas.microsoft.com/office/drawing/2014/main" id="{E7D5EE1A-A9E4-36CA-A60D-240896D1F531}"/>
              </a:ext>
            </a:extLst>
          </p:cNvPr>
          <p:cNvSpPr/>
          <p:nvPr/>
        </p:nvSpPr>
        <p:spPr>
          <a:xfrm>
            <a:off x="6576405" y="4531292"/>
            <a:ext cx="279937" cy="45815"/>
          </a:xfrm>
          <a:custGeom>
            <a:avLst/>
            <a:gdLst>
              <a:gd name="connsiteX0" fmla="*/ 0 w 279937"/>
              <a:gd name="connsiteY0" fmla="*/ 0 h 45815"/>
              <a:gd name="connsiteX1" fmla="*/ 279937 w 279937"/>
              <a:gd name="connsiteY1" fmla="*/ 0 h 45815"/>
              <a:gd name="connsiteX2" fmla="*/ 279937 w 279937"/>
              <a:gd name="connsiteY2" fmla="*/ 45816 h 45815"/>
              <a:gd name="connsiteX3" fmla="*/ 0 w 279937"/>
              <a:gd name="connsiteY3" fmla="*/ 45816 h 45815"/>
            </a:gdLst>
            <a:ahLst/>
            <a:cxnLst>
              <a:cxn ang="0">
                <a:pos x="connsiteX0" y="connsiteY0"/>
              </a:cxn>
              <a:cxn ang="0">
                <a:pos x="connsiteX1" y="connsiteY1"/>
              </a:cxn>
              <a:cxn ang="0">
                <a:pos x="connsiteX2" y="connsiteY2"/>
              </a:cxn>
              <a:cxn ang="0">
                <a:pos x="connsiteX3" y="connsiteY3"/>
              </a:cxn>
            </a:cxnLst>
            <a:rect l="l" t="t" r="r" b="b"/>
            <a:pathLst>
              <a:path w="279937" h="45815">
                <a:moveTo>
                  <a:pt x="0" y="0"/>
                </a:moveTo>
                <a:lnTo>
                  <a:pt x="279937" y="0"/>
                </a:lnTo>
                <a:lnTo>
                  <a:pt x="279937" y="45816"/>
                </a:lnTo>
                <a:lnTo>
                  <a:pt x="0" y="45816"/>
                </a:lnTo>
                <a:close/>
              </a:path>
            </a:pathLst>
          </a:custGeom>
          <a:solidFill>
            <a:srgbClr val="CCEFDC"/>
          </a:solidFill>
          <a:ln w="12934" cap="flat">
            <a:noFill/>
            <a:prstDash val="solid"/>
            <a:miter/>
          </a:ln>
        </p:spPr>
        <p:txBody>
          <a:bodyPr rtlCol="0" anchor="ctr"/>
          <a:lstStyle/>
          <a:p>
            <a:endParaRPr lang="en-GB" noProof="0" dirty="0"/>
          </a:p>
        </p:txBody>
      </p:sp>
      <p:sp>
        <p:nvSpPr>
          <p:cNvPr id="238" name="Freeform 237">
            <a:extLst>
              <a:ext uri="{FF2B5EF4-FFF2-40B4-BE49-F238E27FC236}">
                <a16:creationId xmlns:a16="http://schemas.microsoft.com/office/drawing/2014/main" id="{2829629E-744D-4475-E02D-11067A6B6CFB}"/>
              </a:ext>
            </a:extLst>
          </p:cNvPr>
          <p:cNvSpPr/>
          <p:nvPr/>
        </p:nvSpPr>
        <p:spPr>
          <a:xfrm>
            <a:off x="6851944" y="4531292"/>
            <a:ext cx="42171" cy="45815"/>
          </a:xfrm>
          <a:custGeom>
            <a:avLst/>
            <a:gdLst>
              <a:gd name="connsiteX0" fmla="*/ 0 w 42171"/>
              <a:gd name="connsiteY0" fmla="*/ 0 h 45815"/>
              <a:gd name="connsiteX1" fmla="*/ 42172 w 42171"/>
              <a:gd name="connsiteY1" fmla="*/ 0 h 45815"/>
              <a:gd name="connsiteX2" fmla="*/ 42172 w 42171"/>
              <a:gd name="connsiteY2" fmla="*/ 45816 h 45815"/>
              <a:gd name="connsiteX3" fmla="*/ 0 w 42171"/>
              <a:gd name="connsiteY3" fmla="*/ 45816 h 45815"/>
            </a:gdLst>
            <a:ahLst/>
            <a:cxnLst>
              <a:cxn ang="0">
                <a:pos x="connsiteX0" y="connsiteY0"/>
              </a:cxn>
              <a:cxn ang="0">
                <a:pos x="connsiteX1" y="connsiteY1"/>
              </a:cxn>
              <a:cxn ang="0">
                <a:pos x="connsiteX2" y="connsiteY2"/>
              </a:cxn>
              <a:cxn ang="0">
                <a:pos x="connsiteX3" y="connsiteY3"/>
              </a:cxn>
            </a:cxnLst>
            <a:rect l="l" t="t" r="r" b="b"/>
            <a:pathLst>
              <a:path w="42171" h="45815">
                <a:moveTo>
                  <a:pt x="0" y="0"/>
                </a:moveTo>
                <a:lnTo>
                  <a:pt x="42172" y="0"/>
                </a:lnTo>
                <a:lnTo>
                  <a:pt x="42172" y="45816"/>
                </a:lnTo>
                <a:lnTo>
                  <a:pt x="0" y="45816"/>
                </a:lnTo>
                <a:close/>
              </a:path>
            </a:pathLst>
          </a:custGeom>
          <a:solidFill>
            <a:srgbClr val="CCCCCC"/>
          </a:solidFill>
          <a:ln w="12934" cap="flat">
            <a:noFill/>
            <a:prstDash val="solid"/>
            <a:miter/>
          </a:ln>
        </p:spPr>
        <p:txBody>
          <a:bodyPr rtlCol="0" anchor="ctr"/>
          <a:lstStyle/>
          <a:p>
            <a:endParaRPr lang="en-GB" noProof="0" dirty="0"/>
          </a:p>
        </p:txBody>
      </p:sp>
      <p:sp>
        <p:nvSpPr>
          <p:cNvPr id="239" name="Freeform 238">
            <a:extLst>
              <a:ext uri="{FF2B5EF4-FFF2-40B4-BE49-F238E27FC236}">
                <a16:creationId xmlns:a16="http://schemas.microsoft.com/office/drawing/2014/main" id="{F05DEE7E-3CC1-5E12-1EDD-B2BD2569B266}"/>
              </a:ext>
            </a:extLst>
          </p:cNvPr>
          <p:cNvSpPr/>
          <p:nvPr/>
        </p:nvSpPr>
        <p:spPr>
          <a:xfrm>
            <a:off x="6576405" y="4586037"/>
            <a:ext cx="276573" cy="45815"/>
          </a:xfrm>
          <a:custGeom>
            <a:avLst/>
            <a:gdLst>
              <a:gd name="connsiteX0" fmla="*/ 0 w 276573"/>
              <a:gd name="connsiteY0" fmla="*/ 0 h 45815"/>
              <a:gd name="connsiteX1" fmla="*/ 276574 w 276573"/>
              <a:gd name="connsiteY1" fmla="*/ 0 h 45815"/>
              <a:gd name="connsiteX2" fmla="*/ 276574 w 276573"/>
              <a:gd name="connsiteY2" fmla="*/ 45815 h 45815"/>
              <a:gd name="connsiteX3" fmla="*/ 0 w 27657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276573" h="45815">
                <a:moveTo>
                  <a:pt x="0" y="0"/>
                </a:moveTo>
                <a:lnTo>
                  <a:pt x="276574" y="0"/>
                </a:lnTo>
                <a:lnTo>
                  <a:pt x="276574"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40" name="Freeform 239">
            <a:extLst>
              <a:ext uri="{FF2B5EF4-FFF2-40B4-BE49-F238E27FC236}">
                <a16:creationId xmlns:a16="http://schemas.microsoft.com/office/drawing/2014/main" id="{1F0871FE-9F95-5DD6-FFF1-B073EA8358CD}"/>
              </a:ext>
            </a:extLst>
          </p:cNvPr>
          <p:cNvSpPr/>
          <p:nvPr/>
        </p:nvSpPr>
        <p:spPr>
          <a:xfrm>
            <a:off x="6576405" y="4641041"/>
            <a:ext cx="268553" cy="45815"/>
          </a:xfrm>
          <a:custGeom>
            <a:avLst/>
            <a:gdLst>
              <a:gd name="connsiteX0" fmla="*/ 0 w 268553"/>
              <a:gd name="connsiteY0" fmla="*/ 0 h 45815"/>
              <a:gd name="connsiteX1" fmla="*/ 268553 w 268553"/>
              <a:gd name="connsiteY1" fmla="*/ 0 h 45815"/>
              <a:gd name="connsiteX2" fmla="*/ 268553 w 268553"/>
              <a:gd name="connsiteY2" fmla="*/ 45815 h 45815"/>
              <a:gd name="connsiteX3" fmla="*/ 0 w 26855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268553" h="45815">
                <a:moveTo>
                  <a:pt x="0" y="0"/>
                </a:moveTo>
                <a:lnTo>
                  <a:pt x="268553" y="0"/>
                </a:lnTo>
                <a:lnTo>
                  <a:pt x="268553"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41" name="Freeform 240">
            <a:extLst>
              <a:ext uri="{FF2B5EF4-FFF2-40B4-BE49-F238E27FC236}">
                <a16:creationId xmlns:a16="http://schemas.microsoft.com/office/drawing/2014/main" id="{F20E7787-EC87-E3F9-E873-4774BF9B0D39}"/>
              </a:ext>
            </a:extLst>
          </p:cNvPr>
          <p:cNvSpPr/>
          <p:nvPr/>
        </p:nvSpPr>
        <p:spPr>
          <a:xfrm>
            <a:off x="6576405" y="4695916"/>
            <a:ext cx="266095" cy="45815"/>
          </a:xfrm>
          <a:custGeom>
            <a:avLst/>
            <a:gdLst>
              <a:gd name="connsiteX0" fmla="*/ 0 w 266095"/>
              <a:gd name="connsiteY0" fmla="*/ 0 h 45815"/>
              <a:gd name="connsiteX1" fmla="*/ 266096 w 266095"/>
              <a:gd name="connsiteY1" fmla="*/ 0 h 45815"/>
              <a:gd name="connsiteX2" fmla="*/ 266096 w 266095"/>
              <a:gd name="connsiteY2" fmla="*/ 45816 h 45815"/>
              <a:gd name="connsiteX3" fmla="*/ 0 w 266095"/>
              <a:gd name="connsiteY3" fmla="*/ 45816 h 45815"/>
            </a:gdLst>
            <a:ahLst/>
            <a:cxnLst>
              <a:cxn ang="0">
                <a:pos x="connsiteX0" y="connsiteY0"/>
              </a:cxn>
              <a:cxn ang="0">
                <a:pos x="connsiteX1" y="connsiteY1"/>
              </a:cxn>
              <a:cxn ang="0">
                <a:pos x="connsiteX2" y="connsiteY2"/>
              </a:cxn>
              <a:cxn ang="0">
                <a:pos x="connsiteX3" y="connsiteY3"/>
              </a:cxn>
            </a:cxnLst>
            <a:rect l="l" t="t" r="r" b="b"/>
            <a:pathLst>
              <a:path w="266095" h="45815">
                <a:moveTo>
                  <a:pt x="0" y="0"/>
                </a:moveTo>
                <a:lnTo>
                  <a:pt x="266096" y="0"/>
                </a:lnTo>
                <a:lnTo>
                  <a:pt x="266096" y="45816"/>
                </a:lnTo>
                <a:lnTo>
                  <a:pt x="0" y="45816"/>
                </a:lnTo>
                <a:close/>
              </a:path>
            </a:pathLst>
          </a:custGeom>
          <a:solidFill>
            <a:srgbClr val="CCEFDC"/>
          </a:solidFill>
          <a:ln w="12934" cap="flat">
            <a:noFill/>
            <a:prstDash val="solid"/>
            <a:miter/>
          </a:ln>
        </p:spPr>
        <p:txBody>
          <a:bodyPr rtlCol="0" anchor="ctr"/>
          <a:lstStyle/>
          <a:p>
            <a:endParaRPr lang="en-GB" noProof="0" dirty="0"/>
          </a:p>
        </p:txBody>
      </p:sp>
      <p:sp>
        <p:nvSpPr>
          <p:cNvPr id="242" name="Freeform 241">
            <a:extLst>
              <a:ext uri="{FF2B5EF4-FFF2-40B4-BE49-F238E27FC236}">
                <a16:creationId xmlns:a16="http://schemas.microsoft.com/office/drawing/2014/main" id="{17E0CE9C-E4DB-816C-A308-61AABDDF7DC4}"/>
              </a:ext>
            </a:extLst>
          </p:cNvPr>
          <p:cNvSpPr/>
          <p:nvPr/>
        </p:nvSpPr>
        <p:spPr>
          <a:xfrm>
            <a:off x="6576405" y="4750791"/>
            <a:ext cx="205425" cy="45815"/>
          </a:xfrm>
          <a:custGeom>
            <a:avLst/>
            <a:gdLst>
              <a:gd name="connsiteX0" fmla="*/ 0 w 205425"/>
              <a:gd name="connsiteY0" fmla="*/ 0 h 45815"/>
              <a:gd name="connsiteX1" fmla="*/ 205425 w 205425"/>
              <a:gd name="connsiteY1" fmla="*/ 0 h 45815"/>
              <a:gd name="connsiteX2" fmla="*/ 205425 w 205425"/>
              <a:gd name="connsiteY2" fmla="*/ 45815 h 45815"/>
              <a:gd name="connsiteX3" fmla="*/ 0 w 205425"/>
              <a:gd name="connsiteY3" fmla="*/ 45815 h 45815"/>
            </a:gdLst>
            <a:ahLst/>
            <a:cxnLst>
              <a:cxn ang="0">
                <a:pos x="connsiteX0" y="connsiteY0"/>
              </a:cxn>
              <a:cxn ang="0">
                <a:pos x="connsiteX1" y="connsiteY1"/>
              </a:cxn>
              <a:cxn ang="0">
                <a:pos x="connsiteX2" y="connsiteY2"/>
              </a:cxn>
              <a:cxn ang="0">
                <a:pos x="connsiteX3" y="connsiteY3"/>
              </a:cxn>
            </a:cxnLst>
            <a:rect l="l" t="t" r="r" b="b"/>
            <a:pathLst>
              <a:path w="205425" h="45815">
                <a:moveTo>
                  <a:pt x="0" y="0"/>
                </a:moveTo>
                <a:lnTo>
                  <a:pt x="205425" y="0"/>
                </a:lnTo>
                <a:lnTo>
                  <a:pt x="205425"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43" name="Freeform 242">
            <a:extLst>
              <a:ext uri="{FF2B5EF4-FFF2-40B4-BE49-F238E27FC236}">
                <a16:creationId xmlns:a16="http://schemas.microsoft.com/office/drawing/2014/main" id="{E6140529-BD1D-5ECB-A1CD-6B63FAF3BD9E}"/>
              </a:ext>
            </a:extLst>
          </p:cNvPr>
          <p:cNvSpPr/>
          <p:nvPr/>
        </p:nvSpPr>
        <p:spPr>
          <a:xfrm>
            <a:off x="6576405" y="4805666"/>
            <a:ext cx="156914" cy="45815"/>
          </a:xfrm>
          <a:custGeom>
            <a:avLst/>
            <a:gdLst>
              <a:gd name="connsiteX0" fmla="*/ 0 w 156914"/>
              <a:gd name="connsiteY0" fmla="*/ 0 h 45815"/>
              <a:gd name="connsiteX1" fmla="*/ 156915 w 156914"/>
              <a:gd name="connsiteY1" fmla="*/ 0 h 45815"/>
              <a:gd name="connsiteX2" fmla="*/ 156915 w 156914"/>
              <a:gd name="connsiteY2" fmla="*/ 45815 h 45815"/>
              <a:gd name="connsiteX3" fmla="*/ 0 w 156914"/>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56914" h="45815">
                <a:moveTo>
                  <a:pt x="0" y="0"/>
                </a:moveTo>
                <a:lnTo>
                  <a:pt x="156915" y="0"/>
                </a:lnTo>
                <a:lnTo>
                  <a:pt x="156915"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44" name="Freeform 243">
            <a:extLst>
              <a:ext uri="{FF2B5EF4-FFF2-40B4-BE49-F238E27FC236}">
                <a16:creationId xmlns:a16="http://schemas.microsoft.com/office/drawing/2014/main" id="{CFF7FB67-BBA4-848A-A5BD-39F35EE0DFD3}"/>
              </a:ext>
            </a:extLst>
          </p:cNvPr>
          <p:cNvSpPr/>
          <p:nvPr/>
        </p:nvSpPr>
        <p:spPr>
          <a:xfrm>
            <a:off x="6576405" y="4860541"/>
            <a:ext cx="136475" cy="45815"/>
          </a:xfrm>
          <a:custGeom>
            <a:avLst/>
            <a:gdLst>
              <a:gd name="connsiteX0" fmla="*/ 0 w 136475"/>
              <a:gd name="connsiteY0" fmla="*/ 0 h 45815"/>
              <a:gd name="connsiteX1" fmla="*/ 136476 w 136475"/>
              <a:gd name="connsiteY1" fmla="*/ 0 h 45815"/>
              <a:gd name="connsiteX2" fmla="*/ 136476 w 136475"/>
              <a:gd name="connsiteY2" fmla="*/ 45816 h 45815"/>
              <a:gd name="connsiteX3" fmla="*/ 0 w 136475"/>
              <a:gd name="connsiteY3" fmla="*/ 45816 h 45815"/>
            </a:gdLst>
            <a:ahLst/>
            <a:cxnLst>
              <a:cxn ang="0">
                <a:pos x="connsiteX0" y="connsiteY0"/>
              </a:cxn>
              <a:cxn ang="0">
                <a:pos x="connsiteX1" y="connsiteY1"/>
              </a:cxn>
              <a:cxn ang="0">
                <a:pos x="connsiteX2" y="connsiteY2"/>
              </a:cxn>
              <a:cxn ang="0">
                <a:pos x="connsiteX3" y="connsiteY3"/>
              </a:cxn>
            </a:cxnLst>
            <a:rect l="l" t="t" r="r" b="b"/>
            <a:pathLst>
              <a:path w="136475" h="45815">
                <a:moveTo>
                  <a:pt x="0" y="0"/>
                </a:moveTo>
                <a:lnTo>
                  <a:pt x="136476" y="0"/>
                </a:lnTo>
                <a:lnTo>
                  <a:pt x="136476" y="45816"/>
                </a:lnTo>
                <a:lnTo>
                  <a:pt x="0" y="45816"/>
                </a:lnTo>
                <a:close/>
              </a:path>
            </a:pathLst>
          </a:custGeom>
          <a:solidFill>
            <a:srgbClr val="DD9A89"/>
          </a:solidFill>
          <a:ln w="12934" cap="flat">
            <a:noFill/>
            <a:prstDash val="solid"/>
            <a:miter/>
          </a:ln>
        </p:spPr>
        <p:txBody>
          <a:bodyPr rtlCol="0" anchor="ctr"/>
          <a:lstStyle/>
          <a:p>
            <a:endParaRPr lang="en-GB" noProof="0" dirty="0"/>
          </a:p>
        </p:txBody>
      </p:sp>
      <p:sp>
        <p:nvSpPr>
          <p:cNvPr id="245" name="Freeform 244">
            <a:extLst>
              <a:ext uri="{FF2B5EF4-FFF2-40B4-BE49-F238E27FC236}">
                <a16:creationId xmlns:a16="http://schemas.microsoft.com/office/drawing/2014/main" id="{725D1553-568D-7718-45D7-BB9B0F3ABC78}"/>
              </a:ext>
            </a:extLst>
          </p:cNvPr>
          <p:cNvSpPr/>
          <p:nvPr/>
        </p:nvSpPr>
        <p:spPr>
          <a:xfrm>
            <a:off x="6576405" y="4971456"/>
            <a:ext cx="127549" cy="45815"/>
          </a:xfrm>
          <a:custGeom>
            <a:avLst/>
            <a:gdLst>
              <a:gd name="connsiteX0" fmla="*/ 0 w 127549"/>
              <a:gd name="connsiteY0" fmla="*/ 0 h 45815"/>
              <a:gd name="connsiteX1" fmla="*/ 127550 w 127549"/>
              <a:gd name="connsiteY1" fmla="*/ 0 h 45815"/>
              <a:gd name="connsiteX2" fmla="*/ 127550 w 127549"/>
              <a:gd name="connsiteY2" fmla="*/ 45815 h 45815"/>
              <a:gd name="connsiteX3" fmla="*/ 0 w 127549"/>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27549" h="45815">
                <a:moveTo>
                  <a:pt x="0" y="0"/>
                </a:moveTo>
                <a:lnTo>
                  <a:pt x="127550" y="0"/>
                </a:lnTo>
                <a:lnTo>
                  <a:pt x="127550"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46" name="Freeform 245">
            <a:extLst>
              <a:ext uri="{FF2B5EF4-FFF2-40B4-BE49-F238E27FC236}">
                <a16:creationId xmlns:a16="http://schemas.microsoft.com/office/drawing/2014/main" id="{C0936EE0-45F2-44A3-5F98-D7B346CDAC8A}"/>
              </a:ext>
            </a:extLst>
          </p:cNvPr>
          <p:cNvSpPr/>
          <p:nvPr/>
        </p:nvSpPr>
        <p:spPr>
          <a:xfrm>
            <a:off x="6576405" y="5024001"/>
            <a:ext cx="116295" cy="45815"/>
          </a:xfrm>
          <a:custGeom>
            <a:avLst/>
            <a:gdLst>
              <a:gd name="connsiteX0" fmla="*/ 0 w 116295"/>
              <a:gd name="connsiteY0" fmla="*/ 0 h 45815"/>
              <a:gd name="connsiteX1" fmla="*/ 116296 w 116295"/>
              <a:gd name="connsiteY1" fmla="*/ 0 h 45815"/>
              <a:gd name="connsiteX2" fmla="*/ 116296 w 116295"/>
              <a:gd name="connsiteY2" fmla="*/ 45816 h 45815"/>
              <a:gd name="connsiteX3" fmla="*/ 0 w 116295"/>
              <a:gd name="connsiteY3" fmla="*/ 45816 h 45815"/>
            </a:gdLst>
            <a:ahLst/>
            <a:cxnLst>
              <a:cxn ang="0">
                <a:pos x="connsiteX0" y="connsiteY0"/>
              </a:cxn>
              <a:cxn ang="0">
                <a:pos x="connsiteX1" y="connsiteY1"/>
              </a:cxn>
              <a:cxn ang="0">
                <a:pos x="connsiteX2" y="connsiteY2"/>
              </a:cxn>
              <a:cxn ang="0">
                <a:pos x="connsiteX3" y="connsiteY3"/>
              </a:cxn>
            </a:cxnLst>
            <a:rect l="l" t="t" r="r" b="b"/>
            <a:pathLst>
              <a:path w="116295" h="45815">
                <a:moveTo>
                  <a:pt x="0" y="0"/>
                </a:moveTo>
                <a:lnTo>
                  <a:pt x="116296" y="0"/>
                </a:lnTo>
                <a:lnTo>
                  <a:pt x="116296" y="45816"/>
                </a:lnTo>
                <a:lnTo>
                  <a:pt x="0" y="45816"/>
                </a:lnTo>
                <a:close/>
              </a:path>
            </a:pathLst>
          </a:custGeom>
          <a:solidFill>
            <a:srgbClr val="CCEFDC"/>
          </a:solidFill>
          <a:ln w="12934" cap="flat">
            <a:noFill/>
            <a:prstDash val="solid"/>
            <a:miter/>
          </a:ln>
        </p:spPr>
        <p:txBody>
          <a:bodyPr rtlCol="0" anchor="ctr"/>
          <a:lstStyle/>
          <a:p>
            <a:endParaRPr lang="en-GB" noProof="0" dirty="0"/>
          </a:p>
        </p:txBody>
      </p:sp>
      <p:sp>
        <p:nvSpPr>
          <p:cNvPr id="247" name="Freeform 246">
            <a:extLst>
              <a:ext uri="{FF2B5EF4-FFF2-40B4-BE49-F238E27FC236}">
                <a16:creationId xmlns:a16="http://schemas.microsoft.com/office/drawing/2014/main" id="{23B39515-C47B-9B16-862D-4EDE1DEBB243}"/>
              </a:ext>
            </a:extLst>
          </p:cNvPr>
          <p:cNvSpPr/>
          <p:nvPr/>
        </p:nvSpPr>
        <p:spPr>
          <a:xfrm>
            <a:off x="6576405" y="4915416"/>
            <a:ext cx="128067" cy="45815"/>
          </a:xfrm>
          <a:custGeom>
            <a:avLst/>
            <a:gdLst>
              <a:gd name="connsiteX0" fmla="*/ 0 w 128067"/>
              <a:gd name="connsiteY0" fmla="*/ 0 h 45815"/>
              <a:gd name="connsiteX1" fmla="*/ 128067 w 128067"/>
              <a:gd name="connsiteY1" fmla="*/ 0 h 45815"/>
              <a:gd name="connsiteX2" fmla="*/ 128067 w 128067"/>
              <a:gd name="connsiteY2" fmla="*/ 45815 h 45815"/>
              <a:gd name="connsiteX3" fmla="*/ 0 w 128067"/>
              <a:gd name="connsiteY3" fmla="*/ 45815 h 45815"/>
            </a:gdLst>
            <a:ahLst/>
            <a:cxnLst>
              <a:cxn ang="0">
                <a:pos x="connsiteX0" y="connsiteY0"/>
              </a:cxn>
              <a:cxn ang="0">
                <a:pos x="connsiteX1" y="connsiteY1"/>
              </a:cxn>
              <a:cxn ang="0">
                <a:pos x="connsiteX2" y="connsiteY2"/>
              </a:cxn>
              <a:cxn ang="0">
                <a:pos x="connsiteX3" y="connsiteY3"/>
              </a:cxn>
            </a:cxnLst>
            <a:rect l="l" t="t" r="r" b="b"/>
            <a:pathLst>
              <a:path w="128067" h="45815">
                <a:moveTo>
                  <a:pt x="0" y="0"/>
                </a:moveTo>
                <a:lnTo>
                  <a:pt x="128067" y="0"/>
                </a:lnTo>
                <a:lnTo>
                  <a:pt x="128067" y="45815"/>
                </a:lnTo>
                <a:lnTo>
                  <a:pt x="0" y="45815"/>
                </a:lnTo>
                <a:close/>
              </a:path>
            </a:pathLst>
          </a:custGeom>
          <a:solidFill>
            <a:srgbClr val="CCEFDC"/>
          </a:solidFill>
          <a:ln w="12934" cap="flat">
            <a:noFill/>
            <a:prstDash val="solid"/>
            <a:miter/>
          </a:ln>
        </p:spPr>
        <p:txBody>
          <a:bodyPr rtlCol="0" anchor="ctr"/>
          <a:lstStyle/>
          <a:p>
            <a:endParaRPr lang="en-GB" noProof="0" dirty="0"/>
          </a:p>
        </p:txBody>
      </p:sp>
      <p:sp>
        <p:nvSpPr>
          <p:cNvPr id="248" name="Freeform 247">
            <a:extLst>
              <a:ext uri="{FF2B5EF4-FFF2-40B4-BE49-F238E27FC236}">
                <a16:creationId xmlns:a16="http://schemas.microsoft.com/office/drawing/2014/main" id="{035C82FD-51CF-7798-1802-7EA395D9F9B5}"/>
              </a:ext>
            </a:extLst>
          </p:cNvPr>
          <p:cNvSpPr/>
          <p:nvPr/>
        </p:nvSpPr>
        <p:spPr>
          <a:xfrm>
            <a:off x="7770666" y="1058253"/>
            <a:ext cx="12936" cy="6600"/>
          </a:xfrm>
          <a:custGeom>
            <a:avLst/>
            <a:gdLst>
              <a:gd name="connsiteX0" fmla="*/ 0 w 12936"/>
              <a:gd name="connsiteY0" fmla="*/ 0 h 6600"/>
              <a:gd name="connsiteX1" fmla="*/ 0 w 12936"/>
              <a:gd name="connsiteY1" fmla="*/ 6601 h 6600"/>
            </a:gdLst>
            <a:ahLst/>
            <a:cxnLst>
              <a:cxn ang="0">
                <a:pos x="connsiteX0" y="connsiteY0"/>
              </a:cxn>
              <a:cxn ang="0">
                <a:pos x="connsiteX1" y="connsiteY1"/>
              </a:cxn>
            </a:cxnLst>
            <a:rect l="l" t="t" r="r" b="b"/>
            <a:pathLst>
              <a:path w="12936" h="6600">
                <a:moveTo>
                  <a:pt x="0" y="0"/>
                </a:moveTo>
                <a:lnTo>
                  <a:pt x="0" y="6601"/>
                </a:lnTo>
              </a:path>
            </a:pathLst>
          </a:custGeom>
          <a:ln w="3104" cap="flat">
            <a:solidFill>
              <a:srgbClr val="939598"/>
            </a:solidFill>
            <a:prstDash val="solid"/>
            <a:miter/>
          </a:ln>
        </p:spPr>
        <p:txBody>
          <a:bodyPr rtlCol="0" anchor="ctr"/>
          <a:lstStyle/>
          <a:p>
            <a:endParaRPr lang="en-GB" noProof="0" dirty="0"/>
          </a:p>
        </p:txBody>
      </p:sp>
      <p:sp>
        <p:nvSpPr>
          <p:cNvPr id="249" name="Freeform 248">
            <a:extLst>
              <a:ext uri="{FF2B5EF4-FFF2-40B4-BE49-F238E27FC236}">
                <a16:creationId xmlns:a16="http://schemas.microsoft.com/office/drawing/2014/main" id="{274799F4-8CFF-4E20-38DA-1487F7992641}"/>
              </a:ext>
            </a:extLst>
          </p:cNvPr>
          <p:cNvSpPr/>
          <p:nvPr/>
        </p:nvSpPr>
        <p:spPr>
          <a:xfrm>
            <a:off x="7770666" y="1078183"/>
            <a:ext cx="12936" cy="3985938"/>
          </a:xfrm>
          <a:custGeom>
            <a:avLst/>
            <a:gdLst>
              <a:gd name="connsiteX0" fmla="*/ 0 w 12936"/>
              <a:gd name="connsiteY0" fmla="*/ 0 h 3985938"/>
              <a:gd name="connsiteX1" fmla="*/ 0 w 12936"/>
              <a:gd name="connsiteY1" fmla="*/ 3985938 h 3985938"/>
            </a:gdLst>
            <a:ahLst/>
            <a:cxnLst>
              <a:cxn ang="0">
                <a:pos x="connsiteX0" y="connsiteY0"/>
              </a:cxn>
              <a:cxn ang="0">
                <a:pos x="connsiteX1" y="connsiteY1"/>
              </a:cxn>
            </a:cxnLst>
            <a:rect l="l" t="t" r="r" b="b"/>
            <a:pathLst>
              <a:path w="12936" h="3985938">
                <a:moveTo>
                  <a:pt x="0" y="0"/>
                </a:moveTo>
                <a:lnTo>
                  <a:pt x="0" y="3985938"/>
                </a:lnTo>
              </a:path>
            </a:pathLst>
          </a:custGeom>
          <a:ln w="6350" cap="flat">
            <a:solidFill>
              <a:srgbClr val="939598"/>
            </a:solidFill>
            <a:prstDash val="sysDash"/>
            <a:miter/>
          </a:ln>
        </p:spPr>
        <p:txBody>
          <a:bodyPr rtlCol="0" anchor="ctr"/>
          <a:lstStyle/>
          <a:p>
            <a:endParaRPr lang="en-GB" noProof="0" dirty="0"/>
          </a:p>
        </p:txBody>
      </p:sp>
      <p:sp>
        <p:nvSpPr>
          <p:cNvPr id="250" name="Freeform 249">
            <a:extLst>
              <a:ext uri="{FF2B5EF4-FFF2-40B4-BE49-F238E27FC236}">
                <a16:creationId xmlns:a16="http://schemas.microsoft.com/office/drawing/2014/main" id="{945B0FBC-541C-663B-0524-E799B84D06A8}"/>
              </a:ext>
            </a:extLst>
          </p:cNvPr>
          <p:cNvSpPr/>
          <p:nvPr/>
        </p:nvSpPr>
        <p:spPr>
          <a:xfrm>
            <a:off x="7770666" y="5070722"/>
            <a:ext cx="12936" cy="6729"/>
          </a:xfrm>
          <a:custGeom>
            <a:avLst/>
            <a:gdLst>
              <a:gd name="connsiteX0" fmla="*/ 0 w 12936"/>
              <a:gd name="connsiteY0" fmla="*/ 0 h 6729"/>
              <a:gd name="connsiteX1" fmla="*/ 0 w 12936"/>
              <a:gd name="connsiteY1" fmla="*/ 6730 h 6729"/>
            </a:gdLst>
            <a:ahLst/>
            <a:cxnLst>
              <a:cxn ang="0">
                <a:pos x="connsiteX0" y="connsiteY0"/>
              </a:cxn>
              <a:cxn ang="0">
                <a:pos x="connsiteX1" y="connsiteY1"/>
              </a:cxn>
            </a:cxnLst>
            <a:rect l="l" t="t" r="r" b="b"/>
            <a:pathLst>
              <a:path w="12936" h="6729">
                <a:moveTo>
                  <a:pt x="0" y="0"/>
                </a:moveTo>
                <a:lnTo>
                  <a:pt x="0" y="6730"/>
                </a:lnTo>
              </a:path>
            </a:pathLst>
          </a:custGeom>
          <a:ln w="6350" cap="flat">
            <a:solidFill>
              <a:schemeClr val="tx1"/>
            </a:solidFill>
            <a:prstDash val="solid"/>
            <a:miter/>
          </a:ln>
        </p:spPr>
        <p:txBody>
          <a:bodyPr rtlCol="0" anchor="ctr"/>
          <a:lstStyle/>
          <a:p>
            <a:endParaRPr lang="en-GB" noProof="0" dirty="0"/>
          </a:p>
        </p:txBody>
      </p:sp>
      <p:sp>
        <p:nvSpPr>
          <p:cNvPr id="251" name="Freeform 250">
            <a:extLst>
              <a:ext uri="{FF2B5EF4-FFF2-40B4-BE49-F238E27FC236}">
                <a16:creationId xmlns:a16="http://schemas.microsoft.com/office/drawing/2014/main" id="{E01075AE-75A8-7C05-358D-F92284C3F094}"/>
              </a:ext>
            </a:extLst>
          </p:cNvPr>
          <p:cNvSpPr/>
          <p:nvPr/>
        </p:nvSpPr>
        <p:spPr>
          <a:xfrm>
            <a:off x="8376981" y="1058253"/>
            <a:ext cx="12936" cy="6600"/>
          </a:xfrm>
          <a:custGeom>
            <a:avLst/>
            <a:gdLst>
              <a:gd name="connsiteX0" fmla="*/ 0 w 12936"/>
              <a:gd name="connsiteY0" fmla="*/ 0 h 6600"/>
              <a:gd name="connsiteX1" fmla="*/ 0 w 12936"/>
              <a:gd name="connsiteY1" fmla="*/ 6601 h 6600"/>
            </a:gdLst>
            <a:ahLst/>
            <a:cxnLst>
              <a:cxn ang="0">
                <a:pos x="connsiteX0" y="connsiteY0"/>
              </a:cxn>
              <a:cxn ang="0">
                <a:pos x="connsiteX1" y="connsiteY1"/>
              </a:cxn>
            </a:cxnLst>
            <a:rect l="l" t="t" r="r" b="b"/>
            <a:pathLst>
              <a:path w="12936" h="6600">
                <a:moveTo>
                  <a:pt x="0" y="0"/>
                </a:moveTo>
                <a:lnTo>
                  <a:pt x="0" y="6601"/>
                </a:lnTo>
              </a:path>
            </a:pathLst>
          </a:custGeom>
          <a:ln w="3104" cap="flat">
            <a:solidFill>
              <a:srgbClr val="939598"/>
            </a:solidFill>
            <a:prstDash val="solid"/>
            <a:miter/>
          </a:ln>
        </p:spPr>
        <p:txBody>
          <a:bodyPr rtlCol="0" anchor="ctr"/>
          <a:lstStyle/>
          <a:p>
            <a:endParaRPr lang="en-GB" noProof="0" dirty="0"/>
          </a:p>
        </p:txBody>
      </p:sp>
      <p:sp>
        <p:nvSpPr>
          <p:cNvPr id="252" name="Freeform 251">
            <a:extLst>
              <a:ext uri="{FF2B5EF4-FFF2-40B4-BE49-F238E27FC236}">
                <a16:creationId xmlns:a16="http://schemas.microsoft.com/office/drawing/2014/main" id="{1892B065-85C9-2F5B-C3CB-3E9EA197C56B}"/>
              </a:ext>
            </a:extLst>
          </p:cNvPr>
          <p:cNvSpPr/>
          <p:nvPr/>
        </p:nvSpPr>
        <p:spPr>
          <a:xfrm>
            <a:off x="8376981" y="1078183"/>
            <a:ext cx="12936" cy="3985291"/>
          </a:xfrm>
          <a:custGeom>
            <a:avLst/>
            <a:gdLst>
              <a:gd name="connsiteX0" fmla="*/ 0 w 12936"/>
              <a:gd name="connsiteY0" fmla="*/ 0 h 3985291"/>
              <a:gd name="connsiteX1" fmla="*/ 0 w 12936"/>
              <a:gd name="connsiteY1" fmla="*/ 3985291 h 3985291"/>
            </a:gdLst>
            <a:ahLst/>
            <a:cxnLst>
              <a:cxn ang="0">
                <a:pos x="connsiteX0" y="connsiteY0"/>
              </a:cxn>
              <a:cxn ang="0">
                <a:pos x="connsiteX1" y="connsiteY1"/>
              </a:cxn>
            </a:cxnLst>
            <a:rect l="l" t="t" r="r" b="b"/>
            <a:pathLst>
              <a:path w="12936" h="3985291">
                <a:moveTo>
                  <a:pt x="0" y="0"/>
                </a:moveTo>
                <a:lnTo>
                  <a:pt x="0" y="3985291"/>
                </a:lnTo>
              </a:path>
            </a:pathLst>
          </a:custGeom>
          <a:ln w="6350" cap="flat">
            <a:solidFill>
              <a:srgbClr val="939598"/>
            </a:solidFill>
            <a:prstDash val="sysDash"/>
            <a:miter/>
          </a:ln>
        </p:spPr>
        <p:txBody>
          <a:bodyPr rtlCol="0" anchor="ctr"/>
          <a:lstStyle/>
          <a:p>
            <a:endParaRPr lang="en-GB" noProof="0" dirty="0"/>
          </a:p>
        </p:txBody>
      </p:sp>
      <p:sp>
        <p:nvSpPr>
          <p:cNvPr id="253" name="Freeform 252">
            <a:extLst>
              <a:ext uri="{FF2B5EF4-FFF2-40B4-BE49-F238E27FC236}">
                <a16:creationId xmlns:a16="http://schemas.microsoft.com/office/drawing/2014/main" id="{05CE153E-1881-4F8C-DD3D-AFAE4391282B}"/>
              </a:ext>
            </a:extLst>
          </p:cNvPr>
          <p:cNvSpPr/>
          <p:nvPr/>
        </p:nvSpPr>
        <p:spPr>
          <a:xfrm>
            <a:off x="8376981" y="5070075"/>
            <a:ext cx="12936" cy="6600"/>
          </a:xfrm>
          <a:custGeom>
            <a:avLst/>
            <a:gdLst>
              <a:gd name="connsiteX0" fmla="*/ 0 w 12936"/>
              <a:gd name="connsiteY0" fmla="*/ 0 h 6600"/>
              <a:gd name="connsiteX1" fmla="*/ 0 w 12936"/>
              <a:gd name="connsiteY1" fmla="*/ 6600 h 6600"/>
            </a:gdLst>
            <a:ahLst/>
            <a:cxnLst>
              <a:cxn ang="0">
                <a:pos x="connsiteX0" y="connsiteY0"/>
              </a:cxn>
              <a:cxn ang="0">
                <a:pos x="connsiteX1" y="connsiteY1"/>
              </a:cxn>
            </a:cxnLst>
            <a:rect l="l" t="t" r="r" b="b"/>
            <a:pathLst>
              <a:path w="12936" h="6600">
                <a:moveTo>
                  <a:pt x="0" y="0"/>
                </a:moveTo>
                <a:lnTo>
                  <a:pt x="0" y="6600"/>
                </a:lnTo>
              </a:path>
            </a:pathLst>
          </a:custGeom>
          <a:ln w="6350" cap="flat">
            <a:solidFill>
              <a:schemeClr val="tx1"/>
            </a:solidFill>
            <a:prstDash val="solid"/>
            <a:miter/>
          </a:ln>
        </p:spPr>
        <p:txBody>
          <a:bodyPr rtlCol="0" anchor="ctr"/>
          <a:lstStyle/>
          <a:p>
            <a:endParaRPr lang="en-GB" noProof="0" dirty="0"/>
          </a:p>
        </p:txBody>
      </p:sp>
      <p:sp>
        <p:nvSpPr>
          <p:cNvPr id="254" name="Freeform 253">
            <a:extLst>
              <a:ext uri="{FF2B5EF4-FFF2-40B4-BE49-F238E27FC236}">
                <a16:creationId xmlns:a16="http://schemas.microsoft.com/office/drawing/2014/main" id="{8D15A819-403F-6915-3D1E-98458088E5ED}"/>
              </a:ext>
            </a:extLst>
          </p:cNvPr>
          <p:cNvSpPr/>
          <p:nvPr/>
        </p:nvSpPr>
        <p:spPr>
          <a:xfrm>
            <a:off x="8981744" y="1058253"/>
            <a:ext cx="12936" cy="6600"/>
          </a:xfrm>
          <a:custGeom>
            <a:avLst/>
            <a:gdLst>
              <a:gd name="connsiteX0" fmla="*/ 0 w 12936"/>
              <a:gd name="connsiteY0" fmla="*/ 0 h 6600"/>
              <a:gd name="connsiteX1" fmla="*/ 0 w 12936"/>
              <a:gd name="connsiteY1" fmla="*/ 6601 h 6600"/>
            </a:gdLst>
            <a:ahLst/>
            <a:cxnLst>
              <a:cxn ang="0">
                <a:pos x="connsiteX0" y="connsiteY0"/>
              </a:cxn>
              <a:cxn ang="0">
                <a:pos x="connsiteX1" y="connsiteY1"/>
              </a:cxn>
            </a:cxnLst>
            <a:rect l="l" t="t" r="r" b="b"/>
            <a:pathLst>
              <a:path w="12936" h="6600">
                <a:moveTo>
                  <a:pt x="0" y="0"/>
                </a:moveTo>
                <a:lnTo>
                  <a:pt x="0" y="6601"/>
                </a:lnTo>
              </a:path>
            </a:pathLst>
          </a:custGeom>
          <a:ln w="3104" cap="flat">
            <a:solidFill>
              <a:srgbClr val="939598"/>
            </a:solidFill>
            <a:prstDash val="solid"/>
            <a:miter/>
          </a:ln>
        </p:spPr>
        <p:txBody>
          <a:bodyPr rtlCol="0" anchor="ctr"/>
          <a:lstStyle/>
          <a:p>
            <a:endParaRPr lang="en-GB" noProof="0" dirty="0"/>
          </a:p>
        </p:txBody>
      </p:sp>
      <p:sp>
        <p:nvSpPr>
          <p:cNvPr id="255" name="Freeform 254">
            <a:extLst>
              <a:ext uri="{FF2B5EF4-FFF2-40B4-BE49-F238E27FC236}">
                <a16:creationId xmlns:a16="http://schemas.microsoft.com/office/drawing/2014/main" id="{A6E3BE30-4A13-C30D-8557-888D741BD081}"/>
              </a:ext>
            </a:extLst>
          </p:cNvPr>
          <p:cNvSpPr/>
          <p:nvPr/>
        </p:nvSpPr>
        <p:spPr>
          <a:xfrm>
            <a:off x="8981744" y="1078183"/>
            <a:ext cx="12936" cy="3989303"/>
          </a:xfrm>
          <a:custGeom>
            <a:avLst/>
            <a:gdLst>
              <a:gd name="connsiteX0" fmla="*/ 0 w 12936"/>
              <a:gd name="connsiteY0" fmla="*/ 0 h 3989303"/>
              <a:gd name="connsiteX1" fmla="*/ 0 w 12936"/>
              <a:gd name="connsiteY1" fmla="*/ 3989303 h 3989303"/>
            </a:gdLst>
            <a:ahLst/>
            <a:cxnLst>
              <a:cxn ang="0">
                <a:pos x="connsiteX0" y="connsiteY0"/>
              </a:cxn>
              <a:cxn ang="0">
                <a:pos x="connsiteX1" y="connsiteY1"/>
              </a:cxn>
            </a:cxnLst>
            <a:rect l="l" t="t" r="r" b="b"/>
            <a:pathLst>
              <a:path w="12936" h="3989303">
                <a:moveTo>
                  <a:pt x="0" y="0"/>
                </a:moveTo>
                <a:lnTo>
                  <a:pt x="0" y="3989303"/>
                </a:lnTo>
              </a:path>
            </a:pathLst>
          </a:custGeom>
          <a:ln w="6350" cap="flat">
            <a:solidFill>
              <a:srgbClr val="939598"/>
            </a:solidFill>
            <a:prstDash val="sysDash"/>
            <a:miter/>
          </a:ln>
        </p:spPr>
        <p:txBody>
          <a:bodyPr rtlCol="0" anchor="ctr"/>
          <a:lstStyle/>
          <a:p>
            <a:endParaRPr lang="en-GB" noProof="0" dirty="0"/>
          </a:p>
        </p:txBody>
      </p:sp>
      <p:sp>
        <p:nvSpPr>
          <p:cNvPr id="256" name="Freeform 255">
            <a:extLst>
              <a:ext uri="{FF2B5EF4-FFF2-40B4-BE49-F238E27FC236}">
                <a16:creationId xmlns:a16="http://schemas.microsoft.com/office/drawing/2014/main" id="{8512942B-09AD-5C2C-F8B0-3CFF128DC7B3}"/>
              </a:ext>
            </a:extLst>
          </p:cNvPr>
          <p:cNvSpPr/>
          <p:nvPr/>
        </p:nvSpPr>
        <p:spPr>
          <a:xfrm>
            <a:off x="8981744" y="5074217"/>
            <a:ext cx="12936" cy="6600"/>
          </a:xfrm>
          <a:custGeom>
            <a:avLst/>
            <a:gdLst>
              <a:gd name="connsiteX0" fmla="*/ 0 w 12936"/>
              <a:gd name="connsiteY0" fmla="*/ 0 h 6600"/>
              <a:gd name="connsiteX1" fmla="*/ 0 w 12936"/>
              <a:gd name="connsiteY1" fmla="*/ 6600 h 6600"/>
            </a:gdLst>
            <a:ahLst/>
            <a:cxnLst>
              <a:cxn ang="0">
                <a:pos x="connsiteX0" y="connsiteY0"/>
              </a:cxn>
              <a:cxn ang="0">
                <a:pos x="connsiteX1" y="connsiteY1"/>
              </a:cxn>
            </a:cxnLst>
            <a:rect l="l" t="t" r="r" b="b"/>
            <a:pathLst>
              <a:path w="12936" h="6600">
                <a:moveTo>
                  <a:pt x="0" y="0"/>
                </a:moveTo>
                <a:lnTo>
                  <a:pt x="0" y="6600"/>
                </a:lnTo>
              </a:path>
            </a:pathLst>
          </a:custGeom>
          <a:ln w="6350" cap="flat">
            <a:solidFill>
              <a:schemeClr val="tx1"/>
            </a:solidFill>
            <a:prstDash val="solid"/>
            <a:miter/>
          </a:ln>
        </p:spPr>
        <p:txBody>
          <a:bodyPr rtlCol="0" anchor="ctr"/>
          <a:lstStyle/>
          <a:p>
            <a:endParaRPr lang="en-GB" noProof="0" dirty="0"/>
          </a:p>
        </p:txBody>
      </p:sp>
      <p:sp>
        <p:nvSpPr>
          <p:cNvPr id="257" name="Freeform 256">
            <a:extLst>
              <a:ext uri="{FF2B5EF4-FFF2-40B4-BE49-F238E27FC236}">
                <a16:creationId xmlns:a16="http://schemas.microsoft.com/office/drawing/2014/main" id="{F2B5A91F-E1D8-F36B-9AFB-8E375FA96DA0}"/>
              </a:ext>
            </a:extLst>
          </p:cNvPr>
          <p:cNvSpPr/>
          <p:nvPr/>
        </p:nvSpPr>
        <p:spPr>
          <a:xfrm>
            <a:off x="9587282" y="1058253"/>
            <a:ext cx="12936" cy="6600"/>
          </a:xfrm>
          <a:custGeom>
            <a:avLst/>
            <a:gdLst>
              <a:gd name="connsiteX0" fmla="*/ 0 w 12936"/>
              <a:gd name="connsiteY0" fmla="*/ 0 h 6600"/>
              <a:gd name="connsiteX1" fmla="*/ 0 w 12936"/>
              <a:gd name="connsiteY1" fmla="*/ 6601 h 6600"/>
            </a:gdLst>
            <a:ahLst/>
            <a:cxnLst>
              <a:cxn ang="0">
                <a:pos x="connsiteX0" y="connsiteY0"/>
              </a:cxn>
              <a:cxn ang="0">
                <a:pos x="connsiteX1" y="connsiteY1"/>
              </a:cxn>
            </a:cxnLst>
            <a:rect l="l" t="t" r="r" b="b"/>
            <a:pathLst>
              <a:path w="12936" h="6600">
                <a:moveTo>
                  <a:pt x="0" y="0"/>
                </a:moveTo>
                <a:lnTo>
                  <a:pt x="0" y="6601"/>
                </a:lnTo>
              </a:path>
            </a:pathLst>
          </a:custGeom>
          <a:ln w="3104" cap="flat">
            <a:solidFill>
              <a:srgbClr val="939598"/>
            </a:solidFill>
            <a:prstDash val="solid"/>
            <a:miter/>
          </a:ln>
        </p:spPr>
        <p:txBody>
          <a:bodyPr rtlCol="0" anchor="ctr"/>
          <a:lstStyle/>
          <a:p>
            <a:endParaRPr lang="en-GB" noProof="0" dirty="0"/>
          </a:p>
        </p:txBody>
      </p:sp>
      <p:sp>
        <p:nvSpPr>
          <p:cNvPr id="258" name="Freeform 257">
            <a:extLst>
              <a:ext uri="{FF2B5EF4-FFF2-40B4-BE49-F238E27FC236}">
                <a16:creationId xmlns:a16="http://schemas.microsoft.com/office/drawing/2014/main" id="{A3AFFA8D-467C-1B4A-6579-CC75E76FB7C5}"/>
              </a:ext>
            </a:extLst>
          </p:cNvPr>
          <p:cNvSpPr/>
          <p:nvPr/>
        </p:nvSpPr>
        <p:spPr>
          <a:xfrm>
            <a:off x="9587282" y="1078183"/>
            <a:ext cx="12936" cy="3988009"/>
          </a:xfrm>
          <a:custGeom>
            <a:avLst/>
            <a:gdLst>
              <a:gd name="connsiteX0" fmla="*/ 0 w 12936"/>
              <a:gd name="connsiteY0" fmla="*/ 0 h 3988009"/>
              <a:gd name="connsiteX1" fmla="*/ 0 w 12936"/>
              <a:gd name="connsiteY1" fmla="*/ 3988009 h 3988009"/>
            </a:gdLst>
            <a:ahLst/>
            <a:cxnLst>
              <a:cxn ang="0">
                <a:pos x="connsiteX0" y="connsiteY0"/>
              </a:cxn>
              <a:cxn ang="0">
                <a:pos x="connsiteX1" y="connsiteY1"/>
              </a:cxn>
            </a:cxnLst>
            <a:rect l="l" t="t" r="r" b="b"/>
            <a:pathLst>
              <a:path w="12936" h="3988009">
                <a:moveTo>
                  <a:pt x="0" y="0"/>
                </a:moveTo>
                <a:lnTo>
                  <a:pt x="0" y="3988009"/>
                </a:lnTo>
              </a:path>
            </a:pathLst>
          </a:custGeom>
          <a:ln w="6350" cap="flat">
            <a:solidFill>
              <a:srgbClr val="939598"/>
            </a:solidFill>
            <a:prstDash val="sysDash"/>
            <a:miter/>
          </a:ln>
        </p:spPr>
        <p:txBody>
          <a:bodyPr rtlCol="0" anchor="ctr"/>
          <a:lstStyle/>
          <a:p>
            <a:endParaRPr lang="en-GB" noProof="0" dirty="0"/>
          </a:p>
        </p:txBody>
      </p:sp>
      <p:sp>
        <p:nvSpPr>
          <p:cNvPr id="259" name="Freeform 258">
            <a:extLst>
              <a:ext uri="{FF2B5EF4-FFF2-40B4-BE49-F238E27FC236}">
                <a16:creationId xmlns:a16="http://schemas.microsoft.com/office/drawing/2014/main" id="{4919DEDF-BFB1-2F37-67BE-034E4A5E627E}"/>
              </a:ext>
            </a:extLst>
          </p:cNvPr>
          <p:cNvSpPr/>
          <p:nvPr/>
        </p:nvSpPr>
        <p:spPr>
          <a:xfrm>
            <a:off x="9587282" y="5072923"/>
            <a:ext cx="12936" cy="6600"/>
          </a:xfrm>
          <a:custGeom>
            <a:avLst/>
            <a:gdLst>
              <a:gd name="connsiteX0" fmla="*/ 0 w 12936"/>
              <a:gd name="connsiteY0" fmla="*/ 0 h 6600"/>
              <a:gd name="connsiteX1" fmla="*/ 0 w 12936"/>
              <a:gd name="connsiteY1" fmla="*/ 6600 h 6600"/>
            </a:gdLst>
            <a:ahLst/>
            <a:cxnLst>
              <a:cxn ang="0">
                <a:pos x="connsiteX0" y="connsiteY0"/>
              </a:cxn>
              <a:cxn ang="0">
                <a:pos x="connsiteX1" y="connsiteY1"/>
              </a:cxn>
            </a:cxnLst>
            <a:rect l="l" t="t" r="r" b="b"/>
            <a:pathLst>
              <a:path w="12936" h="6600">
                <a:moveTo>
                  <a:pt x="0" y="0"/>
                </a:moveTo>
                <a:lnTo>
                  <a:pt x="0" y="6600"/>
                </a:lnTo>
              </a:path>
            </a:pathLst>
          </a:custGeom>
          <a:ln w="6350" cap="flat">
            <a:solidFill>
              <a:schemeClr val="tx1"/>
            </a:solidFill>
            <a:prstDash val="solid"/>
            <a:miter/>
          </a:ln>
        </p:spPr>
        <p:txBody>
          <a:bodyPr rtlCol="0" anchor="ctr"/>
          <a:lstStyle/>
          <a:p>
            <a:endParaRPr lang="en-GB" noProof="0" dirty="0"/>
          </a:p>
        </p:txBody>
      </p:sp>
      <p:sp>
        <p:nvSpPr>
          <p:cNvPr id="260" name="Freeform 259">
            <a:extLst>
              <a:ext uri="{FF2B5EF4-FFF2-40B4-BE49-F238E27FC236}">
                <a16:creationId xmlns:a16="http://schemas.microsoft.com/office/drawing/2014/main" id="{CC07D81B-B993-4921-828B-F5902EF7C9A4}"/>
              </a:ext>
            </a:extLst>
          </p:cNvPr>
          <p:cNvSpPr/>
          <p:nvPr/>
        </p:nvSpPr>
        <p:spPr>
          <a:xfrm>
            <a:off x="6560365" y="1064206"/>
            <a:ext cx="3322895" cy="4015446"/>
          </a:xfrm>
          <a:custGeom>
            <a:avLst/>
            <a:gdLst>
              <a:gd name="connsiteX0" fmla="*/ 3322896 w 3322895"/>
              <a:gd name="connsiteY0" fmla="*/ 4015447 h 4015446"/>
              <a:gd name="connsiteX1" fmla="*/ 0 w 3322895"/>
              <a:gd name="connsiteY1" fmla="*/ 4015447 h 4015446"/>
              <a:gd name="connsiteX2" fmla="*/ 0 w 3322895"/>
              <a:gd name="connsiteY2" fmla="*/ 0 h 4015446"/>
            </a:gdLst>
            <a:ahLst/>
            <a:cxnLst>
              <a:cxn ang="0">
                <a:pos x="connsiteX0" y="connsiteY0"/>
              </a:cxn>
              <a:cxn ang="0">
                <a:pos x="connsiteX1" y="connsiteY1"/>
              </a:cxn>
              <a:cxn ang="0">
                <a:pos x="connsiteX2" y="connsiteY2"/>
              </a:cxn>
            </a:cxnLst>
            <a:rect l="l" t="t" r="r" b="b"/>
            <a:pathLst>
              <a:path w="3322895" h="4015446">
                <a:moveTo>
                  <a:pt x="3322896" y="4015447"/>
                </a:moveTo>
                <a:lnTo>
                  <a:pt x="0" y="4015447"/>
                </a:lnTo>
                <a:lnTo>
                  <a:pt x="0" y="0"/>
                </a:lnTo>
              </a:path>
            </a:pathLst>
          </a:custGeom>
          <a:noFill/>
          <a:ln w="6350" cap="flat">
            <a:solidFill>
              <a:srgbClr val="231F20"/>
            </a:solidFill>
            <a:prstDash val="solid"/>
            <a:miter/>
          </a:ln>
        </p:spPr>
        <p:txBody>
          <a:bodyPr rtlCol="0" anchor="ctr"/>
          <a:lstStyle/>
          <a:p>
            <a:endParaRPr lang="en-GB" noProof="0" dirty="0"/>
          </a:p>
        </p:txBody>
      </p:sp>
      <p:sp>
        <p:nvSpPr>
          <p:cNvPr id="261" name="Freeform 260">
            <a:extLst>
              <a:ext uri="{FF2B5EF4-FFF2-40B4-BE49-F238E27FC236}">
                <a16:creationId xmlns:a16="http://schemas.microsoft.com/office/drawing/2014/main" id="{3BCAA068-2751-17DA-FDAB-9004EA373155}"/>
              </a:ext>
            </a:extLst>
          </p:cNvPr>
          <p:cNvSpPr/>
          <p:nvPr/>
        </p:nvSpPr>
        <p:spPr>
          <a:xfrm>
            <a:off x="6560365" y="5079264"/>
            <a:ext cx="12936" cy="21095"/>
          </a:xfrm>
          <a:custGeom>
            <a:avLst/>
            <a:gdLst>
              <a:gd name="connsiteX0" fmla="*/ 0 w 12936"/>
              <a:gd name="connsiteY0" fmla="*/ 0 h 21095"/>
              <a:gd name="connsiteX1" fmla="*/ 0 w 12936"/>
              <a:gd name="connsiteY1" fmla="*/ 21096 h 21095"/>
            </a:gdLst>
            <a:ahLst/>
            <a:cxnLst>
              <a:cxn ang="0">
                <a:pos x="connsiteX0" y="connsiteY0"/>
              </a:cxn>
              <a:cxn ang="0">
                <a:pos x="connsiteX1" y="connsiteY1"/>
              </a:cxn>
            </a:cxnLst>
            <a:rect l="l" t="t" r="r" b="b"/>
            <a:pathLst>
              <a:path w="12936" h="21095">
                <a:moveTo>
                  <a:pt x="0" y="0"/>
                </a:moveTo>
                <a:lnTo>
                  <a:pt x="0" y="21096"/>
                </a:lnTo>
              </a:path>
            </a:pathLst>
          </a:custGeom>
          <a:ln w="6208" cap="flat">
            <a:solidFill>
              <a:srgbClr val="231F20"/>
            </a:solidFill>
            <a:prstDash val="solid"/>
            <a:miter/>
          </a:ln>
        </p:spPr>
        <p:txBody>
          <a:bodyPr rtlCol="0" anchor="ctr"/>
          <a:lstStyle/>
          <a:p>
            <a:endParaRPr lang="en-GB" noProof="0" dirty="0"/>
          </a:p>
        </p:txBody>
      </p:sp>
      <p:sp>
        <p:nvSpPr>
          <p:cNvPr id="262" name="Freeform 261">
            <a:extLst>
              <a:ext uri="{FF2B5EF4-FFF2-40B4-BE49-F238E27FC236}">
                <a16:creationId xmlns:a16="http://schemas.microsoft.com/office/drawing/2014/main" id="{273E0B14-108F-CE52-F2B6-D3AFD768501A}"/>
              </a:ext>
            </a:extLst>
          </p:cNvPr>
          <p:cNvSpPr/>
          <p:nvPr/>
        </p:nvSpPr>
        <p:spPr>
          <a:xfrm>
            <a:off x="7770666" y="5079782"/>
            <a:ext cx="12936" cy="21095"/>
          </a:xfrm>
          <a:custGeom>
            <a:avLst/>
            <a:gdLst>
              <a:gd name="connsiteX0" fmla="*/ 0 w 12936"/>
              <a:gd name="connsiteY0" fmla="*/ 0 h 21095"/>
              <a:gd name="connsiteX1" fmla="*/ 0 w 12936"/>
              <a:gd name="connsiteY1" fmla="*/ 21096 h 21095"/>
            </a:gdLst>
            <a:ahLst/>
            <a:cxnLst>
              <a:cxn ang="0">
                <a:pos x="connsiteX0" y="connsiteY0"/>
              </a:cxn>
              <a:cxn ang="0">
                <a:pos x="connsiteX1" y="connsiteY1"/>
              </a:cxn>
            </a:cxnLst>
            <a:rect l="l" t="t" r="r" b="b"/>
            <a:pathLst>
              <a:path w="12936" h="21095">
                <a:moveTo>
                  <a:pt x="0" y="0"/>
                </a:moveTo>
                <a:lnTo>
                  <a:pt x="0" y="21096"/>
                </a:lnTo>
              </a:path>
            </a:pathLst>
          </a:custGeom>
          <a:ln w="6350" cap="flat">
            <a:solidFill>
              <a:schemeClr val="tx1"/>
            </a:solidFill>
            <a:prstDash val="solid"/>
            <a:miter/>
          </a:ln>
        </p:spPr>
        <p:txBody>
          <a:bodyPr rtlCol="0" anchor="ctr"/>
          <a:lstStyle/>
          <a:p>
            <a:endParaRPr lang="en-GB" noProof="0" dirty="0"/>
          </a:p>
        </p:txBody>
      </p:sp>
      <p:sp>
        <p:nvSpPr>
          <p:cNvPr id="263" name="Freeform 262">
            <a:extLst>
              <a:ext uri="{FF2B5EF4-FFF2-40B4-BE49-F238E27FC236}">
                <a16:creationId xmlns:a16="http://schemas.microsoft.com/office/drawing/2014/main" id="{85E979AE-5588-A199-E205-B7D8803F037B}"/>
              </a:ext>
            </a:extLst>
          </p:cNvPr>
          <p:cNvSpPr/>
          <p:nvPr/>
        </p:nvSpPr>
        <p:spPr>
          <a:xfrm>
            <a:off x="8376981" y="5079782"/>
            <a:ext cx="12936" cy="21095"/>
          </a:xfrm>
          <a:custGeom>
            <a:avLst/>
            <a:gdLst>
              <a:gd name="connsiteX0" fmla="*/ 0 w 12936"/>
              <a:gd name="connsiteY0" fmla="*/ 0 h 21095"/>
              <a:gd name="connsiteX1" fmla="*/ 0 w 12936"/>
              <a:gd name="connsiteY1" fmla="*/ 21096 h 21095"/>
            </a:gdLst>
            <a:ahLst/>
            <a:cxnLst>
              <a:cxn ang="0">
                <a:pos x="connsiteX0" y="connsiteY0"/>
              </a:cxn>
              <a:cxn ang="0">
                <a:pos x="connsiteX1" y="connsiteY1"/>
              </a:cxn>
            </a:cxnLst>
            <a:rect l="l" t="t" r="r" b="b"/>
            <a:pathLst>
              <a:path w="12936" h="21095">
                <a:moveTo>
                  <a:pt x="0" y="0"/>
                </a:moveTo>
                <a:lnTo>
                  <a:pt x="0" y="21096"/>
                </a:lnTo>
              </a:path>
            </a:pathLst>
          </a:custGeom>
          <a:ln w="6350" cap="flat">
            <a:solidFill>
              <a:schemeClr val="tx1"/>
            </a:solidFill>
            <a:prstDash val="solid"/>
            <a:miter/>
          </a:ln>
        </p:spPr>
        <p:txBody>
          <a:bodyPr rtlCol="0" anchor="ctr"/>
          <a:lstStyle/>
          <a:p>
            <a:endParaRPr lang="en-GB" noProof="0" dirty="0"/>
          </a:p>
        </p:txBody>
      </p:sp>
      <p:sp>
        <p:nvSpPr>
          <p:cNvPr id="264" name="Freeform 263">
            <a:extLst>
              <a:ext uri="{FF2B5EF4-FFF2-40B4-BE49-F238E27FC236}">
                <a16:creationId xmlns:a16="http://schemas.microsoft.com/office/drawing/2014/main" id="{72522363-3FF0-74B6-08B6-2112984E2274}"/>
              </a:ext>
            </a:extLst>
          </p:cNvPr>
          <p:cNvSpPr/>
          <p:nvPr/>
        </p:nvSpPr>
        <p:spPr>
          <a:xfrm>
            <a:off x="8981744" y="5079782"/>
            <a:ext cx="12936" cy="21095"/>
          </a:xfrm>
          <a:custGeom>
            <a:avLst/>
            <a:gdLst>
              <a:gd name="connsiteX0" fmla="*/ 0 w 12936"/>
              <a:gd name="connsiteY0" fmla="*/ 0 h 21095"/>
              <a:gd name="connsiteX1" fmla="*/ 0 w 12936"/>
              <a:gd name="connsiteY1" fmla="*/ 21096 h 21095"/>
            </a:gdLst>
            <a:ahLst/>
            <a:cxnLst>
              <a:cxn ang="0">
                <a:pos x="connsiteX0" y="connsiteY0"/>
              </a:cxn>
              <a:cxn ang="0">
                <a:pos x="connsiteX1" y="connsiteY1"/>
              </a:cxn>
            </a:cxnLst>
            <a:rect l="l" t="t" r="r" b="b"/>
            <a:pathLst>
              <a:path w="12936" h="21095">
                <a:moveTo>
                  <a:pt x="0" y="0"/>
                </a:moveTo>
                <a:lnTo>
                  <a:pt x="0" y="21096"/>
                </a:lnTo>
              </a:path>
            </a:pathLst>
          </a:custGeom>
          <a:ln w="6350" cap="flat">
            <a:solidFill>
              <a:schemeClr val="tx1"/>
            </a:solidFill>
            <a:prstDash val="solid"/>
            <a:miter/>
          </a:ln>
        </p:spPr>
        <p:txBody>
          <a:bodyPr rtlCol="0" anchor="ctr"/>
          <a:lstStyle/>
          <a:p>
            <a:endParaRPr lang="en-GB" noProof="0" dirty="0"/>
          </a:p>
        </p:txBody>
      </p:sp>
      <p:sp>
        <p:nvSpPr>
          <p:cNvPr id="265" name="Freeform 264">
            <a:extLst>
              <a:ext uri="{FF2B5EF4-FFF2-40B4-BE49-F238E27FC236}">
                <a16:creationId xmlns:a16="http://schemas.microsoft.com/office/drawing/2014/main" id="{9FBDA75A-A670-1AD1-027D-2C27184530F9}"/>
              </a:ext>
            </a:extLst>
          </p:cNvPr>
          <p:cNvSpPr/>
          <p:nvPr/>
        </p:nvSpPr>
        <p:spPr>
          <a:xfrm>
            <a:off x="9587282" y="5079782"/>
            <a:ext cx="12936" cy="21095"/>
          </a:xfrm>
          <a:custGeom>
            <a:avLst/>
            <a:gdLst>
              <a:gd name="connsiteX0" fmla="*/ 0 w 12936"/>
              <a:gd name="connsiteY0" fmla="*/ 0 h 21095"/>
              <a:gd name="connsiteX1" fmla="*/ 0 w 12936"/>
              <a:gd name="connsiteY1" fmla="*/ 21096 h 21095"/>
            </a:gdLst>
            <a:ahLst/>
            <a:cxnLst>
              <a:cxn ang="0">
                <a:pos x="connsiteX0" y="connsiteY0"/>
              </a:cxn>
              <a:cxn ang="0">
                <a:pos x="connsiteX1" y="connsiteY1"/>
              </a:cxn>
            </a:cxnLst>
            <a:rect l="l" t="t" r="r" b="b"/>
            <a:pathLst>
              <a:path w="12936" h="21095">
                <a:moveTo>
                  <a:pt x="0" y="0"/>
                </a:moveTo>
                <a:lnTo>
                  <a:pt x="0" y="21096"/>
                </a:lnTo>
              </a:path>
            </a:pathLst>
          </a:custGeom>
          <a:ln w="6350" cap="flat">
            <a:solidFill>
              <a:schemeClr val="tx1"/>
            </a:solidFill>
            <a:prstDash val="solid"/>
            <a:miter/>
          </a:ln>
        </p:spPr>
        <p:txBody>
          <a:bodyPr rtlCol="0" anchor="ctr"/>
          <a:lstStyle/>
          <a:p>
            <a:endParaRPr lang="en-GB" noProof="0" dirty="0"/>
          </a:p>
        </p:txBody>
      </p:sp>
      <p:sp>
        <p:nvSpPr>
          <p:cNvPr id="266" name="Freeform 265">
            <a:extLst>
              <a:ext uri="{FF2B5EF4-FFF2-40B4-BE49-F238E27FC236}">
                <a16:creationId xmlns:a16="http://schemas.microsoft.com/office/drawing/2014/main" id="{FB2AC2C8-E3C1-76A0-9751-A01F8320837C}"/>
              </a:ext>
            </a:extLst>
          </p:cNvPr>
          <p:cNvSpPr/>
          <p:nvPr/>
        </p:nvSpPr>
        <p:spPr>
          <a:xfrm>
            <a:off x="7166421" y="5079782"/>
            <a:ext cx="12936" cy="21095"/>
          </a:xfrm>
          <a:custGeom>
            <a:avLst/>
            <a:gdLst>
              <a:gd name="connsiteX0" fmla="*/ 0 w 12936"/>
              <a:gd name="connsiteY0" fmla="*/ 0 h 21095"/>
              <a:gd name="connsiteX1" fmla="*/ 0 w 12936"/>
              <a:gd name="connsiteY1" fmla="*/ 21096 h 21095"/>
            </a:gdLst>
            <a:ahLst/>
            <a:cxnLst>
              <a:cxn ang="0">
                <a:pos x="connsiteX0" y="connsiteY0"/>
              </a:cxn>
              <a:cxn ang="0">
                <a:pos x="connsiteX1" y="connsiteY1"/>
              </a:cxn>
            </a:cxnLst>
            <a:rect l="l" t="t" r="r" b="b"/>
            <a:pathLst>
              <a:path w="12936" h="21095">
                <a:moveTo>
                  <a:pt x="0" y="0"/>
                </a:moveTo>
                <a:lnTo>
                  <a:pt x="0" y="21096"/>
                </a:lnTo>
              </a:path>
            </a:pathLst>
          </a:custGeom>
          <a:ln w="6350" cap="flat">
            <a:solidFill>
              <a:schemeClr val="tx1"/>
            </a:solidFill>
            <a:prstDash val="solid"/>
            <a:miter/>
          </a:ln>
        </p:spPr>
        <p:txBody>
          <a:bodyPr rtlCol="0" anchor="ctr"/>
          <a:lstStyle/>
          <a:p>
            <a:endParaRPr lang="en-GB" noProof="0" dirty="0"/>
          </a:p>
        </p:txBody>
      </p:sp>
      <p:sp>
        <p:nvSpPr>
          <p:cNvPr id="267" name="Freeform 266">
            <a:extLst>
              <a:ext uri="{FF2B5EF4-FFF2-40B4-BE49-F238E27FC236}">
                <a16:creationId xmlns:a16="http://schemas.microsoft.com/office/drawing/2014/main" id="{C7260BE1-AA88-E234-1409-EFD0871C2649}"/>
              </a:ext>
            </a:extLst>
          </p:cNvPr>
          <p:cNvSpPr/>
          <p:nvPr/>
        </p:nvSpPr>
        <p:spPr>
          <a:xfrm>
            <a:off x="7166421" y="1058253"/>
            <a:ext cx="12936" cy="6600"/>
          </a:xfrm>
          <a:custGeom>
            <a:avLst/>
            <a:gdLst>
              <a:gd name="connsiteX0" fmla="*/ 0 w 12936"/>
              <a:gd name="connsiteY0" fmla="*/ 0 h 6600"/>
              <a:gd name="connsiteX1" fmla="*/ 0 w 12936"/>
              <a:gd name="connsiteY1" fmla="*/ 6601 h 6600"/>
            </a:gdLst>
            <a:ahLst/>
            <a:cxnLst>
              <a:cxn ang="0">
                <a:pos x="connsiteX0" y="connsiteY0"/>
              </a:cxn>
              <a:cxn ang="0">
                <a:pos x="connsiteX1" y="connsiteY1"/>
              </a:cxn>
            </a:cxnLst>
            <a:rect l="l" t="t" r="r" b="b"/>
            <a:pathLst>
              <a:path w="12936" h="6600">
                <a:moveTo>
                  <a:pt x="0" y="0"/>
                </a:moveTo>
                <a:lnTo>
                  <a:pt x="0" y="6601"/>
                </a:lnTo>
              </a:path>
            </a:pathLst>
          </a:custGeom>
          <a:ln w="3104" cap="flat">
            <a:solidFill>
              <a:srgbClr val="939598"/>
            </a:solidFill>
            <a:prstDash val="solid"/>
            <a:miter/>
          </a:ln>
        </p:spPr>
        <p:txBody>
          <a:bodyPr rtlCol="0" anchor="ctr"/>
          <a:lstStyle/>
          <a:p>
            <a:endParaRPr lang="en-GB" noProof="0" dirty="0"/>
          </a:p>
        </p:txBody>
      </p:sp>
      <p:sp>
        <p:nvSpPr>
          <p:cNvPr id="268" name="Freeform 267">
            <a:extLst>
              <a:ext uri="{FF2B5EF4-FFF2-40B4-BE49-F238E27FC236}">
                <a16:creationId xmlns:a16="http://schemas.microsoft.com/office/drawing/2014/main" id="{11B24FA1-3C80-235C-DE2C-C39B4C038A45}"/>
              </a:ext>
            </a:extLst>
          </p:cNvPr>
          <p:cNvSpPr/>
          <p:nvPr/>
        </p:nvSpPr>
        <p:spPr>
          <a:xfrm>
            <a:off x="7166421" y="1078183"/>
            <a:ext cx="12936" cy="3985938"/>
          </a:xfrm>
          <a:custGeom>
            <a:avLst/>
            <a:gdLst>
              <a:gd name="connsiteX0" fmla="*/ 0 w 12936"/>
              <a:gd name="connsiteY0" fmla="*/ 0 h 3985938"/>
              <a:gd name="connsiteX1" fmla="*/ 0 w 12936"/>
              <a:gd name="connsiteY1" fmla="*/ 3985938 h 3985938"/>
            </a:gdLst>
            <a:ahLst/>
            <a:cxnLst>
              <a:cxn ang="0">
                <a:pos x="connsiteX0" y="connsiteY0"/>
              </a:cxn>
              <a:cxn ang="0">
                <a:pos x="connsiteX1" y="connsiteY1"/>
              </a:cxn>
            </a:cxnLst>
            <a:rect l="l" t="t" r="r" b="b"/>
            <a:pathLst>
              <a:path w="12936" h="3985938">
                <a:moveTo>
                  <a:pt x="0" y="0"/>
                </a:moveTo>
                <a:lnTo>
                  <a:pt x="0" y="3985938"/>
                </a:lnTo>
              </a:path>
            </a:pathLst>
          </a:custGeom>
          <a:ln w="6350" cap="flat">
            <a:solidFill>
              <a:srgbClr val="939598"/>
            </a:solidFill>
            <a:prstDash val="sysDash"/>
            <a:miter/>
          </a:ln>
        </p:spPr>
        <p:txBody>
          <a:bodyPr rtlCol="0" anchor="ctr"/>
          <a:lstStyle/>
          <a:p>
            <a:endParaRPr lang="en-GB" noProof="0" dirty="0"/>
          </a:p>
        </p:txBody>
      </p:sp>
      <p:sp>
        <p:nvSpPr>
          <p:cNvPr id="269" name="Freeform 268">
            <a:extLst>
              <a:ext uri="{FF2B5EF4-FFF2-40B4-BE49-F238E27FC236}">
                <a16:creationId xmlns:a16="http://schemas.microsoft.com/office/drawing/2014/main" id="{585C05B5-79A3-091A-72BE-4F67FAA9B338}"/>
              </a:ext>
            </a:extLst>
          </p:cNvPr>
          <p:cNvSpPr/>
          <p:nvPr/>
        </p:nvSpPr>
        <p:spPr>
          <a:xfrm>
            <a:off x="7166421" y="5070722"/>
            <a:ext cx="12936" cy="6729"/>
          </a:xfrm>
          <a:custGeom>
            <a:avLst/>
            <a:gdLst>
              <a:gd name="connsiteX0" fmla="*/ 0 w 12936"/>
              <a:gd name="connsiteY0" fmla="*/ 0 h 6729"/>
              <a:gd name="connsiteX1" fmla="*/ 0 w 12936"/>
              <a:gd name="connsiteY1" fmla="*/ 6730 h 6729"/>
            </a:gdLst>
            <a:ahLst/>
            <a:cxnLst>
              <a:cxn ang="0">
                <a:pos x="connsiteX0" y="connsiteY0"/>
              </a:cxn>
              <a:cxn ang="0">
                <a:pos x="connsiteX1" y="connsiteY1"/>
              </a:cxn>
            </a:cxnLst>
            <a:rect l="l" t="t" r="r" b="b"/>
            <a:pathLst>
              <a:path w="12936" h="6729">
                <a:moveTo>
                  <a:pt x="0" y="0"/>
                </a:moveTo>
                <a:lnTo>
                  <a:pt x="0" y="6730"/>
                </a:lnTo>
              </a:path>
            </a:pathLst>
          </a:custGeom>
          <a:ln w="6350" cap="flat">
            <a:solidFill>
              <a:schemeClr val="tx1"/>
            </a:solidFill>
            <a:prstDash val="solid"/>
            <a:miter/>
          </a:ln>
        </p:spPr>
        <p:txBody>
          <a:bodyPr rtlCol="0" anchor="ctr"/>
          <a:lstStyle/>
          <a:p>
            <a:endParaRPr lang="en-GB" noProof="0" dirty="0"/>
          </a:p>
        </p:txBody>
      </p:sp>
      <p:sp>
        <p:nvSpPr>
          <p:cNvPr id="270" name="Freeform 269">
            <a:extLst>
              <a:ext uri="{FF2B5EF4-FFF2-40B4-BE49-F238E27FC236}">
                <a16:creationId xmlns:a16="http://schemas.microsoft.com/office/drawing/2014/main" id="{6A21B05E-6C68-92CE-76AE-B5E8003089CD}"/>
              </a:ext>
            </a:extLst>
          </p:cNvPr>
          <p:cNvSpPr/>
          <p:nvPr/>
        </p:nvSpPr>
        <p:spPr>
          <a:xfrm>
            <a:off x="6441611" y="1229219"/>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466272"/>
          </a:solidFill>
          <a:ln w="12934" cap="flat">
            <a:noFill/>
            <a:prstDash val="solid"/>
            <a:miter/>
          </a:ln>
        </p:spPr>
        <p:txBody>
          <a:bodyPr rtlCol="0" anchor="ctr"/>
          <a:lstStyle/>
          <a:p>
            <a:endParaRPr lang="en-GB" noProof="0" dirty="0"/>
          </a:p>
        </p:txBody>
      </p:sp>
      <p:sp>
        <p:nvSpPr>
          <p:cNvPr id="271" name="Freeform 270">
            <a:extLst>
              <a:ext uri="{FF2B5EF4-FFF2-40B4-BE49-F238E27FC236}">
                <a16:creationId xmlns:a16="http://schemas.microsoft.com/office/drawing/2014/main" id="{D4EEA174-32E0-9A48-F8C0-CC6BBAD84878}"/>
              </a:ext>
            </a:extLst>
          </p:cNvPr>
          <p:cNvSpPr/>
          <p:nvPr/>
        </p:nvSpPr>
        <p:spPr>
          <a:xfrm>
            <a:off x="6492191" y="1229090"/>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272" name="Freeform 271">
            <a:extLst>
              <a:ext uri="{FF2B5EF4-FFF2-40B4-BE49-F238E27FC236}">
                <a16:creationId xmlns:a16="http://schemas.microsoft.com/office/drawing/2014/main" id="{6F2AB91B-DFB0-12A5-8405-6ACE0F24B23B}"/>
              </a:ext>
            </a:extLst>
          </p:cNvPr>
          <p:cNvSpPr/>
          <p:nvPr/>
        </p:nvSpPr>
        <p:spPr>
          <a:xfrm>
            <a:off x="6441611" y="1173697"/>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5E8298"/>
          </a:solidFill>
          <a:ln w="12934" cap="flat">
            <a:noFill/>
            <a:prstDash val="solid"/>
            <a:miter/>
          </a:ln>
        </p:spPr>
        <p:txBody>
          <a:bodyPr rtlCol="0" anchor="ctr"/>
          <a:lstStyle/>
          <a:p>
            <a:endParaRPr lang="en-GB" noProof="0" dirty="0"/>
          </a:p>
        </p:txBody>
      </p:sp>
      <p:sp>
        <p:nvSpPr>
          <p:cNvPr id="273" name="Freeform 272">
            <a:extLst>
              <a:ext uri="{FF2B5EF4-FFF2-40B4-BE49-F238E27FC236}">
                <a16:creationId xmlns:a16="http://schemas.microsoft.com/office/drawing/2014/main" id="{84B5146D-28D6-D557-A3C9-96EEDA54A43C}"/>
              </a:ext>
            </a:extLst>
          </p:cNvPr>
          <p:cNvSpPr/>
          <p:nvPr/>
        </p:nvSpPr>
        <p:spPr>
          <a:xfrm>
            <a:off x="6492191" y="1173567"/>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274" name="Freeform 273">
            <a:extLst>
              <a:ext uri="{FF2B5EF4-FFF2-40B4-BE49-F238E27FC236}">
                <a16:creationId xmlns:a16="http://schemas.microsoft.com/office/drawing/2014/main" id="{25CF38FA-CA1D-5333-D331-C45FFD5135B7}"/>
              </a:ext>
            </a:extLst>
          </p:cNvPr>
          <p:cNvSpPr/>
          <p:nvPr/>
        </p:nvSpPr>
        <p:spPr>
          <a:xfrm>
            <a:off x="6441611" y="1393067"/>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466272"/>
          </a:solidFill>
          <a:ln w="12934" cap="flat">
            <a:noFill/>
            <a:prstDash val="solid"/>
            <a:miter/>
          </a:ln>
        </p:spPr>
        <p:txBody>
          <a:bodyPr rtlCol="0" anchor="ctr"/>
          <a:lstStyle/>
          <a:p>
            <a:endParaRPr lang="en-GB" noProof="0" dirty="0"/>
          </a:p>
        </p:txBody>
      </p:sp>
      <p:sp>
        <p:nvSpPr>
          <p:cNvPr id="275" name="Freeform 274">
            <a:extLst>
              <a:ext uri="{FF2B5EF4-FFF2-40B4-BE49-F238E27FC236}">
                <a16:creationId xmlns:a16="http://schemas.microsoft.com/office/drawing/2014/main" id="{21C37A63-F56F-857F-88E6-AFA6C5DF7E0E}"/>
              </a:ext>
            </a:extLst>
          </p:cNvPr>
          <p:cNvSpPr/>
          <p:nvPr/>
        </p:nvSpPr>
        <p:spPr>
          <a:xfrm>
            <a:off x="6492191" y="1392938"/>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276" name="Freeform 275">
            <a:extLst>
              <a:ext uri="{FF2B5EF4-FFF2-40B4-BE49-F238E27FC236}">
                <a16:creationId xmlns:a16="http://schemas.microsoft.com/office/drawing/2014/main" id="{2B647D59-356B-B9C8-DE59-9592CAB08F44}"/>
              </a:ext>
            </a:extLst>
          </p:cNvPr>
          <p:cNvSpPr/>
          <p:nvPr/>
        </p:nvSpPr>
        <p:spPr>
          <a:xfrm>
            <a:off x="6441611" y="1447813"/>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5E8298"/>
          </a:solidFill>
          <a:ln w="12934" cap="flat">
            <a:noFill/>
            <a:prstDash val="solid"/>
            <a:miter/>
          </a:ln>
        </p:spPr>
        <p:txBody>
          <a:bodyPr rtlCol="0" anchor="ctr"/>
          <a:lstStyle/>
          <a:p>
            <a:endParaRPr lang="en-GB" noProof="0" dirty="0"/>
          </a:p>
        </p:txBody>
      </p:sp>
      <p:sp>
        <p:nvSpPr>
          <p:cNvPr id="277" name="Freeform 276">
            <a:extLst>
              <a:ext uri="{FF2B5EF4-FFF2-40B4-BE49-F238E27FC236}">
                <a16:creationId xmlns:a16="http://schemas.microsoft.com/office/drawing/2014/main" id="{086D6FC6-810C-66BE-28FE-FBFBE5FFACDA}"/>
              </a:ext>
            </a:extLst>
          </p:cNvPr>
          <p:cNvSpPr/>
          <p:nvPr/>
        </p:nvSpPr>
        <p:spPr>
          <a:xfrm>
            <a:off x="6492191" y="1447813"/>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278" name="Freeform 277">
            <a:extLst>
              <a:ext uri="{FF2B5EF4-FFF2-40B4-BE49-F238E27FC236}">
                <a16:creationId xmlns:a16="http://schemas.microsoft.com/office/drawing/2014/main" id="{A2E0F874-5A77-F8EF-51B3-CC233ECD0303}"/>
              </a:ext>
            </a:extLst>
          </p:cNvPr>
          <p:cNvSpPr/>
          <p:nvPr/>
        </p:nvSpPr>
        <p:spPr>
          <a:xfrm>
            <a:off x="6441611" y="1502688"/>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9CB4C3"/>
          </a:solidFill>
          <a:ln w="12934" cap="flat">
            <a:noFill/>
            <a:prstDash val="solid"/>
            <a:miter/>
          </a:ln>
        </p:spPr>
        <p:txBody>
          <a:bodyPr rtlCol="0" anchor="ctr"/>
          <a:lstStyle/>
          <a:p>
            <a:endParaRPr lang="en-GB" noProof="0" dirty="0"/>
          </a:p>
        </p:txBody>
      </p:sp>
      <p:sp>
        <p:nvSpPr>
          <p:cNvPr id="279" name="Freeform 278">
            <a:extLst>
              <a:ext uri="{FF2B5EF4-FFF2-40B4-BE49-F238E27FC236}">
                <a16:creationId xmlns:a16="http://schemas.microsoft.com/office/drawing/2014/main" id="{C26D5782-3CA3-7FC7-5874-BA46DC51CCE9}"/>
              </a:ext>
            </a:extLst>
          </p:cNvPr>
          <p:cNvSpPr/>
          <p:nvPr/>
        </p:nvSpPr>
        <p:spPr>
          <a:xfrm>
            <a:off x="6492191" y="1502558"/>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B050"/>
          </a:solidFill>
          <a:ln w="12934" cap="flat">
            <a:noFill/>
            <a:prstDash val="solid"/>
            <a:miter/>
          </a:ln>
        </p:spPr>
        <p:txBody>
          <a:bodyPr rtlCol="0" anchor="ctr"/>
          <a:lstStyle/>
          <a:p>
            <a:endParaRPr lang="en-GB" noProof="0" dirty="0"/>
          </a:p>
        </p:txBody>
      </p:sp>
      <p:sp>
        <p:nvSpPr>
          <p:cNvPr id="280" name="Freeform 279">
            <a:extLst>
              <a:ext uri="{FF2B5EF4-FFF2-40B4-BE49-F238E27FC236}">
                <a16:creationId xmlns:a16="http://schemas.microsoft.com/office/drawing/2014/main" id="{0093D25C-2123-3F07-8EE9-27839A0233F4}"/>
              </a:ext>
            </a:extLst>
          </p:cNvPr>
          <p:cNvSpPr/>
          <p:nvPr/>
        </p:nvSpPr>
        <p:spPr>
          <a:xfrm>
            <a:off x="6441611" y="1557563"/>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9CB4C3"/>
          </a:solidFill>
          <a:ln w="12934" cap="flat">
            <a:noFill/>
            <a:prstDash val="solid"/>
            <a:miter/>
          </a:ln>
        </p:spPr>
        <p:txBody>
          <a:bodyPr rtlCol="0" anchor="ctr"/>
          <a:lstStyle/>
          <a:p>
            <a:endParaRPr lang="en-GB" noProof="0" dirty="0"/>
          </a:p>
        </p:txBody>
      </p:sp>
      <p:sp>
        <p:nvSpPr>
          <p:cNvPr id="281" name="Freeform 280">
            <a:extLst>
              <a:ext uri="{FF2B5EF4-FFF2-40B4-BE49-F238E27FC236}">
                <a16:creationId xmlns:a16="http://schemas.microsoft.com/office/drawing/2014/main" id="{0C2D4DAC-7337-56ED-0223-0F00F2D4AB44}"/>
              </a:ext>
            </a:extLst>
          </p:cNvPr>
          <p:cNvSpPr/>
          <p:nvPr/>
        </p:nvSpPr>
        <p:spPr>
          <a:xfrm>
            <a:off x="6492191" y="1557433"/>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282" name="Freeform 281">
            <a:extLst>
              <a:ext uri="{FF2B5EF4-FFF2-40B4-BE49-F238E27FC236}">
                <a16:creationId xmlns:a16="http://schemas.microsoft.com/office/drawing/2014/main" id="{08F8A692-E857-16E0-795C-E6224D2D1F9E}"/>
              </a:ext>
            </a:extLst>
          </p:cNvPr>
          <p:cNvSpPr/>
          <p:nvPr/>
        </p:nvSpPr>
        <p:spPr>
          <a:xfrm>
            <a:off x="6441611" y="1612308"/>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5E8298"/>
          </a:solidFill>
          <a:ln w="12934" cap="flat">
            <a:noFill/>
            <a:prstDash val="solid"/>
            <a:miter/>
          </a:ln>
        </p:spPr>
        <p:txBody>
          <a:bodyPr rtlCol="0" anchor="ctr"/>
          <a:lstStyle/>
          <a:p>
            <a:endParaRPr lang="en-GB" noProof="0" dirty="0"/>
          </a:p>
        </p:txBody>
      </p:sp>
      <p:sp>
        <p:nvSpPr>
          <p:cNvPr id="283" name="Freeform 282">
            <a:extLst>
              <a:ext uri="{FF2B5EF4-FFF2-40B4-BE49-F238E27FC236}">
                <a16:creationId xmlns:a16="http://schemas.microsoft.com/office/drawing/2014/main" id="{AE6EA41A-4459-9193-61B6-43550FDA3548}"/>
              </a:ext>
            </a:extLst>
          </p:cNvPr>
          <p:cNvSpPr/>
          <p:nvPr/>
        </p:nvSpPr>
        <p:spPr>
          <a:xfrm>
            <a:off x="6492191" y="1612179"/>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B050"/>
          </a:solidFill>
          <a:ln w="12934" cap="flat">
            <a:noFill/>
            <a:prstDash val="solid"/>
            <a:miter/>
          </a:ln>
        </p:spPr>
        <p:txBody>
          <a:bodyPr rtlCol="0" anchor="ctr"/>
          <a:lstStyle/>
          <a:p>
            <a:endParaRPr lang="en-GB" noProof="0" dirty="0"/>
          </a:p>
        </p:txBody>
      </p:sp>
      <p:sp>
        <p:nvSpPr>
          <p:cNvPr id="284" name="Freeform 283">
            <a:extLst>
              <a:ext uri="{FF2B5EF4-FFF2-40B4-BE49-F238E27FC236}">
                <a16:creationId xmlns:a16="http://schemas.microsoft.com/office/drawing/2014/main" id="{F6D0BAB2-7E0F-77ED-8E21-77A90F3D67FF}"/>
              </a:ext>
            </a:extLst>
          </p:cNvPr>
          <p:cNvSpPr/>
          <p:nvPr/>
        </p:nvSpPr>
        <p:spPr>
          <a:xfrm>
            <a:off x="6441611" y="1667183"/>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466272"/>
          </a:solidFill>
          <a:ln w="12934" cap="flat">
            <a:noFill/>
            <a:prstDash val="solid"/>
            <a:miter/>
          </a:ln>
        </p:spPr>
        <p:txBody>
          <a:bodyPr rtlCol="0" anchor="ctr"/>
          <a:lstStyle/>
          <a:p>
            <a:endParaRPr lang="en-GB" noProof="0" dirty="0"/>
          </a:p>
        </p:txBody>
      </p:sp>
      <p:sp>
        <p:nvSpPr>
          <p:cNvPr id="285" name="Freeform 284">
            <a:extLst>
              <a:ext uri="{FF2B5EF4-FFF2-40B4-BE49-F238E27FC236}">
                <a16:creationId xmlns:a16="http://schemas.microsoft.com/office/drawing/2014/main" id="{45CA574D-5D02-7B36-988C-104C22304CFF}"/>
              </a:ext>
            </a:extLst>
          </p:cNvPr>
          <p:cNvSpPr/>
          <p:nvPr/>
        </p:nvSpPr>
        <p:spPr>
          <a:xfrm>
            <a:off x="6492191" y="1667054"/>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286" name="Freeform 285">
            <a:extLst>
              <a:ext uri="{FF2B5EF4-FFF2-40B4-BE49-F238E27FC236}">
                <a16:creationId xmlns:a16="http://schemas.microsoft.com/office/drawing/2014/main" id="{153CA7F0-2D64-49BD-A7BD-A95AE2BE5DB7}"/>
              </a:ext>
            </a:extLst>
          </p:cNvPr>
          <p:cNvSpPr/>
          <p:nvPr/>
        </p:nvSpPr>
        <p:spPr>
          <a:xfrm>
            <a:off x="6441611" y="1721928"/>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9CB4C3"/>
          </a:solidFill>
          <a:ln w="12934" cap="flat">
            <a:noFill/>
            <a:prstDash val="solid"/>
            <a:miter/>
          </a:ln>
        </p:spPr>
        <p:txBody>
          <a:bodyPr rtlCol="0" anchor="ctr"/>
          <a:lstStyle/>
          <a:p>
            <a:endParaRPr lang="en-GB" noProof="0" dirty="0"/>
          </a:p>
        </p:txBody>
      </p:sp>
      <p:sp>
        <p:nvSpPr>
          <p:cNvPr id="287" name="Freeform 286">
            <a:extLst>
              <a:ext uri="{FF2B5EF4-FFF2-40B4-BE49-F238E27FC236}">
                <a16:creationId xmlns:a16="http://schemas.microsoft.com/office/drawing/2014/main" id="{A385EF41-C4F9-FADD-97F8-84EB539FDEB6}"/>
              </a:ext>
            </a:extLst>
          </p:cNvPr>
          <p:cNvSpPr/>
          <p:nvPr/>
        </p:nvSpPr>
        <p:spPr>
          <a:xfrm>
            <a:off x="6492191" y="1721799"/>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288" name="Freeform 287">
            <a:extLst>
              <a:ext uri="{FF2B5EF4-FFF2-40B4-BE49-F238E27FC236}">
                <a16:creationId xmlns:a16="http://schemas.microsoft.com/office/drawing/2014/main" id="{9627F1E0-F710-C698-F5F8-983C0B296ED5}"/>
              </a:ext>
            </a:extLst>
          </p:cNvPr>
          <p:cNvSpPr/>
          <p:nvPr/>
        </p:nvSpPr>
        <p:spPr>
          <a:xfrm>
            <a:off x="6441611" y="1778356"/>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466272"/>
          </a:solidFill>
          <a:ln w="12934" cap="flat">
            <a:noFill/>
            <a:prstDash val="solid"/>
            <a:miter/>
          </a:ln>
        </p:spPr>
        <p:txBody>
          <a:bodyPr rtlCol="0" anchor="ctr"/>
          <a:lstStyle/>
          <a:p>
            <a:endParaRPr lang="en-GB" noProof="0" dirty="0"/>
          </a:p>
        </p:txBody>
      </p:sp>
      <p:sp>
        <p:nvSpPr>
          <p:cNvPr id="289" name="Freeform 288">
            <a:extLst>
              <a:ext uri="{FF2B5EF4-FFF2-40B4-BE49-F238E27FC236}">
                <a16:creationId xmlns:a16="http://schemas.microsoft.com/office/drawing/2014/main" id="{6DBB9919-1DFA-4762-9826-2624DA82762C}"/>
              </a:ext>
            </a:extLst>
          </p:cNvPr>
          <p:cNvSpPr/>
          <p:nvPr/>
        </p:nvSpPr>
        <p:spPr>
          <a:xfrm>
            <a:off x="6492191" y="1778227"/>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290" name="Freeform 289">
            <a:extLst>
              <a:ext uri="{FF2B5EF4-FFF2-40B4-BE49-F238E27FC236}">
                <a16:creationId xmlns:a16="http://schemas.microsoft.com/office/drawing/2014/main" id="{0E949AF1-0F63-C739-A815-CFC42FF627CA}"/>
              </a:ext>
            </a:extLst>
          </p:cNvPr>
          <p:cNvSpPr/>
          <p:nvPr/>
        </p:nvSpPr>
        <p:spPr>
          <a:xfrm>
            <a:off x="6441611" y="1833102"/>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9CB4C3"/>
          </a:solidFill>
          <a:ln w="12934" cap="flat">
            <a:noFill/>
            <a:prstDash val="solid"/>
            <a:miter/>
          </a:ln>
        </p:spPr>
        <p:txBody>
          <a:bodyPr rtlCol="0" anchor="ctr"/>
          <a:lstStyle/>
          <a:p>
            <a:endParaRPr lang="en-GB" noProof="0" dirty="0"/>
          </a:p>
        </p:txBody>
      </p:sp>
      <p:sp>
        <p:nvSpPr>
          <p:cNvPr id="291" name="Freeform 290">
            <a:extLst>
              <a:ext uri="{FF2B5EF4-FFF2-40B4-BE49-F238E27FC236}">
                <a16:creationId xmlns:a16="http://schemas.microsoft.com/office/drawing/2014/main" id="{46A21FAF-C20C-BBD0-C219-8FE331D2D2A2}"/>
              </a:ext>
            </a:extLst>
          </p:cNvPr>
          <p:cNvSpPr/>
          <p:nvPr/>
        </p:nvSpPr>
        <p:spPr>
          <a:xfrm>
            <a:off x="6492191" y="1832973"/>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292" name="Freeform 291">
            <a:extLst>
              <a:ext uri="{FF2B5EF4-FFF2-40B4-BE49-F238E27FC236}">
                <a16:creationId xmlns:a16="http://schemas.microsoft.com/office/drawing/2014/main" id="{C9FB5AB6-E853-7210-7D1B-386F694E450D}"/>
              </a:ext>
            </a:extLst>
          </p:cNvPr>
          <p:cNvSpPr/>
          <p:nvPr/>
        </p:nvSpPr>
        <p:spPr>
          <a:xfrm>
            <a:off x="6441611" y="1889012"/>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466272"/>
          </a:solidFill>
          <a:ln w="12934" cap="flat">
            <a:noFill/>
            <a:prstDash val="solid"/>
            <a:miter/>
          </a:ln>
        </p:spPr>
        <p:txBody>
          <a:bodyPr rtlCol="0" anchor="ctr"/>
          <a:lstStyle/>
          <a:p>
            <a:endParaRPr lang="en-GB" noProof="0" dirty="0"/>
          </a:p>
        </p:txBody>
      </p:sp>
      <p:sp>
        <p:nvSpPr>
          <p:cNvPr id="293" name="Freeform 292">
            <a:extLst>
              <a:ext uri="{FF2B5EF4-FFF2-40B4-BE49-F238E27FC236}">
                <a16:creationId xmlns:a16="http://schemas.microsoft.com/office/drawing/2014/main" id="{0D52C5D6-890C-057C-9458-F60D645BFECA}"/>
              </a:ext>
            </a:extLst>
          </p:cNvPr>
          <p:cNvSpPr/>
          <p:nvPr/>
        </p:nvSpPr>
        <p:spPr>
          <a:xfrm>
            <a:off x="6492191" y="1888883"/>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B050"/>
          </a:solidFill>
          <a:ln w="12934" cap="flat">
            <a:noFill/>
            <a:prstDash val="solid"/>
            <a:miter/>
          </a:ln>
        </p:spPr>
        <p:txBody>
          <a:bodyPr rtlCol="0" anchor="ctr"/>
          <a:lstStyle/>
          <a:p>
            <a:endParaRPr lang="en-GB" noProof="0" dirty="0"/>
          </a:p>
        </p:txBody>
      </p:sp>
      <p:sp>
        <p:nvSpPr>
          <p:cNvPr id="294" name="Freeform 293">
            <a:extLst>
              <a:ext uri="{FF2B5EF4-FFF2-40B4-BE49-F238E27FC236}">
                <a16:creationId xmlns:a16="http://schemas.microsoft.com/office/drawing/2014/main" id="{FC4E2DB9-B209-D2D6-FADF-21E91B6BA01F}"/>
              </a:ext>
            </a:extLst>
          </p:cNvPr>
          <p:cNvSpPr/>
          <p:nvPr/>
        </p:nvSpPr>
        <p:spPr>
          <a:xfrm>
            <a:off x="6441611" y="1945052"/>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9CB4C3"/>
          </a:solidFill>
          <a:ln w="12934" cap="flat">
            <a:noFill/>
            <a:prstDash val="solid"/>
            <a:miter/>
          </a:ln>
        </p:spPr>
        <p:txBody>
          <a:bodyPr rtlCol="0" anchor="ctr"/>
          <a:lstStyle/>
          <a:p>
            <a:endParaRPr lang="en-GB" noProof="0" dirty="0"/>
          </a:p>
        </p:txBody>
      </p:sp>
      <p:sp>
        <p:nvSpPr>
          <p:cNvPr id="295" name="Freeform 294">
            <a:extLst>
              <a:ext uri="{FF2B5EF4-FFF2-40B4-BE49-F238E27FC236}">
                <a16:creationId xmlns:a16="http://schemas.microsoft.com/office/drawing/2014/main" id="{D41D7A63-5EF7-3597-D2E4-528B8CF7F93F}"/>
              </a:ext>
            </a:extLst>
          </p:cNvPr>
          <p:cNvSpPr/>
          <p:nvPr/>
        </p:nvSpPr>
        <p:spPr>
          <a:xfrm>
            <a:off x="6492191" y="1944923"/>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296" name="Freeform 295">
            <a:extLst>
              <a:ext uri="{FF2B5EF4-FFF2-40B4-BE49-F238E27FC236}">
                <a16:creationId xmlns:a16="http://schemas.microsoft.com/office/drawing/2014/main" id="{0BD2BC2B-67B7-5304-0A59-1A7E93973CF7}"/>
              </a:ext>
            </a:extLst>
          </p:cNvPr>
          <p:cNvSpPr/>
          <p:nvPr/>
        </p:nvSpPr>
        <p:spPr>
          <a:xfrm>
            <a:off x="6441611" y="1999409"/>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5E8298"/>
          </a:solidFill>
          <a:ln w="12934" cap="flat">
            <a:noFill/>
            <a:prstDash val="solid"/>
            <a:miter/>
          </a:ln>
        </p:spPr>
        <p:txBody>
          <a:bodyPr rtlCol="0" anchor="ctr"/>
          <a:lstStyle/>
          <a:p>
            <a:endParaRPr lang="en-GB" noProof="0" dirty="0"/>
          </a:p>
        </p:txBody>
      </p:sp>
      <p:sp>
        <p:nvSpPr>
          <p:cNvPr id="297" name="Freeform 296">
            <a:extLst>
              <a:ext uri="{FF2B5EF4-FFF2-40B4-BE49-F238E27FC236}">
                <a16:creationId xmlns:a16="http://schemas.microsoft.com/office/drawing/2014/main" id="{4153DD24-EFE7-5E39-87E4-51634F39E98A}"/>
              </a:ext>
            </a:extLst>
          </p:cNvPr>
          <p:cNvSpPr/>
          <p:nvPr/>
        </p:nvSpPr>
        <p:spPr>
          <a:xfrm>
            <a:off x="6492191" y="1999280"/>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B050"/>
          </a:solidFill>
          <a:ln w="12934" cap="flat">
            <a:noFill/>
            <a:prstDash val="solid"/>
            <a:miter/>
          </a:ln>
        </p:spPr>
        <p:txBody>
          <a:bodyPr rtlCol="0" anchor="ctr"/>
          <a:lstStyle/>
          <a:p>
            <a:endParaRPr lang="en-GB" noProof="0" dirty="0"/>
          </a:p>
        </p:txBody>
      </p:sp>
      <p:sp>
        <p:nvSpPr>
          <p:cNvPr id="298" name="Freeform 297">
            <a:extLst>
              <a:ext uri="{FF2B5EF4-FFF2-40B4-BE49-F238E27FC236}">
                <a16:creationId xmlns:a16="http://schemas.microsoft.com/office/drawing/2014/main" id="{AFC97692-B9B7-5229-8A9A-99E542E03B60}"/>
              </a:ext>
            </a:extLst>
          </p:cNvPr>
          <p:cNvSpPr/>
          <p:nvPr/>
        </p:nvSpPr>
        <p:spPr>
          <a:xfrm>
            <a:off x="6441611" y="2053508"/>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466272"/>
          </a:solidFill>
          <a:ln w="12934" cap="flat">
            <a:noFill/>
            <a:prstDash val="solid"/>
            <a:miter/>
          </a:ln>
        </p:spPr>
        <p:txBody>
          <a:bodyPr rtlCol="0" anchor="ctr"/>
          <a:lstStyle/>
          <a:p>
            <a:endParaRPr lang="en-GB" noProof="0" dirty="0"/>
          </a:p>
        </p:txBody>
      </p:sp>
      <p:sp>
        <p:nvSpPr>
          <p:cNvPr id="299" name="Freeform 298">
            <a:extLst>
              <a:ext uri="{FF2B5EF4-FFF2-40B4-BE49-F238E27FC236}">
                <a16:creationId xmlns:a16="http://schemas.microsoft.com/office/drawing/2014/main" id="{1F8AE8F1-4D5D-D820-20AC-483BD2FCFAE0}"/>
              </a:ext>
            </a:extLst>
          </p:cNvPr>
          <p:cNvSpPr/>
          <p:nvPr/>
        </p:nvSpPr>
        <p:spPr>
          <a:xfrm>
            <a:off x="6492191" y="2053378"/>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300" name="Freeform 299">
            <a:extLst>
              <a:ext uri="{FF2B5EF4-FFF2-40B4-BE49-F238E27FC236}">
                <a16:creationId xmlns:a16="http://schemas.microsoft.com/office/drawing/2014/main" id="{DC9198F9-C074-0B90-BD3E-1D4CA6186744}"/>
              </a:ext>
            </a:extLst>
          </p:cNvPr>
          <p:cNvSpPr/>
          <p:nvPr/>
        </p:nvSpPr>
        <p:spPr>
          <a:xfrm>
            <a:off x="6441611" y="2108383"/>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466272"/>
          </a:solidFill>
          <a:ln w="12934" cap="flat">
            <a:noFill/>
            <a:prstDash val="solid"/>
            <a:miter/>
          </a:ln>
        </p:spPr>
        <p:txBody>
          <a:bodyPr rtlCol="0" anchor="ctr"/>
          <a:lstStyle/>
          <a:p>
            <a:endParaRPr lang="en-GB" noProof="0" dirty="0"/>
          </a:p>
        </p:txBody>
      </p:sp>
      <p:sp>
        <p:nvSpPr>
          <p:cNvPr id="301" name="Freeform 300">
            <a:extLst>
              <a:ext uri="{FF2B5EF4-FFF2-40B4-BE49-F238E27FC236}">
                <a16:creationId xmlns:a16="http://schemas.microsoft.com/office/drawing/2014/main" id="{A929C87F-9E54-DCB4-8CD0-D121284AE4B5}"/>
              </a:ext>
            </a:extLst>
          </p:cNvPr>
          <p:cNvSpPr/>
          <p:nvPr/>
        </p:nvSpPr>
        <p:spPr>
          <a:xfrm>
            <a:off x="6492191" y="2108253"/>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302" name="Freeform 301">
            <a:extLst>
              <a:ext uri="{FF2B5EF4-FFF2-40B4-BE49-F238E27FC236}">
                <a16:creationId xmlns:a16="http://schemas.microsoft.com/office/drawing/2014/main" id="{0E95C02D-EFA9-3085-BE7B-ED0687D0972A}"/>
              </a:ext>
            </a:extLst>
          </p:cNvPr>
          <p:cNvSpPr/>
          <p:nvPr/>
        </p:nvSpPr>
        <p:spPr>
          <a:xfrm>
            <a:off x="6441611" y="2161963"/>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466272"/>
          </a:solidFill>
          <a:ln w="12934" cap="flat">
            <a:noFill/>
            <a:prstDash val="solid"/>
            <a:miter/>
          </a:ln>
        </p:spPr>
        <p:txBody>
          <a:bodyPr rtlCol="0" anchor="ctr"/>
          <a:lstStyle/>
          <a:p>
            <a:endParaRPr lang="en-GB" noProof="0" dirty="0"/>
          </a:p>
        </p:txBody>
      </p:sp>
      <p:sp>
        <p:nvSpPr>
          <p:cNvPr id="303" name="Freeform 302">
            <a:extLst>
              <a:ext uri="{FF2B5EF4-FFF2-40B4-BE49-F238E27FC236}">
                <a16:creationId xmlns:a16="http://schemas.microsoft.com/office/drawing/2014/main" id="{60EB4C4D-9145-C0C3-3CE3-D40CDED48631}"/>
              </a:ext>
            </a:extLst>
          </p:cNvPr>
          <p:cNvSpPr/>
          <p:nvPr/>
        </p:nvSpPr>
        <p:spPr>
          <a:xfrm>
            <a:off x="6492191" y="2161834"/>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304" name="Freeform 303">
            <a:extLst>
              <a:ext uri="{FF2B5EF4-FFF2-40B4-BE49-F238E27FC236}">
                <a16:creationId xmlns:a16="http://schemas.microsoft.com/office/drawing/2014/main" id="{68664C54-6494-F9D3-7E29-26B22A238225}"/>
              </a:ext>
            </a:extLst>
          </p:cNvPr>
          <p:cNvSpPr/>
          <p:nvPr/>
        </p:nvSpPr>
        <p:spPr>
          <a:xfrm>
            <a:off x="6441611" y="2218003"/>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466272"/>
          </a:solidFill>
          <a:ln w="12934" cap="flat">
            <a:noFill/>
            <a:prstDash val="solid"/>
            <a:miter/>
          </a:ln>
        </p:spPr>
        <p:txBody>
          <a:bodyPr rtlCol="0" anchor="ctr"/>
          <a:lstStyle/>
          <a:p>
            <a:endParaRPr lang="en-GB" noProof="0" dirty="0"/>
          </a:p>
        </p:txBody>
      </p:sp>
      <p:sp>
        <p:nvSpPr>
          <p:cNvPr id="305" name="Freeform 304">
            <a:extLst>
              <a:ext uri="{FF2B5EF4-FFF2-40B4-BE49-F238E27FC236}">
                <a16:creationId xmlns:a16="http://schemas.microsoft.com/office/drawing/2014/main" id="{505E8D04-59EA-026C-B8AB-1C0E8DF9801E}"/>
              </a:ext>
            </a:extLst>
          </p:cNvPr>
          <p:cNvSpPr/>
          <p:nvPr/>
        </p:nvSpPr>
        <p:spPr>
          <a:xfrm>
            <a:off x="6492191" y="2217874"/>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B050"/>
          </a:solidFill>
          <a:ln w="12934" cap="flat">
            <a:noFill/>
            <a:prstDash val="solid"/>
            <a:miter/>
          </a:ln>
        </p:spPr>
        <p:txBody>
          <a:bodyPr rtlCol="0" anchor="ctr"/>
          <a:lstStyle/>
          <a:p>
            <a:endParaRPr lang="en-GB" noProof="0" dirty="0"/>
          </a:p>
        </p:txBody>
      </p:sp>
      <p:sp>
        <p:nvSpPr>
          <p:cNvPr id="306" name="Freeform 305">
            <a:extLst>
              <a:ext uri="{FF2B5EF4-FFF2-40B4-BE49-F238E27FC236}">
                <a16:creationId xmlns:a16="http://schemas.microsoft.com/office/drawing/2014/main" id="{53DD01CA-CA6D-6DDC-6E04-04A65B31E541}"/>
              </a:ext>
            </a:extLst>
          </p:cNvPr>
          <p:cNvSpPr/>
          <p:nvPr/>
        </p:nvSpPr>
        <p:spPr>
          <a:xfrm>
            <a:off x="6441611" y="2273913"/>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9CB4C3"/>
          </a:solidFill>
          <a:ln w="12934" cap="flat">
            <a:noFill/>
            <a:prstDash val="solid"/>
            <a:miter/>
          </a:ln>
        </p:spPr>
        <p:txBody>
          <a:bodyPr rtlCol="0" anchor="ctr"/>
          <a:lstStyle/>
          <a:p>
            <a:endParaRPr lang="en-GB" noProof="0" dirty="0"/>
          </a:p>
        </p:txBody>
      </p:sp>
      <p:sp>
        <p:nvSpPr>
          <p:cNvPr id="307" name="Freeform 306">
            <a:extLst>
              <a:ext uri="{FF2B5EF4-FFF2-40B4-BE49-F238E27FC236}">
                <a16:creationId xmlns:a16="http://schemas.microsoft.com/office/drawing/2014/main" id="{F44C1995-F9C7-C841-0F17-C4B525F82D30}"/>
              </a:ext>
            </a:extLst>
          </p:cNvPr>
          <p:cNvSpPr/>
          <p:nvPr/>
        </p:nvSpPr>
        <p:spPr>
          <a:xfrm>
            <a:off x="6492191" y="2273784"/>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308" name="Freeform 307">
            <a:extLst>
              <a:ext uri="{FF2B5EF4-FFF2-40B4-BE49-F238E27FC236}">
                <a16:creationId xmlns:a16="http://schemas.microsoft.com/office/drawing/2014/main" id="{A278C680-5023-BB17-4E05-53EFA79FFB77}"/>
              </a:ext>
            </a:extLst>
          </p:cNvPr>
          <p:cNvSpPr/>
          <p:nvPr/>
        </p:nvSpPr>
        <p:spPr>
          <a:xfrm>
            <a:off x="6441611" y="2328012"/>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9CB4C3"/>
          </a:solidFill>
          <a:ln w="12934" cap="flat">
            <a:noFill/>
            <a:prstDash val="solid"/>
            <a:miter/>
          </a:ln>
        </p:spPr>
        <p:txBody>
          <a:bodyPr rtlCol="0" anchor="ctr"/>
          <a:lstStyle/>
          <a:p>
            <a:endParaRPr lang="en-GB" noProof="0" dirty="0"/>
          </a:p>
        </p:txBody>
      </p:sp>
      <p:sp>
        <p:nvSpPr>
          <p:cNvPr id="309" name="Freeform 308">
            <a:extLst>
              <a:ext uri="{FF2B5EF4-FFF2-40B4-BE49-F238E27FC236}">
                <a16:creationId xmlns:a16="http://schemas.microsoft.com/office/drawing/2014/main" id="{313142C0-7B25-085A-44F3-F8C8EA9D7DC9}"/>
              </a:ext>
            </a:extLst>
          </p:cNvPr>
          <p:cNvSpPr/>
          <p:nvPr/>
        </p:nvSpPr>
        <p:spPr>
          <a:xfrm>
            <a:off x="6492191" y="2327753"/>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310" name="Freeform 309">
            <a:extLst>
              <a:ext uri="{FF2B5EF4-FFF2-40B4-BE49-F238E27FC236}">
                <a16:creationId xmlns:a16="http://schemas.microsoft.com/office/drawing/2014/main" id="{B9766750-0586-2CED-18E1-4DDE68BDC74A}"/>
              </a:ext>
            </a:extLst>
          </p:cNvPr>
          <p:cNvSpPr/>
          <p:nvPr/>
        </p:nvSpPr>
        <p:spPr>
          <a:xfrm>
            <a:off x="6441611" y="2383145"/>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5E8298"/>
          </a:solidFill>
          <a:ln w="12934" cap="flat">
            <a:noFill/>
            <a:prstDash val="solid"/>
            <a:miter/>
          </a:ln>
        </p:spPr>
        <p:txBody>
          <a:bodyPr rtlCol="0" anchor="ctr"/>
          <a:lstStyle/>
          <a:p>
            <a:endParaRPr lang="en-GB" noProof="0" dirty="0"/>
          </a:p>
        </p:txBody>
      </p:sp>
      <p:sp>
        <p:nvSpPr>
          <p:cNvPr id="311" name="Freeform 310">
            <a:extLst>
              <a:ext uri="{FF2B5EF4-FFF2-40B4-BE49-F238E27FC236}">
                <a16:creationId xmlns:a16="http://schemas.microsoft.com/office/drawing/2014/main" id="{6DC9EE72-70BF-AB26-2F6B-F2A471F71096}"/>
              </a:ext>
            </a:extLst>
          </p:cNvPr>
          <p:cNvSpPr/>
          <p:nvPr/>
        </p:nvSpPr>
        <p:spPr>
          <a:xfrm>
            <a:off x="6492191" y="2383016"/>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312" name="Freeform 311">
            <a:extLst>
              <a:ext uri="{FF2B5EF4-FFF2-40B4-BE49-F238E27FC236}">
                <a16:creationId xmlns:a16="http://schemas.microsoft.com/office/drawing/2014/main" id="{58E6BAE1-02F7-3F8D-779A-2058096E3CEF}"/>
              </a:ext>
            </a:extLst>
          </p:cNvPr>
          <p:cNvSpPr/>
          <p:nvPr/>
        </p:nvSpPr>
        <p:spPr>
          <a:xfrm>
            <a:off x="6441611" y="2438667"/>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466272"/>
          </a:solidFill>
          <a:ln w="12934" cap="flat">
            <a:noFill/>
            <a:prstDash val="solid"/>
            <a:miter/>
          </a:ln>
        </p:spPr>
        <p:txBody>
          <a:bodyPr rtlCol="0" anchor="ctr"/>
          <a:lstStyle/>
          <a:p>
            <a:endParaRPr lang="en-GB" noProof="0" dirty="0"/>
          </a:p>
        </p:txBody>
      </p:sp>
      <p:sp>
        <p:nvSpPr>
          <p:cNvPr id="313" name="Freeform 312">
            <a:extLst>
              <a:ext uri="{FF2B5EF4-FFF2-40B4-BE49-F238E27FC236}">
                <a16:creationId xmlns:a16="http://schemas.microsoft.com/office/drawing/2014/main" id="{A98B38DB-BEF8-5DEB-1C53-E8115A4FF68F}"/>
              </a:ext>
            </a:extLst>
          </p:cNvPr>
          <p:cNvSpPr/>
          <p:nvPr/>
        </p:nvSpPr>
        <p:spPr>
          <a:xfrm>
            <a:off x="6492191" y="2438538"/>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314" name="Freeform 313">
            <a:extLst>
              <a:ext uri="{FF2B5EF4-FFF2-40B4-BE49-F238E27FC236}">
                <a16:creationId xmlns:a16="http://schemas.microsoft.com/office/drawing/2014/main" id="{80C6E48D-386B-8557-21F6-DA302A606128}"/>
              </a:ext>
            </a:extLst>
          </p:cNvPr>
          <p:cNvSpPr/>
          <p:nvPr/>
        </p:nvSpPr>
        <p:spPr>
          <a:xfrm>
            <a:off x="6441611" y="2493931"/>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466272"/>
          </a:solidFill>
          <a:ln w="12934" cap="flat">
            <a:noFill/>
            <a:prstDash val="solid"/>
            <a:miter/>
          </a:ln>
        </p:spPr>
        <p:txBody>
          <a:bodyPr rtlCol="0" anchor="ctr"/>
          <a:lstStyle/>
          <a:p>
            <a:endParaRPr lang="en-GB" noProof="0" dirty="0"/>
          </a:p>
        </p:txBody>
      </p:sp>
      <p:sp>
        <p:nvSpPr>
          <p:cNvPr id="315" name="Freeform 314">
            <a:extLst>
              <a:ext uri="{FF2B5EF4-FFF2-40B4-BE49-F238E27FC236}">
                <a16:creationId xmlns:a16="http://schemas.microsoft.com/office/drawing/2014/main" id="{2D10D407-8A2D-10AA-974B-84CCF79DA097}"/>
              </a:ext>
            </a:extLst>
          </p:cNvPr>
          <p:cNvSpPr/>
          <p:nvPr/>
        </p:nvSpPr>
        <p:spPr>
          <a:xfrm>
            <a:off x="6492191" y="2493801"/>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B050"/>
          </a:solidFill>
          <a:ln w="12934" cap="flat">
            <a:noFill/>
            <a:prstDash val="solid"/>
            <a:miter/>
          </a:ln>
        </p:spPr>
        <p:txBody>
          <a:bodyPr rtlCol="0" anchor="ctr"/>
          <a:lstStyle/>
          <a:p>
            <a:endParaRPr lang="en-GB" noProof="0" dirty="0"/>
          </a:p>
        </p:txBody>
      </p:sp>
      <p:sp>
        <p:nvSpPr>
          <p:cNvPr id="316" name="Freeform 315">
            <a:extLst>
              <a:ext uri="{FF2B5EF4-FFF2-40B4-BE49-F238E27FC236}">
                <a16:creationId xmlns:a16="http://schemas.microsoft.com/office/drawing/2014/main" id="{838C97FC-712D-EFCA-61AB-3EC66F722B02}"/>
              </a:ext>
            </a:extLst>
          </p:cNvPr>
          <p:cNvSpPr/>
          <p:nvPr/>
        </p:nvSpPr>
        <p:spPr>
          <a:xfrm>
            <a:off x="6441611" y="2547900"/>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466272"/>
          </a:solidFill>
          <a:ln w="12934" cap="flat">
            <a:noFill/>
            <a:prstDash val="solid"/>
            <a:miter/>
          </a:ln>
        </p:spPr>
        <p:txBody>
          <a:bodyPr rtlCol="0" anchor="ctr"/>
          <a:lstStyle/>
          <a:p>
            <a:endParaRPr lang="en-GB" noProof="0" dirty="0"/>
          </a:p>
        </p:txBody>
      </p:sp>
      <p:sp>
        <p:nvSpPr>
          <p:cNvPr id="317" name="Freeform 316">
            <a:extLst>
              <a:ext uri="{FF2B5EF4-FFF2-40B4-BE49-F238E27FC236}">
                <a16:creationId xmlns:a16="http://schemas.microsoft.com/office/drawing/2014/main" id="{B88D1BA4-0D65-2A24-CECE-0684519C198B}"/>
              </a:ext>
            </a:extLst>
          </p:cNvPr>
          <p:cNvSpPr/>
          <p:nvPr/>
        </p:nvSpPr>
        <p:spPr>
          <a:xfrm>
            <a:off x="6492191" y="2547770"/>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318" name="Freeform 317">
            <a:extLst>
              <a:ext uri="{FF2B5EF4-FFF2-40B4-BE49-F238E27FC236}">
                <a16:creationId xmlns:a16="http://schemas.microsoft.com/office/drawing/2014/main" id="{E9172D4D-E194-C616-8D7C-C26E98648F10}"/>
              </a:ext>
            </a:extLst>
          </p:cNvPr>
          <p:cNvSpPr/>
          <p:nvPr/>
        </p:nvSpPr>
        <p:spPr>
          <a:xfrm>
            <a:off x="6441611" y="2602127"/>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5E8298"/>
          </a:solidFill>
          <a:ln w="12934" cap="flat">
            <a:noFill/>
            <a:prstDash val="solid"/>
            <a:miter/>
          </a:ln>
        </p:spPr>
        <p:txBody>
          <a:bodyPr rtlCol="0" anchor="ctr"/>
          <a:lstStyle/>
          <a:p>
            <a:endParaRPr lang="en-GB" noProof="0" dirty="0"/>
          </a:p>
        </p:txBody>
      </p:sp>
      <p:sp>
        <p:nvSpPr>
          <p:cNvPr id="319" name="Freeform 318">
            <a:extLst>
              <a:ext uri="{FF2B5EF4-FFF2-40B4-BE49-F238E27FC236}">
                <a16:creationId xmlns:a16="http://schemas.microsoft.com/office/drawing/2014/main" id="{FC3C6998-5625-64DF-9341-4714483A489B}"/>
              </a:ext>
            </a:extLst>
          </p:cNvPr>
          <p:cNvSpPr/>
          <p:nvPr/>
        </p:nvSpPr>
        <p:spPr>
          <a:xfrm>
            <a:off x="6492191" y="2601998"/>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320" name="Freeform 319">
            <a:extLst>
              <a:ext uri="{FF2B5EF4-FFF2-40B4-BE49-F238E27FC236}">
                <a16:creationId xmlns:a16="http://schemas.microsoft.com/office/drawing/2014/main" id="{751E4A9F-6182-F7B3-E1A5-823D4C4197A7}"/>
              </a:ext>
            </a:extLst>
          </p:cNvPr>
          <p:cNvSpPr/>
          <p:nvPr/>
        </p:nvSpPr>
        <p:spPr>
          <a:xfrm>
            <a:off x="6441611" y="2658167"/>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466272"/>
          </a:solidFill>
          <a:ln w="12934" cap="flat">
            <a:noFill/>
            <a:prstDash val="solid"/>
            <a:miter/>
          </a:ln>
        </p:spPr>
        <p:txBody>
          <a:bodyPr rtlCol="0" anchor="ctr"/>
          <a:lstStyle/>
          <a:p>
            <a:endParaRPr lang="en-GB" noProof="0" dirty="0"/>
          </a:p>
        </p:txBody>
      </p:sp>
      <p:sp>
        <p:nvSpPr>
          <p:cNvPr id="321" name="Freeform 320">
            <a:extLst>
              <a:ext uri="{FF2B5EF4-FFF2-40B4-BE49-F238E27FC236}">
                <a16:creationId xmlns:a16="http://schemas.microsoft.com/office/drawing/2014/main" id="{423B5278-C997-BCB8-71E8-6521E550037C}"/>
              </a:ext>
            </a:extLst>
          </p:cNvPr>
          <p:cNvSpPr/>
          <p:nvPr/>
        </p:nvSpPr>
        <p:spPr>
          <a:xfrm>
            <a:off x="6492191" y="2658038"/>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322" name="Freeform 321">
            <a:extLst>
              <a:ext uri="{FF2B5EF4-FFF2-40B4-BE49-F238E27FC236}">
                <a16:creationId xmlns:a16="http://schemas.microsoft.com/office/drawing/2014/main" id="{F63BC7C1-CDBB-C797-D8C6-23E684E1DEC2}"/>
              </a:ext>
            </a:extLst>
          </p:cNvPr>
          <p:cNvSpPr/>
          <p:nvPr/>
        </p:nvSpPr>
        <p:spPr>
          <a:xfrm>
            <a:off x="6441611" y="2713948"/>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5E8298"/>
          </a:solidFill>
          <a:ln w="12934" cap="flat">
            <a:noFill/>
            <a:prstDash val="solid"/>
            <a:miter/>
          </a:ln>
        </p:spPr>
        <p:txBody>
          <a:bodyPr rtlCol="0" anchor="ctr"/>
          <a:lstStyle/>
          <a:p>
            <a:endParaRPr lang="en-GB" noProof="0" dirty="0"/>
          </a:p>
        </p:txBody>
      </p:sp>
      <p:sp>
        <p:nvSpPr>
          <p:cNvPr id="323" name="Freeform 322">
            <a:extLst>
              <a:ext uri="{FF2B5EF4-FFF2-40B4-BE49-F238E27FC236}">
                <a16:creationId xmlns:a16="http://schemas.microsoft.com/office/drawing/2014/main" id="{D89DA3DE-D941-1BCA-F2F1-D24039A53934}"/>
              </a:ext>
            </a:extLst>
          </p:cNvPr>
          <p:cNvSpPr/>
          <p:nvPr/>
        </p:nvSpPr>
        <p:spPr>
          <a:xfrm>
            <a:off x="6492191" y="2713819"/>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324" name="Freeform 323">
            <a:extLst>
              <a:ext uri="{FF2B5EF4-FFF2-40B4-BE49-F238E27FC236}">
                <a16:creationId xmlns:a16="http://schemas.microsoft.com/office/drawing/2014/main" id="{643D653C-E2BD-78F0-DB96-68B23BEBAC55}"/>
              </a:ext>
            </a:extLst>
          </p:cNvPr>
          <p:cNvSpPr/>
          <p:nvPr/>
        </p:nvSpPr>
        <p:spPr>
          <a:xfrm>
            <a:off x="6441611" y="2768564"/>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9CB4C3"/>
          </a:solidFill>
          <a:ln w="12934" cap="flat">
            <a:noFill/>
            <a:prstDash val="solid"/>
            <a:miter/>
          </a:ln>
        </p:spPr>
        <p:txBody>
          <a:bodyPr rtlCol="0" anchor="ctr"/>
          <a:lstStyle/>
          <a:p>
            <a:endParaRPr lang="en-GB" noProof="0" dirty="0"/>
          </a:p>
        </p:txBody>
      </p:sp>
      <p:sp>
        <p:nvSpPr>
          <p:cNvPr id="325" name="Freeform 324">
            <a:extLst>
              <a:ext uri="{FF2B5EF4-FFF2-40B4-BE49-F238E27FC236}">
                <a16:creationId xmlns:a16="http://schemas.microsoft.com/office/drawing/2014/main" id="{C35E2616-35C4-FB78-95A0-BECB9DB631DC}"/>
              </a:ext>
            </a:extLst>
          </p:cNvPr>
          <p:cNvSpPr/>
          <p:nvPr/>
        </p:nvSpPr>
        <p:spPr>
          <a:xfrm>
            <a:off x="6492191" y="2768435"/>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326" name="Freeform 325">
            <a:extLst>
              <a:ext uri="{FF2B5EF4-FFF2-40B4-BE49-F238E27FC236}">
                <a16:creationId xmlns:a16="http://schemas.microsoft.com/office/drawing/2014/main" id="{AA6E2146-D012-34A5-1CDF-D25AACCE6F57}"/>
              </a:ext>
            </a:extLst>
          </p:cNvPr>
          <p:cNvSpPr/>
          <p:nvPr/>
        </p:nvSpPr>
        <p:spPr>
          <a:xfrm>
            <a:off x="6441611" y="2823568"/>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466272"/>
          </a:solidFill>
          <a:ln w="12934" cap="flat">
            <a:noFill/>
            <a:prstDash val="solid"/>
            <a:miter/>
          </a:ln>
        </p:spPr>
        <p:txBody>
          <a:bodyPr rtlCol="0" anchor="ctr"/>
          <a:lstStyle/>
          <a:p>
            <a:endParaRPr lang="en-GB" noProof="0" dirty="0"/>
          </a:p>
        </p:txBody>
      </p:sp>
      <p:sp>
        <p:nvSpPr>
          <p:cNvPr id="327" name="Freeform 326">
            <a:extLst>
              <a:ext uri="{FF2B5EF4-FFF2-40B4-BE49-F238E27FC236}">
                <a16:creationId xmlns:a16="http://schemas.microsoft.com/office/drawing/2014/main" id="{E9CA771B-7FBF-3BE9-7EEC-96F843FF10C5}"/>
              </a:ext>
            </a:extLst>
          </p:cNvPr>
          <p:cNvSpPr/>
          <p:nvPr/>
        </p:nvSpPr>
        <p:spPr>
          <a:xfrm>
            <a:off x="6492191" y="2823439"/>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328" name="Freeform 327">
            <a:extLst>
              <a:ext uri="{FF2B5EF4-FFF2-40B4-BE49-F238E27FC236}">
                <a16:creationId xmlns:a16="http://schemas.microsoft.com/office/drawing/2014/main" id="{289BF371-AF39-4D62-52A7-238BC9D7FD2E}"/>
              </a:ext>
            </a:extLst>
          </p:cNvPr>
          <p:cNvSpPr/>
          <p:nvPr/>
        </p:nvSpPr>
        <p:spPr>
          <a:xfrm>
            <a:off x="6441611" y="2877667"/>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466272"/>
          </a:solidFill>
          <a:ln w="12934" cap="flat">
            <a:noFill/>
            <a:prstDash val="solid"/>
            <a:miter/>
          </a:ln>
        </p:spPr>
        <p:txBody>
          <a:bodyPr rtlCol="0" anchor="ctr"/>
          <a:lstStyle/>
          <a:p>
            <a:endParaRPr lang="en-GB" noProof="0" dirty="0"/>
          </a:p>
        </p:txBody>
      </p:sp>
      <p:sp>
        <p:nvSpPr>
          <p:cNvPr id="329" name="Freeform 328">
            <a:extLst>
              <a:ext uri="{FF2B5EF4-FFF2-40B4-BE49-F238E27FC236}">
                <a16:creationId xmlns:a16="http://schemas.microsoft.com/office/drawing/2014/main" id="{83CEF251-EEAA-955A-533E-749FFE82DE2A}"/>
              </a:ext>
            </a:extLst>
          </p:cNvPr>
          <p:cNvSpPr/>
          <p:nvPr/>
        </p:nvSpPr>
        <p:spPr>
          <a:xfrm>
            <a:off x="6492191" y="2877537"/>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330" name="Freeform 329">
            <a:extLst>
              <a:ext uri="{FF2B5EF4-FFF2-40B4-BE49-F238E27FC236}">
                <a16:creationId xmlns:a16="http://schemas.microsoft.com/office/drawing/2014/main" id="{AF0AA63B-52FE-250D-30E9-3577BD4EB866}"/>
              </a:ext>
            </a:extLst>
          </p:cNvPr>
          <p:cNvSpPr/>
          <p:nvPr/>
        </p:nvSpPr>
        <p:spPr>
          <a:xfrm>
            <a:off x="6441611" y="2932671"/>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466272"/>
          </a:solidFill>
          <a:ln w="12934" cap="flat">
            <a:noFill/>
            <a:prstDash val="solid"/>
            <a:miter/>
          </a:ln>
        </p:spPr>
        <p:txBody>
          <a:bodyPr rtlCol="0" anchor="ctr"/>
          <a:lstStyle/>
          <a:p>
            <a:endParaRPr lang="en-GB" noProof="0" dirty="0"/>
          </a:p>
        </p:txBody>
      </p:sp>
      <p:sp>
        <p:nvSpPr>
          <p:cNvPr id="331" name="Freeform 330">
            <a:extLst>
              <a:ext uri="{FF2B5EF4-FFF2-40B4-BE49-F238E27FC236}">
                <a16:creationId xmlns:a16="http://schemas.microsoft.com/office/drawing/2014/main" id="{B62528F0-1D9A-FA99-DA62-FF5488B6A5E2}"/>
              </a:ext>
            </a:extLst>
          </p:cNvPr>
          <p:cNvSpPr/>
          <p:nvPr/>
        </p:nvSpPr>
        <p:spPr>
          <a:xfrm>
            <a:off x="6492191" y="2932542"/>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332" name="Freeform 331">
            <a:extLst>
              <a:ext uri="{FF2B5EF4-FFF2-40B4-BE49-F238E27FC236}">
                <a16:creationId xmlns:a16="http://schemas.microsoft.com/office/drawing/2014/main" id="{515ED575-5E28-83D7-BD3B-809A3E5F5158}"/>
              </a:ext>
            </a:extLst>
          </p:cNvPr>
          <p:cNvSpPr/>
          <p:nvPr/>
        </p:nvSpPr>
        <p:spPr>
          <a:xfrm>
            <a:off x="6441611" y="2988193"/>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466272"/>
          </a:solidFill>
          <a:ln w="12934" cap="flat">
            <a:noFill/>
            <a:prstDash val="solid"/>
            <a:miter/>
          </a:ln>
        </p:spPr>
        <p:txBody>
          <a:bodyPr rtlCol="0" anchor="ctr"/>
          <a:lstStyle/>
          <a:p>
            <a:endParaRPr lang="en-GB" noProof="0" dirty="0"/>
          </a:p>
        </p:txBody>
      </p:sp>
      <p:sp>
        <p:nvSpPr>
          <p:cNvPr id="333" name="Freeform 332">
            <a:extLst>
              <a:ext uri="{FF2B5EF4-FFF2-40B4-BE49-F238E27FC236}">
                <a16:creationId xmlns:a16="http://schemas.microsoft.com/office/drawing/2014/main" id="{BBC38FEE-A3F7-DC91-12CC-F3838FD8B454}"/>
              </a:ext>
            </a:extLst>
          </p:cNvPr>
          <p:cNvSpPr/>
          <p:nvPr/>
        </p:nvSpPr>
        <p:spPr>
          <a:xfrm>
            <a:off x="6492191" y="2988064"/>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334" name="Freeform 333">
            <a:extLst>
              <a:ext uri="{FF2B5EF4-FFF2-40B4-BE49-F238E27FC236}">
                <a16:creationId xmlns:a16="http://schemas.microsoft.com/office/drawing/2014/main" id="{1C0620ED-6C13-8A17-5033-2E1F790B1A0E}"/>
              </a:ext>
            </a:extLst>
          </p:cNvPr>
          <p:cNvSpPr/>
          <p:nvPr/>
        </p:nvSpPr>
        <p:spPr>
          <a:xfrm>
            <a:off x="6441611" y="3043327"/>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5E8298"/>
          </a:solidFill>
          <a:ln w="12934" cap="flat">
            <a:noFill/>
            <a:prstDash val="solid"/>
            <a:miter/>
          </a:ln>
        </p:spPr>
        <p:txBody>
          <a:bodyPr rtlCol="0" anchor="ctr"/>
          <a:lstStyle/>
          <a:p>
            <a:endParaRPr lang="en-GB" noProof="0" dirty="0"/>
          </a:p>
        </p:txBody>
      </p:sp>
      <p:sp>
        <p:nvSpPr>
          <p:cNvPr id="335" name="Freeform 334">
            <a:extLst>
              <a:ext uri="{FF2B5EF4-FFF2-40B4-BE49-F238E27FC236}">
                <a16:creationId xmlns:a16="http://schemas.microsoft.com/office/drawing/2014/main" id="{CD63000E-447D-DC3A-A42A-D2696EE95CAC}"/>
              </a:ext>
            </a:extLst>
          </p:cNvPr>
          <p:cNvSpPr/>
          <p:nvPr/>
        </p:nvSpPr>
        <p:spPr>
          <a:xfrm>
            <a:off x="6492191" y="3043198"/>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336" name="Freeform 335">
            <a:extLst>
              <a:ext uri="{FF2B5EF4-FFF2-40B4-BE49-F238E27FC236}">
                <a16:creationId xmlns:a16="http://schemas.microsoft.com/office/drawing/2014/main" id="{0AA97464-9B4D-32CA-F808-154A15498F4C}"/>
              </a:ext>
            </a:extLst>
          </p:cNvPr>
          <p:cNvSpPr/>
          <p:nvPr/>
        </p:nvSpPr>
        <p:spPr>
          <a:xfrm>
            <a:off x="6441611" y="3097296"/>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466272"/>
          </a:solidFill>
          <a:ln w="12934" cap="flat">
            <a:noFill/>
            <a:prstDash val="solid"/>
            <a:miter/>
          </a:ln>
        </p:spPr>
        <p:txBody>
          <a:bodyPr rtlCol="0" anchor="ctr"/>
          <a:lstStyle/>
          <a:p>
            <a:endParaRPr lang="en-GB" noProof="0" dirty="0"/>
          </a:p>
        </p:txBody>
      </p:sp>
      <p:sp>
        <p:nvSpPr>
          <p:cNvPr id="337" name="Freeform 336">
            <a:extLst>
              <a:ext uri="{FF2B5EF4-FFF2-40B4-BE49-F238E27FC236}">
                <a16:creationId xmlns:a16="http://schemas.microsoft.com/office/drawing/2014/main" id="{B3AB96F9-B413-A5B0-842B-A014B274CFA5}"/>
              </a:ext>
            </a:extLst>
          </p:cNvPr>
          <p:cNvSpPr/>
          <p:nvPr/>
        </p:nvSpPr>
        <p:spPr>
          <a:xfrm>
            <a:off x="6492191" y="3097166"/>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338" name="Freeform 337">
            <a:extLst>
              <a:ext uri="{FF2B5EF4-FFF2-40B4-BE49-F238E27FC236}">
                <a16:creationId xmlns:a16="http://schemas.microsoft.com/office/drawing/2014/main" id="{A3527966-959A-B1B1-C9D2-D244EF5DC64A}"/>
              </a:ext>
            </a:extLst>
          </p:cNvPr>
          <p:cNvSpPr/>
          <p:nvPr/>
        </p:nvSpPr>
        <p:spPr>
          <a:xfrm>
            <a:off x="6441611" y="3152818"/>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466272"/>
          </a:solidFill>
          <a:ln w="12934" cap="flat">
            <a:noFill/>
            <a:prstDash val="solid"/>
            <a:miter/>
          </a:ln>
        </p:spPr>
        <p:txBody>
          <a:bodyPr rtlCol="0" anchor="ctr"/>
          <a:lstStyle/>
          <a:p>
            <a:endParaRPr lang="en-GB" noProof="0" dirty="0"/>
          </a:p>
        </p:txBody>
      </p:sp>
      <p:sp>
        <p:nvSpPr>
          <p:cNvPr id="339" name="Freeform 338">
            <a:extLst>
              <a:ext uri="{FF2B5EF4-FFF2-40B4-BE49-F238E27FC236}">
                <a16:creationId xmlns:a16="http://schemas.microsoft.com/office/drawing/2014/main" id="{018907CF-E7C2-755F-1B4B-1A39415325B9}"/>
              </a:ext>
            </a:extLst>
          </p:cNvPr>
          <p:cNvSpPr/>
          <p:nvPr/>
        </p:nvSpPr>
        <p:spPr>
          <a:xfrm>
            <a:off x="6492191" y="3152689"/>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340" name="Freeform 339">
            <a:extLst>
              <a:ext uri="{FF2B5EF4-FFF2-40B4-BE49-F238E27FC236}">
                <a16:creationId xmlns:a16="http://schemas.microsoft.com/office/drawing/2014/main" id="{F6A076A5-DCCD-19D1-F016-52829BE85DC0}"/>
              </a:ext>
            </a:extLst>
          </p:cNvPr>
          <p:cNvSpPr/>
          <p:nvPr/>
        </p:nvSpPr>
        <p:spPr>
          <a:xfrm>
            <a:off x="6441611" y="3207952"/>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466272"/>
          </a:solidFill>
          <a:ln w="12934" cap="flat">
            <a:noFill/>
            <a:prstDash val="solid"/>
            <a:miter/>
          </a:ln>
        </p:spPr>
        <p:txBody>
          <a:bodyPr rtlCol="0" anchor="ctr"/>
          <a:lstStyle/>
          <a:p>
            <a:endParaRPr lang="en-GB" noProof="0" dirty="0"/>
          </a:p>
        </p:txBody>
      </p:sp>
      <p:sp>
        <p:nvSpPr>
          <p:cNvPr id="341" name="Freeform 340">
            <a:extLst>
              <a:ext uri="{FF2B5EF4-FFF2-40B4-BE49-F238E27FC236}">
                <a16:creationId xmlns:a16="http://schemas.microsoft.com/office/drawing/2014/main" id="{2BCF40A7-76CC-A631-DD56-25CACCD1EDFA}"/>
              </a:ext>
            </a:extLst>
          </p:cNvPr>
          <p:cNvSpPr/>
          <p:nvPr/>
        </p:nvSpPr>
        <p:spPr>
          <a:xfrm>
            <a:off x="6492191" y="3207822"/>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342" name="Freeform 341">
            <a:extLst>
              <a:ext uri="{FF2B5EF4-FFF2-40B4-BE49-F238E27FC236}">
                <a16:creationId xmlns:a16="http://schemas.microsoft.com/office/drawing/2014/main" id="{E10D2706-468B-FFB2-1FC5-5D3A7CAE0E37}"/>
              </a:ext>
            </a:extLst>
          </p:cNvPr>
          <p:cNvSpPr/>
          <p:nvPr/>
        </p:nvSpPr>
        <p:spPr>
          <a:xfrm>
            <a:off x="6441611" y="3263474"/>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5E8298"/>
          </a:solidFill>
          <a:ln w="12934" cap="flat">
            <a:noFill/>
            <a:prstDash val="solid"/>
            <a:miter/>
          </a:ln>
        </p:spPr>
        <p:txBody>
          <a:bodyPr rtlCol="0" anchor="ctr"/>
          <a:lstStyle/>
          <a:p>
            <a:endParaRPr lang="en-GB" noProof="0" dirty="0"/>
          </a:p>
        </p:txBody>
      </p:sp>
      <p:sp>
        <p:nvSpPr>
          <p:cNvPr id="343" name="Freeform 342">
            <a:extLst>
              <a:ext uri="{FF2B5EF4-FFF2-40B4-BE49-F238E27FC236}">
                <a16:creationId xmlns:a16="http://schemas.microsoft.com/office/drawing/2014/main" id="{9DDB0A52-F00B-78E4-6C27-C073772E9EA5}"/>
              </a:ext>
            </a:extLst>
          </p:cNvPr>
          <p:cNvSpPr/>
          <p:nvPr/>
        </p:nvSpPr>
        <p:spPr>
          <a:xfrm>
            <a:off x="6492191" y="3263215"/>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344" name="Freeform 343">
            <a:extLst>
              <a:ext uri="{FF2B5EF4-FFF2-40B4-BE49-F238E27FC236}">
                <a16:creationId xmlns:a16="http://schemas.microsoft.com/office/drawing/2014/main" id="{41CD6F18-C6DD-C849-98DB-63F7BEEAFABA}"/>
              </a:ext>
            </a:extLst>
          </p:cNvPr>
          <p:cNvSpPr/>
          <p:nvPr/>
        </p:nvSpPr>
        <p:spPr>
          <a:xfrm>
            <a:off x="6441611" y="3318349"/>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9CB4C3"/>
          </a:solidFill>
          <a:ln w="12934" cap="flat">
            <a:noFill/>
            <a:prstDash val="solid"/>
            <a:miter/>
          </a:ln>
        </p:spPr>
        <p:txBody>
          <a:bodyPr rtlCol="0" anchor="ctr"/>
          <a:lstStyle/>
          <a:p>
            <a:endParaRPr lang="en-GB" noProof="0" dirty="0"/>
          </a:p>
        </p:txBody>
      </p:sp>
      <p:sp>
        <p:nvSpPr>
          <p:cNvPr id="345" name="Freeform 344">
            <a:extLst>
              <a:ext uri="{FF2B5EF4-FFF2-40B4-BE49-F238E27FC236}">
                <a16:creationId xmlns:a16="http://schemas.microsoft.com/office/drawing/2014/main" id="{B19B30C0-C7A6-4829-9FE6-97466E46462B}"/>
              </a:ext>
            </a:extLst>
          </p:cNvPr>
          <p:cNvSpPr/>
          <p:nvPr/>
        </p:nvSpPr>
        <p:spPr>
          <a:xfrm>
            <a:off x="6492191" y="3318219"/>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346" name="Freeform 345">
            <a:extLst>
              <a:ext uri="{FF2B5EF4-FFF2-40B4-BE49-F238E27FC236}">
                <a16:creationId xmlns:a16="http://schemas.microsoft.com/office/drawing/2014/main" id="{1B852EA4-F223-BFA9-4952-7AD6DF4FB15E}"/>
              </a:ext>
            </a:extLst>
          </p:cNvPr>
          <p:cNvSpPr/>
          <p:nvPr/>
        </p:nvSpPr>
        <p:spPr>
          <a:xfrm>
            <a:off x="6441611" y="3371541"/>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5E8298"/>
          </a:solidFill>
          <a:ln w="12934" cap="flat">
            <a:noFill/>
            <a:prstDash val="solid"/>
            <a:miter/>
          </a:ln>
        </p:spPr>
        <p:txBody>
          <a:bodyPr rtlCol="0" anchor="ctr"/>
          <a:lstStyle/>
          <a:p>
            <a:endParaRPr lang="en-GB" noProof="0" dirty="0"/>
          </a:p>
        </p:txBody>
      </p:sp>
      <p:sp>
        <p:nvSpPr>
          <p:cNvPr id="347" name="Freeform 346">
            <a:extLst>
              <a:ext uri="{FF2B5EF4-FFF2-40B4-BE49-F238E27FC236}">
                <a16:creationId xmlns:a16="http://schemas.microsoft.com/office/drawing/2014/main" id="{8078F0A3-B5A1-9E72-0A4C-DEA4F8E1FCE8}"/>
              </a:ext>
            </a:extLst>
          </p:cNvPr>
          <p:cNvSpPr/>
          <p:nvPr/>
        </p:nvSpPr>
        <p:spPr>
          <a:xfrm>
            <a:off x="6492191" y="3371412"/>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348" name="Freeform 347">
            <a:extLst>
              <a:ext uri="{FF2B5EF4-FFF2-40B4-BE49-F238E27FC236}">
                <a16:creationId xmlns:a16="http://schemas.microsoft.com/office/drawing/2014/main" id="{3FC65495-D241-342A-39F2-2B05865CA8C1}"/>
              </a:ext>
            </a:extLst>
          </p:cNvPr>
          <p:cNvSpPr/>
          <p:nvPr/>
        </p:nvSpPr>
        <p:spPr>
          <a:xfrm>
            <a:off x="6441611" y="3427451"/>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9CB4C3"/>
          </a:solidFill>
          <a:ln w="12934" cap="flat">
            <a:noFill/>
            <a:prstDash val="solid"/>
            <a:miter/>
          </a:ln>
        </p:spPr>
        <p:txBody>
          <a:bodyPr rtlCol="0" anchor="ctr"/>
          <a:lstStyle/>
          <a:p>
            <a:endParaRPr lang="en-GB" noProof="0" dirty="0"/>
          </a:p>
        </p:txBody>
      </p:sp>
      <p:sp>
        <p:nvSpPr>
          <p:cNvPr id="349" name="Freeform 348">
            <a:extLst>
              <a:ext uri="{FF2B5EF4-FFF2-40B4-BE49-F238E27FC236}">
                <a16:creationId xmlns:a16="http://schemas.microsoft.com/office/drawing/2014/main" id="{45B626F0-9F31-6B3A-C930-0AFF1578B9B0}"/>
              </a:ext>
            </a:extLst>
          </p:cNvPr>
          <p:cNvSpPr/>
          <p:nvPr/>
        </p:nvSpPr>
        <p:spPr>
          <a:xfrm>
            <a:off x="6492191" y="3427322"/>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350" name="Freeform 349">
            <a:extLst>
              <a:ext uri="{FF2B5EF4-FFF2-40B4-BE49-F238E27FC236}">
                <a16:creationId xmlns:a16="http://schemas.microsoft.com/office/drawing/2014/main" id="{814D2702-6F1E-1AB6-7018-35CF5DF7EC12}"/>
              </a:ext>
            </a:extLst>
          </p:cNvPr>
          <p:cNvSpPr/>
          <p:nvPr/>
        </p:nvSpPr>
        <p:spPr>
          <a:xfrm>
            <a:off x="6441611" y="3483491"/>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466272"/>
          </a:solidFill>
          <a:ln w="12934" cap="flat">
            <a:noFill/>
            <a:prstDash val="solid"/>
            <a:miter/>
          </a:ln>
        </p:spPr>
        <p:txBody>
          <a:bodyPr rtlCol="0" anchor="ctr"/>
          <a:lstStyle/>
          <a:p>
            <a:endParaRPr lang="en-GB" noProof="0" dirty="0"/>
          </a:p>
        </p:txBody>
      </p:sp>
      <p:sp>
        <p:nvSpPr>
          <p:cNvPr id="351" name="Freeform 350">
            <a:extLst>
              <a:ext uri="{FF2B5EF4-FFF2-40B4-BE49-F238E27FC236}">
                <a16:creationId xmlns:a16="http://schemas.microsoft.com/office/drawing/2014/main" id="{58E85A99-9F1B-9205-233E-5245550988B5}"/>
              </a:ext>
            </a:extLst>
          </p:cNvPr>
          <p:cNvSpPr/>
          <p:nvPr/>
        </p:nvSpPr>
        <p:spPr>
          <a:xfrm>
            <a:off x="6492191" y="3483362"/>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B050"/>
          </a:solidFill>
          <a:ln w="12934" cap="flat">
            <a:noFill/>
            <a:prstDash val="solid"/>
            <a:miter/>
          </a:ln>
        </p:spPr>
        <p:txBody>
          <a:bodyPr rtlCol="0" anchor="ctr"/>
          <a:lstStyle/>
          <a:p>
            <a:endParaRPr lang="en-GB" noProof="0" dirty="0"/>
          </a:p>
        </p:txBody>
      </p:sp>
      <p:sp>
        <p:nvSpPr>
          <p:cNvPr id="352" name="Freeform 351">
            <a:extLst>
              <a:ext uri="{FF2B5EF4-FFF2-40B4-BE49-F238E27FC236}">
                <a16:creationId xmlns:a16="http://schemas.microsoft.com/office/drawing/2014/main" id="{DF2C5D3E-A278-69B6-FDAD-FDF32F535C1F}"/>
              </a:ext>
            </a:extLst>
          </p:cNvPr>
          <p:cNvSpPr/>
          <p:nvPr/>
        </p:nvSpPr>
        <p:spPr>
          <a:xfrm>
            <a:off x="6441611" y="3536166"/>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466272"/>
          </a:solidFill>
          <a:ln w="12934" cap="flat">
            <a:noFill/>
            <a:prstDash val="solid"/>
            <a:miter/>
          </a:ln>
        </p:spPr>
        <p:txBody>
          <a:bodyPr rtlCol="0" anchor="ctr"/>
          <a:lstStyle/>
          <a:p>
            <a:endParaRPr lang="en-GB" noProof="0" dirty="0"/>
          </a:p>
        </p:txBody>
      </p:sp>
      <p:sp>
        <p:nvSpPr>
          <p:cNvPr id="353" name="Freeform 352">
            <a:extLst>
              <a:ext uri="{FF2B5EF4-FFF2-40B4-BE49-F238E27FC236}">
                <a16:creationId xmlns:a16="http://schemas.microsoft.com/office/drawing/2014/main" id="{4D022570-99BE-615B-3BA6-4050D8CC46DA}"/>
              </a:ext>
            </a:extLst>
          </p:cNvPr>
          <p:cNvSpPr/>
          <p:nvPr/>
        </p:nvSpPr>
        <p:spPr>
          <a:xfrm>
            <a:off x="6492191" y="3536036"/>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354" name="Freeform 353">
            <a:extLst>
              <a:ext uri="{FF2B5EF4-FFF2-40B4-BE49-F238E27FC236}">
                <a16:creationId xmlns:a16="http://schemas.microsoft.com/office/drawing/2014/main" id="{B9F407E1-837C-91A0-9B34-891E094E8BB7}"/>
              </a:ext>
            </a:extLst>
          </p:cNvPr>
          <p:cNvSpPr/>
          <p:nvPr/>
        </p:nvSpPr>
        <p:spPr>
          <a:xfrm>
            <a:off x="6441611" y="3591688"/>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466272"/>
          </a:solidFill>
          <a:ln w="12934" cap="flat">
            <a:noFill/>
            <a:prstDash val="solid"/>
            <a:miter/>
          </a:ln>
        </p:spPr>
        <p:txBody>
          <a:bodyPr rtlCol="0" anchor="ctr"/>
          <a:lstStyle/>
          <a:p>
            <a:endParaRPr lang="en-GB" noProof="0" dirty="0"/>
          </a:p>
        </p:txBody>
      </p:sp>
      <p:sp>
        <p:nvSpPr>
          <p:cNvPr id="355" name="Freeform 354">
            <a:extLst>
              <a:ext uri="{FF2B5EF4-FFF2-40B4-BE49-F238E27FC236}">
                <a16:creationId xmlns:a16="http://schemas.microsoft.com/office/drawing/2014/main" id="{C7BA24D7-14FC-A61F-44C4-1314A94FDA13}"/>
              </a:ext>
            </a:extLst>
          </p:cNvPr>
          <p:cNvSpPr/>
          <p:nvPr/>
        </p:nvSpPr>
        <p:spPr>
          <a:xfrm>
            <a:off x="6492191" y="3591558"/>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356" name="Freeform 355">
            <a:extLst>
              <a:ext uri="{FF2B5EF4-FFF2-40B4-BE49-F238E27FC236}">
                <a16:creationId xmlns:a16="http://schemas.microsoft.com/office/drawing/2014/main" id="{33A5ABDA-8F34-D17C-BCB1-0B30D98CA21E}"/>
              </a:ext>
            </a:extLst>
          </p:cNvPr>
          <p:cNvSpPr/>
          <p:nvPr/>
        </p:nvSpPr>
        <p:spPr>
          <a:xfrm>
            <a:off x="6441611" y="3646692"/>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466272"/>
          </a:solidFill>
          <a:ln w="12934" cap="flat">
            <a:noFill/>
            <a:prstDash val="solid"/>
            <a:miter/>
          </a:ln>
        </p:spPr>
        <p:txBody>
          <a:bodyPr rtlCol="0" anchor="ctr"/>
          <a:lstStyle/>
          <a:p>
            <a:endParaRPr lang="en-GB" noProof="0" dirty="0"/>
          </a:p>
        </p:txBody>
      </p:sp>
      <p:sp>
        <p:nvSpPr>
          <p:cNvPr id="357" name="Freeform 356">
            <a:extLst>
              <a:ext uri="{FF2B5EF4-FFF2-40B4-BE49-F238E27FC236}">
                <a16:creationId xmlns:a16="http://schemas.microsoft.com/office/drawing/2014/main" id="{7A9CBBEF-38FF-DFA5-1E72-ACFD5E8341B5}"/>
              </a:ext>
            </a:extLst>
          </p:cNvPr>
          <p:cNvSpPr/>
          <p:nvPr/>
        </p:nvSpPr>
        <p:spPr>
          <a:xfrm>
            <a:off x="6492191" y="3646563"/>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358" name="Freeform 357">
            <a:extLst>
              <a:ext uri="{FF2B5EF4-FFF2-40B4-BE49-F238E27FC236}">
                <a16:creationId xmlns:a16="http://schemas.microsoft.com/office/drawing/2014/main" id="{FD2B8C18-06F4-9AEC-BCEF-410DA3872115}"/>
              </a:ext>
            </a:extLst>
          </p:cNvPr>
          <p:cNvSpPr/>
          <p:nvPr/>
        </p:nvSpPr>
        <p:spPr>
          <a:xfrm>
            <a:off x="6441611" y="3703120"/>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5E8298"/>
          </a:solidFill>
          <a:ln w="12934" cap="flat">
            <a:noFill/>
            <a:prstDash val="solid"/>
            <a:miter/>
          </a:ln>
        </p:spPr>
        <p:txBody>
          <a:bodyPr rtlCol="0" anchor="ctr"/>
          <a:lstStyle/>
          <a:p>
            <a:endParaRPr lang="en-GB" noProof="0" dirty="0"/>
          </a:p>
        </p:txBody>
      </p:sp>
      <p:sp>
        <p:nvSpPr>
          <p:cNvPr id="359" name="Freeform 358">
            <a:extLst>
              <a:ext uri="{FF2B5EF4-FFF2-40B4-BE49-F238E27FC236}">
                <a16:creationId xmlns:a16="http://schemas.microsoft.com/office/drawing/2014/main" id="{A222E2B3-9950-852C-FC56-93BB7840ED23}"/>
              </a:ext>
            </a:extLst>
          </p:cNvPr>
          <p:cNvSpPr/>
          <p:nvPr/>
        </p:nvSpPr>
        <p:spPr>
          <a:xfrm>
            <a:off x="6492191" y="3702991"/>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B050"/>
          </a:solidFill>
          <a:ln w="12934" cap="flat">
            <a:noFill/>
            <a:prstDash val="solid"/>
            <a:miter/>
          </a:ln>
        </p:spPr>
        <p:txBody>
          <a:bodyPr rtlCol="0" anchor="ctr"/>
          <a:lstStyle/>
          <a:p>
            <a:endParaRPr lang="en-GB" noProof="0" dirty="0"/>
          </a:p>
        </p:txBody>
      </p:sp>
      <p:sp>
        <p:nvSpPr>
          <p:cNvPr id="360" name="Freeform 359">
            <a:extLst>
              <a:ext uri="{FF2B5EF4-FFF2-40B4-BE49-F238E27FC236}">
                <a16:creationId xmlns:a16="http://schemas.microsoft.com/office/drawing/2014/main" id="{4E7E429C-0F09-4820-DBC6-A494FC9696D8}"/>
              </a:ext>
            </a:extLst>
          </p:cNvPr>
          <p:cNvSpPr/>
          <p:nvPr/>
        </p:nvSpPr>
        <p:spPr>
          <a:xfrm>
            <a:off x="6441611" y="3758254"/>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5E8298"/>
          </a:solidFill>
          <a:ln w="12934" cap="flat">
            <a:noFill/>
            <a:prstDash val="solid"/>
            <a:miter/>
          </a:ln>
        </p:spPr>
        <p:txBody>
          <a:bodyPr rtlCol="0" anchor="ctr"/>
          <a:lstStyle/>
          <a:p>
            <a:endParaRPr lang="en-GB" noProof="0" dirty="0"/>
          </a:p>
        </p:txBody>
      </p:sp>
      <p:sp>
        <p:nvSpPr>
          <p:cNvPr id="361" name="Freeform 360">
            <a:extLst>
              <a:ext uri="{FF2B5EF4-FFF2-40B4-BE49-F238E27FC236}">
                <a16:creationId xmlns:a16="http://schemas.microsoft.com/office/drawing/2014/main" id="{7051478B-4960-C210-DE6E-BAD22E25EC97}"/>
              </a:ext>
            </a:extLst>
          </p:cNvPr>
          <p:cNvSpPr/>
          <p:nvPr/>
        </p:nvSpPr>
        <p:spPr>
          <a:xfrm>
            <a:off x="6492191" y="3758125"/>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B050"/>
          </a:solidFill>
          <a:ln w="12934" cap="flat">
            <a:noFill/>
            <a:prstDash val="solid"/>
            <a:miter/>
          </a:ln>
        </p:spPr>
        <p:txBody>
          <a:bodyPr rtlCol="0" anchor="ctr"/>
          <a:lstStyle/>
          <a:p>
            <a:endParaRPr lang="en-GB" noProof="0" dirty="0"/>
          </a:p>
        </p:txBody>
      </p:sp>
      <p:sp>
        <p:nvSpPr>
          <p:cNvPr id="362" name="Freeform 361">
            <a:extLst>
              <a:ext uri="{FF2B5EF4-FFF2-40B4-BE49-F238E27FC236}">
                <a16:creationId xmlns:a16="http://schemas.microsoft.com/office/drawing/2014/main" id="{FB5A95D1-F569-3190-A3FF-8C5B7AE346D3}"/>
              </a:ext>
            </a:extLst>
          </p:cNvPr>
          <p:cNvSpPr/>
          <p:nvPr/>
        </p:nvSpPr>
        <p:spPr>
          <a:xfrm>
            <a:off x="6441611" y="3813776"/>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466272"/>
          </a:solidFill>
          <a:ln w="12934" cap="flat">
            <a:noFill/>
            <a:prstDash val="solid"/>
            <a:miter/>
          </a:ln>
        </p:spPr>
        <p:txBody>
          <a:bodyPr rtlCol="0" anchor="ctr"/>
          <a:lstStyle/>
          <a:p>
            <a:endParaRPr lang="en-GB" noProof="0" dirty="0"/>
          </a:p>
        </p:txBody>
      </p:sp>
      <p:sp>
        <p:nvSpPr>
          <p:cNvPr id="363" name="Freeform 362">
            <a:extLst>
              <a:ext uri="{FF2B5EF4-FFF2-40B4-BE49-F238E27FC236}">
                <a16:creationId xmlns:a16="http://schemas.microsoft.com/office/drawing/2014/main" id="{8025B944-5DCC-B755-926F-4183C482D40C}"/>
              </a:ext>
            </a:extLst>
          </p:cNvPr>
          <p:cNvSpPr/>
          <p:nvPr/>
        </p:nvSpPr>
        <p:spPr>
          <a:xfrm>
            <a:off x="6492191" y="3813647"/>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364" name="Freeform 363">
            <a:extLst>
              <a:ext uri="{FF2B5EF4-FFF2-40B4-BE49-F238E27FC236}">
                <a16:creationId xmlns:a16="http://schemas.microsoft.com/office/drawing/2014/main" id="{634D9745-A484-C4EA-FF5A-2A4D6BA693E9}"/>
              </a:ext>
            </a:extLst>
          </p:cNvPr>
          <p:cNvSpPr/>
          <p:nvPr/>
        </p:nvSpPr>
        <p:spPr>
          <a:xfrm>
            <a:off x="6441611" y="3868651"/>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5E8298"/>
          </a:solidFill>
          <a:ln w="12934" cap="flat">
            <a:noFill/>
            <a:prstDash val="solid"/>
            <a:miter/>
          </a:ln>
        </p:spPr>
        <p:txBody>
          <a:bodyPr rtlCol="0" anchor="ctr"/>
          <a:lstStyle/>
          <a:p>
            <a:endParaRPr lang="en-GB" noProof="0" dirty="0"/>
          </a:p>
        </p:txBody>
      </p:sp>
      <p:sp>
        <p:nvSpPr>
          <p:cNvPr id="365" name="Freeform 364">
            <a:extLst>
              <a:ext uri="{FF2B5EF4-FFF2-40B4-BE49-F238E27FC236}">
                <a16:creationId xmlns:a16="http://schemas.microsoft.com/office/drawing/2014/main" id="{417891EC-591A-1409-FF1C-73A19A8F1723}"/>
              </a:ext>
            </a:extLst>
          </p:cNvPr>
          <p:cNvSpPr/>
          <p:nvPr/>
        </p:nvSpPr>
        <p:spPr>
          <a:xfrm>
            <a:off x="6492191" y="3868522"/>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366" name="Freeform 365">
            <a:extLst>
              <a:ext uri="{FF2B5EF4-FFF2-40B4-BE49-F238E27FC236}">
                <a16:creationId xmlns:a16="http://schemas.microsoft.com/office/drawing/2014/main" id="{DAA6B3D3-A400-370C-FDE4-EF9181EE398C}"/>
              </a:ext>
            </a:extLst>
          </p:cNvPr>
          <p:cNvSpPr/>
          <p:nvPr/>
        </p:nvSpPr>
        <p:spPr>
          <a:xfrm>
            <a:off x="6441611" y="3924173"/>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466272"/>
          </a:solidFill>
          <a:ln w="12934" cap="flat">
            <a:noFill/>
            <a:prstDash val="solid"/>
            <a:miter/>
          </a:ln>
        </p:spPr>
        <p:txBody>
          <a:bodyPr rtlCol="0" anchor="ctr"/>
          <a:lstStyle/>
          <a:p>
            <a:endParaRPr lang="en-GB" noProof="0" dirty="0"/>
          </a:p>
        </p:txBody>
      </p:sp>
      <p:sp>
        <p:nvSpPr>
          <p:cNvPr id="367" name="Freeform 366">
            <a:extLst>
              <a:ext uri="{FF2B5EF4-FFF2-40B4-BE49-F238E27FC236}">
                <a16:creationId xmlns:a16="http://schemas.microsoft.com/office/drawing/2014/main" id="{73918E1D-B6E0-9C22-535F-8B3B012ECCA9}"/>
              </a:ext>
            </a:extLst>
          </p:cNvPr>
          <p:cNvSpPr/>
          <p:nvPr/>
        </p:nvSpPr>
        <p:spPr>
          <a:xfrm>
            <a:off x="6492191" y="3924044"/>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368" name="Freeform 367">
            <a:extLst>
              <a:ext uri="{FF2B5EF4-FFF2-40B4-BE49-F238E27FC236}">
                <a16:creationId xmlns:a16="http://schemas.microsoft.com/office/drawing/2014/main" id="{6FF86566-EEB7-0192-434B-DA5DE60660FA}"/>
              </a:ext>
            </a:extLst>
          </p:cNvPr>
          <p:cNvSpPr/>
          <p:nvPr/>
        </p:nvSpPr>
        <p:spPr>
          <a:xfrm>
            <a:off x="6441611" y="3977883"/>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466272"/>
          </a:solidFill>
          <a:ln w="12934" cap="flat">
            <a:noFill/>
            <a:prstDash val="solid"/>
            <a:miter/>
          </a:ln>
        </p:spPr>
        <p:txBody>
          <a:bodyPr rtlCol="0" anchor="ctr"/>
          <a:lstStyle/>
          <a:p>
            <a:endParaRPr lang="en-GB" noProof="0" dirty="0"/>
          </a:p>
        </p:txBody>
      </p:sp>
      <p:sp>
        <p:nvSpPr>
          <p:cNvPr id="369" name="Freeform 368">
            <a:extLst>
              <a:ext uri="{FF2B5EF4-FFF2-40B4-BE49-F238E27FC236}">
                <a16:creationId xmlns:a16="http://schemas.microsoft.com/office/drawing/2014/main" id="{49F10DF1-1328-2BAC-94FA-E3DD0A30FBC7}"/>
              </a:ext>
            </a:extLst>
          </p:cNvPr>
          <p:cNvSpPr/>
          <p:nvPr/>
        </p:nvSpPr>
        <p:spPr>
          <a:xfrm>
            <a:off x="6492191" y="3977754"/>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370" name="Freeform 369">
            <a:extLst>
              <a:ext uri="{FF2B5EF4-FFF2-40B4-BE49-F238E27FC236}">
                <a16:creationId xmlns:a16="http://schemas.microsoft.com/office/drawing/2014/main" id="{545484A8-7192-37B4-92F1-A54C7E3C24CD}"/>
              </a:ext>
            </a:extLst>
          </p:cNvPr>
          <p:cNvSpPr/>
          <p:nvPr/>
        </p:nvSpPr>
        <p:spPr>
          <a:xfrm>
            <a:off x="6441611" y="4031981"/>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5E8298"/>
          </a:solidFill>
          <a:ln w="12934" cap="flat">
            <a:noFill/>
            <a:prstDash val="solid"/>
            <a:miter/>
          </a:ln>
        </p:spPr>
        <p:txBody>
          <a:bodyPr rtlCol="0" anchor="ctr"/>
          <a:lstStyle/>
          <a:p>
            <a:endParaRPr lang="en-GB" noProof="0" dirty="0"/>
          </a:p>
        </p:txBody>
      </p:sp>
      <p:sp>
        <p:nvSpPr>
          <p:cNvPr id="371" name="Freeform 370">
            <a:extLst>
              <a:ext uri="{FF2B5EF4-FFF2-40B4-BE49-F238E27FC236}">
                <a16:creationId xmlns:a16="http://schemas.microsoft.com/office/drawing/2014/main" id="{0E27E8A5-EDE8-FF7F-963C-1A7311798834}"/>
              </a:ext>
            </a:extLst>
          </p:cNvPr>
          <p:cNvSpPr/>
          <p:nvPr/>
        </p:nvSpPr>
        <p:spPr>
          <a:xfrm>
            <a:off x="6492191" y="4031852"/>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B050"/>
          </a:solidFill>
          <a:ln w="12934" cap="flat">
            <a:noFill/>
            <a:prstDash val="solid"/>
            <a:miter/>
          </a:ln>
        </p:spPr>
        <p:txBody>
          <a:bodyPr rtlCol="0" anchor="ctr"/>
          <a:lstStyle/>
          <a:p>
            <a:endParaRPr lang="en-GB" noProof="0" dirty="0"/>
          </a:p>
        </p:txBody>
      </p:sp>
      <p:sp>
        <p:nvSpPr>
          <p:cNvPr id="372" name="Freeform 371">
            <a:extLst>
              <a:ext uri="{FF2B5EF4-FFF2-40B4-BE49-F238E27FC236}">
                <a16:creationId xmlns:a16="http://schemas.microsoft.com/office/drawing/2014/main" id="{DC904C74-BACA-F183-90E7-4098B0101880}"/>
              </a:ext>
            </a:extLst>
          </p:cNvPr>
          <p:cNvSpPr/>
          <p:nvPr/>
        </p:nvSpPr>
        <p:spPr>
          <a:xfrm>
            <a:off x="6441611" y="4087892"/>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5E8298"/>
          </a:solidFill>
          <a:ln w="12934" cap="flat">
            <a:noFill/>
            <a:prstDash val="solid"/>
            <a:miter/>
          </a:ln>
        </p:spPr>
        <p:txBody>
          <a:bodyPr rtlCol="0" anchor="ctr"/>
          <a:lstStyle/>
          <a:p>
            <a:endParaRPr lang="en-GB" noProof="0" dirty="0"/>
          </a:p>
        </p:txBody>
      </p:sp>
      <p:sp>
        <p:nvSpPr>
          <p:cNvPr id="373" name="Freeform 372">
            <a:extLst>
              <a:ext uri="{FF2B5EF4-FFF2-40B4-BE49-F238E27FC236}">
                <a16:creationId xmlns:a16="http://schemas.microsoft.com/office/drawing/2014/main" id="{CFFC83B9-800E-FFC1-6E69-4D2ECEBFF318}"/>
              </a:ext>
            </a:extLst>
          </p:cNvPr>
          <p:cNvSpPr/>
          <p:nvPr/>
        </p:nvSpPr>
        <p:spPr>
          <a:xfrm>
            <a:off x="6492191" y="4087762"/>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B050"/>
          </a:solidFill>
          <a:ln w="12934" cap="flat">
            <a:noFill/>
            <a:prstDash val="solid"/>
            <a:miter/>
          </a:ln>
        </p:spPr>
        <p:txBody>
          <a:bodyPr rtlCol="0" anchor="ctr"/>
          <a:lstStyle/>
          <a:p>
            <a:endParaRPr lang="en-GB" noProof="0" dirty="0"/>
          </a:p>
        </p:txBody>
      </p:sp>
      <p:sp>
        <p:nvSpPr>
          <p:cNvPr id="374" name="Freeform 373">
            <a:extLst>
              <a:ext uri="{FF2B5EF4-FFF2-40B4-BE49-F238E27FC236}">
                <a16:creationId xmlns:a16="http://schemas.microsoft.com/office/drawing/2014/main" id="{191A433D-BEC5-CC66-7FD5-B75B930C4E53}"/>
              </a:ext>
            </a:extLst>
          </p:cNvPr>
          <p:cNvSpPr/>
          <p:nvPr/>
        </p:nvSpPr>
        <p:spPr>
          <a:xfrm>
            <a:off x="6441611" y="4141990"/>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466272"/>
          </a:solidFill>
          <a:ln w="12934" cap="flat">
            <a:noFill/>
            <a:prstDash val="solid"/>
            <a:miter/>
          </a:ln>
        </p:spPr>
        <p:txBody>
          <a:bodyPr rtlCol="0" anchor="ctr"/>
          <a:lstStyle/>
          <a:p>
            <a:endParaRPr lang="en-GB" noProof="0" dirty="0"/>
          </a:p>
        </p:txBody>
      </p:sp>
      <p:sp>
        <p:nvSpPr>
          <p:cNvPr id="375" name="Freeform 374">
            <a:extLst>
              <a:ext uri="{FF2B5EF4-FFF2-40B4-BE49-F238E27FC236}">
                <a16:creationId xmlns:a16="http://schemas.microsoft.com/office/drawing/2014/main" id="{C793EB7C-0324-70CA-8DCD-FC88846B93C9}"/>
              </a:ext>
            </a:extLst>
          </p:cNvPr>
          <p:cNvSpPr/>
          <p:nvPr/>
        </p:nvSpPr>
        <p:spPr>
          <a:xfrm>
            <a:off x="6492191" y="4141861"/>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376" name="Freeform 375">
            <a:extLst>
              <a:ext uri="{FF2B5EF4-FFF2-40B4-BE49-F238E27FC236}">
                <a16:creationId xmlns:a16="http://schemas.microsoft.com/office/drawing/2014/main" id="{289A884E-A962-1368-F080-A332275966BA}"/>
              </a:ext>
            </a:extLst>
          </p:cNvPr>
          <p:cNvSpPr/>
          <p:nvPr/>
        </p:nvSpPr>
        <p:spPr>
          <a:xfrm>
            <a:off x="6441611" y="4196477"/>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466272"/>
          </a:solidFill>
          <a:ln w="12934" cap="flat">
            <a:noFill/>
            <a:prstDash val="solid"/>
            <a:miter/>
          </a:ln>
        </p:spPr>
        <p:txBody>
          <a:bodyPr rtlCol="0" anchor="ctr"/>
          <a:lstStyle/>
          <a:p>
            <a:endParaRPr lang="en-GB" noProof="0" dirty="0"/>
          </a:p>
        </p:txBody>
      </p:sp>
      <p:sp>
        <p:nvSpPr>
          <p:cNvPr id="377" name="Freeform 376">
            <a:extLst>
              <a:ext uri="{FF2B5EF4-FFF2-40B4-BE49-F238E27FC236}">
                <a16:creationId xmlns:a16="http://schemas.microsoft.com/office/drawing/2014/main" id="{414D197C-D17C-A631-0DD4-4A201C3803E5}"/>
              </a:ext>
            </a:extLst>
          </p:cNvPr>
          <p:cNvSpPr/>
          <p:nvPr/>
        </p:nvSpPr>
        <p:spPr>
          <a:xfrm>
            <a:off x="6492191" y="4196347"/>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378" name="Freeform 377">
            <a:extLst>
              <a:ext uri="{FF2B5EF4-FFF2-40B4-BE49-F238E27FC236}">
                <a16:creationId xmlns:a16="http://schemas.microsoft.com/office/drawing/2014/main" id="{E0EBCB0F-A0C1-99CA-623F-E2E87C7728D7}"/>
              </a:ext>
            </a:extLst>
          </p:cNvPr>
          <p:cNvSpPr/>
          <p:nvPr/>
        </p:nvSpPr>
        <p:spPr>
          <a:xfrm>
            <a:off x="6441611" y="4251999"/>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5E8298"/>
          </a:solidFill>
          <a:ln w="12934" cap="flat">
            <a:noFill/>
            <a:prstDash val="solid"/>
            <a:miter/>
          </a:ln>
        </p:spPr>
        <p:txBody>
          <a:bodyPr rtlCol="0" anchor="ctr"/>
          <a:lstStyle/>
          <a:p>
            <a:endParaRPr lang="en-GB" noProof="0" dirty="0"/>
          </a:p>
        </p:txBody>
      </p:sp>
      <p:sp>
        <p:nvSpPr>
          <p:cNvPr id="379" name="Freeform 378">
            <a:extLst>
              <a:ext uri="{FF2B5EF4-FFF2-40B4-BE49-F238E27FC236}">
                <a16:creationId xmlns:a16="http://schemas.microsoft.com/office/drawing/2014/main" id="{226D895E-FDF0-7DA2-8F5B-E13618F458A3}"/>
              </a:ext>
            </a:extLst>
          </p:cNvPr>
          <p:cNvSpPr/>
          <p:nvPr/>
        </p:nvSpPr>
        <p:spPr>
          <a:xfrm>
            <a:off x="6492191" y="4251869"/>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B050"/>
          </a:solidFill>
          <a:ln w="12934" cap="flat">
            <a:noFill/>
            <a:prstDash val="solid"/>
            <a:miter/>
          </a:ln>
        </p:spPr>
        <p:txBody>
          <a:bodyPr rtlCol="0" anchor="ctr"/>
          <a:lstStyle/>
          <a:p>
            <a:endParaRPr lang="en-GB" noProof="0" dirty="0"/>
          </a:p>
        </p:txBody>
      </p:sp>
      <p:sp>
        <p:nvSpPr>
          <p:cNvPr id="380" name="Freeform 379">
            <a:extLst>
              <a:ext uri="{FF2B5EF4-FFF2-40B4-BE49-F238E27FC236}">
                <a16:creationId xmlns:a16="http://schemas.microsoft.com/office/drawing/2014/main" id="{5F7349D5-66CF-3DA8-900B-430AC643868F}"/>
              </a:ext>
            </a:extLst>
          </p:cNvPr>
          <p:cNvSpPr/>
          <p:nvPr/>
        </p:nvSpPr>
        <p:spPr>
          <a:xfrm>
            <a:off x="6441611" y="4306097"/>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466272"/>
          </a:solidFill>
          <a:ln w="12934" cap="flat">
            <a:noFill/>
            <a:prstDash val="solid"/>
            <a:miter/>
          </a:ln>
        </p:spPr>
        <p:txBody>
          <a:bodyPr rtlCol="0" anchor="ctr"/>
          <a:lstStyle/>
          <a:p>
            <a:endParaRPr lang="en-GB" noProof="0" dirty="0"/>
          </a:p>
        </p:txBody>
      </p:sp>
      <p:sp>
        <p:nvSpPr>
          <p:cNvPr id="381" name="Freeform 380">
            <a:extLst>
              <a:ext uri="{FF2B5EF4-FFF2-40B4-BE49-F238E27FC236}">
                <a16:creationId xmlns:a16="http://schemas.microsoft.com/office/drawing/2014/main" id="{EF253424-F109-236A-1417-6EABE5183E6F}"/>
              </a:ext>
            </a:extLst>
          </p:cNvPr>
          <p:cNvSpPr/>
          <p:nvPr/>
        </p:nvSpPr>
        <p:spPr>
          <a:xfrm>
            <a:off x="6492191" y="4305968"/>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92D050"/>
          </a:solidFill>
          <a:ln w="12934" cap="flat">
            <a:noFill/>
            <a:prstDash val="solid"/>
            <a:miter/>
          </a:ln>
        </p:spPr>
        <p:txBody>
          <a:bodyPr rtlCol="0" anchor="ctr"/>
          <a:lstStyle/>
          <a:p>
            <a:endParaRPr lang="en-GB" noProof="0" dirty="0"/>
          </a:p>
        </p:txBody>
      </p:sp>
      <p:sp>
        <p:nvSpPr>
          <p:cNvPr id="382" name="Freeform 381">
            <a:extLst>
              <a:ext uri="{FF2B5EF4-FFF2-40B4-BE49-F238E27FC236}">
                <a16:creationId xmlns:a16="http://schemas.microsoft.com/office/drawing/2014/main" id="{5D588079-E5DB-94D0-C6AE-FCA8B0511A4B}"/>
              </a:ext>
            </a:extLst>
          </p:cNvPr>
          <p:cNvSpPr/>
          <p:nvPr/>
        </p:nvSpPr>
        <p:spPr>
          <a:xfrm>
            <a:off x="6441611" y="4360325"/>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9CB4C3"/>
          </a:solidFill>
          <a:ln w="12934" cap="flat">
            <a:noFill/>
            <a:prstDash val="solid"/>
            <a:miter/>
          </a:ln>
        </p:spPr>
        <p:txBody>
          <a:bodyPr rtlCol="0" anchor="ctr"/>
          <a:lstStyle/>
          <a:p>
            <a:endParaRPr lang="en-GB" noProof="0" dirty="0"/>
          </a:p>
        </p:txBody>
      </p:sp>
      <p:sp>
        <p:nvSpPr>
          <p:cNvPr id="383" name="Freeform 382">
            <a:extLst>
              <a:ext uri="{FF2B5EF4-FFF2-40B4-BE49-F238E27FC236}">
                <a16:creationId xmlns:a16="http://schemas.microsoft.com/office/drawing/2014/main" id="{695E14FE-8F52-CC7E-768E-1C795E554730}"/>
              </a:ext>
            </a:extLst>
          </p:cNvPr>
          <p:cNvSpPr/>
          <p:nvPr/>
        </p:nvSpPr>
        <p:spPr>
          <a:xfrm>
            <a:off x="6492191" y="4360196"/>
            <a:ext cx="45793" cy="45815"/>
          </a:xfrm>
          <a:custGeom>
            <a:avLst/>
            <a:gdLst>
              <a:gd name="connsiteX0" fmla="*/ 0 w 45793"/>
              <a:gd name="connsiteY0" fmla="*/ 0 h 45815"/>
              <a:gd name="connsiteX1" fmla="*/ 45794 w 45793"/>
              <a:gd name="connsiteY1" fmla="*/ 0 h 45815"/>
              <a:gd name="connsiteX2" fmla="*/ 45794 w 45793"/>
              <a:gd name="connsiteY2" fmla="*/ 45816 h 45815"/>
              <a:gd name="connsiteX3" fmla="*/ 0 w 45793"/>
              <a:gd name="connsiteY3" fmla="*/ 45816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6"/>
                </a:lnTo>
                <a:lnTo>
                  <a:pt x="0" y="45816"/>
                </a:lnTo>
                <a:close/>
              </a:path>
            </a:pathLst>
          </a:custGeom>
          <a:solidFill>
            <a:srgbClr val="92D050"/>
          </a:solidFill>
          <a:ln w="12934" cap="flat">
            <a:noFill/>
            <a:prstDash val="solid"/>
            <a:miter/>
          </a:ln>
        </p:spPr>
        <p:txBody>
          <a:bodyPr rtlCol="0" anchor="ctr"/>
          <a:lstStyle/>
          <a:p>
            <a:endParaRPr lang="en-GB" noProof="0" dirty="0"/>
          </a:p>
        </p:txBody>
      </p:sp>
      <p:sp>
        <p:nvSpPr>
          <p:cNvPr id="384" name="Freeform 383">
            <a:extLst>
              <a:ext uri="{FF2B5EF4-FFF2-40B4-BE49-F238E27FC236}">
                <a16:creationId xmlns:a16="http://schemas.microsoft.com/office/drawing/2014/main" id="{67A03FC0-CC57-F4B8-C440-460292B43792}"/>
              </a:ext>
            </a:extLst>
          </p:cNvPr>
          <p:cNvSpPr/>
          <p:nvPr/>
        </p:nvSpPr>
        <p:spPr>
          <a:xfrm>
            <a:off x="6441611" y="4417271"/>
            <a:ext cx="45793" cy="45815"/>
          </a:xfrm>
          <a:custGeom>
            <a:avLst/>
            <a:gdLst>
              <a:gd name="connsiteX0" fmla="*/ 0 w 45793"/>
              <a:gd name="connsiteY0" fmla="*/ 0 h 45815"/>
              <a:gd name="connsiteX1" fmla="*/ 45794 w 45793"/>
              <a:gd name="connsiteY1" fmla="*/ 0 h 45815"/>
              <a:gd name="connsiteX2" fmla="*/ 45794 w 45793"/>
              <a:gd name="connsiteY2" fmla="*/ 45816 h 45815"/>
              <a:gd name="connsiteX3" fmla="*/ 0 w 45793"/>
              <a:gd name="connsiteY3" fmla="*/ 45816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6"/>
                </a:lnTo>
                <a:lnTo>
                  <a:pt x="0" y="45816"/>
                </a:lnTo>
                <a:close/>
              </a:path>
            </a:pathLst>
          </a:custGeom>
          <a:solidFill>
            <a:srgbClr val="466272"/>
          </a:solidFill>
          <a:ln w="12934" cap="flat">
            <a:noFill/>
            <a:prstDash val="solid"/>
            <a:miter/>
          </a:ln>
        </p:spPr>
        <p:txBody>
          <a:bodyPr rtlCol="0" anchor="ctr"/>
          <a:lstStyle/>
          <a:p>
            <a:endParaRPr lang="en-GB" noProof="0" dirty="0"/>
          </a:p>
        </p:txBody>
      </p:sp>
      <p:sp>
        <p:nvSpPr>
          <p:cNvPr id="385" name="Freeform 384">
            <a:extLst>
              <a:ext uri="{FF2B5EF4-FFF2-40B4-BE49-F238E27FC236}">
                <a16:creationId xmlns:a16="http://schemas.microsoft.com/office/drawing/2014/main" id="{86DF0B24-D87E-A8CC-54AC-AAD79C95DE93}"/>
              </a:ext>
            </a:extLst>
          </p:cNvPr>
          <p:cNvSpPr/>
          <p:nvPr/>
        </p:nvSpPr>
        <p:spPr>
          <a:xfrm>
            <a:off x="6492191" y="4417141"/>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92D050"/>
          </a:solidFill>
          <a:ln w="12934" cap="flat">
            <a:noFill/>
            <a:prstDash val="solid"/>
            <a:miter/>
          </a:ln>
        </p:spPr>
        <p:txBody>
          <a:bodyPr rtlCol="0" anchor="ctr"/>
          <a:lstStyle/>
          <a:p>
            <a:endParaRPr lang="en-GB" noProof="0" dirty="0"/>
          </a:p>
        </p:txBody>
      </p:sp>
      <p:sp>
        <p:nvSpPr>
          <p:cNvPr id="386" name="Freeform 385">
            <a:extLst>
              <a:ext uri="{FF2B5EF4-FFF2-40B4-BE49-F238E27FC236}">
                <a16:creationId xmlns:a16="http://schemas.microsoft.com/office/drawing/2014/main" id="{AA6B507E-8AB2-0918-A290-1A4208F0E3DA}"/>
              </a:ext>
            </a:extLst>
          </p:cNvPr>
          <p:cNvSpPr/>
          <p:nvPr/>
        </p:nvSpPr>
        <p:spPr>
          <a:xfrm>
            <a:off x="6441611" y="4471369"/>
            <a:ext cx="45793" cy="45815"/>
          </a:xfrm>
          <a:custGeom>
            <a:avLst/>
            <a:gdLst>
              <a:gd name="connsiteX0" fmla="*/ 0 w 45793"/>
              <a:gd name="connsiteY0" fmla="*/ 0 h 45815"/>
              <a:gd name="connsiteX1" fmla="*/ 45794 w 45793"/>
              <a:gd name="connsiteY1" fmla="*/ 0 h 45815"/>
              <a:gd name="connsiteX2" fmla="*/ 45794 w 45793"/>
              <a:gd name="connsiteY2" fmla="*/ 45816 h 45815"/>
              <a:gd name="connsiteX3" fmla="*/ 0 w 45793"/>
              <a:gd name="connsiteY3" fmla="*/ 45816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6"/>
                </a:lnTo>
                <a:lnTo>
                  <a:pt x="0" y="45816"/>
                </a:lnTo>
                <a:close/>
              </a:path>
            </a:pathLst>
          </a:custGeom>
          <a:solidFill>
            <a:srgbClr val="5E8298"/>
          </a:solidFill>
          <a:ln w="12934" cap="flat">
            <a:noFill/>
            <a:prstDash val="solid"/>
            <a:miter/>
          </a:ln>
        </p:spPr>
        <p:txBody>
          <a:bodyPr rtlCol="0" anchor="ctr"/>
          <a:lstStyle/>
          <a:p>
            <a:endParaRPr lang="en-GB" noProof="0" dirty="0"/>
          </a:p>
        </p:txBody>
      </p:sp>
      <p:sp>
        <p:nvSpPr>
          <p:cNvPr id="387" name="Freeform 386">
            <a:extLst>
              <a:ext uri="{FF2B5EF4-FFF2-40B4-BE49-F238E27FC236}">
                <a16:creationId xmlns:a16="http://schemas.microsoft.com/office/drawing/2014/main" id="{D7F6ACC9-21B4-35A8-AE4C-D0AB561B9845}"/>
              </a:ext>
            </a:extLst>
          </p:cNvPr>
          <p:cNvSpPr/>
          <p:nvPr/>
        </p:nvSpPr>
        <p:spPr>
          <a:xfrm>
            <a:off x="6492191" y="4471240"/>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92D050"/>
          </a:solidFill>
          <a:ln w="12934" cap="flat">
            <a:noFill/>
            <a:prstDash val="solid"/>
            <a:miter/>
          </a:ln>
        </p:spPr>
        <p:txBody>
          <a:bodyPr rtlCol="0" anchor="ctr"/>
          <a:lstStyle/>
          <a:p>
            <a:endParaRPr lang="en-GB" noProof="0" dirty="0"/>
          </a:p>
        </p:txBody>
      </p:sp>
      <p:sp>
        <p:nvSpPr>
          <p:cNvPr id="388" name="Freeform 387">
            <a:extLst>
              <a:ext uri="{FF2B5EF4-FFF2-40B4-BE49-F238E27FC236}">
                <a16:creationId xmlns:a16="http://schemas.microsoft.com/office/drawing/2014/main" id="{96E1E016-2325-0A63-7B6F-589B0D08CA49}"/>
              </a:ext>
            </a:extLst>
          </p:cNvPr>
          <p:cNvSpPr/>
          <p:nvPr/>
        </p:nvSpPr>
        <p:spPr>
          <a:xfrm>
            <a:off x="6441611" y="4527409"/>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9CB4C3"/>
          </a:solidFill>
          <a:ln w="12934" cap="flat">
            <a:noFill/>
            <a:prstDash val="solid"/>
            <a:miter/>
          </a:ln>
        </p:spPr>
        <p:txBody>
          <a:bodyPr rtlCol="0" anchor="ctr"/>
          <a:lstStyle/>
          <a:p>
            <a:endParaRPr lang="en-GB" noProof="0" dirty="0"/>
          </a:p>
        </p:txBody>
      </p:sp>
      <p:sp>
        <p:nvSpPr>
          <p:cNvPr id="389" name="Freeform 388">
            <a:extLst>
              <a:ext uri="{FF2B5EF4-FFF2-40B4-BE49-F238E27FC236}">
                <a16:creationId xmlns:a16="http://schemas.microsoft.com/office/drawing/2014/main" id="{509BECA2-69F7-731B-AB92-901F4A8DEFDF}"/>
              </a:ext>
            </a:extLst>
          </p:cNvPr>
          <p:cNvSpPr/>
          <p:nvPr/>
        </p:nvSpPr>
        <p:spPr>
          <a:xfrm>
            <a:off x="6492191" y="4527279"/>
            <a:ext cx="45793" cy="45815"/>
          </a:xfrm>
          <a:custGeom>
            <a:avLst/>
            <a:gdLst>
              <a:gd name="connsiteX0" fmla="*/ 0 w 45793"/>
              <a:gd name="connsiteY0" fmla="*/ 0 h 45815"/>
              <a:gd name="connsiteX1" fmla="*/ 45794 w 45793"/>
              <a:gd name="connsiteY1" fmla="*/ 0 h 45815"/>
              <a:gd name="connsiteX2" fmla="*/ 45794 w 45793"/>
              <a:gd name="connsiteY2" fmla="*/ 45816 h 45815"/>
              <a:gd name="connsiteX3" fmla="*/ 0 w 45793"/>
              <a:gd name="connsiteY3" fmla="*/ 45816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6"/>
                </a:lnTo>
                <a:lnTo>
                  <a:pt x="0" y="45816"/>
                </a:lnTo>
                <a:close/>
              </a:path>
            </a:pathLst>
          </a:custGeom>
          <a:solidFill>
            <a:srgbClr val="92D050"/>
          </a:solidFill>
          <a:ln w="12934" cap="flat">
            <a:noFill/>
            <a:prstDash val="solid"/>
            <a:miter/>
          </a:ln>
        </p:spPr>
        <p:txBody>
          <a:bodyPr rtlCol="0" anchor="ctr"/>
          <a:lstStyle/>
          <a:p>
            <a:endParaRPr lang="en-GB" noProof="0" dirty="0"/>
          </a:p>
        </p:txBody>
      </p:sp>
      <p:sp>
        <p:nvSpPr>
          <p:cNvPr id="390" name="Freeform 389">
            <a:extLst>
              <a:ext uri="{FF2B5EF4-FFF2-40B4-BE49-F238E27FC236}">
                <a16:creationId xmlns:a16="http://schemas.microsoft.com/office/drawing/2014/main" id="{10C950E7-148C-BF28-797D-73DE8758CCE4}"/>
              </a:ext>
            </a:extLst>
          </p:cNvPr>
          <p:cNvSpPr/>
          <p:nvPr/>
        </p:nvSpPr>
        <p:spPr>
          <a:xfrm>
            <a:off x="6441611" y="4581378"/>
            <a:ext cx="45793" cy="45815"/>
          </a:xfrm>
          <a:custGeom>
            <a:avLst/>
            <a:gdLst>
              <a:gd name="connsiteX0" fmla="*/ 0 w 45793"/>
              <a:gd name="connsiteY0" fmla="*/ 0 h 45815"/>
              <a:gd name="connsiteX1" fmla="*/ 45794 w 45793"/>
              <a:gd name="connsiteY1" fmla="*/ 0 h 45815"/>
              <a:gd name="connsiteX2" fmla="*/ 45794 w 45793"/>
              <a:gd name="connsiteY2" fmla="*/ 45816 h 45815"/>
              <a:gd name="connsiteX3" fmla="*/ 0 w 45793"/>
              <a:gd name="connsiteY3" fmla="*/ 45816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6"/>
                </a:lnTo>
                <a:lnTo>
                  <a:pt x="0" y="45816"/>
                </a:lnTo>
                <a:close/>
              </a:path>
            </a:pathLst>
          </a:custGeom>
          <a:solidFill>
            <a:srgbClr val="9CB4C3"/>
          </a:solidFill>
          <a:ln w="12934" cap="flat">
            <a:noFill/>
            <a:prstDash val="solid"/>
            <a:miter/>
          </a:ln>
        </p:spPr>
        <p:txBody>
          <a:bodyPr rtlCol="0" anchor="ctr"/>
          <a:lstStyle/>
          <a:p>
            <a:endParaRPr lang="en-GB" noProof="0" dirty="0"/>
          </a:p>
        </p:txBody>
      </p:sp>
      <p:sp>
        <p:nvSpPr>
          <p:cNvPr id="391" name="Freeform 390">
            <a:extLst>
              <a:ext uri="{FF2B5EF4-FFF2-40B4-BE49-F238E27FC236}">
                <a16:creationId xmlns:a16="http://schemas.microsoft.com/office/drawing/2014/main" id="{EE4E8311-B867-DCA9-0E35-B11B2D282B82}"/>
              </a:ext>
            </a:extLst>
          </p:cNvPr>
          <p:cNvSpPr/>
          <p:nvPr/>
        </p:nvSpPr>
        <p:spPr>
          <a:xfrm>
            <a:off x="6492191" y="4581248"/>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92D050"/>
          </a:solidFill>
          <a:ln w="12934" cap="flat">
            <a:noFill/>
            <a:prstDash val="solid"/>
            <a:miter/>
          </a:ln>
        </p:spPr>
        <p:txBody>
          <a:bodyPr rtlCol="0" anchor="ctr"/>
          <a:lstStyle/>
          <a:p>
            <a:endParaRPr lang="en-GB" noProof="0" dirty="0"/>
          </a:p>
        </p:txBody>
      </p:sp>
      <p:sp>
        <p:nvSpPr>
          <p:cNvPr id="392" name="Freeform 391">
            <a:extLst>
              <a:ext uri="{FF2B5EF4-FFF2-40B4-BE49-F238E27FC236}">
                <a16:creationId xmlns:a16="http://schemas.microsoft.com/office/drawing/2014/main" id="{7B8DAF60-B717-D88C-55EC-15FA9D3D05D2}"/>
              </a:ext>
            </a:extLst>
          </p:cNvPr>
          <p:cNvSpPr/>
          <p:nvPr/>
        </p:nvSpPr>
        <p:spPr>
          <a:xfrm>
            <a:off x="6441611" y="4636900"/>
            <a:ext cx="45793" cy="45815"/>
          </a:xfrm>
          <a:custGeom>
            <a:avLst/>
            <a:gdLst>
              <a:gd name="connsiteX0" fmla="*/ 0 w 45793"/>
              <a:gd name="connsiteY0" fmla="*/ 0 h 45815"/>
              <a:gd name="connsiteX1" fmla="*/ 45794 w 45793"/>
              <a:gd name="connsiteY1" fmla="*/ 0 h 45815"/>
              <a:gd name="connsiteX2" fmla="*/ 45794 w 45793"/>
              <a:gd name="connsiteY2" fmla="*/ 45816 h 45815"/>
              <a:gd name="connsiteX3" fmla="*/ 0 w 45793"/>
              <a:gd name="connsiteY3" fmla="*/ 45816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6"/>
                </a:lnTo>
                <a:lnTo>
                  <a:pt x="0" y="45816"/>
                </a:lnTo>
                <a:close/>
              </a:path>
            </a:pathLst>
          </a:custGeom>
          <a:solidFill>
            <a:srgbClr val="9CB4C3"/>
          </a:solidFill>
          <a:ln w="12934" cap="flat">
            <a:noFill/>
            <a:prstDash val="solid"/>
            <a:miter/>
          </a:ln>
        </p:spPr>
        <p:txBody>
          <a:bodyPr rtlCol="0" anchor="ctr"/>
          <a:lstStyle/>
          <a:p>
            <a:endParaRPr lang="en-GB" noProof="0" dirty="0"/>
          </a:p>
        </p:txBody>
      </p:sp>
      <p:sp>
        <p:nvSpPr>
          <p:cNvPr id="393" name="Freeform 392">
            <a:extLst>
              <a:ext uri="{FF2B5EF4-FFF2-40B4-BE49-F238E27FC236}">
                <a16:creationId xmlns:a16="http://schemas.microsoft.com/office/drawing/2014/main" id="{F072B474-E60C-AE7A-343E-1F9C58755717}"/>
              </a:ext>
            </a:extLst>
          </p:cNvPr>
          <p:cNvSpPr/>
          <p:nvPr/>
        </p:nvSpPr>
        <p:spPr>
          <a:xfrm>
            <a:off x="6492191" y="4636770"/>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92D050"/>
          </a:solidFill>
          <a:ln w="12934" cap="flat">
            <a:noFill/>
            <a:prstDash val="solid"/>
            <a:miter/>
          </a:ln>
        </p:spPr>
        <p:txBody>
          <a:bodyPr rtlCol="0" anchor="ctr"/>
          <a:lstStyle/>
          <a:p>
            <a:endParaRPr lang="en-GB" noProof="0" dirty="0"/>
          </a:p>
        </p:txBody>
      </p:sp>
      <p:sp>
        <p:nvSpPr>
          <p:cNvPr id="394" name="Freeform 393">
            <a:extLst>
              <a:ext uri="{FF2B5EF4-FFF2-40B4-BE49-F238E27FC236}">
                <a16:creationId xmlns:a16="http://schemas.microsoft.com/office/drawing/2014/main" id="{56394F3C-C19F-9896-C497-247AFC1947F4}"/>
              </a:ext>
            </a:extLst>
          </p:cNvPr>
          <p:cNvSpPr/>
          <p:nvPr/>
        </p:nvSpPr>
        <p:spPr>
          <a:xfrm>
            <a:off x="6441611" y="4693457"/>
            <a:ext cx="45793" cy="45815"/>
          </a:xfrm>
          <a:custGeom>
            <a:avLst/>
            <a:gdLst>
              <a:gd name="connsiteX0" fmla="*/ 0 w 45793"/>
              <a:gd name="connsiteY0" fmla="*/ 0 h 45815"/>
              <a:gd name="connsiteX1" fmla="*/ 45794 w 45793"/>
              <a:gd name="connsiteY1" fmla="*/ 0 h 45815"/>
              <a:gd name="connsiteX2" fmla="*/ 45794 w 45793"/>
              <a:gd name="connsiteY2" fmla="*/ 45816 h 45815"/>
              <a:gd name="connsiteX3" fmla="*/ 0 w 45793"/>
              <a:gd name="connsiteY3" fmla="*/ 45816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6"/>
                </a:lnTo>
                <a:lnTo>
                  <a:pt x="0" y="45816"/>
                </a:lnTo>
                <a:close/>
              </a:path>
            </a:pathLst>
          </a:custGeom>
          <a:solidFill>
            <a:srgbClr val="466272"/>
          </a:solidFill>
          <a:ln w="12934" cap="flat">
            <a:noFill/>
            <a:prstDash val="solid"/>
            <a:miter/>
          </a:ln>
        </p:spPr>
        <p:txBody>
          <a:bodyPr rtlCol="0" anchor="ctr"/>
          <a:lstStyle/>
          <a:p>
            <a:endParaRPr lang="en-GB" noProof="0" dirty="0"/>
          </a:p>
        </p:txBody>
      </p:sp>
      <p:sp>
        <p:nvSpPr>
          <p:cNvPr id="395" name="Freeform 394">
            <a:extLst>
              <a:ext uri="{FF2B5EF4-FFF2-40B4-BE49-F238E27FC236}">
                <a16:creationId xmlns:a16="http://schemas.microsoft.com/office/drawing/2014/main" id="{45091707-1A2E-C6DA-9778-928D288C9F85}"/>
              </a:ext>
            </a:extLst>
          </p:cNvPr>
          <p:cNvSpPr/>
          <p:nvPr/>
        </p:nvSpPr>
        <p:spPr>
          <a:xfrm>
            <a:off x="6492191" y="4693328"/>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92D050"/>
          </a:solidFill>
          <a:ln w="12934" cap="flat">
            <a:noFill/>
            <a:prstDash val="solid"/>
            <a:miter/>
          </a:ln>
        </p:spPr>
        <p:txBody>
          <a:bodyPr rtlCol="0" anchor="ctr"/>
          <a:lstStyle/>
          <a:p>
            <a:endParaRPr lang="en-GB" noProof="0" dirty="0"/>
          </a:p>
        </p:txBody>
      </p:sp>
      <p:sp>
        <p:nvSpPr>
          <p:cNvPr id="396" name="Freeform 395">
            <a:extLst>
              <a:ext uri="{FF2B5EF4-FFF2-40B4-BE49-F238E27FC236}">
                <a16:creationId xmlns:a16="http://schemas.microsoft.com/office/drawing/2014/main" id="{C784E42C-5E69-D4FF-4252-70F9BCE4335B}"/>
              </a:ext>
            </a:extLst>
          </p:cNvPr>
          <p:cNvSpPr/>
          <p:nvPr/>
        </p:nvSpPr>
        <p:spPr>
          <a:xfrm>
            <a:off x="6441611" y="4747038"/>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466272"/>
          </a:solidFill>
          <a:ln w="12934" cap="flat">
            <a:noFill/>
            <a:prstDash val="solid"/>
            <a:miter/>
          </a:ln>
        </p:spPr>
        <p:txBody>
          <a:bodyPr rtlCol="0" anchor="ctr"/>
          <a:lstStyle/>
          <a:p>
            <a:endParaRPr lang="en-GB" noProof="0" dirty="0"/>
          </a:p>
        </p:txBody>
      </p:sp>
      <p:sp>
        <p:nvSpPr>
          <p:cNvPr id="397" name="Freeform 396">
            <a:extLst>
              <a:ext uri="{FF2B5EF4-FFF2-40B4-BE49-F238E27FC236}">
                <a16:creationId xmlns:a16="http://schemas.microsoft.com/office/drawing/2014/main" id="{8A8C25C5-DF66-4E9C-F2A8-39145EDF2B2A}"/>
              </a:ext>
            </a:extLst>
          </p:cNvPr>
          <p:cNvSpPr/>
          <p:nvPr/>
        </p:nvSpPr>
        <p:spPr>
          <a:xfrm>
            <a:off x="6492191" y="4746909"/>
            <a:ext cx="45793" cy="45815"/>
          </a:xfrm>
          <a:custGeom>
            <a:avLst/>
            <a:gdLst>
              <a:gd name="connsiteX0" fmla="*/ 0 w 45793"/>
              <a:gd name="connsiteY0" fmla="*/ 0 h 45815"/>
              <a:gd name="connsiteX1" fmla="*/ 45794 w 45793"/>
              <a:gd name="connsiteY1" fmla="*/ 0 h 45815"/>
              <a:gd name="connsiteX2" fmla="*/ 45794 w 45793"/>
              <a:gd name="connsiteY2" fmla="*/ 45816 h 45815"/>
              <a:gd name="connsiteX3" fmla="*/ 0 w 45793"/>
              <a:gd name="connsiteY3" fmla="*/ 45816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6"/>
                </a:lnTo>
                <a:lnTo>
                  <a:pt x="0" y="45816"/>
                </a:lnTo>
                <a:close/>
              </a:path>
            </a:pathLst>
          </a:custGeom>
          <a:solidFill>
            <a:srgbClr val="92D050"/>
          </a:solidFill>
          <a:ln w="12934" cap="flat">
            <a:noFill/>
            <a:prstDash val="solid"/>
            <a:miter/>
          </a:ln>
        </p:spPr>
        <p:txBody>
          <a:bodyPr rtlCol="0" anchor="ctr"/>
          <a:lstStyle/>
          <a:p>
            <a:endParaRPr lang="en-GB" noProof="0" dirty="0"/>
          </a:p>
        </p:txBody>
      </p:sp>
      <p:sp>
        <p:nvSpPr>
          <p:cNvPr id="398" name="Freeform 397">
            <a:extLst>
              <a:ext uri="{FF2B5EF4-FFF2-40B4-BE49-F238E27FC236}">
                <a16:creationId xmlns:a16="http://schemas.microsoft.com/office/drawing/2014/main" id="{B104E768-55E4-9C0A-60D6-126A525A1734}"/>
              </a:ext>
            </a:extLst>
          </p:cNvPr>
          <p:cNvSpPr/>
          <p:nvPr/>
        </p:nvSpPr>
        <p:spPr>
          <a:xfrm>
            <a:off x="6441611" y="4802560"/>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5E8298"/>
          </a:solidFill>
          <a:ln w="12934" cap="flat">
            <a:noFill/>
            <a:prstDash val="solid"/>
            <a:miter/>
          </a:ln>
        </p:spPr>
        <p:txBody>
          <a:bodyPr rtlCol="0" anchor="ctr"/>
          <a:lstStyle/>
          <a:p>
            <a:endParaRPr lang="en-GB" noProof="0" dirty="0"/>
          </a:p>
        </p:txBody>
      </p:sp>
      <p:sp>
        <p:nvSpPr>
          <p:cNvPr id="399" name="Freeform 398">
            <a:extLst>
              <a:ext uri="{FF2B5EF4-FFF2-40B4-BE49-F238E27FC236}">
                <a16:creationId xmlns:a16="http://schemas.microsoft.com/office/drawing/2014/main" id="{231098B2-4E93-1C75-AF4F-F9CF17D7E9CB}"/>
              </a:ext>
            </a:extLst>
          </p:cNvPr>
          <p:cNvSpPr/>
          <p:nvPr/>
        </p:nvSpPr>
        <p:spPr>
          <a:xfrm>
            <a:off x="6492191" y="4802301"/>
            <a:ext cx="45793" cy="45815"/>
          </a:xfrm>
          <a:custGeom>
            <a:avLst/>
            <a:gdLst>
              <a:gd name="connsiteX0" fmla="*/ 0 w 45793"/>
              <a:gd name="connsiteY0" fmla="*/ 0 h 45815"/>
              <a:gd name="connsiteX1" fmla="*/ 45794 w 45793"/>
              <a:gd name="connsiteY1" fmla="*/ 0 h 45815"/>
              <a:gd name="connsiteX2" fmla="*/ 45794 w 45793"/>
              <a:gd name="connsiteY2" fmla="*/ 45816 h 45815"/>
              <a:gd name="connsiteX3" fmla="*/ 0 w 45793"/>
              <a:gd name="connsiteY3" fmla="*/ 45816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6"/>
                </a:lnTo>
                <a:lnTo>
                  <a:pt x="0" y="45816"/>
                </a:lnTo>
                <a:close/>
              </a:path>
            </a:pathLst>
          </a:custGeom>
          <a:solidFill>
            <a:srgbClr val="92D050"/>
          </a:solidFill>
          <a:ln w="12934" cap="flat">
            <a:noFill/>
            <a:prstDash val="solid"/>
            <a:miter/>
          </a:ln>
        </p:spPr>
        <p:txBody>
          <a:bodyPr rtlCol="0" anchor="ctr"/>
          <a:lstStyle/>
          <a:p>
            <a:endParaRPr lang="en-GB" noProof="0" dirty="0"/>
          </a:p>
        </p:txBody>
      </p:sp>
      <p:sp>
        <p:nvSpPr>
          <p:cNvPr id="400" name="Freeform 399">
            <a:extLst>
              <a:ext uri="{FF2B5EF4-FFF2-40B4-BE49-F238E27FC236}">
                <a16:creationId xmlns:a16="http://schemas.microsoft.com/office/drawing/2014/main" id="{AA5A8777-157A-97D9-3113-928CAEA0CFB0}"/>
              </a:ext>
            </a:extLst>
          </p:cNvPr>
          <p:cNvSpPr/>
          <p:nvPr/>
        </p:nvSpPr>
        <p:spPr>
          <a:xfrm>
            <a:off x="6441611" y="4856658"/>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5E8298"/>
          </a:solidFill>
          <a:ln w="12934" cap="flat">
            <a:noFill/>
            <a:prstDash val="solid"/>
            <a:miter/>
          </a:ln>
        </p:spPr>
        <p:txBody>
          <a:bodyPr rtlCol="0" anchor="ctr"/>
          <a:lstStyle/>
          <a:p>
            <a:endParaRPr lang="en-GB" noProof="0" dirty="0"/>
          </a:p>
        </p:txBody>
      </p:sp>
      <p:sp>
        <p:nvSpPr>
          <p:cNvPr id="401" name="Freeform 400">
            <a:extLst>
              <a:ext uri="{FF2B5EF4-FFF2-40B4-BE49-F238E27FC236}">
                <a16:creationId xmlns:a16="http://schemas.microsoft.com/office/drawing/2014/main" id="{31B23E76-B3DB-A049-577C-68EC43DB2FD9}"/>
              </a:ext>
            </a:extLst>
          </p:cNvPr>
          <p:cNvSpPr/>
          <p:nvPr/>
        </p:nvSpPr>
        <p:spPr>
          <a:xfrm>
            <a:off x="6492191" y="4856529"/>
            <a:ext cx="45793" cy="45815"/>
          </a:xfrm>
          <a:custGeom>
            <a:avLst/>
            <a:gdLst>
              <a:gd name="connsiteX0" fmla="*/ 0 w 45793"/>
              <a:gd name="connsiteY0" fmla="*/ 0 h 45815"/>
              <a:gd name="connsiteX1" fmla="*/ 45794 w 45793"/>
              <a:gd name="connsiteY1" fmla="*/ 0 h 45815"/>
              <a:gd name="connsiteX2" fmla="*/ 45794 w 45793"/>
              <a:gd name="connsiteY2" fmla="*/ 45816 h 45815"/>
              <a:gd name="connsiteX3" fmla="*/ 0 w 45793"/>
              <a:gd name="connsiteY3" fmla="*/ 45816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6"/>
                </a:lnTo>
                <a:lnTo>
                  <a:pt x="0" y="45816"/>
                </a:lnTo>
                <a:close/>
              </a:path>
            </a:pathLst>
          </a:custGeom>
          <a:solidFill>
            <a:srgbClr val="92D050"/>
          </a:solidFill>
          <a:ln w="12934" cap="flat">
            <a:noFill/>
            <a:prstDash val="solid"/>
            <a:miter/>
          </a:ln>
        </p:spPr>
        <p:txBody>
          <a:bodyPr rtlCol="0" anchor="ctr"/>
          <a:lstStyle/>
          <a:p>
            <a:endParaRPr lang="en-GB" noProof="0" dirty="0"/>
          </a:p>
        </p:txBody>
      </p:sp>
      <p:sp>
        <p:nvSpPr>
          <p:cNvPr id="402" name="Freeform 401">
            <a:extLst>
              <a:ext uri="{FF2B5EF4-FFF2-40B4-BE49-F238E27FC236}">
                <a16:creationId xmlns:a16="http://schemas.microsoft.com/office/drawing/2014/main" id="{B5C8A20A-2DD2-CA64-BD91-A3F02B3A7DF1}"/>
              </a:ext>
            </a:extLst>
          </p:cNvPr>
          <p:cNvSpPr/>
          <p:nvPr/>
        </p:nvSpPr>
        <p:spPr>
          <a:xfrm>
            <a:off x="6441611" y="4911145"/>
            <a:ext cx="45793" cy="45815"/>
          </a:xfrm>
          <a:custGeom>
            <a:avLst/>
            <a:gdLst>
              <a:gd name="connsiteX0" fmla="*/ 0 w 45793"/>
              <a:gd name="connsiteY0" fmla="*/ 0 h 45815"/>
              <a:gd name="connsiteX1" fmla="*/ 45794 w 45793"/>
              <a:gd name="connsiteY1" fmla="*/ 0 h 45815"/>
              <a:gd name="connsiteX2" fmla="*/ 45794 w 45793"/>
              <a:gd name="connsiteY2" fmla="*/ 45816 h 45815"/>
              <a:gd name="connsiteX3" fmla="*/ 0 w 45793"/>
              <a:gd name="connsiteY3" fmla="*/ 45816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6"/>
                </a:lnTo>
                <a:lnTo>
                  <a:pt x="0" y="45816"/>
                </a:lnTo>
                <a:close/>
              </a:path>
            </a:pathLst>
          </a:custGeom>
          <a:solidFill>
            <a:srgbClr val="466272"/>
          </a:solidFill>
          <a:ln w="12934" cap="flat">
            <a:noFill/>
            <a:prstDash val="solid"/>
            <a:miter/>
          </a:ln>
        </p:spPr>
        <p:txBody>
          <a:bodyPr rtlCol="0" anchor="ctr"/>
          <a:lstStyle/>
          <a:p>
            <a:endParaRPr lang="en-GB" noProof="0" dirty="0"/>
          </a:p>
        </p:txBody>
      </p:sp>
      <p:sp>
        <p:nvSpPr>
          <p:cNvPr id="403" name="Freeform 402">
            <a:extLst>
              <a:ext uri="{FF2B5EF4-FFF2-40B4-BE49-F238E27FC236}">
                <a16:creationId xmlns:a16="http://schemas.microsoft.com/office/drawing/2014/main" id="{9CB532B0-86BC-2E26-D458-B84F793523DB}"/>
              </a:ext>
            </a:extLst>
          </p:cNvPr>
          <p:cNvSpPr/>
          <p:nvPr/>
        </p:nvSpPr>
        <p:spPr>
          <a:xfrm>
            <a:off x="6492191" y="4911016"/>
            <a:ext cx="45793" cy="45815"/>
          </a:xfrm>
          <a:custGeom>
            <a:avLst/>
            <a:gdLst>
              <a:gd name="connsiteX0" fmla="*/ 0 w 45793"/>
              <a:gd name="connsiteY0" fmla="*/ 0 h 45815"/>
              <a:gd name="connsiteX1" fmla="*/ 45794 w 45793"/>
              <a:gd name="connsiteY1" fmla="*/ 0 h 45815"/>
              <a:gd name="connsiteX2" fmla="*/ 45794 w 45793"/>
              <a:gd name="connsiteY2" fmla="*/ 45816 h 45815"/>
              <a:gd name="connsiteX3" fmla="*/ 0 w 45793"/>
              <a:gd name="connsiteY3" fmla="*/ 45816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6"/>
                </a:lnTo>
                <a:lnTo>
                  <a:pt x="0" y="45816"/>
                </a:lnTo>
                <a:close/>
              </a:path>
            </a:pathLst>
          </a:custGeom>
          <a:solidFill>
            <a:srgbClr val="92D050"/>
          </a:solidFill>
          <a:ln w="12934" cap="flat">
            <a:noFill/>
            <a:prstDash val="solid"/>
            <a:miter/>
          </a:ln>
        </p:spPr>
        <p:txBody>
          <a:bodyPr rtlCol="0" anchor="ctr"/>
          <a:lstStyle/>
          <a:p>
            <a:endParaRPr lang="en-GB" noProof="0" dirty="0"/>
          </a:p>
        </p:txBody>
      </p:sp>
      <p:sp>
        <p:nvSpPr>
          <p:cNvPr id="404" name="Freeform 403">
            <a:extLst>
              <a:ext uri="{FF2B5EF4-FFF2-40B4-BE49-F238E27FC236}">
                <a16:creationId xmlns:a16="http://schemas.microsoft.com/office/drawing/2014/main" id="{248CA97A-0CF0-A220-CDE4-B2AC1C35E500}"/>
              </a:ext>
            </a:extLst>
          </p:cNvPr>
          <p:cNvSpPr/>
          <p:nvPr/>
        </p:nvSpPr>
        <p:spPr>
          <a:xfrm>
            <a:off x="6441611" y="4967702"/>
            <a:ext cx="45793" cy="45815"/>
          </a:xfrm>
          <a:custGeom>
            <a:avLst/>
            <a:gdLst>
              <a:gd name="connsiteX0" fmla="*/ 0 w 45793"/>
              <a:gd name="connsiteY0" fmla="*/ 0 h 45815"/>
              <a:gd name="connsiteX1" fmla="*/ 45794 w 45793"/>
              <a:gd name="connsiteY1" fmla="*/ 0 h 45815"/>
              <a:gd name="connsiteX2" fmla="*/ 45794 w 45793"/>
              <a:gd name="connsiteY2" fmla="*/ 45816 h 45815"/>
              <a:gd name="connsiteX3" fmla="*/ 0 w 45793"/>
              <a:gd name="connsiteY3" fmla="*/ 45816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6"/>
                </a:lnTo>
                <a:lnTo>
                  <a:pt x="0" y="45816"/>
                </a:lnTo>
                <a:close/>
              </a:path>
            </a:pathLst>
          </a:custGeom>
          <a:solidFill>
            <a:srgbClr val="5E8298"/>
          </a:solidFill>
          <a:ln w="12934" cap="flat">
            <a:noFill/>
            <a:prstDash val="solid"/>
            <a:miter/>
          </a:ln>
        </p:spPr>
        <p:txBody>
          <a:bodyPr rtlCol="0" anchor="ctr"/>
          <a:lstStyle/>
          <a:p>
            <a:endParaRPr lang="en-GB" noProof="0" dirty="0"/>
          </a:p>
        </p:txBody>
      </p:sp>
      <p:sp>
        <p:nvSpPr>
          <p:cNvPr id="405" name="Freeform 404">
            <a:extLst>
              <a:ext uri="{FF2B5EF4-FFF2-40B4-BE49-F238E27FC236}">
                <a16:creationId xmlns:a16="http://schemas.microsoft.com/office/drawing/2014/main" id="{BCDEDD95-D23E-762C-A5F0-289EEEBB7F12}"/>
              </a:ext>
            </a:extLst>
          </p:cNvPr>
          <p:cNvSpPr/>
          <p:nvPr/>
        </p:nvSpPr>
        <p:spPr>
          <a:xfrm>
            <a:off x="6492191" y="4967573"/>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92D050"/>
          </a:solidFill>
          <a:ln w="12934" cap="flat">
            <a:noFill/>
            <a:prstDash val="solid"/>
            <a:miter/>
          </a:ln>
        </p:spPr>
        <p:txBody>
          <a:bodyPr rtlCol="0" anchor="ctr"/>
          <a:lstStyle/>
          <a:p>
            <a:endParaRPr lang="en-GB" noProof="0" dirty="0"/>
          </a:p>
        </p:txBody>
      </p:sp>
      <p:sp>
        <p:nvSpPr>
          <p:cNvPr id="406" name="Freeform 405">
            <a:extLst>
              <a:ext uri="{FF2B5EF4-FFF2-40B4-BE49-F238E27FC236}">
                <a16:creationId xmlns:a16="http://schemas.microsoft.com/office/drawing/2014/main" id="{8D493594-1A49-4223-B1D6-594D01144E4E}"/>
              </a:ext>
            </a:extLst>
          </p:cNvPr>
          <p:cNvSpPr/>
          <p:nvPr/>
        </p:nvSpPr>
        <p:spPr>
          <a:xfrm>
            <a:off x="6441611" y="5020377"/>
            <a:ext cx="45793" cy="45815"/>
          </a:xfrm>
          <a:custGeom>
            <a:avLst/>
            <a:gdLst>
              <a:gd name="connsiteX0" fmla="*/ 0 w 45793"/>
              <a:gd name="connsiteY0" fmla="*/ 0 h 45815"/>
              <a:gd name="connsiteX1" fmla="*/ 45794 w 45793"/>
              <a:gd name="connsiteY1" fmla="*/ 0 h 45815"/>
              <a:gd name="connsiteX2" fmla="*/ 45794 w 45793"/>
              <a:gd name="connsiteY2" fmla="*/ 45816 h 45815"/>
              <a:gd name="connsiteX3" fmla="*/ 0 w 45793"/>
              <a:gd name="connsiteY3" fmla="*/ 45816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6"/>
                </a:lnTo>
                <a:lnTo>
                  <a:pt x="0" y="45816"/>
                </a:lnTo>
                <a:close/>
              </a:path>
            </a:pathLst>
          </a:custGeom>
          <a:solidFill>
            <a:srgbClr val="466272"/>
          </a:solidFill>
          <a:ln w="12934" cap="flat">
            <a:noFill/>
            <a:prstDash val="solid"/>
            <a:miter/>
          </a:ln>
        </p:spPr>
        <p:txBody>
          <a:bodyPr rtlCol="0" anchor="ctr"/>
          <a:lstStyle/>
          <a:p>
            <a:endParaRPr lang="en-GB" noProof="0" dirty="0"/>
          </a:p>
        </p:txBody>
      </p:sp>
      <p:sp>
        <p:nvSpPr>
          <p:cNvPr id="407" name="Freeform 406">
            <a:extLst>
              <a:ext uri="{FF2B5EF4-FFF2-40B4-BE49-F238E27FC236}">
                <a16:creationId xmlns:a16="http://schemas.microsoft.com/office/drawing/2014/main" id="{3A28B071-7DED-B3D1-A3DC-96F456C809DB}"/>
              </a:ext>
            </a:extLst>
          </p:cNvPr>
          <p:cNvSpPr/>
          <p:nvPr/>
        </p:nvSpPr>
        <p:spPr>
          <a:xfrm>
            <a:off x="6492191" y="5020248"/>
            <a:ext cx="45793" cy="45815"/>
          </a:xfrm>
          <a:custGeom>
            <a:avLst/>
            <a:gdLst>
              <a:gd name="connsiteX0" fmla="*/ 0 w 45793"/>
              <a:gd name="connsiteY0" fmla="*/ 0 h 45815"/>
              <a:gd name="connsiteX1" fmla="*/ 45794 w 45793"/>
              <a:gd name="connsiteY1" fmla="*/ 0 h 45815"/>
              <a:gd name="connsiteX2" fmla="*/ 45794 w 45793"/>
              <a:gd name="connsiteY2" fmla="*/ 45816 h 45815"/>
              <a:gd name="connsiteX3" fmla="*/ 0 w 45793"/>
              <a:gd name="connsiteY3" fmla="*/ 45816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6"/>
                </a:lnTo>
                <a:lnTo>
                  <a:pt x="0" y="45816"/>
                </a:lnTo>
                <a:close/>
              </a:path>
            </a:pathLst>
          </a:custGeom>
          <a:solidFill>
            <a:srgbClr val="92D050"/>
          </a:solidFill>
          <a:ln w="12934" cap="flat">
            <a:noFill/>
            <a:prstDash val="solid"/>
            <a:miter/>
          </a:ln>
        </p:spPr>
        <p:txBody>
          <a:bodyPr rtlCol="0" anchor="ctr"/>
          <a:lstStyle/>
          <a:p>
            <a:endParaRPr lang="en-GB" noProof="0" dirty="0"/>
          </a:p>
        </p:txBody>
      </p:sp>
      <p:sp>
        <p:nvSpPr>
          <p:cNvPr id="408" name="Freeform 407">
            <a:extLst>
              <a:ext uri="{FF2B5EF4-FFF2-40B4-BE49-F238E27FC236}">
                <a16:creationId xmlns:a16="http://schemas.microsoft.com/office/drawing/2014/main" id="{8A711C6C-7A15-C8A7-8178-1C914257D33F}"/>
              </a:ext>
            </a:extLst>
          </p:cNvPr>
          <p:cNvSpPr/>
          <p:nvPr/>
        </p:nvSpPr>
        <p:spPr>
          <a:xfrm>
            <a:off x="6441611" y="1339357"/>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9CB4C3"/>
          </a:solidFill>
          <a:ln w="12934" cap="flat">
            <a:noFill/>
            <a:prstDash val="solid"/>
            <a:miter/>
          </a:ln>
        </p:spPr>
        <p:txBody>
          <a:bodyPr rtlCol="0" anchor="ctr"/>
          <a:lstStyle/>
          <a:p>
            <a:endParaRPr lang="en-GB" noProof="0" dirty="0"/>
          </a:p>
        </p:txBody>
      </p:sp>
      <p:sp>
        <p:nvSpPr>
          <p:cNvPr id="409" name="Freeform 408">
            <a:extLst>
              <a:ext uri="{FF2B5EF4-FFF2-40B4-BE49-F238E27FC236}">
                <a16:creationId xmlns:a16="http://schemas.microsoft.com/office/drawing/2014/main" id="{9317E32F-95FA-517A-FC12-46F6F29B48FB}"/>
              </a:ext>
            </a:extLst>
          </p:cNvPr>
          <p:cNvSpPr/>
          <p:nvPr/>
        </p:nvSpPr>
        <p:spPr>
          <a:xfrm>
            <a:off x="6492191" y="1339228"/>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410" name="Freeform 409">
            <a:extLst>
              <a:ext uri="{FF2B5EF4-FFF2-40B4-BE49-F238E27FC236}">
                <a16:creationId xmlns:a16="http://schemas.microsoft.com/office/drawing/2014/main" id="{E8FD7C85-87D9-0E63-007B-3E9A93060271}"/>
              </a:ext>
            </a:extLst>
          </p:cNvPr>
          <p:cNvSpPr/>
          <p:nvPr/>
        </p:nvSpPr>
        <p:spPr>
          <a:xfrm>
            <a:off x="6441611" y="1284094"/>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9CB4C3"/>
          </a:solidFill>
          <a:ln w="12934" cap="flat">
            <a:noFill/>
            <a:prstDash val="solid"/>
            <a:miter/>
          </a:ln>
        </p:spPr>
        <p:txBody>
          <a:bodyPr rtlCol="0" anchor="ctr"/>
          <a:lstStyle/>
          <a:p>
            <a:endParaRPr lang="en-GB" noProof="0" dirty="0"/>
          </a:p>
        </p:txBody>
      </p:sp>
      <p:sp>
        <p:nvSpPr>
          <p:cNvPr id="411" name="Freeform 410">
            <a:extLst>
              <a:ext uri="{FF2B5EF4-FFF2-40B4-BE49-F238E27FC236}">
                <a16:creationId xmlns:a16="http://schemas.microsoft.com/office/drawing/2014/main" id="{69701A0B-964A-91C3-16F6-6ABCD4FD7EA1}"/>
              </a:ext>
            </a:extLst>
          </p:cNvPr>
          <p:cNvSpPr/>
          <p:nvPr/>
        </p:nvSpPr>
        <p:spPr>
          <a:xfrm>
            <a:off x="6492191" y="1283964"/>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412" name="Freeform 411">
            <a:extLst>
              <a:ext uri="{FF2B5EF4-FFF2-40B4-BE49-F238E27FC236}">
                <a16:creationId xmlns:a16="http://schemas.microsoft.com/office/drawing/2014/main" id="{48F5A0A0-4129-82EE-F649-0E291511B3AB}"/>
              </a:ext>
            </a:extLst>
          </p:cNvPr>
          <p:cNvSpPr/>
          <p:nvPr/>
        </p:nvSpPr>
        <p:spPr>
          <a:xfrm>
            <a:off x="6441611" y="1119599"/>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466272"/>
          </a:solidFill>
          <a:ln w="12934" cap="flat">
            <a:noFill/>
            <a:prstDash val="solid"/>
            <a:miter/>
          </a:ln>
        </p:spPr>
        <p:txBody>
          <a:bodyPr rtlCol="0" anchor="ctr"/>
          <a:lstStyle/>
          <a:p>
            <a:endParaRPr lang="en-GB" noProof="0" dirty="0"/>
          </a:p>
        </p:txBody>
      </p:sp>
      <p:sp>
        <p:nvSpPr>
          <p:cNvPr id="413" name="Freeform 412">
            <a:extLst>
              <a:ext uri="{FF2B5EF4-FFF2-40B4-BE49-F238E27FC236}">
                <a16:creationId xmlns:a16="http://schemas.microsoft.com/office/drawing/2014/main" id="{DA7FEE57-A5B1-5F77-6194-A88F35A0BB85}"/>
              </a:ext>
            </a:extLst>
          </p:cNvPr>
          <p:cNvSpPr/>
          <p:nvPr/>
        </p:nvSpPr>
        <p:spPr>
          <a:xfrm>
            <a:off x="6492191" y="1119469"/>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414" name="Freeform 413">
            <a:extLst>
              <a:ext uri="{FF2B5EF4-FFF2-40B4-BE49-F238E27FC236}">
                <a16:creationId xmlns:a16="http://schemas.microsoft.com/office/drawing/2014/main" id="{07C6D498-5C0F-2B6D-A2E1-7FFECE20E084}"/>
              </a:ext>
            </a:extLst>
          </p:cNvPr>
          <p:cNvSpPr/>
          <p:nvPr/>
        </p:nvSpPr>
        <p:spPr>
          <a:xfrm>
            <a:off x="6441611" y="1064594"/>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466272"/>
          </a:solidFill>
          <a:ln w="12934" cap="flat">
            <a:noFill/>
            <a:prstDash val="solid"/>
            <a:miter/>
          </a:ln>
        </p:spPr>
        <p:txBody>
          <a:bodyPr rtlCol="0" anchor="ctr"/>
          <a:lstStyle/>
          <a:p>
            <a:endParaRPr lang="en-GB" noProof="0" dirty="0"/>
          </a:p>
        </p:txBody>
      </p:sp>
      <p:sp>
        <p:nvSpPr>
          <p:cNvPr id="415" name="Freeform 414">
            <a:extLst>
              <a:ext uri="{FF2B5EF4-FFF2-40B4-BE49-F238E27FC236}">
                <a16:creationId xmlns:a16="http://schemas.microsoft.com/office/drawing/2014/main" id="{11FC801D-522B-3863-2011-3758E8F840B2}"/>
              </a:ext>
            </a:extLst>
          </p:cNvPr>
          <p:cNvSpPr/>
          <p:nvPr/>
        </p:nvSpPr>
        <p:spPr>
          <a:xfrm>
            <a:off x="6492191" y="1064594"/>
            <a:ext cx="45793" cy="45815"/>
          </a:xfrm>
          <a:custGeom>
            <a:avLst/>
            <a:gdLst>
              <a:gd name="connsiteX0" fmla="*/ 0 w 45793"/>
              <a:gd name="connsiteY0" fmla="*/ 0 h 45815"/>
              <a:gd name="connsiteX1" fmla="*/ 45794 w 45793"/>
              <a:gd name="connsiteY1" fmla="*/ 0 h 45815"/>
              <a:gd name="connsiteX2" fmla="*/ 45794 w 45793"/>
              <a:gd name="connsiteY2" fmla="*/ 45815 h 45815"/>
              <a:gd name="connsiteX3" fmla="*/ 0 w 45793"/>
              <a:gd name="connsiteY3" fmla="*/ 45815 h 45815"/>
            </a:gdLst>
            <a:ahLst/>
            <a:cxnLst>
              <a:cxn ang="0">
                <a:pos x="connsiteX0" y="connsiteY0"/>
              </a:cxn>
              <a:cxn ang="0">
                <a:pos x="connsiteX1" y="connsiteY1"/>
              </a:cxn>
              <a:cxn ang="0">
                <a:pos x="connsiteX2" y="connsiteY2"/>
              </a:cxn>
              <a:cxn ang="0">
                <a:pos x="connsiteX3" y="connsiteY3"/>
              </a:cxn>
            </a:cxnLst>
            <a:rect l="l" t="t" r="r" b="b"/>
            <a:pathLst>
              <a:path w="45793" h="45815">
                <a:moveTo>
                  <a:pt x="0" y="0"/>
                </a:moveTo>
                <a:lnTo>
                  <a:pt x="45794" y="0"/>
                </a:lnTo>
                <a:lnTo>
                  <a:pt x="45794" y="45815"/>
                </a:lnTo>
                <a:lnTo>
                  <a:pt x="0" y="45815"/>
                </a:lnTo>
                <a:close/>
              </a:path>
            </a:pathLst>
          </a:custGeom>
          <a:solidFill>
            <a:srgbClr val="007351"/>
          </a:solidFill>
          <a:ln w="12934" cap="flat">
            <a:noFill/>
            <a:prstDash val="solid"/>
            <a:miter/>
          </a:ln>
        </p:spPr>
        <p:txBody>
          <a:bodyPr rtlCol="0" anchor="ctr"/>
          <a:lstStyle/>
          <a:p>
            <a:endParaRPr lang="en-GB" noProof="0" dirty="0"/>
          </a:p>
        </p:txBody>
      </p:sp>
      <p:sp>
        <p:nvSpPr>
          <p:cNvPr id="416" name="Freeform 415">
            <a:extLst>
              <a:ext uri="{FF2B5EF4-FFF2-40B4-BE49-F238E27FC236}">
                <a16:creationId xmlns:a16="http://schemas.microsoft.com/office/drawing/2014/main" id="{51130868-7DD1-1155-6CCA-AE871D47D65A}"/>
              </a:ext>
            </a:extLst>
          </p:cNvPr>
          <p:cNvSpPr/>
          <p:nvPr/>
        </p:nvSpPr>
        <p:spPr>
          <a:xfrm>
            <a:off x="6546911" y="1077278"/>
            <a:ext cx="28329" cy="28472"/>
          </a:xfrm>
          <a:custGeom>
            <a:avLst/>
            <a:gdLst>
              <a:gd name="connsiteX0" fmla="*/ 0 w 28329"/>
              <a:gd name="connsiteY0" fmla="*/ 14236 h 28472"/>
              <a:gd name="connsiteX1" fmla="*/ 14230 w 28329"/>
              <a:gd name="connsiteY1" fmla="*/ 0 h 28472"/>
              <a:gd name="connsiteX2" fmla="*/ 28330 w 28329"/>
              <a:gd name="connsiteY2" fmla="*/ 14236 h 28472"/>
              <a:gd name="connsiteX3" fmla="*/ 14230 w 28329"/>
              <a:gd name="connsiteY3" fmla="*/ 28473 h 28472"/>
              <a:gd name="connsiteX4" fmla="*/ 0 w 28329"/>
              <a:gd name="connsiteY4" fmla="*/ 14236 h 28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29" h="28472">
                <a:moveTo>
                  <a:pt x="0" y="14236"/>
                </a:moveTo>
                <a:cubicBezTo>
                  <a:pt x="0" y="6471"/>
                  <a:pt x="6339" y="0"/>
                  <a:pt x="14230" y="0"/>
                </a:cubicBezTo>
                <a:cubicBezTo>
                  <a:pt x="22121" y="0"/>
                  <a:pt x="28330" y="6471"/>
                  <a:pt x="28330" y="14236"/>
                </a:cubicBezTo>
                <a:cubicBezTo>
                  <a:pt x="28330" y="22002"/>
                  <a:pt x="21991" y="28473"/>
                  <a:pt x="14230" y="28473"/>
                </a:cubicBezTo>
                <a:cubicBezTo>
                  <a:pt x="6468" y="28473"/>
                  <a:pt x="0" y="22131"/>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17" name="Freeform 416">
            <a:extLst>
              <a:ext uri="{FF2B5EF4-FFF2-40B4-BE49-F238E27FC236}">
                <a16:creationId xmlns:a16="http://schemas.microsoft.com/office/drawing/2014/main" id="{3D766B96-2F6F-BE18-DD4D-CF257A67616A}"/>
              </a:ext>
            </a:extLst>
          </p:cNvPr>
          <p:cNvSpPr/>
          <p:nvPr/>
        </p:nvSpPr>
        <p:spPr>
          <a:xfrm>
            <a:off x="6547040" y="1132670"/>
            <a:ext cx="28330" cy="28343"/>
          </a:xfrm>
          <a:custGeom>
            <a:avLst/>
            <a:gdLst>
              <a:gd name="connsiteX0" fmla="*/ 0 w 28330"/>
              <a:gd name="connsiteY0" fmla="*/ 14107 h 28343"/>
              <a:gd name="connsiteX1" fmla="*/ 14230 w 28330"/>
              <a:gd name="connsiteY1" fmla="*/ 0 h 28343"/>
              <a:gd name="connsiteX2" fmla="*/ 28330 w 28330"/>
              <a:gd name="connsiteY2" fmla="*/ 14107 h 28343"/>
              <a:gd name="connsiteX3" fmla="*/ 1423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230" y="0"/>
                </a:cubicBezTo>
                <a:cubicBezTo>
                  <a:pt x="22121" y="0"/>
                  <a:pt x="28330" y="6342"/>
                  <a:pt x="28330" y="14107"/>
                </a:cubicBezTo>
                <a:cubicBezTo>
                  <a:pt x="28330" y="21872"/>
                  <a:pt x="21991" y="28343"/>
                  <a:pt x="14230" y="28343"/>
                </a:cubicBezTo>
                <a:cubicBezTo>
                  <a:pt x="6468"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418" name="Freeform 417">
            <a:extLst>
              <a:ext uri="{FF2B5EF4-FFF2-40B4-BE49-F238E27FC236}">
                <a16:creationId xmlns:a16="http://schemas.microsoft.com/office/drawing/2014/main" id="{C368DF82-93AA-F76B-9EB5-D4B58EDB5034}"/>
              </a:ext>
            </a:extLst>
          </p:cNvPr>
          <p:cNvSpPr/>
          <p:nvPr/>
        </p:nvSpPr>
        <p:spPr>
          <a:xfrm>
            <a:off x="6546782" y="1186769"/>
            <a:ext cx="28330" cy="28343"/>
          </a:xfrm>
          <a:custGeom>
            <a:avLst/>
            <a:gdLst>
              <a:gd name="connsiteX0" fmla="*/ 0 w 28330"/>
              <a:gd name="connsiteY0" fmla="*/ 14236 h 28343"/>
              <a:gd name="connsiteX1" fmla="*/ 14230 w 28330"/>
              <a:gd name="connsiteY1" fmla="*/ 0 h 28343"/>
              <a:gd name="connsiteX2" fmla="*/ 28330 w 28330"/>
              <a:gd name="connsiteY2" fmla="*/ 14236 h 28343"/>
              <a:gd name="connsiteX3" fmla="*/ 1423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230" y="0"/>
                </a:cubicBezTo>
                <a:cubicBezTo>
                  <a:pt x="22121" y="0"/>
                  <a:pt x="28330" y="6342"/>
                  <a:pt x="28330" y="14236"/>
                </a:cubicBezTo>
                <a:cubicBezTo>
                  <a:pt x="28330" y="22131"/>
                  <a:pt x="21991" y="28343"/>
                  <a:pt x="14230" y="28343"/>
                </a:cubicBezTo>
                <a:cubicBezTo>
                  <a:pt x="6468"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19" name="Freeform 418">
            <a:extLst>
              <a:ext uri="{FF2B5EF4-FFF2-40B4-BE49-F238E27FC236}">
                <a16:creationId xmlns:a16="http://schemas.microsoft.com/office/drawing/2014/main" id="{3EDE9C6D-C71A-64A6-6E23-6E3E2D8B447C}"/>
              </a:ext>
            </a:extLst>
          </p:cNvPr>
          <p:cNvSpPr/>
          <p:nvPr/>
        </p:nvSpPr>
        <p:spPr>
          <a:xfrm>
            <a:off x="6547429" y="1241902"/>
            <a:ext cx="28330" cy="28343"/>
          </a:xfrm>
          <a:custGeom>
            <a:avLst/>
            <a:gdLst>
              <a:gd name="connsiteX0" fmla="*/ 0 w 28330"/>
              <a:gd name="connsiteY0" fmla="*/ 14107 h 28343"/>
              <a:gd name="connsiteX1" fmla="*/ 14100 w 28330"/>
              <a:gd name="connsiteY1" fmla="*/ 0 h 28343"/>
              <a:gd name="connsiteX2" fmla="*/ 28330 w 28330"/>
              <a:gd name="connsiteY2" fmla="*/ 14107 h 28343"/>
              <a:gd name="connsiteX3" fmla="*/ 1410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100" y="0"/>
                </a:cubicBezTo>
                <a:cubicBezTo>
                  <a:pt x="21862" y="0"/>
                  <a:pt x="28330" y="6342"/>
                  <a:pt x="28330" y="14107"/>
                </a:cubicBezTo>
                <a:cubicBezTo>
                  <a:pt x="28330" y="21872"/>
                  <a:pt x="21991" y="28343"/>
                  <a:pt x="14100" y="28343"/>
                </a:cubicBezTo>
                <a:cubicBezTo>
                  <a:pt x="6209"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420" name="Freeform 419">
            <a:extLst>
              <a:ext uri="{FF2B5EF4-FFF2-40B4-BE49-F238E27FC236}">
                <a16:creationId xmlns:a16="http://schemas.microsoft.com/office/drawing/2014/main" id="{8230AFEF-FDE3-35CD-8DAA-4022503BD85A}"/>
              </a:ext>
            </a:extLst>
          </p:cNvPr>
          <p:cNvSpPr/>
          <p:nvPr/>
        </p:nvSpPr>
        <p:spPr>
          <a:xfrm>
            <a:off x="6547299" y="1296260"/>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21" name="Freeform 420">
            <a:extLst>
              <a:ext uri="{FF2B5EF4-FFF2-40B4-BE49-F238E27FC236}">
                <a16:creationId xmlns:a16="http://schemas.microsoft.com/office/drawing/2014/main" id="{80662EE3-7D02-9B4F-D12B-8D019A3970AC}"/>
              </a:ext>
            </a:extLst>
          </p:cNvPr>
          <p:cNvSpPr/>
          <p:nvPr/>
        </p:nvSpPr>
        <p:spPr>
          <a:xfrm>
            <a:off x="6547299" y="1351782"/>
            <a:ext cx="28459" cy="28343"/>
          </a:xfrm>
          <a:custGeom>
            <a:avLst/>
            <a:gdLst>
              <a:gd name="connsiteX0" fmla="*/ 0 w 28459"/>
              <a:gd name="connsiteY0" fmla="*/ 14236 h 28343"/>
              <a:gd name="connsiteX1" fmla="*/ 14230 w 28459"/>
              <a:gd name="connsiteY1" fmla="*/ 0 h 28343"/>
              <a:gd name="connsiteX2" fmla="*/ 28459 w 28459"/>
              <a:gd name="connsiteY2" fmla="*/ 14236 h 28343"/>
              <a:gd name="connsiteX3" fmla="*/ 14230 w 28459"/>
              <a:gd name="connsiteY3" fmla="*/ 28343 h 28343"/>
              <a:gd name="connsiteX4" fmla="*/ 0 w 28459"/>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59" h="28343">
                <a:moveTo>
                  <a:pt x="0" y="14236"/>
                </a:moveTo>
                <a:cubicBezTo>
                  <a:pt x="0" y="6342"/>
                  <a:pt x="6339" y="0"/>
                  <a:pt x="14230" y="0"/>
                </a:cubicBezTo>
                <a:cubicBezTo>
                  <a:pt x="22121" y="0"/>
                  <a:pt x="28459" y="6342"/>
                  <a:pt x="28459" y="14236"/>
                </a:cubicBezTo>
                <a:cubicBezTo>
                  <a:pt x="28459" y="22131"/>
                  <a:pt x="21991" y="28343"/>
                  <a:pt x="14230" y="28343"/>
                </a:cubicBezTo>
                <a:cubicBezTo>
                  <a:pt x="6468"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22" name="Freeform 421">
            <a:extLst>
              <a:ext uri="{FF2B5EF4-FFF2-40B4-BE49-F238E27FC236}">
                <a16:creationId xmlns:a16="http://schemas.microsoft.com/office/drawing/2014/main" id="{4CE615DD-D77E-6740-10B1-E6468568F70C}"/>
              </a:ext>
            </a:extLst>
          </p:cNvPr>
          <p:cNvSpPr/>
          <p:nvPr/>
        </p:nvSpPr>
        <p:spPr>
          <a:xfrm>
            <a:off x="6546782" y="1406268"/>
            <a:ext cx="28330" cy="28343"/>
          </a:xfrm>
          <a:custGeom>
            <a:avLst/>
            <a:gdLst>
              <a:gd name="connsiteX0" fmla="*/ 0 w 28330"/>
              <a:gd name="connsiteY0" fmla="*/ 14236 h 28343"/>
              <a:gd name="connsiteX1" fmla="*/ 14230 w 28330"/>
              <a:gd name="connsiteY1" fmla="*/ 0 h 28343"/>
              <a:gd name="connsiteX2" fmla="*/ 28330 w 28330"/>
              <a:gd name="connsiteY2" fmla="*/ 14236 h 28343"/>
              <a:gd name="connsiteX3" fmla="*/ 1423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230" y="0"/>
                </a:cubicBezTo>
                <a:cubicBezTo>
                  <a:pt x="22121" y="0"/>
                  <a:pt x="28330" y="6342"/>
                  <a:pt x="28330" y="14236"/>
                </a:cubicBezTo>
                <a:cubicBezTo>
                  <a:pt x="28330" y="22131"/>
                  <a:pt x="21991" y="28343"/>
                  <a:pt x="14230" y="28343"/>
                </a:cubicBezTo>
                <a:cubicBezTo>
                  <a:pt x="6468"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23" name="Freeform 422">
            <a:extLst>
              <a:ext uri="{FF2B5EF4-FFF2-40B4-BE49-F238E27FC236}">
                <a16:creationId xmlns:a16="http://schemas.microsoft.com/office/drawing/2014/main" id="{962BE428-0BB6-33BD-495D-220F259AD6E6}"/>
              </a:ext>
            </a:extLst>
          </p:cNvPr>
          <p:cNvSpPr/>
          <p:nvPr/>
        </p:nvSpPr>
        <p:spPr>
          <a:xfrm>
            <a:off x="6547040" y="1516924"/>
            <a:ext cx="28330" cy="28343"/>
          </a:xfrm>
          <a:custGeom>
            <a:avLst/>
            <a:gdLst>
              <a:gd name="connsiteX0" fmla="*/ 0 w 28330"/>
              <a:gd name="connsiteY0" fmla="*/ 14236 h 28343"/>
              <a:gd name="connsiteX1" fmla="*/ 14230 w 28330"/>
              <a:gd name="connsiteY1" fmla="*/ 0 h 28343"/>
              <a:gd name="connsiteX2" fmla="*/ 28330 w 28330"/>
              <a:gd name="connsiteY2" fmla="*/ 14236 h 28343"/>
              <a:gd name="connsiteX3" fmla="*/ 1423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230" y="0"/>
                </a:cubicBezTo>
                <a:cubicBezTo>
                  <a:pt x="22121" y="0"/>
                  <a:pt x="28330" y="6342"/>
                  <a:pt x="28330" y="14236"/>
                </a:cubicBezTo>
                <a:cubicBezTo>
                  <a:pt x="28330" y="22131"/>
                  <a:pt x="21991" y="28343"/>
                  <a:pt x="14230" y="28343"/>
                </a:cubicBezTo>
                <a:cubicBezTo>
                  <a:pt x="6468"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24" name="Freeform 423">
            <a:extLst>
              <a:ext uri="{FF2B5EF4-FFF2-40B4-BE49-F238E27FC236}">
                <a16:creationId xmlns:a16="http://schemas.microsoft.com/office/drawing/2014/main" id="{5A80B213-7DF5-46DB-8BDA-5D55DAC26E20}"/>
              </a:ext>
            </a:extLst>
          </p:cNvPr>
          <p:cNvSpPr/>
          <p:nvPr/>
        </p:nvSpPr>
        <p:spPr>
          <a:xfrm>
            <a:off x="6547040" y="1571281"/>
            <a:ext cx="28330" cy="28343"/>
          </a:xfrm>
          <a:custGeom>
            <a:avLst/>
            <a:gdLst>
              <a:gd name="connsiteX0" fmla="*/ 0 w 28330"/>
              <a:gd name="connsiteY0" fmla="*/ 14107 h 28343"/>
              <a:gd name="connsiteX1" fmla="*/ 14230 w 28330"/>
              <a:gd name="connsiteY1" fmla="*/ 0 h 28343"/>
              <a:gd name="connsiteX2" fmla="*/ 28330 w 28330"/>
              <a:gd name="connsiteY2" fmla="*/ 14107 h 28343"/>
              <a:gd name="connsiteX3" fmla="*/ 1423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230" y="0"/>
                </a:cubicBezTo>
                <a:cubicBezTo>
                  <a:pt x="22121" y="0"/>
                  <a:pt x="28330" y="6342"/>
                  <a:pt x="28330" y="14107"/>
                </a:cubicBezTo>
                <a:cubicBezTo>
                  <a:pt x="28330" y="21872"/>
                  <a:pt x="21991" y="28343"/>
                  <a:pt x="14230" y="28343"/>
                </a:cubicBezTo>
                <a:cubicBezTo>
                  <a:pt x="6468"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425" name="Freeform 424">
            <a:extLst>
              <a:ext uri="{FF2B5EF4-FFF2-40B4-BE49-F238E27FC236}">
                <a16:creationId xmlns:a16="http://schemas.microsoft.com/office/drawing/2014/main" id="{26C98982-7F59-C16B-A722-301264AD69DF}"/>
              </a:ext>
            </a:extLst>
          </p:cNvPr>
          <p:cNvSpPr/>
          <p:nvPr/>
        </p:nvSpPr>
        <p:spPr>
          <a:xfrm>
            <a:off x="6547429" y="1681031"/>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26" name="Freeform 425">
            <a:extLst>
              <a:ext uri="{FF2B5EF4-FFF2-40B4-BE49-F238E27FC236}">
                <a16:creationId xmlns:a16="http://schemas.microsoft.com/office/drawing/2014/main" id="{ED5C97BC-3FCD-B7C2-038F-FB439D04DB90}"/>
              </a:ext>
            </a:extLst>
          </p:cNvPr>
          <p:cNvSpPr/>
          <p:nvPr/>
        </p:nvSpPr>
        <p:spPr>
          <a:xfrm>
            <a:off x="6547040" y="1736812"/>
            <a:ext cx="28330" cy="28343"/>
          </a:xfrm>
          <a:custGeom>
            <a:avLst/>
            <a:gdLst>
              <a:gd name="connsiteX0" fmla="*/ 0 w 28330"/>
              <a:gd name="connsiteY0" fmla="*/ 14236 h 28343"/>
              <a:gd name="connsiteX1" fmla="*/ 14230 w 28330"/>
              <a:gd name="connsiteY1" fmla="*/ 0 h 28343"/>
              <a:gd name="connsiteX2" fmla="*/ 28330 w 28330"/>
              <a:gd name="connsiteY2" fmla="*/ 14236 h 28343"/>
              <a:gd name="connsiteX3" fmla="*/ 1423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230" y="0"/>
                </a:cubicBezTo>
                <a:cubicBezTo>
                  <a:pt x="22121" y="0"/>
                  <a:pt x="28330" y="6342"/>
                  <a:pt x="28330" y="14236"/>
                </a:cubicBezTo>
                <a:cubicBezTo>
                  <a:pt x="28330" y="22131"/>
                  <a:pt x="21991" y="28343"/>
                  <a:pt x="14230" y="28343"/>
                </a:cubicBezTo>
                <a:cubicBezTo>
                  <a:pt x="6468"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27" name="Freeform 426">
            <a:extLst>
              <a:ext uri="{FF2B5EF4-FFF2-40B4-BE49-F238E27FC236}">
                <a16:creationId xmlns:a16="http://schemas.microsoft.com/office/drawing/2014/main" id="{FEBD670A-6198-7B15-04A1-FA526BB522BC}"/>
              </a:ext>
            </a:extLst>
          </p:cNvPr>
          <p:cNvSpPr/>
          <p:nvPr/>
        </p:nvSpPr>
        <p:spPr>
          <a:xfrm>
            <a:off x="6547429" y="1791040"/>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28" name="Freeform 427">
            <a:extLst>
              <a:ext uri="{FF2B5EF4-FFF2-40B4-BE49-F238E27FC236}">
                <a16:creationId xmlns:a16="http://schemas.microsoft.com/office/drawing/2014/main" id="{E04F498D-D0C1-1EE3-E013-ADF6745DEA57}"/>
              </a:ext>
            </a:extLst>
          </p:cNvPr>
          <p:cNvSpPr/>
          <p:nvPr/>
        </p:nvSpPr>
        <p:spPr>
          <a:xfrm>
            <a:off x="6547040" y="1846950"/>
            <a:ext cx="28330" cy="28343"/>
          </a:xfrm>
          <a:custGeom>
            <a:avLst/>
            <a:gdLst>
              <a:gd name="connsiteX0" fmla="*/ 0 w 28330"/>
              <a:gd name="connsiteY0" fmla="*/ 14236 h 28343"/>
              <a:gd name="connsiteX1" fmla="*/ 14230 w 28330"/>
              <a:gd name="connsiteY1" fmla="*/ 0 h 28343"/>
              <a:gd name="connsiteX2" fmla="*/ 28330 w 28330"/>
              <a:gd name="connsiteY2" fmla="*/ 14236 h 28343"/>
              <a:gd name="connsiteX3" fmla="*/ 1423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230" y="0"/>
                </a:cubicBezTo>
                <a:cubicBezTo>
                  <a:pt x="22121" y="0"/>
                  <a:pt x="28330" y="6342"/>
                  <a:pt x="28330" y="14236"/>
                </a:cubicBezTo>
                <a:cubicBezTo>
                  <a:pt x="28330" y="22131"/>
                  <a:pt x="21991" y="28343"/>
                  <a:pt x="14230" y="28343"/>
                </a:cubicBezTo>
                <a:cubicBezTo>
                  <a:pt x="6468"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29" name="Freeform 428">
            <a:extLst>
              <a:ext uri="{FF2B5EF4-FFF2-40B4-BE49-F238E27FC236}">
                <a16:creationId xmlns:a16="http://schemas.microsoft.com/office/drawing/2014/main" id="{4753A834-2365-2F3F-5FB0-D6B01648879B}"/>
              </a:ext>
            </a:extLst>
          </p:cNvPr>
          <p:cNvSpPr/>
          <p:nvPr/>
        </p:nvSpPr>
        <p:spPr>
          <a:xfrm>
            <a:off x="6547040" y="1901954"/>
            <a:ext cx="28330" cy="28343"/>
          </a:xfrm>
          <a:custGeom>
            <a:avLst/>
            <a:gdLst>
              <a:gd name="connsiteX0" fmla="*/ 0 w 28330"/>
              <a:gd name="connsiteY0" fmla="*/ 14236 h 28343"/>
              <a:gd name="connsiteX1" fmla="*/ 14230 w 28330"/>
              <a:gd name="connsiteY1" fmla="*/ 0 h 28343"/>
              <a:gd name="connsiteX2" fmla="*/ 28330 w 28330"/>
              <a:gd name="connsiteY2" fmla="*/ 14236 h 28343"/>
              <a:gd name="connsiteX3" fmla="*/ 1423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230" y="0"/>
                </a:cubicBezTo>
                <a:cubicBezTo>
                  <a:pt x="22121" y="0"/>
                  <a:pt x="28330" y="6342"/>
                  <a:pt x="28330" y="14236"/>
                </a:cubicBezTo>
                <a:cubicBezTo>
                  <a:pt x="28330" y="22131"/>
                  <a:pt x="21991" y="28343"/>
                  <a:pt x="14230" y="28343"/>
                </a:cubicBezTo>
                <a:cubicBezTo>
                  <a:pt x="6468"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30" name="Freeform 429">
            <a:extLst>
              <a:ext uri="{FF2B5EF4-FFF2-40B4-BE49-F238E27FC236}">
                <a16:creationId xmlns:a16="http://schemas.microsoft.com/office/drawing/2014/main" id="{857E1779-BFC1-B5AA-6FC0-D8FF2A7C07B2}"/>
              </a:ext>
            </a:extLst>
          </p:cNvPr>
          <p:cNvSpPr/>
          <p:nvPr/>
        </p:nvSpPr>
        <p:spPr>
          <a:xfrm>
            <a:off x="6547558" y="1956312"/>
            <a:ext cx="28330" cy="28343"/>
          </a:xfrm>
          <a:custGeom>
            <a:avLst/>
            <a:gdLst>
              <a:gd name="connsiteX0" fmla="*/ 0 w 28330"/>
              <a:gd name="connsiteY0" fmla="*/ 14236 h 28343"/>
              <a:gd name="connsiteX1" fmla="*/ 14100 w 28330"/>
              <a:gd name="connsiteY1" fmla="*/ 0 h 28343"/>
              <a:gd name="connsiteX2" fmla="*/ 14230 w 28330"/>
              <a:gd name="connsiteY2" fmla="*/ 0 h 28343"/>
              <a:gd name="connsiteX3" fmla="*/ 28330 w 28330"/>
              <a:gd name="connsiteY3" fmla="*/ 14236 h 28343"/>
              <a:gd name="connsiteX4" fmla="*/ 14230 w 28330"/>
              <a:gd name="connsiteY4" fmla="*/ 28343 h 28343"/>
              <a:gd name="connsiteX5" fmla="*/ 14100 w 28330"/>
              <a:gd name="connsiteY5" fmla="*/ 28343 h 28343"/>
              <a:gd name="connsiteX6" fmla="*/ 0 w 28330"/>
              <a:gd name="connsiteY6" fmla="*/ 14236 h 28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330" h="28343">
                <a:moveTo>
                  <a:pt x="0" y="14236"/>
                </a:moveTo>
                <a:cubicBezTo>
                  <a:pt x="0" y="6342"/>
                  <a:pt x="6339" y="0"/>
                  <a:pt x="14100" y="0"/>
                </a:cubicBezTo>
                <a:lnTo>
                  <a:pt x="14230" y="0"/>
                </a:lnTo>
                <a:cubicBezTo>
                  <a:pt x="21992" y="0"/>
                  <a:pt x="28330" y="6342"/>
                  <a:pt x="28330" y="14236"/>
                </a:cubicBezTo>
                <a:cubicBezTo>
                  <a:pt x="28330" y="22131"/>
                  <a:pt x="21992" y="28343"/>
                  <a:pt x="14230" y="28343"/>
                </a:cubicBezTo>
                <a:lnTo>
                  <a:pt x="14100" y="28343"/>
                </a:lnTo>
                <a:cubicBezTo>
                  <a:pt x="633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31" name="Freeform 430">
            <a:extLst>
              <a:ext uri="{FF2B5EF4-FFF2-40B4-BE49-F238E27FC236}">
                <a16:creationId xmlns:a16="http://schemas.microsoft.com/office/drawing/2014/main" id="{7125DA07-C281-0E3C-6066-9DC0A4B5286E}"/>
              </a:ext>
            </a:extLst>
          </p:cNvPr>
          <p:cNvSpPr/>
          <p:nvPr/>
        </p:nvSpPr>
        <p:spPr>
          <a:xfrm>
            <a:off x="6547429" y="2010928"/>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32" name="Freeform 431">
            <a:extLst>
              <a:ext uri="{FF2B5EF4-FFF2-40B4-BE49-F238E27FC236}">
                <a16:creationId xmlns:a16="http://schemas.microsoft.com/office/drawing/2014/main" id="{6421917C-76DB-E8D6-35BA-D79920C97AC4}"/>
              </a:ext>
            </a:extLst>
          </p:cNvPr>
          <p:cNvSpPr/>
          <p:nvPr/>
        </p:nvSpPr>
        <p:spPr>
          <a:xfrm>
            <a:off x="6547040" y="2065544"/>
            <a:ext cx="28330" cy="28343"/>
          </a:xfrm>
          <a:custGeom>
            <a:avLst/>
            <a:gdLst>
              <a:gd name="connsiteX0" fmla="*/ 0 w 28330"/>
              <a:gd name="connsiteY0" fmla="*/ 14236 h 28343"/>
              <a:gd name="connsiteX1" fmla="*/ 14230 w 28330"/>
              <a:gd name="connsiteY1" fmla="*/ 0 h 28343"/>
              <a:gd name="connsiteX2" fmla="*/ 28330 w 28330"/>
              <a:gd name="connsiteY2" fmla="*/ 14236 h 28343"/>
              <a:gd name="connsiteX3" fmla="*/ 1423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230" y="0"/>
                </a:cubicBezTo>
                <a:cubicBezTo>
                  <a:pt x="22121" y="0"/>
                  <a:pt x="28330" y="6342"/>
                  <a:pt x="28330" y="14236"/>
                </a:cubicBezTo>
                <a:cubicBezTo>
                  <a:pt x="28330" y="22131"/>
                  <a:pt x="21991" y="28343"/>
                  <a:pt x="14230" y="28343"/>
                </a:cubicBezTo>
                <a:cubicBezTo>
                  <a:pt x="6468"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33" name="Freeform 432">
            <a:extLst>
              <a:ext uri="{FF2B5EF4-FFF2-40B4-BE49-F238E27FC236}">
                <a16:creationId xmlns:a16="http://schemas.microsoft.com/office/drawing/2014/main" id="{06C80878-D122-2974-E049-CA2C46BAF193}"/>
              </a:ext>
            </a:extLst>
          </p:cNvPr>
          <p:cNvSpPr/>
          <p:nvPr/>
        </p:nvSpPr>
        <p:spPr>
          <a:xfrm>
            <a:off x="6547040" y="2120678"/>
            <a:ext cx="28330" cy="28343"/>
          </a:xfrm>
          <a:custGeom>
            <a:avLst/>
            <a:gdLst>
              <a:gd name="connsiteX0" fmla="*/ 0 w 28330"/>
              <a:gd name="connsiteY0" fmla="*/ 14107 h 28343"/>
              <a:gd name="connsiteX1" fmla="*/ 14230 w 28330"/>
              <a:gd name="connsiteY1" fmla="*/ 0 h 28343"/>
              <a:gd name="connsiteX2" fmla="*/ 28330 w 28330"/>
              <a:gd name="connsiteY2" fmla="*/ 14107 h 28343"/>
              <a:gd name="connsiteX3" fmla="*/ 1423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230" y="0"/>
                </a:cubicBezTo>
                <a:cubicBezTo>
                  <a:pt x="22121" y="0"/>
                  <a:pt x="28330" y="6342"/>
                  <a:pt x="28330" y="14107"/>
                </a:cubicBezTo>
                <a:cubicBezTo>
                  <a:pt x="28330" y="21872"/>
                  <a:pt x="21991" y="28343"/>
                  <a:pt x="14230" y="28343"/>
                </a:cubicBezTo>
                <a:cubicBezTo>
                  <a:pt x="6468"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434" name="Freeform 433">
            <a:extLst>
              <a:ext uri="{FF2B5EF4-FFF2-40B4-BE49-F238E27FC236}">
                <a16:creationId xmlns:a16="http://schemas.microsoft.com/office/drawing/2014/main" id="{5B4D152F-7045-1084-1DD9-F794BA078F5D}"/>
              </a:ext>
            </a:extLst>
          </p:cNvPr>
          <p:cNvSpPr/>
          <p:nvPr/>
        </p:nvSpPr>
        <p:spPr>
          <a:xfrm>
            <a:off x="6546911" y="2174905"/>
            <a:ext cx="28329" cy="28343"/>
          </a:xfrm>
          <a:custGeom>
            <a:avLst/>
            <a:gdLst>
              <a:gd name="connsiteX0" fmla="*/ 0 w 28329"/>
              <a:gd name="connsiteY0" fmla="*/ 14236 h 28343"/>
              <a:gd name="connsiteX1" fmla="*/ 14230 w 28329"/>
              <a:gd name="connsiteY1" fmla="*/ 0 h 28343"/>
              <a:gd name="connsiteX2" fmla="*/ 28330 w 28329"/>
              <a:gd name="connsiteY2" fmla="*/ 14236 h 28343"/>
              <a:gd name="connsiteX3" fmla="*/ 14230 w 28329"/>
              <a:gd name="connsiteY3" fmla="*/ 28343 h 28343"/>
              <a:gd name="connsiteX4" fmla="*/ 0 w 28329"/>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29" h="28343">
                <a:moveTo>
                  <a:pt x="0" y="14236"/>
                </a:moveTo>
                <a:cubicBezTo>
                  <a:pt x="0" y="6342"/>
                  <a:pt x="6339" y="0"/>
                  <a:pt x="14230" y="0"/>
                </a:cubicBezTo>
                <a:cubicBezTo>
                  <a:pt x="22121" y="0"/>
                  <a:pt x="28330" y="6342"/>
                  <a:pt x="28330" y="14236"/>
                </a:cubicBezTo>
                <a:cubicBezTo>
                  <a:pt x="28330" y="22131"/>
                  <a:pt x="21991" y="28343"/>
                  <a:pt x="14230" y="28343"/>
                </a:cubicBezTo>
                <a:cubicBezTo>
                  <a:pt x="6468"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35" name="Freeform 434">
            <a:extLst>
              <a:ext uri="{FF2B5EF4-FFF2-40B4-BE49-F238E27FC236}">
                <a16:creationId xmlns:a16="http://schemas.microsoft.com/office/drawing/2014/main" id="{721E82C6-53D1-6FA1-65C8-D9B7EF1CD230}"/>
              </a:ext>
            </a:extLst>
          </p:cNvPr>
          <p:cNvSpPr/>
          <p:nvPr/>
        </p:nvSpPr>
        <p:spPr>
          <a:xfrm>
            <a:off x="6546911" y="2230169"/>
            <a:ext cx="28329" cy="28343"/>
          </a:xfrm>
          <a:custGeom>
            <a:avLst/>
            <a:gdLst>
              <a:gd name="connsiteX0" fmla="*/ 0 w 28329"/>
              <a:gd name="connsiteY0" fmla="*/ 14107 h 28343"/>
              <a:gd name="connsiteX1" fmla="*/ 14230 w 28329"/>
              <a:gd name="connsiteY1" fmla="*/ 0 h 28343"/>
              <a:gd name="connsiteX2" fmla="*/ 28330 w 28329"/>
              <a:gd name="connsiteY2" fmla="*/ 14107 h 28343"/>
              <a:gd name="connsiteX3" fmla="*/ 14230 w 28329"/>
              <a:gd name="connsiteY3" fmla="*/ 28343 h 28343"/>
              <a:gd name="connsiteX4" fmla="*/ 0 w 28329"/>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29" h="28343">
                <a:moveTo>
                  <a:pt x="0" y="14107"/>
                </a:moveTo>
                <a:cubicBezTo>
                  <a:pt x="0" y="6342"/>
                  <a:pt x="6339" y="0"/>
                  <a:pt x="14230" y="0"/>
                </a:cubicBezTo>
                <a:cubicBezTo>
                  <a:pt x="22121" y="0"/>
                  <a:pt x="28330" y="6342"/>
                  <a:pt x="28330" y="14107"/>
                </a:cubicBezTo>
                <a:cubicBezTo>
                  <a:pt x="28330" y="21872"/>
                  <a:pt x="21991" y="28343"/>
                  <a:pt x="14230" y="28343"/>
                </a:cubicBezTo>
                <a:cubicBezTo>
                  <a:pt x="6468"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436" name="Freeform 435">
            <a:extLst>
              <a:ext uri="{FF2B5EF4-FFF2-40B4-BE49-F238E27FC236}">
                <a16:creationId xmlns:a16="http://schemas.microsoft.com/office/drawing/2014/main" id="{986B76CD-2B70-2CFD-714E-A3A74E5D7141}"/>
              </a:ext>
            </a:extLst>
          </p:cNvPr>
          <p:cNvSpPr/>
          <p:nvPr/>
        </p:nvSpPr>
        <p:spPr>
          <a:xfrm>
            <a:off x="6546652" y="2285302"/>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37" name="Freeform 436">
            <a:extLst>
              <a:ext uri="{FF2B5EF4-FFF2-40B4-BE49-F238E27FC236}">
                <a16:creationId xmlns:a16="http://schemas.microsoft.com/office/drawing/2014/main" id="{2350A00A-4B33-4C0E-48DF-145FCF829F53}"/>
              </a:ext>
            </a:extLst>
          </p:cNvPr>
          <p:cNvSpPr/>
          <p:nvPr/>
        </p:nvSpPr>
        <p:spPr>
          <a:xfrm>
            <a:off x="6547040" y="2340177"/>
            <a:ext cx="28330" cy="28343"/>
          </a:xfrm>
          <a:custGeom>
            <a:avLst/>
            <a:gdLst>
              <a:gd name="connsiteX0" fmla="*/ 0 w 28330"/>
              <a:gd name="connsiteY0" fmla="*/ 14107 h 28343"/>
              <a:gd name="connsiteX1" fmla="*/ 14230 w 28330"/>
              <a:gd name="connsiteY1" fmla="*/ 0 h 28343"/>
              <a:gd name="connsiteX2" fmla="*/ 28330 w 28330"/>
              <a:gd name="connsiteY2" fmla="*/ 14107 h 28343"/>
              <a:gd name="connsiteX3" fmla="*/ 1423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230" y="0"/>
                </a:cubicBezTo>
                <a:cubicBezTo>
                  <a:pt x="22121" y="0"/>
                  <a:pt x="28330" y="6342"/>
                  <a:pt x="28330" y="14107"/>
                </a:cubicBezTo>
                <a:cubicBezTo>
                  <a:pt x="28330" y="21872"/>
                  <a:pt x="21991" y="28343"/>
                  <a:pt x="14230" y="28343"/>
                </a:cubicBezTo>
                <a:cubicBezTo>
                  <a:pt x="6468"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438" name="Freeform 437">
            <a:extLst>
              <a:ext uri="{FF2B5EF4-FFF2-40B4-BE49-F238E27FC236}">
                <a16:creationId xmlns:a16="http://schemas.microsoft.com/office/drawing/2014/main" id="{3F9A8FCE-956B-425F-10F7-D00724E59BED}"/>
              </a:ext>
            </a:extLst>
          </p:cNvPr>
          <p:cNvSpPr/>
          <p:nvPr/>
        </p:nvSpPr>
        <p:spPr>
          <a:xfrm>
            <a:off x="6547429" y="2395699"/>
            <a:ext cx="28330" cy="28472"/>
          </a:xfrm>
          <a:custGeom>
            <a:avLst/>
            <a:gdLst>
              <a:gd name="connsiteX0" fmla="*/ 0 w 28330"/>
              <a:gd name="connsiteY0" fmla="*/ 14236 h 28472"/>
              <a:gd name="connsiteX1" fmla="*/ 14100 w 28330"/>
              <a:gd name="connsiteY1" fmla="*/ 0 h 28472"/>
              <a:gd name="connsiteX2" fmla="*/ 28330 w 28330"/>
              <a:gd name="connsiteY2" fmla="*/ 14236 h 28472"/>
              <a:gd name="connsiteX3" fmla="*/ 14100 w 28330"/>
              <a:gd name="connsiteY3" fmla="*/ 28473 h 28472"/>
              <a:gd name="connsiteX4" fmla="*/ 0 w 28330"/>
              <a:gd name="connsiteY4" fmla="*/ 14236 h 28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472">
                <a:moveTo>
                  <a:pt x="0" y="14236"/>
                </a:moveTo>
                <a:cubicBezTo>
                  <a:pt x="0" y="6342"/>
                  <a:pt x="6339" y="0"/>
                  <a:pt x="14100" y="0"/>
                </a:cubicBezTo>
                <a:cubicBezTo>
                  <a:pt x="21862" y="0"/>
                  <a:pt x="28330" y="6342"/>
                  <a:pt x="28330" y="14236"/>
                </a:cubicBezTo>
                <a:cubicBezTo>
                  <a:pt x="28330" y="22131"/>
                  <a:pt x="21991" y="28473"/>
                  <a:pt x="14100" y="28473"/>
                </a:cubicBezTo>
                <a:cubicBezTo>
                  <a:pt x="6209" y="2847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39" name="Freeform 438">
            <a:extLst>
              <a:ext uri="{FF2B5EF4-FFF2-40B4-BE49-F238E27FC236}">
                <a16:creationId xmlns:a16="http://schemas.microsoft.com/office/drawing/2014/main" id="{55DB1F17-F00B-6321-2E03-54385756EB4B}"/>
              </a:ext>
            </a:extLst>
          </p:cNvPr>
          <p:cNvSpPr/>
          <p:nvPr/>
        </p:nvSpPr>
        <p:spPr>
          <a:xfrm>
            <a:off x="6547429" y="2450445"/>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40" name="Freeform 439">
            <a:extLst>
              <a:ext uri="{FF2B5EF4-FFF2-40B4-BE49-F238E27FC236}">
                <a16:creationId xmlns:a16="http://schemas.microsoft.com/office/drawing/2014/main" id="{DE3D6124-D9D0-65A2-6FFB-23A3D22B2375}"/>
              </a:ext>
            </a:extLst>
          </p:cNvPr>
          <p:cNvSpPr/>
          <p:nvPr/>
        </p:nvSpPr>
        <p:spPr>
          <a:xfrm>
            <a:off x="6547429" y="2505190"/>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41" name="Freeform 440">
            <a:extLst>
              <a:ext uri="{FF2B5EF4-FFF2-40B4-BE49-F238E27FC236}">
                <a16:creationId xmlns:a16="http://schemas.microsoft.com/office/drawing/2014/main" id="{6BD19DD7-3419-E411-905A-76E5962BFB76}"/>
              </a:ext>
            </a:extLst>
          </p:cNvPr>
          <p:cNvSpPr/>
          <p:nvPr/>
        </p:nvSpPr>
        <p:spPr>
          <a:xfrm>
            <a:off x="6547429" y="2559936"/>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42" name="Freeform 441">
            <a:extLst>
              <a:ext uri="{FF2B5EF4-FFF2-40B4-BE49-F238E27FC236}">
                <a16:creationId xmlns:a16="http://schemas.microsoft.com/office/drawing/2014/main" id="{EE2EA7F2-6582-C805-2E18-93EA82A5E8FF}"/>
              </a:ext>
            </a:extLst>
          </p:cNvPr>
          <p:cNvSpPr/>
          <p:nvPr/>
        </p:nvSpPr>
        <p:spPr>
          <a:xfrm>
            <a:off x="6547429" y="2614681"/>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43" name="Freeform 442">
            <a:extLst>
              <a:ext uri="{FF2B5EF4-FFF2-40B4-BE49-F238E27FC236}">
                <a16:creationId xmlns:a16="http://schemas.microsoft.com/office/drawing/2014/main" id="{7274790D-C50C-BA44-1BE4-BF1B883BAE91}"/>
              </a:ext>
            </a:extLst>
          </p:cNvPr>
          <p:cNvSpPr/>
          <p:nvPr/>
        </p:nvSpPr>
        <p:spPr>
          <a:xfrm>
            <a:off x="7363567" y="2614681"/>
            <a:ext cx="28330" cy="28343"/>
          </a:xfrm>
          <a:custGeom>
            <a:avLst/>
            <a:gdLst>
              <a:gd name="connsiteX0" fmla="*/ 0 w 28330"/>
              <a:gd name="connsiteY0" fmla="*/ 14236 h 28343"/>
              <a:gd name="connsiteX1" fmla="*/ 14229 w 28330"/>
              <a:gd name="connsiteY1" fmla="*/ 0 h 28343"/>
              <a:gd name="connsiteX2" fmla="*/ 28330 w 28330"/>
              <a:gd name="connsiteY2" fmla="*/ 14236 h 28343"/>
              <a:gd name="connsiteX3" fmla="*/ 14229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229" y="0"/>
                </a:cubicBezTo>
                <a:cubicBezTo>
                  <a:pt x="22121" y="0"/>
                  <a:pt x="28330" y="6342"/>
                  <a:pt x="28330" y="14236"/>
                </a:cubicBezTo>
                <a:cubicBezTo>
                  <a:pt x="28330" y="22131"/>
                  <a:pt x="21991" y="28343"/>
                  <a:pt x="14229" y="28343"/>
                </a:cubicBezTo>
                <a:cubicBezTo>
                  <a:pt x="6468" y="28343"/>
                  <a:pt x="0" y="22002"/>
                  <a:pt x="0" y="14236"/>
                </a:cubicBezTo>
                <a:close/>
              </a:path>
            </a:pathLst>
          </a:custGeom>
          <a:solidFill>
            <a:srgbClr val="C6573B"/>
          </a:solidFill>
          <a:ln w="12934" cap="flat">
            <a:noFill/>
            <a:prstDash val="solid"/>
            <a:miter/>
          </a:ln>
        </p:spPr>
        <p:txBody>
          <a:bodyPr rtlCol="0" anchor="ctr"/>
          <a:lstStyle/>
          <a:p>
            <a:endParaRPr lang="en-GB" noProof="0" dirty="0"/>
          </a:p>
        </p:txBody>
      </p:sp>
      <p:sp>
        <p:nvSpPr>
          <p:cNvPr id="444" name="Freeform 443">
            <a:extLst>
              <a:ext uri="{FF2B5EF4-FFF2-40B4-BE49-F238E27FC236}">
                <a16:creationId xmlns:a16="http://schemas.microsoft.com/office/drawing/2014/main" id="{FD0AE168-E617-2329-E448-DFCD249D9745}"/>
              </a:ext>
            </a:extLst>
          </p:cNvPr>
          <p:cNvSpPr/>
          <p:nvPr/>
        </p:nvSpPr>
        <p:spPr>
          <a:xfrm>
            <a:off x="6547429" y="2669427"/>
            <a:ext cx="28330" cy="28343"/>
          </a:xfrm>
          <a:custGeom>
            <a:avLst/>
            <a:gdLst>
              <a:gd name="connsiteX0" fmla="*/ 0 w 28330"/>
              <a:gd name="connsiteY0" fmla="*/ 14107 h 28343"/>
              <a:gd name="connsiteX1" fmla="*/ 14100 w 28330"/>
              <a:gd name="connsiteY1" fmla="*/ 0 h 28343"/>
              <a:gd name="connsiteX2" fmla="*/ 28330 w 28330"/>
              <a:gd name="connsiteY2" fmla="*/ 14107 h 28343"/>
              <a:gd name="connsiteX3" fmla="*/ 1410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100" y="0"/>
                </a:cubicBezTo>
                <a:cubicBezTo>
                  <a:pt x="21862" y="0"/>
                  <a:pt x="28330" y="6342"/>
                  <a:pt x="28330" y="14107"/>
                </a:cubicBezTo>
                <a:cubicBezTo>
                  <a:pt x="28330" y="21872"/>
                  <a:pt x="21991" y="28343"/>
                  <a:pt x="14100" y="28343"/>
                </a:cubicBezTo>
                <a:cubicBezTo>
                  <a:pt x="6209"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445" name="Freeform 444">
            <a:extLst>
              <a:ext uri="{FF2B5EF4-FFF2-40B4-BE49-F238E27FC236}">
                <a16:creationId xmlns:a16="http://schemas.microsoft.com/office/drawing/2014/main" id="{F7F127C7-9C09-AA29-2400-084AA3FABBC3}"/>
              </a:ext>
            </a:extLst>
          </p:cNvPr>
          <p:cNvSpPr/>
          <p:nvPr/>
        </p:nvSpPr>
        <p:spPr>
          <a:xfrm>
            <a:off x="7317515" y="2669427"/>
            <a:ext cx="28459" cy="28343"/>
          </a:xfrm>
          <a:custGeom>
            <a:avLst/>
            <a:gdLst>
              <a:gd name="connsiteX0" fmla="*/ 0 w 28459"/>
              <a:gd name="connsiteY0" fmla="*/ 14107 h 28343"/>
              <a:gd name="connsiteX1" fmla="*/ 14229 w 28459"/>
              <a:gd name="connsiteY1" fmla="*/ 0 h 28343"/>
              <a:gd name="connsiteX2" fmla="*/ 28459 w 28459"/>
              <a:gd name="connsiteY2" fmla="*/ 14107 h 28343"/>
              <a:gd name="connsiteX3" fmla="*/ 14229 w 28459"/>
              <a:gd name="connsiteY3" fmla="*/ 28343 h 28343"/>
              <a:gd name="connsiteX4" fmla="*/ 0 w 28459"/>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59" h="28343">
                <a:moveTo>
                  <a:pt x="0" y="14107"/>
                </a:moveTo>
                <a:cubicBezTo>
                  <a:pt x="0" y="6342"/>
                  <a:pt x="6468" y="0"/>
                  <a:pt x="14229" y="0"/>
                </a:cubicBezTo>
                <a:cubicBezTo>
                  <a:pt x="21991" y="0"/>
                  <a:pt x="28459" y="6342"/>
                  <a:pt x="28459" y="14107"/>
                </a:cubicBezTo>
                <a:cubicBezTo>
                  <a:pt x="28459" y="21872"/>
                  <a:pt x="22121" y="28343"/>
                  <a:pt x="14229" y="28343"/>
                </a:cubicBezTo>
                <a:cubicBezTo>
                  <a:pt x="6339"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446" name="Freeform 445">
            <a:extLst>
              <a:ext uri="{FF2B5EF4-FFF2-40B4-BE49-F238E27FC236}">
                <a16:creationId xmlns:a16="http://schemas.microsoft.com/office/drawing/2014/main" id="{806488DB-9DA6-2089-1440-C8E7A44E0C88}"/>
              </a:ext>
            </a:extLst>
          </p:cNvPr>
          <p:cNvSpPr/>
          <p:nvPr/>
        </p:nvSpPr>
        <p:spPr>
          <a:xfrm>
            <a:off x="7559937" y="2562007"/>
            <a:ext cx="28330" cy="28343"/>
          </a:xfrm>
          <a:custGeom>
            <a:avLst/>
            <a:gdLst>
              <a:gd name="connsiteX0" fmla="*/ 0 w 28330"/>
              <a:gd name="connsiteY0" fmla="*/ 14107 h 28343"/>
              <a:gd name="connsiteX1" fmla="*/ 14230 w 28330"/>
              <a:gd name="connsiteY1" fmla="*/ 0 h 28343"/>
              <a:gd name="connsiteX2" fmla="*/ 28330 w 28330"/>
              <a:gd name="connsiteY2" fmla="*/ 14107 h 28343"/>
              <a:gd name="connsiteX3" fmla="*/ 1423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230" y="0"/>
                </a:cubicBezTo>
                <a:cubicBezTo>
                  <a:pt x="22121" y="0"/>
                  <a:pt x="28330" y="6342"/>
                  <a:pt x="28330" y="14107"/>
                </a:cubicBezTo>
                <a:cubicBezTo>
                  <a:pt x="28330" y="21872"/>
                  <a:pt x="21991" y="28343"/>
                  <a:pt x="14230" y="28343"/>
                </a:cubicBezTo>
                <a:cubicBezTo>
                  <a:pt x="6468"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447" name="Freeform 446">
            <a:extLst>
              <a:ext uri="{FF2B5EF4-FFF2-40B4-BE49-F238E27FC236}">
                <a16:creationId xmlns:a16="http://schemas.microsoft.com/office/drawing/2014/main" id="{243269C6-4C53-F1E1-82A6-533FAFCAA135}"/>
              </a:ext>
            </a:extLst>
          </p:cNvPr>
          <p:cNvSpPr/>
          <p:nvPr/>
        </p:nvSpPr>
        <p:spPr>
          <a:xfrm>
            <a:off x="7452309" y="2507002"/>
            <a:ext cx="28330" cy="28343"/>
          </a:xfrm>
          <a:custGeom>
            <a:avLst/>
            <a:gdLst>
              <a:gd name="connsiteX0" fmla="*/ 0 w 28330"/>
              <a:gd name="connsiteY0" fmla="*/ 14107 h 28343"/>
              <a:gd name="connsiteX1" fmla="*/ 14230 w 28330"/>
              <a:gd name="connsiteY1" fmla="*/ 0 h 28343"/>
              <a:gd name="connsiteX2" fmla="*/ 28330 w 28330"/>
              <a:gd name="connsiteY2" fmla="*/ 14107 h 28343"/>
              <a:gd name="connsiteX3" fmla="*/ 1423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230" y="0"/>
                </a:cubicBezTo>
                <a:cubicBezTo>
                  <a:pt x="22121" y="0"/>
                  <a:pt x="28330" y="6342"/>
                  <a:pt x="28330" y="14107"/>
                </a:cubicBezTo>
                <a:cubicBezTo>
                  <a:pt x="28330" y="21872"/>
                  <a:pt x="21992" y="28343"/>
                  <a:pt x="14230" y="28343"/>
                </a:cubicBezTo>
                <a:cubicBezTo>
                  <a:pt x="6468"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448" name="Freeform 447">
            <a:extLst>
              <a:ext uri="{FF2B5EF4-FFF2-40B4-BE49-F238E27FC236}">
                <a16:creationId xmlns:a16="http://schemas.microsoft.com/office/drawing/2014/main" id="{34C1DE95-2453-95B0-BE2C-DA1A133CC731}"/>
              </a:ext>
            </a:extLst>
          </p:cNvPr>
          <p:cNvSpPr/>
          <p:nvPr/>
        </p:nvSpPr>
        <p:spPr>
          <a:xfrm>
            <a:off x="7806629" y="2451480"/>
            <a:ext cx="28330" cy="28472"/>
          </a:xfrm>
          <a:custGeom>
            <a:avLst/>
            <a:gdLst>
              <a:gd name="connsiteX0" fmla="*/ 0 w 28330"/>
              <a:gd name="connsiteY0" fmla="*/ 14236 h 28472"/>
              <a:gd name="connsiteX1" fmla="*/ 14100 w 28330"/>
              <a:gd name="connsiteY1" fmla="*/ 0 h 28472"/>
              <a:gd name="connsiteX2" fmla="*/ 28330 w 28330"/>
              <a:gd name="connsiteY2" fmla="*/ 14236 h 28472"/>
              <a:gd name="connsiteX3" fmla="*/ 14100 w 28330"/>
              <a:gd name="connsiteY3" fmla="*/ 28473 h 28472"/>
              <a:gd name="connsiteX4" fmla="*/ 0 w 28330"/>
              <a:gd name="connsiteY4" fmla="*/ 14236 h 28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472">
                <a:moveTo>
                  <a:pt x="0" y="14236"/>
                </a:moveTo>
                <a:cubicBezTo>
                  <a:pt x="0" y="6342"/>
                  <a:pt x="6339" y="0"/>
                  <a:pt x="14100" y="0"/>
                </a:cubicBezTo>
                <a:cubicBezTo>
                  <a:pt x="21862" y="0"/>
                  <a:pt x="28330" y="6342"/>
                  <a:pt x="28330" y="14236"/>
                </a:cubicBezTo>
                <a:cubicBezTo>
                  <a:pt x="28330" y="22131"/>
                  <a:pt x="21991" y="28473"/>
                  <a:pt x="14100" y="28473"/>
                </a:cubicBezTo>
                <a:cubicBezTo>
                  <a:pt x="6209" y="28473"/>
                  <a:pt x="0" y="22131"/>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49" name="Freeform 448">
            <a:extLst>
              <a:ext uri="{FF2B5EF4-FFF2-40B4-BE49-F238E27FC236}">
                <a16:creationId xmlns:a16="http://schemas.microsoft.com/office/drawing/2014/main" id="{35DA0250-E9B3-9096-CC96-2134AC42F355}"/>
              </a:ext>
            </a:extLst>
          </p:cNvPr>
          <p:cNvSpPr/>
          <p:nvPr/>
        </p:nvSpPr>
        <p:spPr>
          <a:xfrm>
            <a:off x="7527855" y="2397123"/>
            <a:ext cx="28330" cy="28343"/>
          </a:xfrm>
          <a:custGeom>
            <a:avLst/>
            <a:gdLst>
              <a:gd name="connsiteX0" fmla="*/ 0 w 28330"/>
              <a:gd name="connsiteY0" fmla="*/ 14107 h 28343"/>
              <a:gd name="connsiteX1" fmla="*/ 14230 w 28330"/>
              <a:gd name="connsiteY1" fmla="*/ 0 h 28343"/>
              <a:gd name="connsiteX2" fmla="*/ 28330 w 28330"/>
              <a:gd name="connsiteY2" fmla="*/ 14107 h 28343"/>
              <a:gd name="connsiteX3" fmla="*/ 1423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230" y="0"/>
                </a:cubicBezTo>
                <a:cubicBezTo>
                  <a:pt x="22121" y="0"/>
                  <a:pt x="28330" y="6342"/>
                  <a:pt x="28330" y="14107"/>
                </a:cubicBezTo>
                <a:cubicBezTo>
                  <a:pt x="28330" y="21872"/>
                  <a:pt x="21992" y="28343"/>
                  <a:pt x="14230" y="28343"/>
                </a:cubicBezTo>
                <a:cubicBezTo>
                  <a:pt x="6468"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450" name="Freeform 449">
            <a:extLst>
              <a:ext uri="{FF2B5EF4-FFF2-40B4-BE49-F238E27FC236}">
                <a16:creationId xmlns:a16="http://schemas.microsoft.com/office/drawing/2014/main" id="{FDB8467B-9691-152E-3304-EF2F811F6F7C}"/>
              </a:ext>
            </a:extLst>
          </p:cNvPr>
          <p:cNvSpPr/>
          <p:nvPr/>
        </p:nvSpPr>
        <p:spPr>
          <a:xfrm>
            <a:off x="7518541" y="2341601"/>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2"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51" name="Freeform 450">
            <a:extLst>
              <a:ext uri="{FF2B5EF4-FFF2-40B4-BE49-F238E27FC236}">
                <a16:creationId xmlns:a16="http://schemas.microsoft.com/office/drawing/2014/main" id="{6AA620C1-27BC-721D-21CD-1B7F581AE170}"/>
              </a:ext>
            </a:extLst>
          </p:cNvPr>
          <p:cNvSpPr/>
          <p:nvPr/>
        </p:nvSpPr>
        <p:spPr>
          <a:xfrm>
            <a:off x="7527467" y="2232239"/>
            <a:ext cx="28330" cy="28343"/>
          </a:xfrm>
          <a:custGeom>
            <a:avLst/>
            <a:gdLst>
              <a:gd name="connsiteX0" fmla="*/ 0 w 28330"/>
              <a:gd name="connsiteY0" fmla="*/ 14107 h 28343"/>
              <a:gd name="connsiteX1" fmla="*/ 14100 w 28330"/>
              <a:gd name="connsiteY1" fmla="*/ 0 h 28343"/>
              <a:gd name="connsiteX2" fmla="*/ 28330 w 28330"/>
              <a:gd name="connsiteY2" fmla="*/ 14107 h 28343"/>
              <a:gd name="connsiteX3" fmla="*/ 1410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100" y="0"/>
                </a:cubicBezTo>
                <a:cubicBezTo>
                  <a:pt x="21862" y="0"/>
                  <a:pt x="28330" y="6342"/>
                  <a:pt x="28330" y="14107"/>
                </a:cubicBezTo>
                <a:cubicBezTo>
                  <a:pt x="28330" y="21872"/>
                  <a:pt x="21992" y="28343"/>
                  <a:pt x="14100" y="28343"/>
                </a:cubicBezTo>
                <a:cubicBezTo>
                  <a:pt x="6209"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452" name="Freeform 451">
            <a:extLst>
              <a:ext uri="{FF2B5EF4-FFF2-40B4-BE49-F238E27FC236}">
                <a16:creationId xmlns:a16="http://schemas.microsoft.com/office/drawing/2014/main" id="{E188A1B0-6896-46FC-6398-09DF4B5C2BA5}"/>
              </a:ext>
            </a:extLst>
          </p:cNvPr>
          <p:cNvSpPr/>
          <p:nvPr/>
        </p:nvSpPr>
        <p:spPr>
          <a:xfrm>
            <a:off x="7571450" y="2123784"/>
            <a:ext cx="28330" cy="28343"/>
          </a:xfrm>
          <a:custGeom>
            <a:avLst/>
            <a:gdLst>
              <a:gd name="connsiteX0" fmla="*/ 0 w 28330"/>
              <a:gd name="connsiteY0" fmla="*/ 14107 h 28343"/>
              <a:gd name="connsiteX1" fmla="*/ 14230 w 28330"/>
              <a:gd name="connsiteY1" fmla="*/ 0 h 28343"/>
              <a:gd name="connsiteX2" fmla="*/ 28330 w 28330"/>
              <a:gd name="connsiteY2" fmla="*/ 14107 h 28343"/>
              <a:gd name="connsiteX3" fmla="*/ 1423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230" y="0"/>
                </a:cubicBezTo>
                <a:cubicBezTo>
                  <a:pt x="22121" y="0"/>
                  <a:pt x="28330" y="6342"/>
                  <a:pt x="28330" y="14107"/>
                </a:cubicBezTo>
                <a:cubicBezTo>
                  <a:pt x="28330" y="21872"/>
                  <a:pt x="21992" y="28343"/>
                  <a:pt x="14230" y="28343"/>
                </a:cubicBezTo>
                <a:cubicBezTo>
                  <a:pt x="6468"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453" name="Freeform 452">
            <a:extLst>
              <a:ext uri="{FF2B5EF4-FFF2-40B4-BE49-F238E27FC236}">
                <a16:creationId xmlns:a16="http://schemas.microsoft.com/office/drawing/2014/main" id="{67C0AA78-D6B3-47CF-2D75-26FB7FD05F21}"/>
              </a:ext>
            </a:extLst>
          </p:cNvPr>
          <p:cNvSpPr/>
          <p:nvPr/>
        </p:nvSpPr>
        <p:spPr>
          <a:xfrm>
            <a:off x="7574425" y="2067744"/>
            <a:ext cx="28330" cy="28343"/>
          </a:xfrm>
          <a:custGeom>
            <a:avLst/>
            <a:gdLst>
              <a:gd name="connsiteX0" fmla="*/ 0 w 28330"/>
              <a:gd name="connsiteY0" fmla="*/ 14236 h 28343"/>
              <a:gd name="connsiteX1" fmla="*/ 14230 w 28330"/>
              <a:gd name="connsiteY1" fmla="*/ 0 h 28343"/>
              <a:gd name="connsiteX2" fmla="*/ 28330 w 28330"/>
              <a:gd name="connsiteY2" fmla="*/ 14236 h 28343"/>
              <a:gd name="connsiteX3" fmla="*/ 1423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230" y="0"/>
                </a:cubicBezTo>
                <a:cubicBezTo>
                  <a:pt x="22121" y="0"/>
                  <a:pt x="28330" y="6342"/>
                  <a:pt x="28330" y="14236"/>
                </a:cubicBezTo>
                <a:cubicBezTo>
                  <a:pt x="28330" y="22131"/>
                  <a:pt x="21992" y="28343"/>
                  <a:pt x="14230" y="28343"/>
                </a:cubicBezTo>
                <a:cubicBezTo>
                  <a:pt x="6468"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54" name="Freeform 453">
            <a:extLst>
              <a:ext uri="{FF2B5EF4-FFF2-40B4-BE49-F238E27FC236}">
                <a16:creationId xmlns:a16="http://schemas.microsoft.com/office/drawing/2014/main" id="{EF905EB1-7689-B917-829D-B78EB5092502}"/>
              </a:ext>
            </a:extLst>
          </p:cNvPr>
          <p:cNvSpPr/>
          <p:nvPr/>
        </p:nvSpPr>
        <p:spPr>
          <a:xfrm>
            <a:off x="7607542" y="2011834"/>
            <a:ext cx="28459" cy="28343"/>
          </a:xfrm>
          <a:custGeom>
            <a:avLst/>
            <a:gdLst>
              <a:gd name="connsiteX0" fmla="*/ 0 w 28459"/>
              <a:gd name="connsiteY0" fmla="*/ 14236 h 28343"/>
              <a:gd name="connsiteX1" fmla="*/ 14230 w 28459"/>
              <a:gd name="connsiteY1" fmla="*/ 0 h 28343"/>
              <a:gd name="connsiteX2" fmla="*/ 28460 w 28459"/>
              <a:gd name="connsiteY2" fmla="*/ 14236 h 28343"/>
              <a:gd name="connsiteX3" fmla="*/ 14230 w 28459"/>
              <a:gd name="connsiteY3" fmla="*/ 28343 h 28343"/>
              <a:gd name="connsiteX4" fmla="*/ 0 w 28459"/>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59" h="28343">
                <a:moveTo>
                  <a:pt x="0" y="14236"/>
                </a:moveTo>
                <a:cubicBezTo>
                  <a:pt x="0" y="6342"/>
                  <a:pt x="6468" y="0"/>
                  <a:pt x="14230" y="0"/>
                </a:cubicBezTo>
                <a:cubicBezTo>
                  <a:pt x="21992" y="0"/>
                  <a:pt x="28460" y="6342"/>
                  <a:pt x="28460" y="14236"/>
                </a:cubicBezTo>
                <a:cubicBezTo>
                  <a:pt x="28460" y="22131"/>
                  <a:pt x="22121" y="28343"/>
                  <a:pt x="14230" y="28343"/>
                </a:cubicBezTo>
                <a:cubicBezTo>
                  <a:pt x="633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55" name="Freeform 454">
            <a:extLst>
              <a:ext uri="{FF2B5EF4-FFF2-40B4-BE49-F238E27FC236}">
                <a16:creationId xmlns:a16="http://schemas.microsoft.com/office/drawing/2014/main" id="{640A2B7E-3317-B328-35AE-8233974F7B1D}"/>
              </a:ext>
            </a:extLst>
          </p:cNvPr>
          <p:cNvSpPr/>
          <p:nvPr/>
        </p:nvSpPr>
        <p:spPr>
          <a:xfrm>
            <a:off x="7702622" y="1957865"/>
            <a:ext cx="28330" cy="28343"/>
          </a:xfrm>
          <a:custGeom>
            <a:avLst/>
            <a:gdLst>
              <a:gd name="connsiteX0" fmla="*/ 0 w 28330"/>
              <a:gd name="connsiteY0" fmla="*/ 14236 h 28343"/>
              <a:gd name="connsiteX1" fmla="*/ 14230 w 28330"/>
              <a:gd name="connsiteY1" fmla="*/ 0 h 28343"/>
              <a:gd name="connsiteX2" fmla="*/ 28330 w 28330"/>
              <a:gd name="connsiteY2" fmla="*/ 14236 h 28343"/>
              <a:gd name="connsiteX3" fmla="*/ 1423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230" y="0"/>
                </a:cubicBezTo>
                <a:cubicBezTo>
                  <a:pt x="22121" y="0"/>
                  <a:pt x="28330" y="6342"/>
                  <a:pt x="28330" y="14236"/>
                </a:cubicBezTo>
                <a:cubicBezTo>
                  <a:pt x="28330" y="22131"/>
                  <a:pt x="21992" y="28343"/>
                  <a:pt x="14230" y="28343"/>
                </a:cubicBezTo>
                <a:cubicBezTo>
                  <a:pt x="6468"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56" name="Freeform 455">
            <a:extLst>
              <a:ext uri="{FF2B5EF4-FFF2-40B4-BE49-F238E27FC236}">
                <a16:creationId xmlns:a16="http://schemas.microsoft.com/office/drawing/2014/main" id="{B003FD1C-819E-DAD5-A415-49A18A8B1D20}"/>
              </a:ext>
            </a:extLst>
          </p:cNvPr>
          <p:cNvSpPr/>
          <p:nvPr/>
        </p:nvSpPr>
        <p:spPr>
          <a:xfrm>
            <a:off x="7793175" y="1902472"/>
            <a:ext cx="28330" cy="28343"/>
          </a:xfrm>
          <a:custGeom>
            <a:avLst/>
            <a:gdLst>
              <a:gd name="connsiteX0" fmla="*/ 0 w 28330"/>
              <a:gd name="connsiteY0" fmla="*/ 14107 h 28343"/>
              <a:gd name="connsiteX1" fmla="*/ 14230 w 28330"/>
              <a:gd name="connsiteY1" fmla="*/ 0 h 28343"/>
              <a:gd name="connsiteX2" fmla="*/ 28330 w 28330"/>
              <a:gd name="connsiteY2" fmla="*/ 14107 h 28343"/>
              <a:gd name="connsiteX3" fmla="*/ 1423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230" y="0"/>
                </a:cubicBezTo>
                <a:cubicBezTo>
                  <a:pt x="22121" y="0"/>
                  <a:pt x="28330" y="6342"/>
                  <a:pt x="28330" y="14107"/>
                </a:cubicBezTo>
                <a:cubicBezTo>
                  <a:pt x="28330" y="21872"/>
                  <a:pt x="21992" y="28343"/>
                  <a:pt x="14230" y="28343"/>
                </a:cubicBezTo>
                <a:cubicBezTo>
                  <a:pt x="6468"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457" name="Freeform 456">
            <a:extLst>
              <a:ext uri="{FF2B5EF4-FFF2-40B4-BE49-F238E27FC236}">
                <a16:creationId xmlns:a16="http://schemas.microsoft.com/office/drawing/2014/main" id="{4792B589-E730-D20A-AD01-A7EC9B6C3655}"/>
              </a:ext>
            </a:extLst>
          </p:cNvPr>
          <p:cNvSpPr/>
          <p:nvPr/>
        </p:nvSpPr>
        <p:spPr>
          <a:xfrm>
            <a:off x="7932238" y="1791946"/>
            <a:ext cx="28330" cy="28472"/>
          </a:xfrm>
          <a:custGeom>
            <a:avLst/>
            <a:gdLst>
              <a:gd name="connsiteX0" fmla="*/ 0 w 28330"/>
              <a:gd name="connsiteY0" fmla="*/ 14236 h 28472"/>
              <a:gd name="connsiteX1" fmla="*/ 14230 w 28330"/>
              <a:gd name="connsiteY1" fmla="*/ 0 h 28472"/>
              <a:gd name="connsiteX2" fmla="*/ 28330 w 28330"/>
              <a:gd name="connsiteY2" fmla="*/ 14236 h 28472"/>
              <a:gd name="connsiteX3" fmla="*/ 14230 w 28330"/>
              <a:gd name="connsiteY3" fmla="*/ 28473 h 28472"/>
              <a:gd name="connsiteX4" fmla="*/ 0 w 28330"/>
              <a:gd name="connsiteY4" fmla="*/ 14236 h 28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472">
                <a:moveTo>
                  <a:pt x="0" y="14236"/>
                </a:moveTo>
                <a:cubicBezTo>
                  <a:pt x="0" y="6342"/>
                  <a:pt x="6339" y="0"/>
                  <a:pt x="14230" y="0"/>
                </a:cubicBezTo>
                <a:cubicBezTo>
                  <a:pt x="22121" y="0"/>
                  <a:pt x="28330" y="6342"/>
                  <a:pt x="28330" y="14236"/>
                </a:cubicBezTo>
                <a:cubicBezTo>
                  <a:pt x="28330" y="22131"/>
                  <a:pt x="21992" y="28473"/>
                  <a:pt x="14230" y="28473"/>
                </a:cubicBezTo>
                <a:cubicBezTo>
                  <a:pt x="6468" y="2847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58" name="Freeform 457">
            <a:extLst>
              <a:ext uri="{FF2B5EF4-FFF2-40B4-BE49-F238E27FC236}">
                <a16:creationId xmlns:a16="http://schemas.microsoft.com/office/drawing/2014/main" id="{5241E986-3578-4DB9-1322-44CD51861A80}"/>
              </a:ext>
            </a:extLst>
          </p:cNvPr>
          <p:cNvSpPr/>
          <p:nvPr/>
        </p:nvSpPr>
        <p:spPr>
          <a:xfrm>
            <a:off x="7795762" y="1738365"/>
            <a:ext cx="28329" cy="28343"/>
          </a:xfrm>
          <a:custGeom>
            <a:avLst/>
            <a:gdLst>
              <a:gd name="connsiteX0" fmla="*/ 0 w 28329"/>
              <a:gd name="connsiteY0" fmla="*/ 14107 h 28343"/>
              <a:gd name="connsiteX1" fmla="*/ 14229 w 28329"/>
              <a:gd name="connsiteY1" fmla="*/ 0 h 28343"/>
              <a:gd name="connsiteX2" fmla="*/ 28330 w 28329"/>
              <a:gd name="connsiteY2" fmla="*/ 14107 h 28343"/>
              <a:gd name="connsiteX3" fmla="*/ 14229 w 28329"/>
              <a:gd name="connsiteY3" fmla="*/ 28343 h 28343"/>
              <a:gd name="connsiteX4" fmla="*/ 0 w 28329"/>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29" h="28343">
                <a:moveTo>
                  <a:pt x="0" y="14107"/>
                </a:moveTo>
                <a:cubicBezTo>
                  <a:pt x="0" y="6342"/>
                  <a:pt x="6339" y="0"/>
                  <a:pt x="14229" y="0"/>
                </a:cubicBezTo>
                <a:cubicBezTo>
                  <a:pt x="22121" y="0"/>
                  <a:pt x="28330" y="6342"/>
                  <a:pt x="28330" y="14107"/>
                </a:cubicBezTo>
                <a:cubicBezTo>
                  <a:pt x="28330" y="21872"/>
                  <a:pt x="21991" y="28343"/>
                  <a:pt x="14229" y="28343"/>
                </a:cubicBezTo>
                <a:cubicBezTo>
                  <a:pt x="6468"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459" name="Freeform 458">
            <a:extLst>
              <a:ext uri="{FF2B5EF4-FFF2-40B4-BE49-F238E27FC236}">
                <a16:creationId xmlns:a16="http://schemas.microsoft.com/office/drawing/2014/main" id="{C5AFF375-D981-8466-E15D-850E9E170F8B}"/>
              </a:ext>
            </a:extLst>
          </p:cNvPr>
          <p:cNvSpPr/>
          <p:nvPr/>
        </p:nvSpPr>
        <p:spPr>
          <a:xfrm>
            <a:off x="7803136" y="1682714"/>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2"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60" name="Freeform 459">
            <a:extLst>
              <a:ext uri="{FF2B5EF4-FFF2-40B4-BE49-F238E27FC236}">
                <a16:creationId xmlns:a16="http://schemas.microsoft.com/office/drawing/2014/main" id="{8DFCBDDA-6B48-3B17-65A4-390B6916A69A}"/>
              </a:ext>
            </a:extLst>
          </p:cNvPr>
          <p:cNvSpPr/>
          <p:nvPr/>
        </p:nvSpPr>
        <p:spPr>
          <a:xfrm>
            <a:off x="8012312" y="1628227"/>
            <a:ext cx="28459" cy="28343"/>
          </a:xfrm>
          <a:custGeom>
            <a:avLst/>
            <a:gdLst>
              <a:gd name="connsiteX0" fmla="*/ 0 w 28459"/>
              <a:gd name="connsiteY0" fmla="*/ 14107 h 28343"/>
              <a:gd name="connsiteX1" fmla="*/ 14230 w 28459"/>
              <a:gd name="connsiteY1" fmla="*/ 0 h 28343"/>
              <a:gd name="connsiteX2" fmla="*/ 28459 w 28459"/>
              <a:gd name="connsiteY2" fmla="*/ 14107 h 28343"/>
              <a:gd name="connsiteX3" fmla="*/ 14230 w 28459"/>
              <a:gd name="connsiteY3" fmla="*/ 28343 h 28343"/>
              <a:gd name="connsiteX4" fmla="*/ 0 w 28459"/>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59" h="28343">
                <a:moveTo>
                  <a:pt x="0" y="14107"/>
                </a:moveTo>
                <a:cubicBezTo>
                  <a:pt x="0" y="6342"/>
                  <a:pt x="6339" y="0"/>
                  <a:pt x="14230" y="0"/>
                </a:cubicBezTo>
                <a:cubicBezTo>
                  <a:pt x="22121" y="0"/>
                  <a:pt x="28459" y="6342"/>
                  <a:pt x="28459" y="14107"/>
                </a:cubicBezTo>
                <a:cubicBezTo>
                  <a:pt x="28459" y="21872"/>
                  <a:pt x="21991" y="28343"/>
                  <a:pt x="14230" y="28343"/>
                </a:cubicBezTo>
                <a:cubicBezTo>
                  <a:pt x="6468"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461" name="Freeform 460">
            <a:extLst>
              <a:ext uri="{FF2B5EF4-FFF2-40B4-BE49-F238E27FC236}">
                <a16:creationId xmlns:a16="http://schemas.microsoft.com/office/drawing/2014/main" id="{85383FA2-3496-FEF6-4A34-F27EDBB06DC6}"/>
              </a:ext>
            </a:extLst>
          </p:cNvPr>
          <p:cNvSpPr/>
          <p:nvPr/>
        </p:nvSpPr>
        <p:spPr>
          <a:xfrm>
            <a:off x="8019169" y="1574517"/>
            <a:ext cx="28330" cy="28343"/>
          </a:xfrm>
          <a:custGeom>
            <a:avLst/>
            <a:gdLst>
              <a:gd name="connsiteX0" fmla="*/ 0 w 28330"/>
              <a:gd name="connsiteY0" fmla="*/ 14107 h 28343"/>
              <a:gd name="connsiteX1" fmla="*/ 14230 w 28330"/>
              <a:gd name="connsiteY1" fmla="*/ 0 h 28343"/>
              <a:gd name="connsiteX2" fmla="*/ 28330 w 28330"/>
              <a:gd name="connsiteY2" fmla="*/ 14107 h 28343"/>
              <a:gd name="connsiteX3" fmla="*/ 1423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230" y="0"/>
                </a:cubicBezTo>
                <a:cubicBezTo>
                  <a:pt x="22121" y="0"/>
                  <a:pt x="28330" y="6342"/>
                  <a:pt x="28330" y="14107"/>
                </a:cubicBezTo>
                <a:cubicBezTo>
                  <a:pt x="28330" y="21872"/>
                  <a:pt x="21991" y="28343"/>
                  <a:pt x="14230" y="28343"/>
                </a:cubicBezTo>
                <a:cubicBezTo>
                  <a:pt x="6468"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462" name="Freeform 461">
            <a:extLst>
              <a:ext uri="{FF2B5EF4-FFF2-40B4-BE49-F238E27FC236}">
                <a16:creationId xmlns:a16="http://schemas.microsoft.com/office/drawing/2014/main" id="{F44765B5-60F9-96F8-B254-73E3202A805C}"/>
              </a:ext>
            </a:extLst>
          </p:cNvPr>
          <p:cNvSpPr/>
          <p:nvPr/>
        </p:nvSpPr>
        <p:spPr>
          <a:xfrm>
            <a:off x="8034692" y="1518477"/>
            <a:ext cx="28330" cy="28343"/>
          </a:xfrm>
          <a:custGeom>
            <a:avLst/>
            <a:gdLst>
              <a:gd name="connsiteX0" fmla="*/ 0 w 28330"/>
              <a:gd name="connsiteY0" fmla="*/ 14236 h 28343"/>
              <a:gd name="connsiteX1" fmla="*/ 14101 w 28330"/>
              <a:gd name="connsiteY1" fmla="*/ 0 h 28343"/>
              <a:gd name="connsiteX2" fmla="*/ 28330 w 28330"/>
              <a:gd name="connsiteY2" fmla="*/ 14236 h 28343"/>
              <a:gd name="connsiteX3" fmla="*/ 14101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1" y="0"/>
                </a:cubicBezTo>
                <a:cubicBezTo>
                  <a:pt x="21862" y="0"/>
                  <a:pt x="28330" y="6342"/>
                  <a:pt x="28330" y="14236"/>
                </a:cubicBezTo>
                <a:cubicBezTo>
                  <a:pt x="28330" y="22131"/>
                  <a:pt x="21992" y="28343"/>
                  <a:pt x="14101"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63" name="Freeform 462">
            <a:extLst>
              <a:ext uri="{FF2B5EF4-FFF2-40B4-BE49-F238E27FC236}">
                <a16:creationId xmlns:a16="http://schemas.microsoft.com/office/drawing/2014/main" id="{7081A3F7-6FF7-B4F4-9C67-C8C146968031}"/>
              </a:ext>
            </a:extLst>
          </p:cNvPr>
          <p:cNvSpPr/>
          <p:nvPr/>
        </p:nvSpPr>
        <p:spPr>
          <a:xfrm>
            <a:off x="8209200" y="1463861"/>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64" name="Freeform 463">
            <a:extLst>
              <a:ext uri="{FF2B5EF4-FFF2-40B4-BE49-F238E27FC236}">
                <a16:creationId xmlns:a16="http://schemas.microsoft.com/office/drawing/2014/main" id="{B246982C-78CE-A59A-4DDC-E4646D31D2E2}"/>
              </a:ext>
            </a:extLst>
          </p:cNvPr>
          <p:cNvSpPr/>
          <p:nvPr/>
        </p:nvSpPr>
        <p:spPr>
          <a:xfrm>
            <a:off x="8250337" y="1298719"/>
            <a:ext cx="28330" cy="28343"/>
          </a:xfrm>
          <a:custGeom>
            <a:avLst/>
            <a:gdLst>
              <a:gd name="connsiteX0" fmla="*/ 0 w 28330"/>
              <a:gd name="connsiteY0" fmla="*/ 14107 h 28343"/>
              <a:gd name="connsiteX1" fmla="*/ 14100 w 28330"/>
              <a:gd name="connsiteY1" fmla="*/ 0 h 28343"/>
              <a:gd name="connsiteX2" fmla="*/ 28330 w 28330"/>
              <a:gd name="connsiteY2" fmla="*/ 14107 h 28343"/>
              <a:gd name="connsiteX3" fmla="*/ 1410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100" y="0"/>
                </a:cubicBezTo>
                <a:cubicBezTo>
                  <a:pt x="21862" y="0"/>
                  <a:pt x="28330" y="6342"/>
                  <a:pt x="28330" y="14107"/>
                </a:cubicBezTo>
                <a:cubicBezTo>
                  <a:pt x="28330" y="21872"/>
                  <a:pt x="21992" y="28343"/>
                  <a:pt x="14100" y="28343"/>
                </a:cubicBezTo>
                <a:cubicBezTo>
                  <a:pt x="6209"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465" name="Freeform 464">
            <a:extLst>
              <a:ext uri="{FF2B5EF4-FFF2-40B4-BE49-F238E27FC236}">
                <a16:creationId xmlns:a16="http://schemas.microsoft.com/office/drawing/2014/main" id="{624323AA-073C-A410-4462-C2B958E8935E}"/>
              </a:ext>
            </a:extLst>
          </p:cNvPr>
          <p:cNvSpPr/>
          <p:nvPr/>
        </p:nvSpPr>
        <p:spPr>
          <a:xfrm>
            <a:off x="8568694" y="1243197"/>
            <a:ext cx="28329" cy="28343"/>
          </a:xfrm>
          <a:custGeom>
            <a:avLst/>
            <a:gdLst>
              <a:gd name="connsiteX0" fmla="*/ 0 w 28329"/>
              <a:gd name="connsiteY0" fmla="*/ 14107 h 28343"/>
              <a:gd name="connsiteX1" fmla="*/ 14229 w 28329"/>
              <a:gd name="connsiteY1" fmla="*/ 0 h 28343"/>
              <a:gd name="connsiteX2" fmla="*/ 28330 w 28329"/>
              <a:gd name="connsiteY2" fmla="*/ 14107 h 28343"/>
              <a:gd name="connsiteX3" fmla="*/ 14229 w 28329"/>
              <a:gd name="connsiteY3" fmla="*/ 28343 h 28343"/>
              <a:gd name="connsiteX4" fmla="*/ 0 w 28329"/>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29" h="28343">
                <a:moveTo>
                  <a:pt x="0" y="14107"/>
                </a:moveTo>
                <a:cubicBezTo>
                  <a:pt x="0" y="6342"/>
                  <a:pt x="6339" y="0"/>
                  <a:pt x="14229" y="0"/>
                </a:cubicBezTo>
                <a:cubicBezTo>
                  <a:pt x="22121" y="0"/>
                  <a:pt x="28330" y="6342"/>
                  <a:pt x="28330" y="14107"/>
                </a:cubicBezTo>
                <a:cubicBezTo>
                  <a:pt x="28330" y="21872"/>
                  <a:pt x="21991" y="28343"/>
                  <a:pt x="14229" y="28343"/>
                </a:cubicBezTo>
                <a:cubicBezTo>
                  <a:pt x="6468"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466" name="Freeform 465">
            <a:extLst>
              <a:ext uri="{FF2B5EF4-FFF2-40B4-BE49-F238E27FC236}">
                <a16:creationId xmlns:a16="http://schemas.microsoft.com/office/drawing/2014/main" id="{9E4D9896-2F99-A51D-8606-17CE617B9565}"/>
              </a:ext>
            </a:extLst>
          </p:cNvPr>
          <p:cNvSpPr/>
          <p:nvPr/>
        </p:nvSpPr>
        <p:spPr>
          <a:xfrm>
            <a:off x="8618757" y="1188580"/>
            <a:ext cx="28330" cy="28343"/>
          </a:xfrm>
          <a:custGeom>
            <a:avLst/>
            <a:gdLst>
              <a:gd name="connsiteX0" fmla="*/ 0 w 28330"/>
              <a:gd name="connsiteY0" fmla="*/ 14236 h 28343"/>
              <a:gd name="connsiteX1" fmla="*/ 14229 w 28330"/>
              <a:gd name="connsiteY1" fmla="*/ 0 h 28343"/>
              <a:gd name="connsiteX2" fmla="*/ 28330 w 28330"/>
              <a:gd name="connsiteY2" fmla="*/ 14236 h 28343"/>
              <a:gd name="connsiteX3" fmla="*/ 14229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229" y="0"/>
                </a:cubicBezTo>
                <a:cubicBezTo>
                  <a:pt x="22121" y="0"/>
                  <a:pt x="28330" y="6342"/>
                  <a:pt x="28330" y="14236"/>
                </a:cubicBezTo>
                <a:cubicBezTo>
                  <a:pt x="28330" y="22131"/>
                  <a:pt x="21991" y="28343"/>
                  <a:pt x="14229" y="28343"/>
                </a:cubicBezTo>
                <a:cubicBezTo>
                  <a:pt x="6468"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67" name="Freeform 466">
            <a:extLst>
              <a:ext uri="{FF2B5EF4-FFF2-40B4-BE49-F238E27FC236}">
                <a16:creationId xmlns:a16="http://schemas.microsoft.com/office/drawing/2014/main" id="{3EBD8836-9E0F-FD85-8CE0-8148E1620910}"/>
              </a:ext>
            </a:extLst>
          </p:cNvPr>
          <p:cNvSpPr/>
          <p:nvPr/>
        </p:nvSpPr>
        <p:spPr>
          <a:xfrm>
            <a:off x="8363139" y="1133964"/>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2"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68" name="Freeform 467">
            <a:extLst>
              <a:ext uri="{FF2B5EF4-FFF2-40B4-BE49-F238E27FC236}">
                <a16:creationId xmlns:a16="http://schemas.microsoft.com/office/drawing/2014/main" id="{E6915960-1F5C-B14A-E451-E39DB4B12F15}"/>
              </a:ext>
            </a:extLst>
          </p:cNvPr>
          <p:cNvSpPr/>
          <p:nvPr/>
        </p:nvSpPr>
        <p:spPr>
          <a:xfrm>
            <a:off x="8988212" y="1078442"/>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69" name="Freeform 468">
            <a:extLst>
              <a:ext uri="{FF2B5EF4-FFF2-40B4-BE49-F238E27FC236}">
                <a16:creationId xmlns:a16="http://schemas.microsoft.com/office/drawing/2014/main" id="{7E39FC8D-7C11-86AE-4E75-38F099C9F499}"/>
              </a:ext>
            </a:extLst>
          </p:cNvPr>
          <p:cNvSpPr/>
          <p:nvPr/>
        </p:nvSpPr>
        <p:spPr>
          <a:xfrm>
            <a:off x="7599651" y="2287632"/>
            <a:ext cx="28330" cy="28343"/>
          </a:xfrm>
          <a:custGeom>
            <a:avLst/>
            <a:gdLst>
              <a:gd name="connsiteX0" fmla="*/ 0 w 28330"/>
              <a:gd name="connsiteY0" fmla="*/ 14236 h 28343"/>
              <a:gd name="connsiteX1" fmla="*/ 14229 w 28330"/>
              <a:gd name="connsiteY1" fmla="*/ 0 h 28343"/>
              <a:gd name="connsiteX2" fmla="*/ 28330 w 28330"/>
              <a:gd name="connsiteY2" fmla="*/ 14236 h 28343"/>
              <a:gd name="connsiteX3" fmla="*/ 14229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229" y="0"/>
                </a:cubicBezTo>
                <a:cubicBezTo>
                  <a:pt x="22121" y="0"/>
                  <a:pt x="28330" y="6342"/>
                  <a:pt x="28330" y="14236"/>
                </a:cubicBezTo>
                <a:cubicBezTo>
                  <a:pt x="28330" y="22131"/>
                  <a:pt x="21991" y="28343"/>
                  <a:pt x="14229" y="28343"/>
                </a:cubicBezTo>
                <a:cubicBezTo>
                  <a:pt x="6468" y="28343"/>
                  <a:pt x="0" y="22002"/>
                  <a:pt x="0" y="14236"/>
                </a:cubicBezTo>
                <a:close/>
              </a:path>
            </a:pathLst>
          </a:custGeom>
          <a:solidFill>
            <a:srgbClr val="C6573B"/>
          </a:solidFill>
          <a:ln w="12934" cap="flat">
            <a:noFill/>
            <a:prstDash val="solid"/>
            <a:miter/>
          </a:ln>
        </p:spPr>
        <p:txBody>
          <a:bodyPr rtlCol="0" anchor="ctr"/>
          <a:lstStyle/>
          <a:p>
            <a:endParaRPr lang="en-GB" noProof="0" dirty="0"/>
          </a:p>
        </p:txBody>
      </p:sp>
      <p:sp>
        <p:nvSpPr>
          <p:cNvPr id="470" name="Freeform 469">
            <a:extLst>
              <a:ext uri="{FF2B5EF4-FFF2-40B4-BE49-F238E27FC236}">
                <a16:creationId xmlns:a16="http://schemas.microsoft.com/office/drawing/2014/main" id="{186F55BC-EAB1-89D4-E7E7-2335CE07E0E7}"/>
              </a:ext>
            </a:extLst>
          </p:cNvPr>
          <p:cNvSpPr/>
          <p:nvPr/>
        </p:nvSpPr>
        <p:spPr>
          <a:xfrm>
            <a:off x="7551658" y="2177235"/>
            <a:ext cx="28330" cy="28343"/>
          </a:xfrm>
          <a:custGeom>
            <a:avLst/>
            <a:gdLst>
              <a:gd name="connsiteX0" fmla="*/ 0 w 28330"/>
              <a:gd name="connsiteY0" fmla="*/ 14107 h 28343"/>
              <a:gd name="connsiteX1" fmla="*/ 14100 w 28330"/>
              <a:gd name="connsiteY1" fmla="*/ 0 h 28343"/>
              <a:gd name="connsiteX2" fmla="*/ 28330 w 28330"/>
              <a:gd name="connsiteY2" fmla="*/ 14107 h 28343"/>
              <a:gd name="connsiteX3" fmla="*/ 1410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100" y="0"/>
                </a:cubicBezTo>
                <a:cubicBezTo>
                  <a:pt x="21862" y="0"/>
                  <a:pt x="28330" y="6342"/>
                  <a:pt x="28330" y="14107"/>
                </a:cubicBezTo>
                <a:cubicBezTo>
                  <a:pt x="28330" y="21872"/>
                  <a:pt x="21992" y="28343"/>
                  <a:pt x="14100" y="28343"/>
                </a:cubicBezTo>
                <a:cubicBezTo>
                  <a:pt x="6209" y="28343"/>
                  <a:pt x="0" y="22002"/>
                  <a:pt x="0" y="14107"/>
                </a:cubicBezTo>
                <a:close/>
              </a:path>
            </a:pathLst>
          </a:custGeom>
          <a:solidFill>
            <a:srgbClr val="C6573B"/>
          </a:solidFill>
          <a:ln w="12934" cap="flat">
            <a:noFill/>
            <a:prstDash val="solid"/>
            <a:miter/>
          </a:ln>
        </p:spPr>
        <p:txBody>
          <a:bodyPr rtlCol="0" anchor="ctr"/>
          <a:lstStyle/>
          <a:p>
            <a:endParaRPr lang="en-GB" noProof="0" dirty="0"/>
          </a:p>
        </p:txBody>
      </p:sp>
      <p:sp>
        <p:nvSpPr>
          <p:cNvPr id="471" name="Freeform 470">
            <a:extLst>
              <a:ext uri="{FF2B5EF4-FFF2-40B4-BE49-F238E27FC236}">
                <a16:creationId xmlns:a16="http://schemas.microsoft.com/office/drawing/2014/main" id="{4641EFC0-BE36-1932-6C22-69F2C2C16477}"/>
              </a:ext>
            </a:extLst>
          </p:cNvPr>
          <p:cNvSpPr/>
          <p:nvPr/>
        </p:nvSpPr>
        <p:spPr>
          <a:xfrm>
            <a:off x="7919949" y="1847468"/>
            <a:ext cx="28330" cy="28343"/>
          </a:xfrm>
          <a:custGeom>
            <a:avLst/>
            <a:gdLst>
              <a:gd name="connsiteX0" fmla="*/ 0 w 28330"/>
              <a:gd name="connsiteY0" fmla="*/ 14107 h 28343"/>
              <a:gd name="connsiteX1" fmla="*/ 14100 w 28330"/>
              <a:gd name="connsiteY1" fmla="*/ 0 h 28343"/>
              <a:gd name="connsiteX2" fmla="*/ 28330 w 28330"/>
              <a:gd name="connsiteY2" fmla="*/ 14107 h 28343"/>
              <a:gd name="connsiteX3" fmla="*/ 1410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100" y="0"/>
                </a:cubicBezTo>
                <a:cubicBezTo>
                  <a:pt x="21862" y="0"/>
                  <a:pt x="28330" y="6342"/>
                  <a:pt x="28330" y="14107"/>
                </a:cubicBezTo>
                <a:cubicBezTo>
                  <a:pt x="28330" y="21872"/>
                  <a:pt x="21992" y="28343"/>
                  <a:pt x="14100" y="28343"/>
                </a:cubicBezTo>
                <a:cubicBezTo>
                  <a:pt x="6209" y="28343"/>
                  <a:pt x="0" y="22002"/>
                  <a:pt x="0" y="14107"/>
                </a:cubicBezTo>
                <a:close/>
              </a:path>
            </a:pathLst>
          </a:custGeom>
          <a:solidFill>
            <a:srgbClr val="C6573B"/>
          </a:solidFill>
          <a:ln w="12934" cap="flat">
            <a:noFill/>
            <a:prstDash val="solid"/>
            <a:miter/>
          </a:ln>
        </p:spPr>
        <p:txBody>
          <a:bodyPr rtlCol="0" anchor="ctr"/>
          <a:lstStyle/>
          <a:p>
            <a:endParaRPr lang="en-GB" noProof="0" dirty="0"/>
          </a:p>
        </p:txBody>
      </p:sp>
      <p:sp>
        <p:nvSpPr>
          <p:cNvPr id="472" name="Freeform 471">
            <a:extLst>
              <a:ext uri="{FF2B5EF4-FFF2-40B4-BE49-F238E27FC236}">
                <a16:creationId xmlns:a16="http://schemas.microsoft.com/office/drawing/2014/main" id="{1C75AD6D-3BCA-3C79-5485-33D27883F66F}"/>
              </a:ext>
            </a:extLst>
          </p:cNvPr>
          <p:cNvSpPr/>
          <p:nvPr/>
        </p:nvSpPr>
        <p:spPr>
          <a:xfrm>
            <a:off x="8214245" y="1408339"/>
            <a:ext cx="28330" cy="28343"/>
          </a:xfrm>
          <a:custGeom>
            <a:avLst/>
            <a:gdLst>
              <a:gd name="connsiteX0" fmla="*/ 0 w 28330"/>
              <a:gd name="connsiteY0" fmla="*/ 14107 h 28343"/>
              <a:gd name="connsiteX1" fmla="*/ 14230 w 28330"/>
              <a:gd name="connsiteY1" fmla="*/ 0 h 28343"/>
              <a:gd name="connsiteX2" fmla="*/ 28330 w 28330"/>
              <a:gd name="connsiteY2" fmla="*/ 14107 h 28343"/>
              <a:gd name="connsiteX3" fmla="*/ 1423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230" y="0"/>
                </a:cubicBezTo>
                <a:cubicBezTo>
                  <a:pt x="22121" y="0"/>
                  <a:pt x="28330" y="6342"/>
                  <a:pt x="28330" y="14107"/>
                </a:cubicBezTo>
                <a:cubicBezTo>
                  <a:pt x="28330" y="21872"/>
                  <a:pt x="21992" y="28343"/>
                  <a:pt x="14230" y="28343"/>
                </a:cubicBezTo>
                <a:cubicBezTo>
                  <a:pt x="6468" y="28343"/>
                  <a:pt x="0" y="22002"/>
                  <a:pt x="0" y="14107"/>
                </a:cubicBezTo>
                <a:close/>
              </a:path>
            </a:pathLst>
          </a:custGeom>
          <a:solidFill>
            <a:srgbClr val="C6573B"/>
          </a:solidFill>
          <a:ln w="12934" cap="flat">
            <a:noFill/>
            <a:prstDash val="solid"/>
            <a:miter/>
          </a:ln>
        </p:spPr>
        <p:txBody>
          <a:bodyPr rtlCol="0" anchor="ctr"/>
          <a:lstStyle/>
          <a:p>
            <a:endParaRPr lang="en-GB" noProof="0" dirty="0"/>
          </a:p>
        </p:txBody>
      </p:sp>
      <p:sp>
        <p:nvSpPr>
          <p:cNvPr id="473" name="Freeform 472">
            <a:extLst>
              <a:ext uri="{FF2B5EF4-FFF2-40B4-BE49-F238E27FC236}">
                <a16:creationId xmlns:a16="http://schemas.microsoft.com/office/drawing/2014/main" id="{857E0C2D-4388-0791-47B5-F98D6A0E4835}"/>
              </a:ext>
            </a:extLst>
          </p:cNvPr>
          <p:cNvSpPr/>
          <p:nvPr/>
        </p:nvSpPr>
        <p:spPr>
          <a:xfrm>
            <a:off x="8350591" y="1353205"/>
            <a:ext cx="28330" cy="28472"/>
          </a:xfrm>
          <a:custGeom>
            <a:avLst/>
            <a:gdLst>
              <a:gd name="connsiteX0" fmla="*/ 0 w 28330"/>
              <a:gd name="connsiteY0" fmla="*/ 14236 h 28472"/>
              <a:gd name="connsiteX1" fmla="*/ 14230 w 28330"/>
              <a:gd name="connsiteY1" fmla="*/ 0 h 28472"/>
              <a:gd name="connsiteX2" fmla="*/ 28330 w 28330"/>
              <a:gd name="connsiteY2" fmla="*/ 14236 h 28472"/>
              <a:gd name="connsiteX3" fmla="*/ 14230 w 28330"/>
              <a:gd name="connsiteY3" fmla="*/ 28473 h 28472"/>
              <a:gd name="connsiteX4" fmla="*/ 0 w 28330"/>
              <a:gd name="connsiteY4" fmla="*/ 14236 h 28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472">
                <a:moveTo>
                  <a:pt x="0" y="14236"/>
                </a:moveTo>
                <a:cubicBezTo>
                  <a:pt x="0" y="6342"/>
                  <a:pt x="6339" y="0"/>
                  <a:pt x="14230" y="0"/>
                </a:cubicBezTo>
                <a:cubicBezTo>
                  <a:pt x="22121" y="0"/>
                  <a:pt x="28330" y="6342"/>
                  <a:pt x="28330" y="14236"/>
                </a:cubicBezTo>
                <a:cubicBezTo>
                  <a:pt x="28330" y="22131"/>
                  <a:pt x="21992" y="28473"/>
                  <a:pt x="14230" y="28473"/>
                </a:cubicBezTo>
                <a:cubicBezTo>
                  <a:pt x="6468" y="28473"/>
                  <a:pt x="0" y="22002"/>
                  <a:pt x="0" y="14236"/>
                </a:cubicBezTo>
                <a:close/>
              </a:path>
            </a:pathLst>
          </a:custGeom>
          <a:solidFill>
            <a:srgbClr val="C6573B"/>
          </a:solidFill>
          <a:ln w="12934" cap="flat">
            <a:noFill/>
            <a:prstDash val="solid"/>
            <a:miter/>
          </a:ln>
        </p:spPr>
        <p:txBody>
          <a:bodyPr rtlCol="0" anchor="ctr"/>
          <a:lstStyle/>
          <a:p>
            <a:endParaRPr lang="en-GB" noProof="0" dirty="0"/>
          </a:p>
        </p:txBody>
      </p:sp>
      <p:sp>
        <p:nvSpPr>
          <p:cNvPr id="474" name="Freeform 473">
            <a:extLst>
              <a:ext uri="{FF2B5EF4-FFF2-40B4-BE49-F238E27FC236}">
                <a16:creationId xmlns:a16="http://schemas.microsoft.com/office/drawing/2014/main" id="{61B6B04A-30FD-94BB-0A9F-F59E6484F01B}"/>
              </a:ext>
            </a:extLst>
          </p:cNvPr>
          <p:cNvSpPr/>
          <p:nvPr/>
        </p:nvSpPr>
        <p:spPr>
          <a:xfrm>
            <a:off x="6547429" y="2779694"/>
            <a:ext cx="28330" cy="28343"/>
          </a:xfrm>
          <a:custGeom>
            <a:avLst/>
            <a:gdLst>
              <a:gd name="connsiteX0" fmla="*/ 0 w 28330"/>
              <a:gd name="connsiteY0" fmla="*/ 14107 h 28343"/>
              <a:gd name="connsiteX1" fmla="*/ 14100 w 28330"/>
              <a:gd name="connsiteY1" fmla="*/ 0 h 28343"/>
              <a:gd name="connsiteX2" fmla="*/ 28330 w 28330"/>
              <a:gd name="connsiteY2" fmla="*/ 14107 h 28343"/>
              <a:gd name="connsiteX3" fmla="*/ 1410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100" y="0"/>
                </a:cubicBezTo>
                <a:cubicBezTo>
                  <a:pt x="21862" y="0"/>
                  <a:pt x="28330" y="6342"/>
                  <a:pt x="28330" y="14107"/>
                </a:cubicBezTo>
                <a:cubicBezTo>
                  <a:pt x="28330" y="21872"/>
                  <a:pt x="21991" y="28343"/>
                  <a:pt x="14100" y="28343"/>
                </a:cubicBezTo>
                <a:cubicBezTo>
                  <a:pt x="6209"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475" name="Freeform 474">
            <a:extLst>
              <a:ext uri="{FF2B5EF4-FFF2-40B4-BE49-F238E27FC236}">
                <a16:creationId xmlns:a16="http://schemas.microsoft.com/office/drawing/2014/main" id="{B27EA585-9A85-5C13-F7E1-54D2B54B7C71}"/>
              </a:ext>
            </a:extLst>
          </p:cNvPr>
          <p:cNvSpPr/>
          <p:nvPr/>
        </p:nvSpPr>
        <p:spPr>
          <a:xfrm>
            <a:off x="7347656" y="2779694"/>
            <a:ext cx="28459" cy="28343"/>
          </a:xfrm>
          <a:custGeom>
            <a:avLst/>
            <a:gdLst>
              <a:gd name="connsiteX0" fmla="*/ 0 w 28459"/>
              <a:gd name="connsiteY0" fmla="*/ 14107 h 28343"/>
              <a:gd name="connsiteX1" fmla="*/ 14230 w 28459"/>
              <a:gd name="connsiteY1" fmla="*/ 0 h 28343"/>
              <a:gd name="connsiteX2" fmla="*/ 28460 w 28459"/>
              <a:gd name="connsiteY2" fmla="*/ 14107 h 28343"/>
              <a:gd name="connsiteX3" fmla="*/ 14230 w 28459"/>
              <a:gd name="connsiteY3" fmla="*/ 28343 h 28343"/>
              <a:gd name="connsiteX4" fmla="*/ 0 w 28459"/>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59" h="28343">
                <a:moveTo>
                  <a:pt x="0" y="14107"/>
                </a:moveTo>
                <a:cubicBezTo>
                  <a:pt x="0" y="6342"/>
                  <a:pt x="6339" y="0"/>
                  <a:pt x="14230" y="0"/>
                </a:cubicBezTo>
                <a:cubicBezTo>
                  <a:pt x="22121" y="0"/>
                  <a:pt x="28460" y="6342"/>
                  <a:pt x="28460" y="14107"/>
                </a:cubicBezTo>
                <a:cubicBezTo>
                  <a:pt x="28460" y="21872"/>
                  <a:pt x="22121" y="28343"/>
                  <a:pt x="14230" y="28343"/>
                </a:cubicBezTo>
                <a:cubicBezTo>
                  <a:pt x="6339"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476" name="Freeform 475">
            <a:extLst>
              <a:ext uri="{FF2B5EF4-FFF2-40B4-BE49-F238E27FC236}">
                <a16:creationId xmlns:a16="http://schemas.microsoft.com/office/drawing/2014/main" id="{FBA23021-A7B2-9664-E05E-8CBE44D3CB4A}"/>
              </a:ext>
            </a:extLst>
          </p:cNvPr>
          <p:cNvSpPr/>
          <p:nvPr/>
        </p:nvSpPr>
        <p:spPr>
          <a:xfrm>
            <a:off x="6547429" y="2834569"/>
            <a:ext cx="28330" cy="28472"/>
          </a:xfrm>
          <a:custGeom>
            <a:avLst/>
            <a:gdLst>
              <a:gd name="connsiteX0" fmla="*/ 0 w 28330"/>
              <a:gd name="connsiteY0" fmla="*/ 14236 h 28472"/>
              <a:gd name="connsiteX1" fmla="*/ 14100 w 28330"/>
              <a:gd name="connsiteY1" fmla="*/ 0 h 28472"/>
              <a:gd name="connsiteX2" fmla="*/ 28330 w 28330"/>
              <a:gd name="connsiteY2" fmla="*/ 14236 h 28472"/>
              <a:gd name="connsiteX3" fmla="*/ 14100 w 28330"/>
              <a:gd name="connsiteY3" fmla="*/ 28473 h 28472"/>
              <a:gd name="connsiteX4" fmla="*/ 0 w 28330"/>
              <a:gd name="connsiteY4" fmla="*/ 14236 h 28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472">
                <a:moveTo>
                  <a:pt x="0" y="14236"/>
                </a:moveTo>
                <a:cubicBezTo>
                  <a:pt x="0" y="6342"/>
                  <a:pt x="6339" y="0"/>
                  <a:pt x="14100" y="0"/>
                </a:cubicBezTo>
                <a:cubicBezTo>
                  <a:pt x="21862" y="0"/>
                  <a:pt x="28330" y="6342"/>
                  <a:pt x="28330" y="14236"/>
                </a:cubicBezTo>
                <a:cubicBezTo>
                  <a:pt x="28330" y="22131"/>
                  <a:pt x="21991" y="28473"/>
                  <a:pt x="14100" y="28473"/>
                </a:cubicBezTo>
                <a:cubicBezTo>
                  <a:pt x="6209" y="2847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77" name="Freeform 476">
            <a:extLst>
              <a:ext uri="{FF2B5EF4-FFF2-40B4-BE49-F238E27FC236}">
                <a16:creationId xmlns:a16="http://schemas.microsoft.com/office/drawing/2014/main" id="{8937B97D-6663-8C7C-1E6A-061C4580978F}"/>
              </a:ext>
            </a:extLst>
          </p:cNvPr>
          <p:cNvSpPr/>
          <p:nvPr/>
        </p:nvSpPr>
        <p:spPr>
          <a:xfrm>
            <a:off x="7316609" y="2834569"/>
            <a:ext cx="28330" cy="28472"/>
          </a:xfrm>
          <a:custGeom>
            <a:avLst/>
            <a:gdLst>
              <a:gd name="connsiteX0" fmla="*/ 0 w 28330"/>
              <a:gd name="connsiteY0" fmla="*/ 14236 h 28472"/>
              <a:gd name="connsiteX1" fmla="*/ 14100 w 28330"/>
              <a:gd name="connsiteY1" fmla="*/ 0 h 28472"/>
              <a:gd name="connsiteX2" fmla="*/ 28330 w 28330"/>
              <a:gd name="connsiteY2" fmla="*/ 14236 h 28472"/>
              <a:gd name="connsiteX3" fmla="*/ 14100 w 28330"/>
              <a:gd name="connsiteY3" fmla="*/ 28473 h 28472"/>
              <a:gd name="connsiteX4" fmla="*/ 0 w 28330"/>
              <a:gd name="connsiteY4" fmla="*/ 14236 h 28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472">
                <a:moveTo>
                  <a:pt x="0" y="14236"/>
                </a:moveTo>
                <a:cubicBezTo>
                  <a:pt x="0" y="6342"/>
                  <a:pt x="6339" y="0"/>
                  <a:pt x="14100" y="0"/>
                </a:cubicBezTo>
                <a:cubicBezTo>
                  <a:pt x="21862" y="0"/>
                  <a:pt x="28330" y="6342"/>
                  <a:pt x="28330" y="14236"/>
                </a:cubicBezTo>
                <a:cubicBezTo>
                  <a:pt x="28330" y="22131"/>
                  <a:pt x="21991" y="28473"/>
                  <a:pt x="14100" y="28473"/>
                </a:cubicBezTo>
                <a:cubicBezTo>
                  <a:pt x="6209" y="2847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78" name="Freeform 477">
            <a:extLst>
              <a:ext uri="{FF2B5EF4-FFF2-40B4-BE49-F238E27FC236}">
                <a16:creationId xmlns:a16="http://schemas.microsoft.com/office/drawing/2014/main" id="{33499245-CEF0-D3A9-746D-CA034F75617A}"/>
              </a:ext>
            </a:extLst>
          </p:cNvPr>
          <p:cNvSpPr/>
          <p:nvPr/>
        </p:nvSpPr>
        <p:spPr>
          <a:xfrm>
            <a:off x="6547429" y="2889703"/>
            <a:ext cx="28330" cy="28343"/>
          </a:xfrm>
          <a:custGeom>
            <a:avLst/>
            <a:gdLst>
              <a:gd name="connsiteX0" fmla="*/ 0 w 28330"/>
              <a:gd name="connsiteY0" fmla="*/ 14107 h 28343"/>
              <a:gd name="connsiteX1" fmla="*/ 14100 w 28330"/>
              <a:gd name="connsiteY1" fmla="*/ 0 h 28343"/>
              <a:gd name="connsiteX2" fmla="*/ 28330 w 28330"/>
              <a:gd name="connsiteY2" fmla="*/ 14107 h 28343"/>
              <a:gd name="connsiteX3" fmla="*/ 1410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100" y="0"/>
                </a:cubicBezTo>
                <a:cubicBezTo>
                  <a:pt x="21862" y="0"/>
                  <a:pt x="28330" y="6342"/>
                  <a:pt x="28330" y="14107"/>
                </a:cubicBezTo>
                <a:cubicBezTo>
                  <a:pt x="28330" y="21872"/>
                  <a:pt x="21991" y="28343"/>
                  <a:pt x="14100" y="28343"/>
                </a:cubicBezTo>
                <a:cubicBezTo>
                  <a:pt x="6209"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479" name="Freeform 478">
            <a:extLst>
              <a:ext uri="{FF2B5EF4-FFF2-40B4-BE49-F238E27FC236}">
                <a16:creationId xmlns:a16="http://schemas.microsoft.com/office/drawing/2014/main" id="{1BD0C017-0074-A889-0B5B-C5DC0C62BF14}"/>
              </a:ext>
            </a:extLst>
          </p:cNvPr>
          <p:cNvSpPr/>
          <p:nvPr/>
        </p:nvSpPr>
        <p:spPr>
          <a:xfrm>
            <a:off x="7284398" y="2889703"/>
            <a:ext cx="28330" cy="28343"/>
          </a:xfrm>
          <a:custGeom>
            <a:avLst/>
            <a:gdLst>
              <a:gd name="connsiteX0" fmla="*/ 0 w 28330"/>
              <a:gd name="connsiteY0" fmla="*/ 14107 h 28343"/>
              <a:gd name="connsiteX1" fmla="*/ 14101 w 28330"/>
              <a:gd name="connsiteY1" fmla="*/ 0 h 28343"/>
              <a:gd name="connsiteX2" fmla="*/ 28330 w 28330"/>
              <a:gd name="connsiteY2" fmla="*/ 14107 h 28343"/>
              <a:gd name="connsiteX3" fmla="*/ 14101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101" y="0"/>
                </a:cubicBezTo>
                <a:cubicBezTo>
                  <a:pt x="21862" y="0"/>
                  <a:pt x="28330" y="6342"/>
                  <a:pt x="28330" y="14107"/>
                </a:cubicBezTo>
                <a:cubicBezTo>
                  <a:pt x="28330" y="21872"/>
                  <a:pt x="21992" y="28343"/>
                  <a:pt x="14101" y="28343"/>
                </a:cubicBezTo>
                <a:cubicBezTo>
                  <a:pt x="6209"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480" name="Freeform 479">
            <a:extLst>
              <a:ext uri="{FF2B5EF4-FFF2-40B4-BE49-F238E27FC236}">
                <a16:creationId xmlns:a16="http://schemas.microsoft.com/office/drawing/2014/main" id="{3012BDB8-3274-E25E-2986-8FB27848E4F7}"/>
              </a:ext>
            </a:extLst>
          </p:cNvPr>
          <p:cNvSpPr/>
          <p:nvPr/>
        </p:nvSpPr>
        <p:spPr>
          <a:xfrm>
            <a:off x="6547429" y="2944707"/>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81" name="Freeform 480">
            <a:extLst>
              <a:ext uri="{FF2B5EF4-FFF2-40B4-BE49-F238E27FC236}">
                <a16:creationId xmlns:a16="http://schemas.microsoft.com/office/drawing/2014/main" id="{B47F46D0-6465-A395-7858-1B25A856E48D}"/>
              </a:ext>
            </a:extLst>
          </p:cNvPr>
          <p:cNvSpPr/>
          <p:nvPr/>
        </p:nvSpPr>
        <p:spPr>
          <a:xfrm>
            <a:off x="7316609" y="2944707"/>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82" name="Freeform 481">
            <a:extLst>
              <a:ext uri="{FF2B5EF4-FFF2-40B4-BE49-F238E27FC236}">
                <a16:creationId xmlns:a16="http://schemas.microsoft.com/office/drawing/2014/main" id="{084DA161-2FEA-2B9A-5D39-B2502D37F098}"/>
              </a:ext>
            </a:extLst>
          </p:cNvPr>
          <p:cNvSpPr/>
          <p:nvPr/>
        </p:nvSpPr>
        <p:spPr>
          <a:xfrm>
            <a:off x="6547429" y="2999841"/>
            <a:ext cx="28330" cy="28343"/>
          </a:xfrm>
          <a:custGeom>
            <a:avLst/>
            <a:gdLst>
              <a:gd name="connsiteX0" fmla="*/ 0 w 28330"/>
              <a:gd name="connsiteY0" fmla="*/ 14107 h 28343"/>
              <a:gd name="connsiteX1" fmla="*/ 14100 w 28330"/>
              <a:gd name="connsiteY1" fmla="*/ 0 h 28343"/>
              <a:gd name="connsiteX2" fmla="*/ 28330 w 28330"/>
              <a:gd name="connsiteY2" fmla="*/ 14107 h 28343"/>
              <a:gd name="connsiteX3" fmla="*/ 1410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100" y="0"/>
                </a:cubicBezTo>
                <a:cubicBezTo>
                  <a:pt x="21862" y="0"/>
                  <a:pt x="28330" y="6342"/>
                  <a:pt x="28330" y="14107"/>
                </a:cubicBezTo>
                <a:cubicBezTo>
                  <a:pt x="28330" y="21872"/>
                  <a:pt x="21991" y="28343"/>
                  <a:pt x="14100" y="28343"/>
                </a:cubicBezTo>
                <a:cubicBezTo>
                  <a:pt x="6209"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483" name="Freeform 482">
            <a:extLst>
              <a:ext uri="{FF2B5EF4-FFF2-40B4-BE49-F238E27FC236}">
                <a16:creationId xmlns:a16="http://schemas.microsoft.com/office/drawing/2014/main" id="{C20AFB79-9A72-6D6C-732A-26C5FBBF6438}"/>
              </a:ext>
            </a:extLst>
          </p:cNvPr>
          <p:cNvSpPr/>
          <p:nvPr/>
        </p:nvSpPr>
        <p:spPr>
          <a:xfrm>
            <a:off x="7259949" y="2999841"/>
            <a:ext cx="28330" cy="28343"/>
          </a:xfrm>
          <a:custGeom>
            <a:avLst/>
            <a:gdLst>
              <a:gd name="connsiteX0" fmla="*/ 0 w 28330"/>
              <a:gd name="connsiteY0" fmla="*/ 14107 h 28343"/>
              <a:gd name="connsiteX1" fmla="*/ 14230 w 28330"/>
              <a:gd name="connsiteY1" fmla="*/ 0 h 28343"/>
              <a:gd name="connsiteX2" fmla="*/ 28330 w 28330"/>
              <a:gd name="connsiteY2" fmla="*/ 14107 h 28343"/>
              <a:gd name="connsiteX3" fmla="*/ 1423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230" y="0"/>
                </a:cubicBezTo>
                <a:cubicBezTo>
                  <a:pt x="22121" y="0"/>
                  <a:pt x="28330" y="6342"/>
                  <a:pt x="28330" y="14107"/>
                </a:cubicBezTo>
                <a:cubicBezTo>
                  <a:pt x="28330" y="21872"/>
                  <a:pt x="21992" y="28343"/>
                  <a:pt x="14230" y="28343"/>
                </a:cubicBezTo>
                <a:cubicBezTo>
                  <a:pt x="6468"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484" name="Freeform 483">
            <a:extLst>
              <a:ext uri="{FF2B5EF4-FFF2-40B4-BE49-F238E27FC236}">
                <a16:creationId xmlns:a16="http://schemas.microsoft.com/office/drawing/2014/main" id="{A3A25B34-16B6-986A-2E15-D8F91EB009C5}"/>
              </a:ext>
            </a:extLst>
          </p:cNvPr>
          <p:cNvSpPr/>
          <p:nvPr/>
        </p:nvSpPr>
        <p:spPr>
          <a:xfrm>
            <a:off x="6547429" y="3054716"/>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85" name="Freeform 484">
            <a:extLst>
              <a:ext uri="{FF2B5EF4-FFF2-40B4-BE49-F238E27FC236}">
                <a16:creationId xmlns:a16="http://schemas.microsoft.com/office/drawing/2014/main" id="{0CC7ABAC-7049-2EB0-87A4-4F885425B3F4}"/>
              </a:ext>
            </a:extLst>
          </p:cNvPr>
          <p:cNvSpPr/>
          <p:nvPr/>
        </p:nvSpPr>
        <p:spPr>
          <a:xfrm>
            <a:off x="7206135" y="3054716"/>
            <a:ext cx="28330" cy="28343"/>
          </a:xfrm>
          <a:custGeom>
            <a:avLst/>
            <a:gdLst>
              <a:gd name="connsiteX0" fmla="*/ 0 w 28330"/>
              <a:gd name="connsiteY0" fmla="*/ 14236 h 28343"/>
              <a:gd name="connsiteX1" fmla="*/ 14230 w 28330"/>
              <a:gd name="connsiteY1" fmla="*/ 0 h 28343"/>
              <a:gd name="connsiteX2" fmla="*/ 28330 w 28330"/>
              <a:gd name="connsiteY2" fmla="*/ 14236 h 28343"/>
              <a:gd name="connsiteX3" fmla="*/ 1423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230" y="0"/>
                </a:cubicBezTo>
                <a:cubicBezTo>
                  <a:pt x="22121" y="0"/>
                  <a:pt x="28330" y="6342"/>
                  <a:pt x="28330" y="14236"/>
                </a:cubicBezTo>
                <a:cubicBezTo>
                  <a:pt x="28330" y="22131"/>
                  <a:pt x="21991" y="28343"/>
                  <a:pt x="14230" y="28343"/>
                </a:cubicBezTo>
                <a:cubicBezTo>
                  <a:pt x="6468"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86" name="Freeform 485">
            <a:extLst>
              <a:ext uri="{FF2B5EF4-FFF2-40B4-BE49-F238E27FC236}">
                <a16:creationId xmlns:a16="http://schemas.microsoft.com/office/drawing/2014/main" id="{24E4C08F-1EE2-FF65-F8A8-4782CD429510}"/>
              </a:ext>
            </a:extLst>
          </p:cNvPr>
          <p:cNvSpPr/>
          <p:nvPr/>
        </p:nvSpPr>
        <p:spPr>
          <a:xfrm>
            <a:off x="6547429" y="3109850"/>
            <a:ext cx="28330" cy="28343"/>
          </a:xfrm>
          <a:custGeom>
            <a:avLst/>
            <a:gdLst>
              <a:gd name="connsiteX0" fmla="*/ 0 w 28330"/>
              <a:gd name="connsiteY0" fmla="*/ 14107 h 28343"/>
              <a:gd name="connsiteX1" fmla="*/ 14100 w 28330"/>
              <a:gd name="connsiteY1" fmla="*/ 0 h 28343"/>
              <a:gd name="connsiteX2" fmla="*/ 28330 w 28330"/>
              <a:gd name="connsiteY2" fmla="*/ 14107 h 28343"/>
              <a:gd name="connsiteX3" fmla="*/ 1410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100" y="0"/>
                </a:cubicBezTo>
                <a:cubicBezTo>
                  <a:pt x="21862" y="0"/>
                  <a:pt x="28330" y="6342"/>
                  <a:pt x="28330" y="14107"/>
                </a:cubicBezTo>
                <a:cubicBezTo>
                  <a:pt x="28330" y="21872"/>
                  <a:pt x="21991" y="28343"/>
                  <a:pt x="14100" y="28343"/>
                </a:cubicBezTo>
                <a:cubicBezTo>
                  <a:pt x="6209"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487" name="Freeform 486">
            <a:extLst>
              <a:ext uri="{FF2B5EF4-FFF2-40B4-BE49-F238E27FC236}">
                <a16:creationId xmlns:a16="http://schemas.microsoft.com/office/drawing/2014/main" id="{5AEDFCDC-F3EC-B9A2-2E25-A1BF2F5FD9E3}"/>
              </a:ext>
            </a:extLst>
          </p:cNvPr>
          <p:cNvSpPr/>
          <p:nvPr/>
        </p:nvSpPr>
        <p:spPr>
          <a:xfrm>
            <a:off x="7147793" y="3109850"/>
            <a:ext cx="28330" cy="28343"/>
          </a:xfrm>
          <a:custGeom>
            <a:avLst/>
            <a:gdLst>
              <a:gd name="connsiteX0" fmla="*/ 0 w 28330"/>
              <a:gd name="connsiteY0" fmla="*/ 14107 h 28343"/>
              <a:gd name="connsiteX1" fmla="*/ 14230 w 28330"/>
              <a:gd name="connsiteY1" fmla="*/ 0 h 28343"/>
              <a:gd name="connsiteX2" fmla="*/ 28330 w 28330"/>
              <a:gd name="connsiteY2" fmla="*/ 14107 h 28343"/>
              <a:gd name="connsiteX3" fmla="*/ 1423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230" y="0"/>
                </a:cubicBezTo>
                <a:cubicBezTo>
                  <a:pt x="22121" y="0"/>
                  <a:pt x="28330" y="6342"/>
                  <a:pt x="28330" y="14107"/>
                </a:cubicBezTo>
                <a:cubicBezTo>
                  <a:pt x="28330" y="21872"/>
                  <a:pt x="21991" y="28343"/>
                  <a:pt x="14230" y="28343"/>
                </a:cubicBezTo>
                <a:cubicBezTo>
                  <a:pt x="6468"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488" name="Freeform 487">
            <a:extLst>
              <a:ext uri="{FF2B5EF4-FFF2-40B4-BE49-F238E27FC236}">
                <a16:creationId xmlns:a16="http://schemas.microsoft.com/office/drawing/2014/main" id="{B79A9023-7F80-3530-A9AE-55CB0D21B76A}"/>
              </a:ext>
            </a:extLst>
          </p:cNvPr>
          <p:cNvSpPr/>
          <p:nvPr/>
        </p:nvSpPr>
        <p:spPr>
          <a:xfrm>
            <a:off x="7144300" y="3164854"/>
            <a:ext cx="28459" cy="28343"/>
          </a:xfrm>
          <a:custGeom>
            <a:avLst/>
            <a:gdLst>
              <a:gd name="connsiteX0" fmla="*/ 0 w 28459"/>
              <a:gd name="connsiteY0" fmla="*/ 14236 h 28343"/>
              <a:gd name="connsiteX1" fmla="*/ 14230 w 28459"/>
              <a:gd name="connsiteY1" fmla="*/ 0 h 28343"/>
              <a:gd name="connsiteX2" fmla="*/ 28459 w 28459"/>
              <a:gd name="connsiteY2" fmla="*/ 14236 h 28343"/>
              <a:gd name="connsiteX3" fmla="*/ 14230 w 28459"/>
              <a:gd name="connsiteY3" fmla="*/ 28343 h 28343"/>
              <a:gd name="connsiteX4" fmla="*/ 0 w 28459"/>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59" h="28343">
                <a:moveTo>
                  <a:pt x="0" y="14236"/>
                </a:moveTo>
                <a:cubicBezTo>
                  <a:pt x="0" y="6342"/>
                  <a:pt x="6339" y="0"/>
                  <a:pt x="14230" y="0"/>
                </a:cubicBezTo>
                <a:cubicBezTo>
                  <a:pt x="22121" y="0"/>
                  <a:pt x="28459" y="6342"/>
                  <a:pt x="28459" y="14236"/>
                </a:cubicBezTo>
                <a:cubicBezTo>
                  <a:pt x="28459" y="22131"/>
                  <a:pt x="21991" y="28343"/>
                  <a:pt x="14230" y="28343"/>
                </a:cubicBezTo>
                <a:cubicBezTo>
                  <a:pt x="6468"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89" name="Freeform 488">
            <a:extLst>
              <a:ext uri="{FF2B5EF4-FFF2-40B4-BE49-F238E27FC236}">
                <a16:creationId xmlns:a16="http://schemas.microsoft.com/office/drawing/2014/main" id="{56D98500-9293-C592-C4FA-FD0BBF6D79C3}"/>
              </a:ext>
            </a:extLst>
          </p:cNvPr>
          <p:cNvSpPr/>
          <p:nvPr/>
        </p:nvSpPr>
        <p:spPr>
          <a:xfrm>
            <a:off x="6547429" y="3219859"/>
            <a:ext cx="28330" cy="28472"/>
          </a:xfrm>
          <a:custGeom>
            <a:avLst/>
            <a:gdLst>
              <a:gd name="connsiteX0" fmla="*/ 0 w 28330"/>
              <a:gd name="connsiteY0" fmla="*/ 14236 h 28472"/>
              <a:gd name="connsiteX1" fmla="*/ 14100 w 28330"/>
              <a:gd name="connsiteY1" fmla="*/ 0 h 28472"/>
              <a:gd name="connsiteX2" fmla="*/ 28330 w 28330"/>
              <a:gd name="connsiteY2" fmla="*/ 14236 h 28472"/>
              <a:gd name="connsiteX3" fmla="*/ 14100 w 28330"/>
              <a:gd name="connsiteY3" fmla="*/ 28473 h 28472"/>
              <a:gd name="connsiteX4" fmla="*/ 0 w 28330"/>
              <a:gd name="connsiteY4" fmla="*/ 14236 h 28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472">
                <a:moveTo>
                  <a:pt x="0" y="14236"/>
                </a:moveTo>
                <a:cubicBezTo>
                  <a:pt x="0" y="6342"/>
                  <a:pt x="6339" y="0"/>
                  <a:pt x="14100" y="0"/>
                </a:cubicBezTo>
                <a:cubicBezTo>
                  <a:pt x="21862" y="0"/>
                  <a:pt x="28330" y="6342"/>
                  <a:pt x="28330" y="14236"/>
                </a:cubicBezTo>
                <a:cubicBezTo>
                  <a:pt x="28330" y="22131"/>
                  <a:pt x="21991" y="28473"/>
                  <a:pt x="14100" y="28473"/>
                </a:cubicBezTo>
                <a:cubicBezTo>
                  <a:pt x="6209" y="2847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90" name="Freeform 489">
            <a:extLst>
              <a:ext uri="{FF2B5EF4-FFF2-40B4-BE49-F238E27FC236}">
                <a16:creationId xmlns:a16="http://schemas.microsoft.com/office/drawing/2014/main" id="{2886F9C9-445C-6FF4-2686-13989392BDF1}"/>
              </a:ext>
            </a:extLst>
          </p:cNvPr>
          <p:cNvSpPr/>
          <p:nvPr/>
        </p:nvSpPr>
        <p:spPr>
          <a:xfrm>
            <a:off x="6547429" y="3164984"/>
            <a:ext cx="28330" cy="28343"/>
          </a:xfrm>
          <a:custGeom>
            <a:avLst/>
            <a:gdLst>
              <a:gd name="connsiteX0" fmla="*/ 0 w 28330"/>
              <a:gd name="connsiteY0" fmla="*/ 14107 h 28343"/>
              <a:gd name="connsiteX1" fmla="*/ 14100 w 28330"/>
              <a:gd name="connsiteY1" fmla="*/ 0 h 28343"/>
              <a:gd name="connsiteX2" fmla="*/ 28330 w 28330"/>
              <a:gd name="connsiteY2" fmla="*/ 14107 h 28343"/>
              <a:gd name="connsiteX3" fmla="*/ 1410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100" y="0"/>
                </a:cubicBezTo>
                <a:cubicBezTo>
                  <a:pt x="21862" y="0"/>
                  <a:pt x="28330" y="6342"/>
                  <a:pt x="28330" y="14107"/>
                </a:cubicBezTo>
                <a:cubicBezTo>
                  <a:pt x="28330" y="21872"/>
                  <a:pt x="21991" y="28343"/>
                  <a:pt x="14100" y="28343"/>
                </a:cubicBezTo>
                <a:cubicBezTo>
                  <a:pt x="6209"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491" name="Freeform 490">
            <a:extLst>
              <a:ext uri="{FF2B5EF4-FFF2-40B4-BE49-F238E27FC236}">
                <a16:creationId xmlns:a16="http://schemas.microsoft.com/office/drawing/2014/main" id="{D03F3A23-941E-5EE6-F788-829329AD8037}"/>
              </a:ext>
            </a:extLst>
          </p:cNvPr>
          <p:cNvSpPr/>
          <p:nvPr/>
        </p:nvSpPr>
        <p:spPr>
          <a:xfrm>
            <a:off x="7143783" y="3219859"/>
            <a:ext cx="28329" cy="28472"/>
          </a:xfrm>
          <a:custGeom>
            <a:avLst/>
            <a:gdLst>
              <a:gd name="connsiteX0" fmla="*/ 0 w 28329"/>
              <a:gd name="connsiteY0" fmla="*/ 14236 h 28472"/>
              <a:gd name="connsiteX1" fmla="*/ 14230 w 28329"/>
              <a:gd name="connsiteY1" fmla="*/ 0 h 28472"/>
              <a:gd name="connsiteX2" fmla="*/ 28330 w 28329"/>
              <a:gd name="connsiteY2" fmla="*/ 14236 h 28472"/>
              <a:gd name="connsiteX3" fmla="*/ 14230 w 28329"/>
              <a:gd name="connsiteY3" fmla="*/ 28473 h 28472"/>
              <a:gd name="connsiteX4" fmla="*/ 0 w 28329"/>
              <a:gd name="connsiteY4" fmla="*/ 14236 h 28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29" h="28472">
                <a:moveTo>
                  <a:pt x="0" y="14236"/>
                </a:moveTo>
                <a:cubicBezTo>
                  <a:pt x="0" y="6342"/>
                  <a:pt x="6339" y="0"/>
                  <a:pt x="14230" y="0"/>
                </a:cubicBezTo>
                <a:cubicBezTo>
                  <a:pt x="22121" y="0"/>
                  <a:pt x="28330" y="6342"/>
                  <a:pt x="28330" y="14236"/>
                </a:cubicBezTo>
                <a:cubicBezTo>
                  <a:pt x="28330" y="22131"/>
                  <a:pt x="21991" y="28473"/>
                  <a:pt x="14230" y="28473"/>
                </a:cubicBezTo>
                <a:cubicBezTo>
                  <a:pt x="6468" y="2847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92" name="Freeform 491">
            <a:extLst>
              <a:ext uri="{FF2B5EF4-FFF2-40B4-BE49-F238E27FC236}">
                <a16:creationId xmlns:a16="http://schemas.microsoft.com/office/drawing/2014/main" id="{CB9AB635-C508-66FC-C6B0-2E8AA9FF9FA6}"/>
              </a:ext>
            </a:extLst>
          </p:cNvPr>
          <p:cNvSpPr/>
          <p:nvPr/>
        </p:nvSpPr>
        <p:spPr>
          <a:xfrm>
            <a:off x="6547429" y="3274863"/>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93" name="Freeform 492">
            <a:extLst>
              <a:ext uri="{FF2B5EF4-FFF2-40B4-BE49-F238E27FC236}">
                <a16:creationId xmlns:a16="http://schemas.microsoft.com/office/drawing/2014/main" id="{B4FC47E6-403E-B31D-A84C-A2A71A943433}"/>
              </a:ext>
            </a:extLst>
          </p:cNvPr>
          <p:cNvSpPr/>
          <p:nvPr/>
        </p:nvSpPr>
        <p:spPr>
          <a:xfrm>
            <a:off x="7118040" y="3274863"/>
            <a:ext cx="28330" cy="28343"/>
          </a:xfrm>
          <a:custGeom>
            <a:avLst/>
            <a:gdLst>
              <a:gd name="connsiteX0" fmla="*/ 0 w 28330"/>
              <a:gd name="connsiteY0" fmla="*/ 14236 h 28343"/>
              <a:gd name="connsiteX1" fmla="*/ 14230 w 28330"/>
              <a:gd name="connsiteY1" fmla="*/ 0 h 28343"/>
              <a:gd name="connsiteX2" fmla="*/ 28330 w 28330"/>
              <a:gd name="connsiteY2" fmla="*/ 14236 h 28343"/>
              <a:gd name="connsiteX3" fmla="*/ 1423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230" y="0"/>
                </a:cubicBezTo>
                <a:cubicBezTo>
                  <a:pt x="22121" y="0"/>
                  <a:pt x="28330" y="6342"/>
                  <a:pt x="28330" y="14236"/>
                </a:cubicBezTo>
                <a:cubicBezTo>
                  <a:pt x="28330" y="22131"/>
                  <a:pt x="21991" y="28343"/>
                  <a:pt x="14230" y="28343"/>
                </a:cubicBezTo>
                <a:cubicBezTo>
                  <a:pt x="6468" y="28343"/>
                  <a:pt x="0" y="22002"/>
                  <a:pt x="0" y="14236"/>
                </a:cubicBezTo>
                <a:close/>
              </a:path>
            </a:pathLst>
          </a:custGeom>
          <a:solidFill>
            <a:srgbClr val="C6573B"/>
          </a:solidFill>
          <a:ln w="12934" cap="flat">
            <a:noFill/>
            <a:prstDash val="solid"/>
            <a:miter/>
          </a:ln>
        </p:spPr>
        <p:txBody>
          <a:bodyPr rtlCol="0" anchor="ctr"/>
          <a:lstStyle/>
          <a:p>
            <a:endParaRPr lang="en-GB" noProof="0" dirty="0"/>
          </a:p>
        </p:txBody>
      </p:sp>
      <p:sp>
        <p:nvSpPr>
          <p:cNvPr id="494" name="Freeform 493">
            <a:extLst>
              <a:ext uri="{FF2B5EF4-FFF2-40B4-BE49-F238E27FC236}">
                <a16:creationId xmlns:a16="http://schemas.microsoft.com/office/drawing/2014/main" id="{5EE2A817-7F01-B8D7-0FA8-096525BCC7AF}"/>
              </a:ext>
            </a:extLst>
          </p:cNvPr>
          <p:cNvSpPr/>
          <p:nvPr/>
        </p:nvSpPr>
        <p:spPr>
          <a:xfrm>
            <a:off x="6547429" y="3329997"/>
            <a:ext cx="28330" cy="28343"/>
          </a:xfrm>
          <a:custGeom>
            <a:avLst/>
            <a:gdLst>
              <a:gd name="connsiteX0" fmla="*/ 0 w 28330"/>
              <a:gd name="connsiteY0" fmla="*/ 14107 h 28343"/>
              <a:gd name="connsiteX1" fmla="*/ 14100 w 28330"/>
              <a:gd name="connsiteY1" fmla="*/ 0 h 28343"/>
              <a:gd name="connsiteX2" fmla="*/ 28330 w 28330"/>
              <a:gd name="connsiteY2" fmla="*/ 14107 h 28343"/>
              <a:gd name="connsiteX3" fmla="*/ 1410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100" y="0"/>
                </a:cubicBezTo>
                <a:cubicBezTo>
                  <a:pt x="21862" y="0"/>
                  <a:pt x="28330" y="6342"/>
                  <a:pt x="28330" y="14107"/>
                </a:cubicBezTo>
                <a:cubicBezTo>
                  <a:pt x="28330" y="21872"/>
                  <a:pt x="21991" y="28343"/>
                  <a:pt x="14100" y="28343"/>
                </a:cubicBezTo>
                <a:cubicBezTo>
                  <a:pt x="6209"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495" name="Freeform 494">
            <a:extLst>
              <a:ext uri="{FF2B5EF4-FFF2-40B4-BE49-F238E27FC236}">
                <a16:creationId xmlns:a16="http://schemas.microsoft.com/office/drawing/2014/main" id="{97AC43F6-4FE0-0509-FEA1-2923F93B81F9}"/>
              </a:ext>
            </a:extLst>
          </p:cNvPr>
          <p:cNvSpPr/>
          <p:nvPr/>
        </p:nvSpPr>
        <p:spPr>
          <a:xfrm>
            <a:off x="7140161" y="3329997"/>
            <a:ext cx="28329" cy="28343"/>
          </a:xfrm>
          <a:custGeom>
            <a:avLst/>
            <a:gdLst>
              <a:gd name="connsiteX0" fmla="*/ 0 w 28329"/>
              <a:gd name="connsiteY0" fmla="*/ 14107 h 28343"/>
              <a:gd name="connsiteX1" fmla="*/ 14100 w 28329"/>
              <a:gd name="connsiteY1" fmla="*/ 0 h 28343"/>
              <a:gd name="connsiteX2" fmla="*/ 28330 w 28329"/>
              <a:gd name="connsiteY2" fmla="*/ 14107 h 28343"/>
              <a:gd name="connsiteX3" fmla="*/ 14100 w 28329"/>
              <a:gd name="connsiteY3" fmla="*/ 28343 h 28343"/>
              <a:gd name="connsiteX4" fmla="*/ 0 w 28329"/>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29" h="28343">
                <a:moveTo>
                  <a:pt x="0" y="14107"/>
                </a:moveTo>
                <a:cubicBezTo>
                  <a:pt x="0" y="6342"/>
                  <a:pt x="6339" y="0"/>
                  <a:pt x="14100" y="0"/>
                </a:cubicBezTo>
                <a:cubicBezTo>
                  <a:pt x="21862" y="0"/>
                  <a:pt x="28330" y="6342"/>
                  <a:pt x="28330" y="14107"/>
                </a:cubicBezTo>
                <a:cubicBezTo>
                  <a:pt x="28330" y="21872"/>
                  <a:pt x="21991" y="28343"/>
                  <a:pt x="14100" y="28343"/>
                </a:cubicBezTo>
                <a:cubicBezTo>
                  <a:pt x="6209" y="28343"/>
                  <a:pt x="0" y="22002"/>
                  <a:pt x="0" y="14107"/>
                </a:cubicBezTo>
                <a:close/>
              </a:path>
            </a:pathLst>
          </a:custGeom>
          <a:solidFill>
            <a:srgbClr val="C6573B"/>
          </a:solidFill>
          <a:ln w="12934" cap="flat">
            <a:noFill/>
            <a:prstDash val="solid"/>
            <a:miter/>
          </a:ln>
        </p:spPr>
        <p:txBody>
          <a:bodyPr rtlCol="0" anchor="ctr"/>
          <a:lstStyle/>
          <a:p>
            <a:endParaRPr lang="en-GB" noProof="0" dirty="0"/>
          </a:p>
        </p:txBody>
      </p:sp>
      <p:sp>
        <p:nvSpPr>
          <p:cNvPr id="496" name="Freeform 495">
            <a:extLst>
              <a:ext uri="{FF2B5EF4-FFF2-40B4-BE49-F238E27FC236}">
                <a16:creationId xmlns:a16="http://schemas.microsoft.com/office/drawing/2014/main" id="{82D7FF90-D29F-938D-EA3E-F1974D7CD7EB}"/>
              </a:ext>
            </a:extLst>
          </p:cNvPr>
          <p:cNvSpPr/>
          <p:nvPr/>
        </p:nvSpPr>
        <p:spPr>
          <a:xfrm>
            <a:off x="6547429" y="3385001"/>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97" name="Freeform 496">
            <a:extLst>
              <a:ext uri="{FF2B5EF4-FFF2-40B4-BE49-F238E27FC236}">
                <a16:creationId xmlns:a16="http://schemas.microsoft.com/office/drawing/2014/main" id="{E86A2926-0C24-0D45-198F-4E7AE6553585}"/>
              </a:ext>
            </a:extLst>
          </p:cNvPr>
          <p:cNvSpPr/>
          <p:nvPr/>
        </p:nvSpPr>
        <p:spPr>
          <a:xfrm>
            <a:off x="7107691" y="3385001"/>
            <a:ext cx="28330" cy="28343"/>
          </a:xfrm>
          <a:custGeom>
            <a:avLst/>
            <a:gdLst>
              <a:gd name="connsiteX0" fmla="*/ 0 w 28330"/>
              <a:gd name="connsiteY0" fmla="*/ 14236 h 28343"/>
              <a:gd name="connsiteX1" fmla="*/ 14230 w 28330"/>
              <a:gd name="connsiteY1" fmla="*/ 0 h 28343"/>
              <a:gd name="connsiteX2" fmla="*/ 28330 w 28330"/>
              <a:gd name="connsiteY2" fmla="*/ 14236 h 28343"/>
              <a:gd name="connsiteX3" fmla="*/ 1423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230" y="0"/>
                </a:cubicBezTo>
                <a:cubicBezTo>
                  <a:pt x="22121" y="0"/>
                  <a:pt x="28330" y="6342"/>
                  <a:pt x="28330" y="14236"/>
                </a:cubicBezTo>
                <a:cubicBezTo>
                  <a:pt x="28330" y="22131"/>
                  <a:pt x="21991" y="28343"/>
                  <a:pt x="14230" y="28343"/>
                </a:cubicBezTo>
                <a:cubicBezTo>
                  <a:pt x="6468"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98" name="Freeform 497">
            <a:extLst>
              <a:ext uri="{FF2B5EF4-FFF2-40B4-BE49-F238E27FC236}">
                <a16:creationId xmlns:a16="http://schemas.microsoft.com/office/drawing/2014/main" id="{3369678E-09FB-B087-BF0D-5AF152F83E67}"/>
              </a:ext>
            </a:extLst>
          </p:cNvPr>
          <p:cNvSpPr/>
          <p:nvPr/>
        </p:nvSpPr>
        <p:spPr>
          <a:xfrm>
            <a:off x="6547429" y="3440005"/>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499" name="Freeform 498">
            <a:extLst>
              <a:ext uri="{FF2B5EF4-FFF2-40B4-BE49-F238E27FC236}">
                <a16:creationId xmlns:a16="http://schemas.microsoft.com/office/drawing/2014/main" id="{DB5E0005-A379-394B-C8BC-C81AF74C579A}"/>
              </a:ext>
            </a:extLst>
          </p:cNvPr>
          <p:cNvSpPr/>
          <p:nvPr/>
        </p:nvSpPr>
        <p:spPr>
          <a:xfrm>
            <a:off x="7107174" y="3440005"/>
            <a:ext cx="28330" cy="28343"/>
          </a:xfrm>
          <a:custGeom>
            <a:avLst/>
            <a:gdLst>
              <a:gd name="connsiteX0" fmla="*/ 0 w 28330"/>
              <a:gd name="connsiteY0" fmla="*/ 14236 h 28343"/>
              <a:gd name="connsiteX1" fmla="*/ 14230 w 28330"/>
              <a:gd name="connsiteY1" fmla="*/ 0 h 28343"/>
              <a:gd name="connsiteX2" fmla="*/ 28330 w 28330"/>
              <a:gd name="connsiteY2" fmla="*/ 14236 h 28343"/>
              <a:gd name="connsiteX3" fmla="*/ 1423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230" y="0"/>
                </a:cubicBezTo>
                <a:cubicBezTo>
                  <a:pt x="22121" y="0"/>
                  <a:pt x="28330" y="6342"/>
                  <a:pt x="28330" y="14236"/>
                </a:cubicBezTo>
                <a:cubicBezTo>
                  <a:pt x="28330" y="22131"/>
                  <a:pt x="21991" y="28343"/>
                  <a:pt x="14230" y="28343"/>
                </a:cubicBezTo>
                <a:cubicBezTo>
                  <a:pt x="6468"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00" name="Freeform 499">
            <a:extLst>
              <a:ext uri="{FF2B5EF4-FFF2-40B4-BE49-F238E27FC236}">
                <a16:creationId xmlns:a16="http://schemas.microsoft.com/office/drawing/2014/main" id="{AC006DCC-0BC5-2949-0B45-1B079D15E521}"/>
              </a:ext>
            </a:extLst>
          </p:cNvPr>
          <p:cNvSpPr/>
          <p:nvPr/>
        </p:nvSpPr>
        <p:spPr>
          <a:xfrm>
            <a:off x="6547429" y="3495139"/>
            <a:ext cx="28330" cy="28343"/>
          </a:xfrm>
          <a:custGeom>
            <a:avLst/>
            <a:gdLst>
              <a:gd name="connsiteX0" fmla="*/ 0 w 28330"/>
              <a:gd name="connsiteY0" fmla="*/ 14107 h 28343"/>
              <a:gd name="connsiteX1" fmla="*/ 14100 w 28330"/>
              <a:gd name="connsiteY1" fmla="*/ 0 h 28343"/>
              <a:gd name="connsiteX2" fmla="*/ 28330 w 28330"/>
              <a:gd name="connsiteY2" fmla="*/ 14107 h 28343"/>
              <a:gd name="connsiteX3" fmla="*/ 1410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100" y="0"/>
                </a:cubicBezTo>
                <a:cubicBezTo>
                  <a:pt x="21862" y="0"/>
                  <a:pt x="28330" y="6342"/>
                  <a:pt x="28330" y="14107"/>
                </a:cubicBezTo>
                <a:cubicBezTo>
                  <a:pt x="28330" y="21872"/>
                  <a:pt x="21991" y="28343"/>
                  <a:pt x="14100" y="28343"/>
                </a:cubicBezTo>
                <a:cubicBezTo>
                  <a:pt x="6209"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501" name="Freeform 500">
            <a:extLst>
              <a:ext uri="{FF2B5EF4-FFF2-40B4-BE49-F238E27FC236}">
                <a16:creationId xmlns:a16="http://schemas.microsoft.com/office/drawing/2014/main" id="{495D6981-F502-8627-1D15-6A60B607F088}"/>
              </a:ext>
            </a:extLst>
          </p:cNvPr>
          <p:cNvSpPr/>
          <p:nvPr/>
        </p:nvSpPr>
        <p:spPr>
          <a:xfrm>
            <a:off x="7100835" y="3495139"/>
            <a:ext cx="28330" cy="28343"/>
          </a:xfrm>
          <a:custGeom>
            <a:avLst/>
            <a:gdLst>
              <a:gd name="connsiteX0" fmla="*/ 0 w 28330"/>
              <a:gd name="connsiteY0" fmla="*/ 14107 h 28343"/>
              <a:gd name="connsiteX1" fmla="*/ 14100 w 28330"/>
              <a:gd name="connsiteY1" fmla="*/ 0 h 28343"/>
              <a:gd name="connsiteX2" fmla="*/ 28330 w 28330"/>
              <a:gd name="connsiteY2" fmla="*/ 14107 h 28343"/>
              <a:gd name="connsiteX3" fmla="*/ 1410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100" y="0"/>
                </a:cubicBezTo>
                <a:cubicBezTo>
                  <a:pt x="21862" y="0"/>
                  <a:pt x="28330" y="6342"/>
                  <a:pt x="28330" y="14107"/>
                </a:cubicBezTo>
                <a:cubicBezTo>
                  <a:pt x="28330" y="21872"/>
                  <a:pt x="21991" y="28343"/>
                  <a:pt x="14100" y="28343"/>
                </a:cubicBezTo>
                <a:cubicBezTo>
                  <a:pt x="6209"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502" name="Freeform 501">
            <a:extLst>
              <a:ext uri="{FF2B5EF4-FFF2-40B4-BE49-F238E27FC236}">
                <a16:creationId xmlns:a16="http://schemas.microsoft.com/office/drawing/2014/main" id="{809DFA67-6546-42C2-3AC3-E3BD5FDAA5A9}"/>
              </a:ext>
            </a:extLst>
          </p:cNvPr>
          <p:cNvSpPr/>
          <p:nvPr/>
        </p:nvSpPr>
        <p:spPr>
          <a:xfrm>
            <a:off x="6547429" y="3548720"/>
            <a:ext cx="28330" cy="28343"/>
          </a:xfrm>
          <a:custGeom>
            <a:avLst/>
            <a:gdLst>
              <a:gd name="connsiteX0" fmla="*/ 0 w 28330"/>
              <a:gd name="connsiteY0" fmla="*/ 14107 h 28343"/>
              <a:gd name="connsiteX1" fmla="*/ 14100 w 28330"/>
              <a:gd name="connsiteY1" fmla="*/ 0 h 28343"/>
              <a:gd name="connsiteX2" fmla="*/ 28330 w 28330"/>
              <a:gd name="connsiteY2" fmla="*/ 14107 h 28343"/>
              <a:gd name="connsiteX3" fmla="*/ 1410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100" y="0"/>
                </a:cubicBezTo>
                <a:cubicBezTo>
                  <a:pt x="21862" y="0"/>
                  <a:pt x="28330" y="6342"/>
                  <a:pt x="28330" y="14107"/>
                </a:cubicBezTo>
                <a:cubicBezTo>
                  <a:pt x="28330" y="21872"/>
                  <a:pt x="21991" y="28343"/>
                  <a:pt x="14100" y="28343"/>
                </a:cubicBezTo>
                <a:cubicBezTo>
                  <a:pt x="6209"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503" name="Freeform 502">
            <a:extLst>
              <a:ext uri="{FF2B5EF4-FFF2-40B4-BE49-F238E27FC236}">
                <a16:creationId xmlns:a16="http://schemas.microsoft.com/office/drawing/2014/main" id="{26E35605-C574-ACD1-0E79-3E60F1150261}"/>
              </a:ext>
            </a:extLst>
          </p:cNvPr>
          <p:cNvSpPr/>
          <p:nvPr/>
        </p:nvSpPr>
        <p:spPr>
          <a:xfrm>
            <a:off x="7027358" y="3603724"/>
            <a:ext cx="28329" cy="28343"/>
          </a:xfrm>
          <a:custGeom>
            <a:avLst/>
            <a:gdLst>
              <a:gd name="connsiteX0" fmla="*/ 0 w 28329"/>
              <a:gd name="connsiteY0" fmla="*/ 14236 h 28343"/>
              <a:gd name="connsiteX1" fmla="*/ 14230 w 28329"/>
              <a:gd name="connsiteY1" fmla="*/ 0 h 28343"/>
              <a:gd name="connsiteX2" fmla="*/ 28330 w 28329"/>
              <a:gd name="connsiteY2" fmla="*/ 14236 h 28343"/>
              <a:gd name="connsiteX3" fmla="*/ 14230 w 28329"/>
              <a:gd name="connsiteY3" fmla="*/ 28343 h 28343"/>
              <a:gd name="connsiteX4" fmla="*/ 0 w 28329"/>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29" h="28343">
                <a:moveTo>
                  <a:pt x="0" y="14236"/>
                </a:moveTo>
                <a:cubicBezTo>
                  <a:pt x="0" y="6342"/>
                  <a:pt x="6339" y="0"/>
                  <a:pt x="14230" y="0"/>
                </a:cubicBezTo>
                <a:cubicBezTo>
                  <a:pt x="22121" y="0"/>
                  <a:pt x="28330" y="6342"/>
                  <a:pt x="28330" y="14236"/>
                </a:cubicBezTo>
                <a:cubicBezTo>
                  <a:pt x="28330" y="22131"/>
                  <a:pt x="21991" y="28343"/>
                  <a:pt x="14230" y="28343"/>
                </a:cubicBezTo>
                <a:cubicBezTo>
                  <a:pt x="6468" y="28343"/>
                  <a:pt x="0" y="22002"/>
                  <a:pt x="0" y="14236"/>
                </a:cubicBezTo>
                <a:close/>
              </a:path>
            </a:pathLst>
          </a:custGeom>
          <a:solidFill>
            <a:srgbClr val="C6573B"/>
          </a:solidFill>
          <a:ln w="12934" cap="flat">
            <a:noFill/>
            <a:prstDash val="solid"/>
            <a:miter/>
          </a:ln>
        </p:spPr>
        <p:txBody>
          <a:bodyPr rtlCol="0" anchor="ctr"/>
          <a:lstStyle/>
          <a:p>
            <a:endParaRPr lang="en-GB" noProof="0" dirty="0"/>
          </a:p>
        </p:txBody>
      </p:sp>
      <p:sp>
        <p:nvSpPr>
          <p:cNvPr id="504" name="Freeform 503">
            <a:extLst>
              <a:ext uri="{FF2B5EF4-FFF2-40B4-BE49-F238E27FC236}">
                <a16:creationId xmlns:a16="http://schemas.microsoft.com/office/drawing/2014/main" id="{05D5355E-88F9-F8C7-4CD8-2659B7741E4B}"/>
              </a:ext>
            </a:extLst>
          </p:cNvPr>
          <p:cNvSpPr/>
          <p:nvPr/>
        </p:nvSpPr>
        <p:spPr>
          <a:xfrm>
            <a:off x="6547429" y="3658728"/>
            <a:ext cx="28330" cy="28472"/>
          </a:xfrm>
          <a:custGeom>
            <a:avLst/>
            <a:gdLst>
              <a:gd name="connsiteX0" fmla="*/ 0 w 28330"/>
              <a:gd name="connsiteY0" fmla="*/ 14236 h 28472"/>
              <a:gd name="connsiteX1" fmla="*/ 14100 w 28330"/>
              <a:gd name="connsiteY1" fmla="*/ 0 h 28472"/>
              <a:gd name="connsiteX2" fmla="*/ 28330 w 28330"/>
              <a:gd name="connsiteY2" fmla="*/ 14236 h 28472"/>
              <a:gd name="connsiteX3" fmla="*/ 14100 w 28330"/>
              <a:gd name="connsiteY3" fmla="*/ 28473 h 28472"/>
              <a:gd name="connsiteX4" fmla="*/ 0 w 28330"/>
              <a:gd name="connsiteY4" fmla="*/ 14236 h 28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472">
                <a:moveTo>
                  <a:pt x="0" y="14236"/>
                </a:moveTo>
                <a:cubicBezTo>
                  <a:pt x="0" y="6342"/>
                  <a:pt x="6339" y="0"/>
                  <a:pt x="14100" y="0"/>
                </a:cubicBezTo>
                <a:cubicBezTo>
                  <a:pt x="21862" y="0"/>
                  <a:pt x="28330" y="6342"/>
                  <a:pt x="28330" y="14236"/>
                </a:cubicBezTo>
                <a:cubicBezTo>
                  <a:pt x="28330" y="22131"/>
                  <a:pt x="21991" y="28473"/>
                  <a:pt x="14100" y="28473"/>
                </a:cubicBezTo>
                <a:cubicBezTo>
                  <a:pt x="6209" y="28473"/>
                  <a:pt x="0" y="22131"/>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05" name="Freeform 504">
            <a:extLst>
              <a:ext uri="{FF2B5EF4-FFF2-40B4-BE49-F238E27FC236}">
                <a16:creationId xmlns:a16="http://schemas.microsoft.com/office/drawing/2014/main" id="{01345416-6EEF-58EF-CD70-73B1E1EA0BA8}"/>
              </a:ext>
            </a:extLst>
          </p:cNvPr>
          <p:cNvSpPr/>
          <p:nvPr/>
        </p:nvSpPr>
        <p:spPr>
          <a:xfrm>
            <a:off x="6547429" y="3605795"/>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06" name="Freeform 505">
            <a:extLst>
              <a:ext uri="{FF2B5EF4-FFF2-40B4-BE49-F238E27FC236}">
                <a16:creationId xmlns:a16="http://schemas.microsoft.com/office/drawing/2014/main" id="{81068D70-AD65-759E-1DCF-0DBA79CAB67F}"/>
              </a:ext>
            </a:extLst>
          </p:cNvPr>
          <p:cNvSpPr/>
          <p:nvPr/>
        </p:nvSpPr>
        <p:spPr>
          <a:xfrm>
            <a:off x="7012611" y="3658728"/>
            <a:ext cx="28459" cy="28472"/>
          </a:xfrm>
          <a:custGeom>
            <a:avLst/>
            <a:gdLst>
              <a:gd name="connsiteX0" fmla="*/ 0 w 28459"/>
              <a:gd name="connsiteY0" fmla="*/ 14236 h 28472"/>
              <a:gd name="connsiteX1" fmla="*/ 14230 w 28459"/>
              <a:gd name="connsiteY1" fmla="*/ 0 h 28472"/>
              <a:gd name="connsiteX2" fmla="*/ 28459 w 28459"/>
              <a:gd name="connsiteY2" fmla="*/ 14236 h 28472"/>
              <a:gd name="connsiteX3" fmla="*/ 14230 w 28459"/>
              <a:gd name="connsiteY3" fmla="*/ 28473 h 28472"/>
              <a:gd name="connsiteX4" fmla="*/ 0 w 28459"/>
              <a:gd name="connsiteY4" fmla="*/ 14236 h 28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59" h="28472">
                <a:moveTo>
                  <a:pt x="0" y="14236"/>
                </a:moveTo>
                <a:cubicBezTo>
                  <a:pt x="0" y="6342"/>
                  <a:pt x="6468" y="0"/>
                  <a:pt x="14230" y="0"/>
                </a:cubicBezTo>
                <a:cubicBezTo>
                  <a:pt x="21991" y="0"/>
                  <a:pt x="28459" y="6342"/>
                  <a:pt x="28459" y="14236"/>
                </a:cubicBezTo>
                <a:cubicBezTo>
                  <a:pt x="28459" y="22131"/>
                  <a:pt x="22121" y="28473"/>
                  <a:pt x="14230" y="28473"/>
                </a:cubicBezTo>
                <a:cubicBezTo>
                  <a:pt x="6339" y="28473"/>
                  <a:pt x="0" y="22131"/>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07" name="Freeform 506">
            <a:extLst>
              <a:ext uri="{FF2B5EF4-FFF2-40B4-BE49-F238E27FC236}">
                <a16:creationId xmlns:a16="http://schemas.microsoft.com/office/drawing/2014/main" id="{C92D6DE7-9196-69E6-37A7-E10BE0B823B1}"/>
              </a:ext>
            </a:extLst>
          </p:cNvPr>
          <p:cNvSpPr/>
          <p:nvPr/>
        </p:nvSpPr>
        <p:spPr>
          <a:xfrm>
            <a:off x="6547429" y="3714768"/>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08" name="Freeform 507">
            <a:extLst>
              <a:ext uri="{FF2B5EF4-FFF2-40B4-BE49-F238E27FC236}">
                <a16:creationId xmlns:a16="http://schemas.microsoft.com/office/drawing/2014/main" id="{A408A6BB-DF02-4DEC-2C13-8F18EC186E54}"/>
              </a:ext>
            </a:extLst>
          </p:cNvPr>
          <p:cNvSpPr/>
          <p:nvPr/>
        </p:nvSpPr>
        <p:spPr>
          <a:xfrm>
            <a:off x="7047538" y="3714768"/>
            <a:ext cx="28459" cy="28343"/>
          </a:xfrm>
          <a:custGeom>
            <a:avLst/>
            <a:gdLst>
              <a:gd name="connsiteX0" fmla="*/ 0 w 28459"/>
              <a:gd name="connsiteY0" fmla="*/ 14236 h 28343"/>
              <a:gd name="connsiteX1" fmla="*/ 14230 w 28459"/>
              <a:gd name="connsiteY1" fmla="*/ 0 h 28343"/>
              <a:gd name="connsiteX2" fmla="*/ 28459 w 28459"/>
              <a:gd name="connsiteY2" fmla="*/ 14236 h 28343"/>
              <a:gd name="connsiteX3" fmla="*/ 14230 w 28459"/>
              <a:gd name="connsiteY3" fmla="*/ 28343 h 28343"/>
              <a:gd name="connsiteX4" fmla="*/ 0 w 28459"/>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59" h="28343">
                <a:moveTo>
                  <a:pt x="0" y="14236"/>
                </a:moveTo>
                <a:cubicBezTo>
                  <a:pt x="0" y="6342"/>
                  <a:pt x="6339" y="0"/>
                  <a:pt x="14230" y="0"/>
                </a:cubicBezTo>
                <a:cubicBezTo>
                  <a:pt x="22121" y="0"/>
                  <a:pt x="28459" y="6342"/>
                  <a:pt x="28459" y="14236"/>
                </a:cubicBezTo>
                <a:cubicBezTo>
                  <a:pt x="28459" y="22131"/>
                  <a:pt x="22121" y="28343"/>
                  <a:pt x="14230" y="28343"/>
                </a:cubicBezTo>
                <a:cubicBezTo>
                  <a:pt x="633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09" name="Freeform 508">
            <a:extLst>
              <a:ext uri="{FF2B5EF4-FFF2-40B4-BE49-F238E27FC236}">
                <a16:creationId xmlns:a16="http://schemas.microsoft.com/office/drawing/2014/main" id="{ACC01635-39AC-5445-93C8-356F7121A725}"/>
              </a:ext>
            </a:extLst>
          </p:cNvPr>
          <p:cNvSpPr/>
          <p:nvPr/>
        </p:nvSpPr>
        <p:spPr>
          <a:xfrm>
            <a:off x="6547429" y="3770161"/>
            <a:ext cx="28330" cy="28472"/>
          </a:xfrm>
          <a:custGeom>
            <a:avLst/>
            <a:gdLst>
              <a:gd name="connsiteX0" fmla="*/ 0 w 28330"/>
              <a:gd name="connsiteY0" fmla="*/ 14236 h 28472"/>
              <a:gd name="connsiteX1" fmla="*/ 14100 w 28330"/>
              <a:gd name="connsiteY1" fmla="*/ 0 h 28472"/>
              <a:gd name="connsiteX2" fmla="*/ 28330 w 28330"/>
              <a:gd name="connsiteY2" fmla="*/ 14236 h 28472"/>
              <a:gd name="connsiteX3" fmla="*/ 14100 w 28330"/>
              <a:gd name="connsiteY3" fmla="*/ 28473 h 28472"/>
              <a:gd name="connsiteX4" fmla="*/ 0 w 28330"/>
              <a:gd name="connsiteY4" fmla="*/ 14236 h 28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472">
                <a:moveTo>
                  <a:pt x="0" y="14236"/>
                </a:moveTo>
                <a:cubicBezTo>
                  <a:pt x="0" y="6471"/>
                  <a:pt x="6339" y="0"/>
                  <a:pt x="14100" y="0"/>
                </a:cubicBezTo>
                <a:cubicBezTo>
                  <a:pt x="21862" y="0"/>
                  <a:pt x="28330" y="6471"/>
                  <a:pt x="28330" y="14236"/>
                </a:cubicBezTo>
                <a:cubicBezTo>
                  <a:pt x="28330" y="22002"/>
                  <a:pt x="21991" y="28473"/>
                  <a:pt x="14100" y="28473"/>
                </a:cubicBezTo>
                <a:cubicBezTo>
                  <a:pt x="6209" y="28473"/>
                  <a:pt x="0" y="22131"/>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10" name="Freeform 509">
            <a:extLst>
              <a:ext uri="{FF2B5EF4-FFF2-40B4-BE49-F238E27FC236}">
                <a16:creationId xmlns:a16="http://schemas.microsoft.com/office/drawing/2014/main" id="{CE2046EB-7BD3-A93F-A9A2-35E9E3C7FCF1}"/>
              </a:ext>
            </a:extLst>
          </p:cNvPr>
          <p:cNvSpPr/>
          <p:nvPr/>
        </p:nvSpPr>
        <p:spPr>
          <a:xfrm>
            <a:off x="7014680" y="3770161"/>
            <a:ext cx="28330" cy="28472"/>
          </a:xfrm>
          <a:custGeom>
            <a:avLst/>
            <a:gdLst>
              <a:gd name="connsiteX0" fmla="*/ 0 w 28330"/>
              <a:gd name="connsiteY0" fmla="*/ 14236 h 28472"/>
              <a:gd name="connsiteX1" fmla="*/ 14230 w 28330"/>
              <a:gd name="connsiteY1" fmla="*/ 0 h 28472"/>
              <a:gd name="connsiteX2" fmla="*/ 28330 w 28330"/>
              <a:gd name="connsiteY2" fmla="*/ 14236 h 28472"/>
              <a:gd name="connsiteX3" fmla="*/ 14230 w 28330"/>
              <a:gd name="connsiteY3" fmla="*/ 28473 h 28472"/>
              <a:gd name="connsiteX4" fmla="*/ 0 w 28330"/>
              <a:gd name="connsiteY4" fmla="*/ 14236 h 28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472">
                <a:moveTo>
                  <a:pt x="0" y="14236"/>
                </a:moveTo>
                <a:cubicBezTo>
                  <a:pt x="0" y="6471"/>
                  <a:pt x="6339" y="0"/>
                  <a:pt x="14230" y="0"/>
                </a:cubicBezTo>
                <a:cubicBezTo>
                  <a:pt x="22121" y="0"/>
                  <a:pt x="28330" y="6471"/>
                  <a:pt x="28330" y="14236"/>
                </a:cubicBezTo>
                <a:cubicBezTo>
                  <a:pt x="28330" y="22002"/>
                  <a:pt x="21992" y="28473"/>
                  <a:pt x="14230" y="28473"/>
                </a:cubicBezTo>
                <a:cubicBezTo>
                  <a:pt x="6468" y="28473"/>
                  <a:pt x="0" y="22131"/>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11" name="Freeform 510">
            <a:extLst>
              <a:ext uri="{FF2B5EF4-FFF2-40B4-BE49-F238E27FC236}">
                <a16:creationId xmlns:a16="http://schemas.microsoft.com/office/drawing/2014/main" id="{7C7B4DDE-5B47-FBEE-A021-9BEAE34E5F48}"/>
              </a:ext>
            </a:extLst>
          </p:cNvPr>
          <p:cNvSpPr/>
          <p:nvPr/>
        </p:nvSpPr>
        <p:spPr>
          <a:xfrm>
            <a:off x="6547429" y="3825683"/>
            <a:ext cx="28330" cy="28472"/>
          </a:xfrm>
          <a:custGeom>
            <a:avLst/>
            <a:gdLst>
              <a:gd name="connsiteX0" fmla="*/ 0 w 28330"/>
              <a:gd name="connsiteY0" fmla="*/ 14236 h 28472"/>
              <a:gd name="connsiteX1" fmla="*/ 14100 w 28330"/>
              <a:gd name="connsiteY1" fmla="*/ 0 h 28472"/>
              <a:gd name="connsiteX2" fmla="*/ 28330 w 28330"/>
              <a:gd name="connsiteY2" fmla="*/ 14236 h 28472"/>
              <a:gd name="connsiteX3" fmla="*/ 14100 w 28330"/>
              <a:gd name="connsiteY3" fmla="*/ 28473 h 28472"/>
              <a:gd name="connsiteX4" fmla="*/ 0 w 28330"/>
              <a:gd name="connsiteY4" fmla="*/ 14236 h 28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472">
                <a:moveTo>
                  <a:pt x="0" y="14236"/>
                </a:moveTo>
                <a:cubicBezTo>
                  <a:pt x="0" y="6342"/>
                  <a:pt x="6339" y="0"/>
                  <a:pt x="14100" y="0"/>
                </a:cubicBezTo>
                <a:cubicBezTo>
                  <a:pt x="21862" y="0"/>
                  <a:pt x="28330" y="6342"/>
                  <a:pt x="28330" y="14236"/>
                </a:cubicBezTo>
                <a:cubicBezTo>
                  <a:pt x="28330" y="22131"/>
                  <a:pt x="21991" y="28473"/>
                  <a:pt x="14100" y="28473"/>
                </a:cubicBezTo>
                <a:cubicBezTo>
                  <a:pt x="6209" y="2847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12" name="Freeform 511">
            <a:extLst>
              <a:ext uri="{FF2B5EF4-FFF2-40B4-BE49-F238E27FC236}">
                <a16:creationId xmlns:a16="http://schemas.microsoft.com/office/drawing/2014/main" id="{9B68E237-C6DA-0470-1E16-A11083A83C40}"/>
              </a:ext>
            </a:extLst>
          </p:cNvPr>
          <p:cNvSpPr/>
          <p:nvPr/>
        </p:nvSpPr>
        <p:spPr>
          <a:xfrm>
            <a:off x="7061638" y="3825683"/>
            <a:ext cx="28459" cy="28472"/>
          </a:xfrm>
          <a:custGeom>
            <a:avLst/>
            <a:gdLst>
              <a:gd name="connsiteX0" fmla="*/ 0 w 28459"/>
              <a:gd name="connsiteY0" fmla="*/ 14236 h 28472"/>
              <a:gd name="connsiteX1" fmla="*/ 14230 w 28459"/>
              <a:gd name="connsiteY1" fmla="*/ 0 h 28472"/>
              <a:gd name="connsiteX2" fmla="*/ 28459 w 28459"/>
              <a:gd name="connsiteY2" fmla="*/ 14236 h 28472"/>
              <a:gd name="connsiteX3" fmla="*/ 14230 w 28459"/>
              <a:gd name="connsiteY3" fmla="*/ 28473 h 28472"/>
              <a:gd name="connsiteX4" fmla="*/ 0 w 28459"/>
              <a:gd name="connsiteY4" fmla="*/ 14236 h 28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59" h="28472">
                <a:moveTo>
                  <a:pt x="0" y="14236"/>
                </a:moveTo>
                <a:cubicBezTo>
                  <a:pt x="0" y="6342"/>
                  <a:pt x="6468" y="0"/>
                  <a:pt x="14230" y="0"/>
                </a:cubicBezTo>
                <a:cubicBezTo>
                  <a:pt x="21991" y="0"/>
                  <a:pt x="28459" y="6342"/>
                  <a:pt x="28459" y="14236"/>
                </a:cubicBezTo>
                <a:cubicBezTo>
                  <a:pt x="28459" y="22131"/>
                  <a:pt x="22121" y="28473"/>
                  <a:pt x="14230" y="28473"/>
                </a:cubicBezTo>
                <a:cubicBezTo>
                  <a:pt x="6339" y="2847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13" name="Freeform 512">
            <a:extLst>
              <a:ext uri="{FF2B5EF4-FFF2-40B4-BE49-F238E27FC236}">
                <a16:creationId xmlns:a16="http://schemas.microsoft.com/office/drawing/2014/main" id="{84DE8DFA-BBBE-0B52-0FCB-97A88DFD30A5}"/>
              </a:ext>
            </a:extLst>
          </p:cNvPr>
          <p:cNvSpPr/>
          <p:nvPr/>
        </p:nvSpPr>
        <p:spPr>
          <a:xfrm>
            <a:off x="6547429" y="3880299"/>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14" name="Freeform 513">
            <a:extLst>
              <a:ext uri="{FF2B5EF4-FFF2-40B4-BE49-F238E27FC236}">
                <a16:creationId xmlns:a16="http://schemas.microsoft.com/office/drawing/2014/main" id="{1F117AE4-EB53-3667-D430-E717D931F487}"/>
              </a:ext>
            </a:extLst>
          </p:cNvPr>
          <p:cNvSpPr/>
          <p:nvPr/>
        </p:nvSpPr>
        <p:spPr>
          <a:xfrm>
            <a:off x="6978071" y="3880299"/>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2"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15" name="Freeform 514">
            <a:extLst>
              <a:ext uri="{FF2B5EF4-FFF2-40B4-BE49-F238E27FC236}">
                <a16:creationId xmlns:a16="http://schemas.microsoft.com/office/drawing/2014/main" id="{CFF7937D-7140-95B0-581F-7B7F278398D8}"/>
              </a:ext>
            </a:extLst>
          </p:cNvPr>
          <p:cNvSpPr/>
          <p:nvPr/>
        </p:nvSpPr>
        <p:spPr>
          <a:xfrm>
            <a:off x="6547429" y="3934656"/>
            <a:ext cx="28330" cy="28472"/>
          </a:xfrm>
          <a:custGeom>
            <a:avLst/>
            <a:gdLst>
              <a:gd name="connsiteX0" fmla="*/ 0 w 28330"/>
              <a:gd name="connsiteY0" fmla="*/ 14236 h 28472"/>
              <a:gd name="connsiteX1" fmla="*/ 14100 w 28330"/>
              <a:gd name="connsiteY1" fmla="*/ 0 h 28472"/>
              <a:gd name="connsiteX2" fmla="*/ 28330 w 28330"/>
              <a:gd name="connsiteY2" fmla="*/ 14236 h 28472"/>
              <a:gd name="connsiteX3" fmla="*/ 14100 w 28330"/>
              <a:gd name="connsiteY3" fmla="*/ 28473 h 28472"/>
              <a:gd name="connsiteX4" fmla="*/ 0 w 28330"/>
              <a:gd name="connsiteY4" fmla="*/ 14236 h 28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472">
                <a:moveTo>
                  <a:pt x="0" y="14236"/>
                </a:moveTo>
                <a:cubicBezTo>
                  <a:pt x="0" y="6342"/>
                  <a:pt x="6339" y="0"/>
                  <a:pt x="14100" y="0"/>
                </a:cubicBezTo>
                <a:cubicBezTo>
                  <a:pt x="21862" y="0"/>
                  <a:pt x="28330" y="6342"/>
                  <a:pt x="28330" y="14236"/>
                </a:cubicBezTo>
                <a:cubicBezTo>
                  <a:pt x="28330" y="22131"/>
                  <a:pt x="21991" y="28473"/>
                  <a:pt x="14100" y="28473"/>
                </a:cubicBezTo>
                <a:cubicBezTo>
                  <a:pt x="6209" y="2847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16" name="Freeform 515">
            <a:extLst>
              <a:ext uri="{FF2B5EF4-FFF2-40B4-BE49-F238E27FC236}">
                <a16:creationId xmlns:a16="http://schemas.microsoft.com/office/drawing/2014/main" id="{36035336-3D15-4FC1-47C2-EA749439DD79}"/>
              </a:ext>
            </a:extLst>
          </p:cNvPr>
          <p:cNvSpPr/>
          <p:nvPr/>
        </p:nvSpPr>
        <p:spPr>
          <a:xfrm>
            <a:off x="6972121" y="3934656"/>
            <a:ext cx="28330" cy="28472"/>
          </a:xfrm>
          <a:custGeom>
            <a:avLst/>
            <a:gdLst>
              <a:gd name="connsiteX0" fmla="*/ 0 w 28330"/>
              <a:gd name="connsiteY0" fmla="*/ 14236 h 28472"/>
              <a:gd name="connsiteX1" fmla="*/ 14230 w 28330"/>
              <a:gd name="connsiteY1" fmla="*/ 0 h 28472"/>
              <a:gd name="connsiteX2" fmla="*/ 28330 w 28330"/>
              <a:gd name="connsiteY2" fmla="*/ 14236 h 28472"/>
              <a:gd name="connsiteX3" fmla="*/ 14230 w 28330"/>
              <a:gd name="connsiteY3" fmla="*/ 28473 h 28472"/>
              <a:gd name="connsiteX4" fmla="*/ 0 w 28330"/>
              <a:gd name="connsiteY4" fmla="*/ 14236 h 28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472">
                <a:moveTo>
                  <a:pt x="0" y="14236"/>
                </a:moveTo>
                <a:cubicBezTo>
                  <a:pt x="0" y="6342"/>
                  <a:pt x="6339" y="0"/>
                  <a:pt x="14230" y="0"/>
                </a:cubicBezTo>
                <a:cubicBezTo>
                  <a:pt x="22121" y="0"/>
                  <a:pt x="28330" y="6342"/>
                  <a:pt x="28330" y="14236"/>
                </a:cubicBezTo>
                <a:cubicBezTo>
                  <a:pt x="28330" y="22131"/>
                  <a:pt x="21991" y="28473"/>
                  <a:pt x="14230" y="28473"/>
                </a:cubicBezTo>
                <a:cubicBezTo>
                  <a:pt x="6468" y="2847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17" name="Freeform 516">
            <a:extLst>
              <a:ext uri="{FF2B5EF4-FFF2-40B4-BE49-F238E27FC236}">
                <a16:creationId xmlns:a16="http://schemas.microsoft.com/office/drawing/2014/main" id="{512E7B2B-4069-10E8-5380-7402D3DE1E93}"/>
              </a:ext>
            </a:extLst>
          </p:cNvPr>
          <p:cNvSpPr/>
          <p:nvPr/>
        </p:nvSpPr>
        <p:spPr>
          <a:xfrm>
            <a:off x="6547429" y="3989143"/>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18" name="Freeform 517">
            <a:extLst>
              <a:ext uri="{FF2B5EF4-FFF2-40B4-BE49-F238E27FC236}">
                <a16:creationId xmlns:a16="http://schemas.microsoft.com/office/drawing/2014/main" id="{1D1882D6-1A45-2025-8128-DF5C8233C46F}"/>
              </a:ext>
            </a:extLst>
          </p:cNvPr>
          <p:cNvSpPr/>
          <p:nvPr/>
        </p:nvSpPr>
        <p:spPr>
          <a:xfrm>
            <a:off x="6975096" y="3989143"/>
            <a:ext cx="28330" cy="28343"/>
          </a:xfrm>
          <a:custGeom>
            <a:avLst/>
            <a:gdLst>
              <a:gd name="connsiteX0" fmla="*/ 0 w 28330"/>
              <a:gd name="connsiteY0" fmla="*/ 14236 h 28343"/>
              <a:gd name="connsiteX1" fmla="*/ 14230 w 28330"/>
              <a:gd name="connsiteY1" fmla="*/ 0 h 28343"/>
              <a:gd name="connsiteX2" fmla="*/ 28330 w 28330"/>
              <a:gd name="connsiteY2" fmla="*/ 14236 h 28343"/>
              <a:gd name="connsiteX3" fmla="*/ 1423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230" y="0"/>
                </a:cubicBezTo>
                <a:cubicBezTo>
                  <a:pt x="22121" y="0"/>
                  <a:pt x="28330" y="6342"/>
                  <a:pt x="28330" y="14236"/>
                </a:cubicBezTo>
                <a:cubicBezTo>
                  <a:pt x="28330" y="22131"/>
                  <a:pt x="21991" y="28343"/>
                  <a:pt x="14230" y="28343"/>
                </a:cubicBezTo>
                <a:cubicBezTo>
                  <a:pt x="6468"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19" name="Freeform 518">
            <a:extLst>
              <a:ext uri="{FF2B5EF4-FFF2-40B4-BE49-F238E27FC236}">
                <a16:creationId xmlns:a16="http://schemas.microsoft.com/office/drawing/2014/main" id="{3EA5DEBA-998C-D5C4-5131-869FD15D9B0D}"/>
              </a:ext>
            </a:extLst>
          </p:cNvPr>
          <p:cNvSpPr/>
          <p:nvPr/>
        </p:nvSpPr>
        <p:spPr>
          <a:xfrm>
            <a:off x="6547429" y="4043500"/>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20" name="Freeform 519">
            <a:extLst>
              <a:ext uri="{FF2B5EF4-FFF2-40B4-BE49-F238E27FC236}">
                <a16:creationId xmlns:a16="http://schemas.microsoft.com/office/drawing/2014/main" id="{E79326E3-A6B6-246E-2CF4-EFB1BB988656}"/>
              </a:ext>
            </a:extLst>
          </p:cNvPr>
          <p:cNvSpPr/>
          <p:nvPr/>
        </p:nvSpPr>
        <p:spPr>
          <a:xfrm>
            <a:off x="6971345" y="4043500"/>
            <a:ext cx="28330" cy="28343"/>
          </a:xfrm>
          <a:custGeom>
            <a:avLst/>
            <a:gdLst>
              <a:gd name="connsiteX0" fmla="*/ 0 w 28330"/>
              <a:gd name="connsiteY0" fmla="*/ 14236 h 28343"/>
              <a:gd name="connsiteX1" fmla="*/ 14230 w 28330"/>
              <a:gd name="connsiteY1" fmla="*/ 0 h 28343"/>
              <a:gd name="connsiteX2" fmla="*/ 28330 w 28330"/>
              <a:gd name="connsiteY2" fmla="*/ 14236 h 28343"/>
              <a:gd name="connsiteX3" fmla="*/ 1423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230" y="0"/>
                </a:cubicBezTo>
                <a:cubicBezTo>
                  <a:pt x="22121" y="0"/>
                  <a:pt x="28330" y="6342"/>
                  <a:pt x="28330" y="14236"/>
                </a:cubicBezTo>
                <a:cubicBezTo>
                  <a:pt x="28330" y="22131"/>
                  <a:pt x="21991" y="28343"/>
                  <a:pt x="14230" y="28343"/>
                </a:cubicBezTo>
                <a:cubicBezTo>
                  <a:pt x="6468"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21" name="Freeform 520">
            <a:extLst>
              <a:ext uri="{FF2B5EF4-FFF2-40B4-BE49-F238E27FC236}">
                <a16:creationId xmlns:a16="http://schemas.microsoft.com/office/drawing/2014/main" id="{0E36B003-4D1F-F8E1-D455-F25A26C22C47}"/>
              </a:ext>
            </a:extLst>
          </p:cNvPr>
          <p:cNvSpPr/>
          <p:nvPr/>
        </p:nvSpPr>
        <p:spPr>
          <a:xfrm>
            <a:off x="6547429" y="4099669"/>
            <a:ext cx="28330" cy="28343"/>
          </a:xfrm>
          <a:custGeom>
            <a:avLst/>
            <a:gdLst>
              <a:gd name="connsiteX0" fmla="*/ 0 w 28330"/>
              <a:gd name="connsiteY0" fmla="*/ 14107 h 28343"/>
              <a:gd name="connsiteX1" fmla="*/ 14100 w 28330"/>
              <a:gd name="connsiteY1" fmla="*/ 0 h 28343"/>
              <a:gd name="connsiteX2" fmla="*/ 28330 w 28330"/>
              <a:gd name="connsiteY2" fmla="*/ 14107 h 28343"/>
              <a:gd name="connsiteX3" fmla="*/ 1410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100" y="0"/>
                </a:cubicBezTo>
                <a:cubicBezTo>
                  <a:pt x="21862" y="0"/>
                  <a:pt x="28330" y="6342"/>
                  <a:pt x="28330" y="14107"/>
                </a:cubicBezTo>
                <a:cubicBezTo>
                  <a:pt x="28330" y="21872"/>
                  <a:pt x="21991" y="28343"/>
                  <a:pt x="14100" y="28343"/>
                </a:cubicBezTo>
                <a:cubicBezTo>
                  <a:pt x="6209"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522" name="Freeform 521">
            <a:extLst>
              <a:ext uri="{FF2B5EF4-FFF2-40B4-BE49-F238E27FC236}">
                <a16:creationId xmlns:a16="http://schemas.microsoft.com/office/drawing/2014/main" id="{510611AC-8AF4-7F7E-E53A-B3BAF45A8585}"/>
              </a:ext>
            </a:extLst>
          </p:cNvPr>
          <p:cNvSpPr/>
          <p:nvPr/>
        </p:nvSpPr>
        <p:spPr>
          <a:xfrm>
            <a:off x="6983505" y="4099669"/>
            <a:ext cx="28329" cy="28343"/>
          </a:xfrm>
          <a:custGeom>
            <a:avLst/>
            <a:gdLst>
              <a:gd name="connsiteX0" fmla="*/ 0 w 28329"/>
              <a:gd name="connsiteY0" fmla="*/ 14107 h 28343"/>
              <a:gd name="connsiteX1" fmla="*/ 14230 w 28329"/>
              <a:gd name="connsiteY1" fmla="*/ 0 h 28343"/>
              <a:gd name="connsiteX2" fmla="*/ 28330 w 28329"/>
              <a:gd name="connsiteY2" fmla="*/ 14107 h 28343"/>
              <a:gd name="connsiteX3" fmla="*/ 14230 w 28329"/>
              <a:gd name="connsiteY3" fmla="*/ 28343 h 28343"/>
              <a:gd name="connsiteX4" fmla="*/ 0 w 28329"/>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29" h="28343">
                <a:moveTo>
                  <a:pt x="0" y="14107"/>
                </a:moveTo>
                <a:cubicBezTo>
                  <a:pt x="0" y="6342"/>
                  <a:pt x="6339" y="0"/>
                  <a:pt x="14230" y="0"/>
                </a:cubicBezTo>
                <a:cubicBezTo>
                  <a:pt x="22121" y="0"/>
                  <a:pt x="28330" y="6342"/>
                  <a:pt x="28330" y="14107"/>
                </a:cubicBezTo>
                <a:cubicBezTo>
                  <a:pt x="28330" y="21872"/>
                  <a:pt x="21991" y="28343"/>
                  <a:pt x="14230" y="28343"/>
                </a:cubicBezTo>
                <a:cubicBezTo>
                  <a:pt x="6468"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523" name="Freeform 522">
            <a:extLst>
              <a:ext uri="{FF2B5EF4-FFF2-40B4-BE49-F238E27FC236}">
                <a16:creationId xmlns:a16="http://schemas.microsoft.com/office/drawing/2014/main" id="{DD03C179-5892-7C80-7D92-29E02BEBE475}"/>
              </a:ext>
            </a:extLst>
          </p:cNvPr>
          <p:cNvSpPr/>
          <p:nvPr/>
        </p:nvSpPr>
        <p:spPr>
          <a:xfrm>
            <a:off x="6547429" y="4153897"/>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24" name="Freeform 523">
            <a:extLst>
              <a:ext uri="{FF2B5EF4-FFF2-40B4-BE49-F238E27FC236}">
                <a16:creationId xmlns:a16="http://schemas.microsoft.com/office/drawing/2014/main" id="{10221ADB-B2AD-A32B-47DB-C0217E782DA8}"/>
              </a:ext>
            </a:extLst>
          </p:cNvPr>
          <p:cNvSpPr/>
          <p:nvPr/>
        </p:nvSpPr>
        <p:spPr>
          <a:xfrm>
            <a:off x="6962677" y="4153897"/>
            <a:ext cx="28329" cy="28343"/>
          </a:xfrm>
          <a:custGeom>
            <a:avLst/>
            <a:gdLst>
              <a:gd name="connsiteX0" fmla="*/ 0 w 28329"/>
              <a:gd name="connsiteY0" fmla="*/ 14236 h 28343"/>
              <a:gd name="connsiteX1" fmla="*/ 14100 w 28329"/>
              <a:gd name="connsiteY1" fmla="*/ 0 h 28343"/>
              <a:gd name="connsiteX2" fmla="*/ 28330 w 28329"/>
              <a:gd name="connsiteY2" fmla="*/ 14236 h 28343"/>
              <a:gd name="connsiteX3" fmla="*/ 14100 w 28329"/>
              <a:gd name="connsiteY3" fmla="*/ 28343 h 28343"/>
              <a:gd name="connsiteX4" fmla="*/ 0 w 28329"/>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29"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C6573B"/>
          </a:solidFill>
          <a:ln w="12934" cap="flat">
            <a:noFill/>
            <a:prstDash val="solid"/>
            <a:miter/>
          </a:ln>
        </p:spPr>
        <p:txBody>
          <a:bodyPr rtlCol="0" anchor="ctr"/>
          <a:lstStyle/>
          <a:p>
            <a:endParaRPr lang="en-GB" noProof="0" dirty="0"/>
          </a:p>
        </p:txBody>
      </p:sp>
      <p:sp>
        <p:nvSpPr>
          <p:cNvPr id="525" name="Freeform 524">
            <a:extLst>
              <a:ext uri="{FF2B5EF4-FFF2-40B4-BE49-F238E27FC236}">
                <a16:creationId xmlns:a16="http://schemas.microsoft.com/office/drawing/2014/main" id="{B80F0B4F-54DD-EE17-4A94-BB7FBFFCEF93}"/>
              </a:ext>
            </a:extLst>
          </p:cNvPr>
          <p:cNvSpPr/>
          <p:nvPr/>
        </p:nvSpPr>
        <p:spPr>
          <a:xfrm>
            <a:off x="6547429" y="4209419"/>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26" name="Freeform 525">
            <a:extLst>
              <a:ext uri="{FF2B5EF4-FFF2-40B4-BE49-F238E27FC236}">
                <a16:creationId xmlns:a16="http://schemas.microsoft.com/office/drawing/2014/main" id="{04ED37BF-77CC-33E3-FF0D-9B6B7567D429}"/>
              </a:ext>
            </a:extLst>
          </p:cNvPr>
          <p:cNvSpPr/>
          <p:nvPr/>
        </p:nvSpPr>
        <p:spPr>
          <a:xfrm>
            <a:off x="6969145" y="4209419"/>
            <a:ext cx="28329" cy="28343"/>
          </a:xfrm>
          <a:custGeom>
            <a:avLst/>
            <a:gdLst>
              <a:gd name="connsiteX0" fmla="*/ 0 w 28329"/>
              <a:gd name="connsiteY0" fmla="*/ 14236 h 28343"/>
              <a:gd name="connsiteX1" fmla="*/ 14100 w 28329"/>
              <a:gd name="connsiteY1" fmla="*/ 0 h 28343"/>
              <a:gd name="connsiteX2" fmla="*/ 28330 w 28329"/>
              <a:gd name="connsiteY2" fmla="*/ 14236 h 28343"/>
              <a:gd name="connsiteX3" fmla="*/ 14100 w 28329"/>
              <a:gd name="connsiteY3" fmla="*/ 28343 h 28343"/>
              <a:gd name="connsiteX4" fmla="*/ 0 w 28329"/>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29"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27" name="Freeform 526">
            <a:extLst>
              <a:ext uri="{FF2B5EF4-FFF2-40B4-BE49-F238E27FC236}">
                <a16:creationId xmlns:a16="http://schemas.microsoft.com/office/drawing/2014/main" id="{11EF1E80-DB9D-E217-D179-9945F6563210}"/>
              </a:ext>
            </a:extLst>
          </p:cNvPr>
          <p:cNvSpPr/>
          <p:nvPr/>
        </p:nvSpPr>
        <p:spPr>
          <a:xfrm>
            <a:off x="6547429" y="4263517"/>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28" name="Freeform 527">
            <a:extLst>
              <a:ext uri="{FF2B5EF4-FFF2-40B4-BE49-F238E27FC236}">
                <a16:creationId xmlns:a16="http://schemas.microsoft.com/office/drawing/2014/main" id="{B7E86C0C-F5FE-A91F-6638-2C632209E183}"/>
              </a:ext>
            </a:extLst>
          </p:cNvPr>
          <p:cNvSpPr/>
          <p:nvPr/>
        </p:nvSpPr>
        <p:spPr>
          <a:xfrm>
            <a:off x="6941850" y="4263517"/>
            <a:ext cx="28459" cy="28343"/>
          </a:xfrm>
          <a:custGeom>
            <a:avLst/>
            <a:gdLst>
              <a:gd name="connsiteX0" fmla="*/ 0 w 28459"/>
              <a:gd name="connsiteY0" fmla="*/ 14236 h 28343"/>
              <a:gd name="connsiteX1" fmla="*/ 14230 w 28459"/>
              <a:gd name="connsiteY1" fmla="*/ 0 h 28343"/>
              <a:gd name="connsiteX2" fmla="*/ 28459 w 28459"/>
              <a:gd name="connsiteY2" fmla="*/ 14236 h 28343"/>
              <a:gd name="connsiteX3" fmla="*/ 14230 w 28459"/>
              <a:gd name="connsiteY3" fmla="*/ 28343 h 28343"/>
              <a:gd name="connsiteX4" fmla="*/ 0 w 28459"/>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59" h="28343">
                <a:moveTo>
                  <a:pt x="0" y="14236"/>
                </a:moveTo>
                <a:cubicBezTo>
                  <a:pt x="0" y="6342"/>
                  <a:pt x="6339" y="0"/>
                  <a:pt x="14230" y="0"/>
                </a:cubicBezTo>
                <a:cubicBezTo>
                  <a:pt x="22121" y="0"/>
                  <a:pt x="28459" y="6342"/>
                  <a:pt x="28459" y="14236"/>
                </a:cubicBezTo>
                <a:cubicBezTo>
                  <a:pt x="28459" y="22131"/>
                  <a:pt x="21991" y="28343"/>
                  <a:pt x="14230" y="28343"/>
                </a:cubicBezTo>
                <a:cubicBezTo>
                  <a:pt x="6468"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29" name="Freeform 528">
            <a:extLst>
              <a:ext uri="{FF2B5EF4-FFF2-40B4-BE49-F238E27FC236}">
                <a16:creationId xmlns:a16="http://schemas.microsoft.com/office/drawing/2014/main" id="{E1279E80-EDF5-4EC5-49AF-E84E36C0BBB3}"/>
              </a:ext>
            </a:extLst>
          </p:cNvPr>
          <p:cNvSpPr/>
          <p:nvPr/>
        </p:nvSpPr>
        <p:spPr>
          <a:xfrm>
            <a:off x="6547429" y="4319557"/>
            <a:ext cx="28330" cy="28343"/>
          </a:xfrm>
          <a:custGeom>
            <a:avLst/>
            <a:gdLst>
              <a:gd name="connsiteX0" fmla="*/ 0 w 28330"/>
              <a:gd name="connsiteY0" fmla="*/ 14107 h 28343"/>
              <a:gd name="connsiteX1" fmla="*/ 14100 w 28330"/>
              <a:gd name="connsiteY1" fmla="*/ 0 h 28343"/>
              <a:gd name="connsiteX2" fmla="*/ 28330 w 28330"/>
              <a:gd name="connsiteY2" fmla="*/ 14107 h 28343"/>
              <a:gd name="connsiteX3" fmla="*/ 1410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100" y="0"/>
                </a:cubicBezTo>
                <a:cubicBezTo>
                  <a:pt x="21862" y="0"/>
                  <a:pt x="28330" y="6342"/>
                  <a:pt x="28330" y="14107"/>
                </a:cubicBezTo>
                <a:cubicBezTo>
                  <a:pt x="28330" y="21872"/>
                  <a:pt x="21991" y="28343"/>
                  <a:pt x="14100" y="28343"/>
                </a:cubicBezTo>
                <a:cubicBezTo>
                  <a:pt x="6209"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530" name="Freeform 529">
            <a:extLst>
              <a:ext uri="{FF2B5EF4-FFF2-40B4-BE49-F238E27FC236}">
                <a16:creationId xmlns:a16="http://schemas.microsoft.com/office/drawing/2014/main" id="{A85DCFFE-E7BC-3A42-4D39-979A5C704693}"/>
              </a:ext>
            </a:extLst>
          </p:cNvPr>
          <p:cNvSpPr/>
          <p:nvPr/>
        </p:nvSpPr>
        <p:spPr>
          <a:xfrm>
            <a:off x="6862681" y="4319557"/>
            <a:ext cx="28330" cy="28343"/>
          </a:xfrm>
          <a:custGeom>
            <a:avLst/>
            <a:gdLst>
              <a:gd name="connsiteX0" fmla="*/ 0 w 28330"/>
              <a:gd name="connsiteY0" fmla="*/ 14107 h 28343"/>
              <a:gd name="connsiteX1" fmla="*/ 14230 w 28330"/>
              <a:gd name="connsiteY1" fmla="*/ 0 h 28343"/>
              <a:gd name="connsiteX2" fmla="*/ 28330 w 28330"/>
              <a:gd name="connsiteY2" fmla="*/ 14107 h 28343"/>
              <a:gd name="connsiteX3" fmla="*/ 1423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230" y="0"/>
                </a:cubicBezTo>
                <a:cubicBezTo>
                  <a:pt x="22121" y="0"/>
                  <a:pt x="28330" y="6342"/>
                  <a:pt x="28330" y="14107"/>
                </a:cubicBezTo>
                <a:cubicBezTo>
                  <a:pt x="28330" y="21872"/>
                  <a:pt x="21992" y="28343"/>
                  <a:pt x="14230" y="28343"/>
                </a:cubicBezTo>
                <a:cubicBezTo>
                  <a:pt x="6468"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531" name="Freeform 530">
            <a:extLst>
              <a:ext uri="{FF2B5EF4-FFF2-40B4-BE49-F238E27FC236}">
                <a16:creationId xmlns:a16="http://schemas.microsoft.com/office/drawing/2014/main" id="{56999325-B668-AD84-BEB0-6C7C9CD1FEEB}"/>
              </a:ext>
            </a:extLst>
          </p:cNvPr>
          <p:cNvSpPr/>
          <p:nvPr/>
        </p:nvSpPr>
        <p:spPr>
          <a:xfrm>
            <a:off x="6547429" y="4429307"/>
            <a:ext cx="28330" cy="28343"/>
          </a:xfrm>
          <a:custGeom>
            <a:avLst/>
            <a:gdLst>
              <a:gd name="connsiteX0" fmla="*/ 0 w 28330"/>
              <a:gd name="connsiteY0" fmla="*/ 14107 h 28343"/>
              <a:gd name="connsiteX1" fmla="*/ 14100 w 28330"/>
              <a:gd name="connsiteY1" fmla="*/ 0 h 28343"/>
              <a:gd name="connsiteX2" fmla="*/ 28330 w 28330"/>
              <a:gd name="connsiteY2" fmla="*/ 14107 h 28343"/>
              <a:gd name="connsiteX3" fmla="*/ 1410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100" y="0"/>
                </a:cubicBezTo>
                <a:cubicBezTo>
                  <a:pt x="21862" y="0"/>
                  <a:pt x="28330" y="6342"/>
                  <a:pt x="28330" y="14107"/>
                </a:cubicBezTo>
                <a:cubicBezTo>
                  <a:pt x="28330" y="21872"/>
                  <a:pt x="21991" y="28343"/>
                  <a:pt x="14100" y="28343"/>
                </a:cubicBezTo>
                <a:cubicBezTo>
                  <a:pt x="6209"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532" name="Freeform 531">
            <a:extLst>
              <a:ext uri="{FF2B5EF4-FFF2-40B4-BE49-F238E27FC236}">
                <a16:creationId xmlns:a16="http://schemas.microsoft.com/office/drawing/2014/main" id="{8E67E4C3-C429-FA52-8E35-2D275730C898}"/>
              </a:ext>
            </a:extLst>
          </p:cNvPr>
          <p:cNvSpPr/>
          <p:nvPr/>
        </p:nvSpPr>
        <p:spPr>
          <a:xfrm>
            <a:off x="6899808" y="4429307"/>
            <a:ext cx="28330" cy="28343"/>
          </a:xfrm>
          <a:custGeom>
            <a:avLst/>
            <a:gdLst>
              <a:gd name="connsiteX0" fmla="*/ 0 w 28330"/>
              <a:gd name="connsiteY0" fmla="*/ 14107 h 28343"/>
              <a:gd name="connsiteX1" fmla="*/ 14230 w 28330"/>
              <a:gd name="connsiteY1" fmla="*/ 0 h 28343"/>
              <a:gd name="connsiteX2" fmla="*/ 28330 w 28330"/>
              <a:gd name="connsiteY2" fmla="*/ 14107 h 28343"/>
              <a:gd name="connsiteX3" fmla="*/ 1423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230" y="0"/>
                </a:cubicBezTo>
                <a:cubicBezTo>
                  <a:pt x="22121" y="0"/>
                  <a:pt x="28330" y="6342"/>
                  <a:pt x="28330" y="14107"/>
                </a:cubicBezTo>
                <a:cubicBezTo>
                  <a:pt x="28330" y="21872"/>
                  <a:pt x="21991" y="28343"/>
                  <a:pt x="14230" y="28343"/>
                </a:cubicBezTo>
                <a:cubicBezTo>
                  <a:pt x="6468" y="28343"/>
                  <a:pt x="0" y="22002"/>
                  <a:pt x="0" y="14107"/>
                </a:cubicBezTo>
                <a:close/>
              </a:path>
            </a:pathLst>
          </a:custGeom>
          <a:solidFill>
            <a:srgbClr val="C6573B"/>
          </a:solidFill>
          <a:ln w="12934" cap="flat">
            <a:noFill/>
            <a:prstDash val="solid"/>
            <a:miter/>
          </a:ln>
        </p:spPr>
        <p:txBody>
          <a:bodyPr rtlCol="0" anchor="ctr"/>
          <a:lstStyle/>
          <a:p>
            <a:endParaRPr lang="en-GB" noProof="0" dirty="0"/>
          </a:p>
        </p:txBody>
      </p:sp>
      <p:sp>
        <p:nvSpPr>
          <p:cNvPr id="533" name="Freeform 532">
            <a:extLst>
              <a:ext uri="{FF2B5EF4-FFF2-40B4-BE49-F238E27FC236}">
                <a16:creationId xmlns:a16="http://schemas.microsoft.com/office/drawing/2014/main" id="{B0203C23-A565-C37F-61A5-A09F8D2837CF}"/>
              </a:ext>
            </a:extLst>
          </p:cNvPr>
          <p:cNvSpPr/>
          <p:nvPr/>
        </p:nvSpPr>
        <p:spPr>
          <a:xfrm>
            <a:off x="6547429" y="4484441"/>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34" name="Freeform 533">
            <a:extLst>
              <a:ext uri="{FF2B5EF4-FFF2-40B4-BE49-F238E27FC236}">
                <a16:creationId xmlns:a16="http://schemas.microsoft.com/office/drawing/2014/main" id="{B6086583-24FA-3D83-01BE-410501B132AB}"/>
              </a:ext>
            </a:extLst>
          </p:cNvPr>
          <p:cNvSpPr/>
          <p:nvPr/>
        </p:nvSpPr>
        <p:spPr>
          <a:xfrm>
            <a:off x="6832928" y="4484441"/>
            <a:ext cx="28459" cy="28343"/>
          </a:xfrm>
          <a:custGeom>
            <a:avLst/>
            <a:gdLst>
              <a:gd name="connsiteX0" fmla="*/ 0 w 28459"/>
              <a:gd name="connsiteY0" fmla="*/ 14236 h 28343"/>
              <a:gd name="connsiteX1" fmla="*/ 14230 w 28459"/>
              <a:gd name="connsiteY1" fmla="*/ 0 h 28343"/>
              <a:gd name="connsiteX2" fmla="*/ 28459 w 28459"/>
              <a:gd name="connsiteY2" fmla="*/ 14236 h 28343"/>
              <a:gd name="connsiteX3" fmla="*/ 14230 w 28459"/>
              <a:gd name="connsiteY3" fmla="*/ 28343 h 28343"/>
              <a:gd name="connsiteX4" fmla="*/ 0 w 28459"/>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59" h="28343">
                <a:moveTo>
                  <a:pt x="0" y="14236"/>
                </a:moveTo>
                <a:cubicBezTo>
                  <a:pt x="0" y="6342"/>
                  <a:pt x="6339" y="0"/>
                  <a:pt x="14230" y="0"/>
                </a:cubicBezTo>
                <a:cubicBezTo>
                  <a:pt x="22121" y="0"/>
                  <a:pt x="28459" y="6342"/>
                  <a:pt x="28459" y="14236"/>
                </a:cubicBezTo>
                <a:cubicBezTo>
                  <a:pt x="28459" y="22131"/>
                  <a:pt x="21991" y="28343"/>
                  <a:pt x="14230" y="28343"/>
                </a:cubicBezTo>
                <a:cubicBezTo>
                  <a:pt x="6468"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35" name="Freeform 534">
            <a:extLst>
              <a:ext uri="{FF2B5EF4-FFF2-40B4-BE49-F238E27FC236}">
                <a16:creationId xmlns:a16="http://schemas.microsoft.com/office/drawing/2014/main" id="{BCB47EAF-0659-46F0-1691-C219B385748D}"/>
              </a:ext>
            </a:extLst>
          </p:cNvPr>
          <p:cNvSpPr/>
          <p:nvPr/>
        </p:nvSpPr>
        <p:spPr>
          <a:xfrm>
            <a:off x="6547429" y="4538927"/>
            <a:ext cx="28330" cy="28343"/>
          </a:xfrm>
          <a:custGeom>
            <a:avLst/>
            <a:gdLst>
              <a:gd name="connsiteX0" fmla="*/ 0 w 28330"/>
              <a:gd name="connsiteY0" fmla="*/ 14107 h 28343"/>
              <a:gd name="connsiteX1" fmla="*/ 14100 w 28330"/>
              <a:gd name="connsiteY1" fmla="*/ 0 h 28343"/>
              <a:gd name="connsiteX2" fmla="*/ 28330 w 28330"/>
              <a:gd name="connsiteY2" fmla="*/ 14107 h 28343"/>
              <a:gd name="connsiteX3" fmla="*/ 1410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100" y="0"/>
                </a:cubicBezTo>
                <a:cubicBezTo>
                  <a:pt x="21862" y="0"/>
                  <a:pt x="28330" y="6342"/>
                  <a:pt x="28330" y="14107"/>
                </a:cubicBezTo>
                <a:cubicBezTo>
                  <a:pt x="28330" y="21872"/>
                  <a:pt x="21991" y="28343"/>
                  <a:pt x="14100" y="28343"/>
                </a:cubicBezTo>
                <a:cubicBezTo>
                  <a:pt x="6209"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536" name="Freeform 535">
            <a:extLst>
              <a:ext uri="{FF2B5EF4-FFF2-40B4-BE49-F238E27FC236}">
                <a16:creationId xmlns:a16="http://schemas.microsoft.com/office/drawing/2014/main" id="{613F1817-57AC-A34A-2444-E2C17B5A63E3}"/>
              </a:ext>
            </a:extLst>
          </p:cNvPr>
          <p:cNvSpPr/>
          <p:nvPr/>
        </p:nvSpPr>
        <p:spPr>
          <a:xfrm>
            <a:off x="6875100" y="4538927"/>
            <a:ext cx="28330" cy="28343"/>
          </a:xfrm>
          <a:custGeom>
            <a:avLst/>
            <a:gdLst>
              <a:gd name="connsiteX0" fmla="*/ 0 w 28330"/>
              <a:gd name="connsiteY0" fmla="*/ 14107 h 28343"/>
              <a:gd name="connsiteX1" fmla="*/ 14100 w 28330"/>
              <a:gd name="connsiteY1" fmla="*/ 0 h 28343"/>
              <a:gd name="connsiteX2" fmla="*/ 28330 w 28330"/>
              <a:gd name="connsiteY2" fmla="*/ 14107 h 28343"/>
              <a:gd name="connsiteX3" fmla="*/ 1410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100" y="0"/>
                </a:cubicBezTo>
                <a:cubicBezTo>
                  <a:pt x="21862" y="0"/>
                  <a:pt x="28330" y="6342"/>
                  <a:pt x="28330" y="14107"/>
                </a:cubicBezTo>
                <a:cubicBezTo>
                  <a:pt x="28330" y="21872"/>
                  <a:pt x="21991" y="28343"/>
                  <a:pt x="14100" y="28343"/>
                </a:cubicBezTo>
                <a:cubicBezTo>
                  <a:pt x="6209"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537" name="Freeform 536">
            <a:extLst>
              <a:ext uri="{FF2B5EF4-FFF2-40B4-BE49-F238E27FC236}">
                <a16:creationId xmlns:a16="http://schemas.microsoft.com/office/drawing/2014/main" id="{AD8A7230-C4DC-141F-DD6B-177E35E57E44}"/>
              </a:ext>
            </a:extLst>
          </p:cNvPr>
          <p:cNvSpPr/>
          <p:nvPr/>
        </p:nvSpPr>
        <p:spPr>
          <a:xfrm>
            <a:off x="6547429" y="4594191"/>
            <a:ext cx="28330" cy="28343"/>
          </a:xfrm>
          <a:custGeom>
            <a:avLst/>
            <a:gdLst>
              <a:gd name="connsiteX0" fmla="*/ 0 w 28330"/>
              <a:gd name="connsiteY0" fmla="*/ 14107 h 28343"/>
              <a:gd name="connsiteX1" fmla="*/ 14100 w 28330"/>
              <a:gd name="connsiteY1" fmla="*/ 0 h 28343"/>
              <a:gd name="connsiteX2" fmla="*/ 28330 w 28330"/>
              <a:gd name="connsiteY2" fmla="*/ 14107 h 28343"/>
              <a:gd name="connsiteX3" fmla="*/ 1410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100" y="0"/>
                </a:cubicBezTo>
                <a:cubicBezTo>
                  <a:pt x="21862" y="0"/>
                  <a:pt x="28330" y="6342"/>
                  <a:pt x="28330" y="14107"/>
                </a:cubicBezTo>
                <a:cubicBezTo>
                  <a:pt x="28330" y="21872"/>
                  <a:pt x="21991" y="28343"/>
                  <a:pt x="14100" y="28343"/>
                </a:cubicBezTo>
                <a:cubicBezTo>
                  <a:pt x="6209"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538" name="Freeform 537">
            <a:extLst>
              <a:ext uri="{FF2B5EF4-FFF2-40B4-BE49-F238E27FC236}">
                <a16:creationId xmlns:a16="http://schemas.microsoft.com/office/drawing/2014/main" id="{299CECF2-E781-F979-319B-7D542B1ABFF8}"/>
              </a:ext>
            </a:extLst>
          </p:cNvPr>
          <p:cNvSpPr/>
          <p:nvPr/>
        </p:nvSpPr>
        <p:spPr>
          <a:xfrm>
            <a:off x="6842372" y="4594191"/>
            <a:ext cx="28330" cy="28343"/>
          </a:xfrm>
          <a:custGeom>
            <a:avLst/>
            <a:gdLst>
              <a:gd name="connsiteX0" fmla="*/ 0 w 28330"/>
              <a:gd name="connsiteY0" fmla="*/ 14107 h 28343"/>
              <a:gd name="connsiteX1" fmla="*/ 14230 w 28330"/>
              <a:gd name="connsiteY1" fmla="*/ 0 h 28343"/>
              <a:gd name="connsiteX2" fmla="*/ 28330 w 28330"/>
              <a:gd name="connsiteY2" fmla="*/ 14107 h 28343"/>
              <a:gd name="connsiteX3" fmla="*/ 1423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230" y="0"/>
                </a:cubicBezTo>
                <a:cubicBezTo>
                  <a:pt x="22121" y="0"/>
                  <a:pt x="28330" y="6342"/>
                  <a:pt x="28330" y="14107"/>
                </a:cubicBezTo>
                <a:cubicBezTo>
                  <a:pt x="28330" y="21872"/>
                  <a:pt x="21991" y="28343"/>
                  <a:pt x="14230" y="28343"/>
                </a:cubicBezTo>
                <a:cubicBezTo>
                  <a:pt x="6468"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539" name="Freeform 538">
            <a:extLst>
              <a:ext uri="{FF2B5EF4-FFF2-40B4-BE49-F238E27FC236}">
                <a16:creationId xmlns:a16="http://schemas.microsoft.com/office/drawing/2014/main" id="{4A61B8CA-B161-838F-132B-A4E908F6F064}"/>
              </a:ext>
            </a:extLst>
          </p:cNvPr>
          <p:cNvSpPr/>
          <p:nvPr/>
        </p:nvSpPr>
        <p:spPr>
          <a:xfrm>
            <a:off x="6547429" y="4649066"/>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40" name="Freeform 539">
            <a:extLst>
              <a:ext uri="{FF2B5EF4-FFF2-40B4-BE49-F238E27FC236}">
                <a16:creationId xmlns:a16="http://schemas.microsoft.com/office/drawing/2014/main" id="{1B598223-2B93-518E-B033-9060A19158AB}"/>
              </a:ext>
            </a:extLst>
          </p:cNvPr>
          <p:cNvSpPr/>
          <p:nvPr/>
        </p:nvSpPr>
        <p:spPr>
          <a:xfrm>
            <a:off x="6826072" y="4649066"/>
            <a:ext cx="28330" cy="28343"/>
          </a:xfrm>
          <a:custGeom>
            <a:avLst/>
            <a:gdLst>
              <a:gd name="connsiteX0" fmla="*/ 0 w 28330"/>
              <a:gd name="connsiteY0" fmla="*/ 14236 h 28343"/>
              <a:gd name="connsiteX1" fmla="*/ 14230 w 28330"/>
              <a:gd name="connsiteY1" fmla="*/ 0 h 28343"/>
              <a:gd name="connsiteX2" fmla="*/ 28330 w 28330"/>
              <a:gd name="connsiteY2" fmla="*/ 14236 h 28343"/>
              <a:gd name="connsiteX3" fmla="*/ 1423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230" y="0"/>
                </a:cubicBezTo>
                <a:cubicBezTo>
                  <a:pt x="22121" y="0"/>
                  <a:pt x="28330" y="6342"/>
                  <a:pt x="28330" y="14236"/>
                </a:cubicBezTo>
                <a:cubicBezTo>
                  <a:pt x="28330" y="22131"/>
                  <a:pt x="21992" y="28343"/>
                  <a:pt x="14230" y="28343"/>
                </a:cubicBezTo>
                <a:cubicBezTo>
                  <a:pt x="6468"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41" name="Freeform 540">
            <a:extLst>
              <a:ext uri="{FF2B5EF4-FFF2-40B4-BE49-F238E27FC236}">
                <a16:creationId xmlns:a16="http://schemas.microsoft.com/office/drawing/2014/main" id="{6E2E4DF0-7978-A245-6DE2-736B156F41A0}"/>
              </a:ext>
            </a:extLst>
          </p:cNvPr>
          <p:cNvSpPr/>
          <p:nvPr/>
        </p:nvSpPr>
        <p:spPr>
          <a:xfrm>
            <a:off x="6547429" y="4758427"/>
            <a:ext cx="28330" cy="28343"/>
          </a:xfrm>
          <a:custGeom>
            <a:avLst/>
            <a:gdLst>
              <a:gd name="connsiteX0" fmla="*/ 0 w 28330"/>
              <a:gd name="connsiteY0" fmla="*/ 14107 h 28343"/>
              <a:gd name="connsiteX1" fmla="*/ 14100 w 28330"/>
              <a:gd name="connsiteY1" fmla="*/ 0 h 28343"/>
              <a:gd name="connsiteX2" fmla="*/ 28330 w 28330"/>
              <a:gd name="connsiteY2" fmla="*/ 14107 h 28343"/>
              <a:gd name="connsiteX3" fmla="*/ 1410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100" y="0"/>
                </a:cubicBezTo>
                <a:cubicBezTo>
                  <a:pt x="21862" y="0"/>
                  <a:pt x="28330" y="6342"/>
                  <a:pt x="28330" y="14107"/>
                </a:cubicBezTo>
                <a:cubicBezTo>
                  <a:pt x="28330" y="21872"/>
                  <a:pt x="21991" y="28343"/>
                  <a:pt x="14100" y="28343"/>
                </a:cubicBezTo>
                <a:cubicBezTo>
                  <a:pt x="6209"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542" name="Freeform 541">
            <a:extLst>
              <a:ext uri="{FF2B5EF4-FFF2-40B4-BE49-F238E27FC236}">
                <a16:creationId xmlns:a16="http://schemas.microsoft.com/office/drawing/2014/main" id="{C4CB6DD6-D120-C0BD-03E5-41A6EFC50641}"/>
              </a:ext>
            </a:extLst>
          </p:cNvPr>
          <p:cNvSpPr/>
          <p:nvPr/>
        </p:nvSpPr>
        <p:spPr>
          <a:xfrm>
            <a:off x="6689984" y="4758427"/>
            <a:ext cx="28330" cy="28343"/>
          </a:xfrm>
          <a:custGeom>
            <a:avLst/>
            <a:gdLst>
              <a:gd name="connsiteX0" fmla="*/ 0 w 28330"/>
              <a:gd name="connsiteY0" fmla="*/ 14107 h 28343"/>
              <a:gd name="connsiteX1" fmla="*/ 14100 w 28330"/>
              <a:gd name="connsiteY1" fmla="*/ 0 h 28343"/>
              <a:gd name="connsiteX2" fmla="*/ 28330 w 28330"/>
              <a:gd name="connsiteY2" fmla="*/ 14107 h 28343"/>
              <a:gd name="connsiteX3" fmla="*/ 1410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100" y="0"/>
                </a:cubicBezTo>
                <a:cubicBezTo>
                  <a:pt x="21862" y="0"/>
                  <a:pt x="28330" y="6342"/>
                  <a:pt x="28330" y="14107"/>
                </a:cubicBezTo>
                <a:cubicBezTo>
                  <a:pt x="28330" y="21872"/>
                  <a:pt x="21991" y="28343"/>
                  <a:pt x="14100" y="28343"/>
                </a:cubicBezTo>
                <a:cubicBezTo>
                  <a:pt x="6209"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543" name="Freeform 542">
            <a:extLst>
              <a:ext uri="{FF2B5EF4-FFF2-40B4-BE49-F238E27FC236}">
                <a16:creationId xmlns:a16="http://schemas.microsoft.com/office/drawing/2014/main" id="{E12BDDD6-0EFD-49B3-C081-25D03BBDEF3F}"/>
              </a:ext>
            </a:extLst>
          </p:cNvPr>
          <p:cNvSpPr/>
          <p:nvPr/>
        </p:nvSpPr>
        <p:spPr>
          <a:xfrm>
            <a:off x="6547429" y="4813431"/>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44" name="Freeform 543">
            <a:extLst>
              <a:ext uri="{FF2B5EF4-FFF2-40B4-BE49-F238E27FC236}">
                <a16:creationId xmlns:a16="http://schemas.microsoft.com/office/drawing/2014/main" id="{6A28E044-A8EE-33A1-74AE-4D2B3074E122}"/>
              </a:ext>
            </a:extLst>
          </p:cNvPr>
          <p:cNvSpPr/>
          <p:nvPr/>
        </p:nvSpPr>
        <p:spPr>
          <a:xfrm>
            <a:off x="6787005" y="4813431"/>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45" name="Freeform 544">
            <a:extLst>
              <a:ext uri="{FF2B5EF4-FFF2-40B4-BE49-F238E27FC236}">
                <a16:creationId xmlns:a16="http://schemas.microsoft.com/office/drawing/2014/main" id="{E5AF9158-B4A9-2337-9AF6-045A2204F1B4}"/>
              </a:ext>
            </a:extLst>
          </p:cNvPr>
          <p:cNvSpPr/>
          <p:nvPr/>
        </p:nvSpPr>
        <p:spPr>
          <a:xfrm>
            <a:off x="6547429" y="4868307"/>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C6573B"/>
          </a:solidFill>
          <a:ln w="12934" cap="flat">
            <a:noFill/>
            <a:prstDash val="solid"/>
            <a:miter/>
          </a:ln>
        </p:spPr>
        <p:txBody>
          <a:bodyPr rtlCol="0" anchor="ctr"/>
          <a:lstStyle/>
          <a:p>
            <a:endParaRPr lang="en-GB" noProof="0" dirty="0"/>
          </a:p>
        </p:txBody>
      </p:sp>
      <p:sp>
        <p:nvSpPr>
          <p:cNvPr id="546" name="Freeform 545">
            <a:extLst>
              <a:ext uri="{FF2B5EF4-FFF2-40B4-BE49-F238E27FC236}">
                <a16:creationId xmlns:a16="http://schemas.microsoft.com/office/drawing/2014/main" id="{95D6A9ED-46BE-F6B7-F66D-CD5CADB6C018}"/>
              </a:ext>
            </a:extLst>
          </p:cNvPr>
          <p:cNvSpPr/>
          <p:nvPr/>
        </p:nvSpPr>
        <p:spPr>
          <a:xfrm>
            <a:off x="6689726" y="4868307"/>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C6573B"/>
          </a:solidFill>
          <a:ln w="12934" cap="flat">
            <a:noFill/>
            <a:prstDash val="solid"/>
            <a:miter/>
          </a:ln>
        </p:spPr>
        <p:txBody>
          <a:bodyPr rtlCol="0" anchor="ctr"/>
          <a:lstStyle/>
          <a:p>
            <a:endParaRPr lang="en-GB" noProof="0" dirty="0"/>
          </a:p>
        </p:txBody>
      </p:sp>
      <p:sp>
        <p:nvSpPr>
          <p:cNvPr id="547" name="Freeform 546">
            <a:extLst>
              <a:ext uri="{FF2B5EF4-FFF2-40B4-BE49-F238E27FC236}">
                <a16:creationId xmlns:a16="http://schemas.microsoft.com/office/drawing/2014/main" id="{094F6F58-6431-46B8-B3C3-982AC82FF513}"/>
              </a:ext>
            </a:extLst>
          </p:cNvPr>
          <p:cNvSpPr/>
          <p:nvPr/>
        </p:nvSpPr>
        <p:spPr>
          <a:xfrm>
            <a:off x="6547429" y="4979609"/>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48" name="Freeform 547">
            <a:extLst>
              <a:ext uri="{FF2B5EF4-FFF2-40B4-BE49-F238E27FC236}">
                <a16:creationId xmlns:a16="http://schemas.microsoft.com/office/drawing/2014/main" id="{EC547181-55A5-0BA2-9775-7BEFD1C3105F}"/>
              </a:ext>
            </a:extLst>
          </p:cNvPr>
          <p:cNvSpPr/>
          <p:nvPr/>
        </p:nvSpPr>
        <p:spPr>
          <a:xfrm>
            <a:off x="6679635" y="4979609"/>
            <a:ext cx="28459" cy="28343"/>
          </a:xfrm>
          <a:custGeom>
            <a:avLst/>
            <a:gdLst>
              <a:gd name="connsiteX0" fmla="*/ 0 w 28459"/>
              <a:gd name="connsiteY0" fmla="*/ 14236 h 28343"/>
              <a:gd name="connsiteX1" fmla="*/ 14230 w 28459"/>
              <a:gd name="connsiteY1" fmla="*/ 0 h 28343"/>
              <a:gd name="connsiteX2" fmla="*/ 28459 w 28459"/>
              <a:gd name="connsiteY2" fmla="*/ 14236 h 28343"/>
              <a:gd name="connsiteX3" fmla="*/ 14230 w 28459"/>
              <a:gd name="connsiteY3" fmla="*/ 28343 h 28343"/>
              <a:gd name="connsiteX4" fmla="*/ 0 w 28459"/>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59" h="28343">
                <a:moveTo>
                  <a:pt x="0" y="14236"/>
                </a:moveTo>
                <a:cubicBezTo>
                  <a:pt x="0" y="6342"/>
                  <a:pt x="6339" y="0"/>
                  <a:pt x="14230" y="0"/>
                </a:cubicBezTo>
                <a:cubicBezTo>
                  <a:pt x="22121" y="0"/>
                  <a:pt x="28459" y="6342"/>
                  <a:pt x="28459" y="14236"/>
                </a:cubicBezTo>
                <a:cubicBezTo>
                  <a:pt x="28459" y="22131"/>
                  <a:pt x="22121" y="28343"/>
                  <a:pt x="14230" y="28343"/>
                </a:cubicBezTo>
                <a:cubicBezTo>
                  <a:pt x="633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49" name="Freeform 548">
            <a:extLst>
              <a:ext uri="{FF2B5EF4-FFF2-40B4-BE49-F238E27FC236}">
                <a16:creationId xmlns:a16="http://schemas.microsoft.com/office/drawing/2014/main" id="{FA742A16-71A2-7498-5621-FABFCC005A51}"/>
              </a:ext>
            </a:extLst>
          </p:cNvPr>
          <p:cNvSpPr/>
          <p:nvPr/>
        </p:nvSpPr>
        <p:spPr>
          <a:xfrm>
            <a:off x="6547429" y="5032543"/>
            <a:ext cx="28330" cy="28472"/>
          </a:xfrm>
          <a:custGeom>
            <a:avLst/>
            <a:gdLst>
              <a:gd name="connsiteX0" fmla="*/ 0 w 28330"/>
              <a:gd name="connsiteY0" fmla="*/ 14236 h 28472"/>
              <a:gd name="connsiteX1" fmla="*/ 14100 w 28330"/>
              <a:gd name="connsiteY1" fmla="*/ 0 h 28472"/>
              <a:gd name="connsiteX2" fmla="*/ 28330 w 28330"/>
              <a:gd name="connsiteY2" fmla="*/ 14236 h 28472"/>
              <a:gd name="connsiteX3" fmla="*/ 14100 w 28330"/>
              <a:gd name="connsiteY3" fmla="*/ 28473 h 28472"/>
              <a:gd name="connsiteX4" fmla="*/ 0 w 28330"/>
              <a:gd name="connsiteY4" fmla="*/ 14236 h 28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472">
                <a:moveTo>
                  <a:pt x="0" y="14236"/>
                </a:moveTo>
                <a:cubicBezTo>
                  <a:pt x="0" y="6342"/>
                  <a:pt x="6339" y="0"/>
                  <a:pt x="14100" y="0"/>
                </a:cubicBezTo>
                <a:cubicBezTo>
                  <a:pt x="21862" y="0"/>
                  <a:pt x="28330" y="6342"/>
                  <a:pt x="28330" y="14236"/>
                </a:cubicBezTo>
                <a:cubicBezTo>
                  <a:pt x="28330" y="22131"/>
                  <a:pt x="21991" y="28473"/>
                  <a:pt x="14100" y="28473"/>
                </a:cubicBezTo>
                <a:cubicBezTo>
                  <a:pt x="6209" y="28473"/>
                  <a:pt x="0" y="22131"/>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50" name="Freeform 549">
            <a:extLst>
              <a:ext uri="{FF2B5EF4-FFF2-40B4-BE49-F238E27FC236}">
                <a16:creationId xmlns:a16="http://schemas.microsoft.com/office/drawing/2014/main" id="{556FD4A3-B164-0E50-432B-619CB96C9140}"/>
              </a:ext>
            </a:extLst>
          </p:cNvPr>
          <p:cNvSpPr/>
          <p:nvPr/>
        </p:nvSpPr>
        <p:spPr>
          <a:xfrm>
            <a:off x="6690243" y="5032543"/>
            <a:ext cx="28459" cy="28472"/>
          </a:xfrm>
          <a:custGeom>
            <a:avLst/>
            <a:gdLst>
              <a:gd name="connsiteX0" fmla="*/ 0 w 28459"/>
              <a:gd name="connsiteY0" fmla="*/ 14236 h 28472"/>
              <a:gd name="connsiteX1" fmla="*/ 14230 w 28459"/>
              <a:gd name="connsiteY1" fmla="*/ 0 h 28472"/>
              <a:gd name="connsiteX2" fmla="*/ 28460 w 28459"/>
              <a:gd name="connsiteY2" fmla="*/ 14236 h 28472"/>
              <a:gd name="connsiteX3" fmla="*/ 14230 w 28459"/>
              <a:gd name="connsiteY3" fmla="*/ 28473 h 28472"/>
              <a:gd name="connsiteX4" fmla="*/ 0 w 28459"/>
              <a:gd name="connsiteY4" fmla="*/ 14236 h 28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59" h="28472">
                <a:moveTo>
                  <a:pt x="0" y="14236"/>
                </a:moveTo>
                <a:cubicBezTo>
                  <a:pt x="0" y="6342"/>
                  <a:pt x="6339" y="0"/>
                  <a:pt x="14230" y="0"/>
                </a:cubicBezTo>
                <a:cubicBezTo>
                  <a:pt x="22121" y="0"/>
                  <a:pt x="28460" y="6342"/>
                  <a:pt x="28460" y="14236"/>
                </a:cubicBezTo>
                <a:cubicBezTo>
                  <a:pt x="28460" y="22131"/>
                  <a:pt x="21992" y="28473"/>
                  <a:pt x="14230" y="28473"/>
                </a:cubicBezTo>
                <a:cubicBezTo>
                  <a:pt x="6468" y="28473"/>
                  <a:pt x="0" y="22131"/>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51" name="Freeform 550">
            <a:extLst>
              <a:ext uri="{FF2B5EF4-FFF2-40B4-BE49-F238E27FC236}">
                <a16:creationId xmlns:a16="http://schemas.microsoft.com/office/drawing/2014/main" id="{377B23EF-2D74-7E6D-C261-58A5B76AA724}"/>
              </a:ext>
            </a:extLst>
          </p:cNvPr>
          <p:cNvSpPr/>
          <p:nvPr/>
        </p:nvSpPr>
        <p:spPr>
          <a:xfrm>
            <a:off x="6547429" y="4923440"/>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52" name="Freeform 551">
            <a:extLst>
              <a:ext uri="{FF2B5EF4-FFF2-40B4-BE49-F238E27FC236}">
                <a16:creationId xmlns:a16="http://schemas.microsoft.com/office/drawing/2014/main" id="{C47225F0-EA93-F446-2D69-356C1C3538CF}"/>
              </a:ext>
            </a:extLst>
          </p:cNvPr>
          <p:cNvSpPr/>
          <p:nvPr/>
        </p:nvSpPr>
        <p:spPr>
          <a:xfrm>
            <a:off x="6691407" y="4923440"/>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53" name="Freeform 552">
            <a:extLst>
              <a:ext uri="{FF2B5EF4-FFF2-40B4-BE49-F238E27FC236}">
                <a16:creationId xmlns:a16="http://schemas.microsoft.com/office/drawing/2014/main" id="{0A076AC0-1A84-7BC8-CEAD-F3966CE75522}"/>
              </a:ext>
            </a:extLst>
          </p:cNvPr>
          <p:cNvSpPr/>
          <p:nvPr/>
        </p:nvSpPr>
        <p:spPr>
          <a:xfrm>
            <a:off x="6547429" y="4703940"/>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54" name="Freeform 553">
            <a:extLst>
              <a:ext uri="{FF2B5EF4-FFF2-40B4-BE49-F238E27FC236}">
                <a16:creationId xmlns:a16="http://schemas.microsoft.com/office/drawing/2014/main" id="{87ED9531-7324-3B59-B8CF-C97DA553E8DF}"/>
              </a:ext>
            </a:extLst>
          </p:cNvPr>
          <p:cNvSpPr/>
          <p:nvPr/>
        </p:nvSpPr>
        <p:spPr>
          <a:xfrm>
            <a:off x="6835516" y="4703940"/>
            <a:ext cx="28330" cy="28343"/>
          </a:xfrm>
          <a:custGeom>
            <a:avLst/>
            <a:gdLst>
              <a:gd name="connsiteX0" fmla="*/ 0 w 28330"/>
              <a:gd name="connsiteY0" fmla="*/ 14236 h 28343"/>
              <a:gd name="connsiteX1" fmla="*/ 14230 w 28330"/>
              <a:gd name="connsiteY1" fmla="*/ 0 h 28343"/>
              <a:gd name="connsiteX2" fmla="*/ 28330 w 28330"/>
              <a:gd name="connsiteY2" fmla="*/ 14236 h 28343"/>
              <a:gd name="connsiteX3" fmla="*/ 1423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230" y="0"/>
                </a:cubicBezTo>
                <a:cubicBezTo>
                  <a:pt x="22121" y="0"/>
                  <a:pt x="28330" y="6342"/>
                  <a:pt x="28330" y="14236"/>
                </a:cubicBezTo>
                <a:cubicBezTo>
                  <a:pt x="28330" y="22131"/>
                  <a:pt x="21991" y="28343"/>
                  <a:pt x="14230" y="28343"/>
                </a:cubicBezTo>
                <a:cubicBezTo>
                  <a:pt x="6468"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55" name="Freeform 554">
            <a:extLst>
              <a:ext uri="{FF2B5EF4-FFF2-40B4-BE49-F238E27FC236}">
                <a16:creationId xmlns:a16="http://schemas.microsoft.com/office/drawing/2014/main" id="{6605836D-BA5B-1AE2-5EEB-1079A8B7DA84}"/>
              </a:ext>
            </a:extLst>
          </p:cNvPr>
          <p:cNvSpPr/>
          <p:nvPr/>
        </p:nvSpPr>
        <p:spPr>
          <a:xfrm>
            <a:off x="6547429" y="4374044"/>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56" name="Freeform 555">
            <a:extLst>
              <a:ext uri="{FF2B5EF4-FFF2-40B4-BE49-F238E27FC236}">
                <a16:creationId xmlns:a16="http://schemas.microsoft.com/office/drawing/2014/main" id="{BB18039B-0DA9-3AA9-C5C1-C4B7C7B01352}"/>
              </a:ext>
            </a:extLst>
          </p:cNvPr>
          <p:cNvSpPr/>
          <p:nvPr/>
        </p:nvSpPr>
        <p:spPr>
          <a:xfrm>
            <a:off x="6838491" y="4374044"/>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57" name="Freeform 556">
            <a:extLst>
              <a:ext uri="{FF2B5EF4-FFF2-40B4-BE49-F238E27FC236}">
                <a16:creationId xmlns:a16="http://schemas.microsoft.com/office/drawing/2014/main" id="{BDF963CD-F193-4544-60C0-0EDBE84584E1}"/>
              </a:ext>
            </a:extLst>
          </p:cNvPr>
          <p:cNvSpPr/>
          <p:nvPr/>
        </p:nvSpPr>
        <p:spPr>
          <a:xfrm>
            <a:off x="6547429" y="2724949"/>
            <a:ext cx="28330" cy="28343"/>
          </a:xfrm>
          <a:custGeom>
            <a:avLst/>
            <a:gdLst>
              <a:gd name="connsiteX0" fmla="*/ 0 w 28330"/>
              <a:gd name="connsiteY0" fmla="*/ 14107 h 28343"/>
              <a:gd name="connsiteX1" fmla="*/ 14100 w 28330"/>
              <a:gd name="connsiteY1" fmla="*/ 0 h 28343"/>
              <a:gd name="connsiteX2" fmla="*/ 28330 w 28330"/>
              <a:gd name="connsiteY2" fmla="*/ 14107 h 28343"/>
              <a:gd name="connsiteX3" fmla="*/ 1410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100" y="0"/>
                </a:cubicBezTo>
                <a:cubicBezTo>
                  <a:pt x="21862" y="0"/>
                  <a:pt x="28330" y="6342"/>
                  <a:pt x="28330" y="14107"/>
                </a:cubicBezTo>
                <a:cubicBezTo>
                  <a:pt x="28330" y="21872"/>
                  <a:pt x="21991" y="28343"/>
                  <a:pt x="14100" y="28343"/>
                </a:cubicBezTo>
                <a:cubicBezTo>
                  <a:pt x="6209"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558" name="Freeform 557">
            <a:extLst>
              <a:ext uri="{FF2B5EF4-FFF2-40B4-BE49-F238E27FC236}">
                <a16:creationId xmlns:a16="http://schemas.microsoft.com/office/drawing/2014/main" id="{09A19E21-DC46-212C-6D81-5C6627AB221B}"/>
              </a:ext>
            </a:extLst>
          </p:cNvPr>
          <p:cNvSpPr/>
          <p:nvPr/>
        </p:nvSpPr>
        <p:spPr>
          <a:xfrm>
            <a:off x="7316609" y="2724949"/>
            <a:ext cx="28330" cy="28343"/>
          </a:xfrm>
          <a:custGeom>
            <a:avLst/>
            <a:gdLst>
              <a:gd name="connsiteX0" fmla="*/ 0 w 28330"/>
              <a:gd name="connsiteY0" fmla="*/ 14107 h 28343"/>
              <a:gd name="connsiteX1" fmla="*/ 14100 w 28330"/>
              <a:gd name="connsiteY1" fmla="*/ 0 h 28343"/>
              <a:gd name="connsiteX2" fmla="*/ 28330 w 28330"/>
              <a:gd name="connsiteY2" fmla="*/ 14107 h 28343"/>
              <a:gd name="connsiteX3" fmla="*/ 1410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100" y="0"/>
                </a:cubicBezTo>
                <a:cubicBezTo>
                  <a:pt x="21862" y="0"/>
                  <a:pt x="28330" y="6342"/>
                  <a:pt x="28330" y="14107"/>
                </a:cubicBezTo>
                <a:cubicBezTo>
                  <a:pt x="28330" y="21872"/>
                  <a:pt x="21991" y="28343"/>
                  <a:pt x="14100" y="28343"/>
                </a:cubicBezTo>
                <a:cubicBezTo>
                  <a:pt x="6209"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559" name="Freeform 558">
            <a:extLst>
              <a:ext uri="{FF2B5EF4-FFF2-40B4-BE49-F238E27FC236}">
                <a16:creationId xmlns:a16="http://schemas.microsoft.com/office/drawing/2014/main" id="{0200740A-D07D-5C36-49A1-E1FE5BC22A10}"/>
              </a:ext>
            </a:extLst>
          </p:cNvPr>
          <p:cNvSpPr/>
          <p:nvPr/>
        </p:nvSpPr>
        <p:spPr>
          <a:xfrm>
            <a:off x="6547040" y="1626156"/>
            <a:ext cx="28330" cy="28343"/>
          </a:xfrm>
          <a:custGeom>
            <a:avLst/>
            <a:gdLst>
              <a:gd name="connsiteX0" fmla="*/ 0 w 28330"/>
              <a:gd name="connsiteY0" fmla="*/ 14107 h 28343"/>
              <a:gd name="connsiteX1" fmla="*/ 14230 w 28330"/>
              <a:gd name="connsiteY1" fmla="*/ 0 h 28343"/>
              <a:gd name="connsiteX2" fmla="*/ 28330 w 28330"/>
              <a:gd name="connsiteY2" fmla="*/ 14107 h 28343"/>
              <a:gd name="connsiteX3" fmla="*/ 14230 w 28330"/>
              <a:gd name="connsiteY3" fmla="*/ 28343 h 28343"/>
              <a:gd name="connsiteX4" fmla="*/ 0 w 28330"/>
              <a:gd name="connsiteY4" fmla="*/ 14107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107"/>
                </a:moveTo>
                <a:cubicBezTo>
                  <a:pt x="0" y="6342"/>
                  <a:pt x="6339" y="0"/>
                  <a:pt x="14230" y="0"/>
                </a:cubicBezTo>
                <a:cubicBezTo>
                  <a:pt x="22121" y="0"/>
                  <a:pt x="28330" y="6342"/>
                  <a:pt x="28330" y="14107"/>
                </a:cubicBezTo>
                <a:cubicBezTo>
                  <a:pt x="28330" y="21872"/>
                  <a:pt x="21991" y="28343"/>
                  <a:pt x="14230" y="28343"/>
                </a:cubicBezTo>
                <a:cubicBezTo>
                  <a:pt x="6468" y="28343"/>
                  <a:pt x="0" y="22002"/>
                  <a:pt x="0" y="14107"/>
                </a:cubicBezTo>
                <a:close/>
              </a:path>
            </a:pathLst>
          </a:custGeom>
          <a:solidFill>
            <a:srgbClr val="00B050"/>
          </a:solidFill>
          <a:ln w="12934" cap="flat">
            <a:noFill/>
            <a:prstDash val="solid"/>
            <a:miter/>
          </a:ln>
        </p:spPr>
        <p:txBody>
          <a:bodyPr rtlCol="0" anchor="ctr"/>
          <a:lstStyle/>
          <a:p>
            <a:endParaRPr lang="en-GB" noProof="0" dirty="0"/>
          </a:p>
        </p:txBody>
      </p:sp>
      <p:sp>
        <p:nvSpPr>
          <p:cNvPr id="560" name="Freeform 559">
            <a:extLst>
              <a:ext uri="{FF2B5EF4-FFF2-40B4-BE49-F238E27FC236}">
                <a16:creationId xmlns:a16="http://schemas.microsoft.com/office/drawing/2014/main" id="{CD756F6C-7344-1716-64E2-35EA84BD3B97}"/>
              </a:ext>
            </a:extLst>
          </p:cNvPr>
          <p:cNvSpPr/>
          <p:nvPr/>
        </p:nvSpPr>
        <p:spPr>
          <a:xfrm>
            <a:off x="6547429" y="1461661"/>
            <a:ext cx="28330" cy="28343"/>
          </a:xfrm>
          <a:custGeom>
            <a:avLst/>
            <a:gdLst>
              <a:gd name="connsiteX0" fmla="*/ 0 w 28330"/>
              <a:gd name="connsiteY0" fmla="*/ 14236 h 28343"/>
              <a:gd name="connsiteX1" fmla="*/ 14100 w 28330"/>
              <a:gd name="connsiteY1" fmla="*/ 0 h 28343"/>
              <a:gd name="connsiteX2" fmla="*/ 28330 w 28330"/>
              <a:gd name="connsiteY2" fmla="*/ 14236 h 28343"/>
              <a:gd name="connsiteX3" fmla="*/ 14100 w 28330"/>
              <a:gd name="connsiteY3" fmla="*/ 28343 h 28343"/>
              <a:gd name="connsiteX4" fmla="*/ 0 w 28330"/>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 h="28343">
                <a:moveTo>
                  <a:pt x="0" y="14236"/>
                </a:moveTo>
                <a:cubicBezTo>
                  <a:pt x="0" y="6342"/>
                  <a:pt x="6339" y="0"/>
                  <a:pt x="14100" y="0"/>
                </a:cubicBezTo>
                <a:cubicBezTo>
                  <a:pt x="21862" y="0"/>
                  <a:pt x="28330" y="6342"/>
                  <a:pt x="28330" y="14236"/>
                </a:cubicBezTo>
                <a:cubicBezTo>
                  <a:pt x="28330" y="22131"/>
                  <a:pt x="21991" y="28343"/>
                  <a:pt x="14100" y="28343"/>
                </a:cubicBezTo>
                <a:cubicBezTo>
                  <a:pt x="6209" y="28343"/>
                  <a:pt x="0" y="22002"/>
                  <a:pt x="0" y="14236"/>
                </a:cubicBezTo>
                <a:close/>
              </a:path>
            </a:pathLst>
          </a:custGeom>
          <a:solidFill>
            <a:srgbClr val="00B050"/>
          </a:solidFill>
          <a:ln w="12934" cap="flat">
            <a:noFill/>
            <a:prstDash val="solid"/>
            <a:miter/>
          </a:ln>
        </p:spPr>
        <p:txBody>
          <a:bodyPr rtlCol="0" anchor="ctr"/>
          <a:lstStyle/>
          <a:p>
            <a:endParaRPr lang="en-GB" noProof="0" dirty="0"/>
          </a:p>
        </p:txBody>
      </p:sp>
      <p:sp>
        <p:nvSpPr>
          <p:cNvPr id="561" name="Freeform 560">
            <a:extLst>
              <a:ext uri="{FF2B5EF4-FFF2-40B4-BE49-F238E27FC236}">
                <a16:creationId xmlns:a16="http://schemas.microsoft.com/office/drawing/2014/main" id="{5C3D3B68-BA57-F710-945C-A961C1BC9E8F}"/>
              </a:ext>
            </a:extLst>
          </p:cNvPr>
          <p:cNvSpPr/>
          <p:nvPr/>
        </p:nvSpPr>
        <p:spPr>
          <a:xfrm>
            <a:off x="7127613" y="3548720"/>
            <a:ext cx="28329" cy="28343"/>
          </a:xfrm>
          <a:custGeom>
            <a:avLst/>
            <a:gdLst>
              <a:gd name="connsiteX0" fmla="*/ 0 w 28329"/>
              <a:gd name="connsiteY0" fmla="*/ 14236 h 28343"/>
              <a:gd name="connsiteX1" fmla="*/ 14230 w 28329"/>
              <a:gd name="connsiteY1" fmla="*/ 0 h 28343"/>
              <a:gd name="connsiteX2" fmla="*/ 28330 w 28329"/>
              <a:gd name="connsiteY2" fmla="*/ 14236 h 28343"/>
              <a:gd name="connsiteX3" fmla="*/ 14230 w 28329"/>
              <a:gd name="connsiteY3" fmla="*/ 28343 h 28343"/>
              <a:gd name="connsiteX4" fmla="*/ 0 w 28329"/>
              <a:gd name="connsiteY4" fmla="*/ 14236 h 28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29" h="28343">
                <a:moveTo>
                  <a:pt x="0" y="14236"/>
                </a:moveTo>
                <a:cubicBezTo>
                  <a:pt x="0" y="6342"/>
                  <a:pt x="6339" y="0"/>
                  <a:pt x="14230" y="0"/>
                </a:cubicBezTo>
                <a:cubicBezTo>
                  <a:pt x="22121" y="0"/>
                  <a:pt x="28330" y="6342"/>
                  <a:pt x="28330" y="14236"/>
                </a:cubicBezTo>
                <a:cubicBezTo>
                  <a:pt x="28330" y="22131"/>
                  <a:pt x="21991" y="28343"/>
                  <a:pt x="14230" y="28343"/>
                </a:cubicBezTo>
                <a:cubicBezTo>
                  <a:pt x="6468" y="28343"/>
                  <a:pt x="0" y="22002"/>
                  <a:pt x="0" y="14236"/>
                </a:cubicBezTo>
                <a:close/>
              </a:path>
            </a:pathLst>
          </a:custGeom>
          <a:solidFill>
            <a:srgbClr val="C6573B"/>
          </a:solidFill>
          <a:ln w="12934" cap="flat">
            <a:noFill/>
            <a:prstDash val="solid"/>
            <a:miter/>
          </a:ln>
        </p:spPr>
        <p:txBody>
          <a:bodyPr rtlCol="0" anchor="ctr"/>
          <a:lstStyle/>
          <a:p>
            <a:endParaRPr lang="en-GB" noProof="0" dirty="0"/>
          </a:p>
        </p:txBody>
      </p:sp>
      <p:sp>
        <p:nvSpPr>
          <p:cNvPr id="83" name="Google Shape;392;p10">
            <a:extLst>
              <a:ext uri="{FF2B5EF4-FFF2-40B4-BE49-F238E27FC236}">
                <a16:creationId xmlns:a16="http://schemas.microsoft.com/office/drawing/2014/main" id="{B497FA2A-85D9-799F-8AF1-C03EFA624198}"/>
              </a:ext>
            </a:extLst>
          </p:cNvPr>
          <p:cNvSpPr/>
          <p:nvPr/>
        </p:nvSpPr>
        <p:spPr>
          <a:xfrm rot="16200000">
            <a:off x="6119663" y="2978807"/>
            <a:ext cx="384721" cy="144014"/>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none" lIns="0" tIns="0" rIns="0" bIns="0" anchor="t" anchorCtr="0">
            <a:spAutoFit/>
          </a:bodyPr>
          <a:lstStyle/>
          <a:p>
            <a:pPr>
              <a:lnSpc>
                <a:spcPct val="104000"/>
              </a:lnSpc>
            </a:pPr>
            <a:r>
              <a:rPr lang="en-GB" sz="900" b="1" noProof="0" dirty="0">
                <a:latin typeface="Arial" panose="020B0604020202020204" pitchFamily="34" charset="0"/>
                <a:ea typeface="Calibri"/>
                <a:cs typeface="Arial" panose="020B0604020202020204" pitchFamily="34" charset="0"/>
                <a:sym typeface="Calibri"/>
              </a:rPr>
              <a:t>Patient</a:t>
            </a:r>
          </a:p>
        </p:txBody>
      </p:sp>
      <p:sp>
        <p:nvSpPr>
          <p:cNvPr id="84" name="TextBox 83">
            <a:extLst>
              <a:ext uri="{FF2B5EF4-FFF2-40B4-BE49-F238E27FC236}">
                <a16:creationId xmlns:a16="http://schemas.microsoft.com/office/drawing/2014/main" id="{2A9ADB0D-2594-6D76-39DC-A8CA075F3E21}"/>
              </a:ext>
            </a:extLst>
          </p:cNvPr>
          <p:cNvSpPr txBox="1"/>
          <p:nvPr/>
        </p:nvSpPr>
        <p:spPr>
          <a:xfrm>
            <a:off x="6960096" y="842229"/>
            <a:ext cx="4248472" cy="153888"/>
          </a:xfrm>
          <a:prstGeom prst="rect">
            <a:avLst/>
          </a:prstGeom>
          <a:noFill/>
        </p:spPr>
        <p:txBody>
          <a:bodyPr wrap="square" lIns="0" tIns="0" rIns="0" bIns="0" rtlCol="0">
            <a:spAutoFit/>
          </a:bodyPr>
          <a:lstStyle/>
          <a:p>
            <a:pPr algn="ctr"/>
            <a:r>
              <a:rPr lang="en-GB" sz="1000" b="1" noProof="0" dirty="0">
                <a:latin typeface="Arial" panose="020B0604020202020204" pitchFamily="34" charset="0"/>
                <a:cs typeface="Arial" panose="020B0604020202020204" pitchFamily="34" charset="0"/>
              </a:rPr>
              <a:t>T862A status at PD and time to progression (investigator assessed)</a:t>
            </a:r>
            <a:endParaRPr lang="en-GB" sz="1000" noProof="0" dirty="0">
              <a:latin typeface="Arial" panose="020B0604020202020204" pitchFamily="34" charset="0"/>
              <a:cs typeface="Arial" panose="020B0604020202020204" pitchFamily="34" charset="0"/>
            </a:endParaRPr>
          </a:p>
        </p:txBody>
      </p:sp>
      <p:sp>
        <p:nvSpPr>
          <p:cNvPr id="85" name="TextBox 84">
            <a:extLst>
              <a:ext uri="{FF2B5EF4-FFF2-40B4-BE49-F238E27FC236}">
                <a16:creationId xmlns:a16="http://schemas.microsoft.com/office/drawing/2014/main" id="{6EB813C3-8295-6F2D-BD8B-9E51D1D024C3}"/>
              </a:ext>
            </a:extLst>
          </p:cNvPr>
          <p:cNvSpPr txBox="1"/>
          <p:nvPr/>
        </p:nvSpPr>
        <p:spPr>
          <a:xfrm>
            <a:off x="7567639" y="5234717"/>
            <a:ext cx="976633" cy="138499"/>
          </a:xfrm>
          <a:prstGeom prst="rect">
            <a:avLst/>
          </a:prstGeom>
          <a:noFill/>
        </p:spPr>
        <p:txBody>
          <a:bodyPr wrap="square" lIns="0" tIns="0" rIns="0" bIns="0" rtlCol="0">
            <a:spAutoFit/>
          </a:bodyPr>
          <a:lstStyle/>
          <a:p>
            <a:pPr algn="ctr"/>
            <a:r>
              <a:rPr lang="en-GB" sz="900" b="1" noProof="0" dirty="0">
                <a:latin typeface="Arial" panose="020B0604020202020204" pitchFamily="34" charset="0"/>
                <a:cs typeface="Arial" panose="020B0604020202020204" pitchFamily="34" charset="0"/>
              </a:rPr>
              <a:t>Month</a:t>
            </a:r>
            <a:endParaRPr lang="en-GB" sz="900" noProof="0" dirty="0">
              <a:latin typeface="Arial" panose="020B0604020202020204" pitchFamily="34" charset="0"/>
              <a:cs typeface="Arial" panose="020B0604020202020204" pitchFamily="34" charset="0"/>
            </a:endParaRPr>
          </a:p>
        </p:txBody>
      </p:sp>
      <p:sp>
        <p:nvSpPr>
          <p:cNvPr id="87" name="TextBox 86">
            <a:extLst>
              <a:ext uri="{FF2B5EF4-FFF2-40B4-BE49-F238E27FC236}">
                <a16:creationId xmlns:a16="http://schemas.microsoft.com/office/drawing/2014/main" id="{07F1236A-2784-39B1-9B0B-B9339E7653DA}"/>
              </a:ext>
            </a:extLst>
          </p:cNvPr>
          <p:cNvSpPr txBox="1"/>
          <p:nvPr/>
        </p:nvSpPr>
        <p:spPr>
          <a:xfrm>
            <a:off x="6372721" y="5117242"/>
            <a:ext cx="388196" cy="138499"/>
          </a:xfrm>
          <a:prstGeom prst="rect">
            <a:avLst/>
          </a:prstGeom>
          <a:noFill/>
        </p:spPr>
        <p:txBody>
          <a:bodyPr wrap="square" lIns="0" tIns="0" rIns="0" bIns="0" rtlCol="0">
            <a:spAutoFit/>
          </a:bodyPr>
          <a:lstStyle/>
          <a:p>
            <a:pPr algn="ctr"/>
            <a:r>
              <a:rPr lang="en-GB" sz="900" noProof="0" dirty="0">
                <a:latin typeface="Arial" panose="020B0604020202020204" pitchFamily="34" charset="0"/>
                <a:cs typeface="Arial" panose="020B0604020202020204" pitchFamily="34" charset="0"/>
              </a:rPr>
              <a:t>0</a:t>
            </a:r>
          </a:p>
        </p:txBody>
      </p:sp>
      <p:sp>
        <p:nvSpPr>
          <p:cNvPr id="88" name="TextBox 87">
            <a:extLst>
              <a:ext uri="{FF2B5EF4-FFF2-40B4-BE49-F238E27FC236}">
                <a16:creationId xmlns:a16="http://schemas.microsoft.com/office/drawing/2014/main" id="{41A78FAB-C2CD-6202-B665-E70C2759F72D}"/>
              </a:ext>
            </a:extLst>
          </p:cNvPr>
          <p:cNvSpPr txBox="1"/>
          <p:nvPr/>
        </p:nvSpPr>
        <p:spPr>
          <a:xfrm>
            <a:off x="6975971" y="5117242"/>
            <a:ext cx="388196" cy="138499"/>
          </a:xfrm>
          <a:prstGeom prst="rect">
            <a:avLst/>
          </a:prstGeom>
          <a:noFill/>
        </p:spPr>
        <p:txBody>
          <a:bodyPr wrap="square" lIns="0" tIns="0" rIns="0" bIns="0" rtlCol="0">
            <a:spAutoFit/>
          </a:bodyPr>
          <a:lstStyle/>
          <a:p>
            <a:pPr algn="ctr"/>
            <a:r>
              <a:rPr lang="en-GB" sz="900" noProof="0" dirty="0">
                <a:latin typeface="Arial" panose="020B0604020202020204" pitchFamily="34" charset="0"/>
                <a:cs typeface="Arial" panose="020B0604020202020204" pitchFamily="34" charset="0"/>
              </a:rPr>
              <a:t>6</a:t>
            </a:r>
          </a:p>
        </p:txBody>
      </p:sp>
      <p:sp>
        <p:nvSpPr>
          <p:cNvPr id="89" name="TextBox 88">
            <a:extLst>
              <a:ext uri="{FF2B5EF4-FFF2-40B4-BE49-F238E27FC236}">
                <a16:creationId xmlns:a16="http://schemas.microsoft.com/office/drawing/2014/main" id="{FD812A96-771C-D2B6-EB64-B0301850ED8A}"/>
              </a:ext>
            </a:extLst>
          </p:cNvPr>
          <p:cNvSpPr txBox="1"/>
          <p:nvPr/>
        </p:nvSpPr>
        <p:spPr>
          <a:xfrm>
            <a:off x="7585571" y="5117242"/>
            <a:ext cx="388196" cy="138499"/>
          </a:xfrm>
          <a:prstGeom prst="rect">
            <a:avLst/>
          </a:prstGeom>
          <a:noFill/>
        </p:spPr>
        <p:txBody>
          <a:bodyPr wrap="square" lIns="0" tIns="0" rIns="0" bIns="0" rtlCol="0">
            <a:spAutoFit/>
          </a:bodyPr>
          <a:lstStyle/>
          <a:p>
            <a:pPr algn="ctr"/>
            <a:r>
              <a:rPr lang="en-GB" sz="900" noProof="0" dirty="0">
                <a:latin typeface="Arial" panose="020B0604020202020204" pitchFamily="34" charset="0"/>
                <a:cs typeface="Arial" panose="020B0604020202020204" pitchFamily="34" charset="0"/>
              </a:rPr>
              <a:t>12</a:t>
            </a:r>
          </a:p>
        </p:txBody>
      </p:sp>
      <p:sp>
        <p:nvSpPr>
          <p:cNvPr id="90" name="TextBox 89">
            <a:extLst>
              <a:ext uri="{FF2B5EF4-FFF2-40B4-BE49-F238E27FC236}">
                <a16:creationId xmlns:a16="http://schemas.microsoft.com/office/drawing/2014/main" id="{0FB73B3F-2F7F-5289-DB82-AD5ABB5F2F45}"/>
              </a:ext>
            </a:extLst>
          </p:cNvPr>
          <p:cNvSpPr txBox="1"/>
          <p:nvPr/>
        </p:nvSpPr>
        <p:spPr>
          <a:xfrm>
            <a:off x="8182471" y="5117242"/>
            <a:ext cx="388196" cy="138499"/>
          </a:xfrm>
          <a:prstGeom prst="rect">
            <a:avLst/>
          </a:prstGeom>
          <a:noFill/>
        </p:spPr>
        <p:txBody>
          <a:bodyPr wrap="square" lIns="0" tIns="0" rIns="0" bIns="0" rtlCol="0">
            <a:spAutoFit/>
          </a:bodyPr>
          <a:lstStyle/>
          <a:p>
            <a:pPr algn="ctr"/>
            <a:r>
              <a:rPr lang="en-GB" sz="900" noProof="0" dirty="0">
                <a:latin typeface="Arial" panose="020B0604020202020204" pitchFamily="34" charset="0"/>
                <a:cs typeface="Arial" panose="020B0604020202020204" pitchFamily="34" charset="0"/>
              </a:rPr>
              <a:t>18</a:t>
            </a:r>
          </a:p>
        </p:txBody>
      </p:sp>
      <p:sp>
        <p:nvSpPr>
          <p:cNvPr id="91" name="TextBox 90">
            <a:extLst>
              <a:ext uri="{FF2B5EF4-FFF2-40B4-BE49-F238E27FC236}">
                <a16:creationId xmlns:a16="http://schemas.microsoft.com/office/drawing/2014/main" id="{9F2D01EF-FA59-AA42-37E0-AFB89C00F0E5}"/>
              </a:ext>
            </a:extLst>
          </p:cNvPr>
          <p:cNvSpPr txBox="1"/>
          <p:nvPr/>
        </p:nvSpPr>
        <p:spPr>
          <a:xfrm>
            <a:off x="8795246" y="5117242"/>
            <a:ext cx="388196" cy="138499"/>
          </a:xfrm>
          <a:prstGeom prst="rect">
            <a:avLst/>
          </a:prstGeom>
          <a:noFill/>
        </p:spPr>
        <p:txBody>
          <a:bodyPr wrap="square" lIns="0" tIns="0" rIns="0" bIns="0" rtlCol="0">
            <a:spAutoFit/>
          </a:bodyPr>
          <a:lstStyle/>
          <a:p>
            <a:pPr algn="ctr"/>
            <a:r>
              <a:rPr lang="en-GB" sz="900" noProof="0" dirty="0">
                <a:latin typeface="Arial" panose="020B0604020202020204" pitchFamily="34" charset="0"/>
                <a:cs typeface="Arial" panose="020B0604020202020204" pitchFamily="34" charset="0"/>
              </a:rPr>
              <a:t>24</a:t>
            </a:r>
          </a:p>
        </p:txBody>
      </p:sp>
      <p:sp>
        <p:nvSpPr>
          <p:cNvPr id="92" name="TextBox 91">
            <a:extLst>
              <a:ext uri="{FF2B5EF4-FFF2-40B4-BE49-F238E27FC236}">
                <a16:creationId xmlns:a16="http://schemas.microsoft.com/office/drawing/2014/main" id="{DD4AF415-1D4E-FCDF-95E0-E623840D8F64}"/>
              </a:ext>
            </a:extLst>
          </p:cNvPr>
          <p:cNvSpPr txBox="1"/>
          <p:nvPr/>
        </p:nvSpPr>
        <p:spPr>
          <a:xfrm>
            <a:off x="9398496" y="5117242"/>
            <a:ext cx="388196" cy="138499"/>
          </a:xfrm>
          <a:prstGeom prst="rect">
            <a:avLst/>
          </a:prstGeom>
          <a:noFill/>
        </p:spPr>
        <p:txBody>
          <a:bodyPr wrap="square" lIns="0" tIns="0" rIns="0" bIns="0" rtlCol="0">
            <a:spAutoFit/>
          </a:bodyPr>
          <a:lstStyle/>
          <a:p>
            <a:pPr algn="ctr"/>
            <a:r>
              <a:rPr lang="en-GB" sz="900" noProof="0" dirty="0">
                <a:latin typeface="Arial" panose="020B0604020202020204" pitchFamily="34" charset="0"/>
                <a:cs typeface="Arial" panose="020B0604020202020204" pitchFamily="34" charset="0"/>
              </a:rPr>
              <a:t>30</a:t>
            </a:r>
          </a:p>
        </p:txBody>
      </p:sp>
    </p:spTree>
    <p:extLst>
      <p:ext uri="{BB962C8B-B14F-4D97-AF65-F5344CB8AC3E}">
        <p14:creationId xmlns:p14="http://schemas.microsoft.com/office/powerpoint/2010/main" val="3759179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C379E5A7-6CE7-D4C5-E110-04260D1F955B}"/>
              </a:ext>
            </a:extLst>
          </p:cNvPr>
          <p:cNvSpPr>
            <a:spLocks noGrp="1"/>
          </p:cNvSpPr>
          <p:nvPr>
            <p:ph sz="quarter" idx="12"/>
          </p:nvPr>
        </p:nvSpPr>
        <p:spPr>
          <a:xfrm>
            <a:off x="637899" y="1123200"/>
            <a:ext cx="10963200" cy="2930869"/>
          </a:xfrm>
        </p:spPr>
        <p:txBody>
          <a:bodyPr>
            <a:normAutofit/>
          </a:bodyPr>
          <a:lstStyle/>
          <a:p>
            <a:r>
              <a:rPr lang="en-GB" noProof="0" dirty="0"/>
              <a:t>Secondary HER2 T862A appears to be the predominant putative mechanism of acquired resistance to sevabertinib, while bypass/downstream pathway alterations were less common</a:t>
            </a:r>
          </a:p>
          <a:p>
            <a:r>
              <a:rPr lang="en-GB" noProof="0" dirty="0"/>
              <a:t>Most patients with disease progression lacked identifiable genomic resistance drivers, suggesting important roles for non-genetic or adaptive mechanisms</a:t>
            </a:r>
          </a:p>
          <a:p>
            <a:r>
              <a:rPr lang="en-GB" noProof="0" dirty="0"/>
              <a:t>Clinically, patients harbouring secondary HER2 T862A mutations exhibited comparable duration of response and time to progression compared with those without</a:t>
            </a:r>
          </a:p>
          <a:p>
            <a:r>
              <a:rPr lang="en-GB" noProof="0" dirty="0"/>
              <a:t>Preclinical and structural modelling studies are underway to elucidate the biological impact of the HER2 T862A alterations on sevabertinib binding and activity</a:t>
            </a:r>
          </a:p>
        </p:txBody>
      </p:sp>
      <p:sp>
        <p:nvSpPr>
          <p:cNvPr id="6" name="Title 5">
            <a:extLst>
              <a:ext uri="{FF2B5EF4-FFF2-40B4-BE49-F238E27FC236}">
                <a16:creationId xmlns:a16="http://schemas.microsoft.com/office/drawing/2014/main" id="{8792835E-F2F1-0156-4F92-4C468B0C8AC5}"/>
              </a:ext>
            </a:extLst>
          </p:cNvPr>
          <p:cNvSpPr>
            <a:spLocks noGrp="1"/>
          </p:cNvSpPr>
          <p:nvPr>
            <p:ph type="title"/>
          </p:nvPr>
        </p:nvSpPr>
        <p:spPr>
          <a:xfrm>
            <a:off x="619201" y="259200"/>
            <a:ext cx="10963199" cy="864000"/>
          </a:xfrm>
        </p:spPr>
        <p:txBody>
          <a:bodyPr/>
          <a:lstStyle/>
          <a:p>
            <a:r>
              <a:rPr lang="en-GB" noProof="0" dirty="0"/>
              <a:t>Soho-01 biomarker analysis: summary</a:t>
            </a:r>
          </a:p>
        </p:txBody>
      </p:sp>
      <p:sp>
        <p:nvSpPr>
          <p:cNvPr id="8" name="Content Placeholder 7">
            <a:extLst>
              <a:ext uri="{FF2B5EF4-FFF2-40B4-BE49-F238E27FC236}">
                <a16:creationId xmlns:a16="http://schemas.microsoft.com/office/drawing/2014/main" id="{077CE890-DBC4-1C7C-BCD7-B9676316E54E}"/>
              </a:ext>
            </a:extLst>
          </p:cNvPr>
          <p:cNvSpPr>
            <a:spLocks noGrp="1"/>
          </p:cNvSpPr>
          <p:nvPr>
            <p:ph sz="quarter" idx="15"/>
          </p:nvPr>
        </p:nvSpPr>
        <p:spPr>
          <a:xfrm>
            <a:off x="620183" y="6356351"/>
            <a:ext cx="10180339" cy="365125"/>
          </a:xfrm>
        </p:spPr>
        <p:txBody>
          <a:bodyPr anchor="b" anchorCtr="0"/>
          <a:lstStyle/>
          <a:p>
            <a:r>
              <a:rPr lang="en-GB" noProof="0" dirty="0"/>
              <a:t>Le X, et al. Abstract MO12.04, WCLC 2026</a:t>
            </a:r>
            <a:endParaRPr lang="en-GB" noProof="0" dirty="0">
              <a:solidFill>
                <a:schemeClr val="tx2"/>
              </a:solidFill>
            </a:endParaRPr>
          </a:p>
        </p:txBody>
      </p:sp>
      <p:sp>
        <p:nvSpPr>
          <p:cNvPr id="2" name="Slide Number Placeholder 1">
            <a:extLst>
              <a:ext uri="{FF2B5EF4-FFF2-40B4-BE49-F238E27FC236}">
                <a16:creationId xmlns:a16="http://schemas.microsoft.com/office/drawing/2014/main" id="{CB5008AC-B860-C1B0-308A-86868D1ECFF8}"/>
              </a:ext>
            </a:extLst>
          </p:cNvPr>
          <p:cNvSpPr>
            <a:spLocks noGrp="1"/>
          </p:cNvSpPr>
          <p:nvPr>
            <p:ph type="sldNum" sz="quarter" idx="4"/>
          </p:nvPr>
        </p:nvSpPr>
        <p:spPr>
          <a:xfrm>
            <a:off x="10800523" y="6428359"/>
            <a:ext cx="781877" cy="365125"/>
          </a:xfrm>
        </p:spPr>
        <p:txBody>
          <a:bodyPr/>
          <a:lstStyle/>
          <a:p>
            <a:fld id="{FCE43C0F-8A7B-3A4B-9DB5-B3472E36E833}" type="slidenum">
              <a:rPr lang="en-GB" noProof="0" smtClean="0"/>
              <a:pPr/>
              <a:t>15</a:t>
            </a:fld>
            <a:endParaRPr lang="en-GB" noProof="0" dirty="0"/>
          </a:p>
        </p:txBody>
      </p:sp>
      <p:sp>
        <p:nvSpPr>
          <p:cNvPr id="3" name="TextBox 2">
            <a:extLst>
              <a:ext uri="{FF2B5EF4-FFF2-40B4-BE49-F238E27FC236}">
                <a16:creationId xmlns:a16="http://schemas.microsoft.com/office/drawing/2014/main" id="{EDBA9AC5-FC0C-7BD6-E76E-854FE36FF245}"/>
              </a:ext>
            </a:extLst>
          </p:cNvPr>
          <p:cNvSpPr txBox="1"/>
          <p:nvPr/>
        </p:nvSpPr>
        <p:spPr>
          <a:xfrm>
            <a:off x="804716" y="4168472"/>
            <a:ext cx="10624487" cy="2187879"/>
          </a:xfrm>
          <a:prstGeom prst="rect">
            <a:avLst/>
          </a:prstGeom>
          <a:solidFill>
            <a:schemeClr val="bg1"/>
          </a:solidFill>
          <a:ln w="28575">
            <a:solidFill>
              <a:schemeClr val="accent1"/>
            </a:solidFill>
          </a:ln>
        </p:spPr>
        <p:txBody>
          <a:bodyPr wrap="square" lIns="288000" tIns="108000" rIns="288000" bIns="108000" rtlCol="0">
            <a:spAutoFit/>
          </a:bodyPr>
          <a:lstStyle/>
          <a:p>
            <a:pPr>
              <a:spcBef>
                <a:spcPts val="600"/>
              </a:spcBef>
            </a:pPr>
            <a:r>
              <a:rPr lang="en-GB" b="1" u="sng" noProof="0" dirty="0">
                <a:solidFill>
                  <a:schemeClr val="accent1"/>
                </a:solidFill>
                <a:latin typeface="Arial" panose="020B0604020202020204" pitchFamily="34" charset="0"/>
                <a:ea typeface="Aileron" charset="0"/>
                <a:cs typeface="Arial" panose="020B0604020202020204" pitchFamily="34" charset="0"/>
              </a:rPr>
              <a:t>Clinical perspective</a:t>
            </a:r>
            <a:endParaRPr lang="en-GB" b="1" noProof="0" dirty="0">
              <a:latin typeface="Arial" panose="020B0604020202020204" pitchFamily="34" charset="0"/>
              <a:cs typeface="Arial" panose="020B0604020202020204" pitchFamily="34" charset="0"/>
            </a:endParaRPr>
          </a:p>
          <a:p>
            <a:pPr marL="365125" indent="-365125">
              <a:spcBef>
                <a:spcPts val="1200"/>
              </a:spcBef>
              <a:buClr>
                <a:schemeClr val="accent1"/>
              </a:buClr>
              <a:buFont typeface="Arial" panose="020B0604020202020204" pitchFamily="34" charset="0"/>
              <a:buChar char="•"/>
            </a:pPr>
            <a:r>
              <a:rPr lang="en-GB" noProof="0" dirty="0">
                <a:latin typeface="Arial" panose="020B0604020202020204" pitchFamily="34" charset="0"/>
                <a:cs typeface="Arial" panose="020B0604020202020204" pitchFamily="34" charset="0"/>
              </a:rPr>
              <a:t>The SOHO-01 exploratory biomarker analysis provides early insight into the molecular mechanisms underlying acquired resistance to sevabertinib, identifying secondary HER2 T862A as a potential resistance alteration</a:t>
            </a:r>
          </a:p>
          <a:p>
            <a:pPr marL="365125" indent="-365125">
              <a:spcBef>
                <a:spcPts val="1200"/>
              </a:spcBef>
              <a:buClr>
                <a:schemeClr val="accent1"/>
              </a:buClr>
              <a:buFont typeface="Arial" panose="020B0604020202020204" pitchFamily="34" charset="0"/>
              <a:buChar char="•"/>
            </a:pPr>
            <a:r>
              <a:rPr lang="en-GB" noProof="0" dirty="0">
                <a:latin typeface="Arial" panose="020B0604020202020204" pitchFamily="34" charset="0"/>
                <a:cs typeface="Arial" panose="020B0604020202020204" pitchFamily="34" charset="0"/>
              </a:rPr>
              <a:t>However, the clinical implications for subsequent HER2-directed treatment and sequencing remain to be established</a:t>
            </a:r>
          </a:p>
        </p:txBody>
      </p:sp>
    </p:spTree>
    <p:extLst>
      <p:ext uri="{BB962C8B-B14F-4D97-AF65-F5344CB8AC3E}">
        <p14:creationId xmlns:p14="http://schemas.microsoft.com/office/powerpoint/2010/main" val="3020424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AE336-E780-4398-5C4C-07B10A65DA4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7AD5E7E-831C-C828-EA3E-A792FCF9B703}"/>
              </a:ext>
            </a:extLst>
          </p:cNvPr>
          <p:cNvSpPr>
            <a:spLocks noGrp="1"/>
          </p:cNvSpPr>
          <p:nvPr>
            <p:ph type="title"/>
          </p:nvPr>
        </p:nvSpPr>
        <p:spPr/>
        <p:txBody>
          <a:bodyPr>
            <a:normAutofit/>
          </a:bodyPr>
          <a:lstStyle/>
          <a:p>
            <a:pPr marL="642937" lvl="1" indent="-285750" algn="ctr"/>
            <a:r>
              <a:rPr lang="en-GB" sz="4000" b="1" cap="all" noProof="0" dirty="0">
                <a:solidFill>
                  <a:schemeClr val="bg1"/>
                </a:solidFill>
              </a:rPr>
              <a:t>Acquired Resistance to Zongertinib Treatment in Patients With </a:t>
            </a:r>
            <a:r>
              <a:rPr lang="en-GB" sz="4000" b="1" i="1" cap="all" noProof="0" dirty="0">
                <a:solidFill>
                  <a:schemeClr val="bg1"/>
                </a:solidFill>
              </a:rPr>
              <a:t>HER2</a:t>
            </a:r>
            <a:r>
              <a:rPr lang="en-GB" sz="4000" b="1" cap="all" noProof="0" dirty="0">
                <a:solidFill>
                  <a:schemeClr val="bg1"/>
                </a:solidFill>
              </a:rPr>
              <a:t>-Mutant NSCLC: Phase 1b Beamion LUNG-1 Study</a:t>
            </a:r>
          </a:p>
        </p:txBody>
      </p:sp>
      <p:sp>
        <p:nvSpPr>
          <p:cNvPr id="7" name="Subtitle 6">
            <a:extLst>
              <a:ext uri="{FF2B5EF4-FFF2-40B4-BE49-F238E27FC236}">
                <a16:creationId xmlns:a16="http://schemas.microsoft.com/office/drawing/2014/main" id="{C21E1B47-D4AD-C14A-F9B0-FE90F3090E31}"/>
              </a:ext>
            </a:extLst>
          </p:cNvPr>
          <p:cNvSpPr>
            <a:spLocks noGrp="1"/>
          </p:cNvSpPr>
          <p:nvPr>
            <p:ph type="subTitle" idx="1"/>
          </p:nvPr>
        </p:nvSpPr>
        <p:spPr/>
        <p:txBody>
          <a:bodyPr/>
          <a:lstStyle/>
          <a:p>
            <a:r>
              <a:rPr lang="en-GB" b="1" noProof="0" dirty="0"/>
              <a:t>Planchard D, et al. Abstract MO12.05, WCLC 2026</a:t>
            </a:r>
            <a:endParaRPr lang="en-GB" sz="1800" b="1" kern="100" noProof="0" dirty="0">
              <a:effectLst/>
              <a:ea typeface="Calibri" panose="020F0502020204030204" pitchFamily="34" charset="0"/>
            </a:endParaRPr>
          </a:p>
        </p:txBody>
      </p:sp>
      <p:sp>
        <p:nvSpPr>
          <p:cNvPr id="2" name="Slide Number Placeholder 1">
            <a:extLst>
              <a:ext uri="{FF2B5EF4-FFF2-40B4-BE49-F238E27FC236}">
                <a16:creationId xmlns:a16="http://schemas.microsoft.com/office/drawing/2014/main" id="{22639158-CF5A-B6C3-40E8-262589E4DDBD}"/>
              </a:ext>
            </a:extLst>
          </p:cNvPr>
          <p:cNvSpPr>
            <a:spLocks noGrp="1"/>
          </p:cNvSpPr>
          <p:nvPr>
            <p:ph type="sldNum" sz="quarter" idx="4"/>
          </p:nvPr>
        </p:nvSpPr>
        <p:spPr/>
        <p:txBody>
          <a:bodyPr/>
          <a:lstStyle/>
          <a:p>
            <a:fld id="{FCE43C0F-8A7B-3A4B-9DB5-B3472E36E833}" type="slidenum">
              <a:rPr lang="en-GB" noProof="0" smtClean="0"/>
              <a:pPr/>
              <a:t>16</a:t>
            </a:fld>
            <a:endParaRPr lang="en-GB" noProof="0" dirty="0"/>
          </a:p>
        </p:txBody>
      </p:sp>
      <p:sp>
        <p:nvSpPr>
          <p:cNvPr id="8" name="Content Placeholder 7">
            <a:extLst>
              <a:ext uri="{FF2B5EF4-FFF2-40B4-BE49-F238E27FC236}">
                <a16:creationId xmlns:a16="http://schemas.microsoft.com/office/drawing/2014/main" id="{61E21B67-3F8F-D4ED-2AF4-579BF78F9E53}"/>
              </a:ext>
            </a:extLst>
          </p:cNvPr>
          <p:cNvSpPr>
            <a:spLocks noGrp="1"/>
          </p:cNvSpPr>
          <p:nvPr>
            <p:ph sz="quarter" idx="15"/>
          </p:nvPr>
        </p:nvSpPr>
        <p:spPr/>
        <p:txBody>
          <a:bodyPr/>
          <a:lstStyle/>
          <a:p>
            <a:r>
              <a:rPr lang="en-GB" noProof="0" dirty="0"/>
              <a:t>NSCLC, non-small cell lung cancer</a:t>
            </a:r>
          </a:p>
        </p:txBody>
      </p:sp>
    </p:spTree>
    <p:extLst>
      <p:ext uri="{BB962C8B-B14F-4D97-AF65-F5344CB8AC3E}">
        <p14:creationId xmlns:p14="http://schemas.microsoft.com/office/powerpoint/2010/main" val="384972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C379E5A7-6CE7-D4C5-E110-04260D1F955B}"/>
              </a:ext>
            </a:extLst>
          </p:cNvPr>
          <p:cNvSpPr>
            <a:spLocks noGrp="1"/>
          </p:cNvSpPr>
          <p:nvPr>
            <p:ph sz="quarter" idx="12"/>
          </p:nvPr>
        </p:nvSpPr>
        <p:spPr>
          <a:xfrm>
            <a:off x="614362" y="1373306"/>
            <a:ext cx="10963275" cy="1440160"/>
          </a:xfrm>
        </p:spPr>
        <p:txBody>
          <a:bodyPr>
            <a:noAutofit/>
          </a:bodyPr>
          <a:lstStyle/>
          <a:p>
            <a:pPr>
              <a:lnSpc>
                <a:spcPct val="90000"/>
              </a:lnSpc>
            </a:pPr>
            <a:r>
              <a:rPr lang="en-GB" sz="1600" b="1" noProof="0" dirty="0">
                <a:solidFill>
                  <a:schemeClr val="accent1"/>
                </a:solidFill>
              </a:rPr>
              <a:t>Zongertinib, a novel HER2-specific TKI</a:t>
            </a:r>
            <a:r>
              <a:rPr lang="en-GB" sz="1600" noProof="0" dirty="0"/>
              <a:t>, binds selectively and covalently to the HER2 tyrosine kinase domain while sparing wild-type EGFR</a:t>
            </a:r>
            <a:r>
              <a:rPr lang="en-GB" sz="1600" baseline="30000" noProof="0" dirty="0"/>
              <a:t>1</a:t>
            </a:r>
            <a:r>
              <a:rPr lang="en-GB" sz="1600" noProof="0" dirty="0"/>
              <a:t> and limiting EGFR-related adverse events</a:t>
            </a:r>
            <a:r>
              <a:rPr lang="en-GB" sz="1600" baseline="30000" noProof="0" dirty="0"/>
              <a:t>2</a:t>
            </a:r>
          </a:p>
          <a:p>
            <a:pPr>
              <a:lnSpc>
                <a:spcPct val="100000"/>
              </a:lnSpc>
            </a:pPr>
            <a:r>
              <a:rPr lang="en-GB" sz="1600" b="1" noProof="0" dirty="0">
                <a:solidFill>
                  <a:schemeClr val="accent1"/>
                </a:solidFill>
              </a:rPr>
              <a:t>Beamion LUNG-1 </a:t>
            </a:r>
            <a:r>
              <a:rPr lang="en-GB" sz="1600" noProof="0" dirty="0"/>
              <a:t>is a phase 1b, ongoing dose-expansion study of zongertinib as monotherapy in patients with advanced/metastatic </a:t>
            </a:r>
            <a:r>
              <a:rPr lang="en-GB" sz="1600" i="1" noProof="0" dirty="0"/>
              <a:t>HER2</a:t>
            </a:r>
            <a:r>
              <a:rPr lang="en-GB" sz="1600" noProof="0" dirty="0"/>
              <a:t>-mutant NSCLC with or without prior treatment.</a:t>
            </a:r>
            <a:r>
              <a:rPr lang="en-GB" sz="1600" baseline="30000" noProof="0" dirty="0"/>
              <a:t>3</a:t>
            </a:r>
            <a:r>
              <a:rPr lang="en-GB" sz="1600" noProof="0" dirty="0"/>
              <a:t> Potential acquired resistance mechanisms to zongertinib were evaluated and reported.</a:t>
            </a:r>
            <a:r>
              <a:rPr lang="en-GB" sz="1600" baseline="30000" noProof="0" dirty="0"/>
              <a:t>4</a:t>
            </a:r>
          </a:p>
        </p:txBody>
      </p:sp>
      <p:sp>
        <p:nvSpPr>
          <p:cNvPr id="6" name="Title 5">
            <a:extLst>
              <a:ext uri="{FF2B5EF4-FFF2-40B4-BE49-F238E27FC236}">
                <a16:creationId xmlns:a16="http://schemas.microsoft.com/office/drawing/2014/main" id="{8792835E-F2F1-0156-4F92-4C468B0C8AC5}"/>
              </a:ext>
            </a:extLst>
          </p:cNvPr>
          <p:cNvSpPr>
            <a:spLocks noGrp="1"/>
          </p:cNvSpPr>
          <p:nvPr>
            <p:ph type="title"/>
          </p:nvPr>
        </p:nvSpPr>
        <p:spPr>
          <a:xfrm>
            <a:off x="619201" y="259200"/>
            <a:ext cx="10963199" cy="864000"/>
          </a:xfrm>
        </p:spPr>
        <p:txBody>
          <a:bodyPr/>
          <a:lstStyle/>
          <a:p>
            <a:r>
              <a:rPr lang="en-GB" noProof="0" dirty="0"/>
              <a:t>Beamion LUNG-1 biomarker analysis: </a:t>
            </a:r>
            <a:br>
              <a:rPr lang="en-GB" noProof="0" dirty="0"/>
            </a:br>
            <a:r>
              <a:rPr lang="en-GB" noProof="0" dirty="0"/>
              <a:t>background and study design</a:t>
            </a:r>
          </a:p>
        </p:txBody>
      </p:sp>
      <p:sp>
        <p:nvSpPr>
          <p:cNvPr id="8" name="Content Placeholder 7">
            <a:extLst>
              <a:ext uri="{FF2B5EF4-FFF2-40B4-BE49-F238E27FC236}">
                <a16:creationId xmlns:a16="http://schemas.microsoft.com/office/drawing/2014/main" id="{077CE890-DBC4-1C7C-BCD7-B9676316E54E}"/>
              </a:ext>
            </a:extLst>
          </p:cNvPr>
          <p:cNvSpPr>
            <a:spLocks noGrp="1"/>
          </p:cNvSpPr>
          <p:nvPr>
            <p:ph sz="quarter" idx="15"/>
          </p:nvPr>
        </p:nvSpPr>
        <p:spPr>
          <a:xfrm>
            <a:off x="620183" y="6356351"/>
            <a:ext cx="10180339" cy="365125"/>
          </a:xfrm>
        </p:spPr>
        <p:txBody>
          <a:bodyPr anchor="b" anchorCtr="0"/>
          <a:lstStyle/>
          <a:p>
            <a:r>
              <a:rPr lang="en-GB" sz="1050" baseline="30000" noProof="0" dirty="0">
                <a:solidFill>
                  <a:schemeClr val="tx2"/>
                </a:solidFill>
              </a:rPr>
              <a:t>a</a:t>
            </a:r>
            <a:r>
              <a:rPr lang="en-GB" sz="1050" noProof="0" dirty="0">
                <a:solidFill>
                  <a:schemeClr val="tx2"/>
                </a:solidFill>
              </a:rPr>
              <a:t> Excluding those previously treated with a HER2-directed ADC</a:t>
            </a:r>
          </a:p>
          <a:p>
            <a:r>
              <a:rPr lang="en-GB" sz="1050" noProof="0" dirty="0">
                <a:solidFill>
                  <a:schemeClr val="tx2"/>
                </a:solidFill>
              </a:rPr>
              <a:t>ADC, antibody–drug conjugate; ctDNA, circulating tumour DNA; NGS, next-generation sequencing; NSCLC, non-small cell lung cancer; RNAseq, ribonucleic acid sequencing; TKD, tyrosine kinase domain; TKI, tyrosine kinase inhibitor</a:t>
            </a:r>
          </a:p>
          <a:p>
            <a:pPr>
              <a:lnSpc>
                <a:spcPct val="90000"/>
              </a:lnSpc>
            </a:pPr>
            <a:r>
              <a:rPr lang="en-GB" sz="1050" noProof="0" dirty="0">
                <a:solidFill>
                  <a:schemeClr val="tx2"/>
                </a:solidFill>
              </a:rPr>
              <a:t>1. Heymach JV, et al. Clin Lung Cancer. 2023;24:e65-e68; 2. Wilding B, et al. Cancer Discov. 2024;15:119-138; 3. Heymach JV, et al. N Engl J Med. 2025;392:2321-33; </a:t>
            </a:r>
            <a:br>
              <a:rPr lang="en-GB" sz="1050" noProof="0" dirty="0">
                <a:solidFill>
                  <a:schemeClr val="tx2"/>
                </a:solidFill>
              </a:rPr>
            </a:br>
            <a:r>
              <a:rPr lang="en-GB" sz="1050" noProof="0" dirty="0">
                <a:solidFill>
                  <a:schemeClr val="tx2"/>
                </a:solidFill>
              </a:rPr>
              <a:t>4. Planchard D, et al. Abstract MO12.05, WCLC 2026 (oral presentation)</a:t>
            </a:r>
          </a:p>
        </p:txBody>
      </p:sp>
      <p:sp>
        <p:nvSpPr>
          <p:cNvPr id="2" name="Slide Number Placeholder 1">
            <a:extLst>
              <a:ext uri="{FF2B5EF4-FFF2-40B4-BE49-F238E27FC236}">
                <a16:creationId xmlns:a16="http://schemas.microsoft.com/office/drawing/2014/main" id="{CB5008AC-B860-C1B0-308A-86868D1ECFF8}"/>
              </a:ext>
            </a:extLst>
          </p:cNvPr>
          <p:cNvSpPr>
            <a:spLocks noGrp="1"/>
          </p:cNvSpPr>
          <p:nvPr>
            <p:ph type="sldNum" sz="quarter" idx="4"/>
          </p:nvPr>
        </p:nvSpPr>
        <p:spPr>
          <a:xfrm>
            <a:off x="10800523" y="6428359"/>
            <a:ext cx="781877" cy="365125"/>
          </a:xfrm>
        </p:spPr>
        <p:txBody>
          <a:bodyPr/>
          <a:lstStyle/>
          <a:p>
            <a:pPr lvl="0"/>
            <a:fld id="{FCE43C0F-8A7B-3A4B-9DB5-B3472E36E833}" type="slidenum">
              <a:rPr lang="en-GB" noProof="0" smtClean="0"/>
              <a:pPr lvl="0"/>
              <a:t>17</a:t>
            </a:fld>
            <a:endParaRPr lang="en-GB" noProof="0" dirty="0"/>
          </a:p>
        </p:txBody>
      </p:sp>
      <p:sp>
        <p:nvSpPr>
          <p:cNvPr id="3" name="Rounded Rectangle 2">
            <a:extLst>
              <a:ext uri="{FF2B5EF4-FFF2-40B4-BE49-F238E27FC236}">
                <a16:creationId xmlns:a16="http://schemas.microsoft.com/office/drawing/2014/main" id="{6C1BFA11-EC97-6BC6-F7B4-43AA8EF0D90D}"/>
              </a:ext>
            </a:extLst>
          </p:cNvPr>
          <p:cNvSpPr/>
          <p:nvPr/>
        </p:nvSpPr>
        <p:spPr>
          <a:xfrm>
            <a:off x="983432" y="2852936"/>
            <a:ext cx="10009112" cy="432048"/>
          </a:xfrm>
          <a:prstGeom prst="roundRect">
            <a:avLst>
              <a:gd name="adj" fmla="val 15863"/>
            </a:avLst>
          </a:prstGeom>
          <a:solidFill>
            <a:schemeClr val="accent1"/>
          </a:solidFill>
          <a:ln w="22225">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GB" sz="1400" b="1" noProof="0" dirty="0">
                <a:latin typeface="Arial" panose="020B0604020202020204" pitchFamily="34" charset="0"/>
                <a:cs typeface="Arial" panose="020B0604020202020204" pitchFamily="34" charset="0"/>
              </a:rPr>
              <a:t>Beamion LUNG-1 Phase Ib (dose expansion): patients with advanced </a:t>
            </a:r>
            <a:r>
              <a:rPr lang="en-GB" sz="1400" b="1" i="1" noProof="0" dirty="0">
                <a:latin typeface="Arial" panose="020B0604020202020204" pitchFamily="34" charset="0"/>
                <a:cs typeface="Arial" panose="020B0604020202020204" pitchFamily="34" charset="0"/>
              </a:rPr>
              <a:t>HER2</a:t>
            </a:r>
            <a:r>
              <a:rPr lang="en-GB" sz="1400" b="1" noProof="0" dirty="0">
                <a:latin typeface="Arial" panose="020B0604020202020204" pitchFamily="34" charset="0"/>
                <a:cs typeface="Arial" panose="020B0604020202020204" pitchFamily="34" charset="0"/>
              </a:rPr>
              <a:t>-mutant NSCLC</a:t>
            </a:r>
          </a:p>
        </p:txBody>
      </p:sp>
      <p:sp>
        <p:nvSpPr>
          <p:cNvPr id="5" name="Rounded Rectangle 4">
            <a:extLst>
              <a:ext uri="{FF2B5EF4-FFF2-40B4-BE49-F238E27FC236}">
                <a16:creationId xmlns:a16="http://schemas.microsoft.com/office/drawing/2014/main" id="{62DDF3EA-42B1-FAF4-7436-A6F61A9092DB}"/>
              </a:ext>
            </a:extLst>
          </p:cNvPr>
          <p:cNvSpPr/>
          <p:nvPr/>
        </p:nvSpPr>
        <p:spPr>
          <a:xfrm>
            <a:off x="983432" y="3403435"/>
            <a:ext cx="648072" cy="396000"/>
          </a:xfrm>
          <a:prstGeom prst="roundRect">
            <a:avLst>
              <a:gd name="adj" fmla="val 0"/>
            </a:avLst>
          </a:prstGeom>
          <a:solidFill>
            <a:schemeClr val="tx2"/>
          </a:solidFill>
          <a:ln w="19050">
            <a:no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marL="0" marR="0" lvl="0" indent="0" algn="ctr" defTabSz="457200" rtl="0" eaLnBrk="1" fontAlgn="auto" latinLnBrk="0" hangingPunct="1">
              <a:lnSpc>
                <a:spcPct val="90000"/>
              </a:lnSpc>
              <a:spcBef>
                <a:spcPts val="0"/>
              </a:spcBef>
              <a:buClr>
                <a:srgbClr val="C6573B"/>
              </a:buClr>
              <a:buSzTx/>
              <a:buFontTx/>
              <a:buNone/>
              <a:tabLst/>
              <a:defRPr/>
            </a:pPr>
            <a:r>
              <a:rPr kumimoji="0" lang="en-GB" sz="10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Cohort 1</a:t>
            </a:r>
            <a:endParaRPr kumimoji="0" lang="en-GB" sz="1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11" name="Rounded Rectangle 10">
            <a:extLst>
              <a:ext uri="{FF2B5EF4-FFF2-40B4-BE49-F238E27FC236}">
                <a16:creationId xmlns:a16="http://schemas.microsoft.com/office/drawing/2014/main" id="{605B1250-1750-50A1-B0DB-D4BEE660CB4F}"/>
              </a:ext>
            </a:extLst>
          </p:cNvPr>
          <p:cNvSpPr/>
          <p:nvPr/>
        </p:nvSpPr>
        <p:spPr>
          <a:xfrm>
            <a:off x="1723604" y="3403435"/>
            <a:ext cx="3522842" cy="396000"/>
          </a:xfrm>
          <a:prstGeom prst="roundRect">
            <a:avLst>
              <a:gd name="adj" fmla="val 0"/>
            </a:avLst>
          </a:prstGeom>
          <a:solidFill>
            <a:schemeClr val="tx2">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lnSpc>
                <a:spcPct val="90000"/>
              </a:lnSpc>
            </a:pPr>
            <a:r>
              <a:rPr lang="en-GB" sz="1000" b="1" noProof="0" dirty="0">
                <a:solidFill>
                  <a:schemeClr val="tx1"/>
                </a:solidFill>
                <a:latin typeface="Arial" panose="020B0604020202020204" pitchFamily="34" charset="0"/>
                <a:cs typeface="Arial" panose="020B0604020202020204" pitchFamily="34" charset="0"/>
              </a:rPr>
              <a:t>Previously treated* patients with TKD mutations (n=75)</a:t>
            </a:r>
          </a:p>
        </p:txBody>
      </p:sp>
      <p:sp>
        <p:nvSpPr>
          <p:cNvPr id="22" name="Rounded Rectangle 21">
            <a:extLst>
              <a:ext uri="{FF2B5EF4-FFF2-40B4-BE49-F238E27FC236}">
                <a16:creationId xmlns:a16="http://schemas.microsoft.com/office/drawing/2014/main" id="{647FEB9E-530A-2A07-677F-E5C9AA4C041D}"/>
              </a:ext>
            </a:extLst>
          </p:cNvPr>
          <p:cNvSpPr/>
          <p:nvPr/>
        </p:nvSpPr>
        <p:spPr>
          <a:xfrm>
            <a:off x="983432" y="3886890"/>
            <a:ext cx="648072" cy="396000"/>
          </a:xfrm>
          <a:prstGeom prst="roundRect">
            <a:avLst>
              <a:gd name="adj" fmla="val 0"/>
            </a:avLst>
          </a:prstGeom>
          <a:solidFill>
            <a:schemeClr val="tx2"/>
          </a:solidFill>
          <a:ln w="19050">
            <a:no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marL="0" marR="0" lvl="0" indent="0" algn="ctr" defTabSz="457200" rtl="0" eaLnBrk="1" fontAlgn="auto" latinLnBrk="0" hangingPunct="1">
              <a:lnSpc>
                <a:spcPct val="90000"/>
              </a:lnSpc>
              <a:spcBef>
                <a:spcPts val="0"/>
              </a:spcBef>
              <a:buClr>
                <a:srgbClr val="C6573B"/>
              </a:buClr>
              <a:buSzTx/>
              <a:buFontTx/>
              <a:buNone/>
              <a:tabLst/>
              <a:defRPr/>
            </a:pPr>
            <a:r>
              <a:rPr kumimoji="0" lang="en-GB" sz="10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Cohort 2</a:t>
            </a:r>
            <a:endParaRPr kumimoji="0" lang="en-GB" sz="1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23" name="Rounded Rectangle 22">
            <a:extLst>
              <a:ext uri="{FF2B5EF4-FFF2-40B4-BE49-F238E27FC236}">
                <a16:creationId xmlns:a16="http://schemas.microsoft.com/office/drawing/2014/main" id="{E63BA6BF-7334-AF9F-DCA5-1D55A2DA3CD6}"/>
              </a:ext>
            </a:extLst>
          </p:cNvPr>
          <p:cNvSpPr/>
          <p:nvPr/>
        </p:nvSpPr>
        <p:spPr>
          <a:xfrm>
            <a:off x="1723604" y="3886890"/>
            <a:ext cx="3522842" cy="396000"/>
          </a:xfrm>
          <a:prstGeom prst="roundRect">
            <a:avLst>
              <a:gd name="adj" fmla="val 0"/>
            </a:avLst>
          </a:prstGeom>
          <a:solidFill>
            <a:schemeClr val="tx2">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lang="en-GB" sz="1000" b="1" noProof="0" dirty="0">
                <a:solidFill>
                  <a:schemeClr val="tx1"/>
                </a:solidFill>
                <a:latin typeface="Arial" panose="020B0604020202020204" pitchFamily="34" charset="0"/>
                <a:cs typeface="Arial" panose="020B0604020202020204" pitchFamily="34" charset="0"/>
              </a:rPr>
              <a:t>Treatment-naïve patients with TKD mutations (n=74)</a:t>
            </a:r>
          </a:p>
        </p:txBody>
      </p:sp>
      <p:sp>
        <p:nvSpPr>
          <p:cNvPr id="25" name="Rounded Rectangle 24">
            <a:extLst>
              <a:ext uri="{FF2B5EF4-FFF2-40B4-BE49-F238E27FC236}">
                <a16:creationId xmlns:a16="http://schemas.microsoft.com/office/drawing/2014/main" id="{77E78C04-7868-1FD6-2F61-B09FB9C984F2}"/>
              </a:ext>
            </a:extLst>
          </p:cNvPr>
          <p:cNvSpPr/>
          <p:nvPr/>
        </p:nvSpPr>
        <p:spPr>
          <a:xfrm>
            <a:off x="983432" y="4370345"/>
            <a:ext cx="648072" cy="396000"/>
          </a:xfrm>
          <a:prstGeom prst="roundRect">
            <a:avLst>
              <a:gd name="adj" fmla="val 0"/>
            </a:avLst>
          </a:prstGeom>
          <a:solidFill>
            <a:schemeClr val="tx2"/>
          </a:solidFill>
          <a:ln w="19050">
            <a:no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marL="0" marR="0" lvl="0" indent="0" algn="ctr" defTabSz="457200" rtl="0" eaLnBrk="1" fontAlgn="auto" latinLnBrk="0" hangingPunct="1">
              <a:lnSpc>
                <a:spcPct val="90000"/>
              </a:lnSpc>
              <a:spcBef>
                <a:spcPts val="0"/>
              </a:spcBef>
              <a:buClr>
                <a:srgbClr val="C6573B"/>
              </a:buClr>
              <a:buSzTx/>
              <a:buFontTx/>
              <a:buNone/>
              <a:tabLst/>
              <a:defRPr/>
            </a:pPr>
            <a:r>
              <a:rPr kumimoji="0" lang="en-GB" sz="10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Cohort 3</a:t>
            </a:r>
            <a:endParaRPr kumimoji="0" lang="en-GB" sz="1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26" name="Rounded Rectangle 25">
            <a:extLst>
              <a:ext uri="{FF2B5EF4-FFF2-40B4-BE49-F238E27FC236}">
                <a16:creationId xmlns:a16="http://schemas.microsoft.com/office/drawing/2014/main" id="{C347876F-E0B7-22ED-AE8F-6B0010F2C257}"/>
              </a:ext>
            </a:extLst>
          </p:cNvPr>
          <p:cNvSpPr/>
          <p:nvPr/>
        </p:nvSpPr>
        <p:spPr>
          <a:xfrm>
            <a:off x="1723604" y="4370345"/>
            <a:ext cx="3522842" cy="396000"/>
          </a:xfrm>
          <a:prstGeom prst="roundRect">
            <a:avLst>
              <a:gd name="adj" fmla="val 0"/>
            </a:avLst>
          </a:prstGeom>
          <a:solidFill>
            <a:schemeClr val="tx2">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lnSpc>
                <a:spcPct val="90000"/>
              </a:lnSpc>
            </a:pPr>
            <a:r>
              <a:rPr lang="en-GB" sz="1000" b="1" noProof="0" dirty="0">
                <a:solidFill>
                  <a:schemeClr val="tx1"/>
                </a:solidFill>
                <a:latin typeface="Arial" panose="020B0604020202020204" pitchFamily="34" charset="0"/>
                <a:cs typeface="Arial" panose="020B0604020202020204" pitchFamily="34" charset="0"/>
              </a:rPr>
              <a:t>Previously treated</a:t>
            </a:r>
            <a:r>
              <a:rPr lang="en-GB" sz="1000" b="1" baseline="30000" noProof="0" dirty="0">
                <a:solidFill>
                  <a:schemeClr val="tx1"/>
                </a:solidFill>
                <a:latin typeface="Arial" panose="020B0604020202020204" pitchFamily="34" charset="0"/>
                <a:cs typeface="Arial" panose="020B0604020202020204" pitchFamily="34" charset="0"/>
              </a:rPr>
              <a:t>a</a:t>
            </a:r>
            <a:r>
              <a:rPr lang="en-GB" sz="1000" b="1" noProof="0" dirty="0">
                <a:solidFill>
                  <a:schemeClr val="tx1"/>
                </a:solidFill>
                <a:latin typeface="Arial" panose="020B0604020202020204" pitchFamily="34" charset="0"/>
                <a:cs typeface="Arial" panose="020B0604020202020204" pitchFamily="34" charset="0"/>
              </a:rPr>
              <a:t> patients with</a:t>
            </a:r>
          </a:p>
          <a:p>
            <a:pPr algn="ctr">
              <a:lnSpc>
                <a:spcPct val="90000"/>
              </a:lnSpc>
            </a:pPr>
            <a:r>
              <a:rPr lang="en-GB" sz="1000" b="1" noProof="0" dirty="0">
                <a:solidFill>
                  <a:schemeClr val="tx1"/>
                </a:solidFill>
                <a:latin typeface="Arial" panose="020B0604020202020204" pitchFamily="34" charset="0"/>
                <a:cs typeface="Arial" panose="020B0604020202020204" pitchFamily="34" charset="0"/>
              </a:rPr>
              <a:t>non-TKD mutations (n=20)</a:t>
            </a:r>
          </a:p>
        </p:txBody>
      </p:sp>
      <p:sp>
        <p:nvSpPr>
          <p:cNvPr id="28" name="Rounded Rectangle 27">
            <a:extLst>
              <a:ext uri="{FF2B5EF4-FFF2-40B4-BE49-F238E27FC236}">
                <a16:creationId xmlns:a16="http://schemas.microsoft.com/office/drawing/2014/main" id="{5C08392A-0B64-83D5-267A-A9C67B43B5A1}"/>
              </a:ext>
            </a:extLst>
          </p:cNvPr>
          <p:cNvSpPr/>
          <p:nvPr/>
        </p:nvSpPr>
        <p:spPr>
          <a:xfrm>
            <a:off x="983432" y="4853800"/>
            <a:ext cx="648072" cy="396000"/>
          </a:xfrm>
          <a:prstGeom prst="roundRect">
            <a:avLst>
              <a:gd name="adj" fmla="val 0"/>
            </a:avLst>
          </a:prstGeom>
          <a:solidFill>
            <a:schemeClr val="tx2"/>
          </a:solidFill>
          <a:ln w="19050">
            <a:no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marL="0" marR="0" lvl="0" indent="0" algn="ctr" defTabSz="457200" rtl="0" eaLnBrk="1" fontAlgn="auto" latinLnBrk="0" hangingPunct="1">
              <a:lnSpc>
                <a:spcPct val="90000"/>
              </a:lnSpc>
              <a:spcBef>
                <a:spcPts val="0"/>
              </a:spcBef>
              <a:buClr>
                <a:srgbClr val="C6573B"/>
              </a:buClr>
              <a:buSzTx/>
              <a:buFontTx/>
              <a:buNone/>
              <a:tabLst/>
              <a:defRPr/>
            </a:pPr>
            <a:r>
              <a:rPr kumimoji="0" lang="en-GB" sz="10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Cohort 4</a:t>
            </a:r>
            <a:endParaRPr kumimoji="0" lang="en-GB" sz="1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29" name="Rounded Rectangle 28">
            <a:extLst>
              <a:ext uri="{FF2B5EF4-FFF2-40B4-BE49-F238E27FC236}">
                <a16:creationId xmlns:a16="http://schemas.microsoft.com/office/drawing/2014/main" id="{A98CF945-584D-FE3B-7B00-C9BA83268C08}"/>
              </a:ext>
            </a:extLst>
          </p:cNvPr>
          <p:cNvSpPr/>
          <p:nvPr/>
        </p:nvSpPr>
        <p:spPr>
          <a:xfrm>
            <a:off x="1723604" y="4853800"/>
            <a:ext cx="3522842" cy="396000"/>
          </a:xfrm>
          <a:prstGeom prst="roundRect">
            <a:avLst>
              <a:gd name="adj" fmla="val 0"/>
            </a:avLst>
          </a:prstGeom>
          <a:solidFill>
            <a:schemeClr val="tx2">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lnSpc>
                <a:spcPct val="90000"/>
              </a:lnSpc>
            </a:pPr>
            <a:r>
              <a:rPr lang="en-GB" sz="1000" b="1" noProof="0" dirty="0">
                <a:solidFill>
                  <a:schemeClr val="tx1"/>
                </a:solidFill>
                <a:latin typeface="Arial" panose="020B0604020202020204" pitchFamily="34" charset="0"/>
                <a:cs typeface="Arial" panose="020B0604020202020204" pitchFamily="34" charset="0"/>
              </a:rPr>
              <a:t>Treatment-naïve or previously treated patients with</a:t>
            </a:r>
          </a:p>
          <a:p>
            <a:pPr algn="ctr">
              <a:lnSpc>
                <a:spcPct val="90000"/>
              </a:lnSpc>
            </a:pPr>
            <a:r>
              <a:rPr lang="en-GB" sz="1000" b="1" noProof="0" dirty="0">
                <a:solidFill>
                  <a:schemeClr val="tx1"/>
                </a:solidFill>
                <a:latin typeface="Arial" panose="020B0604020202020204" pitchFamily="34" charset="0"/>
                <a:cs typeface="Arial" panose="020B0604020202020204" pitchFamily="34" charset="0"/>
              </a:rPr>
              <a:t>TKD mutations and active brain metastases (n=30)</a:t>
            </a:r>
          </a:p>
        </p:txBody>
      </p:sp>
      <p:sp>
        <p:nvSpPr>
          <p:cNvPr id="31" name="Rounded Rectangle 30">
            <a:extLst>
              <a:ext uri="{FF2B5EF4-FFF2-40B4-BE49-F238E27FC236}">
                <a16:creationId xmlns:a16="http://schemas.microsoft.com/office/drawing/2014/main" id="{C32C3BC8-8AF4-ED63-CC96-886910DC8B72}"/>
              </a:ext>
            </a:extLst>
          </p:cNvPr>
          <p:cNvSpPr/>
          <p:nvPr/>
        </p:nvSpPr>
        <p:spPr>
          <a:xfrm>
            <a:off x="983432" y="5337256"/>
            <a:ext cx="648072" cy="396000"/>
          </a:xfrm>
          <a:prstGeom prst="roundRect">
            <a:avLst>
              <a:gd name="adj" fmla="val 0"/>
            </a:avLst>
          </a:prstGeom>
          <a:solidFill>
            <a:schemeClr val="tx2"/>
          </a:solidFill>
          <a:ln w="19050">
            <a:no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marL="0" marR="0" lvl="0" indent="0" algn="ctr" defTabSz="457200" rtl="0" eaLnBrk="1" fontAlgn="auto" latinLnBrk="0" hangingPunct="1">
              <a:lnSpc>
                <a:spcPct val="90000"/>
              </a:lnSpc>
              <a:spcBef>
                <a:spcPts val="0"/>
              </a:spcBef>
              <a:buClr>
                <a:srgbClr val="C6573B"/>
              </a:buClr>
              <a:buSzTx/>
              <a:buFontTx/>
              <a:buNone/>
              <a:tabLst/>
              <a:defRPr/>
            </a:pPr>
            <a:r>
              <a:rPr kumimoji="0" lang="en-GB" sz="10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Cohort 5</a:t>
            </a:r>
            <a:endParaRPr kumimoji="0" lang="en-GB" sz="10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
        <p:nvSpPr>
          <p:cNvPr id="32" name="Rounded Rectangle 31">
            <a:extLst>
              <a:ext uri="{FF2B5EF4-FFF2-40B4-BE49-F238E27FC236}">
                <a16:creationId xmlns:a16="http://schemas.microsoft.com/office/drawing/2014/main" id="{258FC764-EBF6-728E-E154-01587CCF3795}"/>
              </a:ext>
            </a:extLst>
          </p:cNvPr>
          <p:cNvSpPr/>
          <p:nvPr/>
        </p:nvSpPr>
        <p:spPr>
          <a:xfrm>
            <a:off x="1723604" y="5337256"/>
            <a:ext cx="3522842" cy="396000"/>
          </a:xfrm>
          <a:prstGeom prst="roundRect">
            <a:avLst>
              <a:gd name="adj" fmla="val 0"/>
            </a:avLst>
          </a:prstGeom>
          <a:solidFill>
            <a:schemeClr val="tx2">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lnSpc>
                <a:spcPct val="90000"/>
              </a:lnSpc>
            </a:pPr>
            <a:r>
              <a:rPr lang="en-GB" sz="1000" b="1" noProof="0" dirty="0">
                <a:solidFill>
                  <a:schemeClr val="tx1"/>
                </a:solidFill>
                <a:latin typeface="Arial" panose="020B0604020202020204" pitchFamily="34" charset="0"/>
                <a:cs typeface="Arial" panose="020B0604020202020204" pitchFamily="34" charset="0"/>
              </a:rPr>
              <a:t>Patients previously treated with HER2-directed ADC</a:t>
            </a:r>
          </a:p>
          <a:p>
            <a:pPr algn="ctr">
              <a:lnSpc>
                <a:spcPct val="90000"/>
              </a:lnSpc>
            </a:pPr>
            <a:r>
              <a:rPr lang="en-GB" sz="1000" b="1" noProof="0" dirty="0">
                <a:solidFill>
                  <a:schemeClr val="tx1"/>
                </a:solidFill>
                <a:latin typeface="Arial" panose="020B0604020202020204" pitchFamily="34" charset="0"/>
                <a:cs typeface="Arial" panose="020B0604020202020204" pitchFamily="34" charset="0"/>
              </a:rPr>
              <a:t>and with TKD mutations (n=31)</a:t>
            </a:r>
          </a:p>
        </p:txBody>
      </p:sp>
      <p:sp>
        <p:nvSpPr>
          <p:cNvPr id="33" name="Right Brace 32">
            <a:extLst>
              <a:ext uri="{FF2B5EF4-FFF2-40B4-BE49-F238E27FC236}">
                <a16:creationId xmlns:a16="http://schemas.microsoft.com/office/drawing/2014/main" id="{5CB43731-658C-8B7F-763B-0828629C15AF}"/>
              </a:ext>
            </a:extLst>
          </p:cNvPr>
          <p:cNvSpPr/>
          <p:nvPr/>
        </p:nvSpPr>
        <p:spPr>
          <a:xfrm>
            <a:off x="5330201" y="3415317"/>
            <a:ext cx="189735" cy="2304000"/>
          </a:xfrm>
          <a:prstGeom prst="rightBrace">
            <a:avLst>
              <a:gd name="adj1" fmla="val 48494"/>
              <a:gd name="adj2" fmla="val 50000"/>
            </a:avLst>
          </a:prstGeom>
          <a:ln w="15875">
            <a:solidFill>
              <a:schemeClr val="accent6"/>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noProof="0" dirty="0"/>
          </a:p>
        </p:txBody>
      </p:sp>
      <p:sp>
        <p:nvSpPr>
          <p:cNvPr id="37" name="Rounded Rectangle 36">
            <a:extLst>
              <a:ext uri="{FF2B5EF4-FFF2-40B4-BE49-F238E27FC236}">
                <a16:creationId xmlns:a16="http://schemas.microsoft.com/office/drawing/2014/main" id="{AFD2EC01-33B0-8F20-DD9F-BB33DA7F4A36}"/>
              </a:ext>
            </a:extLst>
          </p:cNvPr>
          <p:cNvSpPr/>
          <p:nvPr/>
        </p:nvSpPr>
        <p:spPr>
          <a:xfrm>
            <a:off x="5615873" y="4113256"/>
            <a:ext cx="2640367" cy="1620000"/>
          </a:xfrm>
          <a:prstGeom prst="roundRect">
            <a:avLst>
              <a:gd name="adj" fmla="val 0"/>
            </a:avLst>
          </a:prstGeom>
          <a:solidFill>
            <a:schemeClr val="tx2">
              <a:lumMod val="40000"/>
              <a:lumOff val="60000"/>
            </a:schemeClr>
          </a:solidFill>
          <a:ln w="19050">
            <a:noFill/>
          </a:ln>
          <a:effectLst/>
        </p:spPr>
        <p:style>
          <a:lnRef idx="1">
            <a:schemeClr val="accent1"/>
          </a:lnRef>
          <a:fillRef idx="3">
            <a:schemeClr val="accent1"/>
          </a:fillRef>
          <a:effectRef idx="2">
            <a:schemeClr val="accent1"/>
          </a:effectRef>
          <a:fontRef idx="minor">
            <a:schemeClr val="lt1"/>
          </a:fontRef>
        </p:style>
        <p:txBody>
          <a:bodyPr lIns="36000" tIns="108000" rIns="36000" rtlCol="0" anchor="t" anchorCtr="0"/>
          <a:lstStyle/>
          <a:p>
            <a:pPr algn="ctr"/>
            <a:r>
              <a:rPr lang="en-GB" sz="1100" b="1" noProof="0" dirty="0">
                <a:solidFill>
                  <a:schemeClr val="tx1"/>
                </a:solidFill>
                <a:latin typeface="Arial" panose="020B0604020202020204" pitchFamily="34" charset="0"/>
                <a:cs typeface="Arial" panose="020B0604020202020204" pitchFamily="34" charset="0"/>
              </a:rPr>
              <a:t>Genomics</a:t>
            </a:r>
          </a:p>
          <a:p>
            <a:pPr algn="ctr"/>
            <a:r>
              <a:rPr lang="en-GB" sz="1100" noProof="0" dirty="0">
                <a:solidFill>
                  <a:schemeClr val="tx1"/>
                </a:solidFill>
                <a:latin typeface="Arial" panose="020B0604020202020204" pitchFamily="34" charset="0"/>
                <a:cs typeface="Arial" panose="020B0604020202020204" pitchFamily="34" charset="0"/>
              </a:rPr>
              <a:t>Acquired oncogenic driver alterations</a:t>
            </a:r>
          </a:p>
        </p:txBody>
      </p:sp>
      <p:sp>
        <p:nvSpPr>
          <p:cNvPr id="39" name="Rounded Rectangle 38">
            <a:extLst>
              <a:ext uri="{FF2B5EF4-FFF2-40B4-BE49-F238E27FC236}">
                <a16:creationId xmlns:a16="http://schemas.microsoft.com/office/drawing/2014/main" id="{3C6DD914-CB1F-5A62-F77C-807314B15DEE}"/>
              </a:ext>
            </a:extLst>
          </p:cNvPr>
          <p:cNvSpPr/>
          <p:nvPr/>
        </p:nvSpPr>
        <p:spPr>
          <a:xfrm>
            <a:off x="5711920" y="4639454"/>
            <a:ext cx="2448272" cy="403923"/>
          </a:xfrm>
          <a:prstGeom prst="roundRect">
            <a:avLst>
              <a:gd name="adj" fmla="val 15295"/>
            </a:avLst>
          </a:prstGeom>
          <a:solidFill>
            <a:schemeClr val="tx2">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nchorCtr="0"/>
          <a:lstStyle/>
          <a:p>
            <a:pPr algn="ctr"/>
            <a:r>
              <a:rPr lang="en-GB" sz="1100" noProof="0" dirty="0">
                <a:solidFill>
                  <a:schemeClr val="tx1"/>
                </a:solidFill>
                <a:latin typeface="Arial" panose="020B0604020202020204" pitchFamily="34" charset="0"/>
                <a:cs typeface="Arial" panose="020B0604020202020204" pitchFamily="34" charset="0"/>
              </a:rPr>
              <a:t>Tumour DNA analysis:</a:t>
            </a:r>
          </a:p>
          <a:p>
            <a:pPr algn="ctr"/>
            <a:r>
              <a:rPr lang="en-GB" sz="1100" noProof="0" dirty="0">
                <a:solidFill>
                  <a:schemeClr val="tx1"/>
                </a:solidFill>
                <a:latin typeface="Arial" panose="020B0604020202020204" pitchFamily="34" charset="0"/>
                <a:cs typeface="Arial" panose="020B0604020202020204" pitchFamily="34" charset="0"/>
              </a:rPr>
              <a:t>TruSight™ Oncology 500</a:t>
            </a:r>
          </a:p>
        </p:txBody>
      </p:sp>
      <p:sp>
        <p:nvSpPr>
          <p:cNvPr id="40" name="Rounded Rectangle 39">
            <a:extLst>
              <a:ext uri="{FF2B5EF4-FFF2-40B4-BE49-F238E27FC236}">
                <a16:creationId xmlns:a16="http://schemas.microsoft.com/office/drawing/2014/main" id="{722AA1A7-D99D-E4B9-2A5B-8B015FC5325C}"/>
              </a:ext>
            </a:extLst>
          </p:cNvPr>
          <p:cNvSpPr/>
          <p:nvPr/>
        </p:nvSpPr>
        <p:spPr>
          <a:xfrm>
            <a:off x="5711920" y="5215516"/>
            <a:ext cx="2448272" cy="403878"/>
          </a:xfrm>
          <a:prstGeom prst="roundRect">
            <a:avLst>
              <a:gd name="adj" fmla="val 15295"/>
            </a:avLst>
          </a:prstGeom>
          <a:solidFill>
            <a:schemeClr val="tx2">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nchorCtr="0"/>
          <a:lstStyle/>
          <a:p>
            <a:pPr algn="ctr"/>
            <a:r>
              <a:rPr lang="en-GB" sz="1100" noProof="0" dirty="0">
                <a:solidFill>
                  <a:schemeClr val="tx1"/>
                </a:solidFill>
                <a:latin typeface="Arial" panose="020B0604020202020204" pitchFamily="34" charset="0"/>
                <a:cs typeface="Arial" panose="020B0604020202020204" pitchFamily="34" charset="0"/>
              </a:rPr>
              <a:t>Plasma ctDNA analysis:</a:t>
            </a:r>
          </a:p>
          <a:p>
            <a:pPr algn="ctr"/>
            <a:r>
              <a:rPr lang="en-GB" sz="1100" noProof="0" dirty="0">
                <a:solidFill>
                  <a:schemeClr val="tx1"/>
                </a:solidFill>
                <a:latin typeface="Arial" panose="020B0604020202020204" pitchFamily="34" charset="0"/>
                <a:cs typeface="Arial" panose="020B0604020202020204" pitchFamily="34" charset="0"/>
              </a:rPr>
              <a:t>NGS AVENIO assay</a:t>
            </a:r>
          </a:p>
        </p:txBody>
      </p:sp>
      <p:sp>
        <p:nvSpPr>
          <p:cNvPr id="41" name="Rounded Rectangle 40">
            <a:extLst>
              <a:ext uri="{FF2B5EF4-FFF2-40B4-BE49-F238E27FC236}">
                <a16:creationId xmlns:a16="http://schemas.microsoft.com/office/drawing/2014/main" id="{7A4A802A-897E-0ACA-27DD-8385739E65F7}"/>
              </a:ext>
            </a:extLst>
          </p:cNvPr>
          <p:cNvSpPr/>
          <p:nvPr/>
        </p:nvSpPr>
        <p:spPr>
          <a:xfrm>
            <a:off x="8352177" y="4113256"/>
            <a:ext cx="2640367" cy="1620000"/>
          </a:xfrm>
          <a:prstGeom prst="roundRect">
            <a:avLst>
              <a:gd name="adj" fmla="val 0"/>
            </a:avLst>
          </a:prstGeom>
          <a:solidFill>
            <a:schemeClr val="tx2">
              <a:lumMod val="40000"/>
              <a:lumOff val="60000"/>
            </a:schemeClr>
          </a:solidFill>
          <a:ln w="19050">
            <a:noFill/>
          </a:ln>
          <a:effectLst/>
        </p:spPr>
        <p:style>
          <a:lnRef idx="1">
            <a:schemeClr val="accent1"/>
          </a:lnRef>
          <a:fillRef idx="3">
            <a:schemeClr val="accent1"/>
          </a:fillRef>
          <a:effectRef idx="2">
            <a:schemeClr val="accent1"/>
          </a:effectRef>
          <a:fontRef idx="minor">
            <a:schemeClr val="lt1"/>
          </a:fontRef>
        </p:style>
        <p:txBody>
          <a:bodyPr lIns="36000" tIns="108000" rIns="36000" rtlCol="0" anchor="t" anchorCtr="0"/>
          <a:lstStyle/>
          <a:p>
            <a:pPr algn="ctr"/>
            <a:r>
              <a:rPr lang="en-GB" sz="1100" b="1" noProof="0" dirty="0">
                <a:solidFill>
                  <a:schemeClr val="tx1"/>
                </a:solidFill>
                <a:latin typeface="Arial" panose="020B0604020202020204" pitchFamily="34" charset="0"/>
                <a:cs typeface="Arial" panose="020B0604020202020204" pitchFamily="34" charset="0"/>
              </a:rPr>
              <a:t>Transcriptomics</a:t>
            </a:r>
          </a:p>
          <a:p>
            <a:pPr algn="ctr"/>
            <a:r>
              <a:rPr lang="en-GB" sz="1100" noProof="0" dirty="0">
                <a:solidFill>
                  <a:schemeClr val="tx1"/>
                </a:solidFill>
                <a:latin typeface="Arial" panose="020B0604020202020204" pitchFamily="34" charset="0"/>
                <a:cs typeface="Arial" panose="020B0604020202020204" pitchFamily="34" charset="0"/>
              </a:rPr>
              <a:t>Differential gene expression and</a:t>
            </a:r>
          </a:p>
          <a:p>
            <a:pPr algn="ctr"/>
            <a:r>
              <a:rPr lang="en-GB" sz="1100" noProof="0" dirty="0">
                <a:solidFill>
                  <a:schemeClr val="tx1"/>
                </a:solidFill>
                <a:latin typeface="Arial" panose="020B0604020202020204" pitchFamily="34" charset="0"/>
                <a:cs typeface="Arial" panose="020B0604020202020204" pitchFamily="34" charset="0"/>
              </a:rPr>
              <a:t>pathway activation downstream of,</a:t>
            </a:r>
          </a:p>
          <a:p>
            <a:pPr algn="ctr"/>
            <a:r>
              <a:rPr lang="en-GB" sz="1100" noProof="0" dirty="0">
                <a:solidFill>
                  <a:schemeClr val="tx1"/>
                </a:solidFill>
                <a:latin typeface="Arial" panose="020B0604020202020204" pitchFamily="34" charset="0"/>
                <a:cs typeface="Arial" panose="020B0604020202020204" pitchFamily="34" charset="0"/>
              </a:rPr>
              <a:t>or independent of, HER2</a:t>
            </a:r>
          </a:p>
        </p:txBody>
      </p:sp>
      <p:sp>
        <p:nvSpPr>
          <p:cNvPr id="35" name="Rounded Rectangle 34">
            <a:extLst>
              <a:ext uri="{FF2B5EF4-FFF2-40B4-BE49-F238E27FC236}">
                <a16:creationId xmlns:a16="http://schemas.microsoft.com/office/drawing/2014/main" id="{555D3EFD-728F-5215-849E-4BDC721CC9E1}"/>
              </a:ext>
            </a:extLst>
          </p:cNvPr>
          <p:cNvSpPr/>
          <p:nvPr/>
        </p:nvSpPr>
        <p:spPr>
          <a:xfrm>
            <a:off x="5615873" y="3403434"/>
            <a:ext cx="5376671" cy="717914"/>
          </a:xfrm>
          <a:prstGeom prst="roundRect">
            <a:avLst>
              <a:gd name="adj" fmla="val 0"/>
            </a:avLst>
          </a:prstGeom>
          <a:solidFill>
            <a:schemeClr val="tx2"/>
          </a:solidFill>
          <a:ln w="19050">
            <a:no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lang="en-GB" sz="1200" b="1" noProof="0" dirty="0">
                <a:latin typeface="Arial" panose="020B0604020202020204" pitchFamily="34" charset="0"/>
                <a:cs typeface="Arial" panose="020B0604020202020204" pitchFamily="34" charset="0"/>
              </a:rPr>
              <a:t>Here, we analysed paired tumour tissue and plasma samples collected</a:t>
            </a:r>
          </a:p>
          <a:p>
            <a:pPr algn="ctr"/>
            <a:r>
              <a:rPr lang="en-GB" sz="1200" b="1" noProof="0" dirty="0">
                <a:latin typeface="Arial" panose="020B0604020202020204" pitchFamily="34" charset="0"/>
                <a:cs typeface="Arial" panose="020B0604020202020204" pitchFamily="34" charset="0"/>
              </a:rPr>
              <a:t>before treatment and at disease progression to explore acquired</a:t>
            </a:r>
          </a:p>
          <a:p>
            <a:pPr algn="ctr"/>
            <a:r>
              <a:rPr lang="en-GB" sz="1200" b="1" noProof="0" dirty="0">
                <a:latin typeface="Arial" panose="020B0604020202020204" pitchFamily="34" charset="0"/>
                <a:cs typeface="Arial" panose="020B0604020202020204" pitchFamily="34" charset="0"/>
              </a:rPr>
              <a:t>resistance mechanisms to zongertinib</a:t>
            </a:r>
          </a:p>
        </p:txBody>
      </p:sp>
      <p:sp>
        <p:nvSpPr>
          <p:cNvPr id="42" name="Rounded Rectangle 41">
            <a:extLst>
              <a:ext uri="{FF2B5EF4-FFF2-40B4-BE49-F238E27FC236}">
                <a16:creationId xmlns:a16="http://schemas.microsoft.com/office/drawing/2014/main" id="{31AC88B2-3928-F878-001E-B81076EDC1C0}"/>
              </a:ext>
            </a:extLst>
          </p:cNvPr>
          <p:cNvSpPr/>
          <p:nvPr/>
        </p:nvSpPr>
        <p:spPr>
          <a:xfrm>
            <a:off x="8448224" y="5002776"/>
            <a:ext cx="2448272" cy="403923"/>
          </a:xfrm>
          <a:prstGeom prst="roundRect">
            <a:avLst>
              <a:gd name="adj" fmla="val 15295"/>
            </a:avLst>
          </a:prstGeom>
          <a:solidFill>
            <a:schemeClr val="tx2">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nchorCtr="0"/>
          <a:lstStyle/>
          <a:p>
            <a:pPr algn="ctr"/>
            <a:r>
              <a:rPr lang="en-GB" sz="1100" noProof="0" dirty="0">
                <a:solidFill>
                  <a:schemeClr val="tx1"/>
                </a:solidFill>
                <a:latin typeface="Arial" panose="020B0604020202020204" pitchFamily="34" charset="0"/>
                <a:cs typeface="Arial" panose="020B0604020202020204" pitchFamily="34" charset="0"/>
              </a:rPr>
              <a:t>Roche KAPA Total RNAseq</a:t>
            </a:r>
          </a:p>
        </p:txBody>
      </p:sp>
    </p:spTree>
    <p:extLst>
      <p:ext uri="{BB962C8B-B14F-4D97-AF65-F5344CB8AC3E}">
        <p14:creationId xmlns:p14="http://schemas.microsoft.com/office/powerpoint/2010/main" val="937324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2C9F-735B-C2FE-9AED-2A4C6D04CDC5}"/>
            </a:ext>
          </a:extLst>
        </p:cNvPr>
        <p:cNvGrpSpPr/>
        <p:nvPr/>
      </p:nvGrpSpPr>
      <p:grpSpPr>
        <a:xfrm>
          <a:off x="0" y="0"/>
          <a:ext cx="0" cy="0"/>
          <a:chOff x="0" y="0"/>
          <a:chExt cx="0" cy="0"/>
        </a:xfrm>
      </p:grpSpPr>
      <p:sp>
        <p:nvSpPr>
          <p:cNvPr id="75" name="Rectangle 74">
            <a:extLst>
              <a:ext uri="{FF2B5EF4-FFF2-40B4-BE49-F238E27FC236}">
                <a16:creationId xmlns:a16="http://schemas.microsoft.com/office/drawing/2014/main" id="{7A96FDFE-59A7-A319-03B5-EF8F68AD02F5}"/>
              </a:ext>
            </a:extLst>
          </p:cNvPr>
          <p:cNvSpPr/>
          <p:nvPr/>
        </p:nvSpPr>
        <p:spPr>
          <a:xfrm>
            <a:off x="619200" y="3439115"/>
            <a:ext cx="4875292" cy="271083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4" name="Rectangle 43">
            <a:extLst>
              <a:ext uri="{FF2B5EF4-FFF2-40B4-BE49-F238E27FC236}">
                <a16:creationId xmlns:a16="http://schemas.microsoft.com/office/drawing/2014/main" id="{5214606C-0188-319E-416D-5A25C89E72C9}"/>
              </a:ext>
            </a:extLst>
          </p:cNvPr>
          <p:cNvSpPr/>
          <p:nvPr/>
        </p:nvSpPr>
        <p:spPr>
          <a:xfrm>
            <a:off x="5567320" y="3439115"/>
            <a:ext cx="6289320" cy="271083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1" name="Text Placeholder 10">
            <a:extLst>
              <a:ext uri="{FF2B5EF4-FFF2-40B4-BE49-F238E27FC236}">
                <a16:creationId xmlns:a16="http://schemas.microsoft.com/office/drawing/2014/main" id="{32F4AA14-BB3F-1697-6327-96A5EAB8DDE9}"/>
              </a:ext>
            </a:extLst>
          </p:cNvPr>
          <p:cNvSpPr>
            <a:spLocks noGrp="1"/>
          </p:cNvSpPr>
          <p:nvPr>
            <p:ph type="body" idx="1"/>
          </p:nvPr>
        </p:nvSpPr>
        <p:spPr>
          <a:xfrm>
            <a:off x="609600" y="1214362"/>
            <a:ext cx="10972800" cy="414438"/>
          </a:xfrm>
        </p:spPr>
        <p:txBody>
          <a:bodyPr/>
          <a:lstStyle/>
          <a:p>
            <a:r>
              <a:rPr lang="en-GB" noProof="0" dirty="0">
                <a:solidFill>
                  <a:schemeClr val="accent1"/>
                </a:solidFill>
                <a:ea typeface="Aileron" charset="0"/>
              </a:rPr>
              <a:t>EXPLORATORY ANALYSIS</a:t>
            </a:r>
          </a:p>
        </p:txBody>
      </p:sp>
      <p:sp>
        <p:nvSpPr>
          <p:cNvPr id="6" name="Title 5">
            <a:extLst>
              <a:ext uri="{FF2B5EF4-FFF2-40B4-BE49-F238E27FC236}">
                <a16:creationId xmlns:a16="http://schemas.microsoft.com/office/drawing/2014/main" id="{32D5D975-5F2C-9E2C-9566-26268B9296E8}"/>
              </a:ext>
            </a:extLst>
          </p:cNvPr>
          <p:cNvSpPr>
            <a:spLocks noGrp="1"/>
          </p:cNvSpPr>
          <p:nvPr>
            <p:ph type="title"/>
          </p:nvPr>
        </p:nvSpPr>
        <p:spPr>
          <a:xfrm>
            <a:off x="619125" y="258763"/>
            <a:ext cx="10963275" cy="865187"/>
          </a:xfrm>
        </p:spPr>
        <p:txBody>
          <a:bodyPr/>
          <a:lstStyle/>
          <a:p>
            <a:r>
              <a:rPr lang="en-GB" noProof="0" dirty="0"/>
              <a:t>Beamion Lung-1: A Heterogenous Resistance Landscape at Disease Progression </a:t>
            </a:r>
          </a:p>
        </p:txBody>
      </p:sp>
      <p:sp>
        <p:nvSpPr>
          <p:cNvPr id="13" name="Content Placeholder 12">
            <a:extLst>
              <a:ext uri="{FF2B5EF4-FFF2-40B4-BE49-F238E27FC236}">
                <a16:creationId xmlns:a16="http://schemas.microsoft.com/office/drawing/2014/main" id="{0AEB3F7A-78E0-5C86-8282-F3E899E27EBA}"/>
              </a:ext>
            </a:extLst>
          </p:cNvPr>
          <p:cNvSpPr>
            <a:spLocks noGrp="1"/>
          </p:cNvSpPr>
          <p:nvPr>
            <p:ph sz="quarter" idx="14"/>
          </p:nvPr>
        </p:nvSpPr>
        <p:spPr>
          <a:xfrm>
            <a:off x="619200" y="1628800"/>
            <a:ext cx="10963200" cy="1728192"/>
          </a:xfrm>
        </p:spPr>
        <p:txBody>
          <a:bodyPr>
            <a:normAutofit/>
          </a:bodyPr>
          <a:lstStyle/>
          <a:p>
            <a:pPr marL="0" indent="0">
              <a:spcBef>
                <a:spcPts val="600"/>
              </a:spcBef>
              <a:buNone/>
            </a:pPr>
            <a:r>
              <a:rPr lang="en-GB" sz="1800" b="1" noProof="0" dirty="0">
                <a:solidFill>
                  <a:schemeClr val="accent1"/>
                </a:solidFill>
              </a:rPr>
              <a:t>Tumour tissue DNA analysis revealed:</a:t>
            </a:r>
          </a:p>
          <a:p>
            <a:pPr marL="285750" indent="-285750">
              <a:spcBef>
                <a:spcPts val="600"/>
              </a:spcBef>
              <a:buFont typeface="Arial" panose="020B0604020202020204" pitchFamily="34" charset="0"/>
              <a:buChar char="•"/>
            </a:pPr>
            <a:r>
              <a:rPr lang="en-GB" sz="1700" noProof="0" dirty="0">
                <a:solidFill>
                  <a:schemeClr val="tx2"/>
                </a:solidFill>
              </a:rPr>
              <a:t>Emergent mutations identified at PD, but not at baseline, included </a:t>
            </a:r>
            <a:r>
              <a:rPr lang="en-GB" sz="1700" i="1" noProof="0" dirty="0">
                <a:solidFill>
                  <a:schemeClr val="tx2"/>
                </a:solidFill>
              </a:rPr>
              <a:t>HER2</a:t>
            </a:r>
            <a:r>
              <a:rPr lang="en-GB" sz="1700" noProof="0" dirty="0">
                <a:solidFill>
                  <a:schemeClr val="tx2"/>
                </a:solidFill>
              </a:rPr>
              <a:t>, </a:t>
            </a:r>
            <a:r>
              <a:rPr lang="en-GB" sz="1700" i="1" noProof="0" dirty="0">
                <a:solidFill>
                  <a:schemeClr val="tx2"/>
                </a:solidFill>
              </a:rPr>
              <a:t>CDKN2A, ATR</a:t>
            </a:r>
            <a:r>
              <a:rPr lang="en-GB" sz="1700" noProof="0" dirty="0">
                <a:solidFill>
                  <a:schemeClr val="tx2"/>
                </a:solidFill>
              </a:rPr>
              <a:t>, </a:t>
            </a:r>
            <a:r>
              <a:rPr lang="en-GB" sz="1700" i="1" noProof="0" dirty="0">
                <a:solidFill>
                  <a:schemeClr val="tx2"/>
                </a:solidFill>
              </a:rPr>
              <a:t>HER4, </a:t>
            </a:r>
            <a:r>
              <a:rPr lang="en-GB" sz="1700" noProof="0" dirty="0">
                <a:solidFill>
                  <a:schemeClr val="tx2"/>
                </a:solidFill>
              </a:rPr>
              <a:t>and </a:t>
            </a:r>
            <a:r>
              <a:rPr lang="en-GB" sz="1700" i="1" noProof="0" dirty="0">
                <a:solidFill>
                  <a:schemeClr val="tx2"/>
                </a:solidFill>
              </a:rPr>
              <a:t>LRP1B</a:t>
            </a:r>
          </a:p>
          <a:p>
            <a:pPr marL="285750" indent="-285750">
              <a:spcBef>
                <a:spcPts val="600"/>
              </a:spcBef>
              <a:buFont typeface="Arial" panose="020B0604020202020204" pitchFamily="34" charset="0"/>
              <a:buChar char="•"/>
            </a:pPr>
            <a:r>
              <a:rPr lang="en-GB" sz="1700" noProof="0" dirty="0">
                <a:solidFill>
                  <a:schemeClr val="tx2"/>
                </a:solidFill>
              </a:rPr>
              <a:t>Acquired HER2</a:t>
            </a:r>
            <a:r>
              <a:rPr lang="en-GB" sz="1700" i="1" noProof="0" dirty="0">
                <a:solidFill>
                  <a:schemeClr val="tx2"/>
                </a:solidFill>
              </a:rPr>
              <a:t> </a:t>
            </a:r>
            <a:r>
              <a:rPr lang="en-GB" sz="1700" noProof="0" dirty="0">
                <a:solidFill>
                  <a:schemeClr val="tx2"/>
                </a:solidFill>
              </a:rPr>
              <a:t>mutations, </a:t>
            </a:r>
            <a:r>
              <a:rPr lang="en-GB" sz="1700" b="1" noProof="0" dirty="0">
                <a:solidFill>
                  <a:schemeClr val="tx2"/>
                </a:solidFill>
              </a:rPr>
              <a:t>S783C and T862A</a:t>
            </a:r>
            <a:r>
              <a:rPr lang="en-GB" sz="1700" noProof="0" dirty="0">
                <a:solidFill>
                  <a:schemeClr val="tx2"/>
                </a:solidFill>
              </a:rPr>
              <a:t>, were detected at PD, which may potentially disrupt key hydrogen bond interactions between zongertinib and HER2</a:t>
            </a:r>
          </a:p>
          <a:p>
            <a:pPr marL="285750" indent="-285750">
              <a:spcBef>
                <a:spcPts val="600"/>
              </a:spcBef>
              <a:buFont typeface="Arial" panose="020B0604020202020204" pitchFamily="34" charset="0"/>
              <a:buChar char="•"/>
            </a:pPr>
            <a:r>
              <a:rPr lang="en-GB" sz="1700" noProof="0" dirty="0">
                <a:solidFill>
                  <a:schemeClr val="tx2"/>
                </a:solidFill>
              </a:rPr>
              <a:t>No acquired HER2</a:t>
            </a:r>
            <a:r>
              <a:rPr lang="en-GB" sz="1700" i="1" noProof="0" dirty="0">
                <a:solidFill>
                  <a:schemeClr val="tx2"/>
                </a:solidFill>
              </a:rPr>
              <a:t> </a:t>
            </a:r>
            <a:r>
              <a:rPr lang="en-GB" sz="1700" noProof="0" dirty="0">
                <a:solidFill>
                  <a:schemeClr val="tx2"/>
                </a:solidFill>
              </a:rPr>
              <a:t>T798I (gatekeeper) or C805S (binding site for zongertinib) mutations were detected at PD</a:t>
            </a:r>
            <a:endParaRPr lang="en-GB" sz="1700" noProof="0" dirty="0">
              <a:solidFill>
                <a:schemeClr val="tx2"/>
              </a:solidFill>
              <a:ea typeface="Aileron" charset="0"/>
            </a:endParaRPr>
          </a:p>
          <a:p>
            <a:endParaRPr lang="en-GB" sz="1800" noProof="0" dirty="0"/>
          </a:p>
        </p:txBody>
      </p:sp>
      <p:sp>
        <p:nvSpPr>
          <p:cNvPr id="8" name="Content Placeholder 7">
            <a:extLst>
              <a:ext uri="{FF2B5EF4-FFF2-40B4-BE49-F238E27FC236}">
                <a16:creationId xmlns:a16="http://schemas.microsoft.com/office/drawing/2014/main" id="{EC0F42AB-4279-5EF3-D5E5-21C0453DE7F0}"/>
              </a:ext>
            </a:extLst>
          </p:cNvPr>
          <p:cNvSpPr>
            <a:spLocks noGrp="1"/>
          </p:cNvSpPr>
          <p:nvPr>
            <p:ph sz="quarter" idx="15"/>
          </p:nvPr>
        </p:nvSpPr>
        <p:spPr>
          <a:xfrm>
            <a:off x="620183" y="6356351"/>
            <a:ext cx="10180339" cy="365125"/>
          </a:xfrm>
        </p:spPr>
        <p:txBody>
          <a:bodyPr anchor="b" anchorCtr="0"/>
          <a:lstStyle/>
          <a:p>
            <a:r>
              <a:rPr lang="en-GB" noProof="0" dirty="0"/>
              <a:t>PD, progressive disease; VAF, variant allele frequency</a:t>
            </a:r>
          </a:p>
          <a:p>
            <a:r>
              <a:rPr lang="en-GB" noProof="0" dirty="0"/>
              <a:t>Planchard D, et al. Abstract MO12.05, WCLC 2026 (oral presentation)</a:t>
            </a:r>
          </a:p>
        </p:txBody>
      </p:sp>
      <p:sp>
        <p:nvSpPr>
          <p:cNvPr id="2" name="Slide Number Placeholder 1">
            <a:extLst>
              <a:ext uri="{FF2B5EF4-FFF2-40B4-BE49-F238E27FC236}">
                <a16:creationId xmlns:a16="http://schemas.microsoft.com/office/drawing/2014/main" id="{6A836AE3-C223-CE27-D833-41FEF0BBD2C0}"/>
              </a:ext>
            </a:extLst>
          </p:cNvPr>
          <p:cNvSpPr>
            <a:spLocks noGrp="1"/>
          </p:cNvSpPr>
          <p:nvPr>
            <p:ph type="sldNum" sz="quarter" idx="4"/>
          </p:nvPr>
        </p:nvSpPr>
        <p:spPr>
          <a:xfrm>
            <a:off x="10800523" y="6428359"/>
            <a:ext cx="781877" cy="365125"/>
          </a:xfrm>
        </p:spPr>
        <p:txBody>
          <a:bodyPr/>
          <a:lstStyle/>
          <a:p>
            <a:fld id="{FCE43C0F-8A7B-3A4B-9DB5-B3472E36E833}" type="slidenum">
              <a:rPr lang="en-GB" noProof="0" smtClean="0"/>
              <a:pPr/>
              <a:t>18</a:t>
            </a:fld>
            <a:endParaRPr lang="en-GB" noProof="0" dirty="0"/>
          </a:p>
        </p:txBody>
      </p:sp>
      <p:sp>
        <p:nvSpPr>
          <p:cNvPr id="18" name="TextBox 17">
            <a:extLst>
              <a:ext uri="{FF2B5EF4-FFF2-40B4-BE49-F238E27FC236}">
                <a16:creationId xmlns:a16="http://schemas.microsoft.com/office/drawing/2014/main" id="{B05DA10F-B3A0-4A58-C201-A837DD86AF7D}"/>
              </a:ext>
            </a:extLst>
          </p:cNvPr>
          <p:cNvSpPr txBox="1"/>
          <p:nvPr/>
        </p:nvSpPr>
        <p:spPr>
          <a:xfrm>
            <a:off x="6587744" y="3573596"/>
            <a:ext cx="4248472" cy="215444"/>
          </a:xfrm>
          <a:prstGeom prst="rect">
            <a:avLst/>
          </a:prstGeom>
          <a:noFill/>
        </p:spPr>
        <p:txBody>
          <a:bodyPr wrap="square" lIns="0" tIns="0" rIns="0" bIns="0" rtlCol="0">
            <a:spAutoFit/>
          </a:bodyPr>
          <a:lstStyle/>
          <a:p>
            <a:pPr algn="ctr"/>
            <a:r>
              <a:rPr lang="en-GB" sz="1400" b="1" i="1" noProof="0" dirty="0">
                <a:latin typeface="Arial" panose="020B0604020202020204" pitchFamily="34" charset="0"/>
                <a:cs typeface="Arial" panose="020B0604020202020204" pitchFamily="34" charset="0"/>
              </a:rPr>
              <a:t>HER2</a:t>
            </a:r>
            <a:r>
              <a:rPr lang="en-GB" sz="1400" b="1" noProof="0" dirty="0">
                <a:latin typeface="Arial" panose="020B0604020202020204" pitchFamily="34" charset="0"/>
                <a:cs typeface="Arial" panose="020B0604020202020204" pitchFamily="34" charset="0"/>
              </a:rPr>
              <a:t> mutation profile in paired tumour samples</a:t>
            </a:r>
          </a:p>
        </p:txBody>
      </p:sp>
      <p:sp>
        <p:nvSpPr>
          <p:cNvPr id="21" name="TextBox 20">
            <a:extLst>
              <a:ext uri="{FF2B5EF4-FFF2-40B4-BE49-F238E27FC236}">
                <a16:creationId xmlns:a16="http://schemas.microsoft.com/office/drawing/2014/main" id="{227F4F26-5086-A66B-CFF0-539C16F7B3CF}"/>
              </a:ext>
            </a:extLst>
          </p:cNvPr>
          <p:cNvSpPr txBox="1"/>
          <p:nvPr/>
        </p:nvSpPr>
        <p:spPr>
          <a:xfrm>
            <a:off x="932610" y="3573596"/>
            <a:ext cx="4248472" cy="215444"/>
          </a:xfrm>
          <a:prstGeom prst="rect">
            <a:avLst/>
          </a:prstGeom>
          <a:noFill/>
        </p:spPr>
        <p:txBody>
          <a:bodyPr wrap="square" lIns="0" tIns="0" rIns="0" bIns="0" rtlCol="0">
            <a:spAutoFit/>
          </a:bodyPr>
          <a:lstStyle/>
          <a:p>
            <a:pPr algn="ctr"/>
            <a:r>
              <a:rPr lang="en-GB" sz="1400" b="1" noProof="0" dirty="0">
                <a:latin typeface="Arial" panose="020B0604020202020204" pitchFamily="34" charset="0"/>
                <a:cs typeface="Arial" panose="020B0604020202020204" pitchFamily="34" charset="0"/>
              </a:rPr>
              <a:t>Overall mutation profile in paired tumour samples</a:t>
            </a:r>
          </a:p>
        </p:txBody>
      </p:sp>
      <p:sp>
        <p:nvSpPr>
          <p:cNvPr id="22" name="TextBox 21">
            <a:extLst>
              <a:ext uri="{FF2B5EF4-FFF2-40B4-BE49-F238E27FC236}">
                <a16:creationId xmlns:a16="http://schemas.microsoft.com/office/drawing/2014/main" id="{28874063-E553-71F9-7028-269EA430A585}"/>
              </a:ext>
            </a:extLst>
          </p:cNvPr>
          <p:cNvSpPr txBox="1"/>
          <p:nvPr/>
        </p:nvSpPr>
        <p:spPr>
          <a:xfrm>
            <a:off x="6903070" y="5877272"/>
            <a:ext cx="976633" cy="153888"/>
          </a:xfrm>
          <a:prstGeom prst="rect">
            <a:avLst/>
          </a:prstGeom>
          <a:noFill/>
        </p:spPr>
        <p:txBody>
          <a:bodyPr wrap="square" lIns="0" tIns="0" rIns="0" bIns="0" rtlCol="0">
            <a:spAutoFit/>
          </a:bodyPr>
          <a:lstStyle/>
          <a:p>
            <a:pPr algn="ctr"/>
            <a:r>
              <a:rPr lang="en-GB" sz="1000" b="1" noProof="0" dirty="0">
                <a:latin typeface="Arial" panose="020B0604020202020204" pitchFamily="34" charset="0"/>
                <a:cs typeface="Arial" panose="020B0604020202020204" pitchFamily="34" charset="0"/>
              </a:rPr>
              <a:t>Baseline</a:t>
            </a:r>
            <a:endParaRPr lang="en-GB" sz="1000" noProof="0" dirty="0">
              <a:latin typeface="Arial" panose="020B0604020202020204" pitchFamily="34" charset="0"/>
              <a:cs typeface="Arial" panose="020B0604020202020204" pitchFamily="34" charset="0"/>
            </a:endParaRPr>
          </a:p>
        </p:txBody>
      </p:sp>
      <p:sp>
        <p:nvSpPr>
          <p:cNvPr id="24" name="Rounded Rectangle 23">
            <a:extLst>
              <a:ext uri="{FF2B5EF4-FFF2-40B4-BE49-F238E27FC236}">
                <a16:creationId xmlns:a16="http://schemas.microsoft.com/office/drawing/2014/main" id="{24E8259F-3D89-EF86-592D-1E67333AA7D2}"/>
              </a:ext>
            </a:extLst>
          </p:cNvPr>
          <p:cNvSpPr/>
          <p:nvPr/>
        </p:nvSpPr>
        <p:spPr>
          <a:xfrm>
            <a:off x="6168008" y="4005064"/>
            <a:ext cx="2448272" cy="198760"/>
          </a:xfrm>
          <a:prstGeom prst="roundRect">
            <a:avLst>
              <a:gd name="adj" fmla="val 15295"/>
            </a:avLst>
          </a:prstGeom>
          <a:solidFill>
            <a:schemeClr val="accent6">
              <a:lumMod val="60000"/>
              <a:lumOff val="40000"/>
            </a:schemeClr>
          </a:solidFill>
          <a:ln w="19050">
            <a:no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nchorCtr="0"/>
          <a:lstStyle/>
          <a:p>
            <a:pPr marL="0" marR="0" lvl="0" indent="0" algn="ctr" defTabSz="457200" rtl="0" eaLnBrk="1" fontAlgn="auto" latinLnBrk="0" hangingPunct="1">
              <a:lnSpc>
                <a:spcPct val="90000"/>
              </a:lnSpc>
              <a:spcBef>
                <a:spcPts val="0"/>
              </a:spcBef>
              <a:buClr>
                <a:srgbClr val="C6573B"/>
              </a:buClr>
              <a:buSzTx/>
              <a:buFontTx/>
              <a:buNone/>
              <a:tabLst/>
              <a:defRPr/>
            </a:pPr>
            <a:r>
              <a:rPr kumimoji="0" lang="en-GB" sz="85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Not detected (G776V*)</a:t>
            </a:r>
            <a:endParaRPr kumimoji="0" lang="en-GB" sz="85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6" name="Rounded Rectangle 25">
            <a:extLst>
              <a:ext uri="{FF2B5EF4-FFF2-40B4-BE49-F238E27FC236}">
                <a16:creationId xmlns:a16="http://schemas.microsoft.com/office/drawing/2014/main" id="{9A4F29C3-5810-A5A3-2A7E-911D9FAD54D8}"/>
              </a:ext>
            </a:extLst>
          </p:cNvPr>
          <p:cNvSpPr/>
          <p:nvPr/>
        </p:nvSpPr>
        <p:spPr>
          <a:xfrm>
            <a:off x="6168008" y="4445496"/>
            <a:ext cx="2448272" cy="198760"/>
          </a:xfrm>
          <a:prstGeom prst="roundRect">
            <a:avLst>
              <a:gd name="adj" fmla="val 15295"/>
            </a:avLst>
          </a:prstGeom>
          <a:solidFill>
            <a:schemeClr val="tx2">
              <a:lumMod val="60000"/>
              <a:lumOff val="40000"/>
            </a:schemeClr>
          </a:solidFill>
          <a:ln w="19050">
            <a:no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nchorCtr="0"/>
          <a:lstStyle/>
          <a:p>
            <a:pPr algn="ctr"/>
            <a:r>
              <a:rPr lang="en-GB" sz="850" b="1" noProof="0" dirty="0">
                <a:solidFill>
                  <a:schemeClr val="tx1"/>
                </a:solidFill>
                <a:latin typeface="Arial" panose="020B0604020202020204" pitchFamily="34" charset="0"/>
                <a:cs typeface="Arial" panose="020B0604020202020204" pitchFamily="34" charset="0"/>
              </a:rPr>
              <a:t>G776delinsVC (49.2%)</a:t>
            </a:r>
          </a:p>
        </p:txBody>
      </p:sp>
      <p:sp>
        <p:nvSpPr>
          <p:cNvPr id="27" name="Rounded Rectangle 26">
            <a:extLst>
              <a:ext uri="{FF2B5EF4-FFF2-40B4-BE49-F238E27FC236}">
                <a16:creationId xmlns:a16="http://schemas.microsoft.com/office/drawing/2014/main" id="{3DF6DF9C-419C-A526-8D0F-A1D0D4F2E3AD}"/>
              </a:ext>
            </a:extLst>
          </p:cNvPr>
          <p:cNvSpPr/>
          <p:nvPr/>
        </p:nvSpPr>
        <p:spPr>
          <a:xfrm>
            <a:off x="6168008" y="4225280"/>
            <a:ext cx="2448272" cy="198760"/>
          </a:xfrm>
          <a:prstGeom prst="roundRect">
            <a:avLst>
              <a:gd name="adj" fmla="val 15295"/>
            </a:avLst>
          </a:prstGeom>
          <a:solidFill>
            <a:schemeClr val="tx2"/>
          </a:solidFill>
          <a:ln w="19050">
            <a:no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nchorCtr="0"/>
          <a:lstStyle/>
          <a:p>
            <a:pPr algn="ctr"/>
            <a:r>
              <a:rPr lang="en-GB" sz="850" b="1" noProof="0" dirty="0">
                <a:solidFill>
                  <a:schemeClr val="bg1"/>
                </a:solidFill>
                <a:latin typeface="Arial" panose="020B0604020202020204" pitchFamily="34" charset="0"/>
                <a:cs typeface="Arial" panose="020B0604020202020204" pitchFamily="34" charset="0"/>
              </a:rPr>
              <a:t>A775_G776insYVMA (56.5%)</a:t>
            </a:r>
          </a:p>
        </p:txBody>
      </p:sp>
      <p:sp>
        <p:nvSpPr>
          <p:cNvPr id="28" name="TextBox 27">
            <a:extLst>
              <a:ext uri="{FF2B5EF4-FFF2-40B4-BE49-F238E27FC236}">
                <a16:creationId xmlns:a16="http://schemas.microsoft.com/office/drawing/2014/main" id="{0A8AB523-F8BC-4823-9C7D-471B731A14F1}"/>
              </a:ext>
            </a:extLst>
          </p:cNvPr>
          <p:cNvSpPr txBox="1"/>
          <p:nvPr/>
        </p:nvSpPr>
        <p:spPr>
          <a:xfrm>
            <a:off x="5591944" y="3861048"/>
            <a:ext cx="540000" cy="138499"/>
          </a:xfrm>
          <a:prstGeom prst="rect">
            <a:avLst/>
          </a:prstGeom>
          <a:noFill/>
        </p:spPr>
        <p:txBody>
          <a:bodyPr wrap="square" lIns="0" tIns="0" rIns="0" bIns="0" rtlCol="0">
            <a:spAutoFit/>
          </a:bodyPr>
          <a:lstStyle/>
          <a:p>
            <a:pPr algn="ctr"/>
            <a:r>
              <a:rPr lang="en-GB" sz="900" b="1" noProof="0" dirty="0">
                <a:latin typeface="Arial" panose="020B0604020202020204" pitchFamily="34" charset="0"/>
                <a:cs typeface="Arial" panose="020B0604020202020204" pitchFamily="34" charset="0"/>
              </a:rPr>
              <a:t>Cohorts</a:t>
            </a:r>
            <a:endParaRPr lang="en-GB" sz="900" noProof="0" dirty="0">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43261745-44DD-F6C9-12B8-363642BFCB22}"/>
              </a:ext>
            </a:extLst>
          </p:cNvPr>
          <p:cNvSpPr txBox="1"/>
          <p:nvPr/>
        </p:nvSpPr>
        <p:spPr>
          <a:xfrm>
            <a:off x="5591944" y="4029323"/>
            <a:ext cx="540000" cy="138499"/>
          </a:xfrm>
          <a:prstGeom prst="rect">
            <a:avLst/>
          </a:prstGeom>
          <a:noFill/>
        </p:spPr>
        <p:txBody>
          <a:bodyPr wrap="square" lIns="0" tIns="0" rIns="0" bIns="0" rtlCol="0">
            <a:spAutoFit/>
          </a:bodyPr>
          <a:lstStyle/>
          <a:p>
            <a:pPr algn="ctr"/>
            <a:r>
              <a:rPr lang="en-GB" sz="900" b="1" noProof="0" dirty="0">
                <a:latin typeface="Arial" panose="020B0604020202020204" pitchFamily="34" charset="0"/>
                <a:cs typeface="Arial" panose="020B0604020202020204" pitchFamily="34" charset="0"/>
              </a:rPr>
              <a:t>1</a:t>
            </a:r>
          </a:p>
        </p:txBody>
      </p:sp>
      <p:sp>
        <p:nvSpPr>
          <p:cNvPr id="32" name="Rounded Rectangle 31">
            <a:extLst>
              <a:ext uri="{FF2B5EF4-FFF2-40B4-BE49-F238E27FC236}">
                <a16:creationId xmlns:a16="http://schemas.microsoft.com/office/drawing/2014/main" id="{F455D303-1BCD-63D3-A13B-0EBD9CCBDC33}"/>
              </a:ext>
            </a:extLst>
          </p:cNvPr>
          <p:cNvSpPr/>
          <p:nvPr/>
        </p:nvSpPr>
        <p:spPr>
          <a:xfrm>
            <a:off x="6168008" y="4668056"/>
            <a:ext cx="2448272" cy="198760"/>
          </a:xfrm>
          <a:prstGeom prst="roundRect">
            <a:avLst>
              <a:gd name="adj" fmla="val 15295"/>
            </a:avLst>
          </a:prstGeom>
          <a:solidFill>
            <a:schemeClr val="tx2">
              <a:lumMod val="40000"/>
              <a:lumOff val="60000"/>
            </a:schemeClr>
          </a:solidFill>
          <a:ln w="19050">
            <a:no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nchorCtr="0"/>
          <a:lstStyle/>
          <a:p>
            <a:pPr algn="ctr"/>
            <a:r>
              <a:rPr lang="en-GB" sz="850" b="1" noProof="0" dirty="0">
                <a:solidFill>
                  <a:schemeClr val="tx1"/>
                </a:solidFill>
                <a:latin typeface="Arial" panose="020B0604020202020204" pitchFamily="34" charset="0"/>
                <a:cs typeface="Arial" panose="020B0604020202020204" pitchFamily="34" charset="0"/>
              </a:rPr>
              <a:t>A775_G776insYVMA (22.6%)</a:t>
            </a:r>
          </a:p>
        </p:txBody>
      </p:sp>
      <p:sp>
        <p:nvSpPr>
          <p:cNvPr id="33" name="Rounded Rectangle 32">
            <a:extLst>
              <a:ext uri="{FF2B5EF4-FFF2-40B4-BE49-F238E27FC236}">
                <a16:creationId xmlns:a16="http://schemas.microsoft.com/office/drawing/2014/main" id="{179B1D44-3175-76E1-FBA0-7516F1AC8E1B}"/>
              </a:ext>
            </a:extLst>
          </p:cNvPr>
          <p:cNvSpPr/>
          <p:nvPr/>
        </p:nvSpPr>
        <p:spPr>
          <a:xfrm>
            <a:off x="6168008" y="4885928"/>
            <a:ext cx="2448272" cy="198760"/>
          </a:xfrm>
          <a:prstGeom prst="roundRect">
            <a:avLst>
              <a:gd name="adj" fmla="val 15295"/>
            </a:avLst>
          </a:prstGeom>
          <a:solidFill>
            <a:schemeClr val="tx2">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nchorCtr="0"/>
          <a:lstStyle/>
          <a:p>
            <a:pPr algn="ctr"/>
            <a:r>
              <a:rPr lang="en-GB" sz="850" b="1" noProof="0" dirty="0">
                <a:solidFill>
                  <a:schemeClr val="bg1"/>
                </a:solidFill>
                <a:latin typeface="Arial" panose="020B0604020202020204" pitchFamily="34" charset="0"/>
                <a:cs typeface="Arial" panose="020B0604020202020204" pitchFamily="34" charset="0"/>
              </a:rPr>
              <a:t>D769Y (68.9%) + V777L (70.5%)</a:t>
            </a:r>
          </a:p>
        </p:txBody>
      </p:sp>
      <p:sp>
        <p:nvSpPr>
          <p:cNvPr id="34" name="Rounded Rectangle 33">
            <a:extLst>
              <a:ext uri="{FF2B5EF4-FFF2-40B4-BE49-F238E27FC236}">
                <a16:creationId xmlns:a16="http://schemas.microsoft.com/office/drawing/2014/main" id="{8ACAEB6B-606E-2D66-5180-E27CA3062329}"/>
              </a:ext>
            </a:extLst>
          </p:cNvPr>
          <p:cNvSpPr/>
          <p:nvPr/>
        </p:nvSpPr>
        <p:spPr>
          <a:xfrm>
            <a:off x="6168008" y="5106144"/>
            <a:ext cx="2448272" cy="198760"/>
          </a:xfrm>
          <a:prstGeom prst="roundRect">
            <a:avLst>
              <a:gd name="adj" fmla="val 15295"/>
            </a:avLst>
          </a:prstGeom>
          <a:solidFill>
            <a:schemeClr val="tx2">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nchorCtr="0"/>
          <a:lstStyle/>
          <a:p>
            <a:pPr algn="ctr"/>
            <a:r>
              <a:rPr lang="en-GB" sz="850" b="1" noProof="0" dirty="0">
                <a:solidFill>
                  <a:schemeClr val="tx1"/>
                </a:solidFill>
                <a:latin typeface="Arial" panose="020B0604020202020204" pitchFamily="34" charset="0"/>
                <a:cs typeface="Arial" panose="020B0604020202020204" pitchFamily="34" charset="0"/>
              </a:rPr>
              <a:t>A775_G776insYVMA (4.9%)</a:t>
            </a:r>
          </a:p>
        </p:txBody>
      </p:sp>
      <p:sp>
        <p:nvSpPr>
          <p:cNvPr id="35" name="Rounded Rectangle 34">
            <a:extLst>
              <a:ext uri="{FF2B5EF4-FFF2-40B4-BE49-F238E27FC236}">
                <a16:creationId xmlns:a16="http://schemas.microsoft.com/office/drawing/2014/main" id="{0DD25F03-8639-1608-B122-3959BEAA43FC}"/>
              </a:ext>
            </a:extLst>
          </p:cNvPr>
          <p:cNvSpPr/>
          <p:nvPr/>
        </p:nvSpPr>
        <p:spPr>
          <a:xfrm>
            <a:off x="6168008" y="5326360"/>
            <a:ext cx="2448272" cy="198760"/>
          </a:xfrm>
          <a:prstGeom prst="roundRect">
            <a:avLst>
              <a:gd name="adj" fmla="val 15295"/>
            </a:avLst>
          </a:prstGeom>
          <a:solidFill>
            <a:schemeClr val="tx2">
              <a:lumMod val="60000"/>
              <a:lumOff val="40000"/>
            </a:schemeClr>
          </a:solidFill>
          <a:ln w="19050">
            <a:no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nchorCtr="0"/>
          <a:lstStyle/>
          <a:p>
            <a:pPr algn="ctr"/>
            <a:r>
              <a:rPr lang="en-GB" sz="850" b="1" noProof="0" dirty="0">
                <a:solidFill>
                  <a:schemeClr val="tx1"/>
                </a:solidFill>
                <a:latin typeface="Arial" panose="020B0604020202020204" pitchFamily="34" charset="0"/>
                <a:cs typeface="Arial" panose="020B0604020202020204" pitchFamily="34" charset="0"/>
              </a:rPr>
              <a:t>A775_G776insYVMA (42.8%)</a:t>
            </a:r>
          </a:p>
        </p:txBody>
      </p:sp>
      <p:sp>
        <p:nvSpPr>
          <p:cNvPr id="36" name="Rounded Rectangle 35">
            <a:extLst>
              <a:ext uri="{FF2B5EF4-FFF2-40B4-BE49-F238E27FC236}">
                <a16:creationId xmlns:a16="http://schemas.microsoft.com/office/drawing/2014/main" id="{75AA3505-5038-AA82-6036-BB3D3CA5E21E}"/>
              </a:ext>
            </a:extLst>
          </p:cNvPr>
          <p:cNvSpPr/>
          <p:nvPr/>
        </p:nvSpPr>
        <p:spPr>
          <a:xfrm>
            <a:off x="6168008" y="5546576"/>
            <a:ext cx="2448272" cy="198760"/>
          </a:xfrm>
          <a:prstGeom prst="roundRect">
            <a:avLst>
              <a:gd name="adj" fmla="val 15295"/>
            </a:avLst>
          </a:prstGeom>
          <a:solidFill>
            <a:schemeClr val="tx2">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nchorCtr="0"/>
          <a:lstStyle/>
          <a:p>
            <a:pPr algn="ctr"/>
            <a:r>
              <a:rPr lang="en-GB" sz="850" b="1" noProof="0" dirty="0">
                <a:solidFill>
                  <a:schemeClr val="tx1"/>
                </a:solidFill>
                <a:latin typeface="Arial" panose="020B0604020202020204" pitchFamily="34" charset="0"/>
                <a:cs typeface="Arial" panose="020B0604020202020204" pitchFamily="34" charset="0"/>
              </a:rPr>
              <a:t>A775_G776insYVMA (6.6%)</a:t>
            </a:r>
          </a:p>
        </p:txBody>
      </p:sp>
      <p:sp>
        <p:nvSpPr>
          <p:cNvPr id="37" name="TextBox 36">
            <a:extLst>
              <a:ext uri="{FF2B5EF4-FFF2-40B4-BE49-F238E27FC236}">
                <a16:creationId xmlns:a16="http://schemas.microsoft.com/office/drawing/2014/main" id="{DB3E3415-9921-8A0A-9CF5-3C393C6A483D}"/>
              </a:ext>
            </a:extLst>
          </p:cNvPr>
          <p:cNvSpPr txBox="1"/>
          <p:nvPr/>
        </p:nvSpPr>
        <p:spPr>
          <a:xfrm>
            <a:off x="5591944" y="5575548"/>
            <a:ext cx="540000" cy="138499"/>
          </a:xfrm>
          <a:prstGeom prst="rect">
            <a:avLst/>
          </a:prstGeom>
          <a:noFill/>
        </p:spPr>
        <p:txBody>
          <a:bodyPr wrap="square" lIns="0" tIns="0" rIns="0" bIns="0" rtlCol="0">
            <a:spAutoFit/>
          </a:bodyPr>
          <a:lstStyle/>
          <a:p>
            <a:pPr algn="ctr"/>
            <a:r>
              <a:rPr lang="en-GB" sz="900" b="1" noProof="0" dirty="0">
                <a:latin typeface="Arial" panose="020B0604020202020204" pitchFamily="34" charset="0"/>
                <a:cs typeface="Arial" panose="020B0604020202020204" pitchFamily="34" charset="0"/>
              </a:rPr>
              <a:t>2</a:t>
            </a:r>
          </a:p>
        </p:txBody>
      </p:sp>
      <p:sp>
        <p:nvSpPr>
          <p:cNvPr id="38" name="TextBox 37">
            <a:extLst>
              <a:ext uri="{FF2B5EF4-FFF2-40B4-BE49-F238E27FC236}">
                <a16:creationId xmlns:a16="http://schemas.microsoft.com/office/drawing/2014/main" id="{E5D75075-6263-AEF5-697F-9F474821C1DF}"/>
              </a:ext>
            </a:extLst>
          </p:cNvPr>
          <p:cNvSpPr txBox="1"/>
          <p:nvPr/>
        </p:nvSpPr>
        <p:spPr>
          <a:xfrm>
            <a:off x="5591944" y="5350123"/>
            <a:ext cx="540000" cy="138499"/>
          </a:xfrm>
          <a:prstGeom prst="rect">
            <a:avLst/>
          </a:prstGeom>
          <a:noFill/>
        </p:spPr>
        <p:txBody>
          <a:bodyPr wrap="square" lIns="0" tIns="0" rIns="0" bIns="0" rtlCol="0">
            <a:spAutoFit/>
          </a:bodyPr>
          <a:lstStyle/>
          <a:p>
            <a:pPr algn="ctr"/>
            <a:r>
              <a:rPr lang="en-GB" sz="900" b="1" noProof="0" dirty="0">
                <a:latin typeface="Arial" panose="020B0604020202020204" pitchFamily="34" charset="0"/>
                <a:cs typeface="Arial" panose="020B0604020202020204" pitchFamily="34" charset="0"/>
              </a:rPr>
              <a:t>4</a:t>
            </a:r>
          </a:p>
        </p:txBody>
      </p:sp>
      <p:sp>
        <p:nvSpPr>
          <p:cNvPr id="39" name="TextBox 38">
            <a:extLst>
              <a:ext uri="{FF2B5EF4-FFF2-40B4-BE49-F238E27FC236}">
                <a16:creationId xmlns:a16="http://schemas.microsoft.com/office/drawing/2014/main" id="{2E77D91E-DA61-2DC9-665F-B1946657F2CF}"/>
              </a:ext>
            </a:extLst>
          </p:cNvPr>
          <p:cNvSpPr txBox="1"/>
          <p:nvPr/>
        </p:nvSpPr>
        <p:spPr>
          <a:xfrm>
            <a:off x="5591944" y="5153273"/>
            <a:ext cx="540000" cy="138499"/>
          </a:xfrm>
          <a:prstGeom prst="rect">
            <a:avLst/>
          </a:prstGeom>
          <a:noFill/>
        </p:spPr>
        <p:txBody>
          <a:bodyPr wrap="square" lIns="0" tIns="0" rIns="0" bIns="0" rtlCol="0">
            <a:spAutoFit/>
          </a:bodyPr>
          <a:lstStyle/>
          <a:p>
            <a:pPr algn="ctr"/>
            <a:r>
              <a:rPr lang="en-GB" sz="900" b="1" noProof="0" dirty="0">
                <a:latin typeface="Arial" panose="020B0604020202020204" pitchFamily="34" charset="0"/>
                <a:cs typeface="Arial" panose="020B0604020202020204" pitchFamily="34" charset="0"/>
              </a:rPr>
              <a:t>1</a:t>
            </a:r>
          </a:p>
        </p:txBody>
      </p:sp>
      <p:sp>
        <p:nvSpPr>
          <p:cNvPr id="40" name="TextBox 39">
            <a:extLst>
              <a:ext uri="{FF2B5EF4-FFF2-40B4-BE49-F238E27FC236}">
                <a16:creationId xmlns:a16="http://schemas.microsoft.com/office/drawing/2014/main" id="{1613D1CD-204C-DDD4-A3EA-9F4ACF17E097}"/>
              </a:ext>
            </a:extLst>
          </p:cNvPr>
          <p:cNvSpPr txBox="1"/>
          <p:nvPr/>
        </p:nvSpPr>
        <p:spPr>
          <a:xfrm>
            <a:off x="5591944" y="4934198"/>
            <a:ext cx="540000" cy="138499"/>
          </a:xfrm>
          <a:prstGeom prst="rect">
            <a:avLst/>
          </a:prstGeom>
          <a:noFill/>
        </p:spPr>
        <p:txBody>
          <a:bodyPr wrap="square" lIns="0" tIns="0" rIns="0" bIns="0" rtlCol="0">
            <a:spAutoFit/>
          </a:bodyPr>
          <a:lstStyle/>
          <a:p>
            <a:pPr algn="ctr"/>
            <a:r>
              <a:rPr lang="en-GB" sz="900" b="1" noProof="0" dirty="0">
                <a:latin typeface="Arial" panose="020B0604020202020204" pitchFamily="34" charset="0"/>
                <a:cs typeface="Arial" panose="020B0604020202020204" pitchFamily="34" charset="0"/>
              </a:rPr>
              <a:t>1</a:t>
            </a:r>
          </a:p>
        </p:txBody>
      </p:sp>
      <p:sp>
        <p:nvSpPr>
          <p:cNvPr id="41" name="TextBox 40">
            <a:extLst>
              <a:ext uri="{FF2B5EF4-FFF2-40B4-BE49-F238E27FC236}">
                <a16:creationId xmlns:a16="http://schemas.microsoft.com/office/drawing/2014/main" id="{8178FA99-E791-DC79-C63C-EB27F9323962}"/>
              </a:ext>
            </a:extLst>
          </p:cNvPr>
          <p:cNvSpPr txBox="1"/>
          <p:nvPr/>
        </p:nvSpPr>
        <p:spPr>
          <a:xfrm>
            <a:off x="5591944" y="4711948"/>
            <a:ext cx="540000" cy="138499"/>
          </a:xfrm>
          <a:prstGeom prst="rect">
            <a:avLst/>
          </a:prstGeom>
          <a:noFill/>
        </p:spPr>
        <p:txBody>
          <a:bodyPr wrap="square" lIns="0" tIns="0" rIns="0" bIns="0" rtlCol="0">
            <a:spAutoFit/>
          </a:bodyPr>
          <a:lstStyle/>
          <a:p>
            <a:pPr algn="ctr"/>
            <a:r>
              <a:rPr lang="en-GB" sz="900" b="1" noProof="0" dirty="0">
                <a:latin typeface="Arial" panose="020B0604020202020204" pitchFamily="34" charset="0"/>
                <a:cs typeface="Arial" panose="020B0604020202020204" pitchFamily="34" charset="0"/>
              </a:rPr>
              <a:t>2</a:t>
            </a:r>
          </a:p>
        </p:txBody>
      </p:sp>
      <p:sp>
        <p:nvSpPr>
          <p:cNvPr id="42" name="TextBox 41">
            <a:extLst>
              <a:ext uri="{FF2B5EF4-FFF2-40B4-BE49-F238E27FC236}">
                <a16:creationId xmlns:a16="http://schemas.microsoft.com/office/drawing/2014/main" id="{501CC2E8-C461-8B45-58A6-152CD06012FD}"/>
              </a:ext>
            </a:extLst>
          </p:cNvPr>
          <p:cNvSpPr txBox="1"/>
          <p:nvPr/>
        </p:nvSpPr>
        <p:spPr>
          <a:xfrm>
            <a:off x="5591944" y="4489698"/>
            <a:ext cx="540000" cy="138499"/>
          </a:xfrm>
          <a:prstGeom prst="rect">
            <a:avLst/>
          </a:prstGeom>
          <a:noFill/>
        </p:spPr>
        <p:txBody>
          <a:bodyPr wrap="square" lIns="0" tIns="0" rIns="0" bIns="0" rtlCol="0">
            <a:spAutoFit/>
          </a:bodyPr>
          <a:lstStyle/>
          <a:p>
            <a:pPr algn="ctr"/>
            <a:r>
              <a:rPr lang="en-GB" sz="900" b="1" noProof="0" dirty="0">
                <a:latin typeface="Arial" panose="020B0604020202020204" pitchFamily="34" charset="0"/>
                <a:cs typeface="Arial" panose="020B0604020202020204" pitchFamily="34" charset="0"/>
              </a:rPr>
              <a:t>4</a:t>
            </a:r>
          </a:p>
        </p:txBody>
      </p:sp>
      <p:sp>
        <p:nvSpPr>
          <p:cNvPr id="43" name="TextBox 42">
            <a:extLst>
              <a:ext uri="{FF2B5EF4-FFF2-40B4-BE49-F238E27FC236}">
                <a16:creationId xmlns:a16="http://schemas.microsoft.com/office/drawing/2014/main" id="{D974FCF2-64B7-FABA-33DC-B5DF8D840EF0}"/>
              </a:ext>
            </a:extLst>
          </p:cNvPr>
          <p:cNvSpPr txBox="1"/>
          <p:nvPr/>
        </p:nvSpPr>
        <p:spPr>
          <a:xfrm>
            <a:off x="5591944" y="4283323"/>
            <a:ext cx="540000" cy="138499"/>
          </a:xfrm>
          <a:prstGeom prst="rect">
            <a:avLst/>
          </a:prstGeom>
          <a:noFill/>
        </p:spPr>
        <p:txBody>
          <a:bodyPr wrap="square" lIns="0" tIns="0" rIns="0" bIns="0" rtlCol="0">
            <a:spAutoFit/>
          </a:bodyPr>
          <a:lstStyle/>
          <a:p>
            <a:pPr algn="ctr"/>
            <a:r>
              <a:rPr lang="en-GB" sz="900" b="1" noProof="0" dirty="0">
                <a:latin typeface="Arial" panose="020B0604020202020204" pitchFamily="34" charset="0"/>
                <a:cs typeface="Arial" panose="020B0604020202020204" pitchFamily="34" charset="0"/>
              </a:rPr>
              <a:t>5</a:t>
            </a:r>
          </a:p>
        </p:txBody>
      </p:sp>
      <p:sp>
        <p:nvSpPr>
          <p:cNvPr id="45" name="TextBox 44">
            <a:extLst>
              <a:ext uri="{FF2B5EF4-FFF2-40B4-BE49-F238E27FC236}">
                <a16:creationId xmlns:a16="http://schemas.microsoft.com/office/drawing/2014/main" id="{33EF60CC-98E3-09EE-E5B0-2C5353A7AFA0}"/>
              </a:ext>
            </a:extLst>
          </p:cNvPr>
          <p:cNvSpPr txBox="1"/>
          <p:nvPr/>
        </p:nvSpPr>
        <p:spPr>
          <a:xfrm>
            <a:off x="9624392" y="5877272"/>
            <a:ext cx="976633" cy="153888"/>
          </a:xfrm>
          <a:prstGeom prst="rect">
            <a:avLst/>
          </a:prstGeom>
          <a:noFill/>
        </p:spPr>
        <p:txBody>
          <a:bodyPr wrap="square" lIns="0" tIns="0" rIns="0" bIns="0" rtlCol="0">
            <a:spAutoFit/>
          </a:bodyPr>
          <a:lstStyle/>
          <a:p>
            <a:pPr algn="ctr"/>
            <a:r>
              <a:rPr lang="en-GB" sz="1000" b="1" noProof="0" dirty="0">
                <a:latin typeface="Arial" panose="020B0604020202020204" pitchFamily="34" charset="0"/>
                <a:cs typeface="Arial" panose="020B0604020202020204" pitchFamily="34" charset="0"/>
              </a:rPr>
              <a:t>PD</a:t>
            </a:r>
            <a:endParaRPr lang="en-GB" sz="1000" noProof="0" dirty="0">
              <a:latin typeface="Arial" panose="020B0604020202020204" pitchFamily="34" charset="0"/>
              <a:cs typeface="Arial" panose="020B0604020202020204" pitchFamily="34" charset="0"/>
            </a:endParaRPr>
          </a:p>
        </p:txBody>
      </p:sp>
      <p:sp>
        <p:nvSpPr>
          <p:cNvPr id="46" name="Rounded Rectangle 45">
            <a:extLst>
              <a:ext uri="{FF2B5EF4-FFF2-40B4-BE49-F238E27FC236}">
                <a16:creationId xmlns:a16="http://schemas.microsoft.com/office/drawing/2014/main" id="{FBDA8ED8-FA59-23F6-E0DC-527A11CF331D}"/>
              </a:ext>
            </a:extLst>
          </p:cNvPr>
          <p:cNvSpPr/>
          <p:nvPr/>
        </p:nvSpPr>
        <p:spPr>
          <a:xfrm>
            <a:off x="8889330" y="4005064"/>
            <a:ext cx="2448272" cy="198760"/>
          </a:xfrm>
          <a:prstGeom prst="roundRect">
            <a:avLst>
              <a:gd name="adj" fmla="val 15295"/>
            </a:avLst>
          </a:prstGeom>
          <a:solidFill>
            <a:schemeClr val="tx2">
              <a:lumMod val="40000"/>
              <a:lumOff val="60000"/>
            </a:schemeClr>
          </a:solidFill>
          <a:ln w="19050">
            <a:no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nchorCtr="0"/>
          <a:lstStyle/>
          <a:p>
            <a:pPr marL="0" marR="0" lvl="0" indent="0" algn="ctr" defTabSz="457200" rtl="0" eaLnBrk="1" fontAlgn="auto" latinLnBrk="0" hangingPunct="1">
              <a:lnSpc>
                <a:spcPct val="90000"/>
              </a:lnSpc>
              <a:spcBef>
                <a:spcPts val="0"/>
              </a:spcBef>
              <a:buClr>
                <a:srgbClr val="C6573B"/>
              </a:buClr>
              <a:buSzTx/>
              <a:buFontTx/>
              <a:buNone/>
              <a:tabLst/>
              <a:defRPr/>
            </a:pPr>
            <a:r>
              <a:rPr kumimoji="0" lang="en-GB" sz="85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G776V (21.2%)</a:t>
            </a:r>
            <a:endParaRPr kumimoji="0" lang="en-GB" sz="85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7" name="Rounded Rectangle 46">
            <a:extLst>
              <a:ext uri="{FF2B5EF4-FFF2-40B4-BE49-F238E27FC236}">
                <a16:creationId xmlns:a16="http://schemas.microsoft.com/office/drawing/2014/main" id="{E42B00A8-8D5D-CFEF-F0C9-E649AFEFCE38}"/>
              </a:ext>
            </a:extLst>
          </p:cNvPr>
          <p:cNvSpPr/>
          <p:nvPr/>
        </p:nvSpPr>
        <p:spPr>
          <a:xfrm>
            <a:off x="8889330" y="4445496"/>
            <a:ext cx="2448272" cy="198760"/>
          </a:xfrm>
          <a:prstGeom prst="roundRect">
            <a:avLst>
              <a:gd name="adj" fmla="val 15295"/>
            </a:avLst>
          </a:prstGeom>
          <a:solidFill>
            <a:schemeClr val="tx2"/>
          </a:solidFill>
          <a:ln w="19050">
            <a:no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nchorCtr="0"/>
          <a:lstStyle/>
          <a:p>
            <a:pPr algn="ctr"/>
            <a:r>
              <a:rPr lang="en-GB" sz="850" b="1" noProof="0" dirty="0">
                <a:solidFill>
                  <a:schemeClr val="bg1"/>
                </a:solidFill>
                <a:latin typeface="Arial" panose="020B0604020202020204" pitchFamily="34" charset="0"/>
                <a:cs typeface="Arial" panose="020B0604020202020204" pitchFamily="34" charset="0"/>
              </a:rPr>
              <a:t>G776delinsVC (52.0%) </a:t>
            </a:r>
            <a:r>
              <a:rPr lang="en-GB" sz="850" b="1" noProof="0" dirty="0">
                <a:solidFill>
                  <a:srgbClr val="FF0000"/>
                </a:solidFill>
                <a:latin typeface="Arial" panose="020B0604020202020204" pitchFamily="34" charset="0"/>
                <a:cs typeface="Arial" panose="020B0604020202020204" pitchFamily="34" charset="0"/>
              </a:rPr>
              <a:t>+ S783C (27.9%)</a:t>
            </a:r>
          </a:p>
        </p:txBody>
      </p:sp>
      <p:sp>
        <p:nvSpPr>
          <p:cNvPr id="48" name="Rounded Rectangle 47">
            <a:extLst>
              <a:ext uri="{FF2B5EF4-FFF2-40B4-BE49-F238E27FC236}">
                <a16:creationId xmlns:a16="http://schemas.microsoft.com/office/drawing/2014/main" id="{554C0A22-F3CA-E9B2-5A88-6A99C772F933}"/>
              </a:ext>
            </a:extLst>
          </p:cNvPr>
          <p:cNvSpPr/>
          <p:nvPr/>
        </p:nvSpPr>
        <p:spPr>
          <a:xfrm>
            <a:off x="8889330" y="4225280"/>
            <a:ext cx="2448272" cy="198760"/>
          </a:xfrm>
          <a:prstGeom prst="roundRect">
            <a:avLst>
              <a:gd name="adj" fmla="val 15295"/>
            </a:avLst>
          </a:prstGeom>
          <a:solidFill>
            <a:schemeClr val="tx2">
              <a:lumMod val="60000"/>
              <a:lumOff val="40000"/>
            </a:schemeClr>
          </a:solidFill>
          <a:ln w="19050">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chorCtr="0"/>
          <a:lstStyle/>
          <a:p>
            <a:pPr algn="ctr"/>
            <a:r>
              <a:rPr lang="en-GB" sz="850" b="1" noProof="0" dirty="0">
                <a:solidFill>
                  <a:schemeClr val="tx1"/>
                </a:solidFill>
                <a:latin typeface="Arial" panose="020B0604020202020204" pitchFamily="34" charset="0"/>
                <a:cs typeface="Arial" panose="020B0604020202020204" pitchFamily="34" charset="0"/>
              </a:rPr>
              <a:t>A775_G776insYVMA (46.7%) </a:t>
            </a:r>
            <a:r>
              <a:rPr lang="en-GB" sz="850" b="1" noProof="0" dirty="0">
                <a:solidFill>
                  <a:srgbClr val="C00000"/>
                </a:solidFill>
                <a:latin typeface="Arial" panose="020B0604020202020204" pitchFamily="34" charset="0"/>
                <a:cs typeface="Arial" panose="020B0604020202020204" pitchFamily="34" charset="0"/>
              </a:rPr>
              <a:t>+ T862A (39.2%)</a:t>
            </a:r>
          </a:p>
        </p:txBody>
      </p:sp>
      <p:sp>
        <p:nvSpPr>
          <p:cNvPr id="49" name="Rounded Rectangle 48">
            <a:extLst>
              <a:ext uri="{FF2B5EF4-FFF2-40B4-BE49-F238E27FC236}">
                <a16:creationId xmlns:a16="http://schemas.microsoft.com/office/drawing/2014/main" id="{3AABC17E-8B46-A614-D9BC-93971739C900}"/>
              </a:ext>
            </a:extLst>
          </p:cNvPr>
          <p:cNvSpPr/>
          <p:nvPr/>
        </p:nvSpPr>
        <p:spPr>
          <a:xfrm>
            <a:off x="8889330" y="4668056"/>
            <a:ext cx="2448272" cy="198760"/>
          </a:xfrm>
          <a:prstGeom prst="roundRect">
            <a:avLst>
              <a:gd name="adj" fmla="val 15295"/>
            </a:avLst>
          </a:prstGeom>
          <a:solidFill>
            <a:schemeClr val="tx2">
              <a:lumMod val="40000"/>
              <a:lumOff val="60000"/>
            </a:schemeClr>
          </a:solidFill>
          <a:ln w="19050">
            <a:no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nchorCtr="0"/>
          <a:lstStyle/>
          <a:p>
            <a:pPr algn="ctr"/>
            <a:r>
              <a:rPr lang="en-GB" sz="850" b="1" noProof="0" dirty="0">
                <a:solidFill>
                  <a:schemeClr val="tx1"/>
                </a:solidFill>
                <a:latin typeface="Arial" panose="020B0604020202020204" pitchFamily="34" charset="0"/>
                <a:cs typeface="Arial" panose="020B0604020202020204" pitchFamily="34" charset="0"/>
              </a:rPr>
              <a:t>A775_G776insYVMA (38.9%)</a:t>
            </a:r>
          </a:p>
        </p:txBody>
      </p:sp>
      <p:sp>
        <p:nvSpPr>
          <p:cNvPr id="50" name="Rounded Rectangle 49">
            <a:extLst>
              <a:ext uri="{FF2B5EF4-FFF2-40B4-BE49-F238E27FC236}">
                <a16:creationId xmlns:a16="http://schemas.microsoft.com/office/drawing/2014/main" id="{7DD0995E-03C8-781F-3477-30BA0A52D073}"/>
              </a:ext>
            </a:extLst>
          </p:cNvPr>
          <p:cNvSpPr/>
          <p:nvPr/>
        </p:nvSpPr>
        <p:spPr>
          <a:xfrm>
            <a:off x="8889330" y="4885928"/>
            <a:ext cx="2448272" cy="198760"/>
          </a:xfrm>
          <a:prstGeom prst="roundRect">
            <a:avLst>
              <a:gd name="adj" fmla="val 15295"/>
            </a:avLst>
          </a:prstGeom>
          <a:solidFill>
            <a:schemeClr val="tx2">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nchorCtr="0"/>
          <a:lstStyle/>
          <a:p>
            <a:pPr algn="ctr"/>
            <a:r>
              <a:rPr lang="en-GB" sz="850" b="1" noProof="0" dirty="0">
                <a:solidFill>
                  <a:schemeClr val="bg1"/>
                </a:solidFill>
                <a:latin typeface="Arial" panose="020B0604020202020204" pitchFamily="34" charset="0"/>
                <a:cs typeface="Arial" panose="020B0604020202020204" pitchFamily="34" charset="0"/>
              </a:rPr>
              <a:t>D769Y (70.8%) + V777L (72.4%)</a:t>
            </a:r>
          </a:p>
        </p:txBody>
      </p:sp>
      <p:sp>
        <p:nvSpPr>
          <p:cNvPr id="51" name="Rounded Rectangle 50">
            <a:extLst>
              <a:ext uri="{FF2B5EF4-FFF2-40B4-BE49-F238E27FC236}">
                <a16:creationId xmlns:a16="http://schemas.microsoft.com/office/drawing/2014/main" id="{DA75FA7E-477B-9B49-6A66-C8A7505B1C9A}"/>
              </a:ext>
            </a:extLst>
          </p:cNvPr>
          <p:cNvSpPr/>
          <p:nvPr/>
        </p:nvSpPr>
        <p:spPr>
          <a:xfrm>
            <a:off x="8889330" y="5106144"/>
            <a:ext cx="2448272" cy="198760"/>
          </a:xfrm>
          <a:prstGeom prst="roundRect">
            <a:avLst>
              <a:gd name="adj" fmla="val 15295"/>
            </a:avLst>
          </a:prstGeom>
          <a:solidFill>
            <a:schemeClr val="accent6">
              <a:lumMod val="40000"/>
              <a:lumOff val="60000"/>
            </a:schemeClr>
          </a:solidFill>
          <a:ln w="19050">
            <a:no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nchorCtr="0"/>
          <a:lstStyle/>
          <a:p>
            <a:pPr algn="ctr"/>
            <a:r>
              <a:rPr lang="en-GB" sz="850" b="1" noProof="0" dirty="0">
                <a:solidFill>
                  <a:schemeClr val="tx1"/>
                </a:solidFill>
                <a:latin typeface="Arial" panose="020B0604020202020204" pitchFamily="34" charset="0"/>
                <a:cs typeface="Arial" panose="020B0604020202020204" pitchFamily="34" charset="0"/>
              </a:rPr>
              <a:t>Not detected</a:t>
            </a:r>
          </a:p>
        </p:txBody>
      </p:sp>
      <p:sp>
        <p:nvSpPr>
          <p:cNvPr id="52" name="Rounded Rectangle 51">
            <a:extLst>
              <a:ext uri="{FF2B5EF4-FFF2-40B4-BE49-F238E27FC236}">
                <a16:creationId xmlns:a16="http://schemas.microsoft.com/office/drawing/2014/main" id="{F927DAB1-6251-9C9A-41AC-AD53A9EF5F2D}"/>
              </a:ext>
            </a:extLst>
          </p:cNvPr>
          <p:cNvSpPr/>
          <p:nvPr/>
        </p:nvSpPr>
        <p:spPr>
          <a:xfrm>
            <a:off x="8889330" y="5326360"/>
            <a:ext cx="2448272" cy="198760"/>
          </a:xfrm>
          <a:prstGeom prst="roundRect">
            <a:avLst>
              <a:gd name="adj" fmla="val 15295"/>
            </a:avLst>
          </a:prstGeom>
          <a:solidFill>
            <a:schemeClr val="accent6">
              <a:lumMod val="40000"/>
              <a:lumOff val="60000"/>
            </a:schemeClr>
          </a:solidFill>
          <a:ln w="19050">
            <a:no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nchorCtr="0"/>
          <a:lstStyle/>
          <a:p>
            <a:pPr algn="ctr"/>
            <a:r>
              <a:rPr lang="en-GB" sz="850" b="1" noProof="0" dirty="0">
                <a:solidFill>
                  <a:schemeClr val="tx1"/>
                </a:solidFill>
                <a:latin typeface="Arial" panose="020B0604020202020204" pitchFamily="34" charset="0"/>
                <a:cs typeface="Arial" panose="020B0604020202020204" pitchFamily="34" charset="0"/>
              </a:rPr>
              <a:t>Not detected</a:t>
            </a:r>
          </a:p>
        </p:txBody>
      </p:sp>
      <p:sp>
        <p:nvSpPr>
          <p:cNvPr id="53" name="Rounded Rectangle 52">
            <a:extLst>
              <a:ext uri="{FF2B5EF4-FFF2-40B4-BE49-F238E27FC236}">
                <a16:creationId xmlns:a16="http://schemas.microsoft.com/office/drawing/2014/main" id="{F7BDD453-2DB4-8D77-DED2-2EEEC619254A}"/>
              </a:ext>
            </a:extLst>
          </p:cNvPr>
          <p:cNvSpPr/>
          <p:nvPr/>
        </p:nvSpPr>
        <p:spPr>
          <a:xfrm>
            <a:off x="8889330" y="5546576"/>
            <a:ext cx="2448272" cy="198760"/>
          </a:xfrm>
          <a:prstGeom prst="roundRect">
            <a:avLst>
              <a:gd name="adj" fmla="val 15295"/>
            </a:avLst>
          </a:prstGeom>
          <a:solidFill>
            <a:schemeClr val="accent6">
              <a:lumMod val="40000"/>
              <a:lumOff val="60000"/>
            </a:schemeClr>
          </a:solidFill>
          <a:ln w="19050">
            <a:no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nchorCtr="0"/>
          <a:lstStyle/>
          <a:p>
            <a:pPr algn="ctr"/>
            <a:r>
              <a:rPr lang="en-GB" sz="850" b="1" noProof="0" dirty="0">
                <a:solidFill>
                  <a:schemeClr val="tx1"/>
                </a:solidFill>
                <a:latin typeface="Arial" panose="020B0604020202020204" pitchFamily="34" charset="0"/>
                <a:cs typeface="Arial" panose="020B0604020202020204" pitchFamily="34" charset="0"/>
              </a:rPr>
              <a:t>Not detected</a:t>
            </a:r>
          </a:p>
        </p:txBody>
      </p:sp>
      <p:sp>
        <p:nvSpPr>
          <p:cNvPr id="54" name="Right Arrow 53">
            <a:extLst>
              <a:ext uri="{FF2B5EF4-FFF2-40B4-BE49-F238E27FC236}">
                <a16:creationId xmlns:a16="http://schemas.microsoft.com/office/drawing/2014/main" id="{7159E57C-7625-422D-D9FE-F11885E85066}"/>
              </a:ext>
            </a:extLst>
          </p:cNvPr>
          <p:cNvSpPr/>
          <p:nvPr/>
        </p:nvSpPr>
        <p:spPr>
          <a:xfrm>
            <a:off x="8657015" y="4265253"/>
            <a:ext cx="191580" cy="118815"/>
          </a:xfrm>
          <a:prstGeom prst="rightArrow">
            <a:avLst/>
          </a:prstGeom>
          <a:solidFill>
            <a:schemeClr val="tx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5" name="Right Arrow 54">
            <a:extLst>
              <a:ext uri="{FF2B5EF4-FFF2-40B4-BE49-F238E27FC236}">
                <a16:creationId xmlns:a16="http://schemas.microsoft.com/office/drawing/2014/main" id="{72B394DC-BC22-09D9-59BE-765E264BF2F4}"/>
              </a:ext>
            </a:extLst>
          </p:cNvPr>
          <p:cNvSpPr/>
          <p:nvPr/>
        </p:nvSpPr>
        <p:spPr>
          <a:xfrm>
            <a:off x="8657015" y="4485469"/>
            <a:ext cx="191580" cy="118815"/>
          </a:xfrm>
          <a:prstGeom prst="rightArrow">
            <a:avLst/>
          </a:prstGeom>
          <a:solidFill>
            <a:schemeClr val="tx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6" name="Equals 55">
            <a:extLst>
              <a:ext uri="{FF2B5EF4-FFF2-40B4-BE49-F238E27FC236}">
                <a16:creationId xmlns:a16="http://schemas.microsoft.com/office/drawing/2014/main" id="{E8B2B8F2-2D6C-DAD9-9CAB-983A55CF38CA}"/>
              </a:ext>
            </a:extLst>
          </p:cNvPr>
          <p:cNvSpPr/>
          <p:nvPr/>
        </p:nvSpPr>
        <p:spPr>
          <a:xfrm>
            <a:off x="8672115" y="4695428"/>
            <a:ext cx="161379" cy="144016"/>
          </a:xfrm>
          <a:prstGeom prst="mathEqual">
            <a:avLst/>
          </a:prstGeom>
          <a:solidFill>
            <a:schemeClr val="tx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solidFill>
                <a:schemeClr val="tx1"/>
              </a:solidFill>
            </a:endParaRPr>
          </a:p>
        </p:txBody>
      </p:sp>
      <p:sp>
        <p:nvSpPr>
          <p:cNvPr id="60" name="Equals 59">
            <a:extLst>
              <a:ext uri="{FF2B5EF4-FFF2-40B4-BE49-F238E27FC236}">
                <a16:creationId xmlns:a16="http://schemas.microsoft.com/office/drawing/2014/main" id="{C854EB53-46F4-F5C3-228C-81001428FE21}"/>
              </a:ext>
            </a:extLst>
          </p:cNvPr>
          <p:cNvSpPr/>
          <p:nvPr/>
        </p:nvSpPr>
        <p:spPr>
          <a:xfrm>
            <a:off x="8672115" y="4913300"/>
            <a:ext cx="161379" cy="144016"/>
          </a:xfrm>
          <a:prstGeom prst="mathEqual">
            <a:avLst/>
          </a:prstGeom>
          <a:solidFill>
            <a:schemeClr val="tx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solidFill>
                <a:schemeClr val="tx1"/>
              </a:solidFill>
            </a:endParaRPr>
          </a:p>
        </p:txBody>
      </p:sp>
      <p:sp>
        <p:nvSpPr>
          <p:cNvPr id="63" name="Multiply 62">
            <a:extLst>
              <a:ext uri="{FF2B5EF4-FFF2-40B4-BE49-F238E27FC236}">
                <a16:creationId xmlns:a16="http://schemas.microsoft.com/office/drawing/2014/main" id="{F38D3564-CBF5-D22C-1013-1C03854CCD23}"/>
              </a:ext>
            </a:extLst>
          </p:cNvPr>
          <p:cNvSpPr/>
          <p:nvPr/>
        </p:nvSpPr>
        <p:spPr>
          <a:xfrm>
            <a:off x="8668779" y="5341714"/>
            <a:ext cx="168052" cy="168052"/>
          </a:xfrm>
          <a:prstGeom prst="mathMultiply">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solidFill>
                <a:srgbClr val="A64046"/>
              </a:solidFill>
            </a:endParaRPr>
          </a:p>
        </p:txBody>
      </p:sp>
      <p:sp>
        <p:nvSpPr>
          <p:cNvPr id="64" name="Multiply 63">
            <a:extLst>
              <a:ext uri="{FF2B5EF4-FFF2-40B4-BE49-F238E27FC236}">
                <a16:creationId xmlns:a16="http://schemas.microsoft.com/office/drawing/2014/main" id="{EBBDFEFF-9948-4621-1801-2F9B498DC6BA}"/>
              </a:ext>
            </a:extLst>
          </p:cNvPr>
          <p:cNvSpPr/>
          <p:nvPr/>
        </p:nvSpPr>
        <p:spPr>
          <a:xfrm>
            <a:off x="8668779" y="5121498"/>
            <a:ext cx="168052" cy="168052"/>
          </a:xfrm>
          <a:prstGeom prst="mathMultiply">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solidFill>
                <a:srgbClr val="A64046"/>
              </a:solidFill>
            </a:endParaRPr>
          </a:p>
        </p:txBody>
      </p:sp>
      <p:sp>
        <p:nvSpPr>
          <p:cNvPr id="65" name="Multiply 64">
            <a:extLst>
              <a:ext uri="{FF2B5EF4-FFF2-40B4-BE49-F238E27FC236}">
                <a16:creationId xmlns:a16="http://schemas.microsoft.com/office/drawing/2014/main" id="{78AF0F87-3F37-4E2A-F326-0288D9066725}"/>
              </a:ext>
            </a:extLst>
          </p:cNvPr>
          <p:cNvSpPr/>
          <p:nvPr/>
        </p:nvSpPr>
        <p:spPr>
          <a:xfrm>
            <a:off x="8668779" y="5561930"/>
            <a:ext cx="168052" cy="168052"/>
          </a:xfrm>
          <a:prstGeom prst="mathMultiply">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solidFill>
                <a:srgbClr val="A64046"/>
              </a:solidFill>
            </a:endParaRPr>
          </a:p>
        </p:txBody>
      </p:sp>
      <p:sp>
        <p:nvSpPr>
          <p:cNvPr id="67" name="TextBox 66">
            <a:extLst>
              <a:ext uri="{FF2B5EF4-FFF2-40B4-BE49-F238E27FC236}">
                <a16:creationId xmlns:a16="http://schemas.microsoft.com/office/drawing/2014/main" id="{E265EB71-76D1-6F62-7109-F1E933BCC88A}"/>
              </a:ext>
            </a:extLst>
          </p:cNvPr>
          <p:cNvSpPr txBox="1"/>
          <p:nvPr/>
        </p:nvSpPr>
        <p:spPr>
          <a:xfrm>
            <a:off x="11366450" y="5006553"/>
            <a:ext cx="490190" cy="138499"/>
          </a:xfrm>
          <a:prstGeom prst="rect">
            <a:avLst/>
          </a:prstGeom>
          <a:noFill/>
        </p:spPr>
        <p:txBody>
          <a:bodyPr wrap="square" lIns="0" tIns="0" rIns="0" bIns="0" rtlCol="0">
            <a:spAutoFit/>
          </a:bodyPr>
          <a:lstStyle/>
          <a:p>
            <a:pPr algn="ctr"/>
            <a:r>
              <a:rPr lang="en-GB" sz="900" b="1" noProof="0" dirty="0">
                <a:latin typeface="Arial" panose="020B0604020202020204" pitchFamily="34" charset="0"/>
                <a:cs typeface="Arial" panose="020B0604020202020204" pitchFamily="34" charset="0"/>
              </a:rPr>
              <a:t>VAF (%)</a:t>
            </a:r>
            <a:endParaRPr lang="en-GB" sz="900" noProof="0" dirty="0">
              <a:latin typeface="Arial" panose="020B0604020202020204" pitchFamily="34" charset="0"/>
              <a:cs typeface="Arial" panose="020B0604020202020204" pitchFamily="34" charset="0"/>
            </a:endParaRPr>
          </a:p>
        </p:txBody>
      </p:sp>
      <p:sp>
        <p:nvSpPr>
          <p:cNvPr id="68" name="Rounded Rectangle 67">
            <a:extLst>
              <a:ext uri="{FF2B5EF4-FFF2-40B4-BE49-F238E27FC236}">
                <a16:creationId xmlns:a16="http://schemas.microsoft.com/office/drawing/2014/main" id="{7BA12865-606A-4966-8ECE-5801BB60C452}"/>
              </a:ext>
            </a:extLst>
          </p:cNvPr>
          <p:cNvSpPr/>
          <p:nvPr/>
        </p:nvSpPr>
        <p:spPr>
          <a:xfrm>
            <a:off x="11400606" y="5157192"/>
            <a:ext cx="144016" cy="576064"/>
          </a:xfrm>
          <a:prstGeom prst="roundRect">
            <a:avLst/>
          </a:prstGeom>
          <a:gradFill flip="none" rotWithShape="1">
            <a:gsLst>
              <a:gs pos="30976">
                <a:schemeClr val="tx2">
                  <a:lumMod val="40000"/>
                  <a:lumOff val="60000"/>
                </a:schemeClr>
              </a:gs>
              <a:gs pos="64000">
                <a:schemeClr val="tx2"/>
              </a:gs>
              <a:gs pos="0">
                <a:schemeClr val="tx2">
                  <a:lumMod val="20000"/>
                  <a:lumOff val="80000"/>
                </a:schemeClr>
              </a:gs>
              <a:gs pos="100000">
                <a:schemeClr val="tx2">
                  <a:lumMod val="50000"/>
                </a:schemeClr>
              </a:gs>
            </a:gsLst>
            <a:lin ang="162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1" name="TextBox 70">
            <a:extLst>
              <a:ext uri="{FF2B5EF4-FFF2-40B4-BE49-F238E27FC236}">
                <a16:creationId xmlns:a16="http://schemas.microsoft.com/office/drawing/2014/main" id="{5D5313DB-2595-7D78-57D8-BF1EF611F94D}"/>
              </a:ext>
            </a:extLst>
          </p:cNvPr>
          <p:cNvSpPr txBox="1"/>
          <p:nvPr/>
        </p:nvSpPr>
        <p:spPr>
          <a:xfrm>
            <a:off x="11568608" y="5145757"/>
            <a:ext cx="490190" cy="138499"/>
          </a:xfrm>
          <a:prstGeom prst="rect">
            <a:avLst/>
          </a:prstGeom>
          <a:noFill/>
        </p:spPr>
        <p:txBody>
          <a:bodyPr wrap="square" lIns="0" tIns="0" rIns="0" bIns="0" rtlCol="0">
            <a:spAutoFit/>
          </a:bodyPr>
          <a:lstStyle/>
          <a:p>
            <a:r>
              <a:rPr lang="en-GB" sz="900" noProof="0" dirty="0">
                <a:latin typeface="Arial" panose="020B0604020202020204" pitchFamily="34" charset="0"/>
                <a:cs typeface="Arial" panose="020B0604020202020204" pitchFamily="34" charset="0"/>
              </a:rPr>
              <a:t>80</a:t>
            </a:r>
          </a:p>
        </p:txBody>
      </p:sp>
      <p:sp>
        <p:nvSpPr>
          <p:cNvPr id="72" name="TextBox 71">
            <a:extLst>
              <a:ext uri="{FF2B5EF4-FFF2-40B4-BE49-F238E27FC236}">
                <a16:creationId xmlns:a16="http://schemas.microsoft.com/office/drawing/2014/main" id="{EDC92D79-30CA-F4F3-3C91-184B5F5CBDFE}"/>
              </a:ext>
            </a:extLst>
          </p:cNvPr>
          <p:cNvSpPr txBox="1"/>
          <p:nvPr/>
        </p:nvSpPr>
        <p:spPr>
          <a:xfrm>
            <a:off x="11568608" y="5602957"/>
            <a:ext cx="490190" cy="138499"/>
          </a:xfrm>
          <a:prstGeom prst="rect">
            <a:avLst/>
          </a:prstGeom>
          <a:noFill/>
        </p:spPr>
        <p:txBody>
          <a:bodyPr wrap="square" lIns="0" tIns="0" rIns="0" bIns="0" rtlCol="0">
            <a:spAutoFit/>
          </a:bodyPr>
          <a:lstStyle/>
          <a:p>
            <a:r>
              <a:rPr lang="en-GB" sz="900" noProof="0" dirty="0">
                <a:latin typeface="Arial" panose="020B0604020202020204" pitchFamily="34" charset="0"/>
                <a:cs typeface="Arial" panose="020B0604020202020204" pitchFamily="34" charset="0"/>
              </a:rPr>
              <a:t>20</a:t>
            </a:r>
          </a:p>
        </p:txBody>
      </p:sp>
      <p:sp>
        <p:nvSpPr>
          <p:cNvPr id="73" name="TextBox 72">
            <a:extLst>
              <a:ext uri="{FF2B5EF4-FFF2-40B4-BE49-F238E27FC236}">
                <a16:creationId xmlns:a16="http://schemas.microsoft.com/office/drawing/2014/main" id="{DB417471-029D-0172-1E33-BA54C7B1983E}"/>
              </a:ext>
            </a:extLst>
          </p:cNvPr>
          <p:cNvSpPr txBox="1"/>
          <p:nvPr/>
        </p:nvSpPr>
        <p:spPr>
          <a:xfrm>
            <a:off x="11568608" y="5437857"/>
            <a:ext cx="490190" cy="138499"/>
          </a:xfrm>
          <a:prstGeom prst="rect">
            <a:avLst/>
          </a:prstGeom>
          <a:noFill/>
        </p:spPr>
        <p:txBody>
          <a:bodyPr wrap="square" lIns="0" tIns="0" rIns="0" bIns="0" rtlCol="0">
            <a:spAutoFit/>
          </a:bodyPr>
          <a:lstStyle/>
          <a:p>
            <a:r>
              <a:rPr lang="en-GB" sz="900" noProof="0" dirty="0">
                <a:latin typeface="Arial" panose="020B0604020202020204" pitchFamily="34" charset="0"/>
                <a:cs typeface="Arial" panose="020B0604020202020204" pitchFamily="34" charset="0"/>
              </a:rPr>
              <a:t>40</a:t>
            </a:r>
          </a:p>
        </p:txBody>
      </p:sp>
      <p:sp>
        <p:nvSpPr>
          <p:cNvPr id="74" name="TextBox 73">
            <a:extLst>
              <a:ext uri="{FF2B5EF4-FFF2-40B4-BE49-F238E27FC236}">
                <a16:creationId xmlns:a16="http://schemas.microsoft.com/office/drawing/2014/main" id="{8E9E6BF7-4D1C-33B5-9D54-79E0CCF69708}"/>
              </a:ext>
            </a:extLst>
          </p:cNvPr>
          <p:cNvSpPr txBox="1"/>
          <p:nvPr/>
        </p:nvSpPr>
        <p:spPr>
          <a:xfrm>
            <a:off x="11568608" y="5294982"/>
            <a:ext cx="490190" cy="138499"/>
          </a:xfrm>
          <a:prstGeom prst="rect">
            <a:avLst/>
          </a:prstGeom>
          <a:noFill/>
        </p:spPr>
        <p:txBody>
          <a:bodyPr wrap="square" lIns="0" tIns="0" rIns="0" bIns="0" rtlCol="0">
            <a:spAutoFit/>
          </a:bodyPr>
          <a:lstStyle/>
          <a:p>
            <a:r>
              <a:rPr lang="en-GB" sz="900" noProof="0" dirty="0">
                <a:latin typeface="Arial" panose="020B0604020202020204" pitchFamily="34" charset="0"/>
                <a:cs typeface="Arial" panose="020B0604020202020204" pitchFamily="34" charset="0"/>
              </a:rPr>
              <a:t>60</a:t>
            </a:r>
          </a:p>
        </p:txBody>
      </p:sp>
      <p:sp>
        <p:nvSpPr>
          <p:cNvPr id="76" name="TextBox 75">
            <a:extLst>
              <a:ext uri="{FF2B5EF4-FFF2-40B4-BE49-F238E27FC236}">
                <a16:creationId xmlns:a16="http://schemas.microsoft.com/office/drawing/2014/main" id="{979D6945-B46D-BF50-7B55-1A496D805870}"/>
              </a:ext>
            </a:extLst>
          </p:cNvPr>
          <p:cNvSpPr txBox="1"/>
          <p:nvPr/>
        </p:nvSpPr>
        <p:spPr>
          <a:xfrm>
            <a:off x="1374951" y="5877272"/>
            <a:ext cx="976633" cy="153888"/>
          </a:xfrm>
          <a:prstGeom prst="rect">
            <a:avLst/>
          </a:prstGeom>
          <a:noFill/>
        </p:spPr>
        <p:txBody>
          <a:bodyPr wrap="square" lIns="0" tIns="0" rIns="0" bIns="0" rtlCol="0">
            <a:spAutoFit/>
          </a:bodyPr>
          <a:lstStyle/>
          <a:p>
            <a:pPr algn="ctr"/>
            <a:r>
              <a:rPr lang="en-GB" sz="1000" b="1" noProof="0" dirty="0">
                <a:latin typeface="Arial" panose="020B0604020202020204" pitchFamily="34" charset="0"/>
                <a:cs typeface="Arial" panose="020B0604020202020204" pitchFamily="34" charset="0"/>
              </a:rPr>
              <a:t>Baseline (n=8)</a:t>
            </a:r>
            <a:endParaRPr lang="en-GB" sz="1000" noProof="0" dirty="0">
              <a:latin typeface="Arial" panose="020B0604020202020204" pitchFamily="34" charset="0"/>
              <a:cs typeface="Arial" panose="020B0604020202020204" pitchFamily="34" charset="0"/>
            </a:endParaRPr>
          </a:p>
        </p:txBody>
      </p:sp>
      <p:sp>
        <p:nvSpPr>
          <p:cNvPr id="77" name="TextBox 76">
            <a:extLst>
              <a:ext uri="{FF2B5EF4-FFF2-40B4-BE49-F238E27FC236}">
                <a16:creationId xmlns:a16="http://schemas.microsoft.com/office/drawing/2014/main" id="{00712C56-ADF2-592C-ED08-572B594B6401}"/>
              </a:ext>
            </a:extLst>
          </p:cNvPr>
          <p:cNvSpPr txBox="1"/>
          <p:nvPr/>
        </p:nvSpPr>
        <p:spPr>
          <a:xfrm>
            <a:off x="1280741" y="5517570"/>
            <a:ext cx="200149" cy="138499"/>
          </a:xfrm>
          <a:prstGeom prst="rect">
            <a:avLst/>
          </a:prstGeom>
          <a:noFill/>
        </p:spPr>
        <p:txBody>
          <a:bodyPr wrap="square" lIns="0" tIns="0" rIns="0" bIns="0" rtlCol="0">
            <a:spAutoFit/>
          </a:bodyPr>
          <a:lstStyle/>
          <a:p>
            <a:pPr algn="ctr"/>
            <a:r>
              <a:rPr lang="en-GB" sz="900" noProof="0" dirty="0">
                <a:latin typeface="Arial" panose="020B0604020202020204" pitchFamily="34" charset="0"/>
                <a:cs typeface="Arial" panose="020B0604020202020204" pitchFamily="34" charset="0"/>
              </a:rPr>
              <a:t>6</a:t>
            </a:r>
          </a:p>
        </p:txBody>
      </p:sp>
      <p:sp>
        <p:nvSpPr>
          <p:cNvPr id="78" name="TextBox 77">
            <a:extLst>
              <a:ext uri="{FF2B5EF4-FFF2-40B4-BE49-F238E27FC236}">
                <a16:creationId xmlns:a16="http://schemas.microsoft.com/office/drawing/2014/main" id="{5904F4A3-E923-3154-B296-D0D49378E2E5}"/>
              </a:ext>
            </a:extLst>
          </p:cNvPr>
          <p:cNvSpPr txBox="1"/>
          <p:nvPr/>
        </p:nvSpPr>
        <p:spPr>
          <a:xfrm>
            <a:off x="1772866" y="5517570"/>
            <a:ext cx="200149" cy="138499"/>
          </a:xfrm>
          <a:prstGeom prst="rect">
            <a:avLst/>
          </a:prstGeom>
          <a:noFill/>
        </p:spPr>
        <p:txBody>
          <a:bodyPr wrap="square" lIns="0" tIns="0" rIns="0" bIns="0" rtlCol="0">
            <a:spAutoFit/>
          </a:bodyPr>
          <a:lstStyle/>
          <a:p>
            <a:pPr algn="ctr"/>
            <a:r>
              <a:rPr lang="en-GB" sz="900" noProof="0" dirty="0">
                <a:latin typeface="Arial" panose="020B0604020202020204" pitchFamily="34" charset="0"/>
                <a:cs typeface="Arial" panose="020B0604020202020204" pitchFamily="34" charset="0"/>
              </a:rPr>
              <a:t>4</a:t>
            </a:r>
          </a:p>
        </p:txBody>
      </p:sp>
      <p:sp>
        <p:nvSpPr>
          <p:cNvPr id="79" name="TextBox 78">
            <a:extLst>
              <a:ext uri="{FF2B5EF4-FFF2-40B4-BE49-F238E27FC236}">
                <a16:creationId xmlns:a16="http://schemas.microsoft.com/office/drawing/2014/main" id="{1CB8A80E-D9B5-DBB5-D530-48C4A1C5CEC8}"/>
              </a:ext>
            </a:extLst>
          </p:cNvPr>
          <p:cNvSpPr txBox="1"/>
          <p:nvPr/>
        </p:nvSpPr>
        <p:spPr>
          <a:xfrm>
            <a:off x="2252291" y="5517570"/>
            <a:ext cx="200149" cy="138499"/>
          </a:xfrm>
          <a:prstGeom prst="rect">
            <a:avLst/>
          </a:prstGeom>
          <a:noFill/>
        </p:spPr>
        <p:txBody>
          <a:bodyPr wrap="square" lIns="0" tIns="0" rIns="0" bIns="0" rtlCol="0">
            <a:spAutoFit/>
          </a:bodyPr>
          <a:lstStyle/>
          <a:p>
            <a:pPr algn="ctr"/>
            <a:r>
              <a:rPr lang="en-GB" sz="900" noProof="0" dirty="0">
                <a:latin typeface="Arial" panose="020B0604020202020204" pitchFamily="34" charset="0"/>
                <a:cs typeface="Arial" panose="020B0604020202020204" pitchFamily="34" charset="0"/>
              </a:rPr>
              <a:t>2</a:t>
            </a:r>
          </a:p>
        </p:txBody>
      </p:sp>
      <p:sp>
        <p:nvSpPr>
          <p:cNvPr id="80" name="TextBox 79">
            <a:extLst>
              <a:ext uri="{FF2B5EF4-FFF2-40B4-BE49-F238E27FC236}">
                <a16:creationId xmlns:a16="http://schemas.microsoft.com/office/drawing/2014/main" id="{F2B6BF94-0498-9CFD-24CC-EA4FD05DC4A1}"/>
              </a:ext>
            </a:extLst>
          </p:cNvPr>
          <p:cNvSpPr txBox="1"/>
          <p:nvPr/>
        </p:nvSpPr>
        <p:spPr>
          <a:xfrm>
            <a:off x="2722191" y="5517570"/>
            <a:ext cx="200149" cy="138499"/>
          </a:xfrm>
          <a:prstGeom prst="rect">
            <a:avLst/>
          </a:prstGeom>
          <a:noFill/>
        </p:spPr>
        <p:txBody>
          <a:bodyPr wrap="square" lIns="0" tIns="0" rIns="0" bIns="0" rtlCol="0">
            <a:spAutoFit/>
          </a:bodyPr>
          <a:lstStyle/>
          <a:p>
            <a:pPr algn="ctr"/>
            <a:r>
              <a:rPr lang="en-GB" sz="900" noProof="0" dirty="0">
                <a:latin typeface="Arial" panose="020B0604020202020204" pitchFamily="34" charset="0"/>
                <a:cs typeface="Arial" panose="020B0604020202020204" pitchFamily="34" charset="0"/>
              </a:rPr>
              <a:t>0</a:t>
            </a:r>
          </a:p>
        </p:txBody>
      </p:sp>
      <p:sp>
        <p:nvSpPr>
          <p:cNvPr id="81" name="TextBox 80">
            <a:extLst>
              <a:ext uri="{FF2B5EF4-FFF2-40B4-BE49-F238E27FC236}">
                <a16:creationId xmlns:a16="http://schemas.microsoft.com/office/drawing/2014/main" id="{5F3CA463-D9F6-E15E-FAF0-52517B6326BE}"/>
              </a:ext>
            </a:extLst>
          </p:cNvPr>
          <p:cNvSpPr txBox="1"/>
          <p:nvPr/>
        </p:nvSpPr>
        <p:spPr>
          <a:xfrm>
            <a:off x="1475161" y="5664547"/>
            <a:ext cx="776213" cy="138499"/>
          </a:xfrm>
          <a:prstGeom prst="rect">
            <a:avLst/>
          </a:prstGeom>
          <a:noFill/>
        </p:spPr>
        <p:txBody>
          <a:bodyPr wrap="square" lIns="0" tIns="0" rIns="0" bIns="0" rtlCol="0">
            <a:spAutoFit/>
          </a:bodyPr>
          <a:lstStyle/>
          <a:p>
            <a:pPr algn="ctr"/>
            <a:r>
              <a:rPr lang="en-GB" sz="900" noProof="0" dirty="0">
                <a:latin typeface="Arial" panose="020B0604020202020204" pitchFamily="34" charset="0"/>
                <a:cs typeface="Arial" panose="020B0604020202020204" pitchFamily="34" charset="0"/>
              </a:rPr>
              <a:t>Alterations</a:t>
            </a:r>
          </a:p>
        </p:txBody>
      </p:sp>
      <p:sp>
        <p:nvSpPr>
          <p:cNvPr id="82" name="TextBox 81">
            <a:extLst>
              <a:ext uri="{FF2B5EF4-FFF2-40B4-BE49-F238E27FC236}">
                <a16:creationId xmlns:a16="http://schemas.microsoft.com/office/drawing/2014/main" id="{B2F368DD-E55F-E689-9AB4-199A8F404BA9}"/>
              </a:ext>
            </a:extLst>
          </p:cNvPr>
          <p:cNvSpPr txBox="1"/>
          <p:nvPr/>
        </p:nvSpPr>
        <p:spPr>
          <a:xfrm>
            <a:off x="4076876" y="5877272"/>
            <a:ext cx="976633" cy="153888"/>
          </a:xfrm>
          <a:prstGeom prst="rect">
            <a:avLst/>
          </a:prstGeom>
          <a:noFill/>
        </p:spPr>
        <p:txBody>
          <a:bodyPr wrap="square" lIns="0" tIns="0" rIns="0" bIns="0" rtlCol="0">
            <a:spAutoFit/>
          </a:bodyPr>
          <a:lstStyle/>
          <a:p>
            <a:pPr algn="ctr"/>
            <a:r>
              <a:rPr lang="en-GB" sz="1000" b="1" noProof="0" dirty="0">
                <a:latin typeface="Arial" panose="020B0604020202020204" pitchFamily="34" charset="0"/>
                <a:cs typeface="Arial" panose="020B0604020202020204" pitchFamily="34" charset="0"/>
              </a:rPr>
              <a:t>PD (n=8)</a:t>
            </a:r>
            <a:endParaRPr lang="en-GB" sz="1000" noProof="0" dirty="0">
              <a:latin typeface="Arial" panose="020B0604020202020204" pitchFamily="34" charset="0"/>
              <a:cs typeface="Arial" panose="020B0604020202020204" pitchFamily="34" charset="0"/>
            </a:endParaRPr>
          </a:p>
        </p:txBody>
      </p:sp>
      <p:sp>
        <p:nvSpPr>
          <p:cNvPr id="83" name="TextBox 82">
            <a:extLst>
              <a:ext uri="{FF2B5EF4-FFF2-40B4-BE49-F238E27FC236}">
                <a16:creationId xmlns:a16="http://schemas.microsoft.com/office/drawing/2014/main" id="{F8938864-121F-24F2-6FE8-F1EAD19FDDF7}"/>
              </a:ext>
            </a:extLst>
          </p:cNvPr>
          <p:cNvSpPr txBox="1"/>
          <p:nvPr/>
        </p:nvSpPr>
        <p:spPr>
          <a:xfrm>
            <a:off x="4177086" y="5664547"/>
            <a:ext cx="776213" cy="138499"/>
          </a:xfrm>
          <a:prstGeom prst="rect">
            <a:avLst/>
          </a:prstGeom>
          <a:noFill/>
        </p:spPr>
        <p:txBody>
          <a:bodyPr wrap="square" lIns="0" tIns="0" rIns="0" bIns="0" rtlCol="0">
            <a:spAutoFit/>
          </a:bodyPr>
          <a:lstStyle/>
          <a:p>
            <a:pPr algn="ctr"/>
            <a:r>
              <a:rPr lang="en-GB" sz="900" noProof="0" dirty="0">
                <a:latin typeface="Arial" panose="020B0604020202020204" pitchFamily="34" charset="0"/>
                <a:cs typeface="Arial" panose="020B0604020202020204" pitchFamily="34" charset="0"/>
              </a:rPr>
              <a:t>Alterations</a:t>
            </a:r>
          </a:p>
        </p:txBody>
      </p:sp>
      <p:sp>
        <p:nvSpPr>
          <p:cNvPr id="84" name="TextBox 83">
            <a:extLst>
              <a:ext uri="{FF2B5EF4-FFF2-40B4-BE49-F238E27FC236}">
                <a16:creationId xmlns:a16="http://schemas.microsoft.com/office/drawing/2014/main" id="{19B2731A-74B0-4D23-2363-87DD2C36FE67}"/>
              </a:ext>
            </a:extLst>
          </p:cNvPr>
          <p:cNvSpPr txBox="1"/>
          <p:nvPr/>
        </p:nvSpPr>
        <p:spPr>
          <a:xfrm>
            <a:off x="3490541" y="5517570"/>
            <a:ext cx="200149" cy="138499"/>
          </a:xfrm>
          <a:prstGeom prst="rect">
            <a:avLst/>
          </a:prstGeom>
          <a:noFill/>
        </p:spPr>
        <p:txBody>
          <a:bodyPr wrap="square" lIns="0" tIns="0" rIns="0" bIns="0" rtlCol="0">
            <a:spAutoFit/>
          </a:bodyPr>
          <a:lstStyle/>
          <a:p>
            <a:pPr algn="ctr"/>
            <a:r>
              <a:rPr lang="en-GB" sz="900" noProof="0" dirty="0">
                <a:latin typeface="Arial" panose="020B0604020202020204" pitchFamily="34" charset="0"/>
                <a:cs typeface="Arial" panose="020B0604020202020204" pitchFamily="34" charset="0"/>
              </a:rPr>
              <a:t>0</a:t>
            </a:r>
          </a:p>
        </p:txBody>
      </p:sp>
      <p:sp>
        <p:nvSpPr>
          <p:cNvPr id="85" name="TextBox 84">
            <a:extLst>
              <a:ext uri="{FF2B5EF4-FFF2-40B4-BE49-F238E27FC236}">
                <a16:creationId xmlns:a16="http://schemas.microsoft.com/office/drawing/2014/main" id="{B6AA2AD9-4FF7-A37A-FC1F-91BDFB6E88B2}"/>
              </a:ext>
            </a:extLst>
          </p:cNvPr>
          <p:cNvSpPr txBox="1"/>
          <p:nvPr/>
        </p:nvSpPr>
        <p:spPr>
          <a:xfrm>
            <a:off x="3979491" y="5517570"/>
            <a:ext cx="200149" cy="138499"/>
          </a:xfrm>
          <a:prstGeom prst="rect">
            <a:avLst/>
          </a:prstGeom>
          <a:noFill/>
        </p:spPr>
        <p:txBody>
          <a:bodyPr wrap="square" lIns="0" tIns="0" rIns="0" bIns="0" rtlCol="0">
            <a:spAutoFit/>
          </a:bodyPr>
          <a:lstStyle/>
          <a:p>
            <a:pPr algn="ctr"/>
            <a:r>
              <a:rPr lang="en-GB" sz="900" noProof="0" dirty="0">
                <a:latin typeface="Arial" panose="020B0604020202020204" pitchFamily="34" charset="0"/>
                <a:cs typeface="Arial" panose="020B0604020202020204" pitchFamily="34" charset="0"/>
              </a:rPr>
              <a:t>2</a:t>
            </a:r>
          </a:p>
        </p:txBody>
      </p:sp>
      <p:sp>
        <p:nvSpPr>
          <p:cNvPr id="86" name="TextBox 85">
            <a:extLst>
              <a:ext uri="{FF2B5EF4-FFF2-40B4-BE49-F238E27FC236}">
                <a16:creationId xmlns:a16="http://schemas.microsoft.com/office/drawing/2014/main" id="{157F73C6-91FC-C1D2-3B9C-0B79F7069907}"/>
              </a:ext>
            </a:extLst>
          </p:cNvPr>
          <p:cNvSpPr txBox="1"/>
          <p:nvPr/>
        </p:nvSpPr>
        <p:spPr>
          <a:xfrm>
            <a:off x="4452566" y="5517570"/>
            <a:ext cx="200149" cy="138499"/>
          </a:xfrm>
          <a:prstGeom prst="rect">
            <a:avLst/>
          </a:prstGeom>
          <a:noFill/>
        </p:spPr>
        <p:txBody>
          <a:bodyPr wrap="square" lIns="0" tIns="0" rIns="0" bIns="0" rtlCol="0">
            <a:spAutoFit/>
          </a:bodyPr>
          <a:lstStyle/>
          <a:p>
            <a:pPr algn="ctr"/>
            <a:r>
              <a:rPr lang="en-GB" sz="900" noProof="0" dirty="0">
                <a:latin typeface="Arial" panose="020B0604020202020204" pitchFamily="34" charset="0"/>
                <a:cs typeface="Arial" panose="020B0604020202020204" pitchFamily="34" charset="0"/>
              </a:rPr>
              <a:t>4</a:t>
            </a:r>
          </a:p>
        </p:txBody>
      </p:sp>
      <p:sp>
        <p:nvSpPr>
          <p:cNvPr id="87" name="TextBox 86">
            <a:extLst>
              <a:ext uri="{FF2B5EF4-FFF2-40B4-BE49-F238E27FC236}">
                <a16:creationId xmlns:a16="http://schemas.microsoft.com/office/drawing/2014/main" id="{ACC902D5-050E-8A83-721C-7BBC8436B23E}"/>
              </a:ext>
            </a:extLst>
          </p:cNvPr>
          <p:cNvSpPr txBox="1"/>
          <p:nvPr/>
        </p:nvSpPr>
        <p:spPr>
          <a:xfrm>
            <a:off x="4935166" y="5517570"/>
            <a:ext cx="200149" cy="138499"/>
          </a:xfrm>
          <a:prstGeom prst="rect">
            <a:avLst/>
          </a:prstGeom>
          <a:noFill/>
        </p:spPr>
        <p:txBody>
          <a:bodyPr wrap="square" lIns="0" tIns="0" rIns="0" bIns="0" rtlCol="0">
            <a:spAutoFit/>
          </a:bodyPr>
          <a:lstStyle/>
          <a:p>
            <a:pPr algn="ctr"/>
            <a:r>
              <a:rPr lang="en-GB" sz="900" noProof="0" dirty="0">
                <a:latin typeface="Arial" panose="020B0604020202020204" pitchFamily="34" charset="0"/>
                <a:cs typeface="Arial" panose="020B0604020202020204" pitchFamily="34" charset="0"/>
              </a:rPr>
              <a:t>6</a:t>
            </a:r>
          </a:p>
        </p:txBody>
      </p:sp>
      <p:sp>
        <p:nvSpPr>
          <p:cNvPr id="90" name="TextBox 89">
            <a:extLst>
              <a:ext uri="{FF2B5EF4-FFF2-40B4-BE49-F238E27FC236}">
                <a16:creationId xmlns:a16="http://schemas.microsoft.com/office/drawing/2014/main" id="{256E136C-683C-FA2E-7804-6D16797AE5F2}"/>
              </a:ext>
            </a:extLst>
          </p:cNvPr>
          <p:cNvSpPr txBox="1"/>
          <p:nvPr/>
        </p:nvSpPr>
        <p:spPr>
          <a:xfrm>
            <a:off x="983432" y="4869160"/>
            <a:ext cx="1224136" cy="538609"/>
          </a:xfrm>
          <a:prstGeom prst="rect">
            <a:avLst/>
          </a:prstGeom>
          <a:noFill/>
        </p:spPr>
        <p:txBody>
          <a:bodyPr wrap="square" lIns="0" tIns="0" rIns="0" bIns="0" rtlCol="0">
            <a:spAutoFit/>
          </a:bodyPr>
          <a:lstStyle/>
          <a:p>
            <a:r>
              <a:rPr lang="en-GB" sz="700" b="1" noProof="0" dirty="0">
                <a:latin typeface="Arial" panose="020B0604020202020204" pitchFamily="34" charset="0"/>
                <a:cs typeface="Arial" panose="020B0604020202020204" pitchFamily="34" charset="0"/>
              </a:rPr>
              <a:t>Variant type</a:t>
            </a:r>
          </a:p>
          <a:p>
            <a:pPr marL="7938" indent="214313"/>
            <a:r>
              <a:rPr lang="en-GB" sz="700" noProof="0" dirty="0">
                <a:latin typeface="Arial" panose="020B0604020202020204" pitchFamily="34" charset="0"/>
                <a:cs typeface="Arial" panose="020B0604020202020204" pitchFamily="34" charset="0"/>
              </a:rPr>
              <a:t>Deletion</a:t>
            </a:r>
          </a:p>
          <a:p>
            <a:pPr marL="7938" indent="214313"/>
            <a:r>
              <a:rPr lang="en-GB" sz="700" noProof="0" dirty="0">
                <a:latin typeface="Arial" panose="020B0604020202020204" pitchFamily="34" charset="0"/>
                <a:cs typeface="Arial" panose="020B0604020202020204" pitchFamily="34" charset="0"/>
              </a:rPr>
              <a:t>Insertion-deletion</a:t>
            </a:r>
          </a:p>
          <a:p>
            <a:pPr marL="7938" indent="214313"/>
            <a:r>
              <a:rPr lang="en-GB" sz="700" noProof="0" dirty="0">
                <a:latin typeface="Arial" panose="020B0604020202020204" pitchFamily="34" charset="0"/>
                <a:cs typeface="Arial" panose="020B0604020202020204" pitchFamily="34" charset="0"/>
              </a:rPr>
              <a:t>Multi-nucleotide variant</a:t>
            </a:r>
          </a:p>
          <a:p>
            <a:pPr marL="7938" indent="214313"/>
            <a:r>
              <a:rPr lang="en-GB" sz="700" noProof="0" dirty="0">
                <a:latin typeface="Arial" panose="020B0604020202020204" pitchFamily="34" charset="0"/>
                <a:cs typeface="Arial" panose="020B0604020202020204" pitchFamily="34" charset="0"/>
              </a:rPr>
              <a:t>Single-nucleotide variant</a:t>
            </a:r>
          </a:p>
        </p:txBody>
      </p:sp>
      <p:sp>
        <p:nvSpPr>
          <p:cNvPr id="99" name="Rectangle 98">
            <a:extLst>
              <a:ext uri="{FF2B5EF4-FFF2-40B4-BE49-F238E27FC236}">
                <a16:creationId xmlns:a16="http://schemas.microsoft.com/office/drawing/2014/main" id="{75D15A1F-F178-7583-7AAD-D5D074DA8B47}"/>
              </a:ext>
            </a:extLst>
          </p:cNvPr>
          <p:cNvSpPr/>
          <p:nvPr/>
        </p:nvSpPr>
        <p:spPr>
          <a:xfrm>
            <a:off x="983432" y="4991323"/>
            <a:ext cx="144016" cy="79524"/>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0" name="Rectangle 99">
            <a:extLst>
              <a:ext uri="{FF2B5EF4-FFF2-40B4-BE49-F238E27FC236}">
                <a16:creationId xmlns:a16="http://schemas.microsoft.com/office/drawing/2014/main" id="{E6F86A0D-DA65-F59F-FA37-8BAF0BE60AF1}"/>
              </a:ext>
            </a:extLst>
          </p:cNvPr>
          <p:cNvSpPr/>
          <p:nvPr/>
        </p:nvSpPr>
        <p:spPr>
          <a:xfrm>
            <a:off x="983432" y="5092923"/>
            <a:ext cx="144016" cy="79524"/>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1" name="Rectangle 100">
            <a:extLst>
              <a:ext uri="{FF2B5EF4-FFF2-40B4-BE49-F238E27FC236}">
                <a16:creationId xmlns:a16="http://schemas.microsoft.com/office/drawing/2014/main" id="{E20E73A4-30CC-764A-6172-9B502399BAFF}"/>
              </a:ext>
            </a:extLst>
          </p:cNvPr>
          <p:cNvSpPr/>
          <p:nvPr/>
        </p:nvSpPr>
        <p:spPr>
          <a:xfrm>
            <a:off x="983432" y="5200873"/>
            <a:ext cx="144016" cy="79524"/>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2" name="Rectangle 101">
            <a:extLst>
              <a:ext uri="{FF2B5EF4-FFF2-40B4-BE49-F238E27FC236}">
                <a16:creationId xmlns:a16="http://schemas.microsoft.com/office/drawing/2014/main" id="{05F4AC75-43EC-3C3B-0B98-B4ECF9401B1E}"/>
              </a:ext>
            </a:extLst>
          </p:cNvPr>
          <p:cNvSpPr/>
          <p:nvPr/>
        </p:nvSpPr>
        <p:spPr>
          <a:xfrm>
            <a:off x="983432" y="5308823"/>
            <a:ext cx="144016" cy="79524"/>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9" name="Freeform 108">
            <a:extLst>
              <a:ext uri="{FF2B5EF4-FFF2-40B4-BE49-F238E27FC236}">
                <a16:creationId xmlns:a16="http://schemas.microsoft.com/office/drawing/2014/main" id="{1E7C92E8-3B43-5890-7030-6E7FAAE4EA50}"/>
              </a:ext>
            </a:extLst>
          </p:cNvPr>
          <p:cNvSpPr/>
          <p:nvPr/>
        </p:nvSpPr>
        <p:spPr>
          <a:xfrm>
            <a:off x="977781" y="5504552"/>
            <a:ext cx="1848234" cy="11896"/>
          </a:xfrm>
          <a:custGeom>
            <a:avLst/>
            <a:gdLst>
              <a:gd name="connsiteX0" fmla="*/ 0 w 1848234"/>
              <a:gd name="connsiteY0" fmla="*/ 0 h 11896"/>
              <a:gd name="connsiteX1" fmla="*/ 1848234 w 1848234"/>
              <a:gd name="connsiteY1" fmla="*/ 0 h 11896"/>
            </a:gdLst>
            <a:ahLst/>
            <a:cxnLst>
              <a:cxn ang="0">
                <a:pos x="connsiteX0" y="connsiteY0"/>
              </a:cxn>
              <a:cxn ang="0">
                <a:pos x="connsiteX1" y="connsiteY1"/>
              </a:cxn>
            </a:cxnLst>
            <a:rect l="l" t="t" r="r" b="b"/>
            <a:pathLst>
              <a:path w="1848234" h="11896">
                <a:moveTo>
                  <a:pt x="0" y="0"/>
                </a:moveTo>
                <a:lnTo>
                  <a:pt x="1848234" y="0"/>
                </a:lnTo>
              </a:path>
            </a:pathLst>
          </a:custGeom>
          <a:ln w="8932" cap="flat">
            <a:solidFill>
              <a:srgbClr val="070C18"/>
            </a:solidFill>
            <a:prstDash val="solid"/>
            <a:miter/>
          </a:ln>
        </p:spPr>
        <p:txBody>
          <a:bodyPr rtlCol="0" anchor="ctr"/>
          <a:lstStyle/>
          <a:p>
            <a:endParaRPr lang="en-GB" noProof="0" dirty="0"/>
          </a:p>
        </p:txBody>
      </p:sp>
      <p:sp>
        <p:nvSpPr>
          <p:cNvPr id="110" name="Freeform 109">
            <a:extLst>
              <a:ext uri="{FF2B5EF4-FFF2-40B4-BE49-F238E27FC236}">
                <a16:creationId xmlns:a16="http://schemas.microsoft.com/office/drawing/2014/main" id="{B0D3DF85-A2B0-7623-9EE3-0619BCEDB227}"/>
              </a:ext>
            </a:extLst>
          </p:cNvPr>
          <p:cNvSpPr/>
          <p:nvPr/>
        </p:nvSpPr>
        <p:spPr>
          <a:xfrm>
            <a:off x="3590124" y="5504552"/>
            <a:ext cx="1846327" cy="11896"/>
          </a:xfrm>
          <a:custGeom>
            <a:avLst/>
            <a:gdLst>
              <a:gd name="connsiteX0" fmla="*/ 0 w 1846327"/>
              <a:gd name="connsiteY0" fmla="*/ 0 h 11896"/>
              <a:gd name="connsiteX1" fmla="*/ 1846327 w 1846327"/>
              <a:gd name="connsiteY1" fmla="*/ 0 h 11896"/>
            </a:gdLst>
            <a:ahLst/>
            <a:cxnLst>
              <a:cxn ang="0">
                <a:pos x="connsiteX0" y="connsiteY0"/>
              </a:cxn>
              <a:cxn ang="0">
                <a:pos x="connsiteX1" y="connsiteY1"/>
              </a:cxn>
            </a:cxnLst>
            <a:rect l="l" t="t" r="r" b="b"/>
            <a:pathLst>
              <a:path w="1846327" h="11896">
                <a:moveTo>
                  <a:pt x="0" y="0"/>
                </a:moveTo>
                <a:lnTo>
                  <a:pt x="1846327" y="0"/>
                </a:lnTo>
              </a:path>
            </a:pathLst>
          </a:custGeom>
          <a:ln w="8932" cap="flat">
            <a:solidFill>
              <a:srgbClr val="070C18"/>
            </a:solidFill>
            <a:prstDash val="solid"/>
            <a:miter/>
          </a:ln>
        </p:spPr>
        <p:txBody>
          <a:bodyPr rtlCol="0" anchor="ctr"/>
          <a:lstStyle/>
          <a:p>
            <a:endParaRPr lang="en-GB" noProof="0" dirty="0"/>
          </a:p>
        </p:txBody>
      </p:sp>
      <p:sp>
        <p:nvSpPr>
          <p:cNvPr id="111" name="Freeform 110">
            <a:extLst>
              <a:ext uri="{FF2B5EF4-FFF2-40B4-BE49-F238E27FC236}">
                <a16:creationId xmlns:a16="http://schemas.microsoft.com/office/drawing/2014/main" id="{FBE473CD-BCAD-DA3B-1F7B-816345C05871}"/>
              </a:ext>
            </a:extLst>
          </p:cNvPr>
          <p:cNvSpPr/>
          <p:nvPr/>
        </p:nvSpPr>
        <p:spPr>
          <a:xfrm>
            <a:off x="1368000" y="3976393"/>
            <a:ext cx="1455632" cy="103741"/>
          </a:xfrm>
          <a:custGeom>
            <a:avLst/>
            <a:gdLst>
              <a:gd name="connsiteX0" fmla="*/ 0 w 1455632"/>
              <a:gd name="connsiteY0" fmla="*/ 0 h 103741"/>
              <a:gd name="connsiteX1" fmla="*/ 1455632 w 1455632"/>
              <a:gd name="connsiteY1" fmla="*/ 0 h 103741"/>
              <a:gd name="connsiteX2" fmla="*/ 1455632 w 1455632"/>
              <a:gd name="connsiteY2" fmla="*/ 103741 h 103741"/>
              <a:gd name="connsiteX3" fmla="*/ 0 w 1455632"/>
              <a:gd name="connsiteY3" fmla="*/ 103741 h 103741"/>
            </a:gdLst>
            <a:ahLst/>
            <a:cxnLst>
              <a:cxn ang="0">
                <a:pos x="connsiteX0" y="connsiteY0"/>
              </a:cxn>
              <a:cxn ang="0">
                <a:pos x="connsiteX1" y="connsiteY1"/>
              </a:cxn>
              <a:cxn ang="0">
                <a:pos x="connsiteX2" y="connsiteY2"/>
              </a:cxn>
              <a:cxn ang="0">
                <a:pos x="connsiteX3" y="connsiteY3"/>
              </a:cxn>
            </a:cxnLst>
            <a:rect l="l" t="t" r="r" b="b"/>
            <a:pathLst>
              <a:path w="1455632" h="103741">
                <a:moveTo>
                  <a:pt x="0" y="0"/>
                </a:moveTo>
                <a:lnTo>
                  <a:pt x="1455632" y="0"/>
                </a:lnTo>
                <a:lnTo>
                  <a:pt x="1455632" y="103741"/>
                </a:lnTo>
                <a:lnTo>
                  <a:pt x="0" y="103741"/>
                </a:lnTo>
                <a:close/>
              </a:path>
            </a:pathLst>
          </a:custGeom>
          <a:solidFill>
            <a:srgbClr val="9CB4C3"/>
          </a:solidFill>
          <a:ln w="11910" cap="flat">
            <a:noFill/>
            <a:prstDash val="solid"/>
            <a:miter/>
          </a:ln>
        </p:spPr>
        <p:txBody>
          <a:bodyPr rtlCol="0" anchor="ctr"/>
          <a:lstStyle/>
          <a:p>
            <a:endParaRPr lang="en-GB" noProof="0" dirty="0"/>
          </a:p>
        </p:txBody>
      </p:sp>
      <p:sp>
        <p:nvSpPr>
          <p:cNvPr id="112" name="Freeform 111">
            <a:extLst>
              <a:ext uri="{FF2B5EF4-FFF2-40B4-BE49-F238E27FC236}">
                <a16:creationId xmlns:a16="http://schemas.microsoft.com/office/drawing/2014/main" id="{AF6E53E0-F2EE-C1B3-726C-03076883A447}"/>
              </a:ext>
            </a:extLst>
          </p:cNvPr>
          <p:cNvSpPr/>
          <p:nvPr/>
        </p:nvSpPr>
        <p:spPr>
          <a:xfrm>
            <a:off x="4323006" y="3976393"/>
            <a:ext cx="956357" cy="103741"/>
          </a:xfrm>
          <a:custGeom>
            <a:avLst/>
            <a:gdLst>
              <a:gd name="connsiteX0" fmla="*/ 0 w 956357"/>
              <a:gd name="connsiteY0" fmla="*/ 0 h 103741"/>
              <a:gd name="connsiteX1" fmla="*/ 956357 w 956357"/>
              <a:gd name="connsiteY1" fmla="*/ 0 h 103741"/>
              <a:gd name="connsiteX2" fmla="*/ 956357 w 956357"/>
              <a:gd name="connsiteY2" fmla="*/ 103741 h 103741"/>
              <a:gd name="connsiteX3" fmla="*/ 0 w 956357"/>
              <a:gd name="connsiteY3" fmla="*/ 103741 h 103741"/>
            </a:gdLst>
            <a:ahLst/>
            <a:cxnLst>
              <a:cxn ang="0">
                <a:pos x="connsiteX0" y="connsiteY0"/>
              </a:cxn>
              <a:cxn ang="0">
                <a:pos x="connsiteX1" y="connsiteY1"/>
              </a:cxn>
              <a:cxn ang="0">
                <a:pos x="connsiteX2" y="connsiteY2"/>
              </a:cxn>
              <a:cxn ang="0">
                <a:pos x="connsiteX3" y="connsiteY3"/>
              </a:cxn>
            </a:cxnLst>
            <a:rect l="l" t="t" r="r" b="b"/>
            <a:pathLst>
              <a:path w="956357" h="103741">
                <a:moveTo>
                  <a:pt x="0" y="0"/>
                </a:moveTo>
                <a:lnTo>
                  <a:pt x="956357" y="0"/>
                </a:lnTo>
                <a:lnTo>
                  <a:pt x="956357" y="103741"/>
                </a:lnTo>
                <a:lnTo>
                  <a:pt x="0" y="103741"/>
                </a:lnTo>
                <a:close/>
              </a:path>
            </a:pathLst>
          </a:custGeom>
          <a:solidFill>
            <a:srgbClr val="466272"/>
          </a:solidFill>
          <a:ln w="11910" cap="flat">
            <a:noFill/>
            <a:prstDash val="solid"/>
            <a:miter/>
          </a:ln>
        </p:spPr>
        <p:txBody>
          <a:bodyPr rtlCol="0" anchor="ctr"/>
          <a:lstStyle/>
          <a:p>
            <a:endParaRPr lang="en-GB" noProof="0" dirty="0"/>
          </a:p>
        </p:txBody>
      </p:sp>
      <p:sp>
        <p:nvSpPr>
          <p:cNvPr id="113" name="Freeform 112">
            <a:extLst>
              <a:ext uri="{FF2B5EF4-FFF2-40B4-BE49-F238E27FC236}">
                <a16:creationId xmlns:a16="http://schemas.microsoft.com/office/drawing/2014/main" id="{24E334C0-EF07-1893-E4D0-4D3A55CE7F80}"/>
              </a:ext>
            </a:extLst>
          </p:cNvPr>
          <p:cNvSpPr/>
          <p:nvPr/>
        </p:nvSpPr>
        <p:spPr>
          <a:xfrm>
            <a:off x="1124739" y="3976393"/>
            <a:ext cx="243260" cy="103741"/>
          </a:xfrm>
          <a:custGeom>
            <a:avLst/>
            <a:gdLst>
              <a:gd name="connsiteX0" fmla="*/ 0 w 243260"/>
              <a:gd name="connsiteY0" fmla="*/ 0 h 103741"/>
              <a:gd name="connsiteX1" fmla="*/ 243261 w 243260"/>
              <a:gd name="connsiteY1" fmla="*/ 0 h 103741"/>
              <a:gd name="connsiteX2" fmla="*/ 243261 w 243260"/>
              <a:gd name="connsiteY2" fmla="*/ 103741 h 103741"/>
              <a:gd name="connsiteX3" fmla="*/ 0 w 243260"/>
              <a:gd name="connsiteY3" fmla="*/ 103741 h 103741"/>
            </a:gdLst>
            <a:ahLst/>
            <a:cxnLst>
              <a:cxn ang="0">
                <a:pos x="connsiteX0" y="connsiteY0"/>
              </a:cxn>
              <a:cxn ang="0">
                <a:pos x="connsiteX1" y="connsiteY1"/>
              </a:cxn>
              <a:cxn ang="0">
                <a:pos x="connsiteX2" y="connsiteY2"/>
              </a:cxn>
              <a:cxn ang="0">
                <a:pos x="connsiteX3" y="connsiteY3"/>
              </a:cxn>
            </a:cxnLst>
            <a:rect l="l" t="t" r="r" b="b"/>
            <a:pathLst>
              <a:path w="243260" h="103741">
                <a:moveTo>
                  <a:pt x="0" y="0"/>
                </a:moveTo>
                <a:lnTo>
                  <a:pt x="243261" y="0"/>
                </a:lnTo>
                <a:lnTo>
                  <a:pt x="243261" y="103741"/>
                </a:lnTo>
                <a:lnTo>
                  <a:pt x="0" y="103741"/>
                </a:lnTo>
                <a:close/>
              </a:path>
            </a:pathLst>
          </a:custGeom>
          <a:solidFill>
            <a:srgbClr val="466272"/>
          </a:solidFill>
          <a:ln w="11910" cap="flat">
            <a:noFill/>
            <a:prstDash val="solid"/>
            <a:miter/>
          </a:ln>
        </p:spPr>
        <p:txBody>
          <a:bodyPr rtlCol="0" anchor="ctr"/>
          <a:lstStyle/>
          <a:p>
            <a:endParaRPr lang="en-GB" noProof="0" dirty="0"/>
          </a:p>
        </p:txBody>
      </p:sp>
      <p:sp>
        <p:nvSpPr>
          <p:cNvPr id="114" name="Freeform 113">
            <a:extLst>
              <a:ext uri="{FF2B5EF4-FFF2-40B4-BE49-F238E27FC236}">
                <a16:creationId xmlns:a16="http://schemas.microsoft.com/office/drawing/2014/main" id="{0F1739BA-565E-0300-0376-390A6E563838}"/>
              </a:ext>
            </a:extLst>
          </p:cNvPr>
          <p:cNvSpPr/>
          <p:nvPr/>
        </p:nvSpPr>
        <p:spPr>
          <a:xfrm>
            <a:off x="3587383" y="3976393"/>
            <a:ext cx="738960" cy="103741"/>
          </a:xfrm>
          <a:custGeom>
            <a:avLst/>
            <a:gdLst>
              <a:gd name="connsiteX0" fmla="*/ 0 w 738960"/>
              <a:gd name="connsiteY0" fmla="*/ 0 h 103741"/>
              <a:gd name="connsiteX1" fmla="*/ 738960 w 738960"/>
              <a:gd name="connsiteY1" fmla="*/ 0 h 103741"/>
              <a:gd name="connsiteX2" fmla="*/ 738960 w 738960"/>
              <a:gd name="connsiteY2" fmla="*/ 103741 h 103741"/>
              <a:gd name="connsiteX3" fmla="*/ 0 w 738960"/>
              <a:gd name="connsiteY3" fmla="*/ 103741 h 103741"/>
            </a:gdLst>
            <a:ahLst/>
            <a:cxnLst>
              <a:cxn ang="0">
                <a:pos x="connsiteX0" y="connsiteY0"/>
              </a:cxn>
              <a:cxn ang="0">
                <a:pos x="connsiteX1" y="connsiteY1"/>
              </a:cxn>
              <a:cxn ang="0">
                <a:pos x="connsiteX2" y="connsiteY2"/>
              </a:cxn>
              <a:cxn ang="0">
                <a:pos x="connsiteX3" y="connsiteY3"/>
              </a:cxn>
            </a:cxnLst>
            <a:rect l="l" t="t" r="r" b="b"/>
            <a:pathLst>
              <a:path w="738960" h="103741">
                <a:moveTo>
                  <a:pt x="0" y="0"/>
                </a:moveTo>
                <a:lnTo>
                  <a:pt x="738960" y="0"/>
                </a:lnTo>
                <a:lnTo>
                  <a:pt x="738960" y="103741"/>
                </a:lnTo>
                <a:lnTo>
                  <a:pt x="0" y="103741"/>
                </a:lnTo>
                <a:close/>
              </a:path>
            </a:pathLst>
          </a:custGeom>
          <a:solidFill>
            <a:srgbClr val="9CB4C3"/>
          </a:solidFill>
          <a:ln w="11910" cap="flat">
            <a:noFill/>
            <a:prstDash val="solid"/>
            <a:miter/>
          </a:ln>
        </p:spPr>
        <p:txBody>
          <a:bodyPr rtlCol="0" anchor="ctr"/>
          <a:lstStyle/>
          <a:p>
            <a:endParaRPr lang="en-GB" noProof="0" dirty="0"/>
          </a:p>
        </p:txBody>
      </p:sp>
      <p:sp>
        <p:nvSpPr>
          <p:cNvPr id="115" name="Freeform 114">
            <a:extLst>
              <a:ext uri="{FF2B5EF4-FFF2-40B4-BE49-F238E27FC236}">
                <a16:creationId xmlns:a16="http://schemas.microsoft.com/office/drawing/2014/main" id="{BC602AE9-C1A2-5024-F79A-83EAEA7830AC}"/>
              </a:ext>
            </a:extLst>
          </p:cNvPr>
          <p:cNvSpPr/>
          <p:nvPr/>
        </p:nvSpPr>
        <p:spPr>
          <a:xfrm>
            <a:off x="1866202" y="4093459"/>
            <a:ext cx="957429" cy="103741"/>
          </a:xfrm>
          <a:custGeom>
            <a:avLst/>
            <a:gdLst>
              <a:gd name="connsiteX0" fmla="*/ 0 w 957429"/>
              <a:gd name="connsiteY0" fmla="*/ 0 h 103741"/>
              <a:gd name="connsiteX1" fmla="*/ 957430 w 957429"/>
              <a:gd name="connsiteY1" fmla="*/ 0 h 103741"/>
              <a:gd name="connsiteX2" fmla="*/ 957430 w 957429"/>
              <a:gd name="connsiteY2" fmla="*/ 103741 h 103741"/>
              <a:gd name="connsiteX3" fmla="*/ 0 w 957429"/>
              <a:gd name="connsiteY3" fmla="*/ 103741 h 103741"/>
            </a:gdLst>
            <a:ahLst/>
            <a:cxnLst>
              <a:cxn ang="0">
                <a:pos x="connsiteX0" y="connsiteY0"/>
              </a:cxn>
              <a:cxn ang="0">
                <a:pos x="connsiteX1" y="connsiteY1"/>
              </a:cxn>
              <a:cxn ang="0">
                <a:pos x="connsiteX2" y="connsiteY2"/>
              </a:cxn>
              <a:cxn ang="0">
                <a:pos x="connsiteX3" y="connsiteY3"/>
              </a:cxn>
            </a:cxnLst>
            <a:rect l="l" t="t" r="r" b="b"/>
            <a:pathLst>
              <a:path w="957429" h="103741">
                <a:moveTo>
                  <a:pt x="0" y="0"/>
                </a:moveTo>
                <a:lnTo>
                  <a:pt x="957430" y="0"/>
                </a:lnTo>
                <a:lnTo>
                  <a:pt x="957430" y="103741"/>
                </a:lnTo>
                <a:lnTo>
                  <a:pt x="0" y="103741"/>
                </a:lnTo>
                <a:close/>
              </a:path>
            </a:pathLst>
          </a:custGeom>
          <a:solidFill>
            <a:srgbClr val="466272"/>
          </a:solidFill>
          <a:ln w="11910" cap="flat">
            <a:noFill/>
            <a:prstDash val="solid"/>
            <a:miter/>
          </a:ln>
        </p:spPr>
        <p:txBody>
          <a:bodyPr rtlCol="0" anchor="ctr"/>
          <a:lstStyle/>
          <a:p>
            <a:endParaRPr lang="en-GB" noProof="0" dirty="0"/>
          </a:p>
        </p:txBody>
      </p:sp>
      <p:sp>
        <p:nvSpPr>
          <p:cNvPr id="116" name="Freeform 115">
            <a:extLst>
              <a:ext uri="{FF2B5EF4-FFF2-40B4-BE49-F238E27FC236}">
                <a16:creationId xmlns:a16="http://schemas.microsoft.com/office/drawing/2014/main" id="{8D0A1F0F-951F-BBE4-B1FB-2CFF2F78D681}"/>
              </a:ext>
            </a:extLst>
          </p:cNvPr>
          <p:cNvSpPr/>
          <p:nvPr/>
        </p:nvSpPr>
        <p:spPr>
          <a:xfrm>
            <a:off x="3586310" y="4093459"/>
            <a:ext cx="735622" cy="103741"/>
          </a:xfrm>
          <a:custGeom>
            <a:avLst/>
            <a:gdLst>
              <a:gd name="connsiteX0" fmla="*/ 0 w 735622"/>
              <a:gd name="connsiteY0" fmla="*/ 0 h 103741"/>
              <a:gd name="connsiteX1" fmla="*/ 735623 w 735622"/>
              <a:gd name="connsiteY1" fmla="*/ 0 h 103741"/>
              <a:gd name="connsiteX2" fmla="*/ 735623 w 735622"/>
              <a:gd name="connsiteY2" fmla="*/ 103741 h 103741"/>
              <a:gd name="connsiteX3" fmla="*/ 0 w 735622"/>
              <a:gd name="connsiteY3" fmla="*/ 103741 h 103741"/>
            </a:gdLst>
            <a:ahLst/>
            <a:cxnLst>
              <a:cxn ang="0">
                <a:pos x="connsiteX0" y="connsiteY0"/>
              </a:cxn>
              <a:cxn ang="0">
                <a:pos x="connsiteX1" y="connsiteY1"/>
              </a:cxn>
              <a:cxn ang="0">
                <a:pos x="connsiteX2" y="connsiteY2"/>
              </a:cxn>
              <a:cxn ang="0">
                <a:pos x="connsiteX3" y="connsiteY3"/>
              </a:cxn>
            </a:cxnLst>
            <a:rect l="l" t="t" r="r" b="b"/>
            <a:pathLst>
              <a:path w="735622" h="103741">
                <a:moveTo>
                  <a:pt x="0" y="0"/>
                </a:moveTo>
                <a:lnTo>
                  <a:pt x="735623" y="0"/>
                </a:lnTo>
                <a:lnTo>
                  <a:pt x="735623" y="103741"/>
                </a:lnTo>
                <a:lnTo>
                  <a:pt x="0" y="103741"/>
                </a:lnTo>
                <a:close/>
              </a:path>
            </a:pathLst>
          </a:custGeom>
          <a:solidFill>
            <a:srgbClr val="466272"/>
          </a:solidFill>
          <a:ln w="11910" cap="flat">
            <a:noFill/>
            <a:prstDash val="solid"/>
            <a:miter/>
          </a:ln>
        </p:spPr>
        <p:txBody>
          <a:bodyPr rtlCol="0" anchor="ctr"/>
          <a:lstStyle/>
          <a:p>
            <a:endParaRPr lang="en-GB" noProof="0" dirty="0"/>
          </a:p>
        </p:txBody>
      </p:sp>
      <p:sp>
        <p:nvSpPr>
          <p:cNvPr id="117" name="Freeform 116">
            <a:extLst>
              <a:ext uri="{FF2B5EF4-FFF2-40B4-BE49-F238E27FC236}">
                <a16:creationId xmlns:a16="http://schemas.microsoft.com/office/drawing/2014/main" id="{B0BEFE0D-6DC5-DB80-D714-40020AB10F48}"/>
              </a:ext>
            </a:extLst>
          </p:cNvPr>
          <p:cNvSpPr/>
          <p:nvPr/>
        </p:nvSpPr>
        <p:spPr>
          <a:xfrm>
            <a:off x="3834100" y="4681999"/>
            <a:ext cx="492481" cy="103741"/>
          </a:xfrm>
          <a:custGeom>
            <a:avLst/>
            <a:gdLst>
              <a:gd name="connsiteX0" fmla="*/ 0 w 492481"/>
              <a:gd name="connsiteY0" fmla="*/ 0 h 103741"/>
              <a:gd name="connsiteX1" fmla="*/ 492481 w 492481"/>
              <a:gd name="connsiteY1" fmla="*/ 0 h 103741"/>
              <a:gd name="connsiteX2" fmla="*/ 492481 w 492481"/>
              <a:gd name="connsiteY2" fmla="*/ 103741 h 103741"/>
              <a:gd name="connsiteX3" fmla="*/ 0 w 492481"/>
              <a:gd name="connsiteY3" fmla="*/ 103741 h 103741"/>
            </a:gdLst>
            <a:ahLst/>
            <a:cxnLst>
              <a:cxn ang="0">
                <a:pos x="connsiteX0" y="connsiteY0"/>
              </a:cxn>
              <a:cxn ang="0">
                <a:pos x="connsiteX1" y="connsiteY1"/>
              </a:cxn>
              <a:cxn ang="0">
                <a:pos x="connsiteX2" y="connsiteY2"/>
              </a:cxn>
              <a:cxn ang="0">
                <a:pos x="connsiteX3" y="connsiteY3"/>
              </a:cxn>
            </a:cxnLst>
            <a:rect l="l" t="t" r="r" b="b"/>
            <a:pathLst>
              <a:path w="492481" h="103741">
                <a:moveTo>
                  <a:pt x="0" y="0"/>
                </a:moveTo>
                <a:lnTo>
                  <a:pt x="492481" y="0"/>
                </a:lnTo>
                <a:lnTo>
                  <a:pt x="492481" y="103741"/>
                </a:lnTo>
                <a:lnTo>
                  <a:pt x="0" y="103741"/>
                </a:lnTo>
                <a:close/>
              </a:path>
            </a:pathLst>
          </a:custGeom>
          <a:solidFill>
            <a:srgbClr val="466272"/>
          </a:solidFill>
          <a:ln w="11910" cap="flat">
            <a:noFill/>
            <a:prstDash val="solid"/>
            <a:miter/>
          </a:ln>
        </p:spPr>
        <p:txBody>
          <a:bodyPr rtlCol="0" anchor="ctr"/>
          <a:lstStyle/>
          <a:p>
            <a:endParaRPr lang="en-GB" noProof="0" dirty="0"/>
          </a:p>
        </p:txBody>
      </p:sp>
      <p:sp>
        <p:nvSpPr>
          <p:cNvPr id="118" name="Freeform 117">
            <a:extLst>
              <a:ext uri="{FF2B5EF4-FFF2-40B4-BE49-F238E27FC236}">
                <a16:creationId xmlns:a16="http://schemas.microsoft.com/office/drawing/2014/main" id="{CFD6A758-B60A-67BB-D516-C4731281C003}"/>
              </a:ext>
            </a:extLst>
          </p:cNvPr>
          <p:cNvSpPr/>
          <p:nvPr/>
        </p:nvSpPr>
        <p:spPr>
          <a:xfrm>
            <a:off x="4326462" y="4681999"/>
            <a:ext cx="243260" cy="103741"/>
          </a:xfrm>
          <a:custGeom>
            <a:avLst/>
            <a:gdLst>
              <a:gd name="connsiteX0" fmla="*/ 0 w 243260"/>
              <a:gd name="connsiteY0" fmla="*/ 0 h 103741"/>
              <a:gd name="connsiteX1" fmla="*/ 243261 w 243260"/>
              <a:gd name="connsiteY1" fmla="*/ 0 h 103741"/>
              <a:gd name="connsiteX2" fmla="*/ 243261 w 243260"/>
              <a:gd name="connsiteY2" fmla="*/ 103741 h 103741"/>
              <a:gd name="connsiteX3" fmla="*/ 0 w 243260"/>
              <a:gd name="connsiteY3" fmla="*/ 103741 h 103741"/>
            </a:gdLst>
            <a:ahLst/>
            <a:cxnLst>
              <a:cxn ang="0">
                <a:pos x="connsiteX0" y="connsiteY0"/>
              </a:cxn>
              <a:cxn ang="0">
                <a:pos x="connsiteX1" y="connsiteY1"/>
              </a:cxn>
              <a:cxn ang="0">
                <a:pos x="connsiteX2" y="connsiteY2"/>
              </a:cxn>
              <a:cxn ang="0">
                <a:pos x="connsiteX3" y="connsiteY3"/>
              </a:cxn>
            </a:cxnLst>
            <a:rect l="l" t="t" r="r" b="b"/>
            <a:pathLst>
              <a:path w="243260" h="103741">
                <a:moveTo>
                  <a:pt x="0" y="0"/>
                </a:moveTo>
                <a:lnTo>
                  <a:pt x="243261" y="0"/>
                </a:lnTo>
                <a:lnTo>
                  <a:pt x="243261" y="103741"/>
                </a:lnTo>
                <a:lnTo>
                  <a:pt x="0" y="103741"/>
                </a:lnTo>
                <a:close/>
              </a:path>
            </a:pathLst>
          </a:custGeom>
          <a:solidFill>
            <a:srgbClr val="5E8298"/>
          </a:solidFill>
          <a:ln w="11910" cap="flat">
            <a:noFill/>
            <a:prstDash val="solid"/>
            <a:miter/>
          </a:ln>
        </p:spPr>
        <p:txBody>
          <a:bodyPr rtlCol="0" anchor="ctr"/>
          <a:lstStyle/>
          <a:p>
            <a:endParaRPr lang="en-GB" noProof="0" dirty="0"/>
          </a:p>
        </p:txBody>
      </p:sp>
      <p:sp>
        <p:nvSpPr>
          <p:cNvPr id="119" name="Freeform 118">
            <a:extLst>
              <a:ext uri="{FF2B5EF4-FFF2-40B4-BE49-F238E27FC236}">
                <a16:creationId xmlns:a16="http://schemas.microsoft.com/office/drawing/2014/main" id="{9F3C1914-BA67-4F09-8FD0-D1799561FA43}"/>
              </a:ext>
            </a:extLst>
          </p:cNvPr>
          <p:cNvSpPr/>
          <p:nvPr/>
        </p:nvSpPr>
        <p:spPr>
          <a:xfrm>
            <a:off x="2580371" y="4681999"/>
            <a:ext cx="243260" cy="103741"/>
          </a:xfrm>
          <a:custGeom>
            <a:avLst/>
            <a:gdLst>
              <a:gd name="connsiteX0" fmla="*/ 0 w 243260"/>
              <a:gd name="connsiteY0" fmla="*/ 0 h 103741"/>
              <a:gd name="connsiteX1" fmla="*/ 243261 w 243260"/>
              <a:gd name="connsiteY1" fmla="*/ 0 h 103741"/>
              <a:gd name="connsiteX2" fmla="*/ 243261 w 243260"/>
              <a:gd name="connsiteY2" fmla="*/ 103741 h 103741"/>
              <a:gd name="connsiteX3" fmla="*/ 0 w 243260"/>
              <a:gd name="connsiteY3" fmla="*/ 103741 h 103741"/>
            </a:gdLst>
            <a:ahLst/>
            <a:cxnLst>
              <a:cxn ang="0">
                <a:pos x="connsiteX0" y="connsiteY0"/>
              </a:cxn>
              <a:cxn ang="0">
                <a:pos x="connsiteX1" y="connsiteY1"/>
              </a:cxn>
              <a:cxn ang="0">
                <a:pos x="connsiteX2" y="connsiteY2"/>
              </a:cxn>
              <a:cxn ang="0">
                <a:pos x="connsiteX3" y="connsiteY3"/>
              </a:cxn>
            </a:cxnLst>
            <a:rect l="l" t="t" r="r" b="b"/>
            <a:pathLst>
              <a:path w="243260" h="103741">
                <a:moveTo>
                  <a:pt x="0" y="0"/>
                </a:moveTo>
                <a:lnTo>
                  <a:pt x="243261" y="0"/>
                </a:lnTo>
                <a:lnTo>
                  <a:pt x="243261" y="103741"/>
                </a:lnTo>
                <a:lnTo>
                  <a:pt x="0" y="103741"/>
                </a:lnTo>
                <a:close/>
              </a:path>
            </a:pathLst>
          </a:custGeom>
          <a:solidFill>
            <a:srgbClr val="466272"/>
          </a:solidFill>
          <a:ln w="11910" cap="flat">
            <a:noFill/>
            <a:prstDash val="solid"/>
            <a:miter/>
          </a:ln>
        </p:spPr>
        <p:txBody>
          <a:bodyPr rtlCol="0" anchor="ctr"/>
          <a:lstStyle/>
          <a:p>
            <a:endParaRPr lang="en-GB" noProof="0" dirty="0"/>
          </a:p>
        </p:txBody>
      </p:sp>
      <p:sp>
        <p:nvSpPr>
          <p:cNvPr id="120" name="Freeform 119">
            <a:extLst>
              <a:ext uri="{FF2B5EF4-FFF2-40B4-BE49-F238E27FC236}">
                <a16:creationId xmlns:a16="http://schemas.microsoft.com/office/drawing/2014/main" id="{C179C32D-286B-D16C-1A08-62333CB0F4B4}"/>
              </a:ext>
            </a:extLst>
          </p:cNvPr>
          <p:cNvSpPr/>
          <p:nvPr/>
        </p:nvSpPr>
        <p:spPr>
          <a:xfrm>
            <a:off x="3590839" y="4681999"/>
            <a:ext cx="243260" cy="103741"/>
          </a:xfrm>
          <a:custGeom>
            <a:avLst/>
            <a:gdLst>
              <a:gd name="connsiteX0" fmla="*/ 0 w 243260"/>
              <a:gd name="connsiteY0" fmla="*/ 0 h 103741"/>
              <a:gd name="connsiteX1" fmla="*/ 243261 w 243260"/>
              <a:gd name="connsiteY1" fmla="*/ 0 h 103741"/>
              <a:gd name="connsiteX2" fmla="*/ 243261 w 243260"/>
              <a:gd name="connsiteY2" fmla="*/ 103741 h 103741"/>
              <a:gd name="connsiteX3" fmla="*/ 0 w 243260"/>
              <a:gd name="connsiteY3" fmla="*/ 103741 h 103741"/>
            </a:gdLst>
            <a:ahLst/>
            <a:cxnLst>
              <a:cxn ang="0">
                <a:pos x="connsiteX0" y="connsiteY0"/>
              </a:cxn>
              <a:cxn ang="0">
                <a:pos x="connsiteX1" y="connsiteY1"/>
              </a:cxn>
              <a:cxn ang="0">
                <a:pos x="connsiteX2" y="connsiteY2"/>
              </a:cxn>
              <a:cxn ang="0">
                <a:pos x="connsiteX3" y="connsiteY3"/>
              </a:cxn>
            </a:cxnLst>
            <a:rect l="l" t="t" r="r" b="b"/>
            <a:pathLst>
              <a:path w="243260" h="103741">
                <a:moveTo>
                  <a:pt x="0" y="0"/>
                </a:moveTo>
                <a:lnTo>
                  <a:pt x="243261" y="0"/>
                </a:lnTo>
                <a:lnTo>
                  <a:pt x="243261" y="103741"/>
                </a:lnTo>
                <a:lnTo>
                  <a:pt x="0" y="103741"/>
                </a:lnTo>
                <a:close/>
              </a:path>
            </a:pathLst>
          </a:custGeom>
          <a:solidFill>
            <a:srgbClr val="9CB4C3"/>
          </a:solidFill>
          <a:ln w="11910" cap="flat">
            <a:noFill/>
            <a:prstDash val="solid"/>
            <a:miter/>
          </a:ln>
        </p:spPr>
        <p:txBody>
          <a:bodyPr rtlCol="0" anchor="ctr"/>
          <a:lstStyle/>
          <a:p>
            <a:endParaRPr lang="en-GB" noProof="0" dirty="0"/>
          </a:p>
        </p:txBody>
      </p:sp>
      <p:sp>
        <p:nvSpPr>
          <p:cNvPr id="121" name="Freeform 120">
            <a:extLst>
              <a:ext uri="{FF2B5EF4-FFF2-40B4-BE49-F238E27FC236}">
                <a16:creationId xmlns:a16="http://schemas.microsoft.com/office/drawing/2014/main" id="{A988A6FE-2A4E-B82F-CC93-18B63C334817}"/>
              </a:ext>
            </a:extLst>
          </p:cNvPr>
          <p:cNvSpPr/>
          <p:nvPr/>
        </p:nvSpPr>
        <p:spPr>
          <a:xfrm>
            <a:off x="2580371" y="4914108"/>
            <a:ext cx="243260" cy="103741"/>
          </a:xfrm>
          <a:custGeom>
            <a:avLst/>
            <a:gdLst>
              <a:gd name="connsiteX0" fmla="*/ 0 w 243260"/>
              <a:gd name="connsiteY0" fmla="*/ 0 h 103741"/>
              <a:gd name="connsiteX1" fmla="*/ 243261 w 243260"/>
              <a:gd name="connsiteY1" fmla="*/ 0 h 103741"/>
              <a:gd name="connsiteX2" fmla="*/ 243261 w 243260"/>
              <a:gd name="connsiteY2" fmla="*/ 103741 h 103741"/>
              <a:gd name="connsiteX3" fmla="*/ 0 w 243260"/>
              <a:gd name="connsiteY3" fmla="*/ 103741 h 103741"/>
            </a:gdLst>
            <a:ahLst/>
            <a:cxnLst>
              <a:cxn ang="0">
                <a:pos x="connsiteX0" y="connsiteY0"/>
              </a:cxn>
              <a:cxn ang="0">
                <a:pos x="connsiteX1" y="connsiteY1"/>
              </a:cxn>
              <a:cxn ang="0">
                <a:pos x="connsiteX2" y="connsiteY2"/>
              </a:cxn>
              <a:cxn ang="0">
                <a:pos x="connsiteX3" y="connsiteY3"/>
              </a:cxn>
            </a:cxnLst>
            <a:rect l="l" t="t" r="r" b="b"/>
            <a:pathLst>
              <a:path w="243260" h="103741">
                <a:moveTo>
                  <a:pt x="0" y="0"/>
                </a:moveTo>
                <a:lnTo>
                  <a:pt x="243261" y="0"/>
                </a:lnTo>
                <a:lnTo>
                  <a:pt x="243261" y="103741"/>
                </a:lnTo>
                <a:lnTo>
                  <a:pt x="0" y="103741"/>
                </a:lnTo>
                <a:close/>
              </a:path>
            </a:pathLst>
          </a:custGeom>
          <a:solidFill>
            <a:srgbClr val="466272"/>
          </a:solidFill>
          <a:ln w="11910" cap="flat">
            <a:noFill/>
            <a:prstDash val="solid"/>
            <a:miter/>
          </a:ln>
        </p:spPr>
        <p:txBody>
          <a:bodyPr rtlCol="0" anchor="ctr"/>
          <a:lstStyle/>
          <a:p>
            <a:endParaRPr lang="en-GB" noProof="0" dirty="0"/>
          </a:p>
        </p:txBody>
      </p:sp>
      <p:sp>
        <p:nvSpPr>
          <p:cNvPr id="122" name="Freeform 121">
            <a:extLst>
              <a:ext uri="{FF2B5EF4-FFF2-40B4-BE49-F238E27FC236}">
                <a16:creationId xmlns:a16="http://schemas.microsoft.com/office/drawing/2014/main" id="{4B422BB6-321B-09E0-9909-D7F15BBACB3D}"/>
              </a:ext>
            </a:extLst>
          </p:cNvPr>
          <p:cNvSpPr/>
          <p:nvPr/>
        </p:nvSpPr>
        <p:spPr>
          <a:xfrm>
            <a:off x="3590839" y="4914108"/>
            <a:ext cx="243260" cy="103741"/>
          </a:xfrm>
          <a:custGeom>
            <a:avLst/>
            <a:gdLst>
              <a:gd name="connsiteX0" fmla="*/ 0 w 243260"/>
              <a:gd name="connsiteY0" fmla="*/ 0 h 103741"/>
              <a:gd name="connsiteX1" fmla="*/ 243261 w 243260"/>
              <a:gd name="connsiteY1" fmla="*/ 0 h 103741"/>
              <a:gd name="connsiteX2" fmla="*/ 243261 w 243260"/>
              <a:gd name="connsiteY2" fmla="*/ 103741 h 103741"/>
              <a:gd name="connsiteX3" fmla="*/ 0 w 243260"/>
              <a:gd name="connsiteY3" fmla="*/ 103741 h 103741"/>
            </a:gdLst>
            <a:ahLst/>
            <a:cxnLst>
              <a:cxn ang="0">
                <a:pos x="connsiteX0" y="connsiteY0"/>
              </a:cxn>
              <a:cxn ang="0">
                <a:pos x="connsiteX1" y="connsiteY1"/>
              </a:cxn>
              <a:cxn ang="0">
                <a:pos x="connsiteX2" y="connsiteY2"/>
              </a:cxn>
              <a:cxn ang="0">
                <a:pos x="connsiteX3" y="connsiteY3"/>
              </a:cxn>
            </a:cxnLst>
            <a:rect l="l" t="t" r="r" b="b"/>
            <a:pathLst>
              <a:path w="243260" h="103741">
                <a:moveTo>
                  <a:pt x="0" y="0"/>
                </a:moveTo>
                <a:lnTo>
                  <a:pt x="243261" y="0"/>
                </a:lnTo>
                <a:lnTo>
                  <a:pt x="243261" y="103741"/>
                </a:lnTo>
                <a:lnTo>
                  <a:pt x="0" y="103741"/>
                </a:lnTo>
                <a:close/>
              </a:path>
            </a:pathLst>
          </a:custGeom>
          <a:solidFill>
            <a:srgbClr val="466272"/>
          </a:solidFill>
          <a:ln w="11910" cap="flat">
            <a:noFill/>
            <a:prstDash val="solid"/>
            <a:miter/>
          </a:ln>
        </p:spPr>
        <p:txBody>
          <a:bodyPr rtlCol="0" anchor="ctr"/>
          <a:lstStyle/>
          <a:p>
            <a:endParaRPr lang="en-GB" noProof="0" dirty="0"/>
          </a:p>
        </p:txBody>
      </p:sp>
      <p:sp>
        <p:nvSpPr>
          <p:cNvPr id="123" name="Freeform 122">
            <a:extLst>
              <a:ext uri="{FF2B5EF4-FFF2-40B4-BE49-F238E27FC236}">
                <a16:creationId xmlns:a16="http://schemas.microsoft.com/office/drawing/2014/main" id="{8A797127-C841-A342-3824-C32A4B554371}"/>
              </a:ext>
            </a:extLst>
          </p:cNvPr>
          <p:cNvSpPr/>
          <p:nvPr/>
        </p:nvSpPr>
        <p:spPr>
          <a:xfrm>
            <a:off x="2580371" y="4798351"/>
            <a:ext cx="243260" cy="103741"/>
          </a:xfrm>
          <a:custGeom>
            <a:avLst/>
            <a:gdLst>
              <a:gd name="connsiteX0" fmla="*/ 0 w 243260"/>
              <a:gd name="connsiteY0" fmla="*/ 0 h 103741"/>
              <a:gd name="connsiteX1" fmla="*/ 243261 w 243260"/>
              <a:gd name="connsiteY1" fmla="*/ 0 h 103741"/>
              <a:gd name="connsiteX2" fmla="*/ 243261 w 243260"/>
              <a:gd name="connsiteY2" fmla="*/ 103741 h 103741"/>
              <a:gd name="connsiteX3" fmla="*/ 0 w 243260"/>
              <a:gd name="connsiteY3" fmla="*/ 103741 h 103741"/>
            </a:gdLst>
            <a:ahLst/>
            <a:cxnLst>
              <a:cxn ang="0">
                <a:pos x="connsiteX0" y="connsiteY0"/>
              </a:cxn>
              <a:cxn ang="0">
                <a:pos x="connsiteX1" y="connsiteY1"/>
              </a:cxn>
              <a:cxn ang="0">
                <a:pos x="connsiteX2" y="connsiteY2"/>
              </a:cxn>
              <a:cxn ang="0">
                <a:pos x="connsiteX3" y="connsiteY3"/>
              </a:cxn>
            </a:cxnLst>
            <a:rect l="l" t="t" r="r" b="b"/>
            <a:pathLst>
              <a:path w="243260" h="103741">
                <a:moveTo>
                  <a:pt x="0" y="0"/>
                </a:moveTo>
                <a:lnTo>
                  <a:pt x="243261" y="0"/>
                </a:lnTo>
                <a:lnTo>
                  <a:pt x="243261" y="103741"/>
                </a:lnTo>
                <a:lnTo>
                  <a:pt x="0" y="103741"/>
                </a:lnTo>
                <a:close/>
              </a:path>
            </a:pathLst>
          </a:custGeom>
          <a:solidFill>
            <a:srgbClr val="466272"/>
          </a:solidFill>
          <a:ln w="11910" cap="flat">
            <a:noFill/>
            <a:prstDash val="solid"/>
            <a:miter/>
          </a:ln>
        </p:spPr>
        <p:txBody>
          <a:bodyPr rtlCol="0" anchor="ctr"/>
          <a:lstStyle/>
          <a:p>
            <a:endParaRPr lang="en-GB" noProof="0" dirty="0"/>
          </a:p>
        </p:txBody>
      </p:sp>
      <p:sp>
        <p:nvSpPr>
          <p:cNvPr id="124" name="Freeform 123">
            <a:extLst>
              <a:ext uri="{FF2B5EF4-FFF2-40B4-BE49-F238E27FC236}">
                <a16:creationId xmlns:a16="http://schemas.microsoft.com/office/drawing/2014/main" id="{7D355D43-32B0-E48D-6CE5-091289515657}"/>
              </a:ext>
            </a:extLst>
          </p:cNvPr>
          <p:cNvSpPr/>
          <p:nvPr/>
        </p:nvSpPr>
        <p:spPr>
          <a:xfrm>
            <a:off x="3590839" y="4798351"/>
            <a:ext cx="243260" cy="103741"/>
          </a:xfrm>
          <a:custGeom>
            <a:avLst/>
            <a:gdLst>
              <a:gd name="connsiteX0" fmla="*/ 0 w 243260"/>
              <a:gd name="connsiteY0" fmla="*/ 0 h 103741"/>
              <a:gd name="connsiteX1" fmla="*/ 243261 w 243260"/>
              <a:gd name="connsiteY1" fmla="*/ 0 h 103741"/>
              <a:gd name="connsiteX2" fmla="*/ 243261 w 243260"/>
              <a:gd name="connsiteY2" fmla="*/ 103741 h 103741"/>
              <a:gd name="connsiteX3" fmla="*/ 0 w 243260"/>
              <a:gd name="connsiteY3" fmla="*/ 103741 h 103741"/>
            </a:gdLst>
            <a:ahLst/>
            <a:cxnLst>
              <a:cxn ang="0">
                <a:pos x="connsiteX0" y="connsiteY0"/>
              </a:cxn>
              <a:cxn ang="0">
                <a:pos x="connsiteX1" y="connsiteY1"/>
              </a:cxn>
              <a:cxn ang="0">
                <a:pos x="connsiteX2" y="connsiteY2"/>
              </a:cxn>
              <a:cxn ang="0">
                <a:pos x="connsiteX3" y="connsiteY3"/>
              </a:cxn>
            </a:cxnLst>
            <a:rect l="l" t="t" r="r" b="b"/>
            <a:pathLst>
              <a:path w="243260" h="103741">
                <a:moveTo>
                  <a:pt x="0" y="0"/>
                </a:moveTo>
                <a:lnTo>
                  <a:pt x="243261" y="0"/>
                </a:lnTo>
                <a:lnTo>
                  <a:pt x="243261" y="103741"/>
                </a:lnTo>
                <a:lnTo>
                  <a:pt x="0" y="103741"/>
                </a:lnTo>
                <a:close/>
              </a:path>
            </a:pathLst>
          </a:custGeom>
          <a:solidFill>
            <a:srgbClr val="466272"/>
          </a:solidFill>
          <a:ln w="11910" cap="flat">
            <a:noFill/>
            <a:prstDash val="solid"/>
            <a:miter/>
          </a:ln>
        </p:spPr>
        <p:txBody>
          <a:bodyPr rtlCol="0" anchor="ctr"/>
          <a:lstStyle/>
          <a:p>
            <a:endParaRPr lang="en-GB" noProof="0" dirty="0"/>
          </a:p>
        </p:txBody>
      </p:sp>
      <p:sp>
        <p:nvSpPr>
          <p:cNvPr id="125" name="Freeform 124">
            <a:extLst>
              <a:ext uri="{FF2B5EF4-FFF2-40B4-BE49-F238E27FC236}">
                <a16:creationId xmlns:a16="http://schemas.microsoft.com/office/drawing/2014/main" id="{574D038F-3D1D-5F33-E056-5CB42FEF36A9}"/>
              </a:ext>
            </a:extLst>
          </p:cNvPr>
          <p:cNvSpPr/>
          <p:nvPr/>
        </p:nvSpPr>
        <p:spPr>
          <a:xfrm>
            <a:off x="3590839" y="5265186"/>
            <a:ext cx="243260" cy="103741"/>
          </a:xfrm>
          <a:custGeom>
            <a:avLst/>
            <a:gdLst>
              <a:gd name="connsiteX0" fmla="*/ 0 w 243260"/>
              <a:gd name="connsiteY0" fmla="*/ 0 h 103741"/>
              <a:gd name="connsiteX1" fmla="*/ 243261 w 243260"/>
              <a:gd name="connsiteY1" fmla="*/ 0 h 103741"/>
              <a:gd name="connsiteX2" fmla="*/ 243261 w 243260"/>
              <a:gd name="connsiteY2" fmla="*/ 103741 h 103741"/>
              <a:gd name="connsiteX3" fmla="*/ 0 w 243260"/>
              <a:gd name="connsiteY3" fmla="*/ 103741 h 103741"/>
            </a:gdLst>
            <a:ahLst/>
            <a:cxnLst>
              <a:cxn ang="0">
                <a:pos x="connsiteX0" y="connsiteY0"/>
              </a:cxn>
              <a:cxn ang="0">
                <a:pos x="connsiteX1" y="connsiteY1"/>
              </a:cxn>
              <a:cxn ang="0">
                <a:pos x="connsiteX2" y="connsiteY2"/>
              </a:cxn>
              <a:cxn ang="0">
                <a:pos x="connsiteX3" y="connsiteY3"/>
              </a:cxn>
            </a:cxnLst>
            <a:rect l="l" t="t" r="r" b="b"/>
            <a:pathLst>
              <a:path w="243260" h="103741">
                <a:moveTo>
                  <a:pt x="0" y="0"/>
                </a:moveTo>
                <a:lnTo>
                  <a:pt x="243261" y="0"/>
                </a:lnTo>
                <a:lnTo>
                  <a:pt x="243261" y="103741"/>
                </a:lnTo>
                <a:lnTo>
                  <a:pt x="0" y="103741"/>
                </a:lnTo>
                <a:close/>
              </a:path>
            </a:pathLst>
          </a:custGeom>
          <a:solidFill>
            <a:srgbClr val="466272"/>
          </a:solidFill>
          <a:ln w="11910" cap="flat">
            <a:noFill/>
            <a:prstDash val="solid"/>
            <a:miter/>
          </a:ln>
        </p:spPr>
        <p:txBody>
          <a:bodyPr rtlCol="0" anchor="ctr"/>
          <a:lstStyle/>
          <a:p>
            <a:endParaRPr lang="en-GB" noProof="0" dirty="0"/>
          </a:p>
        </p:txBody>
      </p:sp>
      <p:sp>
        <p:nvSpPr>
          <p:cNvPr id="126" name="Freeform 125">
            <a:extLst>
              <a:ext uri="{FF2B5EF4-FFF2-40B4-BE49-F238E27FC236}">
                <a16:creationId xmlns:a16="http://schemas.microsoft.com/office/drawing/2014/main" id="{94CB1C9B-6493-3C33-4889-722536DDB64C}"/>
              </a:ext>
            </a:extLst>
          </p:cNvPr>
          <p:cNvSpPr/>
          <p:nvPr/>
        </p:nvSpPr>
        <p:spPr>
          <a:xfrm>
            <a:off x="2318756" y="4211952"/>
            <a:ext cx="507856" cy="103741"/>
          </a:xfrm>
          <a:custGeom>
            <a:avLst/>
            <a:gdLst>
              <a:gd name="connsiteX0" fmla="*/ 0 w 507856"/>
              <a:gd name="connsiteY0" fmla="*/ 0 h 103741"/>
              <a:gd name="connsiteX1" fmla="*/ 507856 w 507856"/>
              <a:gd name="connsiteY1" fmla="*/ 0 h 103741"/>
              <a:gd name="connsiteX2" fmla="*/ 507856 w 507856"/>
              <a:gd name="connsiteY2" fmla="*/ 103741 h 103741"/>
              <a:gd name="connsiteX3" fmla="*/ 0 w 507856"/>
              <a:gd name="connsiteY3" fmla="*/ 103741 h 103741"/>
            </a:gdLst>
            <a:ahLst/>
            <a:cxnLst>
              <a:cxn ang="0">
                <a:pos x="connsiteX0" y="connsiteY0"/>
              </a:cxn>
              <a:cxn ang="0">
                <a:pos x="connsiteX1" y="connsiteY1"/>
              </a:cxn>
              <a:cxn ang="0">
                <a:pos x="connsiteX2" y="connsiteY2"/>
              </a:cxn>
              <a:cxn ang="0">
                <a:pos x="connsiteX3" y="connsiteY3"/>
              </a:cxn>
            </a:cxnLst>
            <a:rect l="l" t="t" r="r" b="b"/>
            <a:pathLst>
              <a:path w="507856" h="103741">
                <a:moveTo>
                  <a:pt x="0" y="0"/>
                </a:moveTo>
                <a:lnTo>
                  <a:pt x="507856" y="0"/>
                </a:lnTo>
                <a:lnTo>
                  <a:pt x="507856" y="103741"/>
                </a:lnTo>
                <a:lnTo>
                  <a:pt x="0" y="103741"/>
                </a:lnTo>
                <a:close/>
              </a:path>
            </a:pathLst>
          </a:custGeom>
          <a:solidFill>
            <a:srgbClr val="9CB4C3"/>
          </a:solidFill>
          <a:ln w="11910" cap="flat">
            <a:noFill/>
            <a:prstDash val="solid"/>
            <a:miter/>
          </a:ln>
        </p:spPr>
        <p:txBody>
          <a:bodyPr rtlCol="0" anchor="ctr"/>
          <a:lstStyle/>
          <a:p>
            <a:endParaRPr lang="en-GB" noProof="0" dirty="0"/>
          </a:p>
        </p:txBody>
      </p:sp>
      <p:sp>
        <p:nvSpPr>
          <p:cNvPr id="127" name="Freeform 126">
            <a:extLst>
              <a:ext uri="{FF2B5EF4-FFF2-40B4-BE49-F238E27FC236}">
                <a16:creationId xmlns:a16="http://schemas.microsoft.com/office/drawing/2014/main" id="{D05F2ADC-B13A-9F58-7E2A-B8D62714CEF7}"/>
              </a:ext>
            </a:extLst>
          </p:cNvPr>
          <p:cNvSpPr/>
          <p:nvPr/>
        </p:nvSpPr>
        <p:spPr>
          <a:xfrm>
            <a:off x="2097425" y="4211952"/>
            <a:ext cx="243260" cy="103741"/>
          </a:xfrm>
          <a:custGeom>
            <a:avLst/>
            <a:gdLst>
              <a:gd name="connsiteX0" fmla="*/ 0 w 243260"/>
              <a:gd name="connsiteY0" fmla="*/ 0 h 103741"/>
              <a:gd name="connsiteX1" fmla="*/ 243261 w 243260"/>
              <a:gd name="connsiteY1" fmla="*/ 0 h 103741"/>
              <a:gd name="connsiteX2" fmla="*/ 243261 w 243260"/>
              <a:gd name="connsiteY2" fmla="*/ 103741 h 103741"/>
              <a:gd name="connsiteX3" fmla="*/ 0 w 243260"/>
              <a:gd name="connsiteY3" fmla="*/ 103741 h 103741"/>
            </a:gdLst>
            <a:ahLst/>
            <a:cxnLst>
              <a:cxn ang="0">
                <a:pos x="connsiteX0" y="connsiteY0"/>
              </a:cxn>
              <a:cxn ang="0">
                <a:pos x="connsiteX1" y="connsiteY1"/>
              </a:cxn>
              <a:cxn ang="0">
                <a:pos x="connsiteX2" y="connsiteY2"/>
              </a:cxn>
              <a:cxn ang="0">
                <a:pos x="connsiteX3" y="connsiteY3"/>
              </a:cxn>
            </a:cxnLst>
            <a:rect l="l" t="t" r="r" b="b"/>
            <a:pathLst>
              <a:path w="243260" h="103741">
                <a:moveTo>
                  <a:pt x="0" y="0"/>
                </a:moveTo>
                <a:lnTo>
                  <a:pt x="243261" y="0"/>
                </a:lnTo>
                <a:lnTo>
                  <a:pt x="243261" y="103741"/>
                </a:lnTo>
                <a:lnTo>
                  <a:pt x="0" y="103741"/>
                </a:lnTo>
                <a:close/>
              </a:path>
            </a:pathLst>
          </a:custGeom>
          <a:solidFill>
            <a:srgbClr val="466272"/>
          </a:solidFill>
          <a:ln w="11910" cap="flat">
            <a:noFill/>
            <a:prstDash val="solid"/>
            <a:miter/>
          </a:ln>
        </p:spPr>
        <p:txBody>
          <a:bodyPr rtlCol="0" anchor="ctr"/>
          <a:lstStyle/>
          <a:p>
            <a:endParaRPr lang="en-GB" noProof="0" dirty="0"/>
          </a:p>
        </p:txBody>
      </p:sp>
      <p:sp>
        <p:nvSpPr>
          <p:cNvPr id="128" name="Freeform 127">
            <a:extLst>
              <a:ext uri="{FF2B5EF4-FFF2-40B4-BE49-F238E27FC236}">
                <a16:creationId xmlns:a16="http://schemas.microsoft.com/office/drawing/2014/main" id="{16487F92-C210-94D9-02F4-A668B1BCBB27}"/>
              </a:ext>
            </a:extLst>
          </p:cNvPr>
          <p:cNvSpPr/>
          <p:nvPr/>
        </p:nvSpPr>
        <p:spPr>
          <a:xfrm>
            <a:off x="3591435" y="4211952"/>
            <a:ext cx="243260" cy="103741"/>
          </a:xfrm>
          <a:custGeom>
            <a:avLst/>
            <a:gdLst>
              <a:gd name="connsiteX0" fmla="*/ 0 w 243260"/>
              <a:gd name="connsiteY0" fmla="*/ 0 h 103741"/>
              <a:gd name="connsiteX1" fmla="*/ 243261 w 243260"/>
              <a:gd name="connsiteY1" fmla="*/ 0 h 103741"/>
              <a:gd name="connsiteX2" fmla="*/ 243261 w 243260"/>
              <a:gd name="connsiteY2" fmla="*/ 103741 h 103741"/>
              <a:gd name="connsiteX3" fmla="*/ 0 w 243260"/>
              <a:gd name="connsiteY3" fmla="*/ 103741 h 103741"/>
            </a:gdLst>
            <a:ahLst/>
            <a:cxnLst>
              <a:cxn ang="0">
                <a:pos x="connsiteX0" y="connsiteY0"/>
              </a:cxn>
              <a:cxn ang="0">
                <a:pos x="connsiteX1" y="connsiteY1"/>
              </a:cxn>
              <a:cxn ang="0">
                <a:pos x="connsiteX2" y="connsiteY2"/>
              </a:cxn>
              <a:cxn ang="0">
                <a:pos x="connsiteX3" y="connsiteY3"/>
              </a:cxn>
            </a:cxnLst>
            <a:rect l="l" t="t" r="r" b="b"/>
            <a:pathLst>
              <a:path w="243260" h="103741">
                <a:moveTo>
                  <a:pt x="0" y="0"/>
                </a:moveTo>
                <a:lnTo>
                  <a:pt x="243261" y="0"/>
                </a:lnTo>
                <a:lnTo>
                  <a:pt x="243261" y="103741"/>
                </a:lnTo>
                <a:lnTo>
                  <a:pt x="0" y="103741"/>
                </a:lnTo>
                <a:close/>
              </a:path>
            </a:pathLst>
          </a:custGeom>
          <a:solidFill>
            <a:srgbClr val="9CB4C3"/>
          </a:solidFill>
          <a:ln w="11910" cap="flat">
            <a:noFill/>
            <a:prstDash val="solid"/>
            <a:miter/>
          </a:ln>
        </p:spPr>
        <p:txBody>
          <a:bodyPr rtlCol="0" anchor="ctr"/>
          <a:lstStyle/>
          <a:p>
            <a:endParaRPr lang="en-GB" noProof="0" dirty="0"/>
          </a:p>
        </p:txBody>
      </p:sp>
      <p:sp>
        <p:nvSpPr>
          <p:cNvPr id="129" name="Freeform 128">
            <a:extLst>
              <a:ext uri="{FF2B5EF4-FFF2-40B4-BE49-F238E27FC236}">
                <a16:creationId xmlns:a16="http://schemas.microsoft.com/office/drawing/2014/main" id="{1AE59040-F762-103D-3807-F124FBDAB6FB}"/>
              </a:ext>
            </a:extLst>
          </p:cNvPr>
          <p:cNvSpPr/>
          <p:nvPr/>
        </p:nvSpPr>
        <p:spPr>
          <a:xfrm>
            <a:off x="3832074" y="4211952"/>
            <a:ext cx="243260" cy="103741"/>
          </a:xfrm>
          <a:custGeom>
            <a:avLst/>
            <a:gdLst>
              <a:gd name="connsiteX0" fmla="*/ 0 w 243260"/>
              <a:gd name="connsiteY0" fmla="*/ 0 h 103741"/>
              <a:gd name="connsiteX1" fmla="*/ 243261 w 243260"/>
              <a:gd name="connsiteY1" fmla="*/ 0 h 103741"/>
              <a:gd name="connsiteX2" fmla="*/ 243261 w 243260"/>
              <a:gd name="connsiteY2" fmla="*/ 103741 h 103741"/>
              <a:gd name="connsiteX3" fmla="*/ 0 w 243260"/>
              <a:gd name="connsiteY3" fmla="*/ 103741 h 103741"/>
            </a:gdLst>
            <a:ahLst/>
            <a:cxnLst>
              <a:cxn ang="0">
                <a:pos x="connsiteX0" y="connsiteY0"/>
              </a:cxn>
              <a:cxn ang="0">
                <a:pos x="connsiteX1" y="connsiteY1"/>
              </a:cxn>
              <a:cxn ang="0">
                <a:pos x="connsiteX2" y="connsiteY2"/>
              </a:cxn>
              <a:cxn ang="0">
                <a:pos x="connsiteX3" y="connsiteY3"/>
              </a:cxn>
            </a:cxnLst>
            <a:rect l="l" t="t" r="r" b="b"/>
            <a:pathLst>
              <a:path w="243260" h="103741">
                <a:moveTo>
                  <a:pt x="0" y="0"/>
                </a:moveTo>
                <a:lnTo>
                  <a:pt x="243261" y="0"/>
                </a:lnTo>
                <a:lnTo>
                  <a:pt x="243261" y="103741"/>
                </a:lnTo>
                <a:lnTo>
                  <a:pt x="0" y="103741"/>
                </a:lnTo>
                <a:close/>
              </a:path>
            </a:pathLst>
          </a:custGeom>
          <a:solidFill>
            <a:srgbClr val="466272"/>
          </a:solidFill>
          <a:ln w="11910" cap="flat">
            <a:noFill/>
            <a:prstDash val="solid"/>
            <a:miter/>
          </a:ln>
        </p:spPr>
        <p:txBody>
          <a:bodyPr rtlCol="0" anchor="ctr"/>
          <a:lstStyle/>
          <a:p>
            <a:endParaRPr lang="en-GB" noProof="0" dirty="0"/>
          </a:p>
        </p:txBody>
      </p:sp>
      <p:sp>
        <p:nvSpPr>
          <p:cNvPr id="130" name="Freeform 129">
            <a:extLst>
              <a:ext uri="{FF2B5EF4-FFF2-40B4-BE49-F238E27FC236}">
                <a16:creationId xmlns:a16="http://schemas.microsoft.com/office/drawing/2014/main" id="{5A82EBF1-B241-18A0-239D-F8D09F33F504}"/>
              </a:ext>
            </a:extLst>
          </p:cNvPr>
          <p:cNvSpPr/>
          <p:nvPr/>
        </p:nvSpPr>
        <p:spPr>
          <a:xfrm>
            <a:off x="3590839" y="5382966"/>
            <a:ext cx="243260" cy="103741"/>
          </a:xfrm>
          <a:custGeom>
            <a:avLst/>
            <a:gdLst>
              <a:gd name="connsiteX0" fmla="*/ 0 w 243260"/>
              <a:gd name="connsiteY0" fmla="*/ 0 h 103741"/>
              <a:gd name="connsiteX1" fmla="*/ 243261 w 243260"/>
              <a:gd name="connsiteY1" fmla="*/ 0 h 103741"/>
              <a:gd name="connsiteX2" fmla="*/ 243261 w 243260"/>
              <a:gd name="connsiteY2" fmla="*/ 103741 h 103741"/>
              <a:gd name="connsiteX3" fmla="*/ 0 w 243260"/>
              <a:gd name="connsiteY3" fmla="*/ 103741 h 103741"/>
            </a:gdLst>
            <a:ahLst/>
            <a:cxnLst>
              <a:cxn ang="0">
                <a:pos x="connsiteX0" y="connsiteY0"/>
              </a:cxn>
              <a:cxn ang="0">
                <a:pos x="connsiteX1" y="connsiteY1"/>
              </a:cxn>
              <a:cxn ang="0">
                <a:pos x="connsiteX2" y="connsiteY2"/>
              </a:cxn>
              <a:cxn ang="0">
                <a:pos x="connsiteX3" y="connsiteY3"/>
              </a:cxn>
            </a:cxnLst>
            <a:rect l="l" t="t" r="r" b="b"/>
            <a:pathLst>
              <a:path w="243260" h="103741">
                <a:moveTo>
                  <a:pt x="0" y="0"/>
                </a:moveTo>
                <a:lnTo>
                  <a:pt x="243261" y="0"/>
                </a:lnTo>
                <a:lnTo>
                  <a:pt x="243261" y="103741"/>
                </a:lnTo>
                <a:lnTo>
                  <a:pt x="0" y="103741"/>
                </a:lnTo>
                <a:close/>
              </a:path>
            </a:pathLst>
          </a:custGeom>
          <a:solidFill>
            <a:srgbClr val="466272"/>
          </a:solidFill>
          <a:ln w="11910" cap="flat">
            <a:noFill/>
            <a:prstDash val="solid"/>
            <a:miter/>
          </a:ln>
        </p:spPr>
        <p:txBody>
          <a:bodyPr rtlCol="0" anchor="ctr"/>
          <a:lstStyle/>
          <a:p>
            <a:endParaRPr lang="en-GB" noProof="0" dirty="0"/>
          </a:p>
        </p:txBody>
      </p:sp>
      <p:sp>
        <p:nvSpPr>
          <p:cNvPr id="131" name="Freeform 130">
            <a:extLst>
              <a:ext uri="{FF2B5EF4-FFF2-40B4-BE49-F238E27FC236}">
                <a16:creationId xmlns:a16="http://schemas.microsoft.com/office/drawing/2014/main" id="{EA89AA1C-B5E9-70AF-9F8A-CD5127C2C901}"/>
              </a:ext>
            </a:extLst>
          </p:cNvPr>
          <p:cNvSpPr/>
          <p:nvPr/>
        </p:nvSpPr>
        <p:spPr>
          <a:xfrm>
            <a:off x="3832313" y="5382966"/>
            <a:ext cx="243260" cy="103741"/>
          </a:xfrm>
          <a:custGeom>
            <a:avLst/>
            <a:gdLst>
              <a:gd name="connsiteX0" fmla="*/ 0 w 243260"/>
              <a:gd name="connsiteY0" fmla="*/ 0 h 103741"/>
              <a:gd name="connsiteX1" fmla="*/ 243261 w 243260"/>
              <a:gd name="connsiteY1" fmla="*/ 0 h 103741"/>
              <a:gd name="connsiteX2" fmla="*/ 243261 w 243260"/>
              <a:gd name="connsiteY2" fmla="*/ 103741 h 103741"/>
              <a:gd name="connsiteX3" fmla="*/ 0 w 243260"/>
              <a:gd name="connsiteY3" fmla="*/ 103741 h 103741"/>
            </a:gdLst>
            <a:ahLst/>
            <a:cxnLst>
              <a:cxn ang="0">
                <a:pos x="connsiteX0" y="connsiteY0"/>
              </a:cxn>
              <a:cxn ang="0">
                <a:pos x="connsiteX1" y="connsiteY1"/>
              </a:cxn>
              <a:cxn ang="0">
                <a:pos x="connsiteX2" y="connsiteY2"/>
              </a:cxn>
              <a:cxn ang="0">
                <a:pos x="connsiteX3" y="connsiteY3"/>
              </a:cxn>
            </a:cxnLst>
            <a:rect l="l" t="t" r="r" b="b"/>
            <a:pathLst>
              <a:path w="243260" h="103741">
                <a:moveTo>
                  <a:pt x="0" y="0"/>
                </a:moveTo>
                <a:lnTo>
                  <a:pt x="243261" y="0"/>
                </a:lnTo>
                <a:lnTo>
                  <a:pt x="243261" y="103741"/>
                </a:lnTo>
                <a:lnTo>
                  <a:pt x="0" y="103741"/>
                </a:lnTo>
                <a:close/>
              </a:path>
            </a:pathLst>
          </a:custGeom>
          <a:solidFill>
            <a:srgbClr val="5E8298"/>
          </a:solidFill>
          <a:ln w="11910" cap="flat">
            <a:noFill/>
            <a:prstDash val="solid"/>
            <a:miter/>
          </a:ln>
        </p:spPr>
        <p:txBody>
          <a:bodyPr rtlCol="0" anchor="ctr"/>
          <a:lstStyle/>
          <a:p>
            <a:endParaRPr lang="en-GB" noProof="0" dirty="0"/>
          </a:p>
        </p:txBody>
      </p:sp>
      <p:sp>
        <p:nvSpPr>
          <p:cNvPr id="132" name="Freeform 131">
            <a:extLst>
              <a:ext uri="{FF2B5EF4-FFF2-40B4-BE49-F238E27FC236}">
                <a16:creationId xmlns:a16="http://schemas.microsoft.com/office/drawing/2014/main" id="{F615132E-BB2C-0A97-C767-AA41A1301D85}"/>
              </a:ext>
            </a:extLst>
          </p:cNvPr>
          <p:cNvSpPr/>
          <p:nvPr/>
        </p:nvSpPr>
        <p:spPr>
          <a:xfrm>
            <a:off x="3590839" y="5148359"/>
            <a:ext cx="721677" cy="103741"/>
          </a:xfrm>
          <a:custGeom>
            <a:avLst/>
            <a:gdLst>
              <a:gd name="connsiteX0" fmla="*/ 0 w 721677"/>
              <a:gd name="connsiteY0" fmla="*/ 0 h 103741"/>
              <a:gd name="connsiteX1" fmla="*/ 721678 w 721677"/>
              <a:gd name="connsiteY1" fmla="*/ 0 h 103741"/>
              <a:gd name="connsiteX2" fmla="*/ 721678 w 721677"/>
              <a:gd name="connsiteY2" fmla="*/ 103741 h 103741"/>
              <a:gd name="connsiteX3" fmla="*/ 0 w 721677"/>
              <a:gd name="connsiteY3" fmla="*/ 103741 h 103741"/>
            </a:gdLst>
            <a:ahLst/>
            <a:cxnLst>
              <a:cxn ang="0">
                <a:pos x="connsiteX0" y="connsiteY0"/>
              </a:cxn>
              <a:cxn ang="0">
                <a:pos x="connsiteX1" y="connsiteY1"/>
              </a:cxn>
              <a:cxn ang="0">
                <a:pos x="connsiteX2" y="connsiteY2"/>
              </a:cxn>
              <a:cxn ang="0">
                <a:pos x="connsiteX3" y="connsiteY3"/>
              </a:cxn>
            </a:cxnLst>
            <a:rect l="l" t="t" r="r" b="b"/>
            <a:pathLst>
              <a:path w="721677" h="103741">
                <a:moveTo>
                  <a:pt x="0" y="0"/>
                </a:moveTo>
                <a:lnTo>
                  <a:pt x="721678" y="0"/>
                </a:lnTo>
                <a:lnTo>
                  <a:pt x="721678" y="103741"/>
                </a:lnTo>
                <a:lnTo>
                  <a:pt x="0" y="103741"/>
                </a:lnTo>
                <a:close/>
              </a:path>
            </a:pathLst>
          </a:custGeom>
          <a:solidFill>
            <a:srgbClr val="466272"/>
          </a:solidFill>
          <a:ln w="11910" cap="flat">
            <a:noFill/>
            <a:prstDash val="solid"/>
            <a:miter/>
          </a:ln>
        </p:spPr>
        <p:txBody>
          <a:bodyPr rtlCol="0" anchor="ctr"/>
          <a:lstStyle/>
          <a:p>
            <a:endParaRPr lang="en-GB" noProof="0" dirty="0"/>
          </a:p>
        </p:txBody>
      </p:sp>
      <p:sp>
        <p:nvSpPr>
          <p:cNvPr id="133" name="Freeform 132">
            <a:extLst>
              <a:ext uri="{FF2B5EF4-FFF2-40B4-BE49-F238E27FC236}">
                <a16:creationId xmlns:a16="http://schemas.microsoft.com/office/drawing/2014/main" id="{7661A220-66B3-ADB8-7015-93D741B18518}"/>
              </a:ext>
            </a:extLst>
          </p:cNvPr>
          <p:cNvSpPr/>
          <p:nvPr/>
        </p:nvSpPr>
        <p:spPr>
          <a:xfrm>
            <a:off x="3812170" y="5032602"/>
            <a:ext cx="494745" cy="103741"/>
          </a:xfrm>
          <a:custGeom>
            <a:avLst/>
            <a:gdLst>
              <a:gd name="connsiteX0" fmla="*/ 0 w 494745"/>
              <a:gd name="connsiteY0" fmla="*/ 0 h 103741"/>
              <a:gd name="connsiteX1" fmla="*/ 494746 w 494745"/>
              <a:gd name="connsiteY1" fmla="*/ 0 h 103741"/>
              <a:gd name="connsiteX2" fmla="*/ 494746 w 494745"/>
              <a:gd name="connsiteY2" fmla="*/ 103741 h 103741"/>
              <a:gd name="connsiteX3" fmla="*/ 0 w 494745"/>
              <a:gd name="connsiteY3" fmla="*/ 103741 h 103741"/>
            </a:gdLst>
            <a:ahLst/>
            <a:cxnLst>
              <a:cxn ang="0">
                <a:pos x="connsiteX0" y="connsiteY0"/>
              </a:cxn>
              <a:cxn ang="0">
                <a:pos x="connsiteX1" y="connsiteY1"/>
              </a:cxn>
              <a:cxn ang="0">
                <a:pos x="connsiteX2" y="connsiteY2"/>
              </a:cxn>
              <a:cxn ang="0">
                <a:pos x="connsiteX3" y="connsiteY3"/>
              </a:cxn>
            </a:cxnLst>
            <a:rect l="l" t="t" r="r" b="b"/>
            <a:pathLst>
              <a:path w="494745" h="103741">
                <a:moveTo>
                  <a:pt x="0" y="0"/>
                </a:moveTo>
                <a:lnTo>
                  <a:pt x="494746" y="0"/>
                </a:lnTo>
                <a:lnTo>
                  <a:pt x="494746" y="103741"/>
                </a:lnTo>
                <a:lnTo>
                  <a:pt x="0" y="103741"/>
                </a:lnTo>
                <a:close/>
              </a:path>
            </a:pathLst>
          </a:custGeom>
          <a:solidFill>
            <a:srgbClr val="8B878B"/>
          </a:solidFill>
          <a:ln w="11910" cap="flat">
            <a:noFill/>
            <a:prstDash val="solid"/>
            <a:miter/>
          </a:ln>
        </p:spPr>
        <p:txBody>
          <a:bodyPr rtlCol="0" anchor="ctr"/>
          <a:lstStyle/>
          <a:p>
            <a:endParaRPr lang="en-GB" noProof="0" dirty="0"/>
          </a:p>
        </p:txBody>
      </p:sp>
      <p:sp>
        <p:nvSpPr>
          <p:cNvPr id="134" name="Freeform 133">
            <a:extLst>
              <a:ext uri="{FF2B5EF4-FFF2-40B4-BE49-F238E27FC236}">
                <a16:creationId xmlns:a16="http://schemas.microsoft.com/office/drawing/2014/main" id="{8CA2B97F-F1FB-A6C4-DAF2-56F08BE89C74}"/>
              </a:ext>
            </a:extLst>
          </p:cNvPr>
          <p:cNvSpPr/>
          <p:nvPr/>
        </p:nvSpPr>
        <p:spPr>
          <a:xfrm>
            <a:off x="3590839" y="5032602"/>
            <a:ext cx="243260" cy="103741"/>
          </a:xfrm>
          <a:custGeom>
            <a:avLst/>
            <a:gdLst>
              <a:gd name="connsiteX0" fmla="*/ 0 w 243260"/>
              <a:gd name="connsiteY0" fmla="*/ 0 h 103741"/>
              <a:gd name="connsiteX1" fmla="*/ 243261 w 243260"/>
              <a:gd name="connsiteY1" fmla="*/ 0 h 103741"/>
              <a:gd name="connsiteX2" fmla="*/ 243261 w 243260"/>
              <a:gd name="connsiteY2" fmla="*/ 103741 h 103741"/>
              <a:gd name="connsiteX3" fmla="*/ 0 w 243260"/>
              <a:gd name="connsiteY3" fmla="*/ 103741 h 103741"/>
            </a:gdLst>
            <a:ahLst/>
            <a:cxnLst>
              <a:cxn ang="0">
                <a:pos x="connsiteX0" y="connsiteY0"/>
              </a:cxn>
              <a:cxn ang="0">
                <a:pos x="connsiteX1" y="connsiteY1"/>
              </a:cxn>
              <a:cxn ang="0">
                <a:pos x="connsiteX2" y="connsiteY2"/>
              </a:cxn>
              <a:cxn ang="0">
                <a:pos x="connsiteX3" y="connsiteY3"/>
              </a:cxn>
            </a:cxnLst>
            <a:rect l="l" t="t" r="r" b="b"/>
            <a:pathLst>
              <a:path w="243260" h="103741">
                <a:moveTo>
                  <a:pt x="0" y="0"/>
                </a:moveTo>
                <a:lnTo>
                  <a:pt x="243261" y="0"/>
                </a:lnTo>
                <a:lnTo>
                  <a:pt x="243261" y="103741"/>
                </a:lnTo>
                <a:lnTo>
                  <a:pt x="0" y="103741"/>
                </a:lnTo>
                <a:close/>
              </a:path>
            </a:pathLst>
          </a:custGeom>
          <a:solidFill>
            <a:srgbClr val="466272"/>
          </a:solidFill>
          <a:ln w="11910" cap="flat">
            <a:noFill/>
            <a:prstDash val="solid"/>
            <a:miter/>
          </a:ln>
        </p:spPr>
        <p:txBody>
          <a:bodyPr rtlCol="0" anchor="ctr"/>
          <a:lstStyle/>
          <a:p>
            <a:endParaRPr lang="en-GB" noProof="0" dirty="0"/>
          </a:p>
        </p:txBody>
      </p:sp>
      <p:sp>
        <p:nvSpPr>
          <p:cNvPr id="135" name="Freeform 134">
            <a:extLst>
              <a:ext uri="{FF2B5EF4-FFF2-40B4-BE49-F238E27FC236}">
                <a16:creationId xmlns:a16="http://schemas.microsoft.com/office/drawing/2014/main" id="{0E50B2BD-8A99-37E8-ACF6-D52193DFE307}"/>
              </a:ext>
            </a:extLst>
          </p:cNvPr>
          <p:cNvSpPr/>
          <p:nvPr/>
        </p:nvSpPr>
        <p:spPr>
          <a:xfrm>
            <a:off x="2328886" y="4565410"/>
            <a:ext cx="494745" cy="103741"/>
          </a:xfrm>
          <a:custGeom>
            <a:avLst/>
            <a:gdLst>
              <a:gd name="connsiteX0" fmla="*/ 0 w 494745"/>
              <a:gd name="connsiteY0" fmla="*/ 0 h 103741"/>
              <a:gd name="connsiteX1" fmla="*/ 494746 w 494745"/>
              <a:gd name="connsiteY1" fmla="*/ 0 h 103741"/>
              <a:gd name="connsiteX2" fmla="*/ 494746 w 494745"/>
              <a:gd name="connsiteY2" fmla="*/ 103741 h 103741"/>
              <a:gd name="connsiteX3" fmla="*/ 0 w 494745"/>
              <a:gd name="connsiteY3" fmla="*/ 103741 h 103741"/>
            </a:gdLst>
            <a:ahLst/>
            <a:cxnLst>
              <a:cxn ang="0">
                <a:pos x="connsiteX0" y="connsiteY0"/>
              </a:cxn>
              <a:cxn ang="0">
                <a:pos x="connsiteX1" y="connsiteY1"/>
              </a:cxn>
              <a:cxn ang="0">
                <a:pos x="connsiteX2" y="connsiteY2"/>
              </a:cxn>
              <a:cxn ang="0">
                <a:pos x="connsiteX3" y="connsiteY3"/>
              </a:cxn>
            </a:cxnLst>
            <a:rect l="l" t="t" r="r" b="b"/>
            <a:pathLst>
              <a:path w="494745" h="103741">
                <a:moveTo>
                  <a:pt x="0" y="0"/>
                </a:moveTo>
                <a:lnTo>
                  <a:pt x="494746" y="0"/>
                </a:lnTo>
                <a:lnTo>
                  <a:pt x="494746" y="103741"/>
                </a:lnTo>
                <a:lnTo>
                  <a:pt x="0" y="103741"/>
                </a:lnTo>
                <a:close/>
              </a:path>
            </a:pathLst>
          </a:custGeom>
          <a:solidFill>
            <a:srgbClr val="466272"/>
          </a:solidFill>
          <a:ln w="11910" cap="flat">
            <a:noFill/>
            <a:prstDash val="solid"/>
            <a:miter/>
          </a:ln>
        </p:spPr>
        <p:txBody>
          <a:bodyPr rtlCol="0" anchor="ctr"/>
          <a:lstStyle/>
          <a:p>
            <a:endParaRPr lang="en-GB" noProof="0" dirty="0"/>
          </a:p>
        </p:txBody>
      </p:sp>
      <p:sp>
        <p:nvSpPr>
          <p:cNvPr id="136" name="Freeform 135">
            <a:extLst>
              <a:ext uri="{FF2B5EF4-FFF2-40B4-BE49-F238E27FC236}">
                <a16:creationId xmlns:a16="http://schemas.microsoft.com/office/drawing/2014/main" id="{75D82BD7-E9C6-84A3-620B-B79207997D5B}"/>
              </a:ext>
            </a:extLst>
          </p:cNvPr>
          <p:cNvSpPr/>
          <p:nvPr/>
        </p:nvSpPr>
        <p:spPr>
          <a:xfrm>
            <a:off x="3590839" y="4565410"/>
            <a:ext cx="494745" cy="103741"/>
          </a:xfrm>
          <a:custGeom>
            <a:avLst/>
            <a:gdLst>
              <a:gd name="connsiteX0" fmla="*/ 0 w 494745"/>
              <a:gd name="connsiteY0" fmla="*/ 0 h 103741"/>
              <a:gd name="connsiteX1" fmla="*/ 494746 w 494745"/>
              <a:gd name="connsiteY1" fmla="*/ 0 h 103741"/>
              <a:gd name="connsiteX2" fmla="*/ 494746 w 494745"/>
              <a:gd name="connsiteY2" fmla="*/ 103741 h 103741"/>
              <a:gd name="connsiteX3" fmla="*/ 0 w 494745"/>
              <a:gd name="connsiteY3" fmla="*/ 103741 h 103741"/>
            </a:gdLst>
            <a:ahLst/>
            <a:cxnLst>
              <a:cxn ang="0">
                <a:pos x="connsiteX0" y="connsiteY0"/>
              </a:cxn>
              <a:cxn ang="0">
                <a:pos x="connsiteX1" y="connsiteY1"/>
              </a:cxn>
              <a:cxn ang="0">
                <a:pos x="connsiteX2" y="connsiteY2"/>
              </a:cxn>
              <a:cxn ang="0">
                <a:pos x="connsiteX3" y="connsiteY3"/>
              </a:cxn>
            </a:cxnLst>
            <a:rect l="l" t="t" r="r" b="b"/>
            <a:pathLst>
              <a:path w="494745" h="103741">
                <a:moveTo>
                  <a:pt x="0" y="0"/>
                </a:moveTo>
                <a:lnTo>
                  <a:pt x="494746" y="0"/>
                </a:lnTo>
                <a:lnTo>
                  <a:pt x="494746" y="103741"/>
                </a:lnTo>
                <a:lnTo>
                  <a:pt x="0" y="103741"/>
                </a:lnTo>
                <a:close/>
              </a:path>
            </a:pathLst>
          </a:custGeom>
          <a:solidFill>
            <a:srgbClr val="466272"/>
          </a:solidFill>
          <a:ln w="11910" cap="flat">
            <a:noFill/>
            <a:prstDash val="solid"/>
            <a:miter/>
          </a:ln>
        </p:spPr>
        <p:txBody>
          <a:bodyPr rtlCol="0" anchor="ctr"/>
          <a:lstStyle/>
          <a:p>
            <a:endParaRPr lang="en-GB" noProof="0" dirty="0"/>
          </a:p>
        </p:txBody>
      </p:sp>
      <p:sp>
        <p:nvSpPr>
          <p:cNvPr id="137" name="Freeform 136">
            <a:extLst>
              <a:ext uri="{FF2B5EF4-FFF2-40B4-BE49-F238E27FC236}">
                <a16:creationId xmlns:a16="http://schemas.microsoft.com/office/drawing/2014/main" id="{A3241D8C-393A-0917-6B14-013391A069C7}"/>
              </a:ext>
            </a:extLst>
          </p:cNvPr>
          <p:cNvSpPr/>
          <p:nvPr/>
        </p:nvSpPr>
        <p:spPr>
          <a:xfrm>
            <a:off x="2315418" y="4449415"/>
            <a:ext cx="510332" cy="103741"/>
          </a:xfrm>
          <a:custGeom>
            <a:avLst/>
            <a:gdLst>
              <a:gd name="connsiteX0" fmla="*/ 0 w 511312"/>
              <a:gd name="connsiteY0" fmla="*/ 0 h 103741"/>
              <a:gd name="connsiteX1" fmla="*/ 511313 w 511312"/>
              <a:gd name="connsiteY1" fmla="*/ 0 h 103741"/>
              <a:gd name="connsiteX2" fmla="*/ 511313 w 511312"/>
              <a:gd name="connsiteY2" fmla="*/ 103741 h 103741"/>
              <a:gd name="connsiteX3" fmla="*/ 0 w 511312"/>
              <a:gd name="connsiteY3" fmla="*/ 103741 h 103741"/>
            </a:gdLst>
            <a:ahLst/>
            <a:cxnLst>
              <a:cxn ang="0">
                <a:pos x="connsiteX0" y="connsiteY0"/>
              </a:cxn>
              <a:cxn ang="0">
                <a:pos x="connsiteX1" y="connsiteY1"/>
              </a:cxn>
              <a:cxn ang="0">
                <a:pos x="connsiteX2" y="connsiteY2"/>
              </a:cxn>
              <a:cxn ang="0">
                <a:pos x="connsiteX3" y="connsiteY3"/>
              </a:cxn>
            </a:cxnLst>
            <a:rect l="l" t="t" r="r" b="b"/>
            <a:pathLst>
              <a:path w="511312" h="103741">
                <a:moveTo>
                  <a:pt x="0" y="0"/>
                </a:moveTo>
                <a:lnTo>
                  <a:pt x="511313" y="0"/>
                </a:lnTo>
                <a:lnTo>
                  <a:pt x="511313" y="103741"/>
                </a:lnTo>
                <a:lnTo>
                  <a:pt x="0" y="103741"/>
                </a:lnTo>
                <a:close/>
              </a:path>
            </a:pathLst>
          </a:custGeom>
          <a:solidFill>
            <a:srgbClr val="466272"/>
          </a:solidFill>
          <a:ln w="11910" cap="flat">
            <a:noFill/>
            <a:prstDash val="solid"/>
            <a:miter/>
          </a:ln>
        </p:spPr>
        <p:txBody>
          <a:bodyPr rtlCol="0" anchor="ctr"/>
          <a:lstStyle/>
          <a:p>
            <a:endParaRPr lang="en-GB" noProof="0" dirty="0"/>
          </a:p>
        </p:txBody>
      </p:sp>
      <p:sp>
        <p:nvSpPr>
          <p:cNvPr id="138" name="Freeform 137">
            <a:extLst>
              <a:ext uri="{FF2B5EF4-FFF2-40B4-BE49-F238E27FC236}">
                <a16:creationId xmlns:a16="http://schemas.microsoft.com/office/drawing/2014/main" id="{30F4CB7E-999D-522B-01DE-D08E8E71A50C}"/>
              </a:ext>
            </a:extLst>
          </p:cNvPr>
          <p:cNvSpPr/>
          <p:nvPr/>
        </p:nvSpPr>
        <p:spPr>
          <a:xfrm>
            <a:off x="2093969" y="4449415"/>
            <a:ext cx="243260" cy="103741"/>
          </a:xfrm>
          <a:custGeom>
            <a:avLst/>
            <a:gdLst>
              <a:gd name="connsiteX0" fmla="*/ 0 w 243260"/>
              <a:gd name="connsiteY0" fmla="*/ 0 h 103741"/>
              <a:gd name="connsiteX1" fmla="*/ 243261 w 243260"/>
              <a:gd name="connsiteY1" fmla="*/ 0 h 103741"/>
              <a:gd name="connsiteX2" fmla="*/ 243261 w 243260"/>
              <a:gd name="connsiteY2" fmla="*/ 103741 h 103741"/>
              <a:gd name="connsiteX3" fmla="*/ 0 w 243260"/>
              <a:gd name="connsiteY3" fmla="*/ 103741 h 103741"/>
            </a:gdLst>
            <a:ahLst/>
            <a:cxnLst>
              <a:cxn ang="0">
                <a:pos x="connsiteX0" y="connsiteY0"/>
              </a:cxn>
              <a:cxn ang="0">
                <a:pos x="connsiteX1" y="connsiteY1"/>
              </a:cxn>
              <a:cxn ang="0">
                <a:pos x="connsiteX2" y="connsiteY2"/>
              </a:cxn>
              <a:cxn ang="0">
                <a:pos x="connsiteX3" y="connsiteY3"/>
              </a:cxn>
            </a:cxnLst>
            <a:rect l="l" t="t" r="r" b="b"/>
            <a:pathLst>
              <a:path w="243260" h="103741">
                <a:moveTo>
                  <a:pt x="0" y="0"/>
                </a:moveTo>
                <a:lnTo>
                  <a:pt x="243261" y="0"/>
                </a:lnTo>
                <a:lnTo>
                  <a:pt x="243261" y="103741"/>
                </a:lnTo>
                <a:lnTo>
                  <a:pt x="0" y="103741"/>
                </a:lnTo>
                <a:close/>
              </a:path>
            </a:pathLst>
          </a:custGeom>
          <a:solidFill>
            <a:srgbClr val="5E8298"/>
          </a:solidFill>
          <a:ln w="11910" cap="flat">
            <a:noFill/>
            <a:prstDash val="solid"/>
            <a:miter/>
          </a:ln>
        </p:spPr>
        <p:txBody>
          <a:bodyPr rtlCol="0" anchor="ctr"/>
          <a:lstStyle/>
          <a:p>
            <a:endParaRPr lang="en-GB" noProof="0" dirty="0"/>
          </a:p>
        </p:txBody>
      </p:sp>
      <p:sp>
        <p:nvSpPr>
          <p:cNvPr id="139" name="Freeform 138">
            <a:extLst>
              <a:ext uri="{FF2B5EF4-FFF2-40B4-BE49-F238E27FC236}">
                <a16:creationId xmlns:a16="http://schemas.microsoft.com/office/drawing/2014/main" id="{05381CF6-5DB8-3AEB-7A82-1ED539F184AF}"/>
              </a:ext>
            </a:extLst>
          </p:cNvPr>
          <p:cNvSpPr/>
          <p:nvPr/>
        </p:nvSpPr>
        <p:spPr>
          <a:xfrm>
            <a:off x="3587979" y="4449415"/>
            <a:ext cx="243260" cy="103741"/>
          </a:xfrm>
          <a:custGeom>
            <a:avLst/>
            <a:gdLst>
              <a:gd name="connsiteX0" fmla="*/ 0 w 243260"/>
              <a:gd name="connsiteY0" fmla="*/ 0 h 103741"/>
              <a:gd name="connsiteX1" fmla="*/ 243261 w 243260"/>
              <a:gd name="connsiteY1" fmla="*/ 0 h 103741"/>
              <a:gd name="connsiteX2" fmla="*/ 243261 w 243260"/>
              <a:gd name="connsiteY2" fmla="*/ 103741 h 103741"/>
              <a:gd name="connsiteX3" fmla="*/ 0 w 243260"/>
              <a:gd name="connsiteY3" fmla="*/ 103741 h 103741"/>
            </a:gdLst>
            <a:ahLst/>
            <a:cxnLst>
              <a:cxn ang="0">
                <a:pos x="connsiteX0" y="connsiteY0"/>
              </a:cxn>
              <a:cxn ang="0">
                <a:pos x="connsiteX1" y="connsiteY1"/>
              </a:cxn>
              <a:cxn ang="0">
                <a:pos x="connsiteX2" y="connsiteY2"/>
              </a:cxn>
              <a:cxn ang="0">
                <a:pos x="connsiteX3" y="connsiteY3"/>
              </a:cxn>
            </a:cxnLst>
            <a:rect l="l" t="t" r="r" b="b"/>
            <a:pathLst>
              <a:path w="243260" h="103741">
                <a:moveTo>
                  <a:pt x="0" y="0"/>
                </a:moveTo>
                <a:lnTo>
                  <a:pt x="243261" y="0"/>
                </a:lnTo>
                <a:lnTo>
                  <a:pt x="243261" y="103741"/>
                </a:lnTo>
                <a:lnTo>
                  <a:pt x="0" y="103741"/>
                </a:lnTo>
                <a:close/>
              </a:path>
            </a:pathLst>
          </a:custGeom>
          <a:solidFill>
            <a:srgbClr val="466272"/>
          </a:solidFill>
          <a:ln w="11910" cap="flat">
            <a:noFill/>
            <a:prstDash val="solid"/>
            <a:miter/>
          </a:ln>
        </p:spPr>
        <p:txBody>
          <a:bodyPr rtlCol="0" anchor="ctr"/>
          <a:lstStyle/>
          <a:p>
            <a:endParaRPr lang="en-GB" noProof="0" dirty="0"/>
          </a:p>
        </p:txBody>
      </p:sp>
      <p:sp>
        <p:nvSpPr>
          <p:cNvPr id="140" name="Freeform 139">
            <a:extLst>
              <a:ext uri="{FF2B5EF4-FFF2-40B4-BE49-F238E27FC236}">
                <a16:creationId xmlns:a16="http://schemas.microsoft.com/office/drawing/2014/main" id="{28C8D878-0586-0619-8DB9-AAFCFF597E11}"/>
              </a:ext>
            </a:extLst>
          </p:cNvPr>
          <p:cNvSpPr/>
          <p:nvPr/>
        </p:nvSpPr>
        <p:spPr>
          <a:xfrm>
            <a:off x="2093373" y="4330564"/>
            <a:ext cx="494626" cy="103741"/>
          </a:xfrm>
          <a:custGeom>
            <a:avLst/>
            <a:gdLst>
              <a:gd name="connsiteX0" fmla="*/ 0 w 494626"/>
              <a:gd name="connsiteY0" fmla="*/ 0 h 103741"/>
              <a:gd name="connsiteX1" fmla="*/ 494626 w 494626"/>
              <a:gd name="connsiteY1" fmla="*/ 0 h 103741"/>
              <a:gd name="connsiteX2" fmla="*/ 494626 w 494626"/>
              <a:gd name="connsiteY2" fmla="*/ 103741 h 103741"/>
              <a:gd name="connsiteX3" fmla="*/ 0 w 494626"/>
              <a:gd name="connsiteY3" fmla="*/ 103741 h 103741"/>
            </a:gdLst>
            <a:ahLst/>
            <a:cxnLst>
              <a:cxn ang="0">
                <a:pos x="connsiteX0" y="connsiteY0"/>
              </a:cxn>
              <a:cxn ang="0">
                <a:pos x="connsiteX1" y="connsiteY1"/>
              </a:cxn>
              <a:cxn ang="0">
                <a:pos x="connsiteX2" y="connsiteY2"/>
              </a:cxn>
              <a:cxn ang="0">
                <a:pos x="connsiteX3" y="connsiteY3"/>
              </a:cxn>
            </a:cxnLst>
            <a:rect l="l" t="t" r="r" b="b"/>
            <a:pathLst>
              <a:path w="494626" h="103741">
                <a:moveTo>
                  <a:pt x="0" y="0"/>
                </a:moveTo>
                <a:lnTo>
                  <a:pt x="494626" y="0"/>
                </a:lnTo>
                <a:lnTo>
                  <a:pt x="494626" y="103741"/>
                </a:lnTo>
                <a:lnTo>
                  <a:pt x="0" y="103741"/>
                </a:lnTo>
                <a:close/>
              </a:path>
            </a:pathLst>
          </a:custGeom>
          <a:solidFill>
            <a:srgbClr val="466272"/>
          </a:solidFill>
          <a:ln w="11910" cap="flat">
            <a:noFill/>
            <a:prstDash val="solid"/>
            <a:miter/>
          </a:ln>
        </p:spPr>
        <p:txBody>
          <a:bodyPr rtlCol="0" anchor="ctr"/>
          <a:lstStyle/>
          <a:p>
            <a:endParaRPr lang="en-GB" noProof="0" dirty="0"/>
          </a:p>
        </p:txBody>
      </p:sp>
      <p:sp>
        <p:nvSpPr>
          <p:cNvPr id="141" name="Freeform 140">
            <a:extLst>
              <a:ext uri="{FF2B5EF4-FFF2-40B4-BE49-F238E27FC236}">
                <a16:creationId xmlns:a16="http://schemas.microsoft.com/office/drawing/2014/main" id="{100311E2-98F7-65C7-D3BB-85517A21AFAC}"/>
              </a:ext>
            </a:extLst>
          </p:cNvPr>
          <p:cNvSpPr/>
          <p:nvPr/>
        </p:nvSpPr>
        <p:spPr>
          <a:xfrm>
            <a:off x="2581444" y="4330564"/>
            <a:ext cx="243260" cy="103741"/>
          </a:xfrm>
          <a:custGeom>
            <a:avLst/>
            <a:gdLst>
              <a:gd name="connsiteX0" fmla="*/ 0 w 243260"/>
              <a:gd name="connsiteY0" fmla="*/ 0 h 103741"/>
              <a:gd name="connsiteX1" fmla="*/ 243261 w 243260"/>
              <a:gd name="connsiteY1" fmla="*/ 0 h 103741"/>
              <a:gd name="connsiteX2" fmla="*/ 243261 w 243260"/>
              <a:gd name="connsiteY2" fmla="*/ 103741 h 103741"/>
              <a:gd name="connsiteX3" fmla="*/ 0 w 243260"/>
              <a:gd name="connsiteY3" fmla="*/ 103741 h 103741"/>
            </a:gdLst>
            <a:ahLst/>
            <a:cxnLst>
              <a:cxn ang="0">
                <a:pos x="connsiteX0" y="connsiteY0"/>
              </a:cxn>
              <a:cxn ang="0">
                <a:pos x="connsiteX1" y="connsiteY1"/>
              </a:cxn>
              <a:cxn ang="0">
                <a:pos x="connsiteX2" y="connsiteY2"/>
              </a:cxn>
              <a:cxn ang="0">
                <a:pos x="connsiteX3" y="connsiteY3"/>
              </a:cxn>
            </a:cxnLst>
            <a:rect l="l" t="t" r="r" b="b"/>
            <a:pathLst>
              <a:path w="243260" h="103741">
                <a:moveTo>
                  <a:pt x="0" y="0"/>
                </a:moveTo>
                <a:lnTo>
                  <a:pt x="243261" y="0"/>
                </a:lnTo>
                <a:lnTo>
                  <a:pt x="243261" y="103741"/>
                </a:lnTo>
                <a:lnTo>
                  <a:pt x="0" y="103741"/>
                </a:lnTo>
                <a:close/>
              </a:path>
            </a:pathLst>
          </a:custGeom>
          <a:solidFill>
            <a:srgbClr val="9CB4C3"/>
          </a:solidFill>
          <a:ln w="11910" cap="flat">
            <a:noFill/>
            <a:prstDash val="solid"/>
            <a:miter/>
          </a:ln>
        </p:spPr>
        <p:txBody>
          <a:bodyPr rtlCol="0" anchor="ctr"/>
          <a:lstStyle/>
          <a:p>
            <a:endParaRPr lang="en-GB" noProof="0" dirty="0"/>
          </a:p>
        </p:txBody>
      </p:sp>
      <p:sp>
        <p:nvSpPr>
          <p:cNvPr id="142" name="Freeform 141">
            <a:extLst>
              <a:ext uri="{FF2B5EF4-FFF2-40B4-BE49-F238E27FC236}">
                <a16:creationId xmlns:a16="http://schemas.microsoft.com/office/drawing/2014/main" id="{91ADFFC9-9860-5C93-72A7-84B4F1BC3877}"/>
              </a:ext>
            </a:extLst>
          </p:cNvPr>
          <p:cNvSpPr/>
          <p:nvPr/>
        </p:nvSpPr>
        <p:spPr>
          <a:xfrm>
            <a:off x="3587383" y="4330564"/>
            <a:ext cx="243260" cy="103741"/>
          </a:xfrm>
          <a:custGeom>
            <a:avLst/>
            <a:gdLst>
              <a:gd name="connsiteX0" fmla="*/ 0 w 243260"/>
              <a:gd name="connsiteY0" fmla="*/ 0 h 103741"/>
              <a:gd name="connsiteX1" fmla="*/ 243261 w 243260"/>
              <a:gd name="connsiteY1" fmla="*/ 0 h 103741"/>
              <a:gd name="connsiteX2" fmla="*/ 243261 w 243260"/>
              <a:gd name="connsiteY2" fmla="*/ 103741 h 103741"/>
              <a:gd name="connsiteX3" fmla="*/ 0 w 243260"/>
              <a:gd name="connsiteY3" fmla="*/ 103741 h 103741"/>
            </a:gdLst>
            <a:ahLst/>
            <a:cxnLst>
              <a:cxn ang="0">
                <a:pos x="connsiteX0" y="connsiteY0"/>
              </a:cxn>
              <a:cxn ang="0">
                <a:pos x="connsiteX1" y="connsiteY1"/>
              </a:cxn>
              <a:cxn ang="0">
                <a:pos x="connsiteX2" y="connsiteY2"/>
              </a:cxn>
              <a:cxn ang="0">
                <a:pos x="connsiteX3" y="connsiteY3"/>
              </a:cxn>
            </a:cxnLst>
            <a:rect l="l" t="t" r="r" b="b"/>
            <a:pathLst>
              <a:path w="243260" h="103741">
                <a:moveTo>
                  <a:pt x="0" y="0"/>
                </a:moveTo>
                <a:lnTo>
                  <a:pt x="243261" y="0"/>
                </a:lnTo>
                <a:lnTo>
                  <a:pt x="243261" y="103741"/>
                </a:lnTo>
                <a:lnTo>
                  <a:pt x="0" y="103741"/>
                </a:lnTo>
                <a:close/>
              </a:path>
            </a:pathLst>
          </a:custGeom>
          <a:solidFill>
            <a:srgbClr val="466272"/>
          </a:solidFill>
          <a:ln w="11910" cap="flat">
            <a:noFill/>
            <a:prstDash val="solid"/>
            <a:miter/>
          </a:ln>
        </p:spPr>
        <p:txBody>
          <a:bodyPr rtlCol="0" anchor="ctr"/>
          <a:lstStyle/>
          <a:p>
            <a:endParaRPr lang="en-GB" noProof="0" dirty="0"/>
          </a:p>
        </p:txBody>
      </p:sp>
      <p:sp>
        <p:nvSpPr>
          <p:cNvPr id="143" name="Freeform 142">
            <a:extLst>
              <a:ext uri="{FF2B5EF4-FFF2-40B4-BE49-F238E27FC236}">
                <a16:creationId xmlns:a16="http://schemas.microsoft.com/office/drawing/2014/main" id="{CCD912DB-174E-0A53-F389-F2F4FB3B5F90}"/>
              </a:ext>
            </a:extLst>
          </p:cNvPr>
          <p:cNvSpPr/>
          <p:nvPr/>
        </p:nvSpPr>
        <p:spPr>
          <a:xfrm>
            <a:off x="2821010" y="3951885"/>
            <a:ext cx="5005" cy="1556236"/>
          </a:xfrm>
          <a:custGeom>
            <a:avLst/>
            <a:gdLst>
              <a:gd name="connsiteX0" fmla="*/ 0 w 5005"/>
              <a:gd name="connsiteY0" fmla="*/ 0 h 1556236"/>
              <a:gd name="connsiteX1" fmla="*/ 5006 w 5005"/>
              <a:gd name="connsiteY1" fmla="*/ 1556236 h 1556236"/>
            </a:gdLst>
            <a:ahLst/>
            <a:cxnLst>
              <a:cxn ang="0">
                <a:pos x="connsiteX0" y="connsiteY0"/>
              </a:cxn>
              <a:cxn ang="0">
                <a:pos x="connsiteX1" y="connsiteY1"/>
              </a:cxn>
            </a:cxnLst>
            <a:rect l="l" t="t" r="r" b="b"/>
            <a:pathLst>
              <a:path w="5005" h="1556236">
                <a:moveTo>
                  <a:pt x="0" y="0"/>
                </a:moveTo>
                <a:lnTo>
                  <a:pt x="5006" y="1556236"/>
                </a:lnTo>
              </a:path>
            </a:pathLst>
          </a:custGeom>
          <a:ln w="8932" cap="flat">
            <a:solidFill>
              <a:srgbClr val="070C18"/>
            </a:solidFill>
            <a:prstDash val="solid"/>
            <a:miter/>
          </a:ln>
        </p:spPr>
        <p:txBody>
          <a:bodyPr rtlCol="0" anchor="ctr"/>
          <a:lstStyle/>
          <a:p>
            <a:endParaRPr lang="en-GB" noProof="0" dirty="0"/>
          </a:p>
        </p:txBody>
      </p:sp>
      <p:sp>
        <p:nvSpPr>
          <p:cNvPr id="144" name="Freeform 143">
            <a:extLst>
              <a:ext uri="{FF2B5EF4-FFF2-40B4-BE49-F238E27FC236}">
                <a16:creationId xmlns:a16="http://schemas.microsoft.com/office/drawing/2014/main" id="{9DE29524-91D9-5228-2731-392893EAB4AA}"/>
              </a:ext>
            </a:extLst>
          </p:cNvPr>
          <p:cNvSpPr/>
          <p:nvPr/>
        </p:nvSpPr>
        <p:spPr>
          <a:xfrm>
            <a:off x="3585238" y="3951885"/>
            <a:ext cx="5005" cy="1556236"/>
          </a:xfrm>
          <a:custGeom>
            <a:avLst/>
            <a:gdLst>
              <a:gd name="connsiteX0" fmla="*/ 0 w 5005"/>
              <a:gd name="connsiteY0" fmla="*/ 0 h 1556236"/>
              <a:gd name="connsiteX1" fmla="*/ 5006 w 5005"/>
              <a:gd name="connsiteY1" fmla="*/ 1556236 h 1556236"/>
            </a:gdLst>
            <a:ahLst/>
            <a:cxnLst>
              <a:cxn ang="0">
                <a:pos x="connsiteX0" y="connsiteY0"/>
              </a:cxn>
              <a:cxn ang="0">
                <a:pos x="connsiteX1" y="connsiteY1"/>
              </a:cxn>
            </a:cxnLst>
            <a:rect l="l" t="t" r="r" b="b"/>
            <a:pathLst>
              <a:path w="5005" h="1556236">
                <a:moveTo>
                  <a:pt x="0" y="0"/>
                </a:moveTo>
                <a:lnTo>
                  <a:pt x="5006" y="1556236"/>
                </a:lnTo>
              </a:path>
            </a:pathLst>
          </a:custGeom>
          <a:ln w="8932" cap="flat">
            <a:solidFill>
              <a:srgbClr val="070C18"/>
            </a:solidFill>
            <a:prstDash val="solid"/>
            <a:miter/>
          </a:ln>
        </p:spPr>
        <p:txBody>
          <a:bodyPr rtlCol="0" anchor="ctr"/>
          <a:lstStyle/>
          <a:p>
            <a:endParaRPr lang="en-GB" noProof="0" dirty="0"/>
          </a:p>
        </p:txBody>
      </p:sp>
      <p:sp>
        <p:nvSpPr>
          <p:cNvPr id="146" name="TextBox 145">
            <a:extLst>
              <a:ext uri="{FF2B5EF4-FFF2-40B4-BE49-F238E27FC236}">
                <a16:creationId xmlns:a16="http://schemas.microsoft.com/office/drawing/2014/main" id="{6BF3DC06-C7DC-A1B9-0B0C-DED28288CB5E}"/>
              </a:ext>
            </a:extLst>
          </p:cNvPr>
          <p:cNvSpPr txBox="1"/>
          <p:nvPr/>
        </p:nvSpPr>
        <p:spPr>
          <a:xfrm>
            <a:off x="2876203" y="3970015"/>
            <a:ext cx="648072" cy="1536254"/>
          </a:xfrm>
          <a:prstGeom prst="rect">
            <a:avLst/>
          </a:prstGeom>
          <a:noFill/>
        </p:spPr>
        <p:txBody>
          <a:bodyPr wrap="square" lIns="0" tIns="0" rIns="0" bIns="0" rtlCol="0">
            <a:spAutoFit/>
          </a:bodyPr>
          <a:lstStyle/>
          <a:p>
            <a:pPr algn="ctr">
              <a:lnSpc>
                <a:spcPct val="96000"/>
              </a:lnSpc>
            </a:pPr>
            <a:r>
              <a:rPr lang="en-GB" sz="800" i="1" noProof="0" dirty="0">
                <a:latin typeface="Arial" panose="020B0604020202020204" pitchFamily="34" charset="0"/>
                <a:cs typeface="Arial" panose="020B0604020202020204" pitchFamily="34" charset="0"/>
              </a:rPr>
              <a:t>HER2</a:t>
            </a:r>
          </a:p>
          <a:p>
            <a:pPr algn="ctr">
              <a:lnSpc>
                <a:spcPct val="96000"/>
              </a:lnSpc>
            </a:pPr>
            <a:r>
              <a:rPr lang="en-GB" sz="800" i="1" noProof="0" dirty="0">
                <a:latin typeface="Arial" panose="020B0604020202020204" pitchFamily="34" charset="0"/>
                <a:cs typeface="Arial" panose="020B0604020202020204" pitchFamily="34" charset="0"/>
              </a:rPr>
              <a:t>TP53</a:t>
            </a:r>
          </a:p>
          <a:p>
            <a:pPr algn="ctr">
              <a:lnSpc>
                <a:spcPct val="96000"/>
              </a:lnSpc>
            </a:pPr>
            <a:r>
              <a:rPr lang="en-GB" sz="800" i="1" noProof="0" dirty="0">
                <a:latin typeface="Arial" panose="020B0604020202020204" pitchFamily="34" charset="0"/>
                <a:cs typeface="Arial" panose="020B0604020202020204" pitchFamily="34" charset="0"/>
              </a:rPr>
              <a:t>ARID1A</a:t>
            </a:r>
          </a:p>
          <a:p>
            <a:pPr algn="ctr">
              <a:lnSpc>
                <a:spcPct val="96000"/>
              </a:lnSpc>
            </a:pPr>
            <a:r>
              <a:rPr lang="en-GB" sz="800" i="1" noProof="0" dirty="0">
                <a:latin typeface="Arial" panose="020B0604020202020204" pitchFamily="34" charset="0"/>
                <a:cs typeface="Arial" panose="020B0604020202020204" pitchFamily="34" charset="0"/>
              </a:rPr>
              <a:t>SMARCA4</a:t>
            </a:r>
          </a:p>
          <a:p>
            <a:pPr algn="ctr">
              <a:lnSpc>
                <a:spcPct val="96000"/>
              </a:lnSpc>
            </a:pPr>
            <a:r>
              <a:rPr lang="en-GB" sz="800" i="1" noProof="0" dirty="0">
                <a:latin typeface="Arial" panose="020B0604020202020204" pitchFamily="34" charset="0"/>
                <a:cs typeface="Arial" panose="020B0604020202020204" pitchFamily="34" charset="0"/>
              </a:rPr>
              <a:t>PTPRT</a:t>
            </a:r>
          </a:p>
          <a:p>
            <a:pPr algn="ctr">
              <a:lnSpc>
                <a:spcPct val="96000"/>
              </a:lnSpc>
            </a:pPr>
            <a:r>
              <a:rPr lang="en-GB" sz="800" i="1" noProof="0" dirty="0">
                <a:latin typeface="Arial" panose="020B0604020202020204" pitchFamily="34" charset="0"/>
                <a:cs typeface="Arial" panose="020B0604020202020204" pitchFamily="34" charset="0"/>
              </a:rPr>
              <a:t>FAT1</a:t>
            </a:r>
          </a:p>
          <a:p>
            <a:pPr algn="ctr">
              <a:lnSpc>
                <a:spcPct val="96000"/>
              </a:lnSpc>
            </a:pPr>
            <a:r>
              <a:rPr lang="en-GB" sz="800" i="1" noProof="0" dirty="0">
                <a:latin typeface="Arial" panose="020B0604020202020204" pitchFamily="34" charset="0"/>
                <a:cs typeface="Arial" panose="020B0604020202020204" pitchFamily="34" charset="0"/>
              </a:rPr>
              <a:t>MAGI2</a:t>
            </a:r>
          </a:p>
          <a:p>
            <a:pPr algn="ctr">
              <a:lnSpc>
                <a:spcPct val="96000"/>
              </a:lnSpc>
            </a:pPr>
            <a:r>
              <a:rPr lang="en-GB" sz="800" i="1" noProof="0" dirty="0">
                <a:latin typeface="Arial" panose="020B0604020202020204" pitchFamily="34" charset="0"/>
                <a:cs typeface="Arial" panose="020B0604020202020204" pitchFamily="34" charset="0"/>
              </a:rPr>
              <a:t>BARD1</a:t>
            </a:r>
          </a:p>
          <a:p>
            <a:pPr algn="ctr">
              <a:lnSpc>
                <a:spcPct val="96000"/>
              </a:lnSpc>
            </a:pPr>
            <a:r>
              <a:rPr lang="en-GB" sz="800" i="1" noProof="0" dirty="0">
                <a:latin typeface="Arial" panose="020B0604020202020204" pitchFamily="34" charset="0"/>
                <a:cs typeface="Arial" panose="020B0604020202020204" pitchFamily="34" charset="0"/>
              </a:rPr>
              <a:t>ATM</a:t>
            </a:r>
          </a:p>
          <a:p>
            <a:pPr algn="ctr">
              <a:lnSpc>
                <a:spcPct val="96000"/>
              </a:lnSpc>
            </a:pPr>
            <a:r>
              <a:rPr lang="en-GB" sz="800" i="1" noProof="0" dirty="0">
                <a:latin typeface="Arial" panose="020B0604020202020204" pitchFamily="34" charset="0"/>
                <a:cs typeface="Arial" panose="020B0604020202020204" pitchFamily="34" charset="0"/>
              </a:rPr>
              <a:t>CDKN2A</a:t>
            </a:r>
          </a:p>
          <a:p>
            <a:pPr algn="ctr">
              <a:lnSpc>
                <a:spcPct val="96000"/>
              </a:lnSpc>
            </a:pPr>
            <a:r>
              <a:rPr lang="en-GB" sz="800" i="1" noProof="0" dirty="0">
                <a:latin typeface="Arial" panose="020B0604020202020204" pitchFamily="34" charset="0"/>
                <a:cs typeface="Arial" panose="020B0604020202020204" pitchFamily="34" charset="0"/>
              </a:rPr>
              <a:t>ATR</a:t>
            </a:r>
          </a:p>
          <a:p>
            <a:pPr algn="ctr">
              <a:lnSpc>
                <a:spcPct val="96000"/>
              </a:lnSpc>
            </a:pPr>
            <a:r>
              <a:rPr lang="en-GB" sz="800" i="1" noProof="0" dirty="0">
                <a:latin typeface="Arial" panose="020B0604020202020204" pitchFamily="34" charset="0"/>
                <a:cs typeface="Arial" panose="020B0604020202020204" pitchFamily="34" charset="0"/>
              </a:rPr>
              <a:t>HER4</a:t>
            </a:r>
          </a:p>
          <a:p>
            <a:pPr algn="ctr">
              <a:lnSpc>
                <a:spcPct val="96000"/>
              </a:lnSpc>
            </a:pPr>
            <a:r>
              <a:rPr lang="en-GB" sz="800" i="1" noProof="0" dirty="0">
                <a:latin typeface="Arial" panose="020B0604020202020204" pitchFamily="34" charset="0"/>
                <a:cs typeface="Arial" panose="020B0604020202020204" pitchFamily="34" charset="0"/>
              </a:rPr>
              <a:t>LRP1B</a:t>
            </a:r>
          </a:p>
        </p:txBody>
      </p:sp>
    </p:spTree>
    <p:extLst>
      <p:ext uri="{BB962C8B-B14F-4D97-AF65-F5344CB8AC3E}">
        <p14:creationId xmlns:p14="http://schemas.microsoft.com/office/powerpoint/2010/main" val="2857133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BF77F-80F0-103A-863D-E9D6E3ABDE0E}"/>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768E6643-416C-2D2C-A217-DE79234BEFE5}"/>
              </a:ext>
            </a:extLst>
          </p:cNvPr>
          <p:cNvSpPr>
            <a:spLocks noGrp="1"/>
          </p:cNvSpPr>
          <p:nvPr>
            <p:ph type="body" idx="1"/>
          </p:nvPr>
        </p:nvSpPr>
        <p:spPr>
          <a:xfrm>
            <a:off x="609600" y="1214438"/>
            <a:ext cx="11319048" cy="701675"/>
          </a:xfrm>
        </p:spPr>
        <p:txBody>
          <a:bodyPr>
            <a:normAutofit/>
          </a:bodyPr>
          <a:lstStyle/>
          <a:p>
            <a:r>
              <a:rPr lang="en-GB" sz="1800" spc="50" noProof="0" dirty="0"/>
              <a:t>Plasma </a:t>
            </a:r>
            <a:r>
              <a:rPr lang="en-GB" sz="1800" cap="none" spc="50" noProof="0" dirty="0"/>
              <a:t>ct</a:t>
            </a:r>
            <a:r>
              <a:rPr lang="en-GB" sz="1800" spc="50" noProof="0" dirty="0"/>
              <a:t>DNA Analyses Supported Key Genomic Findings at Disease Progression</a:t>
            </a:r>
          </a:p>
        </p:txBody>
      </p:sp>
      <p:sp>
        <p:nvSpPr>
          <p:cNvPr id="6" name="Title 5">
            <a:extLst>
              <a:ext uri="{FF2B5EF4-FFF2-40B4-BE49-F238E27FC236}">
                <a16:creationId xmlns:a16="http://schemas.microsoft.com/office/drawing/2014/main" id="{79E640F0-D6A7-BCF5-C3B3-4882445207A4}"/>
              </a:ext>
            </a:extLst>
          </p:cNvPr>
          <p:cNvSpPr>
            <a:spLocks noGrp="1"/>
          </p:cNvSpPr>
          <p:nvPr>
            <p:ph type="title"/>
          </p:nvPr>
        </p:nvSpPr>
        <p:spPr>
          <a:xfrm>
            <a:off x="619201" y="259200"/>
            <a:ext cx="10963199" cy="864000"/>
          </a:xfrm>
        </p:spPr>
        <p:txBody>
          <a:bodyPr/>
          <a:lstStyle/>
          <a:p>
            <a:r>
              <a:rPr lang="en-GB" noProof="0" dirty="0"/>
              <a:t>Beamion Lung-1: EXPLORATORY BIOMARKER ANALYSIS</a:t>
            </a:r>
            <a:br>
              <a:rPr lang="en-GB" noProof="0" dirty="0"/>
            </a:br>
            <a:endParaRPr lang="en-GB" noProof="0" dirty="0"/>
          </a:p>
        </p:txBody>
      </p:sp>
      <p:sp>
        <p:nvSpPr>
          <p:cNvPr id="12" name="Content Placeholder 11">
            <a:extLst>
              <a:ext uri="{FF2B5EF4-FFF2-40B4-BE49-F238E27FC236}">
                <a16:creationId xmlns:a16="http://schemas.microsoft.com/office/drawing/2014/main" id="{CA79B2E7-A056-C485-F645-1BB335867C5E}"/>
              </a:ext>
            </a:extLst>
          </p:cNvPr>
          <p:cNvSpPr>
            <a:spLocks noGrp="1"/>
          </p:cNvSpPr>
          <p:nvPr>
            <p:ph sz="quarter" idx="14"/>
          </p:nvPr>
        </p:nvSpPr>
        <p:spPr>
          <a:xfrm>
            <a:off x="619125" y="1556792"/>
            <a:ext cx="10963275" cy="1008112"/>
          </a:xfrm>
        </p:spPr>
        <p:txBody>
          <a:bodyPr/>
          <a:lstStyle/>
          <a:p>
            <a:r>
              <a:rPr lang="en-GB" noProof="0" dirty="0"/>
              <a:t>Plasma ctDNA analyses showed broad concordance with tumour DNA analyses, however:</a:t>
            </a:r>
          </a:p>
          <a:p>
            <a:pPr lvl="1"/>
            <a:r>
              <a:rPr lang="en-GB" noProof="0" dirty="0"/>
              <a:t>The acquired </a:t>
            </a:r>
            <a:r>
              <a:rPr lang="en-GB" b="1" noProof="0" dirty="0"/>
              <a:t>T862A</a:t>
            </a:r>
            <a:r>
              <a:rPr lang="en-GB" noProof="0" dirty="0"/>
              <a:t> mutation was not detected in plasma ctDNA, and corresponding plasma data were not available for </a:t>
            </a:r>
            <a:r>
              <a:rPr lang="en-GB" b="1" noProof="0" dirty="0"/>
              <a:t>S783C</a:t>
            </a:r>
          </a:p>
        </p:txBody>
      </p:sp>
      <p:sp>
        <p:nvSpPr>
          <p:cNvPr id="8" name="Content Placeholder 7">
            <a:extLst>
              <a:ext uri="{FF2B5EF4-FFF2-40B4-BE49-F238E27FC236}">
                <a16:creationId xmlns:a16="http://schemas.microsoft.com/office/drawing/2014/main" id="{718B03B6-3C9B-170B-C8C4-CCEE92754A8C}"/>
              </a:ext>
            </a:extLst>
          </p:cNvPr>
          <p:cNvSpPr>
            <a:spLocks noGrp="1"/>
          </p:cNvSpPr>
          <p:nvPr>
            <p:ph sz="quarter" idx="15"/>
          </p:nvPr>
        </p:nvSpPr>
        <p:spPr>
          <a:xfrm>
            <a:off x="620183" y="6356351"/>
            <a:ext cx="10180339" cy="365125"/>
          </a:xfrm>
        </p:spPr>
        <p:txBody>
          <a:bodyPr anchor="b" anchorCtr="0"/>
          <a:lstStyle/>
          <a:p>
            <a:r>
              <a:rPr lang="en-GB" noProof="0" dirty="0"/>
              <a:t>ctDNA, circulating tumour DNA</a:t>
            </a:r>
          </a:p>
          <a:p>
            <a:r>
              <a:rPr lang="en-GB" noProof="0" dirty="0"/>
              <a:t>Planchard D, et al. Abstract MO12.05, WCLC 2026 (oral presentation)</a:t>
            </a:r>
          </a:p>
        </p:txBody>
      </p:sp>
      <p:sp>
        <p:nvSpPr>
          <p:cNvPr id="2" name="Slide Number Placeholder 1">
            <a:extLst>
              <a:ext uri="{FF2B5EF4-FFF2-40B4-BE49-F238E27FC236}">
                <a16:creationId xmlns:a16="http://schemas.microsoft.com/office/drawing/2014/main" id="{DD2E8A01-D3C5-A65E-9105-5C06456A7044}"/>
              </a:ext>
            </a:extLst>
          </p:cNvPr>
          <p:cNvSpPr>
            <a:spLocks noGrp="1"/>
          </p:cNvSpPr>
          <p:nvPr>
            <p:ph type="sldNum" sz="quarter" idx="4"/>
          </p:nvPr>
        </p:nvSpPr>
        <p:spPr>
          <a:xfrm>
            <a:off x="10800523" y="6428359"/>
            <a:ext cx="781877" cy="365125"/>
          </a:xfrm>
        </p:spPr>
        <p:txBody>
          <a:bodyPr/>
          <a:lstStyle/>
          <a:p>
            <a:fld id="{FCE43C0F-8A7B-3A4B-9DB5-B3472E36E833}" type="slidenum">
              <a:rPr lang="en-GB" noProof="0" smtClean="0"/>
              <a:pPr/>
              <a:t>19</a:t>
            </a:fld>
            <a:endParaRPr lang="en-GB" noProof="0" dirty="0"/>
          </a:p>
        </p:txBody>
      </p:sp>
      <p:sp>
        <p:nvSpPr>
          <p:cNvPr id="14" name="Text Placeholder 10">
            <a:extLst>
              <a:ext uri="{FF2B5EF4-FFF2-40B4-BE49-F238E27FC236}">
                <a16:creationId xmlns:a16="http://schemas.microsoft.com/office/drawing/2014/main" id="{D56971D7-4015-1E78-6CDF-DFBE091186EB}"/>
              </a:ext>
            </a:extLst>
          </p:cNvPr>
          <p:cNvSpPr txBox="1">
            <a:spLocks/>
          </p:cNvSpPr>
          <p:nvPr/>
        </p:nvSpPr>
        <p:spPr>
          <a:xfrm>
            <a:off x="609600" y="2924944"/>
            <a:ext cx="11247040" cy="702470"/>
          </a:xfrm>
          <a:prstGeom prst="rect">
            <a:avLst/>
          </a:prstGeom>
        </p:spPr>
        <p:txBody>
          <a:bodyPr vert="horz" wrap="square" lIns="0" tIns="0" rIns="0" bIns="0" rtlCol="0" anchor="t">
            <a:normAutofit/>
          </a:bodyPr>
          <a:lstStyle>
            <a:lvl1pPr marL="0" indent="0" algn="l" defTabSz="457200" rtl="0" eaLnBrk="1" latinLnBrk="0" hangingPunct="1">
              <a:spcBef>
                <a:spcPts val="1200"/>
              </a:spcBef>
              <a:buClr>
                <a:schemeClr val="accent2"/>
              </a:buClr>
              <a:buFont typeface="Arial"/>
              <a:buNone/>
              <a:defRPr sz="2000" b="1" i="0" kern="1200" cap="all" spc="100" baseline="0">
                <a:solidFill>
                  <a:srgbClr val="C7573C"/>
                </a:solidFill>
                <a:latin typeface="Arial" panose="020B0604020202020204" pitchFamily="34" charset="0"/>
                <a:ea typeface="Arial" panose="020B0604020202020204" pitchFamily="34" charset="0"/>
                <a:cs typeface="Arial" panose="020B0604020202020204" pitchFamily="34" charset="0"/>
              </a:defRPr>
            </a:lvl1pPr>
            <a:lvl2pPr marL="457200" indent="0" algn="l" defTabSz="457200" rtl="0" eaLnBrk="1" latinLnBrk="0" hangingPunct="1">
              <a:spcBef>
                <a:spcPts val="400"/>
              </a:spcBef>
              <a:buClr>
                <a:schemeClr val="accent2"/>
              </a:buClr>
              <a:buFont typeface="Lucida Grande"/>
              <a:buNone/>
              <a:defRPr sz="2000" b="1" i="0" kern="1200">
                <a:solidFill>
                  <a:srgbClr val="5D8298"/>
                </a:solidFill>
                <a:latin typeface="Arial" panose="020B0604020202020204" pitchFamily="34" charset="0"/>
                <a:ea typeface="Arial" panose="020B0604020202020204" pitchFamily="34" charset="0"/>
                <a:cs typeface="Arial" panose="020B0604020202020204" pitchFamily="34" charset="0"/>
              </a:defRPr>
            </a:lvl2pPr>
            <a:lvl3pPr marL="914400" indent="0" algn="l" defTabSz="457200" rtl="0" eaLnBrk="1" latinLnBrk="0" hangingPunct="1">
              <a:spcBef>
                <a:spcPts val="400"/>
              </a:spcBef>
              <a:buClr>
                <a:schemeClr val="accent2"/>
              </a:buClr>
              <a:buFont typeface="Arial"/>
              <a:buNone/>
              <a:defRPr sz="1800" b="1" i="0" kern="1200">
                <a:solidFill>
                  <a:srgbClr val="5D8298"/>
                </a:solidFill>
                <a:latin typeface="Arial" panose="020B0604020202020204" pitchFamily="34" charset="0"/>
                <a:ea typeface="Arial" panose="020B0604020202020204" pitchFamily="34" charset="0"/>
                <a:cs typeface="Arial" panose="020B0604020202020204" pitchFamily="34" charset="0"/>
              </a:defRPr>
            </a:lvl3pPr>
            <a:lvl4pPr marL="1371600" indent="0" algn="l" defTabSz="457200" rtl="0" eaLnBrk="1" latinLnBrk="0" hangingPunct="1">
              <a:spcBef>
                <a:spcPts val="400"/>
              </a:spcBef>
              <a:buClr>
                <a:schemeClr val="accent2"/>
              </a:buClr>
              <a:buFont typeface="Arial"/>
              <a:buNone/>
              <a:defRPr sz="1600" b="1" i="0" kern="1200">
                <a:solidFill>
                  <a:srgbClr val="5D8298"/>
                </a:solidFill>
                <a:latin typeface="Arial" panose="020B0604020202020204" pitchFamily="34" charset="0"/>
                <a:ea typeface="Arial" panose="020B0604020202020204" pitchFamily="34" charset="0"/>
                <a:cs typeface="Arial" panose="020B0604020202020204" pitchFamily="34" charset="0"/>
              </a:defRPr>
            </a:lvl4pPr>
            <a:lvl5pPr marL="1828800" indent="0" algn="l" defTabSz="457200" rtl="0" eaLnBrk="1" latinLnBrk="0" hangingPunct="1">
              <a:spcBef>
                <a:spcPts val="400"/>
              </a:spcBef>
              <a:buClr>
                <a:schemeClr val="accent2"/>
              </a:buClr>
              <a:buFont typeface="Arial"/>
              <a:buNone/>
              <a:defRPr sz="1600" b="1" i="0" kern="1200">
                <a:solidFill>
                  <a:srgbClr val="5D8298"/>
                </a:solidFill>
                <a:latin typeface="Arial" panose="020B0604020202020204" pitchFamily="34" charset="0"/>
                <a:ea typeface="Arial" panose="020B0604020202020204" pitchFamily="34" charset="0"/>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r>
              <a:rPr lang="en-GB" sz="1800" spc="50" noProof="0" dirty="0">
                <a:solidFill>
                  <a:schemeClr val="accent1"/>
                </a:solidFill>
              </a:rPr>
              <a:t>Tumour Tissue RNA Analyses Revealed Shared Pathways at Disease Progression</a:t>
            </a:r>
          </a:p>
        </p:txBody>
      </p:sp>
      <p:sp>
        <p:nvSpPr>
          <p:cNvPr id="16" name="Content Placeholder 11">
            <a:extLst>
              <a:ext uri="{FF2B5EF4-FFF2-40B4-BE49-F238E27FC236}">
                <a16:creationId xmlns:a16="http://schemas.microsoft.com/office/drawing/2014/main" id="{DA484D44-0BBF-0E34-B2EA-BDFDEEE9E907}"/>
              </a:ext>
            </a:extLst>
          </p:cNvPr>
          <p:cNvSpPr txBox="1">
            <a:spLocks/>
          </p:cNvSpPr>
          <p:nvPr/>
        </p:nvSpPr>
        <p:spPr>
          <a:xfrm>
            <a:off x="619200" y="3265734"/>
            <a:ext cx="10963200" cy="2088232"/>
          </a:xfrm>
          <a:prstGeom prst="rect">
            <a:avLst/>
          </a:prstGeom>
        </p:spPr>
        <p:txBody>
          <a:bodyPr vert="horz" lIns="0" tIns="0" rIns="0" bIns="0" rtlCol="0">
            <a:noAutofit/>
          </a:bodyPr>
          <a:lstStyle>
            <a:lvl1pPr marL="357188" indent="-357188" algn="l" defTabSz="457200" rtl="0" eaLnBrk="1" latinLnBrk="0" hangingPunct="1">
              <a:spcBef>
                <a:spcPts val="1200"/>
              </a:spcBef>
              <a:buClr>
                <a:schemeClr val="accent2"/>
              </a:buClr>
              <a:buFont typeface="Arial"/>
              <a:buChar char="•"/>
              <a:defRPr sz="2000" b="0" i="0" kern="1200">
                <a:solidFill>
                  <a:srgbClr val="5D8298"/>
                </a:solidFill>
                <a:latin typeface="Arial" panose="020B0604020202020204" pitchFamily="34" charset="0"/>
                <a:ea typeface="Arial" panose="020B0604020202020204" pitchFamily="34" charset="0"/>
                <a:cs typeface="Arial" panose="020B0604020202020204" pitchFamily="34" charset="0"/>
              </a:defRPr>
            </a:lvl1pPr>
            <a:lvl2pPr marL="714375" indent="-257175" algn="l" defTabSz="457200" rtl="0" eaLnBrk="1" latinLnBrk="0" hangingPunct="1">
              <a:spcBef>
                <a:spcPts val="400"/>
              </a:spcBef>
              <a:buClr>
                <a:schemeClr val="accent2"/>
              </a:buClr>
              <a:buFont typeface="Lucida Grande"/>
              <a:buChar char="–"/>
              <a:defRPr sz="1800" b="0" i="0" kern="1200">
                <a:solidFill>
                  <a:srgbClr val="5D8298"/>
                </a:solidFill>
                <a:latin typeface="Arial" panose="020B0604020202020204" pitchFamily="34" charset="0"/>
                <a:ea typeface="Arial" panose="020B0604020202020204" pitchFamily="34" charset="0"/>
                <a:cs typeface="Arial" panose="020B0604020202020204" pitchFamily="34" charset="0"/>
              </a:defRPr>
            </a:lvl2pPr>
            <a:lvl3pPr marL="1257300" indent="-342900" algn="l" defTabSz="457200" rtl="0" eaLnBrk="1" latinLnBrk="0" hangingPunct="1">
              <a:spcBef>
                <a:spcPts val="400"/>
              </a:spcBef>
              <a:buClr>
                <a:schemeClr val="accent2"/>
              </a:buClr>
              <a:buFont typeface="Arial"/>
              <a:buChar char="•"/>
              <a:defRPr sz="1600" b="0" i="0" kern="1200">
                <a:solidFill>
                  <a:srgbClr val="5D8298"/>
                </a:solidFill>
                <a:latin typeface="Arial" panose="020B0604020202020204" pitchFamily="34" charset="0"/>
                <a:ea typeface="Arial" panose="020B0604020202020204" pitchFamily="34" charset="0"/>
                <a:cs typeface="Arial" panose="020B0604020202020204" pitchFamily="34" charset="0"/>
              </a:defRPr>
            </a:lvl3pPr>
            <a:lvl4pPr marL="1714500" indent="-342900" algn="l" defTabSz="457200" rtl="0" eaLnBrk="1" latinLnBrk="0" hangingPunct="1">
              <a:spcBef>
                <a:spcPts val="400"/>
              </a:spcBef>
              <a:buClr>
                <a:schemeClr val="accent2"/>
              </a:buClr>
              <a:buFont typeface="Arial"/>
              <a:buChar char="•"/>
              <a:defRPr sz="1600" b="0" i="0" kern="1200">
                <a:solidFill>
                  <a:srgbClr val="5D8298"/>
                </a:solidFill>
                <a:latin typeface="Arial" panose="020B0604020202020204" pitchFamily="34" charset="0"/>
                <a:ea typeface="Arial" panose="020B0604020202020204" pitchFamily="34" charset="0"/>
                <a:cs typeface="Arial" panose="020B0604020202020204" pitchFamily="34" charset="0"/>
              </a:defRPr>
            </a:lvl4pPr>
            <a:lvl5pPr marL="2171700" indent="-342900" algn="l" defTabSz="457200" rtl="0" eaLnBrk="1" latinLnBrk="0" hangingPunct="1">
              <a:spcBef>
                <a:spcPts val="400"/>
              </a:spcBef>
              <a:buClr>
                <a:schemeClr val="accent2"/>
              </a:buClr>
              <a:buFont typeface="Arial"/>
              <a:buChar char="•"/>
              <a:defRPr sz="1600" b="0" i="0" kern="1200">
                <a:solidFill>
                  <a:srgbClr val="5D8298"/>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noProof="0" dirty="0">
                <a:solidFill>
                  <a:schemeClr val="tx2"/>
                </a:solidFill>
              </a:rPr>
              <a:t>Transcriptomic analyses of predefined signalling pathways (HALLMARK) identified changes consistent with: </a:t>
            </a:r>
          </a:p>
          <a:p>
            <a:pPr lvl="1">
              <a:buFont typeface="System Font Regular"/>
              <a:buChar char="–"/>
            </a:pPr>
            <a:r>
              <a:rPr lang="en-GB" noProof="0" dirty="0">
                <a:solidFill>
                  <a:schemeClr val="tx2"/>
                </a:solidFill>
              </a:rPr>
              <a:t>Increased proliferative signalling </a:t>
            </a:r>
          </a:p>
          <a:p>
            <a:pPr lvl="1">
              <a:buFont typeface="System Font Regular"/>
              <a:buChar char="–"/>
            </a:pPr>
            <a:r>
              <a:rPr lang="en-GB" noProof="0" dirty="0">
                <a:solidFill>
                  <a:schemeClr val="tx2"/>
                </a:solidFill>
              </a:rPr>
              <a:t>Increased metabolic reprogramming </a:t>
            </a:r>
          </a:p>
          <a:p>
            <a:pPr lvl="1">
              <a:buFont typeface="System Font Regular"/>
              <a:buChar char="–"/>
            </a:pPr>
            <a:r>
              <a:rPr lang="en-GB" noProof="0" dirty="0">
                <a:solidFill>
                  <a:schemeClr val="tx2"/>
                </a:solidFill>
              </a:rPr>
              <a:t>Reduced tumour immunogenicity </a:t>
            </a:r>
          </a:p>
          <a:p>
            <a:pPr marL="285750" indent="-285750">
              <a:buFont typeface="Arial" panose="020B0604020202020204" pitchFamily="34" charset="0"/>
              <a:buChar char="•"/>
            </a:pPr>
            <a:r>
              <a:rPr lang="en-GB" noProof="0" dirty="0">
                <a:solidFill>
                  <a:schemeClr val="tx2"/>
                </a:solidFill>
              </a:rPr>
              <a:t>No significant changes in specific bypass pathways, such as HER2 feedback loop, </a:t>
            </a:r>
            <a:br>
              <a:rPr lang="en-GB" noProof="0" dirty="0">
                <a:solidFill>
                  <a:schemeClr val="tx2"/>
                </a:solidFill>
              </a:rPr>
            </a:br>
            <a:r>
              <a:rPr lang="en-GB" noProof="0" dirty="0">
                <a:solidFill>
                  <a:schemeClr val="tx2"/>
                </a:solidFill>
              </a:rPr>
              <a:t>suggest that progression is driven by broader biological adaptation rather than recurrent activation of a single mechanism </a:t>
            </a:r>
          </a:p>
        </p:txBody>
      </p:sp>
    </p:spTree>
    <p:extLst>
      <p:ext uri="{BB962C8B-B14F-4D97-AF65-F5344CB8AC3E}">
        <p14:creationId xmlns:p14="http://schemas.microsoft.com/office/powerpoint/2010/main" val="3026516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F93F2-8538-FFFC-C17A-1763AF476791}"/>
            </a:ext>
          </a:extLst>
        </p:cNvPr>
        <p:cNvGrpSpPr/>
        <p:nvPr/>
      </p:nvGrpSpPr>
      <p:grpSpPr>
        <a:xfrm>
          <a:off x="0" y="0"/>
          <a:ext cx="0" cy="0"/>
          <a:chOff x="0" y="0"/>
          <a:chExt cx="0" cy="0"/>
        </a:xfrm>
      </p:grpSpPr>
      <p:sp>
        <p:nvSpPr>
          <p:cNvPr id="8" name="Content Placeholder 7">
            <a:extLst>
              <a:ext uri="{FF2B5EF4-FFF2-40B4-BE49-F238E27FC236}">
                <a16:creationId xmlns:a16="http://schemas.microsoft.com/office/drawing/2014/main" id="{B37E4823-73D4-5FF6-5257-65703E1AF290}"/>
              </a:ext>
            </a:extLst>
          </p:cNvPr>
          <p:cNvSpPr>
            <a:spLocks noGrp="1"/>
          </p:cNvSpPr>
          <p:nvPr>
            <p:ph sz="quarter" idx="12"/>
          </p:nvPr>
        </p:nvSpPr>
        <p:spPr>
          <a:xfrm>
            <a:off x="620184" y="1124744"/>
            <a:ext cx="10963200" cy="4525200"/>
          </a:xfrm>
        </p:spPr>
        <p:txBody>
          <a:bodyPr anchor="t" anchorCtr="0"/>
          <a:lstStyle/>
          <a:p>
            <a:pPr marL="342900" indent="-342900">
              <a:spcBef>
                <a:spcPts val="600"/>
              </a:spcBef>
              <a:spcAft>
                <a:spcPts val="600"/>
              </a:spcAft>
              <a:buFont typeface="Arial" panose="020B0604020202020204" pitchFamily="34" charset="0"/>
              <a:buChar char="•"/>
            </a:pPr>
            <a:r>
              <a:rPr lang="en-GB" noProof="0" dirty="0"/>
              <a:t>This analysis of tumour samples from patients with </a:t>
            </a:r>
            <a:r>
              <a:rPr lang="en-GB" i="1" noProof="0" dirty="0"/>
              <a:t>HER2</a:t>
            </a:r>
            <a:r>
              <a:rPr lang="en-GB" noProof="0" dirty="0"/>
              <a:t>-mutant advanced/metastatic NSCLC identified a heterogeneous resistance landscape to zongertinib, no predominant resistance mutation was identified</a:t>
            </a:r>
          </a:p>
          <a:p>
            <a:pPr marL="342900" indent="-342900">
              <a:spcBef>
                <a:spcPts val="600"/>
              </a:spcBef>
              <a:spcAft>
                <a:spcPts val="600"/>
              </a:spcAft>
              <a:buFont typeface="Arial" panose="020B0604020202020204" pitchFamily="34" charset="0"/>
              <a:buChar char="•"/>
            </a:pPr>
            <a:r>
              <a:rPr lang="en-GB" noProof="0" dirty="0"/>
              <a:t>Acquired genomic alterations were diverse, but RNA analyses identified convergent biological pathways, characterised by enhanced proliferation, metabolic reprogramming and potential reductions in tumour immunogenicity</a:t>
            </a:r>
          </a:p>
          <a:p>
            <a:pPr marL="342900" indent="-342900">
              <a:spcBef>
                <a:spcPts val="600"/>
              </a:spcBef>
              <a:spcAft>
                <a:spcPts val="600"/>
              </a:spcAft>
              <a:buFont typeface="Arial" panose="020B0604020202020204" pitchFamily="34" charset="0"/>
              <a:buChar char="•"/>
            </a:pPr>
            <a:r>
              <a:rPr lang="en-GB" noProof="0" dirty="0"/>
              <a:t>Overall, these findings highlight the necessity of molecularly guided, patient-specific therapeutic strategies at disease progression</a:t>
            </a:r>
          </a:p>
        </p:txBody>
      </p:sp>
      <p:sp>
        <p:nvSpPr>
          <p:cNvPr id="6" name="Title 5">
            <a:extLst>
              <a:ext uri="{FF2B5EF4-FFF2-40B4-BE49-F238E27FC236}">
                <a16:creationId xmlns:a16="http://schemas.microsoft.com/office/drawing/2014/main" id="{CEC17459-93C1-6913-F5B5-43E8C3FD475C}"/>
              </a:ext>
            </a:extLst>
          </p:cNvPr>
          <p:cNvSpPr>
            <a:spLocks noGrp="1"/>
          </p:cNvSpPr>
          <p:nvPr>
            <p:ph type="title"/>
          </p:nvPr>
        </p:nvSpPr>
        <p:spPr>
          <a:xfrm>
            <a:off x="619201" y="259200"/>
            <a:ext cx="10963199" cy="864000"/>
          </a:xfrm>
        </p:spPr>
        <p:txBody>
          <a:bodyPr/>
          <a:lstStyle/>
          <a:p>
            <a:r>
              <a:rPr lang="en-GB" noProof="0" dirty="0"/>
              <a:t>Beamion Lung-1 biomarker analysis: summary</a:t>
            </a:r>
          </a:p>
        </p:txBody>
      </p:sp>
      <p:sp>
        <p:nvSpPr>
          <p:cNvPr id="15" name="Content Placeholder 14">
            <a:extLst>
              <a:ext uri="{FF2B5EF4-FFF2-40B4-BE49-F238E27FC236}">
                <a16:creationId xmlns:a16="http://schemas.microsoft.com/office/drawing/2014/main" id="{C6632DA4-FE8F-FF33-2B9E-E066B4D1CC35}"/>
              </a:ext>
            </a:extLst>
          </p:cNvPr>
          <p:cNvSpPr>
            <a:spLocks noGrp="1"/>
          </p:cNvSpPr>
          <p:nvPr>
            <p:ph sz="quarter" idx="15"/>
          </p:nvPr>
        </p:nvSpPr>
        <p:spPr/>
        <p:txBody>
          <a:bodyPr anchor="b" anchorCtr="0"/>
          <a:lstStyle/>
          <a:p>
            <a:r>
              <a:rPr lang="en-GB" noProof="0" dirty="0"/>
              <a:t>NSCLC, non-small cell lung cancer</a:t>
            </a:r>
          </a:p>
          <a:p>
            <a:r>
              <a:rPr lang="en-GB" noProof="0" dirty="0"/>
              <a:t>Planchard D, et al. Abstract MO12.05, WCLC 2026 (oral presentation)</a:t>
            </a:r>
          </a:p>
        </p:txBody>
      </p:sp>
      <p:sp>
        <p:nvSpPr>
          <p:cNvPr id="2" name="Slide Number Placeholder 1">
            <a:extLst>
              <a:ext uri="{FF2B5EF4-FFF2-40B4-BE49-F238E27FC236}">
                <a16:creationId xmlns:a16="http://schemas.microsoft.com/office/drawing/2014/main" id="{10C972E8-1941-8924-49F9-1DC8E8955F75}"/>
              </a:ext>
            </a:extLst>
          </p:cNvPr>
          <p:cNvSpPr>
            <a:spLocks noGrp="1"/>
          </p:cNvSpPr>
          <p:nvPr>
            <p:ph type="sldNum" sz="quarter" idx="4"/>
          </p:nvPr>
        </p:nvSpPr>
        <p:spPr>
          <a:xfrm>
            <a:off x="10800523" y="6428359"/>
            <a:ext cx="781877" cy="365125"/>
          </a:xfrm>
        </p:spPr>
        <p:txBody>
          <a:bodyPr/>
          <a:lstStyle/>
          <a:p>
            <a:fld id="{FCE43C0F-8A7B-3A4B-9DB5-B3472E36E833}" type="slidenum">
              <a:rPr lang="en-GB" noProof="0" smtClean="0"/>
              <a:pPr/>
              <a:t>20</a:t>
            </a:fld>
            <a:endParaRPr lang="en-GB" noProof="0" dirty="0"/>
          </a:p>
        </p:txBody>
      </p:sp>
      <p:sp>
        <p:nvSpPr>
          <p:cNvPr id="4" name="TextBox 3">
            <a:extLst>
              <a:ext uri="{FF2B5EF4-FFF2-40B4-BE49-F238E27FC236}">
                <a16:creationId xmlns:a16="http://schemas.microsoft.com/office/drawing/2014/main" id="{2D97AA59-491B-6728-BCC0-6AF86EC2AD64}"/>
              </a:ext>
            </a:extLst>
          </p:cNvPr>
          <p:cNvSpPr txBox="1"/>
          <p:nvPr/>
        </p:nvSpPr>
        <p:spPr>
          <a:xfrm>
            <a:off x="775709" y="4279642"/>
            <a:ext cx="10624487" cy="1633882"/>
          </a:xfrm>
          <a:prstGeom prst="rect">
            <a:avLst/>
          </a:prstGeom>
          <a:solidFill>
            <a:schemeClr val="bg1"/>
          </a:solidFill>
          <a:ln w="28575">
            <a:solidFill>
              <a:schemeClr val="accent1"/>
            </a:solidFill>
          </a:ln>
        </p:spPr>
        <p:txBody>
          <a:bodyPr wrap="square" lIns="288000" tIns="108000" rIns="288000" bIns="108000" rtlCol="0">
            <a:spAutoFit/>
          </a:bodyPr>
          <a:lstStyle/>
          <a:p>
            <a:pPr>
              <a:spcBef>
                <a:spcPts val="600"/>
              </a:spcBef>
            </a:pPr>
            <a:r>
              <a:rPr lang="en-GB" b="1" u="sng" noProof="0" dirty="0">
                <a:solidFill>
                  <a:schemeClr val="accent1"/>
                </a:solidFill>
                <a:latin typeface="Arial" panose="020B0604020202020204" pitchFamily="34" charset="0"/>
                <a:ea typeface="Aileron" charset="0"/>
                <a:cs typeface="Arial" panose="020B0604020202020204" pitchFamily="34" charset="0"/>
              </a:rPr>
              <a:t>Clinical perspective</a:t>
            </a:r>
            <a:endParaRPr lang="en-GB" b="1" noProof="0" dirty="0">
              <a:latin typeface="Arial" panose="020B0604020202020204" pitchFamily="34" charset="0"/>
              <a:cs typeface="Arial" panose="020B0604020202020204" pitchFamily="34" charset="0"/>
            </a:endParaRPr>
          </a:p>
          <a:p>
            <a:pPr marL="285750" indent="-285750">
              <a:spcBef>
                <a:spcPts val="1200"/>
              </a:spcBef>
              <a:buFont typeface="Arial" panose="020B0604020202020204" pitchFamily="34" charset="0"/>
              <a:buChar char="•"/>
            </a:pPr>
            <a:r>
              <a:rPr lang="en-GB" noProof="0" dirty="0">
                <a:latin typeface="Arial" panose="020B0604020202020204" pitchFamily="34" charset="0"/>
                <a:cs typeface="Arial" panose="020B0604020202020204" pitchFamily="34" charset="0"/>
              </a:rPr>
              <a:t>Resistance to zongertinib appears molecularly heterogeneous, with diverse genomic alterations converging on pathways associated with proliferation, metabolism and reduced immunogenicity</a:t>
            </a:r>
          </a:p>
          <a:p>
            <a:pPr marL="285750" indent="-285750">
              <a:spcBef>
                <a:spcPts val="1200"/>
              </a:spcBef>
              <a:buFont typeface="Arial" panose="020B0604020202020204" pitchFamily="34" charset="0"/>
              <a:buChar char="•"/>
            </a:pPr>
            <a:r>
              <a:rPr lang="en-GB" noProof="0" dirty="0">
                <a:latin typeface="Arial" panose="020B0604020202020204" pitchFamily="34" charset="0"/>
                <a:cs typeface="Arial" panose="020B0604020202020204" pitchFamily="34" charset="0"/>
              </a:rPr>
              <a:t>The clinical implications for treatment sequencing remain to be established</a:t>
            </a:r>
          </a:p>
        </p:txBody>
      </p:sp>
    </p:spTree>
    <p:extLst>
      <p:ext uri="{BB962C8B-B14F-4D97-AF65-F5344CB8AC3E}">
        <p14:creationId xmlns:p14="http://schemas.microsoft.com/office/powerpoint/2010/main" val="2139973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9205099"/>
      </p:ext>
    </p:extLst>
  </p:cSld>
  <p:clrMapOvr>
    <a:masterClrMapping/>
  </p:clrMapOvr>
  <p:transition>
    <p:fade/>
  </p:transition>
</p:sld>
</file>

<file path=ppt/theme/theme1.xml><?xml version="1.0" encoding="utf-8"?>
<a:theme xmlns:a="http://schemas.openxmlformats.org/drawingml/2006/main" name="Thème Office">
  <a:themeElements>
    <a:clrScheme name="Custom 4">
      <a:dk1>
        <a:srgbClr val="000000"/>
      </a:dk1>
      <a:lt1>
        <a:srgbClr val="FFFFFF"/>
      </a:lt1>
      <a:dk2>
        <a:srgbClr val="5D8298"/>
      </a:dk2>
      <a:lt2>
        <a:srgbClr val="EEECE1"/>
      </a:lt2>
      <a:accent1>
        <a:srgbClr val="C6573B"/>
      </a:accent1>
      <a:accent2>
        <a:srgbClr val="C0504D"/>
      </a:accent2>
      <a:accent3>
        <a:srgbClr val="E9D0CD"/>
      </a:accent3>
      <a:accent4>
        <a:srgbClr val="F4EAE7"/>
      </a:accent4>
      <a:accent5>
        <a:srgbClr val="ECE6ED"/>
      </a:accent5>
      <a:accent6>
        <a:srgbClr val="8B878B"/>
      </a:accent6>
      <a:hlink>
        <a:srgbClr val="C6573B"/>
      </a:hlink>
      <a:folHlink>
        <a:srgbClr val="C6573B"/>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w="12700"/>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2400" dirty="0" smtClean="0">
            <a:solidFill>
              <a:srgbClr val="505050"/>
            </a:solidFill>
            <a:latin typeface="Aileron" charset="0"/>
            <a:ea typeface="Aileron" charset="0"/>
            <a:cs typeface="Aileron" charset="0"/>
          </a:defRPr>
        </a:defPPr>
      </a:lstStyle>
    </a:txDef>
  </a:objectDefaults>
  <a:extraClrSchemeLst/>
  <a:extLst>
    <a:ext uri="{05A4C25C-085E-4340-85A3-A5531E510DB2}">
      <thm15:themeFamily xmlns:thm15="http://schemas.microsoft.com/office/thememl/2012/main" name="test1" id="{6EE5619C-8EAA-A44B-80F2-E23E4FCA5203}" vid="{AB7894ED-5683-8E4A-9ED0-7D17E9D41A6D}"/>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GUCONNECT_template_v2-good</Template>
  <TotalTime>21</TotalTime>
  <Words>3754</Words>
  <Application>Microsoft Office PowerPoint</Application>
  <PresentationFormat>Widescreen</PresentationFormat>
  <Paragraphs>587</Paragraphs>
  <Slides>21</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Aileron</vt:lpstr>
      <vt:lpstr>Arial</vt:lpstr>
      <vt:lpstr>Calibri</vt:lpstr>
      <vt:lpstr>Lucida Grande</vt:lpstr>
      <vt:lpstr>PT Sans Narrow</vt:lpstr>
      <vt:lpstr>System Font Regular</vt:lpstr>
      <vt:lpstr>Verdana</vt:lpstr>
      <vt:lpstr>Thème Office</vt:lpstr>
      <vt:lpstr>PowerPoint Presentation</vt:lpstr>
      <vt:lpstr>lung connect  HER2-mutated nsclc highlights from WCLC 2026</vt:lpstr>
      <vt:lpstr>Developed by LUNG COnnect</vt:lpstr>
      <vt:lpstr>Clinical takeaways</vt:lpstr>
      <vt:lpstr>Educational objectives</vt:lpstr>
      <vt:lpstr>First-Line Trastuzumab Deruxtecan (T-DXd) in Patients With Metastatic HER2-Mutant NSCLC: DESTINY-Lung04 Primary Results</vt:lpstr>
      <vt:lpstr>DESTINY-Lung04: background and study design</vt:lpstr>
      <vt:lpstr>DESTINY-Lung04: efficacy results</vt:lpstr>
      <vt:lpstr>DESTINY-Lung04: safety results</vt:lpstr>
      <vt:lpstr>DESTINY-Lung04: summary</vt:lpstr>
      <vt:lpstr>Molecular Landscape of Acquired Resistance to Sevabertinib in HER2-mutant NSCLC: Exploratory Biomarker Analysis of SOHO-01</vt:lpstr>
      <vt:lpstr>Soho-01 biomarker analysis: background and  study design</vt:lpstr>
      <vt:lpstr>Soho-01: Putative mechanisms of acquired resistance</vt:lpstr>
      <vt:lpstr>Soho-01: Response and PFS in acquired T862A cases</vt:lpstr>
      <vt:lpstr>Soho-01 biomarker analysis: summary</vt:lpstr>
      <vt:lpstr>Acquired Resistance to Zongertinib Treatment in Patients With HER2-Mutant NSCLC: Phase 1b Beamion LUNG-1 Study</vt:lpstr>
      <vt:lpstr>Beamion LUNG-1 biomarker analysis:  background and study design</vt:lpstr>
      <vt:lpstr>Beamion Lung-1: A Heterogenous Resistance Landscape at Disease Progression </vt:lpstr>
      <vt:lpstr>Beamion Lung-1: EXPLORATORY BIOMARKER ANALYSIS </vt:lpstr>
      <vt:lpstr>Beamion Lung-1 biomarker analysis: 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Utilisateur de Microsoft Office</dc:creator>
  <cp:lastModifiedBy>elaine wills</cp:lastModifiedBy>
  <cp:revision>620</cp:revision>
  <cp:lastPrinted>2017-02-15T09:54:46Z</cp:lastPrinted>
  <dcterms:created xsi:type="dcterms:W3CDTF">2016-10-14T09:38:18Z</dcterms:created>
  <dcterms:modified xsi:type="dcterms:W3CDTF">2026-09-21T22:24:06Z</dcterms:modified>
</cp:coreProperties>
</file>