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4"/>
  </p:notesMasterIdLst>
  <p:handoutMasterIdLst>
    <p:handoutMasterId r:id="rId25"/>
  </p:handoutMasterIdLst>
  <p:sldIdLst>
    <p:sldId id="12537" r:id="rId2"/>
    <p:sldId id="257" r:id="rId3"/>
    <p:sldId id="258" r:id="rId4"/>
    <p:sldId id="13768" r:id="rId5"/>
    <p:sldId id="301491760" r:id="rId6"/>
    <p:sldId id="2147483481" r:id="rId7"/>
    <p:sldId id="256" r:id="rId8"/>
    <p:sldId id="2147483647" r:id="rId9"/>
    <p:sldId id="2147483483" r:id="rId10"/>
    <p:sldId id="2147483486" r:id="rId11"/>
    <p:sldId id="261" r:id="rId12"/>
    <p:sldId id="2147483484" r:id="rId13"/>
    <p:sldId id="260" r:id="rId14"/>
    <p:sldId id="1881839520" r:id="rId15"/>
    <p:sldId id="1881839387" r:id="rId16"/>
    <p:sldId id="2147483514" r:id="rId17"/>
    <p:sldId id="2147483475" r:id="rId18"/>
    <p:sldId id="2147483476" r:id="rId19"/>
    <p:sldId id="2147483477" r:id="rId20"/>
    <p:sldId id="2147483467" r:id="rId21"/>
    <p:sldId id="2147483645" r:id="rId22"/>
    <p:sldId id="12539" r:id="rId23"/>
  </p:sldIdLst>
  <p:sldSz cx="12192000" cy="6858000"/>
  <p:notesSz cx="7010400" cy="92964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1890" userDrawn="1">
          <p15:clr>
            <a:srgbClr val="A4A3A4"/>
          </p15:clr>
        </p15:guide>
        <p15:guide id="4" orient="horz" pos="3471" userDrawn="1">
          <p15:clr>
            <a:srgbClr val="A4A3A4"/>
          </p15:clr>
        </p15:guide>
        <p15:guide id="5" orient="horz" pos="3702" userDrawn="1">
          <p15:clr>
            <a:srgbClr val="A4A3A4"/>
          </p15:clr>
        </p15:guide>
        <p15:guide id="6" orient="horz" pos="3803" userDrawn="1">
          <p15:clr>
            <a:srgbClr val="A4A3A4"/>
          </p15:clr>
        </p15:guide>
        <p15:guide id="7" orient="horz" pos="4037" userDrawn="1">
          <p15:clr>
            <a:srgbClr val="A4A3A4"/>
          </p15:clr>
        </p15:guide>
        <p15:guide id="8" orient="horz" pos="935" userDrawn="1">
          <p15:clr>
            <a:srgbClr val="A4A3A4"/>
          </p15:clr>
        </p15:guide>
        <p15:guide id="9" orient="horz" pos="4150" userDrawn="1">
          <p15:clr>
            <a:srgbClr val="A4A3A4"/>
          </p15:clr>
        </p15:guide>
        <p15:guide id="10" orient="horz" pos="3385" userDrawn="1">
          <p15:clr>
            <a:srgbClr val="A4A3A4"/>
          </p15:clr>
        </p15:guide>
        <p15:guide id="11" orient="horz" pos="845" userDrawn="1">
          <p15:clr>
            <a:srgbClr val="A4A3A4"/>
          </p15:clr>
        </p15:guide>
        <p15:guide id="12" pos="379"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EDB31B-ABC6-5DCB-8428-0BF9A0E4A06B}" name="Tracey Gashi" initials="TG" userId="S::traceygashi@tagclinical.com::0a651ad8-06d6-4481-87eb-3036efc10091" providerId="AD"/>
  <p188:author id="{BA203774-26AF-7DC6-696C-D1D6181E9F23}" name="Howard Donohue" initials="HD" userId="4648ce945642090e" providerId="Windows Live"/>
  <p188:author id="{1C7BA2AC-6E07-ECE8-21AF-55381DBDA3AE}" name="hdonohue@hsdwrite.co.uk" initials="h" userId="017da7e51db7cef0"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ARON Michal" initials="YM" lastIdx="36" clrIdx="0">
    <p:extLst>
      <p:ext uri="{19B8F6BF-5375-455C-9EA6-DF929625EA0E}">
        <p15:presenceInfo xmlns:p15="http://schemas.microsoft.com/office/powerpoint/2012/main" userId="S-1-5-21-1292428093-1123561945-1801674531-38465" providerId="AD"/>
      </p:ext>
    </p:extLst>
  </p:cmAuthor>
  <p:cmAuthor id="2" name="Patty Cason" initials="PC" lastIdx="23" clrIdx="1">
    <p:extLst>
      <p:ext uri="{19B8F6BF-5375-455C-9EA6-DF929625EA0E}">
        <p15:presenceInfo xmlns:p15="http://schemas.microsoft.com/office/powerpoint/2012/main" userId="24469888d1861777" providerId="Windows Live"/>
      </p:ext>
    </p:extLst>
  </p:cmAuthor>
  <p:cmAuthor id="3" name="Kim Grootscholten" initials="KG" lastIdx="1" clrIdx="2">
    <p:extLst>
      <p:ext uri="{19B8F6BF-5375-455C-9EA6-DF929625EA0E}">
        <p15:presenceInfo xmlns:p15="http://schemas.microsoft.com/office/powerpoint/2012/main" userId="e7084306cf78657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0000FF"/>
    <a:srgbClr val="FFFFFF"/>
    <a:srgbClr val="008F00"/>
    <a:srgbClr val="BDD7EE"/>
    <a:srgbClr val="FFFFCC"/>
    <a:srgbClr val="FF00FF"/>
    <a:srgbClr val="585854"/>
    <a:srgbClr val="00FFCC"/>
    <a:srgbClr val="3740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971" autoAdjust="0"/>
    <p:restoredTop sz="94460" autoAdjust="0"/>
  </p:normalViewPr>
  <p:slideViewPr>
    <p:cSldViewPr snapToObjects="1">
      <p:cViewPr varScale="1">
        <p:scale>
          <a:sx n="108" d="100"/>
          <a:sy n="108" d="100"/>
        </p:scale>
        <p:origin x="114" y="108"/>
      </p:cViewPr>
      <p:guideLst>
        <p:guide orient="horz" pos="2160"/>
        <p:guide pos="3840"/>
        <p:guide pos="1890"/>
        <p:guide orient="horz" pos="3471"/>
        <p:guide orient="horz" pos="3702"/>
        <p:guide orient="horz" pos="3803"/>
        <p:guide orient="horz" pos="4037"/>
        <p:guide orient="horz" pos="935"/>
        <p:guide orient="horz" pos="4150"/>
        <p:guide orient="horz" pos="3385"/>
        <p:guide orient="horz" pos="845"/>
        <p:guide pos="379"/>
      </p:guideLst>
    </p:cSldViewPr>
  </p:slideViewPr>
  <p:outlineViewPr>
    <p:cViewPr>
      <p:scale>
        <a:sx n="33" d="100"/>
        <a:sy n="33" d="100"/>
      </p:scale>
      <p:origin x="0" y="-17568"/>
    </p:cViewPr>
  </p:outlineViewPr>
  <p:notesTextViewPr>
    <p:cViewPr>
      <p:scale>
        <a:sx n="3" d="2"/>
        <a:sy n="3" d="2"/>
      </p:scale>
      <p:origin x="0" y="0"/>
    </p:cViewPr>
  </p:notesTextViewPr>
  <p:sorterViewPr>
    <p:cViewPr varScale="1">
      <p:scale>
        <a:sx n="1" d="1"/>
        <a:sy n="1" d="1"/>
      </p:scale>
      <p:origin x="0" y="-4116"/>
    </p:cViewPr>
  </p:sorterViewPr>
  <p:notesViewPr>
    <p:cSldViewPr snapToObjects="1" showGuides="1">
      <p:cViewPr varScale="1">
        <p:scale>
          <a:sx n="120" d="100"/>
          <a:sy n="120" d="100"/>
        </p:scale>
        <p:origin x="3896" y="192"/>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ln w="9525"/>
          </c:spPr>
          <c:dPt>
            <c:idx val="0"/>
            <c:bubble3D val="0"/>
            <c:spPr>
              <a:solidFill>
                <a:srgbClr val="5D8298"/>
              </a:solidFill>
              <a:ln w="9525">
                <a:solidFill>
                  <a:schemeClr val="lt1"/>
                </a:solidFill>
              </a:ln>
              <a:effectLst/>
            </c:spPr>
            <c:extLst>
              <c:ext xmlns:c16="http://schemas.microsoft.com/office/drawing/2014/chart" uri="{C3380CC4-5D6E-409C-BE32-E72D297353CC}">
                <c16:uniqueId val="{00000001-6C80-43FC-BEA9-D0BE98BE7D19}"/>
              </c:ext>
            </c:extLst>
          </c:dPt>
          <c:dPt>
            <c:idx val="1"/>
            <c:bubble3D val="0"/>
            <c:spPr>
              <a:solidFill>
                <a:srgbClr val="C6573B"/>
              </a:solidFill>
              <a:ln w="9525">
                <a:solidFill>
                  <a:schemeClr val="lt1"/>
                </a:solidFill>
              </a:ln>
              <a:effectLst/>
            </c:spPr>
            <c:extLst>
              <c:ext xmlns:c16="http://schemas.microsoft.com/office/drawing/2014/chart" uri="{C3380CC4-5D6E-409C-BE32-E72D297353CC}">
                <c16:uniqueId val="{00000003-6C80-43FC-BEA9-D0BE98BE7D19}"/>
              </c:ext>
            </c:extLst>
          </c:dPt>
          <c:dPt>
            <c:idx val="2"/>
            <c:bubble3D val="0"/>
            <c:spPr>
              <a:solidFill>
                <a:schemeClr val="accent3"/>
              </a:solidFill>
              <a:ln w="9525">
                <a:solidFill>
                  <a:schemeClr val="lt1"/>
                </a:solidFill>
              </a:ln>
              <a:effectLst/>
            </c:spPr>
            <c:extLst>
              <c:ext xmlns:c16="http://schemas.microsoft.com/office/drawing/2014/chart" uri="{C3380CC4-5D6E-409C-BE32-E72D297353CC}">
                <c16:uniqueId val="{00000005-6C80-43FC-BEA9-D0BE98BE7D19}"/>
              </c:ext>
            </c:extLst>
          </c:dPt>
          <c:dPt>
            <c:idx val="3"/>
            <c:bubble3D val="0"/>
            <c:spPr>
              <a:solidFill>
                <a:schemeClr val="accent4"/>
              </a:solidFill>
              <a:ln w="9525">
                <a:solidFill>
                  <a:schemeClr val="lt1"/>
                </a:solidFill>
              </a:ln>
              <a:effectLst/>
            </c:spPr>
            <c:extLst>
              <c:ext xmlns:c16="http://schemas.microsoft.com/office/drawing/2014/chart" uri="{C3380CC4-5D6E-409C-BE32-E72D297353CC}">
                <c16:uniqueId val="{00000007-6C80-43FC-BEA9-D0BE98BE7D19}"/>
              </c:ext>
            </c:extLst>
          </c:dPt>
          <c:dPt>
            <c:idx val="4"/>
            <c:bubble3D val="0"/>
            <c:spPr>
              <a:solidFill>
                <a:schemeClr val="accent5"/>
              </a:solidFill>
              <a:ln w="9525">
                <a:solidFill>
                  <a:schemeClr val="lt1"/>
                </a:solidFill>
              </a:ln>
              <a:effectLst/>
            </c:spPr>
            <c:extLst>
              <c:ext xmlns:c16="http://schemas.microsoft.com/office/drawing/2014/chart" uri="{C3380CC4-5D6E-409C-BE32-E72D297353CC}">
                <c16:uniqueId val="{00000009-6C80-43FC-BEA9-D0BE98BE7D19}"/>
              </c:ext>
            </c:extLst>
          </c:dPt>
          <c:dPt>
            <c:idx val="5"/>
            <c:bubble3D val="0"/>
            <c:spPr>
              <a:solidFill>
                <a:schemeClr val="accent6"/>
              </a:solidFill>
              <a:ln w="9525">
                <a:solidFill>
                  <a:schemeClr val="lt1"/>
                </a:solidFill>
              </a:ln>
              <a:effectLst/>
            </c:spPr>
            <c:extLst>
              <c:ext xmlns:c16="http://schemas.microsoft.com/office/drawing/2014/chart" uri="{C3380CC4-5D6E-409C-BE32-E72D297353CC}">
                <c16:uniqueId val="{0000000B-6C80-43FC-BEA9-D0BE98BE7D19}"/>
              </c:ext>
            </c:extLst>
          </c:dPt>
          <c:dPt>
            <c:idx val="6"/>
            <c:bubble3D val="0"/>
            <c:spPr>
              <a:solidFill>
                <a:schemeClr val="accent1">
                  <a:lumMod val="60000"/>
                </a:schemeClr>
              </a:solidFill>
              <a:ln w="9525">
                <a:solidFill>
                  <a:schemeClr val="lt1"/>
                </a:solidFill>
              </a:ln>
              <a:effectLst/>
            </c:spPr>
            <c:extLst>
              <c:ext xmlns:c16="http://schemas.microsoft.com/office/drawing/2014/chart" uri="{C3380CC4-5D6E-409C-BE32-E72D297353CC}">
                <c16:uniqueId val="{0000000D-6C80-43FC-BEA9-D0BE98BE7D19}"/>
              </c:ext>
            </c:extLst>
          </c:dPt>
          <c:dPt>
            <c:idx val="7"/>
            <c:bubble3D val="0"/>
            <c:spPr>
              <a:solidFill>
                <a:srgbClr val="C6573B">
                  <a:lumMod val="60000"/>
                  <a:lumOff val="40000"/>
                </a:srgbClr>
              </a:solidFill>
              <a:ln w="9525">
                <a:solidFill>
                  <a:schemeClr val="lt1"/>
                </a:solidFill>
              </a:ln>
              <a:effectLst/>
            </c:spPr>
            <c:extLst>
              <c:ext xmlns:c16="http://schemas.microsoft.com/office/drawing/2014/chart" uri="{C3380CC4-5D6E-409C-BE32-E72D297353CC}">
                <c16:uniqueId val="{0000000F-6C80-43FC-BEA9-D0BE98BE7D19}"/>
              </c:ext>
            </c:extLst>
          </c:dPt>
          <c:dPt>
            <c:idx val="8"/>
            <c:bubble3D val="0"/>
            <c:spPr>
              <a:solidFill>
                <a:schemeClr val="accent3">
                  <a:lumMod val="60000"/>
                </a:schemeClr>
              </a:solidFill>
              <a:ln w="9525">
                <a:solidFill>
                  <a:schemeClr val="lt1"/>
                </a:solidFill>
              </a:ln>
              <a:effectLst/>
            </c:spPr>
            <c:extLst>
              <c:ext xmlns:c16="http://schemas.microsoft.com/office/drawing/2014/chart" uri="{C3380CC4-5D6E-409C-BE32-E72D297353CC}">
                <c16:uniqueId val="{00000011-6C80-43FC-BEA9-D0BE98BE7D19}"/>
              </c:ext>
            </c:extLst>
          </c:dPt>
          <c:dPt>
            <c:idx val="9"/>
            <c:bubble3D val="0"/>
            <c:spPr>
              <a:solidFill>
                <a:schemeClr val="accent4">
                  <a:lumMod val="60000"/>
                </a:schemeClr>
              </a:solidFill>
              <a:ln w="9525">
                <a:solidFill>
                  <a:schemeClr val="lt1"/>
                </a:solidFill>
              </a:ln>
              <a:effectLst/>
            </c:spPr>
            <c:extLst>
              <c:ext xmlns:c16="http://schemas.microsoft.com/office/drawing/2014/chart" uri="{C3380CC4-5D6E-409C-BE32-E72D297353CC}">
                <c16:uniqueId val="{00000013-6C80-43FC-BEA9-D0BE98BE7D19}"/>
              </c:ext>
            </c:extLst>
          </c:dPt>
          <c:dPt>
            <c:idx val="10"/>
            <c:bubble3D val="0"/>
            <c:spPr>
              <a:solidFill>
                <a:srgbClr val="EEECE1">
                  <a:lumMod val="50000"/>
                </a:srgbClr>
              </a:solidFill>
              <a:ln w="9525">
                <a:solidFill>
                  <a:schemeClr val="lt1"/>
                </a:solidFill>
              </a:ln>
              <a:effectLst/>
            </c:spPr>
            <c:extLst>
              <c:ext xmlns:c16="http://schemas.microsoft.com/office/drawing/2014/chart" uri="{C3380CC4-5D6E-409C-BE32-E72D297353CC}">
                <c16:uniqueId val="{00000015-6C80-43FC-BEA9-D0BE98BE7D19}"/>
              </c:ext>
            </c:extLst>
          </c:dPt>
          <c:dPt>
            <c:idx val="11"/>
            <c:bubble3D val="0"/>
            <c:spPr>
              <a:solidFill>
                <a:schemeClr val="accent6">
                  <a:lumMod val="60000"/>
                </a:schemeClr>
              </a:solidFill>
              <a:ln w="9525">
                <a:solidFill>
                  <a:schemeClr val="lt1"/>
                </a:solidFill>
              </a:ln>
              <a:effectLst/>
            </c:spPr>
            <c:extLst>
              <c:ext xmlns:c16="http://schemas.microsoft.com/office/drawing/2014/chart" uri="{C3380CC4-5D6E-409C-BE32-E72D297353CC}">
                <c16:uniqueId val="{00000017-6C80-43FC-BEA9-D0BE98BE7D19}"/>
              </c:ext>
            </c:extLst>
          </c:dPt>
          <c:dPt>
            <c:idx val="12"/>
            <c:bubble3D val="0"/>
            <c:spPr>
              <a:solidFill>
                <a:srgbClr val="ECE6ED">
                  <a:lumMod val="90000"/>
                </a:srgbClr>
              </a:solidFill>
              <a:ln w="9525">
                <a:solidFill>
                  <a:schemeClr val="lt1"/>
                </a:solidFill>
              </a:ln>
              <a:effectLst/>
            </c:spPr>
            <c:extLst>
              <c:ext xmlns:c16="http://schemas.microsoft.com/office/drawing/2014/chart" uri="{C3380CC4-5D6E-409C-BE32-E72D297353CC}">
                <c16:uniqueId val="{00000019-6C80-43FC-BEA9-D0BE98BE7D19}"/>
              </c:ext>
            </c:extLst>
          </c:dPt>
          <c:dLbls>
            <c:dLbl>
              <c:idx val="0"/>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8B3E1DE6-4D5A-4449-ADBA-7FD06F00CC63}" type="VALUE">
                      <a:rPr lang="en-US" sz="1000" smtClean="0"/>
                      <a:pPr>
                        <a:defRPr sz="1000">
                          <a:solidFill>
                            <a:schemeClr val="bg1"/>
                          </a:solidFill>
                        </a:defRPr>
                      </a:pPr>
                      <a:t>[VALUE]</a:t>
                    </a:fld>
                    <a:r>
                      <a:rPr lang="en-US" sz="1000" dirty="0"/>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6C80-43FC-BEA9-D0BE98BE7D19}"/>
                </c:ext>
              </c:extLst>
            </c:dLbl>
            <c:dLbl>
              <c:idx val="1"/>
              <c:layout>
                <c:manualLayout>
                  <c:x val="-7.2320846188501431E-2"/>
                  <c:y val="-7.8506607748749249E-2"/>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9EF56377-1670-DB49-BF27-A81178D31D86}" type="VALUE">
                      <a:rPr lang="en-US" sz="1000" smtClean="0">
                        <a:solidFill>
                          <a:schemeClr val="bg1"/>
                        </a:solidFill>
                      </a:rPr>
                      <a:pPr>
                        <a:defRPr sz="1000">
                          <a:solidFill>
                            <a:schemeClr val="bg1"/>
                          </a:solidFill>
                        </a:defRPr>
                      </a:pPr>
                      <a:t>[VALUE]</a:t>
                    </a:fld>
                    <a:r>
                      <a:rPr lang="en-US" sz="1000" dirty="0">
                        <a:solidFill>
                          <a:schemeClr val="bg1"/>
                        </a:solidFill>
                      </a:rPr>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6C80-43FC-BEA9-D0BE98BE7D19}"/>
                </c:ext>
              </c:extLst>
            </c:dLbl>
            <c:dLbl>
              <c:idx val="2"/>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7D879948-A6B2-0C4E-9803-9885D4E93A03}" type="VALUE">
                      <a:rPr lang="en-US" sz="1000" smtClean="0">
                        <a:solidFill>
                          <a:schemeClr val="bg1"/>
                        </a:solidFill>
                      </a:rPr>
                      <a:pPr>
                        <a:defRPr sz="1000">
                          <a:solidFill>
                            <a:schemeClr val="bg1"/>
                          </a:solidFill>
                        </a:defRPr>
                      </a:pPr>
                      <a:t>[VALUE]</a:t>
                    </a:fld>
                    <a:r>
                      <a:rPr lang="en-US" sz="1000" dirty="0">
                        <a:solidFill>
                          <a:schemeClr val="bg1"/>
                        </a:solidFill>
                      </a:rPr>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6C80-43FC-BEA9-D0BE98BE7D19}"/>
                </c:ext>
              </c:extLst>
            </c:dLbl>
            <c:dLbl>
              <c:idx val="3"/>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E882CA0F-A1F5-1448-A573-5CFEB47A7923}" type="VALUE">
                      <a:rPr lang="en-US" sz="1000" smtClean="0">
                        <a:solidFill>
                          <a:schemeClr val="bg1"/>
                        </a:solidFill>
                      </a:rPr>
                      <a:pPr>
                        <a:defRPr sz="1000">
                          <a:solidFill>
                            <a:schemeClr val="bg1"/>
                          </a:solidFill>
                        </a:defRPr>
                      </a:pPr>
                      <a:t>[VALUE]</a:t>
                    </a:fld>
                    <a:r>
                      <a:rPr lang="en-US" sz="1000" dirty="0">
                        <a:solidFill>
                          <a:schemeClr val="bg1"/>
                        </a:solidFill>
                      </a:rPr>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6C80-43FC-BEA9-D0BE98BE7D19}"/>
                </c:ext>
              </c:extLst>
            </c:dLbl>
            <c:dLbl>
              <c:idx val="4"/>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D660F01E-4680-4845-AA8D-CC6EE7EA6B66}" type="VALUE">
                      <a:rPr lang="en-US" sz="1000" smtClean="0"/>
                      <a:pPr>
                        <a:defRPr sz="1000">
                          <a:solidFill>
                            <a:schemeClr val="bg1"/>
                          </a:solidFill>
                        </a:defRPr>
                      </a:pPr>
                      <a:t>[VALUE]</a:t>
                    </a:fld>
                    <a:r>
                      <a:rPr lang="en-US" sz="1000" dirty="0"/>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6C80-43FC-BEA9-D0BE98BE7D19}"/>
                </c:ext>
              </c:extLst>
            </c:dLbl>
            <c:dLbl>
              <c:idx val="5"/>
              <c:tx>
                <c:rich>
                  <a:bodyPr/>
                  <a:lstStyle/>
                  <a:p>
                    <a:fld id="{750F4295-AAB2-1140-A9B8-D1A712A0119D}" type="VALUE">
                      <a:rPr lang="en-US" smtClean="0"/>
                      <a:pPr/>
                      <a:t>[VALUE]</a:t>
                    </a:fld>
                    <a:r>
                      <a:rPr lang="en-US" dirty="0"/>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6C80-43FC-BEA9-D0BE98BE7D19}"/>
                </c:ext>
              </c:extLst>
            </c:dLbl>
            <c:dLbl>
              <c:idx val="6"/>
              <c:delete val="1"/>
              <c:extLst>
                <c:ext xmlns:c15="http://schemas.microsoft.com/office/drawing/2012/chart" uri="{CE6537A1-D6FC-4f65-9D91-7224C49458BB}"/>
                <c:ext xmlns:c16="http://schemas.microsoft.com/office/drawing/2014/chart" uri="{C3380CC4-5D6E-409C-BE32-E72D297353CC}">
                  <c16:uniqueId val="{0000000D-6C80-43FC-BEA9-D0BE98BE7D19}"/>
                </c:ext>
              </c:extLst>
            </c:dLbl>
            <c:dLbl>
              <c:idx val="7"/>
              <c:delete val="1"/>
              <c:extLst>
                <c:ext xmlns:c15="http://schemas.microsoft.com/office/drawing/2012/chart" uri="{CE6537A1-D6FC-4f65-9D91-7224C49458BB}"/>
                <c:ext xmlns:c16="http://schemas.microsoft.com/office/drawing/2014/chart" uri="{C3380CC4-5D6E-409C-BE32-E72D297353CC}">
                  <c16:uniqueId val="{0000000F-6C80-43FC-BEA9-D0BE98BE7D19}"/>
                </c:ext>
              </c:extLst>
            </c:dLbl>
            <c:dLbl>
              <c:idx val="8"/>
              <c:delete val="1"/>
              <c:extLst>
                <c:ext xmlns:c15="http://schemas.microsoft.com/office/drawing/2012/chart" uri="{CE6537A1-D6FC-4f65-9D91-7224C49458BB}"/>
                <c:ext xmlns:c16="http://schemas.microsoft.com/office/drawing/2014/chart" uri="{C3380CC4-5D6E-409C-BE32-E72D297353CC}">
                  <c16:uniqueId val="{00000011-6C80-43FC-BEA9-D0BE98BE7D19}"/>
                </c:ext>
              </c:extLst>
            </c:dLbl>
            <c:dLbl>
              <c:idx val="9"/>
              <c:delete val="1"/>
              <c:extLst>
                <c:ext xmlns:c15="http://schemas.microsoft.com/office/drawing/2012/chart" uri="{CE6537A1-D6FC-4f65-9D91-7224C49458BB}"/>
                <c:ext xmlns:c16="http://schemas.microsoft.com/office/drawing/2014/chart" uri="{C3380CC4-5D6E-409C-BE32-E72D297353CC}">
                  <c16:uniqueId val="{00000013-6C80-43FC-BEA9-D0BE98BE7D19}"/>
                </c:ext>
              </c:extLst>
            </c:dLbl>
            <c:dLbl>
              <c:idx val="10"/>
              <c:delete val="1"/>
              <c:extLst>
                <c:ext xmlns:c15="http://schemas.microsoft.com/office/drawing/2012/chart" uri="{CE6537A1-D6FC-4f65-9D91-7224C49458BB}"/>
                <c:ext xmlns:c16="http://schemas.microsoft.com/office/drawing/2014/chart" uri="{C3380CC4-5D6E-409C-BE32-E72D297353CC}">
                  <c16:uniqueId val="{00000015-6C80-43FC-BEA9-D0BE98BE7D19}"/>
                </c:ext>
              </c:extLst>
            </c:dLbl>
            <c:dLbl>
              <c:idx val="11"/>
              <c:delete val="1"/>
              <c:extLst>
                <c:ext xmlns:c15="http://schemas.microsoft.com/office/drawing/2012/chart" uri="{CE6537A1-D6FC-4f65-9D91-7224C49458BB}"/>
                <c:ext xmlns:c16="http://schemas.microsoft.com/office/drawing/2014/chart" uri="{C3380CC4-5D6E-409C-BE32-E72D297353CC}">
                  <c16:uniqueId val="{00000017-6C80-43FC-BEA9-D0BE98BE7D19}"/>
                </c:ext>
              </c:extLst>
            </c:dLbl>
            <c:dLbl>
              <c:idx val="12"/>
              <c:delete val="1"/>
              <c:extLst>
                <c:ext xmlns:c15="http://schemas.microsoft.com/office/drawing/2012/chart" uri="{CE6537A1-D6FC-4f65-9D91-7224C49458BB}"/>
                <c:ext xmlns:c16="http://schemas.microsoft.com/office/drawing/2014/chart" uri="{C3380CC4-5D6E-409C-BE32-E72D297353CC}">
                  <c16:uniqueId val="{00000019-6C80-43FC-BEA9-D0BE98BE7D19}"/>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Sheet1!$A$2:$A$14</c:f>
              <c:strCache>
                <c:ptCount val="4"/>
                <c:pt idx="0">
                  <c:v>1st Qtr</c:v>
                </c:pt>
                <c:pt idx="1">
                  <c:v>2nd Qtr</c:v>
                </c:pt>
                <c:pt idx="2">
                  <c:v>3rd Qtr</c:v>
                </c:pt>
                <c:pt idx="3">
                  <c:v>4th Qtr</c:v>
                </c:pt>
              </c:strCache>
            </c:strRef>
          </c:cat>
          <c:val>
            <c:numRef>
              <c:f>Sheet1!$B$2:$B$14</c:f>
              <c:numCache>
                <c:formatCode>General</c:formatCode>
                <c:ptCount val="13"/>
                <c:pt idx="0">
                  <c:v>21.7</c:v>
                </c:pt>
                <c:pt idx="1">
                  <c:v>46.3</c:v>
                </c:pt>
                <c:pt idx="2">
                  <c:v>2.9</c:v>
                </c:pt>
                <c:pt idx="3">
                  <c:v>2.2000000000000002</c:v>
                </c:pt>
                <c:pt idx="4">
                  <c:v>2.8</c:v>
                </c:pt>
                <c:pt idx="5">
                  <c:v>8.4</c:v>
                </c:pt>
                <c:pt idx="6">
                  <c:v>3.8</c:v>
                </c:pt>
                <c:pt idx="7">
                  <c:v>3</c:v>
                </c:pt>
                <c:pt idx="8">
                  <c:v>2.6</c:v>
                </c:pt>
                <c:pt idx="9">
                  <c:v>2.2999999999999998</c:v>
                </c:pt>
                <c:pt idx="10">
                  <c:v>2.1</c:v>
                </c:pt>
                <c:pt idx="11">
                  <c:v>1.7</c:v>
                </c:pt>
                <c:pt idx="12">
                  <c:v>0.23</c:v>
                </c:pt>
              </c:numCache>
            </c:numRef>
          </c:val>
          <c:extLst>
            <c:ext xmlns:c16="http://schemas.microsoft.com/office/drawing/2014/chart" uri="{C3380CC4-5D6E-409C-BE32-E72D297353CC}">
              <c16:uniqueId val="{0000001A-6C80-43FC-BEA9-D0BE98BE7D19}"/>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tx>
            <c:strRef>
              <c:f>Sheet1!$B$1</c:f>
              <c:strCache>
                <c:ptCount val="1"/>
                <c:pt idx="0">
                  <c:v>Sales</c:v>
                </c:pt>
              </c:strCache>
            </c:strRef>
          </c:tx>
          <c:spPr>
            <a:ln w="9525"/>
          </c:spPr>
          <c:dPt>
            <c:idx val="0"/>
            <c:bubble3D val="0"/>
            <c:spPr>
              <a:solidFill>
                <a:srgbClr val="5D8298"/>
              </a:solidFill>
              <a:ln w="9525">
                <a:solidFill>
                  <a:schemeClr val="lt1"/>
                </a:solidFill>
              </a:ln>
              <a:effectLst/>
            </c:spPr>
            <c:extLst>
              <c:ext xmlns:c16="http://schemas.microsoft.com/office/drawing/2014/chart" uri="{C3380CC4-5D6E-409C-BE32-E72D297353CC}">
                <c16:uniqueId val="{00000001-7853-4E59-832A-DA3A7E90A56C}"/>
              </c:ext>
            </c:extLst>
          </c:dPt>
          <c:dPt>
            <c:idx val="1"/>
            <c:bubble3D val="0"/>
            <c:spPr>
              <a:solidFill>
                <a:srgbClr val="C6573B"/>
              </a:solidFill>
              <a:ln w="9525">
                <a:solidFill>
                  <a:schemeClr val="lt1"/>
                </a:solidFill>
              </a:ln>
              <a:effectLst/>
            </c:spPr>
            <c:extLst>
              <c:ext xmlns:c16="http://schemas.microsoft.com/office/drawing/2014/chart" uri="{C3380CC4-5D6E-409C-BE32-E72D297353CC}">
                <c16:uniqueId val="{00000003-7853-4E59-832A-DA3A7E90A56C}"/>
              </c:ext>
            </c:extLst>
          </c:dPt>
          <c:dPt>
            <c:idx val="2"/>
            <c:bubble3D val="0"/>
            <c:spPr>
              <a:solidFill>
                <a:schemeClr val="accent3"/>
              </a:solidFill>
              <a:ln w="9525">
                <a:solidFill>
                  <a:schemeClr val="lt1"/>
                </a:solidFill>
              </a:ln>
              <a:effectLst/>
            </c:spPr>
            <c:extLst>
              <c:ext xmlns:c16="http://schemas.microsoft.com/office/drawing/2014/chart" uri="{C3380CC4-5D6E-409C-BE32-E72D297353CC}">
                <c16:uniqueId val="{00000005-7853-4E59-832A-DA3A7E90A56C}"/>
              </c:ext>
            </c:extLst>
          </c:dPt>
          <c:dPt>
            <c:idx val="3"/>
            <c:bubble3D val="0"/>
            <c:spPr>
              <a:solidFill>
                <a:schemeClr val="accent4"/>
              </a:solidFill>
              <a:ln w="9525">
                <a:solidFill>
                  <a:schemeClr val="lt1"/>
                </a:solidFill>
              </a:ln>
              <a:effectLst/>
            </c:spPr>
            <c:extLst>
              <c:ext xmlns:c16="http://schemas.microsoft.com/office/drawing/2014/chart" uri="{C3380CC4-5D6E-409C-BE32-E72D297353CC}">
                <c16:uniqueId val="{00000007-7853-4E59-832A-DA3A7E90A56C}"/>
              </c:ext>
            </c:extLst>
          </c:dPt>
          <c:dPt>
            <c:idx val="4"/>
            <c:bubble3D val="0"/>
            <c:spPr>
              <a:solidFill>
                <a:schemeClr val="accent5"/>
              </a:solidFill>
              <a:ln w="9525">
                <a:solidFill>
                  <a:schemeClr val="lt1"/>
                </a:solidFill>
              </a:ln>
              <a:effectLst/>
            </c:spPr>
            <c:extLst>
              <c:ext xmlns:c16="http://schemas.microsoft.com/office/drawing/2014/chart" uri="{C3380CC4-5D6E-409C-BE32-E72D297353CC}">
                <c16:uniqueId val="{00000009-7853-4E59-832A-DA3A7E90A56C}"/>
              </c:ext>
            </c:extLst>
          </c:dPt>
          <c:dPt>
            <c:idx val="5"/>
            <c:bubble3D val="0"/>
            <c:spPr>
              <a:solidFill>
                <a:schemeClr val="accent6"/>
              </a:solidFill>
              <a:ln w="9525">
                <a:solidFill>
                  <a:schemeClr val="lt1"/>
                </a:solidFill>
              </a:ln>
              <a:effectLst/>
            </c:spPr>
            <c:extLst>
              <c:ext xmlns:c16="http://schemas.microsoft.com/office/drawing/2014/chart" uri="{C3380CC4-5D6E-409C-BE32-E72D297353CC}">
                <c16:uniqueId val="{0000000B-7853-4E59-832A-DA3A7E90A56C}"/>
              </c:ext>
            </c:extLst>
          </c:dPt>
          <c:dPt>
            <c:idx val="6"/>
            <c:bubble3D val="0"/>
            <c:spPr>
              <a:noFill/>
              <a:ln w="9525">
                <a:noFill/>
              </a:ln>
              <a:effectLst/>
            </c:spPr>
            <c:extLst>
              <c:ext xmlns:c16="http://schemas.microsoft.com/office/drawing/2014/chart" uri="{C3380CC4-5D6E-409C-BE32-E72D297353CC}">
                <c16:uniqueId val="{0000000D-7853-4E59-832A-DA3A7E90A56C}"/>
              </c:ext>
            </c:extLst>
          </c:dPt>
          <c:dPt>
            <c:idx val="7"/>
            <c:bubble3D val="0"/>
            <c:spPr>
              <a:noFill/>
              <a:ln w="9525">
                <a:noFill/>
              </a:ln>
              <a:effectLst/>
            </c:spPr>
            <c:extLst>
              <c:ext xmlns:c16="http://schemas.microsoft.com/office/drawing/2014/chart" uri="{C3380CC4-5D6E-409C-BE32-E72D297353CC}">
                <c16:uniqueId val="{0000000F-7853-4E59-832A-DA3A7E90A56C}"/>
              </c:ext>
            </c:extLst>
          </c:dPt>
          <c:dPt>
            <c:idx val="8"/>
            <c:bubble3D val="0"/>
            <c:spPr>
              <a:noFill/>
              <a:ln w="9525">
                <a:noFill/>
              </a:ln>
              <a:effectLst/>
            </c:spPr>
            <c:extLst>
              <c:ext xmlns:c16="http://schemas.microsoft.com/office/drawing/2014/chart" uri="{C3380CC4-5D6E-409C-BE32-E72D297353CC}">
                <c16:uniqueId val="{00000011-7853-4E59-832A-DA3A7E90A56C}"/>
              </c:ext>
            </c:extLst>
          </c:dPt>
          <c:dPt>
            <c:idx val="9"/>
            <c:bubble3D val="0"/>
            <c:spPr>
              <a:noFill/>
              <a:ln w="9525">
                <a:noFill/>
              </a:ln>
              <a:effectLst/>
            </c:spPr>
            <c:extLst>
              <c:ext xmlns:c16="http://schemas.microsoft.com/office/drawing/2014/chart" uri="{C3380CC4-5D6E-409C-BE32-E72D297353CC}">
                <c16:uniqueId val="{00000013-7853-4E59-832A-DA3A7E90A56C}"/>
              </c:ext>
            </c:extLst>
          </c:dPt>
          <c:dPt>
            <c:idx val="10"/>
            <c:bubble3D val="0"/>
            <c:spPr>
              <a:noFill/>
              <a:ln w="9525">
                <a:noFill/>
              </a:ln>
              <a:effectLst/>
            </c:spPr>
            <c:extLst>
              <c:ext xmlns:c16="http://schemas.microsoft.com/office/drawing/2014/chart" uri="{C3380CC4-5D6E-409C-BE32-E72D297353CC}">
                <c16:uniqueId val="{00000015-7853-4E59-832A-DA3A7E90A56C}"/>
              </c:ext>
            </c:extLst>
          </c:dPt>
          <c:dPt>
            <c:idx val="11"/>
            <c:bubble3D val="0"/>
            <c:spPr>
              <a:noFill/>
              <a:ln w="9525">
                <a:noFill/>
              </a:ln>
              <a:effectLst/>
            </c:spPr>
            <c:extLst>
              <c:ext xmlns:c16="http://schemas.microsoft.com/office/drawing/2014/chart" uri="{C3380CC4-5D6E-409C-BE32-E72D297353CC}">
                <c16:uniqueId val="{00000017-7853-4E59-832A-DA3A7E90A56C}"/>
              </c:ext>
            </c:extLst>
          </c:dPt>
          <c:dPt>
            <c:idx val="12"/>
            <c:bubble3D val="0"/>
            <c:spPr>
              <a:noFill/>
              <a:ln w="9525">
                <a:noFill/>
              </a:ln>
              <a:effectLst/>
            </c:spPr>
            <c:extLst>
              <c:ext xmlns:c16="http://schemas.microsoft.com/office/drawing/2014/chart" uri="{C3380CC4-5D6E-409C-BE32-E72D297353CC}">
                <c16:uniqueId val="{00000019-7853-4E59-832A-DA3A7E90A56C}"/>
              </c:ext>
            </c:extLst>
          </c:dPt>
          <c:dLbls>
            <c:dLbl>
              <c:idx val="0"/>
              <c:layout>
                <c:manualLayout>
                  <c:x val="-0.2382339509523296"/>
                  <c:y val="0.10004547032187068"/>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8B3E1DE6-4D5A-4449-ADBA-7FD06F00CC63}" type="VALUE">
                      <a:rPr lang="en-US" sz="1000" smtClean="0"/>
                      <a:pPr>
                        <a:defRPr sz="1000">
                          <a:solidFill>
                            <a:schemeClr val="bg1"/>
                          </a:solidFill>
                        </a:defRPr>
                      </a:pPr>
                      <a:t>[VALUE]</a:t>
                    </a:fld>
                    <a:r>
                      <a:rPr lang="en-US" sz="1000" dirty="0"/>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7853-4E59-832A-DA3A7E90A56C}"/>
                </c:ext>
              </c:extLst>
            </c:dLbl>
            <c:dLbl>
              <c:idx val="1"/>
              <c:layout>
                <c:manualLayout>
                  <c:x val="-4.4984938294900904E-2"/>
                  <c:y val="-0.29719456185712645"/>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9EF56377-1670-DB49-BF27-A81178D31D86}" type="VALUE">
                      <a:rPr lang="en-US" sz="1000" smtClean="0">
                        <a:solidFill>
                          <a:schemeClr val="bg1"/>
                        </a:solidFill>
                      </a:rPr>
                      <a:pPr>
                        <a:defRPr sz="1000">
                          <a:solidFill>
                            <a:schemeClr val="bg1"/>
                          </a:solidFill>
                        </a:defRPr>
                      </a:pPr>
                      <a:t>[VALUE]</a:t>
                    </a:fld>
                    <a:r>
                      <a:rPr lang="en-US" sz="1000" dirty="0">
                        <a:solidFill>
                          <a:schemeClr val="bg1"/>
                        </a:solidFill>
                      </a:rPr>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7853-4E59-832A-DA3A7E90A56C}"/>
                </c:ext>
              </c:extLst>
            </c:dLbl>
            <c:dLbl>
              <c:idx val="2"/>
              <c:layout>
                <c:manualLayout>
                  <c:x val="0.13177781213711184"/>
                  <c:y val="-9.1621891403956726E-2"/>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fld id="{7D879948-A6B2-0C4E-9803-9885D4E93A03}" type="VALUE">
                      <a:rPr lang="en-US" sz="1000" smtClean="0">
                        <a:solidFill>
                          <a:schemeClr val="tx1"/>
                        </a:solidFill>
                      </a:rPr>
                      <a:pPr>
                        <a:defRPr sz="1000">
                          <a:solidFill>
                            <a:schemeClr val="tx1"/>
                          </a:solidFill>
                        </a:defRPr>
                      </a:pPr>
                      <a:t>[VALUE]</a:t>
                    </a:fld>
                    <a:r>
                      <a:rPr lang="en-US" sz="1000" dirty="0">
                        <a:solidFill>
                          <a:schemeClr val="tx1"/>
                        </a:solidFill>
                      </a:rPr>
                      <a:t>%</a:t>
                    </a:r>
                  </a:p>
                </c:rich>
              </c:tx>
              <c:spPr>
                <a:solidFill>
                  <a:schemeClr val="accent3">
                    <a:lumMod val="40000"/>
                    <a:lumOff val="60000"/>
                  </a:schemeClr>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7853-4E59-832A-DA3A7E90A56C}"/>
                </c:ext>
              </c:extLst>
            </c:dLbl>
            <c:dLbl>
              <c:idx val="3"/>
              <c:layout>
                <c:manualLayout>
                  <c:x val="4.5559640011436635E-2"/>
                  <c:y val="-0.15178154873530622"/>
                </c:manualLayout>
              </c:layout>
              <c:tx>
                <c:rich>
                  <a:bodyPr rot="0" spcFirstLastPara="1" vertOverflow="ellipsis" vert="horz" wrap="square" lIns="38100" tIns="19050" rIns="38100" bIns="19050" anchor="ctr" anchorCtr="1">
                    <a:spAutoFit/>
                  </a:bodyPr>
                  <a:lstStyle/>
                  <a:p>
                    <a:pPr>
                      <a:defRPr sz="1000" b="0" i="0" u="none" strike="noStrike" kern="1200" baseline="0">
                        <a:solidFill>
                          <a:schemeClr val="accent4"/>
                        </a:solidFill>
                        <a:latin typeface="+mn-lt"/>
                        <a:ea typeface="+mn-ea"/>
                        <a:cs typeface="+mn-cs"/>
                      </a:defRPr>
                    </a:pPr>
                    <a:fld id="{E882CA0F-A1F5-1448-A573-5CFEB47A7923}" type="VALUE">
                      <a:rPr lang="en-US" sz="1000" smtClean="0">
                        <a:solidFill>
                          <a:schemeClr val="accent4"/>
                        </a:solidFill>
                      </a:rPr>
                      <a:pPr>
                        <a:defRPr sz="1000">
                          <a:solidFill>
                            <a:schemeClr val="accent4"/>
                          </a:solidFill>
                        </a:defRPr>
                      </a:pPr>
                      <a:t>[VALUE]</a:t>
                    </a:fld>
                    <a:r>
                      <a:rPr lang="en-US" sz="1000" dirty="0">
                        <a:solidFill>
                          <a:schemeClr val="accent4"/>
                        </a:solidFill>
                      </a:rPr>
                      <a:t>%</a:t>
                    </a:r>
                  </a:p>
                </c:rich>
              </c:tx>
              <c:spPr>
                <a:solidFill>
                  <a:schemeClr val="accent4">
                    <a:lumMod val="40000"/>
                    <a:lumOff val="60000"/>
                  </a:schemeClr>
                </a:solid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accent4"/>
                      </a:solidFill>
                      <a:latin typeface="+mn-lt"/>
                      <a:ea typeface="+mn-ea"/>
                      <a:cs typeface="+mn-cs"/>
                    </a:defRPr>
                  </a:pPr>
                  <a:endParaRPr lang="en-US"/>
                </a:p>
              </c:txPr>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7-7853-4E59-832A-DA3A7E90A56C}"/>
                </c:ext>
              </c:extLst>
            </c:dLbl>
            <c:dLbl>
              <c:idx val="4"/>
              <c:tx>
                <c:rich>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fld id="{D660F01E-4680-4845-AA8D-CC6EE7EA6B66}" type="VALUE">
                      <a:rPr lang="en-US" sz="1000" smtClean="0"/>
                      <a:pPr>
                        <a:defRPr sz="1000">
                          <a:solidFill>
                            <a:schemeClr val="bg1"/>
                          </a:solidFill>
                        </a:defRPr>
                      </a:pPr>
                      <a:t>[VALUE]</a:t>
                    </a:fld>
                    <a:r>
                      <a:rPr lang="en-US" sz="1000" dirty="0"/>
                      <a:t>%</a:t>
                    </a:r>
                  </a:p>
                </c:rich>
              </c:tx>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7853-4E59-832A-DA3A7E90A56C}"/>
                </c:ext>
              </c:extLst>
            </c:dLbl>
            <c:dLbl>
              <c:idx val="5"/>
              <c:tx>
                <c:rich>
                  <a:bodyPr/>
                  <a:lstStyle/>
                  <a:p>
                    <a:fld id="{750F4295-AAB2-1140-A9B8-D1A712A0119D}" type="VALUE">
                      <a:rPr lang="en-US" smtClean="0"/>
                      <a:pPr/>
                      <a:t>[VALUE]</a:t>
                    </a:fld>
                    <a:r>
                      <a:rPr lang="en-US" dirty="0"/>
                      <a:t>%</a:t>
                    </a:r>
                  </a:p>
                </c:rich>
              </c:tx>
              <c:dLblPos val="in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7853-4E59-832A-DA3A7E90A56C}"/>
                </c:ext>
              </c:extLst>
            </c:dLbl>
            <c:dLbl>
              <c:idx val="6"/>
              <c:delete val="1"/>
              <c:extLst>
                <c:ext xmlns:c15="http://schemas.microsoft.com/office/drawing/2012/chart" uri="{CE6537A1-D6FC-4f65-9D91-7224C49458BB}"/>
                <c:ext xmlns:c16="http://schemas.microsoft.com/office/drawing/2014/chart" uri="{C3380CC4-5D6E-409C-BE32-E72D297353CC}">
                  <c16:uniqueId val="{0000000D-7853-4E59-832A-DA3A7E90A56C}"/>
                </c:ext>
              </c:extLst>
            </c:dLbl>
            <c:dLbl>
              <c:idx val="7"/>
              <c:delete val="1"/>
              <c:extLst>
                <c:ext xmlns:c15="http://schemas.microsoft.com/office/drawing/2012/chart" uri="{CE6537A1-D6FC-4f65-9D91-7224C49458BB}"/>
                <c:ext xmlns:c16="http://schemas.microsoft.com/office/drawing/2014/chart" uri="{C3380CC4-5D6E-409C-BE32-E72D297353CC}">
                  <c16:uniqueId val="{0000000F-7853-4E59-832A-DA3A7E90A56C}"/>
                </c:ext>
              </c:extLst>
            </c:dLbl>
            <c:dLbl>
              <c:idx val="8"/>
              <c:delete val="1"/>
              <c:extLst>
                <c:ext xmlns:c15="http://schemas.microsoft.com/office/drawing/2012/chart" uri="{CE6537A1-D6FC-4f65-9D91-7224C49458BB}"/>
                <c:ext xmlns:c16="http://schemas.microsoft.com/office/drawing/2014/chart" uri="{C3380CC4-5D6E-409C-BE32-E72D297353CC}">
                  <c16:uniqueId val="{00000011-7853-4E59-832A-DA3A7E90A56C}"/>
                </c:ext>
              </c:extLst>
            </c:dLbl>
            <c:dLbl>
              <c:idx val="9"/>
              <c:delete val="1"/>
              <c:extLst>
                <c:ext xmlns:c15="http://schemas.microsoft.com/office/drawing/2012/chart" uri="{CE6537A1-D6FC-4f65-9D91-7224C49458BB}"/>
                <c:ext xmlns:c16="http://schemas.microsoft.com/office/drawing/2014/chart" uri="{C3380CC4-5D6E-409C-BE32-E72D297353CC}">
                  <c16:uniqueId val="{00000013-7853-4E59-832A-DA3A7E90A56C}"/>
                </c:ext>
              </c:extLst>
            </c:dLbl>
            <c:dLbl>
              <c:idx val="10"/>
              <c:delete val="1"/>
              <c:extLst>
                <c:ext xmlns:c15="http://schemas.microsoft.com/office/drawing/2012/chart" uri="{CE6537A1-D6FC-4f65-9D91-7224C49458BB}"/>
                <c:ext xmlns:c16="http://schemas.microsoft.com/office/drawing/2014/chart" uri="{C3380CC4-5D6E-409C-BE32-E72D297353CC}">
                  <c16:uniqueId val="{00000015-7853-4E59-832A-DA3A7E90A56C}"/>
                </c:ext>
              </c:extLst>
            </c:dLbl>
            <c:dLbl>
              <c:idx val="11"/>
              <c:delete val="1"/>
              <c:extLst>
                <c:ext xmlns:c15="http://schemas.microsoft.com/office/drawing/2012/chart" uri="{CE6537A1-D6FC-4f65-9D91-7224C49458BB}"/>
                <c:ext xmlns:c16="http://schemas.microsoft.com/office/drawing/2014/chart" uri="{C3380CC4-5D6E-409C-BE32-E72D297353CC}">
                  <c16:uniqueId val="{00000017-7853-4E59-832A-DA3A7E90A56C}"/>
                </c:ext>
              </c:extLst>
            </c:dLbl>
            <c:dLbl>
              <c:idx val="12"/>
              <c:delete val="1"/>
              <c:extLst>
                <c:ext xmlns:c15="http://schemas.microsoft.com/office/drawing/2012/chart" uri="{CE6537A1-D6FC-4f65-9D91-7224C49458BB}"/>
                <c:ext xmlns:c16="http://schemas.microsoft.com/office/drawing/2014/chart" uri="{C3380CC4-5D6E-409C-BE32-E72D297353CC}">
                  <c16:uniqueId val="{00000019-7853-4E59-832A-DA3A7E90A56C}"/>
                </c:ext>
              </c:extLst>
            </c:dLbl>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Sheet1!$A$2:$A$14</c:f>
              <c:strCache>
                <c:ptCount val="4"/>
                <c:pt idx="0">
                  <c:v>1st Qtr</c:v>
                </c:pt>
                <c:pt idx="1">
                  <c:v>2nd Qtr</c:v>
                </c:pt>
                <c:pt idx="2">
                  <c:v>3rd Qtr</c:v>
                </c:pt>
                <c:pt idx="3">
                  <c:v>4th Qtr</c:v>
                </c:pt>
              </c:strCache>
            </c:strRef>
          </c:cat>
          <c:val>
            <c:numRef>
              <c:f>Sheet1!$B$2:$B$14</c:f>
              <c:numCache>
                <c:formatCode>General</c:formatCode>
                <c:ptCount val="13"/>
                <c:pt idx="0">
                  <c:v>39.799999999999997</c:v>
                </c:pt>
                <c:pt idx="1">
                  <c:v>16.3</c:v>
                </c:pt>
                <c:pt idx="2">
                  <c:v>1.3</c:v>
                </c:pt>
                <c:pt idx="3">
                  <c:v>1.6</c:v>
                </c:pt>
                <c:pt idx="4">
                  <c:v>15</c:v>
                </c:pt>
                <c:pt idx="5">
                  <c:v>10.3</c:v>
                </c:pt>
                <c:pt idx="6">
                  <c:v>3.8</c:v>
                </c:pt>
                <c:pt idx="7">
                  <c:v>3</c:v>
                </c:pt>
                <c:pt idx="8">
                  <c:v>2.6</c:v>
                </c:pt>
                <c:pt idx="9">
                  <c:v>2.2999999999999998</c:v>
                </c:pt>
                <c:pt idx="10">
                  <c:v>2.1</c:v>
                </c:pt>
                <c:pt idx="11">
                  <c:v>1.7</c:v>
                </c:pt>
                <c:pt idx="12">
                  <c:v>0.23</c:v>
                </c:pt>
              </c:numCache>
            </c:numRef>
          </c:val>
          <c:extLst>
            <c:ext xmlns:c16="http://schemas.microsoft.com/office/drawing/2014/chart" uri="{C3380CC4-5D6E-409C-BE32-E72D297353CC}">
              <c16:uniqueId val="{0000001A-7853-4E59-832A-DA3A7E90A56C}"/>
            </c:ext>
          </c:extLst>
        </c:ser>
        <c:dLbls>
          <c:dLblPos val="inEnd"/>
          <c:showLegendKey val="0"/>
          <c:showVal val="1"/>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chemeClr val="tx2"/>
            </a:solidFill>
            <a:ln w="12700">
              <a:solidFill>
                <a:schemeClr val="bg1"/>
              </a:solidFill>
            </a:ln>
          </c:spPr>
          <c:dPt>
            <c:idx val="0"/>
            <c:bubble3D val="0"/>
            <c:spPr>
              <a:solidFill>
                <a:schemeClr val="tx2"/>
              </a:solidFill>
              <a:ln w="12700">
                <a:solidFill>
                  <a:schemeClr val="bg1"/>
                </a:solidFill>
              </a:ln>
              <a:effectLst/>
            </c:spPr>
            <c:extLst>
              <c:ext xmlns:c16="http://schemas.microsoft.com/office/drawing/2014/chart" uri="{C3380CC4-5D6E-409C-BE32-E72D297353CC}">
                <c16:uniqueId val="{00000001-DD78-B548-8172-DBE24ECE68E1}"/>
              </c:ext>
            </c:extLst>
          </c:dPt>
          <c:dPt>
            <c:idx val="1"/>
            <c:bubble3D val="0"/>
            <c:spPr>
              <a:solidFill>
                <a:schemeClr val="accent1"/>
              </a:solidFill>
              <a:ln w="12700">
                <a:solidFill>
                  <a:schemeClr val="bg1"/>
                </a:solidFill>
              </a:ln>
              <a:effectLst/>
            </c:spPr>
            <c:extLst>
              <c:ext xmlns:c16="http://schemas.microsoft.com/office/drawing/2014/chart" uri="{C3380CC4-5D6E-409C-BE32-E72D297353CC}">
                <c16:uniqueId val="{00000002-DD78-B548-8172-DBE24ECE68E1}"/>
              </c:ext>
            </c:extLst>
          </c:dPt>
          <c:dPt>
            <c:idx val="2"/>
            <c:bubble3D val="0"/>
            <c:spPr>
              <a:solidFill>
                <a:schemeClr val="bg2">
                  <a:lumMod val="50000"/>
                </a:schemeClr>
              </a:solidFill>
              <a:ln w="12700">
                <a:solidFill>
                  <a:schemeClr val="bg1"/>
                </a:solidFill>
              </a:ln>
              <a:effectLst/>
            </c:spPr>
            <c:extLst>
              <c:ext xmlns:c16="http://schemas.microsoft.com/office/drawing/2014/chart" uri="{C3380CC4-5D6E-409C-BE32-E72D297353CC}">
                <c16:uniqueId val="{00000003-DD78-B548-8172-DBE24ECE68E1}"/>
              </c:ext>
            </c:extLst>
          </c:dPt>
          <c:dPt>
            <c:idx val="3"/>
            <c:bubble3D val="0"/>
            <c:spPr>
              <a:solidFill>
                <a:srgbClr val="7030A0"/>
              </a:solidFill>
              <a:ln w="12700">
                <a:solidFill>
                  <a:schemeClr val="bg1"/>
                </a:solidFill>
              </a:ln>
              <a:effectLst/>
            </c:spPr>
            <c:extLst>
              <c:ext xmlns:c16="http://schemas.microsoft.com/office/drawing/2014/chart" uri="{C3380CC4-5D6E-409C-BE32-E72D297353CC}">
                <c16:uniqueId val="{00000004-DD78-B548-8172-DBE24ECE68E1}"/>
              </c:ext>
            </c:extLst>
          </c:dPt>
          <c:dPt>
            <c:idx val="4"/>
            <c:bubble3D val="0"/>
            <c:spPr>
              <a:solidFill>
                <a:schemeClr val="accent6"/>
              </a:solidFill>
              <a:ln w="12700">
                <a:solidFill>
                  <a:schemeClr val="bg1"/>
                </a:solidFill>
              </a:ln>
              <a:effectLst/>
            </c:spPr>
            <c:extLst>
              <c:ext xmlns:c16="http://schemas.microsoft.com/office/drawing/2014/chart" uri="{C3380CC4-5D6E-409C-BE32-E72D297353CC}">
                <c16:uniqueId val="{00000005-DD78-B548-8172-DBE24ECE68E1}"/>
              </c:ext>
            </c:extLst>
          </c:dPt>
          <c:cat>
            <c:strRef>
              <c:f>Sheet1!$A$2:$A$6</c:f>
              <c:strCache>
                <c:ptCount val="4"/>
                <c:pt idx="0">
                  <c:v>1st Qtr</c:v>
                </c:pt>
                <c:pt idx="1">
                  <c:v>2nd Qtr</c:v>
                </c:pt>
                <c:pt idx="2">
                  <c:v>3rd Qtr</c:v>
                </c:pt>
                <c:pt idx="3">
                  <c:v>4th Qtr</c:v>
                </c:pt>
              </c:strCache>
            </c:strRef>
          </c:cat>
          <c:val>
            <c:numRef>
              <c:f>Sheet1!$B$2:$B$6</c:f>
              <c:numCache>
                <c:formatCode>General</c:formatCode>
                <c:ptCount val="5"/>
                <c:pt idx="0">
                  <c:v>54</c:v>
                </c:pt>
                <c:pt idx="1">
                  <c:v>20</c:v>
                </c:pt>
                <c:pt idx="2">
                  <c:v>12</c:v>
                </c:pt>
                <c:pt idx="3">
                  <c:v>8</c:v>
                </c:pt>
                <c:pt idx="4">
                  <c:v>6</c:v>
                </c:pt>
              </c:numCache>
            </c:numRef>
          </c:val>
          <c:extLst>
            <c:ext xmlns:c16="http://schemas.microsoft.com/office/drawing/2014/chart" uri="{C3380CC4-5D6E-409C-BE32-E72D297353CC}">
              <c16:uniqueId val="{00000000-DD78-B548-8172-DBE24ECE68E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6350"/>
          </c:spPr>
          <c:dPt>
            <c:idx val="0"/>
            <c:bubble3D val="0"/>
            <c:spPr>
              <a:solidFill>
                <a:schemeClr val="accent6"/>
              </a:solidFill>
              <a:ln w="6350">
                <a:solidFill>
                  <a:schemeClr val="lt1"/>
                </a:solidFill>
              </a:ln>
              <a:effectLst/>
            </c:spPr>
            <c:extLst>
              <c:ext xmlns:c16="http://schemas.microsoft.com/office/drawing/2014/chart" uri="{C3380CC4-5D6E-409C-BE32-E72D297353CC}">
                <c16:uniqueId val="{00000001-C318-A645-AF4E-E05EF6441CA0}"/>
              </c:ext>
            </c:extLst>
          </c:dPt>
          <c:dPt>
            <c:idx val="1"/>
            <c:bubble3D val="0"/>
            <c:spPr>
              <a:solidFill>
                <a:srgbClr val="FFC000"/>
              </a:solidFill>
              <a:ln w="6350">
                <a:solidFill>
                  <a:schemeClr val="lt1"/>
                </a:solidFill>
              </a:ln>
              <a:effectLst/>
            </c:spPr>
            <c:extLst>
              <c:ext xmlns:c16="http://schemas.microsoft.com/office/drawing/2014/chart" uri="{C3380CC4-5D6E-409C-BE32-E72D297353CC}">
                <c16:uniqueId val="{00000003-C318-A645-AF4E-E05EF6441CA0}"/>
              </c:ext>
            </c:extLst>
          </c:dPt>
          <c:dPt>
            <c:idx val="2"/>
            <c:bubble3D val="0"/>
            <c:spPr>
              <a:solidFill>
                <a:schemeClr val="bg2">
                  <a:lumMod val="50000"/>
                </a:schemeClr>
              </a:solidFill>
              <a:ln w="6350">
                <a:solidFill>
                  <a:schemeClr val="lt1"/>
                </a:solidFill>
              </a:ln>
              <a:effectLst/>
            </c:spPr>
            <c:extLst>
              <c:ext xmlns:c16="http://schemas.microsoft.com/office/drawing/2014/chart" uri="{C3380CC4-5D6E-409C-BE32-E72D297353CC}">
                <c16:uniqueId val="{00000002-C318-A645-AF4E-E05EF6441CA0}"/>
              </c:ext>
            </c:extLst>
          </c:dPt>
          <c:dPt>
            <c:idx val="3"/>
            <c:bubble3D val="0"/>
            <c:spPr>
              <a:solidFill>
                <a:schemeClr val="accent1"/>
              </a:solidFill>
              <a:ln w="6350">
                <a:solidFill>
                  <a:schemeClr val="lt1"/>
                </a:solidFill>
              </a:ln>
              <a:effectLst/>
            </c:spPr>
            <c:extLst>
              <c:ext xmlns:c16="http://schemas.microsoft.com/office/drawing/2014/chart" uri="{C3380CC4-5D6E-409C-BE32-E72D297353CC}">
                <c16:uniqueId val="{00000004-C318-A645-AF4E-E05EF6441CA0}"/>
              </c:ext>
            </c:extLst>
          </c:dPt>
          <c:dPt>
            <c:idx val="4"/>
            <c:bubble3D val="0"/>
            <c:spPr>
              <a:solidFill>
                <a:schemeClr val="accent5"/>
              </a:solidFill>
              <a:ln w="6350">
                <a:solidFill>
                  <a:schemeClr val="lt1"/>
                </a:solidFill>
              </a:ln>
              <a:effectLst/>
            </c:spPr>
            <c:extLst>
              <c:ext xmlns:c16="http://schemas.microsoft.com/office/drawing/2014/chart" uri="{C3380CC4-5D6E-409C-BE32-E72D297353CC}">
                <c16:uniqueId val="{00000009-D558-4BF2-829D-34530E68C337}"/>
              </c:ext>
            </c:extLst>
          </c:dPt>
          <c:dPt>
            <c:idx val="5"/>
            <c:bubble3D val="0"/>
            <c:spPr>
              <a:solidFill>
                <a:schemeClr val="tx2">
                  <a:lumMod val="75000"/>
                </a:schemeClr>
              </a:solidFill>
              <a:ln w="6350">
                <a:solidFill>
                  <a:schemeClr val="lt1"/>
                </a:solidFill>
              </a:ln>
              <a:effectLst/>
            </c:spPr>
            <c:extLst>
              <c:ext xmlns:c16="http://schemas.microsoft.com/office/drawing/2014/chart" uri="{C3380CC4-5D6E-409C-BE32-E72D297353CC}">
                <c16:uniqueId val="{00000005-C318-A645-AF4E-E05EF6441CA0}"/>
              </c:ext>
            </c:extLst>
          </c:dPt>
          <c:dPt>
            <c:idx val="6"/>
            <c:bubble3D val="0"/>
            <c:spPr>
              <a:solidFill>
                <a:schemeClr val="accent1">
                  <a:lumMod val="60000"/>
                </a:schemeClr>
              </a:solidFill>
              <a:ln w="6350">
                <a:solidFill>
                  <a:schemeClr val="lt1"/>
                </a:solidFill>
              </a:ln>
              <a:effectLst/>
            </c:spPr>
            <c:extLst>
              <c:ext xmlns:c16="http://schemas.microsoft.com/office/drawing/2014/chart" uri="{C3380CC4-5D6E-409C-BE32-E72D297353CC}">
                <c16:uniqueId val="{0000000D-D558-4BF2-829D-34530E68C337}"/>
              </c:ext>
            </c:extLst>
          </c:dPt>
          <c:dPt>
            <c:idx val="7"/>
            <c:bubble3D val="0"/>
            <c:spPr>
              <a:solidFill>
                <a:schemeClr val="bg1">
                  <a:lumMod val="65000"/>
                </a:schemeClr>
              </a:solidFill>
              <a:ln w="6350">
                <a:solidFill>
                  <a:schemeClr val="lt1"/>
                </a:solidFill>
              </a:ln>
              <a:effectLst/>
            </c:spPr>
            <c:extLst>
              <c:ext xmlns:c16="http://schemas.microsoft.com/office/drawing/2014/chart" uri="{C3380CC4-5D6E-409C-BE32-E72D297353CC}">
                <c16:uniqueId val="{00000007-C318-A645-AF4E-E05EF6441CA0}"/>
              </c:ext>
            </c:extLst>
          </c:dPt>
          <c:dPt>
            <c:idx val="8"/>
            <c:bubble3D val="0"/>
            <c:spPr>
              <a:solidFill>
                <a:schemeClr val="accent3">
                  <a:lumMod val="60000"/>
                </a:schemeClr>
              </a:solidFill>
              <a:ln w="6350">
                <a:solidFill>
                  <a:schemeClr val="lt1"/>
                </a:solidFill>
              </a:ln>
              <a:effectLst/>
            </c:spPr>
            <c:extLst>
              <c:ext xmlns:c16="http://schemas.microsoft.com/office/drawing/2014/chart" uri="{C3380CC4-5D6E-409C-BE32-E72D297353CC}">
                <c16:uniqueId val="{00000011-D558-4BF2-829D-34530E68C337}"/>
              </c:ext>
            </c:extLst>
          </c:dPt>
          <c:dPt>
            <c:idx val="9"/>
            <c:bubble3D val="0"/>
            <c:spPr>
              <a:solidFill>
                <a:schemeClr val="tx2"/>
              </a:solidFill>
              <a:ln w="6350">
                <a:solidFill>
                  <a:schemeClr val="lt1"/>
                </a:solidFill>
              </a:ln>
              <a:effectLst/>
            </c:spPr>
            <c:extLst>
              <c:ext xmlns:c16="http://schemas.microsoft.com/office/drawing/2014/chart" uri="{C3380CC4-5D6E-409C-BE32-E72D297353CC}">
                <c16:uniqueId val="{00000006-C318-A645-AF4E-E05EF6441CA0}"/>
              </c:ext>
            </c:extLst>
          </c:dPt>
          <c:dPt>
            <c:idx val="10"/>
            <c:bubble3D val="0"/>
            <c:spPr>
              <a:solidFill>
                <a:schemeClr val="accent5">
                  <a:lumMod val="60000"/>
                </a:schemeClr>
              </a:solidFill>
              <a:ln w="6350">
                <a:solidFill>
                  <a:schemeClr val="lt1"/>
                </a:solidFill>
              </a:ln>
              <a:effectLst/>
            </c:spPr>
            <c:extLst>
              <c:ext xmlns:c16="http://schemas.microsoft.com/office/drawing/2014/chart" uri="{C3380CC4-5D6E-409C-BE32-E72D297353CC}">
                <c16:uniqueId val="{00000015-D558-4BF2-829D-34530E68C337}"/>
              </c:ext>
            </c:extLst>
          </c:dPt>
          <c:dPt>
            <c:idx val="11"/>
            <c:bubble3D val="0"/>
            <c:spPr>
              <a:solidFill>
                <a:schemeClr val="accent6">
                  <a:lumMod val="60000"/>
                </a:schemeClr>
              </a:solidFill>
              <a:ln w="6350">
                <a:solidFill>
                  <a:schemeClr val="lt1"/>
                </a:solidFill>
              </a:ln>
              <a:effectLst/>
            </c:spPr>
            <c:extLst>
              <c:ext xmlns:c16="http://schemas.microsoft.com/office/drawing/2014/chart" uri="{C3380CC4-5D6E-409C-BE32-E72D297353CC}">
                <c16:uniqueId val="{00000017-D558-4BF2-829D-34530E68C337}"/>
              </c:ext>
            </c:extLst>
          </c:dPt>
          <c:dPt>
            <c:idx val="12"/>
            <c:bubble3D val="0"/>
            <c:spPr>
              <a:solidFill>
                <a:schemeClr val="accent5">
                  <a:lumMod val="90000"/>
                </a:schemeClr>
              </a:solidFill>
              <a:ln w="6350">
                <a:solidFill>
                  <a:schemeClr val="lt1"/>
                </a:solidFill>
              </a:ln>
              <a:effectLst/>
            </c:spPr>
            <c:extLst>
              <c:ext xmlns:c16="http://schemas.microsoft.com/office/drawing/2014/chart" uri="{C3380CC4-5D6E-409C-BE32-E72D297353CC}">
                <c16:uniqueId val="{0000000A-C318-A645-AF4E-E05EF6441CA0}"/>
              </c:ext>
            </c:extLst>
          </c:dPt>
          <c:dPt>
            <c:idx val="13"/>
            <c:bubble3D val="0"/>
            <c:spPr>
              <a:solidFill>
                <a:schemeClr val="bg2">
                  <a:lumMod val="90000"/>
                </a:schemeClr>
              </a:solidFill>
              <a:ln w="6350">
                <a:solidFill>
                  <a:schemeClr val="lt1"/>
                </a:solidFill>
              </a:ln>
              <a:effectLst/>
            </c:spPr>
            <c:extLst>
              <c:ext xmlns:c16="http://schemas.microsoft.com/office/drawing/2014/chart" uri="{C3380CC4-5D6E-409C-BE32-E72D297353CC}">
                <c16:uniqueId val="{00000009-C318-A645-AF4E-E05EF6441CA0}"/>
              </c:ext>
            </c:extLst>
          </c:dPt>
          <c:dPt>
            <c:idx val="14"/>
            <c:bubble3D val="0"/>
            <c:spPr>
              <a:solidFill>
                <a:schemeClr val="tx2">
                  <a:lumMod val="60000"/>
                  <a:lumOff val="40000"/>
                </a:schemeClr>
              </a:solidFill>
              <a:ln w="6350">
                <a:solidFill>
                  <a:schemeClr val="lt1"/>
                </a:solidFill>
              </a:ln>
              <a:effectLst/>
            </c:spPr>
            <c:extLst>
              <c:ext xmlns:c16="http://schemas.microsoft.com/office/drawing/2014/chart" uri="{C3380CC4-5D6E-409C-BE32-E72D297353CC}">
                <c16:uniqueId val="{00000008-C318-A645-AF4E-E05EF6441CA0}"/>
              </c:ext>
            </c:extLst>
          </c:dPt>
          <c:dPt>
            <c:idx val="15"/>
            <c:bubble3D val="0"/>
            <c:spPr>
              <a:solidFill>
                <a:schemeClr val="accent4">
                  <a:lumMod val="80000"/>
                  <a:lumOff val="20000"/>
                </a:schemeClr>
              </a:solidFill>
              <a:ln w="6350">
                <a:solidFill>
                  <a:schemeClr val="lt1"/>
                </a:solidFill>
              </a:ln>
              <a:effectLst/>
            </c:spPr>
            <c:extLst>
              <c:ext xmlns:c16="http://schemas.microsoft.com/office/drawing/2014/chart" uri="{C3380CC4-5D6E-409C-BE32-E72D297353CC}">
                <c16:uniqueId val="{0000001F-D558-4BF2-829D-34530E68C337}"/>
              </c:ext>
            </c:extLst>
          </c:dPt>
          <c:cat>
            <c:strRef>
              <c:f>Sheet1!$A$2:$A$17</c:f>
              <c:strCache>
                <c:ptCount val="16"/>
                <c:pt idx="0">
                  <c:v>KRAS</c:v>
                </c:pt>
                <c:pt idx="1">
                  <c:v>FGFR1</c:v>
                </c:pt>
                <c:pt idx="2">
                  <c:v>EGFR</c:v>
                </c:pt>
                <c:pt idx="3">
                  <c:v>ALK</c:v>
                </c:pt>
                <c:pt idx="4">
                  <c:v>PTEN</c:v>
                </c:pt>
                <c:pt idx="5">
                  <c:v>DDR2</c:v>
                </c:pt>
                <c:pt idx="6">
                  <c:v>HER2</c:v>
                </c:pt>
                <c:pt idx="7">
                  <c:v>BRAF</c:v>
                </c:pt>
                <c:pt idx="8">
                  <c:v>PIK3CA</c:v>
                </c:pt>
                <c:pt idx="9">
                  <c:v>ROS1</c:v>
                </c:pt>
                <c:pt idx="10">
                  <c:v>MET</c:v>
                </c:pt>
                <c:pt idx="11">
                  <c:v>NRAS</c:v>
                </c:pt>
                <c:pt idx="12">
                  <c:v>RET</c:v>
                </c:pt>
                <c:pt idx="13">
                  <c:v>AKT1</c:v>
                </c:pt>
                <c:pt idx="14">
                  <c:v>MEK1</c:v>
                </c:pt>
                <c:pt idx="15">
                  <c:v>NTRK</c:v>
                </c:pt>
              </c:strCache>
            </c:strRef>
          </c:cat>
          <c:val>
            <c:numRef>
              <c:f>Sheet1!$B$2:$B$17</c:f>
              <c:numCache>
                <c:formatCode>General</c:formatCode>
                <c:ptCount val="16"/>
                <c:pt idx="0">
                  <c:v>24</c:v>
                </c:pt>
                <c:pt idx="1">
                  <c:v>22</c:v>
                </c:pt>
                <c:pt idx="2">
                  <c:v>18</c:v>
                </c:pt>
                <c:pt idx="3">
                  <c:v>6</c:v>
                </c:pt>
                <c:pt idx="4">
                  <c:v>7</c:v>
                </c:pt>
                <c:pt idx="5">
                  <c:v>6</c:v>
                </c:pt>
                <c:pt idx="6">
                  <c:v>5</c:v>
                </c:pt>
                <c:pt idx="7">
                  <c:v>4</c:v>
                </c:pt>
                <c:pt idx="8">
                  <c:v>3</c:v>
                </c:pt>
                <c:pt idx="9">
                  <c:v>3</c:v>
                </c:pt>
                <c:pt idx="10">
                  <c:v>3.5</c:v>
                </c:pt>
                <c:pt idx="11">
                  <c:v>1.5</c:v>
                </c:pt>
                <c:pt idx="12">
                  <c:v>1.5</c:v>
                </c:pt>
                <c:pt idx="13">
                  <c:v>2</c:v>
                </c:pt>
                <c:pt idx="14">
                  <c:v>2</c:v>
                </c:pt>
                <c:pt idx="15">
                  <c:v>0.5</c:v>
                </c:pt>
              </c:numCache>
            </c:numRef>
          </c:val>
          <c:extLst>
            <c:ext xmlns:c16="http://schemas.microsoft.com/office/drawing/2014/chart" uri="{C3380CC4-5D6E-409C-BE32-E72D297353CC}">
              <c16:uniqueId val="{00000000-C318-A645-AF4E-E05EF6441CA0}"/>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FR" dirty="0"/>
          </a:p>
        </p:txBody>
      </p:sp>
      <p:sp>
        <p:nvSpPr>
          <p:cNvPr id="3" name="Espace réservé de la date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3104895-A7AF-EB49-BC80-D77792D61F32}" type="datetime1">
              <a:rPr lang="en-US" smtClean="0"/>
              <a:pPr/>
              <a:t>9/29/2026</a:t>
            </a:fld>
            <a:endParaRPr lang="fr-FR" dirty="0"/>
          </a:p>
        </p:txBody>
      </p:sp>
      <p:sp>
        <p:nvSpPr>
          <p:cNvPr id="4" name="Espace réservé du pied de page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D780E35-D53F-A543-ACCF-E1BBCCF01F3F}" type="slidenum">
              <a:rPr lang="fr-FR" smtClean="0"/>
              <a:pPr/>
              <a:t>‹#›</a:t>
            </a:fld>
            <a:endParaRPr lang="fr-FR" dirty="0"/>
          </a:p>
        </p:txBody>
      </p:sp>
    </p:spTree>
    <p:extLst>
      <p:ext uri="{BB962C8B-B14F-4D97-AF65-F5344CB8AC3E}">
        <p14:creationId xmlns:p14="http://schemas.microsoft.com/office/powerpoint/2010/main" val="94511727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fr-FR" dirty="0"/>
          </a:p>
        </p:txBody>
      </p:sp>
      <p:sp>
        <p:nvSpPr>
          <p:cNvPr id="3" name="Espace réservé de la date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7DA2D364-CD50-1942-A8D0-558BD1BC24CC}" type="datetime1">
              <a:rPr lang="en-US" smtClean="0"/>
              <a:pPr/>
              <a:t>9/29/2026</a:t>
            </a:fld>
            <a:endParaRPr lang="fr-FR" dirty="0"/>
          </a:p>
        </p:txBody>
      </p:sp>
      <p:sp>
        <p:nvSpPr>
          <p:cNvPr id="4" name="Espace réservé de l'image des diapositives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fr-FR" dirty="0"/>
          </a:p>
        </p:txBody>
      </p:sp>
      <p:sp>
        <p:nvSpPr>
          <p:cNvPr id="5" name="Espace réservé des commentaires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3C53626E-BC0F-674C-9570-A9D62C09EB52}" type="slidenum">
              <a:rPr lang="fr-FR" smtClean="0"/>
              <a:pPr/>
              <a:t>‹#›</a:t>
            </a:fld>
            <a:endParaRPr lang="fr-FR" dirty="0"/>
          </a:p>
        </p:txBody>
      </p:sp>
    </p:spTree>
    <p:extLst>
      <p:ext uri="{BB962C8B-B14F-4D97-AF65-F5344CB8AC3E}">
        <p14:creationId xmlns:p14="http://schemas.microsoft.com/office/powerpoint/2010/main" val="1477171087"/>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fr-FR" dirty="0"/>
          </a:p>
        </p:txBody>
      </p:sp>
      <p:sp>
        <p:nvSpPr>
          <p:cNvPr id="5" name="Slide Number Placeholder 4"/>
          <p:cNvSpPr>
            <a:spLocks noGrp="1"/>
          </p:cNvSpPr>
          <p:nvPr>
            <p:ph type="sldNum" sz="quarter" idx="5"/>
          </p:nvPr>
        </p:nvSpPr>
        <p:spPr/>
        <p:txBody>
          <a:bodyPr/>
          <a:lstStyle/>
          <a:p>
            <a:fld id="{3C53626E-BC0F-674C-9570-A9D62C09EB52}" type="slidenum">
              <a:rPr lang="fr-FR" smtClean="0"/>
              <a:pPr/>
              <a:t>1</a:t>
            </a:fld>
            <a:endParaRPr lang="fr-FR" dirty="0"/>
          </a:p>
        </p:txBody>
      </p:sp>
    </p:spTree>
    <p:extLst>
      <p:ext uri="{BB962C8B-B14F-4D97-AF65-F5344CB8AC3E}">
        <p14:creationId xmlns:p14="http://schemas.microsoft.com/office/powerpoint/2010/main" val="766633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8F838-076B-40B4-33AD-F0FAD9F27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6FA441-B127-395C-D6F3-35853CC2A0C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56F2563A-B09B-5469-00EC-DBBE37EB4D12}"/>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75BA1872-1EDA-FAB7-D273-DBE006502A32}"/>
              </a:ext>
            </a:extLst>
          </p:cNvPr>
          <p:cNvSpPr>
            <a:spLocks noGrp="1"/>
          </p:cNvSpPr>
          <p:nvPr>
            <p:ph type="ftr" sz="quarter" idx="4"/>
          </p:nvPr>
        </p:nvSpPr>
        <p:spPr/>
        <p:txBody>
          <a:bodyPr/>
          <a:lstStyle/>
          <a:p>
            <a:pPr defTabSz="465887">
              <a:defRPr/>
            </a:pPr>
            <a:endParaRPr lang="fr-FR" dirty="0">
              <a:solidFill>
                <a:prstClr val="black"/>
              </a:solidFill>
              <a:latin typeface="Calibri"/>
            </a:endParaRPr>
          </a:p>
        </p:txBody>
      </p:sp>
      <p:sp>
        <p:nvSpPr>
          <p:cNvPr id="5" name="Slide Number Placeholder 4">
            <a:extLst>
              <a:ext uri="{FF2B5EF4-FFF2-40B4-BE49-F238E27FC236}">
                <a16:creationId xmlns:a16="http://schemas.microsoft.com/office/drawing/2014/main" id="{14A97BA2-CE03-2AC4-105F-EFDCE2D0E650}"/>
              </a:ext>
            </a:extLst>
          </p:cNvPr>
          <p:cNvSpPr>
            <a:spLocks noGrp="1"/>
          </p:cNvSpPr>
          <p:nvPr>
            <p:ph type="sldNum" sz="quarter" idx="5"/>
          </p:nvPr>
        </p:nvSpPr>
        <p:spPr/>
        <p:txBody>
          <a:bodyPr/>
          <a:lstStyle/>
          <a:p>
            <a:pPr defTabSz="465887">
              <a:defRPr/>
            </a:pPr>
            <a:fld id="{3C53626E-BC0F-674C-9570-A9D62C09EB52}" type="slidenum">
              <a:rPr lang="fr-FR">
                <a:solidFill>
                  <a:prstClr val="black"/>
                </a:solidFill>
                <a:latin typeface="Calibri"/>
              </a:rPr>
              <a:pPr defTabSz="465887">
                <a:defRPr/>
              </a:pPr>
              <a:t>3</a:t>
            </a:fld>
            <a:endParaRPr lang="fr-FR" dirty="0">
              <a:solidFill>
                <a:prstClr val="black"/>
              </a:solidFill>
              <a:latin typeface="Calibri"/>
            </a:endParaRPr>
          </a:p>
        </p:txBody>
      </p:sp>
    </p:spTree>
    <p:extLst>
      <p:ext uri="{BB962C8B-B14F-4D97-AF65-F5344CB8AC3E}">
        <p14:creationId xmlns:p14="http://schemas.microsoft.com/office/powerpoint/2010/main" val="6892170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fr-FR" dirty="0"/>
          </a:p>
        </p:txBody>
      </p:sp>
      <p:sp>
        <p:nvSpPr>
          <p:cNvPr id="5" name="Slide Number Placeholder 4"/>
          <p:cNvSpPr>
            <a:spLocks noGrp="1"/>
          </p:cNvSpPr>
          <p:nvPr>
            <p:ph type="sldNum" sz="quarter" idx="5"/>
          </p:nvPr>
        </p:nvSpPr>
        <p:spPr/>
        <p:txBody>
          <a:bodyPr/>
          <a:lstStyle/>
          <a:p>
            <a:fld id="{3C53626E-BC0F-674C-9570-A9D62C09EB52}" type="slidenum">
              <a:rPr lang="fr-FR" smtClean="0"/>
              <a:pPr/>
              <a:t>4</a:t>
            </a:fld>
            <a:endParaRPr lang="fr-FR" dirty="0"/>
          </a:p>
        </p:txBody>
      </p:sp>
    </p:spTree>
    <p:extLst>
      <p:ext uri="{BB962C8B-B14F-4D97-AF65-F5344CB8AC3E}">
        <p14:creationId xmlns:p14="http://schemas.microsoft.com/office/powerpoint/2010/main" val="3715991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63CDFBB4-5FEF-3B47-9ED7-4017F3E180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67586" name="Notes Placeholder 2">
            <a:extLst>
              <a:ext uri="{FF2B5EF4-FFF2-40B4-BE49-F238E27FC236}">
                <a16:creationId xmlns:a16="http://schemas.microsoft.com/office/drawing/2014/main" id="{D317C09D-DCEC-144D-8A18-2039C1DB81F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67587" name="Footer Placeholder 3">
            <a:extLst>
              <a:ext uri="{FF2B5EF4-FFF2-40B4-BE49-F238E27FC236}">
                <a16:creationId xmlns:a16="http://schemas.microsoft.com/office/drawing/2014/main" id="{110BC07E-7F54-0145-8965-1F344066FA59}"/>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57066" indent="-291179">
              <a:defRPr sz="2400">
                <a:solidFill>
                  <a:schemeClr val="tx1"/>
                </a:solidFill>
                <a:latin typeface="Calibri" panose="020F0502020204030204" pitchFamily="34" charset="0"/>
                <a:ea typeface="MS PGothic" panose="020B0600070205080204" pitchFamily="34" charset="-128"/>
              </a:defRPr>
            </a:lvl2pPr>
            <a:lvl3pPr marL="1164717" indent="-232943">
              <a:defRPr sz="2400">
                <a:solidFill>
                  <a:schemeClr val="tx1"/>
                </a:solidFill>
                <a:latin typeface="Calibri" panose="020F0502020204030204" pitchFamily="34" charset="0"/>
                <a:ea typeface="MS PGothic" panose="020B0600070205080204" pitchFamily="34" charset="-128"/>
              </a:defRPr>
            </a:lvl3pPr>
            <a:lvl4pPr marL="1630604" indent="-232943">
              <a:defRPr sz="2400">
                <a:solidFill>
                  <a:schemeClr val="tx1"/>
                </a:solidFill>
                <a:latin typeface="Calibri" panose="020F0502020204030204" pitchFamily="34" charset="0"/>
                <a:ea typeface="MS PGothic" panose="020B0600070205080204" pitchFamily="34" charset="-128"/>
              </a:defRPr>
            </a:lvl4pPr>
            <a:lvl5pPr marL="2096491" indent="-232943">
              <a:defRPr sz="2400">
                <a:solidFill>
                  <a:schemeClr val="tx1"/>
                </a:solidFill>
                <a:latin typeface="Calibri" panose="020F0502020204030204" pitchFamily="34" charset="0"/>
                <a:ea typeface="MS PGothic" panose="020B0600070205080204" pitchFamily="34" charset="-128"/>
              </a:defRPr>
            </a:lvl5pPr>
            <a:lvl6pPr marL="2562377"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3028264"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94151"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60038"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GB" altLang="en-US" sz="1200" dirty="0"/>
          </a:p>
        </p:txBody>
      </p:sp>
      <p:sp>
        <p:nvSpPr>
          <p:cNvPr id="67588" name="Slide Number Placeholder 4">
            <a:extLst>
              <a:ext uri="{FF2B5EF4-FFF2-40B4-BE49-F238E27FC236}">
                <a16:creationId xmlns:a16="http://schemas.microsoft.com/office/drawing/2014/main" id="{CC97B9F2-7B6A-B442-8581-6E3644EA9D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57066" indent="-291179">
              <a:defRPr sz="2400">
                <a:solidFill>
                  <a:schemeClr val="tx1"/>
                </a:solidFill>
                <a:latin typeface="Calibri" panose="020F0502020204030204" pitchFamily="34" charset="0"/>
                <a:ea typeface="MS PGothic" panose="020B0600070205080204" pitchFamily="34" charset="-128"/>
              </a:defRPr>
            </a:lvl2pPr>
            <a:lvl3pPr marL="1164717" indent="-232943">
              <a:defRPr sz="2400">
                <a:solidFill>
                  <a:schemeClr val="tx1"/>
                </a:solidFill>
                <a:latin typeface="Calibri" panose="020F0502020204030204" pitchFamily="34" charset="0"/>
                <a:ea typeface="MS PGothic" panose="020B0600070205080204" pitchFamily="34" charset="-128"/>
              </a:defRPr>
            </a:lvl3pPr>
            <a:lvl4pPr marL="1630604" indent="-232943">
              <a:defRPr sz="2400">
                <a:solidFill>
                  <a:schemeClr val="tx1"/>
                </a:solidFill>
                <a:latin typeface="Calibri" panose="020F0502020204030204" pitchFamily="34" charset="0"/>
                <a:ea typeface="MS PGothic" panose="020B0600070205080204" pitchFamily="34" charset="-128"/>
              </a:defRPr>
            </a:lvl4pPr>
            <a:lvl5pPr marL="2096491" indent="-232943">
              <a:defRPr sz="2400">
                <a:solidFill>
                  <a:schemeClr val="tx1"/>
                </a:solidFill>
                <a:latin typeface="Calibri" panose="020F0502020204030204" pitchFamily="34" charset="0"/>
                <a:ea typeface="MS PGothic" panose="020B0600070205080204" pitchFamily="34" charset="-128"/>
              </a:defRPr>
            </a:lvl5pPr>
            <a:lvl6pPr marL="2562377"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3028264"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94151"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960038" indent="-232943" defTabSz="465887"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597EBF8-C25E-5747-B608-611B37692F4F}" type="slidenum">
              <a:rPr lang="fr-FR" altLang="en-US" sz="1200"/>
              <a:pPr/>
              <a:t>22</a:t>
            </a:fld>
            <a:endParaRPr lang="fr-FR" altLang="en-US" sz="1200" dirty="0"/>
          </a:p>
        </p:txBody>
      </p:sp>
    </p:spTree>
    <p:extLst>
      <p:ext uri="{BB962C8B-B14F-4D97-AF65-F5344CB8AC3E}">
        <p14:creationId xmlns:p14="http://schemas.microsoft.com/office/powerpoint/2010/main" val="2352381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youtu.be/-frXH01_UXY" TargetMode="External"/><Relationship Id="rId13" Type="http://schemas.openxmlformats.org/officeDocument/2006/relationships/image" Target="../media/image8.svg"/><Relationship Id="rId18" Type="http://schemas.openxmlformats.org/officeDocument/2006/relationships/image" Target="../media/image12.svg"/><Relationship Id="rId3" Type="http://schemas.openxmlformats.org/officeDocument/2006/relationships/image" Target="../media/image4.svg"/><Relationship Id="rId7" Type="http://schemas.openxmlformats.org/officeDocument/2006/relationships/hyperlink" Target="https://www.linkedin.com/company/99553499/admin/feed/posts/" TargetMode="External"/><Relationship Id="rId12" Type="http://schemas.openxmlformats.org/officeDocument/2006/relationships/hyperlink" Target="https://twitter.com/lung_connect" TargetMode="External"/><Relationship Id="rId17" Type="http://schemas.openxmlformats.org/officeDocument/2006/relationships/image" Target="../media/image11.svg"/><Relationship Id="rId2" Type="http://schemas.openxmlformats.org/officeDocument/2006/relationships/image" Target="../media/image3.svg"/><Relationship Id="rId16" Type="http://schemas.openxmlformats.org/officeDocument/2006/relationships/image" Target="../media/image10.svg"/><Relationship Id="rId20"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hyperlink" Target="https://twitter.com/BreastCaConnect" TargetMode="External"/><Relationship Id="rId5" Type="http://schemas.openxmlformats.org/officeDocument/2006/relationships/image" Target="../media/image2.png"/><Relationship Id="rId15" Type="http://schemas.openxmlformats.org/officeDocument/2006/relationships/image" Target="../media/image9.svg"/><Relationship Id="rId10" Type="http://schemas.openxmlformats.org/officeDocument/2006/relationships/image" Target="../media/image7.svg"/><Relationship Id="rId19" Type="http://schemas.openxmlformats.org/officeDocument/2006/relationships/image" Target="../media/image13.svg"/><Relationship Id="rId4" Type="http://schemas.openxmlformats.org/officeDocument/2006/relationships/image" Target="../media/image5.svg"/><Relationship Id="rId9" Type="http://schemas.openxmlformats.org/officeDocument/2006/relationships/hyperlink" Target="https://cor2ed.com/" TargetMode="External"/><Relationship Id="rId14" Type="http://schemas.openxmlformats.org/officeDocument/2006/relationships/hyperlink" Target="mailto:info@cor2ed.com" TargetMode="Externa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p>
        </p:txBody>
      </p:sp>
      <p:pic>
        <p:nvPicPr>
          <p:cNvPr id="7" name="Picture 6">
            <a:extLst>
              <a:ext uri="{FF2B5EF4-FFF2-40B4-BE49-F238E27FC236}">
                <a16:creationId xmlns:a16="http://schemas.microsoft.com/office/drawing/2014/main" id="{7857E139-C270-754F-B59D-15903DDAF379}"/>
              </a:ext>
            </a:extLst>
          </p:cNvPr>
          <p:cNvPicPr>
            <a:picLocks noChangeAspect="1"/>
          </p:cNvPicPr>
          <p:nvPr userDrawn="1"/>
        </p:nvPicPr>
        <p:blipFill>
          <a:blip r:embed="rId2"/>
          <a:stretch>
            <a:fillRect/>
          </a:stretch>
        </p:blipFill>
        <p:spPr>
          <a:xfrm>
            <a:off x="3574661" y="2758363"/>
            <a:ext cx="5042678" cy="1341275"/>
          </a:xfrm>
          <a:prstGeom prst="rect">
            <a:avLst/>
          </a:prstGeom>
        </p:spPr>
      </p:pic>
      <p:pic>
        <p:nvPicPr>
          <p:cNvPr id="2" name="Image 4">
            <a:extLst>
              <a:ext uri="{FF2B5EF4-FFF2-40B4-BE49-F238E27FC236}">
                <a16:creationId xmlns:a16="http://schemas.microsoft.com/office/drawing/2014/main" id="{EB658552-F393-1051-B182-BC305D308907}"/>
              </a:ext>
            </a:extLst>
          </p:cNvPr>
          <p:cNvPicPr>
            <a:picLocks noChangeAspect="1" noChangeArrowheads="1"/>
          </p:cNvPicPr>
          <p:nvPr userDrawn="1"/>
        </p:nvPicPr>
        <p:blipFill>
          <a:blip r:embed="rId3">
            <a:alphaModFix amt="36000"/>
            <a:extLst>
              <a:ext uri="{28A0092B-C50C-407E-A947-70E740481C1C}">
                <a14:useLocalDpi xmlns:a14="http://schemas.microsoft.com/office/drawing/2010/main"/>
              </a:ext>
            </a:extLst>
          </a:blip>
          <a:srcRect/>
          <a:stretch>
            <a:fillRect/>
          </a:stretch>
        </p:blipFill>
        <p:spPr bwMode="auto">
          <a:xfrm rot="9573297">
            <a:off x="9822295" y="-1012043"/>
            <a:ext cx="4833937" cy="7770813"/>
          </a:xfrm>
          <a:prstGeom prst="rect">
            <a:avLst/>
          </a:prstGeom>
          <a:noFill/>
          <a:ln>
            <a:noFill/>
          </a:ln>
          <a:extLst>
            <a:ext uri="{909E8E84-426E-40dd-AFC4-6F175D3DCCD1}">
              <a14:hiddenFill xmlns:a14="http://schemas.microsoft.com/office/drawing/2010/main" xmlns="">
                <a:solidFill>
                  <a:srgbClr val="FFFFFF">
                    <a:alpha val="36078"/>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Disposition personnalisée">
    <p:bg>
      <p:bgPr>
        <a:solidFill>
          <a:srgbClr val="5D8298"/>
        </a:soli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Modify the text</a:t>
            </a:r>
          </a:p>
        </p:txBody>
      </p:sp>
      <p:sp>
        <p:nvSpPr>
          <p:cNvPr id="4" name="Espace réservé du numéro de diapositive 6">
            <a:extLst>
              <a:ext uri="{FF2B5EF4-FFF2-40B4-BE49-F238E27FC236}">
                <a16:creationId xmlns:a16="http://schemas.microsoft.com/office/drawing/2014/main" id="{0332680C-634B-BA10-B302-04D84BD9DD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7_Disposition personnalisé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Modify the text</a:t>
            </a:r>
          </a:p>
        </p:txBody>
      </p:sp>
      <p:sp>
        <p:nvSpPr>
          <p:cNvPr id="4" name="Espace réservé du numéro de diapositive 6">
            <a:extLst>
              <a:ext uri="{FF2B5EF4-FFF2-40B4-BE49-F238E27FC236}">
                <a16:creationId xmlns:a16="http://schemas.microsoft.com/office/drawing/2014/main" id="{0332680C-634B-BA10-B302-04D84BD9DD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48792789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Disposition personnalisée">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b="1" i="0" spc="0">
                <a:solidFill>
                  <a:srgbClr val="5D8298"/>
                </a:solidFill>
                <a:latin typeface="Arial" panose="020B0604020202020204" pitchFamily="34" charset="0"/>
                <a:ea typeface="Arial" panose="020B0604020202020204" pitchFamily="34" charset="0"/>
                <a:cs typeface="Arial" panose="020B0604020202020204" pitchFamily="34" charset="0"/>
              </a:defRPr>
            </a:lvl1pPr>
          </a:lstStyle>
          <a:p>
            <a:r>
              <a:rPr lang="fr-FR" dirty="0"/>
              <a:t>Click and </a:t>
            </a:r>
            <a:r>
              <a:rPr lang="fr-FR" dirty="0" err="1"/>
              <a:t>Modify</a:t>
            </a:r>
            <a:r>
              <a:rPr lang="fr-FR" dirty="0"/>
              <a:t> </a:t>
            </a:r>
            <a:br>
              <a:rPr lang="fr-FR" dirty="0"/>
            </a:br>
            <a:r>
              <a:rPr lang="fr-FR" dirty="0"/>
              <a:t>the </a:t>
            </a:r>
            <a:r>
              <a:rPr lang="fr-FR" dirty="0" err="1"/>
              <a:t>text</a:t>
            </a:r>
            <a:endParaRPr lang="fr-FR" dirty="0"/>
          </a:p>
        </p:txBody>
      </p:sp>
      <p:sp>
        <p:nvSpPr>
          <p:cNvPr id="10" name="Rectangle 9"/>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3" name="Espace réservé du numéro de diapositive 6">
            <a:extLst>
              <a:ext uri="{FF2B5EF4-FFF2-40B4-BE49-F238E27FC236}">
                <a16:creationId xmlns:a16="http://schemas.microsoft.com/office/drawing/2014/main" id="{8B580B0D-7826-AE6B-F9C8-AF1F152DCCAA}"/>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pic>
        <p:nvPicPr>
          <p:cNvPr id="4" name="Image 4">
            <a:extLst>
              <a:ext uri="{FF2B5EF4-FFF2-40B4-BE49-F238E27FC236}">
                <a16:creationId xmlns:a16="http://schemas.microsoft.com/office/drawing/2014/main" id="{31232B30-5216-4407-551C-D594ECF2A481}"/>
              </a:ext>
            </a:extLst>
          </p:cNvPr>
          <p:cNvPicPr>
            <a:picLocks noChangeAspect="1" noChangeArrowheads="1"/>
          </p:cNvPicPr>
          <p:nvPr userDrawn="1"/>
        </p:nvPicPr>
        <p:blipFill>
          <a:blip r:embed="rId2">
            <a:alphaModFix amt="36000"/>
            <a:extLst>
              <a:ext uri="{28A0092B-C50C-407E-A947-70E740481C1C}">
                <a14:useLocalDpi xmlns:a14="http://schemas.microsoft.com/office/drawing/2010/main"/>
              </a:ext>
            </a:extLst>
          </a:blip>
          <a:srcRect/>
          <a:stretch>
            <a:fillRect/>
          </a:stretch>
        </p:blipFill>
        <p:spPr bwMode="auto">
          <a:xfrm rot="9573297">
            <a:off x="9123133" y="-1381666"/>
            <a:ext cx="8240288" cy="13246705"/>
          </a:xfrm>
          <a:prstGeom prst="rect">
            <a:avLst/>
          </a:prstGeom>
          <a:noFill/>
          <a:ln>
            <a:noFill/>
          </a:ln>
          <a:extLst>
            <a:ext uri="{909E8E84-426E-40dd-AFC4-6F175D3DCCD1}">
              <a14:hiddenFill xmlns="" xmlns:a14="http://schemas.microsoft.com/office/drawing/2010/main">
                <a:solidFill>
                  <a:srgbClr val="FFFFFF">
                    <a:alpha val="36078"/>
                  </a:srgbClr>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794990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Disposition personnalisée">
    <p:bg>
      <p:bgPr>
        <a:solidFill>
          <a:srgbClr val="5D8298"/>
        </a:solidFill>
        <a:effectLst/>
      </p:bgPr>
    </p:bg>
    <p:spTree>
      <p:nvGrpSpPr>
        <p:cNvPr id="1" name=""/>
        <p:cNvGrpSpPr/>
        <p:nvPr/>
      </p:nvGrpSpPr>
      <p:grpSpPr>
        <a:xfrm>
          <a:off x="0" y="0"/>
          <a:ext cx="0" cy="0"/>
          <a:chOff x="0" y="0"/>
          <a:chExt cx="0" cy="0"/>
        </a:xfrm>
      </p:grpSpPr>
      <p:sp>
        <p:nvSpPr>
          <p:cNvPr id="3" name="Titre 1"/>
          <p:cNvSpPr>
            <a:spLocks noGrp="1"/>
          </p:cNvSpPr>
          <p:nvPr>
            <p:ph type="title" hasCustomPrompt="1"/>
          </p:nvPr>
        </p:nvSpPr>
        <p:spPr>
          <a:xfrm>
            <a:off x="609600" y="274638"/>
            <a:ext cx="10972800" cy="4162474"/>
          </a:xfrm>
          <a:prstGeom prst="rect">
            <a:avLst/>
          </a:prstGeom>
        </p:spPr>
        <p:txBody>
          <a:bodyPr anchor="ctr">
            <a:normAutofit/>
          </a:bodyPr>
          <a:lstStyle>
            <a:lvl1pPr algn="ctr">
              <a:defRPr sz="40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noProof="0" dirty="0"/>
              <a:t>Click and Modify the text</a:t>
            </a:r>
          </a:p>
        </p:txBody>
      </p:sp>
      <p:sp>
        <p:nvSpPr>
          <p:cNvPr id="4" name="Sous-titre 2"/>
          <p:cNvSpPr>
            <a:spLocks noGrp="1"/>
          </p:cNvSpPr>
          <p:nvPr>
            <p:ph type="subTitle" idx="1"/>
          </p:nvPr>
        </p:nvSpPr>
        <p:spPr>
          <a:xfrm>
            <a:off x="609600" y="4653136"/>
            <a:ext cx="10972800" cy="1655762"/>
          </a:xfrm>
          <a:prstGeom prst="rect">
            <a:avLst/>
          </a:prstGeom>
        </p:spPr>
        <p:txBody>
          <a:bodyPr>
            <a:normAutofit/>
          </a:bodyPr>
          <a:lstStyle>
            <a:lvl1pPr marL="0" indent="0" algn="ctr">
              <a:buNone/>
              <a:defRPr sz="3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GB" noProof="0" dirty="0"/>
          </a:p>
        </p:txBody>
      </p:sp>
      <p:sp>
        <p:nvSpPr>
          <p:cNvPr id="5" name="Content Placeholder 5">
            <a:extLst>
              <a:ext uri="{FF2B5EF4-FFF2-40B4-BE49-F238E27FC236}">
                <a16:creationId xmlns:a16="http://schemas.microsoft.com/office/drawing/2014/main" id="{CB0892A3-AA32-4643-922B-907261114EE2}"/>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chemeClr val="bg1"/>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6" name="Espace réservé du numéro de diapositive 6">
            <a:extLst>
              <a:ext uri="{FF2B5EF4-FFF2-40B4-BE49-F238E27FC236}">
                <a16:creationId xmlns:a16="http://schemas.microsoft.com/office/drawing/2014/main" id="{07486A34-92BE-C254-DE20-D575E6A2546C}"/>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75691566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Disposition personnalisée">
    <p:spTree>
      <p:nvGrpSpPr>
        <p:cNvPr id="1" name=""/>
        <p:cNvGrpSpPr/>
        <p:nvPr/>
      </p:nvGrpSpPr>
      <p:grpSpPr>
        <a:xfrm>
          <a:off x="0" y="0"/>
          <a:ext cx="0" cy="0"/>
          <a:chOff x="0" y="0"/>
          <a:chExt cx="0" cy="0"/>
        </a:xfrm>
      </p:grpSpPr>
      <p:sp>
        <p:nvSpPr>
          <p:cNvPr id="11" name="Rectangle 10"/>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noProof="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886629B-70FD-5844-A852-AA84E9AB03FD}"/>
              </a:ext>
            </a:extLst>
          </p:cNvPr>
          <p:cNvSpPr>
            <a:spLocks noGrp="1"/>
          </p:cNvSpPr>
          <p:nvPr>
            <p:ph type="title" hasCustomPrompt="1"/>
          </p:nvPr>
        </p:nvSpPr>
        <p:spPr>
          <a:xfrm>
            <a:off x="431371" y="1052832"/>
            <a:ext cx="11247039" cy="647976"/>
          </a:xfrm>
        </p:spPr>
        <p:txBody>
          <a:bodyPr>
            <a:noAutofit/>
          </a:bodyPr>
          <a:lstStyle>
            <a:lvl1pPr algn="ctr">
              <a:defRPr sz="4000" spc="0">
                <a:latin typeface="Arial" panose="020B0604020202020204" pitchFamily="34" charset="0"/>
                <a:cs typeface="Arial" panose="020B0604020202020204" pitchFamily="34" charset="0"/>
              </a:defRPr>
            </a:lvl1pPr>
          </a:lstStyle>
          <a:p>
            <a:r>
              <a:rPr lang="en-GB" dirty="0"/>
              <a:t>Click AND MODIFY THE TEXT</a:t>
            </a:r>
            <a:endParaRPr lang="en-US" dirty="0"/>
          </a:p>
        </p:txBody>
      </p:sp>
      <p:sp>
        <p:nvSpPr>
          <p:cNvPr id="17" name="Text Placeholder 16">
            <a:extLst>
              <a:ext uri="{FF2B5EF4-FFF2-40B4-BE49-F238E27FC236}">
                <a16:creationId xmlns:a16="http://schemas.microsoft.com/office/drawing/2014/main" id="{29E1BEE5-34CE-E34C-BCFB-D7083C34B8C5}"/>
              </a:ext>
            </a:extLst>
          </p:cNvPr>
          <p:cNvSpPr>
            <a:spLocks noGrp="1"/>
          </p:cNvSpPr>
          <p:nvPr>
            <p:ph type="body" sz="quarter" idx="10" hasCustomPrompt="1"/>
          </p:nvPr>
        </p:nvSpPr>
        <p:spPr>
          <a:xfrm>
            <a:off x="1968499" y="2580900"/>
            <a:ext cx="8255959" cy="416053"/>
          </a:xfrm>
        </p:spPr>
        <p:txBody>
          <a:bodyPr>
            <a:normAutofit/>
          </a:bodyPr>
          <a:lstStyle>
            <a:lvl1pPr marL="0" indent="0" algn="ctr">
              <a:buNone/>
              <a:defRPr sz="24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18" name="Text Placeholder 16">
            <a:extLst>
              <a:ext uri="{FF2B5EF4-FFF2-40B4-BE49-F238E27FC236}">
                <a16:creationId xmlns:a16="http://schemas.microsoft.com/office/drawing/2014/main" id="{5E89AE6E-09E9-A04C-9CFE-768FC4130566}"/>
              </a:ext>
            </a:extLst>
          </p:cNvPr>
          <p:cNvSpPr>
            <a:spLocks noGrp="1"/>
          </p:cNvSpPr>
          <p:nvPr>
            <p:ph type="body" sz="quarter" idx="11" hasCustomPrompt="1"/>
          </p:nvPr>
        </p:nvSpPr>
        <p:spPr>
          <a:xfrm>
            <a:off x="1967542" y="3877044"/>
            <a:ext cx="8255959" cy="416053"/>
          </a:xfrm>
        </p:spPr>
        <p:txBody>
          <a:bodyPr>
            <a:normAutofit/>
          </a:bodyPr>
          <a:lstStyle>
            <a:lvl1pPr marL="0" indent="0" algn="ctr">
              <a:buNone/>
              <a:defRPr sz="24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19" name="Text Placeholder 16">
            <a:extLst>
              <a:ext uri="{FF2B5EF4-FFF2-40B4-BE49-F238E27FC236}">
                <a16:creationId xmlns:a16="http://schemas.microsoft.com/office/drawing/2014/main" id="{FEC0F67F-0294-3044-9A92-E4F9BE84511E}"/>
              </a:ext>
            </a:extLst>
          </p:cNvPr>
          <p:cNvSpPr>
            <a:spLocks noGrp="1"/>
          </p:cNvSpPr>
          <p:nvPr>
            <p:ph type="body" sz="quarter" idx="12" hasCustomPrompt="1"/>
          </p:nvPr>
        </p:nvSpPr>
        <p:spPr>
          <a:xfrm>
            <a:off x="1967542" y="5125192"/>
            <a:ext cx="8255959" cy="536057"/>
          </a:xfrm>
        </p:spPr>
        <p:txBody>
          <a:bodyPr>
            <a:noAutofit/>
          </a:bodyPr>
          <a:lstStyle>
            <a:lvl1pPr marL="0" indent="0" algn="ctr">
              <a:buNone/>
              <a:defRPr sz="32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8" name="Content Placeholder 5">
            <a:extLst>
              <a:ext uri="{FF2B5EF4-FFF2-40B4-BE49-F238E27FC236}">
                <a16:creationId xmlns:a16="http://schemas.microsoft.com/office/drawing/2014/main" id="{9DAE90F2-0D99-4E4A-B2F6-79682983F674}"/>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5" name="Espace réservé du numéro de diapositive 6">
            <a:extLst>
              <a:ext uri="{FF2B5EF4-FFF2-40B4-BE49-F238E27FC236}">
                <a16:creationId xmlns:a16="http://schemas.microsoft.com/office/drawing/2014/main" id="{BED7CCCA-813F-FA65-D2E5-EC4B2D724A19}"/>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pic>
        <p:nvPicPr>
          <p:cNvPr id="4" name="Image 4">
            <a:extLst>
              <a:ext uri="{FF2B5EF4-FFF2-40B4-BE49-F238E27FC236}">
                <a16:creationId xmlns:a16="http://schemas.microsoft.com/office/drawing/2014/main" id="{A445B90D-FDAB-D31A-C1BD-601F38431920}"/>
              </a:ext>
            </a:extLst>
          </p:cNvPr>
          <p:cNvPicPr>
            <a:picLocks noChangeAspect="1" noChangeArrowheads="1"/>
          </p:cNvPicPr>
          <p:nvPr userDrawn="1"/>
        </p:nvPicPr>
        <p:blipFill>
          <a:blip r:embed="rId2">
            <a:alphaModFix amt="36000"/>
            <a:extLst>
              <a:ext uri="{28A0092B-C50C-407E-A947-70E740481C1C}">
                <a14:useLocalDpi xmlns:a14="http://schemas.microsoft.com/office/drawing/2010/main"/>
              </a:ext>
            </a:extLst>
          </a:blip>
          <a:srcRect/>
          <a:stretch>
            <a:fillRect/>
          </a:stretch>
        </p:blipFill>
        <p:spPr bwMode="auto">
          <a:xfrm rot="9573297">
            <a:off x="9123133" y="-1381666"/>
            <a:ext cx="8240288" cy="13246705"/>
          </a:xfrm>
          <a:prstGeom prst="rect">
            <a:avLst/>
          </a:prstGeom>
          <a:noFill/>
          <a:ln>
            <a:noFill/>
          </a:ln>
          <a:extLst>
            <a:ext uri="{909E8E84-426E-40dd-AFC4-6F175D3DCCD1}">
              <a14:hiddenFill xmlns="" xmlns:a14="http://schemas.microsoft.com/office/drawing/2010/main">
                <a:solidFill>
                  <a:srgbClr val="FFFFFF">
                    <a:alpha val="36078"/>
                  </a:srgbClr>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829549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6" name="Content Placeholder 5"/>
          <p:cNvSpPr>
            <a:spLocks noGrp="1"/>
          </p:cNvSpPr>
          <p:nvPr>
            <p:ph sz="quarter" idx="14"/>
          </p:nvPr>
        </p:nvSpPr>
        <p:spPr>
          <a:xfrm>
            <a:off x="620184" y="1425600"/>
            <a:ext cx="10962216" cy="45252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5">
            <a:extLst>
              <a:ext uri="{FF2B5EF4-FFF2-40B4-BE49-F238E27FC236}">
                <a16:creationId xmlns:a16="http://schemas.microsoft.com/office/drawing/2014/main" id="{1C800C48-4F96-3047-964F-933FF318046D}"/>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EF9EEA5E-31CC-762A-1C01-FB6893317A5B}"/>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o Spiral">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6" name="Content Placeholder 5"/>
          <p:cNvSpPr>
            <a:spLocks noGrp="1"/>
          </p:cNvSpPr>
          <p:nvPr>
            <p:ph sz="quarter" idx="14"/>
          </p:nvPr>
        </p:nvSpPr>
        <p:spPr>
          <a:xfrm>
            <a:off x="620184" y="1425600"/>
            <a:ext cx="10962216" cy="45252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5">
            <a:extLst>
              <a:ext uri="{FF2B5EF4-FFF2-40B4-BE49-F238E27FC236}">
                <a16:creationId xmlns:a16="http://schemas.microsoft.com/office/drawing/2014/main" id="{1C800C48-4F96-3047-964F-933FF318046D}"/>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Rectangle 1">
            <a:extLst>
              <a:ext uri="{FF2B5EF4-FFF2-40B4-BE49-F238E27FC236}">
                <a16:creationId xmlns:a16="http://schemas.microsoft.com/office/drawing/2014/main" id="{A84577D5-D4BE-A7CF-F48E-E05019D40483}"/>
              </a:ext>
            </a:extLst>
          </p:cNvPr>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5" name="Espace réservé du numéro de diapositive 6">
            <a:extLst>
              <a:ext uri="{FF2B5EF4-FFF2-40B4-BE49-F238E27FC236}">
                <a16:creationId xmlns:a16="http://schemas.microsoft.com/office/drawing/2014/main" id="{70E8BE87-1725-F546-34C3-10AAFEAE50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93119209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9" name="Espace réservé du texte 2"/>
          <p:cNvSpPr>
            <a:spLocks noGrp="1"/>
          </p:cNvSpPr>
          <p:nvPr>
            <p:ph type="body" idx="1" hasCustomPrompt="1"/>
          </p:nvPr>
        </p:nvSpPr>
        <p:spPr>
          <a:xfrm>
            <a:off x="619200" y="1214362"/>
            <a:ext cx="10972800" cy="702470"/>
          </a:xfrm>
          <a:prstGeom prst="rect">
            <a:avLst/>
          </a:prstGeom>
        </p:spPr>
        <p:txBody>
          <a:bodyPr wrap="square" lIns="0" tIns="0" rIns="0" bIns="0" anchor="t"/>
          <a:lstStyle>
            <a:lvl1pPr marL="0" indent="0" algn="l">
              <a:buNone/>
              <a:defRPr sz="2000" b="1" i="0"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AND ADD TEXT</a:t>
            </a:r>
          </a:p>
        </p:txBody>
      </p:sp>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4" name="Content Placeholder 3"/>
          <p:cNvSpPr>
            <a:spLocks noGrp="1"/>
          </p:cNvSpPr>
          <p:nvPr>
            <p:ph sz="quarter" idx="14"/>
          </p:nvPr>
        </p:nvSpPr>
        <p:spPr>
          <a:xfrm>
            <a:off x="619200" y="1987200"/>
            <a:ext cx="10963200" cy="39600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5">
            <a:extLst>
              <a:ext uri="{FF2B5EF4-FFF2-40B4-BE49-F238E27FC236}">
                <a16:creationId xmlns:a16="http://schemas.microsoft.com/office/drawing/2014/main" id="{8E9715FD-800D-EC4B-B5EC-4EF7DCBD08D6}"/>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3" name="Espace réservé du numéro de diapositive 6">
            <a:extLst>
              <a:ext uri="{FF2B5EF4-FFF2-40B4-BE49-F238E27FC236}">
                <a16:creationId xmlns:a16="http://schemas.microsoft.com/office/drawing/2014/main" id="{C73FE26C-BE1B-E46B-C4F9-40A97FE88448}"/>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2145174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p:cNvSpPr>
            <a:spLocks noGrp="1"/>
          </p:cNvSpPr>
          <p:nvPr>
            <p:ph type="pic" idx="1" hasCustomPrompt="1"/>
          </p:nvPr>
        </p:nvSpPr>
        <p:spPr>
          <a:xfrm>
            <a:off x="621216" y="239346"/>
            <a:ext cx="8931169" cy="4465706"/>
          </a:xfrm>
          <a:prstGeom prst="rect">
            <a:avLst/>
          </a:prstGeom>
        </p:spPr>
        <p:txBody>
          <a:bodyPr/>
          <a:lstStyle>
            <a:lvl1pPr marL="0" indent="0">
              <a:buNone/>
              <a:defRPr sz="3200" baseline="0">
                <a:latin typeface="Arial" panose="020B0604020202020204" pitchFamily="34" charset="0"/>
                <a:ea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Drop an image or click on the </a:t>
            </a:r>
            <a:r>
              <a:rPr lang="en-GB" noProof="0" dirty="0"/>
              <a:t>icon</a:t>
            </a:r>
            <a:r>
              <a:rPr lang="en-GB" dirty="0"/>
              <a:t> to add one </a:t>
            </a:r>
          </a:p>
        </p:txBody>
      </p:sp>
      <p:sp>
        <p:nvSpPr>
          <p:cNvPr id="4" name="Espace réservé du texte 3"/>
          <p:cNvSpPr>
            <a:spLocks noGrp="1"/>
          </p:cNvSpPr>
          <p:nvPr>
            <p:ph type="body" sz="half" idx="2" hasCustomPrompt="1"/>
          </p:nvPr>
        </p:nvSpPr>
        <p:spPr>
          <a:xfrm>
            <a:off x="609600" y="5013176"/>
            <a:ext cx="8942784" cy="804862"/>
          </a:xfrm>
          <a:prstGeom prst="rect">
            <a:avLst/>
          </a:prstGeom>
        </p:spPr>
        <p:txBody>
          <a:bodyPr lIns="0" tIns="0" rIns="0" bIns="0">
            <a:normAutofit/>
          </a:bodyPr>
          <a:lstStyle>
            <a:lvl1pPr marL="0" indent="0" algn="l">
              <a:buNone/>
              <a:defRPr sz="2000" b="0" i="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and add text</a:t>
            </a:r>
          </a:p>
        </p:txBody>
      </p:sp>
      <p:sp>
        <p:nvSpPr>
          <p:cNvPr id="7" name="Content Placeholder 5">
            <a:extLst>
              <a:ext uri="{FF2B5EF4-FFF2-40B4-BE49-F238E27FC236}">
                <a16:creationId xmlns:a16="http://schemas.microsoft.com/office/drawing/2014/main" id="{48F82FB2-1400-8B4D-AF68-7358C7D763C7}"/>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31EFF97D-6CA9-59BF-280D-993F50E7E462}"/>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1215" y="284704"/>
            <a:ext cx="10961184" cy="552008"/>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3" name="Espace réservé pour une image  2"/>
          <p:cNvSpPr>
            <a:spLocks noGrp="1"/>
          </p:cNvSpPr>
          <p:nvPr>
            <p:ph type="pic" idx="1" hasCustomPrompt="1"/>
          </p:nvPr>
        </p:nvSpPr>
        <p:spPr>
          <a:xfrm>
            <a:off x="609600" y="1228609"/>
            <a:ext cx="5181600" cy="4657047"/>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Drop an image or click on the icon to add one </a:t>
            </a:r>
          </a:p>
        </p:txBody>
      </p:sp>
      <p:sp>
        <p:nvSpPr>
          <p:cNvPr id="10" name="Espace réservé du texte 4"/>
          <p:cNvSpPr>
            <a:spLocks noGrp="1"/>
          </p:cNvSpPr>
          <p:nvPr>
            <p:ph type="body" sz="half" idx="12" hasCustomPrompt="1"/>
          </p:nvPr>
        </p:nvSpPr>
        <p:spPr>
          <a:xfrm>
            <a:off x="6158414" y="1270567"/>
            <a:ext cx="542398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j-lt"/>
                <a:ea typeface="Calibri" charset="0"/>
                <a:cs typeface="Calibri" charset="0"/>
              </a:defRPr>
            </a:lvl2pPr>
            <a:lvl3pPr marL="1257300" indent="-342900">
              <a:buFont typeface="Arial" charset="0"/>
              <a:buChar char="•"/>
              <a:defRPr sz="2000" baseline="0">
                <a:solidFill>
                  <a:srgbClr val="5D8298"/>
                </a:solidFill>
                <a:latin typeface="+mj-lt"/>
                <a:ea typeface="Calibri" charset="0"/>
                <a:cs typeface="Calibri" charset="0"/>
              </a:defRPr>
            </a:lvl3pPr>
            <a:lvl4pPr marL="1714500" indent="-342900">
              <a:buFont typeface="Arial" charset="0"/>
              <a:buChar char="•"/>
              <a:defRPr sz="2000">
                <a:latin typeface="+mj-lt"/>
                <a:ea typeface="Calibri" charset="0"/>
                <a:cs typeface="Calibri" charset="0"/>
              </a:defRPr>
            </a:lvl4pPr>
            <a:lvl5pPr marL="2171700" indent="-342900">
              <a:buFont typeface="Arial" charset="0"/>
              <a:buChar char="•"/>
              <a:defRPr>
                <a:latin typeface="+mj-lt"/>
                <a:ea typeface="Calibri" charset="0"/>
                <a:cs typeface="Calibri" charset="0"/>
              </a:defRPr>
            </a:lvl5pPr>
          </a:lstStyle>
          <a:p>
            <a:r>
              <a:rPr lang="en-GB" noProof="0" dirty="0"/>
              <a:t>Add text</a:t>
            </a:r>
          </a:p>
        </p:txBody>
      </p:sp>
      <p:sp>
        <p:nvSpPr>
          <p:cNvPr id="8" name="Content Placeholder 5">
            <a:extLst>
              <a:ext uri="{FF2B5EF4-FFF2-40B4-BE49-F238E27FC236}">
                <a16:creationId xmlns:a16="http://schemas.microsoft.com/office/drawing/2014/main" id="{4A6F5460-BA6D-C940-BFC5-F19A378019C6}"/>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4" name="Espace réservé du numéro de diapositive 6">
            <a:extLst>
              <a:ext uri="{FF2B5EF4-FFF2-40B4-BE49-F238E27FC236}">
                <a16:creationId xmlns:a16="http://schemas.microsoft.com/office/drawing/2014/main" id="{CBE8A8C8-C57B-49DB-6F19-F92855E5A2D7}"/>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mage avec légende">
    <p:spTree>
      <p:nvGrpSpPr>
        <p:cNvPr id="1" name=""/>
        <p:cNvGrpSpPr/>
        <p:nvPr/>
      </p:nvGrpSpPr>
      <p:grpSpPr>
        <a:xfrm>
          <a:off x="0" y="0"/>
          <a:ext cx="0" cy="0"/>
          <a:chOff x="0" y="0"/>
          <a:chExt cx="0" cy="0"/>
        </a:xfrm>
      </p:grpSpPr>
      <p:sp>
        <p:nvSpPr>
          <p:cNvPr id="9" name="Espace réservé du texte 4"/>
          <p:cNvSpPr>
            <a:spLocks noGrp="1"/>
          </p:cNvSpPr>
          <p:nvPr>
            <p:ph type="body" sz="half" idx="12" hasCustomPrompt="1"/>
          </p:nvPr>
        </p:nvSpPr>
        <p:spPr>
          <a:xfrm>
            <a:off x="6158414" y="1270566"/>
            <a:ext cx="542398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n-lt"/>
                <a:ea typeface="Calibri" charset="0"/>
                <a:cs typeface="Calibri" charset="0"/>
              </a:defRPr>
            </a:lvl2pPr>
            <a:lvl3pPr marL="1257300" indent="-342900">
              <a:buFont typeface="Arial" charset="0"/>
              <a:buChar char="•"/>
              <a:defRPr sz="2000" baseline="0">
                <a:solidFill>
                  <a:srgbClr val="5D8298"/>
                </a:solidFill>
                <a:latin typeface="+mn-lt"/>
                <a:ea typeface="Calibri" charset="0"/>
                <a:cs typeface="Calibri" charset="0"/>
              </a:defRPr>
            </a:lvl3pPr>
            <a:lvl4pPr marL="1714500" indent="-342900">
              <a:buFont typeface="Arial" charset="0"/>
              <a:buChar char="•"/>
              <a:defRPr sz="2000">
                <a:latin typeface="+mn-lt"/>
                <a:ea typeface="Calibri" charset="0"/>
                <a:cs typeface="Calibri" charset="0"/>
              </a:defRPr>
            </a:lvl4pPr>
            <a:lvl5pPr marL="2171700" indent="-342900">
              <a:buFont typeface="Arial" charset="0"/>
              <a:buChar char="•"/>
              <a:defRPr>
                <a:latin typeface="+mn-lt"/>
                <a:ea typeface="Calibri" charset="0"/>
                <a:cs typeface="Calibri" charset="0"/>
              </a:defRPr>
            </a:lvl5pPr>
          </a:lstStyle>
          <a:p>
            <a:r>
              <a:rPr lang="en-GB" noProof="0" dirty="0"/>
              <a:t>Add text</a:t>
            </a:r>
          </a:p>
        </p:txBody>
      </p:sp>
      <p:sp>
        <p:nvSpPr>
          <p:cNvPr id="15" name="Espace réservé du texte 4"/>
          <p:cNvSpPr>
            <a:spLocks noGrp="1"/>
          </p:cNvSpPr>
          <p:nvPr>
            <p:ph type="body" sz="half" idx="13" hasCustomPrompt="1"/>
          </p:nvPr>
        </p:nvSpPr>
        <p:spPr>
          <a:xfrm>
            <a:off x="621213" y="1270565"/>
            <a:ext cx="518675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j-lt"/>
              </a:defRPr>
            </a:lvl2pPr>
            <a:lvl3pPr marL="1257300" indent="-342900">
              <a:buFont typeface="Arial" charset="0"/>
              <a:buChar char="•"/>
              <a:defRPr sz="2000" baseline="0">
                <a:solidFill>
                  <a:srgbClr val="5D8298"/>
                </a:solidFill>
                <a:latin typeface="+mj-lt"/>
              </a:defRPr>
            </a:lvl3pPr>
            <a:lvl4pPr marL="1714500" indent="-342900">
              <a:buFont typeface="Arial" charset="0"/>
              <a:buChar char="•"/>
              <a:defRPr sz="2000">
                <a:latin typeface="+mj-lt"/>
              </a:defRPr>
            </a:lvl4pPr>
            <a:lvl5pPr marL="2171700" indent="-342900">
              <a:buFont typeface="Arial" charset="0"/>
              <a:buChar char="•"/>
              <a:defRPr>
                <a:latin typeface="+mj-lt"/>
              </a:defRPr>
            </a:lvl5pPr>
          </a:lstStyle>
          <a:p>
            <a:r>
              <a:rPr lang="en-GB" noProof="0" dirty="0"/>
              <a:t>Add text</a:t>
            </a:r>
          </a:p>
        </p:txBody>
      </p:sp>
      <p:sp>
        <p:nvSpPr>
          <p:cNvPr id="20" name="Titre 1"/>
          <p:cNvSpPr>
            <a:spLocks noGrp="1"/>
          </p:cNvSpPr>
          <p:nvPr>
            <p:ph type="title" hasCustomPrompt="1"/>
          </p:nvPr>
        </p:nvSpPr>
        <p:spPr>
          <a:xfrm>
            <a:off x="621215" y="284704"/>
            <a:ext cx="10961184" cy="552008"/>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8" name="Content Placeholder 5">
            <a:extLst>
              <a:ext uri="{FF2B5EF4-FFF2-40B4-BE49-F238E27FC236}">
                <a16:creationId xmlns:a16="http://schemas.microsoft.com/office/drawing/2014/main" id="{24C57E3B-0ABB-774B-B376-C8D0F23077FF}"/>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0CB18C4D-E95B-A620-569A-5FB59632D649}"/>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1565413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1214" y="1403491"/>
            <a:ext cx="5186755" cy="715202"/>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9" name="Espace réservé du texte 4"/>
          <p:cNvSpPr>
            <a:spLocks noGrp="1"/>
          </p:cNvSpPr>
          <p:nvPr>
            <p:ph type="body" sz="half" idx="12" hasCustomPrompt="1"/>
          </p:nvPr>
        </p:nvSpPr>
        <p:spPr>
          <a:xfrm>
            <a:off x="6158414" y="2348880"/>
            <a:ext cx="5423985" cy="3539949"/>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Calibri" charset="0"/>
                <a:ea typeface="Calibri" charset="0"/>
                <a:cs typeface="Calibri" charset="0"/>
              </a:defRPr>
            </a:lvl2pPr>
            <a:lvl3pPr marL="1257300" indent="-342900">
              <a:buFont typeface="Arial" charset="0"/>
              <a:buChar char="•"/>
              <a:defRPr sz="2000" baseline="0">
                <a:solidFill>
                  <a:srgbClr val="5D8298"/>
                </a:solidFill>
                <a:latin typeface="Calibri" charset="0"/>
                <a:ea typeface="Calibri" charset="0"/>
                <a:cs typeface="Calibri" charset="0"/>
              </a:defRPr>
            </a:lvl3pPr>
            <a:lvl4pPr marL="1714500" indent="-342900">
              <a:buFont typeface="Arial" charset="0"/>
              <a:buChar char="•"/>
              <a:defRPr sz="2000">
                <a:latin typeface="Calibri" charset="0"/>
                <a:ea typeface="Calibri" charset="0"/>
                <a:cs typeface="Calibri" charset="0"/>
              </a:defRPr>
            </a:lvl4pPr>
            <a:lvl5pPr marL="2171700" indent="-342900">
              <a:buFont typeface="Arial" charset="0"/>
              <a:buChar char="•"/>
              <a:defRPr>
                <a:latin typeface="Calibri" charset="0"/>
                <a:ea typeface="Calibri" charset="0"/>
                <a:cs typeface="Calibri" charset="0"/>
              </a:defRPr>
            </a:lvl5pPr>
          </a:lstStyle>
          <a:p>
            <a:r>
              <a:rPr lang="en-GB" noProof="0" dirty="0"/>
              <a:t>Add text</a:t>
            </a:r>
          </a:p>
          <a:p>
            <a:endParaRPr lang="en-GB" noProof="0" dirty="0"/>
          </a:p>
        </p:txBody>
      </p:sp>
      <p:sp>
        <p:nvSpPr>
          <p:cNvPr id="15" name="Espace réservé du texte 4"/>
          <p:cNvSpPr>
            <a:spLocks noGrp="1"/>
          </p:cNvSpPr>
          <p:nvPr>
            <p:ph type="body" sz="half" idx="13" hasCustomPrompt="1"/>
          </p:nvPr>
        </p:nvSpPr>
        <p:spPr>
          <a:xfrm>
            <a:off x="621213" y="2348880"/>
            <a:ext cx="5186755" cy="3539949"/>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defRPr>
            </a:lvl2pPr>
            <a:lvl3pPr marL="1257300" indent="-342900">
              <a:buFont typeface="Arial" charset="0"/>
              <a:buChar char="•"/>
              <a:defRPr sz="2000" baseline="0">
                <a:solidFill>
                  <a:srgbClr val="5D8298"/>
                </a:solidFill>
              </a:defRPr>
            </a:lvl3pPr>
            <a:lvl4pPr marL="1714500" indent="-342900">
              <a:buFont typeface="Arial" charset="0"/>
              <a:buChar char="•"/>
              <a:defRPr sz="2000"/>
            </a:lvl4pPr>
            <a:lvl5pPr marL="2171700" indent="-342900">
              <a:buFont typeface="Arial" charset="0"/>
              <a:buChar char="•"/>
              <a:defRPr/>
            </a:lvl5pPr>
          </a:lstStyle>
          <a:p>
            <a:r>
              <a:rPr lang="en-GB" noProof="0" dirty="0"/>
              <a:t>Add text</a:t>
            </a:r>
          </a:p>
        </p:txBody>
      </p:sp>
      <p:sp>
        <p:nvSpPr>
          <p:cNvPr id="12" name="Espace réservé du texte 16"/>
          <p:cNvSpPr>
            <a:spLocks noGrp="1"/>
          </p:cNvSpPr>
          <p:nvPr>
            <p:ph type="body" sz="quarter" idx="11" hasCustomPrompt="1"/>
          </p:nvPr>
        </p:nvSpPr>
        <p:spPr>
          <a:xfrm>
            <a:off x="621215" y="260350"/>
            <a:ext cx="10961184" cy="865188"/>
          </a:xfrm>
          <a:prstGeom prst="rect">
            <a:avLst/>
          </a:prstGeom>
        </p:spPr>
        <p:txBody>
          <a:bodyPr lIns="0" tIns="0" rIns="0" bIns="0"/>
          <a:lstStyle>
            <a:lvl1pPr marL="0" indent="0">
              <a:buNone/>
              <a:defRPr sz="3200" b="1" cap="all" spc="1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stStyle>
          <a:p>
            <a:pPr lvl="0"/>
            <a:r>
              <a:rPr lang="en-GB" noProof="0" dirty="0"/>
              <a:t>ADD TEXT</a:t>
            </a:r>
          </a:p>
        </p:txBody>
      </p:sp>
      <p:sp>
        <p:nvSpPr>
          <p:cNvPr id="21" name="Espace réservé du texte 16"/>
          <p:cNvSpPr>
            <a:spLocks noGrp="1"/>
          </p:cNvSpPr>
          <p:nvPr>
            <p:ph type="body" sz="quarter" idx="14" hasCustomPrompt="1"/>
          </p:nvPr>
        </p:nvSpPr>
        <p:spPr>
          <a:xfrm>
            <a:off x="6158414" y="1408029"/>
            <a:ext cx="5423985" cy="710664"/>
          </a:xfrm>
          <a:prstGeom prst="rect">
            <a:avLst/>
          </a:prstGeom>
        </p:spPr>
        <p:txBody>
          <a:bodyPr lIns="0" tIns="0" rIns="0" bIns="0"/>
          <a:lstStyle>
            <a:lvl1pPr marL="0" indent="0">
              <a:buNone/>
              <a:defRPr sz="2000" b="1"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pPr lvl="0"/>
            <a:r>
              <a:rPr lang="en-GB" noProof="0" dirty="0"/>
              <a:t>ADD TEXT</a:t>
            </a:r>
          </a:p>
        </p:txBody>
      </p:sp>
      <p:sp>
        <p:nvSpPr>
          <p:cNvPr id="11" name="Content Placeholder 5">
            <a:extLst>
              <a:ext uri="{FF2B5EF4-FFF2-40B4-BE49-F238E27FC236}">
                <a16:creationId xmlns:a16="http://schemas.microsoft.com/office/drawing/2014/main" id="{CE3E2C06-97AD-9943-860F-21FF17408A81}"/>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3" name="Espace réservé du numéro de diapositive 6">
            <a:extLst>
              <a:ext uri="{FF2B5EF4-FFF2-40B4-BE49-F238E27FC236}">
                <a16:creationId xmlns:a16="http://schemas.microsoft.com/office/drawing/2014/main" id="{ECD59197-D736-926D-E108-C110268367B8}"/>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3693566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Disposition personnalisée">
    <p:spTree>
      <p:nvGrpSpPr>
        <p:cNvPr id="1" name=""/>
        <p:cNvGrpSpPr/>
        <p:nvPr/>
      </p:nvGrpSpPr>
      <p:grpSpPr>
        <a:xfrm>
          <a:off x="0" y="0"/>
          <a:ext cx="0" cy="0"/>
          <a:chOff x="0" y="0"/>
          <a:chExt cx="0" cy="0"/>
        </a:xfrm>
      </p:grpSpPr>
      <p:pic>
        <p:nvPicPr>
          <p:cNvPr id="146" name="Graphic 145">
            <a:extLst>
              <a:ext uri="{FF2B5EF4-FFF2-40B4-BE49-F238E27FC236}">
                <a16:creationId xmlns:a16="http://schemas.microsoft.com/office/drawing/2014/main" id="{0BA6C29F-1EC0-F449-9240-F2836B2693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37204" y="810930"/>
            <a:ext cx="9306370" cy="4471395"/>
          </a:xfrm>
          <a:prstGeom prst="rect">
            <a:avLst/>
          </a:prstGeom>
        </p:spPr>
      </p:pic>
      <p:sp>
        <p:nvSpPr>
          <p:cNvPr id="39" name="Titre 1">
            <a:extLst>
              <a:ext uri="{FF2B5EF4-FFF2-40B4-BE49-F238E27FC236}">
                <a16:creationId xmlns:a16="http://schemas.microsoft.com/office/drawing/2014/main" id="{F09C896A-B4EB-0F4C-96F4-8F31B99B4C0A}"/>
              </a:ext>
            </a:extLst>
          </p:cNvPr>
          <p:cNvSpPr txBox="1">
            <a:spLocks/>
          </p:cNvSpPr>
          <p:nvPr userDrawn="1"/>
        </p:nvSpPr>
        <p:spPr>
          <a:xfrm>
            <a:off x="323528" y="3978378"/>
            <a:ext cx="4536504" cy="709423"/>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1" noProof="0" dirty="0">
                <a:solidFill>
                  <a:srgbClr val="C6573B"/>
                </a:solidFill>
                <a:latin typeface="Arial" panose="020B0604020202020204" pitchFamily="34" charset="0"/>
                <a:ea typeface="Calibri" charset="0"/>
                <a:cs typeface="Arial" panose="020B0604020202020204" pitchFamily="34" charset="0"/>
              </a:rPr>
              <a:t>Dr. Antoine Lacombe </a:t>
            </a:r>
            <a:r>
              <a:rPr lang="en-GB" sz="1100" b="1" noProof="0" dirty="0">
                <a:solidFill>
                  <a:srgbClr val="C6573B"/>
                </a:solidFill>
                <a:latin typeface="Arial" panose="020B0604020202020204" pitchFamily="34" charset="0"/>
                <a:ea typeface="Calibri" charset="0"/>
                <a:cs typeface="Arial" panose="020B0604020202020204" pitchFamily="34" charset="0"/>
              </a:rPr>
              <a:t>Pharm D, MBA</a:t>
            </a:r>
            <a:endParaRPr kumimoji="0" lang="en-GB" sz="1100" b="0" i="0" u="sng" strike="noStrike" kern="1200" cap="none" spc="0" normalizeH="0" baseline="0" noProof="0" dirty="0">
              <a:ln>
                <a:noFill/>
              </a:ln>
              <a:solidFill>
                <a:srgbClr val="C6573B"/>
              </a:solidFill>
              <a:effectLst/>
              <a:uLnTx/>
              <a:uFillTx/>
              <a:latin typeface="Arial" panose="020B0604020202020204" pitchFamily="34" charset="0"/>
              <a:ea typeface="Calibri" charset="0"/>
              <a:cs typeface="Arial" panose="020B0604020202020204" pitchFamily="34" charset="0"/>
            </a:endParaRPr>
          </a:p>
        </p:txBody>
      </p:sp>
      <p:sp>
        <p:nvSpPr>
          <p:cNvPr id="40" name="Titre 1">
            <a:extLst>
              <a:ext uri="{FF2B5EF4-FFF2-40B4-BE49-F238E27FC236}">
                <a16:creationId xmlns:a16="http://schemas.microsoft.com/office/drawing/2014/main" id="{A8E7D5AF-6FD1-7040-B008-F83A2A24EA4D}"/>
              </a:ext>
            </a:extLst>
          </p:cNvPr>
          <p:cNvSpPr txBox="1">
            <a:spLocks/>
          </p:cNvSpPr>
          <p:nvPr userDrawn="1"/>
        </p:nvSpPr>
        <p:spPr>
          <a:xfrm>
            <a:off x="787828" y="4475570"/>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+41 79 529 42 79</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sp>
        <p:nvSpPr>
          <p:cNvPr id="41" name="Titre 1">
            <a:extLst>
              <a:ext uri="{FF2B5EF4-FFF2-40B4-BE49-F238E27FC236}">
                <a16:creationId xmlns:a16="http://schemas.microsoft.com/office/drawing/2014/main" id="{73745878-0F7C-304D-845D-4B21028F25EB}"/>
              </a:ext>
            </a:extLst>
          </p:cNvPr>
          <p:cNvSpPr txBox="1">
            <a:spLocks/>
          </p:cNvSpPr>
          <p:nvPr userDrawn="1"/>
        </p:nvSpPr>
        <p:spPr>
          <a:xfrm>
            <a:off x="348739" y="1556792"/>
            <a:ext cx="4797678" cy="1030504"/>
          </a:xfrm>
          <a:prstGeom prst="rect">
            <a:avLst/>
          </a:prstGeom>
        </p:spPr>
        <p:txBody>
          <a:bodyPr vert="horz" lIns="91440" tIns="45720" rIns="91440" bIns="45720" rtlCol="0" anchor="t">
            <a:normAutofit fontScale="92500" lnSpcReduction="10000"/>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COR2ED</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Bodenackerstrasse 17</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4103 Bottmingen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SWITZERLAND</a:t>
            </a:r>
          </a:p>
        </p:txBody>
      </p:sp>
      <p:sp>
        <p:nvSpPr>
          <p:cNvPr id="44" name="Titre 1">
            <a:extLst>
              <a:ext uri="{FF2B5EF4-FFF2-40B4-BE49-F238E27FC236}">
                <a16:creationId xmlns:a16="http://schemas.microsoft.com/office/drawing/2014/main" id="{F7C54033-9E09-284F-8683-746A9AA872EC}"/>
              </a:ext>
            </a:extLst>
          </p:cNvPr>
          <p:cNvSpPr txBox="1">
            <a:spLocks/>
          </p:cNvSpPr>
          <p:nvPr userDrawn="1"/>
        </p:nvSpPr>
        <p:spPr>
          <a:xfrm>
            <a:off x="323528" y="2628273"/>
            <a:ext cx="4536504" cy="709423"/>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1" noProof="0" dirty="0">
                <a:solidFill>
                  <a:srgbClr val="C6573B"/>
                </a:solidFill>
                <a:latin typeface="Arial" panose="020B0604020202020204" pitchFamily="34" charset="0"/>
                <a:ea typeface="Calibri" charset="0"/>
                <a:cs typeface="Arial" panose="020B0604020202020204" pitchFamily="34" charset="0"/>
              </a:rPr>
              <a:t>Dr. Froukje Sosef </a:t>
            </a:r>
            <a:r>
              <a:rPr lang="en-GB" sz="1100" b="1" noProof="0" dirty="0">
                <a:solidFill>
                  <a:srgbClr val="C6573B"/>
                </a:solidFill>
                <a:latin typeface="Arial" panose="020B0604020202020204" pitchFamily="34" charset="0"/>
                <a:ea typeface="Calibri" charset="0"/>
                <a:cs typeface="Arial" panose="020B0604020202020204" pitchFamily="34" charset="0"/>
              </a:rPr>
              <a:t>MD</a:t>
            </a:r>
            <a:endParaRPr kumimoji="0" lang="en-GB" sz="1100" b="0" i="0" u="sng" strike="noStrike" kern="1200" cap="none" spc="0" normalizeH="0" baseline="0" noProof="0" dirty="0">
              <a:ln>
                <a:noFill/>
              </a:ln>
              <a:solidFill>
                <a:srgbClr val="C6573B"/>
              </a:solidFill>
              <a:effectLst/>
              <a:uLnTx/>
              <a:uFillTx/>
              <a:latin typeface="Arial" panose="020B0604020202020204" pitchFamily="34" charset="0"/>
              <a:ea typeface="Calibri" charset="0"/>
              <a:cs typeface="Arial" panose="020B0604020202020204" pitchFamily="34" charset="0"/>
            </a:endParaRPr>
          </a:p>
        </p:txBody>
      </p:sp>
      <p:sp>
        <p:nvSpPr>
          <p:cNvPr id="45" name="Titre 1">
            <a:extLst>
              <a:ext uri="{FF2B5EF4-FFF2-40B4-BE49-F238E27FC236}">
                <a16:creationId xmlns:a16="http://schemas.microsoft.com/office/drawing/2014/main" id="{84FD7633-899B-3848-83B9-1E3BDDF4FDEE}"/>
              </a:ext>
            </a:extLst>
          </p:cNvPr>
          <p:cNvSpPr txBox="1">
            <a:spLocks/>
          </p:cNvSpPr>
          <p:nvPr userDrawn="1"/>
        </p:nvSpPr>
        <p:spPr>
          <a:xfrm>
            <a:off x="787828" y="3114282"/>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+31 6 2324 3636</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grpSp>
        <p:nvGrpSpPr>
          <p:cNvPr id="46" name="Group 45">
            <a:extLst>
              <a:ext uri="{FF2B5EF4-FFF2-40B4-BE49-F238E27FC236}">
                <a16:creationId xmlns:a16="http://schemas.microsoft.com/office/drawing/2014/main" id="{D79F12A3-F14C-5840-B136-EC73E318C109}"/>
              </a:ext>
            </a:extLst>
          </p:cNvPr>
          <p:cNvGrpSpPr/>
          <p:nvPr userDrawn="1"/>
        </p:nvGrpSpPr>
        <p:grpSpPr>
          <a:xfrm>
            <a:off x="418902" y="3063588"/>
            <a:ext cx="356400" cy="356400"/>
            <a:chOff x="761970" y="3386221"/>
            <a:chExt cx="356400" cy="356400"/>
          </a:xfrm>
        </p:grpSpPr>
        <p:sp>
          <p:nvSpPr>
            <p:cNvPr id="47" name="Oval 46">
              <a:extLst>
                <a:ext uri="{FF2B5EF4-FFF2-40B4-BE49-F238E27FC236}">
                  <a16:creationId xmlns:a16="http://schemas.microsoft.com/office/drawing/2014/main" id="{FE4F17C8-19D7-C040-A304-FDDCE818C189}"/>
                </a:ext>
              </a:extLst>
            </p:cNvPr>
            <p:cNvSpPr/>
            <p:nvPr userDrawn="1"/>
          </p:nvSpPr>
          <p:spPr>
            <a:xfrm>
              <a:off x="761970" y="3386221"/>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48" name="Graphic 47" descr="Speaker Phone">
              <a:extLst>
                <a:ext uri="{FF2B5EF4-FFF2-40B4-BE49-F238E27FC236}">
                  <a16:creationId xmlns:a16="http://schemas.microsoft.com/office/drawing/2014/main" id="{751B5200-FBC9-5C4E-8A34-90C2075D5CC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3725" y="3406712"/>
              <a:ext cx="310320" cy="310320"/>
            </a:xfrm>
            <a:prstGeom prst="rect">
              <a:avLst/>
            </a:prstGeom>
          </p:spPr>
        </p:pic>
      </p:grpSp>
      <p:sp>
        <p:nvSpPr>
          <p:cNvPr id="49" name="Oval 48">
            <a:extLst>
              <a:ext uri="{FF2B5EF4-FFF2-40B4-BE49-F238E27FC236}">
                <a16:creationId xmlns:a16="http://schemas.microsoft.com/office/drawing/2014/main" id="{FE71A723-9BA9-F044-A53D-ADF05AFC5AA2}"/>
              </a:ext>
            </a:extLst>
          </p:cNvPr>
          <p:cNvSpPr/>
          <p:nvPr userDrawn="1"/>
        </p:nvSpPr>
        <p:spPr>
          <a:xfrm>
            <a:off x="417732" y="3496009"/>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0" name="Graphic 49" descr="Envelope">
            <a:extLst>
              <a:ext uri="{FF2B5EF4-FFF2-40B4-BE49-F238E27FC236}">
                <a16:creationId xmlns:a16="http://schemas.microsoft.com/office/drawing/2014/main" id="{F8C200D7-7974-0049-910F-515EB075DEE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5066" y="3552712"/>
            <a:ext cx="239704" cy="239704"/>
          </a:xfrm>
          <a:prstGeom prst="rect">
            <a:avLst/>
          </a:prstGeom>
        </p:spPr>
      </p:pic>
      <p:grpSp>
        <p:nvGrpSpPr>
          <p:cNvPr id="51" name="Group 50">
            <a:extLst>
              <a:ext uri="{FF2B5EF4-FFF2-40B4-BE49-F238E27FC236}">
                <a16:creationId xmlns:a16="http://schemas.microsoft.com/office/drawing/2014/main" id="{3A2C2405-5B2D-6F40-8BBF-34FEF76A5D69}"/>
              </a:ext>
            </a:extLst>
          </p:cNvPr>
          <p:cNvGrpSpPr/>
          <p:nvPr userDrawn="1"/>
        </p:nvGrpSpPr>
        <p:grpSpPr>
          <a:xfrm>
            <a:off x="423995" y="4414481"/>
            <a:ext cx="356400" cy="356400"/>
            <a:chOff x="761970" y="3386221"/>
            <a:chExt cx="356400" cy="356400"/>
          </a:xfrm>
        </p:grpSpPr>
        <p:sp>
          <p:nvSpPr>
            <p:cNvPr id="52" name="Oval 51">
              <a:extLst>
                <a:ext uri="{FF2B5EF4-FFF2-40B4-BE49-F238E27FC236}">
                  <a16:creationId xmlns:a16="http://schemas.microsoft.com/office/drawing/2014/main" id="{D89D4FEE-DF12-7C4D-B567-B229BFAFD4AE}"/>
                </a:ext>
              </a:extLst>
            </p:cNvPr>
            <p:cNvSpPr/>
            <p:nvPr userDrawn="1"/>
          </p:nvSpPr>
          <p:spPr>
            <a:xfrm>
              <a:off x="761970" y="3386221"/>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3" name="Graphic 52" descr="Speaker Phone">
              <a:extLst>
                <a:ext uri="{FF2B5EF4-FFF2-40B4-BE49-F238E27FC236}">
                  <a16:creationId xmlns:a16="http://schemas.microsoft.com/office/drawing/2014/main" id="{650C6CBF-1D07-FD40-84AC-64417780DC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3725" y="3406712"/>
              <a:ext cx="310320" cy="310320"/>
            </a:xfrm>
            <a:prstGeom prst="rect">
              <a:avLst/>
            </a:prstGeom>
          </p:spPr>
        </p:pic>
      </p:grpSp>
      <p:sp>
        <p:nvSpPr>
          <p:cNvPr id="54" name="Oval 53">
            <a:extLst>
              <a:ext uri="{FF2B5EF4-FFF2-40B4-BE49-F238E27FC236}">
                <a16:creationId xmlns:a16="http://schemas.microsoft.com/office/drawing/2014/main" id="{64B298E5-A30A-CC47-9E10-2137C71F83BA}"/>
              </a:ext>
            </a:extLst>
          </p:cNvPr>
          <p:cNvSpPr/>
          <p:nvPr userDrawn="1"/>
        </p:nvSpPr>
        <p:spPr>
          <a:xfrm>
            <a:off x="422825" y="4846902"/>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5" name="Graphic 54" descr="Envelope">
            <a:extLst>
              <a:ext uri="{FF2B5EF4-FFF2-40B4-BE49-F238E27FC236}">
                <a16:creationId xmlns:a16="http://schemas.microsoft.com/office/drawing/2014/main" id="{DBF0C6DA-DD89-E246-9F87-ECB01B87D4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2343" y="4902641"/>
            <a:ext cx="239704" cy="239704"/>
          </a:xfrm>
          <a:prstGeom prst="rect">
            <a:avLst/>
          </a:prstGeom>
        </p:spPr>
      </p:pic>
      <p:sp>
        <p:nvSpPr>
          <p:cNvPr id="57" name="Titre 1">
            <a:extLst>
              <a:ext uri="{FF2B5EF4-FFF2-40B4-BE49-F238E27FC236}">
                <a16:creationId xmlns:a16="http://schemas.microsoft.com/office/drawing/2014/main" id="{C72A4E22-E601-2041-8DFB-7B91BDD401EB}"/>
              </a:ext>
            </a:extLst>
          </p:cNvPr>
          <p:cNvSpPr txBox="1">
            <a:spLocks/>
          </p:cNvSpPr>
          <p:nvPr userDrawn="1"/>
        </p:nvSpPr>
        <p:spPr>
          <a:xfrm>
            <a:off x="787828" y="3557513"/>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froukje.sosef@cor2ed.com</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pic>
        <p:nvPicPr>
          <p:cNvPr id="3" name="Picture 2">
            <a:extLst>
              <a:ext uri="{FF2B5EF4-FFF2-40B4-BE49-F238E27FC236}">
                <a16:creationId xmlns:a16="http://schemas.microsoft.com/office/drawing/2014/main" id="{D3F2175B-6FCA-AB4B-BB07-12AFD9A7158E}"/>
              </a:ext>
            </a:extLst>
          </p:cNvPr>
          <p:cNvPicPr>
            <a:picLocks noChangeAspect="1"/>
          </p:cNvPicPr>
          <p:nvPr userDrawn="1"/>
        </p:nvPicPr>
        <p:blipFill>
          <a:blip r:embed="rId5"/>
          <a:stretch>
            <a:fillRect/>
          </a:stretch>
        </p:blipFill>
        <p:spPr>
          <a:xfrm>
            <a:off x="429164" y="951062"/>
            <a:ext cx="1914541" cy="509238"/>
          </a:xfrm>
          <a:prstGeom prst="rect">
            <a:avLst/>
          </a:prstGeom>
        </p:spPr>
      </p:pic>
      <p:sp>
        <p:nvSpPr>
          <p:cNvPr id="23" name="Titre 1">
            <a:extLst>
              <a:ext uri="{FF2B5EF4-FFF2-40B4-BE49-F238E27FC236}">
                <a16:creationId xmlns:a16="http://schemas.microsoft.com/office/drawing/2014/main" id="{C320DC0B-ABBC-0A49-B4AE-127E4E3B626C}"/>
              </a:ext>
            </a:extLst>
          </p:cNvPr>
          <p:cNvSpPr txBox="1">
            <a:spLocks/>
          </p:cNvSpPr>
          <p:nvPr userDrawn="1"/>
        </p:nvSpPr>
        <p:spPr>
          <a:xfrm>
            <a:off x="5087888" y="6404238"/>
            <a:ext cx="6959903" cy="453762"/>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GB" sz="1600" b="1" spc="-30" baseline="0" noProof="0" dirty="0">
                <a:solidFill>
                  <a:schemeClr val="accent1"/>
                </a:solidFill>
                <a:latin typeface="Arial" panose="020B0604020202020204" pitchFamily="34" charset="0"/>
                <a:ea typeface="Calibri" charset="0"/>
                <a:cs typeface="Arial" panose="020B0604020202020204" pitchFamily="34" charset="0"/>
              </a:rPr>
              <a:t>Heading to the heart of Independent Medical Education since 2012</a:t>
            </a:r>
            <a:endParaRPr kumimoji="0" lang="en-GB" sz="1600" b="1" i="0" u="sng" strike="noStrike" kern="1200" cap="none" spc="-30" normalizeH="0" baseline="0" noProof="0" dirty="0">
              <a:ln>
                <a:noFill/>
              </a:ln>
              <a:solidFill>
                <a:schemeClr val="accent1"/>
              </a:solidFill>
              <a:effectLst/>
              <a:uLnTx/>
              <a:uFillTx/>
              <a:latin typeface="Arial" panose="020B0604020202020204" pitchFamily="34" charset="0"/>
              <a:ea typeface="Calibri" charset="0"/>
              <a:cs typeface="Arial" panose="020B0604020202020204" pitchFamily="34" charset="0"/>
            </a:endParaRPr>
          </a:p>
        </p:txBody>
      </p:sp>
      <p:pic>
        <p:nvPicPr>
          <p:cNvPr id="22" name="Picture 21">
            <a:extLst>
              <a:ext uri="{FF2B5EF4-FFF2-40B4-BE49-F238E27FC236}">
                <a16:creationId xmlns:a16="http://schemas.microsoft.com/office/drawing/2014/main" id="{2F79982A-8AC7-B74E-9EA1-C749F4937718}"/>
              </a:ext>
            </a:extLst>
          </p:cNvPr>
          <p:cNvPicPr>
            <a:picLocks noChangeAspect="1"/>
          </p:cNvPicPr>
          <p:nvPr userDrawn="1"/>
        </p:nvPicPr>
        <p:blipFill rotWithShape="1">
          <a:blip r:embed="rId6"/>
          <a:srcRect r="65695"/>
          <a:stretch/>
        </p:blipFill>
        <p:spPr>
          <a:xfrm>
            <a:off x="300854" y="1562275"/>
            <a:ext cx="3012116" cy="3756787"/>
          </a:xfrm>
          <a:prstGeom prst="rect">
            <a:avLst/>
          </a:prstGeom>
        </p:spPr>
      </p:pic>
      <p:sp>
        <p:nvSpPr>
          <p:cNvPr id="24" name="TextBox 23">
            <a:hlinkClick r:id="rId7"/>
            <a:extLst>
              <a:ext uri="{FF2B5EF4-FFF2-40B4-BE49-F238E27FC236}">
                <a16:creationId xmlns:a16="http://schemas.microsoft.com/office/drawing/2014/main" id="{427872BE-4EBB-BA49-A46A-FC3A5E900913}"/>
              </a:ext>
            </a:extLst>
          </p:cNvPr>
          <p:cNvSpPr txBox="1"/>
          <p:nvPr userDrawn="1"/>
        </p:nvSpPr>
        <p:spPr>
          <a:xfrm>
            <a:off x="787050" y="5497848"/>
            <a:ext cx="3589316" cy="424732"/>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Connect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LinkedIn </a:t>
            </a:r>
            <a:r>
              <a:rPr lang="en-GB" sz="1400" dirty="0">
                <a:solidFill>
                  <a:schemeClr val="tx2"/>
                </a:solidFill>
                <a:latin typeface="Arial" panose="020B0604020202020204" pitchFamily="34" charset="0"/>
                <a:ea typeface="Aileron" charset="0"/>
                <a:cs typeface="Arial" panose="020B0604020202020204" pitchFamily="34" charset="0"/>
                <a:hlinkClick r:id="rId7"/>
              </a:rPr>
              <a:t>@LUNG CONNECT</a:t>
            </a:r>
            <a:endParaRPr lang="en-GB" sz="1400" dirty="0">
              <a:solidFill>
                <a:schemeClr val="tx2"/>
              </a:solidFill>
              <a:latin typeface="Arial" panose="020B0604020202020204" pitchFamily="34" charset="0"/>
              <a:ea typeface="Aileron" charset="0"/>
              <a:cs typeface="Arial" panose="020B0604020202020204" pitchFamily="34" charset="0"/>
            </a:endParaRPr>
          </a:p>
        </p:txBody>
      </p:sp>
      <p:sp>
        <p:nvSpPr>
          <p:cNvPr id="25" name="TextBox 24">
            <a:extLst>
              <a:ext uri="{FF2B5EF4-FFF2-40B4-BE49-F238E27FC236}">
                <a16:creationId xmlns:a16="http://schemas.microsoft.com/office/drawing/2014/main" id="{EA444874-C0B0-C74D-BD78-708C15438149}"/>
              </a:ext>
            </a:extLst>
          </p:cNvPr>
          <p:cNvSpPr txBox="1"/>
          <p:nvPr userDrawn="1"/>
        </p:nvSpPr>
        <p:spPr>
          <a:xfrm>
            <a:off x="3912135" y="5497848"/>
            <a:ext cx="1862964" cy="431657"/>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Watch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YouTube </a:t>
            </a:r>
            <a:r>
              <a:rPr lang="en-GB" sz="1400" dirty="0">
                <a:solidFill>
                  <a:schemeClr val="tx2"/>
                </a:solidFill>
                <a:latin typeface="Arial" panose="020B0604020202020204" pitchFamily="34" charset="0"/>
                <a:ea typeface="Aileron" charset="0"/>
                <a:cs typeface="Arial" panose="020B0604020202020204" pitchFamily="34" charset="0"/>
                <a:hlinkClick r:id="rId8"/>
              </a:rPr>
              <a:t>@COR2ED</a:t>
            </a:r>
            <a:endParaRPr lang="en-GB" sz="1400" dirty="0">
              <a:solidFill>
                <a:schemeClr val="tx2"/>
              </a:solidFill>
              <a:latin typeface="Arial" panose="020B0604020202020204" pitchFamily="34" charset="0"/>
              <a:ea typeface="Aileron" charset="0"/>
              <a:cs typeface="Arial" panose="020B0604020202020204" pitchFamily="34" charset="0"/>
            </a:endParaRPr>
          </a:p>
        </p:txBody>
      </p:sp>
      <p:sp>
        <p:nvSpPr>
          <p:cNvPr id="26" name="Rounded Rectangle 25">
            <a:extLst>
              <a:ext uri="{FF2B5EF4-FFF2-40B4-BE49-F238E27FC236}">
                <a16:creationId xmlns:a16="http://schemas.microsoft.com/office/drawing/2014/main" id="{A99807B1-5B76-A64B-B52A-94C02C13D7AB}"/>
              </a:ext>
            </a:extLst>
          </p:cNvPr>
          <p:cNvSpPr/>
          <p:nvPr userDrawn="1"/>
        </p:nvSpPr>
        <p:spPr>
          <a:xfrm>
            <a:off x="416331" y="6033094"/>
            <a:ext cx="369911" cy="369769"/>
          </a:xfrm>
          <a:prstGeom prst="roundRect">
            <a:avLst>
              <a:gd name="adj" fmla="val 11151"/>
            </a:avLst>
          </a:prstGeom>
          <a:solidFill>
            <a:srgbClr val="C6573B"/>
          </a:solidFill>
          <a:ln>
            <a:solidFill>
              <a:srgbClr val="C657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FF8A156A-6630-CA4A-B512-E1F50F476DD1}"/>
              </a:ext>
            </a:extLst>
          </p:cNvPr>
          <p:cNvSpPr txBox="1"/>
          <p:nvPr userDrawn="1"/>
        </p:nvSpPr>
        <p:spPr>
          <a:xfrm>
            <a:off x="805458" y="6013567"/>
            <a:ext cx="1756693" cy="446276"/>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Visit us at</a:t>
            </a:r>
          </a:p>
          <a:p>
            <a:r>
              <a:rPr lang="en-US" sz="1400" dirty="0">
                <a:solidFill>
                  <a:schemeClr val="tx2"/>
                </a:solidFill>
                <a:latin typeface="Arial" panose="020B0604020202020204" pitchFamily="34" charset="0"/>
                <a:cs typeface="Arial" panose="020B0604020202020204" pitchFamily="34" charset="0"/>
                <a:hlinkClick r:id="rId9"/>
              </a:rPr>
              <a:t>https://cor2ed.com/</a:t>
            </a:r>
            <a:endParaRPr lang="en-GB" sz="1400" dirty="0">
              <a:solidFill>
                <a:schemeClr val="tx2"/>
              </a:solidFill>
              <a:latin typeface="Arial" panose="020B0604020202020204" pitchFamily="34" charset="0"/>
              <a:cs typeface="Arial" panose="020B0604020202020204" pitchFamily="34" charset="0"/>
            </a:endParaRPr>
          </a:p>
        </p:txBody>
      </p:sp>
      <p:sp>
        <p:nvSpPr>
          <p:cNvPr id="28" name="Rectangle 27">
            <a:hlinkClick r:id="rId9"/>
            <a:extLst>
              <a:ext uri="{FF2B5EF4-FFF2-40B4-BE49-F238E27FC236}">
                <a16:creationId xmlns:a16="http://schemas.microsoft.com/office/drawing/2014/main" id="{F02AE768-D7AB-A94B-80FA-A6650544CC9B}"/>
              </a:ext>
            </a:extLst>
          </p:cNvPr>
          <p:cNvSpPr/>
          <p:nvPr userDrawn="1"/>
        </p:nvSpPr>
        <p:spPr>
          <a:xfrm>
            <a:off x="391317" y="6016204"/>
            <a:ext cx="2170834"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29" name="Graphic 28" descr="World">
            <a:extLst>
              <a:ext uri="{FF2B5EF4-FFF2-40B4-BE49-F238E27FC236}">
                <a16:creationId xmlns:a16="http://schemas.microsoft.com/office/drawing/2014/main" id="{06F46356-6D1C-1A49-AFB9-876266891BA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47989" y="6070903"/>
            <a:ext cx="306593" cy="306593"/>
          </a:xfrm>
          <a:prstGeom prst="rect">
            <a:avLst/>
          </a:prstGeom>
        </p:spPr>
      </p:pic>
      <p:sp>
        <p:nvSpPr>
          <p:cNvPr id="30" name="TextBox 29">
            <a:extLst>
              <a:ext uri="{FF2B5EF4-FFF2-40B4-BE49-F238E27FC236}">
                <a16:creationId xmlns:a16="http://schemas.microsoft.com/office/drawing/2014/main" id="{65C03111-CAAB-3D43-A9E6-ADA046B67BBD}"/>
              </a:ext>
            </a:extLst>
          </p:cNvPr>
          <p:cNvSpPr txBox="1"/>
          <p:nvPr userDrawn="1"/>
        </p:nvSpPr>
        <p:spPr>
          <a:xfrm>
            <a:off x="3080281" y="6033094"/>
            <a:ext cx="2540998" cy="424732"/>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Follow us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X </a:t>
            </a:r>
            <a:r>
              <a:rPr lang="en-GB" sz="1400" u="sng" dirty="0">
                <a:solidFill>
                  <a:schemeClr val="accent1"/>
                </a:solidFill>
                <a:latin typeface="Arial" panose="020B0604020202020204" pitchFamily="34" charset="0"/>
                <a:ea typeface="Aileron" charset="0"/>
                <a:cs typeface="Arial" panose="020B0604020202020204" pitchFamily="34" charset="0"/>
                <a:hlinkClick r:id="rId11"/>
              </a:rPr>
              <a:t>@LungConnect</a:t>
            </a:r>
            <a:endParaRPr lang="en-GB" sz="1400" u="sng" dirty="0">
              <a:solidFill>
                <a:schemeClr val="accent1"/>
              </a:solidFill>
              <a:latin typeface="Arial" panose="020B0604020202020204" pitchFamily="34" charset="0"/>
              <a:ea typeface="Aileron" charset="0"/>
              <a:cs typeface="Arial" panose="020B0604020202020204" pitchFamily="34" charset="0"/>
            </a:endParaRPr>
          </a:p>
        </p:txBody>
      </p:sp>
      <p:sp>
        <p:nvSpPr>
          <p:cNvPr id="31" name="Rectangle 30">
            <a:hlinkClick r:id="rId12"/>
            <a:extLst>
              <a:ext uri="{FF2B5EF4-FFF2-40B4-BE49-F238E27FC236}">
                <a16:creationId xmlns:a16="http://schemas.microsoft.com/office/drawing/2014/main" id="{9A0346C0-EC87-3C4C-A17B-08C8B6C59587}"/>
              </a:ext>
            </a:extLst>
          </p:cNvPr>
          <p:cNvSpPr/>
          <p:nvPr userDrawn="1"/>
        </p:nvSpPr>
        <p:spPr>
          <a:xfrm>
            <a:off x="2534497" y="6019602"/>
            <a:ext cx="2773130"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33" name="Graphic 32" descr="Marker with solid fill">
            <a:extLst>
              <a:ext uri="{FF2B5EF4-FFF2-40B4-BE49-F238E27FC236}">
                <a16:creationId xmlns:a16="http://schemas.microsoft.com/office/drawing/2014/main" id="{53807611-342D-8C4A-A14C-80E0271B4401}"/>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389006" y="1949574"/>
            <a:ext cx="313184" cy="313184"/>
          </a:xfrm>
          <a:prstGeom prst="rect">
            <a:avLst/>
          </a:prstGeom>
        </p:spPr>
      </p:pic>
      <p:pic>
        <p:nvPicPr>
          <p:cNvPr id="34" name="Graphic 33" descr="Marker with solid fill">
            <a:extLst>
              <a:ext uri="{FF2B5EF4-FFF2-40B4-BE49-F238E27FC236}">
                <a16:creationId xmlns:a16="http://schemas.microsoft.com/office/drawing/2014/main" id="{6FBCB460-E274-5A4F-BEBD-A1EDEA7DDE7B}"/>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149789" y="2084249"/>
            <a:ext cx="313184" cy="313184"/>
          </a:xfrm>
          <a:prstGeom prst="rect">
            <a:avLst/>
          </a:prstGeom>
        </p:spPr>
      </p:pic>
      <p:pic>
        <p:nvPicPr>
          <p:cNvPr id="35" name="Graphic 34" descr="Marker with solid fill">
            <a:extLst>
              <a:ext uri="{FF2B5EF4-FFF2-40B4-BE49-F238E27FC236}">
                <a16:creationId xmlns:a16="http://schemas.microsoft.com/office/drawing/2014/main" id="{BE7BD657-C4E9-D14E-9C9B-7066503C4FA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787336" y="1753300"/>
            <a:ext cx="313184" cy="313184"/>
          </a:xfrm>
          <a:prstGeom prst="rect">
            <a:avLst/>
          </a:prstGeom>
        </p:spPr>
      </p:pic>
      <p:pic>
        <p:nvPicPr>
          <p:cNvPr id="36" name="Graphic 35" descr="Marker with solid fill">
            <a:extLst>
              <a:ext uri="{FF2B5EF4-FFF2-40B4-BE49-F238E27FC236}">
                <a16:creationId xmlns:a16="http://schemas.microsoft.com/office/drawing/2014/main" id="{BDEFE239-A452-7F45-96CC-738EA07C4E25}"/>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900460" y="1561745"/>
            <a:ext cx="313184" cy="313184"/>
          </a:xfrm>
          <a:prstGeom prst="rect">
            <a:avLst/>
          </a:prstGeom>
        </p:spPr>
      </p:pic>
      <p:pic>
        <p:nvPicPr>
          <p:cNvPr id="37" name="Graphic 36" descr="Marker with solid fill">
            <a:extLst>
              <a:ext uri="{FF2B5EF4-FFF2-40B4-BE49-F238E27FC236}">
                <a16:creationId xmlns:a16="http://schemas.microsoft.com/office/drawing/2014/main" id="{70D4C4DD-9DED-FD4E-9EC5-1439CD310DD2}"/>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665606" y="1405153"/>
            <a:ext cx="313184" cy="313184"/>
          </a:xfrm>
          <a:prstGeom prst="rect">
            <a:avLst/>
          </a:prstGeom>
        </p:spPr>
      </p:pic>
      <p:pic>
        <p:nvPicPr>
          <p:cNvPr id="38" name="Graphic 37" descr="Marker with solid fill">
            <a:extLst>
              <a:ext uri="{FF2B5EF4-FFF2-40B4-BE49-F238E27FC236}">
                <a16:creationId xmlns:a16="http://schemas.microsoft.com/office/drawing/2014/main" id="{C70E79C7-0DD0-0649-B7D7-16788D730856}"/>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688933" y="1753300"/>
            <a:ext cx="313184" cy="313184"/>
          </a:xfrm>
          <a:prstGeom prst="rect">
            <a:avLst/>
          </a:prstGeom>
        </p:spPr>
      </p:pic>
      <p:pic>
        <p:nvPicPr>
          <p:cNvPr id="42" name="Graphic 41" descr="Marker with solid fill">
            <a:extLst>
              <a:ext uri="{FF2B5EF4-FFF2-40B4-BE49-F238E27FC236}">
                <a16:creationId xmlns:a16="http://schemas.microsoft.com/office/drawing/2014/main" id="{5F338712-0256-3043-9E4D-B5213DEBD345}"/>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535322" y="1877944"/>
            <a:ext cx="313184" cy="313184"/>
          </a:xfrm>
          <a:prstGeom prst="rect">
            <a:avLst/>
          </a:prstGeom>
        </p:spPr>
      </p:pic>
      <p:pic>
        <p:nvPicPr>
          <p:cNvPr id="43" name="Graphic 42" descr="Marker with solid fill">
            <a:extLst>
              <a:ext uri="{FF2B5EF4-FFF2-40B4-BE49-F238E27FC236}">
                <a16:creationId xmlns:a16="http://schemas.microsoft.com/office/drawing/2014/main" id="{4C8C9780-47C8-6444-9F3C-9763F8B6A4BA}"/>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662927" y="1796720"/>
            <a:ext cx="313184" cy="313184"/>
          </a:xfrm>
          <a:prstGeom prst="rect">
            <a:avLst/>
          </a:prstGeom>
        </p:spPr>
      </p:pic>
      <p:pic>
        <p:nvPicPr>
          <p:cNvPr id="58" name="Graphic 57" descr="Marker with solid fill">
            <a:extLst>
              <a:ext uri="{FF2B5EF4-FFF2-40B4-BE49-F238E27FC236}">
                <a16:creationId xmlns:a16="http://schemas.microsoft.com/office/drawing/2014/main" id="{5A7CCE59-0164-7446-8E77-FB9851A146F1}"/>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010495" y="1154147"/>
            <a:ext cx="313184" cy="313184"/>
          </a:xfrm>
          <a:prstGeom prst="rect">
            <a:avLst/>
          </a:prstGeom>
        </p:spPr>
      </p:pic>
      <p:pic>
        <p:nvPicPr>
          <p:cNvPr id="59" name="Graphic 58" descr="Marker with solid fill">
            <a:extLst>
              <a:ext uri="{FF2B5EF4-FFF2-40B4-BE49-F238E27FC236}">
                <a16:creationId xmlns:a16="http://schemas.microsoft.com/office/drawing/2014/main" id="{CFF3714E-FE18-FC41-A7DE-211879EBE7BF}"/>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10275599" y="1962644"/>
            <a:ext cx="313184" cy="313184"/>
          </a:xfrm>
          <a:prstGeom prst="rect">
            <a:avLst/>
          </a:prstGeom>
        </p:spPr>
      </p:pic>
      <p:pic>
        <p:nvPicPr>
          <p:cNvPr id="60" name="Graphic 59" descr="Marker with solid fill">
            <a:extLst>
              <a:ext uri="{FF2B5EF4-FFF2-40B4-BE49-F238E27FC236}">
                <a16:creationId xmlns:a16="http://schemas.microsoft.com/office/drawing/2014/main" id="{EFAC734C-8D96-0F4A-ACC0-45B8EFDEE938}"/>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147911" y="1824071"/>
            <a:ext cx="313184" cy="313184"/>
          </a:xfrm>
          <a:prstGeom prst="rect">
            <a:avLst/>
          </a:prstGeom>
        </p:spPr>
      </p:pic>
      <p:pic>
        <p:nvPicPr>
          <p:cNvPr id="61" name="Graphic 60" descr="Marker with solid fill">
            <a:extLst>
              <a:ext uri="{FF2B5EF4-FFF2-40B4-BE49-F238E27FC236}">
                <a16:creationId xmlns:a16="http://schemas.microsoft.com/office/drawing/2014/main" id="{DCC46285-97AF-2C41-A4D0-0F4EBC8FFEE6}"/>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9723932" y="3054706"/>
            <a:ext cx="313184" cy="313184"/>
          </a:xfrm>
          <a:prstGeom prst="rect">
            <a:avLst/>
          </a:prstGeom>
        </p:spPr>
      </p:pic>
      <p:sp>
        <p:nvSpPr>
          <p:cNvPr id="64" name="TextBox 63">
            <a:extLst>
              <a:ext uri="{FF2B5EF4-FFF2-40B4-BE49-F238E27FC236}">
                <a16:creationId xmlns:a16="http://schemas.microsoft.com/office/drawing/2014/main" id="{5D6AD5DF-CDEC-4D4F-96AF-0D0CB3B81506}"/>
              </a:ext>
            </a:extLst>
          </p:cNvPr>
          <p:cNvSpPr txBox="1"/>
          <p:nvPr userDrawn="1"/>
        </p:nvSpPr>
        <p:spPr>
          <a:xfrm>
            <a:off x="6373697" y="5495567"/>
            <a:ext cx="1388522" cy="446276"/>
          </a:xfrm>
          <a:prstGeom prst="rect">
            <a:avLst/>
          </a:prstGeom>
          <a:noFill/>
        </p:spPr>
        <p:txBody>
          <a:bodyPr wrap="none" rtlCol="0">
            <a:spAutoFit/>
          </a:bodyPr>
          <a:lstStyle/>
          <a:p>
            <a:r>
              <a:rPr lang="en-GB" sz="1100" b="1" dirty="0">
                <a:solidFill>
                  <a:schemeClr val="tx2"/>
                </a:solidFill>
                <a:latin typeface="Arial" panose="020B0604020202020204" pitchFamily="34" charset="0"/>
                <a:ea typeface="Aileron" charset="0"/>
                <a:cs typeface="Arial" panose="020B0604020202020204" pitchFamily="34" charset="0"/>
              </a:rPr>
              <a:t>Email</a:t>
            </a:r>
          </a:p>
          <a:p>
            <a:r>
              <a:rPr lang="en-GB" sz="1200" dirty="0">
                <a:solidFill>
                  <a:schemeClr val="accent1"/>
                </a:solidFill>
                <a:latin typeface="Arial" panose="020B0604020202020204" pitchFamily="34" charset="0"/>
                <a:ea typeface="Aileron" charset="0"/>
                <a:cs typeface="Arial" panose="020B0604020202020204" pitchFamily="34" charset="0"/>
                <a:hlinkClick r:id="rId14"/>
              </a:rPr>
              <a:t>info@cor2ed</a:t>
            </a:r>
            <a:r>
              <a:rPr lang="en-GB" sz="1200" u="sng" dirty="0">
                <a:solidFill>
                  <a:schemeClr val="accent1"/>
                </a:solidFill>
                <a:latin typeface="Arial" panose="020B0604020202020204" pitchFamily="34" charset="0"/>
                <a:ea typeface="Aileron" charset="0"/>
                <a:cs typeface="Arial" panose="020B0604020202020204" pitchFamily="34" charset="0"/>
                <a:hlinkClick r:id="rId14"/>
              </a:rPr>
              <a:t>.com</a:t>
            </a:r>
            <a:endParaRPr lang="en-GB" sz="1200" u="sng" dirty="0">
              <a:solidFill>
                <a:schemeClr val="accent1"/>
              </a:solidFill>
              <a:latin typeface="Arial" panose="020B0604020202020204" pitchFamily="34" charset="0"/>
              <a:ea typeface="Aileron" charset="0"/>
              <a:cs typeface="Arial" panose="020B0604020202020204" pitchFamily="34" charset="0"/>
            </a:endParaRPr>
          </a:p>
        </p:txBody>
      </p:sp>
      <p:pic>
        <p:nvPicPr>
          <p:cNvPr id="66" name="Graphic 65">
            <a:extLst>
              <a:ext uri="{FF2B5EF4-FFF2-40B4-BE49-F238E27FC236}">
                <a16:creationId xmlns:a16="http://schemas.microsoft.com/office/drawing/2014/main" id="{9DA24A0E-A7B5-0F43-9CEB-3AB37F65AB39}"/>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6004142" y="5510213"/>
            <a:ext cx="371377" cy="371377"/>
          </a:xfrm>
          <a:prstGeom prst="rect">
            <a:avLst/>
          </a:prstGeom>
        </p:spPr>
      </p:pic>
      <p:pic>
        <p:nvPicPr>
          <p:cNvPr id="68" name="Graphic 67">
            <a:extLst>
              <a:ext uri="{FF2B5EF4-FFF2-40B4-BE49-F238E27FC236}">
                <a16:creationId xmlns:a16="http://schemas.microsoft.com/office/drawing/2014/main" id="{199899B4-83C2-3F41-8722-47C88C99BFC3}"/>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3563974" y="5510213"/>
            <a:ext cx="373380" cy="373380"/>
          </a:xfrm>
          <a:prstGeom prst="rect">
            <a:avLst/>
          </a:prstGeom>
        </p:spPr>
      </p:pic>
      <p:pic>
        <p:nvPicPr>
          <p:cNvPr id="69" name="Graphic 68">
            <a:extLst>
              <a:ext uri="{FF2B5EF4-FFF2-40B4-BE49-F238E27FC236}">
                <a16:creationId xmlns:a16="http://schemas.microsoft.com/office/drawing/2014/main" id="{21E4A76C-336D-8543-93D3-D9B76F4C2087}"/>
              </a:ext>
            </a:extLst>
          </p:cNvPr>
          <p:cNvPicPr>
            <a:picLocks noChangeAspect="1"/>
          </p:cNvPicPr>
          <p:nvPr userDrawn="1"/>
        </p:nvPicPr>
        <p:blipFill>
          <a:blip>
            <a:extLst>
              <a:ext uri="{96DAC541-7B7A-43D3-8B79-37D633B846F1}">
                <asvg:svgBlip xmlns:asvg="http://schemas.microsoft.com/office/drawing/2016/SVG/main" r:embed="rId17"/>
              </a:ext>
            </a:extLst>
          </a:blip>
          <a:stretch>
            <a:fillRect/>
          </a:stretch>
        </p:blipFill>
        <p:spPr>
          <a:xfrm>
            <a:off x="416331" y="5510213"/>
            <a:ext cx="373380" cy="373380"/>
          </a:xfrm>
          <a:prstGeom prst="rect">
            <a:avLst/>
          </a:prstGeom>
        </p:spPr>
      </p:pic>
      <p:pic>
        <p:nvPicPr>
          <p:cNvPr id="71" name="Graphic 70" descr="Marker with solid fill">
            <a:extLst>
              <a:ext uri="{FF2B5EF4-FFF2-40B4-BE49-F238E27FC236}">
                <a16:creationId xmlns:a16="http://schemas.microsoft.com/office/drawing/2014/main" id="{8B0E120F-318A-8F48-A635-416307D2FCC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9966693" y="2391159"/>
            <a:ext cx="313184" cy="313184"/>
          </a:xfrm>
          <a:prstGeom prst="rect">
            <a:avLst/>
          </a:prstGeom>
        </p:spPr>
      </p:pic>
      <p:pic>
        <p:nvPicPr>
          <p:cNvPr id="72" name="Graphic 71" descr="Marker with solid fill">
            <a:extLst>
              <a:ext uri="{FF2B5EF4-FFF2-40B4-BE49-F238E27FC236}">
                <a16:creationId xmlns:a16="http://schemas.microsoft.com/office/drawing/2014/main" id="{F77A31C7-37D0-4C4E-8D6D-8858270DD3E0}"/>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9960009" y="1792711"/>
            <a:ext cx="313184" cy="313184"/>
          </a:xfrm>
          <a:prstGeom prst="rect">
            <a:avLst/>
          </a:prstGeom>
        </p:spPr>
      </p:pic>
      <p:pic>
        <p:nvPicPr>
          <p:cNvPr id="73" name="Graphic 72" descr="Marker with solid fill">
            <a:extLst>
              <a:ext uri="{FF2B5EF4-FFF2-40B4-BE49-F238E27FC236}">
                <a16:creationId xmlns:a16="http://schemas.microsoft.com/office/drawing/2014/main" id="{FA88A190-D239-A34C-9D1C-33E408F3997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10575004" y="1970736"/>
            <a:ext cx="313184" cy="313184"/>
          </a:xfrm>
          <a:prstGeom prst="rect">
            <a:avLst/>
          </a:prstGeom>
        </p:spPr>
      </p:pic>
      <p:pic>
        <p:nvPicPr>
          <p:cNvPr id="74" name="Graphic 73" descr="Marker with solid fill">
            <a:extLst>
              <a:ext uri="{FF2B5EF4-FFF2-40B4-BE49-F238E27FC236}">
                <a16:creationId xmlns:a16="http://schemas.microsoft.com/office/drawing/2014/main" id="{762A8524-C9D8-4044-B5CF-732D93973EB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676647" y="2164582"/>
            <a:ext cx="313184" cy="313184"/>
          </a:xfrm>
          <a:prstGeom prst="rect">
            <a:avLst/>
          </a:prstGeom>
        </p:spPr>
      </p:pic>
      <p:pic>
        <p:nvPicPr>
          <p:cNvPr id="75" name="Graphic 74" descr="Marker with solid fill">
            <a:extLst>
              <a:ext uri="{FF2B5EF4-FFF2-40B4-BE49-F238E27FC236}">
                <a16:creationId xmlns:a16="http://schemas.microsoft.com/office/drawing/2014/main" id="{47185421-2870-3548-A12E-0BDC8DA4BC7D}"/>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961794" y="1306180"/>
            <a:ext cx="313184" cy="313184"/>
          </a:xfrm>
          <a:prstGeom prst="rect">
            <a:avLst/>
          </a:prstGeom>
        </p:spPr>
      </p:pic>
      <p:pic>
        <p:nvPicPr>
          <p:cNvPr id="76" name="Graphic 75" descr="Marker with solid fill">
            <a:extLst>
              <a:ext uri="{FF2B5EF4-FFF2-40B4-BE49-F238E27FC236}">
                <a16:creationId xmlns:a16="http://schemas.microsoft.com/office/drawing/2014/main" id="{313D09C2-EF20-2145-B8BE-FB08ACB1F36F}"/>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498622" y="1897545"/>
            <a:ext cx="313184" cy="313184"/>
          </a:xfrm>
          <a:prstGeom prst="rect">
            <a:avLst/>
          </a:prstGeom>
        </p:spPr>
      </p:pic>
      <p:pic>
        <p:nvPicPr>
          <p:cNvPr id="77" name="Graphic 76" descr="Marker with solid fill">
            <a:extLst>
              <a:ext uri="{FF2B5EF4-FFF2-40B4-BE49-F238E27FC236}">
                <a16:creationId xmlns:a16="http://schemas.microsoft.com/office/drawing/2014/main" id="{F0A2E466-2A1B-144F-AE56-4946394E7FFB}"/>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5484975" y="3540815"/>
            <a:ext cx="313184" cy="313184"/>
          </a:xfrm>
          <a:prstGeom prst="rect">
            <a:avLst/>
          </a:prstGeom>
        </p:spPr>
      </p:pic>
      <p:pic>
        <p:nvPicPr>
          <p:cNvPr id="78" name="Graphic 77" descr="Marker with solid fill">
            <a:extLst>
              <a:ext uri="{FF2B5EF4-FFF2-40B4-BE49-F238E27FC236}">
                <a16:creationId xmlns:a16="http://schemas.microsoft.com/office/drawing/2014/main" id="{CCA7587C-5F96-3B41-A33E-7EE2DD0033A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5289497" y="3912462"/>
            <a:ext cx="313184" cy="313184"/>
          </a:xfrm>
          <a:prstGeom prst="rect">
            <a:avLst/>
          </a:prstGeom>
        </p:spPr>
      </p:pic>
      <p:pic>
        <p:nvPicPr>
          <p:cNvPr id="79" name="Graphic 78" descr="Marker with solid fill">
            <a:extLst>
              <a:ext uri="{FF2B5EF4-FFF2-40B4-BE49-F238E27FC236}">
                <a16:creationId xmlns:a16="http://schemas.microsoft.com/office/drawing/2014/main" id="{48E62363-E642-804D-9BEF-D71E76830B3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982000" y="4300880"/>
            <a:ext cx="313184" cy="313184"/>
          </a:xfrm>
          <a:prstGeom prst="rect">
            <a:avLst/>
          </a:prstGeom>
        </p:spPr>
      </p:pic>
      <p:pic>
        <p:nvPicPr>
          <p:cNvPr id="80" name="Graphic 79" descr="Marker with solid fill">
            <a:extLst>
              <a:ext uri="{FF2B5EF4-FFF2-40B4-BE49-F238E27FC236}">
                <a16:creationId xmlns:a16="http://schemas.microsoft.com/office/drawing/2014/main" id="{3006D2C4-8855-514E-AD29-8CFB220EE882}"/>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545030" y="3200363"/>
            <a:ext cx="313184" cy="313184"/>
          </a:xfrm>
          <a:prstGeom prst="rect">
            <a:avLst/>
          </a:prstGeom>
        </p:spPr>
      </p:pic>
      <p:pic>
        <p:nvPicPr>
          <p:cNvPr id="81" name="Graphic 80" descr="Marker with solid fill">
            <a:extLst>
              <a:ext uri="{FF2B5EF4-FFF2-40B4-BE49-F238E27FC236}">
                <a16:creationId xmlns:a16="http://schemas.microsoft.com/office/drawing/2014/main" id="{D75F734C-D443-4B46-93DA-AF0CF31FBF3A}"/>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687274" y="2439712"/>
            <a:ext cx="313184" cy="313184"/>
          </a:xfrm>
          <a:prstGeom prst="rect">
            <a:avLst/>
          </a:prstGeom>
        </p:spPr>
      </p:pic>
      <p:pic>
        <p:nvPicPr>
          <p:cNvPr id="82" name="Graphic 81" descr="Marker with solid fill">
            <a:extLst>
              <a:ext uri="{FF2B5EF4-FFF2-40B4-BE49-F238E27FC236}">
                <a16:creationId xmlns:a16="http://schemas.microsoft.com/office/drawing/2014/main" id="{C7AE84ED-8422-DC4E-B175-CC5C8F704B8F}"/>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319722" y="2262274"/>
            <a:ext cx="313184" cy="313184"/>
          </a:xfrm>
          <a:prstGeom prst="rect">
            <a:avLst/>
          </a:prstGeom>
        </p:spPr>
      </p:pic>
      <p:pic>
        <p:nvPicPr>
          <p:cNvPr id="83" name="Graphic 82" descr="Marker with solid fill">
            <a:extLst>
              <a:ext uri="{FF2B5EF4-FFF2-40B4-BE49-F238E27FC236}">
                <a16:creationId xmlns:a16="http://schemas.microsoft.com/office/drawing/2014/main" id="{2532B885-263B-9047-A78D-9A81683C9B7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458162" y="1573864"/>
            <a:ext cx="313184" cy="313184"/>
          </a:xfrm>
          <a:prstGeom prst="rect">
            <a:avLst/>
          </a:prstGeom>
        </p:spPr>
      </p:pic>
      <p:pic>
        <p:nvPicPr>
          <p:cNvPr id="84" name="Graphic 83" descr="Marker with solid fill">
            <a:extLst>
              <a:ext uri="{FF2B5EF4-FFF2-40B4-BE49-F238E27FC236}">
                <a16:creationId xmlns:a16="http://schemas.microsoft.com/office/drawing/2014/main" id="{34D460A1-4807-2542-A643-4A069172EFB1}"/>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328690" y="1598140"/>
            <a:ext cx="313184" cy="313184"/>
          </a:xfrm>
          <a:prstGeom prst="rect">
            <a:avLst/>
          </a:prstGeom>
        </p:spPr>
      </p:pic>
      <p:pic>
        <p:nvPicPr>
          <p:cNvPr id="85" name="Graphic 84" descr="Marker with solid fill">
            <a:extLst>
              <a:ext uri="{FF2B5EF4-FFF2-40B4-BE49-F238E27FC236}">
                <a16:creationId xmlns:a16="http://schemas.microsoft.com/office/drawing/2014/main" id="{A74ED9DC-6688-634F-A250-243C66A93ED4}"/>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385334" y="1679060"/>
            <a:ext cx="313184" cy="313184"/>
          </a:xfrm>
          <a:prstGeom prst="rect">
            <a:avLst/>
          </a:prstGeom>
        </p:spPr>
      </p:pic>
      <p:pic>
        <p:nvPicPr>
          <p:cNvPr id="86" name="Graphic 85" descr="Marker with solid fill">
            <a:extLst>
              <a:ext uri="{FF2B5EF4-FFF2-40B4-BE49-F238E27FC236}">
                <a16:creationId xmlns:a16="http://schemas.microsoft.com/office/drawing/2014/main" id="{AEE635D7-DEC7-0148-A210-028FEA359B33}"/>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875536" y="1670968"/>
            <a:ext cx="313184" cy="313184"/>
          </a:xfrm>
          <a:prstGeom prst="rect">
            <a:avLst/>
          </a:prstGeom>
        </p:spPr>
      </p:pic>
      <p:pic>
        <p:nvPicPr>
          <p:cNvPr id="87" name="Graphic 86" descr="Marker with solid fill">
            <a:extLst>
              <a:ext uri="{FF2B5EF4-FFF2-40B4-BE49-F238E27FC236}">
                <a16:creationId xmlns:a16="http://schemas.microsoft.com/office/drawing/2014/main" id="{7554E447-FE87-C54B-8B21-57EF933B125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094021" y="1565772"/>
            <a:ext cx="313184" cy="313184"/>
          </a:xfrm>
          <a:prstGeom prst="rect">
            <a:avLst/>
          </a:prstGeom>
        </p:spPr>
      </p:pic>
      <p:pic>
        <p:nvPicPr>
          <p:cNvPr id="88" name="Graphic 87" descr="Marker with solid fill">
            <a:extLst>
              <a:ext uri="{FF2B5EF4-FFF2-40B4-BE49-F238E27FC236}">
                <a16:creationId xmlns:a16="http://schemas.microsoft.com/office/drawing/2014/main" id="{443C4B3F-A327-814A-838B-1304A4D2BD7E}"/>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7215401" y="1598140"/>
            <a:ext cx="313184" cy="313184"/>
          </a:xfrm>
          <a:prstGeom prst="rect">
            <a:avLst/>
          </a:prstGeom>
        </p:spPr>
      </p:pic>
      <p:pic>
        <p:nvPicPr>
          <p:cNvPr id="89" name="Graphic 88" descr="Marker with solid fill">
            <a:extLst>
              <a:ext uri="{FF2B5EF4-FFF2-40B4-BE49-F238E27FC236}">
                <a16:creationId xmlns:a16="http://schemas.microsoft.com/office/drawing/2014/main" id="{0DC73A53-C4DE-4445-B167-0D121CD52721}"/>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481562" y="1987144"/>
            <a:ext cx="313184" cy="313184"/>
          </a:xfrm>
          <a:prstGeom prst="rect">
            <a:avLst/>
          </a:prstGeom>
        </p:spPr>
      </p:pic>
      <p:pic>
        <p:nvPicPr>
          <p:cNvPr id="90" name="Graphic 89" descr="Marker with solid fill">
            <a:extLst>
              <a:ext uri="{FF2B5EF4-FFF2-40B4-BE49-F238E27FC236}">
                <a16:creationId xmlns:a16="http://schemas.microsoft.com/office/drawing/2014/main" id="{AF39396C-6A5A-FA42-986E-C13F19F631DA}"/>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376366" y="1946684"/>
            <a:ext cx="313184" cy="313184"/>
          </a:xfrm>
          <a:prstGeom prst="rect">
            <a:avLst/>
          </a:prstGeom>
        </p:spPr>
      </p:pic>
      <p:pic>
        <p:nvPicPr>
          <p:cNvPr id="91" name="Graphic 90" descr="Marker with solid fill">
            <a:extLst>
              <a:ext uri="{FF2B5EF4-FFF2-40B4-BE49-F238E27FC236}">
                <a16:creationId xmlns:a16="http://schemas.microsoft.com/office/drawing/2014/main" id="{ADA742A8-F8A3-C34A-B42B-1DC158290AFD}"/>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085053" y="1623003"/>
            <a:ext cx="313184" cy="313184"/>
          </a:xfrm>
          <a:prstGeom prst="rect">
            <a:avLst/>
          </a:prstGeom>
        </p:spPr>
      </p:pic>
      <p:pic>
        <p:nvPicPr>
          <p:cNvPr id="92" name="Graphic 91" descr="Marker with solid fill">
            <a:extLst>
              <a:ext uri="{FF2B5EF4-FFF2-40B4-BE49-F238E27FC236}">
                <a16:creationId xmlns:a16="http://schemas.microsoft.com/office/drawing/2014/main" id="{461D264F-BF20-1F41-8FCE-E4D7FA9A13E3}"/>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182157" y="1720107"/>
            <a:ext cx="313184" cy="313184"/>
          </a:xfrm>
          <a:prstGeom prst="rect">
            <a:avLst/>
          </a:prstGeom>
        </p:spPr>
      </p:pic>
      <p:pic>
        <p:nvPicPr>
          <p:cNvPr id="93" name="Graphic 92" descr="Marker with solid fill">
            <a:extLst>
              <a:ext uri="{FF2B5EF4-FFF2-40B4-BE49-F238E27FC236}">
                <a16:creationId xmlns:a16="http://schemas.microsoft.com/office/drawing/2014/main" id="{01505620-15B1-1A4D-A195-EB87809CBA7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4165973" y="1792935"/>
            <a:ext cx="313184" cy="313184"/>
          </a:xfrm>
          <a:prstGeom prst="rect">
            <a:avLst/>
          </a:prstGeom>
        </p:spPr>
      </p:pic>
      <p:pic>
        <p:nvPicPr>
          <p:cNvPr id="94" name="Graphic 93" descr="Marker with solid fill">
            <a:extLst>
              <a:ext uri="{FF2B5EF4-FFF2-40B4-BE49-F238E27FC236}">
                <a16:creationId xmlns:a16="http://schemas.microsoft.com/office/drawing/2014/main" id="{BD6E3A08-1566-B845-979E-76E658A5C7DD}"/>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712820" y="1703922"/>
            <a:ext cx="313184" cy="313184"/>
          </a:xfrm>
          <a:prstGeom prst="rect">
            <a:avLst/>
          </a:prstGeom>
        </p:spPr>
      </p:pic>
      <p:pic>
        <p:nvPicPr>
          <p:cNvPr id="95" name="Graphic 94" descr="Marker with solid fill">
            <a:extLst>
              <a:ext uri="{FF2B5EF4-FFF2-40B4-BE49-F238E27FC236}">
                <a16:creationId xmlns:a16="http://schemas.microsoft.com/office/drawing/2014/main" id="{A2C3FACD-9BE7-DD4C-8D35-EB2BEAD9FBD5}"/>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777555" y="1970961"/>
            <a:ext cx="313184" cy="313184"/>
          </a:xfrm>
          <a:prstGeom prst="rect">
            <a:avLst/>
          </a:prstGeom>
        </p:spPr>
      </p:pic>
      <p:pic>
        <p:nvPicPr>
          <p:cNvPr id="96" name="Graphic 95" descr="Marker with solid fill">
            <a:extLst>
              <a:ext uri="{FF2B5EF4-FFF2-40B4-BE49-F238E27FC236}">
                <a16:creationId xmlns:a16="http://schemas.microsoft.com/office/drawing/2014/main" id="{46E87B89-E78F-A14C-99F2-0421570F16BC}"/>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842291" y="2084249"/>
            <a:ext cx="313184" cy="313184"/>
          </a:xfrm>
          <a:prstGeom prst="rect">
            <a:avLst/>
          </a:prstGeom>
        </p:spPr>
      </p:pic>
      <p:pic>
        <p:nvPicPr>
          <p:cNvPr id="97" name="Graphic 96" descr="Marker with solid fill">
            <a:extLst>
              <a:ext uri="{FF2B5EF4-FFF2-40B4-BE49-F238E27FC236}">
                <a16:creationId xmlns:a16="http://schemas.microsoft.com/office/drawing/2014/main" id="{21971F66-27DB-C94C-A121-37F50845B811}"/>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389137" y="2148985"/>
            <a:ext cx="313184" cy="313184"/>
          </a:xfrm>
          <a:prstGeom prst="rect">
            <a:avLst/>
          </a:prstGeom>
        </p:spPr>
      </p:pic>
      <p:pic>
        <p:nvPicPr>
          <p:cNvPr id="98" name="Graphic 97" descr="Marker with solid fill">
            <a:extLst>
              <a:ext uri="{FF2B5EF4-FFF2-40B4-BE49-F238E27FC236}">
                <a16:creationId xmlns:a16="http://schemas.microsoft.com/office/drawing/2014/main" id="{F9EF303E-5F8A-5841-B5FB-7215092D719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3324401" y="1987144"/>
            <a:ext cx="313184" cy="313184"/>
          </a:xfrm>
          <a:prstGeom prst="rect">
            <a:avLst/>
          </a:prstGeom>
        </p:spPr>
      </p:pic>
      <p:sp>
        <p:nvSpPr>
          <p:cNvPr id="103" name="Rectangle 102">
            <a:hlinkClick r:id="rId8"/>
            <a:extLst>
              <a:ext uri="{FF2B5EF4-FFF2-40B4-BE49-F238E27FC236}">
                <a16:creationId xmlns:a16="http://schemas.microsoft.com/office/drawing/2014/main" id="{F9B80F2A-9AF6-7C46-83DC-D13BDFBA94F0}"/>
              </a:ext>
            </a:extLst>
          </p:cNvPr>
          <p:cNvSpPr/>
          <p:nvPr userDrawn="1"/>
        </p:nvSpPr>
        <p:spPr>
          <a:xfrm>
            <a:off x="3503712" y="5480236"/>
            <a:ext cx="2271388"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6" name="Graphic 5">
            <a:extLst>
              <a:ext uri="{FF2B5EF4-FFF2-40B4-BE49-F238E27FC236}">
                <a16:creationId xmlns:a16="http://schemas.microsoft.com/office/drawing/2014/main" id="{1F9C2E3B-7222-6BD2-E6E7-A68ADEA61192}"/>
              </a:ext>
            </a:extLst>
          </p:cNvPr>
          <p:cNvPicPr>
            <a:picLocks noChangeAspect="1"/>
          </p:cNvPicPr>
          <p:nvPr userDrawn="1"/>
        </p:nvPicPr>
        <p:blipFill>
          <a:blip>
            <a:extLst>
              <a:ext uri="{96DAC541-7B7A-43D3-8B79-37D633B846F1}">
                <asvg:svgBlip xmlns:asvg="http://schemas.microsoft.com/office/drawing/2016/SVG/main" r:embed="rId18"/>
              </a:ext>
            </a:extLst>
          </a:blip>
          <a:stretch>
            <a:fillRect/>
          </a:stretch>
        </p:blipFill>
        <p:spPr>
          <a:xfrm>
            <a:off x="263352" y="4533391"/>
            <a:ext cx="2080353" cy="983841"/>
          </a:xfrm>
          <a:prstGeom prst="rect">
            <a:avLst/>
          </a:prstGeom>
        </p:spPr>
      </p:pic>
      <p:sp>
        <p:nvSpPr>
          <p:cNvPr id="5" name="TextBox 4">
            <a:extLst>
              <a:ext uri="{FF2B5EF4-FFF2-40B4-BE49-F238E27FC236}">
                <a16:creationId xmlns:a16="http://schemas.microsoft.com/office/drawing/2014/main" id="{D2FB7ECA-3BDF-01A1-0E34-DD3CA569A695}"/>
              </a:ext>
            </a:extLst>
          </p:cNvPr>
          <p:cNvSpPr txBox="1"/>
          <p:nvPr userDrawn="1"/>
        </p:nvSpPr>
        <p:spPr>
          <a:xfrm>
            <a:off x="312097" y="4275367"/>
            <a:ext cx="2351584" cy="307777"/>
          </a:xfrm>
          <a:prstGeom prst="rect">
            <a:avLst/>
          </a:prstGeom>
          <a:noFill/>
        </p:spPr>
        <p:txBody>
          <a:bodyPr wrap="square" rtlCol="0">
            <a:spAutoFit/>
          </a:bodyPr>
          <a:lstStyle/>
          <a:p>
            <a:r>
              <a:rPr lang="en-GB" sz="1400" b="0" i="0" dirty="0">
                <a:solidFill>
                  <a:schemeClr val="tx2"/>
                </a:solidFill>
                <a:latin typeface="Arial" panose="020B0604020202020204" pitchFamily="34" charset="0"/>
                <a:ea typeface="Aileron" charset="0"/>
                <a:cs typeface="Arial" panose="020B0604020202020204" pitchFamily="34" charset="0"/>
              </a:rPr>
              <a:t>For more information visit</a:t>
            </a:r>
          </a:p>
        </p:txBody>
      </p:sp>
      <p:pic>
        <p:nvPicPr>
          <p:cNvPr id="2" name="Graphic 1">
            <a:extLst>
              <a:ext uri="{FF2B5EF4-FFF2-40B4-BE49-F238E27FC236}">
                <a16:creationId xmlns:a16="http://schemas.microsoft.com/office/drawing/2014/main" id="{2ECFD1E5-B92D-5A01-1B1B-2611E28C9D56}"/>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2713819" y="6063063"/>
            <a:ext cx="373380" cy="373380"/>
          </a:xfrm>
          <a:prstGeom prst="rect">
            <a:avLst/>
          </a:prstGeom>
        </p:spPr>
      </p:pic>
      <p:pic>
        <p:nvPicPr>
          <p:cNvPr id="4" name="Picture 3">
            <a:extLst>
              <a:ext uri="{FF2B5EF4-FFF2-40B4-BE49-F238E27FC236}">
                <a16:creationId xmlns:a16="http://schemas.microsoft.com/office/drawing/2014/main" id="{4262928E-C87C-2D99-7736-C56BD69C0CFA}"/>
              </a:ext>
            </a:extLst>
          </p:cNvPr>
          <p:cNvPicPr>
            <a:picLocks noChangeAspect="1"/>
          </p:cNvPicPr>
          <p:nvPr userDrawn="1"/>
        </p:nvPicPr>
        <p:blipFill>
          <a:blip r:embed="rId20"/>
          <a:srcRect/>
          <a:stretch/>
        </p:blipFill>
        <p:spPr>
          <a:xfrm>
            <a:off x="2772534" y="6116000"/>
            <a:ext cx="255950" cy="261496"/>
          </a:xfrm>
          <a:prstGeom prst="rect">
            <a:avLst/>
          </a:prstGeom>
          <a:noFill/>
        </p:spPr>
      </p:pic>
    </p:spTree>
  </p:cSld>
  <p:clrMapOvr>
    <a:masterClrMapping/>
  </p:clrMapOvr>
  <p:transition>
    <p:fade/>
  </p:transition>
  <p:extLst>
    <p:ext uri="{DCECCB84-F9BA-43D5-87BE-67443E8EF086}">
      <p15:sldGuideLst xmlns:p15="http://schemas.microsoft.com/office/powerpoint/2012/main">
        <p15:guide id="1" pos="274" userDrawn="1">
          <p15:clr>
            <a:srgbClr val="FBAE40"/>
          </p15:clr>
        </p15:guide>
        <p15:guide id="2" orient="horz" pos="548" userDrawn="1">
          <p15:clr>
            <a:srgbClr val="FBAE40"/>
          </p15:clr>
        </p15:guide>
        <p15:guide id="3" pos="1471"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620184" y="1425600"/>
            <a:ext cx="10963200" cy="4525200"/>
          </a:xfrm>
        </p:spPr>
        <p:txBody>
          <a:bodyPr>
            <a:noAutofit/>
          </a:bodyPr>
          <a:lstStyle>
            <a:lvl1pPr>
              <a:buClr>
                <a:schemeClr val="accent1"/>
              </a:buCl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itle 4"/>
          <p:cNvSpPr>
            <a:spLocks noGrp="1"/>
          </p:cNvSpPr>
          <p:nvPr>
            <p:ph type="title"/>
          </p:nvPr>
        </p:nvSpPr>
        <p:spPr/>
        <p:txBody>
          <a:bodyPr anchor="t"/>
          <a:lstStyle>
            <a:lvl1pPr>
              <a:lnSpc>
                <a:spcPct val="100000"/>
              </a:lnSpc>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7" name="Content Placeholder 5">
            <a:extLst>
              <a:ext uri="{FF2B5EF4-FFF2-40B4-BE49-F238E27FC236}">
                <a16:creationId xmlns:a16="http://schemas.microsoft.com/office/drawing/2014/main" id="{A9B8AF02-8DFA-0F48-AD52-63D63C30E8AB}"/>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4" name="Espace réservé du numéro de diapositive 6">
            <a:extLst>
              <a:ext uri="{FF2B5EF4-FFF2-40B4-BE49-F238E27FC236}">
                <a16:creationId xmlns:a16="http://schemas.microsoft.com/office/drawing/2014/main" id="{6A2118EB-86F9-A779-8DB8-0BAF925EB601}"/>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371778731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1"/>
        <p:cNvGrpSpPr/>
        <p:nvPr/>
      </p:nvGrpSpPr>
      <p:grpSpPr>
        <a:xfrm>
          <a:off x="0" y="0"/>
          <a:ext cx="0" cy="0"/>
          <a:chOff x="0" y="0"/>
          <a:chExt cx="0" cy="0"/>
        </a:xfrm>
      </p:grpSpPr>
      <p:sp>
        <p:nvSpPr>
          <p:cNvPr id="22" name="Google Shape;22;p97"/>
          <p:cNvSpPr txBox="1">
            <a:spLocks noGrp="1"/>
          </p:cNvSpPr>
          <p:nvPr>
            <p:ph type="title"/>
          </p:nvPr>
        </p:nvSpPr>
        <p:spPr>
          <a:xfrm>
            <a:off x="609600" y="112564"/>
            <a:ext cx="109728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262626"/>
              </a:buClr>
              <a:buSzPts val="3200"/>
              <a:buFont typeface="Arial Narrow"/>
              <a:buNone/>
              <a:defRPr>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97"/>
          <p:cNvSpPr txBox="1">
            <a:spLocks noGrp="1"/>
          </p:cNvSpPr>
          <p:nvPr>
            <p:ph type="body" idx="1"/>
          </p:nvPr>
        </p:nvSpPr>
        <p:spPr>
          <a:xfrm>
            <a:off x="609600" y="1364343"/>
            <a:ext cx="10972800" cy="4761821"/>
          </a:xfrm>
          <a:prstGeom prst="rect">
            <a:avLst/>
          </a:prstGeom>
          <a:noFill/>
          <a:ln>
            <a:noFill/>
          </a:ln>
        </p:spPr>
        <p:txBody>
          <a:bodyPr spcFirstLastPara="1" wrap="square" lIns="91425" tIns="45700" rIns="91425" bIns="45700" anchor="t" anchorCtr="0">
            <a:normAutofit/>
          </a:bodyPr>
          <a:lstStyle>
            <a:lvl1pPr marL="457200" lvl="0" indent="-406400" algn="l">
              <a:spcBef>
                <a:spcPts val="1600"/>
              </a:spcBef>
              <a:spcAft>
                <a:spcPts val="0"/>
              </a:spcAft>
              <a:buSzPts val="2800"/>
              <a:buChar char="•"/>
              <a:defRPr>
                <a:solidFill>
                  <a:srgbClr val="3F3F3F"/>
                </a:solidFill>
              </a:defRPr>
            </a:lvl1pPr>
            <a:lvl2pPr marL="914400" lvl="1" indent="-381000" algn="l">
              <a:spcBef>
                <a:spcPts val="800"/>
              </a:spcBef>
              <a:spcAft>
                <a:spcPts val="0"/>
              </a:spcAft>
              <a:buSzPts val="2400"/>
              <a:buChar char="–"/>
              <a:defRPr>
                <a:solidFill>
                  <a:srgbClr val="3F3F3F"/>
                </a:solidFill>
              </a:defRPr>
            </a:lvl2pPr>
            <a:lvl3pPr marL="1371600" lvl="2" indent="-381000" algn="l">
              <a:spcBef>
                <a:spcPts val="800"/>
              </a:spcBef>
              <a:spcAft>
                <a:spcPts val="0"/>
              </a:spcAft>
              <a:buSzPts val="2400"/>
              <a:buChar char="•"/>
              <a:defRPr>
                <a:solidFill>
                  <a:srgbClr val="3F3F3F"/>
                </a:solidFill>
              </a:defRPr>
            </a:lvl3pPr>
            <a:lvl4pPr marL="1828800" lvl="3" indent="-355600" algn="l">
              <a:spcBef>
                <a:spcPts val="800"/>
              </a:spcBef>
              <a:spcAft>
                <a:spcPts val="0"/>
              </a:spcAft>
              <a:buSzPts val="2000"/>
              <a:buChar char="–"/>
              <a:defRPr>
                <a:solidFill>
                  <a:srgbClr val="3F3F3F"/>
                </a:solidFill>
              </a:defRPr>
            </a:lvl4pPr>
            <a:lvl5pPr marL="2286000" lvl="4" indent="-355600" algn="l">
              <a:spcBef>
                <a:spcPts val="800"/>
              </a:spcBef>
              <a:spcAft>
                <a:spcPts val="0"/>
              </a:spcAft>
              <a:buSzPts val="2000"/>
              <a:buChar char="»"/>
              <a:defRPr>
                <a:solidFill>
                  <a:srgbClr val="3F3F3F"/>
                </a:solidFill>
              </a:defRPr>
            </a:lvl5pPr>
            <a:lvl6pPr marL="2743200" lvl="5" indent="-342900" algn="l">
              <a:spcBef>
                <a:spcPts val="80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97"/>
          <p:cNvSpPr txBox="1">
            <a:spLocks noGrp="1"/>
          </p:cNvSpPr>
          <p:nvPr>
            <p:ph type="body" idx="2"/>
          </p:nvPr>
        </p:nvSpPr>
        <p:spPr>
          <a:xfrm>
            <a:off x="0" y="6516933"/>
            <a:ext cx="11006667" cy="218016"/>
          </a:xfrm>
          <a:prstGeom prst="rect">
            <a:avLst/>
          </a:prstGeom>
          <a:noFill/>
          <a:ln>
            <a:noFill/>
          </a:ln>
        </p:spPr>
        <p:txBody>
          <a:bodyPr spcFirstLastPara="1" wrap="square" lIns="91425" tIns="45700" rIns="91425" bIns="45700" anchor="t" anchorCtr="0">
            <a:noAutofit/>
          </a:bodyPr>
          <a:lstStyle>
            <a:lvl1pPr marL="457200" lvl="0" indent="-228600" algn="l">
              <a:spcBef>
                <a:spcPts val="0"/>
              </a:spcBef>
              <a:spcAft>
                <a:spcPts val="0"/>
              </a:spcAft>
              <a:buSzPts val="800"/>
              <a:buNone/>
              <a:defRPr sz="800">
                <a:solidFill>
                  <a:srgbClr val="A5A5A5"/>
                </a:solidFill>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3578370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LBU Content Only w reference">
    <p:spTree>
      <p:nvGrpSpPr>
        <p:cNvPr id="1" name=""/>
        <p:cNvGrpSpPr/>
        <p:nvPr/>
      </p:nvGrpSpPr>
      <p:grpSpPr>
        <a:xfrm>
          <a:off x="0" y="0"/>
          <a:ext cx="0" cy="0"/>
          <a:chOff x="0" y="0"/>
          <a:chExt cx="0" cy="0"/>
        </a:xfrm>
      </p:grpSpPr>
      <p:sp>
        <p:nvSpPr>
          <p:cNvPr id="6" name="Content Placeholder 4"/>
          <p:cNvSpPr>
            <a:spLocks noGrp="1"/>
          </p:cNvSpPr>
          <p:nvPr>
            <p:ph sz="quarter" idx="11" hasCustomPrompt="1"/>
          </p:nvPr>
        </p:nvSpPr>
        <p:spPr>
          <a:xfrm>
            <a:off x="719668" y="1274618"/>
            <a:ext cx="10752667" cy="5065222"/>
          </a:xfrm>
          <a:prstGeom prst="rect">
            <a:avLst/>
          </a:prstGeom>
        </p:spPr>
        <p:txBody>
          <a:bodyPr>
            <a:noAutofit/>
          </a:bodyPr>
          <a:lstStyle>
            <a:lvl1pPr>
              <a:spcBef>
                <a:spcPts val="1200"/>
              </a:spcBef>
              <a:spcAft>
                <a:spcPts val="1200"/>
              </a:spcAft>
              <a:defRPr sz="2400">
                <a:solidFill>
                  <a:schemeClr val="tx2"/>
                </a:solidFill>
              </a:defRPr>
            </a:lvl1pPr>
            <a:lvl2pPr marL="252000" indent="-252000">
              <a:buClr>
                <a:schemeClr val="accent2">
                  <a:lumMod val="75000"/>
                </a:schemeClr>
              </a:buClr>
              <a:defRPr>
                <a:solidFill>
                  <a:schemeClr val="tx2"/>
                </a:solidFill>
              </a:defRPr>
            </a:lvl2pPr>
            <a:lvl3pPr marL="504000" indent="-252000">
              <a:buClr>
                <a:schemeClr val="accent2">
                  <a:lumMod val="75000"/>
                </a:schemeClr>
              </a:buClr>
              <a:defRPr>
                <a:solidFill>
                  <a:schemeClr val="tx2"/>
                </a:solidFill>
              </a:defRPr>
            </a:lvl3pPr>
            <a:lvl4pPr marL="756000" indent="-252000">
              <a:buClr>
                <a:schemeClr val="accent2">
                  <a:lumMod val="75000"/>
                </a:schemeClr>
              </a:buClr>
              <a:defRPr>
                <a:solidFill>
                  <a:schemeClr val="tx2"/>
                </a:solidFill>
              </a:defRPr>
            </a:lvl4pPr>
            <a:lvl5pPr marL="1008000" indent="-252000">
              <a:buClr>
                <a:schemeClr val="accent2">
                  <a:lumMod val="75000"/>
                </a:schemeClr>
              </a:buClr>
              <a:defRPr>
                <a:solidFill>
                  <a:schemeClr val="tx2"/>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9FB8D4E6-6FDC-D5BE-03FA-75E8AF2F8F59}"/>
              </a:ext>
            </a:extLst>
          </p:cNvPr>
          <p:cNvSpPr>
            <a:spLocks noGrp="1"/>
          </p:cNvSpPr>
          <p:nvPr>
            <p:ph type="title"/>
          </p:nvPr>
        </p:nvSpPr>
        <p:spPr>
          <a:xfrm>
            <a:off x="719668" y="132515"/>
            <a:ext cx="10752667" cy="828675"/>
          </a:xfrm>
          <a:prstGeom prst="rect">
            <a:avLst/>
          </a:prstGeom>
        </p:spPr>
        <p:txBody>
          <a:bodyPr lIns="0" tIns="0" rIns="0" bIns="0" anchor="ctr" anchorCtr="0">
            <a:noAutofit/>
          </a:bodyPr>
          <a:lstStyle>
            <a:lvl1pPr>
              <a:lnSpc>
                <a:spcPct val="90000"/>
              </a:lnSpc>
              <a:defRPr sz="3200" b="1" i="0">
                <a:solidFill>
                  <a:schemeClr val="tx2"/>
                </a:solidFill>
                <a:latin typeface="+mj-lt"/>
              </a:defRPr>
            </a:lvl1pPr>
          </a:lstStyle>
          <a:p>
            <a:r>
              <a:rPr lang="en-US" dirty="0"/>
              <a:t>Click to edit Master title style</a:t>
            </a:r>
          </a:p>
        </p:txBody>
      </p:sp>
      <p:sp>
        <p:nvSpPr>
          <p:cNvPr id="7" name="Text Placeholder 3">
            <a:extLst>
              <a:ext uri="{FF2B5EF4-FFF2-40B4-BE49-F238E27FC236}">
                <a16:creationId xmlns:a16="http://schemas.microsoft.com/office/drawing/2014/main" id="{24D656BB-1846-7305-4AFA-D50796305215}"/>
              </a:ext>
            </a:extLst>
          </p:cNvPr>
          <p:cNvSpPr>
            <a:spLocks noGrp="1"/>
          </p:cNvSpPr>
          <p:nvPr>
            <p:ph type="body" sz="quarter" idx="14" hasCustomPrompt="1"/>
          </p:nvPr>
        </p:nvSpPr>
        <p:spPr>
          <a:xfrm>
            <a:off x="0" y="6416494"/>
            <a:ext cx="12191999" cy="265176"/>
          </a:xfrm>
          <a:noFill/>
        </p:spPr>
        <p:txBody>
          <a:bodyPr wrap="square" lIns="180000" tIns="36000" rIns="180000" bIns="72000" anchor="b" anchorCtr="0">
            <a:noAutofit/>
          </a:bodyPr>
          <a:lstStyle>
            <a:lvl1pPr>
              <a:lnSpc>
                <a:spcPct val="100000"/>
              </a:lnSpc>
              <a:spcAft>
                <a:spcPts val="0"/>
              </a:spcAft>
              <a:defRPr sz="1000" b="0" i="0">
                <a:solidFill>
                  <a:schemeClr val="tx1">
                    <a:lumMod val="75000"/>
                  </a:schemeClr>
                </a:solidFill>
              </a:defRPr>
            </a:lvl1pPr>
          </a:lstStyle>
          <a:p>
            <a:pPr lvl="0"/>
            <a:r>
              <a:rPr lang="en-US" dirty="0"/>
              <a:t>Reference</a:t>
            </a:r>
          </a:p>
        </p:txBody>
      </p:sp>
    </p:spTree>
    <p:extLst>
      <p:ext uri="{BB962C8B-B14F-4D97-AF65-F5344CB8AC3E}">
        <p14:creationId xmlns:p14="http://schemas.microsoft.com/office/powerpoint/2010/main" val="179877159"/>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1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Cliquez pour modifier le style du titre</a:t>
            </a:r>
          </a:p>
        </p:txBody>
      </p:sp>
      <p:sp>
        <p:nvSpPr>
          <p:cNvPr id="3" name="Espace réservé du contenu 2"/>
          <p:cNvSpPr>
            <a:spLocks noGrp="1"/>
          </p:cNvSpPr>
          <p:nvPr>
            <p:ph idx="1"/>
          </p:nvPr>
        </p:nvSpPr>
        <p:spPr/>
        <p:txBody>
          <a:bodyPr/>
          <a:lstStyle>
            <a:lvl2pPr>
              <a:buFontTx/>
              <a:buBlip>
                <a:blip r:embed="rId2"/>
              </a:buBlip>
              <a:defRPr/>
            </a:lvl2pPr>
            <a:lvl3pPr>
              <a:buFontTx/>
              <a:buBlip>
                <a:blip r:embed="rId3"/>
              </a:buBlip>
              <a:defRPr/>
            </a:lvl3pPr>
          </a:lstStyle>
          <a:p>
            <a:pPr lvl="0"/>
            <a:r>
              <a:rPr lang="fr-FR" dirty="0"/>
              <a:t>Cliquez pour modifier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39217512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fr-FR"/>
              <a:t>Modifiez le style du titre</a:t>
            </a:r>
            <a:endParaRPr/>
          </a:p>
        </p:txBody>
      </p:sp>
      <p:sp>
        <p:nvSpPr>
          <p:cNvPr id="9" name="Content Placeholder 8"/>
          <p:cNvSpPr>
            <a:spLocks noGrp="1"/>
          </p:cNvSpPr>
          <p:nvPr>
            <p:ph sz="quarter" idx="13"/>
          </p:nvPr>
        </p:nvSpPr>
        <p:spPr>
          <a:xfrm>
            <a:off x="812800" y="1803402"/>
            <a:ext cx="5181600" cy="4358165"/>
          </a:xfrm>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11" name="Content Placeholder 10"/>
          <p:cNvSpPr>
            <a:spLocks noGrp="1"/>
          </p:cNvSpPr>
          <p:nvPr>
            <p:ph sz="quarter" idx="14"/>
          </p:nvPr>
        </p:nvSpPr>
        <p:spPr>
          <a:xfrm>
            <a:off x="6459868" y="1803399"/>
            <a:ext cx="5181600" cy="4358167"/>
          </a:xfrm>
        </p:spPr>
        <p:txBody>
          <a:bodyPr/>
          <a:lstStyle/>
          <a:p>
            <a:pPr lvl="0" eaLnBrk="1" latinLnBrk="0" hangingPunct="1"/>
            <a:r>
              <a:rPr lang="fr-FR"/>
              <a:t>Modifiez les styles du texte du masque</a:t>
            </a:r>
          </a:p>
          <a:p>
            <a:pPr lvl="1" eaLnBrk="1" latinLnBrk="0" hangingPunct="1"/>
            <a:r>
              <a:rPr lang="fr-FR"/>
              <a:t>Deuxième niveau</a:t>
            </a:r>
          </a:p>
          <a:p>
            <a:pPr lvl="2" eaLnBrk="1" latinLnBrk="0" hangingPunct="1"/>
            <a:r>
              <a:rPr lang="fr-FR"/>
              <a:t>Troisième niveau</a:t>
            </a:r>
          </a:p>
          <a:p>
            <a:pPr lvl="3" eaLnBrk="1" latinLnBrk="0" hangingPunct="1"/>
            <a:r>
              <a:rPr lang="fr-FR"/>
              <a:t>Quatrième niveau</a:t>
            </a:r>
          </a:p>
          <a:p>
            <a:pPr lvl="4" eaLnBrk="1" latinLnBrk="0" hangingPunct="1"/>
            <a:r>
              <a:rPr lang="fr-FR"/>
              <a:t>Cinquième niveau</a:t>
            </a:r>
            <a:endParaRPr/>
          </a:p>
        </p:txBody>
      </p:sp>
      <p:sp>
        <p:nvSpPr>
          <p:cNvPr id="8" name="Date Placeholder 7"/>
          <p:cNvSpPr>
            <a:spLocks noGrp="1"/>
          </p:cNvSpPr>
          <p:nvPr>
            <p:ph type="dt" sz="half" idx="15"/>
          </p:nvPr>
        </p:nvSpPr>
        <p:spPr>
          <a:xfrm>
            <a:off x="8128000" y="6248400"/>
            <a:ext cx="3556000" cy="365125"/>
          </a:xfrm>
          <a:prstGeom prst="rect">
            <a:avLst/>
          </a:prstGeom>
        </p:spPr>
        <p:txBody>
          <a:bodyPr rtlCol="0"/>
          <a:lstStyle/>
          <a:p>
            <a:endParaRPr kumimoji="0" lang="fr-FR" dirty="0"/>
          </a:p>
        </p:txBody>
      </p:sp>
      <p:sp>
        <p:nvSpPr>
          <p:cNvPr id="10" name="Slide Number Placeholder 9"/>
          <p:cNvSpPr>
            <a:spLocks noGrp="1"/>
          </p:cNvSpPr>
          <p:nvPr>
            <p:ph type="sldNum" sz="quarter" idx="16"/>
          </p:nvPr>
        </p:nvSpPr>
        <p:spPr>
          <a:xfrm>
            <a:off x="0" y="1498010"/>
            <a:ext cx="711200" cy="244476"/>
          </a:xfrm>
          <a:prstGeom prst="rect">
            <a:avLst/>
          </a:prstGeom>
        </p:spPr>
        <p:txBody>
          <a:bodyPr rtlCol="0"/>
          <a:lstStyle/>
          <a:p>
            <a:pPr algn="ctr"/>
            <a:fld id="{8F82E0A0-C266-4798-8C8F-B9F91E9DA37E}" type="slidenum">
              <a:rPr kumimoji="0" lang="fr-FR" sz="1867" b="1">
                <a:solidFill>
                  <a:srgbClr val="FFFFFF"/>
                </a:solidFill>
              </a:rPr>
              <a:pPr algn="ctr"/>
              <a:t>‹#›</a:t>
            </a:fld>
            <a:endParaRPr kumimoji="0" lang="fr-FR" dirty="0"/>
          </a:p>
        </p:txBody>
      </p:sp>
      <p:sp>
        <p:nvSpPr>
          <p:cNvPr id="12" name="Footer Placeholder 11"/>
          <p:cNvSpPr>
            <a:spLocks noGrp="1"/>
          </p:cNvSpPr>
          <p:nvPr>
            <p:ph type="ftr" sz="quarter" idx="17"/>
          </p:nvPr>
        </p:nvSpPr>
        <p:spPr/>
        <p:txBody>
          <a:bodyPr rtlCol="0"/>
          <a:lstStyle/>
          <a:p>
            <a:endParaRPr kumimoji="0" lang="fr-FR" dirty="0"/>
          </a:p>
        </p:txBody>
      </p:sp>
    </p:spTree>
    <p:extLst>
      <p:ext uri="{BB962C8B-B14F-4D97-AF65-F5344CB8AC3E}">
        <p14:creationId xmlns:p14="http://schemas.microsoft.com/office/powerpoint/2010/main" val="3482575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619201" y="259200"/>
            <a:ext cx="10963199" cy="864000"/>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6" name="Text Placeholder 4"/>
          <p:cNvSpPr>
            <a:spLocks noGrp="1"/>
          </p:cNvSpPr>
          <p:nvPr>
            <p:ph type="body" idx="1"/>
          </p:nvPr>
        </p:nvSpPr>
        <p:spPr>
          <a:xfrm>
            <a:off x="619200" y="1425600"/>
            <a:ext cx="10963200" cy="4525200"/>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Image 4">
            <a:extLst>
              <a:ext uri="{FF2B5EF4-FFF2-40B4-BE49-F238E27FC236}">
                <a16:creationId xmlns:a16="http://schemas.microsoft.com/office/drawing/2014/main" id="{E7F9D50C-DEBF-80BB-D1FB-76D628920997}"/>
              </a:ext>
            </a:extLst>
          </p:cNvPr>
          <p:cNvPicPr>
            <a:picLocks noChangeAspect="1" noChangeArrowheads="1"/>
          </p:cNvPicPr>
          <p:nvPr userDrawn="1"/>
        </p:nvPicPr>
        <p:blipFill>
          <a:blip r:embed="rId21">
            <a:alphaModFix amt="36000"/>
            <a:extLst>
              <a:ext uri="{28A0092B-C50C-407E-A947-70E740481C1C}">
                <a14:useLocalDpi xmlns:a14="http://schemas.microsoft.com/office/drawing/2010/main"/>
              </a:ext>
            </a:extLst>
          </a:blip>
          <a:srcRect/>
          <a:stretch>
            <a:fillRect/>
          </a:stretch>
        </p:blipFill>
        <p:spPr bwMode="auto">
          <a:xfrm rot="9573297">
            <a:off x="10198888" y="1234248"/>
            <a:ext cx="6445249" cy="7770813"/>
          </a:xfrm>
          <a:prstGeom prst="rect">
            <a:avLst/>
          </a:prstGeom>
          <a:noFill/>
          <a:ln>
            <a:noFill/>
          </a:ln>
          <a:extLst>
            <a:ext uri="{909E8E84-426E-40dd-AFC4-6F175D3DCCD1}">
              <a14:hiddenFill xmlns:a14="http://schemas.microsoft.com/office/drawing/2010/main" xmlns="">
                <a:solidFill>
                  <a:srgbClr val="FFFFFF">
                    <a:alpha val="36078"/>
                  </a:srgbClr>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Espace réservé du numéro de diapositive 6">
            <a:extLst>
              <a:ext uri="{FF2B5EF4-FFF2-40B4-BE49-F238E27FC236}">
                <a16:creationId xmlns:a16="http://schemas.microsoft.com/office/drawing/2014/main" id="{AB007972-AA7D-E25E-CCAA-A6ABE5AB38FA}"/>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1" r:id="rId3"/>
    <p:sldLayoutId id="2147483662" r:id="rId4"/>
    <p:sldLayoutId id="2147483661" r:id="rId5"/>
    <p:sldLayoutId id="2147483658" r:id="rId6"/>
    <p:sldLayoutId id="2147483652" r:id="rId7"/>
    <p:sldLayoutId id="2147483680" r:id="rId8"/>
    <p:sldLayoutId id="2147483657" r:id="rId9"/>
    <p:sldLayoutId id="2147483654" r:id="rId10"/>
    <p:sldLayoutId id="2147483655" r:id="rId11"/>
    <p:sldLayoutId id="2147483675" r:id="rId12"/>
    <p:sldLayoutId id="2147483676" r:id="rId13"/>
    <p:sldLayoutId id="2147483656" r:id="rId14"/>
    <p:sldLayoutId id="2147483678" r:id="rId15"/>
    <p:sldLayoutId id="2147483746" r:id="rId16"/>
    <p:sldLayoutId id="2147483747" r:id="rId17"/>
    <p:sldLayoutId id="2147483748" r:id="rId18"/>
    <p:sldLayoutId id="2147483749" r:id="rId19"/>
  </p:sldLayoutIdLst>
  <p:hf hdr="0" ftr="0" dt="0"/>
  <p:txStyles>
    <p:titleStyle>
      <a:lvl1pPr algn="l" defTabSz="457200" rtl="0" eaLnBrk="1" latinLnBrk="0" hangingPunct="1">
        <a:spcBef>
          <a:spcPct val="0"/>
        </a:spcBef>
        <a:buNone/>
        <a:defRPr sz="2800" b="1" i="0" kern="1200" cap="all" spc="0" baseline="0">
          <a:solidFill>
            <a:srgbClr val="5D8298"/>
          </a:solidFill>
          <a:latin typeface="Arial" panose="020B0604020202020204" pitchFamily="34" charset="0"/>
          <a:ea typeface="Arial" panose="020B0604020202020204" pitchFamily="34" charset="0"/>
          <a:cs typeface="Arial" panose="020B0604020202020204" pitchFamily="34" charset="0"/>
        </a:defRPr>
      </a:lvl1pPr>
    </p:titleStyle>
    <p:body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23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17.jp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21.png"/><Relationship Id="rId1" Type="http://schemas.openxmlformats.org/officeDocument/2006/relationships/slideLayout" Target="../slideLayouts/slideLayout8.xml"/><Relationship Id="rId4" Type="http://schemas.openxmlformats.org/officeDocument/2006/relationships/image" Target="../media/image16.gif"/></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hyperlink" Target="https://www.fda.gov/drugs/resources-information-approved-drugs/fda-approves-zidesamtinib-ros1-positive-non-small-cell-lung-cancer" TargetMode="External"/><Relationship Id="rId2" Type="http://schemas.openxmlformats.org/officeDocument/2006/relationships/hyperlink" Target="https://www.fda.gov/drugs/resources-information-approved-drugs/fda-approves-taletrectinib-ros1-positive-non-small-cell-lung-cancer" TargetMode="Externa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2.sv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36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a:extLst>
              <a:ext uri="{FF2B5EF4-FFF2-40B4-BE49-F238E27FC236}">
                <a16:creationId xmlns:a16="http://schemas.microsoft.com/office/drawing/2014/main" id="{7C5E5119-78F1-C844-9FAF-C1C26D6F8475}"/>
              </a:ext>
            </a:extLst>
          </p:cNvPr>
          <p:cNvSpPr>
            <a:spLocks noGrp="1" noChangeArrowheads="1"/>
          </p:cNvSpPr>
          <p:nvPr>
            <p:ph type="title"/>
          </p:nvPr>
        </p:nvSpPr>
        <p:spPr/>
        <p:txBody>
          <a:bodyPr>
            <a:normAutofit/>
          </a:bodyPr>
          <a:lstStyle/>
          <a:p>
            <a:br>
              <a:rPr lang="en-GB" sz="3200" cap="none" noProof="0" dirty="0"/>
            </a:br>
            <a:r>
              <a:rPr lang="en-GB" sz="3600" cap="none" noProof="0" dirty="0"/>
              <a:t>LUNG CONNECT</a:t>
            </a:r>
            <a:br>
              <a:rPr lang="en-GB" sz="3600" cap="none" noProof="0" dirty="0"/>
            </a:br>
            <a:br>
              <a:rPr lang="en-GB" sz="3600" cap="none" noProof="0" dirty="0"/>
            </a:br>
            <a:r>
              <a:rPr lang="en-GB" sz="3600" i="1" noProof="0" dirty="0"/>
              <a:t>ROS1</a:t>
            </a:r>
            <a:r>
              <a:rPr lang="en-GB" sz="3600" noProof="0" dirty="0"/>
              <a:t>+ NSCLC: from </a:t>
            </a:r>
            <a:br>
              <a:rPr lang="en-GB" sz="3600" noProof="0" dirty="0"/>
            </a:br>
            <a:r>
              <a:rPr lang="en-GB" sz="3600" noProof="0" dirty="0"/>
              <a:t>Identification to Next-Generation Therapy</a:t>
            </a:r>
            <a:br>
              <a:rPr lang="en-GB" sz="2800" noProof="0" dirty="0"/>
            </a:br>
            <a:br>
              <a:rPr lang="en-GB" sz="2800" noProof="0" dirty="0"/>
            </a:br>
            <a:r>
              <a:rPr lang="en-GB" sz="3200" cap="none" noProof="0" dirty="0"/>
              <a:t>Dr Maurice Pérol, MD</a:t>
            </a:r>
            <a:br>
              <a:rPr lang="en-GB" sz="2400" cap="none" noProof="0" dirty="0"/>
            </a:br>
            <a:r>
              <a:rPr lang="en-GB" sz="2400" cap="none" noProof="0" dirty="0"/>
              <a:t>Léon Bérard Cancer Center, Lyon, France</a:t>
            </a:r>
            <a:br>
              <a:rPr lang="en-GB" sz="2400" cap="none" noProof="0" dirty="0"/>
            </a:br>
            <a:br>
              <a:rPr lang="en-GB" sz="1300" cap="none" noProof="0" dirty="0"/>
            </a:br>
            <a:br>
              <a:rPr lang="en-GB" sz="2400" cap="none" noProof="0" dirty="0"/>
            </a:br>
            <a:r>
              <a:rPr lang="en-GB" sz="2400" cap="none" noProof="0" dirty="0"/>
              <a:t>SEPTEMBER 2026</a:t>
            </a:r>
            <a:endParaRPr lang="en-GB" sz="2800" cap="none" noProof="0" dirty="0"/>
          </a:p>
        </p:txBody>
      </p:sp>
      <p:sp>
        <p:nvSpPr>
          <p:cNvPr id="3" name="Slide Number Placeholder 2">
            <a:extLst>
              <a:ext uri="{FF2B5EF4-FFF2-40B4-BE49-F238E27FC236}">
                <a16:creationId xmlns:a16="http://schemas.microsoft.com/office/drawing/2014/main" id="{696AAFAF-4367-3A49-98EF-A59048F6CE03}"/>
              </a:ext>
            </a:extLst>
          </p:cNvPr>
          <p:cNvSpPr>
            <a:spLocks noGrp="1"/>
          </p:cNvSpPr>
          <p:nvPr>
            <p:ph type="sldNum" sz="quarter" idx="4"/>
          </p:nvPr>
        </p:nvSpPr>
        <p:spPr/>
        <p:txBody>
          <a:bodyPr/>
          <a:lstStyle/>
          <a:p>
            <a:fld id="{FCE43C0F-8A7B-3A4B-9DB5-B3472E36E833}" type="slidenum">
              <a:rPr lang="en-GB" noProof="0" smtClean="0"/>
              <a:pPr/>
              <a:t>2</a:t>
            </a:fld>
            <a:endParaRPr lang="en-GB" noProof="0" dirty="0"/>
          </a:p>
        </p:txBody>
      </p:sp>
    </p:spTree>
    <p:extLst>
      <p:ext uri="{BB962C8B-B14F-4D97-AF65-F5344CB8AC3E}">
        <p14:creationId xmlns:p14="http://schemas.microsoft.com/office/powerpoint/2010/main" val="2966951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B2608-A210-69D0-7BB4-BC4C8C279C74}"/>
            </a:ext>
          </a:extLst>
        </p:cNvPr>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01D61194-AB40-3920-DFC4-D82B2BBBB6A2}"/>
              </a:ext>
            </a:extLst>
          </p:cNvPr>
          <p:cNvSpPr>
            <a:spLocks noGrp="1"/>
          </p:cNvSpPr>
          <p:nvPr>
            <p:ph sz="quarter" idx="12"/>
          </p:nvPr>
        </p:nvSpPr>
        <p:spPr>
          <a:xfrm>
            <a:off x="679002" y="2130610"/>
            <a:ext cx="9919641" cy="4654463"/>
          </a:xfrm>
        </p:spPr>
        <p:txBody>
          <a:bodyPr>
            <a:normAutofit lnSpcReduction="10000"/>
          </a:bodyPr>
          <a:lstStyle/>
          <a:p>
            <a:pPr marL="0" indent="0">
              <a:lnSpc>
                <a:spcPct val="120000"/>
              </a:lnSpc>
              <a:spcBef>
                <a:spcPts val="600"/>
              </a:spcBef>
              <a:buNone/>
            </a:pPr>
            <a:endParaRPr lang="en-GB" sz="1600" noProof="0" dirty="0">
              <a:latin typeface="Arial" panose="020B0604020202020204" pitchFamily="34" charset="0"/>
            </a:endParaRPr>
          </a:p>
          <a:p>
            <a:pPr marL="0" indent="0">
              <a:spcBef>
                <a:spcPts val="600"/>
              </a:spcBef>
              <a:buNone/>
            </a:pPr>
            <a:r>
              <a:rPr lang="en-GB" sz="1600" b="1" noProof="0" dirty="0">
                <a:solidFill>
                  <a:schemeClr val="accent1"/>
                </a:solidFill>
                <a:latin typeface="Arial" panose="020B0604020202020204" pitchFamily="34" charset="0"/>
              </a:rPr>
              <a:t>Acknowledgement and disclosures</a:t>
            </a:r>
          </a:p>
          <a:p>
            <a:pPr marL="0" indent="0">
              <a:spcBef>
                <a:spcPts val="600"/>
              </a:spcBef>
              <a:buNone/>
            </a:pPr>
            <a:r>
              <a:rPr lang="en-GB" sz="1600" noProof="0" dirty="0">
                <a:latin typeface="Arial" panose="020B0604020202020204" pitchFamily="34" charset="0"/>
              </a:rPr>
              <a:t>This activity has been sponsored by Eisai Pharma AG (“Eisai”). Eisai has had no input on the educational content of, or speakers involved in this content. </a:t>
            </a:r>
            <a:br>
              <a:rPr lang="en-GB" sz="1600" noProof="0" dirty="0">
                <a:latin typeface="Arial" panose="020B0604020202020204" pitchFamily="34" charset="0"/>
              </a:rPr>
            </a:br>
            <a:r>
              <a:rPr lang="en-GB" sz="1600" noProof="0" dirty="0">
                <a:latin typeface="Arial" panose="020B0604020202020204" pitchFamily="34" charset="0"/>
              </a:rPr>
              <a:t>The programme is independent; the content is not influenced by the supporter and is under the </a:t>
            </a:r>
            <a:br>
              <a:rPr lang="en-GB" sz="1600" noProof="0" dirty="0">
                <a:latin typeface="Arial" panose="020B0604020202020204" pitchFamily="34" charset="0"/>
              </a:rPr>
            </a:br>
            <a:r>
              <a:rPr lang="en-GB" sz="1600" noProof="0" dirty="0">
                <a:latin typeface="Arial" panose="020B0604020202020204" pitchFamily="34" charset="0"/>
              </a:rPr>
              <a:t>sole responsibility of the experts.</a:t>
            </a:r>
          </a:p>
          <a:p>
            <a:pPr marL="0" indent="0">
              <a:buNone/>
            </a:pPr>
            <a:r>
              <a:rPr lang="en-GB" sz="1600" b="1" noProof="0" dirty="0">
                <a:latin typeface="Arial" panose="020B0604020202020204" pitchFamily="34" charset="0"/>
              </a:rPr>
              <a:t>Please note:</a:t>
            </a:r>
            <a:r>
              <a:rPr lang="en-GB" sz="1600" noProof="0" dirty="0">
                <a:latin typeface="Arial" panose="020B0604020202020204" pitchFamily="34" charset="0"/>
              </a:rPr>
              <a:t> </a:t>
            </a:r>
          </a:p>
          <a:p>
            <a:pPr>
              <a:spcBef>
                <a:spcPts val="600"/>
              </a:spcBef>
            </a:pPr>
            <a:r>
              <a:rPr lang="en-GB" sz="1600" noProof="0" dirty="0">
                <a:latin typeface="Arial" panose="020B0604020202020204" pitchFamily="34" charset="0"/>
              </a:rPr>
              <a:t>This educational programme is intended for healthcare professionals only</a:t>
            </a:r>
          </a:p>
          <a:p>
            <a:pPr>
              <a:spcBef>
                <a:spcPts val="600"/>
              </a:spcBef>
            </a:pPr>
            <a:r>
              <a:rPr lang="en-GB" sz="1600" noProof="0" dirty="0">
                <a:latin typeface="Arial" panose="020B0604020202020204" pitchFamily="34" charset="0"/>
              </a:rPr>
              <a:t>The views </a:t>
            </a:r>
            <a:r>
              <a:rPr lang="en-GB" sz="1600" noProof="0" dirty="0"/>
              <a:t>expressed within this programme are the personal opinions of the experts. They do not necessarily represent the views of the experts’ academic institutions, organisations, or other group or individual.</a:t>
            </a:r>
            <a:endParaRPr lang="en-GB" sz="1600" noProof="0" dirty="0">
              <a:latin typeface="Arial" panose="020B0604020202020204" pitchFamily="34" charset="0"/>
            </a:endParaRPr>
          </a:p>
          <a:p>
            <a:pPr marL="0" indent="0">
              <a:buNone/>
            </a:pPr>
            <a:r>
              <a:rPr lang="en-GB" sz="1600" noProof="0" dirty="0">
                <a:latin typeface="Arial" panose="020B0604020202020204" pitchFamily="34" charset="0"/>
              </a:rPr>
              <a:t>Expert disclosures:</a:t>
            </a:r>
          </a:p>
          <a:p>
            <a:pPr>
              <a:spcBef>
                <a:spcPts val="600"/>
              </a:spcBef>
            </a:pPr>
            <a:r>
              <a:rPr lang="en-GB" sz="1600" b="1" noProof="0" dirty="0">
                <a:solidFill>
                  <a:schemeClr val="accent1"/>
                </a:solidFill>
              </a:rPr>
              <a:t>Dr Maurice Pérol</a:t>
            </a:r>
            <a:r>
              <a:rPr lang="en-GB" sz="1600" b="1" noProof="0" dirty="0">
                <a:solidFill>
                  <a:srgbClr val="C6573B"/>
                </a:solidFill>
                <a:latin typeface="Arial" panose="020B0604020202020204" pitchFamily="34" charset="0"/>
              </a:rPr>
              <a:t> </a:t>
            </a:r>
            <a:r>
              <a:rPr lang="en-GB" sz="1600" noProof="0" dirty="0">
                <a:latin typeface="Arial" panose="020B0604020202020204" pitchFamily="34" charset="0"/>
              </a:rPr>
              <a:t>has received financial support/sponsorship for research support, consultation, or speaker fees from the following companies: </a:t>
            </a:r>
            <a:r>
              <a:rPr lang="en-GB" sz="1600" noProof="0" dirty="0"/>
              <a:t>AbbVie, Amgen, AnHeart Therapeutics, ArriVent, AstraZeneca, Boehringer Ingelheim, Bristol Myers Squibb, Chugai, Daiichi Sankyo, Eisai, Eli Lilly, Genmab, GlaxoSmithKline, Gritstone, Illumina, Ipsen, Janssen, Merck Sharp &amp; Dohme, Novartis, Novocure, Nuvation Bio, PharmaMar, Pfizer, Roche, Sanofi, Taiho, and Takeda.</a:t>
            </a:r>
            <a:endParaRPr lang="en-GB" sz="1600" noProof="0" dirty="0">
              <a:latin typeface="Arial" panose="020B0604020202020204" pitchFamily="34" charset="0"/>
            </a:endParaRPr>
          </a:p>
        </p:txBody>
      </p:sp>
      <p:sp>
        <p:nvSpPr>
          <p:cNvPr id="4" name="Title 3">
            <a:extLst>
              <a:ext uri="{FF2B5EF4-FFF2-40B4-BE49-F238E27FC236}">
                <a16:creationId xmlns:a16="http://schemas.microsoft.com/office/drawing/2014/main" id="{39E57A7B-A52B-C3B2-7D14-DEA47833BCE4}"/>
              </a:ext>
            </a:extLst>
          </p:cNvPr>
          <p:cNvSpPr>
            <a:spLocks noGrp="1"/>
          </p:cNvSpPr>
          <p:nvPr>
            <p:ph type="title"/>
          </p:nvPr>
        </p:nvSpPr>
        <p:spPr/>
        <p:txBody>
          <a:bodyPr/>
          <a:lstStyle/>
          <a:p>
            <a:r>
              <a:rPr lang="en-GB" noProof="0" dirty="0">
                <a:latin typeface="Arial" panose="020B0604020202020204" pitchFamily="34" charset="0"/>
              </a:rPr>
              <a:t>Developed by LUNG COnnect</a:t>
            </a:r>
          </a:p>
        </p:txBody>
      </p:sp>
      <p:sp>
        <p:nvSpPr>
          <p:cNvPr id="3" name="Slide Number Placeholder 2">
            <a:extLst>
              <a:ext uri="{FF2B5EF4-FFF2-40B4-BE49-F238E27FC236}">
                <a16:creationId xmlns:a16="http://schemas.microsoft.com/office/drawing/2014/main" id="{280F9833-7C2C-72CA-C32C-E710742B123E}"/>
              </a:ext>
            </a:extLst>
          </p:cNvPr>
          <p:cNvSpPr>
            <a:spLocks noGrp="1"/>
          </p:cNvSpPr>
          <p:nvPr>
            <p:ph type="sldNum" sz="quarter" idx="4"/>
          </p:nvPr>
        </p:nvSpPr>
        <p:spPr>
          <a:xfrm>
            <a:off x="10800523" y="6428359"/>
            <a:ext cx="781877" cy="365125"/>
          </a:xfrm>
          <a:prstGeom prst="rect">
            <a:avLst/>
          </a:prstGeo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E43C0F-8A7B-3A4B-9DB5-B3472E36E833}" type="slidenum">
              <a:rPr kumimoji="0" lang="en-GB" sz="1100" b="0" i="0" u="none" strike="noStrike" kern="1200" cap="none" spc="0" normalizeH="0" baseline="0" noProof="0" smtClean="0">
                <a:ln>
                  <a:noFill/>
                </a:ln>
                <a:solidFill>
                  <a:srgbClr val="5D8298"/>
                </a:solidFill>
                <a:effectLst/>
                <a:uLnTx/>
                <a:uFillTx/>
                <a:latin typeface="Arial" panose="020B0604020202020204" pitchFamily="34" charset="0"/>
                <a:ea typeface="Verdana" panose="020B0604030504040204" pitchFamily="34" charset="0"/>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GB" sz="1100" b="0" i="0" u="none" strike="noStrike" kern="1200" cap="none" spc="0" normalizeH="0" baseline="0" noProof="0" dirty="0">
              <a:ln>
                <a:noFill/>
              </a:ln>
              <a:solidFill>
                <a:srgbClr val="5D8298"/>
              </a:solidFill>
              <a:effectLst/>
              <a:uLnTx/>
              <a:uFillTx/>
              <a:latin typeface="Arial" panose="020B0604020202020204" pitchFamily="34" charset="0"/>
              <a:ea typeface="Verdana" panose="020B0604030504040204" pitchFamily="34" charset="0"/>
              <a:cs typeface="Arial" panose="020B0604020202020204" pitchFamily="34" charset="0"/>
            </a:endParaRPr>
          </a:p>
        </p:txBody>
      </p:sp>
      <p:sp>
        <p:nvSpPr>
          <p:cNvPr id="7" name="TextBox 6">
            <a:extLst>
              <a:ext uri="{FF2B5EF4-FFF2-40B4-BE49-F238E27FC236}">
                <a16:creationId xmlns:a16="http://schemas.microsoft.com/office/drawing/2014/main" id="{4B493945-5316-FBC0-3852-16060E0EC0A9}"/>
              </a:ext>
            </a:extLst>
          </p:cNvPr>
          <p:cNvSpPr txBox="1"/>
          <p:nvPr/>
        </p:nvSpPr>
        <p:spPr>
          <a:xfrm>
            <a:off x="-10510" y="-1513490"/>
            <a:ext cx="184731"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505050"/>
              </a:solidFill>
              <a:effectLst/>
              <a:uLnTx/>
              <a:uFillTx/>
              <a:latin typeface="Aileron" charset="0"/>
              <a:ea typeface="Aileron" charset="0"/>
              <a:cs typeface="Aileron" charset="0"/>
            </a:endParaRPr>
          </a:p>
        </p:txBody>
      </p:sp>
      <p:pic>
        <p:nvPicPr>
          <p:cNvPr id="9" name="Graphic 8">
            <a:extLst>
              <a:ext uri="{FF2B5EF4-FFF2-40B4-BE49-F238E27FC236}">
                <a16:creationId xmlns:a16="http://schemas.microsoft.com/office/drawing/2014/main" id="{CD5613BD-3505-3D10-E729-6F20F72F1A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05411" y="995912"/>
            <a:ext cx="2399343" cy="1134699"/>
          </a:xfrm>
          <a:prstGeom prst="rect">
            <a:avLst/>
          </a:prstGeom>
        </p:spPr>
      </p:pic>
      <p:sp>
        <p:nvSpPr>
          <p:cNvPr id="6" name="TextBox 5">
            <a:extLst>
              <a:ext uri="{FF2B5EF4-FFF2-40B4-BE49-F238E27FC236}">
                <a16:creationId xmlns:a16="http://schemas.microsoft.com/office/drawing/2014/main" id="{D8CD8B20-A5EF-D52A-7652-380A8CA8F4FE}"/>
              </a:ext>
            </a:extLst>
          </p:cNvPr>
          <p:cNvSpPr txBox="1"/>
          <p:nvPr/>
        </p:nvSpPr>
        <p:spPr>
          <a:xfrm>
            <a:off x="564355" y="953819"/>
            <a:ext cx="6441057" cy="1323439"/>
          </a:xfrm>
          <a:prstGeom prst="rect">
            <a:avLst/>
          </a:prstGeom>
          <a:noFill/>
        </p:spPr>
        <p:txBody>
          <a:bodyPr wrap="square">
            <a:spAutoFit/>
          </a:bodyPr>
          <a:lstStyle/>
          <a:p>
            <a:pPr marL="0" marR="0" lvl="0" indent="0" algn="l" defTabSz="457200" rtl="0" eaLnBrk="1" fontAlgn="auto" latinLnBrk="0" hangingPunct="1">
              <a:lnSpc>
                <a:spcPct val="100000"/>
              </a:lnSpc>
              <a:spcBef>
                <a:spcPts val="600"/>
              </a:spcBef>
              <a:spcAft>
                <a:spcPts val="0"/>
              </a:spcAft>
              <a:buClrTx/>
              <a:buSzTx/>
              <a:buFontTx/>
              <a:buNone/>
              <a:tabLst/>
              <a:defRPr/>
            </a:pPr>
            <a:r>
              <a:rPr kumimoji="0" lang="en-GB" sz="1600" b="1" i="0" u="none" strike="noStrike" kern="1200" cap="none" spc="0" normalizeH="0" baseline="0" noProof="0" dirty="0">
                <a:ln>
                  <a:noFill/>
                </a:ln>
                <a:solidFill>
                  <a:srgbClr val="5D8298"/>
                </a:solidFill>
                <a:effectLst/>
                <a:uLnTx/>
                <a:uFillTx/>
                <a:latin typeface="Arial" panose="020B0604020202020204" pitchFamily="34" charset="0"/>
                <a:ea typeface="+mn-ea"/>
                <a:cs typeface="Arial" panose="020B0604020202020204" pitchFamily="34" charset="0"/>
              </a:rPr>
              <a:t>This programme is developed by LUNG CONNECT, an international group of experts in the field of thoracic oncology and brought to you alongside PRECISION ONCOLOGY CONNECT, an international group of experts in the field of Precision Oncology</a:t>
            </a:r>
          </a:p>
        </p:txBody>
      </p:sp>
      <p:pic>
        <p:nvPicPr>
          <p:cNvPr id="5" name="Picture 4">
            <a:extLst>
              <a:ext uri="{FF2B5EF4-FFF2-40B4-BE49-F238E27FC236}">
                <a16:creationId xmlns:a16="http://schemas.microsoft.com/office/drawing/2014/main" id="{79E67A0D-CE9E-4E29-342E-DE2718B0C193}"/>
              </a:ext>
            </a:extLst>
          </p:cNvPr>
          <p:cNvPicPr>
            <a:picLocks noChangeAspect="1"/>
          </p:cNvPicPr>
          <p:nvPr/>
        </p:nvPicPr>
        <p:blipFill>
          <a:blip r:embed="rId4"/>
          <a:stretch>
            <a:fillRect/>
          </a:stretch>
        </p:blipFill>
        <p:spPr>
          <a:xfrm>
            <a:off x="9624392" y="977912"/>
            <a:ext cx="2234026" cy="1152699"/>
          </a:xfrm>
          <a:prstGeom prst="rect">
            <a:avLst/>
          </a:prstGeom>
        </p:spPr>
      </p:pic>
    </p:spTree>
    <p:extLst>
      <p:ext uri="{BB962C8B-B14F-4D97-AF65-F5344CB8AC3E}">
        <p14:creationId xmlns:p14="http://schemas.microsoft.com/office/powerpoint/2010/main" val="2803224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D4C8589-AE10-B043-B094-A41EBAB38289}"/>
              </a:ext>
            </a:extLst>
          </p:cNvPr>
          <p:cNvSpPr>
            <a:spLocks noGrp="1"/>
          </p:cNvSpPr>
          <p:nvPr>
            <p:ph type="title"/>
          </p:nvPr>
        </p:nvSpPr>
        <p:spPr>
          <a:xfrm>
            <a:off x="619201" y="259200"/>
            <a:ext cx="10445351" cy="864000"/>
          </a:xfrm>
        </p:spPr>
        <p:txBody>
          <a:bodyPr>
            <a:normAutofit/>
          </a:bodyPr>
          <a:lstStyle/>
          <a:p>
            <a:r>
              <a:rPr lang="en-GB" noProof="0" dirty="0">
                <a:latin typeface="Arial" panose="020B0604020202020204" pitchFamily="34" charset="0"/>
                <a:cs typeface="Arial" panose="020B0604020202020204" pitchFamily="34" charset="0"/>
              </a:rPr>
              <a:t>educational objectives</a:t>
            </a:r>
            <a:br>
              <a:rPr lang="en-GB" noProof="0" dirty="0">
                <a:latin typeface="Arial" panose="020B0604020202020204" pitchFamily="34" charset="0"/>
                <a:cs typeface="Arial" panose="020B0604020202020204" pitchFamily="34" charset="0"/>
              </a:rPr>
            </a:br>
            <a:endParaRPr lang="en-GB" noProof="0" dirty="0">
              <a:solidFill>
                <a:schemeClr val="accent1"/>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6CF0543-0CBB-994C-9255-A0444884C1E2}"/>
              </a:ext>
            </a:extLst>
          </p:cNvPr>
          <p:cNvSpPr>
            <a:spLocks noGrp="1"/>
          </p:cNvSpPr>
          <p:nvPr>
            <p:ph type="sldNum" sz="quarter" idx="4"/>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E43C0F-8A7B-3A4B-9DB5-B3472E36E833}" type="slidenum">
              <a:rPr kumimoji="0" lang="en-GB" sz="1200" b="0" i="0" u="none" strike="noStrike" kern="1200" cap="none" spc="0" normalizeH="0" baseline="0" noProof="0" smtClean="0">
                <a:ln>
                  <a:noFill/>
                </a:ln>
                <a:solidFill>
                  <a:srgbClr val="5D8298"/>
                </a:solidFill>
                <a:effectLst/>
                <a:uLnTx/>
                <a:uFillTx/>
                <a:latin typeface="Arial" panose="020B0604020202020204" pitchFamily="34" charset="0"/>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srgbClr val="5D8298"/>
              </a:solidFill>
              <a:effectLst/>
              <a:uLnTx/>
              <a:uFillTx/>
              <a:latin typeface="Arial" panose="020B0604020202020204" pitchFamily="34" charset="0"/>
              <a:cs typeface="Arial" panose="020B0604020202020204" pitchFamily="34" charset="0"/>
            </a:endParaRPr>
          </a:p>
        </p:txBody>
      </p:sp>
      <p:sp>
        <p:nvSpPr>
          <p:cNvPr id="16" name="Afgeronde rechthoek 15">
            <a:extLst>
              <a:ext uri="{FF2B5EF4-FFF2-40B4-BE49-F238E27FC236}">
                <a16:creationId xmlns:a16="http://schemas.microsoft.com/office/drawing/2014/main" id="{5D6010CE-8C70-FC48-B48C-1AA1507B462D}"/>
              </a:ext>
            </a:extLst>
          </p:cNvPr>
          <p:cNvSpPr/>
          <p:nvPr/>
        </p:nvSpPr>
        <p:spPr>
          <a:xfrm>
            <a:off x="619201" y="1490787"/>
            <a:ext cx="9993863" cy="4392488"/>
          </a:xfrm>
          <a:prstGeom prst="roundRect">
            <a:avLst>
              <a:gd name="adj" fmla="val 12389"/>
            </a:avLst>
          </a:prstGeom>
          <a:ln>
            <a:solidFill>
              <a:schemeClr val="accent1"/>
            </a:solidFill>
          </a:ln>
        </p:spPr>
        <p:style>
          <a:lnRef idx="2">
            <a:schemeClr val="accent1"/>
          </a:lnRef>
          <a:fillRef idx="1">
            <a:schemeClr val="lt1"/>
          </a:fillRef>
          <a:effectRef idx="0">
            <a:schemeClr val="accent1"/>
          </a:effectRef>
          <a:fontRef idx="minor">
            <a:schemeClr val="dk1"/>
          </a:fontRef>
        </p:style>
        <p:txBody>
          <a:bodyPr spcFirstLastPara="0" vert="horz" wrap="square" lIns="368521" tIns="14669" rIns="339183" bIns="14669" numCol="1" spcCol="1270" anchor="ctr" anchorCtr="0">
            <a:noAutofit/>
          </a:bodyPr>
          <a:lstStyle/>
          <a:p>
            <a:pPr marL="342900" lvl="0" indent="-342900">
              <a:lnSpc>
                <a:spcPct val="107000"/>
              </a:lnSpc>
              <a:buFont typeface="+mj-lt"/>
              <a:buAutoNum type="arabicPeriod"/>
            </a:pPr>
            <a:r>
              <a:rPr lang="en-GB" sz="2000" b="1" noProof="0" dirty="0">
                <a:solidFill>
                  <a:srgbClr val="C6573B"/>
                </a:solidFill>
                <a:latin typeface="Arial" panose="020B0604020202020204" pitchFamily="34" charset="0"/>
                <a:cs typeface="Arial" panose="020B0604020202020204" pitchFamily="34" charset="0"/>
              </a:rPr>
              <a:t>Increase awareness of </a:t>
            </a:r>
            <a:r>
              <a:rPr lang="en-GB" sz="2000" b="1" i="1" noProof="0" dirty="0">
                <a:solidFill>
                  <a:srgbClr val="C6573B"/>
                </a:solidFill>
                <a:latin typeface="Arial" panose="020B0604020202020204" pitchFamily="34" charset="0"/>
                <a:cs typeface="Arial" panose="020B0604020202020204" pitchFamily="34" charset="0"/>
              </a:rPr>
              <a:t>ROS1</a:t>
            </a:r>
            <a:r>
              <a:rPr lang="en-GB" sz="2000" b="1" noProof="0" dirty="0">
                <a:solidFill>
                  <a:srgbClr val="C6573B"/>
                </a:solidFill>
                <a:latin typeface="Arial" panose="020B0604020202020204" pitchFamily="34" charset="0"/>
                <a:cs typeface="Arial" panose="020B0604020202020204" pitchFamily="34" charset="0"/>
              </a:rPr>
              <a:t> rearrangements in NSCLC </a:t>
            </a:r>
            <a:r>
              <a:rPr lang="en-GB" sz="2000" noProof="0" dirty="0">
                <a:solidFill>
                  <a:srgbClr val="5D8298"/>
                </a:solidFill>
                <a:latin typeface="Arial" panose="020B0604020202020204" pitchFamily="34" charset="0"/>
                <a:cs typeface="Arial" panose="020B0604020202020204" pitchFamily="34" charset="0"/>
              </a:rPr>
              <a:t>and the clinical importance of identifying this rare but actionable genomic alteration</a:t>
            </a:r>
          </a:p>
          <a:p>
            <a:pPr marL="342900" lvl="0" indent="-342900">
              <a:lnSpc>
                <a:spcPct val="107000"/>
              </a:lnSpc>
              <a:buFont typeface="+mj-lt"/>
              <a:buAutoNum type="arabicPeriod"/>
            </a:pPr>
            <a:endParaRPr lang="en-GB" sz="2000" noProof="0" dirty="0">
              <a:solidFill>
                <a:srgbClr val="5D8298"/>
              </a:solidFill>
              <a:latin typeface="Arial" panose="020B0604020202020204" pitchFamily="34" charset="0"/>
              <a:cs typeface="Arial" panose="020B0604020202020204" pitchFamily="34" charset="0"/>
            </a:endParaRPr>
          </a:p>
          <a:p>
            <a:pPr marL="342900" lvl="0" indent="-342900">
              <a:lnSpc>
                <a:spcPct val="107000"/>
              </a:lnSpc>
              <a:buFont typeface="+mj-lt"/>
              <a:buAutoNum type="arabicPeriod"/>
            </a:pPr>
            <a:r>
              <a:rPr lang="en-GB" sz="2000" b="1" noProof="0" dirty="0">
                <a:solidFill>
                  <a:srgbClr val="C6573B"/>
                </a:solidFill>
                <a:latin typeface="Arial" panose="020B0604020202020204" pitchFamily="34" charset="0"/>
                <a:cs typeface="Arial" panose="020B0604020202020204" pitchFamily="34" charset="0"/>
              </a:rPr>
              <a:t>Improve understanding of optimal biomarker testing strategies</a:t>
            </a:r>
            <a:r>
              <a:rPr lang="en-GB" sz="2000" noProof="0" dirty="0">
                <a:solidFill>
                  <a:srgbClr val="5D8298"/>
                </a:solidFill>
                <a:latin typeface="Arial" panose="020B0604020202020204" pitchFamily="34" charset="0"/>
                <a:cs typeface="Arial" panose="020B0604020202020204" pitchFamily="34" charset="0"/>
              </a:rPr>
              <a:t>, emphasising the need for comprehensive molecular profiling to ensure patients with </a:t>
            </a:r>
            <a:r>
              <a:rPr lang="en-GB" sz="2000" i="1" noProof="0" dirty="0">
                <a:solidFill>
                  <a:srgbClr val="5D8298"/>
                </a:solidFill>
                <a:latin typeface="Arial" panose="020B0604020202020204" pitchFamily="34" charset="0"/>
                <a:cs typeface="Arial" panose="020B0604020202020204" pitchFamily="34" charset="0"/>
              </a:rPr>
              <a:t>ROS1</a:t>
            </a:r>
            <a:r>
              <a:rPr lang="en-GB" sz="2000" noProof="0" dirty="0">
                <a:solidFill>
                  <a:srgbClr val="5D8298"/>
                </a:solidFill>
                <a:latin typeface="Arial" panose="020B0604020202020204" pitchFamily="34" charset="0"/>
                <a:cs typeface="Arial" panose="020B0604020202020204" pitchFamily="34" charset="0"/>
              </a:rPr>
              <a:t>-positive disease are accurately identified</a:t>
            </a:r>
          </a:p>
          <a:p>
            <a:pPr marL="342900" lvl="0" indent="-342900">
              <a:lnSpc>
                <a:spcPct val="107000"/>
              </a:lnSpc>
              <a:buFont typeface="+mj-lt"/>
              <a:buAutoNum type="arabicPeriod"/>
            </a:pPr>
            <a:endParaRPr lang="en-GB" sz="2000" noProof="0" dirty="0">
              <a:solidFill>
                <a:srgbClr val="5D8298"/>
              </a:solidFill>
              <a:latin typeface="Arial" panose="020B0604020202020204" pitchFamily="34" charset="0"/>
              <a:cs typeface="Arial" panose="020B0604020202020204" pitchFamily="34" charset="0"/>
            </a:endParaRPr>
          </a:p>
          <a:p>
            <a:pPr marL="342900" lvl="0" indent="-342900">
              <a:lnSpc>
                <a:spcPct val="107000"/>
              </a:lnSpc>
              <a:buFont typeface="+mj-lt"/>
              <a:buAutoNum type="arabicPeriod"/>
            </a:pPr>
            <a:r>
              <a:rPr lang="en-GB" sz="2000" b="1" noProof="0" dirty="0">
                <a:solidFill>
                  <a:srgbClr val="C6573B"/>
                </a:solidFill>
                <a:latin typeface="Arial" panose="020B0604020202020204" pitchFamily="34" charset="0"/>
                <a:cs typeface="Arial" panose="020B0604020202020204" pitchFamily="34" charset="0"/>
              </a:rPr>
              <a:t>Update healthcare professionals on the evolving treatment landscape for </a:t>
            </a:r>
            <a:r>
              <a:rPr lang="en-GB" sz="2000" b="1" i="1" noProof="0" dirty="0">
                <a:solidFill>
                  <a:srgbClr val="C6573B"/>
                </a:solidFill>
                <a:latin typeface="Arial" panose="020B0604020202020204" pitchFamily="34" charset="0"/>
                <a:cs typeface="Arial" panose="020B0604020202020204" pitchFamily="34" charset="0"/>
              </a:rPr>
              <a:t>ROS1</a:t>
            </a:r>
            <a:r>
              <a:rPr lang="en-GB" sz="2000" b="1" noProof="0" dirty="0">
                <a:solidFill>
                  <a:srgbClr val="C6573B"/>
                </a:solidFill>
                <a:latin typeface="Arial" panose="020B0604020202020204" pitchFamily="34" charset="0"/>
                <a:cs typeface="Arial" panose="020B0604020202020204" pitchFamily="34" charset="0"/>
              </a:rPr>
              <a:t>-positive NSCLC</a:t>
            </a:r>
            <a:r>
              <a:rPr lang="en-GB" sz="2000" noProof="0" dirty="0">
                <a:solidFill>
                  <a:srgbClr val="5D8298"/>
                </a:solidFill>
                <a:latin typeface="Arial" panose="020B0604020202020204" pitchFamily="34" charset="0"/>
                <a:cs typeface="Arial" panose="020B0604020202020204" pitchFamily="34" charset="0"/>
              </a:rPr>
              <a:t>, including the role of next-generation targeted therapies and their potential implications for clinical practice</a:t>
            </a:r>
          </a:p>
        </p:txBody>
      </p:sp>
      <p:sp>
        <p:nvSpPr>
          <p:cNvPr id="6" name="Tijdelijke aanduiding voor inhoud 4">
            <a:extLst>
              <a:ext uri="{FF2B5EF4-FFF2-40B4-BE49-F238E27FC236}">
                <a16:creationId xmlns:a16="http://schemas.microsoft.com/office/drawing/2014/main" id="{D0B315B5-79D2-4740-37F1-1057E93EC286}"/>
              </a:ext>
            </a:extLst>
          </p:cNvPr>
          <p:cNvSpPr txBox="1">
            <a:spLocks/>
          </p:cNvSpPr>
          <p:nvPr/>
        </p:nvSpPr>
        <p:spPr>
          <a:xfrm>
            <a:off x="620183" y="6356351"/>
            <a:ext cx="10180339" cy="365125"/>
          </a:xfrm>
          <a:prstGeom prst="rect">
            <a:avLst/>
          </a:prstGeom>
        </p:spPr>
        <p:txBody>
          <a:bodyPr vert="horz" lIns="0" tIns="0" rIns="0" bIns="0" rtlCol="0" anchor="ctr" anchorCtr="0">
            <a:noAutofit/>
          </a:bodyPr>
          <a:lstStyle>
            <a:lvl1pPr marL="0" indent="0" algn="l" defTabSz="457200" rtl="0" eaLnBrk="1" latinLnBrk="0" hangingPunct="1">
              <a:spcBef>
                <a:spcPts val="300"/>
              </a:spcBef>
              <a:buClr>
                <a:schemeClr val="accent2"/>
              </a:buClr>
              <a:buFont typeface="Arial"/>
              <a:buNone/>
              <a:defRPr sz="1200" b="0" i="0" kern="1200" spc="-3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1200" b="0" i="0" kern="1200">
                <a:solidFill>
                  <a:srgbClr val="5D8298"/>
                </a:solidFill>
                <a:latin typeface="PT Sans Narrow"/>
                <a:ea typeface="Arial" panose="020B0604020202020204" pitchFamily="34" charset="0"/>
                <a:cs typeface="PT Sans Narrow"/>
              </a:defRPr>
            </a:lvl2pPr>
            <a:lvl3pPr marL="9144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3pPr>
            <a:lvl4pPr marL="13716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4pPr>
            <a:lvl5pPr marL="18288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1050" noProof="0" dirty="0"/>
          </a:p>
        </p:txBody>
      </p:sp>
      <p:sp>
        <p:nvSpPr>
          <p:cNvPr id="2" name="Content Placeholder 5">
            <a:extLst>
              <a:ext uri="{FF2B5EF4-FFF2-40B4-BE49-F238E27FC236}">
                <a16:creationId xmlns:a16="http://schemas.microsoft.com/office/drawing/2014/main" id="{97FDC6EE-BA14-8189-0177-A24B5EEAED8C}"/>
              </a:ext>
            </a:extLst>
          </p:cNvPr>
          <p:cNvSpPr txBox="1">
            <a:spLocks/>
          </p:cNvSpPr>
          <p:nvPr/>
        </p:nvSpPr>
        <p:spPr>
          <a:xfrm>
            <a:off x="619200" y="6357600"/>
            <a:ext cx="10180339" cy="365125"/>
          </a:xfrm>
          <a:prstGeom prst="rect">
            <a:avLst/>
          </a:prstGeom>
        </p:spPr>
        <p:txBody>
          <a:bodyPr vert="horz" lIns="0" tIns="0" rIns="0" bIns="0" rtlCol="0" anchor="ctr" anchorCtr="0">
            <a:noAutofit/>
          </a:bodyPr>
          <a:lstStyle>
            <a:lvl1pPr marL="0" indent="0" algn="l" defTabSz="457200" rtl="0" eaLnBrk="1" latinLnBrk="0" hangingPunct="1">
              <a:spcBef>
                <a:spcPts val="300"/>
              </a:spcBef>
              <a:buClr>
                <a:schemeClr val="accent2"/>
              </a:buClr>
              <a:buFont typeface="Arial"/>
              <a:buNone/>
              <a:defRPr sz="1200" b="0" i="0" kern="1200" spc="-3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1200" b="0" i="0" kern="1200">
                <a:solidFill>
                  <a:srgbClr val="5D8298"/>
                </a:solidFill>
                <a:latin typeface="PT Sans Narrow"/>
                <a:ea typeface="Arial" panose="020B0604020202020204" pitchFamily="34" charset="0"/>
                <a:cs typeface="PT Sans Narrow"/>
              </a:defRPr>
            </a:lvl2pPr>
            <a:lvl3pPr marL="9144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3pPr>
            <a:lvl4pPr marL="13716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4pPr>
            <a:lvl5pPr marL="18288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noProof="0" dirty="0">
                <a:solidFill>
                  <a:schemeClr val="tx2"/>
                </a:solidFill>
              </a:rPr>
              <a:t>NSCLC, non-small cell lung cancer</a:t>
            </a:r>
          </a:p>
        </p:txBody>
      </p:sp>
    </p:spTree>
    <p:extLst>
      <p:ext uri="{BB962C8B-B14F-4D97-AF65-F5344CB8AC3E}">
        <p14:creationId xmlns:p14="http://schemas.microsoft.com/office/powerpoint/2010/main" val="43458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466C25-43ED-D8A7-AB35-704BBE3CE650}"/>
              </a:ext>
            </a:extLst>
          </p:cNvPr>
          <p:cNvSpPr>
            <a:spLocks noGrp="1"/>
          </p:cNvSpPr>
          <p:nvPr>
            <p:ph sz="quarter" idx="12"/>
          </p:nvPr>
        </p:nvSpPr>
        <p:spPr/>
        <p:txBody>
          <a:bodyPr/>
          <a:lstStyle/>
          <a:p>
            <a:r>
              <a:rPr lang="en-GB" b="1" noProof="0" dirty="0">
                <a:solidFill>
                  <a:schemeClr val="accent1"/>
                </a:solidFill>
              </a:rPr>
              <a:t>Identify every </a:t>
            </a:r>
            <a:r>
              <a:rPr lang="en-GB" b="1" i="1" noProof="0" dirty="0">
                <a:solidFill>
                  <a:schemeClr val="accent1"/>
                </a:solidFill>
              </a:rPr>
              <a:t>ROS1</a:t>
            </a:r>
            <a:r>
              <a:rPr lang="en-GB" b="1" noProof="0" dirty="0">
                <a:solidFill>
                  <a:schemeClr val="accent1"/>
                </a:solidFill>
              </a:rPr>
              <a:t> fusion</a:t>
            </a:r>
            <a:r>
              <a:rPr lang="en-GB" noProof="0" dirty="0"/>
              <a:t>—although rare, patients with </a:t>
            </a:r>
            <a:r>
              <a:rPr lang="en-GB" i="1" noProof="0" dirty="0"/>
              <a:t>ROS1</a:t>
            </a:r>
            <a:r>
              <a:rPr lang="en-GB" noProof="0" dirty="0"/>
              <a:t>-positive NSCLC derive significant benefit from targeted TKIs compared to chemotherapy or immunotherapy</a:t>
            </a:r>
          </a:p>
          <a:p>
            <a:r>
              <a:rPr lang="en-GB" b="1" noProof="0" dirty="0">
                <a:solidFill>
                  <a:schemeClr val="accent1"/>
                </a:solidFill>
              </a:rPr>
              <a:t>Use upfront comprehensive NGS</a:t>
            </a:r>
            <a:r>
              <a:rPr lang="en-GB" noProof="0" dirty="0">
                <a:solidFill>
                  <a:schemeClr val="accent1"/>
                </a:solidFill>
              </a:rPr>
              <a:t> </a:t>
            </a:r>
            <a:r>
              <a:rPr lang="en-GB" b="1" noProof="0" dirty="0">
                <a:solidFill>
                  <a:schemeClr val="tx2"/>
                </a:solidFill>
              </a:rPr>
              <a:t>(ideally RNA based) </a:t>
            </a:r>
            <a:r>
              <a:rPr lang="en-GB" noProof="0" dirty="0"/>
              <a:t>to detect </a:t>
            </a:r>
            <a:r>
              <a:rPr lang="en-GB" i="1" noProof="0" dirty="0"/>
              <a:t>ROS1</a:t>
            </a:r>
            <a:r>
              <a:rPr lang="en-GB" noProof="0" dirty="0"/>
              <a:t> rearrangements and avoid missed opportunities for targeted therapy</a:t>
            </a:r>
          </a:p>
          <a:p>
            <a:r>
              <a:rPr lang="en-GB" b="1" noProof="0" dirty="0">
                <a:solidFill>
                  <a:schemeClr val="accent1"/>
                </a:solidFill>
              </a:rPr>
              <a:t>Next-generation ROS1 TKIs</a:t>
            </a:r>
            <a:r>
              <a:rPr lang="en-GB" noProof="0" dirty="0">
                <a:solidFill>
                  <a:schemeClr val="accent1"/>
                </a:solidFill>
              </a:rPr>
              <a:t> </a:t>
            </a:r>
            <a:r>
              <a:rPr lang="en-GB" noProof="0" dirty="0"/>
              <a:t>overcome key resistance mutations and provide improved intracranial activity</a:t>
            </a:r>
          </a:p>
          <a:p>
            <a:r>
              <a:rPr lang="en-GB" b="1" noProof="0" dirty="0">
                <a:solidFill>
                  <a:schemeClr val="accent1"/>
                </a:solidFill>
              </a:rPr>
              <a:t>Early molecular profiling</a:t>
            </a:r>
            <a:r>
              <a:rPr lang="en-GB" noProof="0" dirty="0">
                <a:solidFill>
                  <a:schemeClr val="accent1"/>
                </a:solidFill>
              </a:rPr>
              <a:t> </a:t>
            </a:r>
            <a:r>
              <a:rPr lang="en-GB" noProof="0" dirty="0"/>
              <a:t>enables timely access to the most effective targeted therapies and improves patient outcomes</a:t>
            </a:r>
            <a:endParaRPr lang="en-GB" noProof="0" dirty="0">
              <a:solidFill>
                <a:schemeClr val="tx2"/>
              </a:solidFill>
            </a:endParaRPr>
          </a:p>
        </p:txBody>
      </p:sp>
      <p:sp>
        <p:nvSpPr>
          <p:cNvPr id="2" name="Title 1">
            <a:extLst>
              <a:ext uri="{FF2B5EF4-FFF2-40B4-BE49-F238E27FC236}">
                <a16:creationId xmlns:a16="http://schemas.microsoft.com/office/drawing/2014/main" id="{F42D6064-590C-6217-BAC0-CE8F951FD92A}"/>
              </a:ext>
            </a:extLst>
          </p:cNvPr>
          <p:cNvSpPr>
            <a:spLocks noGrp="1"/>
          </p:cNvSpPr>
          <p:nvPr>
            <p:ph type="title"/>
          </p:nvPr>
        </p:nvSpPr>
        <p:spPr/>
        <p:txBody>
          <a:bodyPr/>
          <a:lstStyle/>
          <a:p>
            <a:r>
              <a:rPr lang="en-GB" noProof="0" dirty="0"/>
              <a:t>Clinical takeaways</a:t>
            </a:r>
          </a:p>
        </p:txBody>
      </p:sp>
      <p:sp>
        <p:nvSpPr>
          <p:cNvPr id="6" name="Content Placeholder 5">
            <a:extLst>
              <a:ext uri="{FF2B5EF4-FFF2-40B4-BE49-F238E27FC236}">
                <a16:creationId xmlns:a16="http://schemas.microsoft.com/office/drawing/2014/main" id="{BE95BD2F-1788-02DF-E0F2-E82FD9CC13DB}"/>
              </a:ext>
            </a:extLst>
          </p:cNvPr>
          <p:cNvSpPr>
            <a:spLocks noGrp="1"/>
          </p:cNvSpPr>
          <p:nvPr>
            <p:ph sz="quarter" idx="15"/>
          </p:nvPr>
        </p:nvSpPr>
        <p:spPr/>
        <p:txBody>
          <a:bodyPr/>
          <a:lstStyle/>
          <a:p>
            <a:r>
              <a:rPr lang="en-GB" noProof="0" dirty="0">
                <a:solidFill>
                  <a:schemeClr val="tx2"/>
                </a:solidFill>
              </a:rPr>
              <a:t>NGS, next-generation sequencing; NSCLC, non-small cell lung cancer; TKI, tyrosine kinase inhibitor</a:t>
            </a:r>
          </a:p>
        </p:txBody>
      </p:sp>
      <p:sp>
        <p:nvSpPr>
          <p:cNvPr id="5" name="Slide Number Placeholder 4">
            <a:extLst>
              <a:ext uri="{FF2B5EF4-FFF2-40B4-BE49-F238E27FC236}">
                <a16:creationId xmlns:a16="http://schemas.microsoft.com/office/drawing/2014/main" id="{04D9AC8F-53CC-C41A-9C2F-8407B5241E17}"/>
              </a:ext>
            </a:extLst>
          </p:cNvPr>
          <p:cNvSpPr>
            <a:spLocks noGrp="1"/>
          </p:cNvSpPr>
          <p:nvPr>
            <p:ph type="sldNum" sz="quarter" idx="4"/>
          </p:nvPr>
        </p:nvSpPr>
        <p:spPr/>
        <p:txBody>
          <a:bodyPr/>
          <a:lstStyle/>
          <a:p>
            <a:fld id="{FCE43C0F-8A7B-3A4B-9DB5-B3472E36E833}" type="slidenum">
              <a:rPr lang="en-GB" noProof="0" smtClean="0"/>
              <a:pPr/>
              <a:t>5</a:t>
            </a:fld>
            <a:endParaRPr lang="en-GB" noProof="0" dirty="0"/>
          </a:p>
        </p:txBody>
      </p:sp>
    </p:spTree>
    <p:extLst>
      <p:ext uri="{BB962C8B-B14F-4D97-AF65-F5344CB8AC3E}">
        <p14:creationId xmlns:p14="http://schemas.microsoft.com/office/powerpoint/2010/main" val="162161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1CC202-195E-4A10-B11F-13BC36E09E14}"/>
              </a:ext>
            </a:extLst>
          </p:cNvPr>
          <p:cNvSpPr>
            <a:spLocks noGrp="1"/>
          </p:cNvSpPr>
          <p:nvPr>
            <p:ph type="title"/>
          </p:nvPr>
        </p:nvSpPr>
        <p:spPr>
          <a:xfrm>
            <a:off x="619201" y="259200"/>
            <a:ext cx="10963199" cy="864000"/>
          </a:xfrm>
        </p:spPr>
        <p:txBody>
          <a:bodyPr>
            <a:noAutofit/>
          </a:bodyPr>
          <a:lstStyle/>
          <a:p>
            <a:r>
              <a:rPr lang="en-GB" noProof="0" dirty="0"/>
              <a:t>Identification of Actionable Genomic Alterations</a:t>
            </a:r>
            <a:br>
              <a:rPr lang="en-GB" noProof="0" dirty="0"/>
            </a:br>
            <a:r>
              <a:rPr lang="en-GB" noProof="0" dirty="0"/>
              <a:t>Improves NSCLC Patient Outcome</a:t>
            </a:r>
          </a:p>
        </p:txBody>
      </p:sp>
      <p:sp>
        <p:nvSpPr>
          <p:cNvPr id="725" name="Content Placeholder 724">
            <a:extLst>
              <a:ext uri="{FF2B5EF4-FFF2-40B4-BE49-F238E27FC236}">
                <a16:creationId xmlns:a16="http://schemas.microsoft.com/office/drawing/2014/main" id="{AEFE5E93-6D56-0564-1DB6-33652CED512F}"/>
              </a:ext>
            </a:extLst>
          </p:cNvPr>
          <p:cNvSpPr>
            <a:spLocks noGrp="1"/>
          </p:cNvSpPr>
          <p:nvPr>
            <p:ph sz="quarter" idx="15"/>
          </p:nvPr>
        </p:nvSpPr>
        <p:spPr>
          <a:xfrm>
            <a:off x="620183" y="6356351"/>
            <a:ext cx="11065597" cy="365125"/>
          </a:xfrm>
        </p:spPr>
        <p:txBody>
          <a:bodyPr anchor="b" anchorCtr="0"/>
          <a:lstStyle/>
          <a:p>
            <a:r>
              <a:rPr lang="en-GB" sz="1100" baseline="30000" noProof="0" dirty="0">
                <a:solidFill>
                  <a:schemeClr val="tx2"/>
                </a:solidFill>
              </a:rPr>
              <a:t>a</a:t>
            </a:r>
            <a:r>
              <a:rPr lang="en-GB" sz="1100" noProof="0" dirty="0">
                <a:solidFill>
                  <a:schemeClr val="tx2"/>
                </a:solidFill>
              </a:rPr>
              <a:t> As outlined in NCCN guidelines</a:t>
            </a:r>
          </a:p>
          <a:p>
            <a:r>
              <a:rPr lang="en-GB" sz="1100" noProof="0" dirty="0">
                <a:solidFill>
                  <a:schemeClr val="tx2"/>
                </a:solidFill>
                <a:highlight>
                  <a:srgbClr val="FFFF00"/>
                </a:highlight>
              </a:rPr>
              <a:t> </a:t>
            </a:r>
            <a:br>
              <a:rPr lang="en-GB" sz="1100" noProof="0" dirty="0">
                <a:solidFill>
                  <a:schemeClr val="tx2"/>
                </a:solidFill>
                <a:highlight>
                  <a:srgbClr val="FFFF00"/>
                </a:highlight>
              </a:rPr>
            </a:br>
            <a:r>
              <a:rPr lang="en-GB" sz="1100" noProof="0" dirty="0">
                <a:solidFill>
                  <a:schemeClr val="tx2"/>
                </a:solidFill>
                <a:highlight>
                  <a:srgbClr val="FFFFFF"/>
                </a:highlight>
              </a:rPr>
              <a:t>NCCN, National Comprehensive Cancer Network; </a:t>
            </a:r>
            <a:r>
              <a:rPr lang="en-GB" sz="1100" noProof="0" dirty="0">
                <a:solidFill>
                  <a:schemeClr val="tx2"/>
                </a:solidFill>
              </a:rPr>
              <a:t>NSCLC, non-small cell lung cancer</a:t>
            </a:r>
            <a:endParaRPr lang="en-GB" sz="1100" noProof="0" dirty="0">
              <a:solidFill>
                <a:schemeClr val="tx2"/>
              </a:solidFill>
              <a:highlight>
                <a:srgbClr val="FFFF00"/>
              </a:highlight>
            </a:endParaRPr>
          </a:p>
          <a:p>
            <a:r>
              <a:rPr lang="en-GB" sz="1100" noProof="0" dirty="0">
                <a:solidFill>
                  <a:schemeClr val="tx2"/>
                </a:solidFill>
              </a:rPr>
              <a:t>1. Tan AC and Tan DSW. J Clin Oncol. 2022;40:611-25; 2. Singal G, et al. JAMA</a:t>
            </a:r>
            <a:r>
              <a:rPr lang="en-GB" sz="1100" i="1" noProof="0" dirty="0">
                <a:solidFill>
                  <a:schemeClr val="tx2"/>
                </a:solidFill>
              </a:rPr>
              <a:t>. </a:t>
            </a:r>
            <a:r>
              <a:rPr lang="en-GB" sz="1100" noProof="0" dirty="0">
                <a:solidFill>
                  <a:schemeClr val="tx2"/>
                </a:solidFill>
              </a:rPr>
              <a:t>2019;321(14):1391-9</a:t>
            </a:r>
          </a:p>
        </p:txBody>
      </p:sp>
      <p:sp>
        <p:nvSpPr>
          <p:cNvPr id="4" name="Slide Number Placeholder 3">
            <a:extLst>
              <a:ext uri="{FF2B5EF4-FFF2-40B4-BE49-F238E27FC236}">
                <a16:creationId xmlns:a16="http://schemas.microsoft.com/office/drawing/2014/main" id="{79D6DFB6-DDE0-FA3F-8AAB-0FDF8EF51D57}"/>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6</a:t>
            </a:fld>
            <a:endParaRPr lang="en-GB" noProof="0" dirty="0"/>
          </a:p>
        </p:txBody>
      </p:sp>
      <p:sp>
        <p:nvSpPr>
          <p:cNvPr id="8" name="Rectangle 4">
            <a:extLst>
              <a:ext uri="{FF2B5EF4-FFF2-40B4-BE49-F238E27FC236}">
                <a16:creationId xmlns:a16="http://schemas.microsoft.com/office/drawing/2014/main" id="{62379A14-1FDA-485D-809A-E0C4EB9CE1DE}"/>
              </a:ext>
            </a:extLst>
          </p:cNvPr>
          <p:cNvSpPr/>
          <p:nvPr/>
        </p:nvSpPr>
        <p:spPr>
          <a:xfrm>
            <a:off x="4089055" y="1233678"/>
            <a:ext cx="5930158" cy="547907"/>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lnSpc>
                <a:spcPct val="110000"/>
              </a:lnSpc>
            </a:pPr>
            <a:r>
              <a:rPr lang="en-GB" sz="1400" noProof="0" dirty="0">
                <a:latin typeface="Arial" panose="020B0604020202020204" pitchFamily="34" charset="0"/>
                <a:cs typeface="Arial" panose="020B0604020202020204" pitchFamily="34" charset="0"/>
              </a:rPr>
              <a:t>More than 50% of all lung adenocarcinomas harbour driver oncogenes</a:t>
            </a:r>
          </a:p>
          <a:p>
            <a:pPr algn="ctr">
              <a:lnSpc>
                <a:spcPct val="110000"/>
              </a:lnSpc>
            </a:pPr>
            <a:r>
              <a:rPr lang="en-GB" sz="1400" noProof="0" dirty="0">
                <a:latin typeface="Arial" panose="020B0604020202020204" pitchFamily="34" charset="0"/>
                <a:cs typeface="Arial" panose="020B0604020202020204" pitchFamily="34" charset="0"/>
              </a:rPr>
              <a:t>Incidence of driver mutations is variable among ethnic </a:t>
            </a:r>
            <a:r>
              <a:rPr lang="en-GB" sz="1400" noProof="0" dirty="0">
                <a:solidFill>
                  <a:schemeClr val="bg1"/>
                </a:solidFill>
                <a:latin typeface="Arial" panose="020B0604020202020204" pitchFamily="34" charset="0"/>
                <a:cs typeface="Arial" panose="020B0604020202020204" pitchFamily="34" charset="0"/>
              </a:rPr>
              <a:t>populations</a:t>
            </a:r>
            <a:r>
              <a:rPr lang="en-GB" sz="1400" baseline="30000" noProof="0" dirty="0">
                <a:solidFill>
                  <a:schemeClr val="bg1"/>
                </a:solidFill>
                <a:latin typeface="Arial" panose="020B0604020202020204" pitchFamily="34" charset="0"/>
                <a:cs typeface="Arial" panose="020B0604020202020204" pitchFamily="34" charset="0"/>
              </a:rPr>
              <a:t>1</a:t>
            </a:r>
          </a:p>
        </p:txBody>
      </p:sp>
      <p:sp>
        <p:nvSpPr>
          <p:cNvPr id="9" name="Flèche : droite 8">
            <a:extLst>
              <a:ext uri="{FF2B5EF4-FFF2-40B4-BE49-F238E27FC236}">
                <a16:creationId xmlns:a16="http://schemas.microsoft.com/office/drawing/2014/main" id="{94A83E7F-6269-4FF6-9922-397BBEC8F189}"/>
              </a:ext>
            </a:extLst>
          </p:cNvPr>
          <p:cNvSpPr/>
          <p:nvPr/>
        </p:nvSpPr>
        <p:spPr>
          <a:xfrm>
            <a:off x="688639" y="1902007"/>
            <a:ext cx="422694" cy="264532"/>
          </a:xfrm>
          <a:prstGeom prst="rightArrow">
            <a:avLst/>
          </a:prstGeom>
          <a:solidFill>
            <a:srgbClr val="CC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grpSp>
        <p:nvGrpSpPr>
          <p:cNvPr id="5" name="Group 4">
            <a:extLst>
              <a:ext uri="{FF2B5EF4-FFF2-40B4-BE49-F238E27FC236}">
                <a16:creationId xmlns:a16="http://schemas.microsoft.com/office/drawing/2014/main" id="{AFBFD0D4-F906-914E-ADB4-D5D46698E7C7}"/>
              </a:ext>
            </a:extLst>
          </p:cNvPr>
          <p:cNvGrpSpPr/>
          <p:nvPr/>
        </p:nvGrpSpPr>
        <p:grpSpPr>
          <a:xfrm>
            <a:off x="238253" y="1124744"/>
            <a:ext cx="6443351" cy="4604489"/>
            <a:chOff x="2927648" y="1196752"/>
            <a:chExt cx="6443351" cy="4604489"/>
          </a:xfrm>
        </p:grpSpPr>
        <p:graphicFrame>
          <p:nvGraphicFramePr>
            <p:cNvPr id="11" name="Chart 10">
              <a:extLst>
                <a:ext uri="{FF2B5EF4-FFF2-40B4-BE49-F238E27FC236}">
                  <a16:creationId xmlns:a16="http://schemas.microsoft.com/office/drawing/2014/main" id="{7495A600-0033-96C9-BCAE-2E9A3BD1AEAE}"/>
                </a:ext>
              </a:extLst>
            </p:cNvPr>
            <p:cNvGraphicFramePr/>
            <p:nvPr>
              <p:extLst>
                <p:ext uri="{D42A27DB-BD31-4B8C-83A1-F6EECF244321}">
                  <p14:modId xmlns:p14="http://schemas.microsoft.com/office/powerpoint/2010/main" val="630731547"/>
                </p:ext>
              </p:extLst>
            </p:nvPr>
          </p:nvGraphicFramePr>
          <p:xfrm>
            <a:off x="3400663" y="1821018"/>
            <a:ext cx="5970336" cy="3980223"/>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08652220-FCA4-F224-E1ED-ADA05AD9D270}"/>
                </a:ext>
              </a:extLst>
            </p:cNvPr>
            <p:cNvSpPr txBox="1"/>
            <p:nvPr/>
          </p:nvSpPr>
          <p:spPr>
            <a:xfrm>
              <a:off x="4539458" y="1196752"/>
              <a:ext cx="1704751" cy="153154"/>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NTRK </a:t>
              </a:r>
              <a:r>
                <a:rPr lang="en-GB" sz="1000" noProof="0" dirty="0">
                  <a:solidFill>
                    <a:srgbClr val="000000">
                      <a:lumMod val="65000"/>
                      <a:lumOff val="35000"/>
                    </a:srgbClr>
                  </a:solidFill>
                  <a:latin typeface="Arial" panose="020B0604020202020204"/>
                </a:rPr>
                <a:t>rearrangement (0.23%)</a:t>
              </a:r>
            </a:p>
          </p:txBody>
        </p:sp>
        <p:sp>
          <p:nvSpPr>
            <p:cNvPr id="13" name="TextBox 12">
              <a:extLst>
                <a:ext uri="{FF2B5EF4-FFF2-40B4-BE49-F238E27FC236}">
                  <a16:creationId xmlns:a16="http://schemas.microsoft.com/office/drawing/2014/main" id="{DC525EA0-71A2-1561-2878-1337E2749799}"/>
                </a:ext>
              </a:extLst>
            </p:cNvPr>
            <p:cNvSpPr txBox="1"/>
            <p:nvPr/>
          </p:nvSpPr>
          <p:spPr>
            <a:xfrm>
              <a:off x="4342034" y="1402274"/>
              <a:ext cx="1542937" cy="153154"/>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RET </a:t>
              </a:r>
              <a:r>
                <a:rPr lang="en-GB" sz="1000" noProof="0" dirty="0">
                  <a:solidFill>
                    <a:srgbClr val="000000">
                      <a:lumMod val="65000"/>
                      <a:lumOff val="35000"/>
                    </a:srgbClr>
                  </a:solidFill>
                  <a:latin typeface="Arial" panose="020B0604020202020204"/>
                </a:rPr>
                <a:t>rearrangement (1.7%)</a:t>
              </a:r>
            </a:p>
          </p:txBody>
        </p:sp>
        <p:sp>
          <p:nvSpPr>
            <p:cNvPr id="14" name="TextBox 13">
              <a:extLst>
                <a:ext uri="{FF2B5EF4-FFF2-40B4-BE49-F238E27FC236}">
                  <a16:creationId xmlns:a16="http://schemas.microsoft.com/office/drawing/2014/main" id="{E61BE126-D409-9D50-E2F7-0D735C792731}"/>
                </a:ext>
              </a:extLst>
            </p:cNvPr>
            <p:cNvSpPr txBox="1"/>
            <p:nvPr/>
          </p:nvSpPr>
          <p:spPr>
            <a:xfrm>
              <a:off x="4019238" y="1607796"/>
              <a:ext cx="1695636" cy="153154"/>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BRAF </a:t>
              </a:r>
              <a:r>
                <a:rPr lang="en-GB" sz="1000" noProof="0" dirty="0">
                  <a:solidFill>
                    <a:srgbClr val="000000">
                      <a:lumMod val="65000"/>
                      <a:lumOff val="35000"/>
                    </a:srgbClr>
                  </a:solidFill>
                  <a:latin typeface="Arial" panose="020B0604020202020204"/>
                </a:rPr>
                <a:t>V600E mutation (2.1%)</a:t>
              </a:r>
            </a:p>
          </p:txBody>
        </p:sp>
        <p:sp>
          <p:nvSpPr>
            <p:cNvPr id="15" name="TextBox 14">
              <a:extLst>
                <a:ext uri="{FF2B5EF4-FFF2-40B4-BE49-F238E27FC236}">
                  <a16:creationId xmlns:a16="http://schemas.microsoft.com/office/drawing/2014/main" id="{3720C8B6-2A23-1A86-01AA-70D1CE9BFA1A}"/>
                </a:ext>
              </a:extLst>
            </p:cNvPr>
            <p:cNvSpPr txBox="1"/>
            <p:nvPr/>
          </p:nvSpPr>
          <p:spPr>
            <a:xfrm>
              <a:off x="3468970" y="1813318"/>
              <a:ext cx="2285917" cy="153154"/>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HER2 </a:t>
              </a:r>
              <a:r>
                <a:rPr lang="en-GB" sz="1000" noProof="0" dirty="0">
                  <a:solidFill>
                    <a:srgbClr val="000000">
                      <a:lumMod val="65000"/>
                      <a:lumOff val="35000"/>
                    </a:srgbClr>
                  </a:solidFill>
                  <a:latin typeface="Arial" panose="020B0604020202020204"/>
                </a:rPr>
                <a:t>exon 20 insertion mutation (2.3%)</a:t>
              </a:r>
            </a:p>
          </p:txBody>
        </p:sp>
        <p:sp>
          <p:nvSpPr>
            <p:cNvPr id="16" name="TextBox 15">
              <a:extLst>
                <a:ext uri="{FF2B5EF4-FFF2-40B4-BE49-F238E27FC236}">
                  <a16:creationId xmlns:a16="http://schemas.microsoft.com/office/drawing/2014/main" id="{EE498061-EA4A-6FBA-1895-282CAC8D42F5}"/>
                </a:ext>
              </a:extLst>
            </p:cNvPr>
            <p:cNvSpPr txBox="1"/>
            <p:nvPr/>
          </p:nvSpPr>
          <p:spPr>
            <a:xfrm>
              <a:off x="3863752" y="2028120"/>
              <a:ext cx="1636666" cy="153888"/>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ROS1 </a:t>
              </a:r>
              <a:r>
                <a:rPr lang="en-GB" sz="1000" noProof="0" dirty="0">
                  <a:solidFill>
                    <a:srgbClr val="000000">
                      <a:lumMod val="65000"/>
                      <a:lumOff val="35000"/>
                    </a:srgbClr>
                  </a:solidFill>
                  <a:latin typeface="Arial" panose="020B0604020202020204"/>
                </a:rPr>
                <a:t>rearrangement (2.6%)</a:t>
              </a:r>
            </a:p>
          </p:txBody>
        </p:sp>
        <p:sp>
          <p:nvSpPr>
            <p:cNvPr id="17" name="TextBox 16">
              <a:extLst>
                <a:ext uri="{FF2B5EF4-FFF2-40B4-BE49-F238E27FC236}">
                  <a16:creationId xmlns:a16="http://schemas.microsoft.com/office/drawing/2014/main" id="{653481F8-10F9-8A83-1B44-AAAAD679AC49}"/>
                </a:ext>
              </a:extLst>
            </p:cNvPr>
            <p:cNvSpPr txBox="1"/>
            <p:nvPr/>
          </p:nvSpPr>
          <p:spPr>
            <a:xfrm>
              <a:off x="3439759" y="2457723"/>
              <a:ext cx="1529265" cy="153888"/>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ALK </a:t>
              </a:r>
              <a:r>
                <a:rPr lang="en-GB" sz="1000" noProof="0" dirty="0">
                  <a:solidFill>
                    <a:srgbClr val="000000">
                      <a:lumMod val="65000"/>
                      <a:lumOff val="35000"/>
                    </a:srgbClr>
                  </a:solidFill>
                  <a:latin typeface="Arial" panose="020B0604020202020204"/>
                </a:rPr>
                <a:t>rearrangement</a:t>
              </a:r>
              <a:r>
                <a:rPr lang="en-GB" sz="1000" i="1" noProof="0" dirty="0">
                  <a:solidFill>
                    <a:srgbClr val="000000">
                      <a:lumMod val="65000"/>
                      <a:lumOff val="35000"/>
                    </a:srgbClr>
                  </a:solidFill>
                  <a:latin typeface="Arial" panose="020B0604020202020204"/>
                </a:rPr>
                <a:t> </a:t>
              </a:r>
              <a:r>
                <a:rPr lang="en-GB" sz="1000" noProof="0" dirty="0">
                  <a:solidFill>
                    <a:srgbClr val="000000">
                      <a:lumMod val="65000"/>
                      <a:lumOff val="35000"/>
                    </a:srgbClr>
                  </a:solidFill>
                  <a:latin typeface="Arial" panose="020B0604020202020204"/>
                </a:rPr>
                <a:t>(3.8%)</a:t>
              </a:r>
            </a:p>
          </p:txBody>
        </p:sp>
        <p:sp>
          <p:nvSpPr>
            <p:cNvPr id="18" name="TextBox 17">
              <a:extLst>
                <a:ext uri="{FF2B5EF4-FFF2-40B4-BE49-F238E27FC236}">
                  <a16:creationId xmlns:a16="http://schemas.microsoft.com/office/drawing/2014/main" id="{F001DC10-72F8-94D2-8500-1BB5AAA0EB6A}"/>
                </a:ext>
              </a:extLst>
            </p:cNvPr>
            <p:cNvSpPr txBox="1"/>
            <p:nvPr/>
          </p:nvSpPr>
          <p:spPr>
            <a:xfrm>
              <a:off x="3503712" y="2242922"/>
              <a:ext cx="1697581" cy="153888"/>
            </a:xfrm>
            <a:prstGeom prst="rect">
              <a:avLst/>
            </a:prstGeom>
            <a:noFill/>
          </p:spPr>
          <p:txBody>
            <a:bodyPr wrap="none" lIns="0" tIns="0" rIns="0" bIns="0" rtlCol="0">
              <a:spAutoFit/>
            </a:bodyPr>
            <a:lstStyle/>
            <a:p>
              <a:pPr algn="r" defTabSz="685664"/>
              <a:r>
                <a:rPr lang="en-GB" sz="1000" i="1" noProof="0" dirty="0">
                  <a:solidFill>
                    <a:srgbClr val="000000">
                      <a:lumMod val="65000"/>
                      <a:lumOff val="35000"/>
                    </a:srgbClr>
                  </a:solidFill>
                  <a:latin typeface="Arial" panose="020B0604020202020204"/>
                </a:rPr>
                <a:t>MET </a:t>
              </a:r>
              <a:r>
                <a:rPr lang="en-GB" sz="1000" noProof="0" dirty="0">
                  <a:solidFill>
                    <a:srgbClr val="000000">
                      <a:lumMod val="65000"/>
                      <a:lumOff val="35000"/>
                    </a:srgbClr>
                  </a:solidFill>
                  <a:latin typeface="Arial" panose="020B0604020202020204"/>
                </a:rPr>
                <a:t>exon 14 mutation</a:t>
              </a:r>
              <a:r>
                <a:rPr lang="en-GB" sz="1000" i="1" noProof="0" dirty="0">
                  <a:solidFill>
                    <a:srgbClr val="000000">
                      <a:lumMod val="65000"/>
                      <a:lumOff val="35000"/>
                    </a:srgbClr>
                  </a:solidFill>
                  <a:latin typeface="Arial" panose="020B0604020202020204"/>
                </a:rPr>
                <a:t> </a:t>
              </a:r>
              <a:r>
                <a:rPr lang="en-GB" sz="1000" noProof="0" dirty="0">
                  <a:solidFill>
                    <a:srgbClr val="000000">
                      <a:lumMod val="65000"/>
                      <a:lumOff val="35000"/>
                    </a:srgbClr>
                  </a:solidFill>
                  <a:latin typeface="Arial" panose="020B0604020202020204"/>
                </a:rPr>
                <a:t>(3.0%)</a:t>
              </a:r>
            </a:p>
          </p:txBody>
        </p:sp>
        <p:sp>
          <p:nvSpPr>
            <p:cNvPr id="19" name="Freeform 35">
              <a:extLst>
                <a:ext uri="{FF2B5EF4-FFF2-40B4-BE49-F238E27FC236}">
                  <a16:creationId xmlns:a16="http://schemas.microsoft.com/office/drawing/2014/main" id="{03892245-EB10-019B-A12C-3A82885FD265}"/>
                </a:ext>
              </a:extLst>
            </p:cNvPr>
            <p:cNvSpPr/>
            <p:nvPr/>
          </p:nvSpPr>
          <p:spPr>
            <a:xfrm>
              <a:off x="5776471" y="1690686"/>
              <a:ext cx="270845" cy="338556"/>
            </a:xfrm>
            <a:custGeom>
              <a:avLst/>
              <a:gdLst>
                <a:gd name="connsiteX0" fmla="*/ 0 w 190500"/>
                <a:gd name="connsiteY0" fmla="*/ 0 h 238125"/>
                <a:gd name="connsiteX1" fmla="*/ 60325 w 190500"/>
                <a:gd name="connsiteY1" fmla="*/ 0 h 238125"/>
                <a:gd name="connsiteX2" fmla="*/ 190500 w 190500"/>
                <a:gd name="connsiteY2" fmla="*/ 238125 h 238125"/>
              </a:gdLst>
              <a:ahLst/>
              <a:cxnLst>
                <a:cxn ang="0">
                  <a:pos x="connsiteX0" y="connsiteY0"/>
                </a:cxn>
                <a:cxn ang="0">
                  <a:pos x="connsiteX1" y="connsiteY1"/>
                </a:cxn>
                <a:cxn ang="0">
                  <a:pos x="connsiteX2" y="connsiteY2"/>
                </a:cxn>
              </a:cxnLst>
              <a:rect l="l" t="t" r="r" b="b"/>
              <a:pathLst>
                <a:path w="190500" h="238125">
                  <a:moveTo>
                    <a:pt x="0" y="0"/>
                  </a:moveTo>
                  <a:lnTo>
                    <a:pt x="60325" y="0"/>
                  </a:lnTo>
                  <a:lnTo>
                    <a:pt x="190500" y="238125"/>
                  </a:lnTo>
                </a:path>
              </a:pathLst>
            </a:custGeom>
            <a:noFill/>
            <a:ln w="9525" cap="flat" cmpd="sng" algn="ctr">
              <a:solidFill>
                <a:srgbClr val="000000"/>
              </a:solidFill>
              <a:prstDash val="solid"/>
              <a:miter lim="800000"/>
            </a:ln>
            <a:effectLst/>
          </p:spPr>
          <p:txBody>
            <a:bodyPr rtlCol="0" anchor="ctr"/>
            <a:lstStyle/>
            <a:p>
              <a:pPr marL="0" marR="0" lvl="0" indent="0" algn="ctr" defTabSz="685664" eaLnBrk="1" fontAlgn="auto" latinLnBrk="0" hangingPunct="1">
                <a:lnSpc>
                  <a:spcPct val="100000"/>
                </a:lnSpc>
                <a:spcBef>
                  <a:spcPts val="0"/>
                </a:spcBef>
                <a:spcAft>
                  <a:spcPts val="0"/>
                </a:spcAft>
                <a:buClrTx/>
                <a:buSzTx/>
                <a:buFontTx/>
                <a:buNone/>
                <a:tabLst/>
                <a:defRPr/>
              </a:pPr>
              <a:endParaRPr kumimoji="0" lang="en-GB" sz="142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0" name="Freeform 36">
              <a:extLst>
                <a:ext uri="{FF2B5EF4-FFF2-40B4-BE49-F238E27FC236}">
                  <a16:creationId xmlns:a16="http://schemas.microsoft.com/office/drawing/2014/main" id="{32B31951-774F-F179-408A-1666D84D1443}"/>
                </a:ext>
              </a:extLst>
            </p:cNvPr>
            <p:cNvSpPr/>
            <p:nvPr/>
          </p:nvSpPr>
          <p:spPr>
            <a:xfrm>
              <a:off x="5920921" y="1487552"/>
              <a:ext cx="325013" cy="505577"/>
            </a:xfrm>
            <a:custGeom>
              <a:avLst/>
              <a:gdLst>
                <a:gd name="connsiteX0" fmla="*/ 0 w 228600"/>
                <a:gd name="connsiteY0" fmla="*/ 0 h 355600"/>
                <a:gd name="connsiteX1" fmla="*/ 63500 w 228600"/>
                <a:gd name="connsiteY1" fmla="*/ 0 h 355600"/>
                <a:gd name="connsiteX2" fmla="*/ 228600 w 228600"/>
                <a:gd name="connsiteY2" fmla="*/ 355600 h 355600"/>
              </a:gdLst>
              <a:ahLst/>
              <a:cxnLst>
                <a:cxn ang="0">
                  <a:pos x="connsiteX0" y="connsiteY0"/>
                </a:cxn>
                <a:cxn ang="0">
                  <a:pos x="connsiteX1" y="connsiteY1"/>
                </a:cxn>
                <a:cxn ang="0">
                  <a:pos x="connsiteX2" y="connsiteY2"/>
                </a:cxn>
              </a:cxnLst>
              <a:rect l="l" t="t" r="r" b="b"/>
              <a:pathLst>
                <a:path w="228600" h="355600">
                  <a:moveTo>
                    <a:pt x="0" y="0"/>
                  </a:moveTo>
                  <a:lnTo>
                    <a:pt x="63500" y="0"/>
                  </a:lnTo>
                  <a:lnTo>
                    <a:pt x="228600" y="355600"/>
                  </a:lnTo>
                </a:path>
              </a:pathLst>
            </a:custGeom>
            <a:noFill/>
            <a:ln w="9525" cap="flat" cmpd="sng" algn="ctr">
              <a:solidFill>
                <a:srgbClr val="000000"/>
              </a:solidFill>
              <a:prstDash val="solid"/>
              <a:miter lim="800000"/>
            </a:ln>
            <a:effectLst/>
          </p:spPr>
          <p:txBody>
            <a:bodyPr rtlCol="0" anchor="ctr"/>
            <a:lstStyle/>
            <a:p>
              <a:pPr marL="0" marR="0" lvl="0" indent="0" algn="ctr" defTabSz="685664" eaLnBrk="1" fontAlgn="auto" latinLnBrk="0" hangingPunct="1">
                <a:lnSpc>
                  <a:spcPct val="100000"/>
                </a:lnSpc>
                <a:spcBef>
                  <a:spcPts val="0"/>
                </a:spcBef>
                <a:spcAft>
                  <a:spcPts val="0"/>
                </a:spcAft>
                <a:buClrTx/>
                <a:buSzTx/>
                <a:buFontTx/>
                <a:buNone/>
                <a:tabLst/>
                <a:defRPr/>
              </a:pPr>
              <a:endParaRPr kumimoji="0" lang="en-GB" sz="142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1" name="Freeform 37">
              <a:extLst>
                <a:ext uri="{FF2B5EF4-FFF2-40B4-BE49-F238E27FC236}">
                  <a16:creationId xmlns:a16="http://schemas.microsoft.com/office/drawing/2014/main" id="{7944C8D5-036D-09AA-2858-25A93C358760}"/>
                </a:ext>
              </a:extLst>
            </p:cNvPr>
            <p:cNvSpPr/>
            <p:nvPr/>
          </p:nvSpPr>
          <p:spPr>
            <a:xfrm>
              <a:off x="6291075" y="1279905"/>
              <a:ext cx="81253" cy="686140"/>
            </a:xfrm>
            <a:custGeom>
              <a:avLst/>
              <a:gdLst>
                <a:gd name="connsiteX0" fmla="*/ 0 w 57150"/>
                <a:gd name="connsiteY0" fmla="*/ 0 h 482600"/>
                <a:gd name="connsiteX1" fmla="*/ 57150 w 57150"/>
                <a:gd name="connsiteY1" fmla="*/ 0 h 482600"/>
                <a:gd name="connsiteX2" fmla="*/ 57150 w 57150"/>
                <a:gd name="connsiteY2" fmla="*/ 482600 h 482600"/>
              </a:gdLst>
              <a:ahLst/>
              <a:cxnLst>
                <a:cxn ang="0">
                  <a:pos x="connsiteX0" y="connsiteY0"/>
                </a:cxn>
                <a:cxn ang="0">
                  <a:pos x="connsiteX1" y="connsiteY1"/>
                </a:cxn>
                <a:cxn ang="0">
                  <a:pos x="connsiteX2" y="connsiteY2"/>
                </a:cxn>
              </a:cxnLst>
              <a:rect l="l" t="t" r="r" b="b"/>
              <a:pathLst>
                <a:path w="57150" h="482600">
                  <a:moveTo>
                    <a:pt x="0" y="0"/>
                  </a:moveTo>
                  <a:lnTo>
                    <a:pt x="57150" y="0"/>
                  </a:lnTo>
                  <a:lnTo>
                    <a:pt x="57150" y="482600"/>
                  </a:lnTo>
                </a:path>
              </a:pathLst>
            </a:custGeom>
            <a:noFill/>
            <a:ln w="9525" cap="flat" cmpd="sng" algn="ctr">
              <a:solidFill>
                <a:srgbClr val="000000"/>
              </a:solidFill>
              <a:prstDash val="solid"/>
              <a:miter lim="800000"/>
            </a:ln>
            <a:effectLst/>
          </p:spPr>
          <p:txBody>
            <a:bodyPr rtlCol="0" anchor="ctr"/>
            <a:lstStyle/>
            <a:p>
              <a:pPr marL="0" marR="0" lvl="0" indent="0" algn="ctr" defTabSz="685664" eaLnBrk="1" fontAlgn="auto" latinLnBrk="0" hangingPunct="1">
                <a:lnSpc>
                  <a:spcPct val="100000"/>
                </a:lnSpc>
                <a:spcBef>
                  <a:spcPts val="0"/>
                </a:spcBef>
                <a:spcAft>
                  <a:spcPts val="0"/>
                </a:spcAft>
                <a:buClrTx/>
                <a:buSzTx/>
                <a:buFontTx/>
                <a:buNone/>
                <a:tabLst/>
                <a:defRPr/>
              </a:pPr>
              <a:endParaRPr kumimoji="0" lang="en-GB" sz="1425" b="0" i="0" u="none" strike="noStrike" kern="0" cap="none" spc="0" normalizeH="0" baseline="0" noProof="0" dirty="0">
                <a:ln>
                  <a:noFill/>
                </a:ln>
                <a:solidFill>
                  <a:srgbClr val="FFFFFF"/>
                </a:solidFill>
                <a:effectLst/>
                <a:uLnTx/>
                <a:uFillTx/>
                <a:latin typeface="Arial" panose="020B0604020202020204"/>
                <a:ea typeface="+mn-ea"/>
                <a:cs typeface="+mn-cs"/>
              </a:endParaRPr>
            </a:p>
          </p:txBody>
        </p:sp>
        <p:sp>
          <p:nvSpPr>
            <p:cNvPr id="22" name="TextBox 21">
              <a:extLst>
                <a:ext uri="{FF2B5EF4-FFF2-40B4-BE49-F238E27FC236}">
                  <a16:creationId xmlns:a16="http://schemas.microsoft.com/office/drawing/2014/main" id="{7A194286-BDB5-DFB4-7C4B-A8CED77620EA}"/>
                </a:ext>
              </a:extLst>
            </p:cNvPr>
            <p:cNvSpPr txBox="1"/>
            <p:nvPr/>
          </p:nvSpPr>
          <p:spPr>
            <a:xfrm>
              <a:off x="3187557" y="3220143"/>
              <a:ext cx="1375378" cy="153888"/>
            </a:xfrm>
            <a:prstGeom prst="rect">
              <a:avLst/>
            </a:prstGeom>
            <a:noFill/>
          </p:spPr>
          <p:txBody>
            <a:bodyPr wrap="none" lIns="0" tIns="0" rIns="0" bIns="0" rtlCol="0">
              <a:spAutoFit/>
            </a:bodyPr>
            <a:lstStyle/>
            <a:p>
              <a:pPr algn="r" defTabSz="685664"/>
              <a:r>
                <a:rPr lang="en-GB" sz="1000" noProof="0" dirty="0">
                  <a:solidFill>
                    <a:srgbClr val="FF9300"/>
                  </a:solidFill>
                  <a:latin typeface="Arial" panose="020B0604020202020204"/>
                </a:rPr>
                <a:t>◼︎</a:t>
              </a:r>
              <a:r>
                <a:rPr lang="en-GB" sz="1000" noProof="0" dirty="0">
                  <a:solidFill>
                    <a:srgbClr val="000000">
                      <a:lumMod val="65000"/>
                      <a:lumOff val="35000"/>
                    </a:srgbClr>
                  </a:solidFill>
                  <a:latin typeface="Arial" panose="020B0604020202020204"/>
                </a:rPr>
                <a:t> Other </a:t>
              </a:r>
              <a:r>
                <a:rPr lang="en-GB" sz="1000" i="1" noProof="0" dirty="0">
                  <a:solidFill>
                    <a:srgbClr val="000000">
                      <a:lumMod val="65000"/>
                      <a:lumOff val="35000"/>
                    </a:srgbClr>
                  </a:solidFill>
                  <a:latin typeface="Arial" panose="020B0604020202020204"/>
                </a:rPr>
                <a:t>KRAS </a:t>
              </a:r>
              <a:r>
                <a:rPr lang="en-GB" sz="1000" noProof="0" dirty="0">
                  <a:solidFill>
                    <a:srgbClr val="000000">
                      <a:lumMod val="65000"/>
                      <a:lumOff val="35000"/>
                    </a:srgbClr>
                  </a:solidFill>
                  <a:latin typeface="Arial" panose="020B0604020202020204"/>
                </a:rPr>
                <a:t>mutation</a:t>
              </a:r>
            </a:p>
          </p:txBody>
        </p:sp>
        <p:sp>
          <p:nvSpPr>
            <p:cNvPr id="23" name="TextBox 22">
              <a:extLst>
                <a:ext uri="{FF2B5EF4-FFF2-40B4-BE49-F238E27FC236}">
                  <a16:creationId xmlns:a16="http://schemas.microsoft.com/office/drawing/2014/main" id="{8582669D-A61E-0E1E-ACEB-071BC3FA6C16}"/>
                </a:ext>
              </a:extLst>
            </p:cNvPr>
            <p:cNvSpPr txBox="1"/>
            <p:nvPr/>
          </p:nvSpPr>
          <p:spPr>
            <a:xfrm>
              <a:off x="2927648" y="3782913"/>
              <a:ext cx="1530973" cy="153888"/>
            </a:xfrm>
            <a:prstGeom prst="rect">
              <a:avLst/>
            </a:prstGeom>
            <a:noFill/>
          </p:spPr>
          <p:txBody>
            <a:bodyPr wrap="square" lIns="0" tIns="0" rIns="0" bIns="0" rtlCol="0">
              <a:spAutoFit/>
            </a:bodyPr>
            <a:lstStyle/>
            <a:p>
              <a:pPr algn="r" defTabSz="685664"/>
              <a:r>
                <a:rPr lang="en-GB" sz="1000" noProof="0" dirty="0">
                  <a:solidFill>
                    <a:srgbClr val="06202C"/>
                  </a:solidFill>
                  <a:latin typeface="Arial" panose="020B0604020202020204"/>
                </a:rPr>
                <a:t>◼︎</a:t>
              </a:r>
              <a:r>
                <a:rPr lang="en-GB" sz="1000" noProof="0" dirty="0">
                  <a:solidFill>
                    <a:srgbClr val="000000">
                      <a:lumMod val="65000"/>
                      <a:lumOff val="35000"/>
                    </a:srgbClr>
                  </a:solidFill>
                  <a:latin typeface="Arial" panose="020B0604020202020204"/>
                </a:rPr>
                <a:t> </a:t>
              </a:r>
              <a:r>
                <a:rPr lang="en-GB" sz="1000" i="1" noProof="0" dirty="0">
                  <a:solidFill>
                    <a:srgbClr val="000000">
                      <a:lumMod val="65000"/>
                      <a:lumOff val="35000"/>
                    </a:srgbClr>
                  </a:solidFill>
                  <a:latin typeface="Arial" panose="020B0604020202020204"/>
                </a:rPr>
                <a:t>KRAS </a:t>
              </a:r>
              <a:r>
                <a:rPr lang="en-GB" sz="1000" noProof="0" dirty="0">
                  <a:solidFill>
                    <a:srgbClr val="000000">
                      <a:lumMod val="65000"/>
                      <a:lumOff val="35000"/>
                    </a:srgbClr>
                  </a:solidFill>
                  <a:latin typeface="Arial" panose="020B0604020202020204"/>
                </a:rPr>
                <a:t>G12C mutation</a:t>
              </a:r>
            </a:p>
          </p:txBody>
        </p:sp>
        <p:sp>
          <p:nvSpPr>
            <p:cNvPr id="24" name="TextBox 23">
              <a:extLst>
                <a:ext uri="{FF2B5EF4-FFF2-40B4-BE49-F238E27FC236}">
                  <a16:creationId xmlns:a16="http://schemas.microsoft.com/office/drawing/2014/main" id="{489FCE94-CCBC-9919-FC72-2248AC106F57}"/>
                </a:ext>
              </a:extLst>
            </p:cNvPr>
            <p:cNvSpPr txBox="1"/>
            <p:nvPr/>
          </p:nvSpPr>
          <p:spPr>
            <a:xfrm>
              <a:off x="2976522" y="4115258"/>
              <a:ext cx="1530973" cy="153888"/>
            </a:xfrm>
            <a:prstGeom prst="rect">
              <a:avLst/>
            </a:prstGeom>
            <a:noFill/>
          </p:spPr>
          <p:txBody>
            <a:bodyPr wrap="square" lIns="0" tIns="0" rIns="0" bIns="0" rtlCol="0">
              <a:spAutoFit/>
            </a:bodyPr>
            <a:lstStyle/>
            <a:p>
              <a:pPr algn="r" defTabSz="685664"/>
              <a:r>
                <a:rPr lang="en-GB" sz="1000" noProof="0" dirty="0">
                  <a:solidFill>
                    <a:srgbClr val="942092"/>
                  </a:solidFill>
                  <a:latin typeface="Arial" panose="020B0604020202020204"/>
                </a:rPr>
                <a:t>◼︎</a:t>
              </a:r>
              <a:r>
                <a:rPr lang="en-GB" sz="1000" noProof="0" dirty="0">
                  <a:solidFill>
                    <a:srgbClr val="000000">
                      <a:lumMod val="65000"/>
                      <a:lumOff val="35000"/>
                    </a:srgbClr>
                  </a:solidFill>
                  <a:latin typeface="Arial" panose="020B0604020202020204"/>
                </a:rPr>
                <a:t> Other </a:t>
              </a:r>
              <a:r>
                <a:rPr lang="en-GB" sz="1000" i="1" noProof="0" dirty="0">
                  <a:solidFill>
                    <a:srgbClr val="000000">
                      <a:lumMod val="65000"/>
                      <a:lumOff val="35000"/>
                    </a:srgbClr>
                  </a:solidFill>
                  <a:latin typeface="Arial" panose="020B0604020202020204"/>
                </a:rPr>
                <a:t>EGFR </a:t>
              </a:r>
              <a:r>
                <a:rPr lang="en-GB" sz="1000" noProof="0" dirty="0">
                  <a:solidFill>
                    <a:srgbClr val="000000">
                      <a:lumMod val="65000"/>
                      <a:lumOff val="35000"/>
                    </a:srgbClr>
                  </a:solidFill>
                  <a:latin typeface="Arial" panose="020B0604020202020204"/>
                </a:rPr>
                <a:t>mutation</a:t>
              </a:r>
            </a:p>
          </p:txBody>
        </p:sp>
        <p:sp>
          <p:nvSpPr>
            <p:cNvPr id="25" name="TextBox 24">
              <a:extLst>
                <a:ext uri="{FF2B5EF4-FFF2-40B4-BE49-F238E27FC236}">
                  <a16:creationId xmlns:a16="http://schemas.microsoft.com/office/drawing/2014/main" id="{2DC9E070-BA4D-6F5B-BDED-8945BB7AB0E6}"/>
                </a:ext>
              </a:extLst>
            </p:cNvPr>
            <p:cNvSpPr txBox="1"/>
            <p:nvPr/>
          </p:nvSpPr>
          <p:spPr>
            <a:xfrm>
              <a:off x="3064496" y="4408504"/>
              <a:ext cx="1530973" cy="459462"/>
            </a:xfrm>
            <a:prstGeom prst="rect">
              <a:avLst/>
            </a:prstGeom>
            <a:noFill/>
          </p:spPr>
          <p:txBody>
            <a:bodyPr wrap="square" lIns="0" tIns="0" rIns="0" bIns="0" rtlCol="0">
              <a:spAutoFit/>
            </a:bodyPr>
            <a:lstStyle/>
            <a:p>
              <a:pPr algn="r" defTabSz="685664"/>
              <a:r>
                <a:rPr lang="en-GB" sz="1000" noProof="0" dirty="0">
                  <a:solidFill>
                    <a:srgbClr val="A9A9A9"/>
                  </a:solidFill>
                  <a:latin typeface="Arial" panose="020B0604020202020204"/>
                </a:rPr>
                <a:t>◼︎</a:t>
              </a:r>
              <a:r>
                <a:rPr lang="en-GB" sz="1000" noProof="0" dirty="0">
                  <a:solidFill>
                    <a:srgbClr val="000000">
                      <a:lumMod val="65000"/>
                      <a:lumOff val="35000"/>
                    </a:srgbClr>
                  </a:solidFill>
                  <a:latin typeface="Arial" panose="020B0604020202020204"/>
                </a:rPr>
                <a:t> </a:t>
              </a:r>
              <a:r>
                <a:rPr lang="en-GB" sz="1000" i="1" noProof="0" dirty="0">
                  <a:solidFill>
                    <a:srgbClr val="000000">
                      <a:lumMod val="65000"/>
                      <a:lumOff val="35000"/>
                    </a:srgbClr>
                  </a:solidFill>
                  <a:latin typeface="Arial" panose="020B0604020202020204"/>
                </a:rPr>
                <a:t>EGFR </a:t>
              </a:r>
              <a:r>
                <a:rPr lang="en-GB" sz="1000" noProof="0" dirty="0">
                  <a:solidFill>
                    <a:srgbClr val="000000">
                      <a:lumMod val="65000"/>
                      <a:lumOff val="35000"/>
                    </a:srgbClr>
                  </a:solidFill>
                  <a:latin typeface="Arial" panose="020B0604020202020204"/>
                </a:rPr>
                <a:t>exon </a:t>
              </a:r>
              <a:br>
                <a:rPr lang="en-GB" sz="1000" noProof="0" dirty="0">
                  <a:solidFill>
                    <a:srgbClr val="000000">
                      <a:lumMod val="65000"/>
                      <a:lumOff val="35000"/>
                    </a:srgbClr>
                  </a:solidFill>
                  <a:latin typeface="Arial" panose="020B0604020202020204"/>
                </a:rPr>
              </a:br>
              <a:r>
                <a:rPr lang="en-GB" sz="1000" noProof="0" dirty="0">
                  <a:solidFill>
                    <a:srgbClr val="000000">
                      <a:lumMod val="65000"/>
                      <a:lumOff val="35000"/>
                    </a:srgbClr>
                  </a:solidFill>
                  <a:latin typeface="Arial" panose="020B0604020202020204"/>
                </a:rPr>
                <a:t>20 insertion </a:t>
              </a:r>
              <a:br>
                <a:rPr lang="en-GB" sz="1000" noProof="0" dirty="0">
                  <a:solidFill>
                    <a:srgbClr val="000000">
                      <a:lumMod val="65000"/>
                      <a:lumOff val="35000"/>
                    </a:srgbClr>
                  </a:solidFill>
                  <a:latin typeface="Arial" panose="020B0604020202020204"/>
                </a:rPr>
              </a:br>
              <a:r>
                <a:rPr lang="en-GB" sz="1000" noProof="0" dirty="0">
                  <a:solidFill>
                    <a:srgbClr val="000000">
                      <a:lumMod val="65000"/>
                      <a:lumOff val="35000"/>
                    </a:srgbClr>
                  </a:solidFill>
                  <a:latin typeface="Arial" panose="020B0604020202020204"/>
                </a:rPr>
                <a:t>mutation</a:t>
              </a:r>
            </a:p>
          </p:txBody>
        </p:sp>
        <p:sp>
          <p:nvSpPr>
            <p:cNvPr id="26" name="TextBox 25">
              <a:extLst>
                <a:ext uri="{FF2B5EF4-FFF2-40B4-BE49-F238E27FC236}">
                  <a16:creationId xmlns:a16="http://schemas.microsoft.com/office/drawing/2014/main" id="{71F8642E-8AE7-D71C-BA73-94B72BF367F4}"/>
                </a:ext>
              </a:extLst>
            </p:cNvPr>
            <p:cNvSpPr txBox="1"/>
            <p:nvPr/>
          </p:nvSpPr>
          <p:spPr>
            <a:xfrm>
              <a:off x="7057203" y="5493464"/>
              <a:ext cx="1512168" cy="307777"/>
            </a:xfrm>
            <a:prstGeom prst="rect">
              <a:avLst/>
            </a:prstGeom>
            <a:noFill/>
          </p:spPr>
          <p:txBody>
            <a:bodyPr wrap="square" lIns="0" tIns="0" rIns="0" bIns="0" rtlCol="0">
              <a:spAutoFit/>
            </a:bodyPr>
            <a:lstStyle/>
            <a:p>
              <a:pPr defTabSz="685664"/>
              <a:r>
                <a:rPr lang="en-GB" sz="1000" noProof="0" dirty="0">
                  <a:solidFill>
                    <a:schemeClr val="accent1"/>
                  </a:solidFill>
                  <a:latin typeface="Arial" panose="020B0604020202020204"/>
                </a:rPr>
                <a:t>◼︎</a:t>
              </a:r>
              <a:r>
                <a:rPr lang="en-GB" sz="1000" noProof="0" dirty="0">
                  <a:solidFill>
                    <a:srgbClr val="000000">
                      <a:lumMod val="65000"/>
                      <a:lumOff val="35000"/>
                    </a:srgbClr>
                  </a:solidFill>
                  <a:latin typeface="Arial" panose="020B0604020202020204"/>
                </a:rPr>
                <a:t> </a:t>
              </a:r>
              <a:r>
                <a:rPr lang="en-GB" sz="1000" i="1" noProof="0" dirty="0">
                  <a:solidFill>
                    <a:srgbClr val="000000">
                      <a:lumMod val="65000"/>
                      <a:lumOff val="35000"/>
                    </a:srgbClr>
                  </a:solidFill>
                  <a:latin typeface="Arial" panose="020B0604020202020204"/>
                </a:rPr>
                <a:t>EGFR </a:t>
              </a:r>
              <a:r>
                <a:rPr lang="en-GB" sz="1000" noProof="0" dirty="0">
                  <a:solidFill>
                    <a:srgbClr val="000000">
                      <a:lumMod val="65000"/>
                      <a:lumOff val="35000"/>
                    </a:srgbClr>
                  </a:solidFill>
                  <a:latin typeface="Arial" panose="020B0604020202020204"/>
                </a:rPr>
                <a:t>exon 19 deletion and L858R mutation</a:t>
              </a:r>
            </a:p>
          </p:txBody>
        </p:sp>
        <p:sp>
          <p:nvSpPr>
            <p:cNvPr id="27" name="TextBox 26">
              <a:extLst>
                <a:ext uri="{FF2B5EF4-FFF2-40B4-BE49-F238E27FC236}">
                  <a16:creationId xmlns:a16="http://schemas.microsoft.com/office/drawing/2014/main" id="{C88BFC0F-506D-5763-94AC-DD32DAC9E728}"/>
                </a:ext>
              </a:extLst>
            </p:cNvPr>
            <p:cNvSpPr txBox="1"/>
            <p:nvPr/>
          </p:nvSpPr>
          <p:spPr>
            <a:xfrm>
              <a:off x="7549756" y="2144630"/>
              <a:ext cx="1115723" cy="306309"/>
            </a:xfrm>
            <a:prstGeom prst="rect">
              <a:avLst/>
            </a:prstGeom>
            <a:noFill/>
          </p:spPr>
          <p:txBody>
            <a:bodyPr wrap="square" lIns="0" tIns="0" rIns="0" bIns="0" rtlCol="0">
              <a:spAutoFit/>
            </a:bodyPr>
            <a:lstStyle/>
            <a:p>
              <a:pPr defTabSz="685664"/>
              <a:r>
                <a:rPr lang="en-GB" sz="1000" noProof="0" dirty="0">
                  <a:solidFill>
                    <a:schemeClr val="tx2"/>
                  </a:solidFill>
                  <a:latin typeface="Arial" panose="020B0604020202020204"/>
                </a:rPr>
                <a:t>◼︎</a:t>
              </a:r>
              <a:r>
                <a:rPr lang="en-GB" sz="1000" noProof="0" dirty="0">
                  <a:solidFill>
                    <a:srgbClr val="000000">
                      <a:lumMod val="65000"/>
                      <a:lumOff val="35000"/>
                    </a:srgbClr>
                  </a:solidFill>
                  <a:latin typeface="Arial" panose="020B0604020202020204"/>
                </a:rPr>
                <a:t> No actionable </a:t>
              </a:r>
              <a:br>
                <a:rPr lang="en-GB" sz="1000" noProof="0" dirty="0">
                  <a:solidFill>
                    <a:srgbClr val="000000">
                      <a:lumMod val="65000"/>
                      <a:lumOff val="35000"/>
                    </a:srgbClr>
                  </a:solidFill>
                  <a:latin typeface="Arial" panose="020B0604020202020204"/>
                </a:rPr>
              </a:br>
              <a:r>
                <a:rPr lang="en-GB" sz="1000" noProof="0" dirty="0">
                  <a:solidFill>
                    <a:srgbClr val="000000">
                      <a:lumMod val="65000"/>
                      <a:lumOff val="35000"/>
                    </a:srgbClr>
                  </a:solidFill>
                  <a:latin typeface="Arial" panose="020B0604020202020204"/>
                </a:rPr>
                <a:t>    alteration</a:t>
              </a:r>
            </a:p>
          </p:txBody>
        </p:sp>
        <p:graphicFrame>
          <p:nvGraphicFramePr>
            <p:cNvPr id="28" name="Chart 27">
              <a:extLst>
                <a:ext uri="{FF2B5EF4-FFF2-40B4-BE49-F238E27FC236}">
                  <a16:creationId xmlns:a16="http://schemas.microsoft.com/office/drawing/2014/main" id="{6A795474-5566-9FD6-DBB9-454CEC82FD21}"/>
                </a:ext>
              </a:extLst>
            </p:cNvPr>
            <p:cNvGraphicFramePr/>
            <p:nvPr>
              <p:extLst>
                <p:ext uri="{D42A27DB-BD31-4B8C-83A1-F6EECF244321}">
                  <p14:modId xmlns:p14="http://schemas.microsoft.com/office/powerpoint/2010/main" val="4205843207"/>
                </p:ext>
              </p:extLst>
            </p:nvPr>
          </p:nvGraphicFramePr>
          <p:xfrm>
            <a:off x="4410186" y="2487926"/>
            <a:ext cx="3963192" cy="2642128"/>
          </p:xfrm>
          <a:graphic>
            <a:graphicData uri="http://schemas.openxmlformats.org/drawingml/2006/chart">
              <c:chart xmlns:c="http://schemas.openxmlformats.org/drawingml/2006/chart" xmlns:r="http://schemas.openxmlformats.org/officeDocument/2006/relationships" r:id="rId3"/>
            </a:graphicData>
          </a:graphic>
        </p:graphicFrame>
      </p:grpSp>
      <p:sp>
        <p:nvSpPr>
          <p:cNvPr id="30" name="TextBox 29">
            <a:extLst>
              <a:ext uri="{FF2B5EF4-FFF2-40B4-BE49-F238E27FC236}">
                <a16:creationId xmlns:a16="http://schemas.microsoft.com/office/drawing/2014/main" id="{CE4BD455-511C-0AB5-4F96-5AF6C2DA1CF6}"/>
              </a:ext>
            </a:extLst>
          </p:cNvPr>
          <p:cNvSpPr txBox="1"/>
          <p:nvPr/>
        </p:nvSpPr>
        <p:spPr>
          <a:xfrm>
            <a:off x="206997" y="5289189"/>
            <a:ext cx="2391762" cy="411257"/>
          </a:xfrm>
          <a:prstGeom prst="rect">
            <a:avLst/>
          </a:prstGeom>
          <a:solidFill>
            <a:schemeClr val="bg1"/>
          </a:solidFill>
          <a:ln w="19050">
            <a:solidFill>
              <a:schemeClr val="accent1"/>
            </a:solidFill>
          </a:ln>
        </p:spPr>
        <p:txBody>
          <a:bodyPr wrap="square" lIns="72000" tIns="36000" rIns="36000" bIns="36000" rtlCol="0">
            <a:spAutoFit/>
          </a:bodyPr>
          <a:lstStyle/>
          <a:p>
            <a:pPr defTabSz="685664"/>
            <a:r>
              <a:rPr lang="en-GB" sz="1100" noProof="0" dirty="0">
                <a:latin typeface="Arial" panose="020B0604020202020204"/>
              </a:rPr>
              <a:t>Outer circle: Asian populations</a:t>
            </a:r>
          </a:p>
          <a:p>
            <a:pPr defTabSz="685664"/>
            <a:r>
              <a:rPr lang="en-GB" sz="1100" noProof="0" dirty="0">
                <a:latin typeface="Arial" panose="020B0604020202020204"/>
              </a:rPr>
              <a:t>Inner circle: Western populations</a:t>
            </a:r>
          </a:p>
        </p:txBody>
      </p:sp>
      <p:grpSp>
        <p:nvGrpSpPr>
          <p:cNvPr id="31" name="Graphic 9">
            <a:extLst>
              <a:ext uri="{FF2B5EF4-FFF2-40B4-BE49-F238E27FC236}">
                <a16:creationId xmlns:a16="http://schemas.microsoft.com/office/drawing/2014/main" id="{6CDDA9C8-D477-B77D-BD09-367CD9F9FDAA}"/>
              </a:ext>
            </a:extLst>
          </p:cNvPr>
          <p:cNvGrpSpPr/>
          <p:nvPr/>
        </p:nvGrpSpPr>
        <p:grpSpPr>
          <a:xfrm>
            <a:off x="7776196" y="2401890"/>
            <a:ext cx="3888872" cy="2430542"/>
            <a:chOff x="7776196" y="2401890"/>
            <a:chExt cx="3888872" cy="2430542"/>
          </a:xfrm>
          <a:noFill/>
        </p:grpSpPr>
        <p:sp>
          <p:nvSpPr>
            <p:cNvPr id="33" name="Freeform 32">
              <a:extLst>
                <a:ext uri="{FF2B5EF4-FFF2-40B4-BE49-F238E27FC236}">
                  <a16:creationId xmlns:a16="http://schemas.microsoft.com/office/drawing/2014/main" id="{DD33E940-E163-B16A-0A27-3F73F11EFC14}"/>
                </a:ext>
              </a:extLst>
            </p:cNvPr>
            <p:cNvSpPr/>
            <p:nvPr/>
          </p:nvSpPr>
          <p:spPr>
            <a:xfrm>
              <a:off x="7776196" y="4785723"/>
              <a:ext cx="46045" cy="11855"/>
            </a:xfrm>
            <a:custGeom>
              <a:avLst/>
              <a:gdLst>
                <a:gd name="connsiteX0" fmla="*/ 0 w 46045"/>
                <a:gd name="connsiteY0" fmla="*/ 0 h 11855"/>
                <a:gd name="connsiteX1" fmla="*/ 46045 w 46045"/>
                <a:gd name="connsiteY1" fmla="*/ 0 h 11855"/>
              </a:gdLst>
              <a:ahLst/>
              <a:cxnLst>
                <a:cxn ang="0">
                  <a:pos x="connsiteX0" y="connsiteY0"/>
                </a:cxn>
                <a:cxn ang="0">
                  <a:pos x="connsiteX1" y="connsiteY1"/>
                </a:cxn>
              </a:cxnLst>
              <a:rect l="l" t="t" r="r" b="b"/>
              <a:pathLst>
                <a:path w="46045" h="11855">
                  <a:moveTo>
                    <a:pt x="0" y="0"/>
                  </a:moveTo>
                  <a:lnTo>
                    <a:pt x="46045" y="0"/>
                  </a:lnTo>
                </a:path>
              </a:pathLst>
            </a:custGeom>
            <a:ln w="8919" cap="flat">
              <a:solidFill>
                <a:srgbClr val="231F20"/>
              </a:solidFill>
              <a:prstDash val="solid"/>
              <a:miter/>
            </a:ln>
          </p:spPr>
          <p:txBody>
            <a:bodyPr rtlCol="0" anchor="ctr"/>
            <a:lstStyle/>
            <a:p>
              <a:endParaRPr lang="en-GB" noProof="0" dirty="0"/>
            </a:p>
          </p:txBody>
        </p:sp>
        <p:sp>
          <p:nvSpPr>
            <p:cNvPr id="34" name="Freeform 33">
              <a:extLst>
                <a:ext uri="{FF2B5EF4-FFF2-40B4-BE49-F238E27FC236}">
                  <a16:creationId xmlns:a16="http://schemas.microsoft.com/office/drawing/2014/main" id="{C8A1B138-BDDD-DC77-8B40-1242C9791772}"/>
                </a:ext>
              </a:extLst>
            </p:cNvPr>
            <p:cNvSpPr/>
            <p:nvPr/>
          </p:nvSpPr>
          <p:spPr>
            <a:xfrm>
              <a:off x="7822361" y="4785723"/>
              <a:ext cx="11898" cy="45997"/>
            </a:xfrm>
            <a:custGeom>
              <a:avLst/>
              <a:gdLst>
                <a:gd name="connsiteX0" fmla="*/ 0 w 11898"/>
                <a:gd name="connsiteY0" fmla="*/ 0 h 45997"/>
                <a:gd name="connsiteX1" fmla="*/ 0 w 11898"/>
                <a:gd name="connsiteY1" fmla="*/ 45998 h 45997"/>
              </a:gdLst>
              <a:ahLst/>
              <a:cxnLst>
                <a:cxn ang="0">
                  <a:pos x="connsiteX0" y="connsiteY0"/>
                </a:cxn>
                <a:cxn ang="0">
                  <a:pos x="connsiteX1" y="connsiteY1"/>
                </a:cxn>
              </a:cxnLst>
              <a:rect l="l" t="t" r="r" b="b"/>
              <a:pathLst>
                <a:path w="11898" h="45997">
                  <a:moveTo>
                    <a:pt x="0" y="0"/>
                  </a:moveTo>
                  <a:lnTo>
                    <a:pt x="0" y="45998"/>
                  </a:lnTo>
                </a:path>
              </a:pathLst>
            </a:custGeom>
            <a:ln w="8919" cap="flat">
              <a:solidFill>
                <a:srgbClr val="231F20"/>
              </a:solidFill>
              <a:prstDash val="solid"/>
              <a:miter/>
            </a:ln>
          </p:spPr>
          <p:txBody>
            <a:bodyPr rtlCol="0" anchor="ctr"/>
            <a:lstStyle/>
            <a:p>
              <a:endParaRPr lang="en-GB" noProof="0" dirty="0"/>
            </a:p>
          </p:txBody>
        </p:sp>
        <p:sp>
          <p:nvSpPr>
            <p:cNvPr id="35" name="Freeform 34">
              <a:extLst>
                <a:ext uri="{FF2B5EF4-FFF2-40B4-BE49-F238E27FC236}">
                  <a16:creationId xmlns:a16="http://schemas.microsoft.com/office/drawing/2014/main" id="{2F7180E8-46E8-89CC-8129-90597486E192}"/>
                </a:ext>
              </a:extLst>
            </p:cNvPr>
            <p:cNvSpPr/>
            <p:nvPr/>
          </p:nvSpPr>
          <p:spPr>
            <a:xfrm>
              <a:off x="9358278" y="4785723"/>
              <a:ext cx="11898" cy="45997"/>
            </a:xfrm>
            <a:custGeom>
              <a:avLst/>
              <a:gdLst>
                <a:gd name="connsiteX0" fmla="*/ 0 w 11898"/>
                <a:gd name="connsiteY0" fmla="*/ 0 h 45997"/>
                <a:gd name="connsiteX1" fmla="*/ 0 w 11898"/>
                <a:gd name="connsiteY1" fmla="*/ 45998 h 45997"/>
              </a:gdLst>
              <a:ahLst/>
              <a:cxnLst>
                <a:cxn ang="0">
                  <a:pos x="connsiteX0" y="connsiteY0"/>
                </a:cxn>
                <a:cxn ang="0">
                  <a:pos x="connsiteX1" y="connsiteY1"/>
                </a:cxn>
              </a:cxnLst>
              <a:rect l="l" t="t" r="r" b="b"/>
              <a:pathLst>
                <a:path w="11898" h="45997">
                  <a:moveTo>
                    <a:pt x="0" y="0"/>
                  </a:moveTo>
                  <a:lnTo>
                    <a:pt x="0" y="45998"/>
                  </a:lnTo>
                </a:path>
              </a:pathLst>
            </a:custGeom>
            <a:ln w="8919" cap="flat">
              <a:solidFill>
                <a:srgbClr val="231F20"/>
              </a:solidFill>
              <a:prstDash val="solid"/>
              <a:miter/>
            </a:ln>
          </p:spPr>
          <p:txBody>
            <a:bodyPr rtlCol="0" anchor="ctr"/>
            <a:lstStyle/>
            <a:p>
              <a:endParaRPr lang="en-GB" noProof="0" dirty="0"/>
            </a:p>
          </p:txBody>
        </p:sp>
        <p:sp>
          <p:nvSpPr>
            <p:cNvPr id="36" name="Freeform 35">
              <a:extLst>
                <a:ext uri="{FF2B5EF4-FFF2-40B4-BE49-F238E27FC236}">
                  <a16:creationId xmlns:a16="http://schemas.microsoft.com/office/drawing/2014/main" id="{922BC2EB-9E76-5119-4D01-71B2F237338D}"/>
                </a:ext>
              </a:extLst>
            </p:cNvPr>
            <p:cNvSpPr/>
            <p:nvPr/>
          </p:nvSpPr>
          <p:spPr>
            <a:xfrm>
              <a:off x="10126296" y="4785723"/>
              <a:ext cx="11898" cy="45997"/>
            </a:xfrm>
            <a:custGeom>
              <a:avLst/>
              <a:gdLst>
                <a:gd name="connsiteX0" fmla="*/ 0 w 11898"/>
                <a:gd name="connsiteY0" fmla="*/ 0 h 45997"/>
                <a:gd name="connsiteX1" fmla="*/ 0 w 11898"/>
                <a:gd name="connsiteY1" fmla="*/ 45998 h 45997"/>
              </a:gdLst>
              <a:ahLst/>
              <a:cxnLst>
                <a:cxn ang="0">
                  <a:pos x="connsiteX0" y="connsiteY0"/>
                </a:cxn>
                <a:cxn ang="0">
                  <a:pos x="connsiteX1" y="connsiteY1"/>
                </a:cxn>
              </a:cxnLst>
              <a:rect l="l" t="t" r="r" b="b"/>
              <a:pathLst>
                <a:path w="11898" h="45997">
                  <a:moveTo>
                    <a:pt x="0" y="0"/>
                  </a:moveTo>
                  <a:lnTo>
                    <a:pt x="0" y="45998"/>
                  </a:lnTo>
                </a:path>
              </a:pathLst>
            </a:custGeom>
            <a:ln w="8919" cap="flat">
              <a:solidFill>
                <a:srgbClr val="231F20"/>
              </a:solidFill>
              <a:prstDash val="solid"/>
              <a:miter/>
            </a:ln>
          </p:spPr>
          <p:txBody>
            <a:bodyPr rtlCol="0" anchor="ctr"/>
            <a:lstStyle/>
            <a:p>
              <a:endParaRPr lang="en-GB" noProof="0" dirty="0"/>
            </a:p>
          </p:txBody>
        </p:sp>
        <p:sp>
          <p:nvSpPr>
            <p:cNvPr id="37" name="Freeform 36">
              <a:extLst>
                <a:ext uri="{FF2B5EF4-FFF2-40B4-BE49-F238E27FC236}">
                  <a16:creationId xmlns:a16="http://schemas.microsoft.com/office/drawing/2014/main" id="{B38C8A70-C3EA-C4FB-AD7D-EB733450218E}"/>
                </a:ext>
              </a:extLst>
            </p:cNvPr>
            <p:cNvSpPr/>
            <p:nvPr/>
          </p:nvSpPr>
          <p:spPr>
            <a:xfrm>
              <a:off x="10894314" y="4785723"/>
              <a:ext cx="11898" cy="45997"/>
            </a:xfrm>
            <a:custGeom>
              <a:avLst/>
              <a:gdLst>
                <a:gd name="connsiteX0" fmla="*/ 0 w 11898"/>
                <a:gd name="connsiteY0" fmla="*/ 0 h 45997"/>
                <a:gd name="connsiteX1" fmla="*/ 0 w 11898"/>
                <a:gd name="connsiteY1" fmla="*/ 45998 h 45997"/>
              </a:gdLst>
              <a:ahLst/>
              <a:cxnLst>
                <a:cxn ang="0">
                  <a:pos x="connsiteX0" y="connsiteY0"/>
                </a:cxn>
                <a:cxn ang="0">
                  <a:pos x="connsiteX1" y="connsiteY1"/>
                </a:cxn>
              </a:cxnLst>
              <a:rect l="l" t="t" r="r" b="b"/>
              <a:pathLst>
                <a:path w="11898" h="45997">
                  <a:moveTo>
                    <a:pt x="0" y="0"/>
                  </a:moveTo>
                  <a:lnTo>
                    <a:pt x="0" y="45998"/>
                  </a:lnTo>
                </a:path>
              </a:pathLst>
            </a:custGeom>
            <a:ln w="8919" cap="flat">
              <a:solidFill>
                <a:srgbClr val="231F20"/>
              </a:solidFill>
              <a:prstDash val="solid"/>
              <a:miter/>
            </a:ln>
          </p:spPr>
          <p:txBody>
            <a:bodyPr rtlCol="0" anchor="ctr"/>
            <a:lstStyle/>
            <a:p>
              <a:endParaRPr lang="en-GB" noProof="0" dirty="0"/>
            </a:p>
          </p:txBody>
        </p:sp>
        <p:sp>
          <p:nvSpPr>
            <p:cNvPr id="38" name="Freeform 37">
              <a:extLst>
                <a:ext uri="{FF2B5EF4-FFF2-40B4-BE49-F238E27FC236}">
                  <a16:creationId xmlns:a16="http://schemas.microsoft.com/office/drawing/2014/main" id="{BF71481C-42E9-99CE-8F7E-D32E69598D14}"/>
                </a:ext>
              </a:extLst>
            </p:cNvPr>
            <p:cNvSpPr/>
            <p:nvPr/>
          </p:nvSpPr>
          <p:spPr>
            <a:xfrm>
              <a:off x="11662094" y="4785723"/>
              <a:ext cx="11898" cy="46709"/>
            </a:xfrm>
            <a:custGeom>
              <a:avLst/>
              <a:gdLst>
                <a:gd name="connsiteX0" fmla="*/ 0 w 11898"/>
                <a:gd name="connsiteY0" fmla="*/ 0 h 46709"/>
                <a:gd name="connsiteX1" fmla="*/ 0 w 11898"/>
                <a:gd name="connsiteY1" fmla="*/ 46709 h 46709"/>
              </a:gdLst>
              <a:ahLst/>
              <a:cxnLst>
                <a:cxn ang="0">
                  <a:pos x="connsiteX0" y="connsiteY0"/>
                </a:cxn>
                <a:cxn ang="0">
                  <a:pos x="connsiteX1" y="connsiteY1"/>
                </a:cxn>
              </a:cxnLst>
              <a:rect l="l" t="t" r="r" b="b"/>
              <a:pathLst>
                <a:path w="11898" h="46709">
                  <a:moveTo>
                    <a:pt x="0" y="0"/>
                  </a:moveTo>
                  <a:lnTo>
                    <a:pt x="0" y="46709"/>
                  </a:lnTo>
                </a:path>
              </a:pathLst>
            </a:custGeom>
            <a:ln w="8919" cap="flat">
              <a:solidFill>
                <a:srgbClr val="231F20"/>
              </a:solidFill>
              <a:prstDash val="solid"/>
              <a:miter/>
            </a:ln>
          </p:spPr>
          <p:txBody>
            <a:bodyPr rtlCol="0" anchor="ctr"/>
            <a:lstStyle/>
            <a:p>
              <a:endParaRPr lang="en-GB" noProof="0" dirty="0"/>
            </a:p>
          </p:txBody>
        </p:sp>
        <p:sp>
          <p:nvSpPr>
            <p:cNvPr id="39" name="Freeform 38">
              <a:extLst>
                <a:ext uri="{FF2B5EF4-FFF2-40B4-BE49-F238E27FC236}">
                  <a16:creationId xmlns:a16="http://schemas.microsoft.com/office/drawing/2014/main" id="{8172DCF3-A901-9E87-238A-FA20CD033B12}"/>
                </a:ext>
              </a:extLst>
            </p:cNvPr>
            <p:cNvSpPr/>
            <p:nvPr/>
          </p:nvSpPr>
          <p:spPr>
            <a:xfrm>
              <a:off x="7776196" y="2401890"/>
              <a:ext cx="49019" cy="11855"/>
            </a:xfrm>
            <a:custGeom>
              <a:avLst/>
              <a:gdLst>
                <a:gd name="connsiteX0" fmla="*/ 0 w 49019"/>
                <a:gd name="connsiteY0" fmla="*/ 0 h 11855"/>
                <a:gd name="connsiteX1" fmla="*/ 49020 w 49019"/>
                <a:gd name="connsiteY1" fmla="*/ 0 h 11855"/>
              </a:gdLst>
              <a:ahLst/>
              <a:cxnLst>
                <a:cxn ang="0">
                  <a:pos x="connsiteX0" y="connsiteY0"/>
                </a:cxn>
                <a:cxn ang="0">
                  <a:pos x="connsiteX1" y="connsiteY1"/>
                </a:cxn>
              </a:cxnLst>
              <a:rect l="l" t="t" r="r" b="b"/>
              <a:pathLst>
                <a:path w="49019" h="11855">
                  <a:moveTo>
                    <a:pt x="0" y="0"/>
                  </a:moveTo>
                  <a:lnTo>
                    <a:pt x="49020" y="0"/>
                  </a:lnTo>
                </a:path>
              </a:pathLst>
            </a:custGeom>
            <a:ln w="8919" cap="flat">
              <a:solidFill>
                <a:srgbClr val="231F20"/>
              </a:solidFill>
              <a:prstDash val="solid"/>
              <a:miter/>
            </a:ln>
          </p:spPr>
          <p:txBody>
            <a:bodyPr rtlCol="0" anchor="ctr"/>
            <a:lstStyle/>
            <a:p>
              <a:endParaRPr lang="en-GB" noProof="0" dirty="0"/>
            </a:p>
          </p:txBody>
        </p:sp>
        <p:sp>
          <p:nvSpPr>
            <p:cNvPr id="40" name="Freeform 39">
              <a:extLst>
                <a:ext uri="{FF2B5EF4-FFF2-40B4-BE49-F238E27FC236}">
                  <a16:creationId xmlns:a16="http://schemas.microsoft.com/office/drawing/2014/main" id="{1E6DE56E-729A-E244-196B-F72E71A9FCFE}"/>
                </a:ext>
              </a:extLst>
            </p:cNvPr>
            <p:cNvSpPr/>
            <p:nvPr/>
          </p:nvSpPr>
          <p:spPr>
            <a:xfrm>
              <a:off x="7776196" y="2997729"/>
              <a:ext cx="46045" cy="11855"/>
            </a:xfrm>
            <a:custGeom>
              <a:avLst/>
              <a:gdLst>
                <a:gd name="connsiteX0" fmla="*/ 0 w 46045"/>
                <a:gd name="connsiteY0" fmla="*/ 0 h 11855"/>
                <a:gd name="connsiteX1" fmla="*/ 46045 w 46045"/>
                <a:gd name="connsiteY1" fmla="*/ 0 h 11855"/>
              </a:gdLst>
              <a:ahLst/>
              <a:cxnLst>
                <a:cxn ang="0">
                  <a:pos x="connsiteX0" y="connsiteY0"/>
                </a:cxn>
                <a:cxn ang="0">
                  <a:pos x="connsiteX1" y="connsiteY1"/>
                </a:cxn>
              </a:cxnLst>
              <a:rect l="l" t="t" r="r" b="b"/>
              <a:pathLst>
                <a:path w="46045" h="11855">
                  <a:moveTo>
                    <a:pt x="0" y="0"/>
                  </a:moveTo>
                  <a:lnTo>
                    <a:pt x="46045" y="0"/>
                  </a:lnTo>
                </a:path>
              </a:pathLst>
            </a:custGeom>
            <a:ln w="8919" cap="flat">
              <a:solidFill>
                <a:srgbClr val="231F20"/>
              </a:solidFill>
              <a:prstDash val="solid"/>
              <a:miter/>
            </a:ln>
          </p:spPr>
          <p:txBody>
            <a:bodyPr rtlCol="0" anchor="ctr"/>
            <a:lstStyle/>
            <a:p>
              <a:endParaRPr lang="en-GB" noProof="0" dirty="0"/>
            </a:p>
          </p:txBody>
        </p:sp>
        <p:sp>
          <p:nvSpPr>
            <p:cNvPr id="41" name="Freeform 40">
              <a:extLst>
                <a:ext uri="{FF2B5EF4-FFF2-40B4-BE49-F238E27FC236}">
                  <a16:creationId xmlns:a16="http://schemas.microsoft.com/office/drawing/2014/main" id="{61CDCF26-0950-D8EE-D32C-37C60EDE7630}"/>
                </a:ext>
              </a:extLst>
            </p:cNvPr>
            <p:cNvSpPr/>
            <p:nvPr/>
          </p:nvSpPr>
          <p:spPr>
            <a:xfrm>
              <a:off x="7776196" y="3593806"/>
              <a:ext cx="46045" cy="11855"/>
            </a:xfrm>
            <a:custGeom>
              <a:avLst/>
              <a:gdLst>
                <a:gd name="connsiteX0" fmla="*/ 0 w 46045"/>
                <a:gd name="connsiteY0" fmla="*/ 0 h 11855"/>
                <a:gd name="connsiteX1" fmla="*/ 46045 w 46045"/>
                <a:gd name="connsiteY1" fmla="*/ 0 h 11855"/>
              </a:gdLst>
              <a:ahLst/>
              <a:cxnLst>
                <a:cxn ang="0">
                  <a:pos x="connsiteX0" y="connsiteY0"/>
                </a:cxn>
                <a:cxn ang="0">
                  <a:pos x="connsiteX1" y="connsiteY1"/>
                </a:cxn>
              </a:cxnLst>
              <a:rect l="l" t="t" r="r" b="b"/>
              <a:pathLst>
                <a:path w="46045" h="11855">
                  <a:moveTo>
                    <a:pt x="0" y="0"/>
                  </a:moveTo>
                  <a:lnTo>
                    <a:pt x="46045" y="0"/>
                  </a:lnTo>
                </a:path>
              </a:pathLst>
            </a:custGeom>
            <a:ln w="8919" cap="flat">
              <a:solidFill>
                <a:srgbClr val="231F20"/>
              </a:solidFill>
              <a:prstDash val="solid"/>
              <a:miter/>
            </a:ln>
          </p:spPr>
          <p:txBody>
            <a:bodyPr rtlCol="0" anchor="ctr"/>
            <a:lstStyle/>
            <a:p>
              <a:endParaRPr lang="en-GB" noProof="0" dirty="0"/>
            </a:p>
          </p:txBody>
        </p:sp>
        <p:sp>
          <p:nvSpPr>
            <p:cNvPr id="42" name="Freeform 41">
              <a:extLst>
                <a:ext uri="{FF2B5EF4-FFF2-40B4-BE49-F238E27FC236}">
                  <a16:creationId xmlns:a16="http://schemas.microsoft.com/office/drawing/2014/main" id="{46C76913-02A3-3E45-CB74-29011D7A4EAA}"/>
                </a:ext>
              </a:extLst>
            </p:cNvPr>
            <p:cNvSpPr/>
            <p:nvPr/>
          </p:nvSpPr>
          <p:spPr>
            <a:xfrm>
              <a:off x="7776196" y="4189765"/>
              <a:ext cx="46045" cy="11855"/>
            </a:xfrm>
            <a:custGeom>
              <a:avLst/>
              <a:gdLst>
                <a:gd name="connsiteX0" fmla="*/ 0 w 46045"/>
                <a:gd name="connsiteY0" fmla="*/ 0 h 11855"/>
                <a:gd name="connsiteX1" fmla="*/ 46045 w 46045"/>
                <a:gd name="connsiteY1" fmla="*/ 0 h 11855"/>
              </a:gdLst>
              <a:ahLst/>
              <a:cxnLst>
                <a:cxn ang="0">
                  <a:pos x="connsiteX0" y="connsiteY0"/>
                </a:cxn>
                <a:cxn ang="0">
                  <a:pos x="connsiteX1" y="connsiteY1"/>
                </a:cxn>
              </a:cxnLst>
              <a:rect l="l" t="t" r="r" b="b"/>
              <a:pathLst>
                <a:path w="46045" h="11855">
                  <a:moveTo>
                    <a:pt x="0" y="0"/>
                  </a:moveTo>
                  <a:lnTo>
                    <a:pt x="46045" y="0"/>
                  </a:lnTo>
                </a:path>
              </a:pathLst>
            </a:custGeom>
            <a:ln w="8919" cap="flat">
              <a:solidFill>
                <a:srgbClr val="231F20"/>
              </a:solidFill>
              <a:prstDash val="solid"/>
              <a:miter/>
            </a:ln>
          </p:spPr>
          <p:txBody>
            <a:bodyPr rtlCol="0" anchor="ctr"/>
            <a:lstStyle/>
            <a:p>
              <a:endParaRPr lang="en-GB" noProof="0" dirty="0"/>
            </a:p>
          </p:txBody>
        </p:sp>
        <p:sp>
          <p:nvSpPr>
            <p:cNvPr id="43" name="Freeform 42">
              <a:extLst>
                <a:ext uri="{FF2B5EF4-FFF2-40B4-BE49-F238E27FC236}">
                  <a16:creationId xmlns:a16="http://schemas.microsoft.com/office/drawing/2014/main" id="{2AC6B33C-E87D-E84B-6A23-21E951B4FE31}"/>
                </a:ext>
              </a:extLst>
            </p:cNvPr>
            <p:cNvSpPr/>
            <p:nvPr/>
          </p:nvSpPr>
          <p:spPr>
            <a:xfrm>
              <a:off x="8590260" y="4785723"/>
              <a:ext cx="11898" cy="45997"/>
            </a:xfrm>
            <a:custGeom>
              <a:avLst/>
              <a:gdLst>
                <a:gd name="connsiteX0" fmla="*/ 0 w 11898"/>
                <a:gd name="connsiteY0" fmla="*/ 0 h 45997"/>
                <a:gd name="connsiteX1" fmla="*/ 0 w 11898"/>
                <a:gd name="connsiteY1" fmla="*/ 45998 h 45997"/>
              </a:gdLst>
              <a:ahLst/>
              <a:cxnLst>
                <a:cxn ang="0">
                  <a:pos x="connsiteX0" y="connsiteY0"/>
                </a:cxn>
                <a:cxn ang="0">
                  <a:pos x="connsiteX1" y="connsiteY1"/>
                </a:cxn>
              </a:cxnLst>
              <a:rect l="l" t="t" r="r" b="b"/>
              <a:pathLst>
                <a:path w="11898" h="45997">
                  <a:moveTo>
                    <a:pt x="0" y="0"/>
                  </a:moveTo>
                  <a:lnTo>
                    <a:pt x="0" y="45998"/>
                  </a:lnTo>
                </a:path>
              </a:pathLst>
            </a:custGeom>
            <a:ln w="8919" cap="flat">
              <a:solidFill>
                <a:srgbClr val="231F20"/>
              </a:solidFill>
              <a:prstDash val="solid"/>
              <a:miter/>
            </a:ln>
          </p:spPr>
          <p:txBody>
            <a:bodyPr rtlCol="0" anchor="ctr"/>
            <a:lstStyle/>
            <a:p>
              <a:endParaRPr lang="en-GB" noProof="0" dirty="0"/>
            </a:p>
          </p:txBody>
        </p:sp>
        <p:sp>
          <p:nvSpPr>
            <p:cNvPr id="44" name="Freeform 43">
              <a:extLst>
                <a:ext uri="{FF2B5EF4-FFF2-40B4-BE49-F238E27FC236}">
                  <a16:creationId xmlns:a16="http://schemas.microsoft.com/office/drawing/2014/main" id="{C1E1BD77-AA0E-DDE1-8F68-2E66DF4C87CB}"/>
                </a:ext>
              </a:extLst>
            </p:cNvPr>
            <p:cNvSpPr/>
            <p:nvPr/>
          </p:nvSpPr>
          <p:spPr>
            <a:xfrm>
              <a:off x="7822242" y="2401890"/>
              <a:ext cx="3839971" cy="11855"/>
            </a:xfrm>
            <a:custGeom>
              <a:avLst/>
              <a:gdLst>
                <a:gd name="connsiteX0" fmla="*/ 0 w 3839971"/>
                <a:gd name="connsiteY0" fmla="*/ 0 h 11855"/>
                <a:gd name="connsiteX1" fmla="*/ 3839971 w 3839971"/>
                <a:gd name="connsiteY1" fmla="*/ 0 h 11855"/>
              </a:gdLst>
              <a:ahLst/>
              <a:cxnLst>
                <a:cxn ang="0">
                  <a:pos x="connsiteX0" y="connsiteY0"/>
                </a:cxn>
                <a:cxn ang="0">
                  <a:pos x="connsiteX1" y="connsiteY1"/>
                </a:cxn>
              </a:cxnLst>
              <a:rect l="l" t="t" r="r" b="b"/>
              <a:pathLst>
                <a:path w="3839971" h="11855">
                  <a:moveTo>
                    <a:pt x="0" y="0"/>
                  </a:moveTo>
                  <a:lnTo>
                    <a:pt x="3839971" y="0"/>
                  </a:lnTo>
                </a:path>
              </a:pathLst>
            </a:custGeom>
            <a:ln w="5946" cap="flat">
              <a:solidFill>
                <a:srgbClr val="DCDDDE"/>
              </a:solidFill>
              <a:prstDash val="solid"/>
              <a:miter/>
            </a:ln>
          </p:spPr>
          <p:txBody>
            <a:bodyPr rtlCol="0" anchor="ctr"/>
            <a:lstStyle/>
            <a:p>
              <a:endParaRPr lang="en-GB" noProof="0" dirty="0"/>
            </a:p>
          </p:txBody>
        </p:sp>
        <p:sp>
          <p:nvSpPr>
            <p:cNvPr id="45" name="Freeform 44">
              <a:extLst>
                <a:ext uri="{FF2B5EF4-FFF2-40B4-BE49-F238E27FC236}">
                  <a16:creationId xmlns:a16="http://schemas.microsoft.com/office/drawing/2014/main" id="{D3ACC0C6-1C6B-B9FB-C4FF-D3A16BCCF808}"/>
                </a:ext>
              </a:extLst>
            </p:cNvPr>
            <p:cNvSpPr/>
            <p:nvPr/>
          </p:nvSpPr>
          <p:spPr>
            <a:xfrm>
              <a:off x="7822242" y="2997729"/>
              <a:ext cx="3839971" cy="11855"/>
            </a:xfrm>
            <a:custGeom>
              <a:avLst/>
              <a:gdLst>
                <a:gd name="connsiteX0" fmla="*/ 0 w 3839971"/>
                <a:gd name="connsiteY0" fmla="*/ 0 h 11855"/>
                <a:gd name="connsiteX1" fmla="*/ 3839971 w 3839971"/>
                <a:gd name="connsiteY1" fmla="*/ 0 h 11855"/>
              </a:gdLst>
              <a:ahLst/>
              <a:cxnLst>
                <a:cxn ang="0">
                  <a:pos x="connsiteX0" y="connsiteY0"/>
                </a:cxn>
                <a:cxn ang="0">
                  <a:pos x="connsiteX1" y="connsiteY1"/>
                </a:cxn>
              </a:cxnLst>
              <a:rect l="l" t="t" r="r" b="b"/>
              <a:pathLst>
                <a:path w="3839971" h="11855">
                  <a:moveTo>
                    <a:pt x="0" y="0"/>
                  </a:moveTo>
                  <a:lnTo>
                    <a:pt x="3839971" y="0"/>
                  </a:lnTo>
                </a:path>
              </a:pathLst>
            </a:custGeom>
            <a:ln w="5946" cap="flat">
              <a:solidFill>
                <a:srgbClr val="DCDDDE"/>
              </a:solidFill>
              <a:prstDash val="solid"/>
              <a:miter/>
            </a:ln>
          </p:spPr>
          <p:txBody>
            <a:bodyPr rtlCol="0" anchor="ctr"/>
            <a:lstStyle/>
            <a:p>
              <a:endParaRPr lang="en-GB" noProof="0" dirty="0"/>
            </a:p>
          </p:txBody>
        </p:sp>
        <p:sp>
          <p:nvSpPr>
            <p:cNvPr id="46" name="Freeform 45">
              <a:extLst>
                <a:ext uri="{FF2B5EF4-FFF2-40B4-BE49-F238E27FC236}">
                  <a16:creationId xmlns:a16="http://schemas.microsoft.com/office/drawing/2014/main" id="{F77BFBA2-0704-E65E-E922-85B73ECDAD5B}"/>
                </a:ext>
              </a:extLst>
            </p:cNvPr>
            <p:cNvSpPr/>
            <p:nvPr/>
          </p:nvSpPr>
          <p:spPr>
            <a:xfrm>
              <a:off x="7822242" y="3593806"/>
              <a:ext cx="3839971" cy="11855"/>
            </a:xfrm>
            <a:custGeom>
              <a:avLst/>
              <a:gdLst>
                <a:gd name="connsiteX0" fmla="*/ 0 w 3839971"/>
                <a:gd name="connsiteY0" fmla="*/ 0 h 11855"/>
                <a:gd name="connsiteX1" fmla="*/ 3839971 w 3839971"/>
                <a:gd name="connsiteY1" fmla="*/ 0 h 11855"/>
              </a:gdLst>
              <a:ahLst/>
              <a:cxnLst>
                <a:cxn ang="0">
                  <a:pos x="connsiteX0" y="connsiteY0"/>
                </a:cxn>
                <a:cxn ang="0">
                  <a:pos x="connsiteX1" y="connsiteY1"/>
                </a:cxn>
              </a:cxnLst>
              <a:rect l="l" t="t" r="r" b="b"/>
              <a:pathLst>
                <a:path w="3839971" h="11855">
                  <a:moveTo>
                    <a:pt x="0" y="0"/>
                  </a:moveTo>
                  <a:lnTo>
                    <a:pt x="3839971" y="0"/>
                  </a:lnTo>
                </a:path>
              </a:pathLst>
            </a:custGeom>
            <a:ln w="5946" cap="flat">
              <a:solidFill>
                <a:srgbClr val="DCDDDE"/>
              </a:solidFill>
              <a:prstDash val="solid"/>
              <a:miter/>
            </a:ln>
          </p:spPr>
          <p:txBody>
            <a:bodyPr rtlCol="0" anchor="ctr"/>
            <a:lstStyle/>
            <a:p>
              <a:endParaRPr lang="en-GB" noProof="0" dirty="0"/>
            </a:p>
          </p:txBody>
        </p:sp>
        <p:sp>
          <p:nvSpPr>
            <p:cNvPr id="47" name="Freeform 46">
              <a:extLst>
                <a:ext uri="{FF2B5EF4-FFF2-40B4-BE49-F238E27FC236}">
                  <a16:creationId xmlns:a16="http://schemas.microsoft.com/office/drawing/2014/main" id="{E00DA158-56C7-8103-24D4-4BC649FF175D}"/>
                </a:ext>
              </a:extLst>
            </p:cNvPr>
            <p:cNvSpPr/>
            <p:nvPr/>
          </p:nvSpPr>
          <p:spPr>
            <a:xfrm>
              <a:off x="7822242" y="4189765"/>
              <a:ext cx="3839971" cy="11855"/>
            </a:xfrm>
            <a:custGeom>
              <a:avLst/>
              <a:gdLst>
                <a:gd name="connsiteX0" fmla="*/ 0 w 3839971"/>
                <a:gd name="connsiteY0" fmla="*/ 0 h 11855"/>
                <a:gd name="connsiteX1" fmla="*/ 3839971 w 3839971"/>
                <a:gd name="connsiteY1" fmla="*/ 0 h 11855"/>
              </a:gdLst>
              <a:ahLst/>
              <a:cxnLst>
                <a:cxn ang="0">
                  <a:pos x="connsiteX0" y="connsiteY0"/>
                </a:cxn>
                <a:cxn ang="0">
                  <a:pos x="connsiteX1" y="connsiteY1"/>
                </a:cxn>
              </a:cxnLst>
              <a:rect l="l" t="t" r="r" b="b"/>
              <a:pathLst>
                <a:path w="3839971" h="11855">
                  <a:moveTo>
                    <a:pt x="0" y="0"/>
                  </a:moveTo>
                  <a:lnTo>
                    <a:pt x="3839971" y="0"/>
                  </a:lnTo>
                </a:path>
              </a:pathLst>
            </a:custGeom>
            <a:ln w="5946" cap="flat">
              <a:solidFill>
                <a:srgbClr val="DCDDDE"/>
              </a:solidFill>
              <a:prstDash val="solid"/>
              <a:miter/>
            </a:ln>
          </p:spPr>
          <p:txBody>
            <a:bodyPr rtlCol="0" anchor="ctr"/>
            <a:lstStyle/>
            <a:p>
              <a:endParaRPr lang="en-GB" noProof="0" dirty="0"/>
            </a:p>
          </p:txBody>
        </p:sp>
        <p:sp>
          <p:nvSpPr>
            <p:cNvPr id="48" name="Freeform 47">
              <a:extLst>
                <a:ext uri="{FF2B5EF4-FFF2-40B4-BE49-F238E27FC236}">
                  <a16:creationId xmlns:a16="http://schemas.microsoft.com/office/drawing/2014/main" id="{9307D792-0440-DFC7-FD79-9E5EA537AD28}"/>
                </a:ext>
              </a:extLst>
            </p:cNvPr>
            <p:cNvSpPr/>
            <p:nvPr/>
          </p:nvSpPr>
          <p:spPr>
            <a:xfrm>
              <a:off x="7822242" y="2401890"/>
              <a:ext cx="3842826" cy="2383833"/>
            </a:xfrm>
            <a:custGeom>
              <a:avLst/>
              <a:gdLst>
                <a:gd name="connsiteX0" fmla="*/ 0 w 3842826"/>
                <a:gd name="connsiteY0" fmla="*/ 0 h 2383833"/>
                <a:gd name="connsiteX1" fmla="*/ 0 w 3842826"/>
                <a:gd name="connsiteY1" fmla="*/ 2383834 h 2383833"/>
                <a:gd name="connsiteX2" fmla="*/ 3842827 w 3842826"/>
                <a:gd name="connsiteY2" fmla="*/ 2383834 h 2383833"/>
              </a:gdLst>
              <a:ahLst/>
              <a:cxnLst>
                <a:cxn ang="0">
                  <a:pos x="connsiteX0" y="connsiteY0"/>
                </a:cxn>
                <a:cxn ang="0">
                  <a:pos x="connsiteX1" y="connsiteY1"/>
                </a:cxn>
                <a:cxn ang="0">
                  <a:pos x="connsiteX2" y="connsiteY2"/>
                </a:cxn>
              </a:cxnLst>
              <a:rect l="l" t="t" r="r" b="b"/>
              <a:pathLst>
                <a:path w="3842826" h="2383833">
                  <a:moveTo>
                    <a:pt x="0" y="0"/>
                  </a:moveTo>
                  <a:lnTo>
                    <a:pt x="0" y="2383834"/>
                  </a:lnTo>
                  <a:lnTo>
                    <a:pt x="3842827" y="2383834"/>
                  </a:lnTo>
                </a:path>
              </a:pathLst>
            </a:custGeom>
            <a:noFill/>
            <a:ln w="8919" cap="flat">
              <a:solidFill>
                <a:srgbClr val="231F20"/>
              </a:solidFill>
              <a:prstDash val="solid"/>
              <a:miter/>
            </a:ln>
          </p:spPr>
          <p:txBody>
            <a:bodyPr rtlCol="0" anchor="ctr"/>
            <a:lstStyle/>
            <a:p>
              <a:endParaRPr lang="en-GB" noProof="0" dirty="0"/>
            </a:p>
          </p:txBody>
        </p:sp>
      </p:grpSp>
      <p:grpSp>
        <p:nvGrpSpPr>
          <p:cNvPr id="49" name="Graphic 9">
            <a:extLst>
              <a:ext uri="{FF2B5EF4-FFF2-40B4-BE49-F238E27FC236}">
                <a16:creationId xmlns:a16="http://schemas.microsoft.com/office/drawing/2014/main" id="{5DAACB8D-1FCE-21B7-3158-2C8A354E345A}"/>
              </a:ext>
            </a:extLst>
          </p:cNvPr>
          <p:cNvGrpSpPr/>
          <p:nvPr/>
        </p:nvGrpSpPr>
        <p:grpSpPr>
          <a:xfrm>
            <a:off x="7822718" y="2401652"/>
            <a:ext cx="3838662" cy="2111046"/>
            <a:chOff x="7822718" y="2401652"/>
            <a:chExt cx="3838662" cy="2111046"/>
          </a:xfrm>
        </p:grpSpPr>
        <p:sp>
          <p:nvSpPr>
            <p:cNvPr id="50" name="Freeform 49">
              <a:extLst>
                <a:ext uri="{FF2B5EF4-FFF2-40B4-BE49-F238E27FC236}">
                  <a16:creationId xmlns:a16="http://schemas.microsoft.com/office/drawing/2014/main" id="{2D838C67-1729-1CA7-B85E-3CAB6E06287C}"/>
                </a:ext>
              </a:extLst>
            </p:cNvPr>
            <p:cNvSpPr/>
            <p:nvPr/>
          </p:nvSpPr>
          <p:spPr>
            <a:xfrm>
              <a:off x="7907789" y="240817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51" name="Freeform 50">
              <a:extLst>
                <a:ext uri="{FF2B5EF4-FFF2-40B4-BE49-F238E27FC236}">
                  <a16:creationId xmlns:a16="http://schemas.microsoft.com/office/drawing/2014/main" id="{F8C49A5E-4180-AEE2-1205-0AE42586229E}"/>
                </a:ext>
              </a:extLst>
            </p:cNvPr>
            <p:cNvSpPr/>
            <p:nvPr/>
          </p:nvSpPr>
          <p:spPr>
            <a:xfrm>
              <a:off x="7917902" y="2408173"/>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52" name="Freeform 51">
              <a:extLst>
                <a:ext uri="{FF2B5EF4-FFF2-40B4-BE49-F238E27FC236}">
                  <a16:creationId xmlns:a16="http://schemas.microsoft.com/office/drawing/2014/main" id="{EC6D71D0-6F97-F66E-FB05-C4091BAACC15}"/>
                </a:ext>
              </a:extLst>
            </p:cNvPr>
            <p:cNvSpPr/>
            <p:nvPr/>
          </p:nvSpPr>
          <p:spPr>
            <a:xfrm>
              <a:off x="7958117" y="2445991"/>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53" name="Freeform 52">
              <a:extLst>
                <a:ext uri="{FF2B5EF4-FFF2-40B4-BE49-F238E27FC236}">
                  <a16:creationId xmlns:a16="http://schemas.microsoft.com/office/drawing/2014/main" id="{FF20B4F2-88C9-01D7-F0DA-10B58D23D29A}"/>
                </a:ext>
              </a:extLst>
            </p:cNvPr>
            <p:cNvSpPr/>
            <p:nvPr/>
          </p:nvSpPr>
          <p:spPr>
            <a:xfrm>
              <a:off x="7960735" y="2445991"/>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54" name="Freeform 53">
              <a:extLst>
                <a:ext uri="{FF2B5EF4-FFF2-40B4-BE49-F238E27FC236}">
                  <a16:creationId xmlns:a16="http://schemas.microsoft.com/office/drawing/2014/main" id="{F45906EC-5F70-1BB0-CB0F-46F06445AA00}"/>
                </a:ext>
              </a:extLst>
            </p:cNvPr>
            <p:cNvSpPr/>
            <p:nvPr/>
          </p:nvSpPr>
          <p:spPr>
            <a:xfrm>
              <a:off x="7968231" y="246246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55" name="Freeform 54">
              <a:extLst>
                <a:ext uri="{FF2B5EF4-FFF2-40B4-BE49-F238E27FC236}">
                  <a16:creationId xmlns:a16="http://schemas.microsoft.com/office/drawing/2014/main" id="{FD9321FF-74E5-39B1-1EBF-6B0154C4556B}"/>
                </a:ext>
              </a:extLst>
            </p:cNvPr>
            <p:cNvSpPr/>
            <p:nvPr/>
          </p:nvSpPr>
          <p:spPr>
            <a:xfrm>
              <a:off x="7973228" y="2478000"/>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56" name="Freeform 55">
              <a:extLst>
                <a:ext uri="{FF2B5EF4-FFF2-40B4-BE49-F238E27FC236}">
                  <a16:creationId xmlns:a16="http://schemas.microsoft.com/office/drawing/2014/main" id="{CE2B0D4E-9A15-B791-B52D-50E276194419}"/>
                </a:ext>
              </a:extLst>
            </p:cNvPr>
            <p:cNvSpPr/>
            <p:nvPr/>
          </p:nvSpPr>
          <p:spPr>
            <a:xfrm>
              <a:off x="7995953" y="2493293"/>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57" name="Freeform 56">
              <a:extLst>
                <a:ext uri="{FF2B5EF4-FFF2-40B4-BE49-F238E27FC236}">
                  <a16:creationId xmlns:a16="http://schemas.microsoft.com/office/drawing/2014/main" id="{D0F41548-26B1-BCEE-8A89-E008A85B32C6}"/>
                </a:ext>
              </a:extLst>
            </p:cNvPr>
            <p:cNvSpPr/>
            <p:nvPr/>
          </p:nvSpPr>
          <p:spPr>
            <a:xfrm>
              <a:off x="7998452" y="249329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58" name="Freeform 57">
              <a:extLst>
                <a:ext uri="{FF2B5EF4-FFF2-40B4-BE49-F238E27FC236}">
                  <a16:creationId xmlns:a16="http://schemas.microsoft.com/office/drawing/2014/main" id="{F3B4F0C2-73C0-8205-3380-E24F52401A26}"/>
                </a:ext>
              </a:extLst>
            </p:cNvPr>
            <p:cNvSpPr/>
            <p:nvPr/>
          </p:nvSpPr>
          <p:spPr>
            <a:xfrm>
              <a:off x="8005947" y="2520560"/>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59" name="Freeform 58">
              <a:extLst>
                <a:ext uri="{FF2B5EF4-FFF2-40B4-BE49-F238E27FC236}">
                  <a16:creationId xmlns:a16="http://schemas.microsoft.com/office/drawing/2014/main" id="{E62C4E06-51BE-9714-F6FF-049015FF4F66}"/>
                </a:ext>
              </a:extLst>
            </p:cNvPr>
            <p:cNvSpPr/>
            <p:nvPr/>
          </p:nvSpPr>
          <p:spPr>
            <a:xfrm>
              <a:off x="8008446" y="2534074"/>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0" name="Freeform 59">
              <a:extLst>
                <a:ext uri="{FF2B5EF4-FFF2-40B4-BE49-F238E27FC236}">
                  <a16:creationId xmlns:a16="http://schemas.microsoft.com/office/drawing/2014/main" id="{5AC5741D-4841-6EF4-721C-9665718633A0}"/>
                </a:ext>
              </a:extLst>
            </p:cNvPr>
            <p:cNvSpPr/>
            <p:nvPr/>
          </p:nvSpPr>
          <p:spPr>
            <a:xfrm>
              <a:off x="8018559" y="2534074"/>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1" name="Freeform 60">
              <a:extLst>
                <a:ext uri="{FF2B5EF4-FFF2-40B4-BE49-F238E27FC236}">
                  <a16:creationId xmlns:a16="http://schemas.microsoft.com/office/drawing/2014/main" id="{EEF5E578-3EB5-65FE-AC62-7085C7251A6D}"/>
                </a:ext>
              </a:extLst>
            </p:cNvPr>
            <p:cNvSpPr/>
            <p:nvPr/>
          </p:nvSpPr>
          <p:spPr>
            <a:xfrm>
              <a:off x="8028673" y="254699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2" name="Freeform 61">
              <a:extLst>
                <a:ext uri="{FF2B5EF4-FFF2-40B4-BE49-F238E27FC236}">
                  <a16:creationId xmlns:a16="http://schemas.microsoft.com/office/drawing/2014/main" id="{BB4BDA51-5213-7EF5-02BC-9591214D35E5}"/>
                </a:ext>
              </a:extLst>
            </p:cNvPr>
            <p:cNvSpPr/>
            <p:nvPr/>
          </p:nvSpPr>
          <p:spPr>
            <a:xfrm>
              <a:off x="8036168" y="254699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3" name="Freeform 62">
              <a:extLst>
                <a:ext uri="{FF2B5EF4-FFF2-40B4-BE49-F238E27FC236}">
                  <a16:creationId xmlns:a16="http://schemas.microsoft.com/office/drawing/2014/main" id="{BFEF9BDF-D9E0-E516-AE4B-15F632A092DB}"/>
                </a:ext>
              </a:extLst>
            </p:cNvPr>
            <p:cNvSpPr/>
            <p:nvPr/>
          </p:nvSpPr>
          <p:spPr>
            <a:xfrm>
              <a:off x="8046282" y="254699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4" name="Freeform 63">
              <a:extLst>
                <a:ext uri="{FF2B5EF4-FFF2-40B4-BE49-F238E27FC236}">
                  <a16:creationId xmlns:a16="http://schemas.microsoft.com/office/drawing/2014/main" id="{6225C689-3DF7-4654-8962-737DAD51AD1F}"/>
                </a:ext>
              </a:extLst>
            </p:cNvPr>
            <p:cNvSpPr/>
            <p:nvPr/>
          </p:nvSpPr>
          <p:spPr>
            <a:xfrm>
              <a:off x="8063891" y="258327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5" name="Freeform 64">
              <a:extLst>
                <a:ext uri="{FF2B5EF4-FFF2-40B4-BE49-F238E27FC236}">
                  <a16:creationId xmlns:a16="http://schemas.microsoft.com/office/drawing/2014/main" id="{A06C4772-C7C2-7870-DB29-7DB33BBE8087}"/>
                </a:ext>
              </a:extLst>
            </p:cNvPr>
            <p:cNvSpPr/>
            <p:nvPr/>
          </p:nvSpPr>
          <p:spPr>
            <a:xfrm>
              <a:off x="8068888" y="258327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6" name="Freeform 65">
              <a:extLst>
                <a:ext uri="{FF2B5EF4-FFF2-40B4-BE49-F238E27FC236}">
                  <a16:creationId xmlns:a16="http://schemas.microsoft.com/office/drawing/2014/main" id="{BBF8C652-E753-5FAB-81F7-4262641B218A}"/>
                </a:ext>
              </a:extLst>
            </p:cNvPr>
            <p:cNvSpPr/>
            <p:nvPr/>
          </p:nvSpPr>
          <p:spPr>
            <a:xfrm>
              <a:off x="8076503" y="259489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7" name="Freeform 66">
              <a:extLst>
                <a:ext uri="{FF2B5EF4-FFF2-40B4-BE49-F238E27FC236}">
                  <a16:creationId xmlns:a16="http://schemas.microsoft.com/office/drawing/2014/main" id="{0D57B93E-56F9-BCB1-7F0C-888087F80BBE}"/>
                </a:ext>
              </a:extLst>
            </p:cNvPr>
            <p:cNvSpPr/>
            <p:nvPr/>
          </p:nvSpPr>
          <p:spPr>
            <a:xfrm>
              <a:off x="8083999" y="259489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8" name="Freeform 67">
              <a:extLst>
                <a:ext uri="{FF2B5EF4-FFF2-40B4-BE49-F238E27FC236}">
                  <a16:creationId xmlns:a16="http://schemas.microsoft.com/office/drawing/2014/main" id="{09A80F49-41D2-5F11-77F2-FCE85944009E}"/>
                </a:ext>
              </a:extLst>
            </p:cNvPr>
            <p:cNvSpPr/>
            <p:nvPr/>
          </p:nvSpPr>
          <p:spPr>
            <a:xfrm>
              <a:off x="8089115" y="260639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69" name="Freeform 68">
              <a:extLst>
                <a:ext uri="{FF2B5EF4-FFF2-40B4-BE49-F238E27FC236}">
                  <a16:creationId xmlns:a16="http://schemas.microsoft.com/office/drawing/2014/main" id="{D04B7DA1-846B-013B-07A8-143272911605}"/>
                </a:ext>
              </a:extLst>
            </p:cNvPr>
            <p:cNvSpPr/>
            <p:nvPr/>
          </p:nvSpPr>
          <p:spPr>
            <a:xfrm>
              <a:off x="8104106" y="260639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0" name="Freeform 69">
              <a:extLst>
                <a:ext uri="{FF2B5EF4-FFF2-40B4-BE49-F238E27FC236}">
                  <a16:creationId xmlns:a16="http://schemas.microsoft.com/office/drawing/2014/main" id="{809E7FC3-6E6D-175B-DA75-16773D0B2425}"/>
                </a:ext>
              </a:extLst>
            </p:cNvPr>
            <p:cNvSpPr/>
            <p:nvPr/>
          </p:nvSpPr>
          <p:spPr>
            <a:xfrm>
              <a:off x="8106724" y="2617890"/>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71" name="Freeform 70">
              <a:extLst>
                <a:ext uri="{FF2B5EF4-FFF2-40B4-BE49-F238E27FC236}">
                  <a16:creationId xmlns:a16="http://schemas.microsoft.com/office/drawing/2014/main" id="{59587D2E-B95F-1F69-9C2B-17A08D9B1209}"/>
                </a:ext>
              </a:extLst>
            </p:cNvPr>
            <p:cNvSpPr/>
            <p:nvPr/>
          </p:nvSpPr>
          <p:spPr>
            <a:xfrm>
              <a:off x="8114219" y="2617890"/>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72" name="Freeform 71">
              <a:extLst>
                <a:ext uri="{FF2B5EF4-FFF2-40B4-BE49-F238E27FC236}">
                  <a16:creationId xmlns:a16="http://schemas.microsoft.com/office/drawing/2014/main" id="{32B3A6CD-5478-E0FC-8E60-8F9B0561DFDD}"/>
                </a:ext>
              </a:extLst>
            </p:cNvPr>
            <p:cNvSpPr/>
            <p:nvPr/>
          </p:nvSpPr>
          <p:spPr>
            <a:xfrm>
              <a:off x="8126831" y="265238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3" name="Freeform 72">
              <a:extLst>
                <a:ext uri="{FF2B5EF4-FFF2-40B4-BE49-F238E27FC236}">
                  <a16:creationId xmlns:a16="http://schemas.microsoft.com/office/drawing/2014/main" id="{A79A5D2B-650C-5AE9-DE30-6FBD0EED76BB}"/>
                </a:ext>
              </a:extLst>
            </p:cNvPr>
            <p:cNvSpPr/>
            <p:nvPr/>
          </p:nvSpPr>
          <p:spPr>
            <a:xfrm>
              <a:off x="8134327" y="265238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4" name="Freeform 73">
              <a:extLst>
                <a:ext uri="{FF2B5EF4-FFF2-40B4-BE49-F238E27FC236}">
                  <a16:creationId xmlns:a16="http://schemas.microsoft.com/office/drawing/2014/main" id="{CC65CEEE-693D-0582-0A80-7953521D0427}"/>
                </a:ext>
              </a:extLst>
            </p:cNvPr>
            <p:cNvSpPr/>
            <p:nvPr/>
          </p:nvSpPr>
          <p:spPr>
            <a:xfrm>
              <a:off x="8144441" y="265238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5" name="Freeform 74">
              <a:extLst>
                <a:ext uri="{FF2B5EF4-FFF2-40B4-BE49-F238E27FC236}">
                  <a16:creationId xmlns:a16="http://schemas.microsoft.com/office/drawing/2014/main" id="{F4C79DE1-9AC3-7340-8D38-9308B0D93EEA}"/>
                </a:ext>
              </a:extLst>
            </p:cNvPr>
            <p:cNvSpPr/>
            <p:nvPr/>
          </p:nvSpPr>
          <p:spPr>
            <a:xfrm>
              <a:off x="8146939" y="2663414"/>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6" name="Freeform 75">
              <a:extLst>
                <a:ext uri="{FF2B5EF4-FFF2-40B4-BE49-F238E27FC236}">
                  <a16:creationId xmlns:a16="http://schemas.microsoft.com/office/drawing/2014/main" id="{CD248158-BE5F-0664-C8D8-349DA78D0381}"/>
                </a:ext>
              </a:extLst>
            </p:cNvPr>
            <p:cNvSpPr/>
            <p:nvPr/>
          </p:nvSpPr>
          <p:spPr>
            <a:xfrm>
              <a:off x="8154554" y="267432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7" name="Freeform 76">
              <a:extLst>
                <a:ext uri="{FF2B5EF4-FFF2-40B4-BE49-F238E27FC236}">
                  <a16:creationId xmlns:a16="http://schemas.microsoft.com/office/drawing/2014/main" id="{8C1808A3-DBA4-80D3-1BC0-D0865EC1935D}"/>
                </a:ext>
              </a:extLst>
            </p:cNvPr>
            <p:cNvSpPr/>
            <p:nvPr/>
          </p:nvSpPr>
          <p:spPr>
            <a:xfrm>
              <a:off x="8159551" y="267432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8" name="Freeform 77">
              <a:extLst>
                <a:ext uri="{FF2B5EF4-FFF2-40B4-BE49-F238E27FC236}">
                  <a16:creationId xmlns:a16="http://schemas.microsoft.com/office/drawing/2014/main" id="{F715B2A2-DEA9-4B3B-8D16-BD94119C6FB2}"/>
                </a:ext>
              </a:extLst>
            </p:cNvPr>
            <p:cNvSpPr/>
            <p:nvPr/>
          </p:nvSpPr>
          <p:spPr>
            <a:xfrm>
              <a:off x="8169664" y="268522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79" name="Freeform 78">
              <a:extLst>
                <a:ext uri="{FF2B5EF4-FFF2-40B4-BE49-F238E27FC236}">
                  <a16:creationId xmlns:a16="http://schemas.microsoft.com/office/drawing/2014/main" id="{F2625044-6D17-D1F4-6D34-C3DF673A9238}"/>
                </a:ext>
              </a:extLst>
            </p:cNvPr>
            <p:cNvSpPr/>
            <p:nvPr/>
          </p:nvSpPr>
          <p:spPr>
            <a:xfrm>
              <a:off x="8174661" y="2685228"/>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0" name="Freeform 79">
              <a:extLst>
                <a:ext uri="{FF2B5EF4-FFF2-40B4-BE49-F238E27FC236}">
                  <a16:creationId xmlns:a16="http://schemas.microsoft.com/office/drawing/2014/main" id="{E0CBF33D-2629-E05C-C8A4-0DB880694D1F}"/>
                </a:ext>
              </a:extLst>
            </p:cNvPr>
            <p:cNvSpPr/>
            <p:nvPr/>
          </p:nvSpPr>
          <p:spPr>
            <a:xfrm>
              <a:off x="8197387" y="272755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1" name="Freeform 80">
              <a:extLst>
                <a:ext uri="{FF2B5EF4-FFF2-40B4-BE49-F238E27FC236}">
                  <a16:creationId xmlns:a16="http://schemas.microsoft.com/office/drawing/2014/main" id="{3E44072F-AC29-C2D0-FE8F-B5022C768179}"/>
                </a:ext>
              </a:extLst>
            </p:cNvPr>
            <p:cNvSpPr/>
            <p:nvPr/>
          </p:nvSpPr>
          <p:spPr>
            <a:xfrm>
              <a:off x="8199885" y="272755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2" name="Freeform 81">
              <a:extLst>
                <a:ext uri="{FF2B5EF4-FFF2-40B4-BE49-F238E27FC236}">
                  <a16:creationId xmlns:a16="http://schemas.microsoft.com/office/drawing/2014/main" id="{A4C3DA72-A064-9BE4-A8BC-72FADADC8DF0}"/>
                </a:ext>
              </a:extLst>
            </p:cNvPr>
            <p:cNvSpPr/>
            <p:nvPr/>
          </p:nvSpPr>
          <p:spPr>
            <a:xfrm>
              <a:off x="8217494" y="273810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3" name="Freeform 82">
              <a:extLst>
                <a:ext uri="{FF2B5EF4-FFF2-40B4-BE49-F238E27FC236}">
                  <a16:creationId xmlns:a16="http://schemas.microsoft.com/office/drawing/2014/main" id="{3DA4C0C6-6C1E-968B-22E4-0DA77C2BC0FE}"/>
                </a:ext>
              </a:extLst>
            </p:cNvPr>
            <p:cNvSpPr/>
            <p:nvPr/>
          </p:nvSpPr>
          <p:spPr>
            <a:xfrm>
              <a:off x="8232605" y="275908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84" name="Freeform 83">
              <a:extLst>
                <a:ext uri="{FF2B5EF4-FFF2-40B4-BE49-F238E27FC236}">
                  <a16:creationId xmlns:a16="http://schemas.microsoft.com/office/drawing/2014/main" id="{0D27913E-C0E6-4543-D918-A7DCE0B1D20D}"/>
                </a:ext>
              </a:extLst>
            </p:cNvPr>
            <p:cNvSpPr/>
            <p:nvPr/>
          </p:nvSpPr>
          <p:spPr>
            <a:xfrm>
              <a:off x="8235104" y="2759085"/>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85" name="Freeform 84">
              <a:extLst>
                <a:ext uri="{FF2B5EF4-FFF2-40B4-BE49-F238E27FC236}">
                  <a16:creationId xmlns:a16="http://schemas.microsoft.com/office/drawing/2014/main" id="{400853D5-8887-5026-2F1A-E66EB40D1ED7}"/>
                </a:ext>
              </a:extLst>
            </p:cNvPr>
            <p:cNvSpPr/>
            <p:nvPr/>
          </p:nvSpPr>
          <p:spPr>
            <a:xfrm>
              <a:off x="8242599" y="2759085"/>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86" name="Freeform 85">
              <a:extLst>
                <a:ext uri="{FF2B5EF4-FFF2-40B4-BE49-F238E27FC236}">
                  <a16:creationId xmlns:a16="http://schemas.microsoft.com/office/drawing/2014/main" id="{CAF4FEFD-4086-59BB-6084-EA4C4D32C7DC}"/>
                </a:ext>
              </a:extLst>
            </p:cNvPr>
            <p:cNvSpPr/>
            <p:nvPr/>
          </p:nvSpPr>
          <p:spPr>
            <a:xfrm>
              <a:off x="8255211" y="2769755"/>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7" name="Freeform 86">
              <a:extLst>
                <a:ext uri="{FF2B5EF4-FFF2-40B4-BE49-F238E27FC236}">
                  <a16:creationId xmlns:a16="http://schemas.microsoft.com/office/drawing/2014/main" id="{D9A14E98-0384-89DA-DFBA-704B1E351513}"/>
                </a:ext>
              </a:extLst>
            </p:cNvPr>
            <p:cNvSpPr/>
            <p:nvPr/>
          </p:nvSpPr>
          <p:spPr>
            <a:xfrm>
              <a:off x="8277937" y="281172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8" name="Freeform 87">
              <a:extLst>
                <a:ext uri="{FF2B5EF4-FFF2-40B4-BE49-F238E27FC236}">
                  <a16:creationId xmlns:a16="http://schemas.microsoft.com/office/drawing/2014/main" id="{542EF300-A001-43F9-7BF4-BB30EA5788AF}"/>
                </a:ext>
              </a:extLst>
            </p:cNvPr>
            <p:cNvSpPr/>
            <p:nvPr/>
          </p:nvSpPr>
          <p:spPr>
            <a:xfrm>
              <a:off x="8287931" y="2811722"/>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89" name="Freeform 88">
              <a:extLst>
                <a:ext uri="{FF2B5EF4-FFF2-40B4-BE49-F238E27FC236}">
                  <a16:creationId xmlns:a16="http://schemas.microsoft.com/office/drawing/2014/main" id="{FDCEF973-61A6-CFDE-DC09-70A237A62E68}"/>
                </a:ext>
              </a:extLst>
            </p:cNvPr>
            <p:cNvSpPr/>
            <p:nvPr/>
          </p:nvSpPr>
          <p:spPr>
            <a:xfrm>
              <a:off x="8295546" y="281172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0" name="Freeform 89">
              <a:extLst>
                <a:ext uri="{FF2B5EF4-FFF2-40B4-BE49-F238E27FC236}">
                  <a16:creationId xmlns:a16="http://schemas.microsoft.com/office/drawing/2014/main" id="{9DC84D32-7E20-6B64-BF5E-2C93EF02AAC4}"/>
                </a:ext>
              </a:extLst>
            </p:cNvPr>
            <p:cNvSpPr/>
            <p:nvPr/>
          </p:nvSpPr>
          <p:spPr>
            <a:xfrm>
              <a:off x="8300543" y="281172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1" name="Freeform 90">
              <a:extLst>
                <a:ext uri="{FF2B5EF4-FFF2-40B4-BE49-F238E27FC236}">
                  <a16:creationId xmlns:a16="http://schemas.microsoft.com/office/drawing/2014/main" id="{7DE6714A-8883-6B23-9285-896A20398D8A}"/>
                </a:ext>
              </a:extLst>
            </p:cNvPr>
            <p:cNvSpPr/>
            <p:nvPr/>
          </p:nvSpPr>
          <p:spPr>
            <a:xfrm>
              <a:off x="8320650" y="284266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2" name="Freeform 91">
              <a:extLst>
                <a:ext uri="{FF2B5EF4-FFF2-40B4-BE49-F238E27FC236}">
                  <a16:creationId xmlns:a16="http://schemas.microsoft.com/office/drawing/2014/main" id="{CF2674DA-E738-32D0-8547-D27DC45FDDF8}"/>
                </a:ext>
              </a:extLst>
            </p:cNvPr>
            <p:cNvSpPr/>
            <p:nvPr/>
          </p:nvSpPr>
          <p:spPr>
            <a:xfrm>
              <a:off x="8323268" y="285309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3" name="Freeform 92">
              <a:extLst>
                <a:ext uri="{FF2B5EF4-FFF2-40B4-BE49-F238E27FC236}">
                  <a16:creationId xmlns:a16="http://schemas.microsoft.com/office/drawing/2014/main" id="{334902C1-335C-BCE0-04B7-00CA2B0A5471}"/>
                </a:ext>
              </a:extLst>
            </p:cNvPr>
            <p:cNvSpPr/>
            <p:nvPr/>
          </p:nvSpPr>
          <p:spPr>
            <a:xfrm>
              <a:off x="8325648" y="286352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4" name="Freeform 93">
              <a:extLst>
                <a:ext uri="{FF2B5EF4-FFF2-40B4-BE49-F238E27FC236}">
                  <a16:creationId xmlns:a16="http://schemas.microsoft.com/office/drawing/2014/main" id="{97509BC9-1498-965C-A1BF-BDDD11852B5B}"/>
                </a:ext>
              </a:extLst>
            </p:cNvPr>
            <p:cNvSpPr/>
            <p:nvPr/>
          </p:nvSpPr>
          <p:spPr>
            <a:xfrm>
              <a:off x="8363483" y="290395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5" name="Freeform 94">
              <a:extLst>
                <a:ext uri="{FF2B5EF4-FFF2-40B4-BE49-F238E27FC236}">
                  <a16:creationId xmlns:a16="http://schemas.microsoft.com/office/drawing/2014/main" id="{E9158835-0419-379C-CF0F-989FB5AC4924}"/>
                </a:ext>
              </a:extLst>
            </p:cNvPr>
            <p:cNvSpPr/>
            <p:nvPr/>
          </p:nvSpPr>
          <p:spPr>
            <a:xfrm>
              <a:off x="8365982" y="290395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6" name="Freeform 95">
              <a:extLst>
                <a:ext uri="{FF2B5EF4-FFF2-40B4-BE49-F238E27FC236}">
                  <a16:creationId xmlns:a16="http://schemas.microsoft.com/office/drawing/2014/main" id="{2A5E4E69-614A-0221-5C3A-0C5399C6B79A}"/>
                </a:ext>
              </a:extLst>
            </p:cNvPr>
            <p:cNvSpPr/>
            <p:nvPr/>
          </p:nvSpPr>
          <p:spPr>
            <a:xfrm>
              <a:off x="8376095" y="293442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7" name="Freeform 96">
              <a:extLst>
                <a:ext uri="{FF2B5EF4-FFF2-40B4-BE49-F238E27FC236}">
                  <a16:creationId xmlns:a16="http://schemas.microsoft.com/office/drawing/2014/main" id="{5C0658D1-0A7D-0649-005E-062B0871735B}"/>
                </a:ext>
              </a:extLst>
            </p:cNvPr>
            <p:cNvSpPr/>
            <p:nvPr/>
          </p:nvSpPr>
          <p:spPr>
            <a:xfrm>
              <a:off x="8381092" y="2934423"/>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98" name="Freeform 97">
              <a:extLst>
                <a:ext uri="{FF2B5EF4-FFF2-40B4-BE49-F238E27FC236}">
                  <a16:creationId xmlns:a16="http://schemas.microsoft.com/office/drawing/2014/main" id="{8A24C84C-260C-F138-DFC8-3E5D79F752BA}"/>
                </a:ext>
              </a:extLst>
            </p:cNvPr>
            <p:cNvSpPr/>
            <p:nvPr/>
          </p:nvSpPr>
          <p:spPr>
            <a:xfrm>
              <a:off x="8396203" y="2944381"/>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99" name="Freeform 98">
              <a:extLst>
                <a:ext uri="{FF2B5EF4-FFF2-40B4-BE49-F238E27FC236}">
                  <a16:creationId xmlns:a16="http://schemas.microsoft.com/office/drawing/2014/main" id="{B5BD3A09-294F-5DC3-E239-F8D20FFA8A94}"/>
                </a:ext>
              </a:extLst>
            </p:cNvPr>
            <p:cNvSpPr/>
            <p:nvPr/>
          </p:nvSpPr>
          <p:spPr>
            <a:xfrm>
              <a:off x="8413812" y="2954340"/>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731" y="0"/>
                  </a:lnTo>
                  <a:lnTo>
                    <a:pt x="12731" y="29519"/>
                  </a:lnTo>
                  <a:lnTo>
                    <a:pt x="21773" y="29519"/>
                  </a:lnTo>
                  <a:lnTo>
                    <a:pt x="21773" y="40900"/>
                  </a:lnTo>
                  <a:lnTo>
                    <a:pt x="12731" y="40900"/>
                  </a:lnTo>
                  <a:lnTo>
                    <a:pt x="12731" y="70301"/>
                  </a:lnTo>
                  <a:lnTo>
                    <a:pt x="9042" y="70301"/>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0" name="Freeform 99">
              <a:extLst>
                <a:ext uri="{FF2B5EF4-FFF2-40B4-BE49-F238E27FC236}">
                  <a16:creationId xmlns:a16="http://schemas.microsoft.com/office/drawing/2014/main" id="{489307CE-1942-B0F9-EFA5-64E04C964A7C}"/>
                </a:ext>
              </a:extLst>
            </p:cNvPr>
            <p:cNvSpPr/>
            <p:nvPr/>
          </p:nvSpPr>
          <p:spPr>
            <a:xfrm>
              <a:off x="8423925" y="2954340"/>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3" y="29519"/>
                  </a:lnTo>
                  <a:lnTo>
                    <a:pt x="21773"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1" name="Freeform 100">
              <a:extLst>
                <a:ext uri="{FF2B5EF4-FFF2-40B4-BE49-F238E27FC236}">
                  <a16:creationId xmlns:a16="http://schemas.microsoft.com/office/drawing/2014/main" id="{D28F5A57-7711-BD77-7276-69577DCFBC01}"/>
                </a:ext>
              </a:extLst>
            </p:cNvPr>
            <p:cNvSpPr/>
            <p:nvPr/>
          </p:nvSpPr>
          <p:spPr>
            <a:xfrm>
              <a:off x="8431540" y="2973782"/>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2" name="Freeform 101">
              <a:extLst>
                <a:ext uri="{FF2B5EF4-FFF2-40B4-BE49-F238E27FC236}">
                  <a16:creationId xmlns:a16="http://schemas.microsoft.com/office/drawing/2014/main" id="{8BC69E4A-3E21-6EFA-2C0E-40CA84C73A71}"/>
                </a:ext>
              </a:extLst>
            </p:cNvPr>
            <p:cNvSpPr/>
            <p:nvPr/>
          </p:nvSpPr>
          <p:spPr>
            <a:xfrm>
              <a:off x="8439036" y="298362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3" name="Freeform 102">
              <a:extLst>
                <a:ext uri="{FF2B5EF4-FFF2-40B4-BE49-F238E27FC236}">
                  <a16:creationId xmlns:a16="http://schemas.microsoft.com/office/drawing/2014/main" id="{FD3EE788-EF59-8DB5-4982-EA9884EA32A3}"/>
                </a:ext>
              </a:extLst>
            </p:cNvPr>
            <p:cNvSpPr/>
            <p:nvPr/>
          </p:nvSpPr>
          <p:spPr>
            <a:xfrm>
              <a:off x="8441534" y="2993224"/>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04" name="Freeform 103">
              <a:extLst>
                <a:ext uri="{FF2B5EF4-FFF2-40B4-BE49-F238E27FC236}">
                  <a16:creationId xmlns:a16="http://schemas.microsoft.com/office/drawing/2014/main" id="{E47B9610-45F5-D5F9-A928-0CDB048BA0A4}"/>
                </a:ext>
              </a:extLst>
            </p:cNvPr>
            <p:cNvSpPr/>
            <p:nvPr/>
          </p:nvSpPr>
          <p:spPr>
            <a:xfrm>
              <a:off x="8469257" y="301243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5" name="Freeform 104">
              <a:extLst>
                <a:ext uri="{FF2B5EF4-FFF2-40B4-BE49-F238E27FC236}">
                  <a16:creationId xmlns:a16="http://schemas.microsoft.com/office/drawing/2014/main" id="{EF8213DC-687C-7DF4-6E6A-2340F0498CD8}"/>
                </a:ext>
              </a:extLst>
            </p:cNvPr>
            <p:cNvSpPr/>
            <p:nvPr/>
          </p:nvSpPr>
          <p:spPr>
            <a:xfrm>
              <a:off x="8474254" y="301243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6" name="Freeform 105">
              <a:extLst>
                <a:ext uri="{FF2B5EF4-FFF2-40B4-BE49-F238E27FC236}">
                  <a16:creationId xmlns:a16="http://schemas.microsoft.com/office/drawing/2014/main" id="{96906ED3-F51D-17D2-C7A6-B997564C55D2}"/>
                </a:ext>
              </a:extLst>
            </p:cNvPr>
            <p:cNvSpPr/>
            <p:nvPr/>
          </p:nvSpPr>
          <p:spPr>
            <a:xfrm>
              <a:off x="8481869" y="301243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7" name="Freeform 106">
              <a:extLst>
                <a:ext uri="{FF2B5EF4-FFF2-40B4-BE49-F238E27FC236}">
                  <a16:creationId xmlns:a16="http://schemas.microsoft.com/office/drawing/2014/main" id="{840C2E60-6F85-B3E8-616B-2EF3B3663FC2}"/>
                </a:ext>
              </a:extLst>
            </p:cNvPr>
            <p:cNvSpPr/>
            <p:nvPr/>
          </p:nvSpPr>
          <p:spPr>
            <a:xfrm>
              <a:off x="8484367" y="301243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8" name="Freeform 107">
              <a:extLst>
                <a:ext uri="{FF2B5EF4-FFF2-40B4-BE49-F238E27FC236}">
                  <a16:creationId xmlns:a16="http://schemas.microsoft.com/office/drawing/2014/main" id="{5B692F19-9B5D-8D1C-B0D5-5CE0778CF1D3}"/>
                </a:ext>
              </a:extLst>
            </p:cNvPr>
            <p:cNvSpPr/>
            <p:nvPr/>
          </p:nvSpPr>
          <p:spPr>
            <a:xfrm>
              <a:off x="8491863" y="3022388"/>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09" name="Freeform 108">
              <a:extLst>
                <a:ext uri="{FF2B5EF4-FFF2-40B4-BE49-F238E27FC236}">
                  <a16:creationId xmlns:a16="http://schemas.microsoft.com/office/drawing/2014/main" id="{6F74BF25-442D-6AE7-A8FD-320202C626CE}"/>
                </a:ext>
              </a:extLst>
            </p:cNvPr>
            <p:cNvSpPr/>
            <p:nvPr/>
          </p:nvSpPr>
          <p:spPr>
            <a:xfrm>
              <a:off x="8509472" y="305178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0" name="Freeform 109">
              <a:extLst>
                <a:ext uri="{FF2B5EF4-FFF2-40B4-BE49-F238E27FC236}">
                  <a16:creationId xmlns:a16="http://schemas.microsoft.com/office/drawing/2014/main" id="{095597FC-B490-E880-7A23-AB8C82963395}"/>
                </a:ext>
              </a:extLst>
            </p:cNvPr>
            <p:cNvSpPr/>
            <p:nvPr/>
          </p:nvSpPr>
          <p:spPr>
            <a:xfrm>
              <a:off x="8511971" y="3061273"/>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11" name="Freeform 110">
              <a:extLst>
                <a:ext uri="{FF2B5EF4-FFF2-40B4-BE49-F238E27FC236}">
                  <a16:creationId xmlns:a16="http://schemas.microsoft.com/office/drawing/2014/main" id="{F391844D-E41E-C527-5B6F-BE1302D6BE3D}"/>
                </a:ext>
              </a:extLst>
            </p:cNvPr>
            <p:cNvSpPr/>
            <p:nvPr/>
          </p:nvSpPr>
          <p:spPr>
            <a:xfrm>
              <a:off x="8519586" y="3080478"/>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2" name="Freeform 111">
              <a:extLst>
                <a:ext uri="{FF2B5EF4-FFF2-40B4-BE49-F238E27FC236}">
                  <a16:creationId xmlns:a16="http://schemas.microsoft.com/office/drawing/2014/main" id="{6B9F70DF-83AA-6616-5F2C-1ED1ADEED743}"/>
                </a:ext>
              </a:extLst>
            </p:cNvPr>
            <p:cNvSpPr/>
            <p:nvPr/>
          </p:nvSpPr>
          <p:spPr>
            <a:xfrm>
              <a:off x="8532197" y="309020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3" name="Freeform 112">
              <a:extLst>
                <a:ext uri="{FF2B5EF4-FFF2-40B4-BE49-F238E27FC236}">
                  <a16:creationId xmlns:a16="http://schemas.microsoft.com/office/drawing/2014/main" id="{AC2F6023-A753-6123-4574-E3BD5B83E7B2}"/>
                </a:ext>
              </a:extLst>
            </p:cNvPr>
            <p:cNvSpPr/>
            <p:nvPr/>
          </p:nvSpPr>
          <p:spPr>
            <a:xfrm>
              <a:off x="8539693" y="309020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4" name="Freeform 113">
              <a:extLst>
                <a:ext uri="{FF2B5EF4-FFF2-40B4-BE49-F238E27FC236}">
                  <a16:creationId xmlns:a16="http://schemas.microsoft.com/office/drawing/2014/main" id="{E2712E30-BC4C-0C3F-BAC3-C7C67B00C658}"/>
                </a:ext>
              </a:extLst>
            </p:cNvPr>
            <p:cNvSpPr/>
            <p:nvPr/>
          </p:nvSpPr>
          <p:spPr>
            <a:xfrm>
              <a:off x="8557302" y="3109523"/>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5" name="Freeform 114">
              <a:extLst>
                <a:ext uri="{FF2B5EF4-FFF2-40B4-BE49-F238E27FC236}">
                  <a16:creationId xmlns:a16="http://schemas.microsoft.com/office/drawing/2014/main" id="{C1A4377B-A7AB-27F7-E877-65565CFC64A4}"/>
                </a:ext>
              </a:extLst>
            </p:cNvPr>
            <p:cNvSpPr/>
            <p:nvPr/>
          </p:nvSpPr>
          <p:spPr>
            <a:xfrm>
              <a:off x="8567416" y="3109523"/>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6" name="Freeform 115">
              <a:extLst>
                <a:ext uri="{FF2B5EF4-FFF2-40B4-BE49-F238E27FC236}">
                  <a16:creationId xmlns:a16="http://schemas.microsoft.com/office/drawing/2014/main" id="{A020BA5F-5C78-2251-79C8-7767E96D0CBF}"/>
                </a:ext>
              </a:extLst>
            </p:cNvPr>
            <p:cNvSpPr/>
            <p:nvPr/>
          </p:nvSpPr>
          <p:spPr>
            <a:xfrm>
              <a:off x="8572532" y="310952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7" name="Freeform 116">
              <a:extLst>
                <a:ext uri="{FF2B5EF4-FFF2-40B4-BE49-F238E27FC236}">
                  <a16:creationId xmlns:a16="http://schemas.microsoft.com/office/drawing/2014/main" id="{F15AAA19-5BA3-A79E-36ED-A30C74EFB982}"/>
                </a:ext>
              </a:extLst>
            </p:cNvPr>
            <p:cNvSpPr/>
            <p:nvPr/>
          </p:nvSpPr>
          <p:spPr>
            <a:xfrm>
              <a:off x="8574911" y="3119126"/>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8" name="Freeform 117">
              <a:extLst>
                <a:ext uri="{FF2B5EF4-FFF2-40B4-BE49-F238E27FC236}">
                  <a16:creationId xmlns:a16="http://schemas.microsoft.com/office/drawing/2014/main" id="{0204EB71-F0AD-1AF7-AECB-D87DB8E47280}"/>
                </a:ext>
              </a:extLst>
            </p:cNvPr>
            <p:cNvSpPr/>
            <p:nvPr/>
          </p:nvSpPr>
          <p:spPr>
            <a:xfrm>
              <a:off x="8582526" y="3128847"/>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19" name="Freeform 118">
              <a:extLst>
                <a:ext uri="{FF2B5EF4-FFF2-40B4-BE49-F238E27FC236}">
                  <a16:creationId xmlns:a16="http://schemas.microsoft.com/office/drawing/2014/main" id="{24177515-AA0E-BBF7-CE75-30DC1C704840}"/>
                </a:ext>
              </a:extLst>
            </p:cNvPr>
            <p:cNvSpPr/>
            <p:nvPr/>
          </p:nvSpPr>
          <p:spPr>
            <a:xfrm>
              <a:off x="8605132" y="3148290"/>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0" name="Freeform 119">
              <a:extLst>
                <a:ext uri="{FF2B5EF4-FFF2-40B4-BE49-F238E27FC236}">
                  <a16:creationId xmlns:a16="http://schemas.microsoft.com/office/drawing/2014/main" id="{554778EB-5718-B06F-CA84-565F3F85BC7C}"/>
                </a:ext>
              </a:extLst>
            </p:cNvPr>
            <p:cNvSpPr/>
            <p:nvPr/>
          </p:nvSpPr>
          <p:spPr>
            <a:xfrm>
              <a:off x="8620243" y="3157774"/>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21" name="Freeform 120">
              <a:extLst>
                <a:ext uri="{FF2B5EF4-FFF2-40B4-BE49-F238E27FC236}">
                  <a16:creationId xmlns:a16="http://schemas.microsoft.com/office/drawing/2014/main" id="{94756BC2-6204-E0AB-CC1C-803F6234E033}"/>
                </a:ext>
              </a:extLst>
            </p:cNvPr>
            <p:cNvSpPr/>
            <p:nvPr/>
          </p:nvSpPr>
          <p:spPr>
            <a:xfrm>
              <a:off x="8622860" y="3167377"/>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2" name="Freeform 121">
              <a:extLst>
                <a:ext uri="{FF2B5EF4-FFF2-40B4-BE49-F238E27FC236}">
                  <a16:creationId xmlns:a16="http://schemas.microsoft.com/office/drawing/2014/main" id="{16A22E22-9F77-D1A0-F3DC-BAC4F26861BB}"/>
                </a:ext>
              </a:extLst>
            </p:cNvPr>
            <p:cNvSpPr/>
            <p:nvPr/>
          </p:nvSpPr>
          <p:spPr>
            <a:xfrm>
              <a:off x="8642968" y="3177098"/>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3" name="Freeform 122">
              <a:extLst>
                <a:ext uri="{FF2B5EF4-FFF2-40B4-BE49-F238E27FC236}">
                  <a16:creationId xmlns:a16="http://schemas.microsoft.com/office/drawing/2014/main" id="{7266D321-E662-1CAE-73C4-B6E841510D6C}"/>
                </a:ext>
              </a:extLst>
            </p:cNvPr>
            <p:cNvSpPr/>
            <p:nvPr/>
          </p:nvSpPr>
          <p:spPr>
            <a:xfrm>
              <a:off x="8660577" y="318646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4" name="Freeform 123">
              <a:extLst>
                <a:ext uri="{FF2B5EF4-FFF2-40B4-BE49-F238E27FC236}">
                  <a16:creationId xmlns:a16="http://schemas.microsoft.com/office/drawing/2014/main" id="{EF9B269E-F4EA-FD48-A986-5248E864FF0A}"/>
                </a:ext>
              </a:extLst>
            </p:cNvPr>
            <p:cNvSpPr/>
            <p:nvPr/>
          </p:nvSpPr>
          <p:spPr>
            <a:xfrm>
              <a:off x="8708407" y="328509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5" name="Freeform 124">
              <a:extLst>
                <a:ext uri="{FF2B5EF4-FFF2-40B4-BE49-F238E27FC236}">
                  <a16:creationId xmlns:a16="http://schemas.microsoft.com/office/drawing/2014/main" id="{370E63DE-00B0-BD81-0557-F56C885C5764}"/>
                </a:ext>
              </a:extLst>
            </p:cNvPr>
            <p:cNvSpPr/>
            <p:nvPr/>
          </p:nvSpPr>
          <p:spPr>
            <a:xfrm>
              <a:off x="8713404" y="3293515"/>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26" name="Freeform 125">
              <a:extLst>
                <a:ext uri="{FF2B5EF4-FFF2-40B4-BE49-F238E27FC236}">
                  <a16:creationId xmlns:a16="http://schemas.microsoft.com/office/drawing/2014/main" id="{4DE5E7DA-161D-9D5D-0336-3E8D65BD4BB7}"/>
                </a:ext>
              </a:extLst>
            </p:cNvPr>
            <p:cNvSpPr/>
            <p:nvPr/>
          </p:nvSpPr>
          <p:spPr>
            <a:xfrm>
              <a:off x="8723518" y="330193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7" name="Freeform 126">
              <a:extLst>
                <a:ext uri="{FF2B5EF4-FFF2-40B4-BE49-F238E27FC236}">
                  <a16:creationId xmlns:a16="http://schemas.microsoft.com/office/drawing/2014/main" id="{4D464366-8652-AE84-673E-2C1BA73EA5EA}"/>
                </a:ext>
              </a:extLst>
            </p:cNvPr>
            <p:cNvSpPr/>
            <p:nvPr/>
          </p:nvSpPr>
          <p:spPr>
            <a:xfrm>
              <a:off x="8728515" y="330193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8" name="Freeform 127">
              <a:extLst>
                <a:ext uri="{FF2B5EF4-FFF2-40B4-BE49-F238E27FC236}">
                  <a16:creationId xmlns:a16="http://schemas.microsoft.com/office/drawing/2014/main" id="{CF63E470-3D8C-2855-3A0D-F7F42FF660D4}"/>
                </a:ext>
              </a:extLst>
            </p:cNvPr>
            <p:cNvSpPr/>
            <p:nvPr/>
          </p:nvSpPr>
          <p:spPr>
            <a:xfrm>
              <a:off x="8731133" y="330193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29" name="Freeform 128">
              <a:extLst>
                <a:ext uri="{FF2B5EF4-FFF2-40B4-BE49-F238E27FC236}">
                  <a16:creationId xmlns:a16="http://schemas.microsoft.com/office/drawing/2014/main" id="{3258C14F-5D55-9CEA-D482-B0A6C81DCF34}"/>
                </a:ext>
              </a:extLst>
            </p:cNvPr>
            <p:cNvSpPr/>
            <p:nvPr/>
          </p:nvSpPr>
          <p:spPr>
            <a:xfrm>
              <a:off x="8736130" y="330193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0" name="Freeform 129">
              <a:extLst>
                <a:ext uri="{FF2B5EF4-FFF2-40B4-BE49-F238E27FC236}">
                  <a16:creationId xmlns:a16="http://schemas.microsoft.com/office/drawing/2014/main" id="{FA5174E5-11FF-0284-A45C-B3BAAA5C5B49}"/>
                </a:ext>
              </a:extLst>
            </p:cNvPr>
            <p:cNvSpPr/>
            <p:nvPr/>
          </p:nvSpPr>
          <p:spPr>
            <a:xfrm>
              <a:off x="8743626" y="330193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1" name="Freeform 130">
              <a:extLst>
                <a:ext uri="{FF2B5EF4-FFF2-40B4-BE49-F238E27FC236}">
                  <a16:creationId xmlns:a16="http://schemas.microsoft.com/office/drawing/2014/main" id="{8676EA15-3B65-758D-44B8-1DC2640AC3B7}"/>
                </a:ext>
              </a:extLst>
            </p:cNvPr>
            <p:cNvSpPr/>
            <p:nvPr/>
          </p:nvSpPr>
          <p:spPr>
            <a:xfrm>
              <a:off x="8751240" y="330193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2" name="Freeform 131">
              <a:extLst>
                <a:ext uri="{FF2B5EF4-FFF2-40B4-BE49-F238E27FC236}">
                  <a16:creationId xmlns:a16="http://schemas.microsoft.com/office/drawing/2014/main" id="{751F6B85-6656-BE0D-5BFC-2A7E40F0BA16}"/>
                </a:ext>
              </a:extLst>
            </p:cNvPr>
            <p:cNvSpPr/>
            <p:nvPr/>
          </p:nvSpPr>
          <p:spPr>
            <a:xfrm>
              <a:off x="8753739" y="330193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3" name="Freeform 132">
              <a:extLst>
                <a:ext uri="{FF2B5EF4-FFF2-40B4-BE49-F238E27FC236}">
                  <a16:creationId xmlns:a16="http://schemas.microsoft.com/office/drawing/2014/main" id="{3F7A4D31-FC17-E50B-4B7D-32C84707C9FD}"/>
                </a:ext>
              </a:extLst>
            </p:cNvPr>
            <p:cNvSpPr/>
            <p:nvPr/>
          </p:nvSpPr>
          <p:spPr>
            <a:xfrm>
              <a:off x="8766232" y="330193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4" name="Freeform 133">
              <a:extLst>
                <a:ext uri="{FF2B5EF4-FFF2-40B4-BE49-F238E27FC236}">
                  <a16:creationId xmlns:a16="http://schemas.microsoft.com/office/drawing/2014/main" id="{E643E85A-A7AC-93F8-768D-26A93E4B1670}"/>
                </a:ext>
              </a:extLst>
            </p:cNvPr>
            <p:cNvSpPr/>
            <p:nvPr/>
          </p:nvSpPr>
          <p:spPr>
            <a:xfrm>
              <a:off x="8799070" y="331023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5" name="Freeform 134">
              <a:extLst>
                <a:ext uri="{FF2B5EF4-FFF2-40B4-BE49-F238E27FC236}">
                  <a16:creationId xmlns:a16="http://schemas.microsoft.com/office/drawing/2014/main" id="{6C841954-46B7-ADE3-2C7C-3FC1CB978587}"/>
                </a:ext>
              </a:extLst>
            </p:cNvPr>
            <p:cNvSpPr/>
            <p:nvPr/>
          </p:nvSpPr>
          <p:spPr>
            <a:xfrm>
              <a:off x="8806566" y="331023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6" name="Freeform 135">
              <a:extLst>
                <a:ext uri="{FF2B5EF4-FFF2-40B4-BE49-F238E27FC236}">
                  <a16:creationId xmlns:a16="http://schemas.microsoft.com/office/drawing/2014/main" id="{B2E787B8-6B92-4B97-8510-B61FBFA27BE6}"/>
                </a:ext>
              </a:extLst>
            </p:cNvPr>
            <p:cNvSpPr/>
            <p:nvPr/>
          </p:nvSpPr>
          <p:spPr>
            <a:xfrm>
              <a:off x="8821677" y="3318767"/>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7" name="Freeform 136">
              <a:extLst>
                <a:ext uri="{FF2B5EF4-FFF2-40B4-BE49-F238E27FC236}">
                  <a16:creationId xmlns:a16="http://schemas.microsoft.com/office/drawing/2014/main" id="{CF8554B1-8C7D-25C2-A1E1-7083D5B9C7FA}"/>
                </a:ext>
              </a:extLst>
            </p:cNvPr>
            <p:cNvSpPr/>
            <p:nvPr/>
          </p:nvSpPr>
          <p:spPr>
            <a:xfrm>
              <a:off x="8829291" y="331876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8" name="Freeform 137">
              <a:extLst>
                <a:ext uri="{FF2B5EF4-FFF2-40B4-BE49-F238E27FC236}">
                  <a16:creationId xmlns:a16="http://schemas.microsoft.com/office/drawing/2014/main" id="{5D2E4F3C-9EB0-26D6-C757-267BB4ECC814}"/>
                </a:ext>
              </a:extLst>
            </p:cNvPr>
            <p:cNvSpPr/>
            <p:nvPr/>
          </p:nvSpPr>
          <p:spPr>
            <a:xfrm>
              <a:off x="8831790" y="331876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39" name="Freeform 138">
              <a:extLst>
                <a:ext uri="{FF2B5EF4-FFF2-40B4-BE49-F238E27FC236}">
                  <a16:creationId xmlns:a16="http://schemas.microsoft.com/office/drawing/2014/main" id="{71D1D7CF-88D9-8161-680B-6FC495A0861C}"/>
                </a:ext>
              </a:extLst>
            </p:cNvPr>
            <p:cNvSpPr/>
            <p:nvPr/>
          </p:nvSpPr>
          <p:spPr>
            <a:xfrm>
              <a:off x="8834288" y="331876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0" name="Freeform 139">
              <a:extLst>
                <a:ext uri="{FF2B5EF4-FFF2-40B4-BE49-F238E27FC236}">
                  <a16:creationId xmlns:a16="http://schemas.microsoft.com/office/drawing/2014/main" id="{86C5739B-DC8D-4C00-F075-77B5413A5662}"/>
                </a:ext>
              </a:extLst>
            </p:cNvPr>
            <p:cNvSpPr/>
            <p:nvPr/>
          </p:nvSpPr>
          <p:spPr>
            <a:xfrm>
              <a:off x="8839286" y="3327303"/>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1" name="Freeform 140">
              <a:extLst>
                <a:ext uri="{FF2B5EF4-FFF2-40B4-BE49-F238E27FC236}">
                  <a16:creationId xmlns:a16="http://schemas.microsoft.com/office/drawing/2014/main" id="{673EBD6D-63B6-F560-398B-C0A93CF94FE2}"/>
                </a:ext>
              </a:extLst>
            </p:cNvPr>
            <p:cNvSpPr/>
            <p:nvPr/>
          </p:nvSpPr>
          <p:spPr>
            <a:xfrm>
              <a:off x="8846900" y="3344492"/>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2" name="Freeform 141">
              <a:extLst>
                <a:ext uri="{FF2B5EF4-FFF2-40B4-BE49-F238E27FC236}">
                  <a16:creationId xmlns:a16="http://schemas.microsoft.com/office/drawing/2014/main" id="{6B5B0747-196F-86F4-7312-4AD969D87492}"/>
                </a:ext>
              </a:extLst>
            </p:cNvPr>
            <p:cNvSpPr/>
            <p:nvPr/>
          </p:nvSpPr>
          <p:spPr>
            <a:xfrm>
              <a:off x="8849399" y="3344492"/>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3" name="Freeform 142">
              <a:extLst>
                <a:ext uri="{FF2B5EF4-FFF2-40B4-BE49-F238E27FC236}">
                  <a16:creationId xmlns:a16="http://schemas.microsoft.com/office/drawing/2014/main" id="{639DF1DA-A908-5CCF-6700-A85413557278}"/>
                </a:ext>
              </a:extLst>
            </p:cNvPr>
            <p:cNvSpPr/>
            <p:nvPr/>
          </p:nvSpPr>
          <p:spPr>
            <a:xfrm>
              <a:off x="8859512" y="335302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4" name="Freeform 143">
              <a:extLst>
                <a:ext uri="{FF2B5EF4-FFF2-40B4-BE49-F238E27FC236}">
                  <a16:creationId xmlns:a16="http://schemas.microsoft.com/office/drawing/2014/main" id="{A9DF4226-7999-5EAB-BE9B-10F990BB2741}"/>
                </a:ext>
              </a:extLst>
            </p:cNvPr>
            <p:cNvSpPr/>
            <p:nvPr/>
          </p:nvSpPr>
          <p:spPr>
            <a:xfrm>
              <a:off x="8862011" y="335302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5" name="Freeform 144">
              <a:extLst>
                <a:ext uri="{FF2B5EF4-FFF2-40B4-BE49-F238E27FC236}">
                  <a16:creationId xmlns:a16="http://schemas.microsoft.com/office/drawing/2014/main" id="{C8EF824D-4E95-7A4D-9425-743679B10F3F}"/>
                </a:ext>
              </a:extLst>
            </p:cNvPr>
            <p:cNvSpPr/>
            <p:nvPr/>
          </p:nvSpPr>
          <p:spPr>
            <a:xfrm>
              <a:off x="8882119" y="3370100"/>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6" name="Freeform 145">
              <a:extLst>
                <a:ext uri="{FF2B5EF4-FFF2-40B4-BE49-F238E27FC236}">
                  <a16:creationId xmlns:a16="http://schemas.microsoft.com/office/drawing/2014/main" id="{D8880FB0-3E69-CE27-FFAA-9A71269AA231}"/>
                </a:ext>
              </a:extLst>
            </p:cNvPr>
            <p:cNvSpPr/>
            <p:nvPr/>
          </p:nvSpPr>
          <p:spPr>
            <a:xfrm>
              <a:off x="8884617" y="3370100"/>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731" y="0"/>
                  </a:lnTo>
                  <a:lnTo>
                    <a:pt x="12731" y="29519"/>
                  </a:lnTo>
                  <a:lnTo>
                    <a:pt x="21773" y="29519"/>
                  </a:lnTo>
                  <a:lnTo>
                    <a:pt x="21773" y="40900"/>
                  </a:lnTo>
                  <a:lnTo>
                    <a:pt x="12731" y="40900"/>
                  </a:lnTo>
                  <a:lnTo>
                    <a:pt x="12731"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7" name="Freeform 146">
              <a:extLst>
                <a:ext uri="{FF2B5EF4-FFF2-40B4-BE49-F238E27FC236}">
                  <a16:creationId xmlns:a16="http://schemas.microsoft.com/office/drawing/2014/main" id="{7779788B-1A9A-D41B-C7EE-7B6DD1F6E77B}"/>
                </a:ext>
              </a:extLst>
            </p:cNvPr>
            <p:cNvSpPr/>
            <p:nvPr/>
          </p:nvSpPr>
          <p:spPr>
            <a:xfrm>
              <a:off x="8932447" y="338657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8" name="Freeform 147">
              <a:extLst>
                <a:ext uri="{FF2B5EF4-FFF2-40B4-BE49-F238E27FC236}">
                  <a16:creationId xmlns:a16="http://schemas.microsoft.com/office/drawing/2014/main" id="{3F1DC4C0-78D4-7543-B646-123C63C77CB0}"/>
                </a:ext>
              </a:extLst>
            </p:cNvPr>
            <p:cNvSpPr/>
            <p:nvPr/>
          </p:nvSpPr>
          <p:spPr>
            <a:xfrm>
              <a:off x="8937444" y="338657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49" name="Freeform 148">
              <a:extLst>
                <a:ext uri="{FF2B5EF4-FFF2-40B4-BE49-F238E27FC236}">
                  <a16:creationId xmlns:a16="http://schemas.microsoft.com/office/drawing/2014/main" id="{74882985-F6FC-0C28-B459-EC867DADD3FA}"/>
                </a:ext>
              </a:extLst>
            </p:cNvPr>
            <p:cNvSpPr/>
            <p:nvPr/>
          </p:nvSpPr>
          <p:spPr>
            <a:xfrm>
              <a:off x="8950056" y="338657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0" name="Freeform 149">
              <a:extLst>
                <a:ext uri="{FF2B5EF4-FFF2-40B4-BE49-F238E27FC236}">
                  <a16:creationId xmlns:a16="http://schemas.microsoft.com/office/drawing/2014/main" id="{A508B6F0-E5BE-53ED-D8D9-3C981F7E7385}"/>
                </a:ext>
              </a:extLst>
            </p:cNvPr>
            <p:cNvSpPr/>
            <p:nvPr/>
          </p:nvSpPr>
          <p:spPr>
            <a:xfrm>
              <a:off x="8957671" y="3394877"/>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1" name="Freeform 150">
              <a:extLst>
                <a:ext uri="{FF2B5EF4-FFF2-40B4-BE49-F238E27FC236}">
                  <a16:creationId xmlns:a16="http://schemas.microsoft.com/office/drawing/2014/main" id="{AA95B78E-28BE-2DBF-6117-5B597CAB5AD8}"/>
                </a:ext>
              </a:extLst>
            </p:cNvPr>
            <p:cNvSpPr/>
            <p:nvPr/>
          </p:nvSpPr>
          <p:spPr>
            <a:xfrm>
              <a:off x="8960170" y="3394877"/>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2" name="Freeform 151">
              <a:extLst>
                <a:ext uri="{FF2B5EF4-FFF2-40B4-BE49-F238E27FC236}">
                  <a16:creationId xmlns:a16="http://schemas.microsoft.com/office/drawing/2014/main" id="{F8FFCB07-A982-54E3-F8B1-D1ABDC590E75}"/>
                </a:ext>
              </a:extLst>
            </p:cNvPr>
            <p:cNvSpPr/>
            <p:nvPr/>
          </p:nvSpPr>
          <p:spPr>
            <a:xfrm>
              <a:off x="8967784" y="3394877"/>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4 w 21773"/>
                <a:gd name="connsiteY6" fmla="*/ 29519 h 70301"/>
                <a:gd name="connsiteX7" fmla="*/ 21774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3" name="Freeform 152">
              <a:extLst>
                <a:ext uri="{FF2B5EF4-FFF2-40B4-BE49-F238E27FC236}">
                  <a16:creationId xmlns:a16="http://schemas.microsoft.com/office/drawing/2014/main" id="{CF6DD405-FF42-059F-F0A8-0F7AF98D18E3}"/>
                </a:ext>
              </a:extLst>
            </p:cNvPr>
            <p:cNvSpPr/>
            <p:nvPr/>
          </p:nvSpPr>
          <p:spPr>
            <a:xfrm>
              <a:off x="8970283" y="3394877"/>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4" name="Freeform 153">
              <a:extLst>
                <a:ext uri="{FF2B5EF4-FFF2-40B4-BE49-F238E27FC236}">
                  <a16:creationId xmlns:a16="http://schemas.microsoft.com/office/drawing/2014/main" id="{6D04EE6C-DF90-D5E0-6999-5C29FC29B2E1}"/>
                </a:ext>
              </a:extLst>
            </p:cNvPr>
            <p:cNvSpPr/>
            <p:nvPr/>
          </p:nvSpPr>
          <p:spPr>
            <a:xfrm>
              <a:off x="8980277" y="3411356"/>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5" name="Freeform 154">
              <a:extLst>
                <a:ext uri="{FF2B5EF4-FFF2-40B4-BE49-F238E27FC236}">
                  <a16:creationId xmlns:a16="http://schemas.microsoft.com/office/drawing/2014/main" id="{5900A131-8F32-E8D0-3582-BF1B8D8DD5BB}"/>
                </a:ext>
              </a:extLst>
            </p:cNvPr>
            <p:cNvSpPr/>
            <p:nvPr/>
          </p:nvSpPr>
          <p:spPr>
            <a:xfrm>
              <a:off x="8985393" y="341135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6" name="Freeform 155">
              <a:extLst>
                <a:ext uri="{FF2B5EF4-FFF2-40B4-BE49-F238E27FC236}">
                  <a16:creationId xmlns:a16="http://schemas.microsoft.com/office/drawing/2014/main" id="{94360A03-E617-2B2C-DF2A-770654CCB828}"/>
                </a:ext>
              </a:extLst>
            </p:cNvPr>
            <p:cNvSpPr/>
            <p:nvPr/>
          </p:nvSpPr>
          <p:spPr>
            <a:xfrm>
              <a:off x="9000385" y="3436370"/>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57" name="Freeform 156">
              <a:extLst>
                <a:ext uri="{FF2B5EF4-FFF2-40B4-BE49-F238E27FC236}">
                  <a16:creationId xmlns:a16="http://schemas.microsoft.com/office/drawing/2014/main" id="{5E2FD016-09A1-BBD2-A23D-59CA95041C93}"/>
                </a:ext>
              </a:extLst>
            </p:cNvPr>
            <p:cNvSpPr/>
            <p:nvPr/>
          </p:nvSpPr>
          <p:spPr>
            <a:xfrm>
              <a:off x="9002884" y="3436370"/>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58" name="Freeform 157">
              <a:extLst>
                <a:ext uri="{FF2B5EF4-FFF2-40B4-BE49-F238E27FC236}">
                  <a16:creationId xmlns:a16="http://schemas.microsoft.com/office/drawing/2014/main" id="{2CAB525F-B471-6C33-83A2-B18CA9328A4D}"/>
                </a:ext>
              </a:extLst>
            </p:cNvPr>
            <p:cNvSpPr/>
            <p:nvPr/>
          </p:nvSpPr>
          <p:spPr>
            <a:xfrm>
              <a:off x="9030606" y="346992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59" name="Freeform 158">
              <a:extLst>
                <a:ext uri="{FF2B5EF4-FFF2-40B4-BE49-F238E27FC236}">
                  <a16:creationId xmlns:a16="http://schemas.microsoft.com/office/drawing/2014/main" id="{7F33218C-4A66-5CCC-A590-455442B20B07}"/>
                </a:ext>
              </a:extLst>
            </p:cNvPr>
            <p:cNvSpPr/>
            <p:nvPr/>
          </p:nvSpPr>
          <p:spPr>
            <a:xfrm>
              <a:off x="9040719" y="346992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60" name="Freeform 159">
              <a:extLst>
                <a:ext uri="{FF2B5EF4-FFF2-40B4-BE49-F238E27FC236}">
                  <a16:creationId xmlns:a16="http://schemas.microsoft.com/office/drawing/2014/main" id="{F9B6F140-5376-A6DA-D5E8-B9C01108FDCD}"/>
                </a:ext>
              </a:extLst>
            </p:cNvPr>
            <p:cNvSpPr/>
            <p:nvPr/>
          </p:nvSpPr>
          <p:spPr>
            <a:xfrm>
              <a:off x="9048334" y="3477981"/>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61" name="Freeform 160">
              <a:extLst>
                <a:ext uri="{FF2B5EF4-FFF2-40B4-BE49-F238E27FC236}">
                  <a16:creationId xmlns:a16="http://schemas.microsoft.com/office/drawing/2014/main" id="{9AEAEC53-6814-458F-F5B3-A1792F0BC1B7}"/>
                </a:ext>
              </a:extLst>
            </p:cNvPr>
            <p:cNvSpPr/>
            <p:nvPr/>
          </p:nvSpPr>
          <p:spPr>
            <a:xfrm>
              <a:off x="9050714" y="3477981"/>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4" y="29638"/>
                  </a:lnTo>
                  <a:lnTo>
                    <a:pt x="21774" y="41019"/>
                  </a:lnTo>
                  <a:lnTo>
                    <a:pt x="12731" y="41019"/>
                  </a:lnTo>
                  <a:lnTo>
                    <a:pt x="12731" y="70420"/>
                  </a:lnTo>
                  <a:lnTo>
                    <a:pt x="9162" y="70420"/>
                  </a:lnTo>
                  <a:lnTo>
                    <a:pt x="916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62" name="Freeform 161">
              <a:extLst>
                <a:ext uri="{FF2B5EF4-FFF2-40B4-BE49-F238E27FC236}">
                  <a16:creationId xmlns:a16="http://schemas.microsoft.com/office/drawing/2014/main" id="{A548A870-4B6D-7EA1-61B9-26030B7E4329}"/>
                </a:ext>
              </a:extLst>
            </p:cNvPr>
            <p:cNvSpPr/>
            <p:nvPr/>
          </p:nvSpPr>
          <p:spPr>
            <a:xfrm>
              <a:off x="9070940" y="3477981"/>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63" name="Freeform 162">
              <a:extLst>
                <a:ext uri="{FF2B5EF4-FFF2-40B4-BE49-F238E27FC236}">
                  <a16:creationId xmlns:a16="http://schemas.microsoft.com/office/drawing/2014/main" id="{F21DFBFA-89F1-CB8B-17C1-CFF076F90896}"/>
                </a:ext>
              </a:extLst>
            </p:cNvPr>
            <p:cNvSpPr/>
            <p:nvPr/>
          </p:nvSpPr>
          <p:spPr>
            <a:xfrm>
              <a:off x="9088550" y="3477981"/>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64" name="Freeform 163">
              <a:extLst>
                <a:ext uri="{FF2B5EF4-FFF2-40B4-BE49-F238E27FC236}">
                  <a16:creationId xmlns:a16="http://schemas.microsoft.com/office/drawing/2014/main" id="{028FD4CA-E301-A79F-4A60-068F57AE9BDE}"/>
                </a:ext>
              </a:extLst>
            </p:cNvPr>
            <p:cNvSpPr/>
            <p:nvPr/>
          </p:nvSpPr>
          <p:spPr>
            <a:xfrm>
              <a:off x="9106158" y="348604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65" name="Freeform 164">
              <a:extLst>
                <a:ext uri="{FF2B5EF4-FFF2-40B4-BE49-F238E27FC236}">
                  <a16:creationId xmlns:a16="http://schemas.microsoft.com/office/drawing/2014/main" id="{C19FBC1F-1CA6-9B59-E4EF-292429245CF1}"/>
                </a:ext>
              </a:extLst>
            </p:cNvPr>
            <p:cNvSpPr/>
            <p:nvPr/>
          </p:nvSpPr>
          <p:spPr>
            <a:xfrm>
              <a:off x="9131382" y="350181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66" name="Freeform 165">
              <a:extLst>
                <a:ext uri="{FF2B5EF4-FFF2-40B4-BE49-F238E27FC236}">
                  <a16:creationId xmlns:a16="http://schemas.microsoft.com/office/drawing/2014/main" id="{9F914D60-0165-C4EE-5259-0BBF781C379B}"/>
                </a:ext>
              </a:extLst>
            </p:cNvPr>
            <p:cNvSpPr/>
            <p:nvPr/>
          </p:nvSpPr>
          <p:spPr>
            <a:xfrm>
              <a:off x="9133881" y="3517459"/>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67" name="Freeform 166">
              <a:extLst>
                <a:ext uri="{FF2B5EF4-FFF2-40B4-BE49-F238E27FC236}">
                  <a16:creationId xmlns:a16="http://schemas.microsoft.com/office/drawing/2014/main" id="{70EDD6AE-0316-4753-9EFA-FEE080184D50}"/>
                </a:ext>
              </a:extLst>
            </p:cNvPr>
            <p:cNvSpPr/>
            <p:nvPr/>
          </p:nvSpPr>
          <p:spPr>
            <a:xfrm>
              <a:off x="9138878" y="352528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68" name="Freeform 167">
              <a:extLst>
                <a:ext uri="{FF2B5EF4-FFF2-40B4-BE49-F238E27FC236}">
                  <a16:creationId xmlns:a16="http://schemas.microsoft.com/office/drawing/2014/main" id="{536D39D0-B3F6-7BD0-066A-F1925FE2CE1D}"/>
                </a:ext>
              </a:extLst>
            </p:cNvPr>
            <p:cNvSpPr/>
            <p:nvPr/>
          </p:nvSpPr>
          <p:spPr>
            <a:xfrm>
              <a:off x="9141496" y="352528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69" name="Freeform 168">
              <a:extLst>
                <a:ext uri="{FF2B5EF4-FFF2-40B4-BE49-F238E27FC236}">
                  <a16:creationId xmlns:a16="http://schemas.microsoft.com/office/drawing/2014/main" id="{49896872-3F17-3484-2912-C9D4760BC922}"/>
                </a:ext>
              </a:extLst>
            </p:cNvPr>
            <p:cNvSpPr/>
            <p:nvPr/>
          </p:nvSpPr>
          <p:spPr>
            <a:xfrm>
              <a:off x="9146493" y="352528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0" name="Freeform 169">
              <a:extLst>
                <a:ext uri="{FF2B5EF4-FFF2-40B4-BE49-F238E27FC236}">
                  <a16:creationId xmlns:a16="http://schemas.microsoft.com/office/drawing/2014/main" id="{8FD80F23-1E4C-7FF3-DAC2-C029EB704951}"/>
                </a:ext>
              </a:extLst>
            </p:cNvPr>
            <p:cNvSpPr/>
            <p:nvPr/>
          </p:nvSpPr>
          <p:spPr>
            <a:xfrm>
              <a:off x="9191824" y="3548994"/>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3" y="29519"/>
                  </a:lnTo>
                  <a:lnTo>
                    <a:pt x="21773"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1" name="Freeform 170">
              <a:extLst>
                <a:ext uri="{FF2B5EF4-FFF2-40B4-BE49-F238E27FC236}">
                  <a16:creationId xmlns:a16="http://schemas.microsoft.com/office/drawing/2014/main" id="{66A3927D-5552-6152-9B8E-31905C345CD5}"/>
                </a:ext>
              </a:extLst>
            </p:cNvPr>
            <p:cNvSpPr/>
            <p:nvPr/>
          </p:nvSpPr>
          <p:spPr>
            <a:xfrm>
              <a:off x="9201819" y="3548994"/>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2" name="Freeform 171">
              <a:extLst>
                <a:ext uri="{FF2B5EF4-FFF2-40B4-BE49-F238E27FC236}">
                  <a16:creationId xmlns:a16="http://schemas.microsoft.com/office/drawing/2014/main" id="{AFB9E247-8584-E340-1B8E-363AEC010472}"/>
                </a:ext>
              </a:extLst>
            </p:cNvPr>
            <p:cNvSpPr/>
            <p:nvPr/>
          </p:nvSpPr>
          <p:spPr>
            <a:xfrm>
              <a:off x="9206935" y="3548994"/>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4 w 21773"/>
                <a:gd name="connsiteY6" fmla="*/ 29519 h 70301"/>
                <a:gd name="connsiteX7" fmla="*/ 21774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3" name="Freeform 172">
              <a:extLst>
                <a:ext uri="{FF2B5EF4-FFF2-40B4-BE49-F238E27FC236}">
                  <a16:creationId xmlns:a16="http://schemas.microsoft.com/office/drawing/2014/main" id="{E18A4974-5FE1-C8EE-FC7F-8CB78420EC86}"/>
                </a:ext>
              </a:extLst>
            </p:cNvPr>
            <p:cNvSpPr/>
            <p:nvPr/>
          </p:nvSpPr>
          <p:spPr>
            <a:xfrm>
              <a:off x="9219428" y="3548994"/>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4" name="Freeform 173">
              <a:extLst>
                <a:ext uri="{FF2B5EF4-FFF2-40B4-BE49-F238E27FC236}">
                  <a16:creationId xmlns:a16="http://schemas.microsoft.com/office/drawing/2014/main" id="{7A0DF444-7F14-665C-63FF-1370B8EFF300}"/>
                </a:ext>
              </a:extLst>
            </p:cNvPr>
            <p:cNvSpPr/>
            <p:nvPr/>
          </p:nvSpPr>
          <p:spPr>
            <a:xfrm>
              <a:off x="9242153" y="357223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5" name="Freeform 174">
              <a:extLst>
                <a:ext uri="{FF2B5EF4-FFF2-40B4-BE49-F238E27FC236}">
                  <a16:creationId xmlns:a16="http://schemas.microsoft.com/office/drawing/2014/main" id="{3872FE6F-2DD1-4623-8648-9DC994648D88}"/>
                </a:ext>
              </a:extLst>
            </p:cNvPr>
            <p:cNvSpPr/>
            <p:nvPr/>
          </p:nvSpPr>
          <p:spPr>
            <a:xfrm>
              <a:off x="9257264" y="358728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6" name="Freeform 175">
              <a:extLst>
                <a:ext uri="{FF2B5EF4-FFF2-40B4-BE49-F238E27FC236}">
                  <a16:creationId xmlns:a16="http://schemas.microsoft.com/office/drawing/2014/main" id="{2308C1D8-0E59-A900-3B9D-94B5AB1F8BBC}"/>
                </a:ext>
              </a:extLst>
            </p:cNvPr>
            <p:cNvSpPr/>
            <p:nvPr/>
          </p:nvSpPr>
          <p:spPr>
            <a:xfrm>
              <a:off x="9267377" y="359487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7" name="Freeform 176">
              <a:extLst>
                <a:ext uri="{FF2B5EF4-FFF2-40B4-BE49-F238E27FC236}">
                  <a16:creationId xmlns:a16="http://schemas.microsoft.com/office/drawing/2014/main" id="{0B856D26-4A20-E3EB-2518-A808D34EAC58}"/>
                </a:ext>
              </a:extLst>
            </p:cNvPr>
            <p:cNvSpPr/>
            <p:nvPr/>
          </p:nvSpPr>
          <p:spPr>
            <a:xfrm>
              <a:off x="9277371" y="361016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8" name="Freeform 177">
              <a:extLst>
                <a:ext uri="{FF2B5EF4-FFF2-40B4-BE49-F238E27FC236}">
                  <a16:creationId xmlns:a16="http://schemas.microsoft.com/office/drawing/2014/main" id="{C3E90C10-D445-255C-8638-FCBAD79A2C93}"/>
                </a:ext>
              </a:extLst>
            </p:cNvPr>
            <p:cNvSpPr/>
            <p:nvPr/>
          </p:nvSpPr>
          <p:spPr>
            <a:xfrm>
              <a:off x="9284986" y="361787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79" name="Freeform 178">
              <a:extLst>
                <a:ext uri="{FF2B5EF4-FFF2-40B4-BE49-F238E27FC236}">
                  <a16:creationId xmlns:a16="http://schemas.microsoft.com/office/drawing/2014/main" id="{195C8BFB-B7E0-F11E-02EB-9772F8F6EC97}"/>
                </a:ext>
              </a:extLst>
            </p:cNvPr>
            <p:cNvSpPr/>
            <p:nvPr/>
          </p:nvSpPr>
          <p:spPr>
            <a:xfrm>
              <a:off x="9297479" y="3633047"/>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180" name="Freeform 179">
              <a:extLst>
                <a:ext uri="{FF2B5EF4-FFF2-40B4-BE49-F238E27FC236}">
                  <a16:creationId xmlns:a16="http://schemas.microsoft.com/office/drawing/2014/main" id="{E5D5DA7F-AE72-887A-92E3-AB4844E9297C}"/>
                </a:ext>
              </a:extLst>
            </p:cNvPr>
            <p:cNvSpPr/>
            <p:nvPr/>
          </p:nvSpPr>
          <p:spPr>
            <a:xfrm>
              <a:off x="9325201" y="3663396"/>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4" y="29519"/>
                  </a:lnTo>
                  <a:lnTo>
                    <a:pt x="21774"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1" name="Freeform 180">
              <a:extLst>
                <a:ext uri="{FF2B5EF4-FFF2-40B4-BE49-F238E27FC236}">
                  <a16:creationId xmlns:a16="http://schemas.microsoft.com/office/drawing/2014/main" id="{3685791E-3B78-B155-5D89-73ABAFA4F4F1}"/>
                </a:ext>
              </a:extLst>
            </p:cNvPr>
            <p:cNvSpPr/>
            <p:nvPr/>
          </p:nvSpPr>
          <p:spPr>
            <a:xfrm>
              <a:off x="9345309" y="368603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2" name="Freeform 181">
              <a:extLst>
                <a:ext uri="{FF2B5EF4-FFF2-40B4-BE49-F238E27FC236}">
                  <a16:creationId xmlns:a16="http://schemas.microsoft.com/office/drawing/2014/main" id="{C8C32593-FA66-FF21-FCD0-1F1B6F1AAD1A}"/>
                </a:ext>
              </a:extLst>
            </p:cNvPr>
            <p:cNvSpPr/>
            <p:nvPr/>
          </p:nvSpPr>
          <p:spPr>
            <a:xfrm>
              <a:off x="9360538" y="3693508"/>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3" name="Freeform 182">
              <a:extLst>
                <a:ext uri="{FF2B5EF4-FFF2-40B4-BE49-F238E27FC236}">
                  <a16:creationId xmlns:a16="http://schemas.microsoft.com/office/drawing/2014/main" id="{F4630BBB-B17A-63CD-10BD-D9BBC19716FA}"/>
                </a:ext>
              </a:extLst>
            </p:cNvPr>
            <p:cNvSpPr/>
            <p:nvPr/>
          </p:nvSpPr>
          <p:spPr>
            <a:xfrm>
              <a:off x="9365536" y="3693508"/>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4" name="Freeform 183">
              <a:extLst>
                <a:ext uri="{FF2B5EF4-FFF2-40B4-BE49-F238E27FC236}">
                  <a16:creationId xmlns:a16="http://schemas.microsoft.com/office/drawing/2014/main" id="{6EAAFD94-6BD5-42C0-3156-9B11D1191195}"/>
                </a:ext>
              </a:extLst>
            </p:cNvPr>
            <p:cNvSpPr/>
            <p:nvPr/>
          </p:nvSpPr>
          <p:spPr>
            <a:xfrm>
              <a:off x="9390640" y="3700858"/>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4" y="29519"/>
                  </a:lnTo>
                  <a:lnTo>
                    <a:pt x="21774"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5" name="Freeform 184">
              <a:extLst>
                <a:ext uri="{FF2B5EF4-FFF2-40B4-BE49-F238E27FC236}">
                  <a16:creationId xmlns:a16="http://schemas.microsoft.com/office/drawing/2014/main" id="{D3332D13-C9AB-2962-A871-8A57569224EA}"/>
                </a:ext>
              </a:extLst>
            </p:cNvPr>
            <p:cNvSpPr/>
            <p:nvPr/>
          </p:nvSpPr>
          <p:spPr>
            <a:xfrm>
              <a:off x="9405751" y="370085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6" name="Freeform 185">
              <a:extLst>
                <a:ext uri="{FF2B5EF4-FFF2-40B4-BE49-F238E27FC236}">
                  <a16:creationId xmlns:a16="http://schemas.microsoft.com/office/drawing/2014/main" id="{4F0EA869-E46F-DD29-BEE4-369E6D11A356}"/>
                </a:ext>
              </a:extLst>
            </p:cNvPr>
            <p:cNvSpPr/>
            <p:nvPr/>
          </p:nvSpPr>
          <p:spPr>
            <a:xfrm>
              <a:off x="9408250" y="3700858"/>
              <a:ext cx="21892" cy="70419"/>
            </a:xfrm>
            <a:custGeom>
              <a:avLst/>
              <a:gdLst>
                <a:gd name="connsiteX0" fmla="*/ 0 w 21892"/>
                <a:gd name="connsiteY0" fmla="*/ 40900 h 70419"/>
                <a:gd name="connsiteX1" fmla="*/ 0 w 21892"/>
                <a:gd name="connsiteY1" fmla="*/ 29519 h 70419"/>
                <a:gd name="connsiteX2" fmla="*/ 9161 w 21892"/>
                <a:gd name="connsiteY2" fmla="*/ 29519 h 70419"/>
                <a:gd name="connsiteX3" fmla="*/ 9161 w 21892"/>
                <a:gd name="connsiteY3" fmla="*/ 0 h 70419"/>
                <a:gd name="connsiteX4" fmla="*/ 12731 w 21892"/>
                <a:gd name="connsiteY4" fmla="*/ 0 h 70419"/>
                <a:gd name="connsiteX5" fmla="*/ 12731 w 21892"/>
                <a:gd name="connsiteY5" fmla="*/ 29519 h 70419"/>
                <a:gd name="connsiteX6" fmla="*/ 21892 w 21892"/>
                <a:gd name="connsiteY6" fmla="*/ 29519 h 70419"/>
                <a:gd name="connsiteX7" fmla="*/ 21892 w 21892"/>
                <a:gd name="connsiteY7" fmla="*/ 40900 h 70419"/>
                <a:gd name="connsiteX8" fmla="*/ 12731 w 21892"/>
                <a:gd name="connsiteY8" fmla="*/ 40900 h 70419"/>
                <a:gd name="connsiteX9" fmla="*/ 12731 w 21892"/>
                <a:gd name="connsiteY9" fmla="*/ 70420 h 70419"/>
                <a:gd name="connsiteX10" fmla="*/ 9161 w 21892"/>
                <a:gd name="connsiteY10" fmla="*/ 70420 h 70419"/>
                <a:gd name="connsiteX11" fmla="*/ 9161 w 21892"/>
                <a:gd name="connsiteY11" fmla="*/ 40900 h 70419"/>
                <a:gd name="connsiteX12" fmla="*/ 0 w 21892"/>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92" h="70419">
                  <a:moveTo>
                    <a:pt x="0" y="40900"/>
                  </a:moveTo>
                  <a:lnTo>
                    <a:pt x="0" y="29519"/>
                  </a:lnTo>
                  <a:lnTo>
                    <a:pt x="9161" y="29519"/>
                  </a:lnTo>
                  <a:lnTo>
                    <a:pt x="9161" y="0"/>
                  </a:lnTo>
                  <a:lnTo>
                    <a:pt x="12731" y="0"/>
                  </a:lnTo>
                  <a:lnTo>
                    <a:pt x="12731" y="29519"/>
                  </a:lnTo>
                  <a:lnTo>
                    <a:pt x="21892" y="29519"/>
                  </a:lnTo>
                  <a:lnTo>
                    <a:pt x="21892"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7" name="Freeform 186">
              <a:extLst>
                <a:ext uri="{FF2B5EF4-FFF2-40B4-BE49-F238E27FC236}">
                  <a16:creationId xmlns:a16="http://schemas.microsoft.com/office/drawing/2014/main" id="{5171E393-FA6B-0206-435D-55A35D897C1C}"/>
                </a:ext>
              </a:extLst>
            </p:cNvPr>
            <p:cNvSpPr/>
            <p:nvPr/>
          </p:nvSpPr>
          <p:spPr>
            <a:xfrm>
              <a:off x="9423360" y="370797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4" y="29519"/>
                  </a:lnTo>
                  <a:lnTo>
                    <a:pt x="21774"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8" name="Freeform 187">
              <a:extLst>
                <a:ext uri="{FF2B5EF4-FFF2-40B4-BE49-F238E27FC236}">
                  <a16:creationId xmlns:a16="http://schemas.microsoft.com/office/drawing/2014/main" id="{FE5FB5F4-A849-111F-6564-DBB697486A8E}"/>
                </a:ext>
              </a:extLst>
            </p:cNvPr>
            <p:cNvSpPr/>
            <p:nvPr/>
          </p:nvSpPr>
          <p:spPr>
            <a:xfrm>
              <a:off x="9433473" y="370797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89" name="Freeform 188">
              <a:extLst>
                <a:ext uri="{FF2B5EF4-FFF2-40B4-BE49-F238E27FC236}">
                  <a16:creationId xmlns:a16="http://schemas.microsoft.com/office/drawing/2014/main" id="{C7A2F90E-5046-F1AC-105E-BCBF6F6ED457}"/>
                </a:ext>
              </a:extLst>
            </p:cNvPr>
            <p:cNvSpPr/>
            <p:nvPr/>
          </p:nvSpPr>
          <p:spPr>
            <a:xfrm>
              <a:off x="9441088" y="370797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0" name="Freeform 189">
              <a:extLst>
                <a:ext uri="{FF2B5EF4-FFF2-40B4-BE49-F238E27FC236}">
                  <a16:creationId xmlns:a16="http://schemas.microsoft.com/office/drawing/2014/main" id="{352DAC71-FC60-2FFD-447F-8ACDAA564B7A}"/>
                </a:ext>
              </a:extLst>
            </p:cNvPr>
            <p:cNvSpPr/>
            <p:nvPr/>
          </p:nvSpPr>
          <p:spPr>
            <a:xfrm>
              <a:off x="9456080" y="370797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4" y="29519"/>
                  </a:lnTo>
                  <a:lnTo>
                    <a:pt x="21774"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1" name="Freeform 190">
              <a:extLst>
                <a:ext uri="{FF2B5EF4-FFF2-40B4-BE49-F238E27FC236}">
                  <a16:creationId xmlns:a16="http://schemas.microsoft.com/office/drawing/2014/main" id="{85B51710-B21A-A4D7-BD42-6021443973E0}"/>
                </a:ext>
              </a:extLst>
            </p:cNvPr>
            <p:cNvSpPr/>
            <p:nvPr/>
          </p:nvSpPr>
          <p:spPr>
            <a:xfrm>
              <a:off x="9461196" y="370797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2" name="Freeform 191">
              <a:extLst>
                <a:ext uri="{FF2B5EF4-FFF2-40B4-BE49-F238E27FC236}">
                  <a16:creationId xmlns:a16="http://schemas.microsoft.com/office/drawing/2014/main" id="{2AEC56FA-A8DD-DA98-75BF-EE8176C59064}"/>
                </a:ext>
              </a:extLst>
            </p:cNvPr>
            <p:cNvSpPr/>
            <p:nvPr/>
          </p:nvSpPr>
          <p:spPr>
            <a:xfrm>
              <a:off x="9466193" y="371508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3" name="Freeform 192">
              <a:extLst>
                <a:ext uri="{FF2B5EF4-FFF2-40B4-BE49-F238E27FC236}">
                  <a16:creationId xmlns:a16="http://schemas.microsoft.com/office/drawing/2014/main" id="{1E7ABE10-5DB6-86E0-08C7-D4487936FB93}"/>
                </a:ext>
              </a:extLst>
            </p:cNvPr>
            <p:cNvSpPr/>
            <p:nvPr/>
          </p:nvSpPr>
          <p:spPr>
            <a:xfrm>
              <a:off x="9468811" y="3715084"/>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4" name="Freeform 193">
              <a:extLst>
                <a:ext uri="{FF2B5EF4-FFF2-40B4-BE49-F238E27FC236}">
                  <a16:creationId xmlns:a16="http://schemas.microsoft.com/office/drawing/2014/main" id="{BDC7BBF1-4C80-A5AD-4DF5-1C580EC81DA6}"/>
                </a:ext>
              </a:extLst>
            </p:cNvPr>
            <p:cNvSpPr/>
            <p:nvPr/>
          </p:nvSpPr>
          <p:spPr>
            <a:xfrm>
              <a:off x="9486301" y="3729666"/>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5" name="Freeform 194">
              <a:extLst>
                <a:ext uri="{FF2B5EF4-FFF2-40B4-BE49-F238E27FC236}">
                  <a16:creationId xmlns:a16="http://schemas.microsoft.com/office/drawing/2014/main" id="{532DAA4A-2367-9860-BFF2-86BC5F29D642}"/>
                </a:ext>
              </a:extLst>
            </p:cNvPr>
            <p:cNvSpPr/>
            <p:nvPr/>
          </p:nvSpPr>
          <p:spPr>
            <a:xfrm>
              <a:off x="9488918" y="372966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6" name="Freeform 195">
              <a:extLst>
                <a:ext uri="{FF2B5EF4-FFF2-40B4-BE49-F238E27FC236}">
                  <a16:creationId xmlns:a16="http://schemas.microsoft.com/office/drawing/2014/main" id="{D613D792-EF01-C82A-400D-0147DECEA874}"/>
                </a:ext>
              </a:extLst>
            </p:cNvPr>
            <p:cNvSpPr/>
            <p:nvPr/>
          </p:nvSpPr>
          <p:spPr>
            <a:xfrm>
              <a:off x="9521638" y="374460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7" name="Freeform 196">
              <a:extLst>
                <a:ext uri="{FF2B5EF4-FFF2-40B4-BE49-F238E27FC236}">
                  <a16:creationId xmlns:a16="http://schemas.microsoft.com/office/drawing/2014/main" id="{0E15EFA3-2A7F-A4BE-1A91-D5D7A9D10478}"/>
                </a:ext>
              </a:extLst>
            </p:cNvPr>
            <p:cNvSpPr/>
            <p:nvPr/>
          </p:nvSpPr>
          <p:spPr>
            <a:xfrm>
              <a:off x="9524136" y="3744604"/>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4" y="29519"/>
                  </a:lnTo>
                  <a:lnTo>
                    <a:pt x="21774"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8" name="Freeform 197">
              <a:extLst>
                <a:ext uri="{FF2B5EF4-FFF2-40B4-BE49-F238E27FC236}">
                  <a16:creationId xmlns:a16="http://schemas.microsoft.com/office/drawing/2014/main" id="{BFB6C752-5400-A03F-699F-08B0BCB12E98}"/>
                </a:ext>
              </a:extLst>
            </p:cNvPr>
            <p:cNvSpPr/>
            <p:nvPr/>
          </p:nvSpPr>
          <p:spPr>
            <a:xfrm>
              <a:off x="9539247" y="375918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4" y="29638"/>
                  </a:lnTo>
                  <a:lnTo>
                    <a:pt x="21774" y="40900"/>
                  </a:lnTo>
                  <a:lnTo>
                    <a:pt x="12731" y="40900"/>
                  </a:lnTo>
                  <a:lnTo>
                    <a:pt x="12731"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199" name="Freeform 198">
              <a:extLst>
                <a:ext uri="{FF2B5EF4-FFF2-40B4-BE49-F238E27FC236}">
                  <a16:creationId xmlns:a16="http://schemas.microsoft.com/office/drawing/2014/main" id="{56BB2924-E3DB-02E8-6A9C-5C2FA05B92E0}"/>
                </a:ext>
              </a:extLst>
            </p:cNvPr>
            <p:cNvSpPr/>
            <p:nvPr/>
          </p:nvSpPr>
          <p:spPr>
            <a:xfrm>
              <a:off x="9576964" y="3781118"/>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0" name="Freeform 199">
              <a:extLst>
                <a:ext uri="{FF2B5EF4-FFF2-40B4-BE49-F238E27FC236}">
                  <a16:creationId xmlns:a16="http://schemas.microsoft.com/office/drawing/2014/main" id="{75EF2EA2-0581-605F-E33D-CF4324880067}"/>
                </a:ext>
              </a:extLst>
            </p:cNvPr>
            <p:cNvSpPr/>
            <p:nvPr/>
          </p:nvSpPr>
          <p:spPr>
            <a:xfrm>
              <a:off x="9592074" y="378111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1" name="Freeform 200">
              <a:extLst>
                <a:ext uri="{FF2B5EF4-FFF2-40B4-BE49-F238E27FC236}">
                  <a16:creationId xmlns:a16="http://schemas.microsoft.com/office/drawing/2014/main" id="{15B47178-5B68-4C3D-F9CD-E83F8D954C95}"/>
                </a:ext>
              </a:extLst>
            </p:cNvPr>
            <p:cNvSpPr/>
            <p:nvPr/>
          </p:nvSpPr>
          <p:spPr>
            <a:xfrm>
              <a:off x="9599689" y="3781118"/>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2" name="Freeform 201">
              <a:extLst>
                <a:ext uri="{FF2B5EF4-FFF2-40B4-BE49-F238E27FC236}">
                  <a16:creationId xmlns:a16="http://schemas.microsoft.com/office/drawing/2014/main" id="{CF081EC4-6C6B-ACB7-CBD4-67BF39BD5385}"/>
                </a:ext>
              </a:extLst>
            </p:cNvPr>
            <p:cNvSpPr/>
            <p:nvPr/>
          </p:nvSpPr>
          <p:spPr>
            <a:xfrm>
              <a:off x="9607185" y="3795937"/>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3" name="Freeform 202">
              <a:extLst>
                <a:ext uri="{FF2B5EF4-FFF2-40B4-BE49-F238E27FC236}">
                  <a16:creationId xmlns:a16="http://schemas.microsoft.com/office/drawing/2014/main" id="{76B35FBF-D5D4-AC7B-B3FB-8049913EB2A4}"/>
                </a:ext>
              </a:extLst>
            </p:cNvPr>
            <p:cNvSpPr/>
            <p:nvPr/>
          </p:nvSpPr>
          <p:spPr>
            <a:xfrm>
              <a:off x="9612301" y="3803168"/>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04" name="Freeform 203">
              <a:extLst>
                <a:ext uri="{FF2B5EF4-FFF2-40B4-BE49-F238E27FC236}">
                  <a16:creationId xmlns:a16="http://schemas.microsoft.com/office/drawing/2014/main" id="{E9480291-1752-448C-F9DA-92F15F5B55C7}"/>
                </a:ext>
              </a:extLst>
            </p:cNvPr>
            <p:cNvSpPr/>
            <p:nvPr/>
          </p:nvSpPr>
          <p:spPr>
            <a:xfrm>
              <a:off x="9617298" y="3810756"/>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5" name="Freeform 204">
              <a:extLst>
                <a:ext uri="{FF2B5EF4-FFF2-40B4-BE49-F238E27FC236}">
                  <a16:creationId xmlns:a16="http://schemas.microsoft.com/office/drawing/2014/main" id="{5D6F5555-6564-913F-0325-2F4D0998ADB4}"/>
                </a:ext>
              </a:extLst>
            </p:cNvPr>
            <p:cNvSpPr/>
            <p:nvPr/>
          </p:nvSpPr>
          <p:spPr>
            <a:xfrm>
              <a:off x="9642403" y="381822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6" name="Freeform 205">
              <a:extLst>
                <a:ext uri="{FF2B5EF4-FFF2-40B4-BE49-F238E27FC236}">
                  <a16:creationId xmlns:a16="http://schemas.microsoft.com/office/drawing/2014/main" id="{C35DDF02-3574-303E-756C-76ED7ED2D094}"/>
                </a:ext>
              </a:extLst>
            </p:cNvPr>
            <p:cNvSpPr/>
            <p:nvPr/>
          </p:nvSpPr>
          <p:spPr>
            <a:xfrm>
              <a:off x="9652516" y="3818224"/>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7" name="Freeform 206">
              <a:extLst>
                <a:ext uri="{FF2B5EF4-FFF2-40B4-BE49-F238E27FC236}">
                  <a16:creationId xmlns:a16="http://schemas.microsoft.com/office/drawing/2014/main" id="{F97572AC-195B-69DD-6AC7-5CDC2B865479}"/>
                </a:ext>
              </a:extLst>
            </p:cNvPr>
            <p:cNvSpPr/>
            <p:nvPr/>
          </p:nvSpPr>
          <p:spPr>
            <a:xfrm>
              <a:off x="9655015" y="381822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4" y="29638"/>
                  </a:lnTo>
                  <a:lnTo>
                    <a:pt x="21774"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08" name="Freeform 207">
              <a:extLst>
                <a:ext uri="{FF2B5EF4-FFF2-40B4-BE49-F238E27FC236}">
                  <a16:creationId xmlns:a16="http://schemas.microsoft.com/office/drawing/2014/main" id="{E50EAE7C-A956-B9F2-C5E5-DB84AFFE7248}"/>
                </a:ext>
              </a:extLst>
            </p:cNvPr>
            <p:cNvSpPr/>
            <p:nvPr/>
          </p:nvSpPr>
          <p:spPr>
            <a:xfrm>
              <a:off x="9670125" y="3825812"/>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1019 h 70419"/>
                <a:gd name="connsiteX8" fmla="*/ 12731 w 21773"/>
                <a:gd name="connsiteY8" fmla="*/ 41019 h 70419"/>
                <a:gd name="connsiteX9" fmla="*/ 12731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731" y="0"/>
                  </a:lnTo>
                  <a:lnTo>
                    <a:pt x="12731" y="29638"/>
                  </a:lnTo>
                  <a:lnTo>
                    <a:pt x="21774" y="29638"/>
                  </a:lnTo>
                  <a:lnTo>
                    <a:pt x="21774" y="41019"/>
                  </a:lnTo>
                  <a:lnTo>
                    <a:pt x="12731" y="41019"/>
                  </a:lnTo>
                  <a:lnTo>
                    <a:pt x="12731"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09" name="Freeform 208">
              <a:extLst>
                <a:ext uri="{FF2B5EF4-FFF2-40B4-BE49-F238E27FC236}">
                  <a16:creationId xmlns:a16="http://schemas.microsoft.com/office/drawing/2014/main" id="{CA76BC4F-C114-C80D-9C7D-D56AF6392889}"/>
                </a:ext>
              </a:extLst>
            </p:cNvPr>
            <p:cNvSpPr/>
            <p:nvPr/>
          </p:nvSpPr>
          <p:spPr>
            <a:xfrm>
              <a:off x="9680239" y="3825812"/>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4" y="29638"/>
                  </a:lnTo>
                  <a:lnTo>
                    <a:pt x="21774"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10" name="Freeform 209">
              <a:extLst>
                <a:ext uri="{FF2B5EF4-FFF2-40B4-BE49-F238E27FC236}">
                  <a16:creationId xmlns:a16="http://schemas.microsoft.com/office/drawing/2014/main" id="{46162ED2-0A06-28CE-1BD6-6D0C02399D7F}"/>
                </a:ext>
              </a:extLst>
            </p:cNvPr>
            <p:cNvSpPr/>
            <p:nvPr/>
          </p:nvSpPr>
          <p:spPr>
            <a:xfrm>
              <a:off x="9700346" y="383328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1" name="Freeform 210">
              <a:extLst>
                <a:ext uri="{FF2B5EF4-FFF2-40B4-BE49-F238E27FC236}">
                  <a16:creationId xmlns:a16="http://schemas.microsoft.com/office/drawing/2014/main" id="{4C9CFAB1-1A51-A270-A90D-2DF884FB6B78}"/>
                </a:ext>
              </a:extLst>
            </p:cNvPr>
            <p:cNvSpPr/>
            <p:nvPr/>
          </p:nvSpPr>
          <p:spPr>
            <a:xfrm>
              <a:off x="9712958" y="384845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2" name="Freeform 211">
              <a:extLst>
                <a:ext uri="{FF2B5EF4-FFF2-40B4-BE49-F238E27FC236}">
                  <a16:creationId xmlns:a16="http://schemas.microsoft.com/office/drawing/2014/main" id="{EC4FA8FE-7569-9ABE-EA43-3E4EE7299962}"/>
                </a:ext>
              </a:extLst>
            </p:cNvPr>
            <p:cNvSpPr/>
            <p:nvPr/>
          </p:nvSpPr>
          <p:spPr>
            <a:xfrm>
              <a:off x="9735564" y="3848455"/>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3" name="Freeform 212">
              <a:extLst>
                <a:ext uri="{FF2B5EF4-FFF2-40B4-BE49-F238E27FC236}">
                  <a16:creationId xmlns:a16="http://schemas.microsoft.com/office/drawing/2014/main" id="{993E9591-BDF6-91D0-FB5F-CBABFFC4B5CD}"/>
                </a:ext>
              </a:extLst>
            </p:cNvPr>
            <p:cNvSpPr/>
            <p:nvPr/>
          </p:nvSpPr>
          <p:spPr>
            <a:xfrm>
              <a:off x="9750675" y="3855924"/>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4" name="Freeform 213">
              <a:extLst>
                <a:ext uri="{FF2B5EF4-FFF2-40B4-BE49-F238E27FC236}">
                  <a16:creationId xmlns:a16="http://schemas.microsoft.com/office/drawing/2014/main" id="{85C14207-890B-8680-C3DB-865390A1E69E}"/>
                </a:ext>
              </a:extLst>
            </p:cNvPr>
            <p:cNvSpPr/>
            <p:nvPr/>
          </p:nvSpPr>
          <p:spPr>
            <a:xfrm>
              <a:off x="9768284" y="3855924"/>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5" name="Freeform 214">
              <a:extLst>
                <a:ext uri="{FF2B5EF4-FFF2-40B4-BE49-F238E27FC236}">
                  <a16:creationId xmlns:a16="http://schemas.microsoft.com/office/drawing/2014/main" id="{6F24A723-B7E1-45A9-0677-D9FC75E39B8F}"/>
                </a:ext>
              </a:extLst>
            </p:cNvPr>
            <p:cNvSpPr/>
            <p:nvPr/>
          </p:nvSpPr>
          <p:spPr>
            <a:xfrm>
              <a:off x="9770901" y="3855924"/>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6" name="Freeform 215">
              <a:extLst>
                <a:ext uri="{FF2B5EF4-FFF2-40B4-BE49-F238E27FC236}">
                  <a16:creationId xmlns:a16="http://schemas.microsoft.com/office/drawing/2014/main" id="{EE5C6D5B-AB8D-177A-C6AA-9D3E9364C760}"/>
                </a:ext>
              </a:extLst>
            </p:cNvPr>
            <p:cNvSpPr/>
            <p:nvPr/>
          </p:nvSpPr>
          <p:spPr>
            <a:xfrm>
              <a:off x="9780896" y="386327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7" name="Freeform 216">
              <a:extLst>
                <a:ext uri="{FF2B5EF4-FFF2-40B4-BE49-F238E27FC236}">
                  <a16:creationId xmlns:a16="http://schemas.microsoft.com/office/drawing/2014/main" id="{F683E4F2-B4C9-7580-2E0F-5D493296511C}"/>
                </a:ext>
              </a:extLst>
            </p:cNvPr>
            <p:cNvSpPr/>
            <p:nvPr/>
          </p:nvSpPr>
          <p:spPr>
            <a:xfrm>
              <a:off x="9798505" y="3870743"/>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8" name="Freeform 217">
              <a:extLst>
                <a:ext uri="{FF2B5EF4-FFF2-40B4-BE49-F238E27FC236}">
                  <a16:creationId xmlns:a16="http://schemas.microsoft.com/office/drawing/2014/main" id="{E0440660-40C9-0FDB-3437-396DA107D2B5}"/>
                </a:ext>
              </a:extLst>
            </p:cNvPr>
            <p:cNvSpPr/>
            <p:nvPr/>
          </p:nvSpPr>
          <p:spPr>
            <a:xfrm>
              <a:off x="9806120" y="387809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19" name="Freeform 218">
              <a:extLst>
                <a:ext uri="{FF2B5EF4-FFF2-40B4-BE49-F238E27FC236}">
                  <a16:creationId xmlns:a16="http://schemas.microsoft.com/office/drawing/2014/main" id="{7E25AC9D-6828-4279-31AC-F7E57FBB4016}"/>
                </a:ext>
              </a:extLst>
            </p:cNvPr>
            <p:cNvSpPr/>
            <p:nvPr/>
          </p:nvSpPr>
          <p:spPr>
            <a:xfrm>
              <a:off x="9823729" y="388520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0" name="Freeform 219">
              <a:extLst>
                <a:ext uri="{FF2B5EF4-FFF2-40B4-BE49-F238E27FC236}">
                  <a16:creationId xmlns:a16="http://schemas.microsoft.com/office/drawing/2014/main" id="{73AE877B-4500-2D86-A321-74D93E60BE43}"/>
                </a:ext>
              </a:extLst>
            </p:cNvPr>
            <p:cNvSpPr/>
            <p:nvPr/>
          </p:nvSpPr>
          <p:spPr>
            <a:xfrm>
              <a:off x="9833842" y="389243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1" name="Freeform 220">
              <a:extLst>
                <a:ext uri="{FF2B5EF4-FFF2-40B4-BE49-F238E27FC236}">
                  <a16:creationId xmlns:a16="http://schemas.microsoft.com/office/drawing/2014/main" id="{1120E630-4C64-A3CE-3FB4-CBDC3D28F1E5}"/>
                </a:ext>
              </a:extLst>
            </p:cNvPr>
            <p:cNvSpPr/>
            <p:nvPr/>
          </p:nvSpPr>
          <p:spPr>
            <a:xfrm>
              <a:off x="9836341" y="389243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2" name="Freeform 221">
              <a:extLst>
                <a:ext uri="{FF2B5EF4-FFF2-40B4-BE49-F238E27FC236}">
                  <a16:creationId xmlns:a16="http://schemas.microsoft.com/office/drawing/2014/main" id="{4F07BB2F-0E2E-6438-E814-AEE33AC5497A}"/>
                </a:ext>
              </a:extLst>
            </p:cNvPr>
            <p:cNvSpPr/>
            <p:nvPr/>
          </p:nvSpPr>
          <p:spPr>
            <a:xfrm>
              <a:off x="9838840" y="3892438"/>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19"/>
                  </a:lnTo>
                  <a:lnTo>
                    <a:pt x="9161" y="70419"/>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3" name="Freeform 222">
              <a:extLst>
                <a:ext uri="{FF2B5EF4-FFF2-40B4-BE49-F238E27FC236}">
                  <a16:creationId xmlns:a16="http://schemas.microsoft.com/office/drawing/2014/main" id="{7FB1FB04-2203-E5A6-DBBD-36E8C49685C8}"/>
                </a:ext>
              </a:extLst>
            </p:cNvPr>
            <p:cNvSpPr/>
            <p:nvPr/>
          </p:nvSpPr>
          <p:spPr>
            <a:xfrm>
              <a:off x="9858947" y="3907375"/>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4" name="Freeform 223">
              <a:extLst>
                <a:ext uri="{FF2B5EF4-FFF2-40B4-BE49-F238E27FC236}">
                  <a16:creationId xmlns:a16="http://schemas.microsoft.com/office/drawing/2014/main" id="{9BE9E83C-C741-D820-1AAE-B33D65121D9F}"/>
                </a:ext>
              </a:extLst>
            </p:cNvPr>
            <p:cNvSpPr/>
            <p:nvPr/>
          </p:nvSpPr>
          <p:spPr>
            <a:xfrm>
              <a:off x="9861446" y="3907375"/>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5" name="Freeform 224">
              <a:extLst>
                <a:ext uri="{FF2B5EF4-FFF2-40B4-BE49-F238E27FC236}">
                  <a16:creationId xmlns:a16="http://schemas.microsoft.com/office/drawing/2014/main" id="{71E38F88-C07C-F17F-4F1A-DC1FBA5F89F6}"/>
                </a:ext>
              </a:extLst>
            </p:cNvPr>
            <p:cNvSpPr/>
            <p:nvPr/>
          </p:nvSpPr>
          <p:spPr>
            <a:xfrm>
              <a:off x="9866562" y="390737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6" name="Freeform 225">
              <a:extLst>
                <a:ext uri="{FF2B5EF4-FFF2-40B4-BE49-F238E27FC236}">
                  <a16:creationId xmlns:a16="http://schemas.microsoft.com/office/drawing/2014/main" id="{0881D945-345C-199B-7E3D-DD1C596A8264}"/>
                </a:ext>
              </a:extLst>
            </p:cNvPr>
            <p:cNvSpPr/>
            <p:nvPr/>
          </p:nvSpPr>
          <p:spPr>
            <a:xfrm>
              <a:off x="9871559" y="390737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7" name="Freeform 226">
              <a:extLst>
                <a:ext uri="{FF2B5EF4-FFF2-40B4-BE49-F238E27FC236}">
                  <a16:creationId xmlns:a16="http://schemas.microsoft.com/office/drawing/2014/main" id="{6EAC4BE9-8DD3-79E0-AA7E-A2C5C82CBB8E}"/>
                </a:ext>
              </a:extLst>
            </p:cNvPr>
            <p:cNvSpPr/>
            <p:nvPr/>
          </p:nvSpPr>
          <p:spPr>
            <a:xfrm>
              <a:off x="9904279" y="395420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8" name="Freeform 227">
              <a:extLst>
                <a:ext uri="{FF2B5EF4-FFF2-40B4-BE49-F238E27FC236}">
                  <a16:creationId xmlns:a16="http://schemas.microsoft.com/office/drawing/2014/main" id="{15181029-7463-64C8-571B-F7A262C280DF}"/>
                </a:ext>
              </a:extLst>
            </p:cNvPr>
            <p:cNvSpPr/>
            <p:nvPr/>
          </p:nvSpPr>
          <p:spPr>
            <a:xfrm>
              <a:off x="9926885" y="3954203"/>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29" name="Freeform 228">
              <a:extLst>
                <a:ext uri="{FF2B5EF4-FFF2-40B4-BE49-F238E27FC236}">
                  <a16:creationId xmlns:a16="http://schemas.microsoft.com/office/drawing/2014/main" id="{D961B532-F44A-7682-DADA-78D8C0151F65}"/>
                </a:ext>
              </a:extLst>
            </p:cNvPr>
            <p:cNvSpPr/>
            <p:nvPr/>
          </p:nvSpPr>
          <p:spPr>
            <a:xfrm>
              <a:off x="9932001" y="395420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4" y="29638"/>
                  </a:lnTo>
                  <a:lnTo>
                    <a:pt x="21774" y="40900"/>
                  </a:lnTo>
                  <a:lnTo>
                    <a:pt x="12731" y="40900"/>
                  </a:lnTo>
                  <a:lnTo>
                    <a:pt x="12731"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0" name="Freeform 229">
              <a:extLst>
                <a:ext uri="{FF2B5EF4-FFF2-40B4-BE49-F238E27FC236}">
                  <a16:creationId xmlns:a16="http://schemas.microsoft.com/office/drawing/2014/main" id="{91EA7864-1270-D101-BE4B-60A4D8DC61D5}"/>
                </a:ext>
              </a:extLst>
            </p:cNvPr>
            <p:cNvSpPr/>
            <p:nvPr/>
          </p:nvSpPr>
          <p:spPr>
            <a:xfrm>
              <a:off x="9936998" y="3954203"/>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1" name="Freeform 230">
              <a:extLst>
                <a:ext uri="{FF2B5EF4-FFF2-40B4-BE49-F238E27FC236}">
                  <a16:creationId xmlns:a16="http://schemas.microsoft.com/office/drawing/2014/main" id="{2C52F2C3-205E-0A27-D379-2FC7748BD76C}"/>
                </a:ext>
              </a:extLst>
            </p:cNvPr>
            <p:cNvSpPr/>
            <p:nvPr/>
          </p:nvSpPr>
          <p:spPr>
            <a:xfrm>
              <a:off x="9942114" y="395420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2" name="Freeform 231">
              <a:extLst>
                <a:ext uri="{FF2B5EF4-FFF2-40B4-BE49-F238E27FC236}">
                  <a16:creationId xmlns:a16="http://schemas.microsoft.com/office/drawing/2014/main" id="{3E8B2BCF-99CA-0ABE-2364-91134AE5FCF5}"/>
                </a:ext>
              </a:extLst>
            </p:cNvPr>
            <p:cNvSpPr/>
            <p:nvPr/>
          </p:nvSpPr>
          <p:spPr>
            <a:xfrm>
              <a:off x="9957106" y="3954203"/>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3" name="Freeform 232">
              <a:extLst>
                <a:ext uri="{FF2B5EF4-FFF2-40B4-BE49-F238E27FC236}">
                  <a16:creationId xmlns:a16="http://schemas.microsoft.com/office/drawing/2014/main" id="{BB04BF09-F813-3F71-9B5A-5B9C9A10B492}"/>
                </a:ext>
              </a:extLst>
            </p:cNvPr>
            <p:cNvSpPr/>
            <p:nvPr/>
          </p:nvSpPr>
          <p:spPr>
            <a:xfrm>
              <a:off x="9992443" y="3962264"/>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4" name="Freeform 233">
              <a:extLst>
                <a:ext uri="{FF2B5EF4-FFF2-40B4-BE49-F238E27FC236}">
                  <a16:creationId xmlns:a16="http://schemas.microsoft.com/office/drawing/2014/main" id="{5DD57A59-C5A5-BD73-CCB1-427E9EB995E7}"/>
                </a:ext>
              </a:extLst>
            </p:cNvPr>
            <p:cNvSpPr/>
            <p:nvPr/>
          </p:nvSpPr>
          <p:spPr>
            <a:xfrm>
              <a:off x="9997440" y="3970207"/>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4" y="29638"/>
                  </a:lnTo>
                  <a:lnTo>
                    <a:pt x="21774"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35" name="Freeform 234">
              <a:extLst>
                <a:ext uri="{FF2B5EF4-FFF2-40B4-BE49-F238E27FC236}">
                  <a16:creationId xmlns:a16="http://schemas.microsoft.com/office/drawing/2014/main" id="{489E1488-CE85-2F35-D042-C537C4F07F66}"/>
                </a:ext>
              </a:extLst>
            </p:cNvPr>
            <p:cNvSpPr/>
            <p:nvPr/>
          </p:nvSpPr>
          <p:spPr>
            <a:xfrm>
              <a:off x="10015049" y="39785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6" name="Freeform 235">
              <a:extLst>
                <a:ext uri="{FF2B5EF4-FFF2-40B4-BE49-F238E27FC236}">
                  <a16:creationId xmlns:a16="http://schemas.microsoft.com/office/drawing/2014/main" id="{800420A4-9589-B24D-A81B-6AE0D75473B5}"/>
                </a:ext>
              </a:extLst>
            </p:cNvPr>
            <p:cNvSpPr/>
            <p:nvPr/>
          </p:nvSpPr>
          <p:spPr>
            <a:xfrm>
              <a:off x="10042772" y="400316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7" name="Freeform 236">
              <a:extLst>
                <a:ext uri="{FF2B5EF4-FFF2-40B4-BE49-F238E27FC236}">
                  <a16:creationId xmlns:a16="http://schemas.microsoft.com/office/drawing/2014/main" id="{80323DE2-0728-5382-8B99-F3F79EFFEAE0}"/>
                </a:ext>
              </a:extLst>
            </p:cNvPr>
            <p:cNvSpPr/>
            <p:nvPr/>
          </p:nvSpPr>
          <p:spPr>
            <a:xfrm>
              <a:off x="10052885" y="400316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8" name="Freeform 237">
              <a:extLst>
                <a:ext uri="{FF2B5EF4-FFF2-40B4-BE49-F238E27FC236}">
                  <a16:creationId xmlns:a16="http://schemas.microsoft.com/office/drawing/2014/main" id="{37A77E63-F3F2-3706-1E39-A22805DFF8CE}"/>
                </a:ext>
              </a:extLst>
            </p:cNvPr>
            <p:cNvSpPr/>
            <p:nvPr/>
          </p:nvSpPr>
          <p:spPr>
            <a:xfrm>
              <a:off x="10085605" y="4011582"/>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39" name="Freeform 238">
              <a:extLst>
                <a:ext uri="{FF2B5EF4-FFF2-40B4-BE49-F238E27FC236}">
                  <a16:creationId xmlns:a16="http://schemas.microsoft.com/office/drawing/2014/main" id="{E4DE4F7D-A3DA-8BBD-E0F7-27654FF12E24}"/>
                </a:ext>
              </a:extLst>
            </p:cNvPr>
            <p:cNvSpPr/>
            <p:nvPr/>
          </p:nvSpPr>
          <p:spPr>
            <a:xfrm>
              <a:off x="10093100" y="4011582"/>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0" name="Freeform 239">
              <a:extLst>
                <a:ext uri="{FF2B5EF4-FFF2-40B4-BE49-F238E27FC236}">
                  <a16:creationId xmlns:a16="http://schemas.microsoft.com/office/drawing/2014/main" id="{F4BEE59D-B230-950D-D70D-B6D41189282C}"/>
                </a:ext>
              </a:extLst>
            </p:cNvPr>
            <p:cNvSpPr/>
            <p:nvPr/>
          </p:nvSpPr>
          <p:spPr>
            <a:xfrm>
              <a:off x="10105712" y="4011582"/>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1" name="Freeform 240">
              <a:extLst>
                <a:ext uri="{FF2B5EF4-FFF2-40B4-BE49-F238E27FC236}">
                  <a16:creationId xmlns:a16="http://schemas.microsoft.com/office/drawing/2014/main" id="{40156443-BB61-A875-E1F7-DB07F9E1D3BB}"/>
                </a:ext>
              </a:extLst>
            </p:cNvPr>
            <p:cNvSpPr/>
            <p:nvPr/>
          </p:nvSpPr>
          <p:spPr>
            <a:xfrm>
              <a:off x="10130936" y="404359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2" name="Freeform 241">
              <a:extLst>
                <a:ext uri="{FF2B5EF4-FFF2-40B4-BE49-F238E27FC236}">
                  <a16:creationId xmlns:a16="http://schemas.microsoft.com/office/drawing/2014/main" id="{A80E3520-F6EA-8D17-E151-DD7F87E6EEC7}"/>
                </a:ext>
              </a:extLst>
            </p:cNvPr>
            <p:cNvSpPr/>
            <p:nvPr/>
          </p:nvSpPr>
          <p:spPr>
            <a:xfrm>
              <a:off x="10138432" y="404359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3" name="Freeform 242">
              <a:extLst>
                <a:ext uri="{FF2B5EF4-FFF2-40B4-BE49-F238E27FC236}">
                  <a16:creationId xmlns:a16="http://schemas.microsoft.com/office/drawing/2014/main" id="{21684FEE-047C-58FF-A665-D6E5ADD6DBD2}"/>
                </a:ext>
              </a:extLst>
            </p:cNvPr>
            <p:cNvSpPr/>
            <p:nvPr/>
          </p:nvSpPr>
          <p:spPr>
            <a:xfrm>
              <a:off x="10148545" y="404359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19 h 70419"/>
                <a:gd name="connsiteX10" fmla="*/ 9042 w 21773"/>
                <a:gd name="connsiteY10" fmla="*/ 70419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19"/>
                  </a:lnTo>
                  <a:lnTo>
                    <a:pt x="9042" y="70419"/>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4" name="Freeform 243">
              <a:extLst>
                <a:ext uri="{FF2B5EF4-FFF2-40B4-BE49-F238E27FC236}">
                  <a16:creationId xmlns:a16="http://schemas.microsoft.com/office/drawing/2014/main" id="{56C499CF-45DA-3F1F-D11A-60CCEF4E3E45}"/>
                </a:ext>
              </a:extLst>
            </p:cNvPr>
            <p:cNvSpPr/>
            <p:nvPr/>
          </p:nvSpPr>
          <p:spPr>
            <a:xfrm>
              <a:off x="10161038" y="404359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4" y="29638"/>
                  </a:lnTo>
                  <a:lnTo>
                    <a:pt x="21774" y="40900"/>
                  </a:lnTo>
                  <a:lnTo>
                    <a:pt x="12731" y="40900"/>
                  </a:lnTo>
                  <a:lnTo>
                    <a:pt x="12731" y="70419"/>
                  </a:lnTo>
                  <a:lnTo>
                    <a:pt x="9161" y="70419"/>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5" name="Freeform 244">
              <a:extLst>
                <a:ext uri="{FF2B5EF4-FFF2-40B4-BE49-F238E27FC236}">
                  <a16:creationId xmlns:a16="http://schemas.microsoft.com/office/drawing/2014/main" id="{61E73ECA-1E8B-1985-2316-549906C738B3}"/>
                </a:ext>
              </a:extLst>
            </p:cNvPr>
            <p:cNvSpPr/>
            <p:nvPr/>
          </p:nvSpPr>
          <p:spPr>
            <a:xfrm>
              <a:off x="10163656" y="404359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6" name="Freeform 245">
              <a:extLst>
                <a:ext uri="{FF2B5EF4-FFF2-40B4-BE49-F238E27FC236}">
                  <a16:creationId xmlns:a16="http://schemas.microsoft.com/office/drawing/2014/main" id="{62B2331B-7BA6-D0B5-AE7D-23C11CECEB72}"/>
                </a:ext>
              </a:extLst>
            </p:cNvPr>
            <p:cNvSpPr/>
            <p:nvPr/>
          </p:nvSpPr>
          <p:spPr>
            <a:xfrm>
              <a:off x="10186262" y="4059714"/>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7" name="Freeform 246">
              <a:extLst>
                <a:ext uri="{FF2B5EF4-FFF2-40B4-BE49-F238E27FC236}">
                  <a16:creationId xmlns:a16="http://schemas.microsoft.com/office/drawing/2014/main" id="{E7587B0E-9F8B-0EFD-FDBA-910B07E065E9}"/>
                </a:ext>
              </a:extLst>
            </p:cNvPr>
            <p:cNvSpPr/>
            <p:nvPr/>
          </p:nvSpPr>
          <p:spPr>
            <a:xfrm>
              <a:off x="10264313" y="413179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8" name="Freeform 247">
              <a:extLst>
                <a:ext uri="{FF2B5EF4-FFF2-40B4-BE49-F238E27FC236}">
                  <a16:creationId xmlns:a16="http://schemas.microsoft.com/office/drawing/2014/main" id="{849F7B3E-3AA9-E530-A9D3-B1CE6F4238A0}"/>
                </a:ext>
              </a:extLst>
            </p:cNvPr>
            <p:cNvSpPr/>
            <p:nvPr/>
          </p:nvSpPr>
          <p:spPr>
            <a:xfrm>
              <a:off x="10271809" y="413179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49" name="Freeform 248">
              <a:extLst>
                <a:ext uri="{FF2B5EF4-FFF2-40B4-BE49-F238E27FC236}">
                  <a16:creationId xmlns:a16="http://schemas.microsoft.com/office/drawing/2014/main" id="{25995AB9-38F3-B9AF-D726-CA067FAEE200}"/>
                </a:ext>
              </a:extLst>
            </p:cNvPr>
            <p:cNvSpPr/>
            <p:nvPr/>
          </p:nvSpPr>
          <p:spPr>
            <a:xfrm>
              <a:off x="10276925" y="413973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0" name="Freeform 249">
              <a:extLst>
                <a:ext uri="{FF2B5EF4-FFF2-40B4-BE49-F238E27FC236}">
                  <a16:creationId xmlns:a16="http://schemas.microsoft.com/office/drawing/2014/main" id="{8DD6A076-E31A-5FFE-1ACA-8683B55A13A8}"/>
                </a:ext>
              </a:extLst>
            </p:cNvPr>
            <p:cNvSpPr/>
            <p:nvPr/>
          </p:nvSpPr>
          <p:spPr>
            <a:xfrm>
              <a:off x="10297033" y="4139736"/>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19"/>
                  </a:lnTo>
                  <a:lnTo>
                    <a:pt x="9162" y="70419"/>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1" name="Freeform 250">
              <a:extLst>
                <a:ext uri="{FF2B5EF4-FFF2-40B4-BE49-F238E27FC236}">
                  <a16:creationId xmlns:a16="http://schemas.microsoft.com/office/drawing/2014/main" id="{45C6E50E-AA7B-C7B8-DF3F-C40EA2CCBB7F}"/>
                </a:ext>
              </a:extLst>
            </p:cNvPr>
            <p:cNvSpPr/>
            <p:nvPr/>
          </p:nvSpPr>
          <p:spPr>
            <a:xfrm>
              <a:off x="10314642" y="4139736"/>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19"/>
                  </a:lnTo>
                  <a:lnTo>
                    <a:pt x="9161" y="70419"/>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2" name="Freeform 251">
              <a:extLst>
                <a:ext uri="{FF2B5EF4-FFF2-40B4-BE49-F238E27FC236}">
                  <a16:creationId xmlns:a16="http://schemas.microsoft.com/office/drawing/2014/main" id="{09BA9544-3BDB-E922-E133-90F43B126E75}"/>
                </a:ext>
              </a:extLst>
            </p:cNvPr>
            <p:cNvSpPr/>
            <p:nvPr/>
          </p:nvSpPr>
          <p:spPr>
            <a:xfrm>
              <a:off x="10327254" y="413973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3" name="Freeform 252">
              <a:extLst>
                <a:ext uri="{FF2B5EF4-FFF2-40B4-BE49-F238E27FC236}">
                  <a16:creationId xmlns:a16="http://schemas.microsoft.com/office/drawing/2014/main" id="{75B7A547-8C8E-2754-E59C-0C99B27958E9}"/>
                </a:ext>
              </a:extLst>
            </p:cNvPr>
            <p:cNvSpPr/>
            <p:nvPr/>
          </p:nvSpPr>
          <p:spPr>
            <a:xfrm>
              <a:off x="10342364" y="4139736"/>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19"/>
                  </a:lnTo>
                  <a:lnTo>
                    <a:pt x="9162" y="70419"/>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4" name="Freeform 253">
              <a:extLst>
                <a:ext uri="{FF2B5EF4-FFF2-40B4-BE49-F238E27FC236}">
                  <a16:creationId xmlns:a16="http://schemas.microsoft.com/office/drawing/2014/main" id="{75F461B6-FED8-8A2E-CB2F-6801E2A2D4CB}"/>
                </a:ext>
              </a:extLst>
            </p:cNvPr>
            <p:cNvSpPr/>
            <p:nvPr/>
          </p:nvSpPr>
          <p:spPr>
            <a:xfrm>
              <a:off x="10365089" y="413973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5" name="Freeform 254">
              <a:extLst>
                <a:ext uri="{FF2B5EF4-FFF2-40B4-BE49-F238E27FC236}">
                  <a16:creationId xmlns:a16="http://schemas.microsoft.com/office/drawing/2014/main" id="{0160997E-D0F4-3917-3468-48DC73A26CBC}"/>
                </a:ext>
              </a:extLst>
            </p:cNvPr>
            <p:cNvSpPr/>
            <p:nvPr/>
          </p:nvSpPr>
          <p:spPr>
            <a:xfrm>
              <a:off x="10372585" y="413973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6" name="Freeform 255">
              <a:extLst>
                <a:ext uri="{FF2B5EF4-FFF2-40B4-BE49-F238E27FC236}">
                  <a16:creationId xmlns:a16="http://schemas.microsoft.com/office/drawing/2014/main" id="{AA329367-B66A-475B-DE03-AD79D04A1B37}"/>
                </a:ext>
              </a:extLst>
            </p:cNvPr>
            <p:cNvSpPr/>
            <p:nvPr/>
          </p:nvSpPr>
          <p:spPr>
            <a:xfrm>
              <a:off x="10390194" y="4156215"/>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19"/>
                  </a:lnTo>
                  <a:lnTo>
                    <a:pt x="9161" y="70419"/>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7" name="Freeform 256">
              <a:extLst>
                <a:ext uri="{FF2B5EF4-FFF2-40B4-BE49-F238E27FC236}">
                  <a16:creationId xmlns:a16="http://schemas.microsoft.com/office/drawing/2014/main" id="{0B87EFD5-028D-C1F4-56E0-E32A22439707}"/>
                </a:ext>
              </a:extLst>
            </p:cNvPr>
            <p:cNvSpPr/>
            <p:nvPr/>
          </p:nvSpPr>
          <p:spPr>
            <a:xfrm>
              <a:off x="10397809" y="415621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8" name="Freeform 257">
              <a:extLst>
                <a:ext uri="{FF2B5EF4-FFF2-40B4-BE49-F238E27FC236}">
                  <a16:creationId xmlns:a16="http://schemas.microsoft.com/office/drawing/2014/main" id="{5FD5EBB2-398B-985C-7AFA-A6DD449B03CA}"/>
                </a:ext>
              </a:extLst>
            </p:cNvPr>
            <p:cNvSpPr/>
            <p:nvPr/>
          </p:nvSpPr>
          <p:spPr>
            <a:xfrm>
              <a:off x="10402806" y="415621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731" y="0"/>
                  </a:lnTo>
                  <a:lnTo>
                    <a:pt x="12731" y="29519"/>
                  </a:lnTo>
                  <a:lnTo>
                    <a:pt x="21773" y="29519"/>
                  </a:lnTo>
                  <a:lnTo>
                    <a:pt x="21773" y="40900"/>
                  </a:lnTo>
                  <a:lnTo>
                    <a:pt x="12731" y="40900"/>
                  </a:lnTo>
                  <a:lnTo>
                    <a:pt x="12731"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59" name="Freeform 258">
              <a:extLst>
                <a:ext uri="{FF2B5EF4-FFF2-40B4-BE49-F238E27FC236}">
                  <a16:creationId xmlns:a16="http://schemas.microsoft.com/office/drawing/2014/main" id="{616F5D6F-3115-BA57-891F-72A0779F7121}"/>
                </a:ext>
              </a:extLst>
            </p:cNvPr>
            <p:cNvSpPr/>
            <p:nvPr/>
          </p:nvSpPr>
          <p:spPr>
            <a:xfrm>
              <a:off x="10470744" y="417376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60" name="Freeform 259">
              <a:extLst>
                <a:ext uri="{FF2B5EF4-FFF2-40B4-BE49-F238E27FC236}">
                  <a16:creationId xmlns:a16="http://schemas.microsoft.com/office/drawing/2014/main" id="{AB1E0156-AB6E-0C8E-E736-26FA65558B0A}"/>
                </a:ext>
              </a:extLst>
            </p:cNvPr>
            <p:cNvSpPr/>
            <p:nvPr/>
          </p:nvSpPr>
          <p:spPr>
            <a:xfrm>
              <a:off x="10508461" y="4198656"/>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19"/>
                  </a:lnTo>
                  <a:lnTo>
                    <a:pt x="9161" y="70419"/>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61" name="Freeform 260">
              <a:extLst>
                <a:ext uri="{FF2B5EF4-FFF2-40B4-BE49-F238E27FC236}">
                  <a16:creationId xmlns:a16="http://schemas.microsoft.com/office/drawing/2014/main" id="{80F0E629-92F4-6321-6B27-D7EF31FE7CFC}"/>
                </a:ext>
              </a:extLst>
            </p:cNvPr>
            <p:cNvSpPr/>
            <p:nvPr/>
          </p:nvSpPr>
          <p:spPr>
            <a:xfrm>
              <a:off x="10521073" y="4198656"/>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19"/>
                  </a:lnTo>
                  <a:lnTo>
                    <a:pt x="9161" y="70419"/>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62" name="Freeform 261">
              <a:extLst>
                <a:ext uri="{FF2B5EF4-FFF2-40B4-BE49-F238E27FC236}">
                  <a16:creationId xmlns:a16="http://schemas.microsoft.com/office/drawing/2014/main" id="{B8874CD5-825A-89F4-B214-99F3F74634A5}"/>
                </a:ext>
              </a:extLst>
            </p:cNvPr>
            <p:cNvSpPr/>
            <p:nvPr/>
          </p:nvSpPr>
          <p:spPr>
            <a:xfrm>
              <a:off x="10526189" y="420695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63" name="Freeform 262">
              <a:extLst>
                <a:ext uri="{FF2B5EF4-FFF2-40B4-BE49-F238E27FC236}">
                  <a16:creationId xmlns:a16="http://schemas.microsoft.com/office/drawing/2014/main" id="{96DD581E-CA1C-CDAE-0105-F0EDC4E8B6A5}"/>
                </a:ext>
              </a:extLst>
            </p:cNvPr>
            <p:cNvSpPr/>
            <p:nvPr/>
          </p:nvSpPr>
          <p:spPr>
            <a:xfrm>
              <a:off x="10556410" y="4206955"/>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64" name="Freeform 263">
              <a:extLst>
                <a:ext uri="{FF2B5EF4-FFF2-40B4-BE49-F238E27FC236}">
                  <a16:creationId xmlns:a16="http://schemas.microsoft.com/office/drawing/2014/main" id="{6AE07CD4-B90E-381C-14FF-BC7178104A86}"/>
                </a:ext>
              </a:extLst>
            </p:cNvPr>
            <p:cNvSpPr/>
            <p:nvPr/>
          </p:nvSpPr>
          <p:spPr>
            <a:xfrm>
              <a:off x="10561407" y="420695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4" y="29638"/>
                  </a:lnTo>
                  <a:lnTo>
                    <a:pt x="21774"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65" name="Freeform 264">
              <a:extLst>
                <a:ext uri="{FF2B5EF4-FFF2-40B4-BE49-F238E27FC236}">
                  <a16:creationId xmlns:a16="http://schemas.microsoft.com/office/drawing/2014/main" id="{00A1AFB0-3811-5A8B-7A98-8433CE250533}"/>
                </a:ext>
              </a:extLst>
            </p:cNvPr>
            <p:cNvSpPr/>
            <p:nvPr/>
          </p:nvSpPr>
          <p:spPr>
            <a:xfrm>
              <a:off x="10576518" y="4206955"/>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66" name="Freeform 265">
              <a:extLst>
                <a:ext uri="{FF2B5EF4-FFF2-40B4-BE49-F238E27FC236}">
                  <a16:creationId xmlns:a16="http://schemas.microsoft.com/office/drawing/2014/main" id="{F6A99F7A-5767-1C13-E7E8-3B0943B13EAF}"/>
                </a:ext>
              </a:extLst>
            </p:cNvPr>
            <p:cNvSpPr/>
            <p:nvPr/>
          </p:nvSpPr>
          <p:spPr>
            <a:xfrm>
              <a:off x="10634461" y="4231613"/>
              <a:ext cx="21773" cy="70300"/>
            </a:xfrm>
            <a:custGeom>
              <a:avLst/>
              <a:gdLst>
                <a:gd name="connsiteX0" fmla="*/ 0 w 21773"/>
                <a:gd name="connsiteY0" fmla="*/ 40900 h 70300"/>
                <a:gd name="connsiteX1" fmla="*/ 0 w 21773"/>
                <a:gd name="connsiteY1" fmla="*/ 29519 h 70300"/>
                <a:gd name="connsiteX2" fmla="*/ 9043 w 21773"/>
                <a:gd name="connsiteY2" fmla="*/ 29519 h 70300"/>
                <a:gd name="connsiteX3" fmla="*/ 9043 w 21773"/>
                <a:gd name="connsiteY3" fmla="*/ 0 h 70300"/>
                <a:gd name="connsiteX4" fmla="*/ 12612 w 21773"/>
                <a:gd name="connsiteY4" fmla="*/ 0 h 70300"/>
                <a:gd name="connsiteX5" fmla="*/ 12612 w 21773"/>
                <a:gd name="connsiteY5" fmla="*/ 29519 h 70300"/>
                <a:gd name="connsiteX6" fmla="*/ 21773 w 21773"/>
                <a:gd name="connsiteY6" fmla="*/ 29519 h 70300"/>
                <a:gd name="connsiteX7" fmla="*/ 21773 w 21773"/>
                <a:gd name="connsiteY7" fmla="*/ 40900 h 70300"/>
                <a:gd name="connsiteX8" fmla="*/ 12612 w 21773"/>
                <a:gd name="connsiteY8" fmla="*/ 40900 h 70300"/>
                <a:gd name="connsiteX9" fmla="*/ 12612 w 21773"/>
                <a:gd name="connsiteY9" fmla="*/ 70301 h 70300"/>
                <a:gd name="connsiteX10" fmla="*/ 9043 w 21773"/>
                <a:gd name="connsiteY10" fmla="*/ 70301 h 70300"/>
                <a:gd name="connsiteX11" fmla="*/ 9043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043" y="29519"/>
                  </a:lnTo>
                  <a:lnTo>
                    <a:pt x="9043" y="0"/>
                  </a:lnTo>
                  <a:lnTo>
                    <a:pt x="12612" y="0"/>
                  </a:lnTo>
                  <a:lnTo>
                    <a:pt x="12612" y="29519"/>
                  </a:lnTo>
                  <a:lnTo>
                    <a:pt x="21773" y="29519"/>
                  </a:lnTo>
                  <a:lnTo>
                    <a:pt x="21773"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67" name="Freeform 266">
              <a:extLst>
                <a:ext uri="{FF2B5EF4-FFF2-40B4-BE49-F238E27FC236}">
                  <a16:creationId xmlns:a16="http://schemas.microsoft.com/office/drawing/2014/main" id="{164EF9CE-4454-F7E6-5A6E-80380107CBE8}"/>
                </a:ext>
              </a:extLst>
            </p:cNvPr>
            <p:cNvSpPr/>
            <p:nvPr/>
          </p:nvSpPr>
          <p:spPr>
            <a:xfrm>
              <a:off x="10652070" y="423967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4" y="29638"/>
                  </a:lnTo>
                  <a:lnTo>
                    <a:pt x="21774" y="41019"/>
                  </a:lnTo>
                  <a:lnTo>
                    <a:pt x="12612" y="41019"/>
                  </a:lnTo>
                  <a:lnTo>
                    <a:pt x="12612" y="70420"/>
                  </a:lnTo>
                  <a:lnTo>
                    <a:pt x="9043" y="70420"/>
                  </a:lnTo>
                  <a:lnTo>
                    <a:pt x="9043"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68" name="Freeform 267">
              <a:extLst>
                <a:ext uri="{FF2B5EF4-FFF2-40B4-BE49-F238E27FC236}">
                  <a16:creationId xmlns:a16="http://schemas.microsoft.com/office/drawing/2014/main" id="{50590850-184A-223E-9495-D763F97970AD}"/>
                </a:ext>
              </a:extLst>
            </p:cNvPr>
            <p:cNvSpPr/>
            <p:nvPr/>
          </p:nvSpPr>
          <p:spPr>
            <a:xfrm>
              <a:off x="10694784" y="4247618"/>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69" name="Freeform 268">
              <a:extLst>
                <a:ext uri="{FF2B5EF4-FFF2-40B4-BE49-F238E27FC236}">
                  <a16:creationId xmlns:a16="http://schemas.microsoft.com/office/drawing/2014/main" id="{E152F183-0063-878A-B5C6-45A72243A245}"/>
                </a:ext>
              </a:extLst>
            </p:cNvPr>
            <p:cNvSpPr/>
            <p:nvPr/>
          </p:nvSpPr>
          <p:spPr>
            <a:xfrm>
              <a:off x="10720008" y="4247618"/>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0" name="Freeform 269">
              <a:extLst>
                <a:ext uri="{FF2B5EF4-FFF2-40B4-BE49-F238E27FC236}">
                  <a16:creationId xmlns:a16="http://schemas.microsoft.com/office/drawing/2014/main" id="{23CC33E9-9435-65C5-01A4-7F51CAE53A4B}"/>
                </a:ext>
              </a:extLst>
            </p:cNvPr>
            <p:cNvSpPr/>
            <p:nvPr/>
          </p:nvSpPr>
          <p:spPr>
            <a:xfrm>
              <a:off x="10725005" y="424761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1" name="Freeform 270">
              <a:extLst>
                <a:ext uri="{FF2B5EF4-FFF2-40B4-BE49-F238E27FC236}">
                  <a16:creationId xmlns:a16="http://schemas.microsoft.com/office/drawing/2014/main" id="{B31A4348-99AF-C73A-8E34-0599DCD97F12}"/>
                </a:ext>
              </a:extLst>
            </p:cNvPr>
            <p:cNvSpPr/>
            <p:nvPr/>
          </p:nvSpPr>
          <p:spPr>
            <a:xfrm>
              <a:off x="10740116" y="4247618"/>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2" name="Freeform 271">
              <a:extLst>
                <a:ext uri="{FF2B5EF4-FFF2-40B4-BE49-F238E27FC236}">
                  <a16:creationId xmlns:a16="http://schemas.microsoft.com/office/drawing/2014/main" id="{2B332152-1F81-471A-102D-7BDBE39C66A1}"/>
                </a:ext>
              </a:extLst>
            </p:cNvPr>
            <p:cNvSpPr/>
            <p:nvPr/>
          </p:nvSpPr>
          <p:spPr>
            <a:xfrm>
              <a:off x="10775453" y="426350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3" name="Freeform 272">
              <a:extLst>
                <a:ext uri="{FF2B5EF4-FFF2-40B4-BE49-F238E27FC236}">
                  <a16:creationId xmlns:a16="http://schemas.microsoft.com/office/drawing/2014/main" id="{4F3FD621-E22E-6A69-5A22-1BDBC518F751}"/>
                </a:ext>
              </a:extLst>
            </p:cNvPr>
            <p:cNvSpPr/>
            <p:nvPr/>
          </p:nvSpPr>
          <p:spPr>
            <a:xfrm>
              <a:off x="10785447" y="4263504"/>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4" name="Freeform 273">
              <a:extLst>
                <a:ext uri="{FF2B5EF4-FFF2-40B4-BE49-F238E27FC236}">
                  <a16:creationId xmlns:a16="http://schemas.microsoft.com/office/drawing/2014/main" id="{011E3D12-0E14-DB78-3DDE-16CC82471E29}"/>
                </a:ext>
              </a:extLst>
            </p:cNvPr>
            <p:cNvSpPr/>
            <p:nvPr/>
          </p:nvSpPr>
          <p:spPr>
            <a:xfrm>
              <a:off x="10853385" y="4301796"/>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75" name="Freeform 274">
              <a:extLst>
                <a:ext uri="{FF2B5EF4-FFF2-40B4-BE49-F238E27FC236}">
                  <a16:creationId xmlns:a16="http://schemas.microsoft.com/office/drawing/2014/main" id="{5EB99B59-EF0B-D140-C1D6-D9BB85AB8200}"/>
                </a:ext>
              </a:extLst>
            </p:cNvPr>
            <p:cNvSpPr/>
            <p:nvPr/>
          </p:nvSpPr>
          <p:spPr>
            <a:xfrm>
              <a:off x="10896218" y="431708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6" name="Freeform 275">
              <a:extLst>
                <a:ext uri="{FF2B5EF4-FFF2-40B4-BE49-F238E27FC236}">
                  <a16:creationId xmlns:a16="http://schemas.microsoft.com/office/drawing/2014/main" id="{D905A4AA-F2A5-0D86-F840-940FD68AC4E7}"/>
                </a:ext>
              </a:extLst>
            </p:cNvPr>
            <p:cNvSpPr/>
            <p:nvPr/>
          </p:nvSpPr>
          <p:spPr>
            <a:xfrm>
              <a:off x="10913946" y="431708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7" name="Freeform 276">
              <a:extLst>
                <a:ext uri="{FF2B5EF4-FFF2-40B4-BE49-F238E27FC236}">
                  <a16:creationId xmlns:a16="http://schemas.microsoft.com/office/drawing/2014/main" id="{A4A42669-738F-3C1F-E7D2-E448620D45F4}"/>
                </a:ext>
              </a:extLst>
            </p:cNvPr>
            <p:cNvSpPr/>
            <p:nvPr/>
          </p:nvSpPr>
          <p:spPr>
            <a:xfrm>
              <a:off x="10918943" y="4317089"/>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8" name="Freeform 277">
              <a:extLst>
                <a:ext uri="{FF2B5EF4-FFF2-40B4-BE49-F238E27FC236}">
                  <a16:creationId xmlns:a16="http://schemas.microsoft.com/office/drawing/2014/main" id="{60683827-9488-E808-A4E1-40CA62EB5609}"/>
                </a:ext>
              </a:extLst>
            </p:cNvPr>
            <p:cNvSpPr/>
            <p:nvPr/>
          </p:nvSpPr>
          <p:spPr>
            <a:xfrm>
              <a:off x="10931555" y="4317089"/>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79" name="Freeform 278">
              <a:extLst>
                <a:ext uri="{FF2B5EF4-FFF2-40B4-BE49-F238E27FC236}">
                  <a16:creationId xmlns:a16="http://schemas.microsoft.com/office/drawing/2014/main" id="{F27230E3-9A4E-E158-CDA7-0765E6889918}"/>
                </a:ext>
              </a:extLst>
            </p:cNvPr>
            <p:cNvSpPr/>
            <p:nvPr/>
          </p:nvSpPr>
          <p:spPr>
            <a:xfrm>
              <a:off x="10934053" y="431708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0" name="Freeform 279">
              <a:extLst>
                <a:ext uri="{FF2B5EF4-FFF2-40B4-BE49-F238E27FC236}">
                  <a16:creationId xmlns:a16="http://schemas.microsoft.com/office/drawing/2014/main" id="{44AD9EEE-0726-9970-75BE-A1B07C555860}"/>
                </a:ext>
              </a:extLst>
            </p:cNvPr>
            <p:cNvSpPr/>
            <p:nvPr/>
          </p:nvSpPr>
          <p:spPr>
            <a:xfrm>
              <a:off x="10981883" y="432479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4" y="29638"/>
                  </a:lnTo>
                  <a:lnTo>
                    <a:pt x="21774" y="40900"/>
                  </a:lnTo>
                  <a:lnTo>
                    <a:pt x="12731" y="40900"/>
                  </a:lnTo>
                  <a:lnTo>
                    <a:pt x="12731" y="70419"/>
                  </a:lnTo>
                  <a:lnTo>
                    <a:pt x="9043" y="70419"/>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1" name="Freeform 280">
              <a:extLst>
                <a:ext uri="{FF2B5EF4-FFF2-40B4-BE49-F238E27FC236}">
                  <a16:creationId xmlns:a16="http://schemas.microsoft.com/office/drawing/2014/main" id="{3307BB4D-2BAE-D5DC-F279-D43571FDF0ED}"/>
                </a:ext>
              </a:extLst>
            </p:cNvPr>
            <p:cNvSpPr/>
            <p:nvPr/>
          </p:nvSpPr>
          <p:spPr>
            <a:xfrm>
              <a:off x="11052320" y="433273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2" name="Freeform 281">
              <a:extLst>
                <a:ext uri="{FF2B5EF4-FFF2-40B4-BE49-F238E27FC236}">
                  <a16:creationId xmlns:a16="http://schemas.microsoft.com/office/drawing/2014/main" id="{F9F46A04-CB52-6EF9-1A24-691FFFC72BAE}"/>
                </a:ext>
              </a:extLst>
            </p:cNvPr>
            <p:cNvSpPr/>
            <p:nvPr/>
          </p:nvSpPr>
          <p:spPr>
            <a:xfrm>
              <a:off x="11092654" y="4340206"/>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3" name="Freeform 282">
              <a:extLst>
                <a:ext uri="{FF2B5EF4-FFF2-40B4-BE49-F238E27FC236}">
                  <a16:creationId xmlns:a16="http://schemas.microsoft.com/office/drawing/2014/main" id="{BDE81B0F-7287-D4B3-6D3D-8435079A183E}"/>
                </a:ext>
              </a:extLst>
            </p:cNvPr>
            <p:cNvSpPr/>
            <p:nvPr/>
          </p:nvSpPr>
          <p:spPr>
            <a:xfrm>
              <a:off x="11107765" y="4347794"/>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4" name="Freeform 283">
              <a:extLst>
                <a:ext uri="{FF2B5EF4-FFF2-40B4-BE49-F238E27FC236}">
                  <a16:creationId xmlns:a16="http://schemas.microsoft.com/office/drawing/2014/main" id="{B4A67CE5-24CB-7FFA-8A4F-EEBF50323B03}"/>
                </a:ext>
              </a:extLst>
            </p:cNvPr>
            <p:cNvSpPr/>
            <p:nvPr/>
          </p:nvSpPr>
          <p:spPr>
            <a:xfrm>
              <a:off x="11110263" y="4347794"/>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5" name="Freeform 284">
              <a:extLst>
                <a:ext uri="{FF2B5EF4-FFF2-40B4-BE49-F238E27FC236}">
                  <a16:creationId xmlns:a16="http://schemas.microsoft.com/office/drawing/2014/main" id="{DECF824D-4EA2-558A-BF1B-0F17FF0AF4B6}"/>
                </a:ext>
              </a:extLst>
            </p:cNvPr>
            <p:cNvSpPr/>
            <p:nvPr/>
          </p:nvSpPr>
          <p:spPr>
            <a:xfrm>
              <a:off x="11180700" y="4371978"/>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86" name="Freeform 285">
              <a:extLst>
                <a:ext uri="{FF2B5EF4-FFF2-40B4-BE49-F238E27FC236}">
                  <a16:creationId xmlns:a16="http://schemas.microsoft.com/office/drawing/2014/main" id="{E2B0B7C6-FF38-0548-00A0-2C8E311C5F81}"/>
                </a:ext>
              </a:extLst>
            </p:cNvPr>
            <p:cNvSpPr/>
            <p:nvPr/>
          </p:nvSpPr>
          <p:spPr>
            <a:xfrm>
              <a:off x="11190813" y="4371978"/>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287" name="Freeform 286">
              <a:extLst>
                <a:ext uri="{FF2B5EF4-FFF2-40B4-BE49-F238E27FC236}">
                  <a16:creationId xmlns:a16="http://schemas.microsoft.com/office/drawing/2014/main" id="{649F4A99-E215-46C1-AD8E-6650174FFA28}"/>
                </a:ext>
              </a:extLst>
            </p:cNvPr>
            <p:cNvSpPr/>
            <p:nvPr/>
          </p:nvSpPr>
          <p:spPr>
            <a:xfrm>
              <a:off x="11221034" y="438004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8" name="Freeform 287">
              <a:extLst>
                <a:ext uri="{FF2B5EF4-FFF2-40B4-BE49-F238E27FC236}">
                  <a16:creationId xmlns:a16="http://schemas.microsoft.com/office/drawing/2014/main" id="{F5B53DB5-B91A-288B-D000-1BD299E7B5A6}"/>
                </a:ext>
              </a:extLst>
            </p:cNvPr>
            <p:cNvSpPr/>
            <p:nvPr/>
          </p:nvSpPr>
          <p:spPr>
            <a:xfrm>
              <a:off x="11228649" y="438004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89" name="Freeform 288">
              <a:extLst>
                <a:ext uri="{FF2B5EF4-FFF2-40B4-BE49-F238E27FC236}">
                  <a16:creationId xmlns:a16="http://schemas.microsoft.com/office/drawing/2014/main" id="{8C347B8E-B055-742B-18D3-50610231EB5A}"/>
                </a:ext>
              </a:extLst>
            </p:cNvPr>
            <p:cNvSpPr/>
            <p:nvPr/>
          </p:nvSpPr>
          <p:spPr>
            <a:xfrm>
              <a:off x="11251255" y="4388457"/>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0" name="Freeform 289">
              <a:extLst>
                <a:ext uri="{FF2B5EF4-FFF2-40B4-BE49-F238E27FC236}">
                  <a16:creationId xmlns:a16="http://schemas.microsoft.com/office/drawing/2014/main" id="{B7BDF029-CB1D-068C-C65E-EDB69B133D4D}"/>
                </a:ext>
              </a:extLst>
            </p:cNvPr>
            <p:cNvSpPr/>
            <p:nvPr/>
          </p:nvSpPr>
          <p:spPr>
            <a:xfrm>
              <a:off x="11316694" y="4405765"/>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1" name="Freeform 290">
              <a:extLst>
                <a:ext uri="{FF2B5EF4-FFF2-40B4-BE49-F238E27FC236}">
                  <a16:creationId xmlns:a16="http://schemas.microsoft.com/office/drawing/2014/main" id="{6AA1FD30-6BAC-57ED-CD2F-F6F8A4F88AA3}"/>
                </a:ext>
              </a:extLst>
            </p:cNvPr>
            <p:cNvSpPr/>
            <p:nvPr/>
          </p:nvSpPr>
          <p:spPr>
            <a:xfrm>
              <a:off x="11321691" y="4414657"/>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2" name="Freeform 291">
              <a:extLst>
                <a:ext uri="{FF2B5EF4-FFF2-40B4-BE49-F238E27FC236}">
                  <a16:creationId xmlns:a16="http://schemas.microsoft.com/office/drawing/2014/main" id="{07E48E72-766A-0141-EF38-34EEE5C15FCA}"/>
                </a:ext>
              </a:extLst>
            </p:cNvPr>
            <p:cNvSpPr/>
            <p:nvPr/>
          </p:nvSpPr>
          <p:spPr>
            <a:xfrm>
              <a:off x="11329306" y="441465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3" name="Freeform 292">
              <a:extLst>
                <a:ext uri="{FF2B5EF4-FFF2-40B4-BE49-F238E27FC236}">
                  <a16:creationId xmlns:a16="http://schemas.microsoft.com/office/drawing/2014/main" id="{07B06461-8338-BE75-8D28-F4605624AED0}"/>
                </a:ext>
              </a:extLst>
            </p:cNvPr>
            <p:cNvSpPr/>
            <p:nvPr/>
          </p:nvSpPr>
          <p:spPr>
            <a:xfrm>
              <a:off x="11339419" y="4423667"/>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4" name="Freeform 293">
              <a:extLst>
                <a:ext uri="{FF2B5EF4-FFF2-40B4-BE49-F238E27FC236}">
                  <a16:creationId xmlns:a16="http://schemas.microsoft.com/office/drawing/2014/main" id="{9A2F0372-3908-1834-F8AE-B17AB031462A}"/>
                </a:ext>
              </a:extLst>
            </p:cNvPr>
            <p:cNvSpPr/>
            <p:nvPr/>
          </p:nvSpPr>
          <p:spPr>
            <a:xfrm>
              <a:off x="11349414" y="4433032"/>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5" name="Freeform 294">
              <a:extLst>
                <a:ext uri="{FF2B5EF4-FFF2-40B4-BE49-F238E27FC236}">
                  <a16:creationId xmlns:a16="http://schemas.microsoft.com/office/drawing/2014/main" id="{1D4F8075-1AF0-CAFE-9A3D-25E554F89717}"/>
                </a:ext>
              </a:extLst>
            </p:cNvPr>
            <p:cNvSpPr/>
            <p:nvPr/>
          </p:nvSpPr>
          <p:spPr>
            <a:xfrm>
              <a:off x="11379635" y="4433032"/>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6" name="Freeform 295">
              <a:extLst>
                <a:ext uri="{FF2B5EF4-FFF2-40B4-BE49-F238E27FC236}">
                  <a16:creationId xmlns:a16="http://schemas.microsoft.com/office/drawing/2014/main" id="{8879142B-A983-559C-7AEB-D7D17B311AB2}"/>
                </a:ext>
              </a:extLst>
            </p:cNvPr>
            <p:cNvSpPr/>
            <p:nvPr/>
          </p:nvSpPr>
          <p:spPr>
            <a:xfrm>
              <a:off x="11397244" y="4433032"/>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7" name="Freeform 296">
              <a:extLst>
                <a:ext uri="{FF2B5EF4-FFF2-40B4-BE49-F238E27FC236}">
                  <a16:creationId xmlns:a16="http://schemas.microsoft.com/office/drawing/2014/main" id="{253B9893-795C-4D50-C6D9-4F33548F9D5A}"/>
                </a:ext>
              </a:extLst>
            </p:cNvPr>
            <p:cNvSpPr/>
            <p:nvPr/>
          </p:nvSpPr>
          <p:spPr>
            <a:xfrm>
              <a:off x="11409856" y="4433032"/>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4 w 21773"/>
                <a:gd name="connsiteY6" fmla="*/ 29519 h 70301"/>
                <a:gd name="connsiteX7" fmla="*/ 21774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8" name="Freeform 297">
              <a:extLst>
                <a:ext uri="{FF2B5EF4-FFF2-40B4-BE49-F238E27FC236}">
                  <a16:creationId xmlns:a16="http://schemas.microsoft.com/office/drawing/2014/main" id="{6C881160-6834-C32C-6710-95BA855F49BF}"/>
                </a:ext>
              </a:extLst>
            </p:cNvPr>
            <p:cNvSpPr/>
            <p:nvPr/>
          </p:nvSpPr>
          <p:spPr>
            <a:xfrm>
              <a:off x="11437578" y="4433032"/>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3" y="29519"/>
                  </a:lnTo>
                  <a:lnTo>
                    <a:pt x="21773" y="40900"/>
                  </a:lnTo>
                  <a:lnTo>
                    <a:pt x="12612" y="40900"/>
                  </a:lnTo>
                  <a:lnTo>
                    <a:pt x="12612" y="70301"/>
                  </a:lnTo>
                  <a:lnTo>
                    <a:pt x="9043" y="70301"/>
                  </a:lnTo>
                  <a:lnTo>
                    <a:pt x="9043"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299" name="Freeform 298">
              <a:extLst>
                <a:ext uri="{FF2B5EF4-FFF2-40B4-BE49-F238E27FC236}">
                  <a16:creationId xmlns:a16="http://schemas.microsoft.com/office/drawing/2014/main" id="{8E54C9EE-20D4-3EBF-E58B-7867442E0579}"/>
                </a:ext>
              </a:extLst>
            </p:cNvPr>
            <p:cNvSpPr/>
            <p:nvPr/>
          </p:nvSpPr>
          <p:spPr>
            <a:xfrm>
              <a:off x="11442575" y="4433032"/>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5E8298"/>
            </a:solidFill>
            <a:ln w="11891" cap="flat">
              <a:noFill/>
              <a:prstDash val="solid"/>
              <a:miter/>
            </a:ln>
          </p:spPr>
          <p:txBody>
            <a:bodyPr rtlCol="0" anchor="ctr"/>
            <a:lstStyle/>
            <a:p>
              <a:endParaRPr lang="en-GB" noProof="0" dirty="0"/>
            </a:p>
          </p:txBody>
        </p:sp>
        <p:sp>
          <p:nvSpPr>
            <p:cNvPr id="300" name="Freeform 299">
              <a:extLst>
                <a:ext uri="{FF2B5EF4-FFF2-40B4-BE49-F238E27FC236}">
                  <a16:creationId xmlns:a16="http://schemas.microsoft.com/office/drawing/2014/main" id="{1CD7FC3B-EFD7-40BE-B7A6-8EDCC09CE2A2}"/>
                </a:ext>
              </a:extLst>
            </p:cNvPr>
            <p:cNvSpPr/>
            <p:nvPr/>
          </p:nvSpPr>
          <p:spPr>
            <a:xfrm>
              <a:off x="11601176" y="4442279"/>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5E8298"/>
            </a:solidFill>
            <a:ln w="11891" cap="flat">
              <a:noFill/>
              <a:prstDash val="solid"/>
              <a:miter/>
            </a:ln>
          </p:spPr>
          <p:txBody>
            <a:bodyPr rtlCol="0" anchor="ctr"/>
            <a:lstStyle/>
            <a:p>
              <a:endParaRPr lang="en-GB" noProof="0" dirty="0"/>
            </a:p>
          </p:txBody>
        </p:sp>
        <p:sp>
          <p:nvSpPr>
            <p:cNvPr id="301" name="Freeform 300">
              <a:extLst>
                <a:ext uri="{FF2B5EF4-FFF2-40B4-BE49-F238E27FC236}">
                  <a16:creationId xmlns:a16="http://schemas.microsoft.com/office/drawing/2014/main" id="{B845D92F-AE49-624E-B655-91FA08F7A5C3}"/>
                </a:ext>
              </a:extLst>
            </p:cNvPr>
            <p:cNvSpPr/>
            <p:nvPr/>
          </p:nvSpPr>
          <p:spPr>
            <a:xfrm>
              <a:off x="9680715" y="3861259"/>
              <a:ext cx="1980665" cy="616230"/>
            </a:xfrm>
            <a:custGeom>
              <a:avLst/>
              <a:gdLst>
                <a:gd name="connsiteX0" fmla="*/ 0 w 1980665"/>
                <a:gd name="connsiteY0" fmla="*/ 0 h 616230"/>
                <a:gd name="connsiteX1" fmla="*/ 27722 w 1980665"/>
                <a:gd name="connsiteY1" fmla="*/ 0 h 616230"/>
                <a:gd name="connsiteX2" fmla="*/ 27722 w 1980665"/>
                <a:gd name="connsiteY2" fmla="*/ 7469 h 616230"/>
                <a:gd name="connsiteX3" fmla="*/ 35218 w 1980665"/>
                <a:gd name="connsiteY3" fmla="*/ 7469 h 616230"/>
                <a:gd name="connsiteX4" fmla="*/ 35218 w 1980665"/>
                <a:gd name="connsiteY4" fmla="*/ 15056 h 616230"/>
                <a:gd name="connsiteX5" fmla="*/ 42714 w 1980665"/>
                <a:gd name="connsiteY5" fmla="*/ 15056 h 616230"/>
                <a:gd name="connsiteX6" fmla="*/ 42714 w 1980665"/>
                <a:gd name="connsiteY6" fmla="*/ 22525 h 616230"/>
                <a:gd name="connsiteX7" fmla="*/ 72935 w 1980665"/>
                <a:gd name="connsiteY7" fmla="*/ 22525 h 616230"/>
                <a:gd name="connsiteX8" fmla="*/ 72935 w 1980665"/>
                <a:gd name="connsiteY8" fmla="*/ 29994 h 616230"/>
                <a:gd name="connsiteX9" fmla="*/ 105655 w 1980665"/>
                <a:gd name="connsiteY9" fmla="*/ 29994 h 616230"/>
                <a:gd name="connsiteX10" fmla="*/ 105655 w 1980665"/>
                <a:gd name="connsiteY10" fmla="*/ 37462 h 616230"/>
                <a:gd name="connsiteX11" fmla="*/ 125762 w 1980665"/>
                <a:gd name="connsiteY11" fmla="*/ 37462 h 616230"/>
                <a:gd name="connsiteX12" fmla="*/ 125762 w 1980665"/>
                <a:gd name="connsiteY12" fmla="*/ 44812 h 616230"/>
                <a:gd name="connsiteX13" fmla="*/ 133258 w 1980665"/>
                <a:gd name="connsiteY13" fmla="*/ 44812 h 616230"/>
                <a:gd name="connsiteX14" fmla="*/ 133258 w 1980665"/>
                <a:gd name="connsiteY14" fmla="*/ 52044 h 616230"/>
                <a:gd name="connsiteX15" fmla="*/ 150867 w 1980665"/>
                <a:gd name="connsiteY15" fmla="*/ 52044 h 616230"/>
                <a:gd name="connsiteX16" fmla="*/ 150867 w 1980665"/>
                <a:gd name="connsiteY16" fmla="*/ 59276 h 616230"/>
                <a:gd name="connsiteX17" fmla="*/ 160980 w 1980665"/>
                <a:gd name="connsiteY17" fmla="*/ 59276 h 616230"/>
                <a:gd name="connsiteX18" fmla="*/ 160980 w 1980665"/>
                <a:gd name="connsiteY18" fmla="*/ 66507 h 616230"/>
                <a:gd name="connsiteX19" fmla="*/ 171094 w 1980665"/>
                <a:gd name="connsiteY19" fmla="*/ 66507 h 616230"/>
                <a:gd name="connsiteX20" fmla="*/ 171094 w 1980665"/>
                <a:gd name="connsiteY20" fmla="*/ 73976 h 616230"/>
                <a:gd name="connsiteX21" fmla="*/ 176091 w 1980665"/>
                <a:gd name="connsiteY21" fmla="*/ 73976 h 616230"/>
                <a:gd name="connsiteX22" fmla="*/ 176091 w 1980665"/>
                <a:gd name="connsiteY22" fmla="*/ 81445 h 616230"/>
                <a:gd name="connsiteX23" fmla="*/ 218924 w 1980665"/>
                <a:gd name="connsiteY23" fmla="*/ 81445 h 616230"/>
                <a:gd name="connsiteX24" fmla="*/ 218924 w 1980665"/>
                <a:gd name="connsiteY24" fmla="*/ 104918 h 616230"/>
                <a:gd name="connsiteX25" fmla="*/ 221422 w 1980665"/>
                <a:gd name="connsiteY25" fmla="*/ 104918 h 616230"/>
                <a:gd name="connsiteX26" fmla="*/ 221422 w 1980665"/>
                <a:gd name="connsiteY26" fmla="*/ 112742 h 616230"/>
                <a:gd name="connsiteX27" fmla="*/ 226420 w 1980665"/>
                <a:gd name="connsiteY27" fmla="*/ 112742 h 616230"/>
                <a:gd name="connsiteX28" fmla="*/ 226420 w 1980665"/>
                <a:gd name="connsiteY28" fmla="*/ 120448 h 616230"/>
                <a:gd name="connsiteX29" fmla="*/ 231417 w 1980665"/>
                <a:gd name="connsiteY29" fmla="*/ 120448 h 616230"/>
                <a:gd name="connsiteX30" fmla="*/ 231417 w 1980665"/>
                <a:gd name="connsiteY30" fmla="*/ 128273 h 616230"/>
                <a:gd name="connsiteX31" fmla="*/ 289360 w 1980665"/>
                <a:gd name="connsiteY31" fmla="*/ 128273 h 616230"/>
                <a:gd name="connsiteX32" fmla="*/ 289360 w 1980665"/>
                <a:gd name="connsiteY32" fmla="*/ 136334 h 616230"/>
                <a:gd name="connsiteX33" fmla="*/ 324578 w 1980665"/>
                <a:gd name="connsiteY33" fmla="*/ 136334 h 616230"/>
                <a:gd name="connsiteX34" fmla="*/ 324578 w 1980665"/>
                <a:gd name="connsiteY34" fmla="*/ 144396 h 616230"/>
                <a:gd name="connsiteX35" fmla="*/ 329576 w 1980665"/>
                <a:gd name="connsiteY35" fmla="*/ 144396 h 616230"/>
                <a:gd name="connsiteX36" fmla="*/ 329576 w 1980665"/>
                <a:gd name="connsiteY36" fmla="*/ 152576 h 616230"/>
                <a:gd name="connsiteX37" fmla="*/ 359796 w 1980665"/>
                <a:gd name="connsiteY37" fmla="*/ 152576 h 616230"/>
                <a:gd name="connsiteX38" fmla="*/ 359796 w 1980665"/>
                <a:gd name="connsiteY38" fmla="*/ 169054 h 616230"/>
                <a:gd name="connsiteX39" fmla="*/ 362295 w 1980665"/>
                <a:gd name="connsiteY39" fmla="*/ 169054 h 616230"/>
                <a:gd name="connsiteX40" fmla="*/ 362295 w 1980665"/>
                <a:gd name="connsiteY40" fmla="*/ 177234 h 616230"/>
                <a:gd name="connsiteX41" fmla="*/ 387519 w 1980665"/>
                <a:gd name="connsiteY41" fmla="*/ 177234 h 616230"/>
                <a:gd name="connsiteX42" fmla="*/ 387519 w 1980665"/>
                <a:gd name="connsiteY42" fmla="*/ 185533 h 616230"/>
                <a:gd name="connsiteX43" fmla="*/ 437847 w 1980665"/>
                <a:gd name="connsiteY43" fmla="*/ 185533 h 616230"/>
                <a:gd name="connsiteX44" fmla="*/ 437847 w 1980665"/>
                <a:gd name="connsiteY44" fmla="*/ 193713 h 616230"/>
                <a:gd name="connsiteX45" fmla="*/ 445343 w 1980665"/>
                <a:gd name="connsiteY45" fmla="*/ 193713 h 616230"/>
                <a:gd name="connsiteX46" fmla="*/ 445343 w 1980665"/>
                <a:gd name="connsiteY46" fmla="*/ 201775 h 616230"/>
                <a:gd name="connsiteX47" fmla="*/ 450341 w 1980665"/>
                <a:gd name="connsiteY47" fmla="*/ 201775 h 616230"/>
                <a:gd name="connsiteX48" fmla="*/ 450341 w 1980665"/>
                <a:gd name="connsiteY48" fmla="*/ 209718 h 616230"/>
                <a:gd name="connsiteX49" fmla="*/ 460454 w 1980665"/>
                <a:gd name="connsiteY49" fmla="*/ 209718 h 616230"/>
                <a:gd name="connsiteX50" fmla="*/ 460454 w 1980665"/>
                <a:gd name="connsiteY50" fmla="*/ 217661 h 616230"/>
                <a:gd name="connsiteX51" fmla="*/ 498171 w 1980665"/>
                <a:gd name="connsiteY51" fmla="*/ 217661 h 616230"/>
                <a:gd name="connsiteX52" fmla="*/ 498171 w 1980665"/>
                <a:gd name="connsiteY52" fmla="*/ 233665 h 616230"/>
                <a:gd name="connsiteX53" fmla="*/ 518397 w 1980665"/>
                <a:gd name="connsiteY53" fmla="*/ 233665 h 616230"/>
                <a:gd name="connsiteX54" fmla="*/ 518397 w 1980665"/>
                <a:gd name="connsiteY54" fmla="*/ 241845 h 616230"/>
                <a:gd name="connsiteX55" fmla="*/ 520896 w 1980665"/>
                <a:gd name="connsiteY55" fmla="*/ 241845 h 616230"/>
                <a:gd name="connsiteX56" fmla="*/ 520896 w 1980665"/>
                <a:gd name="connsiteY56" fmla="*/ 258087 h 616230"/>
                <a:gd name="connsiteX57" fmla="*/ 525893 w 1980665"/>
                <a:gd name="connsiteY57" fmla="*/ 258087 h 616230"/>
                <a:gd name="connsiteX58" fmla="*/ 525893 w 1980665"/>
                <a:gd name="connsiteY58" fmla="*/ 266267 h 616230"/>
                <a:gd name="connsiteX59" fmla="*/ 533389 w 1980665"/>
                <a:gd name="connsiteY59" fmla="*/ 266267 h 616230"/>
                <a:gd name="connsiteX60" fmla="*/ 533389 w 1980665"/>
                <a:gd name="connsiteY60" fmla="*/ 282508 h 616230"/>
                <a:gd name="connsiteX61" fmla="*/ 553496 w 1980665"/>
                <a:gd name="connsiteY61" fmla="*/ 282508 h 616230"/>
                <a:gd name="connsiteX62" fmla="*/ 553496 w 1980665"/>
                <a:gd name="connsiteY62" fmla="*/ 290333 h 616230"/>
                <a:gd name="connsiteX63" fmla="*/ 566108 w 1980665"/>
                <a:gd name="connsiteY63" fmla="*/ 290333 h 616230"/>
                <a:gd name="connsiteX64" fmla="*/ 566108 w 1980665"/>
                <a:gd name="connsiteY64" fmla="*/ 298157 h 616230"/>
                <a:gd name="connsiteX65" fmla="*/ 586216 w 1980665"/>
                <a:gd name="connsiteY65" fmla="*/ 298157 h 616230"/>
                <a:gd name="connsiteX66" fmla="*/ 586216 w 1980665"/>
                <a:gd name="connsiteY66" fmla="*/ 305863 h 616230"/>
                <a:gd name="connsiteX67" fmla="*/ 606324 w 1980665"/>
                <a:gd name="connsiteY67" fmla="*/ 305863 h 616230"/>
                <a:gd name="connsiteX68" fmla="*/ 606324 w 1980665"/>
                <a:gd name="connsiteY68" fmla="*/ 313806 h 616230"/>
                <a:gd name="connsiteX69" fmla="*/ 706981 w 1980665"/>
                <a:gd name="connsiteY69" fmla="*/ 313806 h 616230"/>
                <a:gd name="connsiteX70" fmla="*/ 706981 w 1980665"/>
                <a:gd name="connsiteY70" fmla="*/ 321986 h 616230"/>
                <a:gd name="connsiteX71" fmla="*/ 709480 w 1980665"/>
                <a:gd name="connsiteY71" fmla="*/ 321986 h 616230"/>
                <a:gd name="connsiteX72" fmla="*/ 709480 w 1980665"/>
                <a:gd name="connsiteY72" fmla="*/ 330285 h 616230"/>
                <a:gd name="connsiteX73" fmla="*/ 734704 w 1980665"/>
                <a:gd name="connsiteY73" fmla="*/ 330285 h 616230"/>
                <a:gd name="connsiteX74" fmla="*/ 734704 w 1980665"/>
                <a:gd name="connsiteY74" fmla="*/ 339057 h 616230"/>
                <a:gd name="connsiteX75" fmla="*/ 739701 w 1980665"/>
                <a:gd name="connsiteY75" fmla="*/ 339057 h 616230"/>
                <a:gd name="connsiteX76" fmla="*/ 739701 w 1980665"/>
                <a:gd name="connsiteY76" fmla="*/ 347830 h 616230"/>
                <a:gd name="connsiteX77" fmla="*/ 817752 w 1980665"/>
                <a:gd name="connsiteY77" fmla="*/ 347830 h 616230"/>
                <a:gd name="connsiteX78" fmla="*/ 817752 w 1980665"/>
                <a:gd name="connsiteY78" fmla="*/ 356129 h 616230"/>
                <a:gd name="connsiteX79" fmla="*/ 822749 w 1980665"/>
                <a:gd name="connsiteY79" fmla="*/ 356129 h 616230"/>
                <a:gd name="connsiteX80" fmla="*/ 822749 w 1980665"/>
                <a:gd name="connsiteY80" fmla="*/ 364427 h 616230"/>
                <a:gd name="connsiteX81" fmla="*/ 827746 w 1980665"/>
                <a:gd name="connsiteY81" fmla="*/ 364427 h 616230"/>
                <a:gd name="connsiteX82" fmla="*/ 827746 w 1980665"/>
                <a:gd name="connsiteY82" fmla="*/ 372726 h 616230"/>
                <a:gd name="connsiteX83" fmla="*/ 855469 w 1980665"/>
                <a:gd name="connsiteY83" fmla="*/ 372726 h 616230"/>
                <a:gd name="connsiteX84" fmla="*/ 855469 w 1980665"/>
                <a:gd name="connsiteY84" fmla="*/ 381025 h 616230"/>
                <a:gd name="connsiteX85" fmla="*/ 941135 w 1980665"/>
                <a:gd name="connsiteY85" fmla="*/ 381025 h 616230"/>
                <a:gd name="connsiteX86" fmla="*/ 941135 w 1980665"/>
                <a:gd name="connsiteY86" fmla="*/ 389205 h 616230"/>
                <a:gd name="connsiteX87" fmla="*/ 943633 w 1980665"/>
                <a:gd name="connsiteY87" fmla="*/ 389205 h 616230"/>
                <a:gd name="connsiteX88" fmla="*/ 943633 w 1980665"/>
                <a:gd name="connsiteY88" fmla="*/ 397385 h 616230"/>
                <a:gd name="connsiteX89" fmla="*/ 956245 w 1980665"/>
                <a:gd name="connsiteY89" fmla="*/ 397385 h 616230"/>
                <a:gd name="connsiteX90" fmla="*/ 956245 w 1980665"/>
                <a:gd name="connsiteY90" fmla="*/ 405565 h 616230"/>
                <a:gd name="connsiteX91" fmla="*/ 968857 w 1980665"/>
                <a:gd name="connsiteY91" fmla="*/ 405565 h 616230"/>
                <a:gd name="connsiteX92" fmla="*/ 968857 w 1980665"/>
                <a:gd name="connsiteY92" fmla="*/ 413626 h 616230"/>
                <a:gd name="connsiteX93" fmla="*/ 1019186 w 1980665"/>
                <a:gd name="connsiteY93" fmla="*/ 413626 h 616230"/>
                <a:gd name="connsiteX94" fmla="*/ 1019186 w 1980665"/>
                <a:gd name="connsiteY94" fmla="*/ 421451 h 616230"/>
                <a:gd name="connsiteX95" fmla="*/ 1097237 w 1980665"/>
                <a:gd name="connsiteY95" fmla="*/ 421451 h 616230"/>
                <a:gd name="connsiteX96" fmla="*/ 1097237 w 1980665"/>
                <a:gd name="connsiteY96" fmla="*/ 429394 h 616230"/>
                <a:gd name="connsiteX97" fmla="*/ 1104733 w 1980665"/>
                <a:gd name="connsiteY97" fmla="*/ 429394 h 616230"/>
                <a:gd name="connsiteX98" fmla="*/ 1104733 w 1980665"/>
                <a:gd name="connsiteY98" fmla="*/ 437455 h 616230"/>
                <a:gd name="connsiteX99" fmla="*/ 1129956 w 1980665"/>
                <a:gd name="connsiteY99" fmla="*/ 437455 h 616230"/>
                <a:gd name="connsiteX100" fmla="*/ 1129956 w 1980665"/>
                <a:gd name="connsiteY100" fmla="*/ 445279 h 616230"/>
                <a:gd name="connsiteX101" fmla="*/ 1147566 w 1980665"/>
                <a:gd name="connsiteY101" fmla="*/ 445279 h 616230"/>
                <a:gd name="connsiteX102" fmla="*/ 1147566 w 1980665"/>
                <a:gd name="connsiteY102" fmla="*/ 453104 h 616230"/>
                <a:gd name="connsiteX103" fmla="*/ 1152562 w 1980665"/>
                <a:gd name="connsiteY103" fmla="*/ 453104 h 616230"/>
                <a:gd name="connsiteX104" fmla="*/ 1152562 w 1980665"/>
                <a:gd name="connsiteY104" fmla="*/ 460810 h 616230"/>
                <a:gd name="connsiteX105" fmla="*/ 1177668 w 1980665"/>
                <a:gd name="connsiteY105" fmla="*/ 460810 h 616230"/>
                <a:gd name="connsiteX106" fmla="*/ 1177668 w 1980665"/>
                <a:gd name="connsiteY106" fmla="*/ 468278 h 616230"/>
                <a:gd name="connsiteX107" fmla="*/ 1182664 w 1980665"/>
                <a:gd name="connsiteY107" fmla="*/ 468278 h 616230"/>
                <a:gd name="connsiteX108" fmla="*/ 1182664 w 1980665"/>
                <a:gd name="connsiteY108" fmla="*/ 475747 h 616230"/>
                <a:gd name="connsiteX109" fmla="*/ 1190279 w 1980665"/>
                <a:gd name="connsiteY109" fmla="*/ 475747 h 616230"/>
                <a:gd name="connsiteX110" fmla="*/ 1190279 w 1980665"/>
                <a:gd name="connsiteY110" fmla="*/ 483335 h 616230"/>
                <a:gd name="connsiteX111" fmla="*/ 1195276 w 1980665"/>
                <a:gd name="connsiteY111" fmla="*/ 483335 h 616230"/>
                <a:gd name="connsiteX112" fmla="*/ 1195276 w 1980665"/>
                <a:gd name="connsiteY112" fmla="*/ 490922 h 616230"/>
                <a:gd name="connsiteX113" fmla="*/ 1275826 w 1980665"/>
                <a:gd name="connsiteY113" fmla="*/ 490922 h 616230"/>
                <a:gd name="connsiteX114" fmla="*/ 1275826 w 1980665"/>
                <a:gd name="connsiteY114" fmla="*/ 498628 h 616230"/>
                <a:gd name="connsiteX115" fmla="*/ 1321158 w 1980665"/>
                <a:gd name="connsiteY115" fmla="*/ 498628 h 616230"/>
                <a:gd name="connsiteX116" fmla="*/ 1321158 w 1980665"/>
                <a:gd name="connsiteY116" fmla="*/ 506452 h 616230"/>
                <a:gd name="connsiteX117" fmla="*/ 1406705 w 1980665"/>
                <a:gd name="connsiteY117" fmla="*/ 506452 h 616230"/>
                <a:gd name="connsiteX118" fmla="*/ 1406705 w 1980665"/>
                <a:gd name="connsiteY118" fmla="*/ 513921 h 616230"/>
                <a:gd name="connsiteX119" fmla="*/ 1424314 w 1980665"/>
                <a:gd name="connsiteY119" fmla="*/ 513921 h 616230"/>
                <a:gd name="connsiteX120" fmla="*/ 1424314 w 1980665"/>
                <a:gd name="connsiteY120" fmla="*/ 521627 h 616230"/>
                <a:gd name="connsiteX121" fmla="*/ 1497368 w 1980665"/>
                <a:gd name="connsiteY121" fmla="*/ 521627 h 616230"/>
                <a:gd name="connsiteX122" fmla="*/ 1497368 w 1980665"/>
                <a:gd name="connsiteY122" fmla="*/ 529688 h 616230"/>
                <a:gd name="connsiteX123" fmla="*/ 1504863 w 1980665"/>
                <a:gd name="connsiteY123" fmla="*/ 529688 h 616230"/>
                <a:gd name="connsiteX124" fmla="*/ 1504863 w 1980665"/>
                <a:gd name="connsiteY124" fmla="*/ 537750 h 616230"/>
                <a:gd name="connsiteX125" fmla="*/ 1507362 w 1980665"/>
                <a:gd name="connsiteY125" fmla="*/ 537750 h 616230"/>
                <a:gd name="connsiteX126" fmla="*/ 1507362 w 1980665"/>
                <a:gd name="connsiteY126" fmla="*/ 545811 h 616230"/>
                <a:gd name="connsiteX127" fmla="*/ 1532586 w 1980665"/>
                <a:gd name="connsiteY127" fmla="*/ 545811 h 616230"/>
                <a:gd name="connsiteX128" fmla="*/ 1532586 w 1980665"/>
                <a:gd name="connsiteY128" fmla="*/ 553873 h 616230"/>
                <a:gd name="connsiteX129" fmla="*/ 1572801 w 1980665"/>
                <a:gd name="connsiteY129" fmla="*/ 553873 h 616230"/>
                <a:gd name="connsiteX130" fmla="*/ 1572801 w 1980665"/>
                <a:gd name="connsiteY130" fmla="*/ 562290 h 616230"/>
                <a:gd name="connsiteX131" fmla="*/ 1605521 w 1980665"/>
                <a:gd name="connsiteY131" fmla="*/ 562290 h 616230"/>
                <a:gd name="connsiteX132" fmla="*/ 1605521 w 1980665"/>
                <a:gd name="connsiteY132" fmla="*/ 570944 h 616230"/>
                <a:gd name="connsiteX133" fmla="*/ 1628127 w 1980665"/>
                <a:gd name="connsiteY133" fmla="*/ 570944 h 616230"/>
                <a:gd name="connsiteX134" fmla="*/ 1628127 w 1980665"/>
                <a:gd name="connsiteY134" fmla="*/ 579480 h 616230"/>
                <a:gd name="connsiteX135" fmla="*/ 1648354 w 1980665"/>
                <a:gd name="connsiteY135" fmla="*/ 579480 h 616230"/>
                <a:gd name="connsiteX136" fmla="*/ 1648354 w 1980665"/>
                <a:gd name="connsiteY136" fmla="*/ 588371 h 616230"/>
                <a:gd name="connsiteX137" fmla="*/ 1663464 w 1980665"/>
                <a:gd name="connsiteY137" fmla="*/ 588371 h 616230"/>
                <a:gd name="connsiteX138" fmla="*/ 1663464 w 1980665"/>
                <a:gd name="connsiteY138" fmla="*/ 597500 h 616230"/>
                <a:gd name="connsiteX139" fmla="*/ 1676076 w 1980665"/>
                <a:gd name="connsiteY139" fmla="*/ 597500 h 616230"/>
                <a:gd name="connsiteX140" fmla="*/ 1676076 w 1980665"/>
                <a:gd name="connsiteY140" fmla="*/ 606865 h 616230"/>
                <a:gd name="connsiteX141" fmla="*/ 1885005 w 1980665"/>
                <a:gd name="connsiteY141" fmla="*/ 606865 h 616230"/>
                <a:gd name="connsiteX142" fmla="*/ 1885005 w 1980665"/>
                <a:gd name="connsiteY142" fmla="*/ 616231 h 616230"/>
                <a:gd name="connsiteX143" fmla="*/ 1980666 w 1980665"/>
                <a:gd name="connsiteY143" fmla="*/ 616231 h 616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1980665" h="616230">
                  <a:moveTo>
                    <a:pt x="0" y="0"/>
                  </a:moveTo>
                  <a:lnTo>
                    <a:pt x="27722" y="0"/>
                  </a:lnTo>
                  <a:lnTo>
                    <a:pt x="27722" y="7469"/>
                  </a:lnTo>
                  <a:lnTo>
                    <a:pt x="35218" y="7469"/>
                  </a:lnTo>
                  <a:lnTo>
                    <a:pt x="35218" y="15056"/>
                  </a:lnTo>
                  <a:lnTo>
                    <a:pt x="42714" y="15056"/>
                  </a:lnTo>
                  <a:lnTo>
                    <a:pt x="42714" y="22525"/>
                  </a:lnTo>
                  <a:lnTo>
                    <a:pt x="72935" y="22525"/>
                  </a:lnTo>
                  <a:lnTo>
                    <a:pt x="72935" y="29994"/>
                  </a:lnTo>
                  <a:lnTo>
                    <a:pt x="105655" y="29994"/>
                  </a:lnTo>
                  <a:lnTo>
                    <a:pt x="105655" y="37462"/>
                  </a:lnTo>
                  <a:lnTo>
                    <a:pt x="125762" y="37462"/>
                  </a:lnTo>
                  <a:lnTo>
                    <a:pt x="125762" y="44812"/>
                  </a:lnTo>
                  <a:lnTo>
                    <a:pt x="133258" y="44812"/>
                  </a:lnTo>
                  <a:lnTo>
                    <a:pt x="133258" y="52044"/>
                  </a:lnTo>
                  <a:lnTo>
                    <a:pt x="150867" y="52044"/>
                  </a:lnTo>
                  <a:lnTo>
                    <a:pt x="150867" y="59276"/>
                  </a:lnTo>
                  <a:lnTo>
                    <a:pt x="160980" y="59276"/>
                  </a:lnTo>
                  <a:lnTo>
                    <a:pt x="160980" y="66507"/>
                  </a:lnTo>
                  <a:lnTo>
                    <a:pt x="171094" y="66507"/>
                  </a:lnTo>
                  <a:lnTo>
                    <a:pt x="171094" y="73976"/>
                  </a:lnTo>
                  <a:lnTo>
                    <a:pt x="176091" y="73976"/>
                  </a:lnTo>
                  <a:lnTo>
                    <a:pt x="176091" y="81445"/>
                  </a:lnTo>
                  <a:lnTo>
                    <a:pt x="218924" y="81445"/>
                  </a:lnTo>
                  <a:lnTo>
                    <a:pt x="218924" y="104918"/>
                  </a:lnTo>
                  <a:lnTo>
                    <a:pt x="221422" y="104918"/>
                  </a:lnTo>
                  <a:lnTo>
                    <a:pt x="221422" y="112742"/>
                  </a:lnTo>
                  <a:lnTo>
                    <a:pt x="226420" y="112742"/>
                  </a:lnTo>
                  <a:lnTo>
                    <a:pt x="226420" y="120448"/>
                  </a:lnTo>
                  <a:lnTo>
                    <a:pt x="231417" y="120448"/>
                  </a:lnTo>
                  <a:lnTo>
                    <a:pt x="231417" y="128273"/>
                  </a:lnTo>
                  <a:lnTo>
                    <a:pt x="289360" y="128273"/>
                  </a:lnTo>
                  <a:lnTo>
                    <a:pt x="289360" y="136334"/>
                  </a:lnTo>
                  <a:lnTo>
                    <a:pt x="324578" y="136334"/>
                  </a:lnTo>
                  <a:lnTo>
                    <a:pt x="324578" y="144396"/>
                  </a:lnTo>
                  <a:lnTo>
                    <a:pt x="329576" y="144396"/>
                  </a:lnTo>
                  <a:lnTo>
                    <a:pt x="329576" y="152576"/>
                  </a:lnTo>
                  <a:lnTo>
                    <a:pt x="359796" y="152576"/>
                  </a:lnTo>
                  <a:lnTo>
                    <a:pt x="359796" y="169054"/>
                  </a:lnTo>
                  <a:lnTo>
                    <a:pt x="362295" y="169054"/>
                  </a:lnTo>
                  <a:lnTo>
                    <a:pt x="362295" y="177234"/>
                  </a:lnTo>
                  <a:lnTo>
                    <a:pt x="387519" y="177234"/>
                  </a:lnTo>
                  <a:lnTo>
                    <a:pt x="387519" y="185533"/>
                  </a:lnTo>
                  <a:lnTo>
                    <a:pt x="437847" y="185533"/>
                  </a:lnTo>
                  <a:lnTo>
                    <a:pt x="437847" y="193713"/>
                  </a:lnTo>
                  <a:lnTo>
                    <a:pt x="445343" y="193713"/>
                  </a:lnTo>
                  <a:lnTo>
                    <a:pt x="445343" y="201775"/>
                  </a:lnTo>
                  <a:lnTo>
                    <a:pt x="450341" y="201775"/>
                  </a:lnTo>
                  <a:lnTo>
                    <a:pt x="450341" y="209718"/>
                  </a:lnTo>
                  <a:lnTo>
                    <a:pt x="460454" y="209718"/>
                  </a:lnTo>
                  <a:lnTo>
                    <a:pt x="460454" y="217661"/>
                  </a:lnTo>
                  <a:lnTo>
                    <a:pt x="498171" y="217661"/>
                  </a:lnTo>
                  <a:lnTo>
                    <a:pt x="498171" y="233665"/>
                  </a:lnTo>
                  <a:lnTo>
                    <a:pt x="518397" y="233665"/>
                  </a:lnTo>
                  <a:lnTo>
                    <a:pt x="518397" y="241845"/>
                  </a:lnTo>
                  <a:lnTo>
                    <a:pt x="520896" y="241845"/>
                  </a:lnTo>
                  <a:lnTo>
                    <a:pt x="520896" y="258087"/>
                  </a:lnTo>
                  <a:lnTo>
                    <a:pt x="525893" y="258087"/>
                  </a:lnTo>
                  <a:lnTo>
                    <a:pt x="525893" y="266267"/>
                  </a:lnTo>
                  <a:lnTo>
                    <a:pt x="533389" y="266267"/>
                  </a:lnTo>
                  <a:lnTo>
                    <a:pt x="533389" y="282508"/>
                  </a:lnTo>
                  <a:lnTo>
                    <a:pt x="553496" y="282508"/>
                  </a:lnTo>
                  <a:lnTo>
                    <a:pt x="553496" y="290333"/>
                  </a:lnTo>
                  <a:lnTo>
                    <a:pt x="566108" y="290333"/>
                  </a:lnTo>
                  <a:lnTo>
                    <a:pt x="566108" y="298157"/>
                  </a:lnTo>
                  <a:lnTo>
                    <a:pt x="586216" y="298157"/>
                  </a:lnTo>
                  <a:lnTo>
                    <a:pt x="586216" y="305863"/>
                  </a:lnTo>
                  <a:lnTo>
                    <a:pt x="606324" y="305863"/>
                  </a:lnTo>
                  <a:lnTo>
                    <a:pt x="606324" y="313806"/>
                  </a:lnTo>
                  <a:lnTo>
                    <a:pt x="706981" y="313806"/>
                  </a:lnTo>
                  <a:lnTo>
                    <a:pt x="706981" y="321986"/>
                  </a:lnTo>
                  <a:lnTo>
                    <a:pt x="709480" y="321986"/>
                  </a:lnTo>
                  <a:lnTo>
                    <a:pt x="709480" y="330285"/>
                  </a:lnTo>
                  <a:lnTo>
                    <a:pt x="734704" y="330285"/>
                  </a:lnTo>
                  <a:lnTo>
                    <a:pt x="734704" y="339057"/>
                  </a:lnTo>
                  <a:lnTo>
                    <a:pt x="739701" y="339057"/>
                  </a:lnTo>
                  <a:lnTo>
                    <a:pt x="739701" y="347830"/>
                  </a:lnTo>
                  <a:lnTo>
                    <a:pt x="817752" y="347830"/>
                  </a:lnTo>
                  <a:lnTo>
                    <a:pt x="817752" y="356129"/>
                  </a:lnTo>
                  <a:lnTo>
                    <a:pt x="822749" y="356129"/>
                  </a:lnTo>
                  <a:lnTo>
                    <a:pt x="822749" y="364427"/>
                  </a:lnTo>
                  <a:lnTo>
                    <a:pt x="827746" y="364427"/>
                  </a:lnTo>
                  <a:lnTo>
                    <a:pt x="827746" y="372726"/>
                  </a:lnTo>
                  <a:lnTo>
                    <a:pt x="855469" y="372726"/>
                  </a:lnTo>
                  <a:lnTo>
                    <a:pt x="855469" y="381025"/>
                  </a:lnTo>
                  <a:lnTo>
                    <a:pt x="941135" y="381025"/>
                  </a:lnTo>
                  <a:lnTo>
                    <a:pt x="941135" y="389205"/>
                  </a:lnTo>
                  <a:lnTo>
                    <a:pt x="943633" y="389205"/>
                  </a:lnTo>
                  <a:lnTo>
                    <a:pt x="943633" y="397385"/>
                  </a:lnTo>
                  <a:lnTo>
                    <a:pt x="956245" y="397385"/>
                  </a:lnTo>
                  <a:lnTo>
                    <a:pt x="956245" y="405565"/>
                  </a:lnTo>
                  <a:lnTo>
                    <a:pt x="968857" y="405565"/>
                  </a:lnTo>
                  <a:lnTo>
                    <a:pt x="968857" y="413626"/>
                  </a:lnTo>
                  <a:lnTo>
                    <a:pt x="1019186" y="413626"/>
                  </a:lnTo>
                  <a:lnTo>
                    <a:pt x="1019186" y="421451"/>
                  </a:lnTo>
                  <a:lnTo>
                    <a:pt x="1097237" y="421451"/>
                  </a:lnTo>
                  <a:lnTo>
                    <a:pt x="1097237" y="429394"/>
                  </a:lnTo>
                  <a:lnTo>
                    <a:pt x="1104733" y="429394"/>
                  </a:lnTo>
                  <a:lnTo>
                    <a:pt x="1104733" y="437455"/>
                  </a:lnTo>
                  <a:lnTo>
                    <a:pt x="1129956" y="437455"/>
                  </a:lnTo>
                  <a:lnTo>
                    <a:pt x="1129956" y="445279"/>
                  </a:lnTo>
                  <a:lnTo>
                    <a:pt x="1147566" y="445279"/>
                  </a:lnTo>
                  <a:lnTo>
                    <a:pt x="1147566" y="453104"/>
                  </a:lnTo>
                  <a:lnTo>
                    <a:pt x="1152562" y="453104"/>
                  </a:lnTo>
                  <a:lnTo>
                    <a:pt x="1152562" y="460810"/>
                  </a:lnTo>
                  <a:lnTo>
                    <a:pt x="1177668" y="460810"/>
                  </a:lnTo>
                  <a:lnTo>
                    <a:pt x="1177668" y="468278"/>
                  </a:lnTo>
                  <a:lnTo>
                    <a:pt x="1182664" y="468278"/>
                  </a:lnTo>
                  <a:lnTo>
                    <a:pt x="1182664" y="475747"/>
                  </a:lnTo>
                  <a:lnTo>
                    <a:pt x="1190279" y="475747"/>
                  </a:lnTo>
                  <a:lnTo>
                    <a:pt x="1190279" y="483335"/>
                  </a:lnTo>
                  <a:lnTo>
                    <a:pt x="1195276" y="483335"/>
                  </a:lnTo>
                  <a:lnTo>
                    <a:pt x="1195276" y="490922"/>
                  </a:lnTo>
                  <a:lnTo>
                    <a:pt x="1275826" y="490922"/>
                  </a:lnTo>
                  <a:lnTo>
                    <a:pt x="1275826" y="498628"/>
                  </a:lnTo>
                  <a:lnTo>
                    <a:pt x="1321158" y="498628"/>
                  </a:lnTo>
                  <a:lnTo>
                    <a:pt x="1321158" y="506452"/>
                  </a:lnTo>
                  <a:lnTo>
                    <a:pt x="1406705" y="506452"/>
                  </a:lnTo>
                  <a:lnTo>
                    <a:pt x="1406705" y="513921"/>
                  </a:lnTo>
                  <a:lnTo>
                    <a:pt x="1424314" y="513921"/>
                  </a:lnTo>
                  <a:lnTo>
                    <a:pt x="1424314" y="521627"/>
                  </a:lnTo>
                  <a:lnTo>
                    <a:pt x="1497368" y="521627"/>
                  </a:lnTo>
                  <a:lnTo>
                    <a:pt x="1497368" y="529688"/>
                  </a:lnTo>
                  <a:lnTo>
                    <a:pt x="1504863" y="529688"/>
                  </a:lnTo>
                  <a:lnTo>
                    <a:pt x="1504863" y="537750"/>
                  </a:lnTo>
                  <a:lnTo>
                    <a:pt x="1507362" y="537750"/>
                  </a:lnTo>
                  <a:lnTo>
                    <a:pt x="1507362" y="545811"/>
                  </a:lnTo>
                  <a:lnTo>
                    <a:pt x="1532586" y="545811"/>
                  </a:lnTo>
                  <a:lnTo>
                    <a:pt x="1532586" y="553873"/>
                  </a:lnTo>
                  <a:lnTo>
                    <a:pt x="1572801" y="553873"/>
                  </a:lnTo>
                  <a:lnTo>
                    <a:pt x="1572801" y="562290"/>
                  </a:lnTo>
                  <a:lnTo>
                    <a:pt x="1605521" y="562290"/>
                  </a:lnTo>
                  <a:lnTo>
                    <a:pt x="1605521" y="570944"/>
                  </a:lnTo>
                  <a:lnTo>
                    <a:pt x="1628127" y="570944"/>
                  </a:lnTo>
                  <a:lnTo>
                    <a:pt x="1628127" y="579480"/>
                  </a:lnTo>
                  <a:lnTo>
                    <a:pt x="1648354" y="579480"/>
                  </a:lnTo>
                  <a:lnTo>
                    <a:pt x="1648354" y="588371"/>
                  </a:lnTo>
                  <a:lnTo>
                    <a:pt x="1663464" y="588371"/>
                  </a:lnTo>
                  <a:lnTo>
                    <a:pt x="1663464" y="597500"/>
                  </a:lnTo>
                  <a:lnTo>
                    <a:pt x="1676076" y="597500"/>
                  </a:lnTo>
                  <a:lnTo>
                    <a:pt x="1676076" y="606865"/>
                  </a:lnTo>
                  <a:lnTo>
                    <a:pt x="1885005" y="606865"/>
                  </a:lnTo>
                  <a:lnTo>
                    <a:pt x="1885005" y="616231"/>
                  </a:lnTo>
                  <a:lnTo>
                    <a:pt x="1980666" y="616231"/>
                  </a:lnTo>
                </a:path>
              </a:pathLst>
            </a:custGeom>
            <a:noFill/>
            <a:ln w="19026" cap="flat">
              <a:solidFill>
                <a:srgbClr val="5E8298"/>
              </a:solidFill>
              <a:prstDash val="solid"/>
              <a:miter/>
            </a:ln>
          </p:spPr>
          <p:txBody>
            <a:bodyPr rtlCol="0" anchor="ctr"/>
            <a:lstStyle/>
            <a:p>
              <a:endParaRPr lang="en-GB" noProof="0" dirty="0"/>
            </a:p>
          </p:txBody>
        </p:sp>
        <p:sp>
          <p:nvSpPr>
            <p:cNvPr id="302" name="Freeform 301">
              <a:extLst>
                <a:ext uri="{FF2B5EF4-FFF2-40B4-BE49-F238E27FC236}">
                  <a16:creationId xmlns:a16="http://schemas.microsoft.com/office/drawing/2014/main" id="{41B91083-AA10-955F-2287-C3074EAEE8DD}"/>
                </a:ext>
              </a:extLst>
            </p:cNvPr>
            <p:cNvSpPr/>
            <p:nvPr/>
          </p:nvSpPr>
          <p:spPr>
            <a:xfrm>
              <a:off x="7822718" y="2401652"/>
              <a:ext cx="1856807" cy="1460435"/>
            </a:xfrm>
            <a:custGeom>
              <a:avLst/>
              <a:gdLst>
                <a:gd name="connsiteX0" fmla="*/ 0 w 1856807"/>
                <a:gd name="connsiteY0" fmla="*/ 0 h 1460435"/>
                <a:gd name="connsiteX1" fmla="*/ 85547 w 1856807"/>
                <a:gd name="connsiteY1" fmla="*/ 0 h 1460435"/>
                <a:gd name="connsiteX2" fmla="*/ 85547 w 1856807"/>
                <a:gd name="connsiteY2" fmla="*/ 41849 h 1460435"/>
                <a:gd name="connsiteX3" fmla="*/ 130878 w 1856807"/>
                <a:gd name="connsiteY3" fmla="*/ 41849 h 1460435"/>
                <a:gd name="connsiteX4" fmla="*/ 130878 w 1856807"/>
                <a:gd name="connsiteY4" fmla="*/ 61410 h 1460435"/>
                <a:gd name="connsiteX5" fmla="*/ 135876 w 1856807"/>
                <a:gd name="connsiteY5" fmla="*/ 61410 h 1460435"/>
                <a:gd name="connsiteX6" fmla="*/ 135876 w 1856807"/>
                <a:gd name="connsiteY6" fmla="*/ 79904 h 1460435"/>
                <a:gd name="connsiteX7" fmla="*/ 153485 w 1856807"/>
                <a:gd name="connsiteY7" fmla="*/ 79904 h 1460435"/>
                <a:gd name="connsiteX8" fmla="*/ 153485 w 1856807"/>
                <a:gd name="connsiteY8" fmla="*/ 96264 h 1460435"/>
                <a:gd name="connsiteX9" fmla="*/ 160980 w 1856807"/>
                <a:gd name="connsiteY9" fmla="*/ 96264 h 1460435"/>
                <a:gd name="connsiteX10" fmla="*/ 160980 w 1856807"/>
                <a:gd name="connsiteY10" fmla="*/ 111794 h 1460435"/>
                <a:gd name="connsiteX11" fmla="*/ 163479 w 1856807"/>
                <a:gd name="connsiteY11" fmla="*/ 111794 h 1460435"/>
                <a:gd name="connsiteX12" fmla="*/ 163479 w 1856807"/>
                <a:gd name="connsiteY12" fmla="*/ 127206 h 1460435"/>
                <a:gd name="connsiteX13" fmla="*/ 188703 w 1856807"/>
                <a:gd name="connsiteY13" fmla="*/ 127206 h 1460435"/>
                <a:gd name="connsiteX14" fmla="*/ 188703 w 1856807"/>
                <a:gd name="connsiteY14" fmla="*/ 140958 h 1460435"/>
                <a:gd name="connsiteX15" fmla="*/ 193700 w 1856807"/>
                <a:gd name="connsiteY15" fmla="*/ 140958 h 1460435"/>
                <a:gd name="connsiteX16" fmla="*/ 193700 w 1856807"/>
                <a:gd name="connsiteY16" fmla="*/ 154473 h 1460435"/>
                <a:gd name="connsiteX17" fmla="*/ 196199 w 1856807"/>
                <a:gd name="connsiteY17" fmla="*/ 154473 h 1460435"/>
                <a:gd name="connsiteX18" fmla="*/ 196199 w 1856807"/>
                <a:gd name="connsiteY18" fmla="*/ 167987 h 1460435"/>
                <a:gd name="connsiteX19" fmla="*/ 211309 w 1856807"/>
                <a:gd name="connsiteY19" fmla="*/ 167987 h 1460435"/>
                <a:gd name="connsiteX20" fmla="*/ 211309 w 1856807"/>
                <a:gd name="connsiteY20" fmla="*/ 180910 h 1460435"/>
                <a:gd name="connsiteX21" fmla="*/ 236533 w 1856807"/>
                <a:gd name="connsiteY21" fmla="*/ 180910 h 1460435"/>
                <a:gd name="connsiteX22" fmla="*/ 236533 w 1856807"/>
                <a:gd name="connsiteY22" fmla="*/ 205094 h 1460435"/>
                <a:gd name="connsiteX23" fmla="*/ 241530 w 1856807"/>
                <a:gd name="connsiteY23" fmla="*/ 205094 h 1460435"/>
                <a:gd name="connsiteX24" fmla="*/ 241530 w 1856807"/>
                <a:gd name="connsiteY24" fmla="*/ 217186 h 1460435"/>
                <a:gd name="connsiteX25" fmla="*/ 264136 w 1856807"/>
                <a:gd name="connsiteY25" fmla="*/ 217186 h 1460435"/>
                <a:gd name="connsiteX26" fmla="*/ 264136 w 1856807"/>
                <a:gd name="connsiteY26" fmla="*/ 228804 h 1460435"/>
                <a:gd name="connsiteX27" fmla="*/ 274250 w 1856807"/>
                <a:gd name="connsiteY27" fmla="*/ 228804 h 1460435"/>
                <a:gd name="connsiteX28" fmla="*/ 274250 w 1856807"/>
                <a:gd name="connsiteY28" fmla="*/ 240304 h 1460435"/>
                <a:gd name="connsiteX29" fmla="*/ 294357 w 1856807"/>
                <a:gd name="connsiteY29" fmla="*/ 240304 h 1460435"/>
                <a:gd name="connsiteX30" fmla="*/ 294357 w 1856807"/>
                <a:gd name="connsiteY30" fmla="*/ 251803 h 1460435"/>
                <a:gd name="connsiteX31" fmla="*/ 304352 w 1856807"/>
                <a:gd name="connsiteY31" fmla="*/ 251803 h 1460435"/>
                <a:gd name="connsiteX32" fmla="*/ 304352 w 1856807"/>
                <a:gd name="connsiteY32" fmla="*/ 263303 h 1460435"/>
                <a:gd name="connsiteX33" fmla="*/ 311966 w 1856807"/>
                <a:gd name="connsiteY33" fmla="*/ 263303 h 1460435"/>
                <a:gd name="connsiteX34" fmla="*/ 311966 w 1856807"/>
                <a:gd name="connsiteY34" fmla="*/ 274802 h 1460435"/>
                <a:gd name="connsiteX35" fmla="*/ 314465 w 1856807"/>
                <a:gd name="connsiteY35" fmla="*/ 274802 h 1460435"/>
                <a:gd name="connsiteX36" fmla="*/ 314465 w 1856807"/>
                <a:gd name="connsiteY36" fmla="*/ 286183 h 1460435"/>
                <a:gd name="connsiteX37" fmla="*/ 334573 w 1856807"/>
                <a:gd name="connsiteY37" fmla="*/ 286183 h 1460435"/>
                <a:gd name="connsiteX38" fmla="*/ 334573 w 1856807"/>
                <a:gd name="connsiteY38" fmla="*/ 297209 h 1460435"/>
                <a:gd name="connsiteX39" fmla="*/ 342188 w 1856807"/>
                <a:gd name="connsiteY39" fmla="*/ 297209 h 1460435"/>
                <a:gd name="connsiteX40" fmla="*/ 342188 w 1856807"/>
                <a:gd name="connsiteY40" fmla="*/ 308234 h 1460435"/>
                <a:gd name="connsiteX41" fmla="*/ 352301 w 1856807"/>
                <a:gd name="connsiteY41" fmla="*/ 308234 h 1460435"/>
                <a:gd name="connsiteX42" fmla="*/ 352301 w 1856807"/>
                <a:gd name="connsiteY42" fmla="*/ 319259 h 1460435"/>
                <a:gd name="connsiteX43" fmla="*/ 377525 w 1856807"/>
                <a:gd name="connsiteY43" fmla="*/ 319259 h 1460435"/>
                <a:gd name="connsiteX44" fmla="*/ 377525 w 1856807"/>
                <a:gd name="connsiteY44" fmla="*/ 340480 h 1460435"/>
                <a:gd name="connsiteX45" fmla="*/ 380023 w 1856807"/>
                <a:gd name="connsiteY45" fmla="*/ 340480 h 1460435"/>
                <a:gd name="connsiteX46" fmla="*/ 380023 w 1856807"/>
                <a:gd name="connsiteY46" fmla="*/ 351031 h 1460435"/>
                <a:gd name="connsiteX47" fmla="*/ 385020 w 1856807"/>
                <a:gd name="connsiteY47" fmla="*/ 351031 h 1460435"/>
                <a:gd name="connsiteX48" fmla="*/ 385020 w 1856807"/>
                <a:gd name="connsiteY48" fmla="*/ 361582 h 1460435"/>
                <a:gd name="connsiteX49" fmla="*/ 405128 w 1856807"/>
                <a:gd name="connsiteY49" fmla="*/ 361582 h 1460435"/>
                <a:gd name="connsiteX50" fmla="*/ 405128 w 1856807"/>
                <a:gd name="connsiteY50" fmla="*/ 372133 h 1460435"/>
                <a:gd name="connsiteX51" fmla="*/ 415122 w 1856807"/>
                <a:gd name="connsiteY51" fmla="*/ 372133 h 1460435"/>
                <a:gd name="connsiteX52" fmla="*/ 415122 w 1856807"/>
                <a:gd name="connsiteY52" fmla="*/ 393235 h 1460435"/>
                <a:gd name="connsiteX53" fmla="*/ 432731 w 1856807"/>
                <a:gd name="connsiteY53" fmla="*/ 393235 h 1460435"/>
                <a:gd name="connsiteX54" fmla="*/ 432731 w 1856807"/>
                <a:gd name="connsiteY54" fmla="*/ 403786 h 1460435"/>
                <a:gd name="connsiteX55" fmla="*/ 447842 w 1856807"/>
                <a:gd name="connsiteY55" fmla="*/ 403786 h 1460435"/>
                <a:gd name="connsiteX56" fmla="*/ 447842 w 1856807"/>
                <a:gd name="connsiteY56" fmla="*/ 414337 h 1460435"/>
                <a:gd name="connsiteX57" fmla="*/ 450341 w 1856807"/>
                <a:gd name="connsiteY57" fmla="*/ 414337 h 1460435"/>
                <a:gd name="connsiteX58" fmla="*/ 450341 w 1856807"/>
                <a:gd name="connsiteY58" fmla="*/ 424889 h 1460435"/>
                <a:gd name="connsiteX59" fmla="*/ 452839 w 1856807"/>
                <a:gd name="connsiteY59" fmla="*/ 424889 h 1460435"/>
                <a:gd name="connsiteX60" fmla="*/ 452839 w 1856807"/>
                <a:gd name="connsiteY60" fmla="*/ 435440 h 1460435"/>
                <a:gd name="connsiteX61" fmla="*/ 465451 w 1856807"/>
                <a:gd name="connsiteY61" fmla="*/ 435440 h 1460435"/>
                <a:gd name="connsiteX62" fmla="*/ 465451 w 1856807"/>
                <a:gd name="connsiteY62" fmla="*/ 445754 h 1460435"/>
                <a:gd name="connsiteX63" fmla="*/ 495672 w 1856807"/>
                <a:gd name="connsiteY63" fmla="*/ 445754 h 1460435"/>
                <a:gd name="connsiteX64" fmla="*/ 495672 w 1856807"/>
                <a:gd name="connsiteY64" fmla="*/ 466500 h 1460435"/>
                <a:gd name="connsiteX65" fmla="*/ 500669 w 1856807"/>
                <a:gd name="connsiteY65" fmla="*/ 466500 h 1460435"/>
                <a:gd name="connsiteX66" fmla="*/ 500669 w 1856807"/>
                <a:gd name="connsiteY66" fmla="*/ 476814 h 1460435"/>
                <a:gd name="connsiteX67" fmla="*/ 510783 w 1856807"/>
                <a:gd name="connsiteY67" fmla="*/ 476814 h 1460435"/>
                <a:gd name="connsiteX68" fmla="*/ 510783 w 1856807"/>
                <a:gd name="connsiteY68" fmla="*/ 487247 h 1460435"/>
                <a:gd name="connsiteX69" fmla="*/ 513281 w 1856807"/>
                <a:gd name="connsiteY69" fmla="*/ 487247 h 1460435"/>
                <a:gd name="connsiteX70" fmla="*/ 513281 w 1856807"/>
                <a:gd name="connsiteY70" fmla="*/ 497561 h 1460435"/>
                <a:gd name="connsiteX71" fmla="*/ 528392 w 1856807"/>
                <a:gd name="connsiteY71" fmla="*/ 497561 h 1460435"/>
                <a:gd name="connsiteX72" fmla="*/ 528392 w 1856807"/>
                <a:gd name="connsiteY72" fmla="*/ 507756 h 1460435"/>
                <a:gd name="connsiteX73" fmla="*/ 536006 w 1856807"/>
                <a:gd name="connsiteY73" fmla="*/ 507756 h 1460435"/>
                <a:gd name="connsiteX74" fmla="*/ 536006 w 1856807"/>
                <a:gd name="connsiteY74" fmla="*/ 517833 h 1460435"/>
                <a:gd name="connsiteX75" fmla="*/ 548618 w 1856807"/>
                <a:gd name="connsiteY75" fmla="*/ 517833 h 1460435"/>
                <a:gd name="connsiteX76" fmla="*/ 548618 w 1856807"/>
                <a:gd name="connsiteY76" fmla="*/ 527910 h 1460435"/>
                <a:gd name="connsiteX77" fmla="*/ 551117 w 1856807"/>
                <a:gd name="connsiteY77" fmla="*/ 527910 h 1460435"/>
                <a:gd name="connsiteX78" fmla="*/ 551117 w 1856807"/>
                <a:gd name="connsiteY78" fmla="*/ 537987 h 1460435"/>
                <a:gd name="connsiteX79" fmla="*/ 558613 w 1856807"/>
                <a:gd name="connsiteY79" fmla="*/ 537987 h 1460435"/>
                <a:gd name="connsiteX80" fmla="*/ 558613 w 1856807"/>
                <a:gd name="connsiteY80" fmla="*/ 548182 h 1460435"/>
                <a:gd name="connsiteX81" fmla="*/ 561111 w 1856807"/>
                <a:gd name="connsiteY81" fmla="*/ 548182 h 1460435"/>
                <a:gd name="connsiteX82" fmla="*/ 561111 w 1856807"/>
                <a:gd name="connsiteY82" fmla="*/ 558259 h 1460435"/>
                <a:gd name="connsiteX83" fmla="*/ 563610 w 1856807"/>
                <a:gd name="connsiteY83" fmla="*/ 558259 h 1460435"/>
                <a:gd name="connsiteX84" fmla="*/ 563610 w 1856807"/>
                <a:gd name="connsiteY84" fmla="*/ 568336 h 1460435"/>
                <a:gd name="connsiteX85" fmla="*/ 573723 w 1856807"/>
                <a:gd name="connsiteY85" fmla="*/ 568336 h 1460435"/>
                <a:gd name="connsiteX86" fmla="*/ 573723 w 1856807"/>
                <a:gd name="connsiteY86" fmla="*/ 578413 h 1460435"/>
                <a:gd name="connsiteX87" fmla="*/ 598828 w 1856807"/>
                <a:gd name="connsiteY87" fmla="*/ 578413 h 1460435"/>
                <a:gd name="connsiteX88" fmla="*/ 598828 w 1856807"/>
                <a:gd name="connsiteY88" fmla="*/ 588253 h 1460435"/>
                <a:gd name="connsiteX89" fmla="*/ 619055 w 1856807"/>
                <a:gd name="connsiteY89" fmla="*/ 588253 h 1460435"/>
                <a:gd name="connsiteX90" fmla="*/ 619055 w 1856807"/>
                <a:gd name="connsiteY90" fmla="*/ 607814 h 1460435"/>
                <a:gd name="connsiteX91" fmla="*/ 621553 w 1856807"/>
                <a:gd name="connsiteY91" fmla="*/ 607814 h 1460435"/>
                <a:gd name="connsiteX92" fmla="*/ 621553 w 1856807"/>
                <a:gd name="connsiteY92" fmla="*/ 617653 h 1460435"/>
                <a:gd name="connsiteX93" fmla="*/ 629049 w 1856807"/>
                <a:gd name="connsiteY93" fmla="*/ 617653 h 1460435"/>
                <a:gd name="connsiteX94" fmla="*/ 629049 w 1856807"/>
                <a:gd name="connsiteY94" fmla="*/ 627375 h 1460435"/>
                <a:gd name="connsiteX95" fmla="*/ 646658 w 1856807"/>
                <a:gd name="connsiteY95" fmla="*/ 627375 h 1460435"/>
                <a:gd name="connsiteX96" fmla="*/ 646658 w 1856807"/>
                <a:gd name="connsiteY96" fmla="*/ 637096 h 1460435"/>
                <a:gd name="connsiteX97" fmla="*/ 654154 w 1856807"/>
                <a:gd name="connsiteY97" fmla="*/ 637096 h 1460435"/>
                <a:gd name="connsiteX98" fmla="*/ 654154 w 1856807"/>
                <a:gd name="connsiteY98" fmla="*/ 646580 h 1460435"/>
                <a:gd name="connsiteX99" fmla="*/ 674262 w 1856807"/>
                <a:gd name="connsiteY99" fmla="*/ 646580 h 1460435"/>
                <a:gd name="connsiteX100" fmla="*/ 674262 w 1856807"/>
                <a:gd name="connsiteY100" fmla="*/ 656538 h 1460435"/>
                <a:gd name="connsiteX101" fmla="*/ 684375 w 1856807"/>
                <a:gd name="connsiteY101" fmla="*/ 656538 h 1460435"/>
                <a:gd name="connsiteX102" fmla="*/ 684375 w 1856807"/>
                <a:gd name="connsiteY102" fmla="*/ 666378 h 1460435"/>
                <a:gd name="connsiteX103" fmla="*/ 686873 w 1856807"/>
                <a:gd name="connsiteY103" fmla="*/ 666378 h 1460435"/>
                <a:gd name="connsiteX104" fmla="*/ 686873 w 1856807"/>
                <a:gd name="connsiteY104" fmla="*/ 676218 h 1460435"/>
                <a:gd name="connsiteX105" fmla="*/ 689372 w 1856807"/>
                <a:gd name="connsiteY105" fmla="*/ 676218 h 1460435"/>
                <a:gd name="connsiteX106" fmla="*/ 689372 w 1856807"/>
                <a:gd name="connsiteY106" fmla="*/ 685820 h 1460435"/>
                <a:gd name="connsiteX107" fmla="*/ 699486 w 1856807"/>
                <a:gd name="connsiteY107" fmla="*/ 685820 h 1460435"/>
                <a:gd name="connsiteX108" fmla="*/ 699486 w 1856807"/>
                <a:gd name="connsiteY108" fmla="*/ 695542 h 1460435"/>
                <a:gd name="connsiteX109" fmla="*/ 706981 w 1856807"/>
                <a:gd name="connsiteY109" fmla="*/ 695542 h 1460435"/>
                <a:gd name="connsiteX110" fmla="*/ 706981 w 1856807"/>
                <a:gd name="connsiteY110" fmla="*/ 714747 h 1460435"/>
                <a:gd name="connsiteX111" fmla="*/ 717095 w 1856807"/>
                <a:gd name="connsiteY111" fmla="*/ 714747 h 1460435"/>
                <a:gd name="connsiteX112" fmla="*/ 717095 w 1856807"/>
                <a:gd name="connsiteY112" fmla="*/ 724350 h 1460435"/>
                <a:gd name="connsiteX113" fmla="*/ 729706 w 1856807"/>
                <a:gd name="connsiteY113" fmla="*/ 724350 h 1460435"/>
                <a:gd name="connsiteX114" fmla="*/ 729706 w 1856807"/>
                <a:gd name="connsiteY114" fmla="*/ 733952 h 1460435"/>
                <a:gd name="connsiteX115" fmla="*/ 739701 w 1856807"/>
                <a:gd name="connsiteY115" fmla="*/ 733952 h 1460435"/>
                <a:gd name="connsiteX116" fmla="*/ 739701 w 1856807"/>
                <a:gd name="connsiteY116" fmla="*/ 743555 h 1460435"/>
                <a:gd name="connsiteX117" fmla="*/ 762426 w 1856807"/>
                <a:gd name="connsiteY117" fmla="*/ 743555 h 1460435"/>
                <a:gd name="connsiteX118" fmla="*/ 762426 w 1856807"/>
                <a:gd name="connsiteY118" fmla="*/ 753158 h 1460435"/>
                <a:gd name="connsiteX119" fmla="*/ 764925 w 1856807"/>
                <a:gd name="connsiteY119" fmla="*/ 753158 h 1460435"/>
                <a:gd name="connsiteX120" fmla="*/ 764925 w 1856807"/>
                <a:gd name="connsiteY120" fmla="*/ 762879 h 1460435"/>
                <a:gd name="connsiteX121" fmla="*/ 782534 w 1856807"/>
                <a:gd name="connsiteY121" fmla="*/ 762879 h 1460435"/>
                <a:gd name="connsiteX122" fmla="*/ 782534 w 1856807"/>
                <a:gd name="connsiteY122" fmla="*/ 772600 h 1460435"/>
                <a:gd name="connsiteX123" fmla="*/ 787531 w 1856807"/>
                <a:gd name="connsiteY123" fmla="*/ 772600 h 1460435"/>
                <a:gd name="connsiteX124" fmla="*/ 787531 w 1856807"/>
                <a:gd name="connsiteY124" fmla="*/ 782321 h 1460435"/>
                <a:gd name="connsiteX125" fmla="*/ 795027 w 1856807"/>
                <a:gd name="connsiteY125" fmla="*/ 782321 h 1460435"/>
                <a:gd name="connsiteX126" fmla="*/ 795027 w 1856807"/>
                <a:gd name="connsiteY126" fmla="*/ 791924 h 1460435"/>
                <a:gd name="connsiteX127" fmla="*/ 810137 w 1856807"/>
                <a:gd name="connsiteY127" fmla="*/ 791924 h 1460435"/>
                <a:gd name="connsiteX128" fmla="*/ 810137 w 1856807"/>
                <a:gd name="connsiteY128" fmla="*/ 801527 h 1460435"/>
                <a:gd name="connsiteX129" fmla="*/ 815134 w 1856807"/>
                <a:gd name="connsiteY129" fmla="*/ 801527 h 1460435"/>
                <a:gd name="connsiteX130" fmla="*/ 815134 w 1856807"/>
                <a:gd name="connsiteY130" fmla="*/ 811129 h 1460435"/>
                <a:gd name="connsiteX131" fmla="*/ 837741 w 1856807"/>
                <a:gd name="connsiteY131" fmla="*/ 811129 h 1460435"/>
                <a:gd name="connsiteX132" fmla="*/ 837741 w 1856807"/>
                <a:gd name="connsiteY132" fmla="*/ 820614 h 1460435"/>
                <a:gd name="connsiteX133" fmla="*/ 850352 w 1856807"/>
                <a:gd name="connsiteY133" fmla="*/ 820614 h 1460435"/>
                <a:gd name="connsiteX134" fmla="*/ 850352 w 1856807"/>
                <a:gd name="connsiteY134" fmla="*/ 829979 h 1460435"/>
                <a:gd name="connsiteX135" fmla="*/ 852851 w 1856807"/>
                <a:gd name="connsiteY135" fmla="*/ 829979 h 1460435"/>
                <a:gd name="connsiteX136" fmla="*/ 852851 w 1856807"/>
                <a:gd name="connsiteY136" fmla="*/ 839226 h 1460435"/>
                <a:gd name="connsiteX137" fmla="*/ 855350 w 1856807"/>
                <a:gd name="connsiteY137" fmla="*/ 839226 h 1460435"/>
                <a:gd name="connsiteX138" fmla="*/ 855350 w 1856807"/>
                <a:gd name="connsiteY138" fmla="*/ 848355 h 1460435"/>
                <a:gd name="connsiteX139" fmla="*/ 860347 w 1856807"/>
                <a:gd name="connsiteY139" fmla="*/ 848355 h 1460435"/>
                <a:gd name="connsiteX140" fmla="*/ 860347 w 1856807"/>
                <a:gd name="connsiteY140" fmla="*/ 866611 h 1460435"/>
                <a:gd name="connsiteX141" fmla="*/ 865344 w 1856807"/>
                <a:gd name="connsiteY141" fmla="*/ 866611 h 1460435"/>
                <a:gd name="connsiteX142" fmla="*/ 865344 w 1856807"/>
                <a:gd name="connsiteY142" fmla="*/ 875621 h 1460435"/>
                <a:gd name="connsiteX143" fmla="*/ 872959 w 1856807"/>
                <a:gd name="connsiteY143" fmla="*/ 875621 h 1460435"/>
                <a:gd name="connsiteX144" fmla="*/ 872959 w 1856807"/>
                <a:gd name="connsiteY144" fmla="*/ 884513 h 1460435"/>
                <a:gd name="connsiteX145" fmla="*/ 875457 w 1856807"/>
                <a:gd name="connsiteY145" fmla="*/ 884513 h 1460435"/>
                <a:gd name="connsiteX146" fmla="*/ 875457 w 1856807"/>
                <a:gd name="connsiteY146" fmla="*/ 893404 h 1460435"/>
                <a:gd name="connsiteX147" fmla="*/ 883072 w 1856807"/>
                <a:gd name="connsiteY147" fmla="*/ 893404 h 1460435"/>
                <a:gd name="connsiteX148" fmla="*/ 883072 w 1856807"/>
                <a:gd name="connsiteY148" fmla="*/ 910831 h 1460435"/>
                <a:gd name="connsiteX149" fmla="*/ 895684 w 1856807"/>
                <a:gd name="connsiteY149" fmla="*/ 910831 h 1460435"/>
                <a:gd name="connsiteX150" fmla="*/ 895684 w 1856807"/>
                <a:gd name="connsiteY150" fmla="*/ 919367 h 1460435"/>
                <a:gd name="connsiteX151" fmla="*/ 900681 w 1856807"/>
                <a:gd name="connsiteY151" fmla="*/ 919367 h 1460435"/>
                <a:gd name="connsiteX152" fmla="*/ 900681 w 1856807"/>
                <a:gd name="connsiteY152" fmla="*/ 927784 h 1460435"/>
                <a:gd name="connsiteX153" fmla="*/ 908177 w 1856807"/>
                <a:gd name="connsiteY153" fmla="*/ 927784 h 1460435"/>
                <a:gd name="connsiteX154" fmla="*/ 908177 w 1856807"/>
                <a:gd name="connsiteY154" fmla="*/ 936201 h 1460435"/>
                <a:gd name="connsiteX155" fmla="*/ 986228 w 1856807"/>
                <a:gd name="connsiteY155" fmla="*/ 936201 h 1460435"/>
                <a:gd name="connsiteX156" fmla="*/ 986228 w 1856807"/>
                <a:gd name="connsiteY156" fmla="*/ 944618 h 1460435"/>
                <a:gd name="connsiteX157" fmla="*/ 1006336 w 1856807"/>
                <a:gd name="connsiteY157" fmla="*/ 944618 h 1460435"/>
                <a:gd name="connsiteX158" fmla="*/ 1006336 w 1856807"/>
                <a:gd name="connsiteY158" fmla="*/ 953154 h 1460435"/>
                <a:gd name="connsiteX159" fmla="*/ 1026443 w 1856807"/>
                <a:gd name="connsiteY159" fmla="*/ 953154 h 1460435"/>
                <a:gd name="connsiteX160" fmla="*/ 1026443 w 1856807"/>
                <a:gd name="connsiteY160" fmla="*/ 961690 h 1460435"/>
                <a:gd name="connsiteX161" fmla="*/ 1033939 w 1856807"/>
                <a:gd name="connsiteY161" fmla="*/ 961690 h 1460435"/>
                <a:gd name="connsiteX162" fmla="*/ 1033939 w 1856807"/>
                <a:gd name="connsiteY162" fmla="*/ 978761 h 1460435"/>
                <a:gd name="connsiteX163" fmla="*/ 1041554 w 1856807"/>
                <a:gd name="connsiteY163" fmla="*/ 978761 h 1460435"/>
                <a:gd name="connsiteX164" fmla="*/ 1041554 w 1856807"/>
                <a:gd name="connsiteY164" fmla="*/ 987415 h 1460435"/>
                <a:gd name="connsiteX165" fmla="*/ 1061662 w 1856807"/>
                <a:gd name="connsiteY165" fmla="*/ 987415 h 1460435"/>
                <a:gd name="connsiteX166" fmla="*/ 1061662 w 1856807"/>
                <a:gd name="connsiteY166" fmla="*/ 995951 h 1460435"/>
                <a:gd name="connsiteX167" fmla="*/ 1066659 w 1856807"/>
                <a:gd name="connsiteY167" fmla="*/ 995951 h 1460435"/>
                <a:gd name="connsiteX168" fmla="*/ 1066659 w 1856807"/>
                <a:gd name="connsiteY168" fmla="*/ 1004487 h 1460435"/>
                <a:gd name="connsiteX169" fmla="*/ 1084268 w 1856807"/>
                <a:gd name="connsiteY169" fmla="*/ 1004487 h 1460435"/>
                <a:gd name="connsiteX170" fmla="*/ 1084268 w 1856807"/>
                <a:gd name="connsiteY170" fmla="*/ 1012785 h 1460435"/>
                <a:gd name="connsiteX171" fmla="*/ 1119486 w 1856807"/>
                <a:gd name="connsiteY171" fmla="*/ 1012785 h 1460435"/>
                <a:gd name="connsiteX172" fmla="*/ 1119486 w 1856807"/>
                <a:gd name="connsiteY172" fmla="*/ 1020966 h 1460435"/>
                <a:gd name="connsiteX173" fmla="*/ 1142092 w 1856807"/>
                <a:gd name="connsiteY173" fmla="*/ 1020966 h 1460435"/>
                <a:gd name="connsiteX174" fmla="*/ 1142092 w 1856807"/>
                <a:gd name="connsiteY174" fmla="*/ 1029146 h 1460435"/>
                <a:gd name="connsiteX175" fmla="*/ 1162200 w 1856807"/>
                <a:gd name="connsiteY175" fmla="*/ 1029146 h 1460435"/>
                <a:gd name="connsiteX176" fmla="*/ 1162200 w 1856807"/>
                <a:gd name="connsiteY176" fmla="*/ 1045624 h 1460435"/>
                <a:gd name="connsiteX177" fmla="*/ 1177311 w 1856807"/>
                <a:gd name="connsiteY177" fmla="*/ 1045624 h 1460435"/>
                <a:gd name="connsiteX178" fmla="*/ 1177311 w 1856807"/>
                <a:gd name="connsiteY178" fmla="*/ 1054041 h 1460435"/>
                <a:gd name="connsiteX179" fmla="*/ 1184925 w 1856807"/>
                <a:gd name="connsiteY179" fmla="*/ 1054041 h 1460435"/>
                <a:gd name="connsiteX180" fmla="*/ 1184925 w 1856807"/>
                <a:gd name="connsiteY180" fmla="*/ 1062340 h 1460435"/>
                <a:gd name="connsiteX181" fmla="*/ 1187424 w 1856807"/>
                <a:gd name="connsiteY181" fmla="*/ 1062340 h 1460435"/>
                <a:gd name="connsiteX182" fmla="*/ 1187424 w 1856807"/>
                <a:gd name="connsiteY182" fmla="*/ 1070639 h 1460435"/>
                <a:gd name="connsiteX183" fmla="*/ 1192421 w 1856807"/>
                <a:gd name="connsiteY183" fmla="*/ 1070639 h 1460435"/>
                <a:gd name="connsiteX184" fmla="*/ 1192421 w 1856807"/>
                <a:gd name="connsiteY184" fmla="*/ 1079056 h 1460435"/>
                <a:gd name="connsiteX185" fmla="*/ 1202534 w 1856807"/>
                <a:gd name="connsiteY185" fmla="*/ 1079056 h 1460435"/>
                <a:gd name="connsiteX186" fmla="*/ 1202534 w 1856807"/>
                <a:gd name="connsiteY186" fmla="*/ 1087473 h 1460435"/>
                <a:gd name="connsiteX187" fmla="*/ 1210030 w 1856807"/>
                <a:gd name="connsiteY187" fmla="*/ 1087473 h 1460435"/>
                <a:gd name="connsiteX188" fmla="*/ 1210030 w 1856807"/>
                <a:gd name="connsiteY188" fmla="*/ 1095772 h 1460435"/>
                <a:gd name="connsiteX189" fmla="*/ 1212529 w 1856807"/>
                <a:gd name="connsiteY189" fmla="*/ 1095772 h 1460435"/>
                <a:gd name="connsiteX190" fmla="*/ 1212529 w 1856807"/>
                <a:gd name="connsiteY190" fmla="*/ 1104070 h 1460435"/>
                <a:gd name="connsiteX191" fmla="*/ 1235254 w 1856807"/>
                <a:gd name="connsiteY191" fmla="*/ 1104070 h 1460435"/>
                <a:gd name="connsiteX192" fmla="*/ 1235254 w 1856807"/>
                <a:gd name="connsiteY192" fmla="*/ 1112250 h 1460435"/>
                <a:gd name="connsiteX193" fmla="*/ 1283084 w 1856807"/>
                <a:gd name="connsiteY193" fmla="*/ 1112250 h 1460435"/>
                <a:gd name="connsiteX194" fmla="*/ 1283084 w 1856807"/>
                <a:gd name="connsiteY194" fmla="*/ 1120312 h 1460435"/>
                <a:gd name="connsiteX195" fmla="*/ 1298195 w 1856807"/>
                <a:gd name="connsiteY195" fmla="*/ 1120312 h 1460435"/>
                <a:gd name="connsiteX196" fmla="*/ 1298195 w 1856807"/>
                <a:gd name="connsiteY196" fmla="*/ 1128136 h 1460435"/>
                <a:gd name="connsiteX197" fmla="*/ 1310807 w 1856807"/>
                <a:gd name="connsiteY197" fmla="*/ 1128136 h 1460435"/>
                <a:gd name="connsiteX198" fmla="*/ 1310807 w 1856807"/>
                <a:gd name="connsiteY198" fmla="*/ 1135961 h 1460435"/>
                <a:gd name="connsiteX199" fmla="*/ 1320920 w 1856807"/>
                <a:gd name="connsiteY199" fmla="*/ 1135961 h 1460435"/>
                <a:gd name="connsiteX200" fmla="*/ 1320920 w 1856807"/>
                <a:gd name="connsiteY200" fmla="*/ 1151609 h 1460435"/>
                <a:gd name="connsiteX201" fmla="*/ 1325917 w 1856807"/>
                <a:gd name="connsiteY201" fmla="*/ 1151609 h 1460435"/>
                <a:gd name="connsiteX202" fmla="*/ 1325917 w 1856807"/>
                <a:gd name="connsiteY202" fmla="*/ 1159434 h 1460435"/>
                <a:gd name="connsiteX203" fmla="*/ 1335911 w 1856807"/>
                <a:gd name="connsiteY203" fmla="*/ 1159434 h 1460435"/>
                <a:gd name="connsiteX204" fmla="*/ 1335911 w 1856807"/>
                <a:gd name="connsiteY204" fmla="*/ 1167495 h 1460435"/>
                <a:gd name="connsiteX205" fmla="*/ 1346025 w 1856807"/>
                <a:gd name="connsiteY205" fmla="*/ 1167495 h 1460435"/>
                <a:gd name="connsiteX206" fmla="*/ 1346025 w 1856807"/>
                <a:gd name="connsiteY206" fmla="*/ 1175320 h 1460435"/>
                <a:gd name="connsiteX207" fmla="*/ 1348523 w 1856807"/>
                <a:gd name="connsiteY207" fmla="*/ 1175320 h 1460435"/>
                <a:gd name="connsiteX208" fmla="*/ 1348523 w 1856807"/>
                <a:gd name="connsiteY208" fmla="*/ 1183144 h 1460435"/>
                <a:gd name="connsiteX209" fmla="*/ 1408965 w 1856807"/>
                <a:gd name="connsiteY209" fmla="*/ 1183144 h 1460435"/>
                <a:gd name="connsiteX210" fmla="*/ 1408965 w 1856807"/>
                <a:gd name="connsiteY210" fmla="*/ 1190968 h 1460435"/>
                <a:gd name="connsiteX211" fmla="*/ 1424076 w 1856807"/>
                <a:gd name="connsiteY211" fmla="*/ 1190968 h 1460435"/>
                <a:gd name="connsiteX212" fmla="*/ 1424076 w 1856807"/>
                <a:gd name="connsiteY212" fmla="*/ 1198674 h 1460435"/>
                <a:gd name="connsiteX213" fmla="*/ 1429073 w 1856807"/>
                <a:gd name="connsiteY213" fmla="*/ 1198674 h 1460435"/>
                <a:gd name="connsiteX214" fmla="*/ 1429073 w 1856807"/>
                <a:gd name="connsiteY214" fmla="*/ 1206380 h 1460435"/>
                <a:gd name="connsiteX215" fmla="*/ 1439067 w 1856807"/>
                <a:gd name="connsiteY215" fmla="*/ 1206380 h 1460435"/>
                <a:gd name="connsiteX216" fmla="*/ 1439067 w 1856807"/>
                <a:gd name="connsiteY216" fmla="*/ 1213967 h 1460435"/>
                <a:gd name="connsiteX217" fmla="*/ 1441566 w 1856807"/>
                <a:gd name="connsiteY217" fmla="*/ 1213967 h 1460435"/>
                <a:gd name="connsiteX218" fmla="*/ 1441566 w 1856807"/>
                <a:gd name="connsiteY218" fmla="*/ 1221555 h 1460435"/>
                <a:gd name="connsiteX219" fmla="*/ 1451679 w 1856807"/>
                <a:gd name="connsiteY219" fmla="*/ 1221555 h 1460435"/>
                <a:gd name="connsiteX220" fmla="*/ 1451679 w 1856807"/>
                <a:gd name="connsiteY220" fmla="*/ 1229142 h 1460435"/>
                <a:gd name="connsiteX221" fmla="*/ 1459294 w 1856807"/>
                <a:gd name="connsiteY221" fmla="*/ 1229142 h 1460435"/>
                <a:gd name="connsiteX222" fmla="*/ 1459294 w 1856807"/>
                <a:gd name="connsiteY222" fmla="*/ 1236729 h 1460435"/>
                <a:gd name="connsiteX223" fmla="*/ 1464291 w 1856807"/>
                <a:gd name="connsiteY223" fmla="*/ 1236729 h 1460435"/>
                <a:gd name="connsiteX224" fmla="*/ 1464291 w 1856807"/>
                <a:gd name="connsiteY224" fmla="*/ 1244435 h 1460435"/>
                <a:gd name="connsiteX225" fmla="*/ 1466790 w 1856807"/>
                <a:gd name="connsiteY225" fmla="*/ 1244435 h 1460435"/>
                <a:gd name="connsiteX226" fmla="*/ 1466790 w 1856807"/>
                <a:gd name="connsiteY226" fmla="*/ 1252141 h 1460435"/>
                <a:gd name="connsiteX227" fmla="*/ 1481900 w 1856807"/>
                <a:gd name="connsiteY227" fmla="*/ 1252141 h 1460435"/>
                <a:gd name="connsiteX228" fmla="*/ 1481900 w 1856807"/>
                <a:gd name="connsiteY228" fmla="*/ 1259728 h 1460435"/>
                <a:gd name="connsiteX229" fmla="*/ 1484399 w 1856807"/>
                <a:gd name="connsiteY229" fmla="*/ 1259728 h 1460435"/>
                <a:gd name="connsiteX230" fmla="*/ 1484399 w 1856807"/>
                <a:gd name="connsiteY230" fmla="*/ 1267316 h 1460435"/>
                <a:gd name="connsiteX231" fmla="*/ 1486897 w 1856807"/>
                <a:gd name="connsiteY231" fmla="*/ 1267316 h 1460435"/>
                <a:gd name="connsiteX232" fmla="*/ 1486897 w 1856807"/>
                <a:gd name="connsiteY232" fmla="*/ 1274903 h 1460435"/>
                <a:gd name="connsiteX233" fmla="*/ 1499509 w 1856807"/>
                <a:gd name="connsiteY233" fmla="*/ 1274903 h 1460435"/>
                <a:gd name="connsiteX234" fmla="*/ 1499509 w 1856807"/>
                <a:gd name="connsiteY234" fmla="*/ 1282490 h 1460435"/>
                <a:gd name="connsiteX235" fmla="*/ 1504506 w 1856807"/>
                <a:gd name="connsiteY235" fmla="*/ 1282490 h 1460435"/>
                <a:gd name="connsiteX236" fmla="*/ 1504506 w 1856807"/>
                <a:gd name="connsiteY236" fmla="*/ 1290077 h 1460435"/>
                <a:gd name="connsiteX237" fmla="*/ 1512121 w 1856807"/>
                <a:gd name="connsiteY237" fmla="*/ 1290077 h 1460435"/>
                <a:gd name="connsiteX238" fmla="*/ 1512121 w 1856807"/>
                <a:gd name="connsiteY238" fmla="*/ 1297546 h 1460435"/>
                <a:gd name="connsiteX239" fmla="*/ 1514620 w 1856807"/>
                <a:gd name="connsiteY239" fmla="*/ 1297546 h 1460435"/>
                <a:gd name="connsiteX240" fmla="*/ 1514620 w 1856807"/>
                <a:gd name="connsiteY240" fmla="*/ 1305134 h 1460435"/>
                <a:gd name="connsiteX241" fmla="*/ 1529730 w 1856807"/>
                <a:gd name="connsiteY241" fmla="*/ 1305134 h 1460435"/>
                <a:gd name="connsiteX242" fmla="*/ 1529730 w 1856807"/>
                <a:gd name="connsiteY242" fmla="*/ 1312721 h 1460435"/>
                <a:gd name="connsiteX243" fmla="*/ 1532229 w 1856807"/>
                <a:gd name="connsiteY243" fmla="*/ 1312721 h 1460435"/>
                <a:gd name="connsiteX244" fmla="*/ 1532229 w 1856807"/>
                <a:gd name="connsiteY244" fmla="*/ 1320308 h 1460435"/>
                <a:gd name="connsiteX245" fmla="*/ 1547339 w 1856807"/>
                <a:gd name="connsiteY245" fmla="*/ 1320308 h 1460435"/>
                <a:gd name="connsiteX246" fmla="*/ 1547339 w 1856807"/>
                <a:gd name="connsiteY246" fmla="*/ 1327658 h 1460435"/>
                <a:gd name="connsiteX247" fmla="*/ 1562450 w 1856807"/>
                <a:gd name="connsiteY247" fmla="*/ 1327658 h 1460435"/>
                <a:gd name="connsiteX248" fmla="*/ 1562450 w 1856807"/>
                <a:gd name="connsiteY248" fmla="*/ 1335127 h 1460435"/>
                <a:gd name="connsiteX249" fmla="*/ 1607781 w 1856807"/>
                <a:gd name="connsiteY249" fmla="*/ 1335127 h 1460435"/>
                <a:gd name="connsiteX250" fmla="*/ 1607781 w 1856807"/>
                <a:gd name="connsiteY250" fmla="*/ 1342240 h 1460435"/>
                <a:gd name="connsiteX251" fmla="*/ 1650614 w 1856807"/>
                <a:gd name="connsiteY251" fmla="*/ 1342240 h 1460435"/>
                <a:gd name="connsiteX252" fmla="*/ 1650614 w 1856807"/>
                <a:gd name="connsiteY252" fmla="*/ 1349472 h 1460435"/>
                <a:gd name="connsiteX253" fmla="*/ 1663226 w 1856807"/>
                <a:gd name="connsiteY253" fmla="*/ 1349472 h 1460435"/>
                <a:gd name="connsiteX254" fmla="*/ 1663226 w 1856807"/>
                <a:gd name="connsiteY254" fmla="*/ 1356822 h 1460435"/>
                <a:gd name="connsiteX255" fmla="*/ 1665725 w 1856807"/>
                <a:gd name="connsiteY255" fmla="*/ 1356822 h 1460435"/>
                <a:gd name="connsiteX256" fmla="*/ 1665725 w 1856807"/>
                <a:gd name="connsiteY256" fmla="*/ 1364172 h 1460435"/>
                <a:gd name="connsiteX257" fmla="*/ 1683334 w 1856807"/>
                <a:gd name="connsiteY257" fmla="*/ 1364172 h 1460435"/>
                <a:gd name="connsiteX258" fmla="*/ 1683334 w 1856807"/>
                <a:gd name="connsiteY258" fmla="*/ 1371522 h 1460435"/>
                <a:gd name="connsiteX259" fmla="*/ 1695946 w 1856807"/>
                <a:gd name="connsiteY259" fmla="*/ 1371522 h 1460435"/>
                <a:gd name="connsiteX260" fmla="*/ 1695946 w 1856807"/>
                <a:gd name="connsiteY260" fmla="*/ 1378873 h 1460435"/>
                <a:gd name="connsiteX261" fmla="*/ 1713555 w 1856807"/>
                <a:gd name="connsiteY261" fmla="*/ 1378873 h 1460435"/>
                <a:gd name="connsiteX262" fmla="*/ 1713555 w 1856807"/>
                <a:gd name="connsiteY262" fmla="*/ 1393573 h 1460435"/>
                <a:gd name="connsiteX263" fmla="*/ 1743776 w 1856807"/>
                <a:gd name="connsiteY263" fmla="*/ 1393573 h 1460435"/>
                <a:gd name="connsiteX264" fmla="*/ 1743776 w 1856807"/>
                <a:gd name="connsiteY264" fmla="*/ 1408273 h 1460435"/>
                <a:gd name="connsiteX265" fmla="*/ 1751272 w 1856807"/>
                <a:gd name="connsiteY265" fmla="*/ 1408273 h 1460435"/>
                <a:gd name="connsiteX266" fmla="*/ 1751272 w 1856807"/>
                <a:gd name="connsiteY266" fmla="*/ 1415505 h 1460435"/>
                <a:gd name="connsiteX267" fmla="*/ 1788989 w 1856807"/>
                <a:gd name="connsiteY267" fmla="*/ 1415505 h 1460435"/>
                <a:gd name="connsiteX268" fmla="*/ 1788989 w 1856807"/>
                <a:gd name="connsiteY268" fmla="*/ 1422974 h 1460435"/>
                <a:gd name="connsiteX269" fmla="*/ 1791487 w 1856807"/>
                <a:gd name="connsiteY269" fmla="*/ 1422974 h 1460435"/>
                <a:gd name="connsiteX270" fmla="*/ 1791487 w 1856807"/>
                <a:gd name="connsiteY270" fmla="*/ 1430324 h 1460435"/>
                <a:gd name="connsiteX271" fmla="*/ 1798983 w 1856807"/>
                <a:gd name="connsiteY271" fmla="*/ 1430324 h 1460435"/>
                <a:gd name="connsiteX272" fmla="*/ 1798983 w 1856807"/>
                <a:gd name="connsiteY272" fmla="*/ 1437793 h 1460435"/>
                <a:gd name="connsiteX273" fmla="*/ 1803980 w 1856807"/>
                <a:gd name="connsiteY273" fmla="*/ 1437793 h 1460435"/>
                <a:gd name="connsiteX274" fmla="*/ 1803980 w 1856807"/>
                <a:gd name="connsiteY274" fmla="*/ 1445261 h 1460435"/>
                <a:gd name="connsiteX275" fmla="*/ 1826586 w 1856807"/>
                <a:gd name="connsiteY275" fmla="*/ 1445261 h 1460435"/>
                <a:gd name="connsiteX276" fmla="*/ 1826586 w 1856807"/>
                <a:gd name="connsiteY276" fmla="*/ 1452849 h 1460435"/>
                <a:gd name="connsiteX277" fmla="*/ 1844195 w 1856807"/>
                <a:gd name="connsiteY277" fmla="*/ 1452849 h 1460435"/>
                <a:gd name="connsiteX278" fmla="*/ 1844195 w 1856807"/>
                <a:gd name="connsiteY278" fmla="*/ 1460436 h 1460435"/>
                <a:gd name="connsiteX279" fmla="*/ 1856807 w 1856807"/>
                <a:gd name="connsiteY279" fmla="*/ 1460436 h 1460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Lst>
              <a:rect l="l" t="t" r="r" b="b"/>
              <a:pathLst>
                <a:path w="1856807" h="1460435">
                  <a:moveTo>
                    <a:pt x="0" y="0"/>
                  </a:moveTo>
                  <a:lnTo>
                    <a:pt x="85547" y="0"/>
                  </a:lnTo>
                  <a:lnTo>
                    <a:pt x="85547" y="41849"/>
                  </a:lnTo>
                  <a:lnTo>
                    <a:pt x="130878" y="41849"/>
                  </a:lnTo>
                  <a:lnTo>
                    <a:pt x="130878" y="61410"/>
                  </a:lnTo>
                  <a:lnTo>
                    <a:pt x="135876" y="61410"/>
                  </a:lnTo>
                  <a:lnTo>
                    <a:pt x="135876" y="79904"/>
                  </a:lnTo>
                  <a:lnTo>
                    <a:pt x="153485" y="79904"/>
                  </a:lnTo>
                  <a:lnTo>
                    <a:pt x="153485" y="96264"/>
                  </a:lnTo>
                  <a:lnTo>
                    <a:pt x="160980" y="96264"/>
                  </a:lnTo>
                  <a:lnTo>
                    <a:pt x="160980" y="111794"/>
                  </a:lnTo>
                  <a:lnTo>
                    <a:pt x="163479" y="111794"/>
                  </a:lnTo>
                  <a:lnTo>
                    <a:pt x="163479" y="127206"/>
                  </a:lnTo>
                  <a:lnTo>
                    <a:pt x="188703" y="127206"/>
                  </a:lnTo>
                  <a:lnTo>
                    <a:pt x="188703" y="140958"/>
                  </a:lnTo>
                  <a:lnTo>
                    <a:pt x="193700" y="140958"/>
                  </a:lnTo>
                  <a:lnTo>
                    <a:pt x="193700" y="154473"/>
                  </a:lnTo>
                  <a:lnTo>
                    <a:pt x="196199" y="154473"/>
                  </a:lnTo>
                  <a:lnTo>
                    <a:pt x="196199" y="167987"/>
                  </a:lnTo>
                  <a:lnTo>
                    <a:pt x="211309" y="167987"/>
                  </a:lnTo>
                  <a:lnTo>
                    <a:pt x="211309" y="180910"/>
                  </a:lnTo>
                  <a:lnTo>
                    <a:pt x="236533" y="180910"/>
                  </a:lnTo>
                  <a:lnTo>
                    <a:pt x="236533" y="205094"/>
                  </a:lnTo>
                  <a:lnTo>
                    <a:pt x="241530" y="205094"/>
                  </a:lnTo>
                  <a:lnTo>
                    <a:pt x="241530" y="217186"/>
                  </a:lnTo>
                  <a:lnTo>
                    <a:pt x="264136" y="217186"/>
                  </a:lnTo>
                  <a:lnTo>
                    <a:pt x="264136" y="228804"/>
                  </a:lnTo>
                  <a:lnTo>
                    <a:pt x="274250" y="228804"/>
                  </a:lnTo>
                  <a:lnTo>
                    <a:pt x="274250" y="240304"/>
                  </a:lnTo>
                  <a:lnTo>
                    <a:pt x="294357" y="240304"/>
                  </a:lnTo>
                  <a:lnTo>
                    <a:pt x="294357" y="251803"/>
                  </a:lnTo>
                  <a:lnTo>
                    <a:pt x="304352" y="251803"/>
                  </a:lnTo>
                  <a:lnTo>
                    <a:pt x="304352" y="263303"/>
                  </a:lnTo>
                  <a:lnTo>
                    <a:pt x="311966" y="263303"/>
                  </a:lnTo>
                  <a:lnTo>
                    <a:pt x="311966" y="274802"/>
                  </a:lnTo>
                  <a:lnTo>
                    <a:pt x="314465" y="274802"/>
                  </a:lnTo>
                  <a:lnTo>
                    <a:pt x="314465" y="286183"/>
                  </a:lnTo>
                  <a:lnTo>
                    <a:pt x="334573" y="286183"/>
                  </a:lnTo>
                  <a:lnTo>
                    <a:pt x="334573" y="297209"/>
                  </a:lnTo>
                  <a:lnTo>
                    <a:pt x="342188" y="297209"/>
                  </a:lnTo>
                  <a:lnTo>
                    <a:pt x="342188" y="308234"/>
                  </a:lnTo>
                  <a:lnTo>
                    <a:pt x="352301" y="308234"/>
                  </a:lnTo>
                  <a:lnTo>
                    <a:pt x="352301" y="319259"/>
                  </a:lnTo>
                  <a:lnTo>
                    <a:pt x="377525" y="319259"/>
                  </a:lnTo>
                  <a:lnTo>
                    <a:pt x="377525" y="340480"/>
                  </a:lnTo>
                  <a:lnTo>
                    <a:pt x="380023" y="340480"/>
                  </a:lnTo>
                  <a:lnTo>
                    <a:pt x="380023" y="351031"/>
                  </a:lnTo>
                  <a:lnTo>
                    <a:pt x="385020" y="351031"/>
                  </a:lnTo>
                  <a:lnTo>
                    <a:pt x="385020" y="361582"/>
                  </a:lnTo>
                  <a:lnTo>
                    <a:pt x="405128" y="361582"/>
                  </a:lnTo>
                  <a:lnTo>
                    <a:pt x="405128" y="372133"/>
                  </a:lnTo>
                  <a:lnTo>
                    <a:pt x="415122" y="372133"/>
                  </a:lnTo>
                  <a:lnTo>
                    <a:pt x="415122" y="393235"/>
                  </a:lnTo>
                  <a:lnTo>
                    <a:pt x="432731" y="393235"/>
                  </a:lnTo>
                  <a:lnTo>
                    <a:pt x="432731" y="403786"/>
                  </a:lnTo>
                  <a:lnTo>
                    <a:pt x="447842" y="403786"/>
                  </a:lnTo>
                  <a:lnTo>
                    <a:pt x="447842" y="414337"/>
                  </a:lnTo>
                  <a:lnTo>
                    <a:pt x="450341" y="414337"/>
                  </a:lnTo>
                  <a:lnTo>
                    <a:pt x="450341" y="424889"/>
                  </a:lnTo>
                  <a:lnTo>
                    <a:pt x="452839" y="424889"/>
                  </a:lnTo>
                  <a:lnTo>
                    <a:pt x="452839" y="435440"/>
                  </a:lnTo>
                  <a:lnTo>
                    <a:pt x="465451" y="435440"/>
                  </a:lnTo>
                  <a:lnTo>
                    <a:pt x="465451" y="445754"/>
                  </a:lnTo>
                  <a:lnTo>
                    <a:pt x="495672" y="445754"/>
                  </a:lnTo>
                  <a:lnTo>
                    <a:pt x="495672" y="466500"/>
                  </a:lnTo>
                  <a:lnTo>
                    <a:pt x="500669" y="466500"/>
                  </a:lnTo>
                  <a:lnTo>
                    <a:pt x="500669" y="476814"/>
                  </a:lnTo>
                  <a:lnTo>
                    <a:pt x="510783" y="476814"/>
                  </a:lnTo>
                  <a:lnTo>
                    <a:pt x="510783" y="487247"/>
                  </a:lnTo>
                  <a:lnTo>
                    <a:pt x="513281" y="487247"/>
                  </a:lnTo>
                  <a:lnTo>
                    <a:pt x="513281" y="497561"/>
                  </a:lnTo>
                  <a:lnTo>
                    <a:pt x="528392" y="497561"/>
                  </a:lnTo>
                  <a:lnTo>
                    <a:pt x="528392" y="507756"/>
                  </a:lnTo>
                  <a:lnTo>
                    <a:pt x="536006" y="507756"/>
                  </a:lnTo>
                  <a:lnTo>
                    <a:pt x="536006" y="517833"/>
                  </a:lnTo>
                  <a:lnTo>
                    <a:pt x="548618" y="517833"/>
                  </a:lnTo>
                  <a:lnTo>
                    <a:pt x="548618" y="527910"/>
                  </a:lnTo>
                  <a:lnTo>
                    <a:pt x="551117" y="527910"/>
                  </a:lnTo>
                  <a:lnTo>
                    <a:pt x="551117" y="537987"/>
                  </a:lnTo>
                  <a:lnTo>
                    <a:pt x="558613" y="537987"/>
                  </a:lnTo>
                  <a:lnTo>
                    <a:pt x="558613" y="548182"/>
                  </a:lnTo>
                  <a:lnTo>
                    <a:pt x="561111" y="548182"/>
                  </a:lnTo>
                  <a:lnTo>
                    <a:pt x="561111" y="558259"/>
                  </a:lnTo>
                  <a:lnTo>
                    <a:pt x="563610" y="558259"/>
                  </a:lnTo>
                  <a:lnTo>
                    <a:pt x="563610" y="568336"/>
                  </a:lnTo>
                  <a:lnTo>
                    <a:pt x="573723" y="568336"/>
                  </a:lnTo>
                  <a:lnTo>
                    <a:pt x="573723" y="578413"/>
                  </a:lnTo>
                  <a:lnTo>
                    <a:pt x="598828" y="578413"/>
                  </a:lnTo>
                  <a:lnTo>
                    <a:pt x="598828" y="588253"/>
                  </a:lnTo>
                  <a:lnTo>
                    <a:pt x="619055" y="588253"/>
                  </a:lnTo>
                  <a:lnTo>
                    <a:pt x="619055" y="607814"/>
                  </a:lnTo>
                  <a:lnTo>
                    <a:pt x="621553" y="607814"/>
                  </a:lnTo>
                  <a:lnTo>
                    <a:pt x="621553" y="617653"/>
                  </a:lnTo>
                  <a:lnTo>
                    <a:pt x="629049" y="617653"/>
                  </a:lnTo>
                  <a:lnTo>
                    <a:pt x="629049" y="627375"/>
                  </a:lnTo>
                  <a:lnTo>
                    <a:pt x="646658" y="627375"/>
                  </a:lnTo>
                  <a:lnTo>
                    <a:pt x="646658" y="637096"/>
                  </a:lnTo>
                  <a:lnTo>
                    <a:pt x="654154" y="637096"/>
                  </a:lnTo>
                  <a:lnTo>
                    <a:pt x="654154" y="646580"/>
                  </a:lnTo>
                  <a:lnTo>
                    <a:pt x="674262" y="646580"/>
                  </a:lnTo>
                  <a:lnTo>
                    <a:pt x="674262" y="656538"/>
                  </a:lnTo>
                  <a:lnTo>
                    <a:pt x="684375" y="656538"/>
                  </a:lnTo>
                  <a:lnTo>
                    <a:pt x="684375" y="666378"/>
                  </a:lnTo>
                  <a:lnTo>
                    <a:pt x="686873" y="666378"/>
                  </a:lnTo>
                  <a:lnTo>
                    <a:pt x="686873" y="676218"/>
                  </a:lnTo>
                  <a:lnTo>
                    <a:pt x="689372" y="676218"/>
                  </a:lnTo>
                  <a:lnTo>
                    <a:pt x="689372" y="685820"/>
                  </a:lnTo>
                  <a:lnTo>
                    <a:pt x="699486" y="685820"/>
                  </a:lnTo>
                  <a:lnTo>
                    <a:pt x="699486" y="695542"/>
                  </a:lnTo>
                  <a:lnTo>
                    <a:pt x="706981" y="695542"/>
                  </a:lnTo>
                  <a:lnTo>
                    <a:pt x="706981" y="714747"/>
                  </a:lnTo>
                  <a:lnTo>
                    <a:pt x="717095" y="714747"/>
                  </a:lnTo>
                  <a:lnTo>
                    <a:pt x="717095" y="724350"/>
                  </a:lnTo>
                  <a:lnTo>
                    <a:pt x="729706" y="724350"/>
                  </a:lnTo>
                  <a:lnTo>
                    <a:pt x="729706" y="733952"/>
                  </a:lnTo>
                  <a:lnTo>
                    <a:pt x="739701" y="733952"/>
                  </a:lnTo>
                  <a:lnTo>
                    <a:pt x="739701" y="743555"/>
                  </a:lnTo>
                  <a:lnTo>
                    <a:pt x="762426" y="743555"/>
                  </a:lnTo>
                  <a:lnTo>
                    <a:pt x="762426" y="753158"/>
                  </a:lnTo>
                  <a:lnTo>
                    <a:pt x="764925" y="753158"/>
                  </a:lnTo>
                  <a:lnTo>
                    <a:pt x="764925" y="762879"/>
                  </a:lnTo>
                  <a:lnTo>
                    <a:pt x="782534" y="762879"/>
                  </a:lnTo>
                  <a:lnTo>
                    <a:pt x="782534" y="772600"/>
                  </a:lnTo>
                  <a:lnTo>
                    <a:pt x="787531" y="772600"/>
                  </a:lnTo>
                  <a:lnTo>
                    <a:pt x="787531" y="782321"/>
                  </a:lnTo>
                  <a:lnTo>
                    <a:pt x="795027" y="782321"/>
                  </a:lnTo>
                  <a:lnTo>
                    <a:pt x="795027" y="791924"/>
                  </a:lnTo>
                  <a:lnTo>
                    <a:pt x="810137" y="791924"/>
                  </a:lnTo>
                  <a:lnTo>
                    <a:pt x="810137" y="801527"/>
                  </a:lnTo>
                  <a:lnTo>
                    <a:pt x="815134" y="801527"/>
                  </a:lnTo>
                  <a:lnTo>
                    <a:pt x="815134" y="811129"/>
                  </a:lnTo>
                  <a:lnTo>
                    <a:pt x="837741" y="811129"/>
                  </a:lnTo>
                  <a:lnTo>
                    <a:pt x="837741" y="820614"/>
                  </a:lnTo>
                  <a:lnTo>
                    <a:pt x="850352" y="820614"/>
                  </a:lnTo>
                  <a:lnTo>
                    <a:pt x="850352" y="829979"/>
                  </a:lnTo>
                  <a:lnTo>
                    <a:pt x="852851" y="829979"/>
                  </a:lnTo>
                  <a:lnTo>
                    <a:pt x="852851" y="839226"/>
                  </a:lnTo>
                  <a:lnTo>
                    <a:pt x="855350" y="839226"/>
                  </a:lnTo>
                  <a:lnTo>
                    <a:pt x="855350" y="848355"/>
                  </a:lnTo>
                  <a:lnTo>
                    <a:pt x="860347" y="848355"/>
                  </a:lnTo>
                  <a:lnTo>
                    <a:pt x="860347" y="866611"/>
                  </a:lnTo>
                  <a:lnTo>
                    <a:pt x="865344" y="866611"/>
                  </a:lnTo>
                  <a:lnTo>
                    <a:pt x="865344" y="875621"/>
                  </a:lnTo>
                  <a:lnTo>
                    <a:pt x="872959" y="875621"/>
                  </a:lnTo>
                  <a:lnTo>
                    <a:pt x="872959" y="884513"/>
                  </a:lnTo>
                  <a:lnTo>
                    <a:pt x="875457" y="884513"/>
                  </a:lnTo>
                  <a:lnTo>
                    <a:pt x="875457" y="893404"/>
                  </a:lnTo>
                  <a:lnTo>
                    <a:pt x="883072" y="893404"/>
                  </a:lnTo>
                  <a:lnTo>
                    <a:pt x="883072" y="910831"/>
                  </a:lnTo>
                  <a:lnTo>
                    <a:pt x="895684" y="910831"/>
                  </a:lnTo>
                  <a:lnTo>
                    <a:pt x="895684" y="919367"/>
                  </a:lnTo>
                  <a:lnTo>
                    <a:pt x="900681" y="919367"/>
                  </a:lnTo>
                  <a:lnTo>
                    <a:pt x="900681" y="927784"/>
                  </a:lnTo>
                  <a:lnTo>
                    <a:pt x="908177" y="927784"/>
                  </a:lnTo>
                  <a:lnTo>
                    <a:pt x="908177" y="936201"/>
                  </a:lnTo>
                  <a:lnTo>
                    <a:pt x="986228" y="936201"/>
                  </a:lnTo>
                  <a:lnTo>
                    <a:pt x="986228" y="944618"/>
                  </a:lnTo>
                  <a:lnTo>
                    <a:pt x="1006336" y="944618"/>
                  </a:lnTo>
                  <a:lnTo>
                    <a:pt x="1006336" y="953154"/>
                  </a:lnTo>
                  <a:lnTo>
                    <a:pt x="1026443" y="953154"/>
                  </a:lnTo>
                  <a:lnTo>
                    <a:pt x="1026443" y="961690"/>
                  </a:lnTo>
                  <a:lnTo>
                    <a:pt x="1033939" y="961690"/>
                  </a:lnTo>
                  <a:lnTo>
                    <a:pt x="1033939" y="978761"/>
                  </a:lnTo>
                  <a:lnTo>
                    <a:pt x="1041554" y="978761"/>
                  </a:lnTo>
                  <a:lnTo>
                    <a:pt x="1041554" y="987415"/>
                  </a:lnTo>
                  <a:lnTo>
                    <a:pt x="1061662" y="987415"/>
                  </a:lnTo>
                  <a:lnTo>
                    <a:pt x="1061662" y="995951"/>
                  </a:lnTo>
                  <a:lnTo>
                    <a:pt x="1066659" y="995951"/>
                  </a:lnTo>
                  <a:lnTo>
                    <a:pt x="1066659" y="1004487"/>
                  </a:lnTo>
                  <a:lnTo>
                    <a:pt x="1084268" y="1004487"/>
                  </a:lnTo>
                  <a:lnTo>
                    <a:pt x="1084268" y="1012785"/>
                  </a:lnTo>
                  <a:lnTo>
                    <a:pt x="1119486" y="1012785"/>
                  </a:lnTo>
                  <a:lnTo>
                    <a:pt x="1119486" y="1020966"/>
                  </a:lnTo>
                  <a:lnTo>
                    <a:pt x="1142092" y="1020966"/>
                  </a:lnTo>
                  <a:lnTo>
                    <a:pt x="1142092" y="1029146"/>
                  </a:lnTo>
                  <a:lnTo>
                    <a:pt x="1162200" y="1029146"/>
                  </a:lnTo>
                  <a:lnTo>
                    <a:pt x="1162200" y="1045624"/>
                  </a:lnTo>
                  <a:lnTo>
                    <a:pt x="1177311" y="1045624"/>
                  </a:lnTo>
                  <a:lnTo>
                    <a:pt x="1177311" y="1054041"/>
                  </a:lnTo>
                  <a:lnTo>
                    <a:pt x="1184925" y="1054041"/>
                  </a:lnTo>
                  <a:lnTo>
                    <a:pt x="1184925" y="1062340"/>
                  </a:lnTo>
                  <a:lnTo>
                    <a:pt x="1187424" y="1062340"/>
                  </a:lnTo>
                  <a:lnTo>
                    <a:pt x="1187424" y="1070639"/>
                  </a:lnTo>
                  <a:lnTo>
                    <a:pt x="1192421" y="1070639"/>
                  </a:lnTo>
                  <a:lnTo>
                    <a:pt x="1192421" y="1079056"/>
                  </a:lnTo>
                  <a:lnTo>
                    <a:pt x="1202534" y="1079056"/>
                  </a:lnTo>
                  <a:lnTo>
                    <a:pt x="1202534" y="1087473"/>
                  </a:lnTo>
                  <a:lnTo>
                    <a:pt x="1210030" y="1087473"/>
                  </a:lnTo>
                  <a:lnTo>
                    <a:pt x="1210030" y="1095772"/>
                  </a:lnTo>
                  <a:lnTo>
                    <a:pt x="1212529" y="1095772"/>
                  </a:lnTo>
                  <a:lnTo>
                    <a:pt x="1212529" y="1104070"/>
                  </a:lnTo>
                  <a:lnTo>
                    <a:pt x="1235254" y="1104070"/>
                  </a:lnTo>
                  <a:lnTo>
                    <a:pt x="1235254" y="1112250"/>
                  </a:lnTo>
                  <a:lnTo>
                    <a:pt x="1283084" y="1112250"/>
                  </a:lnTo>
                  <a:lnTo>
                    <a:pt x="1283084" y="1120312"/>
                  </a:lnTo>
                  <a:lnTo>
                    <a:pt x="1298195" y="1120312"/>
                  </a:lnTo>
                  <a:lnTo>
                    <a:pt x="1298195" y="1128136"/>
                  </a:lnTo>
                  <a:lnTo>
                    <a:pt x="1310807" y="1128136"/>
                  </a:lnTo>
                  <a:lnTo>
                    <a:pt x="1310807" y="1135961"/>
                  </a:lnTo>
                  <a:lnTo>
                    <a:pt x="1320920" y="1135961"/>
                  </a:lnTo>
                  <a:lnTo>
                    <a:pt x="1320920" y="1151609"/>
                  </a:lnTo>
                  <a:lnTo>
                    <a:pt x="1325917" y="1151609"/>
                  </a:lnTo>
                  <a:lnTo>
                    <a:pt x="1325917" y="1159434"/>
                  </a:lnTo>
                  <a:lnTo>
                    <a:pt x="1335911" y="1159434"/>
                  </a:lnTo>
                  <a:lnTo>
                    <a:pt x="1335911" y="1167495"/>
                  </a:lnTo>
                  <a:lnTo>
                    <a:pt x="1346025" y="1167495"/>
                  </a:lnTo>
                  <a:lnTo>
                    <a:pt x="1346025" y="1175320"/>
                  </a:lnTo>
                  <a:lnTo>
                    <a:pt x="1348523" y="1175320"/>
                  </a:lnTo>
                  <a:lnTo>
                    <a:pt x="1348523" y="1183144"/>
                  </a:lnTo>
                  <a:lnTo>
                    <a:pt x="1408965" y="1183144"/>
                  </a:lnTo>
                  <a:lnTo>
                    <a:pt x="1408965" y="1190968"/>
                  </a:lnTo>
                  <a:lnTo>
                    <a:pt x="1424076" y="1190968"/>
                  </a:lnTo>
                  <a:lnTo>
                    <a:pt x="1424076" y="1198674"/>
                  </a:lnTo>
                  <a:lnTo>
                    <a:pt x="1429073" y="1198674"/>
                  </a:lnTo>
                  <a:lnTo>
                    <a:pt x="1429073" y="1206380"/>
                  </a:lnTo>
                  <a:lnTo>
                    <a:pt x="1439067" y="1206380"/>
                  </a:lnTo>
                  <a:lnTo>
                    <a:pt x="1439067" y="1213967"/>
                  </a:lnTo>
                  <a:lnTo>
                    <a:pt x="1441566" y="1213967"/>
                  </a:lnTo>
                  <a:lnTo>
                    <a:pt x="1441566" y="1221555"/>
                  </a:lnTo>
                  <a:lnTo>
                    <a:pt x="1451679" y="1221555"/>
                  </a:lnTo>
                  <a:lnTo>
                    <a:pt x="1451679" y="1229142"/>
                  </a:lnTo>
                  <a:lnTo>
                    <a:pt x="1459294" y="1229142"/>
                  </a:lnTo>
                  <a:lnTo>
                    <a:pt x="1459294" y="1236729"/>
                  </a:lnTo>
                  <a:lnTo>
                    <a:pt x="1464291" y="1236729"/>
                  </a:lnTo>
                  <a:lnTo>
                    <a:pt x="1464291" y="1244435"/>
                  </a:lnTo>
                  <a:lnTo>
                    <a:pt x="1466790" y="1244435"/>
                  </a:lnTo>
                  <a:lnTo>
                    <a:pt x="1466790" y="1252141"/>
                  </a:lnTo>
                  <a:lnTo>
                    <a:pt x="1481900" y="1252141"/>
                  </a:lnTo>
                  <a:lnTo>
                    <a:pt x="1481900" y="1259728"/>
                  </a:lnTo>
                  <a:lnTo>
                    <a:pt x="1484399" y="1259728"/>
                  </a:lnTo>
                  <a:lnTo>
                    <a:pt x="1484399" y="1267316"/>
                  </a:lnTo>
                  <a:lnTo>
                    <a:pt x="1486897" y="1267316"/>
                  </a:lnTo>
                  <a:lnTo>
                    <a:pt x="1486897" y="1274903"/>
                  </a:lnTo>
                  <a:lnTo>
                    <a:pt x="1499509" y="1274903"/>
                  </a:lnTo>
                  <a:lnTo>
                    <a:pt x="1499509" y="1282490"/>
                  </a:lnTo>
                  <a:lnTo>
                    <a:pt x="1504506" y="1282490"/>
                  </a:lnTo>
                  <a:lnTo>
                    <a:pt x="1504506" y="1290077"/>
                  </a:lnTo>
                  <a:lnTo>
                    <a:pt x="1512121" y="1290077"/>
                  </a:lnTo>
                  <a:lnTo>
                    <a:pt x="1512121" y="1297546"/>
                  </a:lnTo>
                  <a:lnTo>
                    <a:pt x="1514620" y="1297546"/>
                  </a:lnTo>
                  <a:lnTo>
                    <a:pt x="1514620" y="1305134"/>
                  </a:lnTo>
                  <a:lnTo>
                    <a:pt x="1529730" y="1305134"/>
                  </a:lnTo>
                  <a:lnTo>
                    <a:pt x="1529730" y="1312721"/>
                  </a:lnTo>
                  <a:lnTo>
                    <a:pt x="1532229" y="1312721"/>
                  </a:lnTo>
                  <a:lnTo>
                    <a:pt x="1532229" y="1320308"/>
                  </a:lnTo>
                  <a:lnTo>
                    <a:pt x="1547339" y="1320308"/>
                  </a:lnTo>
                  <a:lnTo>
                    <a:pt x="1547339" y="1327658"/>
                  </a:lnTo>
                  <a:lnTo>
                    <a:pt x="1562450" y="1327658"/>
                  </a:lnTo>
                  <a:lnTo>
                    <a:pt x="1562450" y="1335127"/>
                  </a:lnTo>
                  <a:lnTo>
                    <a:pt x="1607781" y="1335127"/>
                  </a:lnTo>
                  <a:lnTo>
                    <a:pt x="1607781" y="1342240"/>
                  </a:lnTo>
                  <a:lnTo>
                    <a:pt x="1650614" y="1342240"/>
                  </a:lnTo>
                  <a:lnTo>
                    <a:pt x="1650614" y="1349472"/>
                  </a:lnTo>
                  <a:lnTo>
                    <a:pt x="1663226" y="1349472"/>
                  </a:lnTo>
                  <a:lnTo>
                    <a:pt x="1663226" y="1356822"/>
                  </a:lnTo>
                  <a:lnTo>
                    <a:pt x="1665725" y="1356822"/>
                  </a:lnTo>
                  <a:lnTo>
                    <a:pt x="1665725" y="1364172"/>
                  </a:lnTo>
                  <a:lnTo>
                    <a:pt x="1683334" y="1364172"/>
                  </a:lnTo>
                  <a:lnTo>
                    <a:pt x="1683334" y="1371522"/>
                  </a:lnTo>
                  <a:lnTo>
                    <a:pt x="1695946" y="1371522"/>
                  </a:lnTo>
                  <a:lnTo>
                    <a:pt x="1695946" y="1378873"/>
                  </a:lnTo>
                  <a:lnTo>
                    <a:pt x="1713555" y="1378873"/>
                  </a:lnTo>
                  <a:lnTo>
                    <a:pt x="1713555" y="1393573"/>
                  </a:lnTo>
                  <a:lnTo>
                    <a:pt x="1743776" y="1393573"/>
                  </a:lnTo>
                  <a:lnTo>
                    <a:pt x="1743776" y="1408273"/>
                  </a:lnTo>
                  <a:lnTo>
                    <a:pt x="1751272" y="1408273"/>
                  </a:lnTo>
                  <a:lnTo>
                    <a:pt x="1751272" y="1415505"/>
                  </a:lnTo>
                  <a:lnTo>
                    <a:pt x="1788989" y="1415505"/>
                  </a:lnTo>
                  <a:lnTo>
                    <a:pt x="1788989" y="1422974"/>
                  </a:lnTo>
                  <a:lnTo>
                    <a:pt x="1791487" y="1422974"/>
                  </a:lnTo>
                  <a:lnTo>
                    <a:pt x="1791487" y="1430324"/>
                  </a:lnTo>
                  <a:lnTo>
                    <a:pt x="1798983" y="1430324"/>
                  </a:lnTo>
                  <a:lnTo>
                    <a:pt x="1798983" y="1437793"/>
                  </a:lnTo>
                  <a:lnTo>
                    <a:pt x="1803980" y="1437793"/>
                  </a:lnTo>
                  <a:lnTo>
                    <a:pt x="1803980" y="1445261"/>
                  </a:lnTo>
                  <a:lnTo>
                    <a:pt x="1826586" y="1445261"/>
                  </a:lnTo>
                  <a:lnTo>
                    <a:pt x="1826586" y="1452849"/>
                  </a:lnTo>
                  <a:lnTo>
                    <a:pt x="1844195" y="1452849"/>
                  </a:lnTo>
                  <a:lnTo>
                    <a:pt x="1844195" y="1460436"/>
                  </a:lnTo>
                  <a:lnTo>
                    <a:pt x="1856807" y="1460436"/>
                  </a:lnTo>
                </a:path>
              </a:pathLst>
            </a:custGeom>
            <a:noFill/>
            <a:ln w="19026" cap="flat">
              <a:solidFill>
                <a:srgbClr val="5E8298"/>
              </a:solidFill>
              <a:prstDash val="solid"/>
              <a:miter/>
            </a:ln>
          </p:spPr>
          <p:txBody>
            <a:bodyPr rtlCol="0" anchor="ctr"/>
            <a:lstStyle/>
            <a:p>
              <a:endParaRPr lang="en-GB" noProof="0" dirty="0"/>
            </a:p>
          </p:txBody>
        </p:sp>
      </p:grpSp>
      <p:grpSp>
        <p:nvGrpSpPr>
          <p:cNvPr id="303" name="Graphic 9">
            <a:extLst>
              <a:ext uri="{FF2B5EF4-FFF2-40B4-BE49-F238E27FC236}">
                <a16:creationId xmlns:a16="http://schemas.microsoft.com/office/drawing/2014/main" id="{9C8ADFB7-1124-2AE0-09AD-A5C79A047B5E}"/>
              </a:ext>
            </a:extLst>
          </p:cNvPr>
          <p:cNvGrpSpPr/>
          <p:nvPr/>
        </p:nvGrpSpPr>
        <p:grpSpPr>
          <a:xfrm>
            <a:off x="7815103" y="2366206"/>
            <a:ext cx="3845563" cy="2274529"/>
            <a:chOff x="7815103" y="2366206"/>
            <a:chExt cx="3845563" cy="2274529"/>
          </a:xfrm>
        </p:grpSpPr>
        <p:sp>
          <p:nvSpPr>
            <p:cNvPr id="304" name="Freeform 303">
              <a:extLst>
                <a:ext uri="{FF2B5EF4-FFF2-40B4-BE49-F238E27FC236}">
                  <a16:creationId xmlns:a16="http://schemas.microsoft.com/office/drawing/2014/main" id="{731B3072-5BB0-EF36-7EA3-BE251B825438}"/>
                </a:ext>
              </a:extLst>
            </p:cNvPr>
            <p:cNvSpPr/>
            <p:nvPr/>
          </p:nvSpPr>
          <p:spPr>
            <a:xfrm>
              <a:off x="7817126" y="2366206"/>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05" name="Freeform 304">
              <a:extLst>
                <a:ext uri="{FF2B5EF4-FFF2-40B4-BE49-F238E27FC236}">
                  <a16:creationId xmlns:a16="http://schemas.microsoft.com/office/drawing/2014/main" id="{FA7084A7-CCA1-D5B1-D090-3AC54660830D}"/>
                </a:ext>
              </a:extLst>
            </p:cNvPr>
            <p:cNvSpPr/>
            <p:nvPr/>
          </p:nvSpPr>
          <p:spPr>
            <a:xfrm>
              <a:off x="7827239"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06" name="Freeform 305">
              <a:extLst>
                <a:ext uri="{FF2B5EF4-FFF2-40B4-BE49-F238E27FC236}">
                  <a16:creationId xmlns:a16="http://schemas.microsoft.com/office/drawing/2014/main" id="{1478FD72-AF3C-A6DD-BB23-737041DB66E6}"/>
                </a:ext>
              </a:extLst>
            </p:cNvPr>
            <p:cNvSpPr/>
            <p:nvPr/>
          </p:nvSpPr>
          <p:spPr>
            <a:xfrm>
              <a:off x="7829737" y="2366206"/>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07" name="Freeform 306">
              <a:extLst>
                <a:ext uri="{FF2B5EF4-FFF2-40B4-BE49-F238E27FC236}">
                  <a16:creationId xmlns:a16="http://schemas.microsoft.com/office/drawing/2014/main" id="{56BE06B2-7D0B-1A2A-3838-89806AB31784}"/>
                </a:ext>
              </a:extLst>
            </p:cNvPr>
            <p:cNvSpPr/>
            <p:nvPr/>
          </p:nvSpPr>
          <p:spPr>
            <a:xfrm>
              <a:off x="7834854"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08" name="Freeform 307">
              <a:extLst>
                <a:ext uri="{FF2B5EF4-FFF2-40B4-BE49-F238E27FC236}">
                  <a16:creationId xmlns:a16="http://schemas.microsoft.com/office/drawing/2014/main" id="{F7CDE8DF-0042-E1C6-FB52-35BFA6A6516E}"/>
                </a:ext>
              </a:extLst>
            </p:cNvPr>
            <p:cNvSpPr/>
            <p:nvPr/>
          </p:nvSpPr>
          <p:spPr>
            <a:xfrm>
              <a:off x="7844848"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09" name="Freeform 308">
              <a:extLst>
                <a:ext uri="{FF2B5EF4-FFF2-40B4-BE49-F238E27FC236}">
                  <a16:creationId xmlns:a16="http://schemas.microsoft.com/office/drawing/2014/main" id="{62616202-DC31-3A94-E47D-0712FEA48197}"/>
                </a:ext>
              </a:extLst>
            </p:cNvPr>
            <p:cNvSpPr/>
            <p:nvPr/>
          </p:nvSpPr>
          <p:spPr>
            <a:xfrm>
              <a:off x="7844848"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0" name="Freeform 309">
              <a:extLst>
                <a:ext uri="{FF2B5EF4-FFF2-40B4-BE49-F238E27FC236}">
                  <a16:creationId xmlns:a16="http://schemas.microsoft.com/office/drawing/2014/main" id="{1CC0760A-F2A2-4024-EF77-0F6F2F1C3485}"/>
                </a:ext>
              </a:extLst>
            </p:cNvPr>
            <p:cNvSpPr/>
            <p:nvPr/>
          </p:nvSpPr>
          <p:spPr>
            <a:xfrm>
              <a:off x="7847347" y="2366206"/>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1" name="Freeform 310">
              <a:extLst>
                <a:ext uri="{FF2B5EF4-FFF2-40B4-BE49-F238E27FC236}">
                  <a16:creationId xmlns:a16="http://schemas.microsoft.com/office/drawing/2014/main" id="{10A9163E-340B-8179-5B98-9B71F332C994}"/>
                </a:ext>
              </a:extLst>
            </p:cNvPr>
            <p:cNvSpPr/>
            <p:nvPr/>
          </p:nvSpPr>
          <p:spPr>
            <a:xfrm>
              <a:off x="7849845" y="2366206"/>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2" name="Freeform 311">
              <a:extLst>
                <a:ext uri="{FF2B5EF4-FFF2-40B4-BE49-F238E27FC236}">
                  <a16:creationId xmlns:a16="http://schemas.microsoft.com/office/drawing/2014/main" id="{C6D7204B-60CB-2F1F-188E-DFA25A420F20}"/>
                </a:ext>
              </a:extLst>
            </p:cNvPr>
            <p:cNvSpPr/>
            <p:nvPr/>
          </p:nvSpPr>
          <p:spPr>
            <a:xfrm>
              <a:off x="7852463" y="236620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3" name="Freeform 312">
              <a:extLst>
                <a:ext uri="{FF2B5EF4-FFF2-40B4-BE49-F238E27FC236}">
                  <a16:creationId xmlns:a16="http://schemas.microsoft.com/office/drawing/2014/main" id="{8E65A92E-484D-17A1-60D3-249A92F24405}"/>
                </a:ext>
              </a:extLst>
            </p:cNvPr>
            <p:cNvSpPr/>
            <p:nvPr/>
          </p:nvSpPr>
          <p:spPr>
            <a:xfrm>
              <a:off x="7857460" y="236620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4" name="Freeform 313">
              <a:extLst>
                <a:ext uri="{FF2B5EF4-FFF2-40B4-BE49-F238E27FC236}">
                  <a16:creationId xmlns:a16="http://schemas.microsoft.com/office/drawing/2014/main" id="{909F6C62-78A6-7731-B2D6-5E7ADEA06524}"/>
                </a:ext>
              </a:extLst>
            </p:cNvPr>
            <p:cNvSpPr/>
            <p:nvPr/>
          </p:nvSpPr>
          <p:spPr>
            <a:xfrm>
              <a:off x="7859959"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5" name="Freeform 314">
              <a:extLst>
                <a:ext uri="{FF2B5EF4-FFF2-40B4-BE49-F238E27FC236}">
                  <a16:creationId xmlns:a16="http://schemas.microsoft.com/office/drawing/2014/main" id="{51F5F545-62D6-0D6A-F01E-83EC638082F4}"/>
                </a:ext>
              </a:extLst>
            </p:cNvPr>
            <p:cNvSpPr/>
            <p:nvPr/>
          </p:nvSpPr>
          <p:spPr>
            <a:xfrm>
              <a:off x="7862457" y="236620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6" name="Freeform 315">
              <a:extLst>
                <a:ext uri="{FF2B5EF4-FFF2-40B4-BE49-F238E27FC236}">
                  <a16:creationId xmlns:a16="http://schemas.microsoft.com/office/drawing/2014/main" id="{601F8723-1080-3A19-29B8-6D16E7774F4F}"/>
                </a:ext>
              </a:extLst>
            </p:cNvPr>
            <p:cNvSpPr/>
            <p:nvPr/>
          </p:nvSpPr>
          <p:spPr>
            <a:xfrm>
              <a:off x="7864956"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7" name="Freeform 316">
              <a:extLst>
                <a:ext uri="{FF2B5EF4-FFF2-40B4-BE49-F238E27FC236}">
                  <a16:creationId xmlns:a16="http://schemas.microsoft.com/office/drawing/2014/main" id="{E30FC41C-0AE8-3C7E-CFA6-81E9491C8117}"/>
                </a:ext>
              </a:extLst>
            </p:cNvPr>
            <p:cNvSpPr/>
            <p:nvPr/>
          </p:nvSpPr>
          <p:spPr>
            <a:xfrm>
              <a:off x="7867454" y="2366206"/>
              <a:ext cx="21892" cy="70419"/>
            </a:xfrm>
            <a:custGeom>
              <a:avLst/>
              <a:gdLst>
                <a:gd name="connsiteX0" fmla="*/ 0 w 21892"/>
                <a:gd name="connsiteY0" fmla="*/ 40900 h 70419"/>
                <a:gd name="connsiteX1" fmla="*/ 0 w 21892"/>
                <a:gd name="connsiteY1" fmla="*/ 29638 h 70419"/>
                <a:gd name="connsiteX2" fmla="*/ 9161 w 21892"/>
                <a:gd name="connsiteY2" fmla="*/ 29638 h 70419"/>
                <a:gd name="connsiteX3" fmla="*/ 9161 w 21892"/>
                <a:gd name="connsiteY3" fmla="*/ 0 h 70419"/>
                <a:gd name="connsiteX4" fmla="*/ 12731 w 21892"/>
                <a:gd name="connsiteY4" fmla="*/ 0 h 70419"/>
                <a:gd name="connsiteX5" fmla="*/ 12731 w 21892"/>
                <a:gd name="connsiteY5" fmla="*/ 29638 h 70419"/>
                <a:gd name="connsiteX6" fmla="*/ 21892 w 21892"/>
                <a:gd name="connsiteY6" fmla="*/ 29638 h 70419"/>
                <a:gd name="connsiteX7" fmla="*/ 21892 w 21892"/>
                <a:gd name="connsiteY7" fmla="*/ 40900 h 70419"/>
                <a:gd name="connsiteX8" fmla="*/ 12731 w 21892"/>
                <a:gd name="connsiteY8" fmla="*/ 40900 h 70419"/>
                <a:gd name="connsiteX9" fmla="*/ 12731 w 21892"/>
                <a:gd name="connsiteY9" fmla="*/ 70420 h 70419"/>
                <a:gd name="connsiteX10" fmla="*/ 9161 w 21892"/>
                <a:gd name="connsiteY10" fmla="*/ 70420 h 70419"/>
                <a:gd name="connsiteX11" fmla="*/ 9161 w 21892"/>
                <a:gd name="connsiteY11" fmla="*/ 40900 h 70419"/>
                <a:gd name="connsiteX12" fmla="*/ 0 w 21892"/>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92" h="70419">
                  <a:moveTo>
                    <a:pt x="0" y="40900"/>
                  </a:moveTo>
                  <a:lnTo>
                    <a:pt x="0" y="29638"/>
                  </a:lnTo>
                  <a:lnTo>
                    <a:pt x="9161" y="29638"/>
                  </a:lnTo>
                  <a:lnTo>
                    <a:pt x="9161" y="0"/>
                  </a:lnTo>
                  <a:lnTo>
                    <a:pt x="12731" y="0"/>
                  </a:lnTo>
                  <a:lnTo>
                    <a:pt x="12731" y="29638"/>
                  </a:lnTo>
                  <a:lnTo>
                    <a:pt x="21892" y="29638"/>
                  </a:lnTo>
                  <a:lnTo>
                    <a:pt x="21892"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8" name="Freeform 317">
              <a:extLst>
                <a:ext uri="{FF2B5EF4-FFF2-40B4-BE49-F238E27FC236}">
                  <a16:creationId xmlns:a16="http://schemas.microsoft.com/office/drawing/2014/main" id="{1E328905-C989-412A-4940-B70C6F9DD508}"/>
                </a:ext>
              </a:extLst>
            </p:cNvPr>
            <p:cNvSpPr/>
            <p:nvPr/>
          </p:nvSpPr>
          <p:spPr>
            <a:xfrm>
              <a:off x="7870072" y="236620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19" name="Freeform 318">
              <a:extLst>
                <a:ext uri="{FF2B5EF4-FFF2-40B4-BE49-F238E27FC236}">
                  <a16:creationId xmlns:a16="http://schemas.microsoft.com/office/drawing/2014/main" id="{B8B3F8D4-60B8-8204-3F50-A5F3CF10135C}"/>
                </a:ext>
              </a:extLst>
            </p:cNvPr>
            <p:cNvSpPr/>
            <p:nvPr/>
          </p:nvSpPr>
          <p:spPr>
            <a:xfrm>
              <a:off x="7872570"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20" name="Freeform 319">
              <a:extLst>
                <a:ext uri="{FF2B5EF4-FFF2-40B4-BE49-F238E27FC236}">
                  <a16:creationId xmlns:a16="http://schemas.microsoft.com/office/drawing/2014/main" id="{FCF75030-3171-B5EC-75CD-AD2B6D86C0FE}"/>
                </a:ext>
              </a:extLst>
            </p:cNvPr>
            <p:cNvSpPr/>
            <p:nvPr/>
          </p:nvSpPr>
          <p:spPr>
            <a:xfrm>
              <a:off x="7875069" y="236620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21" name="Freeform 320">
              <a:extLst>
                <a:ext uri="{FF2B5EF4-FFF2-40B4-BE49-F238E27FC236}">
                  <a16:creationId xmlns:a16="http://schemas.microsoft.com/office/drawing/2014/main" id="{730DD528-E87F-DB43-5E28-E657F43D5FA3}"/>
                </a:ext>
              </a:extLst>
            </p:cNvPr>
            <p:cNvSpPr/>
            <p:nvPr/>
          </p:nvSpPr>
          <p:spPr>
            <a:xfrm>
              <a:off x="7877568" y="2366206"/>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22" name="Freeform 321">
              <a:extLst>
                <a:ext uri="{FF2B5EF4-FFF2-40B4-BE49-F238E27FC236}">
                  <a16:creationId xmlns:a16="http://schemas.microsoft.com/office/drawing/2014/main" id="{D03A1516-7ADA-BBF0-F14E-E48CB5396904}"/>
                </a:ext>
              </a:extLst>
            </p:cNvPr>
            <p:cNvSpPr/>
            <p:nvPr/>
          </p:nvSpPr>
          <p:spPr>
            <a:xfrm>
              <a:off x="7880066" y="2366206"/>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23" name="Freeform 322">
              <a:extLst>
                <a:ext uri="{FF2B5EF4-FFF2-40B4-BE49-F238E27FC236}">
                  <a16:creationId xmlns:a16="http://schemas.microsoft.com/office/drawing/2014/main" id="{98B552A4-E44A-0659-B267-08FEF65B244E}"/>
                </a:ext>
              </a:extLst>
            </p:cNvPr>
            <p:cNvSpPr/>
            <p:nvPr/>
          </p:nvSpPr>
          <p:spPr>
            <a:xfrm>
              <a:off x="7882565" y="2373556"/>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324" name="Freeform 323">
              <a:extLst>
                <a:ext uri="{FF2B5EF4-FFF2-40B4-BE49-F238E27FC236}">
                  <a16:creationId xmlns:a16="http://schemas.microsoft.com/office/drawing/2014/main" id="{05283CF0-164D-9E61-D33D-D24520C29311}"/>
                </a:ext>
              </a:extLst>
            </p:cNvPr>
            <p:cNvSpPr/>
            <p:nvPr/>
          </p:nvSpPr>
          <p:spPr>
            <a:xfrm>
              <a:off x="7882565" y="2373556"/>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325" name="Freeform 324">
              <a:extLst>
                <a:ext uri="{FF2B5EF4-FFF2-40B4-BE49-F238E27FC236}">
                  <a16:creationId xmlns:a16="http://schemas.microsoft.com/office/drawing/2014/main" id="{F9E0B0F7-50BF-1618-6BD2-68B82DCB34AA}"/>
                </a:ext>
              </a:extLst>
            </p:cNvPr>
            <p:cNvSpPr/>
            <p:nvPr/>
          </p:nvSpPr>
          <p:spPr>
            <a:xfrm>
              <a:off x="7885063" y="2373556"/>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326" name="Freeform 325">
              <a:extLst>
                <a:ext uri="{FF2B5EF4-FFF2-40B4-BE49-F238E27FC236}">
                  <a16:creationId xmlns:a16="http://schemas.microsoft.com/office/drawing/2014/main" id="{B1864D97-6849-5AD0-163A-20D7997B6F19}"/>
                </a:ext>
              </a:extLst>
            </p:cNvPr>
            <p:cNvSpPr/>
            <p:nvPr/>
          </p:nvSpPr>
          <p:spPr>
            <a:xfrm>
              <a:off x="7887681" y="2373556"/>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327" name="Freeform 326">
              <a:extLst>
                <a:ext uri="{FF2B5EF4-FFF2-40B4-BE49-F238E27FC236}">
                  <a16:creationId xmlns:a16="http://schemas.microsoft.com/office/drawing/2014/main" id="{2FEECFBF-2CEB-EC1E-AA8E-44D09DC4FC81}"/>
                </a:ext>
              </a:extLst>
            </p:cNvPr>
            <p:cNvSpPr/>
            <p:nvPr/>
          </p:nvSpPr>
          <p:spPr>
            <a:xfrm>
              <a:off x="7890179" y="2373556"/>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731" y="0"/>
                  </a:lnTo>
                  <a:lnTo>
                    <a:pt x="12731" y="29638"/>
                  </a:lnTo>
                  <a:lnTo>
                    <a:pt x="21773" y="29638"/>
                  </a:lnTo>
                  <a:lnTo>
                    <a:pt x="21773" y="41019"/>
                  </a:lnTo>
                  <a:lnTo>
                    <a:pt x="12731" y="41019"/>
                  </a:lnTo>
                  <a:lnTo>
                    <a:pt x="12731"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328" name="Freeform 327">
              <a:extLst>
                <a:ext uri="{FF2B5EF4-FFF2-40B4-BE49-F238E27FC236}">
                  <a16:creationId xmlns:a16="http://schemas.microsoft.com/office/drawing/2014/main" id="{373118D9-1FF7-EDBF-B954-F40EB83E7577}"/>
                </a:ext>
              </a:extLst>
            </p:cNvPr>
            <p:cNvSpPr/>
            <p:nvPr/>
          </p:nvSpPr>
          <p:spPr>
            <a:xfrm>
              <a:off x="7892678" y="238055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29" name="Freeform 328">
              <a:extLst>
                <a:ext uri="{FF2B5EF4-FFF2-40B4-BE49-F238E27FC236}">
                  <a16:creationId xmlns:a16="http://schemas.microsoft.com/office/drawing/2014/main" id="{2F3ECA28-E64E-B75C-0337-00C3BD112CB4}"/>
                </a:ext>
              </a:extLst>
            </p:cNvPr>
            <p:cNvSpPr/>
            <p:nvPr/>
          </p:nvSpPr>
          <p:spPr>
            <a:xfrm>
              <a:off x="7895177" y="238055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0" name="Freeform 329">
              <a:extLst>
                <a:ext uri="{FF2B5EF4-FFF2-40B4-BE49-F238E27FC236}">
                  <a16:creationId xmlns:a16="http://schemas.microsoft.com/office/drawing/2014/main" id="{B701983C-8075-4CD8-D6DF-3D911ECB98E4}"/>
                </a:ext>
              </a:extLst>
            </p:cNvPr>
            <p:cNvSpPr/>
            <p:nvPr/>
          </p:nvSpPr>
          <p:spPr>
            <a:xfrm>
              <a:off x="7897675" y="238055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1" name="Freeform 330">
              <a:extLst>
                <a:ext uri="{FF2B5EF4-FFF2-40B4-BE49-F238E27FC236}">
                  <a16:creationId xmlns:a16="http://schemas.microsoft.com/office/drawing/2014/main" id="{62718897-F99D-B2EC-1D0B-542C319CA851}"/>
                </a:ext>
              </a:extLst>
            </p:cNvPr>
            <p:cNvSpPr/>
            <p:nvPr/>
          </p:nvSpPr>
          <p:spPr>
            <a:xfrm>
              <a:off x="7900174" y="238707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2" name="Freeform 331">
              <a:extLst>
                <a:ext uri="{FF2B5EF4-FFF2-40B4-BE49-F238E27FC236}">
                  <a16:creationId xmlns:a16="http://schemas.microsoft.com/office/drawing/2014/main" id="{BC62F3D1-E81F-D91E-D082-0A471DB9C8F2}"/>
                </a:ext>
              </a:extLst>
            </p:cNvPr>
            <p:cNvSpPr/>
            <p:nvPr/>
          </p:nvSpPr>
          <p:spPr>
            <a:xfrm>
              <a:off x="7900174" y="238707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3" name="Freeform 332">
              <a:extLst>
                <a:ext uri="{FF2B5EF4-FFF2-40B4-BE49-F238E27FC236}">
                  <a16:creationId xmlns:a16="http://schemas.microsoft.com/office/drawing/2014/main" id="{FBA6B983-BD87-0D1D-667F-28EFF1FBBB17}"/>
                </a:ext>
              </a:extLst>
            </p:cNvPr>
            <p:cNvSpPr/>
            <p:nvPr/>
          </p:nvSpPr>
          <p:spPr>
            <a:xfrm>
              <a:off x="7902791" y="238707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4" name="Freeform 333">
              <a:extLst>
                <a:ext uri="{FF2B5EF4-FFF2-40B4-BE49-F238E27FC236}">
                  <a16:creationId xmlns:a16="http://schemas.microsoft.com/office/drawing/2014/main" id="{0996044D-A598-6DFC-116E-199E0AEF6B5C}"/>
                </a:ext>
              </a:extLst>
            </p:cNvPr>
            <p:cNvSpPr/>
            <p:nvPr/>
          </p:nvSpPr>
          <p:spPr>
            <a:xfrm>
              <a:off x="7905290" y="238707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5" name="Freeform 334">
              <a:extLst>
                <a:ext uri="{FF2B5EF4-FFF2-40B4-BE49-F238E27FC236}">
                  <a16:creationId xmlns:a16="http://schemas.microsoft.com/office/drawing/2014/main" id="{29B54A55-059A-8DAB-A38D-FA955E98EE09}"/>
                </a:ext>
              </a:extLst>
            </p:cNvPr>
            <p:cNvSpPr/>
            <p:nvPr/>
          </p:nvSpPr>
          <p:spPr>
            <a:xfrm>
              <a:off x="7905290" y="238707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6" name="Freeform 335">
              <a:extLst>
                <a:ext uri="{FF2B5EF4-FFF2-40B4-BE49-F238E27FC236}">
                  <a16:creationId xmlns:a16="http://schemas.microsoft.com/office/drawing/2014/main" id="{288C5C6F-F66C-35E1-C01A-983BF74DB73E}"/>
                </a:ext>
              </a:extLst>
            </p:cNvPr>
            <p:cNvSpPr/>
            <p:nvPr/>
          </p:nvSpPr>
          <p:spPr>
            <a:xfrm>
              <a:off x="7907789" y="238707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7" name="Freeform 336">
              <a:extLst>
                <a:ext uri="{FF2B5EF4-FFF2-40B4-BE49-F238E27FC236}">
                  <a16:creationId xmlns:a16="http://schemas.microsoft.com/office/drawing/2014/main" id="{80922C7E-6CB5-BFA5-EB63-EDB8542D13D0}"/>
                </a:ext>
              </a:extLst>
            </p:cNvPr>
            <p:cNvSpPr/>
            <p:nvPr/>
          </p:nvSpPr>
          <p:spPr>
            <a:xfrm>
              <a:off x="7910287" y="239359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8" name="Freeform 337">
              <a:extLst>
                <a:ext uri="{FF2B5EF4-FFF2-40B4-BE49-F238E27FC236}">
                  <a16:creationId xmlns:a16="http://schemas.microsoft.com/office/drawing/2014/main" id="{4F8F9477-5E48-E664-4264-D8DFCCF44748}"/>
                </a:ext>
              </a:extLst>
            </p:cNvPr>
            <p:cNvSpPr/>
            <p:nvPr/>
          </p:nvSpPr>
          <p:spPr>
            <a:xfrm>
              <a:off x="7912786" y="240011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39" name="Freeform 338">
              <a:extLst>
                <a:ext uri="{FF2B5EF4-FFF2-40B4-BE49-F238E27FC236}">
                  <a16:creationId xmlns:a16="http://schemas.microsoft.com/office/drawing/2014/main" id="{D66F98AD-B050-B882-5894-B129D5892EE3}"/>
                </a:ext>
              </a:extLst>
            </p:cNvPr>
            <p:cNvSpPr/>
            <p:nvPr/>
          </p:nvSpPr>
          <p:spPr>
            <a:xfrm>
              <a:off x="7915284" y="240663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0" name="Freeform 339">
              <a:extLst>
                <a:ext uri="{FF2B5EF4-FFF2-40B4-BE49-F238E27FC236}">
                  <a16:creationId xmlns:a16="http://schemas.microsoft.com/office/drawing/2014/main" id="{2922C21A-7DAB-FA58-DA67-D3E20E7F66EC}"/>
                </a:ext>
              </a:extLst>
            </p:cNvPr>
            <p:cNvSpPr/>
            <p:nvPr/>
          </p:nvSpPr>
          <p:spPr>
            <a:xfrm>
              <a:off x="7917902" y="240663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1" name="Freeform 340">
              <a:extLst>
                <a:ext uri="{FF2B5EF4-FFF2-40B4-BE49-F238E27FC236}">
                  <a16:creationId xmlns:a16="http://schemas.microsoft.com/office/drawing/2014/main" id="{B2C64192-8979-584E-9F26-C9E661C435F0}"/>
                </a:ext>
              </a:extLst>
            </p:cNvPr>
            <p:cNvSpPr/>
            <p:nvPr/>
          </p:nvSpPr>
          <p:spPr>
            <a:xfrm>
              <a:off x="7920401" y="2412915"/>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2" name="Freeform 341">
              <a:extLst>
                <a:ext uri="{FF2B5EF4-FFF2-40B4-BE49-F238E27FC236}">
                  <a16:creationId xmlns:a16="http://schemas.microsoft.com/office/drawing/2014/main" id="{AD568222-D8F0-E0CD-F6D6-A47C43D9609B}"/>
                </a:ext>
              </a:extLst>
            </p:cNvPr>
            <p:cNvSpPr/>
            <p:nvPr/>
          </p:nvSpPr>
          <p:spPr>
            <a:xfrm>
              <a:off x="7922899" y="2412915"/>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731" y="0"/>
                  </a:lnTo>
                  <a:lnTo>
                    <a:pt x="12731" y="29519"/>
                  </a:lnTo>
                  <a:lnTo>
                    <a:pt x="21773" y="29519"/>
                  </a:lnTo>
                  <a:lnTo>
                    <a:pt x="21773" y="40900"/>
                  </a:lnTo>
                  <a:lnTo>
                    <a:pt x="12731" y="40900"/>
                  </a:lnTo>
                  <a:lnTo>
                    <a:pt x="12731"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3" name="Freeform 342">
              <a:extLst>
                <a:ext uri="{FF2B5EF4-FFF2-40B4-BE49-F238E27FC236}">
                  <a16:creationId xmlns:a16="http://schemas.microsoft.com/office/drawing/2014/main" id="{5720ADE3-5CD8-D74A-93AD-06834192FA39}"/>
                </a:ext>
              </a:extLst>
            </p:cNvPr>
            <p:cNvSpPr/>
            <p:nvPr/>
          </p:nvSpPr>
          <p:spPr>
            <a:xfrm>
              <a:off x="7925398" y="2412915"/>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731" y="0"/>
                  </a:lnTo>
                  <a:lnTo>
                    <a:pt x="12731" y="29519"/>
                  </a:lnTo>
                  <a:lnTo>
                    <a:pt x="21773" y="29519"/>
                  </a:lnTo>
                  <a:lnTo>
                    <a:pt x="21773" y="40900"/>
                  </a:lnTo>
                  <a:lnTo>
                    <a:pt x="12731" y="40900"/>
                  </a:lnTo>
                  <a:lnTo>
                    <a:pt x="12731"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4" name="Freeform 343">
              <a:extLst>
                <a:ext uri="{FF2B5EF4-FFF2-40B4-BE49-F238E27FC236}">
                  <a16:creationId xmlns:a16="http://schemas.microsoft.com/office/drawing/2014/main" id="{ABA83078-07F2-AE28-2545-BF6AAE3AE2AA}"/>
                </a:ext>
              </a:extLst>
            </p:cNvPr>
            <p:cNvSpPr/>
            <p:nvPr/>
          </p:nvSpPr>
          <p:spPr>
            <a:xfrm>
              <a:off x="7928015" y="2412915"/>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5" name="Freeform 344">
              <a:extLst>
                <a:ext uri="{FF2B5EF4-FFF2-40B4-BE49-F238E27FC236}">
                  <a16:creationId xmlns:a16="http://schemas.microsoft.com/office/drawing/2014/main" id="{C5A6A830-4B1E-31B2-7364-690AF477B9FF}"/>
                </a:ext>
              </a:extLst>
            </p:cNvPr>
            <p:cNvSpPr/>
            <p:nvPr/>
          </p:nvSpPr>
          <p:spPr>
            <a:xfrm>
              <a:off x="7930395" y="2412915"/>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6" name="Freeform 345">
              <a:extLst>
                <a:ext uri="{FF2B5EF4-FFF2-40B4-BE49-F238E27FC236}">
                  <a16:creationId xmlns:a16="http://schemas.microsoft.com/office/drawing/2014/main" id="{4168A835-5DE9-2AC9-4DAB-57D3B12DB04B}"/>
                </a:ext>
              </a:extLst>
            </p:cNvPr>
            <p:cNvSpPr/>
            <p:nvPr/>
          </p:nvSpPr>
          <p:spPr>
            <a:xfrm>
              <a:off x="7930395" y="2412915"/>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7" name="Freeform 346">
              <a:extLst>
                <a:ext uri="{FF2B5EF4-FFF2-40B4-BE49-F238E27FC236}">
                  <a16:creationId xmlns:a16="http://schemas.microsoft.com/office/drawing/2014/main" id="{EE3C85B2-5EA3-2223-2D56-F0EEA4B336B6}"/>
                </a:ext>
              </a:extLst>
            </p:cNvPr>
            <p:cNvSpPr/>
            <p:nvPr/>
          </p:nvSpPr>
          <p:spPr>
            <a:xfrm>
              <a:off x="7933012" y="242488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8" name="Freeform 347">
              <a:extLst>
                <a:ext uri="{FF2B5EF4-FFF2-40B4-BE49-F238E27FC236}">
                  <a16:creationId xmlns:a16="http://schemas.microsoft.com/office/drawing/2014/main" id="{CCD9BBF3-EF66-A7DE-A2F6-5C1EC519BE7B}"/>
                </a:ext>
              </a:extLst>
            </p:cNvPr>
            <p:cNvSpPr/>
            <p:nvPr/>
          </p:nvSpPr>
          <p:spPr>
            <a:xfrm>
              <a:off x="7935511" y="243093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731" y="0"/>
                  </a:lnTo>
                  <a:lnTo>
                    <a:pt x="12731" y="29519"/>
                  </a:lnTo>
                  <a:lnTo>
                    <a:pt x="21773" y="29519"/>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49" name="Freeform 348">
              <a:extLst>
                <a:ext uri="{FF2B5EF4-FFF2-40B4-BE49-F238E27FC236}">
                  <a16:creationId xmlns:a16="http://schemas.microsoft.com/office/drawing/2014/main" id="{6E7382C3-D5E1-5E53-D404-FBF2BF3E17C7}"/>
                </a:ext>
              </a:extLst>
            </p:cNvPr>
            <p:cNvSpPr/>
            <p:nvPr/>
          </p:nvSpPr>
          <p:spPr>
            <a:xfrm>
              <a:off x="7935511" y="243093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731" y="0"/>
                  </a:lnTo>
                  <a:lnTo>
                    <a:pt x="12731" y="29519"/>
                  </a:lnTo>
                  <a:lnTo>
                    <a:pt x="21773" y="29519"/>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0" name="Freeform 349">
              <a:extLst>
                <a:ext uri="{FF2B5EF4-FFF2-40B4-BE49-F238E27FC236}">
                  <a16:creationId xmlns:a16="http://schemas.microsoft.com/office/drawing/2014/main" id="{B8B5F617-0DEC-6C88-EC9D-4BB69AB3F1D1}"/>
                </a:ext>
              </a:extLst>
            </p:cNvPr>
            <p:cNvSpPr/>
            <p:nvPr/>
          </p:nvSpPr>
          <p:spPr>
            <a:xfrm>
              <a:off x="7938010" y="244290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1" name="Freeform 350">
              <a:extLst>
                <a:ext uri="{FF2B5EF4-FFF2-40B4-BE49-F238E27FC236}">
                  <a16:creationId xmlns:a16="http://schemas.microsoft.com/office/drawing/2014/main" id="{DBFE78A2-8B4D-CBF6-0DA7-0921ABA69958}"/>
                </a:ext>
              </a:extLst>
            </p:cNvPr>
            <p:cNvSpPr/>
            <p:nvPr/>
          </p:nvSpPr>
          <p:spPr>
            <a:xfrm>
              <a:off x="7943007" y="2455001"/>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2" name="Freeform 351">
              <a:extLst>
                <a:ext uri="{FF2B5EF4-FFF2-40B4-BE49-F238E27FC236}">
                  <a16:creationId xmlns:a16="http://schemas.microsoft.com/office/drawing/2014/main" id="{4917876F-1829-D907-7139-68D3464ED081}"/>
                </a:ext>
              </a:extLst>
            </p:cNvPr>
            <p:cNvSpPr/>
            <p:nvPr/>
          </p:nvSpPr>
          <p:spPr>
            <a:xfrm>
              <a:off x="7945624" y="2455001"/>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3" name="Freeform 352">
              <a:extLst>
                <a:ext uri="{FF2B5EF4-FFF2-40B4-BE49-F238E27FC236}">
                  <a16:creationId xmlns:a16="http://schemas.microsoft.com/office/drawing/2014/main" id="{A94EB348-2A4C-5C0E-D93B-EE430D276E26}"/>
                </a:ext>
              </a:extLst>
            </p:cNvPr>
            <p:cNvSpPr/>
            <p:nvPr/>
          </p:nvSpPr>
          <p:spPr>
            <a:xfrm>
              <a:off x="7948004" y="247302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4" name="Freeform 353">
              <a:extLst>
                <a:ext uri="{FF2B5EF4-FFF2-40B4-BE49-F238E27FC236}">
                  <a16:creationId xmlns:a16="http://schemas.microsoft.com/office/drawing/2014/main" id="{167FBF00-416D-3030-423B-B26811003E0F}"/>
                </a:ext>
              </a:extLst>
            </p:cNvPr>
            <p:cNvSpPr/>
            <p:nvPr/>
          </p:nvSpPr>
          <p:spPr>
            <a:xfrm>
              <a:off x="7950622" y="247302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5" name="Freeform 354">
              <a:extLst>
                <a:ext uri="{FF2B5EF4-FFF2-40B4-BE49-F238E27FC236}">
                  <a16:creationId xmlns:a16="http://schemas.microsoft.com/office/drawing/2014/main" id="{3E07ABA6-F75F-433B-7C3E-23629BCFC1F1}"/>
                </a:ext>
              </a:extLst>
            </p:cNvPr>
            <p:cNvSpPr/>
            <p:nvPr/>
          </p:nvSpPr>
          <p:spPr>
            <a:xfrm>
              <a:off x="7953120" y="2479067"/>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6" name="Freeform 355">
              <a:extLst>
                <a:ext uri="{FF2B5EF4-FFF2-40B4-BE49-F238E27FC236}">
                  <a16:creationId xmlns:a16="http://schemas.microsoft.com/office/drawing/2014/main" id="{B541BFD6-A3E4-5C77-58C1-EB848DA46D62}"/>
                </a:ext>
              </a:extLst>
            </p:cNvPr>
            <p:cNvSpPr/>
            <p:nvPr/>
          </p:nvSpPr>
          <p:spPr>
            <a:xfrm>
              <a:off x="7953120" y="2479067"/>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7" name="Freeform 356">
              <a:extLst>
                <a:ext uri="{FF2B5EF4-FFF2-40B4-BE49-F238E27FC236}">
                  <a16:creationId xmlns:a16="http://schemas.microsoft.com/office/drawing/2014/main" id="{CE25922E-D348-289D-E1B9-9D02AABB4B9E}"/>
                </a:ext>
              </a:extLst>
            </p:cNvPr>
            <p:cNvSpPr/>
            <p:nvPr/>
          </p:nvSpPr>
          <p:spPr>
            <a:xfrm>
              <a:off x="7955619" y="2485113"/>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731" y="0"/>
                  </a:lnTo>
                  <a:lnTo>
                    <a:pt x="12731" y="29519"/>
                  </a:lnTo>
                  <a:lnTo>
                    <a:pt x="21773" y="29519"/>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8" name="Freeform 357">
              <a:extLst>
                <a:ext uri="{FF2B5EF4-FFF2-40B4-BE49-F238E27FC236}">
                  <a16:creationId xmlns:a16="http://schemas.microsoft.com/office/drawing/2014/main" id="{934E0069-227F-97C5-1695-999D2B7C7203}"/>
                </a:ext>
              </a:extLst>
            </p:cNvPr>
            <p:cNvSpPr/>
            <p:nvPr/>
          </p:nvSpPr>
          <p:spPr>
            <a:xfrm>
              <a:off x="7960735" y="248511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59" name="Freeform 358">
              <a:extLst>
                <a:ext uri="{FF2B5EF4-FFF2-40B4-BE49-F238E27FC236}">
                  <a16:creationId xmlns:a16="http://schemas.microsoft.com/office/drawing/2014/main" id="{F9369C55-518A-9772-5CE4-79580A4DC3DD}"/>
                </a:ext>
              </a:extLst>
            </p:cNvPr>
            <p:cNvSpPr/>
            <p:nvPr/>
          </p:nvSpPr>
          <p:spPr>
            <a:xfrm>
              <a:off x="7963114" y="2485113"/>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0" name="Freeform 359">
              <a:extLst>
                <a:ext uri="{FF2B5EF4-FFF2-40B4-BE49-F238E27FC236}">
                  <a16:creationId xmlns:a16="http://schemas.microsoft.com/office/drawing/2014/main" id="{57305C31-336F-D907-E7FC-B89767DA4C38}"/>
                </a:ext>
              </a:extLst>
            </p:cNvPr>
            <p:cNvSpPr/>
            <p:nvPr/>
          </p:nvSpPr>
          <p:spPr>
            <a:xfrm>
              <a:off x="7965613" y="2491159"/>
              <a:ext cx="21892" cy="70419"/>
            </a:xfrm>
            <a:custGeom>
              <a:avLst/>
              <a:gdLst>
                <a:gd name="connsiteX0" fmla="*/ 0 w 21892"/>
                <a:gd name="connsiteY0" fmla="*/ 40900 h 70419"/>
                <a:gd name="connsiteX1" fmla="*/ 0 w 21892"/>
                <a:gd name="connsiteY1" fmla="*/ 29519 h 70419"/>
                <a:gd name="connsiteX2" fmla="*/ 9161 w 21892"/>
                <a:gd name="connsiteY2" fmla="*/ 29519 h 70419"/>
                <a:gd name="connsiteX3" fmla="*/ 9161 w 21892"/>
                <a:gd name="connsiteY3" fmla="*/ 0 h 70419"/>
                <a:gd name="connsiteX4" fmla="*/ 12731 w 21892"/>
                <a:gd name="connsiteY4" fmla="*/ 0 h 70419"/>
                <a:gd name="connsiteX5" fmla="*/ 12731 w 21892"/>
                <a:gd name="connsiteY5" fmla="*/ 29519 h 70419"/>
                <a:gd name="connsiteX6" fmla="*/ 21892 w 21892"/>
                <a:gd name="connsiteY6" fmla="*/ 29519 h 70419"/>
                <a:gd name="connsiteX7" fmla="*/ 21892 w 21892"/>
                <a:gd name="connsiteY7" fmla="*/ 40900 h 70419"/>
                <a:gd name="connsiteX8" fmla="*/ 12731 w 21892"/>
                <a:gd name="connsiteY8" fmla="*/ 40900 h 70419"/>
                <a:gd name="connsiteX9" fmla="*/ 12731 w 21892"/>
                <a:gd name="connsiteY9" fmla="*/ 70420 h 70419"/>
                <a:gd name="connsiteX10" fmla="*/ 9161 w 21892"/>
                <a:gd name="connsiteY10" fmla="*/ 70420 h 70419"/>
                <a:gd name="connsiteX11" fmla="*/ 9161 w 21892"/>
                <a:gd name="connsiteY11" fmla="*/ 40900 h 70419"/>
                <a:gd name="connsiteX12" fmla="*/ 0 w 21892"/>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892" h="70419">
                  <a:moveTo>
                    <a:pt x="0" y="40900"/>
                  </a:moveTo>
                  <a:lnTo>
                    <a:pt x="0" y="29519"/>
                  </a:lnTo>
                  <a:lnTo>
                    <a:pt x="9161" y="29519"/>
                  </a:lnTo>
                  <a:lnTo>
                    <a:pt x="9161" y="0"/>
                  </a:lnTo>
                  <a:lnTo>
                    <a:pt x="12731" y="0"/>
                  </a:lnTo>
                  <a:lnTo>
                    <a:pt x="12731" y="29519"/>
                  </a:lnTo>
                  <a:lnTo>
                    <a:pt x="21892" y="29519"/>
                  </a:lnTo>
                  <a:lnTo>
                    <a:pt x="21892"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1" name="Freeform 360">
              <a:extLst>
                <a:ext uri="{FF2B5EF4-FFF2-40B4-BE49-F238E27FC236}">
                  <a16:creationId xmlns:a16="http://schemas.microsoft.com/office/drawing/2014/main" id="{26692583-27F1-7A91-C4C0-CD1462B5C267}"/>
                </a:ext>
              </a:extLst>
            </p:cNvPr>
            <p:cNvSpPr/>
            <p:nvPr/>
          </p:nvSpPr>
          <p:spPr>
            <a:xfrm>
              <a:off x="7968231" y="249115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2" name="Freeform 361">
              <a:extLst>
                <a:ext uri="{FF2B5EF4-FFF2-40B4-BE49-F238E27FC236}">
                  <a16:creationId xmlns:a16="http://schemas.microsoft.com/office/drawing/2014/main" id="{EFEAF9A0-2A90-B6DF-3C07-127F4A73DA58}"/>
                </a:ext>
              </a:extLst>
            </p:cNvPr>
            <p:cNvSpPr/>
            <p:nvPr/>
          </p:nvSpPr>
          <p:spPr>
            <a:xfrm>
              <a:off x="7970729" y="249115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3" name="Freeform 362">
              <a:extLst>
                <a:ext uri="{FF2B5EF4-FFF2-40B4-BE49-F238E27FC236}">
                  <a16:creationId xmlns:a16="http://schemas.microsoft.com/office/drawing/2014/main" id="{1C8CD565-AE64-C2A1-4EA6-03739F6C8A31}"/>
                </a:ext>
              </a:extLst>
            </p:cNvPr>
            <p:cNvSpPr/>
            <p:nvPr/>
          </p:nvSpPr>
          <p:spPr>
            <a:xfrm>
              <a:off x="7973228" y="250325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4" name="Freeform 363">
              <a:extLst>
                <a:ext uri="{FF2B5EF4-FFF2-40B4-BE49-F238E27FC236}">
                  <a16:creationId xmlns:a16="http://schemas.microsoft.com/office/drawing/2014/main" id="{A69FB614-A45B-9910-B9FB-B66E9169173C}"/>
                </a:ext>
              </a:extLst>
            </p:cNvPr>
            <p:cNvSpPr/>
            <p:nvPr/>
          </p:nvSpPr>
          <p:spPr>
            <a:xfrm>
              <a:off x="7973228" y="250325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5" name="Freeform 364">
              <a:extLst>
                <a:ext uri="{FF2B5EF4-FFF2-40B4-BE49-F238E27FC236}">
                  <a16:creationId xmlns:a16="http://schemas.microsoft.com/office/drawing/2014/main" id="{55DD8B5E-9809-2676-56E6-C02956D64353}"/>
                </a:ext>
              </a:extLst>
            </p:cNvPr>
            <p:cNvSpPr/>
            <p:nvPr/>
          </p:nvSpPr>
          <p:spPr>
            <a:xfrm>
              <a:off x="7975726" y="2515580"/>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6" name="Freeform 365">
              <a:extLst>
                <a:ext uri="{FF2B5EF4-FFF2-40B4-BE49-F238E27FC236}">
                  <a16:creationId xmlns:a16="http://schemas.microsoft.com/office/drawing/2014/main" id="{2351495B-7F94-42E4-E4BD-0639DA2DAB2B}"/>
                </a:ext>
              </a:extLst>
            </p:cNvPr>
            <p:cNvSpPr/>
            <p:nvPr/>
          </p:nvSpPr>
          <p:spPr>
            <a:xfrm>
              <a:off x="7978225" y="2515580"/>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7" name="Freeform 366">
              <a:extLst>
                <a:ext uri="{FF2B5EF4-FFF2-40B4-BE49-F238E27FC236}">
                  <a16:creationId xmlns:a16="http://schemas.microsoft.com/office/drawing/2014/main" id="{75F73139-8E04-CBA1-4237-ABE1E1BE8871}"/>
                </a:ext>
              </a:extLst>
            </p:cNvPr>
            <p:cNvSpPr/>
            <p:nvPr/>
          </p:nvSpPr>
          <p:spPr>
            <a:xfrm>
              <a:off x="7983341" y="2521627"/>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8" name="Freeform 367">
              <a:extLst>
                <a:ext uri="{FF2B5EF4-FFF2-40B4-BE49-F238E27FC236}">
                  <a16:creationId xmlns:a16="http://schemas.microsoft.com/office/drawing/2014/main" id="{F92EBB15-D3F7-FB13-A948-3BCF8B185858}"/>
                </a:ext>
              </a:extLst>
            </p:cNvPr>
            <p:cNvSpPr/>
            <p:nvPr/>
          </p:nvSpPr>
          <p:spPr>
            <a:xfrm>
              <a:off x="7985840" y="2521627"/>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69" name="Freeform 368">
              <a:extLst>
                <a:ext uri="{FF2B5EF4-FFF2-40B4-BE49-F238E27FC236}">
                  <a16:creationId xmlns:a16="http://schemas.microsoft.com/office/drawing/2014/main" id="{76E9752C-AB2F-28B9-FEDF-5527560CF0BF}"/>
                </a:ext>
              </a:extLst>
            </p:cNvPr>
            <p:cNvSpPr/>
            <p:nvPr/>
          </p:nvSpPr>
          <p:spPr>
            <a:xfrm>
              <a:off x="7988338" y="254000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0" name="Freeform 369">
              <a:extLst>
                <a:ext uri="{FF2B5EF4-FFF2-40B4-BE49-F238E27FC236}">
                  <a16:creationId xmlns:a16="http://schemas.microsoft.com/office/drawing/2014/main" id="{10CDC5C6-B101-DEEF-94B7-4286E34B6FDF}"/>
                </a:ext>
              </a:extLst>
            </p:cNvPr>
            <p:cNvSpPr/>
            <p:nvPr/>
          </p:nvSpPr>
          <p:spPr>
            <a:xfrm>
              <a:off x="7990837" y="2546167"/>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1" name="Freeform 370">
              <a:extLst>
                <a:ext uri="{FF2B5EF4-FFF2-40B4-BE49-F238E27FC236}">
                  <a16:creationId xmlns:a16="http://schemas.microsoft.com/office/drawing/2014/main" id="{14544E9E-8356-4EC9-F031-81E2A51EDAD7}"/>
                </a:ext>
              </a:extLst>
            </p:cNvPr>
            <p:cNvSpPr/>
            <p:nvPr/>
          </p:nvSpPr>
          <p:spPr>
            <a:xfrm>
              <a:off x="7993335" y="2546167"/>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731" y="0"/>
                  </a:lnTo>
                  <a:lnTo>
                    <a:pt x="12731" y="29519"/>
                  </a:lnTo>
                  <a:lnTo>
                    <a:pt x="21773" y="29519"/>
                  </a:lnTo>
                  <a:lnTo>
                    <a:pt x="21773" y="40900"/>
                  </a:lnTo>
                  <a:lnTo>
                    <a:pt x="12731" y="40900"/>
                  </a:lnTo>
                  <a:lnTo>
                    <a:pt x="12731"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2" name="Freeform 371">
              <a:extLst>
                <a:ext uri="{FF2B5EF4-FFF2-40B4-BE49-F238E27FC236}">
                  <a16:creationId xmlns:a16="http://schemas.microsoft.com/office/drawing/2014/main" id="{1219EBB9-E2D1-18FF-8A4E-74D1513779BF}"/>
                </a:ext>
              </a:extLst>
            </p:cNvPr>
            <p:cNvSpPr/>
            <p:nvPr/>
          </p:nvSpPr>
          <p:spPr>
            <a:xfrm>
              <a:off x="7995953" y="255221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3" name="Freeform 372">
              <a:extLst>
                <a:ext uri="{FF2B5EF4-FFF2-40B4-BE49-F238E27FC236}">
                  <a16:creationId xmlns:a16="http://schemas.microsoft.com/office/drawing/2014/main" id="{39FA62B9-D736-62EC-8F5A-296ED5973F90}"/>
                </a:ext>
              </a:extLst>
            </p:cNvPr>
            <p:cNvSpPr/>
            <p:nvPr/>
          </p:nvSpPr>
          <p:spPr>
            <a:xfrm>
              <a:off x="7995953" y="255221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4" name="Freeform 373">
              <a:extLst>
                <a:ext uri="{FF2B5EF4-FFF2-40B4-BE49-F238E27FC236}">
                  <a16:creationId xmlns:a16="http://schemas.microsoft.com/office/drawing/2014/main" id="{1A81630B-C0E1-B685-E0E5-B9D87B792156}"/>
                </a:ext>
              </a:extLst>
            </p:cNvPr>
            <p:cNvSpPr/>
            <p:nvPr/>
          </p:nvSpPr>
          <p:spPr>
            <a:xfrm>
              <a:off x="7998452" y="256442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5" name="Freeform 374">
              <a:extLst>
                <a:ext uri="{FF2B5EF4-FFF2-40B4-BE49-F238E27FC236}">
                  <a16:creationId xmlns:a16="http://schemas.microsoft.com/office/drawing/2014/main" id="{A55E604C-7318-E9D7-449A-B7ED83C7EF43}"/>
                </a:ext>
              </a:extLst>
            </p:cNvPr>
            <p:cNvSpPr/>
            <p:nvPr/>
          </p:nvSpPr>
          <p:spPr>
            <a:xfrm>
              <a:off x="8000950" y="2564424"/>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6" name="Freeform 375">
              <a:extLst>
                <a:ext uri="{FF2B5EF4-FFF2-40B4-BE49-F238E27FC236}">
                  <a16:creationId xmlns:a16="http://schemas.microsoft.com/office/drawing/2014/main" id="{407DB5F8-AC5E-BF9E-7EEF-F797E8CF03E3}"/>
                </a:ext>
              </a:extLst>
            </p:cNvPr>
            <p:cNvSpPr/>
            <p:nvPr/>
          </p:nvSpPr>
          <p:spPr>
            <a:xfrm>
              <a:off x="8005947" y="2588727"/>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7" name="Freeform 376">
              <a:extLst>
                <a:ext uri="{FF2B5EF4-FFF2-40B4-BE49-F238E27FC236}">
                  <a16:creationId xmlns:a16="http://schemas.microsoft.com/office/drawing/2014/main" id="{10D722A6-D224-0ACF-FABA-688BCD1192ED}"/>
                </a:ext>
              </a:extLst>
            </p:cNvPr>
            <p:cNvSpPr/>
            <p:nvPr/>
          </p:nvSpPr>
          <p:spPr>
            <a:xfrm>
              <a:off x="8008446" y="260070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8" name="Freeform 377">
              <a:extLst>
                <a:ext uri="{FF2B5EF4-FFF2-40B4-BE49-F238E27FC236}">
                  <a16:creationId xmlns:a16="http://schemas.microsoft.com/office/drawing/2014/main" id="{8F580BB7-7347-65BD-61B7-95D55044BDFD}"/>
                </a:ext>
              </a:extLst>
            </p:cNvPr>
            <p:cNvSpPr/>
            <p:nvPr/>
          </p:nvSpPr>
          <p:spPr>
            <a:xfrm>
              <a:off x="8011064" y="260686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79" name="Freeform 378">
              <a:extLst>
                <a:ext uri="{FF2B5EF4-FFF2-40B4-BE49-F238E27FC236}">
                  <a16:creationId xmlns:a16="http://schemas.microsoft.com/office/drawing/2014/main" id="{8F521AD7-E472-497D-FDC2-273491D8655C}"/>
                </a:ext>
              </a:extLst>
            </p:cNvPr>
            <p:cNvSpPr/>
            <p:nvPr/>
          </p:nvSpPr>
          <p:spPr>
            <a:xfrm>
              <a:off x="8018559" y="260686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0" name="Freeform 379">
              <a:extLst>
                <a:ext uri="{FF2B5EF4-FFF2-40B4-BE49-F238E27FC236}">
                  <a16:creationId xmlns:a16="http://schemas.microsoft.com/office/drawing/2014/main" id="{22615315-84D5-DEBC-4C4D-F8EDDD174F08}"/>
                </a:ext>
              </a:extLst>
            </p:cNvPr>
            <p:cNvSpPr/>
            <p:nvPr/>
          </p:nvSpPr>
          <p:spPr>
            <a:xfrm>
              <a:off x="8018559" y="260686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1" name="Freeform 380">
              <a:extLst>
                <a:ext uri="{FF2B5EF4-FFF2-40B4-BE49-F238E27FC236}">
                  <a16:creationId xmlns:a16="http://schemas.microsoft.com/office/drawing/2014/main" id="{2575F056-8A29-F38C-5E83-A510FE2D0DC2}"/>
                </a:ext>
              </a:extLst>
            </p:cNvPr>
            <p:cNvSpPr/>
            <p:nvPr/>
          </p:nvSpPr>
          <p:spPr>
            <a:xfrm>
              <a:off x="8021058" y="2618957"/>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2" name="Freeform 381">
              <a:extLst>
                <a:ext uri="{FF2B5EF4-FFF2-40B4-BE49-F238E27FC236}">
                  <a16:creationId xmlns:a16="http://schemas.microsoft.com/office/drawing/2014/main" id="{E480AE96-418C-8206-6719-C2D9452D4510}"/>
                </a:ext>
              </a:extLst>
            </p:cNvPr>
            <p:cNvSpPr/>
            <p:nvPr/>
          </p:nvSpPr>
          <p:spPr>
            <a:xfrm>
              <a:off x="8021058" y="2618957"/>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3" name="Freeform 382">
              <a:extLst>
                <a:ext uri="{FF2B5EF4-FFF2-40B4-BE49-F238E27FC236}">
                  <a16:creationId xmlns:a16="http://schemas.microsoft.com/office/drawing/2014/main" id="{14115058-ECC4-224D-EA55-DCC4C9670EC0}"/>
                </a:ext>
              </a:extLst>
            </p:cNvPr>
            <p:cNvSpPr/>
            <p:nvPr/>
          </p:nvSpPr>
          <p:spPr>
            <a:xfrm>
              <a:off x="8023557" y="2618957"/>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4" name="Freeform 383">
              <a:extLst>
                <a:ext uri="{FF2B5EF4-FFF2-40B4-BE49-F238E27FC236}">
                  <a16:creationId xmlns:a16="http://schemas.microsoft.com/office/drawing/2014/main" id="{57B66F2E-FF8E-EE34-7804-3654452480DC}"/>
                </a:ext>
              </a:extLst>
            </p:cNvPr>
            <p:cNvSpPr/>
            <p:nvPr/>
          </p:nvSpPr>
          <p:spPr>
            <a:xfrm>
              <a:off x="8023557" y="2618957"/>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5" name="Freeform 384">
              <a:extLst>
                <a:ext uri="{FF2B5EF4-FFF2-40B4-BE49-F238E27FC236}">
                  <a16:creationId xmlns:a16="http://schemas.microsoft.com/office/drawing/2014/main" id="{33E09505-2646-1F96-7F4C-4CEE4F0044DD}"/>
                </a:ext>
              </a:extLst>
            </p:cNvPr>
            <p:cNvSpPr/>
            <p:nvPr/>
          </p:nvSpPr>
          <p:spPr>
            <a:xfrm>
              <a:off x="8026174" y="2631168"/>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6" name="Freeform 385">
              <a:extLst>
                <a:ext uri="{FF2B5EF4-FFF2-40B4-BE49-F238E27FC236}">
                  <a16:creationId xmlns:a16="http://schemas.microsoft.com/office/drawing/2014/main" id="{14D8AC9A-55EA-D5FC-CE04-C524076452FE}"/>
                </a:ext>
              </a:extLst>
            </p:cNvPr>
            <p:cNvSpPr/>
            <p:nvPr/>
          </p:nvSpPr>
          <p:spPr>
            <a:xfrm>
              <a:off x="8028673" y="2643379"/>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7" name="Freeform 386">
              <a:extLst>
                <a:ext uri="{FF2B5EF4-FFF2-40B4-BE49-F238E27FC236}">
                  <a16:creationId xmlns:a16="http://schemas.microsoft.com/office/drawing/2014/main" id="{0979248D-9582-DC13-17B6-57FD5942413D}"/>
                </a:ext>
              </a:extLst>
            </p:cNvPr>
            <p:cNvSpPr/>
            <p:nvPr/>
          </p:nvSpPr>
          <p:spPr>
            <a:xfrm>
              <a:off x="8031171" y="264954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8" name="Freeform 387">
              <a:extLst>
                <a:ext uri="{FF2B5EF4-FFF2-40B4-BE49-F238E27FC236}">
                  <a16:creationId xmlns:a16="http://schemas.microsoft.com/office/drawing/2014/main" id="{E7823628-9C84-1F26-22A7-39AD123A0BCD}"/>
                </a:ext>
              </a:extLst>
            </p:cNvPr>
            <p:cNvSpPr/>
            <p:nvPr/>
          </p:nvSpPr>
          <p:spPr>
            <a:xfrm>
              <a:off x="8033670" y="266791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89" name="Freeform 388">
              <a:extLst>
                <a:ext uri="{FF2B5EF4-FFF2-40B4-BE49-F238E27FC236}">
                  <a16:creationId xmlns:a16="http://schemas.microsoft.com/office/drawing/2014/main" id="{0376C8C0-2FC0-8CD7-A850-75A4AF6C496B}"/>
                </a:ext>
              </a:extLst>
            </p:cNvPr>
            <p:cNvSpPr/>
            <p:nvPr/>
          </p:nvSpPr>
          <p:spPr>
            <a:xfrm>
              <a:off x="8033670" y="266791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0" name="Freeform 389">
              <a:extLst>
                <a:ext uri="{FF2B5EF4-FFF2-40B4-BE49-F238E27FC236}">
                  <a16:creationId xmlns:a16="http://schemas.microsoft.com/office/drawing/2014/main" id="{312BC558-E2C6-E018-FC09-19AAE81BB2F4}"/>
                </a:ext>
              </a:extLst>
            </p:cNvPr>
            <p:cNvSpPr/>
            <p:nvPr/>
          </p:nvSpPr>
          <p:spPr>
            <a:xfrm>
              <a:off x="8036168" y="267396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1" name="Freeform 390">
              <a:extLst>
                <a:ext uri="{FF2B5EF4-FFF2-40B4-BE49-F238E27FC236}">
                  <a16:creationId xmlns:a16="http://schemas.microsoft.com/office/drawing/2014/main" id="{056AEDED-DA68-C7F6-94B6-EBD93001E061}"/>
                </a:ext>
              </a:extLst>
            </p:cNvPr>
            <p:cNvSpPr/>
            <p:nvPr/>
          </p:nvSpPr>
          <p:spPr>
            <a:xfrm>
              <a:off x="8038786" y="268013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2" name="Freeform 391">
              <a:extLst>
                <a:ext uri="{FF2B5EF4-FFF2-40B4-BE49-F238E27FC236}">
                  <a16:creationId xmlns:a16="http://schemas.microsoft.com/office/drawing/2014/main" id="{00FA96B3-521A-B87D-D9B4-316BD21B5EF8}"/>
                </a:ext>
              </a:extLst>
            </p:cNvPr>
            <p:cNvSpPr/>
            <p:nvPr/>
          </p:nvSpPr>
          <p:spPr>
            <a:xfrm>
              <a:off x="8041284" y="268013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3" name="Freeform 392">
              <a:extLst>
                <a:ext uri="{FF2B5EF4-FFF2-40B4-BE49-F238E27FC236}">
                  <a16:creationId xmlns:a16="http://schemas.microsoft.com/office/drawing/2014/main" id="{CD2C8E81-B990-1F33-CCD1-9ECEF7861A4C}"/>
                </a:ext>
              </a:extLst>
            </p:cNvPr>
            <p:cNvSpPr/>
            <p:nvPr/>
          </p:nvSpPr>
          <p:spPr>
            <a:xfrm>
              <a:off x="8043783" y="2686295"/>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4" name="Freeform 393">
              <a:extLst>
                <a:ext uri="{FF2B5EF4-FFF2-40B4-BE49-F238E27FC236}">
                  <a16:creationId xmlns:a16="http://schemas.microsoft.com/office/drawing/2014/main" id="{468C69DC-056E-8C31-9BF2-AAC5F1DEBD0E}"/>
                </a:ext>
              </a:extLst>
            </p:cNvPr>
            <p:cNvSpPr/>
            <p:nvPr/>
          </p:nvSpPr>
          <p:spPr>
            <a:xfrm>
              <a:off x="8046282" y="268629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5" name="Freeform 394">
              <a:extLst>
                <a:ext uri="{FF2B5EF4-FFF2-40B4-BE49-F238E27FC236}">
                  <a16:creationId xmlns:a16="http://schemas.microsoft.com/office/drawing/2014/main" id="{A745F0AD-E5B9-40D3-85ED-457F04C8B3FF}"/>
                </a:ext>
              </a:extLst>
            </p:cNvPr>
            <p:cNvSpPr/>
            <p:nvPr/>
          </p:nvSpPr>
          <p:spPr>
            <a:xfrm>
              <a:off x="8048780" y="2692578"/>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6" name="Freeform 395">
              <a:extLst>
                <a:ext uri="{FF2B5EF4-FFF2-40B4-BE49-F238E27FC236}">
                  <a16:creationId xmlns:a16="http://schemas.microsoft.com/office/drawing/2014/main" id="{16BAF36F-2DC7-6B7C-8BC6-F61CF619CC52}"/>
                </a:ext>
              </a:extLst>
            </p:cNvPr>
            <p:cNvSpPr/>
            <p:nvPr/>
          </p:nvSpPr>
          <p:spPr>
            <a:xfrm>
              <a:off x="8053777" y="2698742"/>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7" name="Freeform 396">
              <a:extLst>
                <a:ext uri="{FF2B5EF4-FFF2-40B4-BE49-F238E27FC236}">
                  <a16:creationId xmlns:a16="http://schemas.microsoft.com/office/drawing/2014/main" id="{36B6A9B9-9941-4239-08D0-774BABB6EA2A}"/>
                </a:ext>
              </a:extLst>
            </p:cNvPr>
            <p:cNvSpPr/>
            <p:nvPr/>
          </p:nvSpPr>
          <p:spPr>
            <a:xfrm>
              <a:off x="8058894" y="2717118"/>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8" name="Freeform 397">
              <a:extLst>
                <a:ext uri="{FF2B5EF4-FFF2-40B4-BE49-F238E27FC236}">
                  <a16:creationId xmlns:a16="http://schemas.microsoft.com/office/drawing/2014/main" id="{3CFAF887-BA18-B8C6-CFCC-676FF243520B}"/>
                </a:ext>
              </a:extLst>
            </p:cNvPr>
            <p:cNvSpPr/>
            <p:nvPr/>
          </p:nvSpPr>
          <p:spPr>
            <a:xfrm>
              <a:off x="8061392" y="2723283"/>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399" name="Freeform 398">
              <a:extLst>
                <a:ext uri="{FF2B5EF4-FFF2-40B4-BE49-F238E27FC236}">
                  <a16:creationId xmlns:a16="http://schemas.microsoft.com/office/drawing/2014/main" id="{FDD2B039-3928-593D-4408-14078F3AE7E3}"/>
                </a:ext>
              </a:extLst>
            </p:cNvPr>
            <p:cNvSpPr/>
            <p:nvPr/>
          </p:nvSpPr>
          <p:spPr>
            <a:xfrm>
              <a:off x="8063891" y="272932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0" name="Freeform 399">
              <a:extLst>
                <a:ext uri="{FF2B5EF4-FFF2-40B4-BE49-F238E27FC236}">
                  <a16:creationId xmlns:a16="http://schemas.microsoft.com/office/drawing/2014/main" id="{86F2D5B0-26F9-E76A-A653-88137AF4C55D}"/>
                </a:ext>
              </a:extLst>
            </p:cNvPr>
            <p:cNvSpPr/>
            <p:nvPr/>
          </p:nvSpPr>
          <p:spPr>
            <a:xfrm>
              <a:off x="8063891" y="272932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1" name="Freeform 400">
              <a:extLst>
                <a:ext uri="{FF2B5EF4-FFF2-40B4-BE49-F238E27FC236}">
                  <a16:creationId xmlns:a16="http://schemas.microsoft.com/office/drawing/2014/main" id="{D671C5B0-232A-1545-2050-C0424B6347CD}"/>
                </a:ext>
              </a:extLst>
            </p:cNvPr>
            <p:cNvSpPr/>
            <p:nvPr/>
          </p:nvSpPr>
          <p:spPr>
            <a:xfrm>
              <a:off x="8068888" y="273549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2" name="Freeform 401">
              <a:extLst>
                <a:ext uri="{FF2B5EF4-FFF2-40B4-BE49-F238E27FC236}">
                  <a16:creationId xmlns:a16="http://schemas.microsoft.com/office/drawing/2014/main" id="{F1EBAF1A-57E2-0565-20E4-5937FA775D35}"/>
                </a:ext>
              </a:extLst>
            </p:cNvPr>
            <p:cNvSpPr/>
            <p:nvPr/>
          </p:nvSpPr>
          <p:spPr>
            <a:xfrm>
              <a:off x="8073885" y="275386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3" name="Freeform 402">
              <a:extLst>
                <a:ext uri="{FF2B5EF4-FFF2-40B4-BE49-F238E27FC236}">
                  <a16:creationId xmlns:a16="http://schemas.microsoft.com/office/drawing/2014/main" id="{BAF67E75-F62E-D9CE-F7A1-6B1C2C84054B}"/>
                </a:ext>
              </a:extLst>
            </p:cNvPr>
            <p:cNvSpPr/>
            <p:nvPr/>
          </p:nvSpPr>
          <p:spPr>
            <a:xfrm>
              <a:off x="8076503" y="2753869"/>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4" name="Freeform 403">
              <a:extLst>
                <a:ext uri="{FF2B5EF4-FFF2-40B4-BE49-F238E27FC236}">
                  <a16:creationId xmlns:a16="http://schemas.microsoft.com/office/drawing/2014/main" id="{A0D542F1-3F0B-87E3-1B49-4B4F631638B9}"/>
                </a:ext>
              </a:extLst>
            </p:cNvPr>
            <p:cNvSpPr/>
            <p:nvPr/>
          </p:nvSpPr>
          <p:spPr>
            <a:xfrm>
              <a:off x="8079001" y="276596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5" name="Freeform 404">
              <a:extLst>
                <a:ext uri="{FF2B5EF4-FFF2-40B4-BE49-F238E27FC236}">
                  <a16:creationId xmlns:a16="http://schemas.microsoft.com/office/drawing/2014/main" id="{17DC7D8A-DE0D-3A4C-5599-55C0406CDA16}"/>
                </a:ext>
              </a:extLst>
            </p:cNvPr>
            <p:cNvSpPr/>
            <p:nvPr/>
          </p:nvSpPr>
          <p:spPr>
            <a:xfrm>
              <a:off x="8079001" y="276596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6" name="Freeform 405">
              <a:extLst>
                <a:ext uri="{FF2B5EF4-FFF2-40B4-BE49-F238E27FC236}">
                  <a16:creationId xmlns:a16="http://schemas.microsoft.com/office/drawing/2014/main" id="{DB65BB70-FF3F-BA0B-5A04-60092DD4B21D}"/>
                </a:ext>
              </a:extLst>
            </p:cNvPr>
            <p:cNvSpPr/>
            <p:nvPr/>
          </p:nvSpPr>
          <p:spPr>
            <a:xfrm>
              <a:off x="8081500" y="277817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7" name="Freeform 406">
              <a:extLst>
                <a:ext uri="{FF2B5EF4-FFF2-40B4-BE49-F238E27FC236}">
                  <a16:creationId xmlns:a16="http://schemas.microsoft.com/office/drawing/2014/main" id="{4AF60673-0438-FBCB-983F-C1782944689B}"/>
                </a:ext>
              </a:extLst>
            </p:cNvPr>
            <p:cNvSpPr/>
            <p:nvPr/>
          </p:nvSpPr>
          <p:spPr>
            <a:xfrm>
              <a:off x="8081500" y="277817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8" name="Freeform 407">
              <a:extLst>
                <a:ext uri="{FF2B5EF4-FFF2-40B4-BE49-F238E27FC236}">
                  <a16:creationId xmlns:a16="http://schemas.microsoft.com/office/drawing/2014/main" id="{303A4625-0220-C65D-31AC-758D9F46A851}"/>
                </a:ext>
              </a:extLst>
            </p:cNvPr>
            <p:cNvSpPr/>
            <p:nvPr/>
          </p:nvSpPr>
          <p:spPr>
            <a:xfrm>
              <a:off x="8083999" y="2784337"/>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09" name="Freeform 408">
              <a:extLst>
                <a:ext uri="{FF2B5EF4-FFF2-40B4-BE49-F238E27FC236}">
                  <a16:creationId xmlns:a16="http://schemas.microsoft.com/office/drawing/2014/main" id="{FF4C766F-F100-39F0-3A82-3D6584CE3B7C}"/>
                </a:ext>
              </a:extLst>
            </p:cNvPr>
            <p:cNvSpPr/>
            <p:nvPr/>
          </p:nvSpPr>
          <p:spPr>
            <a:xfrm>
              <a:off x="8089115" y="279038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0" name="Freeform 409">
              <a:extLst>
                <a:ext uri="{FF2B5EF4-FFF2-40B4-BE49-F238E27FC236}">
                  <a16:creationId xmlns:a16="http://schemas.microsoft.com/office/drawing/2014/main" id="{5069A625-834F-7C15-402C-13FC493473F1}"/>
                </a:ext>
              </a:extLst>
            </p:cNvPr>
            <p:cNvSpPr/>
            <p:nvPr/>
          </p:nvSpPr>
          <p:spPr>
            <a:xfrm>
              <a:off x="8091613" y="2790383"/>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1" name="Freeform 410">
              <a:extLst>
                <a:ext uri="{FF2B5EF4-FFF2-40B4-BE49-F238E27FC236}">
                  <a16:creationId xmlns:a16="http://schemas.microsoft.com/office/drawing/2014/main" id="{E51FA4A1-30AC-6DA6-8820-C6BCC2072DD6}"/>
                </a:ext>
              </a:extLst>
            </p:cNvPr>
            <p:cNvSpPr/>
            <p:nvPr/>
          </p:nvSpPr>
          <p:spPr>
            <a:xfrm>
              <a:off x="8094112" y="279678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2" name="Freeform 411">
              <a:extLst>
                <a:ext uri="{FF2B5EF4-FFF2-40B4-BE49-F238E27FC236}">
                  <a16:creationId xmlns:a16="http://schemas.microsoft.com/office/drawing/2014/main" id="{28089660-3EA3-67AE-22CA-8AAF415E07BC}"/>
                </a:ext>
              </a:extLst>
            </p:cNvPr>
            <p:cNvSpPr/>
            <p:nvPr/>
          </p:nvSpPr>
          <p:spPr>
            <a:xfrm>
              <a:off x="8099228" y="281563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3" name="Freeform 412">
              <a:extLst>
                <a:ext uri="{FF2B5EF4-FFF2-40B4-BE49-F238E27FC236}">
                  <a16:creationId xmlns:a16="http://schemas.microsoft.com/office/drawing/2014/main" id="{E7DD0895-7E16-3354-D2A6-FB1BB265E2DB}"/>
                </a:ext>
              </a:extLst>
            </p:cNvPr>
            <p:cNvSpPr/>
            <p:nvPr/>
          </p:nvSpPr>
          <p:spPr>
            <a:xfrm>
              <a:off x="8109222" y="2821799"/>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4" name="Freeform 413">
              <a:extLst>
                <a:ext uri="{FF2B5EF4-FFF2-40B4-BE49-F238E27FC236}">
                  <a16:creationId xmlns:a16="http://schemas.microsoft.com/office/drawing/2014/main" id="{82FC4A7C-421B-6B3C-F9FC-B92598BA5822}"/>
                </a:ext>
              </a:extLst>
            </p:cNvPr>
            <p:cNvSpPr/>
            <p:nvPr/>
          </p:nvSpPr>
          <p:spPr>
            <a:xfrm>
              <a:off x="8114219" y="282179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5" name="Freeform 414">
              <a:extLst>
                <a:ext uri="{FF2B5EF4-FFF2-40B4-BE49-F238E27FC236}">
                  <a16:creationId xmlns:a16="http://schemas.microsoft.com/office/drawing/2014/main" id="{A3CC8370-FD88-2670-2C42-DD15FEC82B73}"/>
                </a:ext>
              </a:extLst>
            </p:cNvPr>
            <p:cNvSpPr/>
            <p:nvPr/>
          </p:nvSpPr>
          <p:spPr>
            <a:xfrm>
              <a:off x="8116718" y="282796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6" name="Freeform 415">
              <a:extLst>
                <a:ext uri="{FF2B5EF4-FFF2-40B4-BE49-F238E27FC236}">
                  <a16:creationId xmlns:a16="http://schemas.microsoft.com/office/drawing/2014/main" id="{695C0A46-A081-E407-A67A-69A2E0E53D55}"/>
                </a:ext>
              </a:extLst>
            </p:cNvPr>
            <p:cNvSpPr/>
            <p:nvPr/>
          </p:nvSpPr>
          <p:spPr>
            <a:xfrm>
              <a:off x="8119336" y="2827964"/>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7" name="Freeform 416">
              <a:extLst>
                <a:ext uri="{FF2B5EF4-FFF2-40B4-BE49-F238E27FC236}">
                  <a16:creationId xmlns:a16="http://schemas.microsoft.com/office/drawing/2014/main" id="{C3E7F744-869B-5FDB-AF75-BE842536F988}"/>
                </a:ext>
              </a:extLst>
            </p:cNvPr>
            <p:cNvSpPr/>
            <p:nvPr/>
          </p:nvSpPr>
          <p:spPr>
            <a:xfrm>
              <a:off x="8121834" y="283424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18" name="Freeform 417">
              <a:extLst>
                <a:ext uri="{FF2B5EF4-FFF2-40B4-BE49-F238E27FC236}">
                  <a16:creationId xmlns:a16="http://schemas.microsoft.com/office/drawing/2014/main" id="{301ADA95-2A9E-4636-6DF8-769FB4F4D38A}"/>
                </a:ext>
              </a:extLst>
            </p:cNvPr>
            <p:cNvSpPr/>
            <p:nvPr/>
          </p:nvSpPr>
          <p:spPr>
            <a:xfrm>
              <a:off x="8124333" y="2846695"/>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731" y="0"/>
                  </a:lnTo>
                  <a:lnTo>
                    <a:pt x="12731" y="29638"/>
                  </a:lnTo>
                  <a:lnTo>
                    <a:pt x="21773" y="29638"/>
                  </a:lnTo>
                  <a:lnTo>
                    <a:pt x="21773" y="41019"/>
                  </a:lnTo>
                  <a:lnTo>
                    <a:pt x="12731" y="41019"/>
                  </a:lnTo>
                  <a:lnTo>
                    <a:pt x="12731"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19" name="Freeform 418">
              <a:extLst>
                <a:ext uri="{FF2B5EF4-FFF2-40B4-BE49-F238E27FC236}">
                  <a16:creationId xmlns:a16="http://schemas.microsoft.com/office/drawing/2014/main" id="{2CB7E71F-1C82-6E5A-853E-5FA394CCC5C5}"/>
                </a:ext>
              </a:extLst>
            </p:cNvPr>
            <p:cNvSpPr/>
            <p:nvPr/>
          </p:nvSpPr>
          <p:spPr>
            <a:xfrm>
              <a:off x="8126831" y="284669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20" name="Freeform 419">
              <a:extLst>
                <a:ext uri="{FF2B5EF4-FFF2-40B4-BE49-F238E27FC236}">
                  <a16:creationId xmlns:a16="http://schemas.microsoft.com/office/drawing/2014/main" id="{AE8D599C-CC53-1963-7B3B-584BF3F0274E}"/>
                </a:ext>
              </a:extLst>
            </p:cNvPr>
            <p:cNvSpPr/>
            <p:nvPr/>
          </p:nvSpPr>
          <p:spPr>
            <a:xfrm>
              <a:off x="8129330" y="2846695"/>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731" y="0"/>
                  </a:lnTo>
                  <a:lnTo>
                    <a:pt x="12731" y="29638"/>
                  </a:lnTo>
                  <a:lnTo>
                    <a:pt x="21773" y="29638"/>
                  </a:lnTo>
                  <a:lnTo>
                    <a:pt x="21773" y="41019"/>
                  </a:lnTo>
                  <a:lnTo>
                    <a:pt x="12731" y="41019"/>
                  </a:lnTo>
                  <a:lnTo>
                    <a:pt x="12731"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21" name="Freeform 420">
              <a:extLst>
                <a:ext uri="{FF2B5EF4-FFF2-40B4-BE49-F238E27FC236}">
                  <a16:creationId xmlns:a16="http://schemas.microsoft.com/office/drawing/2014/main" id="{D0B16CB5-B6C4-B32B-0887-43428FF52A05}"/>
                </a:ext>
              </a:extLst>
            </p:cNvPr>
            <p:cNvSpPr/>
            <p:nvPr/>
          </p:nvSpPr>
          <p:spPr>
            <a:xfrm>
              <a:off x="8134327" y="2846695"/>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22" name="Freeform 421">
              <a:extLst>
                <a:ext uri="{FF2B5EF4-FFF2-40B4-BE49-F238E27FC236}">
                  <a16:creationId xmlns:a16="http://schemas.microsoft.com/office/drawing/2014/main" id="{E7284C0F-B526-9696-1CA4-038E852E1367}"/>
                </a:ext>
              </a:extLst>
            </p:cNvPr>
            <p:cNvSpPr/>
            <p:nvPr/>
          </p:nvSpPr>
          <p:spPr>
            <a:xfrm>
              <a:off x="8139443" y="284669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23" name="Freeform 422">
              <a:extLst>
                <a:ext uri="{FF2B5EF4-FFF2-40B4-BE49-F238E27FC236}">
                  <a16:creationId xmlns:a16="http://schemas.microsoft.com/office/drawing/2014/main" id="{77FFA304-CC1A-7F72-9950-154F8C4B6AC1}"/>
                </a:ext>
              </a:extLst>
            </p:cNvPr>
            <p:cNvSpPr/>
            <p:nvPr/>
          </p:nvSpPr>
          <p:spPr>
            <a:xfrm>
              <a:off x="8144441" y="2853097"/>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24" name="Freeform 423">
              <a:extLst>
                <a:ext uri="{FF2B5EF4-FFF2-40B4-BE49-F238E27FC236}">
                  <a16:creationId xmlns:a16="http://schemas.microsoft.com/office/drawing/2014/main" id="{A5D6C5F6-861D-A583-04B6-65D3A0B398AF}"/>
                </a:ext>
              </a:extLst>
            </p:cNvPr>
            <p:cNvSpPr/>
            <p:nvPr/>
          </p:nvSpPr>
          <p:spPr>
            <a:xfrm>
              <a:off x="8149438" y="2859498"/>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25" name="Freeform 424">
              <a:extLst>
                <a:ext uri="{FF2B5EF4-FFF2-40B4-BE49-F238E27FC236}">
                  <a16:creationId xmlns:a16="http://schemas.microsoft.com/office/drawing/2014/main" id="{D05AE2D8-1A5D-43D5-7AFF-6A3FD7333036}"/>
                </a:ext>
              </a:extLst>
            </p:cNvPr>
            <p:cNvSpPr/>
            <p:nvPr/>
          </p:nvSpPr>
          <p:spPr>
            <a:xfrm>
              <a:off x="8152055" y="2884631"/>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26" name="Freeform 425">
              <a:extLst>
                <a:ext uri="{FF2B5EF4-FFF2-40B4-BE49-F238E27FC236}">
                  <a16:creationId xmlns:a16="http://schemas.microsoft.com/office/drawing/2014/main" id="{EFFAE5BD-ED28-FDF3-BA94-DF639B4BC25A}"/>
                </a:ext>
              </a:extLst>
            </p:cNvPr>
            <p:cNvSpPr/>
            <p:nvPr/>
          </p:nvSpPr>
          <p:spPr>
            <a:xfrm>
              <a:off x="8157052" y="2890914"/>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27" name="Freeform 426">
              <a:extLst>
                <a:ext uri="{FF2B5EF4-FFF2-40B4-BE49-F238E27FC236}">
                  <a16:creationId xmlns:a16="http://schemas.microsoft.com/office/drawing/2014/main" id="{C275D541-11C9-4C71-581C-577C4F44C663}"/>
                </a:ext>
              </a:extLst>
            </p:cNvPr>
            <p:cNvSpPr/>
            <p:nvPr/>
          </p:nvSpPr>
          <p:spPr>
            <a:xfrm>
              <a:off x="8159551" y="290359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28" name="Freeform 427">
              <a:extLst>
                <a:ext uri="{FF2B5EF4-FFF2-40B4-BE49-F238E27FC236}">
                  <a16:creationId xmlns:a16="http://schemas.microsoft.com/office/drawing/2014/main" id="{8BBDCB23-8F59-F6E4-AB1B-E1F70A609668}"/>
                </a:ext>
              </a:extLst>
            </p:cNvPr>
            <p:cNvSpPr/>
            <p:nvPr/>
          </p:nvSpPr>
          <p:spPr>
            <a:xfrm>
              <a:off x="8162050" y="290359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29" name="Freeform 428">
              <a:extLst>
                <a:ext uri="{FF2B5EF4-FFF2-40B4-BE49-F238E27FC236}">
                  <a16:creationId xmlns:a16="http://schemas.microsoft.com/office/drawing/2014/main" id="{603EB070-17B8-1BA3-46C2-26A78E38BCCC}"/>
                </a:ext>
              </a:extLst>
            </p:cNvPr>
            <p:cNvSpPr/>
            <p:nvPr/>
          </p:nvSpPr>
          <p:spPr>
            <a:xfrm>
              <a:off x="8164548" y="290359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30" name="Freeform 429">
              <a:extLst>
                <a:ext uri="{FF2B5EF4-FFF2-40B4-BE49-F238E27FC236}">
                  <a16:creationId xmlns:a16="http://schemas.microsoft.com/office/drawing/2014/main" id="{DCD245D6-8806-F7F8-BB11-120AE05D013E}"/>
                </a:ext>
              </a:extLst>
            </p:cNvPr>
            <p:cNvSpPr/>
            <p:nvPr/>
          </p:nvSpPr>
          <p:spPr>
            <a:xfrm>
              <a:off x="8167166" y="290359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31" name="Freeform 430">
              <a:extLst>
                <a:ext uri="{FF2B5EF4-FFF2-40B4-BE49-F238E27FC236}">
                  <a16:creationId xmlns:a16="http://schemas.microsoft.com/office/drawing/2014/main" id="{E0112F30-DCCE-F67C-1AC5-61E11DACD8FC}"/>
                </a:ext>
              </a:extLst>
            </p:cNvPr>
            <p:cNvSpPr/>
            <p:nvPr/>
          </p:nvSpPr>
          <p:spPr>
            <a:xfrm>
              <a:off x="8172163" y="290359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32" name="Freeform 431">
              <a:extLst>
                <a:ext uri="{FF2B5EF4-FFF2-40B4-BE49-F238E27FC236}">
                  <a16:creationId xmlns:a16="http://schemas.microsoft.com/office/drawing/2014/main" id="{D301E3F0-0250-6B24-58A6-ED496022EAD4}"/>
                </a:ext>
              </a:extLst>
            </p:cNvPr>
            <p:cNvSpPr/>
            <p:nvPr/>
          </p:nvSpPr>
          <p:spPr>
            <a:xfrm>
              <a:off x="8172163" y="290359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33" name="Freeform 432">
              <a:extLst>
                <a:ext uri="{FF2B5EF4-FFF2-40B4-BE49-F238E27FC236}">
                  <a16:creationId xmlns:a16="http://schemas.microsoft.com/office/drawing/2014/main" id="{F6511D84-B42E-40A6-8E48-1639DEE36812}"/>
                </a:ext>
              </a:extLst>
            </p:cNvPr>
            <p:cNvSpPr/>
            <p:nvPr/>
          </p:nvSpPr>
          <p:spPr>
            <a:xfrm>
              <a:off x="8174661" y="290988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34" name="Freeform 433">
              <a:extLst>
                <a:ext uri="{FF2B5EF4-FFF2-40B4-BE49-F238E27FC236}">
                  <a16:creationId xmlns:a16="http://schemas.microsoft.com/office/drawing/2014/main" id="{FC43BA9A-3F8C-5D73-1841-0195A41AD83D}"/>
                </a:ext>
              </a:extLst>
            </p:cNvPr>
            <p:cNvSpPr/>
            <p:nvPr/>
          </p:nvSpPr>
          <p:spPr>
            <a:xfrm>
              <a:off x="8174661" y="290988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35" name="Freeform 434">
              <a:extLst>
                <a:ext uri="{FF2B5EF4-FFF2-40B4-BE49-F238E27FC236}">
                  <a16:creationId xmlns:a16="http://schemas.microsoft.com/office/drawing/2014/main" id="{8E8BC02D-56DD-4A9C-2AA5-25EA9AA731BF}"/>
                </a:ext>
              </a:extLst>
            </p:cNvPr>
            <p:cNvSpPr/>
            <p:nvPr/>
          </p:nvSpPr>
          <p:spPr>
            <a:xfrm>
              <a:off x="8179659" y="2916284"/>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36" name="Freeform 435">
              <a:extLst>
                <a:ext uri="{FF2B5EF4-FFF2-40B4-BE49-F238E27FC236}">
                  <a16:creationId xmlns:a16="http://schemas.microsoft.com/office/drawing/2014/main" id="{7FA8EB53-8358-2D35-94E8-6635654BC3B1}"/>
                </a:ext>
              </a:extLst>
            </p:cNvPr>
            <p:cNvSpPr/>
            <p:nvPr/>
          </p:nvSpPr>
          <p:spPr>
            <a:xfrm>
              <a:off x="8182157" y="2916284"/>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37" name="Freeform 436">
              <a:extLst>
                <a:ext uri="{FF2B5EF4-FFF2-40B4-BE49-F238E27FC236}">
                  <a16:creationId xmlns:a16="http://schemas.microsoft.com/office/drawing/2014/main" id="{6D6C9E0B-2538-6454-5841-B0B362B7AF42}"/>
                </a:ext>
              </a:extLst>
            </p:cNvPr>
            <p:cNvSpPr/>
            <p:nvPr/>
          </p:nvSpPr>
          <p:spPr>
            <a:xfrm>
              <a:off x="8184775" y="2916284"/>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38" name="Freeform 437">
              <a:extLst>
                <a:ext uri="{FF2B5EF4-FFF2-40B4-BE49-F238E27FC236}">
                  <a16:creationId xmlns:a16="http://schemas.microsoft.com/office/drawing/2014/main" id="{9E61C05F-0DAB-F214-A38F-978C12F9ABCF}"/>
                </a:ext>
              </a:extLst>
            </p:cNvPr>
            <p:cNvSpPr/>
            <p:nvPr/>
          </p:nvSpPr>
          <p:spPr>
            <a:xfrm>
              <a:off x="8187273" y="2916284"/>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39" name="Freeform 438">
              <a:extLst>
                <a:ext uri="{FF2B5EF4-FFF2-40B4-BE49-F238E27FC236}">
                  <a16:creationId xmlns:a16="http://schemas.microsoft.com/office/drawing/2014/main" id="{B3962CAC-2F65-60C5-3E74-C9339D0D91CF}"/>
                </a:ext>
              </a:extLst>
            </p:cNvPr>
            <p:cNvSpPr/>
            <p:nvPr/>
          </p:nvSpPr>
          <p:spPr>
            <a:xfrm>
              <a:off x="8189772" y="293560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0" name="Freeform 439">
              <a:extLst>
                <a:ext uri="{FF2B5EF4-FFF2-40B4-BE49-F238E27FC236}">
                  <a16:creationId xmlns:a16="http://schemas.microsoft.com/office/drawing/2014/main" id="{81D679E4-6E12-87BD-385B-A50832D67F1A}"/>
                </a:ext>
              </a:extLst>
            </p:cNvPr>
            <p:cNvSpPr/>
            <p:nvPr/>
          </p:nvSpPr>
          <p:spPr>
            <a:xfrm>
              <a:off x="8197387" y="2942129"/>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1" name="Freeform 440">
              <a:extLst>
                <a:ext uri="{FF2B5EF4-FFF2-40B4-BE49-F238E27FC236}">
                  <a16:creationId xmlns:a16="http://schemas.microsoft.com/office/drawing/2014/main" id="{EA0ACEB8-E293-101F-AA94-76F159F4FA1F}"/>
                </a:ext>
              </a:extLst>
            </p:cNvPr>
            <p:cNvSpPr/>
            <p:nvPr/>
          </p:nvSpPr>
          <p:spPr>
            <a:xfrm>
              <a:off x="8199885" y="294841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2" name="Freeform 441">
              <a:extLst>
                <a:ext uri="{FF2B5EF4-FFF2-40B4-BE49-F238E27FC236}">
                  <a16:creationId xmlns:a16="http://schemas.microsoft.com/office/drawing/2014/main" id="{04713700-0E89-21CE-67AD-C31C917DE4DE}"/>
                </a:ext>
              </a:extLst>
            </p:cNvPr>
            <p:cNvSpPr/>
            <p:nvPr/>
          </p:nvSpPr>
          <p:spPr>
            <a:xfrm>
              <a:off x="8204882" y="2961334"/>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3" name="Freeform 442">
              <a:extLst>
                <a:ext uri="{FF2B5EF4-FFF2-40B4-BE49-F238E27FC236}">
                  <a16:creationId xmlns:a16="http://schemas.microsoft.com/office/drawing/2014/main" id="{87FE519A-843D-2A54-A7DD-5DC52D8B681C}"/>
                </a:ext>
              </a:extLst>
            </p:cNvPr>
            <p:cNvSpPr/>
            <p:nvPr/>
          </p:nvSpPr>
          <p:spPr>
            <a:xfrm>
              <a:off x="8207381" y="2961334"/>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4" name="Freeform 443">
              <a:extLst>
                <a:ext uri="{FF2B5EF4-FFF2-40B4-BE49-F238E27FC236}">
                  <a16:creationId xmlns:a16="http://schemas.microsoft.com/office/drawing/2014/main" id="{8589DDDE-D691-6BF8-EC1E-A4746E548822}"/>
                </a:ext>
              </a:extLst>
            </p:cNvPr>
            <p:cNvSpPr/>
            <p:nvPr/>
          </p:nvSpPr>
          <p:spPr>
            <a:xfrm>
              <a:off x="8212378" y="2961334"/>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5" name="Freeform 444">
              <a:extLst>
                <a:ext uri="{FF2B5EF4-FFF2-40B4-BE49-F238E27FC236}">
                  <a16:creationId xmlns:a16="http://schemas.microsoft.com/office/drawing/2014/main" id="{C47C2052-92A1-B334-287C-BFA69EC9F6A1}"/>
                </a:ext>
              </a:extLst>
            </p:cNvPr>
            <p:cNvSpPr/>
            <p:nvPr/>
          </p:nvSpPr>
          <p:spPr>
            <a:xfrm>
              <a:off x="8222492" y="298706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6" name="Freeform 445">
              <a:extLst>
                <a:ext uri="{FF2B5EF4-FFF2-40B4-BE49-F238E27FC236}">
                  <a16:creationId xmlns:a16="http://schemas.microsoft.com/office/drawing/2014/main" id="{B5D81C62-21F2-0607-6AAC-493308A70847}"/>
                </a:ext>
              </a:extLst>
            </p:cNvPr>
            <p:cNvSpPr/>
            <p:nvPr/>
          </p:nvSpPr>
          <p:spPr>
            <a:xfrm>
              <a:off x="8227489" y="300626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7" name="Freeform 446">
              <a:extLst>
                <a:ext uri="{FF2B5EF4-FFF2-40B4-BE49-F238E27FC236}">
                  <a16:creationId xmlns:a16="http://schemas.microsoft.com/office/drawing/2014/main" id="{45D440C5-A29D-33C9-55A7-267880912AE8}"/>
                </a:ext>
              </a:extLst>
            </p:cNvPr>
            <p:cNvSpPr/>
            <p:nvPr/>
          </p:nvSpPr>
          <p:spPr>
            <a:xfrm>
              <a:off x="8230106" y="3012785"/>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8" name="Freeform 447">
              <a:extLst>
                <a:ext uri="{FF2B5EF4-FFF2-40B4-BE49-F238E27FC236}">
                  <a16:creationId xmlns:a16="http://schemas.microsoft.com/office/drawing/2014/main" id="{B5323382-28E8-9A77-0E0B-DBFFCBD83E13}"/>
                </a:ext>
              </a:extLst>
            </p:cNvPr>
            <p:cNvSpPr/>
            <p:nvPr/>
          </p:nvSpPr>
          <p:spPr>
            <a:xfrm>
              <a:off x="8232605" y="301278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49" name="Freeform 448">
              <a:extLst>
                <a:ext uri="{FF2B5EF4-FFF2-40B4-BE49-F238E27FC236}">
                  <a16:creationId xmlns:a16="http://schemas.microsoft.com/office/drawing/2014/main" id="{ED10BF7D-3245-9CE4-8D26-C9A3CFEF94AB}"/>
                </a:ext>
              </a:extLst>
            </p:cNvPr>
            <p:cNvSpPr/>
            <p:nvPr/>
          </p:nvSpPr>
          <p:spPr>
            <a:xfrm>
              <a:off x="8235104" y="3025708"/>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0" name="Freeform 449">
              <a:extLst>
                <a:ext uri="{FF2B5EF4-FFF2-40B4-BE49-F238E27FC236}">
                  <a16:creationId xmlns:a16="http://schemas.microsoft.com/office/drawing/2014/main" id="{F1E664B1-7E62-405F-63B9-0EB55890F193}"/>
                </a:ext>
              </a:extLst>
            </p:cNvPr>
            <p:cNvSpPr/>
            <p:nvPr/>
          </p:nvSpPr>
          <p:spPr>
            <a:xfrm>
              <a:off x="8250214" y="305167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1" name="Freeform 450">
              <a:extLst>
                <a:ext uri="{FF2B5EF4-FFF2-40B4-BE49-F238E27FC236}">
                  <a16:creationId xmlns:a16="http://schemas.microsoft.com/office/drawing/2014/main" id="{BEA88D14-4D0B-87D0-9618-526A3C0166F8}"/>
                </a:ext>
              </a:extLst>
            </p:cNvPr>
            <p:cNvSpPr/>
            <p:nvPr/>
          </p:nvSpPr>
          <p:spPr>
            <a:xfrm>
              <a:off x="8255211" y="305167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2" name="Freeform 451">
              <a:extLst>
                <a:ext uri="{FF2B5EF4-FFF2-40B4-BE49-F238E27FC236}">
                  <a16:creationId xmlns:a16="http://schemas.microsoft.com/office/drawing/2014/main" id="{9F3E0694-DB52-507A-9E3C-90887919EF45}"/>
                </a:ext>
              </a:extLst>
            </p:cNvPr>
            <p:cNvSpPr/>
            <p:nvPr/>
          </p:nvSpPr>
          <p:spPr>
            <a:xfrm>
              <a:off x="8255211" y="305167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3" name="Freeform 452">
              <a:extLst>
                <a:ext uri="{FF2B5EF4-FFF2-40B4-BE49-F238E27FC236}">
                  <a16:creationId xmlns:a16="http://schemas.microsoft.com/office/drawing/2014/main" id="{E62CE1AA-18C1-C069-12F9-A20B143D2ACF}"/>
                </a:ext>
              </a:extLst>
            </p:cNvPr>
            <p:cNvSpPr/>
            <p:nvPr/>
          </p:nvSpPr>
          <p:spPr>
            <a:xfrm>
              <a:off x="8257710" y="305819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4" name="Freeform 453">
              <a:extLst>
                <a:ext uri="{FF2B5EF4-FFF2-40B4-BE49-F238E27FC236}">
                  <a16:creationId xmlns:a16="http://schemas.microsoft.com/office/drawing/2014/main" id="{10C6D72A-55C5-580B-FF84-5B3CDFBDF37C}"/>
                </a:ext>
              </a:extLst>
            </p:cNvPr>
            <p:cNvSpPr/>
            <p:nvPr/>
          </p:nvSpPr>
          <p:spPr>
            <a:xfrm>
              <a:off x="8265324" y="305819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5" name="Freeform 454">
              <a:extLst>
                <a:ext uri="{FF2B5EF4-FFF2-40B4-BE49-F238E27FC236}">
                  <a16:creationId xmlns:a16="http://schemas.microsoft.com/office/drawing/2014/main" id="{17C7FF44-F565-B33D-8C3B-86E96F853E6C}"/>
                </a:ext>
              </a:extLst>
            </p:cNvPr>
            <p:cNvSpPr/>
            <p:nvPr/>
          </p:nvSpPr>
          <p:spPr>
            <a:xfrm>
              <a:off x="8275319" y="3070994"/>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56" name="Freeform 455">
              <a:extLst>
                <a:ext uri="{FF2B5EF4-FFF2-40B4-BE49-F238E27FC236}">
                  <a16:creationId xmlns:a16="http://schemas.microsoft.com/office/drawing/2014/main" id="{1F2B3811-90F7-BED0-32A5-2288714B407B}"/>
                </a:ext>
              </a:extLst>
            </p:cNvPr>
            <p:cNvSpPr/>
            <p:nvPr/>
          </p:nvSpPr>
          <p:spPr>
            <a:xfrm>
              <a:off x="8275319" y="3070994"/>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57" name="Freeform 456">
              <a:extLst>
                <a:ext uri="{FF2B5EF4-FFF2-40B4-BE49-F238E27FC236}">
                  <a16:creationId xmlns:a16="http://schemas.microsoft.com/office/drawing/2014/main" id="{2A791582-82CA-BEA3-E272-1B90CF9C8812}"/>
                </a:ext>
              </a:extLst>
            </p:cNvPr>
            <p:cNvSpPr/>
            <p:nvPr/>
          </p:nvSpPr>
          <p:spPr>
            <a:xfrm>
              <a:off x="8277937" y="3070994"/>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58" name="Freeform 457">
              <a:extLst>
                <a:ext uri="{FF2B5EF4-FFF2-40B4-BE49-F238E27FC236}">
                  <a16:creationId xmlns:a16="http://schemas.microsoft.com/office/drawing/2014/main" id="{A1C1CCAC-6CBE-FEA3-A8CC-7F95263914FF}"/>
                </a:ext>
              </a:extLst>
            </p:cNvPr>
            <p:cNvSpPr/>
            <p:nvPr/>
          </p:nvSpPr>
          <p:spPr>
            <a:xfrm>
              <a:off x="8292928" y="308427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59" name="Freeform 458">
              <a:extLst>
                <a:ext uri="{FF2B5EF4-FFF2-40B4-BE49-F238E27FC236}">
                  <a16:creationId xmlns:a16="http://schemas.microsoft.com/office/drawing/2014/main" id="{D4CA3945-43FD-0442-D40C-8E2EF5634CB5}"/>
                </a:ext>
              </a:extLst>
            </p:cNvPr>
            <p:cNvSpPr/>
            <p:nvPr/>
          </p:nvSpPr>
          <p:spPr>
            <a:xfrm>
              <a:off x="8295546" y="309079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0" name="Freeform 459">
              <a:extLst>
                <a:ext uri="{FF2B5EF4-FFF2-40B4-BE49-F238E27FC236}">
                  <a16:creationId xmlns:a16="http://schemas.microsoft.com/office/drawing/2014/main" id="{5D17B530-A23E-C2DC-CB64-B43D891DB861}"/>
                </a:ext>
              </a:extLst>
            </p:cNvPr>
            <p:cNvSpPr/>
            <p:nvPr/>
          </p:nvSpPr>
          <p:spPr>
            <a:xfrm>
              <a:off x="8305540" y="311059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1" name="Freeform 460">
              <a:extLst>
                <a:ext uri="{FF2B5EF4-FFF2-40B4-BE49-F238E27FC236}">
                  <a16:creationId xmlns:a16="http://schemas.microsoft.com/office/drawing/2014/main" id="{B1F16281-1AAB-11DD-FDC6-BAA2F4B8E2A9}"/>
                </a:ext>
              </a:extLst>
            </p:cNvPr>
            <p:cNvSpPr/>
            <p:nvPr/>
          </p:nvSpPr>
          <p:spPr>
            <a:xfrm>
              <a:off x="8308157" y="313027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2" name="Freeform 461">
              <a:extLst>
                <a:ext uri="{FF2B5EF4-FFF2-40B4-BE49-F238E27FC236}">
                  <a16:creationId xmlns:a16="http://schemas.microsoft.com/office/drawing/2014/main" id="{38C8EC95-E043-DED4-6A05-36CF75DB26FD}"/>
                </a:ext>
              </a:extLst>
            </p:cNvPr>
            <p:cNvSpPr/>
            <p:nvPr/>
          </p:nvSpPr>
          <p:spPr>
            <a:xfrm>
              <a:off x="8308157" y="313027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3" name="Freeform 462">
              <a:extLst>
                <a:ext uri="{FF2B5EF4-FFF2-40B4-BE49-F238E27FC236}">
                  <a16:creationId xmlns:a16="http://schemas.microsoft.com/office/drawing/2014/main" id="{F31C75C3-AA68-4B1E-8A26-B86FFA09D4B3}"/>
                </a:ext>
              </a:extLst>
            </p:cNvPr>
            <p:cNvSpPr/>
            <p:nvPr/>
          </p:nvSpPr>
          <p:spPr>
            <a:xfrm>
              <a:off x="8318152" y="313690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4" name="Freeform 463">
              <a:extLst>
                <a:ext uri="{FF2B5EF4-FFF2-40B4-BE49-F238E27FC236}">
                  <a16:creationId xmlns:a16="http://schemas.microsoft.com/office/drawing/2014/main" id="{AAA01664-0862-C1F4-A1E2-6F6597B934F0}"/>
                </a:ext>
              </a:extLst>
            </p:cNvPr>
            <p:cNvSpPr/>
            <p:nvPr/>
          </p:nvSpPr>
          <p:spPr>
            <a:xfrm>
              <a:off x="8325648" y="3156825"/>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65" name="Freeform 464">
              <a:extLst>
                <a:ext uri="{FF2B5EF4-FFF2-40B4-BE49-F238E27FC236}">
                  <a16:creationId xmlns:a16="http://schemas.microsoft.com/office/drawing/2014/main" id="{9E748ABB-3821-59A7-A67B-580725A1A244}"/>
                </a:ext>
              </a:extLst>
            </p:cNvPr>
            <p:cNvSpPr/>
            <p:nvPr/>
          </p:nvSpPr>
          <p:spPr>
            <a:xfrm>
              <a:off x="8330764" y="315682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66" name="Freeform 465">
              <a:extLst>
                <a:ext uri="{FF2B5EF4-FFF2-40B4-BE49-F238E27FC236}">
                  <a16:creationId xmlns:a16="http://schemas.microsoft.com/office/drawing/2014/main" id="{BCB16D9E-77DB-F9D0-21EC-6351BE53EC0C}"/>
                </a:ext>
              </a:extLst>
            </p:cNvPr>
            <p:cNvSpPr/>
            <p:nvPr/>
          </p:nvSpPr>
          <p:spPr>
            <a:xfrm>
              <a:off x="8333262" y="3156825"/>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67" name="Freeform 466">
              <a:extLst>
                <a:ext uri="{FF2B5EF4-FFF2-40B4-BE49-F238E27FC236}">
                  <a16:creationId xmlns:a16="http://schemas.microsoft.com/office/drawing/2014/main" id="{6B5AB619-875C-92D7-AFCA-A4918B4C3CBC}"/>
                </a:ext>
              </a:extLst>
            </p:cNvPr>
            <p:cNvSpPr/>
            <p:nvPr/>
          </p:nvSpPr>
          <p:spPr>
            <a:xfrm>
              <a:off x="8338378" y="316370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8" name="Freeform 467">
              <a:extLst>
                <a:ext uri="{FF2B5EF4-FFF2-40B4-BE49-F238E27FC236}">
                  <a16:creationId xmlns:a16="http://schemas.microsoft.com/office/drawing/2014/main" id="{B29F0445-E223-A712-FA31-819F6C1C6BBC}"/>
                </a:ext>
              </a:extLst>
            </p:cNvPr>
            <p:cNvSpPr/>
            <p:nvPr/>
          </p:nvSpPr>
          <p:spPr>
            <a:xfrm>
              <a:off x="8340758" y="3170222"/>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69" name="Freeform 468">
              <a:extLst>
                <a:ext uri="{FF2B5EF4-FFF2-40B4-BE49-F238E27FC236}">
                  <a16:creationId xmlns:a16="http://schemas.microsoft.com/office/drawing/2014/main" id="{7D192612-0232-5C76-ABE6-9763A1BEE9A1}"/>
                </a:ext>
              </a:extLst>
            </p:cNvPr>
            <p:cNvSpPr/>
            <p:nvPr/>
          </p:nvSpPr>
          <p:spPr>
            <a:xfrm>
              <a:off x="8350871" y="3176861"/>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0" name="Freeform 469">
              <a:extLst>
                <a:ext uri="{FF2B5EF4-FFF2-40B4-BE49-F238E27FC236}">
                  <a16:creationId xmlns:a16="http://schemas.microsoft.com/office/drawing/2014/main" id="{ED7C26C2-B0B2-E0B0-1CA6-97FFF025A281}"/>
                </a:ext>
              </a:extLst>
            </p:cNvPr>
            <p:cNvSpPr/>
            <p:nvPr/>
          </p:nvSpPr>
          <p:spPr>
            <a:xfrm>
              <a:off x="8355868" y="318990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1" name="Freeform 470">
              <a:extLst>
                <a:ext uri="{FF2B5EF4-FFF2-40B4-BE49-F238E27FC236}">
                  <a16:creationId xmlns:a16="http://schemas.microsoft.com/office/drawing/2014/main" id="{9D1E8BFD-A035-B722-7CAA-0A3776B7D256}"/>
                </a:ext>
              </a:extLst>
            </p:cNvPr>
            <p:cNvSpPr/>
            <p:nvPr/>
          </p:nvSpPr>
          <p:spPr>
            <a:xfrm>
              <a:off x="8363483" y="319654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2" name="Freeform 471">
              <a:extLst>
                <a:ext uri="{FF2B5EF4-FFF2-40B4-BE49-F238E27FC236}">
                  <a16:creationId xmlns:a16="http://schemas.microsoft.com/office/drawing/2014/main" id="{CE66EB28-8B13-50D0-E599-DCBCB15F7C73}"/>
                </a:ext>
              </a:extLst>
            </p:cNvPr>
            <p:cNvSpPr/>
            <p:nvPr/>
          </p:nvSpPr>
          <p:spPr>
            <a:xfrm>
              <a:off x="8368480" y="320958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3" name="Freeform 472">
              <a:extLst>
                <a:ext uri="{FF2B5EF4-FFF2-40B4-BE49-F238E27FC236}">
                  <a16:creationId xmlns:a16="http://schemas.microsoft.com/office/drawing/2014/main" id="{D8F49412-6B5B-E99A-F0BE-0949618591CA}"/>
                </a:ext>
              </a:extLst>
            </p:cNvPr>
            <p:cNvSpPr/>
            <p:nvPr/>
          </p:nvSpPr>
          <p:spPr>
            <a:xfrm>
              <a:off x="8376095" y="3229142"/>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4" name="Freeform 473">
              <a:extLst>
                <a:ext uri="{FF2B5EF4-FFF2-40B4-BE49-F238E27FC236}">
                  <a16:creationId xmlns:a16="http://schemas.microsoft.com/office/drawing/2014/main" id="{F89C8148-72A5-88B9-258C-DBBB180511F9}"/>
                </a:ext>
              </a:extLst>
            </p:cNvPr>
            <p:cNvSpPr/>
            <p:nvPr/>
          </p:nvSpPr>
          <p:spPr>
            <a:xfrm>
              <a:off x="8383591" y="3242064"/>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5" name="Freeform 474">
              <a:extLst>
                <a:ext uri="{FF2B5EF4-FFF2-40B4-BE49-F238E27FC236}">
                  <a16:creationId xmlns:a16="http://schemas.microsoft.com/office/drawing/2014/main" id="{0119087D-9089-CBC4-76C6-9F56385E6226}"/>
                </a:ext>
              </a:extLst>
            </p:cNvPr>
            <p:cNvSpPr/>
            <p:nvPr/>
          </p:nvSpPr>
          <p:spPr>
            <a:xfrm>
              <a:off x="8393704" y="3248703"/>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6" name="Freeform 475">
              <a:extLst>
                <a:ext uri="{FF2B5EF4-FFF2-40B4-BE49-F238E27FC236}">
                  <a16:creationId xmlns:a16="http://schemas.microsoft.com/office/drawing/2014/main" id="{87098911-3CB9-6724-0A58-203F755BA3C0}"/>
                </a:ext>
              </a:extLst>
            </p:cNvPr>
            <p:cNvSpPr/>
            <p:nvPr/>
          </p:nvSpPr>
          <p:spPr>
            <a:xfrm>
              <a:off x="8393704" y="3248703"/>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7" name="Freeform 476">
              <a:extLst>
                <a:ext uri="{FF2B5EF4-FFF2-40B4-BE49-F238E27FC236}">
                  <a16:creationId xmlns:a16="http://schemas.microsoft.com/office/drawing/2014/main" id="{18EAD360-6954-5D6E-6EFC-9350C021D7AC}"/>
                </a:ext>
              </a:extLst>
            </p:cNvPr>
            <p:cNvSpPr/>
            <p:nvPr/>
          </p:nvSpPr>
          <p:spPr>
            <a:xfrm>
              <a:off x="8398701" y="3248703"/>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8" name="Freeform 477">
              <a:extLst>
                <a:ext uri="{FF2B5EF4-FFF2-40B4-BE49-F238E27FC236}">
                  <a16:creationId xmlns:a16="http://schemas.microsoft.com/office/drawing/2014/main" id="{420E9B4A-589B-6EEB-E723-DBC9C71D3E82}"/>
                </a:ext>
              </a:extLst>
            </p:cNvPr>
            <p:cNvSpPr/>
            <p:nvPr/>
          </p:nvSpPr>
          <p:spPr>
            <a:xfrm>
              <a:off x="8403818" y="325510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79" name="Freeform 478">
              <a:extLst>
                <a:ext uri="{FF2B5EF4-FFF2-40B4-BE49-F238E27FC236}">
                  <a16:creationId xmlns:a16="http://schemas.microsoft.com/office/drawing/2014/main" id="{0979D132-EDA0-25C0-7047-A3BAFA20B5D3}"/>
                </a:ext>
              </a:extLst>
            </p:cNvPr>
            <p:cNvSpPr/>
            <p:nvPr/>
          </p:nvSpPr>
          <p:spPr>
            <a:xfrm>
              <a:off x="8408815" y="3261506"/>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80" name="Freeform 479">
              <a:extLst>
                <a:ext uri="{FF2B5EF4-FFF2-40B4-BE49-F238E27FC236}">
                  <a16:creationId xmlns:a16="http://schemas.microsoft.com/office/drawing/2014/main" id="{747A4C59-FDDD-A132-77D8-76C719C55482}"/>
                </a:ext>
              </a:extLst>
            </p:cNvPr>
            <p:cNvSpPr/>
            <p:nvPr/>
          </p:nvSpPr>
          <p:spPr>
            <a:xfrm>
              <a:off x="8411313" y="3261506"/>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81" name="Freeform 480">
              <a:extLst>
                <a:ext uri="{FF2B5EF4-FFF2-40B4-BE49-F238E27FC236}">
                  <a16:creationId xmlns:a16="http://schemas.microsoft.com/office/drawing/2014/main" id="{2C24F9B4-B084-FDA0-A732-708105D0AFB2}"/>
                </a:ext>
              </a:extLst>
            </p:cNvPr>
            <p:cNvSpPr/>
            <p:nvPr/>
          </p:nvSpPr>
          <p:spPr>
            <a:xfrm>
              <a:off x="8413812" y="3261506"/>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731" y="0"/>
                  </a:lnTo>
                  <a:lnTo>
                    <a:pt x="12731" y="29638"/>
                  </a:lnTo>
                  <a:lnTo>
                    <a:pt x="21773" y="29638"/>
                  </a:lnTo>
                  <a:lnTo>
                    <a:pt x="21773" y="41019"/>
                  </a:lnTo>
                  <a:lnTo>
                    <a:pt x="12731" y="41019"/>
                  </a:lnTo>
                  <a:lnTo>
                    <a:pt x="12731"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82" name="Freeform 481">
              <a:extLst>
                <a:ext uri="{FF2B5EF4-FFF2-40B4-BE49-F238E27FC236}">
                  <a16:creationId xmlns:a16="http://schemas.microsoft.com/office/drawing/2014/main" id="{A9FCEF75-1839-E80B-4520-FE1B95CC3662}"/>
                </a:ext>
              </a:extLst>
            </p:cNvPr>
            <p:cNvSpPr/>
            <p:nvPr/>
          </p:nvSpPr>
          <p:spPr>
            <a:xfrm>
              <a:off x="8413812" y="3261506"/>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731" y="0"/>
                  </a:lnTo>
                  <a:lnTo>
                    <a:pt x="12731" y="29638"/>
                  </a:lnTo>
                  <a:lnTo>
                    <a:pt x="21773" y="29638"/>
                  </a:lnTo>
                  <a:lnTo>
                    <a:pt x="21773" y="41019"/>
                  </a:lnTo>
                  <a:lnTo>
                    <a:pt x="12731" y="41019"/>
                  </a:lnTo>
                  <a:lnTo>
                    <a:pt x="12731"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83" name="Freeform 482">
              <a:extLst>
                <a:ext uri="{FF2B5EF4-FFF2-40B4-BE49-F238E27FC236}">
                  <a16:creationId xmlns:a16="http://schemas.microsoft.com/office/drawing/2014/main" id="{0F0F48DD-D8C3-B5A5-AB8F-5D55740052A6}"/>
                </a:ext>
              </a:extLst>
            </p:cNvPr>
            <p:cNvSpPr/>
            <p:nvPr/>
          </p:nvSpPr>
          <p:spPr>
            <a:xfrm>
              <a:off x="8421427" y="327478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84" name="Freeform 483">
              <a:extLst>
                <a:ext uri="{FF2B5EF4-FFF2-40B4-BE49-F238E27FC236}">
                  <a16:creationId xmlns:a16="http://schemas.microsoft.com/office/drawing/2014/main" id="{EDA668BC-0AA3-9FE2-30F7-895EB3053ADA}"/>
                </a:ext>
              </a:extLst>
            </p:cNvPr>
            <p:cNvSpPr/>
            <p:nvPr/>
          </p:nvSpPr>
          <p:spPr>
            <a:xfrm>
              <a:off x="8431540" y="3274784"/>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85" name="Freeform 484">
              <a:extLst>
                <a:ext uri="{FF2B5EF4-FFF2-40B4-BE49-F238E27FC236}">
                  <a16:creationId xmlns:a16="http://schemas.microsoft.com/office/drawing/2014/main" id="{1BFEEB4F-F168-0D6D-FF9A-E0453A4A62E3}"/>
                </a:ext>
              </a:extLst>
            </p:cNvPr>
            <p:cNvSpPr/>
            <p:nvPr/>
          </p:nvSpPr>
          <p:spPr>
            <a:xfrm>
              <a:off x="8451648" y="328794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86" name="Freeform 485">
              <a:extLst>
                <a:ext uri="{FF2B5EF4-FFF2-40B4-BE49-F238E27FC236}">
                  <a16:creationId xmlns:a16="http://schemas.microsoft.com/office/drawing/2014/main" id="{904AB35F-9B43-A4AA-4E33-266AF4F2DEE9}"/>
                </a:ext>
              </a:extLst>
            </p:cNvPr>
            <p:cNvSpPr/>
            <p:nvPr/>
          </p:nvSpPr>
          <p:spPr>
            <a:xfrm>
              <a:off x="8451648" y="3287943"/>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87" name="Freeform 486">
              <a:extLst>
                <a:ext uri="{FF2B5EF4-FFF2-40B4-BE49-F238E27FC236}">
                  <a16:creationId xmlns:a16="http://schemas.microsoft.com/office/drawing/2014/main" id="{83F3E23A-7504-637D-9BE0-0F0CD8480CD4}"/>
                </a:ext>
              </a:extLst>
            </p:cNvPr>
            <p:cNvSpPr/>
            <p:nvPr/>
          </p:nvSpPr>
          <p:spPr>
            <a:xfrm>
              <a:off x="8461761" y="3301221"/>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88" name="Freeform 487">
              <a:extLst>
                <a:ext uri="{FF2B5EF4-FFF2-40B4-BE49-F238E27FC236}">
                  <a16:creationId xmlns:a16="http://schemas.microsoft.com/office/drawing/2014/main" id="{02B9DD5A-77ED-A145-B140-A1D4AF9E37DC}"/>
                </a:ext>
              </a:extLst>
            </p:cNvPr>
            <p:cNvSpPr/>
            <p:nvPr/>
          </p:nvSpPr>
          <p:spPr>
            <a:xfrm>
              <a:off x="8471755" y="3301221"/>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89" name="Freeform 488">
              <a:extLst>
                <a:ext uri="{FF2B5EF4-FFF2-40B4-BE49-F238E27FC236}">
                  <a16:creationId xmlns:a16="http://schemas.microsoft.com/office/drawing/2014/main" id="{4A98D8D4-785C-9EFD-29E0-B090A61B1143}"/>
                </a:ext>
              </a:extLst>
            </p:cNvPr>
            <p:cNvSpPr/>
            <p:nvPr/>
          </p:nvSpPr>
          <p:spPr>
            <a:xfrm>
              <a:off x="8474254" y="330122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0" name="Freeform 489">
              <a:extLst>
                <a:ext uri="{FF2B5EF4-FFF2-40B4-BE49-F238E27FC236}">
                  <a16:creationId xmlns:a16="http://schemas.microsoft.com/office/drawing/2014/main" id="{166738F3-3B73-1C0F-89A0-C3CE98F46953}"/>
                </a:ext>
              </a:extLst>
            </p:cNvPr>
            <p:cNvSpPr/>
            <p:nvPr/>
          </p:nvSpPr>
          <p:spPr>
            <a:xfrm>
              <a:off x="8479251" y="332101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1" name="Freeform 490">
              <a:extLst>
                <a:ext uri="{FF2B5EF4-FFF2-40B4-BE49-F238E27FC236}">
                  <a16:creationId xmlns:a16="http://schemas.microsoft.com/office/drawing/2014/main" id="{3E38DC66-DD06-A4B8-EEDE-86296F4C0960}"/>
                </a:ext>
              </a:extLst>
            </p:cNvPr>
            <p:cNvSpPr/>
            <p:nvPr/>
          </p:nvSpPr>
          <p:spPr>
            <a:xfrm>
              <a:off x="8486866" y="332101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2" name="Freeform 491">
              <a:extLst>
                <a:ext uri="{FF2B5EF4-FFF2-40B4-BE49-F238E27FC236}">
                  <a16:creationId xmlns:a16="http://schemas.microsoft.com/office/drawing/2014/main" id="{C36CFCE1-1D43-7BF2-19DA-390071289019}"/>
                </a:ext>
              </a:extLst>
            </p:cNvPr>
            <p:cNvSpPr/>
            <p:nvPr/>
          </p:nvSpPr>
          <p:spPr>
            <a:xfrm>
              <a:off x="8494362" y="333406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3" name="Freeform 492">
              <a:extLst>
                <a:ext uri="{FF2B5EF4-FFF2-40B4-BE49-F238E27FC236}">
                  <a16:creationId xmlns:a16="http://schemas.microsoft.com/office/drawing/2014/main" id="{CD445CAA-0F1F-C675-21E9-8B09AE6C8B18}"/>
                </a:ext>
              </a:extLst>
            </p:cNvPr>
            <p:cNvSpPr/>
            <p:nvPr/>
          </p:nvSpPr>
          <p:spPr>
            <a:xfrm>
              <a:off x="8496860" y="333406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4" name="Freeform 493">
              <a:extLst>
                <a:ext uri="{FF2B5EF4-FFF2-40B4-BE49-F238E27FC236}">
                  <a16:creationId xmlns:a16="http://schemas.microsoft.com/office/drawing/2014/main" id="{6E0AEB29-57ED-ECB4-9FCC-5C7AF0FCE771}"/>
                </a:ext>
              </a:extLst>
            </p:cNvPr>
            <p:cNvSpPr/>
            <p:nvPr/>
          </p:nvSpPr>
          <p:spPr>
            <a:xfrm>
              <a:off x="8506974" y="334721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5" name="Freeform 494">
              <a:extLst>
                <a:ext uri="{FF2B5EF4-FFF2-40B4-BE49-F238E27FC236}">
                  <a16:creationId xmlns:a16="http://schemas.microsoft.com/office/drawing/2014/main" id="{2BB48247-C52C-50B6-E6DC-DAEF741280F0}"/>
                </a:ext>
              </a:extLst>
            </p:cNvPr>
            <p:cNvSpPr/>
            <p:nvPr/>
          </p:nvSpPr>
          <p:spPr>
            <a:xfrm>
              <a:off x="8514588" y="338634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6" name="Freeform 495">
              <a:extLst>
                <a:ext uri="{FF2B5EF4-FFF2-40B4-BE49-F238E27FC236}">
                  <a16:creationId xmlns:a16="http://schemas.microsoft.com/office/drawing/2014/main" id="{4A3C047E-CBED-FED3-C026-37AF64230608}"/>
                </a:ext>
              </a:extLst>
            </p:cNvPr>
            <p:cNvSpPr/>
            <p:nvPr/>
          </p:nvSpPr>
          <p:spPr>
            <a:xfrm>
              <a:off x="8517087" y="338634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497" name="Freeform 496">
              <a:extLst>
                <a:ext uri="{FF2B5EF4-FFF2-40B4-BE49-F238E27FC236}">
                  <a16:creationId xmlns:a16="http://schemas.microsoft.com/office/drawing/2014/main" id="{AF3A568A-A15D-4736-B45A-F9298ACEFF6D}"/>
                </a:ext>
              </a:extLst>
            </p:cNvPr>
            <p:cNvSpPr/>
            <p:nvPr/>
          </p:nvSpPr>
          <p:spPr>
            <a:xfrm>
              <a:off x="8532197" y="3412660"/>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98" name="Freeform 497">
              <a:extLst>
                <a:ext uri="{FF2B5EF4-FFF2-40B4-BE49-F238E27FC236}">
                  <a16:creationId xmlns:a16="http://schemas.microsoft.com/office/drawing/2014/main" id="{4F452994-EB82-D294-2D7C-1BB49B52F928}"/>
                </a:ext>
              </a:extLst>
            </p:cNvPr>
            <p:cNvSpPr/>
            <p:nvPr/>
          </p:nvSpPr>
          <p:spPr>
            <a:xfrm>
              <a:off x="8537195" y="3412660"/>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499" name="Freeform 498">
              <a:extLst>
                <a:ext uri="{FF2B5EF4-FFF2-40B4-BE49-F238E27FC236}">
                  <a16:creationId xmlns:a16="http://schemas.microsoft.com/office/drawing/2014/main" id="{04E0DA1C-4113-CD20-AD92-3D2895897E57}"/>
                </a:ext>
              </a:extLst>
            </p:cNvPr>
            <p:cNvSpPr/>
            <p:nvPr/>
          </p:nvSpPr>
          <p:spPr>
            <a:xfrm>
              <a:off x="8562418" y="3445498"/>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00" name="Freeform 499">
              <a:extLst>
                <a:ext uri="{FF2B5EF4-FFF2-40B4-BE49-F238E27FC236}">
                  <a16:creationId xmlns:a16="http://schemas.microsoft.com/office/drawing/2014/main" id="{3FAEC356-636C-BF56-2BF5-D34403173ACE}"/>
                </a:ext>
              </a:extLst>
            </p:cNvPr>
            <p:cNvSpPr/>
            <p:nvPr/>
          </p:nvSpPr>
          <p:spPr>
            <a:xfrm>
              <a:off x="8567416" y="3445498"/>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01" name="Freeform 500">
              <a:extLst>
                <a:ext uri="{FF2B5EF4-FFF2-40B4-BE49-F238E27FC236}">
                  <a16:creationId xmlns:a16="http://schemas.microsoft.com/office/drawing/2014/main" id="{30A096C4-0BCC-CBA9-0141-CB6B5B61FD3E}"/>
                </a:ext>
              </a:extLst>
            </p:cNvPr>
            <p:cNvSpPr/>
            <p:nvPr/>
          </p:nvSpPr>
          <p:spPr>
            <a:xfrm>
              <a:off x="8567416" y="3445498"/>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02" name="Freeform 501">
              <a:extLst>
                <a:ext uri="{FF2B5EF4-FFF2-40B4-BE49-F238E27FC236}">
                  <a16:creationId xmlns:a16="http://schemas.microsoft.com/office/drawing/2014/main" id="{D55819B2-E8E1-085B-85CE-C9EF6AA1582F}"/>
                </a:ext>
              </a:extLst>
            </p:cNvPr>
            <p:cNvSpPr/>
            <p:nvPr/>
          </p:nvSpPr>
          <p:spPr>
            <a:xfrm>
              <a:off x="8569914" y="3445498"/>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03" name="Freeform 502">
              <a:extLst>
                <a:ext uri="{FF2B5EF4-FFF2-40B4-BE49-F238E27FC236}">
                  <a16:creationId xmlns:a16="http://schemas.microsoft.com/office/drawing/2014/main" id="{B3814D52-42ED-BA0D-2A1D-2E273B49B56B}"/>
                </a:ext>
              </a:extLst>
            </p:cNvPr>
            <p:cNvSpPr/>
            <p:nvPr/>
          </p:nvSpPr>
          <p:spPr>
            <a:xfrm>
              <a:off x="8577410" y="3465178"/>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04" name="Freeform 503">
              <a:extLst>
                <a:ext uri="{FF2B5EF4-FFF2-40B4-BE49-F238E27FC236}">
                  <a16:creationId xmlns:a16="http://schemas.microsoft.com/office/drawing/2014/main" id="{C32FD857-3C80-615F-D6EF-A2ED76E36703}"/>
                </a:ext>
              </a:extLst>
            </p:cNvPr>
            <p:cNvSpPr/>
            <p:nvPr/>
          </p:nvSpPr>
          <p:spPr>
            <a:xfrm>
              <a:off x="8587523" y="3465178"/>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05" name="Freeform 504">
              <a:extLst>
                <a:ext uri="{FF2B5EF4-FFF2-40B4-BE49-F238E27FC236}">
                  <a16:creationId xmlns:a16="http://schemas.microsoft.com/office/drawing/2014/main" id="{9A047A6F-4028-F042-19E7-9E8332A8518F}"/>
                </a:ext>
              </a:extLst>
            </p:cNvPr>
            <p:cNvSpPr/>
            <p:nvPr/>
          </p:nvSpPr>
          <p:spPr>
            <a:xfrm>
              <a:off x="8592639" y="346517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06" name="Freeform 505">
              <a:extLst>
                <a:ext uri="{FF2B5EF4-FFF2-40B4-BE49-F238E27FC236}">
                  <a16:creationId xmlns:a16="http://schemas.microsoft.com/office/drawing/2014/main" id="{00670BEA-9C50-AE25-3ED7-2A726C4CD459}"/>
                </a:ext>
              </a:extLst>
            </p:cNvPr>
            <p:cNvSpPr/>
            <p:nvPr/>
          </p:nvSpPr>
          <p:spPr>
            <a:xfrm>
              <a:off x="8597637" y="3471698"/>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07" name="Freeform 506">
              <a:extLst>
                <a:ext uri="{FF2B5EF4-FFF2-40B4-BE49-F238E27FC236}">
                  <a16:creationId xmlns:a16="http://schemas.microsoft.com/office/drawing/2014/main" id="{9AD653E7-D076-58F2-6E42-3A9019E6F4AA}"/>
                </a:ext>
              </a:extLst>
            </p:cNvPr>
            <p:cNvSpPr/>
            <p:nvPr/>
          </p:nvSpPr>
          <p:spPr>
            <a:xfrm>
              <a:off x="8602634" y="348473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08" name="Freeform 507">
              <a:extLst>
                <a:ext uri="{FF2B5EF4-FFF2-40B4-BE49-F238E27FC236}">
                  <a16:creationId xmlns:a16="http://schemas.microsoft.com/office/drawing/2014/main" id="{83697A6E-39A8-3EF3-54AA-FFB912A21B3D}"/>
                </a:ext>
              </a:extLst>
            </p:cNvPr>
            <p:cNvSpPr/>
            <p:nvPr/>
          </p:nvSpPr>
          <p:spPr>
            <a:xfrm>
              <a:off x="8605132" y="348473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09" name="Freeform 508">
              <a:extLst>
                <a:ext uri="{FF2B5EF4-FFF2-40B4-BE49-F238E27FC236}">
                  <a16:creationId xmlns:a16="http://schemas.microsoft.com/office/drawing/2014/main" id="{2BADF0A9-E70C-8055-1AD2-FA6ABB51B15B}"/>
                </a:ext>
              </a:extLst>
            </p:cNvPr>
            <p:cNvSpPr/>
            <p:nvPr/>
          </p:nvSpPr>
          <p:spPr>
            <a:xfrm>
              <a:off x="8607750" y="349137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0" name="Freeform 509">
              <a:extLst>
                <a:ext uri="{FF2B5EF4-FFF2-40B4-BE49-F238E27FC236}">
                  <a16:creationId xmlns:a16="http://schemas.microsoft.com/office/drawing/2014/main" id="{A9C8680C-6F03-50BC-CF46-2D77AFF15A7E}"/>
                </a:ext>
              </a:extLst>
            </p:cNvPr>
            <p:cNvSpPr/>
            <p:nvPr/>
          </p:nvSpPr>
          <p:spPr>
            <a:xfrm>
              <a:off x="8635353" y="3511057"/>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1" name="Freeform 510">
              <a:extLst>
                <a:ext uri="{FF2B5EF4-FFF2-40B4-BE49-F238E27FC236}">
                  <a16:creationId xmlns:a16="http://schemas.microsoft.com/office/drawing/2014/main" id="{9E01E72F-3AAE-3F98-4A01-EA250041D623}"/>
                </a:ext>
              </a:extLst>
            </p:cNvPr>
            <p:cNvSpPr/>
            <p:nvPr/>
          </p:nvSpPr>
          <p:spPr>
            <a:xfrm>
              <a:off x="8640469" y="3523980"/>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2" name="Freeform 511">
              <a:extLst>
                <a:ext uri="{FF2B5EF4-FFF2-40B4-BE49-F238E27FC236}">
                  <a16:creationId xmlns:a16="http://schemas.microsoft.com/office/drawing/2014/main" id="{84C6BADE-6C51-991A-1959-F6193E1ED5DA}"/>
                </a:ext>
              </a:extLst>
            </p:cNvPr>
            <p:cNvSpPr/>
            <p:nvPr/>
          </p:nvSpPr>
          <p:spPr>
            <a:xfrm>
              <a:off x="8642968" y="353050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3" name="Freeform 512">
              <a:extLst>
                <a:ext uri="{FF2B5EF4-FFF2-40B4-BE49-F238E27FC236}">
                  <a16:creationId xmlns:a16="http://schemas.microsoft.com/office/drawing/2014/main" id="{966431CB-5118-1D97-CEEE-3822AE76238A}"/>
                </a:ext>
              </a:extLst>
            </p:cNvPr>
            <p:cNvSpPr/>
            <p:nvPr/>
          </p:nvSpPr>
          <p:spPr>
            <a:xfrm>
              <a:off x="8650464" y="353050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4" name="Freeform 513">
              <a:extLst>
                <a:ext uri="{FF2B5EF4-FFF2-40B4-BE49-F238E27FC236}">
                  <a16:creationId xmlns:a16="http://schemas.microsoft.com/office/drawing/2014/main" id="{E76BAC5D-0166-C29F-2E13-02938AEB7A60}"/>
                </a:ext>
              </a:extLst>
            </p:cNvPr>
            <p:cNvSpPr/>
            <p:nvPr/>
          </p:nvSpPr>
          <p:spPr>
            <a:xfrm>
              <a:off x="8655461" y="353713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5" name="Freeform 514">
              <a:extLst>
                <a:ext uri="{FF2B5EF4-FFF2-40B4-BE49-F238E27FC236}">
                  <a16:creationId xmlns:a16="http://schemas.microsoft.com/office/drawing/2014/main" id="{E0E9975A-8D1D-A3F8-6230-2D8FE949267D}"/>
                </a:ext>
              </a:extLst>
            </p:cNvPr>
            <p:cNvSpPr/>
            <p:nvPr/>
          </p:nvSpPr>
          <p:spPr>
            <a:xfrm>
              <a:off x="8660577" y="355006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6" name="Freeform 515">
              <a:extLst>
                <a:ext uri="{FF2B5EF4-FFF2-40B4-BE49-F238E27FC236}">
                  <a16:creationId xmlns:a16="http://schemas.microsoft.com/office/drawing/2014/main" id="{47548C12-066B-C423-CB16-F4A900635CC2}"/>
                </a:ext>
              </a:extLst>
            </p:cNvPr>
            <p:cNvSpPr/>
            <p:nvPr/>
          </p:nvSpPr>
          <p:spPr>
            <a:xfrm>
              <a:off x="8663076" y="355006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7" name="Freeform 516">
              <a:extLst>
                <a:ext uri="{FF2B5EF4-FFF2-40B4-BE49-F238E27FC236}">
                  <a16:creationId xmlns:a16="http://schemas.microsoft.com/office/drawing/2014/main" id="{B0DB37D2-4DD3-12D4-8D96-3D5C214ABF0D}"/>
                </a:ext>
              </a:extLst>
            </p:cNvPr>
            <p:cNvSpPr/>
            <p:nvPr/>
          </p:nvSpPr>
          <p:spPr>
            <a:xfrm>
              <a:off x="8665574" y="355006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8" name="Freeform 517">
              <a:extLst>
                <a:ext uri="{FF2B5EF4-FFF2-40B4-BE49-F238E27FC236}">
                  <a16:creationId xmlns:a16="http://schemas.microsoft.com/office/drawing/2014/main" id="{F7AB894F-8E3F-1634-5565-AA80C22AFDB5}"/>
                </a:ext>
              </a:extLst>
            </p:cNvPr>
            <p:cNvSpPr/>
            <p:nvPr/>
          </p:nvSpPr>
          <p:spPr>
            <a:xfrm>
              <a:off x="8668073" y="355006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19" name="Freeform 518">
              <a:extLst>
                <a:ext uri="{FF2B5EF4-FFF2-40B4-BE49-F238E27FC236}">
                  <a16:creationId xmlns:a16="http://schemas.microsoft.com/office/drawing/2014/main" id="{3B8403AD-71F8-3EDD-CFA8-F8F084B6B452}"/>
                </a:ext>
              </a:extLst>
            </p:cNvPr>
            <p:cNvSpPr/>
            <p:nvPr/>
          </p:nvSpPr>
          <p:spPr>
            <a:xfrm>
              <a:off x="8675688" y="355006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0" name="Freeform 519">
              <a:extLst>
                <a:ext uri="{FF2B5EF4-FFF2-40B4-BE49-F238E27FC236}">
                  <a16:creationId xmlns:a16="http://schemas.microsoft.com/office/drawing/2014/main" id="{B14779FD-5B9E-2853-BB0B-8906ADC4F0DB}"/>
                </a:ext>
              </a:extLst>
            </p:cNvPr>
            <p:cNvSpPr/>
            <p:nvPr/>
          </p:nvSpPr>
          <p:spPr>
            <a:xfrm>
              <a:off x="8678186" y="355006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1" name="Freeform 520">
              <a:extLst>
                <a:ext uri="{FF2B5EF4-FFF2-40B4-BE49-F238E27FC236}">
                  <a16:creationId xmlns:a16="http://schemas.microsoft.com/office/drawing/2014/main" id="{297789FC-A6F1-4100-09D1-9261F7837774}"/>
                </a:ext>
              </a:extLst>
            </p:cNvPr>
            <p:cNvSpPr/>
            <p:nvPr/>
          </p:nvSpPr>
          <p:spPr>
            <a:xfrm>
              <a:off x="8678186" y="355006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2" name="Freeform 521">
              <a:extLst>
                <a:ext uri="{FF2B5EF4-FFF2-40B4-BE49-F238E27FC236}">
                  <a16:creationId xmlns:a16="http://schemas.microsoft.com/office/drawing/2014/main" id="{5EAB5B3A-D65A-D207-700E-3EC7A70AC536}"/>
                </a:ext>
              </a:extLst>
            </p:cNvPr>
            <p:cNvSpPr/>
            <p:nvPr/>
          </p:nvSpPr>
          <p:spPr>
            <a:xfrm>
              <a:off x="8685682" y="355670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3" name="Freeform 522">
              <a:extLst>
                <a:ext uri="{FF2B5EF4-FFF2-40B4-BE49-F238E27FC236}">
                  <a16:creationId xmlns:a16="http://schemas.microsoft.com/office/drawing/2014/main" id="{7029E2DE-F5B7-151A-F495-7772F37117A0}"/>
                </a:ext>
              </a:extLst>
            </p:cNvPr>
            <p:cNvSpPr/>
            <p:nvPr/>
          </p:nvSpPr>
          <p:spPr>
            <a:xfrm>
              <a:off x="8688181" y="3563457"/>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4" name="Freeform 523">
              <a:extLst>
                <a:ext uri="{FF2B5EF4-FFF2-40B4-BE49-F238E27FC236}">
                  <a16:creationId xmlns:a16="http://schemas.microsoft.com/office/drawing/2014/main" id="{676C2C1F-F1BA-E882-A441-40AC98800670}"/>
                </a:ext>
              </a:extLst>
            </p:cNvPr>
            <p:cNvSpPr/>
            <p:nvPr/>
          </p:nvSpPr>
          <p:spPr>
            <a:xfrm>
              <a:off x="8690798" y="356345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5" name="Freeform 524">
              <a:extLst>
                <a:ext uri="{FF2B5EF4-FFF2-40B4-BE49-F238E27FC236}">
                  <a16:creationId xmlns:a16="http://schemas.microsoft.com/office/drawing/2014/main" id="{FD66322E-7231-FD88-B232-0BAA5678A358}"/>
                </a:ext>
              </a:extLst>
            </p:cNvPr>
            <p:cNvSpPr/>
            <p:nvPr/>
          </p:nvSpPr>
          <p:spPr>
            <a:xfrm>
              <a:off x="8693297" y="356345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6" name="Freeform 525">
              <a:extLst>
                <a:ext uri="{FF2B5EF4-FFF2-40B4-BE49-F238E27FC236}">
                  <a16:creationId xmlns:a16="http://schemas.microsoft.com/office/drawing/2014/main" id="{2B81510B-5339-31F1-B1BD-11094D2D208B}"/>
                </a:ext>
              </a:extLst>
            </p:cNvPr>
            <p:cNvSpPr/>
            <p:nvPr/>
          </p:nvSpPr>
          <p:spPr>
            <a:xfrm>
              <a:off x="8693297" y="356345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7" name="Freeform 526">
              <a:extLst>
                <a:ext uri="{FF2B5EF4-FFF2-40B4-BE49-F238E27FC236}">
                  <a16:creationId xmlns:a16="http://schemas.microsoft.com/office/drawing/2014/main" id="{91CF5E9A-DAD7-CC7F-A630-FB9665A7271B}"/>
                </a:ext>
              </a:extLst>
            </p:cNvPr>
            <p:cNvSpPr/>
            <p:nvPr/>
          </p:nvSpPr>
          <p:spPr>
            <a:xfrm>
              <a:off x="8695795" y="3570215"/>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3" y="29638"/>
                  </a:lnTo>
                  <a:lnTo>
                    <a:pt x="21773"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28" name="Freeform 527">
              <a:extLst>
                <a:ext uri="{FF2B5EF4-FFF2-40B4-BE49-F238E27FC236}">
                  <a16:creationId xmlns:a16="http://schemas.microsoft.com/office/drawing/2014/main" id="{67837834-0E92-9B6E-EC84-9D04C46C4B33}"/>
                </a:ext>
              </a:extLst>
            </p:cNvPr>
            <p:cNvSpPr/>
            <p:nvPr/>
          </p:nvSpPr>
          <p:spPr>
            <a:xfrm>
              <a:off x="8703410" y="3577209"/>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29" name="Freeform 528">
              <a:extLst>
                <a:ext uri="{FF2B5EF4-FFF2-40B4-BE49-F238E27FC236}">
                  <a16:creationId xmlns:a16="http://schemas.microsoft.com/office/drawing/2014/main" id="{685AF1B2-53B3-4726-7B5A-72E8FF1DE6B9}"/>
                </a:ext>
              </a:extLst>
            </p:cNvPr>
            <p:cNvSpPr/>
            <p:nvPr/>
          </p:nvSpPr>
          <p:spPr>
            <a:xfrm>
              <a:off x="8708407" y="359108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731" y="0"/>
                  </a:lnTo>
                  <a:lnTo>
                    <a:pt x="12731" y="29519"/>
                  </a:lnTo>
                  <a:lnTo>
                    <a:pt x="21773" y="29519"/>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0" name="Freeform 529">
              <a:extLst>
                <a:ext uri="{FF2B5EF4-FFF2-40B4-BE49-F238E27FC236}">
                  <a16:creationId xmlns:a16="http://schemas.microsoft.com/office/drawing/2014/main" id="{B9CFD972-C786-DA4D-AD48-A93B832809B6}"/>
                </a:ext>
              </a:extLst>
            </p:cNvPr>
            <p:cNvSpPr/>
            <p:nvPr/>
          </p:nvSpPr>
          <p:spPr>
            <a:xfrm>
              <a:off x="8716022" y="359108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1" name="Freeform 530">
              <a:extLst>
                <a:ext uri="{FF2B5EF4-FFF2-40B4-BE49-F238E27FC236}">
                  <a16:creationId xmlns:a16="http://schemas.microsoft.com/office/drawing/2014/main" id="{D5470CD5-D80F-DEBB-CFB5-AB764C22959A}"/>
                </a:ext>
              </a:extLst>
            </p:cNvPr>
            <p:cNvSpPr/>
            <p:nvPr/>
          </p:nvSpPr>
          <p:spPr>
            <a:xfrm>
              <a:off x="8726016" y="3618584"/>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2" name="Freeform 531">
              <a:extLst>
                <a:ext uri="{FF2B5EF4-FFF2-40B4-BE49-F238E27FC236}">
                  <a16:creationId xmlns:a16="http://schemas.microsoft.com/office/drawing/2014/main" id="{A1C57CBE-ED69-A02A-4D09-210CE43AB441}"/>
                </a:ext>
              </a:extLst>
            </p:cNvPr>
            <p:cNvSpPr/>
            <p:nvPr/>
          </p:nvSpPr>
          <p:spPr>
            <a:xfrm>
              <a:off x="8736130" y="363921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3" name="Freeform 532">
              <a:extLst>
                <a:ext uri="{FF2B5EF4-FFF2-40B4-BE49-F238E27FC236}">
                  <a16:creationId xmlns:a16="http://schemas.microsoft.com/office/drawing/2014/main" id="{B8D85BFB-C552-BA5A-C948-280358228EBD}"/>
                </a:ext>
              </a:extLst>
            </p:cNvPr>
            <p:cNvSpPr/>
            <p:nvPr/>
          </p:nvSpPr>
          <p:spPr>
            <a:xfrm>
              <a:off x="8746124" y="365308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4" name="Freeform 533">
              <a:extLst>
                <a:ext uri="{FF2B5EF4-FFF2-40B4-BE49-F238E27FC236}">
                  <a16:creationId xmlns:a16="http://schemas.microsoft.com/office/drawing/2014/main" id="{E45AA5B4-A422-3238-0A2A-D49BB25BB058}"/>
                </a:ext>
              </a:extLst>
            </p:cNvPr>
            <p:cNvSpPr/>
            <p:nvPr/>
          </p:nvSpPr>
          <p:spPr>
            <a:xfrm>
              <a:off x="8758736" y="365308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5" name="Freeform 534">
              <a:extLst>
                <a:ext uri="{FF2B5EF4-FFF2-40B4-BE49-F238E27FC236}">
                  <a16:creationId xmlns:a16="http://schemas.microsoft.com/office/drawing/2014/main" id="{B1C6E605-1B0D-D049-029A-857D2CB7537B}"/>
                </a:ext>
              </a:extLst>
            </p:cNvPr>
            <p:cNvSpPr/>
            <p:nvPr/>
          </p:nvSpPr>
          <p:spPr>
            <a:xfrm>
              <a:off x="8768849" y="3667071"/>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6" name="Freeform 535">
              <a:extLst>
                <a:ext uri="{FF2B5EF4-FFF2-40B4-BE49-F238E27FC236}">
                  <a16:creationId xmlns:a16="http://schemas.microsoft.com/office/drawing/2014/main" id="{52F98804-DB76-800E-89F2-564DE9720C18}"/>
                </a:ext>
              </a:extLst>
            </p:cNvPr>
            <p:cNvSpPr/>
            <p:nvPr/>
          </p:nvSpPr>
          <p:spPr>
            <a:xfrm>
              <a:off x="8776345" y="3688055"/>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7" name="Freeform 536">
              <a:extLst>
                <a:ext uri="{FF2B5EF4-FFF2-40B4-BE49-F238E27FC236}">
                  <a16:creationId xmlns:a16="http://schemas.microsoft.com/office/drawing/2014/main" id="{E958401A-9B37-19C4-11FE-E8DCD985EB53}"/>
                </a:ext>
              </a:extLst>
            </p:cNvPr>
            <p:cNvSpPr/>
            <p:nvPr/>
          </p:nvSpPr>
          <p:spPr>
            <a:xfrm>
              <a:off x="8778963" y="369493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8" name="Freeform 537">
              <a:extLst>
                <a:ext uri="{FF2B5EF4-FFF2-40B4-BE49-F238E27FC236}">
                  <a16:creationId xmlns:a16="http://schemas.microsoft.com/office/drawing/2014/main" id="{599241BC-A7F9-CFC6-A9F5-136BA5C2075E}"/>
                </a:ext>
              </a:extLst>
            </p:cNvPr>
            <p:cNvSpPr/>
            <p:nvPr/>
          </p:nvSpPr>
          <p:spPr>
            <a:xfrm>
              <a:off x="8786458" y="3694931"/>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39" name="Freeform 538">
              <a:extLst>
                <a:ext uri="{FF2B5EF4-FFF2-40B4-BE49-F238E27FC236}">
                  <a16:creationId xmlns:a16="http://schemas.microsoft.com/office/drawing/2014/main" id="{65D228C2-B58C-4D62-15B6-366FB7C8F983}"/>
                </a:ext>
              </a:extLst>
            </p:cNvPr>
            <p:cNvSpPr/>
            <p:nvPr/>
          </p:nvSpPr>
          <p:spPr>
            <a:xfrm>
              <a:off x="8799070" y="369493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0" name="Freeform 539">
              <a:extLst>
                <a:ext uri="{FF2B5EF4-FFF2-40B4-BE49-F238E27FC236}">
                  <a16:creationId xmlns:a16="http://schemas.microsoft.com/office/drawing/2014/main" id="{42A7C678-24A0-276E-EDB2-6EFDB20E96E1}"/>
                </a:ext>
              </a:extLst>
            </p:cNvPr>
            <p:cNvSpPr/>
            <p:nvPr/>
          </p:nvSpPr>
          <p:spPr>
            <a:xfrm>
              <a:off x="8806566" y="369493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1" name="Freeform 540">
              <a:extLst>
                <a:ext uri="{FF2B5EF4-FFF2-40B4-BE49-F238E27FC236}">
                  <a16:creationId xmlns:a16="http://schemas.microsoft.com/office/drawing/2014/main" id="{8C3978F5-FAAC-D8AC-22B6-6FCDCAFFFC7D}"/>
                </a:ext>
              </a:extLst>
            </p:cNvPr>
            <p:cNvSpPr/>
            <p:nvPr/>
          </p:nvSpPr>
          <p:spPr>
            <a:xfrm>
              <a:off x="8814181" y="369493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2" name="Freeform 541">
              <a:extLst>
                <a:ext uri="{FF2B5EF4-FFF2-40B4-BE49-F238E27FC236}">
                  <a16:creationId xmlns:a16="http://schemas.microsoft.com/office/drawing/2014/main" id="{9812BCED-2B08-155C-F8EF-A1F262871BFA}"/>
                </a:ext>
              </a:extLst>
            </p:cNvPr>
            <p:cNvSpPr/>
            <p:nvPr/>
          </p:nvSpPr>
          <p:spPr>
            <a:xfrm>
              <a:off x="8841784" y="3722435"/>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43" name="Freeform 542">
              <a:extLst>
                <a:ext uri="{FF2B5EF4-FFF2-40B4-BE49-F238E27FC236}">
                  <a16:creationId xmlns:a16="http://schemas.microsoft.com/office/drawing/2014/main" id="{F386970F-E24A-7580-729D-89D594518492}"/>
                </a:ext>
              </a:extLst>
            </p:cNvPr>
            <p:cNvSpPr/>
            <p:nvPr/>
          </p:nvSpPr>
          <p:spPr>
            <a:xfrm>
              <a:off x="8846900" y="3722435"/>
              <a:ext cx="21773" cy="70419"/>
            </a:xfrm>
            <a:custGeom>
              <a:avLst/>
              <a:gdLst>
                <a:gd name="connsiteX0" fmla="*/ 0 w 21773"/>
                <a:gd name="connsiteY0" fmla="*/ 41019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2 w 21773"/>
                <a:gd name="connsiteY10" fmla="*/ 70420 h 70419"/>
                <a:gd name="connsiteX11" fmla="*/ 904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2" y="29638"/>
                  </a:lnTo>
                  <a:lnTo>
                    <a:pt x="9042" y="0"/>
                  </a:lnTo>
                  <a:lnTo>
                    <a:pt x="12612" y="0"/>
                  </a:lnTo>
                  <a:lnTo>
                    <a:pt x="12612" y="29638"/>
                  </a:lnTo>
                  <a:lnTo>
                    <a:pt x="21773" y="29638"/>
                  </a:lnTo>
                  <a:lnTo>
                    <a:pt x="21773" y="41019"/>
                  </a:lnTo>
                  <a:lnTo>
                    <a:pt x="12612" y="41019"/>
                  </a:lnTo>
                  <a:lnTo>
                    <a:pt x="12612" y="70420"/>
                  </a:lnTo>
                  <a:lnTo>
                    <a:pt x="9042" y="70420"/>
                  </a:lnTo>
                  <a:lnTo>
                    <a:pt x="904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44" name="Freeform 543">
              <a:extLst>
                <a:ext uri="{FF2B5EF4-FFF2-40B4-BE49-F238E27FC236}">
                  <a16:creationId xmlns:a16="http://schemas.microsoft.com/office/drawing/2014/main" id="{182A8A2B-E801-E138-1A8A-71DC2A17F2F8}"/>
                </a:ext>
              </a:extLst>
            </p:cNvPr>
            <p:cNvSpPr/>
            <p:nvPr/>
          </p:nvSpPr>
          <p:spPr>
            <a:xfrm>
              <a:off x="8854396" y="3729311"/>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5" name="Freeform 544">
              <a:extLst>
                <a:ext uri="{FF2B5EF4-FFF2-40B4-BE49-F238E27FC236}">
                  <a16:creationId xmlns:a16="http://schemas.microsoft.com/office/drawing/2014/main" id="{21D332FB-FF4A-C346-08E9-825B783C1306}"/>
                </a:ext>
              </a:extLst>
            </p:cNvPr>
            <p:cNvSpPr/>
            <p:nvPr/>
          </p:nvSpPr>
          <p:spPr>
            <a:xfrm>
              <a:off x="8859512" y="374282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6" name="Freeform 545">
              <a:extLst>
                <a:ext uri="{FF2B5EF4-FFF2-40B4-BE49-F238E27FC236}">
                  <a16:creationId xmlns:a16="http://schemas.microsoft.com/office/drawing/2014/main" id="{47070B59-160F-01AB-625B-D5D8C7BEF279}"/>
                </a:ext>
              </a:extLst>
            </p:cNvPr>
            <p:cNvSpPr/>
            <p:nvPr/>
          </p:nvSpPr>
          <p:spPr>
            <a:xfrm>
              <a:off x="8867008" y="377033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3" y="29519"/>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7" name="Freeform 546">
              <a:extLst>
                <a:ext uri="{FF2B5EF4-FFF2-40B4-BE49-F238E27FC236}">
                  <a16:creationId xmlns:a16="http://schemas.microsoft.com/office/drawing/2014/main" id="{4107711A-B351-F5D1-46BD-A57718EDA882}"/>
                </a:ext>
              </a:extLst>
            </p:cNvPr>
            <p:cNvSpPr/>
            <p:nvPr/>
          </p:nvSpPr>
          <p:spPr>
            <a:xfrm>
              <a:off x="8869507" y="378408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8" name="Freeform 547">
              <a:extLst>
                <a:ext uri="{FF2B5EF4-FFF2-40B4-BE49-F238E27FC236}">
                  <a16:creationId xmlns:a16="http://schemas.microsoft.com/office/drawing/2014/main" id="{83CFD5FD-9064-92D8-58B2-219BC06ACC94}"/>
                </a:ext>
              </a:extLst>
            </p:cNvPr>
            <p:cNvSpPr/>
            <p:nvPr/>
          </p:nvSpPr>
          <p:spPr>
            <a:xfrm>
              <a:off x="8869507" y="378408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3" y="29638"/>
                  </a:lnTo>
                  <a:lnTo>
                    <a:pt x="21773"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49" name="Freeform 548">
              <a:extLst>
                <a:ext uri="{FF2B5EF4-FFF2-40B4-BE49-F238E27FC236}">
                  <a16:creationId xmlns:a16="http://schemas.microsoft.com/office/drawing/2014/main" id="{060F93A3-5CFC-76CF-634F-438A4B717FF0}"/>
                </a:ext>
              </a:extLst>
            </p:cNvPr>
            <p:cNvSpPr/>
            <p:nvPr/>
          </p:nvSpPr>
          <p:spPr>
            <a:xfrm>
              <a:off x="8874504" y="3797952"/>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0" name="Freeform 549">
              <a:extLst>
                <a:ext uri="{FF2B5EF4-FFF2-40B4-BE49-F238E27FC236}">
                  <a16:creationId xmlns:a16="http://schemas.microsoft.com/office/drawing/2014/main" id="{5F1F8FA0-E82E-31D8-A973-170A76BAB89D}"/>
                </a:ext>
              </a:extLst>
            </p:cNvPr>
            <p:cNvSpPr/>
            <p:nvPr/>
          </p:nvSpPr>
          <p:spPr>
            <a:xfrm>
              <a:off x="8877121" y="379795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1" name="Freeform 550">
              <a:extLst>
                <a:ext uri="{FF2B5EF4-FFF2-40B4-BE49-F238E27FC236}">
                  <a16:creationId xmlns:a16="http://schemas.microsoft.com/office/drawing/2014/main" id="{241BEA96-86D0-DB07-3EA0-9D7AB3D01F29}"/>
                </a:ext>
              </a:extLst>
            </p:cNvPr>
            <p:cNvSpPr/>
            <p:nvPr/>
          </p:nvSpPr>
          <p:spPr>
            <a:xfrm>
              <a:off x="8884617" y="381869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2" name="Freeform 551">
              <a:extLst>
                <a:ext uri="{FF2B5EF4-FFF2-40B4-BE49-F238E27FC236}">
                  <a16:creationId xmlns:a16="http://schemas.microsoft.com/office/drawing/2014/main" id="{DC49B622-A14A-04E6-F7F8-E0632EA8664E}"/>
                </a:ext>
              </a:extLst>
            </p:cNvPr>
            <p:cNvSpPr/>
            <p:nvPr/>
          </p:nvSpPr>
          <p:spPr>
            <a:xfrm>
              <a:off x="8887235" y="382545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3" name="Freeform 552">
              <a:extLst>
                <a:ext uri="{FF2B5EF4-FFF2-40B4-BE49-F238E27FC236}">
                  <a16:creationId xmlns:a16="http://schemas.microsoft.com/office/drawing/2014/main" id="{EDBD1BC8-EB01-766D-8095-26BAE06EEE79}"/>
                </a:ext>
              </a:extLst>
            </p:cNvPr>
            <p:cNvSpPr/>
            <p:nvPr/>
          </p:nvSpPr>
          <p:spPr>
            <a:xfrm>
              <a:off x="8904725" y="3832332"/>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3" y="29519"/>
                  </a:lnTo>
                  <a:lnTo>
                    <a:pt x="21773"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4" name="Freeform 553">
              <a:extLst>
                <a:ext uri="{FF2B5EF4-FFF2-40B4-BE49-F238E27FC236}">
                  <a16:creationId xmlns:a16="http://schemas.microsoft.com/office/drawing/2014/main" id="{DC997F23-E4EA-3C50-E353-3798610C26DA}"/>
                </a:ext>
              </a:extLst>
            </p:cNvPr>
            <p:cNvSpPr/>
            <p:nvPr/>
          </p:nvSpPr>
          <p:spPr>
            <a:xfrm>
              <a:off x="8907342" y="3832332"/>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5" name="Freeform 554">
              <a:extLst>
                <a:ext uri="{FF2B5EF4-FFF2-40B4-BE49-F238E27FC236}">
                  <a16:creationId xmlns:a16="http://schemas.microsoft.com/office/drawing/2014/main" id="{263D652A-7E65-DB76-40D3-805939524EA9}"/>
                </a:ext>
              </a:extLst>
            </p:cNvPr>
            <p:cNvSpPr/>
            <p:nvPr/>
          </p:nvSpPr>
          <p:spPr>
            <a:xfrm>
              <a:off x="8924951" y="384596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6" name="Freeform 555">
              <a:extLst>
                <a:ext uri="{FF2B5EF4-FFF2-40B4-BE49-F238E27FC236}">
                  <a16:creationId xmlns:a16="http://schemas.microsoft.com/office/drawing/2014/main" id="{E8FA2224-FE74-1314-602D-A05D2067F828}"/>
                </a:ext>
              </a:extLst>
            </p:cNvPr>
            <p:cNvSpPr/>
            <p:nvPr/>
          </p:nvSpPr>
          <p:spPr>
            <a:xfrm>
              <a:off x="8927450" y="384596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7" name="Freeform 556">
              <a:extLst>
                <a:ext uri="{FF2B5EF4-FFF2-40B4-BE49-F238E27FC236}">
                  <a16:creationId xmlns:a16="http://schemas.microsoft.com/office/drawing/2014/main" id="{17FBCECA-4AA0-8CB6-F990-BDA86940DDD6}"/>
                </a:ext>
              </a:extLst>
            </p:cNvPr>
            <p:cNvSpPr/>
            <p:nvPr/>
          </p:nvSpPr>
          <p:spPr>
            <a:xfrm>
              <a:off x="8929949" y="384596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8" name="Freeform 557">
              <a:extLst>
                <a:ext uri="{FF2B5EF4-FFF2-40B4-BE49-F238E27FC236}">
                  <a16:creationId xmlns:a16="http://schemas.microsoft.com/office/drawing/2014/main" id="{F361B19D-0C4A-D775-C3BC-C60E6EB82A9B}"/>
                </a:ext>
              </a:extLst>
            </p:cNvPr>
            <p:cNvSpPr/>
            <p:nvPr/>
          </p:nvSpPr>
          <p:spPr>
            <a:xfrm>
              <a:off x="8940062" y="3860073"/>
              <a:ext cx="21773" cy="70301"/>
            </a:xfrm>
            <a:custGeom>
              <a:avLst/>
              <a:gdLst>
                <a:gd name="connsiteX0" fmla="*/ 0 w 21773"/>
                <a:gd name="connsiteY0" fmla="*/ 40900 h 70301"/>
                <a:gd name="connsiteX1" fmla="*/ 0 w 21773"/>
                <a:gd name="connsiteY1" fmla="*/ 29519 h 70301"/>
                <a:gd name="connsiteX2" fmla="*/ 9042 w 21773"/>
                <a:gd name="connsiteY2" fmla="*/ 29519 h 70301"/>
                <a:gd name="connsiteX3" fmla="*/ 9042 w 21773"/>
                <a:gd name="connsiteY3" fmla="*/ 0 h 70301"/>
                <a:gd name="connsiteX4" fmla="*/ 12612 w 21773"/>
                <a:gd name="connsiteY4" fmla="*/ 0 h 70301"/>
                <a:gd name="connsiteX5" fmla="*/ 12612 w 21773"/>
                <a:gd name="connsiteY5" fmla="*/ 29519 h 70301"/>
                <a:gd name="connsiteX6" fmla="*/ 21773 w 21773"/>
                <a:gd name="connsiteY6" fmla="*/ 29519 h 70301"/>
                <a:gd name="connsiteX7" fmla="*/ 21773 w 21773"/>
                <a:gd name="connsiteY7" fmla="*/ 40900 h 70301"/>
                <a:gd name="connsiteX8" fmla="*/ 12612 w 21773"/>
                <a:gd name="connsiteY8" fmla="*/ 40900 h 70301"/>
                <a:gd name="connsiteX9" fmla="*/ 12612 w 21773"/>
                <a:gd name="connsiteY9" fmla="*/ 70301 h 70301"/>
                <a:gd name="connsiteX10" fmla="*/ 9042 w 21773"/>
                <a:gd name="connsiteY10" fmla="*/ 70301 h 70301"/>
                <a:gd name="connsiteX11" fmla="*/ 904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59" name="Freeform 558">
              <a:extLst>
                <a:ext uri="{FF2B5EF4-FFF2-40B4-BE49-F238E27FC236}">
                  <a16:creationId xmlns:a16="http://schemas.microsoft.com/office/drawing/2014/main" id="{A84532FB-57A3-3DA2-C3A3-61195D466B81}"/>
                </a:ext>
              </a:extLst>
            </p:cNvPr>
            <p:cNvSpPr/>
            <p:nvPr/>
          </p:nvSpPr>
          <p:spPr>
            <a:xfrm>
              <a:off x="8957671" y="388141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0" name="Freeform 559">
              <a:extLst>
                <a:ext uri="{FF2B5EF4-FFF2-40B4-BE49-F238E27FC236}">
                  <a16:creationId xmlns:a16="http://schemas.microsoft.com/office/drawing/2014/main" id="{3507251C-4C10-28C7-127D-22681F48313F}"/>
                </a:ext>
              </a:extLst>
            </p:cNvPr>
            <p:cNvSpPr/>
            <p:nvPr/>
          </p:nvSpPr>
          <p:spPr>
            <a:xfrm>
              <a:off x="8965286" y="3881412"/>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1" name="Freeform 560">
              <a:extLst>
                <a:ext uri="{FF2B5EF4-FFF2-40B4-BE49-F238E27FC236}">
                  <a16:creationId xmlns:a16="http://schemas.microsoft.com/office/drawing/2014/main" id="{EFA5D156-72B9-78A7-35A4-F67EF06AF013}"/>
                </a:ext>
              </a:extLst>
            </p:cNvPr>
            <p:cNvSpPr/>
            <p:nvPr/>
          </p:nvSpPr>
          <p:spPr>
            <a:xfrm>
              <a:off x="8970283" y="3881412"/>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2" name="Freeform 561">
              <a:extLst>
                <a:ext uri="{FF2B5EF4-FFF2-40B4-BE49-F238E27FC236}">
                  <a16:creationId xmlns:a16="http://schemas.microsoft.com/office/drawing/2014/main" id="{98D76DE6-BDD1-5BE5-A15F-604F1D74CE7E}"/>
                </a:ext>
              </a:extLst>
            </p:cNvPr>
            <p:cNvSpPr/>
            <p:nvPr/>
          </p:nvSpPr>
          <p:spPr>
            <a:xfrm>
              <a:off x="8975280" y="389587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3" name="Freeform 562">
              <a:extLst>
                <a:ext uri="{FF2B5EF4-FFF2-40B4-BE49-F238E27FC236}">
                  <a16:creationId xmlns:a16="http://schemas.microsoft.com/office/drawing/2014/main" id="{9615D0BE-90FE-FF43-DE9B-3C059D81F454}"/>
                </a:ext>
              </a:extLst>
            </p:cNvPr>
            <p:cNvSpPr/>
            <p:nvPr/>
          </p:nvSpPr>
          <p:spPr>
            <a:xfrm>
              <a:off x="8980277" y="3895876"/>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4" name="Freeform 563">
              <a:extLst>
                <a:ext uri="{FF2B5EF4-FFF2-40B4-BE49-F238E27FC236}">
                  <a16:creationId xmlns:a16="http://schemas.microsoft.com/office/drawing/2014/main" id="{0528D333-8710-DCF1-A3C3-2BDE0FFAA0EA}"/>
                </a:ext>
              </a:extLst>
            </p:cNvPr>
            <p:cNvSpPr/>
            <p:nvPr/>
          </p:nvSpPr>
          <p:spPr>
            <a:xfrm>
              <a:off x="8987892" y="3903226"/>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5" name="Freeform 564">
              <a:extLst>
                <a:ext uri="{FF2B5EF4-FFF2-40B4-BE49-F238E27FC236}">
                  <a16:creationId xmlns:a16="http://schemas.microsoft.com/office/drawing/2014/main" id="{2D174150-2308-64D7-4FE4-913989534F46}"/>
                </a:ext>
              </a:extLst>
            </p:cNvPr>
            <p:cNvSpPr/>
            <p:nvPr/>
          </p:nvSpPr>
          <p:spPr>
            <a:xfrm>
              <a:off x="9040719" y="392420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6" name="Freeform 565">
              <a:extLst>
                <a:ext uri="{FF2B5EF4-FFF2-40B4-BE49-F238E27FC236}">
                  <a16:creationId xmlns:a16="http://schemas.microsoft.com/office/drawing/2014/main" id="{55A641AA-EF6F-CFD5-E80C-78FCEE22ACFF}"/>
                </a:ext>
              </a:extLst>
            </p:cNvPr>
            <p:cNvSpPr/>
            <p:nvPr/>
          </p:nvSpPr>
          <p:spPr>
            <a:xfrm>
              <a:off x="9045717" y="392420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7" name="Freeform 566">
              <a:extLst>
                <a:ext uri="{FF2B5EF4-FFF2-40B4-BE49-F238E27FC236}">
                  <a16:creationId xmlns:a16="http://schemas.microsoft.com/office/drawing/2014/main" id="{240A62D2-5363-655A-9221-F0F04B8DEF53}"/>
                </a:ext>
              </a:extLst>
            </p:cNvPr>
            <p:cNvSpPr/>
            <p:nvPr/>
          </p:nvSpPr>
          <p:spPr>
            <a:xfrm>
              <a:off x="9045717" y="392420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8" name="Freeform 567">
              <a:extLst>
                <a:ext uri="{FF2B5EF4-FFF2-40B4-BE49-F238E27FC236}">
                  <a16:creationId xmlns:a16="http://schemas.microsoft.com/office/drawing/2014/main" id="{F0A98CA6-20DE-ED7B-DCDE-BFF0B09E8547}"/>
                </a:ext>
              </a:extLst>
            </p:cNvPr>
            <p:cNvSpPr/>
            <p:nvPr/>
          </p:nvSpPr>
          <p:spPr>
            <a:xfrm>
              <a:off x="9050714" y="392420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69" name="Freeform 568">
              <a:extLst>
                <a:ext uri="{FF2B5EF4-FFF2-40B4-BE49-F238E27FC236}">
                  <a16:creationId xmlns:a16="http://schemas.microsoft.com/office/drawing/2014/main" id="{5356A40E-B4C9-3083-305A-A798507AEC2D}"/>
                </a:ext>
              </a:extLst>
            </p:cNvPr>
            <p:cNvSpPr/>
            <p:nvPr/>
          </p:nvSpPr>
          <p:spPr>
            <a:xfrm>
              <a:off x="9053331" y="3924209"/>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0" name="Freeform 569">
              <a:extLst>
                <a:ext uri="{FF2B5EF4-FFF2-40B4-BE49-F238E27FC236}">
                  <a16:creationId xmlns:a16="http://schemas.microsoft.com/office/drawing/2014/main" id="{39EA94A6-24AD-40F1-A5C7-9517123E767D}"/>
                </a:ext>
              </a:extLst>
            </p:cNvPr>
            <p:cNvSpPr/>
            <p:nvPr/>
          </p:nvSpPr>
          <p:spPr>
            <a:xfrm>
              <a:off x="9058328" y="3924209"/>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1" name="Freeform 570">
              <a:extLst>
                <a:ext uri="{FF2B5EF4-FFF2-40B4-BE49-F238E27FC236}">
                  <a16:creationId xmlns:a16="http://schemas.microsoft.com/office/drawing/2014/main" id="{43C946D8-F125-14E2-B8BD-7AF13B9D3603}"/>
                </a:ext>
              </a:extLst>
            </p:cNvPr>
            <p:cNvSpPr/>
            <p:nvPr/>
          </p:nvSpPr>
          <p:spPr>
            <a:xfrm>
              <a:off x="9060827" y="3924209"/>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2" name="Freeform 571">
              <a:extLst>
                <a:ext uri="{FF2B5EF4-FFF2-40B4-BE49-F238E27FC236}">
                  <a16:creationId xmlns:a16="http://schemas.microsoft.com/office/drawing/2014/main" id="{AB7C710F-8524-25EF-4E2C-8ED8F9D618F2}"/>
                </a:ext>
              </a:extLst>
            </p:cNvPr>
            <p:cNvSpPr/>
            <p:nvPr/>
          </p:nvSpPr>
          <p:spPr>
            <a:xfrm>
              <a:off x="9063445" y="3931441"/>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4" y="29638"/>
                  </a:lnTo>
                  <a:lnTo>
                    <a:pt x="21774"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73" name="Freeform 572">
              <a:extLst>
                <a:ext uri="{FF2B5EF4-FFF2-40B4-BE49-F238E27FC236}">
                  <a16:creationId xmlns:a16="http://schemas.microsoft.com/office/drawing/2014/main" id="{CB85663F-02C8-0C1F-9630-A90294BC2D56}"/>
                </a:ext>
              </a:extLst>
            </p:cNvPr>
            <p:cNvSpPr/>
            <p:nvPr/>
          </p:nvSpPr>
          <p:spPr>
            <a:xfrm>
              <a:off x="9063445" y="3931441"/>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4" y="29638"/>
                  </a:lnTo>
                  <a:lnTo>
                    <a:pt x="21774"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574" name="Freeform 573">
              <a:extLst>
                <a:ext uri="{FF2B5EF4-FFF2-40B4-BE49-F238E27FC236}">
                  <a16:creationId xmlns:a16="http://schemas.microsoft.com/office/drawing/2014/main" id="{961F71EE-FDD2-F908-F714-7F97A660A563}"/>
                </a:ext>
              </a:extLst>
            </p:cNvPr>
            <p:cNvSpPr/>
            <p:nvPr/>
          </p:nvSpPr>
          <p:spPr>
            <a:xfrm>
              <a:off x="9068442" y="3938910"/>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5" name="Freeform 574">
              <a:extLst>
                <a:ext uri="{FF2B5EF4-FFF2-40B4-BE49-F238E27FC236}">
                  <a16:creationId xmlns:a16="http://schemas.microsoft.com/office/drawing/2014/main" id="{C0DB70F5-4856-C86C-3E50-EA3F85AA650B}"/>
                </a:ext>
              </a:extLst>
            </p:cNvPr>
            <p:cNvSpPr/>
            <p:nvPr/>
          </p:nvSpPr>
          <p:spPr>
            <a:xfrm>
              <a:off x="9073439" y="3938910"/>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6" name="Freeform 575">
              <a:extLst>
                <a:ext uri="{FF2B5EF4-FFF2-40B4-BE49-F238E27FC236}">
                  <a16:creationId xmlns:a16="http://schemas.microsoft.com/office/drawing/2014/main" id="{B24C4B93-A8A8-4CCA-E7F8-107E3F1E5CEF}"/>
                </a:ext>
              </a:extLst>
            </p:cNvPr>
            <p:cNvSpPr/>
            <p:nvPr/>
          </p:nvSpPr>
          <p:spPr>
            <a:xfrm>
              <a:off x="9076056" y="3938910"/>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7" name="Freeform 576">
              <a:extLst>
                <a:ext uri="{FF2B5EF4-FFF2-40B4-BE49-F238E27FC236}">
                  <a16:creationId xmlns:a16="http://schemas.microsoft.com/office/drawing/2014/main" id="{89DBA54C-B31F-7BFD-FEAE-55FEC9E23194}"/>
                </a:ext>
              </a:extLst>
            </p:cNvPr>
            <p:cNvSpPr/>
            <p:nvPr/>
          </p:nvSpPr>
          <p:spPr>
            <a:xfrm>
              <a:off x="9108657" y="3968785"/>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8" name="Freeform 577">
              <a:extLst>
                <a:ext uri="{FF2B5EF4-FFF2-40B4-BE49-F238E27FC236}">
                  <a16:creationId xmlns:a16="http://schemas.microsoft.com/office/drawing/2014/main" id="{BA2D4C9A-A72B-DEEE-C927-718078F496DF}"/>
                </a:ext>
              </a:extLst>
            </p:cNvPr>
            <p:cNvSpPr/>
            <p:nvPr/>
          </p:nvSpPr>
          <p:spPr>
            <a:xfrm>
              <a:off x="9121269" y="3968785"/>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79" name="Freeform 578">
              <a:extLst>
                <a:ext uri="{FF2B5EF4-FFF2-40B4-BE49-F238E27FC236}">
                  <a16:creationId xmlns:a16="http://schemas.microsoft.com/office/drawing/2014/main" id="{97659994-F888-E376-F273-6828841B778B}"/>
                </a:ext>
              </a:extLst>
            </p:cNvPr>
            <p:cNvSpPr/>
            <p:nvPr/>
          </p:nvSpPr>
          <p:spPr>
            <a:xfrm>
              <a:off x="9146493" y="399048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0" name="Freeform 579">
              <a:extLst>
                <a:ext uri="{FF2B5EF4-FFF2-40B4-BE49-F238E27FC236}">
                  <a16:creationId xmlns:a16="http://schemas.microsoft.com/office/drawing/2014/main" id="{5D3A2D77-8FEA-5CB0-113E-3B18E671784E}"/>
                </a:ext>
              </a:extLst>
            </p:cNvPr>
            <p:cNvSpPr/>
            <p:nvPr/>
          </p:nvSpPr>
          <p:spPr>
            <a:xfrm>
              <a:off x="9153989" y="3997711"/>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1" name="Freeform 580">
              <a:extLst>
                <a:ext uri="{FF2B5EF4-FFF2-40B4-BE49-F238E27FC236}">
                  <a16:creationId xmlns:a16="http://schemas.microsoft.com/office/drawing/2014/main" id="{9B50157C-2C07-9B6A-3E2A-243D2EBB071D}"/>
                </a:ext>
              </a:extLst>
            </p:cNvPr>
            <p:cNvSpPr/>
            <p:nvPr/>
          </p:nvSpPr>
          <p:spPr>
            <a:xfrm>
              <a:off x="9206935" y="4012175"/>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2" name="Freeform 581">
              <a:extLst>
                <a:ext uri="{FF2B5EF4-FFF2-40B4-BE49-F238E27FC236}">
                  <a16:creationId xmlns:a16="http://schemas.microsoft.com/office/drawing/2014/main" id="{5D87136D-9638-2275-ACC3-2601BFB796E6}"/>
                </a:ext>
              </a:extLst>
            </p:cNvPr>
            <p:cNvSpPr/>
            <p:nvPr/>
          </p:nvSpPr>
          <p:spPr>
            <a:xfrm>
              <a:off x="9219428" y="4019169"/>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3" name="Freeform 582">
              <a:extLst>
                <a:ext uri="{FF2B5EF4-FFF2-40B4-BE49-F238E27FC236}">
                  <a16:creationId xmlns:a16="http://schemas.microsoft.com/office/drawing/2014/main" id="{943D2594-2AC3-5D2E-31D3-838F977D8F38}"/>
                </a:ext>
              </a:extLst>
            </p:cNvPr>
            <p:cNvSpPr/>
            <p:nvPr/>
          </p:nvSpPr>
          <p:spPr>
            <a:xfrm>
              <a:off x="9229541" y="4019169"/>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4" name="Freeform 583">
              <a:extLst>
                <a:ext uri="{FF2B5EF4-FFF2-40B4-BE49-F238E27FC236}">
                  <a16:creationId xmlns:a16="http://schemas.microsoft.com/office/drawing/2014/main" id="{1CF4662D-FEA2-174D-7CBE-A4F06CFEDFE9}"/>
                </a:ext>
              </a:extLst>
            </p:cNvPr>
            <p:cNvSpPr/>
            <p:nvPr/>
          </p:nvSpPr>
          <p:spPr>
            <a:xfrm>
              <a:off x="9242153" y="4019169"/>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5" name="Freeform 584">
              <a:extLst>
                <a:ext uri="{FF2B5EF4-FFF2-40B4-BE49-F238E27FC236}">
                  <a16:creationId xmlns:a16="http://schemas.microsoft.com/office/drawing/2014/main" id="{2BB4A717-5DF0-0616-326F-BE5E9A8C3C25}"/>
                </a:ext>
              </a:extLst>
            </p:cNvPr>
            <p:cNvSpPr/>
            <p:nvPr/>
          </p:nvSpPr>
          <p:spPr>
            <a:xfrm>
              <a:off x="9242153" y="4019169"/>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6" name="Freeform 585">
              <a:extLst>
                <a:ext uri="{FF2B5EF4-FFF2-40B4-BE49-F238E27FC236}">
                  <a16:creationId xmlns:a16="http://schemas.microsoft.com/office/drawing/2014/main" id="{02961791-9345-CB79-593F-91ECC7F21A70}"/>
                </a:ext>
              </a:extLst>
            </p:cNvPr>
            <p:cNvSpPr/>
            <p:nvPr/>
          </p:nvSpPr>
          <p:spPr>
            <a:xfrm>
              <a:off x="9244652" y="4019169"/>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7" name="Freeform 586">
              <a:extLst>
                <a:ext uri="{FF2B5EF4-FFF2-40B4-BE49-F238E27FC236}">
                  <a16:creationId xmlns:a16="http://schemas.microsoft.com/office/drawing/2014/main" id="{7F0E86ED-25BE-7F82-40AB-1ECCBCA267ED}"/>
                </a:ext>
              </a:extLst>
            </p:cNvPr>
            <p:cNvSpPr/>
            <p:nvPr/>
          </p:nvSpPr>
          <p:spPr>
            <a:xfrm>
              <a:off x="9244652" y="4019169"/>
              <a:ext cx="21773" cy="70301"/>
            </a:xfrm>
            <a:custGeom>
              <a:avLst/>
              <a:gdLst>
                <a:gd name="connsiteX0" fmla="*/ 0 w 21773"/>
                <a:gd name="connsiteY0" fmla="*/ 40900 h 70301"/>
                <a:gd name="connsiteX1" fmla="*/ 0 w 21773"/>
                <a:gd name="connsiteY1" fmla="*/ 29519 h 70301"/>
                <a:gd name="connsiteX2" fmla="*/ 9161 w 21773"/>
                <a:gd name="connsiteY2" fmla="*/ 29519 h 70301"/>
                <a:gd name="connsiteX3" fmla="*/ 9161 w 21773"/>
                <a:gd name="connsiteY3" fmla="*/ 0 h 70301"/>
                <a:gd name="connsiteX4" fmla="*/ 12731 w 21773"/>
                <a:gd name="connsiteY4" fmla="*/ 0 h 70301"/>
                <a:gd name="connsiteX5" fmla="*/ 12731 w 21773"/>
                <a:gd name="connsiteY5" fmla="*/ 29519 h 70301"/>
                <a:gd name="connsiteX6" fmla="*/ 21773 w 21773"/>
                <a:gd name="connsiteY6" fmla="*/ 29519 h 70301"/>
                <a:gd name="connsiteX7" fmla="*/ 21773 w 21773"/>
                <a:gd name="connsiteY7" fmla="*/ 40900 h 70301"/>
                <a:gd name="connsiteX8" fmla="*/ 12731 w 21773"/>
                <a:gd name="connsiteY8" fmla="*/ 40900 h 70301"/>
                <a:gd name="connsiteX9" fmla="*/ 12731 w 21773"/>
                <a:gd name="connsiteY9" fmla="*/ 70301 h 70301"/>
                <a:gd name="connsiteX10" fmla="*/ 9161 w 21773"/>
                <a:gd name="connsiteY10" fmla="*/ 70301 h 70301"/>
                <a:gd name="connsiteX11" fmla="*/ 9161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8" name="Freeform 587">
              <a:extLst>
                <a:ext uri="{FF2B5EF4-FFF2-40B4-BE49-F238E27FC236}">
                  <a16:creationId xmlns:a16="http://schemas.microsoft.com/office/drawing/2014/main" id="{87549DFB-721A-31C4-4299-E4F593043B5F}"/>
                </a:ext>
              </a:extLst>
            </p:cNvPr>
            <p:cNvSpPr/>
            <p:nvPr/>
          </p:nvSpPr>
          <p:spPr>
            <a:xfrm>
              <a:off x="9279870" y="4040627"/>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19"/>
                  </a:lnTo>
                  <a:lnTo>
                    <a:pt x="9161" y="70419"/>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89" name="Freeform 588">
              <a:extLst>
                <a:ext uri="{FF2B5EF4-FFF2-40B4-BE49-F238E27FC236}">
                  <a16:creationId xmlns:a16="http://schemas.microsoft.com/office/drawing/2014/main" id="{5A18C900-87F8-86C9-A377-34E6A858C121}"/>
                </a:ext>
              </a:extLst>
            </p:cNvPr>
            <p:cNvSpPr/>
            <p:nvPr/>
          </p:nvSpPr>
          <p:spPr>
            <a:xfrm>
              <a:off x="9292482" y="404774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4" y="29638"/>
                  </a:lnTo>
                  <a:lnTo>
                    <a:pt x="21774"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0" name="Freeform 589">
              <a:extLst>
                <a:ext uri="{FF2B5EF4-FFF2-40B4-BE49-F238E27FC236}">
                  <a16:creationId xmlns:a16="http://schemas.microsoft.com/office/drawing/2014/main" id="{FA7E40AA-86F3-7E3C-8C71-346E769B550A}"/>
                </a:ext>
              </a:extLst>
            </p:cNvPr>
            <p:cNvSpPr/>
            <p:nvPr/>
          </p:nvSpPr>
          <p:spPr>
            <a:xfrm>
              <a:off x="9297479" y="404774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1" name="Freeform 590">
              <a:extLst>
                <a:ext uri="{FF2B5EF4-FFF2-40B4-BE49-F238E27FC236}">
                  <a16:creationId xmlns:a16="http://schemas.microsoft.com/office/drawing/2014/main" id="{11CFE751-E527-3F84-B9D4-0D5BEEF47115}"/>
                </a:ext>
              </a:extLst>
            </p:cNvPr>
            <p:cNvSpPr/>
            <p:nvPr/>
          </p:nvSpPr>
          <p:spPr>
            <a:xfrm>
              <a:off x="9305094" y="404774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2" name="Freeform 591">
              <a:extLst>
                <a:ext uri="{FF2B5EF4-FFF2-40B4-BE49-F238E27FC236}">
                  <a16:creationId xmlns:a16="http://schemas.microsoft.com/office/drawing/2014/main" id="{0DA18E14-7DCC-3358-89FE-39DAA6975AC0}"/>
                </a:ext>
              </a:extLst>
            </p:cNvPr>
            <p:cNvSpPr/>
            <p:nvPr/>
          </p:nvSpPr>
          <p:spPr>
            <a:xfrm>
              <a:off x="9325320" y="404774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3" name="Freeform 592">
              <a:extLst>
                <a:ext uri="{FF2B5EF4-FFF2-40B4-BE49-F238E27FC236}">
                  <a16:creationId xmlns:a16="http://schemas.microsoft.com/office/drawing/2014/main" id="{86E3DA4C-0988-9ECB-B7BB-7AF0CBCC3734}"/>
                </a:ext>
              </a:extLst>
            </p:cNvPr>
            <p:cNvSpPr/>
            <p:nvPr/>
          </p:nvSpPr>
          <p:spPr>
            <a:xfrm>
              <a:off x="9327700" y="404774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4" name="Freeform 593">
              <a:extLst>
                <a:ext uri="{FF2B5EF4-FFF2-40B4-BE49-F238E27FC236}">
                  <a16:creationId xmlns:a16="http://schemas.microsoft.com/office/drawing/2014/main" id="{D945BE22-288C-3DC2-3368-336ACE5ED17B}"/>
                </a:ext>
              </a:extLst>
            </p:cNvPr>
            <p:cNvSpPr/>
            <p:nvPr/>
          </p:nvSpPr>
          <p:spPr>
            <a:xfrm>
              <a:off x="9330317" y="404774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5" name="Freeform 594">
              <a:extLst>
                <a:ext uri="{FF2B5EF4-FFF2-40B4-BE49-F238E27FC236}">
                  <a16:creationId xmlns:a16="http://schemas.microsoft.com/office/drawing/2014/main" id="{3152F5D8-8AD5-6D0F-318D-48C07673E6B0}"/>
                </a:ext>
              </a:extLst>
            </p:cNvPr>
            <p:cNvSpPr/>
            <p:nvPr/>
          </p:nvSpPr>
          <p:spPr>
            <a:xfrm>
              <a:off x="9350425" y="4084017"/>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6" name="Freeform 595">
              <a:extLst>
                <a:ext uri="{FF2B5EF4-FFF2-40B4-BE49-F238E27FC236}">
                  <a16:creationId xmlns:a16="http://schemas.microsoft.com/office/drawing/2014/main" id="{33E20C05-F30A-B45C-C573-B61035847A45}"/>
                </a:ext>
              </a:extLst>
            </p:cNvPr>
            <p:cNvSpPr/>
            <p:nvPr/>
          </p:nvSpPr>
          <p:spPr>
            <a:xfrm>
              <a:off x="9375530" y="410594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7" name="Freeform 596">
              <a:extLst>
                <a:ext uri="{FF2B5EF4-FFF2-40B4-BE49-F238E27FC236}">
                  <a16:creationId xmlns:a16="http://schemas.microsoft.com/office/drawing/2014/main" id="{35E725A5-D66B-8881-EEFE-B2373A7D24CB}"/>
                </a:ext>
              </a:extLst>
            </p:cNvPr>
            <p:cNvSpPr/>
            <p:nvPr/>
          </p:nvSpPr>
          <p:spPr>
            <a:xfrm>
              <a:off x="9380527" y="410594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8" name="Freeform 597">
              <a:extLst>
                <a:ext uri="{FF2B5EF4-FFF2-40B4-BE49-F238E27FC236}">
                  <a16:creationId xmlns:a16="http://schemas.microsoft.com/office/drawing/2014/main" id="{8BB8832C-96D0-C997-1A89-3A110281697E}"/>
                </a:ext>
              </a:extLst>
            </p:cNvPr>
            <p:cNvSpPr/>
            <p:nvPr/>
          </p:nvSpPr>
          <p:spPr>
            <a:xfrm>
              <a:off x="9388142" y="411318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599" name="Freeform 598">
              <a:extLst>
                <a:ext uri="{FF2B5EF4-FFF2-40B4-BE49-F238E27FC236}">
                  <a16:creationId xmlns:a16="http://schemas.microsoft.com/office/drawing/2014/main" id="{84644740-656E-C2D5-8BEC-C372A2190EA0}"/>
                </a:ext>
              </a:extLst>
            </p:cNvPr>
            <p:cNvSpPr/>
            <p:nvPr/>
          </p:nvSpPr>
          <p:spPr>
            <a:xfrm>
              <a:off x="9398255" y="4120649"/>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19 h 70419"/>
                <a:gd name="connsiteX10" fmla="*/ 9042 w 21773"/>
                <a:gd name="connsiteY10" fmla="*/ 70419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19"/>
                  </a:lnTo>
                  <a:lnTo>
                    <a:pt x="9042" y="70419"/>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0" name="Freeform 599">
              <a:extLst>
                <a:ext uri="{FF2B5EF4-FFF2-40B4-BE49-F238E27FC236}">
                  <a16:creationId xmlns:a16="http://schemas.microsoft.com/office/drawing/2014/main" id="{5312D571-2DBB-3DBB-FD50-E1F7F6142012}"/>
                </a:ext>
              </a:extLst>
            </p:cNvPr>
            <p:cNvSpPr/>
            <p:nvPr/>
          </p:nvSpPr>
          <p:spPr>
            <a:xfrm>
              <a:off x="9403252" y="412064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19"/>
                  </a:lnTo>
                  <a:lnTo>
                    <a:pt x="9162" y="70419"/>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1" name="Freeform 600">
              <a:extLst>
                <a:ext uri="{FF2B5EF4-FFF2-40B4-BE49-F238E27FC236}">
                  <a16:creationId xmlns:a16="http://schemas.microsoft.com/office/drawing/2014/main" id="{7CC8DA2D-7DCA-F44A-440B-19FEDA98E940}"/>
                </a:ext>
              </a:extLst>
            </p:cNvPr>
            <p:cNvSpPr/>
            <p:nvPr/>
          </p:nvSpPr>
          <p:spPr>
            <a:xfrm>
              <a:off x="9415864" y="412064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19"/>
                  </a:lnTo>
                  <a:lnTo>
                    <a:pt x="9162" y="70419"/>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2" name="Freeform 601">
              <a:extLst>
                <a:ext uri="{FF2B5EF4-FFF2-40B4-BE49-F238E27FC236}">
                  <a16:creationId xmlns:a16="http://schemas.microsoft.com/office/drawing/2014/main" id="{D92C254F-7D35-9D3D-DDD2-CA0CCCD6BB78}"/>
                </a:ext>
              </a:extLst>
            </p:cNvPr>
            <p:cNvSpPr/>
            <p:nvPr/>
          </p:nvSpPr>
          <p:spPr>
            <a:xfrm>
              <a:off x="9435972" y="4142818"/>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3" name="Freeform 602">
              <a:extLst>
                <a:ext uri="{FF2B5EF4-FFF2-40B4-BE49-F238E27FC236}">
                  <a16:creationId xmlns:a16="http://schemas.microsoft.com/office/drawing/2014/main" id="{24847921-314F-5BC6-B7DE-4F7872691C98}"/>
                </a:ext>
              </a:extLst>
            </p:cNvPr>
            <p:cNvSpPr/>
            <p:nvPr/>
          </p:nvSpPr>
          <p:spPr>
            <a:xfrm>
              <a:off x="9443587" y="414281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4" name="Freeform 603">
              <a:extLst>
                <a:ext uri="{FF2B5EF4-FFF2-40B4-BE49-F238E27FC236}">
                  <a16:creationId xmlns:a16="http://schemas.microsoft.com/office/drawing/2014/main" id="{415E4019-5959-D985-3B9B-FA4A6665D1C9}"/>
                </a:ext>
              </a:extLst>
            </p:cNvPr>
            <p:cNvSpPr/>
            <p:nvPr/>
          </p:nvSpPr>
          <p:spPr>
            <a:xfrm>
              <a:off x="9501411" y="4150287"/>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19"/>
                  </a:lnTo>
                  <a:lnTo>
                    <a:pt x="9162" y="70419"/>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5" name="Freeform 604">
              <a:extLst>
                <a:ext uri="{FF2B5EF4-FFF2-40B4-BE49-F238E27FC236}">
                  <a16:creationId xmlns:a16="http://schemas.microsoft.com/office/drawing/2014/main" id="{C82471D6-252C-8700-E182-B882A7937BD5}"/>
                </a:ext>
              </a:extLst>
            </p:cNvPr>
            <p:cNvSpPr/>
            <p:nvPr/>
          </p:nvSpPr>
          <p:spPr>
            <a:xfrm>
              <a:off x="9521638" y="4150287"/>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19 h 70419"/>
                <a:gd name="connsiteX10" fmla="*/ 9042 w 21773"/>
                <a:gd name="connsiteY10" fmla="*/ 70419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19"/>
                  </a:lnTo>
                  <a:lnTo>
                    <a:pt x="9042" y="70419"/>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6" name="Freeform 605">
              <a:extLst>
                <a:ext uri="{FF2B5EF4-FFF2-40B4-BE49-F238E27FC236}">
                  <a16:creationId xmlns:a16="http://schemas.microsoft.com/office/drawing/2014/main" id="{1D29D354-E10B-40BB-F332-F45ED01383AE}"/>
                </a:ext>
              </a:extLst>
            </p:cNvPr>
            <p:cNvSpPr/>
            <p:nvPr/>
          </p:nvSpPr>
          <p:spPr>
            <a:xfrm>
              <a:off x="9536748" y="416463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7" name="Freeform 606">
              <a:extLst>
                <a:ext uri="{FF2B5EF4-FFF2-40B4-BE49-F238E27FC236}">
                  <a16:creationId xmlns:a16="http://schemas.microsoft.com/office/drawing/2014/main" id="{EAE3195D-C6CF-5BDE-D24D-85527EAD15C1}"/>
                </a:ext>
              </a:extLst>
            </p:cNvPr>
            <p:cNvSpPr/>
            <p:nvPr/>
          </p:nvSpPr>
          <p:spPr>
            <a:xfrm>
              <a:off x="9559354" y="4171982"/>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19"/>
                  </a:lnTo>
                  <a:lnTo>
                    <a:pt x="9162" y="70419"/>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8" name="Freeform 607">
              <a:extLst>
                <a:ext uri="{FF2B5EF4-FFF2-40B4-BE49-F238E27FC236}">
                  <a16:creationId xmlns:a16="http://schemas.microsoft.com/office/drawing/2014/main" id="{D2B9422A-3F11-6042-E9D8-AC29CA8994F3}"/>
                </a:ext>
              </a:extLst>
            </p:cNvPr>
            <p:cNvSpPr/>
            <p:nvPr/>
          </p:nvSpPr>
          <p:spPr>
            <a:xfrm>
              <a:off x="9561853" y="4171982"/>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19"/>
                  </a:lnTo>
                  <a:lnTo>
                    <a:pt x="9161" y="70419"/>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09" name="Freeform 608">
              <a:extLst>
                <a:ext uri="{FF2B5EF4-FFF2-40B4-BE49-F238E27FC236}">
                  <a16:creationId xmlns:a16="http://schemas.microsoft.com/office/drawing/2014/main" id="{5BECEAD1-6BD9-C6AF-EF6C-015890836146}"/>
                </a:ext>
              </a:extLst>
            </p:cNvPr>
            <p:cNvSpPr/>
            <p:nvPr/>
          </p:nvSpPr>
          <p:spPr>
            <a:xfrm>
              <a:off x="9571966" y="4179214"/>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0" name="Freeform 609">
              <a:extLst>
                <a:ext uri="{FF2B5EF4-FFF2-40B4-BE49-F238E27FC236}">
                  <a16:creationId xmlns:a16="http://schemas.microsoft.com/office/drawing/2014/main" id="{377995C8-0586-05DA-3DA1-21852DE7BBA5}"/>
                </a:ext>
              </a:extLst>
            </p:cNvPr>
            <p:cNvSpPr/>
            <p:nvPr/>
          </p:nvSpPr>
          <p:spPr>
            <a:xfrm>
              <a:off x="9587077" y="4179214"/>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1" name="Freeform 610">
              <a:extLst>
                <a:ext uri="{FF2B5EF4-FFF2-40B4-BE49-F238E27FC236}">
                  <a16:creationId xmlns:a16="http://schemas.microsoft.com/office/drawing/2014/main" id="{161B210B-7793-47BA-4102-25D3B30D61DF}"/>
                </a:ext>
              </a:extLst>
            </p:cNvPr>
            <p:cNvSpPr/>
            <p:nvPr/>
          </p:nvSpPr>
          <p:spPr>
            <a:xfrm>
              <a:off x="9594692" y="4179214"/>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2" name="Freeform 611">
              <a:extLst>
                <a:ext uri="{FF2B5EF4-FFF2-40B4-BE49-F238E27FC236}">
                  <a16:creationId xmlns:a16="http://schemas.microsoft.com/office/drawing/2014/main" id="{789B2677-EFF8-D226-A309-28CB25A752A3}"/>
                </a:ext>
              </a:extLst>
            </p:cNvPr>
            <p:cNvSpPr/>
            <p:nvPr/>
          </p:nvSpPr>
          <p:spPr>
            <a:xfrm>
              <a:off x="9612301" y="4179214"/>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3" name="Freeform 612">
              <a:extLst>
                <a:ext uri="{FF2B5EF4-FFF2-40B4-BE49-F238E27FC236}">
                  <a16:creationId xmlns:a16="http://schemas.microsoft.com/office/drawing/2014/main" id="{590D607E-8BDA-702F-4298-5F52FB00DAAC}"/>
                </a:ext>
              </a:extLst>
            </p:cNvPr>
            <p:cNvSpPr/>
            <p:nvPr/>
          </p:nvSpPr>
          <p:spPr>
            <a:xfrm>
              <a:off x="9662630" y="4201976"/>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19 h 70419"/>
                <a:gd name="connsiteX10" fmla="*/ 9042 w 21773"/>
                <a:gd name="connsiteY10" fmla="*/ 70419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19"/>
                  </a:lnTo>
                  <a:lnTo>
                    <a:pt x="9042" y="70419"/>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4" name="Freeform 613">
              <a:extLst>
                <a:ext uri="{FF2B5EF4-FFF2-40B4-BE49-F238E27FC236}">
                  <a16:creationId xmlns:a16="http://schemas.microsoft.com/office/drawing/2014/main" id="{AC1113E1-C094-FAEE-4D9A-604DC6E116D4}"/>
                </a:ext>
              </a:extLst>
            </p:cNvPr>
            <p:cNvSpPr/>
            <p:nvPr/>
          </p:nvSpPr>
          <p:spPr>
            <a:xfrm>
              <a:off x="9665128" y="4201976"/>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19"/>
                  </a:lnTo>
                  <a:lnTo>
                    <a:pt x="9043" y="70419"/>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5" name="Freeform 614">
              <a:extLst>
                <a:ext uri="{FF2B5EF4-FFF2-40B4-BE49-F238E27FC236}">
                  <a16:creationId xmlns:a16="http://schemas.microsoft.com/office/drawing/2014/main" id="{CE2C2D1D-123C-9C3D-B314-581949D5CD6B}"/>
                </a:ext>
              </a:extLst>
            </p:cNvPr>
            <p:cNvSpPr/>
            <p:nvPr/>
          </p:nvSpPr>
          <p:spPr>
            <a:xfrm>
              <a:off x="9710460" y="422450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6" name="Freeform 615">
              <a:extLst>
                <a:ext uri="{FF2B5EF4-FFF2-40B4-BE49-F238E27FC236}">
                  <a16:creationId xmlns:a16="http://schemas.microsoft.com/office/drawing/2014/main" id="{F57AC5C6-E174-1C4E-856A-3BEACA8F5160}"/>
                </a:ext>
              </a:extLst>
            </p:cNvPr>
            <p:cNvSpPr/>
            <p:nvPr/>
          </p:nvSpPr>
          <p:spPr>
            <a:xfrm>
              <a:off x="9715457" y="4224500"/>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7" name="Freeform 616">
              <a:extLst>
                <a:ext uri="{FF2B5EF4-FFF2-40B4-BE49-F238E27FC236}">
                  <a16:creationId xmlns:a16="http://schemas.microsoft.com/office/drawing/2014/main" id="{3BEF0F06-A75D-791D-8C50-812D3739245F}"/>
                </a:ext>
              </a:extLst>
            </p:cNvPr>
            <p:cNvSpPr/>
            <p:nvPr/>
          </p:nvSpPr>
          <p:spPr>
            <a:xfrm>
              <a:off x="9723072" y="4231732"/>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8" name="Freeform 617">
              <a:extLst>
                <a:ext uri="{FF2B5EF4-FFF2-40B4-BE49-F238E27FC236}">
                  <a16:creationId xmlns:a16="http://schemas.microsoft.com/office/drawing/2014/main" id="{B0F96378-AF61-1ED0-68FB-E88753B9291D}"/>
                </a:ext>
              </a:extLst>
            </p:cNvPr>
            <p:cNvSpPr/>
            <p:nvPr/>
          </p:nvSpPr>
          <p:spPr>
            <a:xfrm>
              <a:off x="9735564" y="423173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19" name="Freeform 618">
              <a:extLst>
                <a:ext uri="{FF2B5EF4-FFF2-40B4-BE49-F238E27FC236}">
                  <a16:creationId xmlns:a16="http://schemas.microsoft.com/office/drawing/2014/main" id="{DCA9E39C-9633-D8F0-40E6-D778ED40B526}"/>
                </a:ext>
              </a:extLst>
            </p:cNvPr>
            <p:cNvSpPr/>
            <p:nvPr/>
          </p:nvSpPr>
          <p:spPr>
            <a:xfrm>
              <a:off x="9750675" y="4238964"/>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20" name="Freeform 619">
              <a:extLst>
                <a:ext uri="{FF2B5EF4-FFF2-40B4-BE49-F238E27FC236}">
                  <a16:creationId xmlns:a16="http://schemas.microsoft.com/office/drawing/2014/main" id="{11DF525A-F777-B51E-5B4F-C3FEF8D09C97}"/>
                </a:ext>
              </a:extLst>
            </p:cNvPr>
            <p:cNvSpPr/>
            <p:nvPr/>
          </p:nvSpPr>
          <p:spPr>
            <a:xfrm>
              <a:off x="9755791" y="4238964"/>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21" name="Freeform 620">
              <a:extLst>
                <a:ext uri="{FF2B5EF4-FFF2-40B4-BE49-F238E27FC236}">
                  <a16:creationId xmlns:a16="http://schemas.microsoft.com/office/drawing/2014/main" id="{D2038697-0A7C-78F0-63A0-FB5320D72D49}"/>
                </a:ext>
              </a:extLst>
            </p:cNvPr>
            <p:cNvSpPr/>
            <p:nvPr/>
          </p:nvSpPr>
          <p:spPr>
            <a:xfrm>
              <a:off x="9768284" y="4238964"/>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4" y="29638"/>
                  </a:lnTo>
                  <a:lnTo>
                    <a:pt x="21774"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22" name="Freeform 621">
              <a:extLst>
                <a:ext uri="{FF2B5EF4-FFF2-40B4-BE49-F238E27FC236}">
                  <a16:creationId xmlns:a16="http://schemas.microsoft.com/office/drawing/2014/main" id="{B7DD0EEB-CC3B-3B91-895D-9F8E6B129B23}"/>
                </a:ext>
              </a:extLst>
            </p:cNvPr>
            <p:cNvSpPr/>
            <p:nvPr/>
          </p:nvSpPr>
          <p:spPr>
            <a:xfrm>
              <a:off x="9775899" y="4238964"/>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23" name="Freeform 622">
              <a:extLst>
                <a:ext uri="{FF2B5EF4-FFF2-40B4-BE49-F238E27FC236}">
                  <a16:creationId xmlns:a16="http://schemas.microsoft.com/office/drawing/2014/main" id="{3FB1A1A6-8B4F-AD85-9668-DD92C4E92FDF}"/>
                </a:ext>
              </a:extLst>
            </p:cNvPr>
            <p:cNvSpPr/>
            <p:nvPr/>
          </p:nvSpPr>
          <p:spPr>
            <a:xfrm>
              <a:off x="9801123" y="4238964"/>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4" y="29638"/>
                  </a:lnTo>
                  <a:lnTo>
                    <a:pt x="21774"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24" name="Freeform 623">
              <a:extLst>
                <a:ext uri="{FF2B5EF4-FFF2-40B4-BE49-F238E27FC236}">
                  <a16:creationId xmlns:a16="http://schemas.microsoft.com/office/drawing/2014/main" id="{A27C9868-2EA2-AE95-C2B1-B523E1F648EA}"/>
                </a:ext>
              </a:extLst>
            </p:cNvPr>
            <p:cNvSpPr/>
            <p:nvPr/>
          </p:nvSpPr>
          <p:spPr>
            <a:xfrm>
              <a:off x="9811117" y="4238964"/>
              <a:ext cx="21773" cy="70419"/>
            </a:xfrm>
            <a:custGeom>
              <a:avLst/>
              <a:gdLst>
                <a:gd name="connsiteX0" fmla="*/ 0 w 21773"/>
                <a:gd name="connsiteY0" fmla="*/ 41019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1019 h 70419"/>
                <a:gd name="connsiteX8" fmla="*/ 12731 w 21773"/>
                <a:gd name="connsiteY8" fmla="*/ 41019 h 70419"/>
                <a:gd name="connsiteX9" fmla="*/ 12731 w 21773"/>
                <a:gd name="connsiteY9" fmla="*/ 70420 h 70419"/>
                <a:gd name="connsiteX10" fmla="*/ 9162 w 21773"/>
                <a:gd name="connsiteY10" fmla="*/ 70420 h 70419"/>
                <a:gd name="connsiteX11" fmla="*/ 9162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2" y="29638"/>
                  </a:lnTo>
                  <a:lnTo>
                    <a:pt x="9162" y="0"/>
                  </a:lnTo>
                  <a:lnTo>
                    <a:pt x="12731" y="0"/>
                  </a:lnTo>
                  <a:lnTo>
                    <a:pt x="12731" y="29638"/>
                  </a:lnTo>
                  <a:lnTo>
                    <a:pt x="21774" y="29638"/>
                  </a:lnTo>
                  <a:lnTo>
                    <a:pt x="21774" y="41019"/>
                  </a:lnTo>
                  <a:lnTo>
                    <a:pt x="12731" y="41019"/>
                  </a:lnTo>
                  <a:lnTo>
                    <a:pt x="12731" y="70420"/>
                  </a:lnTo>
                  <a:lnTo>
                    <a:pt x="9162" y="70420"/>
                  </a:lnTo>
                  <a:lnTo>
                    <a:pt x="9162"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25" name="Freeform 624">
              <a:extLst>
                <a:ext uri="{FF2B5EF4-FFF2-40B4-BE49-F238E27FC236}">
                  <a16:creationId xmlns:a16="http://schemas.microsoft.com/office/drawing/2014/main" id="{F3A9B153-63D4-B79E-5AB8-C1FB16FEA7AF}"/>
                </a:ext>
              </a:extLst>
            </p:cNvPr>
            <p:cNvSpPr/>
            <p:nvPr/>
          </p:nvSpPr>
          <p:spPr>
            <a:xfrm>
              <a:off x="9856448" y="4253901"/>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731" y="0"/>
                  </a:lnTo>
                  <a:lnTo>
                    <a:pt x="12731" y="29519"/>
                  </a:lnTo>
                  <a:lnTo>
                    <a:pt x="21774" y="29519"/>
                  </a:lnTo>
                  <a:lnTo>
                    <a:pt x="21774"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26" name="Freeform 625">
              <a:extLst>
                <a:ext uri="{FF2B5EF4-FFF2-40B4-BE49-F238E27FC236}">
                  <a16:creationId xmlns:a16="http://schemas.microsoft.com/office/drawing/2014/main" id="{E138BC71-8C65-AA88-4D21-B8D69192B928}"/>
                </a:ext>
              </a:extLst>
            </p:cNvPr>
            <p:cNvSpPr/>
            <p:nvPr/>
          </p:nvSpPr>
          <p:spPr>
            <a:xfrm>
              <a:off x="9869060" y="4261251"/>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19"/>
                  </a:lnTo>
                  <a:lnTo>
                    <a:pt x="9162" y="70419"/>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27" name="Freeform 626">
              <a:extLst>
                <a:ext uri="{FF2B5EF4-FFF2-40B4-BE49-F238E27FC236}">
                  <a16:creationId xmlns:a16="http://schemas.microsoft.com/office/drawing/2014/main" id="{DBE7538F-9609-7462-099F-D480AB0F1F04}"/>
                </a:ext>
              </a:extLst>
            </p:cNvPr>
            <p:cNvSpPr/>
            <p:nvPr/>
          </p:nvSpPr>
          <p:spPr>
            <a:xfrm>
              <a:off x="9871559" y="426125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19 h 70419"/>
                <a:gd name="connsiteX10" fmla="*/ 9042 w 21773"/>
                <a:gd name="connsiteY10" fmla="*/ 70419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19"/>
                  </a:lnTo>
                  <a:lnTo>
                    <a:pt x="9042" y="70419"/>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28" name="Freeform 627">
              <a:extLst>
                <a:ext uri="{FF2B5EF4-FFF2-40B4-BE49-F238E27FC236}">
                  <a16:creationId xmlns:a16="http://schemas.microsoft.com/office/drawing/2014/main" id="{8A0DFB8D-0CC2-BB5D-4A48-F3A2DF1325A6}"/>
                </a:ext>
              </a:extLst>
            </p:cNvPr>
            <p:cNvSpPr/>
            <p:nvPr/>
          </p:nvSpPr>
          <p:spPr>
            <a:xfrm>
              <a:off x="9906777" y="4276070"/>
              <a:ext cx="21773" cy="70300"/>
            </a:xfrm>
            <a:custGeom>
              <a:avLst/>
              <a:gdLst>
                <a:gd name="connsiteX0" fmla="*/ 0 w 21773"/>
                <a:gd name="connsiteY0" fmla="*/ 40900 h 70300"/>
                <a:gd name="connsiteX1" fmla="*/ 0 w 21773"/>
                <a:gd name="connsiteY1" fmla="*/ 29519 h 70300"/>
                <a:gd name="connsiteX2" fmla="*/ 9161 w 21773"/>
                <a:gd name="connsiteY2" fmla="*/ 29519 h 70300"/>
                <a:gd name="connsiteX3" fmla="*/ 9161 w 21773"/>
                <a:gd name="connsiteY3" fmla="*/ 0 h 70300"/>
                <a:gd name="connsiteX4" fmla="*/ 12731 w 21773"/>
                <a:gd name="connsiteY4" fmla="*/ 0 h 70300"/>
                <a:gd name="connsiteX5" fmla="*/ 12731 w 21773"/>
                <a:gd name="connsiteY5" fmla="*/ 29519 h 70300"/>
                <a:gd name="connsiteX6" fmla="*/ 21773 w 21773"/>
                <a:gd name="connsiteY6" fmla="*/ 29519 h 70300"/>
                <a:gd name="connsiteX7" fmla="*/ 21773 w 21773"/>
                <a:gd name="connsiteY7" fmla="*/ 40900 h 70300"/>
                <a:gd name="connsiteX8" fmla="*/ 12731 w 21773"/>
                <a:gd name="connsiteY8" fmla="*/ 40900 h 70300"/>
                <a:gd name="connsiteX9" fmla="*/ 12731 w 21773"/>
                <a:gd name="connsiteY9" fmla="*/ 70301 h 70300"/>
                <a:gd name="connsiteX10" fmla="*/ 9161 w 21773"/>
                <a:gd name="connsiteY10" fmla="*/ 70301 h 70300"/>
                <a:gd name="connsiteX11" fmla="*/ 9161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29" name="Freeform 628">
              <a:extLst>
                <a:ext uri="{FF2B5EF4-FFF2-40B4-BE49-F238E27FC236}">
                  <a16:creationId xmlns:a16="http://schemas.microsoft.com/office/drawing/2014/main" id="{C232B8AE-5C41-2E0D-D966-2DB57F7579F5}"/>
                </a:ext>
              </a:extLst>
            </p:cNvPr>
            <p:cNvSpPr/>
            <p:nvPr/>
          </p:nvSpPr>
          <p:spPr>
            <a:xfrm>
              <a:off x="9916891" y="4276070"/>
              <a:ext cx="21773" cy="70300"/>
            </a:xfrm>
            <a:custGeom>
              <a:avLst/>
              <a:gdLst>
                <a:gd name="connsiteX0" fmla="*/ 0 w 21773"/>
                <a:gd name="connsiteY0" fmla="*/ 40900 h 70300"/>
                <a:gd name="connsiteX1" fmla="*/ 0 w 21773"/>
                <a:gd name="connsiteY1" fmla="*/ 29519 h 70300"/>
                <a:gd name="connsiteX2" fmla="*/ 9042 w 21773"/>
                <a:gd name="connsiteY2" fmla="*/ 29519 h 70300"/>
                <a:gd name="connsiteX3" fmla="*/ 9042 w 21773"/>
                <a:gd name="connsiteY3" fmla="*/ 0 h 70300"/>
                <a:gd name="connsiteX4" fmla="*/ 12612 w 21773"/>
                <a:gd name="connsiteY4" fmla="*/ 0 h 70300"/>
                <a:gd name="connsiteX5" fmla="*/ 12612 w 21773"/>
                <a:gd name="connsiteY5" fmla="*/ 29519 h 70300"/>
                <a:gd name="connsiteX6" fmla="*/ 21773 w 21773"/>
                <a:gd name="connsiteY6" fmla="*/ 29519 h 70300"/>
                <a:gd name="connsiteX7" fmla="*/ 21773 w 21773"/>
                <a:gd name="connsiteY7" fmla="*/ 40900 h 70300"/>
                <a:gd name="connsiteX8" fmla="*/ 12612 w 21773"/>
                <a:gd name="connsiteY8" fmla="*/ 40900 h 70300"/>
                <a:gd name="connsiteX9" fmla="*/ 12612 w 21773"/>
                <a:gd name="connsiteY9" fmla="*/ 70301 h 70300"/>
                <a:gd name="connsiteX10" fmla="*/ 9042 w 21773"/>
                <a:gd name="connsiteY10" fmla="*/ 70301 h 70300"/>
                <a:gd name="connsiteX11" fmla="*/ 9042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042" y="29519"/>
                  </a:lnTo>
                  <a:lnTo>
                    <a:pt x="9042" y="0"/>
                  </a:lnTo>
                  <a:lnTo>
                    <a:pt x="12612" y="0"/>
                  </a:lnTo>
                  <a:lnTo>
                    <a:pt x="12612" y="29519"/>
                  </a:lnTo>
                  <a:lnTo>
                    <a:pt x="21773" y="29519"/>
                  </a:lnTo>
                  <a:lnTo>
                    <a:pt x="21773" y="40900"/>
                  </a:lnTo>
                  <a:lnTo>
                    <a:pt x="12612" y="40900"/>
                  </a:lnTo>
                  <a:lnTo>
                    <a:pt x="12612" y="70301"/>
                  </a:lnTo>
                  <a:lnTo>
                    <a:pt x="9042" y="70301"/>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0" name="Freeform 629">
              <a:extLst>
                <a:ext uri="{FF2B5EF4-FFF2-40B4-BE49-F238E27FC236}">
                  <a16:creationId xmlns:a16="http://schemas.microsoft.com/office/drawing/2014/main" id="{8C1902FC-3FD9-160C-4A22-F0A9A2695A51}"/>
                </a:ext>
              </a:extLst>
            </p:cNvPr>
            <p:cNvSpPr/>
            <p:nvPr/>
          </p:nvSpPr>
          <p:spPr>
            <a:xfrm>
              <a:off x="9926885" y="4276070"/>
              <a:ext cx="21773" cy="70300"/>
            </a:xfrm>
            <a:custGeom>
              <a:avLst/>
              <a:gdLst>
                <a:gd name="connsiteX0" fmla="*/ 0 w 21773"/>
                <a:gd name="connsiteY0" fmla="*/ 40900 h 70300"/>
                <a:gd name="connsiteX1" fmla="*/ 0 w 21773"/>
                <a:gd name="connsiteY1" fmla="*/ 29519 h 70300"/>
                <a:gd name="connsiteX2" fmla="*/ 9161 w 21773"/>
                <a:gd name="connsiteY2" fmla="*/ 29519 h 70300"/>
                <a:gd name="connsiteX3" fmla="*/ 9161 w 21773"/>
                <a:gd name="connsiteY3" fmla="*/ 0 h 70300"/>
                <a:gd name="connsiteX4" fmla="*/ 12731 w 21773"/>
                <a:gd name="connsiteY4" fmla="*/ 0 h 70300"/>
                <a:gd name="connsiteX5" fmla="*/ 12731 w 21773"/>
                <a:gd name="connsiteY5" fmla="*/ 29519 h 70300"/>
                <a:gd name="connsiteX6" fmla="*/ 21773 w 21773"/>
                <a:gd name="connsiteY6" fmla="*/ 29519 h 70300"/>
                <a:gd name="connsiteX7" fmla="*/ 21773 w 21773"/>
                <a:gd name="connsiteY7" fmla="*/ 40900 h 70300"/>
                <a:gd name="connsiteX8" fmla="*/ 12731 w 21773"/>
                <a:gd name="connsiteY8" fmla="*/ 40900 h 70300"/>
                <a:gd name="connsiteX9" fmla="*/ 12731 w 21773"/>
                <a:gd name="connsiteY9" fmla="*/ 70301 h 70300"/>
                <a:gd name="connsiteX10" fmla="*/ 9161 w 21773"/>
                <a:gd name="connsiteY10" fmla="*/ 70301 h 70300"/>
                <a:gd name="connsiteX11" fmla="*/ 9161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161" y="29519"/>
                  </a:lnTo>
                  <a:lnTo>
                    <a:pt x="9161" y="0"/>
                  </a:lnTo>
                  <a:lnTo>
                    <a:pt x="12731" y="0"/>
                  </a:lnTo>
                  <a:lnTo>
                    <a:pt x="12731" y="29519"/>
                  </a:lnTo>
                  <a:lnTo>
                    <a:pt x="21773" y="29519"/>
                  </a:lnTo>
                  <a:lnTo>
                    <a:pt x="21773" y="40900"/>
                  </a:lnTo>
                  <a:lnTo>
                    <a:pt x="12731" y="40900"/>
                  </a:lnTo>
                  <a:lnTo>
                    <a:pt x="12731" y="70301"/>
                  </a:lnTo>
                  <a:lnTo>
                    <a:pt x="9161" y="70301"/>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1" name="Freeform 630">
              <a:extLst>
                <a:ext uri="{FF2B5EF4-FFF2-40B4-BE49-F238E27FC236}">
                  <a16:creationId xmlns:a16="http://schemas.microsoft.com/office/drawing/2014/main" id="{D1695F30-99CB-DC7D-AB81-EB7F85C3ADD8}"/>
                </a:ext>
              </a:extLst>
            </p:cNvPr>
            <p:cNvSpPr/>
            <p:nvPr/>
          </p:nvSpPr>
          <p:spPr>
            <a:xfrm>
              <a:off x="9929502" y="4276070"/>
              <a:ext cx="21773" cy="70300"/>
            </a:xfrm>
            <a:custGeom>
              <a:avLst/>
              <a:gdLst>
                <a:gd name="connsiteX0" fmla="*/ 0 w 21773"/>
                <a:gd name="connsiteY0" fmla="*/ 40900 h 70300"/>
                <a:gd name="connsiteX1" fmla="*/ 0 w 21773"/>
                <a:gd name="connsiteY1" fmla="*/ 29519 h 70300"/>
                <a:gd name="connsiteX2" fmla="*/ 9043 w 21773"/>
                <a:gd name="connsiteY2" fmla="*/ 29519 h 70300"/>
                <a:gd name="connsiteX3" fmla="*/ 9043 w 21773"/>
                <a:gd name="connsiteY3" fmla="*/ 0 h 70300"/>
                <a:gd name="connsiteX4" fmla="*/ 12612 w 21773"/>
                <a:gd name="connsiteY4" fmla="*/ 0 h 70300"/>
                <a:gd name="connsiteX5" fmla="*/ 12612 w 21773"/>
                <a:gd name="connsiteY5" fmla="*/ 29519 h 70300"/>
                <a:gd name="connsiteX6" fmla="*/ 21773 w 21773"/>
                <a:gd name="connsiteY6" fmla="*/ 29519 h 70300"/>
                <a:gd name="connsiteX7" fmla="*/ 21773 w 21773"/>
                <a:gd name="connsiteY7" fmla="*/ 40900 h 70300"/>
                <a:gd name="connsiteX8" fmla="*/ 12612 w 21773"/>
                <a:gd name="connsiteY8" fmla="*/ 40900 h 70300"/>
                <a:gd name="connsiteX9" fmla="*/ 12612 w 21773"/>
                <a:gd name="connsiteY9" fmla="*/ 70301 h 70300"/>
                <a:gd name="connsiteX10" fmla="*/ 9043 w 21773"/>
                <a:gd name="connsiteY10" fmla="*/ 70301 h 70300"/>
                <a:gd name="connsiteX11" fmla="*/ 9043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043" y="29519"/>
                  </a:lnTo>
                  <a:lnTo>
                    <a:pt x="9043" y="0"/>
                  </a:lnTo>
                  <a:lnTo>
                    <a:pt x="12612" y="0"/>
                  </a:lnTo>
                  <a:lnTo>
                    <a:pt x="12612" y="29519"/>
                  </a:lnTo>
                  <a:lnTo>
                    <a:pt x="21773" y="29519"/>
                  </a:lnTo>
                  <a:lnTo>
                    <a:pt x="21773" y="40900"/>
                  </a:lnTo>
                  <a:lnTo>
                    <a:pt x="12612" y="40900"/>
                  </a:lnTo>
                  <a:lnTo>
                    <a:pt x="12612"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2" name="Freeform 631">
              <a:extLst>
                <a:ext uri="{FF2B5EF4-FFF2-40B4-BE49-F238E27FC236}">
                  <a16:creationId xmlns:a16="http://schemas.microsoft.com/office/drawing/2014/main" id="{9E03A5FC-C1FA-ECB7-2864-FFF67E6276B8}"/>
                </a:ext>
              </a:extLst>
            </p:cNvPr>
            <p:cNvSpPr/>
            <p:nvPr/>
          </p:nvSpPr>
          <p:spPr>
            <a:xfrm>
              <a:off x="9944613" y="4276070"/>
              <a:ext cx="21773" cy="70300"/>
            </a:xfrm>
            <a:custGeom>
              <a:avLst/>
              <a:gdLst>
                <a:gd name="connsiteX0" fmla="*/ 0 w 21773"/>
                <a:gd name="connsiteY0" fmla="*/ 40900 h 70300"/>
                <a:gd name="connsiteX1" fmla="*/ 0 w 21773"/>
                <a:gd name="connsiteY1" fmla="*/ 29519 h 70300"/>
                <a:gd name="connsiteX2" fmla="*/ 9043 w 21773"/>
                <a:gd name="connsiteY2" fmla="*/ 29519 h 70300"/>
                <a:gd name="connsiteX3" fmla="*/ 9043 w 21773"/>
                <a:gd name="connsiteY3" fmla="*/ 0 h 70300"/>
                <a:gd name="connsiteX4" fmla="*/ 12612 w 21773"/>
                <a:gd name="connsiteY4" fmla="*/ 0 h 70300"/>
                <a:gd name="connsiteX5" fmla="*/ 12612 w 21773"/>
                <a:gd name="connsiteY5" fmla="*/ 29519 h 70300"/>
                <a:gd name="connsiteX6" fmla="*/ 21774 w 21773"/>
                <a:gd name="connsiteY6" fmla="*/ 29519 h 70300"/>
                <a:gd name="connsiteX7" fmla="*/ 21774 w 21773"/>
                <a:gd name="connsiteY7" fmla="*/ 40900 h 70300"/>
                <a:gd name="connsiteX8" fmla="*/ 12612 w 21773"/>
                <a:gd name="connsiteY8" fmla="*/ 40900 h 70300"/>
                <a:gd name="connsiteX9" fmla="*/ 12612 w 21773"/>
                <a:gd name="connsiteY9" fmla="*/ 70301 h 70300"/>
                <a:gd name="connsiteX10" fmla="*/ 9043 w 21773"/>
                <a:gd name="connsiteY10" fmla="*/ 70301 h 70300"/>
                <a:gd name="connsiteX11" fmla="*/ 9043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3" name="Freeform 632">
              <a:extLst>
                <a:ext uri="{FF2B5EF4-FFF2-40B4-BE49-F238E27FC236}">
                  <a16:creationId xmlns:a16="http://schemas.microsoft.com/office/drawing/2014/main" id="{AD966323-0C41-85F0-17F8-A0A710BAE779}"/>
                </a:ext>
              </a:extLst>
            </p:cNvPr>
            <p:cNvSpPr/>
            <p:nvPr/>
          </p:nvSpPr>
          <p:spPr>
            <a:xfrm>
              <a:off x="9957225" y="4276070"/>
              <a:ext cx="21773" cy="70300"/>
            </a:xfrm>
            <a:custGeom>
              <a:avLst/>
              <a:gdLst>
                <a:gd name="connsiteX0" fmla="*/ 0 w 21773"/>
                <a:gd name="connsiteY0" fmla="*/ 40900 h 70300"/>
                <a:gd name="connsiteX1" fmla="*/ 0 w 21773"/>
                <a:gd name="connsiteY1" fmla="*/ 29519 h 70300"/>
                <a:gd name="connsiteX2" fmla="*/ 9043 w 21773"/>
                <a:gd name="connsiteY2" fmla="*/ 29519 h 70300"/>
                <a:gd name="connsiteX3" fmla="*/ 9043 w 21773"/>
                <a:gd name="connsiteY3" fmla="*/ 0 h 70300"/>
                <a:gd name="connsiteX4" fmla="*/ 12612 w 21773"/>
                <a:gd name="connsiteY4" fmla="*/ 0 h 70300"/>
                <a:gd name="connsiteX5" fmla="*/ 12612 w 21773"/>
                <a:gd name="connsiteY5" fmla="*/ 29519 h 70300"/>
                <a:gd name="connsiteX6" fmla="*/ 21774 w 21773"/>
                <a:gd name="connsiteY6" fmla="*/ 29519 h 70300"/>
                <a:gd name="connsiteX7" fmla="*/ 21774 w 21773"/>
                <a:gd name="connsiteY7" fmla="*/ 40900 h 70300"/>
                <a:gd name="connsiteX8" fmla="*/ 12612 w 21773"/>
                <a:gd name="connsiteY8" fmla="*/ 40900 h 70300"/>
                <a:gd name="connsiteX9" fmla="*/ 12612 w 21773"/>
                <a:gd name="connsiteY9" fmla="*/ 70301 h 70300"/>
                <a:gd name="connsiteX10" fmla="*/ 9043 w 21773"/>
                <a:gd name="connsiteY10" fmla="*/ 70301 h 70300"/>
                <a:gd name="connsiteX11" fmla="*/ 9043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4" name="Freeform 633">
              <a:extLst>
                <a:ext uri="{FF2B5EF4-FFF2-40B4-BE49-F238E27FC236}">
                  <a16:creationId xmlns:a16="http://schemas.microsoft.com/office/drawing/2014/main" id="{CF03D0E1-0213-B76F-4CC5-BF5C21909D53}"/>
                </a:ext>
              </a:extLst>
            </p:cNvPr>
            <p:cNvSpPr/>
            <p:nvPr/>
          </p:nvSpPr>
          <p:spPr>
            <a:xfrm>
              <a:off x="9972216" y="4291245"/>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35" name="Freeform 634">
              <a:extLst>
                <a:ext uri="{FF2B5EF4-FFF2-40B4-BE49-F238E27FC236}">
                  <a16:creationId xmlns:a16="http://schemas.microsoft.com/office/drawing/2014/main" id="{8A4DA5DE-52CC-2EB3-CDDA-1B4401925704}"/>
                </a:ext>
              </a:extLst>
            </p:cNvPr>
            <p:cNvSpPr/>
            <p:nvPr/>
          </p:nvSpPr>
          <p:spPr>
            <a:xfrm>
              <a:off x="9974834" y="4291245"/>
              <a:ext cx="21773" cy="70419"/>
            </a:xfrm>
            <a:custGeom>
              <a:avLst/>
              <a:gdLst>
                <a:gd name="connsiteX0" fmla="*/ 0 w 21773"/>
                <a:gd name="connsiteY0" fmla="*/ 41019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1019 h 70419"/>
                <a:gd name="connsiteX8" fmla="*/ 12612 w 21773"/>
                <a:gd name="connsiteY8" fmla="*/ 41019 h 70419"/>
                <a:gd name="connsiteX9" fmla="*/ 12612 w 21773"/>
                <a:gd name="connsiteY9" fmla="*/ 70420 h 70419"/>
                <a:gd name="connsiteX10" fmla="*/ 9043 w 21773"/>
                <a:gd name="connsiteY10" fmla="*/ 70420 h 70419"/>
                <a:gd name="connsiteX11" fmla="*/ 9043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043" y="29638"/>
                  </a:lnTo>
                  <a:lnTo>
                    <a:pt x="9043" y="0"/>
                  </a:lnTo>
                  <a:lnTo>
                    <a:pt x="12612" y="0"/>
                  </a:lnTo>
                  <a:lnTo>
                    <a:pt x="12612" y="29638"/>
                  </a:lnTo>
                  <a:lnTo>
                    <a:pt x="21773" y="29638"/>
                  </a:lnTo>
                  <a:lnTo>
                    <a:pt x="21773" y="41019"/>
                  </a:lnTo>
                  <a:lnTo>
                    <a:pt x="12612" y="41019"/>
                  </a:lnTo>
                  <a:lnTo>
                    <a:pt x="12612" y="70420"/>
                  </a:lnTo>
                  <a:lnTo>
                    <a:pt x="9043" y="70420"/>
                  </a:lnTo>
                  <a:lnTo>
                    <a:pt x="9043"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36" name="Freeform 635">
              <a:extLst>
                <a:ext uri="{FF2B5EF4-FFF2-40B4-BE49-F238E27FC236}">
                  <a16:creationId xmlns:a16="http://schemas.microsoft.com/office/drawing/2014/main" id="{116E6365-5BFB-03C1-E13E-DDFE005DA0B5}"/>
                </a:ext>
              </a:extLst>
            </p:cNvPr>
            <p:cNvSpPr/>
            <p:nvPr/>
          </p:nvSpPr>
          <p:spPr>
            <a:xfrm>
              <a:off x="9984828" y="4291245"/>
              <a:ext cx="21773" cy="70419"/>
            </a:xfrm>
            <a:custGeom>
              <a:avLst/>
              <a:gdLst>
                <a:gd name="connsiteX0" fmla="*/ 0 w 21773"/>
                <a:gd name="connsiteY0" fmla="*/ 41019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1019 h 70419"/>
                <a:gd name="connsiteX8" fmla="*/ 12731 w 21773"/>
                <a:gd name="connsiteY8" fmla="*/ 41019 h 70419"/>
                <a:gd name="connsiteX9" fmla="*/ 12731 w 21773"/>
                <a:gd name="connsiteY9" fmla="*/ 70420 h 70419"/>
                <a:gd name="connsiteX10" fmla="*/ 9161 w 21773"/>
                <a:gd name="connsiteY10" fmla="*/ 70420 h 70419"/>
                <a:gd name="connsiteX11" fmla="*/ 9161 w 21773"/>
                <a:gd name="connsiteY11" fmla="*/ 41019 h 70419"/>
                <a:gd name="connsiteX12" fmla="*/ 0 w 21773"/>
                <a:gd name="connsiteY12" fmla="*/ 41019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1019"/>
                  </a:moveTo>
                  <a:lnTo>
                    <a:pt x="0" y="29638"/>
                  </a:lnTo>
                  <a:lnTo>
                    <a:pt x="9161" y="29638"/>
                  </a:lnTo>
                  <a:lnTo>
                    <a:pt x="9161" y="0"/>
                  </a:lnTo>
                  <a:lnTo>
                    <a:pt x="12731" y="0"/>
                  </a:lnTo>
                  <a:lnTo>
                    <a:pt x="12731" y="29638"/>
                  </a:lnTo>
                  <a:lnTo>
                    <a:pt x="21773" y="29638"/>
                  </a:lnTo>
                  <a:lnTo>
                    <a:pt x="21773" y="41019"/>
                  </a:lnTo>
                  <a:lnTo>
                    <a:pt x="12731" y="41019"/>
                  </a:lnTo>
                  <a:lnTo>
                    <a:pt x="12731" y="70420"/>
                  </a:lnTo>
                  <a:lnTo>
                    <a:pt x="9161" y="70420"/>
                  </a:lnTo>
                  <a:lnTo>
                    <a:pt x="9161" y="41019"/>
                  </a:lnTo>
                  <a:lnTo>
                    <a:pt x="0" y="41019"/>
                  </a:lnTo>
                </a:path>
              </a:pathLst>
            </a:custGeom>
            <a:solidFill>
              <a:srgbClr val="C6573B"/>
            </a:solidFill>
            <a:ln w="11891" cap="flat">
              <a:noFill/>
              <a:prstDash val="solid"/>
              <a:miter/>
            </a:ln>
          </p:spPr>
          <p:txBody>
            <a:bodyPr rtlCol="0" anchor="ctr"/>
            <a:lstStyle/>
            <a:p>
              <a:endParaRPr lang="en-GB" noProof="0" dirty="0"/>
            </a:p>
          </p:txBody>
        </p:sp>
        <p:sp>
          <p:nvSpPr>
            <p:cNvPr id="637" name="Freeform 636">
              <a:extLst>
                <a:ext uri="{FF2B5EF4-FFF2-40B4-BE49-F238E27FC236}">
                  <a16:creationId xmlns:a16="http://schemas.microsoft.com/office/drawing/2014/main" id="{D069A3B4-6140-C2FF-48A1-D3CDA157F336}"/>
                </a:ext>
              </a:extLst>
            </p:cNvPr>
            <p:cNvSpPr/>
            <p:nvPr/>
          </p:nvSpPr>
          <p:spPr>
            <a:xfrm>
              <a:off x="10025163" y="4314481"/>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8" name="Freeform 637">
              <a:extLst>
                <a:ext uri="{FF2B5EF4-FFF2-40B4-BE49-F238E27FC236}">
                  <a16:creationId xmlns:a16="http://schemas.microsoft.com/office/drawing/2014/main" id="{2927420E-C79D-15FE-5566-A6607919B4C2}"/>
                </a:ext>
              </a:extLst>
            </p:cNvPr>
            <p:cNvSpPr/>
            <p:nvPr/>
          </p:nvSpPr>
          <p:spPr>
            <a:xfrm>
              <a:off x="10037775" y="432206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39" name="Freeform 638">
              <a:extLst>
                <a:ext uri="{FF2B5EF4-FFF2-40B4-BE49-F238E27FC236}">
                  <a16:creationId xmlns:a16="http://schemas.microsoft.com/office/drawing/2014/main" id="{4A358FA4-51AA-E2E2-C107-50EDC1905869}"/>
                </a:ext>
              </a:extLst>
            </p:cNvPr>
            <p:cNvSpPr/>
            <p:nvPr/>
          </p:nvSpPr>
          <p:spPr>
            <a:xfrm>
              <a:off x="10047769" y="4322068"/>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0" name="Freeform 639">
              <a:extLst>
                <a:ext uri="{FF2B5EF4-FFF2-40B4-BE49-F238E27FC236}">
                  <a16:creationId xmlns:a16="http://schemas.microsoft.com/office/drawing/2014/main" id="{0A025897-8F77-B8D8-853A-AB43F9F4F24A}"/>
                </a:ext>
              </a:extLst>
            </p:cNvPr>
            <p:cNvSpPr/>
            <p:nvPr/>
          </p:nvSpPr>
          <p:spPr>
            <a:xfrm>
              <a:off x="10050387" y="4322068"/>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1" name="Freeform 640">
              <a:extLst>
                <a:ext uri="{FF2B5EF4-FFF2-40B4-BE49-F238E27FC236}">
                  <a16:creationId xmlns:a16="http://schemas.microsoft.com/office/drawing/2014/main" id="{07716C7E-1D49-97F8-E15F-3481434263ED}"/>
                </a:ext>
              </a:extLst>
            </p:cNvPr>
            <p:cNvSpPr/>
            <p:nvPr/>
          </p:nvSpPr>
          <p:spPr>
            <a:xfrm>
              <a:off x="10065378" y="4329537"/>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2" name="Freeform 641">
              <a:extLst>
                <a:ext uri="{FF2B5EF4-FFF2-40B4-BE49-F238E27FC236}">
                  <a16:creationId xmlns:a16="http://schemas.microsoft.com/office/drawing/2014/main" id="{01999606-A41E-DBFC-322C-C10C0E20D858}"/>
                </a:ext>
              </a:extLst>
            </p:cNvPr>
            <p:cNvSpPr/>
            <p:nvPr/>
          </p:nvSpPr>
          <p:spPr>
            <a:xfrm>
              <a:off x="10075491" y="433724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4" y="29638"/>
                  </a:lnTo>
                  <a:lnTo>
                    <a:pt x="21774"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3" name="Freeform 642">
              <a:extLst>
                <a:ext uri="{FF2B5EF4-FFF2-40B4-BE49-F238E27FC236}">
                  <a16:creationId xmlns:a16="http://schemas.microsoft.com/office/drawing/2014/main" id="{19A466E7-F08D-3EA1-59E5-B34819DF26FC}"/>
                </a:ext>
              </a:extLst>
            </p:cNvPr>
            <p:cNvSpPr/>
            <p:nvPr/>
          </p:nvSpPr>
          <p:spPr>
            <a:xfrm>
              <a:off x="10088103" y="433724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4" name="Freeform 643">
              <a:extLst>
                <a:ext uri="{FF2B5EF4-FFF2-40B4-BE49-F238E27FC236}">
                  <a16:creationId xmlns:a16="http://schemas.microsoft.com/office/drawing/2014/main" id="{B49CF8EB-3AAE-277D-7E93-97BBE54B51A0}"/>
                </a:ext>
              </a:extLst>
            </p:cNvPr>
            <p:cNvSpPr/>
            <p:nvPr/>
          </p:nvSpPr>
          <p:spPr>
            <a:xfrm>
              <a:off x="10135933" y="4344949"/>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5" name="Freeform 644">
              <a:extLst>
                <a:ext uri="{FF2B5EF4-FFF2-40B4-BE49-F238E27FC236}">
                  <a16:creationId xmlns:a16="http://schemas.microsoft.com/office/drawing/2014/main" id="{CB213817-57D7-DC67-8A67-B595E61A2AFF}"/>
                </a:ext>
              </a:extLst>
            </p:cNvPr>
            <p:cNvSpPr/>
            <p:nvPr/>
          </p:nvSpPr>
          <p:spPr>
            <a:xfrm>
              <a:off x="10161038" y="434494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4" y="29638"/>
                  </a:lnTo>
                  <a:lnTo>
                    <a:pt x="21774"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6" name="Freeform 645">
              <a:extLst>
                <a:ext uri="{FF2B5EF4-FFF2-40B4-BE49-F238E27FC236}">
                  <a16:creationId xmlns:a16="http://schemas.microsoft.com/office/drawing/2014/main" id="{82C71316-326E-C488-6B99-D48F1661B789}"/>
                </a:ext>
              </a:extLst>
            </p:cNvPr>
            <p:cNvSpPr/>
            <p:nvPr/>
          </p:nvSpPr>
          <p:spPr>
            <a:xfrm>
              <a:off x="10166154" y="4344949"/>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7" name="Freeform 646">
              <a:extLst>
                <a:ext uri="{FF2B5EF4-FFF2-40B4-BE49-F238E27FC236}">
                  <a16:creationId xmlns:a16="http://schemas.microsoft.com/office/drawing/2014/main" id="{77E448D8-9BA6-5EC2-6A8C-D0528615DB7C}"/>
                </a:ext>
              </a:extLst>
            </p:cNvPr>
            <p:cNvSpPr/>
            <p:nvPr/>
          </p:nvSpPr>
          <p:spPr>
            <a:xfrm>
              <a:off x="10218981" y="4360123"/>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8" name="Freeform 647">
              <a:extLst>
                <a:ext uri="{FF2B5EF4-FFF2-40B4-BE49-F238E27FC236}">
                  <a16:creationId xmlns:a16="http://schemas.microsoft.com/office/drawing/2014/main" id="{6B491765-7458-E32B-B82A-770A690D96E5}"/>
                </a:ext>
              </a:extLst>
            </p:cNvPr>
            <p:cNvSpPr/>
            <p:nvPr/>
          </p:nvSpPr>
          <p:spPr>
            <a:xfrm>
              <a:off x="10226477" y="4360123"/>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4" y="29638"/>
                  </a:lnTo>
                  <a:lnTo>
                    <a:pt x="21774"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49" name="Freeform 648">
              <a:extLst>
                <a:ext uri="{FF2B5EF4-FFF2-40B4-BE49-F238E27FC236}">
                  <a16:creationId xmlns:a16="http://schemas.microsoft.com/office/drawing/2014/main" id="{E2C43230-85D3-9311-C3CA-125727653A1E}"/>
                </a:ext>
              </a:extLst>
            </p:cNvPr>
            <p:cNvSpPr/>
            <p:nvPr/>
          </p:nvSpPr>
          <p:spPr>
            <a:xfrm>
              <a:off x="10236591" y="436782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0" name="Freeform 649">
              <a:extLst>
                <a:ext uri="{FF2B5EF4-FFF2-40B4-BE49-F238E27FC236}">
                  <a16:creationId xmlns:a16="http://schemas.microsoft.com/office/drawing/2014/main" id="{ECDC5972-215D-4C30-089A-480EB9E79971}"/>
                </a:ext>
              </a:extLst>
            </p:cNvPr>
            <p:cNvSpPr/>
            <p:nvPr/>
          </p:nvSpPr>
          <p:spPr>
            <a:xfrm>
              <a:off x="10314642" y="4382055"/>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1" name="Freeform 650">
              <a:extLst>
                <a:ext uri="{FF2B5EF4-FFF2-40B4-BE49-F238E27FC236}">
                  <a16:creationId xmlns:a16="http://schemas.microsoft.com/office/drawing/2014/main" id="{570CB8D3-D63E-D2AC-864D-760F68B8B9AD}"/>
                </a:ext>
              </a:extLst>
            </p:cNvPr>
            <p:cNvSpPr/>
            <p:nvPr/>
          </p:nvSpPr>
          <p:spPr>
            <a:xfrm>
              <a:off x="10317140" y="4382055"/>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2" name="Freeform 651">
              <a:extLst>
                <a:ext uri="{FF2B5EF4-FFF2-40B4-BE49-F238E27FC236}">
                  <a16:creationId xmlns:a16="http://schemas.microsoft.com/office/drawing/2014/main" id="{9044CE03-AE33-292F-C237-A65A68F6EA7E}"/>
                </a:ext>
              </a:extLst>
            </p:cNvPr>
            <p:cNvSpPr/>
            <p:nvPr/>
          </p:nvSpPr>
          <p:spPr>
            <a:xfrm>
              <a:off x="10342364" y="4382055"/>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3" name="Freeform 652">
              <a:extLst>
                <a:ext uri="{FF2B5EF4-FFF2-40B4-BE49-F238E27FC236}">
                  <a16:creationId xmlns:a16="http://schemas.microsoft.com/office/drawing/2014/main" id="{97BD123B-5106-6156-8C06-4C60F579E8EB}"/>
                </a:ext>
              </a:extLst>
            </p:cNvPr>
            <p:cNvSpPr/>
            <p:nvPr/>
          </p:nvSpPr>
          <p:spPr>
            <a:xfrm>
              <a:off x="10357475" y="4382055"/>
              <a:ext cx="21773" cy="70419"/>
            </a:xfrm>
            <a:custGeom>
              <a:avLst/>
              <a:gdLst>
                <a:gd name="connsiteX0" fmla="*/ 0 w 21773"/>
                <a:gd name="connsiteY0" fmla="*/ 40900 h 70419"/>
                <a:gd name="connsiteX1" fmla="*/ 0 w 21773"/>
                <a:gd name="connsiteY1" fmla="*/ 29519 h 70419"/>
                <a:gd name="connsiteX2" fmla="*/ 9042 w 21773"/>
                <a:gd name="connsiteY2" fmla="*/ 29519 h 70419"/>
                <a:gd name="connsiteX3" fmla="*/ 9042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2" y="29519"/>
                  </a:lnTo>
                  <a:lnTo>
                    <a:pt x="9042" y="0"/>
                  </a:lnTo>
                  <a:lnTo>
                    <a:pt x="12612" y="0"/>
                  </a:lnTo>
                  <a:lnTo>
                    <a:pt x="12612" y="29519"/>
                  </a:lnTo>
                  <a:lnTo>
                    <a:pt x="21773" y="29519"/>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4" name="Freeform 653">
              <a:extLst>
                <a:ext uri="{FF2B5EF4-FFF2-40B4-BE49-F238E27FC236}">
                  <a16:creationId xmlns:a16="http://schemas.microsoft.com/office/drawing/2014/main" id="{7FDE073D-FE1D-BB35-3526-F57494660C2F}"/>
                </a:ext>
              </a:extLst>
            </p:cNvPr>
            <p:cNvSpPr/>
            <p:nvPr/>
          </p:nvSpPr>
          <p:spPr>
            <a:xfrm>
              <a:off x="10365089" y="4382055"/>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4 w 21773"/>
                <a:gd name="connsiteY6" fmla="*/ 29519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4" y="29519"/>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5" name="Freeform 654">
              <a:extLst>
                <a:ext uri="{FF2B5EF4-FFF2-40B4-BE49-F238E27FC236}">
                  <a16:creationId xmlns:a16="http://schemas.microsoft.com/office/drawing/2014/main" id="{E4C7A024-C44D-350E-1AFC-3B3DD5DC7AEE}"/>
                </a:ext>
              </a:extLst>
            </p:cNvPr>
            <p:cNvSpPr/>
            <p:nvPr/>
          </p:nvSpPr>
          <p:spPr>
            <a:xfrm>
              <a:off x="10445639" y="4404580"/>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612" y="0"/>
                  </a:lnTo>
                  <a:lnTo>
                    <a:pt x="12612" y="29638"/>
                  </a:lnTo>
                  <a:lnTo>
                    <a:pt x="21773" y="29638"/>
                  </a:lnTo>
                  <a:lnTo>
                    <a:pt x="21773" y="40900"/>
                  </a:lnTo>
                  <a:lnTo>
                    <a:pt x="12612" y="40900"/>
                  </a:lnTo>
                  <a:lnTo>
                    <a:pt x="12612"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6" name="Freeform 655">
              <a:extLst>
                <a:ext uri="{FF2B5EF4-FFF2-40B4-BE49-F238E27FC236}">
                  <a16:creationId xmlns:a16="http://schemas.microsoft.com/office/drawing/2014/main" id="{CE6FC7FC-373D-8541-49DD-4997BB261820}"/>
                </a:ext>
              </a:extLst>
            </p:cNvPr>
            <p:cNvSpPr/>
            <p:nvPr/>
          </p:nvSpPr>
          <p:spPr>
            <a:xfrm>
              <a:off x="10468245" y="4404580"/>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7" name="Freeform 656">
              <a:extLst>
                <a:ext uri="{FF2B5EF4-FFF2-40B4-BE49-F238E27FC236}">
                  <a16:creationId xmlns:a16="http://schemas.microsoft.com/office/drawing/2014/main" id="{26EF8ADA-DCDF-49F2-9473-FEA7FC013016}"/>
                </a:ext>
              </a:extLst>
            </p:cNvPr>
            <p:cNvSpPr/>
            <p:nvPr/>
          </p:nvSpPr>
          <p:spPr>
            <a:xfrm>
              <a:off x="10473242" y="4404580"/>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8" name="Freeform 657">
              <a:extLst>
                <a:ext uri="{FF2B5EF4-FFF2-40B4-BE49-F238E27FC236}">
                  <a16:creationId xmlns:a16="http://schemas.microsoft.com/office/drawing/2014/main" id="{51D128E3-1A13-C4EA-1BB2-359A48E1A0AA}"/>
                </a:ext>
              </a:extLst>
            </p:cNvPr>
            <p:cNvSpPr/>
            <p:nvPr/>
          </p:nvSpPr>
          <p:spPr>
            <a:xfrm>
              <a:off x="10503463" y="442022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59" name="Freeform 658">
              <a:extLst>
                <a:ext uri="{FF2B5EF4-FFF2-40B4-BE49-F238E27FC236}">
                  <a16:creationId xmlns:a16="http://schemas.microsoft.com/office/drawing/2014/main" id="{AC8E0FCB-EB9A-8C5B-2637-BD5AD30E23C7}"/>
                </a:ext>
              </a:extLst>
            </p:cNvPr>
            <p:cNvSpPr/>
            <p:nvPr/>
          </p:nvSpPr>
          <p:spPr>
            <a:xfrm>
              <a:off x="10516075" y="4420229"/>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0" name="Freeform 659">
              <a:extLst>
                <a:ext uri="{FF2B5EF4-FFF2-40B4-BE49-F238E27FC236}">
                  <a16:creationId xmlns:a16="http://schemas.microsoft.com/office/drawing/2014/main" id="{E0A75A1F-796E-5B14-816E-E34748655F51}"/>
                </a:ext>
              </a:extLst>
            </p:cNvPr>
            <p:cNvSpPr/>
            <p:nvPr/>
          </p:nvSpPr>
          <p:spPr>
            <a:xfrm>
              <a:off x="10533685" y="4420229"/>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3" y="29638"/>
                  </a:lnTo>
                  <a:lnTo>
                    <a:pt x="21773"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1" name="Freeform 660">
              <a:extLst>
                <a:ext uri="{FF2B5EF4-FFF2-40B4-BE49-F238E27FC236}">
                  <a16:creationId xmlns:a16="http://schemas.microsoft.com/office/drawing/2014/main" id="{B35462CC-37EC-EDE2-F302-87244DAD40E4}"/>
                </a:ext>
              </a:extLst>
            </p:cNvPr>
            <p:cNvSpPr/>
            <p:nvPr/>
          </p:nvSpPr>
          <p:spPr>
            <a:xfrm>
              <a:off x="10536183" y="442022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2" name="Freeform 661">
              <a:extLst>
                <a:ext uri="{FF2B5EF4-FFF2-40B4-BE49-F238E27FC236}">
                  <a16:creationId xmlns:a16="http://schemas.microsoft.com/office/drawing/2014/main" id="{E2DE57B9-82CA-EA87-F08A-57B61957DC87}"/>
                </a:ext>
              </a:extLst>
            </p:cNvPr>
            <p:cNvSpPr/>
            <p:nvPr/>
          </p:nvSpPr>
          <p:spPr>
            <a:xfrm>
              <a:off x="10586512" y="442022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3" name="Freeform 662">
              <a:extLst>
                <a:ext uri="{FF2B5EF4-FFF2-40B4-BE49-F238E27FC236}">
                  <a16:creationId xmlns:a16="http://schemas.microsoft.com/office/drawing/2014/main" id="{D560848D-0B31-A729-8B2F-18FB5C894E7C}"/>
                </a:ext>
              </a:extLst>
            </p:cNvPr>
            <p:cNvSpPr/>
            <p:nvPr/>
          </p:nvSpPr>
          <p:spPr>
            <a:xfrm>
              <a:off x="10599124" y="442022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4" name="Freeform 663">
              <a:extLst>
                <a:ext uri="{FF2B5EF4-FFF2-40B4-BE49-F238E27FC236}">
                  <a16:creationId xmlns:a16="http://schemas.microsoft.com/office/drawing/2014/main" id="{2DA15220-A513-3001-8D67-E54EE6721007}"/>
                </a:ext>
              </a:extLst>
            </p:cNvPr>
            <p:cNvSpPr/>
            <p:nvPr/>
          </p:nvSpPr>
          <p:spPr>
            <a:xfrm>
              <a:off x="10601741" y="4420229"/>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5" name="Freeform 664">
              <a:extLst>
                <a:ext uri="{FF2B5EF4-FFF2-40B4-BE49-F238E27FC236}">
                  <a16:creationId xmlns:a16="http://schemas.microsoft.com/office/drawing/2014/main" id="{C65C1841-6E3B-4FD3-CB38-E1FC89E95224}"/>
                </a:ext>
              </a:extLst>
            </p:cNvPr>
            <p:cNvSpPr/>
            <p:nvPr/>
          </p:nvSpPr>
          <p:spPr>
            <a:xfrm>
              <a:off x="10614234" y="442022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6" name="Freeform 665">
              <a:extLst>
                <a:ext uri="{FF2B5EF4-FFF2-40B4-BE49-F238E27FC236}">
                  <a16:creationId xmlns:a16="http://schemas.microsoft.com/office/drawing/2014/main" id="{D752158D-FC35-CB68-D8AB-41048593ED55}"/>
                </a:ext>
              </a:extLst>
            </p:cNvPr>
            <p:cNvSpPr/>
            <p:nvPr/>
          </p:nvSpPr>
          <p:spPr>
            <a:xfrm>
              <a:off x="10639458" y="4429239"/>
              <a:ext cx="21773" cy="70300"/>
            </a:xfrm>
            <a:custGeom>
              <a:avLst/>
              <a:gdLst>
                <a:gd name="connsiteX0" fmla="*/ 0 w 21773"/>
                <a:gd name="connsiteY0" fmla="*/ 40900 h 70300"/>
                <a:gd name="connsiteX1" fmla="*/ 0 w 21773"/>
                <a:gd name="connsiteY1" fmla="*/ 29519 h 70300"/>
                <a:gd name="connsiteX2" fmla="*/ 9043 w 21773"/>
                <a:gd name="connsiteY2" fmla="*/ 29519 h 70300"/>
                <a:gd name="connsiteX3" fmla="*/ 9043 w 21773"/>
                <a:gd name="connsiteY3" fmla="*/ 0 h 70300"/>
                <a:gd name="connsiteX4" fmla="*/ 12612 w 21773"/>
                <a:gd name="connsiteY4" fmla="*/ 0 h 70300"/>
                <a:gd name="connsiteX5" fmla="*/ 12612 w 21773"/>
                <a:gd name="connsiteY5" fmla="*/ 29519 h 70300"/>
                <a:gd name="connsiteX6" fmla="*/ 21774 w 21773"/>
                <a:gd name="connsiteY6" fmla="*/ 29519 h 70300"/>
                <a:gd name="connsiteX7" fmla="*/ 21774 w 21773"/>
                <a:gd name="connsiteY7" fmla="*/ 40900 h 70300"/>
                <a:gd name="connsiteX8" fmla="*/ 12612 w 21773"/>
                <a:gd name="connsiteY8" fmla="*/ 40900 h 70300"/>
                <a:gd name="connsiteX9" fmla="*/ 12612 w 21773"/>
                <a:gd name="connsiteY9" fmla="*/ 70301 h 70300"/>
                <a:gd name="connsiteX10" fmla="*/ 9043 w 21773"/>
                <a:gd name="connsiteY10" fmla="*/ 70301 h 70300"/>
                <a:gd name="connsiteX11" fmla="*/ 9043 w 21773"/>
                <a:gd name="connsiteY11" fmla="*/ 40900 h 70300"/>
                <a:gd name="connsiteX12" fmla="*/ 0 w 21773"/>
                <a:gd name="connsiteY12" fmla="*/ 40900 h 7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0">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7" name="Freeform 666">
              <a:extLst>
                <a:ext uri="{FF2B5EF4-FFF2-40B4-BE49-F238E27FC236}">
                  <a16:creationId xmlns:a16="http://schemas.microsoft.com/office/drawing/2014/main" id="{17E05DA8-F449-43B2-9E54-50BF3F198F5F}"/>
                </a:ext>
              </a:extLst>
            </p:cNvPr>
            <p:cNvSpPr/>
            <p:nvPr/>
          </p:nvSpPr>
          <p:spPr>
            <a:xfrm>
              <a:off x="10684789" y="4447258"/>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8" name="Freeform 667">
              <a:extLst>
                <a:ext uri="{FF2B5EF4-FFF2-40B4-BE49-F238E27FC236}">
                  <a16:creationId xmlns:a16="http://schemas.microsoft.com/office/drawing/2014/main" id="{613C053E-54A5-BA1A-0341-A986B5B384EF}"/>
                </a:ext>
              </a:extLst>
            </p:cNvPr>
            <p:cNvSpPr/>
            <p:nvPr/>
          </p:nvSpPr>
          <p:spPr>
            <a:xfrm>
              <a:off x="10737617" y="4465634"/>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69" name="Freeform 668">
              <a:extLst>
                <a:ext uri="{FF2B5EF4-FFF2-40B4-BE49-F238E27FC236}">
                  <a16:creationId xmlns:a16="http://schemas.microsoft.com/office/drawing/2014/main" id="{AE168B05-3B43-7FDD-9650-5C3A6C396870}"/>
                </a:ext>
              </a:extLst>
            </p:cNvPr>
            <p:cNvSpPr/>
            <p:nvPr/>
          </p:nvSpPr>
          <p:spPr>
            <a:xfrm>
              <a:off x="10772835" y="4465634"/>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0" name="Freeform 669">
              <a:extLst>
                <a:ext uri="{FF2B5EF4-FFF2-40B4-BE49-F238E27FC236}">
                  <a16:creationId xmlns:a16="http://schemas.microsoft.com/office/drawing/2014/main" id="{CD4AECBD-CCBF-6050-3109-113EF159B2CD}"/>
                </a:ext>
              </a:extLst>
            </p:cNvPr>
            <p:cNvSpPr/>
            <p:nvPr/>
          </p:nvSpPr>
          <p:spPr>
            <a:xfrm>
              <a:off x="10780450" y="4465634"/>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1" name="Freeform 670">
              <a:extLst>
                <a:ext uri="{FF2B5EF4-FFF2-40B4-BE49-F238E27FC236}">
                  <a16:creationId xmlns:a16="http://schemas.microsoft.com/office/drawing/2014/main" id="{0B4042B1-9BF2-6DA1-C67B-96C8B0334BED}"/>
                </a:ext>
              </a:extLst>
            </p:cNvPr>
            <p:cNvSpPr/>
            <p:nvPr/>
          </p:nvSpPr>
          <p:spPr>
            <a:xfrm>
              <a:off x="10782948" y="4465634"/>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2" name="Freeform 671">
              <a:extLst>
                <a:ext uri="{FF2B5EF4-FFF2-40B4-BE49-F238E27FC236}">
                  <a16:creationId xmlns:a16="http://schemas.microsoft.com/office/drawing/2014/main" id="{735CA0BA-CE01-BB5E-36AA-1C7602777991}"/>
                </a:ext>
              </a:extLst>
            </p:cNvPr>
            <p:cNvSpPr/>
            <p:nvPr/>
          </p:nvSpPr>
          <p:spPr>
            <a:xfrm>
              <a:off x="10823164" y="4475829"/>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3" name="Freeform 672">
              <a:extLst>
                <a:ext uri="{FF2B5EF4-FFF2-40B4-BE49-F238E27FC236}">
                  <a16:creationId xmlns:a16="http://schemas.microsoft.com/office/drawing/2014/main" id="{1F7AEFB8-302A-07AA-5183-C8F150718921}"/>
                </a:ext>
              </a:extLst>
            </p:cNvPr>
            <p:cNvSpPr/>
            <p:nvPr/>
          </p:nvSpPr>
          <p:spPr>
            <a:xfrm>
              <a:off x="10876110" y="4475829"/>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4" name="Freeform 673">
              <a:extLst>
                <a:ext uri="{FF2B5EF4-FFF2-40B4-BE49-F238E27FC236}">
                  <a16:creationId xmlns:a16="http://schemas.microsoft.com/office/drawing/2014/main" id="{DFDE2718-8C55-15BE-702B-E5F2756B0A39}"/>
                </a:ext>
              </a:extLst>
            </p:cNvPr>
            <p:cNvSpPr/>
            <p:nvPr/>
          </p:nvSpPr>
          <p:spPr>
            <a:xfrm>
              <a:off x="10896218" y="4475829"/>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5" name="Freeform 674">
              <a:extLst>
                <a:ext uri="{FF2B5EF4-FFF2-40B4-BE49-F238E27FC236}">
                  <a16:creationId xmlns:a16="http://schemas.microsoft.com/office/drawing/2014/main" id="{BE63E18C-B3A4-2FA5-19AF-EA9E0DC19DB9}"/>
                </a:ext>
              </a:extLst>
            </p:cNvPr>
            <p:cNvSpPr/>
            <p:nvPr/>
          </p:nvSpPr>
          <p:spPr>
            <a:xfrm>
              <a:off x="10926439" y="4486025"/>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6" name="Freeform 675">
              <a:extLst>
                <a:ext uri="{FF2B5EF4-FFF2-40B4-BE49-F238E27FC236}">
                  <a16:creationId xmlns:a16="http://schemas.microsoft.com/office/drawing/2014/main" id="{1B73337F-0B27-1E28-B30E-AA29FD680A10}"/>
                </a:ext>
              </a:extLst>
            </p:cNvPr>
            <p:cNvSpPr/>
            <p:nvPr/>
          </p:nvSpPr>
          <p:spPr>
            <a:xfrm>
              <a:off x="10939051" y="4496457"/>
              <a:ext cx="21773" cy="70419"/>
            </a:xfrm>
            <a:custGeom>
              <a:avLst/>
              <a:gdLst>
                <a:gd name="connsiteX0" fmla="*/ 0 w 21773"/>
                <a:gd name="connsiteY0" fmla="*/ 40900 h 70419"/>
                <a:gd name="connsiteX1" fmla="*/ 0 w 21773"/>
                <a:gd name="connsiteY1" fmla="*/ 29638 h 70419"/>
                <a:gd name="connsiteX2" fmla="*/ 9042 w 21773"/>
                <a:gd name="connsiteY2" fmla="*/ 29638 h 70419"/>
                <a:gd name="connsiteX3" fmla="*/ 9042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042 w 21773"/>
                <a:gd name="connsiteY10" fmla="*/ 70420 h 70419"/>
                <a:gd name="connsiteX11" fmla="*/ 904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2" y="29638"/>
                  </a:lnTo>
                  <a:lnTo>
                    <a:pt x="9042" y="0"/>
                  </a:lnTo>
                  <a:lnTo>
                    <a:pt x="12731" y="0"/>
                  </a:lnTo>
                  <a:lnTo>
                    <a:pt x="12731" y="29638"/>
                  </a:lnTo>
                  <a:lnTo>
                    <a:pt x="21773" y="29638"/>
                  </a:lnTo>
                  <a:lnTo>
                    <a:pt x="21773" y="40900"/>
                  </a:lnTo>
                  <a:lnTo>
                    <a:pt x="12731" y="40900"/>
                  </a:lnTo>
                  <a:lnTo>
                    <a:pt x="12731" y="70420"/>
                  </a:lnTo>
                  <a:lnTo>
                    <a:pt x="9042" y="70420"/>
                  </a:lnTo>
                  <a:lnTo>
                    <a:pt x="904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7" name="Freeform 676">
              <a:extLst>
                <a:ext uri="{FF2B5EF4-FFF2-40B4-BE49-F238E27FC236}">
                  <a16:creationId xmlns:a16="http://schemas.microsoft.com/office/drawing/2014/main" id="{6E75DF74-EFC9-9E4B-3E8B-565DE606C6D8}"/>
                </a:ext>
              </a:extLst>
            </p:cNvPr>
            <p:cNvSpPr/>
            <p:nvPr/>
          </p:nvSpPr>
          <p:spPr>
            <a:xfrm>
              <a:off x="11059935" y="4507483"/>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8" name="Freeform 677">
              <a:extLst>
                <a:ext uri="{FF2B5EF4-FFF2-40B4-BE49-F238E27FC236}">
                  <a16:creationId xmlns:a16="http://schemas.microsoft.com/office/drawing/2014/main" id="{516AB5DB-EB6C-F95D-6DC8-30A83A4A1838}"/>
                </a:ext>
              </a:extLst>
            </p:cNvPr>
            <p:cNvSpPr/>
            <p:nvPr/>
          </p:nvSpPr>
          <p:spPr>
            <a:xfrm>
              <a:off x="11075045" y="450748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3 w 21773"/>
                <a:gd name="connsiteY6" fmla="*/ 29638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3" y="29638"/>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79" name="Freeform 678">
              <a:extLst>
                <a:ext uri="{FF2B5EF4-FFF2-40B4-BE49-F238E27FC236}">
                  <a16:creationId xmlns:a16="http://schemas.microsoft.com/office/drawing/2014/main" id="{B1893BA8-1A24-EE0E-D6A3-7F4806AEF14A}"/>
                </a:ext>
              </a:extLst>
            </p:cNvPr>
            <p:cNvSpPr/>
            <p:nvPr/>
          </p:nvSpPr>
          <p:spPr>
            <a:xfrm>
              <a:off x="11080042" y="450748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731" y="0"/>
                  </a:lnTo>
                  <a:lnTo>
                    <a:pt x="12731" y="29638"/>
                  </a:lnTo>
                  <a:lnTo>
                    <a:pt x="21774" y="29638"/>
                  </a:lnTo>
                  <a:lnTo>
                    <a:pt x="21774" y="40900"/>
                  </a:lnTo>
                  <a:lnTo>
                    <a:pt x="12731" y="40900"/>
                  </a:lnTo>
                  <a:lnTo>
                    <a:pt x="12731"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0" name="Freeform 679">
              <a:extLst>
                <a:ext uri="{FF2B5EF4-FFF2-40B4-BE49-F238E27FC236}">
                  <a16:creationId xmlns:a16="http://schemas.microsoft.com/office/drawing/2014/main" id="{57BEFA38-35AB-3A53-F4A7-FBC54E728E3F}"/>
                </a:ext>
              </a:extLst>
            </p:cNvPr>
            <p:cNvSpPr/>
            <p:nvPr/>
          </p:nvSpPr>
          <p:spPr>
            <a:xfrm>
              <a:off x="11147980" y="4517322"/>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3 w 21773"/>
                <a:gd name="connsiteY6" fmla="*/ 29519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3" y="29519"/>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1" name="Freeform 680">
              <a:extLst>
                <a:ext uri="{FF2B5EF4-FFF2-40B4-BE49-F238E27FC236}">
                  <a16:creationId xmlns:a16="http://schemas.microsoft.com/office/drawing/2014/main" id="{2D3FF9D9-AE91-9AC3-33A9-C78C0833A054}"/>
                </a:ext>
              </a:extLst>
            </p:cNvPr>
            <p:cNvSpPr/>
            <p:nvPr/>
          </p:nvSpPr>
          <p:spPr>
            <a:xfrm>
              <a:off x="11153096" y="4517322"/>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2" name="Freeform 681">
              <a:extLst>
                <a:ext uri="{FF2B5EF4-FFF2-40B4-BE49-F238E27FC236}">
                  <a16:creationId xmlns:a16="http://schemas.microsoft.com/office/drawing/2014/main" id="{82384212-00C8-5594-1E13-43909B34875F}"/>
                </a:ext>
              </a:extLst>
            </p:cNvPr>
            <p:cNvSpPr/>
            <p:nvPr/>
          </p:nvSpPr>
          <p:spPr>
            <a:xfrm>
              <a:off x="11173204" y="4517322"/>
              <a:ext cx="21773" cy="70419"/>
            </a:xfrm>
            <a:custGeom>
              <a:avLst/>
              <a:gdLst>
                <a:gd name="connsiteX0" fmla="*/ 0 w 21773"/>
                <a:gd name="connsiteY0" fmla="*/ 40900 h 70419"/>
                <a:gd name="connsiteX1" fmla="*/ 0 w 21773"/>
                <a:gd name="connsiteY1" fmla="*/ 29519 h 70419"/>
                <a:gd name="connsiteX2" fmla="*/ 9043 w 21773"/>
                <a:gd name="connsiteY2" fmla="*/ 29519 h 70419"/>
                <a:gd name="connsiteX3" fmla="*/ 9043 w 21773"/>
                <a:gd name="connsiteY3" fmla="*/ 0 h 70419"/>
                <a:gd name="connsiteX4" fmla="*/ 12612 w 21773"/>
                <a:gd name="connsiteY4" fmla="*/ 0 h 70419"/>
                <a:gd name="connsiteX5" fmla="*/ 12612 w 21773"/>
                <a:gd name="connsiteY5" fmla="*/ 29519 h 70419"/>
                <a:gd name="connsiteX6" fmla="*/ 21773 w 21773"/>
                <a:gd name="connsiteY6" fmla="*/ 29519 h 70419"/>
                <a:gd name="connsiteX7" fmla="*/ 21773 w 21773"/>
                <a:gd name="connsiteY7" fmla="*/ 40900 h 70419"/>
                <a:gd name="connsiteX8" fmla="*/ 12612 w 21773"/>
                <a:gd name="connsiteY8" fmla="*/ 40900 h 70419"/>
                <a:gd name="connsiteX9" fmla="*/ 12612 w 21773"/>
                <a:gd name="connsiteY9" fmla="*/ 70420 h 70419"/>
                <a:gd name="connsiteX10" fmla="*/ 9043 w 21773"/>
                <a:gd name="connsiteY10" fmla="*/ 70420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043" y="29519"/>
                  </a:lnTo>
                  <a:lnTo>
                    <a:pt x="9043" y="0"/>
                  </a:lnTo>
                  <a:lnTo>
                    <a:pt x="12612" y="0"/>
                  </a:lnTo>
                  <a:lnTo>
                    <a:pt x="12612" y="29519"/>
                  </a:lnTo>
                  <a:lnTo>
                    <a:pt x="21773" y="29519"/>
                  </a:lnTo>
                  <a:lnTo>
                    <a:pt x="21773" y="40900"/>
                  </a:lnTo>
                  <a:lnTo>
                    <a:pt x="12612" y="40900"/>
                  </a:lnTo>
                  <a:lnTo>
                    <a:pt x="12612" y="70420"/>
                  </a:lnTo>
                  <a:lnTo>
                    <a:pt x="9043" y="70420"/>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3" name="Freeform 682">
              <a:extLst>
                <a:ext uri="{FF2B5EF4-FFF2-40B4-BE49-F238E27FC236}">
                  <a16:creationId xmlns:a16="http://schemas.microsoft.com/office/drawing/2014/main" id="{BB3B2572-B1BC-B29C-1E36-E3AFB1A4ED08}"/>
                </a:ext>
              </a:extLst>
            </p:cNvPr>
            <p:cNvSpPr/>
            <p:nvPr/>
          </p:nvSpPr>
          <p:spPr>
            <a:xfrm>
              <a:off x="11178201" y="4527874"/>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4" name="Freeform 683">
              <a:extLst>
                <a:ext uri="{FF2B5EF4-FFF2-40B4-BE49-F238E27FC236}">
                  <a16:creationId xmlns:a16="http://schemas.microsoft.com/office/drawing/2014/main" id="{F0BC2D50-5675-2882-464B-85CB8498783A}"/>
                </a:ext>
              </a:extLst>
            </p:cNvPr>
            <p:cNvSpPr/>
            <p:nvPr/>
          </p:nvSpPr>
          <p:spPr>
            <a:xfrm>
              <a:off x="11246258" y="4538543"/>
              <a:ext cx="21773" cy="70419"/>
            </a:xfrm>
            <a:custGeom>
              <a:avLst/>
              <a:gdLst>
                <a:gd name="connsiteX0" fmla="*/ 0 w 21773"/>
                <a:gd name="connsiteY0" fmla="*/ 40900 h 70419"/>
                <a:gd name="connsiteX1" fmla="*/ 0 w 21773"/>
                <a:gd name="connsiteY1" fmla="*/ 29638 h 70419"/>
                <a:gd name="connsiteX2" fmla="*/ 9043 w 21773"/>
                <a:gd name="connsiteY2" fmla="*/ 29638 h 70419"/>
                <a:gd name="connsiteX3" fmla="*/ 9043 w 21773"/>
                <a:gd name="connsiteY3" fmla="*/ 0 h 70419"/>
                <a:gd name="connsiteX4" fmla="*/ 12612 w 21773"/>
                <a:gd name="connsiteY4" fmla="*/ 0 h 70419"/>
                <a:gd name="connsiteX5" fmla="*/ 12612 w 21773"/>
                <a:gd name="connsiteY5" fmla="*/ 29638 h 70419"/>
                <a:gd name="connsiteX6" fmla="*/ 21774 w 21773"/>
                <a:gd name="connsiteY6" fmla="*/ 29638 h 70419"/>
                <a:gd name="connsiteX7" fmla="*/ 21774 w 21773"/>
                <a:gd name="connsiteY7" fmla="*/ 40900 h 70419"/>
                <a:gd name="connsiteX8" fmla="*/ 12612 w 21773"/>
                <a:gd name="connsiteY8" fmla="*/ 40900 h 70419"/>
                <a:gd name="connsiteX9" fmla="*/ 12612 w 21773"/>
                <a:gd name="connsiteY9" fmla="*/ 70419 h 70419"/>
                <a:gd name="connsiteX10" fmla="*/ 9043 w 21773"/>
                <a:gd name="connsiteY10" fmla="*/ 70419 h 70419"/>
                <a:gd name="connsiteX11" fmla="*/ 9043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043" y="29638"/>
                  </a:lnTo>
                  <a:lnTo>
                    <a:pt x="9043" y="0"/>
                  </a:lnTo>
                  <a:lnTo>
                    <a:pt x="12612" y="0"/>
                  </a:lnTo>
                  <a:lnTo>
                    <a:pt x="12612" y="29638"/>
                  </a:lnTo>
                  <a:lnTo>
                    <a:pt x="21774" y="29638"/>
                  </a:lnTo>
                  <a:lnTo>
                    <a:pt x="21774" y="40900"/>
                  </a:lnTo>
                  <a:lnTo>
                    <a:pt x="12612" y="40900"/>
                  </a:lnTo>
                  <a:lnTo>
                    <a:pt x="12612" y="70419"/>
                  </a:lnTo>
                  <a:lnTo>
                    <a:pt x="9043" y="70419"/>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5" name="Freeform 684">
              <a:extLst>
                <a:ext uri="{FF2B5EF4-FFF2-40B4-BE49-F238E27FC236}">
                  <a16:creationId xmlns:a16="http://schemas.microsoft.com/office/drawing/2014/main" id="{ECFD435F-9656-7B59-11A9-F8834673EC9E}"/>
                </a:ext>
              </a:extLst>
            </p:cNvPr>
            <p:cNvSpPr/>
            <p:nvPr/>
          </p:nvSpPr>
          <p:spPr>
            <a:xfrm>
              <a:off x="11288972" y="4548502"/>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6" name="Freeform 685">
              <a:extLst>
                <a:ext uri="{FF2B5EF4-FFF2-40B4-BE49-F238E27FC236}">
                  <a16:creationId xmlns:a16="http://schemas.microsoft.com/office/drawing/2014/main" id="{B86CE181-2C9F-EB60-3DE4-19197B2A9F16}"/>
                </a:ext>
              </a:extLst>
            </p:cNvPr>
            <p:cNvSpPr/>
            <p:nvPr/>
          </p:nvSpPr>
          <p:spPr>
            <a:xfrm>
              <a:off x="11372020" y="454850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7" name="Freeform 686">
              <a:extLst>
                <a:ext uri="{FF2B5EF4-FFF2-40B4-BE49-F238E27FC236}">
                  <a16:creationId xmlns:a16="http://schemas.microsoft.com/office/drawing/2014/main" id="{E478FBBC-4F34-F41A-5923-BDB03005A5AC}"/>
                </a:ext>
              </a:extLst>
            </p:cNvPr>
            <p:cNvSpPr/>
            <p:nvPr/>
          </p:nvSpPr>
          <p:spPr>
            <a:xfrm>
              <a:off x="11427465" y="4548502"/>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8" name="Freeform 687">
              <a:extLst>
                <a:ext uri="{FF2B5EF4-FFF2-40B4-BE49-F238E27FC236}">
                  <a16:creationId xmlns:a16="http://schemas.microsoft.com/office/drawing/2014/main" id="{0F0DF943-2120-44EB-1EFC-353457EC942D}"/>
                </a:ext>
              </a:extLst>
            </p:cNvPr>
            <p:cNvSpPr/>
            <p:nvPr/>
          </p:nvSpPr>
          <p:spPr>
            <a:xfrm>
              <a:off x="11462683" y="4548502"/>
              <a:ext cx="21773" cy="70419"/>
            </a:xfrm>
            <a:custGeom>
              <a:avLst/>
              <a:gdLst>
                <a:gd name="connsiteX0" fmla="*/ 0 w 21773"/>
                <a:gd name="connsiteY0" fmla="*/ 40900 h 70419"/>
                <a:gd name="connsiteX1" fmla="*/ 0 w 21773"/>
                <a:gd name="connsiteY1" fmla="*/ 29638 h 70419"/>
                <a:gd name="connsiteX2" fmla="*/ 9162 w 21773"/>
                <a:gd name="connsiteY2" fmla="*/ 29638 h 70419"/>
                <a:gd name="connsiteX3" fmla="*/ 9162 w 21773"/>
                <a:gd name="connsiteY3" fmla="*/ 0 h 70419"/>
                <a:gd name="connsiteX4" fmla="*/ 12731 w 21773"/>
                <a:gd name="connsiteY4" fmla="*/ 0 h 70419"/>
                <a:gd name="connsiteX5" fmla="*/ 12731 w 21773"/>
                <a:gd name="connsiteY5" fmla="*/ 29638 h 70419"/>
                <a:gd name="connsiteX6" fmla="*/ 21774 w 21773"/>
                <a:gd name="connsiteY6" fmla="*/ 29638 h 70419"/>
                <a:gd name="connsiteX7" fmla="*/ 21774 w 21773"/>
                <a:gd name="connsiteY7" fmla="*/ 40900 h 70419"/>
                <a:gd name="connsiteX8" fmla="*/ 12731 w 21773"/>
                <a:gd name="connsiteY8" fmla="*/ 40900 h 70419"/>
                <a:gd name="connsiteX9" fmla="*/ 12731 w 21773"/>
                <a:gd name="connsiteY9" fmla="*/ 70420 h 70419"/>
                <a:gd name="connsiteX10" fmla="*/ 9162 w 21773"/>
                <a:gd name="connsiteY10" fmla="*/ 70420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2" y="29638"/>
                  </a:lnTo>
                  <a:lnTo>
                    <a:pt x="9162" y="0"/>
                  </a:lnTo>
                  <a:lnTo>
                    <a:pt x="12731" y="0"/>
                  </a:lnTo>
                  <a:lnTo>
                    <a:pt x="12731" y="29638"/>
                  </a:lnTo>
                  <a:lnTo>
                    <a:pt x="21774" y="29638"/>
                  </a:lnTo>
                  <a:lnTo>
                    <a:pt x="21774" y="40900"/>
                  </a:lnTo>
                  <a:lnTo>
                    <a:pt x="12731" y="40900"/>
                  </a:lnTo>
                  <a:lnTo>
                    <a:pt x="12731" y="70420"/>
                  </a:lnTo>
                  <a:lnTo>
                    <a:pt x="9162" y="70420"/>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89" name="Freeform 688">
              <a:extLst>
                <a:ext uri="{FF2B5EF4-FFF2-40B4-BE49-F238E27FC236}">
                  <a16:creationId xmlns:a16="http://schemas.microsoft.com/office/drawing/2014/main" id="{E716AB99-99EA-89E5-5501-F21A954A9D50}"/>
                </a:ext>
              </a:extLst>
            </p:cNvPr>
            <p:cNvSpPr/>
            <p:nvPr/>
          </p:nvSpPr>
          <p:spPr>
            <a:xfrm>
              <a:off x="11465182" y="4548502"/>
              <a:ext cx="21773" cy="70419"/>
            </a:xfrm>
            <a:custGeom>
              <a:avLst/>
              <a:gdLst>
                <a:gd name="connsiteX0" fmla="*/ 0 w 21773"/>
                <a:gd name="connsiteY0" fmla="*/ 40900 h 70419"/>
                <a:gd name="connsiteX1" fmla="*/ 0 w 21773"/>
                <a:gd name="connsiteY1" fmla="*/ 29638 h 70419"/>
                <a:gd name="connsiteX2" fmla="*/ 9161 w 21773"/>
                <a:gd name="connsiteY2" fmla="*/ 29638 h 70419"/>
                <a:gd name="connsiteX3" fmla="*/ 9161 w 21773"/>
                <a:gd name="connsiteY3" fmla="*/ 0 h 70419"/>
                <a:gd name="connsiteX4" fmla="*/ 12731 w 21773"/>
                <a:gd name="connsiteY4" fmla="*/ 0 h 70419"/>
                <a:gd name="connsiteX5" fmla="*/ 12731 w 21773"/>
                <a:gd name="connsiteY5" fmla="*/ 29638 h 70419"/>
                <a:gd name="connsiteX6" fmla="*/ 21773 w 21773"/>
                <a:gd name="connsiteY6" fmla="*/ 29638 h 70419"/>
                <a:gd name="connsiteX7" fmla="*/ 21773 w 21773"/>
                <a:gd name="connsiteY7" fmla="*/ 40900 h 70419"/>
                <a:gd name="connsiteX8" fmla="*/ 12731 w 21773"/>
                <a:gd name="connsiteY8" fmla="*/ 40900 h 70419"/>
                <a:gd name="connsiteX9" fmla="*/ 12731 w 21773"/>
                <a:gd name="connsiteY9" fmla="*/ 70420 h 70419"/>
                <a:gd name="connsiteX10" fmla="*/ 9161 w 21773"/>
                <a:gd name="connsiteY10" fmla="*/ 70420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638"/>
                  </a:lnTo>
                  <a:lnTo>
                    <a:pt x="9161" y="29638"/>
                  </a:lnTo>
                  <a:lnTo>
                    <a:pt x="9161" y="0"/>
                  </a:lnTo>
                  <a:lnTo>
                    <a:pt x="12731" y="0"/>
                  </a:lnTo>
                  <a:lnTo>
                    <a:pt x="12731" y="29638"/>
                  </a:lnTo>
                  <a:lnTo>
                    <a:pt x="21773" y="29638"/>
                  </a:lnTo>
                  <a:lnTo>
                    <a:pt x="21773" y="40900"/>
                  </a:lnTo>
                  <a:lnTo>
                    <a:pt x="12731" y="40900"/>
                  </a:lnTo>
                  <a:lnTo>
                    <a:pt x="12731" y="70420"/>
                  </a:lnTo>
                  <a:lnTo>
                    <a:pt x="9161" y="70420"/>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90" name="Freeform 689">
              <a:extLst>
                <a:ext uri="{FF2B5EF4-FFF2-40B4-BE49-F238E27FC236}">
                  <a16:creationId xmlns:a16="http://schemas.microsoft.com/office/drawing/2014/main" id="{E1CAB0A4-858C-C098-245A-898FAD271F16}"/>
                </a:ext>
              </a:extLst>
            </p:cNvPr>
            <p:cNvSpPr/>
            <p:nvPr/>
          </p:nvSpPr>
          <p:spPr>
            <a:xfrm>
              <a:off x="11505516" y="4559290"/>
              <a:ext cx="21773" cy="70419"/>
            </a:xfrm>
            <a:custGeom>
              <a:avLst/>
              <a:gdLst>
                <a:gd name="connsiteX0" fmla="*/ 0 w 21773"/>
                <a:gd name="connsiteY0" fmla="*/ 40900 h 70419"/>
                <a:gd name="connsiteX1" fmla="*/ 0 w 21773"/>
                <a:gd name="connsiteY1" fmla="*/ 29519 h 70419"/>
                <a:gd name="connsiteX2" fmla="*/ 9161 w 21773"/>
                <a:gd name="connsiteY2" fmla="*/ 29519 h 70419"/>
                <a:gd name="connsiteX3" fmla="*/ 9161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19 h 70419"/>
                <a:gd name="connsiteX10" fmla="*/ 9161 w 21773"/>
                <a:gd name="connsiteY10" fmla="*/ 70419 h 70419"/>
                <a:gd name="connsiteX11" fmla="*/ 9161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1" y="29519"/>
                  </a:lnTo>
                  <a:lnTo>
                    <a:pt x="9161" y="0"/>
                  </a:lnTo>
                  <a:lnTo>
                    <a:pt x="12731" y="0"/>
                  </a:lnTo>
                  <a:lnTo>
                    <a:pt x="12731" y="29519"/>
                  </a:lnTo>
                  <a:lnTo>
                    <a:pt x="21774" y="29519"/>
                  </a:lnTo>
                  <a:lnTo>
                    <a:pt x="21774" y="40900"/>
                  </a:lnTo>
                  <a:lnTo>
                    <a:pt x="12731" y="40900"/>
                  </a:lnTo>
                  <a:lnTo>
                    <a:pt x="12731" y="70419"/>
                  </a:lnTo>
                  <a:lnTo>
                    <a:pt x="9161" y="70419"/>
                  </a:lnTo>
                  <a:lnTo>
                    <a:pt x="9161"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91" name="Freeform 690">
              <a:extLst>
                <a:ext uri="{FF2B5EF4-FFF2-40B4-BE49-F238E27FC236}">
                  <a16:creationId xmlns:a16="http://schemas.microsoft.com/office/drawing/2014/main" id="{1D199A39-E506-45AF-CA05-37715B7397E5}"/>
                </a:ext>
              </a:extLst>
            </p:cNvPr>
            <p:cNvSpPr/>
            <p:nvPr/>
          </p:nvSpPr>
          <p:spPr>
            <a:xfrm>
              <a:off x="11508014" y="4559290"/>
              <a:ext cx="21773" cy="70419"/>
            </a:xfrm>
            <a:custGeom>
              <a:avLst/>
              <a:gdLst>
                <a:gd name="connsiteX0" fmla="*/ 0 w 21773"/>
                <a:gd name="connsiteY0" fmla="*/ 40900 h 70419"/>
                <a:gd name="connsiteX1" fmla="*/ 0 w 21773"/>
                <a:gd name="connsiteY1" fmla="*/ 29519 h 70419"/>
                <a:gd name="connsiteX2" fmla="*/ 9162 w 21773"/>
                <a:gd name="connsiteY2" fmla="*/ 29519 h 70419"/>
                <a:gd name="connsiteX3" fmla="*/ 9162 w 21773"/>
                <a:gd name="connsiteY3" fmla="*/ 0 h 70419"/>
                <a:gd name="connsiteX4" fmla="*/ 12731 w 21773"/>
                <a:gd name="connsiteY4" fmla="*/ 0 h 70419"/>
                <a:gd name="connsiteX5" fmla="*/ 12731 w 21773"/>
                <a:gd name="connsiteY5" fmla="*/ 29519 h 70419"/>
                <a:gd name="connsiteX6" fmla="*/ 21774 w 21773"/>
                <a:gd name="connsiteY6" fmla="*/ 29519 h 70419"/>
                <a:gd name="connsiteX7" fmla="*/ 21774 w 21773"/>
                <a:gd name="connsiteY7" fmla="*/ 40900 h 70419"/>
                <a:gd name="connsiteX8" fmla="*/ 12731 w 21773"/>
                <a:gd name="connsiteY8" fmla="*/ 40900 h 70419"/>
                <a:gd name="connsiteX9" fmla="*/ 12731 w 21773"/>
                <a:gd name="connsiteY9" fmla="*/ 70419 h 70419"/>
                <a:gd name="connsiteX10" fmla="*/ 9162 w 21773"/>
                <a:gd name="connsiteY10" fmla="*/ 70419 h 70419"/>
                <a:gd name="connsiteX11" fmla="*/ 9162 w 21773"/>
                <a:gd name="connsiteY11" fmla="*/ 40900 h 70419"/>
                <a:gd name="connsiteX12" fmla="*/ 0 w 21773"/>
                <a:gd name="connsiteY12" fmla="*/ 40900 h 7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419">
                  <a:moveTo>
                    <a:pt x="0" y="40900"/>
                  </a:moveTo>
                  <a:lnTo>
                    <a:pt x="0" y="29519"/>
                  </a:lnTo>
                  <a:lnTo>
                    <a:pt x="9162" y="29519"/>
                  </a:lnTo>
                  <a:lnTo>
                    <a:pt x="9162" y="0"/>
                  </a:lnTo>
                  <a:lnTo>
                    <a:pt x="12731" y="0"/>
                  </a:lnTo>
                  <a:lnTo>
                    <a:pt x="12731" y="29519"/>
                  </a:lnTo>
                  <a:lnTo>
                    <a:pt x="21774" y="29519"/>
                  </a:lnTo>
                  <a:lnTo>
                    <a:pt x="21774" y="40900"/>
                  </a:lnTo>
                  <a:lnTo>
                    <a:pt x="12731" y="40900"/>
                  </a:lnTo>
                  <a:lnTo>
                    <a:pt x="12731" y="70419"/>
                  </a:lnTo>
                  <a:lnTo>
                    <a:pt x="9162" y="70419"/>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92" name="Freeform 691">
              <a:extLst>
                <a:ext uri="{FF2B5EF4-FFF2-40B4-BE49-F238E27FC236}">
                  <a16:creationId xmlns:a16="http://schemas.microsoft.com/office/drawing/2014/main" id="{3FA40997-3573-7C44-E29D-C502B6F2B3D9}"/>
                </a:ext>
              </a:extLst>
            </p:cNvPr>
            <p:cNvSpPr/>
            <p:nvPr/>
          </p:nvSpPr>
          <p:spPr>
            <a:xfrm>
              <a:off x="11608791" y="4570433"/>
              <a:ext cx="21773" cy="70301"/>
            </a:xfrm>
            <a:custGeom>
              <a:avLst/>
              <a:gdLst>
                <a:gd name="connsiteX0" fmla="*/ 0 w 21773"/>
                <a:gd name="connsiteY0" fmla="*/ 40900 h 70301"/>
                <a:gd name="connsiteX1" fmla="*/ 0 w 21773"/>
                <a:gd name="connsiteY1" fmla="*/ 29519 h 70301"/>
                <a:gd name="connsiteX2" fmla="*/ 9043 w 21773"/>
                <a:gd name="connsiteY2" fmla="*/ 29519 h 70301"/>
                <a:gd name="connsiteX3" fmla="*/ 9043 w 21773"/>
                <a:gd name="connsiteY3" fmla="*/ 0 h 70301"/>
                <a:gd name="connsiteX4" fmla="*/ 12612 w 21773"/>
                <a:gd name="connsiteY4" fmla="*/ 0 h 70301"/>
                <a:gd name="connsiteX5" fmla="*/ 12612 w 21773"/>
                <a:gd name="connsiteY5" fmla="*/ 29519 h 70301"/>
                <a:gd name="connsiteX6" fmla="*/ 21774 w 21773"/>
                <a:gd name="connsiteY6" fmla="*/ 29519 h 70301"/>
                <a:gd name="connsiteX7" fmla="*/ 21774 w 21773"/>
                <a:gd name="connsiteY7" fmla="*/ 40900 h 70301"/>
                <a:gd name="connsiteX8" fmla="*/ 12612 w 21773"/>
                <a:gd name="connsiteY8" fmla="*/ 40900 h 70301"/>
                <a:gd name="connsiteX9" fmla="*/ 12612 w 21773"/>
                <a:gd name="connsiteY9" fmla="*/ 70301 h 70301"/>
                <a:gd name="connsiteX10" fmla="*/ 9043 w 21773"/>
                <a:gd name="connsiteY10" fmla="*/ 70301 h 70301"/>
                <a:gd name="connsiteX11" fmla="*/ 9043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043" y="29519"/>
                  </a:lnTo>
                  <a:lnTo>
                    <a:pt x="9043" y="0"/>
                  </a:lnTo>
                  <a:lnTo>
                    <a:pt x="12612" y="0"/>
                  </a:lnTo>
                  <a:lnTo>
                    <a:pt x="12612" y="29519"/>
                  </a:lnTo>
                  <a:lnTo>
                    <a:pt x="21774" y="29519"/>
                  </a:lnTo>
                  <a:lnTo>
                    <a:pt x="21774" y="40900"/>
                  </a:lnTo>
                  <a:lnTo>
                    <a:pt x="12612" y="40900"/>
                  </a:lnTo>
                  <a:lnTo>
                    <a:pt x="12612" y="70301"/>
                  </a:lnTo>
                  <a:lnTo>
                    <a:pt x="9043" y="70301"/>
                  </a:lnTo>
                  <a:lnTo>
                    <a:pt x="9043"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93" name="Freeform 692">
              <a:extLst>
                <a:ext uri="{FF2B5EF4-FFF2-40B4-BE49-F238E27FC236}">
                  <a16:creationId xmlns:a16="http://schemas.microsoft.com/office/drawing/2014/main" id="{3BE5F769-ADCE-232B-BAED-CE19782BB756}"/>
                </a:ext>
              </a:extLst>
            </p:cNvPr>
            <p:cNvSpPr/>
            <p:nvPr/>
          </p:nvSpPr>
          <p:spPr>
            <a:xfrm>
              <a:off x="11618785" y="4570433"/>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94" name="Freeform 693">
              <a:extLst>
                <a:ext uri="{FF2B5EF4-FFF2-40B4-BE49-F238E27FC236}">
                  <a16:creationId xmlns:a16="http://schemas.microsoft.com/office/drawing/2014/main" id="{7D074EF5-9146-CD7B-56E2-074930FB1240}"/>
                </a:ext>
              </a:extLst>
            </p:cNvPr>
            <p:cNvSpPr/>
            <p:nvPr/>
          </p:nvSpPr>
          <p:spPr>
            <a:xfrm>
              <a:off x="11638893" y="4570433"/>
              <a:ext cx="21773" cy="70301"/>
            </a:xfrm>
            <a:custGeom>
              <a:avLst/>
              <a:gdLst>
                <a:gd name="connsiteX0" fmla="*/ 0 w 21773"/>
                <a:gd name="connsiteY0" fmla="*/ 40900 h 70301"/>
                <a:gd name="connsiteX1" fmla="*/ 0 w 21773"/>
                <a:gd name="connsiteY1" fmla="*/ 29519 h 70301"/>
                <a:gd name="connsiteX2" fmla="*/ 9162 w 21773"/>
                <a:gd name="connsiteY2" fmla="*/ 29519 h 70301"/>
                <a:gd name="connsiteX3" fmla="*/ 9162 w 21773"/>
                <a:gd name="connsiteY3" fmla="*/ 0 h 70301"/>
                <a:gd name="connsiteX4" fmla="*/ 12731 w 21773"/>
                <a:gd name="connsiteY4" fmla="*/ 0 h 70301"/>
                <a:gd name="connsiteX5" fmla="*/ 12731 w 21773"/>
                <a:gd name="connsiteY5" fmla="*/ 29519 h 70301"/>
                <a:gd name="connsiteX6" fmla="*/ 21774 w 21773"/>
                <a:gd name="connsiteY6" fmla="*/ 29519 h 70301"/>
                <a:gd name="connsiteX7" fmla="*/ 21774 w 21773"/>
                <a:gd name="connsiteY7" fmla="*/ 40900 h 70301"/>
                <a:gd name="connsiteX8" fmla="*/ 12731 w 21773"/>
                <a:gd name="connsiteY8" fmla="*/ 40900 h 70301"/>
                <a:gd name="connsiteX9" fmla="*/ 12731 w 21773"/>
                <a:gd name="connsiteY9" fmla="*/ 70301 h 70301"/>
                <a:gd name="connsiteX10" fmla="*/ 9162 w 21773"/>
                <a:gd name="connsiteY10" fmla="*/ 70301 h 70301"/>
                <a:gd name="connsiteX11" fmla="*/ 9162 w 21773"/>
                <a:gd name="connsiteY11" fmla="*/ 40900 h 70301"/>
                <a:gd name="connsiteX12" fmla="*/ 0 w 21773"/>
                <a:gd name="connsiteY12" fmla="*/ 40900 h 7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73" h="70301">
                  <a:moveTo>
                    <a:pt x="0" y="40900"/>
                  </a:moveTo>
                  <a:lnTo>
                    <a:pt x="0" y="29519"/>
                  </a:lnTo>
                  <a:lnTo>
                    <a:pt x="9162" y="29519"/>
                  </a:lnTo>
                  <a:lnTo>
                    <a:pt x="9162" y="0"/>
                  </a:lnTo>
                  <a:lnTo>
                    <a:pt x="12731" y="0"/>
                  </a:lnTo>
                  <a:lnTo>
                    <a:pt x="12731" y="29519"/>
                  </a:lnTo>
                  <a:lnTo>
                    <a:pt x="21774" y="29519"/>
                  </a:lnTo>
                  <a:lnTo>
                    <a:pt x="21774" y="40900"/>
                  </a:lnTo>
                  <a:lnTo>
                    <a:pt x="12731" y="40900"/>
                  </a:lnTo>
                  <a:lnTo>
                    <a:pt x="12731" y="70301"/>
                  </a:lnTo>
                  <a:lnTo>
                    <a:pt x="9162" y="70301"/>
                  </a:lnTo>
                  <a:lnTo>
                    <a:pt x="9162" y="40900"/>
                  </a:lnTo>
                  <a:lnTo>
                    <a:pt x="0" y="40900"/>
                  </a:lnTo>
                </a:path>
              </a:pathLst>
            </a:custGeom>
            <a:solidFill>
              <a:srgbClr val="C6573B"/>
            </a:solidFill>
            <a:ln w="11891" cap="flat">
              <a:noFill/>
              <a:prstDash val="solid"/>
              <a:miter/>
            </a:ln>
          </p:spPr>
          <p:txBody>
            <a:bodyPr rtlCol="0" anchor="ctr"/>
            <a:lstStyle/>
            <a:p>
              <a:endParaRPr lang="en-GB" noProof="0" dirty="0"/>
            </a:p>
          </p:txBody>
        </p:sp>
        <p:sp>
          <p:nvSpPr>
            <p:cNvPr id="695" name="Freeform 694">
              <a:extLst>
                <a:ext uri="{FF2B5EF4-FFF2-40B4-BE49-F238E27FC236}">
                  <a16:creationId xmlns:a16="http://schemas.microsoft.com/office/drawing/2014/main" id="{7C311C58-E8A2-AB31-DAB7-36E2665AC3B6}"/>
                </a:ext>
              </a:extLst>
            </p:cNvPr>
            <p:cNvSpPr/>
            <p:nvPr/>
          </p:nvSpPr>
          <p:spPr>
            <a:xfrm>
              <a:off x="9091524" y="3974357"/>
              <a:ext cx="2557601" cy="631168"/>
            </a:xfrm>
            <a:custGeom>
              <a:avLst/>
              <a:gdLst>
                <a:gd name="connsiteX0" fmla="*/ 0 w 2557601"/>
                <a:gd name="connsiteY0" fmla="*/ 0 h 631168"/>
                <a:gd name="connsiteX1" fmla="*/ 0 w 2557601"/>
                <a:gd name="connsiteY1" fmla="*/ 7469 h 631168"/>
                <a:gd name="connsiteX2" fmla="*/ 2498 w 2557601"/>
                <a:gd name="connsiteY2" fmla="*/ 7469 h 631168"/>
                <a:gd name="connsiteX3" fmla="*/ 2498 w 2557601"/>
                <a:gd name="connsiteY3" fmla="*/ 14938 h 631168"/>
                <a:gd name="connsiteX4" fmla="*/ 10113 w 2557601"/>
                <a:gd name="connsiteY4" fmla="*/ 14938 h 631168"/>
                <a:gd name="connsiteX5" fmla="*/ 10113 w 2557601"/>
                <a:gd name="connsiteY5" fmla="*/ 22406 h 631168"/>
                <a:gd name="connsiteX6" fmla="*/ 17609 w 2557601"/>
                <a:gd name="connsiteY6" fmla="*/ 22406 h 631168"/>
                <a:gd name="connsiteX7" fmla="*/ 17609 w 2557601"/>
                <a:gd name="connsiteY7" fmla="*/ 29757 h 631168"/>
                <a:gd name="connsiteX8" fmla="*/ 47830 w 2557601"/>
                <a:gd name="connsiteY8" fmla="*/ 29757 h 631168"/>
                <a:gd name="connsiteX9" fmla="*/ 47830 w 2557601"/>
                <a:gd name="connsiteY9" fmla="*/ 44220 h 631168"/>
                <a:gd name="connsiteX10" fmla="*/ 50328 w 2557601"/>
                <a:gd name="connsiteY10" fmla="*/ 44220 h 631168"/>
                <a:gd name="connsiteX11" fmla="*/ 50328 w 2557601"/>
                <a:gd name="connsiteY11" fmla="*/ 51451 h 631168"/>
                <a:gd name="connsiteX12" fmla="*/ 72935 w 2557601"/>
                <a:gd name="connsiteY12" fmla="*/ 51451 h 631168"/>
                <a:gd name="connsiteX13" fmla="*/ 72935 w 2557601"/>
                <a:gd name="connsiteY13" fmla="*/ 58683 h 631168"/>
                <a:gd name="connsiteX14" fmla="*/ 75433 w 2557601"/>
                <a:gd name="connsiteY14" fmla="*/ 58683 h 631168"/>
                <a:gd name="connsiteX15" fmla="*/ 75433 w 2557601"/>
                <a:gd name="connsiteY15" fmla="*/ 66033 h 631168"/>
                <a:gd name="connsiteX16" fmla="*/ 113150 w 2557601"/>
                <a:gd name="connsiteY16" fmla="*/ 66033 h 631168"/>
                <a:gd name="connsiteX17" fmla="*/ 113150 w 2557601"/>
                <a:gd name="connsiteY17" fmla="*/ 73146 h 631168"/>
                <a:gd name="connsiteX18" fmla="*/ 135756 w 2557601"/>
                <a:gd name="connsiteY18" fmla="*/ 73146 h 631168"/>
                <a:gd name="connsiteX19" fmla="*/ 135756 w 2557601"/>
                <a:gd name="connsiteY19" fmla="*/ 80141 h 631168"/>
                <a:gd name="connsiteX20" fmla="*/ 181088 w 2557601"/>
                <a:gd name="connsiteY20" fmla="*/ 80141 h 631168"/>
                <a:gd name="connsiteX21" fmla="*/ 181088 w 2557601"/>
                <a:gd name="connsiteY21" fmla="*/ 87373 h 631168"/>
                <a:gd name="connsiteX22" fmla="*/ 191201 w 2557601"/>
                <a:gd name="connsiteY22" fmla="*/ 87373 h 631168"/>
                <a:gd name="connsiteX23" fmla="*/ 191201 w 2557601"/>
                <a:gd name="connsiteY23" fmla="*/ 94604 h 631168"/>
                <a:gd name="connsiteX24" fmla="*/ 198697 w 2557601"/>
                <a:gd name="connsiteY24" fmla="*/ 94604 h 631168"/>
                <a:gd name="connsiteX25" fmla="*/ 198697 w 2557601"/>
                <a:gd name="connsiteY25" fmla="*/ 101599 h 631168"/>
                <a:gd name="connsiteX26" fmla="*/ 203694 w 2557601"/>
                <a:gd name="connsiteY26" fmla="*/ 101599 h 631168"/>
                <a:gd name="connsiteX27" fmla="*/ 203694 w 2557601"/>
                <a:gd name="connsiteY27" fmla="*/ 108712 h 631168"/>
                <a:gd name="connsiteX28" fmla="*/ 254023 w 2557601"/>
                <a:gd name="connsiteY28" fmla="*/ 108712 h 631168"/>
                <a:gd name="connsiteX29" fmla="*/ 254023 w 2557601"/>
                <a:gd name="connsiteY29" fmla="*/ 115943 h 631168"/>
                <a:gd name="connsiteX30" fmla="*/ 256522 w 2557601"/>
                <a:gd name="connsiteY30" fmla="*/ 115943 h 631168"/>
                <a:gd name="connsiteX31" fmla="*/ 256522 w 2557601"/>
                <a:gd name="connsiteY31" fmla="*/ 123175 h 631168"/>
                <a:gd name="connsiteX32" fmla="*/ 261519 w 2557601"/>
                <a:gd name="connsiteY32" fmla="*/ 123175 h 631168"/>
                <a:gd name="connsiteX33" fmla="*/ 261519 w 2557601"/>
                <a:gd name="connsiteY33" fmla="*/ 130407 h 631168"/>
                <a:gd name="connsiteX34" fmla="*/ 264017 w 2557601"/>
                <a:gd name="connsiteY34" fmla="*/ 130407 h 631168"/>
                <a:gd name="connsiteX35" fmla="*/ 264017 w 2557601"/>
                <a:gd name="connsiteY35" fmla="*/ 137638 h 631168"/>
                <a:gd name="connsiteX36" fmla="*/ 269014 w 2557601"/>
                <a:gd name="connsiteY36" fmla="*/ 137638 h 631168"/>
                <a:gd name="connsiteX37" fmla="*/ 269014 w 2557601"/>
                <a:gd name="connsiteY37" fmla="*/ 144870 h 631168"/>
                <a:gd name="connsiteX38" fmla="*/ 276629 w 2557601"/>
                <a:gd name="connsiteY38" fmla="*/ 144870 h 631168"/>
                <a:gd name="connsiteX39" fmla="*/ 276629 w 2557601"/>
                <a:gd name="connsiteY39" fmla="*/ 152102 h 631168"/>
                <a:gd name="connsiteX40" fmla="*/ 281626 w 2557601"/>
                <a:gd name="connsiteY40" fmla="*/ 152102 h 631168"/>
                <a:gd name="connsiteX41" fmla="*/ 281626 w 2557601"/>
                <a:gd name="connsiteY41" fmla="*/ 159452 h 631168"/>
                <a:gd name="connsiteX42" fmla="*/ 289241 w 2557601"/>
                <a:gd name="connsiteY42" fmla="*/ 159452 h 631168"/>
                <a:gd name="connsiteX43" fmla="*/ 289241 w 2557601"/>
                <a:gd name="connsiteY43" fmla="*/ 166684 h 631168"/>
                <a:gd name="connsiteX44" fmla="*/ 301853 w 2557601"/>
                <a:gd name="connsiteY44" fmla="*/ 166684 h 631168"/>
                <a:gd name="connsiteX45" fmla="*/ 301853 w 2557601"/>
                <a:gd name="connsiteY45" fmla="*/ 174034 h 631168"/>
                <a:gd name="connsiteX46" fmla="*/ 311847 w 2557601"/>
                <a:gd name="connsiteY46" fmla="*/ 174034 h 631168"/>
                <a:gd name="connsiteX47" fmla="*/ 311847 w 2557601"/>
                <a:gd name="connsiteY47" fmla="*/ 181503 h 631168"/>
                <a:gd name="connsiteX48" fmla="*/ 337071 w 2557601"/>
                <a:gd name="connsiteY48" fmla="*/ 181503 h 631168"/>
                <a:gd name="connsiteX49" fmla="*/ 337071 w 2557601"/>
                <a:gd name="connsiteY49" fmla="*/ 188971 h 631168"/>
                <a:gd name="connsiteX50" fmla="*/ 349683 w 2557601"/>
                <a:gd name="connsiteY50" fmla="*/ 188971 h 631168"/>
                <a:gd name="connsiteX51" fmla="*/ 349683 w 2557601"/>
                <a:gd name="connsiteY51" fmla="*/ 196321 h 631168"/>
                <a:gd name="connsiteX52" fmla="*/ 352182 w 2557601"/>
                <a:gd name="connsiteY52" fmla="*/ 196321 h 631168"/>
                <a:gd name="connsiteX53" fmla="*/ 352182 w 2557601"/>
                <a:gd name="connsiteY53" fmla="*/ 203672 h 631168"/>
                <a:gd name="connsiteX54" fmla="*/ 412624 w 2557601"/>
                <a:gd name="connsiteY54" fmla="*/ 203672 h 631168"/>
                <a:gd name="connsiteX55" fmla="*/ 412624 w 2557601"/>
                <a:gd name="connsiteY55" fmla="*/ 211022 h 631168"/>
                <a:gd name="connsiteX56" fmla="*/ 447842 w 2557601"/>
                <a:gd name="connsiteY56" fmla="*/ 211022 h 631168"/>
                <a:gd name="connsiteX57" fmla="*/ 447842 w 2557601"/>
                <a:gd name="connsiteY57" fmla="*/ 225485 h 631168"/>
                <a:gd name="connsiteX58" fmla="*/ 475564 w 2557601"/>
                <a:gd name="connsiteY58" fmla="*/ 225485 h 631168"/>
                <a:gd name="connsiteX59" fmla="*/ 475564 w 2557601"/>
                <a:gd name="connsiteY59" fmla="*/ 232717 h 631168"/>
                <a:gd name="connsiteX60" fmla="*/ 488176 w 2557601"/>
                <a:gd name="connsiteY60" fmla="*/ 232717 h 631168"/>
                <a:gd name="connsiteX61" fmla="*/ 488176 w 2557601"/>
                <a:gd name="connsiteY61" fmla="*/ 240067 h 631168"/>
                <a:gd name="connsiteX62" fmla="*/ 538505 w 2557601"/>
                <a:gd name="connsiteY62" fmla="*/ 240067 h 631168"/>
                <a:gd name="connsiteX63" fmla="*/ 538505 w 2557601"/>
                <a:gd name="connsiteY63" fmla="*/ 247773 h 631168"/>
                <a:gd name="connsiteX64" fmla="*/ 568726 w 2557601"/>
                <a:gd name="connsiteY64" fmla="*/ 247773 h 631168"/>
                <a:gd name="connsiteX65" fmla="*/ 568726 w 2557601"/>
                <a:gd name="connsiteY65" fmla="*/ 262829 h 631168"/>
                <a:gd name="connsiteX66" fmla="*/ 593950 w 2557601"/>
                <a:gd name="connsiteY66" fmla="*/ 262829 h 631168"/>
                <a:gd name="connsiteX67" fmla="*/ 593950 w 2557601"/>
                <a:gd name="connsiteY67" fmla="*/ 270416 h 631168"/>
                <a:gd name="connsiteX68" fmla="*/ 596448 w 2557601"/>
                <a:gd name="connsiteY68" fmla="*/ 270416 h 631168"/>
                <a:gd name="connsiteX69" fmla="*/ 596448 w 2557601"/>
                <a:gd name="connsiteY69" fmla="*/ 277885 h 631168"/>
                <a:gd name="connsiteX70" fmla="*/ 609060 w 2557601"/>
                <a:gd name="connsiteY70" fmla="*/ 277885 h 631168"/>
                <a:gd name="connsiteX71" fmla="*/ 609060 w 2557601"/>
                <a:gd name="connsiteY71" fmla="*/ 285354 h 631168"/>
                <a:gd name="connsiteX72" fmla="*/ 639281 w 2557601"/>
                <a:gd name="connsiteY72" fmla="*/ 285354 h 631168"/>
                <a:gd name="connsiteX73" fmla="*/ 639281 w 2557601"/>
                <a:gd name="connsiteY73" fmla="*/ 292704 h 631168"/>
                <a:gd name="connsiteX74" fmla="*/ 664505 w 2557601"/>
                <a:gd name="connsiteY74" fmla="*/ 292704 h 631168"/>
                <a:gd name="connsiteX75" fmla="*/ 664505 w 2557601"/>
                <a:gd name="connsiteY75" fmla="*/ 300054 h 631168"/>
                <a:gd name="connsiteX76" fmla="*/ 732443 w 2557601"/>
                <a:gd name="connsiteY76" fmla="*/ 300054 h 631168"/>
                <a:gd name="connsiteX77" fmla="*/ 732443 w 2557601"/>
                <a:gd name="connsiteY77" fmla="*/ 307523 h 631168"/>
                <a:gd name="connsiteX78" fmla="*/ 755049 w 2557601"/>
                <a:gd name="connsiteY78" fmla="*/ 307523 h 631168"/>
                <a:gd name="connsiteX79" fmla="*/ 755049 w 2557601"/>
                <a:gd name="connsiteY79" fmla="*/ 314754 h 631168"/>
                <a:gd name="connsiteX80" fmla="*/ 780273 w 2557601"/>
                <a:gd name="connsiteY80" fmla="*/ 314754 h 631168"/>
                <a:gd name="connsiteX81" fmla="*/ 780273 w 2557601"/>
                <a:gd name="connsiteY81" fmla="*/ 322105 h 631168"/>
                <a:gd name="connsiteX82" fmla="*/ 800381 w 2557601"/>
                <a:gd name="connsiteY82" fmla="*/ 322105 h 631168"/>
                <a:gd name="connsiteX83" fmla="*/ 800381 w 2557601"/>
                <a:gd name="connsiteY83" fmla="*/ 329455 h 631168"/>
                <a:gd name="connsiteX84" fmla="*/ 807995 w 2557601"/>
                <a:gd name="connsiteY84" fmla="*/ 329455 h 631168"/>
                <a:gd name="connsiteX85" fmla="*/ 807995 w 2557601"/>
                <a:gd name="connsiteY85" fmla="*/ 336924 h 631168"/>
                <a:gd name="connsiteX86" fmla="*/ 881049 w 2557601"/>
                <a:gd name="connsiteY86" fmla="*/ 336924 h 631168"/>
                <a:gd name="connsiteX87" fmla="*/ 881049 w 2557601"/>
                <a:gd name="connsiteY87" fmla="*/ 344629 h 631168"/>
                <a:gd name="connsiteX88" fmla="*/ 888545 w 2557601"/>
                <a:gd name="connsiteY88" fmla="*/ 344629 h 631168"/>
                <a:gd name="connsiteX89" fmla="*/ 888545 w 2557601"/>
                <a:gd name="connsiteY89" fmla="*/ 352217 h 631168"/>
                <a:gd name="connsiteX90" fmla="*/ 908653 w 2557601"/>
                <a:gd name="connsiteY90" fmla="*/ 352217 h 631168"/>
                <a:gd name="connsiteX91" fmla="*/ 908653 w 2557601"/>
                <a:gd name="connsiteY91" fmla="*/ 360160 h 631168"/>
                <a:gd name="connsiteX92" fmla="*/ 918766 w 2557601"/>
                <a:gd name="connsiteY92" fmla="*/ 360160 h 631168"/>
                <a:gd name="connsiteX93" fmla="*/ 918766 w 2557601"/>
                <a:gd name="connsiteY93" fmla="*/ 367865 h 631168"/>
                <a:gd name="connsiteX94" fmla="*/ 921265 w 2557601"/>
                <a:gd name="connsiteY94" fmla="*/ 367865 h 631168"/>
                <a:gd name="connsiteX95" fmla="*/ 921265 w 2557601"/>
                <a:gd name="connsiteY95" fmla="*/ 375453 h 631168"/>
                <a:gd name="connsiteX96" fmla="*/ 946488 w 2557601"/>
                <a:gd name="connsiteY96" fmla="*/ 375453 h 631168"/>
                <a:gd name="connsiteX97" fmla="*/ 946488 w 2557601"/>
                <a:gd name="connsiteY97" fmla="*/ 382921 h 631168"/>
                <a:gd name="connsiteX98" fmla="*/ 979208 w 2557601"/>
                <a:gd name="connsiteY98" fmla="*/ 382921 h 631168"/>
                <a:gd name="connsiteX99" fmla="*/ 979208 w 2557601"/>
                <a:gd name="connsiteY99" fmla="*/ 390509 h 631168"/>
                <a:gd name="connsiteX100" fmla="*/ 989321 w 2557601"/>
                <a:gd name="connsiteY100" fmla="*/ 390509 h 631168"/>
                <a:gd name="connsiteX101" fmla="*/ 989321 w 2557601"/>
                <a:gd name="connsiteY101" fmla="*/ 398096 h 631168"/>
                <a:gd name="connsiteX102" fmla="*/ 1011928 w 2557601"/>
                <a:gd name="connsiteY102" fmla="*/ 398096 h 631168"/>
                <a:gd name="connsiteX103" fmla="*/ 1011928 w 2557601"/>
                <a:gd name="connsiteY103" fmla="*/ 405920 h 631168"/>
                <a:gd name="connsiteX104" fmla="*/ 1110086 w 2557601"/>
                <a:gd name="connsiteY104" fmla="*/ 405920 h 631168"/>
                <a:gd name="connsiteX105" fmla="*/ 1110086 w 2557601"/>
                <a:gd name="connsiteY105" fmla="*/ 413389 h 631168"/>
                <a:gd name="connsiteX106" fmla="*/ 1130194 w 2557601"/>
                <a:gd name="connsiteY106" fmla="*/ 413389 h 631168"/>
                <a:gd name="connsiteX107" fmla="*/ 1130194 w 2557601"/>
                <a:gd name="connsiteY107" fmla="*/ 420858 h 631168"/>
                <a:gd name="connsiteX108" fmla="*/ 1147803 w 2557601"/>
                <a:gd name="connsiteY108" fmla="*/ 420858 h 631168"/>
                <a:gd name="connsiteX109" fmla="*/ 1147803 w 2557601"/>
                <a:gd name="connsiteY109" fmla="*/ 428682 h 631168"/>
                <a:gd name="connsiteX110" fmla="*/ 1228353 w 2557601"/>
                <a:gd name="connsiteY110" fmla="*/ 428682 h 631168"/>
                <a:gd name="connsiteX111" fmla="*/ 1228353 w 2557601"/>
                <a:gd name="connsiteY111" fmla="*/ 435795 h 631168"/>
                <a:gd name="connsiteX112" fmla="*/ 1230851 w 2557601"/>
                <a:gd name="connsiteY112" fmla="*/ 435795 h 631168"/>
                <a:gd name="connsiteX113" fmla="*/ 1230851 w 2557601"/>
                <a:gd name="connsiteY113" fmla="*/ 442908 h 631168"/>
                <a:gd name="connsiteX114" fmla="*/ 1291294 w 2557601"/>
                <a:gd name="connsiteY114" fmla="*/ 442908 h 631168"/>
                <a:gd name="connsiteX115" fmla="*/ 1291294 w 2557601"/>
                <a:gd name="connsiteY115" fmla="*/ 450496 h 631168"/>
                <a:gd name="connsiteX116" fmla="*/ 1306404 w 2557601"/>
                <a:gd name="connsiteY116" fmla="*/ 450496 h 631168"/>
                <a:gd name="connsiteX117" fmla="*/ 1306404 w 2557601"/>
                <a:gd name="connsiteY117" fmla="*/ 458083 h 631168"/>
                <a:gd name="connsiteX118" fmla="*/ 1324013 w 2557601"/>
                <a:gd name="connsiteY118" fmla="*/ 458083 h 631168"/>
                <a:gd name="connsiteX119" fmla="*/ 1324013 w 2557601"/>
                <a:gd name="connsiteY119" fmla="*/ 465433 h 631168"/>
                <a:gd name="connsiteX120" fmla="*/ 1397067 w 2557601"/>
                <a:gd name="connsiteY120" fmla="*/ 465433 h 631168"/>
                <a:gd name="connsiteX121" fmla="*/ 1397067 w 2557601"/>
                <a:gd name="connsiteY121" fmla="*/ 473258 h 631168"/>
                <a:gd name="connsiteX122" fmla="*/ 1407061 w 2557601"/>
                <a:gd name="connsiteY122" fmla="*/ 473258 h 631168"/>
                <a:gd name="connsiteX123" fmla="*/ 1407061 w 2557601"/>
                <a:gd name="connsiteY123" fmla="*/ 481201 h 631168"/>
                <a:gd name="connsiteX124" fmla="*/ 1553050 w 2557601"/>
                <a:gd name="connsiteY124" fmla="*/ 481201 h 631168"/>
                <a:gd name="connsiteX125" fmla="*/ 1553050 w 2557601"/>
                <a:gd name="connsiteY125" fmla="*/ 490092 h 631168"/>
                <a:gd name="connsiteX126" fmla="*/ 1563163 w 2557601"/>
                <a:gd name="connsiteY126" fmla="*/ 490092 h 631168"/>
                <a:gd name="connsiteX127" fmla="*/ 1563163 w 2557601"/>
                <a:gd name="connsiteY127" fmla="*/ 499220 h 631168"/>
                <a:gd name="connsiteX128" fmla="*/ 1600880 w 2557601"/>
                <a:gd name="connsiteY128" fmla="*/ 499220 h 631168"/>
                <a:gd name="connsiteX129" fmla="*/ 1600880 w 2557601"/>
                <a:gd name="connsiteY129" fmla="*/ 508112 h 631168"/>
                <a:gd name="connsiteX130" fmla="*/ 1626104 w 2557601"/>
                <a:gd name="connsiteY130" fmla="*/ 508112 h 631168"/>
                <a:gd name="connsiteX131" fmla="*/ 1626104 w 2557601"/>
                <a:gd name="connsiteY131" fmla="*/ 517359 h 631168"/>
                <a:gd name="connsiteX132" fmla="*/ 1628603 w 2557601"/>
                <a:gd name="connsiteY132" fmla="*/ 517359 h 631168"/>
                <a:gd name="connsiteX133" fmla="*/ 1628603 w 2557601"/>
                <a:gd name="connsiteY133" fmla="*/ 526606 h 631168"/>
                <a:gd name="connsiteX134" fmla="*/ 1741872 w 2557601"/>
                <a:gd name="connsiteY134" fmla="*/ 526606 h 631168"/>
                <a:gd name="connsiteX135" fmla="*/ 1741872 w 2557601"/>
                <a:gd name="connsiteY135" fmla="*/ 536683 h 631168"/>
                <a:gd name="connsiteX136" fmla="*/ 1837532 w 2557601"/>
                <a:gd name="connsiteY136" fmla="*/ 536683 h 631168"/>
                <a:gd name="connsiteX137" fmla="*/ 1837532 w 2557601"/>
                <a:gd name="connsiteY137" fmla="*/ 546878 h 631168"/>
                <a:gd name="connsiteX138" fmla="*/ 1857640 w 2557601"/>
                <a:gd name="connsiteY138" fmla="*/ 546878 h 631168"/>
                <a:gd name="connsiteX139" fmla="*/ 1857640 w 2557601"/>
                <a:gd name="connsiteY139" fmla="*/ 557429 h 631168"/>
                <a:gd name="connsiteX140" fmla="*/ 1895357 w 2557601"/>
                <a:gd name="connsiteY140" fmla="*/ 557429 h 631168"/>
                <a:gd name="connsiteX141" fmla="*/ 1895357 w 2557601"/>
                <a:gd name="connsiteY141" fmla="*/ 568455 h 631168"/>
                <a:gd name="connsiteX142" fmla="*/ 2066569 w 2557601"/>
                <a:gd name="connsiteY142" fmla="*/ 568455 h 631168"/>
                <a:gd name="connsiteX143" fmla="*/ 2066569 w 2557601"/>
                <a:gd name="connsiteY143" fmla="*/ 578176 h 631168"/>
                <a:gd name="connsiteX144" fmla="*/ 2096790 w 2557601"/>
                <a:gd name="connsiteY144" fmla="*/ 578176 h 631168"/>
                <a:gd name="connsiteX145" fmla="*/ 2096790 w 2557601"/>
                <a:gd name="connsiteY145" fmla="*/ 588727 h 631168"/>
                <a:gd name="connsiteX146" fmla="*/ 2106904 w 2557601"/>
                <a:gd name="connsiteY146" fmla="*/ 588727 h 631168"/>
                <a:gd name="connsiteX147" fmla="*/ 2106904 w 2557601"/>
                <a:gd name="connsiteY147" fmla="*/ 599278 h 631168"/>
                <a:gd name="connsiteX148" fmla="*/ 2174841 w 2557601"/>
                <a:gd name="connsiteY148" fmla="*/ 599278 h 631168"/>
                <a:gd name="connsiteX149" fmla="*/ 2174841 w 2557601"/>
                <a:gd name="connsiteY149" fmla="*/ 609355 h 631168"/>
                <a:gd name="connsiteX150" fmla="*/ 2393884 w 2557601"/>
                <a:gd name="connsiteY150" fmla="*/ 609355 h 631168"/>
                <a:gd name="connsiteX151" fmla="*/ 2393884 w 2557601"/>
                <a:gd name="connsiteY151" fmla="*/ 619906 h 631168"/>
                <a:gd name="connsiteX152" fmla="*/ 2497159 w 2557601"/>
                <a:gd name="connsiteY152" fmla="*/ 619906 h 631168"/>
                <a:gd name="connsiteX153" fmla="*/ 2497159 w 2557601"/>
                <a:gd name="connsiteY153" fmla="*/ 631168 h 631168"/>
                <a:gd name="connsiteX154" fmla="*/ 2557601 w 2557601"/>
                <a:gd name="connsiteY154" fmla="*/ 631168 h 63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57601" h="631168">
                  <a:moveTo>
                    <a:pt x="0" y="0"/>
                  </a:moveTo>
                  <a:lnTo>
                    <a:pt x="0" y="7469"/>
                  </a:lnTo>
                  <a:lnTo>
                    <a:pt x="2498" y="7469"/>
                  </a:lnTo>
                  <a:lnTo>
                    <a:pt x="2498" y="14938"/>
                  </a:lnTo>
                  <a:lnTo>
                    <a:pt x="10113" y="14938"/>
                  </a:lnTo>
                  <a:lnTo>
                    <a:pt x="10113" y="22406"/>
                  </a:lnTo>
                  <a:lnTo>
                    <a:pt x="17609" y="22406"/>
                  </a:lnTo>
                  <a:lnTo>
                    <a:pt x="17609" y="29757"/>
                  </a:lnTo>
                  <a:lnTo>
                    <a:pt x="47830" y="29757"/>
                  </a:lnTo>
                  <a:lnTo>
                    <a:pt x="47830" y="44220"/>
                  </a:lnTo>
                  <a:lnTo>
                    <a:pt x="50328" y="44220"/>
                  </a:lnTo>
                  <a:lnTo>
                    <a:pt x="50328" y="51451"/>
                  </a:lnTo>
                  <a:lnTo>
                    <a:pt x="72935" y="51451"/>
                  </a:lnTo>
                  <a:lnTo>
                    <a:pt x="72935" y="58683"/>
                  </a:lnTo>
                  <a:lnTo>
                    <a:pt x="75433" y="58683"/>
                  </a:lnTo>
                  <a:lnTo>
                    <a:pt x="75433" y="66033"/>
                  </a:lnTo>
                  <a:lnTo>
                    <a:pt x="113150" y="66033"/>
                  </a:lnTo>
                  <a:lnTo>
                    <a:pt x="113150" y="73146"/>
                  </a:lnTo>
                  <a:lnTo>
                    <a:pt x="135756" y="73146"/>
                  </a:lnTo>
                  <a:lnTo>
                    <a:pt x="135756" y="80141"/>
                  </a:lnTo>
                  <a:lnTo>
                    <a:pt x="181088" y="80141"/>
                  </a:lnTo>
                  <a:lnTo>
                    <a:pt x="181088" y="87373"/>
                  </a:lnTo>
                  <a:lnTo>
                    <a:pt x="191201" y="87373"/>
                  </a:lnTo>
                  <a:lnTo>
                    <a:pt x="191201" y="94604"/>
                  </a:lnTo>
                  <a:lnTo>
                    <a:pt x="198697" y="94604"/>
                  </a:lnTo>
                  <a:lnTo>
                    <a:pt x="198697" y="101599"/>
                  </a:lnTo>
                  <a:lnTo>
                    <a:pt x="203694" y="101599"/>
                  </a:lnTo>
                  <a:lnTo>
                    <a:pt x="203694" y="108712"/>
                  </a:lnTo>
                  <a:lnTo>
                    <a:pt x="254023" y="108712"/>
                  </a:lnTo>
                  <a:lnTo>
                    <a:pt x="254023" y="115943"/>
                  </a:lnTo>
                  <a:lnTo>
                    <a:pt x="256522" y="115943"/>
                  </a:lnTo>
                  <a:lnTo>
                    <a:pt x="256522" y="123175"/>
                  </a:lnTo>
                  <a:lnTo>
                    <a:pt x="261519" y="123175"/>
                  </a:lnTo>
                  <a:lnTo>
                    <a:pt x="261519" y="130407"/>
                  </a:lnTo>
                  <a:lnTo>
                    <a:pt x="264017" y="130407"/>
                  </a:lnTo>
                  <a:lnTo>
                    <a:pt x="264017" y="137638"/>
                  </a:lnTo>
                  <a:lnTo>
                    <a:pt x="269014" y="137638"/>
                  </a:lnTo>
                  <a:lnTo>
                    <a:pt x="269014" y="144870"/>
                  </a:lnTo>
                  <a:lnTo>
                    <a:pt x="276629" y="144870"/>
                  </a:lnTo>
                  <a:lnTo>
                    <a:pt x="276629" y="152102"/>
                  </a:lnTo>
                  <a:lnTo>
                    <a:pt x="281626" y="152102"/>
                  </a:lnTo>
                  <a:lnTo>
                    <a:pt x="281626" y="159452"/>
                  </a:lnTo>
                  <a:lnTo>
                    <a:pt x="289241" y="159452"/>
                  </a:lnTo>
                  <a:lnTo>
                    <a:pt x="289241" y="166684"/>
                  </a:lnTo>
                  <a:lnTo>
                    <a:pt x="301853" y="166684"/>
                  </a:lnTo>
                  <a:lnTo>
                    <a:pt x="301853" y="174034"/>
                  </a:lnTo>
                  <a:lnTo>
                    <a:pt x="311847" y="174034"/>
                  </a:lnTo>
                  <a:lnTo>
                    <a:pt x="311847" y="181503"/>
                  </a:lnTo>
                  <a:lnTo>
                    <a:pt x="337071" y="181503"/>
                  </a:lnTo>
                  <a:lnTo>
                    <a:pt x="337071" y="188971"/>
                  </a:lnTo>
                  <a:lnTo>
                    <a:pt x="349683" y="188971"/>
                  </a:lnTo>
                  <a:lnTo>
                    <a:pt x="349683" y="196321"/>
                  </a:lnTo>
                  <a:lnTo>
                    <a:pt x="352182" y="196321"/>
                  </a:lnTo>
                  <a:lnTo>
                    <a:pt x="352182" y="203672"/>
                  </a:lnTo>
                  <a:lnTo>
                    <a:pt x="412624" y="203672"/>
                  </a:lnTo>
                  <a:lnTo>
                    <a:pt x="412624" y="211022"/>
                  </a:lnTo>
                  <a:lnTo>
                    <a:pt x="447842" y="211022"/>
                  </a:lnTo>
                  <a:lnTo>
                    <a:pt x="447842" y="225485"/>
                  </a:lnTo>
                  <a:lnTo>
                    <a:pt x="475564" y="225485"/>
                  </a:lnTo>
                  <a:lnTo>
                    <a:pt x="475564" y="232717"/>
                  </a:lnTo>
                  <a:lnTo>
                    <a:pt x="488176" y="232717"/>
                  </a:lnTo>
                  <a:lnTo>
                    <a:pt x="488176" y="240067"/>
                  </a:lnTo>
                  <a:lnTo>
                    <a:pt x="538505" y="240067"/>
                  </a:lnTo>
                  <a:lnTo>
                    <a:pt x="538505" y="247773"/>
                  </a:lnTo>
                  <a:lnTo>
                    <a:pt x="568726" y="247773"/>
                  </a:lnTo>
                  <a:lnTo>
                    <a:pt x="568726" y="262829"/>
                  </a:lnTo>
                  <a:lnTo>
                    <a:pt x="593950" y="262829"/>
                  </a:lnTo>
                  <a:lnTo>
                    <a:pt x="593950" y="270416"/>
                  </a:lnTo>
                  <a:lnTo>
                    <a:pt x="596448" y="270416"/>
                  </a:lnTo>
                  <a:lnTo>
                    <a:pt x="596448" y="277885"/>
                  </a:lnTo>
                  <a:lnTo>
                    <a:pt x="609060" y="277885"/>
                  </a:lnTo>
                  <a:lnTo>
                    <a:pt x="609060" y="285354"/>
                  </a:lnTo>
                  <a:lnTo>
                    <a:pt x="639281" y="285354"/>
                  </a:lnTo>
                  <a:lnTo>
                    <a:pt x="639281" y="292704"/>
                  </a:lnTo>
                  <a:lnTo>
                    <a:pt x="664505" y="292704"/>
                  </a:lnTo>
                  <a:lnTo>
                    <a:pt x="664505" y="300054"/>
                  </a:lnTo>
                  <a:lnTo>
                    <a:pt x="732443" y="300054"/>
                  </a:lnTo>
                  <a:lnTo>
                    <a:pt x="732443" y="307523"/>
                  </a:lnTo>
                  <a:lnTo>
                    <a:pt x="755049" y="307523"/>
                  </a:lnTo>
                  <a:lnTo>
                    <a:pt x="755049" y="314754"/>
                  </a:lnTo>
                  <a:lnTo>
                    <a:pt x="780273" y="314754"/>
                  </a:lnTo>
                  <a:lnTo>
                    <a:pt x="780273" y="322105"/>
                  </a:lnTo>
                  <a:lnTo>
                    <a:pt x="800381" y="322105"/>
                  </a:lnTo>
                  <a:lnTo>
                    <a:pt x="800381" y="329455"/>
                  </a:lnTo>
                  <a:lnTo>
                    <a:pt x="807995" y="329455"/>
                  </a:lnTo>
                  <a:lnTo>
                    <a:pt x="807995" y="336924"/>
                  </a:lnTo>
                  <a:lnTo>
                    <a:pt x="881049" y="336924"/>
                  </a:lnTo>
                  <a:lnTo>
                    <a:pt x="881049" y="344629"/>
                  </a:lnTo>
                  <a:lnTo>
                    <a:pt x="888545" y="344629"/>
                  </a:lnTo>
                  <a:lnTo>
                    <a:pt x="888545" y="352217"/>
                  </a:lnTo>
                  <a:lnTo>
                    <a:pt x="908653" y="352217"/>
                  </a:lnTo>
                  <a:lnTo>
                    <a:pt x="908653" y="360160"/>
                  </a:lnTo>
                  <a:lnTo>
                    <a:pt x="918766" y="360160"/>
                  </a:lnTo>
                  <a:lnTo>
                    <a:pt x="918766" y="367865"/>
                  </a:lnTo>
                  <a:lnTo>
                    <a:pt x="921265" y="367865"/>
                  </a:lnTo>
                  <a:lnTo>
                    <a:pt x="921265" y="375453"/>
                  </a:lnTo>
                  <a:lnTo>
                    <a:pt x="946488" y="375453"/>
                  </a:lnTo>
                  <a:lnTo>
                    <a:pt x="946488" y="382921"/>
                  </a:lnTo>
                  <a:lnTo>
                    <a:pt x="979208" y="382921"/>
                  </a:lnTo>
                  <a:lnTo>
                    <a:pt x="979208" y="390509"/>
                  </a:lnTo>
                  <a:lnTo>
                    <a:pt x="989321" y="390509"/>
                  </a:lnTo>
                  <a:lnTo>
                    <a:pt x="989321" y="398096"/>
                  </a:lnTo>
                  <a:lnTo>
                    <a:pt x="1011928" y="398096"/>
                  </a:lnTo>
                  <a:lnTo>
                    <a:pt x="1011928" y="405920"/>
                  </a:lnTo>
                  <a:lnTo>
                    <a:pt x="1110086" y="405920"/>
                  </a:lnTo>
                  <a:lnTo>
                    <a:pt x="1110086" y="413389"/>
                  </a:lnTo>
                  <a:lnTo>
                    <a:pt x="1130194" y="413389"/>
                  </a:lnTo>
                  <a:lnTo>
                    <a:pt x="1130194" y="420858"/>
                  </a:lnTo>
                  <a:lnTo>
                    <a:pt x="1147803" y="420858"/>
                  </a:lnTo>
                  <a:lnTo>
                    <a:pt x="1147803" y="428682"/>
                  </a:lnTo>
                  <a:lnTo>
                    <a:pt x="1228353" y="428682"/>
                  </a:lnTo>
                  <a:lnTo>
                    <a:pt x="1228353" y="435795"/>
                  </a:lnTo>
                  <a:lnTo>
                    <a:pt x="1230851" y="435795"/>
                  </a:lnTo>
                  <a:lnTo>
                    <a:pt x="1230851" y="442908"/>
                  </a:lnTo>
                  <a:lnTo>
                    <a:pt x="1291294" y="442908"/>
                  </a:lnTo>
                  <a:lnTo>
                    <a:pt x="1291294" y="450496"/>
                  </a:lnTo>
                  <a:lnTo>
                    <a:pt x="1306404" y="450496"/>
                  </a:lnTo>
                  <a:lnTo>
                    <a:pt x="1306404" y="458083"/>
                  </a:lnTo>
                  <a:lnTo>
                    <a:pt x="1324013" y="458083"/>
                  </a:lnTo>
                  <a:lnTo>
                    <a:pt x="1324013" y="465433"/>
                  </a:lnTo>
                  <a:lnTo>
                    <a:pt x="1397067" y="465433"/>
                  </a:lnTo>
                  <a:lnTo>
                    <a:pt x="1397067" y="473258"/>
                  </a:lnTo>
                  <a:lnTo>
                    <a:pt x="1407061" y="473258"/>
                  </a:lnTo>
                  <a:lnTo>
                    <a:pt x="1407061" y="481201"/>
                  </a:lnTo>
                  <a:lnTo>
                    <a:pt x="1553050" y="481201"/>
                  </a:lnTo>
                  <a:lnTo>
                    <a:pt x="1553050" y="490092"/>
                  </a:lnTo>
                  <a:lnTo>
                    <a:pt x="1563163" y="490092"/>
                  </a:lnTo>
                  <a:lnTo>
                    <a:pt x="1563163" y="499220"/>
                  </a:lnTo>
                  <a:lnTo>
                    <a:pt x="1600880" y="499220"/>
                  </a:lnTo>
                  <a:lnTo>
                    <a:pt x="1600880" y="508112"/>
                  </a:lnTo>
                  <a:lnTo>
                    <a:pt x="1626104" y="508112"/>
                  </a:lnTo>
                  <a:lnTo>
                    <a:pt x="1626104" y="517359"/>
                  </a:lnTo>
                  <a:lnTo>
                    <a:pt x="1628603" y="517359"/>
                  </a:lnTo>
                  <a:lnTo>
                    <a:pt x="1628603" y="526606"/>
                  </a:lnTo>
                  <a:lnTo>
                    <a:pt x="1741872" y="526606"/>
                  </a:lnTo>
                  <a:lnTo>
                    <a:pt x="1741872" y="536683"/>
                  </a:lnTo>
                  <a:lnTo>
                    <a:pt x="1837532" y="536683"/>
                  </a:lnTo>
                  <a:lnTo>
                    <a:pt x="1837532" y="546878"/>
                  </a:lnTo>
                  <a:lnTo>
                    <a:pt x="1857640" y="546878"/>
                  </a:lnTo>
                  <a:lnTo>
                    <a:pt x="1857640" y="557429"/>
                  </a:lnTo>
                  <a:lnTo>
                    <a:pt x="1895357" y="557429"/>
                  </a:lnTo>
                  <a:lnTo>
                    <a:pt x="1895357" y="568455"/>
                  </a:lnTo>
                  <a:lnTo>
                    <a:pt x="2066569" y="568455"/>
                  </a:lnTo>
                  <a:lnTo>
                    <a:pt x="2066569" y="578176"/>
                  </a:lnTo>
                  <a:lnTo>
                    <a:pt x="2096790" y="578176"/>
                  </a:lnTo>
                  <a:lnTo>
                    <a:pt x="2096790" y="588727"/>
                  </a:lnTo>
                  <a:lnTo>
                    <a:pt x="2106904" y="588727"/>
                  </a:lnTo>
                  <a:lnTo>
                    <a:pt x="2106904" y="599278"/>
                  </a:lnTo>
                  <a:lnTo>
                    <a:pt x="2174841" y="599278"/>
                  </a:lnTo>
                  <a:lnTo>
                    <a:pt x="2174841" y="609355"/>
                  </a:lnTo>
                  <a:lnTo>
                    <a:pt x="2393884" y="609355"/>
                  </a:lnTo>
                  <a:lnTo>
                    <a:pt x="2393884" y="619906"/>
                  </a:lnTo>
                  <a:lnTo>
                    <a:pt x="2497159" y="619906"/>
                  </a:lnTo>
                  <a:lnTo>
                    <a:pt x="2497159" y="631168"/>
                  </a:lnTo>
                  <a:lnTo>
                    <a:pt x="2557601" y="631168"/>
                  </a:lnTo>
                </a:path>
              </a:pathLst>
            </a:custGeom>
            <a:noFill/>
            <a:ln w="19026" cap="flat">
              <a:solidFill>
                <a:srgbClr val="C6573B"/>
              </a:solidFill>
              <a:prstDash val="solid"/>
              <a:miter/>
            </a:ln>
          </p:spPr>
          <p:txBody>
            <a:bodyPr rtlCol="0" anchor="ctr"/>
            <a:lstStyle/>
            <a:p>
              <a:endParaRPr lang="en-GB" noProof="0" dirty="0"/>
            </a:p>
          </p:txBody>
        </p:sp>
        <p:sp>
          <p:nvSpPr>
            <p:cNvPr id="696" name="Freeform 695">
              <a:extLst>
                <a:ext uri="{FF2B5EF4-FFF2-40B4-BE49-F238E27FC236}">
                  <a16:creationId xmlns:a16="http://schemas.microsoft.com/office/drawing/2014/main" id="{9185C061-B708-31B3-9C19-B6C656CD38A7}"/>
                </a:ext>
              </a:extLst>
            </p:cNvPr>
            <p:cNvSpPr/>
            <p:nvPr/>
          </p:nvSpPr>
          <p:spPr>
            <a:xfrm>
              <a:off x="7815103" y="2401652"/>
              <a:ext cx="1274041" cy="1572111"/>
            </a:xfrm>
            <a:custGeom>
              <a:avLst/>
              <a:gdLst>
                <a:gd name="connsiteX0" fmla="*/ 0 w 1274041"/>
                <a:gd name="connsiteY0" fmla="*/ 0 h 1572111"/>
                <a:gd name="connsiteX1" fmla="*/ 78051 w 1274041"/>
                <a:gd name="connsiteY1" fmla="*/ 0 h 1572111"/>
                <a:gd name="connsiteX2" fmla="*/ 78051 w 1274041"/>
                <a:gd name="connsiteY2" fmla="*/ 7350 h 1572111"/>
                <a:gd name="connsiteX3" fmla="*/ 88164 w 1274041"/>
                <a:gd name="connsiteY3" fmla="*/ 7350 h 1572111"/>
                <a:gd name="connsiteX4" fmla="*/ 88164 w 1274041"/>
                <a:gd name="connsiteY4" fmla="*/ 14345 h 1572111"/>
                <a:gd name="connsiteX5" fmla="*/ 95660 w 1274041"/>
                <a:gd name="connsiteY5" fmla="*/ 14345 h 1572111"/>
                <a:gd name="connsiteX6" fmla="*/ 95660 w 1274041"/>
                <a:gd name="connsiteY6" fmla="*/ 20865 h 1572111"/>
                <a:gd name="connsiteX7" fmla="*/ 105774 w 1274041"/>
                <a:gd name="connsiteY7" fmla="*/ 20865 h 1572111"/>
                <a:gd name="connsiteX8" fmla="*/ 105774 w 1274041"/>
                <a:gd name="connsiteY8" fmla="*/ 27385 h 1572111"/>
                <a:gd name="connsiteX9" fmla="*/ 108272 w 1274041"/>
                <a:gd name="connsiteY9" fmla="*/ 27385 h 1572111"/>
                <a:gd name="connsiteX10" fmla="*/ 108272 w 1274041"/>
                <a:gd name="connsiteY10" fmla="*/ 33906 h 1572111"/>
                <a:gd name="connsiteX11" fmla="*/ 110771 w 1274041"/>
                <a:gd name="connsiteY11" fmla="*/ 33906 h 1572111"/>
                <a:gd name="connsiteX12" fmla="*/ 110771 w 1274041"/>
                <a:gd name="connsiteY12" fmla="*/ 40308 h 1572111"/>
                <a:gd name="connsiteX13" fmla="*/ 115768 w 1274041"/>
                <a:gd name="connsiteY13" fmla="*/ 40308 h 1572111"/>
                <a:gd name="connsiteX14" fmla="*/ 115768 w 1274041"/>
                <a:gd name="connsiteY14" fmla="*/ 46591 h 1572111"/>
                <a:gd name="connsiteX15" fmla="*/ 128380 w 1274041"/>
                <a:gd name="connsiteY15" fmla="*/ 46591 h 1572111"/>
                <a:gd name="connsiteX16" fmla="*/ 128380 w 1274041"/>
                <a:gd name="connsiteY16" fmla="*/ 58564 h 1572111"/>
                <a:gd name="connsiteX17" fmla="*/ 130878 w 1274041"/>
                <a:gd name="connsiteY17" fmla="*/ 58564 h 1572111"/>
                <a:gd name="connsiteX18" fmla="*/ 130878 w 1274041"/>
                <a:gd name="connsiteY18" fmla="*/ 64492 h 1572111"/>
                <a:gd name="connsiteX19" fmla="*/ 133377 w 1274041"/>
                <a:gd name="connsiteY19" fmla="*/ 64492 h 1572111"/>
                <a:gd name="connsiteX20" fmla="*/ 133377 w 1274041"/>
                <a:gd name="connsiteY20" fmla="*/ 76584 h 1572111"/>
                <a:gd name="connsiteX21" fmla="*/ 138374 w 1274041"/>
                <a:gd name="connsiteY21" fmla="*/ 76584 h 1572111"/>
                <a:gd name="connsiteX22" fmla="*/ 138374 w 1274041"/>
                <a:gd name="connsiteY22" fmla="*/ 88558 h 1572111"/>
                <a:gd name="connsiteX23" fmla="*/ 143371 w 1274041"/>
                <a:gd name="connsiteY23" fmla="*/ 88558 h 1572111"/>
                <a:gd name="connsiteX24" fmla="*/ 143371 w 1274041"/>
                <a:gd name="connsiteY24" fmla="*/ 106578 h 1572111"/>
                <a:gd name="connsiteX25" fmla="*/ 148368 w 1274041"/>
                <a:gd name="connsiteY25" fmla="*/ 106578 h 1572111"/>
                <a:gd name="connsiteX26" fmla="*/ 148368 w 1274041"/>
                <a:gd name="connsiteY26" fmla="*/ 112624 h 1572111"/>
                <a:gd name="connsiteX27" fmla="*/ 150867 w 1274041"/>
                <a:gd name="connsiteY27" fmla="*/ 112624 h 1572111"/>
                <a:gd name="connsiteX28" fmla="*/ 150867 w 1274041"/>
                <a:gd name="connsiteY28" fmla="*/ 118552 h 1572111"/>
                <a:gd name="connsiteX29" fmla="*/ 160980 w 1274041"/>
                <a:gd name="connsiteY29" fmla="*/ 118552 h 1572111"/>
                <a:gd name="connsiteX30" fmla="*/ 160980 w 1274041"/>
                <a:gd name="connsiteY30" fmla="*/ 124598 h 1572111"/>
                <a:gd name="connsiteX31" fmla="*/ 168476 w 1274041"/>
                <a:gd name="connsiteY31" fmla="*/ 124598 h 1572111"/>
                <a:gd name="connsiteX32" fmla="*/ 168476 w 1274041"/>
                <a:gd name="connsiteY32" fmla="*/ 136690 h 1572111"/>
                <a:gd name="connsiteX33" fmla="*/ 170975 w 1274041"/>
                <a:gd name="connsiteY33" fmla="*/ 136690 h 1572111"/>
                <a:gd name="connsiteX34" fmla="*/ 170975 w 1274041"/>
                <a:gd name="connsiteY34" fmla="*/ 149019 h 1572111"/>
                <a:gd name="connsiteX35" fmla="*/ 178471 w 1274041"/>
                <a:gd name="connsiteY35" fmla="*/ 149019 h 1572111"/>
                <a:gd name="connsiteX36" fmla="*/ 178471 w 1274041"/>
                <a:gd name="connsiteY36" fmla="*/ 155184 h 1572111"/>
                <a:gd name="connsiteX37" fmla="*/ 183468 w 1274041"/>
                <a:gd name="connsiteY37" fmla="*/ 155184 h 1572111"/>
                <a:gd name="connsiteX38" fmla="*/ 183468 w 1274041"/>
                <a:gd name="connsiteY38" fmla="*/ 173559 h 1572111"/>
                <a:gd name="connsiteX39" fmla="*/ 185966 w 1274041"/>
                <a:gd name="connsiteY39" fmla="*/ 173559 h 1572111"/>
                <a:gd name="connsiteX40" fmla="*/ 185966 w 1274041"/>
                <a:gd name="connsiteY40" fmla="*/ 179606 h 1572111"/>
                <a:gd name="connsiteX41" fmla="*/ 190963 w 1274041"/>
                <a:gd name="connsiteY41" fmla="*/ 179606 h 1572111"/>
                <a:gd name="connsiteX42" fmla="*/ 190963 w 1274041"/>
                <a:gd name="connsiteY42" fmla="*/ 185770 h 1572111"/>
                <a:gd name="connsiteX43" fmla="*/ 193462 w 1274041"/>
                <a:gd name="connsiteY43" fmla="*/ 185770 h 1572111"/>
                <a:gd name="connsiteX44" fmla="*/ 193462 w 1274041"/>
                <a:gd name="connsiteY44" fmla="*/ 197981 h 1572111"/>
                <a:gd name="connsiteX45" fmla="*/ 198459 w 1274041"/>
                <a:gd name="connsiteY45" fmla="*/ 197981 h 1572111"/>
                <a:gd name="connsiteX46" fmla="*/ 198459 w 1274041"/>
                <a:gd name="connsiteY46" fmla="*/ 204146 h 1572111"/>
                <a:gd name="connsiteX47" fmla="*/ 200958 w 1274041"/>
                <a:gd name="connsiteY47" fmla="*/ 204146 h 1572111"/>
                <a:gd name="connsiteX48" fmla="*/ 200958 w 1274041"/>
                <a:gd name="connsiteY48" fmla="*/ 222284 h 1572111"/>
                <a:gd name="connsiteX49" fmla="*/ 203456 w 1274041"/>
                <a:gd name="connsiteY49" fmla="*/ 222284 h 1572111"/>
                <a:gd name="connsiteX50" fmla="*/ 203456 w 1274041"/>
                <a:gd name="connsiteY50" fmla="*/ 234376 h 1572111"/>
                <a:gd name="connsiteX51" fmla="*/ 205955 w 1274041"/>
                <a:gd name="connsiteY51" fmla="*/ 234376 h 1572111"/>
                <a:gd name="connsiteX52" fmla="*/ 205955 w 1274041"/>
                <a:gd name="connsiteY52" fmla="*/ 240422 h 1572111"/>
                <a:gd name="connsiteX53" fmla="*/ 216068 w 1274041"/>
                <a:gd name="connsiteY53" fmla="*/ 240422 h 1572111"/>
                <a:gd name="connsiteX54" fmla="*/ 216068 w 1274041"/>
                <a:gd name="connsiteY54" fmla="*/ 252633 h 1572111"/>
                <a:gd name="connsiteX55" fmla="*/ 221065 w 1274041"/>
                <a:gd name="connsiteY55" fmla="*/ 252633 h 1572111"/>
                <a:gd name="connsiteX56" fmla="*/ 221065 w 1274041"/>
                <a:gd name="connsiteY56" fmla="*/ 264844 h 1572111"/>
                <a:gd name="connsiteX57" fmla="*/ 223564 w 1274041"/>
                <a:gd name="connsiteY57" fmla="*/ 264844 h 1572111"/>
                <a:gd name="connsiteX58" fmla="*/ 223564 w 1274041"/>
                <a:gd name="connsiteY58" fmla="*/ 277055 h 1572111"/>
                <a:gd name="connsiteX59" fmla="*/ 226063 w 1274041"/>
                <a:gd name="connsiteY59" fmla="*/ 277055 h 1572111"/>
                <a:gd name="connsiteX60" fmla="*/ 226063 w 1274041"/>
                <a:gd name="connsiteY60" fmla="*/ 283101 h 1572111"/>
                <a:gd name="connsiteX61" fmla="*/ 228561 w 1274041"/>
                <a:gd name="connsiteY61" fmla="*/ 283101 h 1572111"/>
                <a:gd name="connsiteX62" fmla="*/ 228561 w 1274041"/>
                <a:gd name="connsiteY62" fmla="*/ 301476 h 1572111"/>
                <a:gd name="connsiteX63" fmla="*/ 231060 w 1274041"/>
                <a:gd name="connsiteY63" fmla="*/ 301476 h 1572111"/>
                <a:gd name="connsiteX64" fmla="*/ 231060 w 1274041"/>
                <a:gd name="connsiteY64" fmla="*/ 307641 h 1572111"/>
                <a:gd name="connsiteX65" fmla="*/ 233558 w 1274041"/>
                <a:gd name="connsiteY65" fmla="*/ 307641 h 1572111"/>
                <a:gd name="connsiteX66" fmla="*/ 233558 w 1274041"/>
                <a:gd name="connsiteY66" fmla="*/ 313806 h 1572111"/>
                <a:gd name="connsiteX67" fmla="*/ 238556 w 1274041"/>
                <a:gd name="connsiteY67" fmla="*/ 313806 h 1572111"/>
                <a:gd name="connsiteX68" fmla="*/ 238556 w 1274041"/>
                <a:gd name="connsiteY68" fmla="*/ 319971 h 1572111"/>
                <a:gd name="connsiteX69" fmla="*/ 243553 w 1274041"/>
                <a:gd name="connsiteY69" fmla="*/ 319971 h 1572111"/>
                <a:gd name="connsiteX70" fmla="*/ 243553 w 1274041"/>
                <a:gd name="connsiteY70" fmla="*/ 326135 h 1572111"/>
                <a:gd name="connsiteX71" fmla="*/ 248550 w 1274041"/>
                <a:gd name="connsiteY71" fmla="*/ 326135 h 1572111"/>
                <a:gd name="connsiteX72" fmla="*/ 248550 w 1274041"/>
                <a:gd name="connsiteY72" fmla="*/ 332300 h 1572111"/>
                <a:gd name="connsiteX73" fmla="*/ 251049 w 1274041"/>
                <a:gd name="connsiteY73" fmla="*/ 332300 h 1572111"/>
                <a:gd name="connsiteX74" fmla="*/ 251049 w 1274041"/>
                <a:gd name="connsiteY74" fmla="*/ 338465 h 1572111"/>
                <a:gd name="connsiteX75" fmla="*/ 253547 w 1274041"/>
                <a:gd name="connsiteY75" fmla="*/ 338465 h 1572111"/>
                <a:gd name="connsiteX76" fmla="*/ 253547 w 1274041"/>
                <a:gd name="connsiteY76" fmla="*/ 350794 h 1572111"/>
                <a:gd name="connsiteX77" fmla="*/ 256046 w 1274041"/>
                <a:gd name="connsiteY77" fmla="*/ 350794 h 1572111"/>
                <a:gd name="connsiteX78" fmla="*/ 256046 w 1274041"/>
                <a:gd name="connsiteY78" fmla="*/ 356959 h 1572111"/>
                <a:gd name="connsiteX79" fmla="*/ 258544 w 1274041"/>
                <a:gd name="connsiteY79" fmla="*/ 356959 h 1572111"/>
                <a:gd name="connsiteX80" fmla="*/ 258544 w 1274041"/>
                <a:gd name="connsiteY80" fmla="*/ 363123 h 1572111"/>
                <a:gd name="connsiteX81" fmla="*/ 263542 w 1274041"/>
                <a:gd name="connsiteY81" fmla="*/ 363123 h 1572111"/>
                <a:gd name="connsiteX82" fmla="*/ 263542 w 1274041"/>
                <a:gd name="connsiteY82" fmla="*/ 369288 h 1572111"/>
                <a:gd name="connsiteX83" fmla="*/ 266040 w 1274041"/>
                <a:gd name="connsiteY83" fmla="*/ 369288 h 1572111"/>
                <a:gd name="connsiteX84" fmla="*/ 266040 w 1274041"/>
                <a:gd name="connsiteY84" fmla="*/ 381617 h 1572111"/>
                <a:gd name="connsiteX85" fmla="*/ 268539 w 1274041"/>
                <a:gd name="connsiteY85" fmla="*/ 381617 h 1572111"/>
                <a:gd name="connsiteX86" fmla="*/ 268539 w 1274041"/>
                <a:gd name="connsiteY86" fmla="*/ 387663 h 1572111"/>
                <a:gd name="connsiteX87" fmla="*/ 273536 w 1274041"/>
                <a:gd name="connsiteY87" fmla="*/ 387663 h 1572111"/>
                <a:gd name="connsiteX88" fmla="*/ 273536 w 1274041"/>
                <a:gd name="connsiteY88" fmla="*/ 399756 h 1572111"/>
                <a:gd name="connsiteX89" fmla="*/ 276034 w 1274041"/>
                <a:gd name="connsiteY89" fmla="*/ 399756 h 1572111"/>
                <a:gd name="connsiteX90" fmla="*/ 276034 w 1274041"/>
                <a:gd name="connsiteY90" fmla="*/ 411967 h 1572111"/>
                <a:gd name="connsiteX91" fmla="*/ 278533 w 1274041"/>
                <a:gd name="connsiteY91" fmla="*/ 411967 h 1572111"/>
                <a:gd name="connsiteX92" fmla="*/ 278533 w 1274041"/>
                <a:gd name="connsiteY92" fmla="*/ 418131 h 1572111"/>
                <a:gd name="connsiteX93" fmla="*/ 283530 w 1274041"/>
                <a:gd name="connsiteY93" fmla="*/ 418131 h 1572111"/>
                <a:gd name="connsiteX94" fmla="*/ 283530 w 1274041"/>
                <a:gd name="connsiteY94" fmla="*/ 424296 h 1572111"/>
                <a:gd name="connsiteX95" fmla="*/ 288527 w 1274041"/>
                <a:gd name="connsiteY95" fmla="*/ 424296 h 1572111"/>
                <a:gd name="connsiteX96" fmla="*/ 288527 w 1274041"/>
                <a:gd name="connsiteY96" fmla="*/ 430579 h 1572111"/>
                <a:gd name="connsiteX97" fmla="*/ 291026 w 1274041"/>
                <a:gd name="connsiteY97" fmla="*/ 430579 h 1572111"/>
                <a:gd name="connsiteX98" fmla="*/ 291026 w 1274041"/>
                <a:gd name="connsiteY98" fmla="*/ 443146 h 1572111"/>
                <a:gd name="connsiteX99" fmla="*/ 293524 w 1274041"/>
                <a:gd name="connsiteY99" fmla="*/ 443146 h 1572111"/>
                <a:gd name="connsiteX100" fmla="*/ 293524 w 1274041"/>
                <a:gd name="connsiteY100" fmla="*/ 449429 h 1572111"/>
                <a:gd name="connsiteX101" fmla="*/ 301139 w 1274041"/>
                <a:gd name="connsiteY101" fmla="*/ 449429 h 1572111"/>
                <a:gd name="connsiteX102" fmla="*/ 301139 w 1274041"/>
                <a:gd name="connsiteY102" fmla="*/ 455712 h 1572111"/>
                <a:gd name="connsiteX103" fmla="*/ 311134 w 1274041"/>
                <a:gd name="connsiteY103" fmla="*/ 455712 h 1572111"/>
                <a:gd name="connsiteX104" fmla="*/ 311134 w 1274041"/>
                <a:gd name="connsiteY104" fmla="*/ 461995 h 1572111"/>
                <a:gd name="connsiteX105" fmla="*/ 316131 w 1274041"/>
                <a:gd name="connsiteY105" fmla="*/ 461995 h 1572111"/>
                <a:gd name="connsiteX106" fmla="*/ 316131 w 1274041"/>
                <a:gd name="connsiteY106" fmla="*/ 468278 h 1572111"/>
                <a:gd name="connsiteX107" fmla="*/ 318629 w 1274041"/>
                <a:gd name="connsiteY107" fmla="*/ 468278 h 1572111"/>
                <a:gd name="connsiteX108" fmla="*/ 318629 w 1274041"/>
                <a:gd name="connsiteY108" fmla="*/ 480726 h 1572111"/>
                <a:gd name="connsiteX109" fmla="*/ 336238 w 1274041"/>
                <a:gd name="connsiteY109" fmla="*/ 480726 h 1572111"/>
                <a:gd name="connsiteX110" fmla="*/ 336238 w 1274041"/>
                <a:gd name="connsiteY110" fmla="*/ 487010 h 1572111"/>
                <a:gd name="connsiteX111" fmla="*/ 341236 w 1274041"/>
                <a:gd name="connsiteY111" fmla="*/ 487010 h 1572111"/>
                <a:gd name="connsiteX112" fmla="*/ 341236 w 1274041"/>
                <a:gd name="connsiteY112" fmla="*/ 493293 h 1572111"/>
                <a:gd name="connsiteX113" fmla="*/ 346233 w 1274041"/>
                <a:gd name="connsiteY113" fmla="*/ 493293 h 1572111"/>
                <a:gd name="connsiteX114" fmla="*/ 346233 w 1274041"/>
                <a:gd name="connsiteY114" fmla="*/ 518544 h 1572111"/>
                <a:gd name="connsiteX115" fmla="*/ 351230 w 1274041"/>
                <a:gd name="connsiteY115" fmla="*/ 518544 h 1572111"/>
                <a:gd name="connsiteX116" fmla="*/ 351230 w 1274041"/>
                <a:gd name="connsiteY116" fmla="*/ 524828 h 1572111"/>
                <a:gd name="connsiteX117" fmla="*/ 353728 w 1274041"/>
                <a:gd name="connsiteY117" fmla="*/ 524828 h 1572111"/>
                <a:gd name="connsiteX118" fmla="*/ 353728 w 1274041"/>
                <a:gd name="connsiteY118" fmla="*/ 537513 h 1572111"/>
                <a:gd name="connsiteX119" fmla="*/ 368839 w 1274041"/>
                <a:gd name="connsiteY119" fmla="*/ 537513 h 1572111"/>
                <a:gd name="connsiteX120" fmla="*/ 368839 w 1274041"/>
                <a:gd name="connsiteY120" fmla="*/ 543914 h 1572111"/>
                <a:gd name="connsiteX121" fmla="*/ 373836 w 1274041"/>
                <a:gd name="connsiteY121" fmla="*/ 543914 h 1572111"/>
                <a:gd name="connsiteX122" fmla="*/ 373836 w 1274041"/>
                <a:gd name="connsiteY122" fmla="*/ 550316 h 1572111"/>
                <a:gd name="connsiteX123" fmla="*/ 383830 w 1274041"/>
                <a:gd name="connsiteY123" fmla="*/ 550316 h 1572111"/>
                <a:gd name="connsiteX124" fmla="*/ 383830 w 1274041"/>
                <a:gd name="connsiteY124" fmla="*/ 569521 h 1572111"/>
                <a:gd name="connsiteX125" fmla="*/ 386329 w 1274041"/>
                <a:gd name="connsiteY125" fmla="*/ 569521 h 1572111"/>
                <a:gd name="connsiteX126" fmla="*/ 386329 w 1274041"/>
                <a:gd name="connsiteY126" fmla="*/ 575923 h 1572111"/>
                <a:gd name="connsiteX127" fmla="*/ 393944 w 1274041"/>
                <a:gd name="connsiteY127" fmla="*/ 575923 h 1572111"/>
                <a:gd name="connsiteX128" fmla="*/ 393944 w 1274041"/>
                <a:gd name="connsiteY128" fmla="*/ 582325 h 1572111"/>
                <a:gd name="connsiteX129" fmla="*/ 396443 w 1274041"/>
                <a:gd name="connsiteY129" fmla="*/ 582325 h 1572111"/>
                <a:gd name="connsiteX130" fmla="*/ 396443 w 1274041"/>
                <a:gd name="connsiteY130" fmla="*/ 595247 h 1572111"/>
                <a:gd name="connsiteX131" fmla="*/ 409054 w 1274041"/>
                <a:gd name="connsiteY131" fmla="*/ 595247 h 1572111"/>
                <a:gd name="connsiteX132" fmla="*/ 409054 w 1274041"/>
                <a:gd name="connsiteY132" fmla="*/ 601649 h 1572111"/>
                <a:gd name="connsiteX133" fmla="*/ 411553 w 1274041"/>
                <a:gd name="connsiteY133" fmla="*/ 601649 h 1572111"/>
                <a:gd name="connsiteX134" fmla="*/ 411553 w 1274041"/>
                <a:gd name="connsiteY134" fmla="*/ 614452 h 1572111"/>
                <a:gd name="connsiteX135" fmla="*/ 416550 w 1274041"/>
                <a:gd name="connsiteY135" fmla="*/ 614452 h 1572111"/>
                <a:gd name="connsiteX136" fmla="*/ 416550 w 1274041"/>
                <a:gd name="connsiteY136" fmla="*/ 620854 h 1572111"/>
                <a:gd name="connsiteX137" fmla="*/ 419049 w 1274041"/>
                <a:gd name="connsiteY137" fmla="*/ 620854 h 1572111"/>
                <a:gd name="connsiteX138" fmla="*/ 419049 w 1274041"/>
                <a:gd name="connsiteY138" fmla="*/ 627256 h 1572111"/>
                <a:gd name="connsiteX139" fmla="*/ 421547 w 1274041"/>
                <a:gd name="connsiteY139" fmla="*/ 627256 h 1572111"/>
                <a:gd name="connsiteX140" fmla="*/ 421547 w 1274041"/>
                <a:gd name="connsiteY140" fmla="*/ 640060 h 1572111"/>
                <a:gd name="connsiteX141" fmla="*/ 424046 w 1274041"/>
                <a:gd name="connsiteY141" fmla="*/ 640060 h 1572111"/>
                <a:gd name="connsiteX142" fmla="*/ 424046 w 1274041"/>
                <a:gd name="connsiteY142" fmla="*/ 646461 h 1572111"/>
                <a:gd name="connsiteX143" fmla="*/ 429043 w 1274041"/>
                <a:gd name="connsiteY143" fmla="*/ 646461 h 1572111"/>
                <a:gd name="connsiteX144" fmla="*/ 429043 w 1274041"/>
                <a:gd name="connsiteY144" fmla="*/ 659502 h 1572111"/>
                <a:gd name="connsiteX145" fmla="*/ 431542 w 1274041"/>
                <a:gd name="connsiteY145" fmla="*/ 659502 h 1572111"/>
                <a:gd name="connsiteX146" fmla="*/ 431542 w 1274041"/>
                <a:gd name="connsiteY146" fmla="*/ 672543 h 1572111"/>
                <a:gd name="connsiteX147" fmla="*/ 436539 w 1274041"/>
                <a:gd name="connsiteY147" fmla="*/ 672543 h 1572111"/>
                <a:gd name="connsiteX148" fmla="*/ 436539 w 1274041"/>
                <a:gd name="connsiteY148" fmla="*/ 678944 h 1572111"/>
                <a:gd name="connsiteX149" fmla="*/ 441536 w 1274041"/>
                <a:gd name="connsiteY149" fmla="*/ 678944 h 1572111"/>
                <a:gd name="connsiteX150" fmla="*/ 441536 w 1274041"/>
                <a:gd name="connsiteY150" fmla="*/ 685346 h 1572111"/>
                <a:gd name="connsiteX151" fmla="*/ 451530 w 1274041"/>
                <a:gd name="connsiteY151" fmla="*/ 685346 h 1572111"/>
                <a:gd name="connsiteX152" fmla="*/ 451530 w 1274041"/>
                <a:gd name="connsiteY152" fmla="*/ 691867 h 1572111"/>
                <a:gd name="connsiteX153" fmla="*/ 466641 w 1274041"/>
                <a:gd name="connsiteY153" fmla="*/ 691867 h 1572111"/>
                <a:gd name="connsiteX154" fmla="*/ 466641 w 1274041"/>
                <a:gd name="connsiteY154" fmla="*/ 698387 h 1572111"/>
                <a:gd name="connsiteX155" fmla="*/ 469140 w 1274041"/>
                <a:gd name="connsiteY155" fmla="*/ 698387 h 1572111"/>
                <a:gd name="connsiteX156" fmla="*/ 469140 w 1274041"/>
                <a:gd name="connsiteY156" fmla="*/ 704907 h 1572111"/>
                <a:gd name="connsiteX157" fmla="*/ 474137 w 1274041"/>
                <a:gd name="connsiteY157" fmla="*/ 704907 h 1572111"/>
                <a:gd name="connsiteX158" fmla="*/ 474137 w 1274041"/>
                <a:gd name="connsiteY158" fmla="*/ 711428 h 1572111"/>
                <a:gd name="connsiteX159" fmla="*/ 484250 w 1274041"/>
                <a:gd name="connsiteY159" fmla="*/ 711428 h 1572111"/>
                <a:gd name="connsiteX160" fmla="*/ 484250 w 1274041"/>
                <a:gd name="connsiteY160" fmla="*/ 717948 h 1572111"/>
                <a:gd name="connsiteX161" fmla="*/ 489247 w 1274041"/>
                <a:gd name="connsiteY161" fmla="*/ 717948 h 1572111"/>
                <a:gd name="connsiteX162" fmla="*/ 489247 w 1274041"/>
                <a:gd name="connsiteY162" fmla="*/ 724587 h 1572111"/>
                <a:gd name="connsiteX163" fmla="*/ 496743 w 1274041"/>
                <a:gd name="connsiteY163" fmla="*/ 724587 h 1572111"/>
                <a:gd name="connsiteX164" fmla="*/ 496743 w 1274041"/>
                <a:gd name="connsiteY164" fmla="*/ 731226 h 1572111"/>
                <a:gd name="connsiteX165" fmla="*/ 499242 w 1274041"/>
                <a:gd name="connsiteY165" fmla="*/ 731226 h 1572111"/>
                <a:gd name="connsiteX166" fmla="*/ 499242 w 1274041"/>
                <a:gd name="connsiteY166" fmla="*/ 744385 h 1572111"/>
                <a:gd name="connsiteX167" fmla="*/ 501740 w 1274041"/>
                <a:gd name="connsiteY167" fmla="*/ 744385 h 1572111"/>
                <a:gd name="connsiteX168" fmla="*/ 501740 w 1274041"/>
                <a:gd name="connsiteY168" fmla="*/ 764183 h 1572111"/>
                <a:gd name="connsiteX169" fmla="*/ 509355 w 1274041"/>
                <a:gd name="connsiteY169" fmla="*/ 764183 h 1572111"/>
                <a:gd name="connsiteX170" fmla="*/ 509355 w 1274041"/>
                <a:gd name="connsiteY170" fmla="*/ 770822 h 1572111"/>
                <a:gd name="connsiteX171" fmla="*/ 514352 w 1274041"/>
                <a:gd name="connsiteY171" fmla="*/ 770822 h 1572111"/>
                <a:gd name="connsiteX172" fmla="*/ 514352 w 1274041"/>
                <a:gd name="connsiteY172" fmla="*/ 777461 h 1572111"/>
                <a:gd name="connsiteX173" fmla="*/ 516851 w 1274041"/>
                <a:gd name="connsiteY173" fmla="*/ 777461 h 1572111"/>
                <a:gd name="connsiteX174" fmla="*/ 516851 w 1274041"/>
                <a:gd name="connsiteY174" fmla="*/ 790739 h 1572111"/>
                <a:gd name="connsiteX175" fmla="*/ 529463 w 1274041"/>
                <a:gd name="connsiteY175" fmla="*/ 790739 h 1572111"/>
                <a:gd name="connsiteX176" fmla="*/ 529463 w 1274041"/>
                <a:gd name="connsiteY176" fmla="*/ 797377 h 1572111"/>
                <a:gd name="connsiteX177" fmla="*/ 534460 w 1274041"/>
                <a:gd name="connsiteY177" fmla="*/ 797377 h 1572111"/>
                <a:gd name="connsiteX178" fmla="*/ 534460 w 1274041"/>
                <a:gd name="connsiteY178" fmla="*/ 804135 h 1572111"/>
                <a:gd name="connsiteX179" fmla="*/ 542074 w 1274041"/>
                <a:gd name="connsiteY179" fmla="*/ 804135 h 1572111"/>
                <a:gd name="connsiteX180" fmla="*/ 542074 w 1274041"/>
                <a:gd name="connsiteY180" fmla="*/ 810655 h 1572111"/>
                <a:gd name="connsiteX181" fmla="*/ 547072 w 1274041"/>
                <a:gd name="connsiteY181" fmla="*/ 810655 h 1572111"/>
                <a:gd name="connsiteX182" fmla="*/ 547072 w 1274041"/>
                <a:gd name="connsiteY182" fmla="*/ 817176 h 1572111"/>
                <a:gd name="connsiteX183" fmla="*/ 549570 w 1274041"/>
                <a:gd name="connsiteY183" fmla="*/ 817176 h 1572111"/>
                <a:gd name="connsiteX184" fmla="*/ 549570 w 1274041"/>
                <a:gd name="connsiteY184" fmla="*/ 823696 h 1572111"/>
                <a:gd name="connsiteX185" fmla="*/ 552069 w 1274041"/>
                <a:gd name="connsiteY185" fmla="*/ 823696 h 1572111"/>
                <a:gd name="connsiteX186" fmla="*/ 552069 w 1274041"/>
                <a:gd name="connsiteY186" fmla="*/ 830216 h 1572111"/>
                <a:gd name="connsiteX187" fmla="*/ 559565 w 1274041"/>
                <a:gd name="connsiteY187" fmla="*/ 830216 h 1572111"/>
                <a:gd name="connsiteX188" fmla="*/ 559565 w 1274041"/>
                <a:gd name="connsiteY188" fmla="*/ 836737 h 1572111"/>
                <a:gd name="connsiteX189" fmla="*/ 562063 w 1274041"/>
                <a:gd name="connsiteY189" fmla="*/ 836737 h 1572111"/>
                <a:gd name="connsiteX190" fmla="*/ 562063 w 1274041"/>
                <a:gd name="connsiteY190" fmla="*/ 843257 h 1572111"/>
                <a:gd name="connsiteX191" fmla="*/ 567060 w 1274041"/>
                <a:gd name="connsiteY191" fmla="*/ 843257 h 1572111"/>
                <a:gd name="connsiteX192" fmla="*/ 567060 w 1274041"/>
                <a:gd name="connsiteY192" fmla="*/ 849896 h 1572111"/>
                <a:gd name="connsiteX193" fmla="*/ 569559 w 1274041"/>
                <a:gd name="connsiteY193" fmla="*/ 849896 h 1572111"/>
                <a:gd name="connsiteX194" fmla="*/ 569559 w 1274041"/>
                <a:gd name="connsiteY194" fmla="*/ 862818 h 1572111"/>
                <a:gd name="connsiteX195" fmla="*/ 572057 w 1274041"/>
                <a:gd name="connsiteY195" fmla="*/ 862818 h 1572111"/>
                <a:gd name="connsiteX196" fmla="*/ 572057 w 1274041"/>
                <a:gd name="connsiteY196" fmla="*/ 869338 h 1572111"/>
                <a:gd name="connsiteX197" fmla="*/ 574556 w 1274041"/>
                <a:gd name="connsiteY197" fmla="*/ 869338 h 1572111"/>
                <a:gd name="connsiteX198" fmla="*/ 574556 w 1274041"/>
                <a:gd name="connsiteY198" fmla="*/ 875859 h 1572111"/>
                <a:gd name="connsiteX199" fmla="*/ 587168 w 1274041"/>
                <a:gd name="connsiteY199" fmla="*/ 875859 h 1572111"/>
                <a:gd name="connsiteX200" fmla="*/ 587168 w 1274041"/>
                <a:gd name="connsiteY200" fmla="*/ 882260 h 1572111"/>
                <a:gd name="connsiteX201" fmla="*/ 597162 w 1274041"/>
                <a:gd name="connsiteY201" fmla="*/ 882260 h 1572111"/>
                <a:gd name="connsiteX202" fmla="*/ 597162 w 1274041"/>
                <a:gd name="connsiteY202" fmla="*/ 888781 h 1572111"/>
                <a:gd name="connsiteX203" fmla="*/ 599661 w 1274041"/>
                <a:gd name="connsiteY203" fmla="*/ 888781 h 1572111"/>
                <a:gd name="connsiteX204" fmla="*/ 599661 w 1274041"/>
                <a:gd name="connsiteY204" fmla="*/ 895301 h 1572111"/>
                <a:gd name="connsiteX205" fmla="*/ 612273 w 1274041"/>
                <a:gd name="connsiteY205" fmla="*/ 895301 h 1572111"/>
                <a:gd name="connsiteX206" fmla="*/ 612273 w 1274041"/>
                <a:gd name="connsiteY206" fmla="*/ 901821 h 1572111"/>
                <a:gd name="connsiteX207" fmla="*/ 614771 w 1274041"/>
                <a:gd name="connsiteY207" fmla="*/ 901821 h 1572111"/>
                <a:gd name="connsiteX208" fmla="*/ 614771 w 1274041"/>
                <a:gd name="connsiteY208" fmla="*/ 908460 h 1572111"/>
                <a:gd name="connsiteX209" fmla="*/ 644992 w 1274041"/>
                <a:gd name="connsiteY209" fmla="*/ 908460 h 1572111"/>
                <a:gd name="connsiteX210" fmla="*/ 644992 w 1274041"/>
                <a:gd name="connsiteY210" fmla="*/ 921501 h 1572111"/>
                <a:gd name="connsiteX211" fmla="*/ 649990 w 1274041"/>
                <a:gd name="connsiteY211" fmla="*/ 921501 h 1572111"/>
                <a:gd name="connsiteX212" fmla="*/ 649990 w 1274041"/>
                <a:gd name="connsiteY212" fmla="*/ 934779 h 1572111"/>
                <a:gd name="connsiteX213" fmla="*/ 670097 w 1274041"/>
                <a:gd name="connsiteY213" fmla="*/ 934779 h 1572111"/>
                <a:gd name="connsiteX214" fmla="*/ 670097 w 1274041"/>
                <a:gd name="connsiteY214" fmla="*/ 941418 h 1572111"/>
                <a:gd name="connsiteX215" fmla="*/ 672596 w 1274041"/>
                <a:gd name="connsiteY215" fmla="*/ 941418 h 1572111"/>
                <a:gd name="connsiteX216" fmla="*/ 672596 w 1274041"/>
                <a:gd name="connsiteY216" fmla="*/ 954577 h 1572111"/>
                <a:gd name="connsiteX217" fmla="*/ 682709 w 1274041"/>
                <a:gd name="connsiteY217" fmla="*/ 954577 h 1572111"/>
                <a:gd name="connsiteX218" fmla="*/ 682709 w 1274041"/>
                <a:gd name="connsiteY218" fmla="*/ 961097 h 1572111"/>
                <a:gd name="connsiteX219" fmla="*/ 685208 w 1274041"/>
                <a:gd name="connsiteY219" fmla="*/ 961097 h 1572111"/>
                <a:gd name="connsiteX220" fmla="*/ 685208 w 1274041"/>
                <a:gd name="connsiteY220" fmla="*/ 967617 h 1572111"/>
                <a:gd name="connsiteX221" fmla="*/ 695321 w 1274041"/>
                <a:gd name="connsiteY221" fmla="*/ 967617 h 1572111"/>
                <a:gd name="connsiteX222" fmla="*/ 695321 w 1274041"/>
                <a:gd name="connsiteY222" fmla="*/ 980658 h 1572111"/>
                <a:gd name="connsiteX223" fmla="*/ 702817 w 1274041"/>
                <a:gd name="connsiteY223" fmla="*/ 980658 h 1572111"/>
                <a:gd name="connsiteX224" fmla="*/ 702817 w 1274041"/>
                <a:gd name="connsiteY224" fmla="*/ 993699 h 1572111"/>
                <a:gd name="connsiteX225" fmla="*/ 705435 w 1274041"/>
                <a:gd name="connsiteY225" fmla="*/ 993699 h 1572111"/>
                <a:gd name="connsiteX226" fmla="*/ 705435 w 1274041"/>
                <a:gd name="connsiteY226" fmla="*/ 1000219 h 1572111"/>
                <a:gd name="connsiteX227" fmla="*/ 707933 w 1274041"/>
                <a:gd name="connsiteY227" fmla="*/ 1000219 h 1572111"/>
                <a:gd name="connsiteX228" fmla="*/ 707933 w 1274041"/>
                <a:gd name="connsiteY228" fmla="*/ 1019780 h 1572111"/>
                <a:gd name="connsiteX229" fmla="*/ 718046 w 1274041"/>
                <a:gd name="connsiteY229" fmla="*/ 1019780 h 1572111"/>
                <a:gd name="connsiteX230" fmla="*/ 718046 w 1274041"/>
                <a:gd name="connsiteY230" fmla="*/ 1026419 h 1572111"/>
                <a:gd name="connsiteX231" fmla="*/ 723044 w 1274041"/>
                <a:gd name="connsiteY231" fmla="*/ 1026419 h 1572111"/>
                <a:gd name="connsiteX232" fmla="*/ 723044 w 1274041"/>
                <a:gd name="connsiteY232" fmla="*/ 1046099 h 1572111"/>
                <a:gd name="connsiteX233" fmla="*/ 733157 w 1274041"/>
                <a:gd name="connsiteY233" fmla="*/ 1046099 h 1572111"/>
                <a:gd name="connsiteX234" fmla="*/ 733157 w 1274041"/>
                <a:gd name="connsiteY234" fmla="*/ 1052737 h 1572111"/>
                <a:gd name="connsiteX235" fmla="*/ 745769 w 1274041"/>
                <a:gd name="connsiteY235" fmla="*/ 1052737 h 1572111"/>
                <a:gd name="connsiteX236" fmla="*/ 745769 w 1274041"/>
                <a:gd name="connsiteY236" fmla="*/ 1059258 h 1572111"/>
                <a:gd name="connsiteX237" fmla="*/ 750766 w 1274041"/>
                <a:gd name="connsiteY237" fmla="*/ 1059258 h 1572111"/>
                <a:gd name="connsiteX238" fmla="*/ 750766 w 1274041"/>
                <a:gd name="connsiteY238" fmla="*/ 1065778 h 1572111"/>
                <a:gd name="connsiteX239" fmla="*/ 753264 w 1274041"/>
                <a:gd name="connsiteY239" fmla="*/ 1065778 h 1572111"/>
                <a:gd name="connsiteX240" fmla="*/ 753264 w 1274041"/>
                <a:gd name="connsiteY240" fmla="*/ 1078819 h 1572111"/>
                <a:gd name="connsiteX241" fmla="*/ 765876 w 1274041"/>
                <a:gd name="connsiteY241" fmla="*/ 1078819 h 1572111"/>
                <a:gd name="connsiteX242" fmla="*/ 765876 w 1274041"/>
                <a:gd name="connsiteY242" fmla="*/ 1085339 h 1572111"/>
                <a:gd name="connsiteX243" fmla="*/ 768375 w 1274041"/>
                <a:gd name="connsiteY243" fmla="*/ 1085339 h 1572111"/>
                <a:gd name="connsiteX244" fmla="*/ 768375 w 1274041"/>
                <a:gd name="connsiteY244" fmla="*/ 1091859 h 1572111"/>
                <a:gd name="connsiteX245" fmla="*/ 770874 w 1274041"/>
                <a:gd name="connsiteY245" fmla="*/ 1091859 h 1572111"/>
                <a:gd name="connsiteX246" fmla="*/ 770874 w 1274041"/>
                <a:gd name="connsiteY246" fmla="*/ 1098380 h 1572111"/>
                <a:gd name="connsiteX247" fmla="*/ 790981 w 1274041"/>
                <a:gd name="connsiteY247" fmla="*/ 1098380 h 1572111"/>
                <a:gd name="connsiteX248" fmla="*/ 790981 w 1274041"/>
                <a:gd name="connsiteY248" fmla="*/ 1104900 h 1572111"/>
                <a:gd name="connsiteX249" fmla="*/ 795979 w 1274041"/>
                <a:gd name="connsiteY249" fmla="*/ 1104900 h 1572111"/>
                <a:gd name="connsiteX250" fmla="*/ 795979 w 1274041"/>
                <a:gd name="connsiteY250" fmla="*/ 1117941 h 1572111"/>
                <a:gd name="connsiteX251" fmla="*/ 800976 w 1274041"/>
                <a:gd name="connsiteY251" fmla="*/ 1117941 h 1572111"/>
                <a:gd name="connsiteX252" fmla="*/ 800976 w 1274041"/>
                <a:gd name="connsiteY252" fmla="*/ 1124698 h 1572111"/>
                <a:gd name="connsiteX253" fmla="*/ 816086 w 1274041"/>
                <a:gd name="connsiteY253" fmla="*/ 1124698 h 1572111"/>
                <a:gd name="connsiteX254" fmla="*/ 816086 w 1274041"/>
                <a:gd name="connsiteY254" fmla="*/ 1131219 h 1572111"/>
                <a:gd name="connsiteX255" fmla="*/ 818585 w 1274041"/>
                <a:gd name="connsiteY255" fmla="*/ 1131219 h 1572111"/>
                <a:gd name="connsiteX256" fmla="*/ 818585 w 1274041"/>
                <a:gd name="connsiteY256" fmla="*/ 1137739 h 1572111"/>
                <a:gd name="connsiteX257" fmla="*/ 823582 w 1274041"/>
                <a:gd name="connsiteY257" fmla="*/ 1137739 h 1572111"/>
                <a:gd name="connsiteX258" fmla="*/ 823582 w 1274041"/>
                <a:gd name="connsiteY258" fmla="*/ 1144259 h 1572111"/>
                <a:gd name="connsiteX259" fmla="*/ 831197 w 1274041"/>
                <a:gd name="connsiteY259" fmla="*/ 1144259 h 1572111"/>
                <a:gd name="connsiteX260" fmla="*/ 831197 w 1274041"/>
                <a:gd name="connsiteY260" fmla="*/ 1150661 h 1572111"/>
                <a:gd name="connsiteX261" fmla="*/ 833695 w 1274041"/>
                <a:gd name="connsiteY261" fmla="*/ 1150661 h 1572111"/>
                <a:gd name="connsiteX262" fmla="*/ 833695 w 1274041"/>
                <a:gd name="connsiteY262" fmla="*/ 1157181 h 1572111"/>
                <a:gd name="connsiteX263" fmla="*/ 836194 w 1274041"/>
                <a:gd name="connsiteY263" fmla="*/ 1157181 h 1572111"/>
                <a:gd name="connsiteX264" fmla="*/ 836194 w 1274041"/>
                <a:gd name="connsiteY264" fmla="*/ 1163702 h 1572111"/>
                <a:gd name="connsiteX265" fmla="*/ 846307 w 1274041"/>
                <a:gd name="connsiteY265" fmla="*/ 1163702 h 1572111"/>
                <a:gd name="connsiteX266" fmla="*/ 846307 w 1274041"/>
                <a:gd name="connsiteY266" fmla="*/ 1170222 h 1572111"/>
                <a:gd name="connsiteX267" fmla="*/ 853803 w 1274041"/>
                <a:gd name="connsiteY267" fmla="*/ 1170222 h 1572111"/>
                <a:gd name="connsiteX268" fmla="*/ 853803 w 1274041"/>
                <a:gd name="connsiteY268" fmla="*/ 1183144 h 1572111"/>
                <a:gd name="connsiteX269" fmla="*/ 879027 w 1274041"/>
                <a:gd name="connsiteY269" fmla="*/ 1183144 h 1572111"/>
                <a:gd name="connsiteX270" fmla="*/ 879027 w 1274041"/>
                <a:gd name="connsiteY270" fmla="*/ 1189783 h 1572111"/>
                <a:gd name="connsiteX271" fmla="*/ 881525 w 1274041"/>
                <a:gd name="connsiteY271" fmla="*/ 1189783 h 1572111"/>
                <a:gd name="connsiteX272" fmla="*/ 881525 w 1274041"/>
                <a:gd name="connsiteY272" fmla="*/ 1196540 h 1572111"/>
                <a:gd name="connsiteX273" fmla="*/ 889140 w 1274041"/>
                <a:gd name="connsiteY273" fmla="*/ 1196540 h 1572111"/>
                <a:gd name="connsiteX274" fmla="*/ 889140 w 1274041"/>
                <a:gd name="connsiteY274" fmla="*/ 1203416 h 1572111"/>
                <a:gd name="connsiteX275" fmla="*/ 894137 w 1274041"/>
                <a:gd name="connsiteY275" fmla="*/ 1203416 h 1572111"/>
                <a:gd name="connsiteX276" fmla="*/ 894137 w 1274041"/>
                <a:gd name="connsiteY276" fmla="*/ 1210292 h 1572111"/>
                <a:gd name="connsiteX277" fmla="*/ 899134 w 1274041"/>
                <a:gd name="connsiteY277" fmla="*/ 1210292 h 1572111"/>
                <a:gd name="connsiteX278" fmla="*/ 899134 w 1274041"/>
                <a:gd name="connsiteY278" fmla="*/ 1224163 h 1572111"/>
                <a:gd name="connsiteX279" fmla="*/ 911746 w 1274041"/>
                <a:gd name="connsiteY279" fmla="*/ 1224163 h 1572111"/>
                <a:gd name="connsiteX280" fmla="*/ 911746 w 1274041"/>
                <a:gd name="connsiteY280" fmla="*/ 1231039 h 1572111"/>
                <a:gd name="connsiteX281" fmla="*/ 919361 w 1274041"/>
                <a:gd name="connsiteY281" fmla="*/ 1231039 h 1572111"/>
                <a:gd name="connsiteX282" fmla="*/ 919361 w 1274041"/>
                <a:gd name="connsiteY282" fmla="*/ 1251548 h 1572111"/>
                <a:gd name="connsiteX283" fmla="*/ 921860 w 1274041"/>
                <a:gd name="connsiteY283" fmla="*/ 1251548 h 1572111"/>
                <a:gd name="connsiteX284" fmla="*/ 921860 w 1274041"/>
                <a:gd name="connsiteY284" fmla="*/ 1265300 h 1572111"/>
                <a:gd name="connsiteX285" fmla="*/ 924358 w 1274041"/>
                <a:gd name="connsiteY285" fmla="*/ 1265300 h 1572111"/>
                <a:gd name="connsiteX286" fmla="*/ 924358 w 1274041"/>
                <a:gd name="connsiteY286" fmla="*/ 1272295 h 1572111"/>
                <a:gd name="connsiteX287" fmla="*/ 931973 w 1274041"/>
                <a:gd name="connsiteY287" fmla="*/ 1272295 h 1572111"/>
                <a:gd name="connsiteX288" fmla="*/ 931973 w 1274041"/>
                <a:gd name="connsiteY288" fmla="*/ 1279171 h 1572111"/>
                <a:gd name="connsiteX289" fmla="*/ 936970 w 1274041"/>
                <a:gd name="connsiteY289" fmla="*/ 1279171 h 1572111"/>
                <a:gd name="connsiteX290" fmla="*/ 936970 w 1274041"/>
                <a:gd name="connsiteY290" fmla="*/ 1286165 h 1572111"/>
                <a:gd name="connsiteX291" fmla="*/ 959577 w 1274041"/>
                <a:gd name="connsiteY291" fmla="*/ 1286165 h 1572111"/>
                <a:gd name="connsiteX292" fmla="*/ 959577 w 1274041"/>
                <a:gd name="connsiteY292" fmla="*/ 1293160 h 1572111"/>
                <a:gd name="connsiteX293" fmla="*/ 962194 w 1274041"/>
                <a:gd name="connsiteY293" fmla="*/ 1293160 h 1572111"/>
                <a:gd name="connsiteX294" fmla="*/ 962194 w 1274041"/>
                <a:gd name="connsiteY294" fmla="*/ 1300036 h 1572111"/>
                <a:gd name="connsiteX295" fmla="*/ 964693 w 1274041"/>
                <a:gd name="connsiteY295" fmla="*/ 1300036 h 1572111"/>
                <a:gd name="connsiteX296" fmla="*/ 964693 w 1274041"/>
                <a:gd name="connsiteY296" fmla="*/ 1307030 h 1572111"/>
                <a:gd name="connsiteX297" fmla="*/ 967191 w 1274041"/>
                <a:gd name="connsiteY297" fmla="*/ 1307030 h 1572111"/>
                <a:gd name="connsiteX298" fmla="*/ 967191 w 1274041"/>
                <a:gd name="connsiteY298" fmla="*/ 1321019 h 1572111"/>
                <a:gd name="connsiteX299" fmla="*/ 972188 w 1274041"/>
                <a:gd name="connsiteY299" fmla="*/ 1321019 h 1572111"/>
                <a:gd name="connsiteX300" fmla="*/ 972188 w 1274041"/>
                <a:gd name="connsiteY300" fmla="*/ 1328014 h 1572111"/>
                <a:gd name="connsiteX301" fmla="*/ 1012523 w 1274041"/>
                <a:gd name="connsiteY301" fmla="*/ 1328014 h 1572111"/>
                <a:gd name="connsiteX302" fmla="*/ 1012523 w 1274041"/>
                <a:gd name="connsiteY302" fmla="*/ 1334890 h 1572111"/>
                <a:gd name="connsiteX303" fmla="*/ 1022636 w 1274041"/>
                <a:gd name="connsiteY303" fmla="*/ 1334890 h 1572111"/>
                <a:gd name="connsiteX304" fmla="*/ 1022636 w 1274041"/>
                <a:gd name="connsiteY304" fmla="*/ 1341766 h 1572111"/>
                <a:gd name="connsiteX305" fmla="*/ 1025135 w 1274041"/>
                <a:gd name="connsiteY305" fmla="*/ 1341766 h 1572111"/>
                <a:gd name="connsiteX306" fmla="*/ 1025135 w 1274041"/>
                <a:gd name="connsiteY306" fmla="*/ 1348642 h 1572111"/>
                <a:gd name="connsiteX307" fmla="*/ 1032630 w 1274041"/>
                <a:gd name="connsiteY307" fmla="*/ 1348642 h 1572111"/>
                <a:gd name="connsiteX308" fmla="*/ 1032630 w 1274041"/>
                <a:gd name="connsiteY308" fmla="*/ 1355518 h 1572111"/>
                <a:gd name="connsiteX309" fmla="*/ 1047741 w 1274041"/>
                <a:gd name="connsiteY309" fmla="*/ 1355518 h 1572111"/>
                <a:gd name="connsiteX310" fmla="*/ 1047741 w 1274041"/>
                <a:gd name="connsiteY310" fmla="*/ 1362275 h 1572111"/>
                <a:gd name="connsiteX311" fmla="*/ 1052738 w 1274041"/>
                <a:gd name="connsiteY311" fmla="*/ 1362275 h 1572111"/>
                <a:gd name="connsiteX312" fmla="*/ 1052738 w 1274041"/>
                <a:gd name="connsiteY312" fmla="*/ 1375909 h 1572111"/>
                <a:gd name="connsiteX313" fmla="*/ 1055237 w 1274041"/>
                <a:gd name="connsiteY313" fmla="*/ 1375909 h 1572111"/>
                <a:gd name="connsiteX314" fmla="*/ 1055237 w 1274041"/>
                <a:gd name="connsiteY314" fmla="*/ 1382785 h 1572111"/>
                <a:gd name="connsiteX315" fmla="*/ 1057735 w 1274041"/>
                <a:gd name="connsiteY315" fmla="*/ 1382785 h 1572111"/>
                <a:gd name="connsiteX316" fmla="*/ 1057735 w 1274041"/>
                <a:gd name="connsiteY316" fmla="*/ 1396537 h 1572111"/>
                <a:gd name="connsiteX317" fmla="*/ 1060234 w 1274041"/>
                <a:gd name="connsiteY317" fmla="*/ 1396537 h 1572111"/>
                <a:gd name="connsiteX318" fmla="*/ 1060234 w 1274041"/>
                <a:gd name="connsiteY318" fmla="*/ 1403413 h 1572111"/>
                <a:gd name="connsiteX319" fmla="*/ 1062732 w 1274041"/>
                <a:gd name="connsiteY319" fmla="*/ 1403413 h 1572111"/>
                <a:gd name="connsiteX320" fmla="*/ 1062732 w 1274041"/>
                <a:gd name="connsiteY320" fmla="*/ 1417165 h 1572111"/>
                <a:gd name="connsiteX321" fmla="*/ 1065231 w 1274041"/>
                <a:gd name="connsiteY321" fmla="*/ 1417165 h 1572111"/>
                <a:gd name="connsiteX322" fmla="*/ 1065231 w 1274041"/>
                <a:gd name="connsiteY322" fmla="*/ 1424159 h 1572111"/>
                <a:gd name="connsiteX323" fmla="*/ 1067730 w 1274041"/>
                <a:gd name="connsiteY323" fmla="*/ 1424159 h 1572111"/>
                <a:gd name="connsiteX324" fmla="*/ 1067730 w 1274041"/>
                <a:gd name="connsiteY324" fmla="*/ 1431154 h 1572111"/>
                <a:gd name="connsiteX325" fmla="*/ 1072727 w 1274041"/>
                <a:gd name="connsiteY325" fmla="*/ 1431154 h 1572111"/>
                <a:gd name="connsiteX326" fmla="*/ 1072727 w 1274041"/>
                <a:gd name="connsiteY326" fmla="*/ 1438148 h 1572111"/>
                <a:gd name="connsiteX327" fmla="*/ 1075225 w 1274041"/>
                <a:gd name="connsiteY327" fmla="*/ 1438148 h 1572111"/>
                <a:gd name="connsiteX328" fmla="*/ 1075225 w 1274041"/>
                <a:gd name="connsiteY328" fmla="*/ 1451782 h 1572111"/>
                <a:gd name="connsiteX329" fmla="*/ 1080223 w 1274041"/>
                <a:gd name="connsiteY329" fmla="*/ 1451782 h 1572111"/>
                <a:gd name="connsiteX330" fmla="*/ 1080223 w 1274041"/>
                <a:gd name="connsiteY330" fmla="*/ 1458658 h 1572111"/>
                <a:gd name="connsiteX331" fmla="*/ 1095333 w 1274041"/>
                <a:gd name="connsiteY331" fmla="*/ 1458658 h 1572111"/>
                <a:gd name="connsiteX332" fmla="*/ 1095333 w 1274041"/>
                <a:gd name="connsiteY332" fmla="*/ 1465297 h 1572111"/>
                <a:gd name="connsiteX333" fmla="*/ 1115441 w 1274041"/>
                <a:gd name="connsiteY333" fmla="*/ 1465297 h 1572111"/>
                <a:gd name="connsiteX334" fmla="*/ 1115441 w 1274041"/>
                <a:gd name="connsiteY334" fmla="*/ 1479049 h 1572111"/>
                <a:gd name="connsiteX335" fmla="*/ 1128053 w 1274041"/>
                <a:gd name="connsiteY335" fmla="*/ 1479049 h 1572111"/>
                <a:gd name="connsiteX336" fmla="*/ 1128053 w 1274041"/>
                <a:gd name="connsiteY336" fmla="*/ 1493156 h 1572111"/>
                <a:gd name="connsiteX337" fmla="*/ 1135667 w 1274041"/>
                <a:gd name="connsiteY337" fmla="*/ 1493156 h 1572111"/>
                <a:gd name="connsiteX338" fmla="*/ 1135667 w 1274041"/>
                <a:gd name="connsiteY338" fmla="*/ 1500269 h 1572111"/>
                <a:gd name="connsiteX339" fmla="*/ 1143163 w 1274041"/>
                <a:gd name="connsiteY339" fmla="*/ 1500269 h 1572111"/>
                <a:gd name="connsiteX340" fmla="*/ 1143163 w 1274041"/>
                <a:gd name="connsiteY340" fmla="*/ 1507382 h 1572111"/>
                <a:gd name="connsiteX341" fmla="*/ 1148160 w 1274041"/>
                <a:gd name="connsiteY341" fmla="*/ 1507382 h 1572111"/>
                <a:gd name="connsiteX342" fmla="*/ 1148160 w 1274041"/>
                <a:gd name="connsiteY342" fmla="*/ 1514377 h 1572111"/>
                <a:gd name="connsiteX343" fmla="*/ 1168268 w 1274041"/>
                <a:gd name="connsiteY343" fmla="*/ 1514377 h 1572111"/>
                <a:gd name="connsiteX344" fmla="*/ 1168268 w 1274041"/>
                <a:gd name="connsiteY344" fmla="*/ 1528959 h 1572111"/>
                <a:gd name="connsiteX345" fmla="*/ 1178381 w 1274041"/>
                <a:gd name="connsiteY345" fmla="*/ 1528959 h 1572111"/>
                <a:gd name="connsiteX346" fmla="*/ 1178381 w 1274041"/>
                <a:gd name="connsiteY346" fmla="*/ 1536309 h 1572111"/>
                <a:gd name="connsiteX347" fmla="*/ 1216098 w 1274041"/>
                <a:gd name="connsiteY347" fmla="*/ 1536309 h 1572111"/>
                <a:gd name="connsiteX348" fmla="*/ 1216098 w 1274041"/>
                <a:gd name="connsiteY348" fmla="*/ 1543422 h 1572111"/>
                <a:gd name="connsiteX349" fmla="*/ 1226212 w 1274041"/>
                <a:gd name="connsiteY349" fmla="*/ 1543422 h 1572111"/>
                <a:gd name="connsiteX350" fmla="*/ 1226212 w 1274041"/>
                <a:gd name="connsiteY350" fmla="*/ 1550417 h 1572111"/>
                <a:gd name="connsiteX351" fmla="*/ 1231208 w 1274041"/>
                <a:gd name="connsiteY351" fmla="*/ 1550417 h 1572111"/>
                <a:gd name="connsiteX352" fmla="*/ 1231208 w 1274041"/>
                <a:gd name="connsiteY352" fmla="*/ 1557293 h 1572111"/>
                <a:gd name="connsiteX353" fmla="*/ 1256432 w 1274041"/>
                <a:gd name="connsiteY353" fmla="*/ 1557293 h 1572111"/>
                <a:gd name="connsiteX354" fmla="*/ 1256432 w 1274041"/>
                <a:gd name="connsiteY354" fmla="*/ 1564643 h 1572111"/>
                <a:gd name="connsiteX355" fmla="*/ 1261430 w 1274041"/>
                <a:gd name="connsiteY355" fmla="*/ 1564643 h 1572111"/>
                <a:gd name="connsiteX356" fmla="*/ 1261430 w 1274041"/>
                <a:gd name="connsiteY356" fmla="*/ 1572112 h 1572111"/>
                <a:gd name="connsiteX357" fmla="*/ 1274041 w 1274041"/>
                <a:gd name="connsiteY357" fmla="*/ 1572112 h 1572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Lst>
              <a:rect l="l" t="t" r="r" b="b"/>
              <a:pathLst>
                <a:path w="1274041" h="1572111">
                  <a:moveTo>
                    <a:pt x="0" y="0"/>
                  </a:moveTo>
                  <a:lnTo>
                    <a:pt x="78051" y="0"/>
                  </a:lnTo>
                  <a:lnTo>
                    <a:pt x="78051" y="7350"/>
                  </a:lnTo>
                  <a:lnTo>
                    <a:pt x="88164" y="7350"/>
                  </a:lnTo>
                  <a:lnTo>
                    <a:pt x="88164" y="14345"/>
                  </a:lnTo>
                  <a:lnTo>
                    <a:pt x="95660" y="14345"/>
                  </a:lnTo>
                  <a:lnTo>
                    <a:pt x="95660" y="20865"/>
                  </a:lnTo>
                  <a:lnTo>
                    <a:pt x="105774" y="20865"/>
                  </a:lnTo>
                  <a:lnTo>
                    <a:pt x="105774" y="27385"/>
                  </a:lnTo>
                  <a:lnTo>
                    <a:pt x="108272" y="27385"/>
                  </a:lnTo>
                  <a:lnTo>
                    <a:pt x="108272" y="33906"/>
                  </a:lnTo>
                  <a:lnTo>
                    <a:pt x="110771" y="33906"/>
                  </a:lnTo>
                  <a:lnTo>
                    <a:pt x="110771" y="40308"/>
                  </a:lnTo>
                  <a:lnTo>
                    <a:pt x="115768" y="40308"/>
                  </a:lnTo>
                  <a:lnTo>
                    <a:pt x="115768" y="46591"/>
                  </a:lnTo>
                  <a:lnTo>
                    <a:pt x="128380" y="46591"/>
                  </a:lnTo>
                  <a:lnTo>
                    <a:pt x="128380" y="58564"/>
                  </a:lnTo>
                  <a:lnTo>
                    <a:pt x="130878" y="58564"/>
                  </a:lnTo>
                  <a:lnTo>
                    <a:pt x="130878" y="64492"/>
                  </a:lnTo>
                  <a:lnTo>
                    <a:pt x="133377" y="64492"/>
                  </a:lnTo>
                  <a:lnTo>
                    <a:pt x="133377" y="76584"/>
                  </a:lnTo>
                  <a:lnTo>
                    <a:pt x="138374" y="76584"/>
                  </a:lnTo>
                  <a:lnTo>
                    <a:pt x="138374" y="88558"/>
                  </a:lnTo>
                  <a:lnTo>
                    <a:pt x="143371" y="88558"/>
                  </a:lnTo>
                  <a:lnTo>
                    <a:pt x="143371" y="106578"/>
                  </a:lnTo>
                  <a:lnTo>
                    <a:pt x="148368" y="106578"/>
                  </a:lnTo>
                  <a:lnTo>
                    <a:pt x="148368" y="112624"/>
                  </a:lnTo>
                  <a:lnTo>
                    <a:pt x="150867" y="112624"/>
                  </a:lnTo>
                  <a:lnTo>
                    <a:pt x="150867" y="118552"/>
                  </a:lnTo>
                  <a:lnTo>
                    <a:pt x="160980" y="118552"/>
                  </a:lnTo>
                  <a:lnTo>
                    <a:pt x="160980" y="124598"/>
                  </a:lnTo>
                  <a:lnTo>
                    <a:pt x="168476" y="124598"/>
                  </a:lnTo>
                  <a:lnTo>
                    <a:pt x="168476" y="136690"/>
                  </a:lnTo>
                  <a:lnTo>
                    <a:pt x="170975" y="136690"/>
                  </a:lnTo>
                  <a:lnTo>
                    <a:pt x="170975" y="149019"/>
                  </a:lnTo>
                  <a:lnTo>
                    <a:pt x="178471" y="149019"/>
                  </a:lnTo>
                  <a:lnTo>
                    <a:pt x="178471" y="155184"/>
                  </a:lnTo>
                  <a:lnTo>
                    <a:pt x="183468" y="155184"/>
                  </a:lnTo>
                  <a:lnTo>
                    <a:pt x="183468" y="173559"/>
                  </a:lnTo>
                  <a:lnTo>
                    <a:pt x="185966" y="173559"/>
                  </a:lnTo>
                  <a:lnTo>
                    <a:pt x="185966" y="179606"/>
                  </a:lnTo>
                  <a:lnTo>
                    <a:pt x="190963" y="179606"/>
                  </a:lnTo>
                  <a:lnTo>
                    <a:pt x="190963" y="185770"/>
                  </a:lnTo>
                  <a:lnTo>
                    <a:pt x="193462" y="185770"/>
                  </a:lnTo>
                  <a:lnTo>
                    <a:pt x="193462" y="197981"/>
                  </a:lnTo>
                  <a:lnTo>
                    <a:pt x="198459" y="197981"/>
                  </a:lnTo>
                  <a:lnTo>
                    <a:pt x="198459" y="204146"/>
                  </a:lnTo>
                  <a:lnTo>
                    <a:pt x="200958" y="204146"/>
                  </a:lnTo>
                  <a:lnTo>
                    <a:pt x="200958" y="222284"/>
                  </a:lnTo>
                  <a:lnTo>
                    <a:pt x="203456" y="222284"/>
                  </a:lnTo>
                  <a:lnTo>
                    <a:pt x="203456" y="234376"/>
                  </a:lnTo>
                  <a:lnTo>
                    <a:pt x="205955" y="234376"/>
                  </a:lnTo>
                  <a:lnTo>
                    <a:pt x="205955" y="240422"/>
                  </a:lnTo>
                  <a:lnTo>
                    <a:pt x="216068" y="240422"/>
                  </a:lnTo>
                  <a:lnTo>
                    <a:pt x="216068" y="252633"/>
                  </a:lnTo>
                  <a:lnTo>
                    <a:pt x="221065" y="252633"/>
                  </a:lnTo>
                  <a:lnTo>
                    <a:pt x="221065" y="264844"/>
                  </a:lnTo>
                  <a:lnTo>
                    <a:pt x="223564" y="264844"/>
                  </a:lnTo>
                  <a:lnTo>
                    <a:pt x="223564" y="277055"/>
                  </a:lnTo>
                  <a:lnTo>
                    <a:pt x="226063" y="277055"/>
                  </a:lnTo>
                  <a:lnTo>
                    <a:pt x="226063" y="283101"/>
                  </a:lnTo>
                  <a:lnTo>
                    <a:pt x="228561" y="283101"/>
                  </a:lnTo>
                  <a:lnTo>
                    <a:pt x="228561" y="301476"/>
                  </a:lnTo>
                  <a:lnTo>
                    <a:pt x="231060" y="301476"/>
                  </a:lnTo>
                  <a:lnTo>
                    <a:pt x="231060" y="307641"/>
                  </a:lnTo>
                  <a:lnTo>
                    <a:pt x="233558" y="307641"/>
                  </a:lnTo>
                  <a:lnTo>
                    <a:pt x="233558" y="313806"/>
                  </a:lnTo>
                  <a:lnTo>
                    <a:pt x="238556" y="313806"/>
                  </a:lnTo>
                  <a:lnTo>
                    <a:pt x="238556" y="319971"/>
                  </a:lnTo>
                  <a:lnTo>
                    <a:pt x="243553" y="319971"/>
                  </a:lnTo>
                  <a:lnTo>
                    <a:pt x="243553" y="326135"/>
                  </a:lnTo>
                  <a:lnTo>
                    <a:pt x="248550" y="326135"/>
                  </a:lnTo>
                  <a:lnTo>
                    <a:pt x="248550" y="332300"/>
                  </a:lnTo>
                  <a:lnTo>
                    <a:pt x="251049" y="332300"/>
                  </a:lnTo>
                  <a:lnTo>
                    <a:pt x="251049" y="338465"/>
                  </a:lnTo>
                  <a:lnTo>
                    <a:pt x="253547" y="338465"/>
                  </a:lnTo>
                  <a:lnTo>
                    <a:pt x="253547" y="350794"/>
                  </a:lnTo>
                  <a:lnTo>
                    <a:pt x="256046" y="350794"/>
                  </a:lnTo>
                  <a:lnTo>
                    <a:pt x="256046" y="356959"/>
                  </a:lnTo>
                  <a:lnTo>
                    <a:pt x="258544" y="356959"/>
                  </a:lnTo>
                  <a:lnTo>
                    <a:pt x="258544" y="363123"/>
                  </a:lnTo>
                  <a:lnTo>
                    <a:pt x="263542" y="363123"/>
                  </a:lnTo>
                  <a:lnTo>
                    <a:pt x="263542" y="369288"/>
                  </a:lnTo>
                  <a:lnTo>
                    <a:pt x="266040" y="369288"/>
                  </a:lnTo>
                  <a:lnTo>
                    <a:pt x="266040" y="381617"/>
                  </a:lnTo>
                  <a:lnTo>
                    <a:pt x="268539" y="381617"/>
                  </a:lnTo>
                  <a:lnTo>
                    <a:pt x="268539" y="387663"/>
                  </a:lnTo>
                  <a:lnTo>
                    <a:pt x="273536" y="387663"/>
                  </a:lnTo>
                  <a:lnTo>
                    <a:pt x="273536" y="399756"/>
                  </a:lnTo>
                  <a:lnTo>
                    <a:pt x="276034" y="399756"/>
                  </a:lnTo>
                  <a:lnTo>
                    <a:pt x="276034" y="411967"/>
                  </a:lnTo>
                  <a:lnTo>
                    <a:pt x="278533" y="411967"/>
                  </a:lnTo>
                  <a:lnTo>
                    <a:pt x="278533" y="418131"/>
                  </a:lnTo>
                  <a:lnTo>
                    <a:pt x="283530" y="418131"/>
                  </a:lnTo>
                  <a:lnTo>
                    <a:pt x="283530" y="424296"/>
                  </a:lnTo>
                  <a:lnTo>
                    <a:pt x="288527" y="424296"/>
                  </a:lnTo>
                  <a:lnTo>
                    <a:pt x="288527" y="430579"/>
                  </a:lnTo>
                  <a:lnTo>
                    <a:pt x="291026" y="430579"/>
                  </a:lnTo>
                  <a:lnTo>
                    <a:pt x="291026" y="443146"/>
                  </a:lnTo>
                  <a:lnTo>
                    <a:pt x="293524" y="443146"/>
                  </a:lnTo>
                  <a:lnTo>
                    <a:pt x="293524" y="449429"/>
                  </a:lnTo>
                  <a:lnTo>
                    <a:pt x="301139" y="449429"/>
                  </a:lnTo>
                  <a:lnTo>
                    <a:pt x="301139" y="455712"/>
                  </a:lnTo>
                  <a:lnTo>
                    <a:pt x="311134" y="455712"/>
                  </a:lnTo>
                  <a:lnTo>
                    <a:pt x="311134" y="461995"/>
                  </a:lnTo>
                  <a:lnTo>
                    <a:pt x="316131" y="461995"/>
                  </a:lnTo>
                  <a:lnTo>
                    <a:pt x="316131" y="468278"/>
                  </a:lnTo>
                  <a:lnTo>
                    <a:pt x="318629" y="468278"/>
                  </a:lnTo>
                  <a:lnTo>
                    <a:pt x="318629" y="480726"/>
                  </a:lnTo>
                  <a:lnTo>
                    <a:pt x="336238" y="480726"/>
                  </a:lnTo>
                  <a:lnTo>
                    <a:pt x="336238" y="487010"/>
                  </a:lnTo>
                  <a:lnTo>
                    <a:pt x="341236" y="487010"/>
                  </a:lnTo>
                  <a:lnTo>
                    <a:pt x="341236" y="493293"/>
                  </a:lnTo>
                  <a:lnTo>
                    <a:pt x="346233" y="493293"/>
                  </a:lnTo>
                  <a:lnTo>
                    <a:pt x="346233" y="518544"/>
                  </a:lnTo>
                  <a:lnTo>
                    <a:pt x="351230" y="518544"/>
                  </a:lnTo>
                  <a:lnTo>
                    <a:pt x="351230" y="524828"/>
                  </a:lnTo>
                  <a:lnTo>
                    <a:pt x="353728" y="524828"/>
                  </a:lnTo>
                  <a:lnTo>
                    <a:pt x="353728" y="537513"/>
                  </a:lnTo>
                  <a:lnTo>
                    <a:pt x="368839" y="537513"/>
                  </a:lnTo>
                  <a:lnTo>
                    <a:pt x="368839" y="543914"/>
                  </a:lnTo>
                  <a:lnTo>
                    <a:pt x="373836" y="543914"/>
                  </a:lnTo>
                  <a:lnTo>
                    <a:pt x="373836" y="550316"/>
                  </a:lnTo>
                  <a:lnTo>
                    <a:pt x="383830" y="550316"/>
                  </a:lnTo>
                  <a:lnTo>
                    <a:pt x="383830" y="569521"/>
                  </a:lnTo>
                  <a:lnTo>
                    <a:pt x="386329" y="569521"/>
                  </a:lnTo>
                  <a:lnTo>
                    <a:pt x="386329" y="575923"/>
                  </a:lnTo>
                  <a:lnTo>
                    <a:pt x="393944" y="575923"/>
                  </a:lnTo>
                  <a:lnTo>
                    <a:pt x="393944" y="582325"/>
                  </a:lnTo>
                  <a:lnTo>
                    <a:pt x="396443" y="582325"/>
                  </a:lnTo>
                  <a:lnTo>
                    <a:pt x="396443" y="595247"/>
                  </a:lnTo>
                  <a:lnTo>
                    <a:pt x="409054" y="595247"/>
                  </a:lnTo>
                  <a:lnTo>
                    <a:pt x="409054" y="601649"/>
                  </a:lnTo>
                  <a:lnTo>
                    <a:pt x="411553" y="601649"/>
                  </a:lnTo>
                  <a:lnTo>
                    <a:pt x="411553" y="614452"/>
                  </a:lnTo>
                  <a:lnTo>
                    <a:pt x="416550" y="614452"/>
                  </a:lnTo>
                  <a:lnTo>
                    <a:pt x="416550" y="620854"/>
                  </a:lnTo>
                  <a:lnTo>
                    <a:pt x="419049" y="620854"/>
                  </a:lnTo>
                  <a:lnTo>
                    <a:pt x="419049" y="627256"/>
                  </a:lnTo>
                  <a:lnTo>
                    <a:pt x="421547" y="627256"/>
                  </a:lnTo>
                  <a:lnTo>
                    <a:pt x="421547" y="640060"/>
                  </a:lnTo>
                  <a:lnTo>
                    <a:pt x="424046" y="640060"/>
                  </a:lnTo>
                  <a:lnTo>
                    <a:pt x="424046" y="646461"/>
                  </a:lnTo>
                  <a:lnTo>
                    <a:pt x="429043" y="646461"/>
                  </a:lnTo>
                  <a:lnTo>
                    <a:pt x="429043" y="659502"/>
                  </a:lnTo>
                  <a:lnTo>
                    <a:pt x="431542" y="659502"/>
                  </a:lnTo>
                  <a:lnTo>
                    <a:pt x="431542" y="672543"/>
                  </a:lnTo>
                  <a:lnTo>
                    <a:pt x="436539" y="672543"/>
                  </a:lnTo>
                  <a:lnTo>
                    <a:pt x="436539" y="678944"/>
                  </a:lnTo>
                  <a:lnTo>
                    <a:pt x="441536" y="678944"/>
                  </a:lnTo>
                  <a:lnTo>
                    <a:pt x="441536" y="685346"/>
                  </a:lnTo>
                  <a:lnTo>
                    <a:pt x="451530" y="685346"/>
                  </a:lnTo>
                  <a:lnTo>
                    <a:pt x="451530" y="691867"/>
                  </a:lnTo>
                  <a:lnTo>
                    <a:pt x="466641" y="691867"/>
                  </a:lnTo>
                  <a:lnTo>
                    <a:pt x="466641" y="698387"/>
                  </a:lnTo>
                  <a:lnTo>
                    <a:pt x="469140" y="698387"/>
                  </a:lnTo>
                  <a:lnTo>
                    <a:pt x="469140" y="704907"/>
                  </a:lnTo>
                  <a:lnTo>
                    <a:pt x="474137" y="704907"/>
                  </a:lnTo>
                  <a:lnTo>
                    <a:pt x="474137" y="711428"/>
                  </a:lnTo>
                  <a:lnTo>
                    <a:pt x="484250" y="711428"/>
                  </a:lnTo>
                  <a:lnTo>
                    <a:pt x="484250" y="717948"/>
                  </a:lnTo>
                  <a:lnTo>
                    <a:pt x="489247" y="717948"/>
                  </a:lnTo>
                  <a:lnTo>
                    <a:pt x="489247" y="724587"/>
                  </a:lnTo>
                  <a:lnTo>
                    <a:pt x="496743" y="724587"/>
                  </a:lnTo>
                  <a:lnTo>
                    <a:pt x="496743" y="731226"/>
                  </a:lnTo>
                  <a:lnTo>
                    <a:pt x="499242" y="731226"/>
                  </a:lnTo>
                  <a:lnTo>
                    <a:pt x="499242" y="744385"/>
                  </a:lnTo>
                  <a:lnTo>
                    <a:pt x="501740" y="744385"/>
                  </a:lnTo>
                  <a:lnTo>
                    <a:pt x="501740" y="764183"/>
                  </a:lnTo>
                  <a:lnTo>
                    <a:pt x="509355" y="764183"/>
                  </a:lnTo>
                  <a:lnTo>
                    <a:pt x="509355" y="770822"/>
                  </a:lnTo>
                  <a:lnTo>
                    <a:pt x="514352" y="770822"/>
                  </a:lnTo>
                  <a:lnTo>
                    <a:pt x="514352" y="777461"/>
                  </a:lnTo>
                  <a:lnTo>
                    <a:pt x="516851" y="777461"/>
                  </a:lnTo>
                  <a:lnTo>
                    <a:pt x="516851" y="790739"/>
                  </a:lnTo>
                  <a:lnTo>
                    <a:pt x="529463" y="790739"/>
                  </a:lnTo>
                  <a:lnTo>
                    <a:pt x="529463" y="797377"/>
                  </a:lnTo>
                  <a:lnTo>
                    <a:pt x="534460" y="797377"/>
                  </a:lnTo>
                  <a:lnTo>
                    <a:pt x="534460" y="804135"/>
                  </a:lnTo>
                  <a:lnTo>
                    <a:pt x="542074" y="804135"/>
                  </a:lnTo>
                  <a:lnTo>
                    <a:pt x="542074" y="810655"/>
                  </a:lnTo>
                  <a:lnTo>
                    <a:pt x="547072" y="810655"/>
                  </a:lnTo>
                  <a:lnTo>
                    <a:pt x="547072" y="817176"/>
                  </a:lnTo>
                  <a:lnTo>
                    <a:pt x="549570" y="817176"/>
                  </a:lnTo>
                  <a:lnTo>
                    <a:pt x="549570" y="823696"/>
                  </a:lnTo>
                  <a:lnTo>
                    <a:pt x="552069" y="823696"/>
                  </a:lnTo>
                  <a:lnTo>
                    <a:pt x="552069" y="830216"/>
                  </a:lnTo>
                  <a:lnTo>
                    <a:pt x="559565" y="830216"/>
                  </a:lnTo>
                  <a:lnTo>
                    <a:pt x="559565" y="836737"/>
                  </a:lnTo>
                  <a:lnTo>
                    <a:pt x="562063" y="836737"/>
                  </a:lnTo>
                  <a:lnTo>
                    <a:pt x="562063" y="843257"/>
                  </a:lnTo>
                  <a:lnTo>
                    <a:pt x="567060" y="843257"/>
                  </a:lnTo>
                  <a:lnTo>
                    <a:pt x="567060" y="849896"/>
                  </a:lnTo>
                  <a:lnTo>
                    <a:pt x="569559" y="849896"/>
                  </a:lnTo>
                  <a:lnTo>
                    <a:pt x="569559" y="862818"/>
                  </a:lnTo>
                  <a:lnTo>
                    <a:pt x="572057" y="862818"/>
                  </a:lnTo>
                  <a:lnTo>
                    <a:pt x="572057" y="869338"/>
                  </a:lnTo>
                  <a:lnTo>
                    <a:pt x="574556" y="869338"/>
                  </a:lnTo>
                  <a:lnTo>
                    <a:pt x="574556" y="875859"/>
                  </a:lnTo>
                  <a:lnTo>
                    <a:pt x="587168" y="875859"/>
                  </a:lnTo>
                  <a:lnTo>
                    <a:pt x="587168" y="882260"/>
                  </a:lnTo>
                  <a:lnTo>
                    <a:pt x="597162" y="882260"/>
                  </a:lnTo>
                  <a:lnTo>
                    <a:pt x="597162" y="888781"/>
                  </a:lnTo>
                  <a:lnTo>
                    <a:pt x="599661" y="888781"/>
                  </a:lnTo>
                  <a:lnTo>
                    <a:pt x="599661" y="895301"/>
                  </a:lnTo>
                  <a:lnTo>
                    <a:pt x="612273" y="895301"/>
                  </a:lnTo>
                  <a:lnTo>
                    <a:pt x="612273" y="901821"/>
                  </a:lnTo>
                  <a:lnTo>
                    <a:pt x="614771" y="901821"/>
                  </a:lnTo>
                  <a:lnTo>
                    <a:pt x="614771" y="908460"/>
                  </a:lnTo>
                  <a:lnTo>
                    <a:pt x="644992" y="908460"/>
                  </a:lnTo>
                  <a:lnTo>
                    <a:pt x="644992" y="921501"/>
                  </a:lnTo>
                  <a:lnTo>
                    <a:pt x="649990" y="921501"/>
                  </a:lnTo>
                  <a:lnTo>
                    <a:pt x="649990" y="934779"/>
                  </a:lnTo>
                  <a:lnTo>
                    <a:pt x="670097" y="934779"/>
                  </a:lnTo>
                  <a:lnTo>
                    <a:pt x="670097" y="941418"/>
                  </a:lnTo>
                  <a:lnTo>
                    <a:pt x="672596" y="941418"/>
                  </a:lnTo>
                  <a:lnTo>
                    <a:pt x="672596" y="954577"/>
                  </a:lnTo>
                  <a:lnTo>
                    <a:pt x="682709" y="954577"/>
                  </a:lnTo>
                  <a:lnTo>
                    <a:pt x="682709" y="961097"/>
                  </a:lnTo>
                  <a:lnTo>
                    <a:pt x="685208" y="961097"/>
                  </a:lnTo>
                  <a:lnTo>
                    <a:pt x="685208" y="967617"/>
                  </a:lnTo>
                  <a:lnTo>
                    <a:pt x="695321" y="967617"/>
                  </a:lnTo>
                  <a:lnTo>
                    <a:pt x="695321" y="980658"/>
                  </a:lnTo>
                  <a:lnTo>
                    <a:pt x="702817" y="980658"/>
                  </a:lnTo>
                  <a:lnTo>
                    <a:pt x="702817" y="993699"/>
                  </a:lnTo>
                  <a:lnTo>
                    <a:pt x="705435" y="993699"/>
                  </a:lnTo>
                  <a:lnTo>
                    <a:pt x="705435" y="1000219"/>
                  </a:lnTo>
                  <a:lnTo>
                    <a:pt x="707933" y="1000219"/>
                  </a:lnTo>
                  <a:lnTo>
                    <a:pt x="707933" y="1019780"/>
                  </a:lnTo>
                  <a:lnTo>
                    <a:pt x="718046" y="1019780"/>
                  </a:lnTo>
                  <a:lnTo>
                    <a:pt x="718046" y="1026419"/>
                  </a:lnTo>
                  <a:lnTo>
                    <a:pt x="723044" y="1026419"/>
                  </a:lnTo>
                  <a:lnTo>
                    <a:pt x="723044" y="1046099"/>
                  </a:lnTo>
                  <a:lnTo>
                    <a:pt x="733157" y="1046099"/>
                  </a:lnTo>
                  <a:lnTo>
                    <a:pt x="733157" y="1052737"/>
                  </a:lnTo>
                  <a:lnTo>
                    <a:pt x="745769" y="1052737"/>
                  </a:lnTo>
                  <a:lnTo>
                    <a:pt x="745769" y="1059258"/>
                  </a:lnTo>
                  <a:lnTo>
                    <a:pt x="750766" y="1059258"/>
                  </a:lnTo>
                  <a:lnTo>
                    <a:pt x="750766" y="1065778"/>
                  </a:lnTo>
                  <a:lnTo>
                    <a:pt x="753264" y="1065778"/>
                  </a:lnTo>
                  <a:lnTo>
                    <a:pt x="753264" y="1078819"/>
                  </a:lnTo>
                  <a:lnTo>
                    <a:pt x="765876" y="1078819"/>
                  </a:lnTo>
                  <a:lnTo>
                    <a:pt x="765876" y="1085339"/>
                  </a:lnTo>
                  <a:lnTo>
                    <a:pt x="768375" y="1085339"/>
                  </a:lnTo>
                  <a:lnTo>
                    <a:pt x="768375" y="1091859"/>
                  </a:lnTo>
                  <a:lnTo>
                    <a:pt x="770874" y="1091859"/>
                  </a:lnTo>
                  <a:lnTo>
                    <a:pt x="770874" y="1098380"/>
                  </a:lnTo>
                  <a:lnTo>
                    <a:pt x="790981" y="1098380"/>
                  </a:lnTo>
                  <a:lnTo>
                    <a:pt x="790981" y="1104900"/>
                  </a:lnTo>
                  <a:lnTo>
                    <a:pt x="795979" y="1104900"/>
                  </a:lnTo>
                  <a:lnTo>
                    <a:pt x="795979" y="1117941"/>
                  </a:lnTo>
                  <a:lnTo>
                    <a:pt x="800976" y="1117941"/>
                  </a:lnTo>
                  <a:lnTo>
                    <a:pt x="800976" y="1124698"/>
                  </a:lnTo>
                  <a:lnTo>
                    <a:pt x="816086" y="1124698"/>
                  </a:lnTo>
                  <a:lnTo>
                    <a:pt x="816086" y="1131219"/>
                  </a:lnTo>
                  <a:lnTo>
                    <a:pt x="818585" y="1131219"/>
                  </a:lnTo>
                  <a:lnTo>
                    <a:pt x="818585" y="1137739"/>
                  </a:lnTo>
                  <a:lnTo>
                    <a:pt x="823582" y="1137739"/>
                  </a:lnTo>
                  <a:lnTo>
                    <a:pt x="823582" y="1144259"/>
                  </a:lnTo>
                  <a:lnTo>
                    <a:pt x="831197" y="1144259"/>
                  </a:lnTo>
                  <a:lnTo>
                    <a:pt x="831197" y="1150661"/>
                  </a:lnTo>
                  <a:lnTo>
                    <a:pt x="833695" y="1150661"/>
                  </a:lnTo>
                  <a:lnTo>
                    <a:pt x="833695" y="1157181"/>
                  </a:lnTo>
                  <a:lnTo>
                    <a:pt x="836194" y="1157181"/>
                  </a:lnTo>
                  <a:lnTo>
                    <a:pt x="836194" y="1163702"/>
                  </a:lnTo>
                  <a:lnTo>
                    <a:pt x="846307" y="1163702"/>
                  </a:lnTo>
                  <a:lnTo>
                    <a:pt x="846307" y="1170222"/>
                  </a:lnTo>
                  <a:lnTo>
                    <a:pt x="853803" y="1170222"/>
                  </a:lnTo>
                  <a:lnTo>
                    <a:pt x="853803" y="1183144"/>
                  </a:lnTo>
                  <a:lnTo>
                    <a:pt x="879027" y="1183144"/>
                  </a:lnTo>
                  <a:lnTo>
                    <a:pt x="879027" y="1189783"/>
                  </a:lnTo>
                  <a:lnTo>
                    <a:pt x="881525" y="1189783"/>
                  </a:lnTo>
                  <a:lnTo>
                    <a:pt x="881525" y="1196540"/>
                  </a:lnTo>
                  <a:lnTo>
                    <a:pt x="889140" y="1196540"/>
                  </a:lnTo>
                  <a:lnTo>
                    <a:pt x="889140" y="1203416"/>
                  </a:lnTo>
                  <a:lnTo>
                    <a:pt x="894137" y="1203416"/>
                  </a:lnTo>
                  <a:lnTo>
                    <a:pt x="894137" y="1210292"/>
                  </a:lnTo>
                  <a:lnTo>
                    <a:pt x="899134" y="1210292"/>
                  </a:lnTo>
                  <a:lnTo>
                    <a:pt x="899134" y="1224163"/>
                  </a:lnTo>
                  <a:lnTo>
                    <a:pt x="911746" y="1224163"/>
                  </a:lnTo>
                  <a:lnTo>
                    <a:pt x="911746" y="1231039"/>
                  </a:lnTo>
                  <a:lnTo>
                    <a:pt x="919361" y="1231039"/>
                  </a:lnTo>
                  <a:lnTo>
                    <a:pt x="919361" y="1251548"/>
                  </a:lnTo>
                  <a:lnTo>
                    <a:pt x="921860" y="1251548"/>
                  </a:lnTo>
                  <a:lnTo>
                    <a:pt x="921860" y="1265300"/>
                  </a:lnTo>
                  <a:lnTo>
                    <a:pt x="924358" y="1265300"/>
                  </a:lnTo>
                  <a:lnTo>
                    <a:pt x="924358" y="1272295"/>
                  </a:lnTo>
                  <a:lnTo>
                    <a:pt x="931973" y="1272295"/>
                  </a:lnTo>
                  <a:lnTo>
                    <a:pt x="931973" y="1279171"/>
                  </a:lnTo>
                  <a:lnTo>
                    <a:pt x="936970" y="1279171"/>
                  </a:lnTo>
                  <a:lnTo>
                    <a:pt x="936970" y="1286165"/>
                  </a:lnTo>
                  <a:lnTo>
                    <a:pt x="959577" y="1286165"/>
                  </a:lnTo>
                  <a:lnTo>
                    <a:pt x="959577" y="1293160"/>
                  </a:lnTo>
                  <a:lnTo>
                    <a:pt x="962194" y="1293160"/>
                  </a:lnTo>
                  <a:lnTo>
                    <a:pt x="962194" y="1300036"/>
                  </a:lnTo>
                  <a:lnTo>
                    <a:pt x="964693" y="1300036"/>
                  </a:lnTo>
                  <a:lnTo>
                    <a:pt x="964693" y="1307030"/>
                  </a:lnTo>
                  <a:lnTo>
                    <a:pt x="967191" y="1307030"/>
                  </a:lnTo>
                  <a:lnTo>
                    <a:pt x="967191" y="1321019"/>
                  </a:lnTo>
                  <a:lnTo>
                    <a:pt x="972188" y="1321019"/>
                  </a:lnTo>
                  <a:lnTo>
                    <a:pt x="972188" y="1328014"/>
                  </a:lnTo>
                  <a:lnTo>
                    <a:pt x="1012523" y="1328014"/>
                  </a:lnTo>
                  <a:lnTo>
                    <a:pt x="1012523" y="1334890"/>
                  </a:lnTo>
                  <a:lnTo>
                    <a:pt x="1022636" y="1334890"/>
                  </a:lnTo>
                  <a:lnTo>
                    <a:pt x="1022636" y="1341766"/>
                  </a:lnTo>
                  <a:lnTo>
                    <a:pt x="1025135" y="1341766"/>
                  </a:lnTo>
                  <a:lnTo>
                    <a:pt x="1025135" y="1348642"/>
                  </a:lnTo>
                  <a:lnTo>
                    <a:pt x="1032630" y="1348642"/>
                  </a:lnTo>
                  <a:lnTo>
                    <a:pt x="1032630" y="1355518"/>
                  </a:lnTo>
                  <a:lnTo>
                    <a:pt x="1047741" y="1355518"/>
                  </a:lnTo>
                  <a:lnTo>
                    <a:pt x="1047741" y="1362275"/>
                  </a:lnTo>
                  <a:lnTo>
                    <a:pt x="1052738" y="1362275"/>
                  </a:lnTo>
                  <a:lnTo>
                    <a:pt x="1052738" y="1375909"/>
                  </a:lnTo>
                  <a:lnTo>
                    <a:pt x="1055237" y="1375909"/>
                  </a:lnTo>
                  <a:lnTo>
                    <a:pt x="1055237" y="1382785"/>
                  </a:lnTo>
                  <a:lnTo>
                    <a:pt x="1057735" y="1382785"/>
                  </a:lnTo>
                  <a:lnTo>
                    <a:pt x="1057735" y="1396537"/>
                  </a:lnTo>
                  <a:lnTo>
                    <a:pt x="1060234" y="1396537"/>
                  </a:lnTo>
                  <a:lnTo>
                    <a:pt x="1060234" y="1403413"/>
                  </a:lnTo>
                  <a:lnTo>
                    <a:pt x="1062732" y="1403413"/>
                  </a:lnTo>
                  <a:lnTo>
                    <a:pt x="1062732" y="1417165"/>
                  </a:lnTo>
                  <a:lnTo>
                    <a:pt x="1065231" y="1417165"/>
                  </a:lnTo>
                  <a:lnTo>
                    <a:pt x="1065231" y="1424159"/>
                  </a:lnTo>
                  <a:lnTo>
                    <a:pt x="1067730" y="1424159"/>
                  </a:lnTo>
                  <a:lnTo>
                    <a:pt x="1067730" y="1431154"/>
                  </a:lnTo>
                  <a:lnTo>
                    <a:pt x="1072727" y="1431154"/>
                  </a:lnTo>
                  <a:lnTo>
                    <a:pt x="1072727" y="1438148"/>
                  </a:lnTo>
                  <a:lnTo>
                    <a:pt x="1075225" y="1438148"/>
                  </a:lnTo>
                  <a:lnTo>
                    <a:pt x="1075225" y="1451782"/>
                  </a:lnTo>
                  <a:lnTo>
                    <a:pt x="1080223" y="1451782"/>
                  </a:lnTo>
                  <a:lnTo>
                    <a:pt x="1080223" y="1458658"/>
                  </a:lnTo>
                  <a:lnTo>
                    <a:pt x="1095333" y="1458658"/>
                  </a:lnTo>
                  <a:lnTo>
                    <a:pt x="1095333" y="1465297"/>
                  </a:lnTo>
                  <a:lnTo>
                    <a:pt x="1115441" y="1465297"/>
                  </a:lnTo>
                  <a:lnTo>
                    <a:pt x="1115441" y="1479049"/>
                  </a:lnTo>
                  <a:lnTo>
                    <a:pt x="1128053" y="1479049"/>
                  </a:lnTo>
                  <a:lnTo>
                    <a:pt x="1128053" y="1493156"/>
                  </a:lnTo>
                  <a:lnTo>
                    <a:pt x="1135667" y="1493156"/>
                  </a:lnTo>
                  <a:lnTo>
                    <a:pt x="1135667" y="1500269"/>
                  </a:lnTo>
                  <a:lnTo>
                    <a:pt x="1143163" y="1500269"/>
                  </a:lnTo>
                  <a:lnTo>
                    <a:pt x="1143163" y="1507382"/>
                  </a:lnTo>
                  <a:lnTo>
                    <a:pt x="1148160" y="1507382"/>
                  </a:lnTo>
                  <a:lnTo>
                    <a:pt x="1148160" y="1514377"/>
                  </a:lnTo>
                  <a:lnTo>
                    <a:pt x="1168268" y="1514377"/>
                  </a:lnTo>
                  <a:lnTo>
                    <a:pt x="1168268" y="1528959"/>
                  </a:lnTo>
                  <a:lnTo>
                    <a:pt x="1178381" y="1528959"/>
                  </a:lnTo>
                  <a:lnTo>
                    <a:pt x="1178381" y="1536309"/>
                  </a:lnTo>
                  <a:lnTo>
                    <a:pt x="1216098" y="1536309"/>
                  </a:lnTo>
                  <a:lnTo>
                    <a:pt x="1216098" y="1543422"/>
                  </a:lnTo>
                  <a:lnTo>
                    <a:pt x="1226212" y="1543422"/>
                  </a:lnTo>
                  <a:lnTo>
                    <a:pt x="1226212" y="1550417"/>
                  </a:lnTo>
                  <a:lnTo>
                    <a:pt x="1231208" y="1550417"/>
                  </a:lnTo>
                  <a:lnTo>
                    <a:pt x="1231208" y="1557293"/>
                  </a:lnTo>
                  <a:lnTo>
                    <a:pt x="1256432" y="1557293"/>
                  </a:lnTo>
                  <a:lnTo>
                    <a:pt x="1256432" y="1564643"/>
                  </a:lnTo>
                  <a:lnTo>
                    <a:pt x="1261430" y="1564643"/>
                  </a:lnTo>
                  <a:lnTo>
                    <a:pt x="1261430" y="1572112"/>
                  </a:lnTo>
                  <a:lnTo>
                    <a:pt x="1274041" y="1572112"/>
                  </a:lnTo>
                </a:path>
              </a:pathLst>
            </a:custGeom>
            <a:noFill/>
            <a:ln w="19026" cap="flat">
              <a:solidFill>
                <a:srgbClr val="C6573B"/>
              </a:solidFill>
              <a:prstDash val="solid"/>
              <a:miter/>
            </a:ln>
          </p:spPr>
          <p:txBody>
            <a:bodyPr rtlCol="0" anchor="ctr"/>
            <a:lstStyle/>
            <a:p>
              <a:endParaRPr lang="en-GB" noProof="0" dirty="0"/>
            </a:p>
          </p:txBody>
        </p:sp>
      </p:grpSp>
      <p:sp>
        <p:nvSpPr>
          <p:cNvPr id="697" name="TextBox 696">
            <a:extLst>
              <a:ext uri="{FF2B5EF4-FFF2-40B4-BE49-F238E27FC236}">
                <a16:creationId xmlns:a16="http://schemas.microsoft.com/office/drawing/2014/main" id="{7EE146AB-2E16-AEE6-23C8-32D7671614F1}"/>
              </a:ext>
            </a:extLst>
          </p:cNvPr>
          <p:cNvSpPr txBox="1"/>
          <p:nvPr/>
        </p:nvSpPr>
        <p:spPr>
          <a:xfrm rot="16200000">
            <a:off x="6015245" y="3447738"/>
            <a:ext cx="2330698" cy="276999"/>
          </a:xfrm>
          <a:prstGeom prst="rect">
            <a:avLst/>
          </a:prstGeom>
          <a:noFill/>
        </p:spPr>
        <p:txBody>
          <a:bodyPr wrap="square" rtlCol="0">
            <a:spAutoFit/>
          </a:bodyPr>
          <a:lstStyle/>
          <a:p>
            <a:pPr algn="ctr" defTabSz="609630">
              <a:defRPr/>
            </a:pPr>
            <a:r>
              <a:rPr lang="en-GB" sz="1200" b="1" noProof="0" dirty="0">
                <a:ln/>
                <a:latin typeface="Arial" panose="020B0604020202020204" pitchFamily="34" charset="0"/>
                <a:cs typeface="Arial" panose="020B0604020202020204" pitchFamily="34" charset="0"/>
                <a:sym typeface="Arial"/>
                <a:rtl val="0"/>
              </a:rPr>
              <a:t>Survival probability</a:t>
            </a:r>
            <a:endParaRPr lang="en-GB" sz="1200" b="1" baseline="30000" noProof="0" dirty="0">
              <a:ln/>
              <a:latin typeface="Arial" panose="020B0604020202020204" pitchFamily="34" charset="0"/>
              <a:cs typeface="Arial" panose="020B0604020202020204" pitchFamily="34" charset="0"/>
              <a:sym typeface="Arial"/>
              <a:rtl val="0"/>
            </a:endParaRPr>
          </a:p>
        </p:txBody>
      </p:sp>
      <p:sp>
        <p:nvSpPr>
          <p:cNvPr id="698" name="TextBox 697">
            <a:extLst>
              <a:ext uri="{FF2B5EF4-FFF2-40B4-BE49-F238E27FC236}">
                <a16:creationId xmlns:a16="http://schemas.microsoft.com/office/drawing/2014/main" id="{57C2D42A-65F5-35EC-21A1-5B30A7A8FA74}"/>
              </a:ext>
            </a:extLst>
          </p:cNvPr>
          <p:cNvSpPr txBox="1"/>
          <p:nvPr/>
        </p:nvSpPr>
        <p:spPr>
          <a:xfrm>
            <a:off x="8502784" y="4849076"/>
            <a:ext cx="160300" cy="174343"/>
          </a:xfrm>
          <a:prstGeom prst="rect">
            <a:avLst/>
          </a:prstGeom>
          <a:noFill/>
        </p:spPr>
        <p:txBody>
          <a:bodyPr wrap="none" lIns="0" tIns="0" rIns="0" bIns="0" rtlCol="0">
            <a:spAutoFit/>
          </a:bodyPr>
          <a:lstStyle/>
          <a:p>
            <a:pPr algn="ctr" defTabSz="609630">
              <a:defRPr/>
            </a:pPr>
            <a:r>
              <a:rPr lang="en-GB" sz="1133" noProof="0" dirty="0">
                <a:ln/>
                <a:latin typeface="Arial" panose="020B0604020202020204" pitchFamily="34" charset="0"/>
                <a:cs typeface="Arial" panose="020B0604020202020204" pitchFamily="34" charset="0"/>
                <a:sym typeface="ArialNarrow"/>
                <a:rtl val="0"/>
              </a:rPr>
              <a:t>10</a:t>
            </a:r>
          </a:p>
        </p:txBody>
      </p:sp>
      <p:sp>
        <p:nvSpPr>
          <p:cNvPr id="699" name="TextBox 698">
            <a:extLst>
              <a:ext uri="{FF2B5EF4-FFF2-40B4-BE49-F238E27FC236}">
                <a16:creationId xmlns:a16="http://schemas.microsoft.com/office/drawing/2014/main" id="{DE7FE5B7-D55F-E22F-52D9-89DB7C8C7963}"/>
              </a:ext>
            </a:extLst>
          </p:cNvPr>
          <p:cNvSpPr txBox="1"/>
          <p:nvPr/>
        </p:nvSpPr>
        <p:spPr>
          <a:xfrm>
            <a:off x="7329459" y="4653136"/>
            <a:ext cx="417839" cy="266676"/>
          </a:xfrm>
          <a:prstGeom prst="rect">
            <a:avLst/>
          </a:prstGeom>
          <a:noFill/>
        </p:spPr>
        <p:txBody>
          <a:bodyPr wrap="square" rIns="0" rtlCol="0">
            <a:spAutoFit/>
          </a:bodyPr>
          <a:lstStyle/>
          <a:p>
            <a:pPr algn="r" defTabSz="609630">
              <a:defRPr/>
            </a:pPr>
            <a:r>
              <a:rPr lang="en-GB" sz="1133" noProof="0" dirty="0">
                <a:ln/>
                <a:latin typeface="Arial" panose="020B0604020202020204" pitchFamily="34" charset="0"/>
                <a:cs typeface="Arial" panose="020B0604020202020204" pitchFamily="34" charset="0"/>
                <a:sym typeface="ArialNarrow"/>
                <a:rtl val="0"/>
              </a:rPr>
              <a:t>0</a:t>
            </a:r>
          </a:p>
        </p:txBody>
      </p:sp>
      <p:sp>
        <p:nvSpPr>
          <p:cNvPr id="701" name="TextBox 700">
            <a:extLst>
              <a:ext uri="{FF2B5EF4-FFF2-40B4-BE49-F238E27FC236}">
                <a16:creationId xmlns:a16="http://schemas.microsoft.com/office/drawing/2014/main" id="{5EE81B8C-77FB-91BA-8189-13F461CC9465}"/>
              </a:ext>
            </a:extLst>
          </p:cNvPr>
          <p:cNvSpPr txBox="1"/>
          <p:nvPr/>
        </p:nvSpPr>
        <p:spPr>
          <a:xfrm>
            <a:off x="7329459" y="4062121"/>
            <a:ext cx="417839" cy="266676"/>
          </a:xfrm>
          <a:prstGeom prst="rect">
            <a:avLst/>
          </a:prstGeom>
          <a:noFill/>
        </p:spPr>
        <p:txBody>
          <a:bodyPr wrap="square" rIns="0" rtlCol="0">
            <a:spAutoFit/>
          </a:bodyPr>
          <a:lstStyle/>
          <a:p>
            <a:pPr algn="r" defTabSz="609630">
              <a:defRPr/>
            </a:pPr>
            <a:r>
              <a:rPr lang="en-GB" sz="1133" noProof="0" dirty="0">
                <a:ln/>
                <a:latin typeface="Arial" panose="020B0604020202020204" pitchFamily="34" charset="0"/>
                <a:cs typeface="Arial" panose="020B0604020202020204" pitchFamily="34" charset="0"/>
                <a:sym typeface="ArialNarrow"/>
                <a:rtl val="0"/>
              </a:rPr>
              <a:t>0.25</a:t>
            </a:r>
          </a:p>
        </p:txBody>
      </p:sp>
      <p:sp>
        <p:nvSpPr>
          <p:cNvPr id="702" name="TextBox 701">
            <a:extLst>
              <a:ext uri="{FF2B5EF4-FFF2-40B4-BE49-F238E27FC236}">
                <a16:creationId xmlns:a16="http://schemas.microsoft.com/office/drawing/2014/main" id="{723089E2-C954-10EF-99B1-8D6B8A0E30C1}"/>
              </a:ext>
            </a:extLst>
          </p:cNvPr>
          <p:cNvSpPr txBox="1"/>
          <p:nvPr/>
        </p:nvSpPr>
        <p:spPr>
          <a:xfrm>
            <a:off x="7329459" y="3459956"/>
            <a:ext cx="417839" cy="266676"/>
          </a:xfrm>
          <a:prstGeom prst="rect">
            <a:avLst/>
          </a:prstGeom>
          <a:noFill/>
        </p:spPr>
        <p:txBody>
          <a:bodyPr wrap="square" rIns="0" rtlCol="0">
            <a:spAutoFit/>
          </a:bodyPr>
          <a:lstStyle/>
          <a:p>
            <a:pPr algn="r" defTabSz="609630">
              <a:defRPr/>
            </a:pPr>
            <a:r>
              <a:rPr lang="en-GB" sz="1133" noProof="0" dirty="0">
                <a:ln/>
                <a:latin typeface="Arial" panose="020B0604020202020204" pitchFamily="34" charset="0"/>
                <a:cs typeface="Arial" panose="020B0604020202020204" pitchFamily="34" charset="0"/>
                <a:sym typeface="ArialNarrow"/>
                <a:rtl val="0"/>
              </a:rPr>
              <a:t>0.50</a:t>
            </a:r>
          </a:p>
        </p:txBody>
      </p:sp>
      <p:sp>
        <p:nvSpPr>
          <p:cNvPr id="703" name="TextBox 702">
            <a:extLst>
              <a:ext uri="{FF2B5EF4-FFF2-40B4-BE49-F238E27FC236}">
                <a16:creationId xmlns:a16="http://schemas.microsoft.com/office/drawing/2014/main" id="{EFB69B3F-A6D5-04E3-AA22-E4D7AC2FB022}"/>
              </a:ext>
            </a:extLst>
          </p:cNvPr>
          <p:cNvSpPr txBox="1"/>
          <p:nvPr/>
        </p:nvSpPr>
        <p:spPr>
          <a:xfrm>
            <a:off x="7329459" y="2868941"/>
            <a:ext cx="417839" cy="266676"/>
          </a:xfrm>
          <a:prstGeom prst="rect">
            <a:avLst/>
          </a:prstGeom>
          <a:noFill/>
        </p:spPr>
        <p:txBody>
          <a:bodyPr wrap="square" rIns="0" rtlCol="0">
            <a:spAutoFit/>
          </a:bodyPr>
          <a:lstStyle/>
          <a:p>
            <a:pPr algn="r" defTabSz="609630">
              <a:defRPr/>
            </a:pPr>
            <a:r>
              <a:rPr lang="en-GB" sz="1133" noProof="0" dirty="0">
                <a:ln/>
                <a:latin typeface="Arial" panose="020B0604020202020204" pitchFamily="34" charset="0"/>
                <a:cs typeface="Arial" panose="020B0604020202020204" pitchFamily="34" charset="0"/>
                <a:sym typeface="ArialNarrow"/>
                <a:rtl val="0"/>
              </a:rPr>
              <a:t>0.75</a:t>
            </a:r>
          </a:p>
        </p:txBody>
      </p:sp>
      <p:sp>
        <p:nvSpPr>
          <p:cNvPr id="704" name="TextBox 703">
            <a:extLst>
              <a:ext uri="{FF2B5EF4-FFF2-40B4-BE49-F238E27FC236}">
                <a16:creationId xmlns:a16="http://schemas.microsoft.com/office/drawing/2014/main" id="{B0DBD045-C918-41D2-6127-A3CD2942B57C}"/>
              </a:ext>
            </a:extLst>
          </p:cNvPr>
          <p:cNvSpPr txBox="1"/>
          <p:nvPr/>
        </p:nvSpPr>
        <p:spPr>
          <a:xfrm>
            <a:off x="7329459" y="2277926"/>
            <a:ext cx="417839" cy="266676"/>
          </a:xfrm>
          <a:prstGeom prst="rect">
            <a:avLst/>
          </a:prstGeom>
          <a:noFill/>
        </p:spPr>
        <p:txBody>
          <a:bodyPr wrap="square" rIns="0" rtlCol="0">
            <a:spAutoFit/>
          </a:bodyPr>
          <a:lstStyle/>
          <a:p>
            <a:pPr algn="r" defTabSz="609630">
              <a:defRPr/>
            </a:pPr>
            <a:r>
              <a:rPr lang="en-GB" sz="1133" noProof="0" dirty="0">
                <a:ln/>
                <a:latin typeface="Arial" panose="020B0604020202020204" pitchFamily="34" charset="0"/>
                <a:cs typeface="Arial" panose="020B0604020202020204" pitchFamily="34" charset="0"/>
                <a:sym typeface="ArialNarrow"/>
                <a:rtl val="0"/>
              </a:rPr>
              <a:t>1.00</a:t>
            </a:r>
          </a:p>
        </p:txBody>
      </p:sp>
      <p:sp>
        <p:nvSpPr>
          <p:cNvPr id="705" name="TextBox 704">
            <a:extLst>
              <a:ext uri="{FF2B5EF4-FFF2-40B4-BE49-F238E27FC236}">
                <a16:creationId xmlns:a16="http://schemas.microsoft.com/office/drawing/2014/main" id="{4E120FD9-94F8-D6F0-0E03-956BDC1FCCE3}"/>
              </a:ext>
            </a:extLst>
          </p:cNvPr>
          <p:cNvSpPr txBox="1"/>
          <p:nvPr/>
        </p:nvSpPr>
        <p:spPr>
          <a:xfrm>
            <a:off x="8244371" y="4229416"/>
            <a:ext cx="1571905" cy="441018"/>
          </a:xfrm>
          <a:prstGeom prst="rect">
            <a:avLst/>
          </a:prstGeom>
          <a:noFill/>
        </p:spPr>
        <p:txBody>
          <a:bodyPr wrap="none" rIns="0" rtlCol="0">
            <a:spAutoFit/>
          </a:bodyPr>
          <a:lstStyle/>
          <a:p>
            <a:pPr defTabSz="609630">
              <a:defRPr/>
            </a:pPr>
            <a:r>
              <a:rPr lang="en-GB" sz="1133" noProof="0" dirty="0">
                <a:ln/>
                <a:latin typeface="Arial" panose="020B0604020202020204" pitchFamily="34" charset="0"/>
                <a:cs typeface="Arial" panose="020B0604020202020204" pitchFamily="34" charset="0"/>
                <a:sym typeface="ArialNarrow"/>
                <a:rtl val="0"/>
              </a:rPr>
              <a:t>Did not receive</a:t>
            </a:r>
            <a:br>
              <a:rPr lang="en-GB" sz="1133" noProof="0" dirty="0">
                <a:ln/>
                <a:latin typeface="Arial" panose="020B0604020202020204" pitchFamily="34" charset="0"/>
                <a:cs typeface="Arial" panose="020B0604020202020204" pitchFamily="34" charset="0"/>
                <a:sym typeface="ArialNarrow"/>
                <a:rtl val="0"/>
              </a:rPr>
            </a:br>
            <a:r>
              <a:rPr lang="en-GB" sz="1133" noProof="0" dirty="0">
                <a:ln/>
                <a:latin typeface="Arial" panose="020B0604020202020204" pitchFamily="34" charset="0"/>
                <a:cs typeface="Arial" panose="020B0604020202020204" pitchFamily="34" charset="0"/>
                <a:sym typeface="ArialNarrow"/>
                <a:rtl val="0"/>
              </a:rPr>
              <a:t>NCCN therapy (n=560)</a:t>
            </a:r>
          </a:p>
        </p:txBody>
      </p:sp>
      <p:sp>
        <p:nvSpPr>
          <p:cNvPr id="706" name="TextBox 705">
            <a:extLst>
              <a:ext uri="{FF2B5EF4-FFF2-40B4-BE49-F238E27FC236}">
                <a16:creationId xmlns:a16="http://schemas.microsoft.com/office/drawing/2014/main" id="{CB4F3A77-B9DF-4AB3-01F6-FA5249B5956C}"/>
              </a:ext>
            </a:extLst>
          </p:cNvPr>
          <p:cNvSpPr txBox="1"/>
          <p:nvPr/>
        </p:nvSpPr>
        <p:spPr>
          <a:xfrm>
            <a:off x="9135696" y="3252000"/>
            <a:ext cx="2213106" cy="266676"/>
          </a:xfrm>
          <a:prstGeom prst="rect">
            <a:avLst/>
          </a:prstGeom>
          <a:noFill/>
        </p:spPr>
        <p:txBody>
          <a:bodyPr wrap="none" rIns="0" rtlCol="0">
            <a:spAutoFit/>
          </a:bodyPr>
          <a:lstStyle/>
          <a:p>
            <a:pPr defTabSz="609630">
              <a:defRPr/>
            </a:pPr>
            <a:r>
              <a:rPr lang="en-GB" sz="1133" noProof="0" dirty="0">
                <a:ln/>
                <a:latin typeface="Arial" panose="020B0604020202020204" pitchFamily="34" charset="0"/>
                <a:cs typeface="Arial" panose="020B0604020202020204" pitchFamily="34" charset="0"/>
                <a:sym typeface="ArialNarrow"/>
                <a:rtl val="0"/>
              </a:rPr>
              <a:t>Received NCCN therapy (n=575)</a:t>
            </a:r>
          </a:p>
        </p:txBody>
      </p:sp>
      <p:sp>
        <p:nvSpPr>
          <p:cNvPr id="707" name="TextBox 706">
            <a:extLst>
              <a:ext uri="{FF2B5EF4-FFF2-40B4-BE49-F238E27FC236}">
                <a16:creationId xmlns:a16="http://schemas.microsoft.com/office/drawing/2014/main" id="{08635F58-B0B1-39E5-1084-76F1FE0FF867}"/>
              </a:ext>
            </a:extLst>
          </p:cNvPr>
          <p:cNvSpPr txBox="1"/>
          <p:nvPr/>
        </p:nvSpPr>
        <p:spPr>
          <a:xfrm>
            <a:off x="11051632" y="2443525"/>
            <a:ext cx="634148" cy="266676"/>
          </a:xfrm>
          <a:prstGeom prst="rect">
            <a:avLst/>
          </a:prstGeom>
          <a:noFill/>
        </p:spPr>
        <p:txBody>
          <a:bodyPr wrap="none" rIns="0" rtlCol="0">
            <a:spAutoFit/>
          </a:bodyPr>
          <a:lstStyle/>
          <a:p>
            <a:pPr defTabSz="609630">
              <a:defRPr/>
            </a:pPr>
            <a:r>
              <a:rPr lang="en-GB" sz="1133" noProof="0" dirty="0">
                <a:ln/>
                <a:latin typeface="Arial" panose="020B0604020202020204" pitchFamily="34" charset="0"/>
                <a:cs typeface="Arial" panose="020B0604020202020204" pitchFamily="34" charset="0"/>
                <a:sym typeface="ArialNarrow"/>
                <a:rtl val="0"/>
              </a:rPr>
              <a:t>P&lt;0.001</a:t>
            </a:r>
          </a:p>
        </p:txBody>
      </p:sp>
      <p:sp>
        <p:nvSpPr>
          <p:cNvPr id="708" name="TextBox 707">
            <a:extLst>
              <a:ext uri="{FF2B5EF4-FFF2-40B4-BE49-F238E27FC236}">
                <a16:creationId xmlns:a16="http://schemas.microsoft.com/office/drawing/2014/main" id="{15028436-8498-2DE4-A98C-51DD5933559B}"/>
              </a:ext>
            </a:extLst>
          </p:cNvPr>
          <p:cNvSpPr txBox="1"/>
          <p:nvPr/>
        </p:nvSpPr>
        <p:spPr>
          <a:xfrm>
            <a:off x="11566702" y="4849076"/>
            <a:ext cx="160301" cy="174343"/>
          </a:xfrm>
          <a:prstGeom prst="rect">
            <a:avLst/>
          </a:prstGeom>
          <a:noFill/>
        </p:spPr>
        <p:txBody>
          <a:bodyPr wrap="none" lIns="0" tIns="0" rIns="0" bIns="0" rtlCol="0">
            <a:spAutoFit/>
          </a:bodyPr>
          <a:lstStyle/>
          <a:p>
            <a:pPr algn="ctr" defTabSz="609630">
              <a:defRPr/>
            </a:pPr>
            <a:r>
              <a:rPr lang="en-GB" sz="1133" noProof="0" dirty="0">
                <a:ln/>
                <a:latin typeface="Arial" panose="020B0604020202020204" pitchFamily="34" charset="0"/>
                <a:cs typeface="Arial" panose="020B0604020202020204" pitchFamily="34" charset="0"/>
                <a:sym typeface="ArialNarrow"/>
                <a:rtl val="0"/>
              </a:rPr>
              <a:t>50</a:t>
            </a:r>
          </a:p>
        </p:txBody>
      </p:sp>
      <p:sp>
        <p:nvSpPr>
          <p:cNvPr id="709" name="TextBox 708">
            <a:extLst>
              <a:ext uri="{FF2B5EF4-FFF2-40B4-BE49-F238E27FC236}">
                <a16:creationId xmlns:a16="http://schemas.microsoft.com/office/drawing/2014/main" id="{33CF2834-E12C-3853-56F8-74C6CD9C6386}"/>
              </a:ext>
            </a:extLst>
          </p:cNvPr>
          <p:cNvSpPr txBox="1"/>
          <p:nvPr/>
        </p:nvSpPr>
        <p:spPr>
          <a:xfrm>
            <a:off x="10822235" y="4849076"/>
            <a:ext cx="160301" cy="174343"/>
          </a:xfrm>
          <a:prstGeom prst="rect">
            <a:avLst/>
          </a:prstGeom>
          <a:noFill/>
        </p:spPr>
        <p:txBody>
          <a:bodyPr wrap="none" lIns="0" tIns="0" rIns="0" bIns="0" rtlCol="0">
            <a:spAutoFit/>
          </a:bodyPr>
          <a:lstStyle/>
          <a:p>
            <a:pPr algn="ctr" defTabSz="609630">
              <a:defRPr/>
            </a:pPr>
            <a:r>
              <a:rPr lang="en-GB" sz="1133" noProof="0" dirty="0">
                <a:ln/>
                <a:latin typeface="Arial" panose="020B0604020202020204" pitchFamily="34" charset="0"/>
                <a:cs typeface="Arial" panose="020B0604020202020204" pitchFamily="34" charset="0"/>
                <a:sym typeface="ArialNarrow"/>
                <a:rtl val="0"/>
              </a:rPr>
              <a:t>40</a:t>
            </a:r>
          </a:p>
        </p:txBody>
      </p:sp>
      <p:sp>
        <p:nvSpPr>
          <p:cNvPr id="710" name="TextBox 709">
            <a:extLst>
              <a:ext uri="{FF2B5EF4-FFF2-40B4-BE49-F238E27FC236}">
                <a16:creationId xmlns:a16="http://schemas.microsoft.com/office/drawing/2014/main" id="{8320A7C4-FDCA-C3D4-74FE-D39CD379E4C6}"/>
              </a:ext>
            </a:extLst>
          </p:cNvPr>
          <p:cNvSpPr txBox="1"/>
          <p:nvPr/>
        </p:nvSpPr>
        <p:spPr>
          <a:xfrm>
            <a:off x="10045400" y="4849076"/>
            <a:ext cx="160301" cy="174343"/>
          </a:xfrm>
          <a:prstGeom prst="rect">
            <a:avLst/>
          </a:prstGeom>
          <a:noFill/>
        </p:spPr>
        <p:txBody>
          <a:bodyPr wrap="none" lIns="0" tIns="0" rIns="0" bIns="0" rtlCol="0">
            <a:spAutoFit/>
          </a:bodyPr>
          <a:lstStyle/>
          <a:p>
            <a:pPr algn="ctr" defTabSz="609630">
              <a:defRPr/>
            </a:pPr>
            <a:r>
              <a:rPr lang="en-GB" sz="1133" noProof="0" dirty="0">
                <a:ln/>
                <a:latin typeface="Arial" panose="020B0604020202020204" pitchFamily="34" charset="0"/>
                <a:cs typeface="Arial" panose="020B0604020202020204" pitchFamily="34" charset="0"/>
                <a:sym typeface="ArialNarrow"/>
                <a:rtl val="0"/>
              </a:rPr>
              <a:t>30</a:t>
            </a:r>
          </a:p>
        </p:txBody>
      </p:sp>
      <p:sp>
        <p:nvSpPr>
          <p:cNvPr id="711" name="TextBox 710">
            <a:extLst>
              <a:ext uri="{FF2B5EF4-FFF2-40B4-BE49-F238E27FC236}">
                <a16:creationId xmlns:a16="http://schemas.microsoft.com/office/drawing/2014/main" id="{FBB09E36-6D69-7357-EFE9-17479B2F8521}"/>
              </a:ext>
            </a:extLst>
          </p:cNvPr>
          <p:cNvSpPr txBox="1"/>
          <p:nvPr/>
        </p:nvSpPr>
        <p:spPr>
          <a:xfrm>
            <a:off x="9264518" y="4849076"/>
            <a:ext cx="160301" cy="174343"/>
          </a:xfrm>
          <a:prstGeom prst="rect">
            <a:avLst/>
          </a:prstGeom>
          <a:noFill/>
        </p:spPr>
        <p:txBody>
          <a:bodyPr wrap="none" lIns="0" tIns="0" rIns="0" bIns="0" rtlCol="0">
            <a:spAutoFit/>
          </a:bodyPr>
          <a:lstStyle/>
          <a:p>
            <a:pPr algn="ctr" defTabSz="609630">
              <a:defRPr/>
            </a:pPr>
            <a:r>
              <a:rPr lang="en-GB" sz="1133" noProof="0" dirty="0">
                <a:ln/>
                <a:latin typeface="Arial" panose="020B0604020202020204" pitchFamily="34" charset="0"/>
                <a:cs typeface="Arial" panose="020B0604020202020204" pitchFamily="34" charset="0"/>
                <a:sym typeface="ArialNarrow"/>
                <a:rtl val="0"/>
              </a:rPr>
              <a:t>20</a:t>
            </a:r>
          </a:p>
        </p:txBody>
      </p:sp>
      <p:sp>
        <p:nvSpPr>
          <p:cNvPr id="712" name="TextBox 711">
            <a:extLst>
              <a:ext uri="{FF2B5EF4-FFF2-40B4-BE49-F238E27FC236}">
                <a16:creationId xmlns:a16="http://schemas.microsoft.com/office/drawing/2014/main" id="{258BB82A-DC8D-8652-FDBB-6D1323F34060}"/>
              </a:ext>
            </a:extLst>
          </p:cNvPr>
          <p:cNvSpPr txBox="1"/>
          <p:nvPr/>
        </p:nvSpPr>
        <p:spPr>
          <a:xfrm>
            <a:off x="7787209" y="4849076"/>
            <a:ext cx="80150" cy="174343"/>
          </a:xfrm>
          <a:prstGeom prst="rect">
            <a:avLst/>
          </a:prstGeom>
          <a:noFill/>
        </p:spPr>
        <p:txBody>
          <a:bodyPr wrap="none" lIns="0" tIns="0" rIns="0" bIns="0" rtlCol="0">
            <a:spAutoFit/>
          </a:bodyPr>
          <a:lstStyle/>
          <a:p>
            <a:pPr algn="ctr" defTabSz="609630">
              <a:defRPr/>
            </a:pPr>
            <a:r>
              <a:rPr lang="en-GB" sz="1133" noProof="0" dirty="0">
                <a:ln/>
                <a:latin typeface="Arial" panose="020B0604020202020204" pitchFamily="34" charset="0"/>
                <a:cs typeface="Arial" panose="020B0604020202020204" pitchFamily="34" charset="0"/>
                <a:sym typeface="ArialNarrow"/>
                <a:rtl val="0"/>
              </a:rPr>
              <a:t>0</a:t>
            </a:r>
          </a:p>
        </p:txBody>
      </p:sp>
      <p:sp>
        <p:nvSpPr>
          <p:cNvPr id="713" name="TextBox 712">
            <a:extLst>
              <a:ext uri="{FF2B5EF4-FFF2-40B4-BE49-F238E27FC236}">
                <a16:creationId xmlns:a16="http://schemas.microsoft.com/office/drawing/2014/main" id="{B2545E19-8A61-38F8-5171-FFA4597D570F}"/>
              </a:ext>
            </a:extLst>
          </p:cNvPr>
          <p:cNvSpPr txBox="1"/>
          <p:nvPr/>
        </p:nvSpPr>
        <p:spPr>
          <a:xfrm>
            <a:off x="8582934" y="5063561"/>
            <a:ext cx="2330698" cy="276999"/>
          </a:xfrm>
          <a:prstGeom prst="rect">
            <a:avLst/>
          </a:prstGeom>
          <a:noFill/>
        </p:spPr>
        <p:txBody>
          <a:bodyPr wrap="square" rtlCol="0">
            <a:spAutoFit/>
          </a:bodyPr>
          <a:lstStyle/>
          <a:p>
            <a:pPr algn="ctr" defTabSz="609630">
              <a:defRPr/>
            </a:pPr>
            <a:r>
              <a:rPr lang="en-GB" sz="1200" b="1" noProof="0" dirty="0">
                <a:ln/>
                <a:latin typeface="Arial" panose="020B0604020202020204" pitchFamily="34" charset="0"/>
                <a:cs typeface="Arial" panose="020B0604020202020204" pitchFamily="34" charset="0"/>
                <a:sym typeface="Arial"/>
                <a:rtl val="0"/>
              </a:rPr>
              <a:t>Time (months)</a:t>
            </a:r>
            <a:endParaRPr lang="en-GB" sz="1200" b="1" baseline="30000" noProof="0" dirty="0">
              <a:ln/>
              <a:latin typeface="Arial" panose="020B0604020202020204" pitchFamily="34" charset="0"/>
              <a:cs typeface="Arial" panose="020B0604020202020204" pitchFamily="34" charset="0"/>
              <a:sym typeface="Arial"/>
              <a:rtl val="0"/>
            </a:endParaRPr>
          </a:p>
        </p:txBody>
      </p:sp>
      <p:sp>
        <p:nvSpPr>
          <p:cNvPr id="714" name="TextBox 713">
            <a:extLst>
              <a:ext uri="{FF2B5EF4-FFF2-40B4-BE49-F238E27FC236}">
                <a16:creationId xmlns:a16="http://schemas.microsoft.com/office/drawing/2014/main" id="{A1A2C1B5-1453-A7B5-3D4C-E711DF28221A}"/>
              </a:ext>
            </a:extLst>
          </p:cNvPr>
          <p:cNvSpPr txBox="1"/>
          <p:nvPr/>
        </p:nvSpPr>
        <p:spPr>
          <a:xfrm>
            <a:off x="8476334" y="5428939"/>
            <a:ext cx="213199" cy="307777"/>
          </a:xfrm>
          <a:prstGeom prst="rect">
            <a:avLst/>
          </a:prstGeom>
          <a:noFill/>
        </p:spPr>
        <p:txBody>
          <a:bodyPr wrap="none" lIns="0" tIns="0" rIns="0" bIns="0" rtlCol="0">
            <a:spAutoFit/>
          </a:bodyPr>
          <a:lstStyle/>
          <a:p>
            <a:pPr algn="ctr" defTabSz="609630">
              <a:defRPr/>
            </a:pPr>
            <a:r>
              <a:rPr lang="en-GB" sz="1000" noProof="0" dirty="0">
                <a:ln/>
                <a:latin typeface="Arial" panose="020B0604020202020204" pitchFamily="34" charset="0"/>
                <a:cs typeface="Arial" panose="020B0604020202020204" pitchFamily="34" charset="0"/>
                <a:sym typeface="ArialNarrow"/>
                <a:rtl val="0"/>
              </a:rPr>
              <a:t>168</a:t>
            </a:r>
          </a:p>
          <a:p>
            <a:pPr algn="ctr" defTabSz="609630">
              <a:defRPr/>
            </a:pPr>
            <a:r>
              <a:rPr lang="en-GB" sz="1000" noProof="0" dirty="0">
                <a:ln/>
                <a:latin typeface="Arial" panose="020B0604020202020204" pitchFamily="34" charset="0"/>
                <a:cs typeface="Arial" panose="020B0604020202020204" pitchFamily="34" charset="0"/>
                <a:sym typeface="ArialNarrow"/>
                <a:rtl val="0"/>
              </a:rPr>
              <a:t>196</a:t>
            </a:r>
          </a:p>
        </p:txBody>
      </p:sp>
      <p:sp>
        <p:nvSpPr>
          <p:cNvPr id="715" name="TextBox 714">
            <a:extLst>
              <a:ext uri="{FF2B5EF4-FFF2-40B4-BE49-F238E27FC236}">
                <a16:creationId xmlns:a16="http://schemas.microsoft.com/office/drawing/2014/main" id="{878B2381-A2E4-34C7-DE03-2EAB33D0088E}"/>
              </a:ext>
            </a:extLst>
          </p:cNvPr>
          <p:cNvSpPr txBox="1"/>
          <p:nvPr/>
        </p:nvSpPr>
        <p:spPr>
          <a:xfrm>
            <a:off x="11575518" y="5428939"/>
            <a:ext cx="142667" cy="307777"/>
          </a:xfrm>
          <a:prstGeom prst="rect">
            <a:avLst/>
          </a:prstGeom>
          <a:noFill/>
        </p:spPr>
        <p:txBody>
          <a:bodyPr wrap="none" lIns="0" tIns="0" rIns="0" bIns="0" rtlCol="0">
            <a:spAutoFit/>
          </a:bodyPr>
          <a:lstStyle/>
          <a:p>
            <a:pPr algn="ctr" defTabSz="609630">
              <a:defRPr/>
            </a:pPr>
            <a:r>
              <a:rPr lang="en-GB" sz="1000" noProof="0" dirty="0">
                <a:ln/>
                <a:latin typeface="Arial" panose="020B0604020202020204" pitchFamily="34" charset="0"/>
                <a:cs typeface="Arial" panose="020B0604020202020204" pitchFamily="34" charset="0"/>
                <a:sym typeface="ArialNarrow"/>
                <a:rtl val="0"/>
              </a:rPr>
              <a:t>32</a:t>
            </a:r>
          </a:p>
          <a:p>
            <a:pPr algn="ctr" defTabSz="609630">
              <a:defRPr/>
            </a:pPr>
            <a:r>
              <a:rPr lang="en-GB" sz="1000" noProof="0" dirty="0">
                <a:ln/>
                <a:latin typeface="Arial" panose="020B0604020202020204" pitchFamily="34" charset="0"/>
                <a:cs typeface="Arial" panose="020B0604020202020204" pitchFamily="34" charset="0"/>
                <a:sym typeface="ArialNarrow"/>
                <a:rtl val="0"/>
              </a:rPr>
              <a:t>13</a:t>
            </a:r>
          </a:p>
        </p:txBody>
      </p:sp>
      <p:sp>
        <p:nvSpPr>
          <p:cNvPr id="716" name="TextBox 715">
            <a:extLst>
              <a:ext uri="{FF2B5EF4-FFF2-40B4-BE49-F238E27FC236}">
                <a16:creationId xmlns:a16="http://schemas.microsoft.com/office/drawing/2014/main" id="{41781D1D-50A5-34F3-84FE-7E784E2BF379}"/>
              </a:ext>
            </a:extLst>
          </p:cNvPr>
          <p:cNvSpPr txBox="1"/>
          <p:nvPr/>
        </p:nvSpPr>
        <p:spPr>
          <a:xfrm>
            <a:off x="10831051" y="5428939"/>
            <a:ext cx="142667" cy="307777"/>
          </a:xfrm>
          <a:prstGeom prst="rect">
            <a:avLst/>
          </a:prstGeom>
          <a:noFill/>
        </p:spPr>
        <p:txBody>
          <a:bodyPr wrap="none" lIns="0" tIns="0" rIns="0" bIns="0" rtlCol="0">
            <a:spAutoFit/>
          </a:bodyPr>
          <a:lstStyle/>
          <a:p>
            <a:pPr algn="ctr" defTabSz="609630">
              <a:defRPr/>
            </a:pPr>
            <a:r>
              <a:rPr lang="en-GB" sz="1000" noProof="0" dirty="0">
                <a:ln/>
                <a:latin typeface="Arial" panose="020B0604020202020204" pitchFamily="34" charset="0"/>
                <a:cs typeface="Arial" panose="020B0604020202020204" pitchFamily="34" charset="0"/>
                <a:sym typeface="ArialNarrow"/>
                <a:rtl val="0"/>
              </a:rPr>
              <a:t>59</a:t>
            </a:r>
          </a:p>
          <a:p>
            <a:pPr algn="ctr" defTabSz="609630">
              <a:defRPr/>
            </a:pPr>
            <a:r>
              <a:rPr lang="en-GB" sz="1000" noProof="0" dirty="0">
                <a:ln/>
                <a:latin typeface="Arial" panose="020B0604020202020204" pitchFamily="34" charset="0"/>
                <a:cs typeface="Arial" panose="020B0604020202020204" pitchFamily="34" charset="0"/>
                <a:sym typeface="ArialNarrow"/>
                <a:rtl val="0"/>
              </a:rPr>
              <a:t>28</a:t>
            </a:r>
          </a:p>
        </p:txBody>
      </p:sp>
      <p:sp>
        <p:nvSpPr>
          <p:cNvPr id="717" name="TextBox 716">
            <a:extLst>
              <a:ext uri="{FF2B5EF4-FFF2-40B4-BE49-F238E27FC236}">
                <a16:creationId xmlns:a16="http://schemas.microsoft.com/office/drawing/2014/main" id="{8C311E8F-9A90-FB3E-E349-30B87CD44717}"/>
              </a:ext>
            </a:extLst>
          </p:cNvPr>
          <p:cNvSpPr txBox="1"/>
          <p:nvPr/>
        </p:nvSpPr>
        <p:spPr>
          <a:xfrm>
            <a:off x="10054216" y="5428939"/>
            <a:ext cx="142667" cy="307777"/>
          </a:xfrm>
          <a:prstGeom prst="rect">
            <a:avLst/>
          </a:prstGeom>
          <a:noFill/>
        </p:spPr>
        <p:txBody>
          <a:bodyPr wrap="none" lIns="0" tIns="0" rIns="0" bIns="0" rtlCol="0">
            <a:spAutoFit/>
          </a:bodyPr>
          <a:lstStyle/>
          <a:p>
            <a:pPr algn="ctr" defTabSz="609630">
              <a:defRPr/>
            </a:pPr>
            <a:r>
              <a:rPr lang="en-GB" sz="1000" noProof="0" dirty="0">
                <a:ln/>
                <a:latin typeface="Arial" panose="020B0604020202020204" pitchFamily="34" charset="0"/>
                <a:cs typeface="Arial" panose="020B0604020202020204" pitchFamily="34" charset="0"/>
                <a:sym typeface="ArialNarrow"/>
                <a:rtl val="0"/>
              </a:rPr>
              <a:t>91</a:t>
            </a:r>
          </a:p>
          <a:p>
            <a:pPr algn="ctr" defTabSz="609630">
              <a:defRPr/>
            </a:pPr>
            <a:r>
              <a:rPr lang="en-GB" sz="1000" noProof="0" dirty="0">
                <a:ln/>
                <a:latin typeface="Arial" panose="020B0604020202020204" pitchFamily="34" charset="0"/>
                <a:cs typeface="Arial" panose="020B0604020202020204" pitchFamily="34" charset="0"/>
                <a:sym typeface="ArialNarrow"/>
                <a:rtl val="0"/>
              </a:rPr>
              <a:t>54</a:t>
            </a:r>
          </a:p>
        </p:txBody>
      </p:sp>
      <p:sp>
        <p:nvSpPr>
          <p:cNvPr id="718" name="TextBox 717">
            <a:extLst>
              <a:ext uri="{FF2B5EF4-FFF2-40B4-BE49-F238E27FC236}">
                <a16:creationId xmlns:a16="http://schemas.microsoft.com/office/drawing/2014/main" id="{27260E1D-8EF6-76BF-3827-A810AB25C9A9}"/>
              </a:ext>
            </a:extLst>
          </p:cNvPr>
          <p:cNvSpPr txBox="1"/>
          <p:nvPr/>
        </p:nvSpPr>
        <p:spPr>
          <a:xfrm>
            <a:off x="9251693" y="5428939"/>
            <a:ext cx="213200" cy="307777"/>
          </a:xfrm>
          <a:prstGeom prst="rect">
            <a:avLst/>
          </a:prstGeom>
          <a:noFill/>
        </p:spPr>
        <p:txBody>
          <a:bodyPr wrap="none" lIns="0" tIns="0" rIns="0" bIns="0" rtlCol="0">
            <a:spAutoFit/>
          </a:bodyPr>
          <a:lstStyle/>
          <a:p>
            <a:pPr algn="r" defTabSz="609630">
              <a:defRPr/>
            </a:pPr>
            <a:r>
              <a:rPr lang="en-GB" sz="1000" noProof="0" dirty="0">
                <a:ln/>
                <a:latin typeface="Arial" panose="020B0604020202020204" pitchFamily="34" charset="0"/>
                <a:cs typeface="Arial" panose="020B0604020202020204" pitchFamily="34" charset="0"/>
                <a:sym typeface="ArialNarrow"/>
                <a:rtl val="0"/>
              </a:rPr>
              <a:t>142</a:t>
            </a:r>
          </a:p>
          <a:p>
            <a:pPr algn="r" defTabSz="609630">
              <a:defRPr/>
            </a:pPr>
            <a:r>
              <a:rPr lang="en-GB" sz="1000" noProof="0" dirty="0">
                <a:ln/>
                <a:latin typeface="Arial" panose="020B0604020202020204" pitchFamily="34" charset="0"/>
                <a:cs typeface="Arial" panose="020B0604020202020204" pitchFamily="34" charset="0"/>
                <a:sym typeface="ArialNarrow"/>
                <a:rtl val="0"/>
              </a:rPr>
              <a:t>93</a:t>
            </a:r>
          </a:p>
        </p:txBody>
      </p:sp>
      <p:sp>
        <p:nvSpPr>
          <p:cNvPr id="719" name="TextBox 718">
            <a:extLst>
              <a:ext uri="{FF2B5EF4-FFF2-40B4-BE49-F238E27FC236}">
                <a16:creationId xmlns:a16="http://schemas.microsoft.com/office/drawing/2014/main" id="{E943766B-4F10-13EF-55CE-30C297861CD0}"/>
              </a:ext>
            </a:extLst>
          </p:cNvPr>
          <p:cNvSpPr txBox="1"/>
          <p:nvPr/>
        </p:nvSpPr>
        <p:spPr>
          <a:xfrm>
            <a:off x="7766371" y="5428939"/>
            <a:ext cx="141064" cy="307777"/>
          </a:xfrm>
          <a:prstGeom prst="rect">
            <a:avLst/>
          </a:prstGeom>
          <a:noFill/>
        </p:spPr>
        <p:txBody>
          <a:bodyPr wrap="none" lIns="0" tIns="0" rIns="0" bIns="0" rtlCol="0">
            <a:spAutoFit/>
          </a:bodyPr>
          <a:lstStyle/>
          <a:p>
            <a:pPr algn="r" defTabSz="609630">
              <a:defRPr/>
            </a:pPr>
            <a:r>
              <a:rPr lang="en-GB" sz="1000" noProof="0" dirty="0">
                <a:ln/>
                <a:latin typeface="Arial" panose="020B0604020202020204" pitchFamily="34" charset="0"/>
                <a:cs typeface="Arial" panose="020B0604020202020204" pitchFamily="34" charset="0"/>
                <a:sym typeface="ArialNarrow"/>
                <a:rtl val="0"/>
              </a:rPr>
              <a:t>2</a:t>
            </a:r>
          </a:p>
          <a:p>
            <a:pPr algn="r" defTabSz="609630">
              <a:defRPr/>
            </a:pPr>
            <a:r>
              <a:rPr lang="en-GB" sz="1000" noProof="0" dirty="0">
                <a:ln/>
                <a:latin typeface="Arial" panose="020B0604020202020204" pitchFamily="34" charset="0"/>
                <a:cs typeface="Arial" panose="020B0604020202020204" pitchFamily="34" charset="0"/>
                <a:sym typeface="ArialNarrow"/>
                <a:rtl val="0"/>
              </a:rPr>
              <a:t>55</a:t>
            </a:r>
          </a:p>
        </p:txBody>
      </p:sp>
      <p:sp>
        <p:nvSpPr>
          <p:cNvPr id="720" name="TextBox 719">
            <a:extLst>
              <a:ext uri="{FF2B5EF4-FFF2-40B4-BE49-F238E27FC236}">
                <a16:creationId xmlns:a16="http://schemas.microsoft.com/office/drawing/2014/main" id="{F5E21713-1DE0-29B5-A230-1310B743A44D}"/>
              </a:ext>
            </a:extLst>
          </p:cNvPr>
          <p:cNvSpPr txBox="1"/>
          <p:nvPr/>
        </p:nvSpPr>
        <p:spPr>
          <a:xfrm>
            <a:off x="5956947" y="5275051"/>
            <a:ext cx="1723229" cy="461665"/>
          </a:xfrm>
          <a:prstGeom prst="rect">
            <a:avLst/>
          </a:prstGeom>
          <a:noFill/>
        </p:spPr>
        <p:txBody>
          <a:bodyPr wrap="none" lIns="0" tIns="0" rIns="0" bIns="0" rtlCol="0">
            <a:spAutoFit/>
          </a:bodyPr>
          <a:lstStyle/>
          <a:p>
            <a:pPr algn="r" defTabSz="609630">
              <a:defRPr/>
            </a:pPr>
            <a:r>
              <a:rPr lang="en-GB" sz="1000" b="1" noProof="0" dirty="0">
                <a:ln/>
                <a:latin typeface="Arial" panose="020B0604020202020204" pitchFamily="34" charset="0"/>
                <a:cs typeface="Arial" panose="020B0604020202020204" pitchFamily="34" charset="0"/>
                <a:sym typeface="ArialNarrow"/>
                <a:rtl val="0"/>
              </a:rPr>
              <a:t>No. at risk</a:t>
            </a:r>
          </a:p>
          <a:p>
            <a:pPr algn="r" defTabSz="609630">
              <a:defRPr/>
            </a:pPr>
            <a:r>
              <a:rPr lang="en-GB" sz="1000" noProof="0" dirty="0">
                <a:ln/>
                <a:solidFill>
                  <a:schemeClr val="tx2"/>
                </a:solidFill>
                <a:latin typeface="Arial" panose="020B0604020202020204" pitchFamily="34" charset="0"/>
                <a:cs typeface="Arial" panose="020B0604020202020204" pitchFamily="34" charset="0"/>
                <a:sym typeface="ArialNarrow"/>
                <a:rtl val="0"/>
              </a:rPr>
              <a:t>Received NCCN therapy</a:t>
            </a:r>
          </a:p>
          <a:p>
            <a:pPr algn="r" defTabSz="609630">
              <a:defRPr/>
            </a:pPr>
            <a:r>
              <a:rPr lang="en-GB" sz="1000" noProof="0" dirty="0">
                <a:ln/>
                <a:solidFill>
                  <a:schemeClr val="accent1"/>
                </a:solidFill>
                <a:latin typeface="Arial" panose="020B0604020202020204" pitchFamily="34" charset="0"/>
                <a:cs typeface="Arial" panose="020B0604020202020204" pitchFamily="34" charset="0"/>
                <a:sym typeface="ArialNarrow"/>
                <a:rtl val="0"/>
              </a:rPr>
              <a:t>Did not receive NCCN therapy</a:t>
            </a:r>
          </a:p>
        </p:txBody>
      </p:sp>
      <p:sp>
        <p:nvSpPr>
          <p:cNvPr id="3" name="TextBox 2">
            <a:extLst>
              <a:ext uri="{FF2B5EF4-FFF2-40B4-BE49-F238E27FC236}">
                <a16:creationId xmlns:a16="http://schemas.microsoft.com/office/drawing/2014/main" id="{B798C5DE-CF28-498F-D5B8-0BD93B5934D7}"/>
              </a:ext>
            </a:extLst>
          </p:cNvPr>
          <p:cNvSpPr txBox="1"/>
          <p:nvPr/>
        </p:nvSpPr>
        <p:spPr>
          <a:xfrm>
            <a:off x="7896200" y="1883929"/>
            <a:ext cx="3719288" cy="338554"/>
          </a:xfrm>
          <a:prstGeom prst="rect">
            <a:avLst/>
          </a:prstGeom>
          <a:noFill/>
        </p:spPr>
        <p:txBody>
          <a:bodyPr wrap="none" rtlCol="0">
            <a:spAutoFit/>
          </a:bodyPr>
          <a:lstStyle/>
          <a:p>
            <a:r>
              <a:rPr lang="en-GB" sz="1600" b="1" dirty="0">
                <a:latin typeface="Arial" panose="020B0604020202020204" pitchFamily="34" charset="0"/>
                <a:ea typeface="Aileron" charset="0"/>
                <a:cs typeface="Arial" panose="020B0604020202020204" pitchFamily="34" charset="0"/>
              </a:rPr>
              <a:t>Patients with targetable mutations</a:t>
            </a:r>
            <a:r>
              <a:rPr lang="en-GB" sz="1600" b="1" baseline="30000" dirty="0">
                <a:latin typeface="Arial" panose="020B0604020202020204" pitchFamily="34" charset="0"/>
                <a:ea typeface="Aileron" charset="0"/>
                <a:cs typeface="Arial" panose="020B0604020202020204" pitchFamily="34" charset="0"/>
              </a:rPr>
              <a:t>2,a</a:t>
            </a:r>
          </a:p>
        </p:txBody>
      </p:sp>
    </p:spTree>
    <p:extLst>
      <p:ext uri="{BB962C8B-B14F-4D97-AF65-F5344CB8AC3E}">
        <p14:creationId xmlns:p14="http://schemas.microsoft.com/office/powerpoint/2010/main" val="396225269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CE2CD-A059-4975-F09D-7F23CB5BF78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3877998-252F-856D-C552-92878C54E2A3}"/>
              </a:ext>
            </a:extLst>
          </p:cNvPr>
          <p:cNvSpPr>
            <a:spLocks noGrp="1"/>
          </p:cNvSpPr>
          <p:nvPr>
            <p:ph type="title"/>
          </p:nvPr>
        </p:nvSpPr>
        <p:spPr>
          <a:xfrm>
            <a:off x="619125" y="258763"/>
            <a:ext cx="11355263" cy="865187"/>
          </a:xfrm>
        </p:spPr>
        <p:txBody>
          <a:bodyPr>
            <a:normAutofit/>
          </a:bodyPr>
          <a:lstStyle/>
          <a:p>
            <a:r>
              <a:rPr lang="en-GB" noProof="0" dirty="0"/>
              <a:t>Phenotypic and Genotypic Characterisation of NSCLC</a:t>
            </a:r>
          </a:p>
        </p:txBody>
      </p:sp>
      <p:sp>
        <p:nvSpPr>
          <p:cNvPr id="9" name="Content Placeholder 8">
            <a:extLst>
              <a:ext uri="{FF2B5EF4-FFF2-40B4-BE49-F238E27FC236}">
                <a16:creationId xmlns:a16="http://schemas.microsoft.com/office/drawing/2014/main" id="{8CB79DB7-BADE-DB56-1CDA-A639CA3C736E}"/>
              </a:ext>
            </a:extLst>
          </p:cNvPr>
          <p:cNvSpPr>
            <a:spLocks noGrp="1"/>
          </p:cNvSpPr>
          <p:nvPr>
            <p:ph sz="quarter" idx="15"/>
          </p:nvPr>
        </p:nvSpPr>
        <p:spPr>
          <a:xfrm>
            <a:off x="620183" y="6356351"/>
            <a:ext cx="10180339" cy="365125"/>
          </a:xfrm>
        </p:spPr>
        <p:txBody>
          <a:bodyPr anchor="b" anchorCtr="0"/>
          <a:lstStyle/>
          <a:p>
            <a:r>
              <a:rPr lang="en-GB" sz="1100" baseline="30000" noProof="0" dirty="0"/>
              <a:t>a </a:t>
            </a:r>
            <a:r>
              <a:rPr lang="en-GB" sz="1100" noProof="0" dirty="0"/>
              <a:t>Turnaround times vary and depend on each institution workflow</a:t>
            </a:r>
          </a:p>
          <a:p>
            <a:r>
              <a:rPr lang="en-GB" sz="1100" noProof="0" dirty="0"/>
              <a:t>ctDNA, circulating tumour DNA; d, days; FISH, florescence in-situ hybridisation; IHC, immunohistochemistry; NGS, next-generation sequencing; </a:t>
            </a:r>
            <a:br>
              <a:rPr lang="en-GB" sz="1100" noProof="0" dirty="0">
                <a:highlight>
                  <a:srgbClr val="FFFF00"/>
                </a:highlight>
              </a:rPr>
            </a:br>
            <a:r>
              <a:rPr lang="en-GB" sz="1100" noProof="0" dirty="0"/>
              <a:t>NOS, not otherwise specified; NSCLC, non-small cell lung cancer; NSq, non-squamous; PCR, polymerase chain reaction; Sq, squamous; TTF1, </a:t>
            </a:r>
            <a:r>
              <a:rPr lang="en-GB" sz="1100" dirty="0"/>
              <a:t>thyroid transcription factor-1</a:t>
            </a:r>
            <a:endParaRPr lang="en-GB" sz="1100" noProof="0" dirty="0"/>
          </a:p>
          <a:p>
            <a:r>
              <a:rPr lang="en-GB" sz="1100" noProof="0" dirty="0"/>
              <a:t>Penault-Llorca F, Socinski MA. Oncologist. 2025;30(3):oyae357; </a:t>
            </a:r>
            <a:r>
              <a:rPr lang="en-GB" sz="1100" dirty="0"/>
              <a:t>Agrawal M, et al. J Med Sci Health 2023; 9(1):37-42; Repetto M, et al. Cancer Treatment Reviews 2024; 127: 102733; Malla M, et al. J Clin Oncol 2022; 40: 2846-2857</a:t>
            </a:r>
            <a:endParaRPr lang="en-GB" sz="1100" noProof="0" dirty="0"/>
          </a:p>
        </p:txBody>
      </p:sp>
      <p:sp>
        <p:nvSpPr>
          <p:cNvPr id="5" name="Espace réservé du numéro de diapositive 4">
            <a:extLst>
              <a:ext uri="{FF2B5EF4-FFF2-40B4-BE49-F238E27FC236}">
                <a16:creationId xmlns:a16="http://schemas.microsoft.com/office/drawing/2014/main" id="{53574DE8-33A4-DE92-A462-D00A911D7BF6}"/>
              </a:ext>
            </a:extLst>
          </p:cNvPr>
          <p:cNvSpPr>
            <a:spLocks noGrp="1"/>
          </p:cNvSpPr>
          <p:nvPr>
            <p:ph type="sldNum" sz="quarter" idx="4"/>
          </p:nvPr>
        </p:nvSpPr>
        <p:spPr>
          <a:xfrm>
            <a:off x="10800523" y="6428359"/>
            <a:ext cx="781877" cy="365125"/>
          </a:xfrm>
        </p:spPr>
        <p:txBody>
          <a:bodyPr/>
          <a:lstStyle/>
          <a:p>
            <a:fld id="{8F82E0A0-C266-4798-8C8F-B9F91E9DA37E}" type="slidenum">
              <a:rPr lang="en-GB" noProof="0" smtClean="0"/>
              <a:pPr/>
              <a:t>7</a:t>
            </a:fld>
            <a:endParaRPr lang="en-GB" noProof="0" dirty="0"/>
          </a:p>
        </p:txBody>
      </p:sp>
      <p:pic>
        <p:nvPicPr>
          <p:cNvPr id="6" name="Image 5">
            <a:extLst>
              <a:ext uri="{FF2B5EF4-FFF2-40B4-BE49-F238E27FC236}">
                <a16:creationId xmlns:a16="http://schemas.microsoft.com/office/drawing/2014/main" id="{0CD74194-CB83-E6CE-88F0-CF969B65F27A}"/>
              </a:ext>
            </a:extLst>
          </p:cNvPr>
          <p:cNvPicPr>
            <a:picLocks noChangeAspect="1"/>
          </p:cNvPicPr>
          <p:nvPr/>
        </p:nvPicPr>
        <p:blipFill>
          <a:blip r:embed="rId2"/>
          <a:stretch>
            <a:fillRect/>
          </a:stretch>
        </p:blipFill>
        <p:spPr>
          <a:xfrm>
            <a:off x="175955" y="3000347"/>
            <a:ext cx="4847619" cy="1466667"/>
          </a:xfrm>
          <a:prstGeom prst="rect">
            <a:avLst/>
          </a:prstGeom>
        </p:spPr>
      </p:pic>
      <p:pic>
        <p:nvPicPr>
          <p:cNvPr id="8" name="Image 7">
            <a:extLst>
              <a:ext uri="{FF2B5EF4-FFF2-40B4-BE49-F238E27FC236}">
                <a16:creationId xmlns:a16="http://schemas.microsoft.com/office/drawing/2014/main" id="{F7F136AB-73A0-12D5-1B67-30500216DF47}"/>
              </a:ext>
            </a:extLst>
          </p:cNvPr>
          <p:cNvPicPr>
            <a:picLocks noChangeAspect="1"/>
          </p:cNvPicPr>
          <p:nvPr/>
        </p:nvPicPr>
        <p:blipFill>
          <a:blip r:embed="rId3"/>
          <a:stretch>
            <a:fillRect/>
          </a:stretch>
        </p:blipFill>
        <p:spPr>
          <a:xfrm>
            <a:off x="10861466" y="3219394"/>
            <a:ext cx="971429" cy="1028571"/>
          </a:xfrm>
          <a:prstGeom prst="rect">
            <a:avLst/>
          </a:prstGeom>
        </p:spPr>
      </p:pic>
      <p:pic>
        <p:nvPicPr>
          <p:cNvPr id="7" name="Image 6">
            <a:extLst>
              <a:ext uri="{FF2B5EF4-FFF2-40B4-BE49-F238E27FC236}">
                <a16:creationId xmlns:a16="http://schemas.microsoft.com/office/drawing/2014/main" id="{24A1EAA2-E8B8-CFB6-77EC-D90011BF6466}"/>
              </a:ext>
            </a:extLst>
          </p:cNvPr>
          <p:cNvPicPr>
            <a:picLocks noChangeAspect="1"/>
          </p:cNvPicPr>
          <p:nvPr/>
        </p:nvPicPr>
        <p:blipFill>
          <a:blip r:embed="rId4"/>
          <a:srcRect b="25976"/>
          <a:stretch>
            <a:fillRect/>
          </a:stretch>
        </p:blipFill>
        <p:spPr>
          <a:xfrm>
            <a:off x="5023574" y="2597079"/>
            <a:ext cx="5686331" cy="1921715"/>
          </a:xfrm>
          <a:prstGeom prst="rect">
            <a:avLst/>
          </a:prstGeom>
        </p:spPr>
      </p:pic>
      <p:sp>
        <p:nvSpPr>
          <p:cNvPr id="12" name="Rectangle 11">
            <a:extLst>
              <a:ext uri="{FF2B5EF4-FFF2-40B4-BE49-F238E27FC236}">
                <a16:creationId xmlns:a16="http://schemas.microsoft.com/office/drawing/2014/main" id="{05716B05-AEEB-A5E2-F4E4-28A8B9885DE7}"/>
              </a:ext>
            </a:extLst>
          </p:cNvPr>
          <p:cNvSpPr/>
          <p:nvPr/>
        </p:nvSpPr>
        <p:spPr>
          <a:xfrm>
            <a:off x="5023574" y="2597079"/>
            <a:ext cx="5586155" cy="5180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dirty="0">
              <a:latin typeface="Arial" panose="020B0604020202020204" pitchFamily="34" charset="0"/>
              <a:cs typeface="Arial" panose="020B0604020202020204" pitchFamily="34" charset="0"/>
            </a:endParaRPr>
          </a:p>
        </p:txBody>
      </p:sp>
      <p:sp>
        <p:nvSpPr>
          <p:cNvPr id="16" name="ZoneTexte 15">
            <a:extLst>
              <a:ext uri="{FF2B5EF4-FFF2-40B4-BE49-F238E27FC236}">
                <a16:creationId xmlns:a16="http://schemas.microsoft.com/office/drawing/2014/main" id="{A552BA95-2097-18B2-3736-B803335570FB}"/>
              </a:ext>
            </a:extLst>
          </p:cNvPr>
          <p:cNvSpPr txBox="1"/>
          <p:nvPr/>
        </p:nvSpPr>
        <p:spPr>
          <a:xfrm>
            <a:off x="10126158" y="1840011"/>
            <a:ext cx="1802490" cy="954107"/>
          </a:xfrm>
          <a:prstGeom prst="rect">
            <a:avLst/>
          </a:prstGeom>
          <a:noFill/>
        </p:spPr>
        <p:txBody>
          <a:bodyPr wrap="square" rtlCol="0">
            <a:spAutoFit/>
          </a:bodyPr>
          <a:lstStyle/>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Baseline</a:t>
            </a:r>
          </a:p>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Monitoring</a:t>
            </a:r>
          </a:p>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Residual disease</a:t>
            </a:r>
          </a:p>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Resistance</a:t>
            </a:r>
          </a:p>
        </p:txBody>
      </p:sp>
      <p:sp>
        <p:nvSpPr>
          <p:cNvPr id="17" name="ZoneTexte 16">
            <a:extLst>
              <a:ext uri="{FF2B5EF4-FFF2-40B4-BE49-F238E27FC236}">
                <a16:creationId xmlns:a16="http://schemas.microsoft.com/office/drawing/2014/main" id="{191EE40F-E528-51A4-9378-B6CDBD0B6E73}"/>
              </a:ext>
            </a:extLst>
          </p:cNvPr>
          <p:cNvSpPr txBox="1"/>
          <p:nvPr/>
        </p:nvSpPr>
        <p:spPr>
          <a:xfrm>
            <a:off x="6453918" y="1778878"/>
            <a:ext cx="3345121" cy="954107"/>
          </a:xfrm>
          <a:prstGeom prst="rect">
            <a:avLst/>
          </a:prstGeom>
          <a:noFill/>
        </p:spPr>
        <p:txBody>
          <a:bodyPr wrap="square" rtlCol="0">
            <a:spAutoFit/>
          </a:bodyPr>
          <a:lstStyle/>
          <a:p>
            <a:pPr>
              <a:buClr>
                <a:schemeClr val="accent1"/>
              </a:buClr>
            </a:pPr>
            <a:r>
              <a:rPr lang="en-GB" sz="1400" noProof="0" dirty="0">
                <a:latin typeface="Arial" panose="020B0604020202020204" pitchFamily="34" charset="0"/>
                <a:cs typeface="Arial" panose="020B0604020202020204" pitchFamily="34" charset="0"/>
              </a:rPr>
              <a:t>Depending on technique:</a:t>
            </a:r>
          </a:p>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Mutations</a:t>
            </a:r>
          </a:p>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Rearrangements</a:t>
            </a:r>
          </a:p>
          <a:p>
            <a:pPr marL="230188" indent="-230188">
              <a:buClr>
                <a:schemeClr val="accent1"/>
              </a:buClr>
              <a:buFont typeface="Arial" panose="020B0604020202020204" pitchFamily="34" charset="0"/>
              <a:buChar char="•"/>
            </a:pPr>
            <a:r>
              <a:rPr lang="en-GB" sz="1400" noProof="0" dirty="0">
                <a:latin typeface="Arial" panose="020B0604020202020204" pitchFamily="34" charset="0"/>
                <a:cs typeface="Arial" panose="020B0604020202020204" pitchFamily="34" charset="0"/>
              </a:rPr>
              <a:t>Tumour mutational burden</a:t>
            </a:r>
          </a:p>
        </p:txBody>
      </p:sp>
      <p:sp>
        <p:nvSpPr>
          <p:cNvPr id="18" name="ZoneTexte 17">
            <a:extLst>
              <a:ext uri="{FF2B5EF4-FFF2-40B4-BE49-F238E27FC236}">
                <a16:creationId xmlns:a16="http://schemas.microsoft.com/office/drawing/2014/main" id="{BA5E5557-3CBB-C114-265F-2E6E6AEBA618}"/>
              </a:ext>
            </a:extLst>
          </p:cNvPr>
          <p:cNvSpPr txBox="1"/>
          <p:nvPr/>
        </p:nvSpPr>
        <p:spPr>
          <a:xfrm>
            <a:off x="3273204" y="2025099"/>
            <a:ext cx="1772737" cy="738664"/>
          </a:xfrm>
          <a:prstGeom prst="rect">
            <a:avLst/>
          </a:prstGeom>
          <a:noFill/>
        </p:spPr>
        <p:txBody>
          <a:bodyPr wrap="square" rtlCol="0">
            <a:spAutoFit/>
          </a:bodyPr>
          <a:lstStyle/>
          <a:p>
            <a:pPr algn="ctr">
              <a:buClr>
                <a:schemeClr val="accent1"/>
              </a:buClr>
            </a:pPr>
            <a:r>
              <a:rPr lang="en-GB" sz="1400" b="1" i="1" noProof="0" dirty="0">
                <a:latin typeface="Arial" panose="020B0604020202020204" pitchFamily="34" charset="0"/>
                <a:cs typeface="Arial" panose="020B0604020202020204" pitchFamily="34" charset="0"/>
              </a:rPr>
              <a:t>ALK</a:t>
            </a:r>
            <a:r>
              <a:rPr lang="en-GB" sz="1400" b="1" noProof="0" dirty="0">
                <a:latin typeface="Arial" panose="020B0604020202020204" pitchFamily="34" charset="0"/>
                <a:cs typeface="Arial" panose="020B0604020202020204" pitchFamily="34" charset="0"/>
              </a:rPr>
              <a:t>/</a:t>
            </a:r>
            <a:r>
              <a:rPr lang="en-GB" sz="1400" b="1" i="1" noProof="0" dirty="0">
                <a:latin typeface="Arial" panose="020B0604020202020204" pitchFamily="34" charset="0"/>
                <a:cs typeface="Arial" panose="020B0604020202020204" pitchFamily="34" charset="0"/>
              </a:rPr>
              <a:t>ROS1</a:t>
            </a:r>
            <a:r>
              <a:rPr lang="en-GB" sz="1400" noProof="0" dirty="0">
                <a:latin typeface="Arial" panose="020B0604020202020204" pitchFamily="34" charset="0"/>
                <a:cs typeface="Arial" panose="020B0604020202020204" pitchFamily="34" charset="0"/>
              </a:rPr>
              <a:t>/</a:t>
            </a:r>
          </a:p>
          <a:p>
            <a:pPr algn="ctr">
              <a:buClr>
                <a:schemeClr val="accent1"/>
              </a:buClr>
            </a:pPr>
            <a:r>
              <a:rPr lang="en-GB" sz="1400" i="1" noProof="0" dirty="0">
                <a:latin typeface="Arial" panose="020B0604020202020204" pitchFamily="34" charset="0"/>
                <a:cs typeface="Arial" panose="020B0604020202020204" pitchFamily="34" charset="0"/>
              </a:rPr>
              <a:t>NTRK</a:t>
            </a:r>
            <a:r>
              <a:rPr lang="en-GB" sz="1400" noProof="0" dirty="0">
                <a:latin typeface="Arial" panose="020B0604020202020204" pitchFamily="34" charset="0"/>
                <a:cs typeface="Arial" panose="020B0604020202020204" pitchFamily="34" charset="0"/>
              </a:rPr>
              <a:t>/</a:t>
            </a:r>
            <a:r>
              <a:rPr lang="en-GB" sz="1400" i="1" noProof="0" dirty="0">
                <a:latin typeface="Arial" panose="020B0604020202020204" pitchFamily="34" charset="0"/>
                <a:cs typeface="Arial" panose="020B0604020202020204" pitchFamily="34" charset="0"/>
              </a:rPr>
              <a:t>MET</a:t>
            </a:r>
            <a:r>
              <a:rPr lang="en-GB" sz="1400" noProof="0" dirty="0">
                <a:latin typeface="Arial" panose="020B0604020202020204" pitchFamily="34" charset="0"/>
                <a:cs typeface="Arial" panose="020B0604020202020204" pitchFamily="34" charset="0"/>
              </a:rPr>
              <a:t>/</a:t>
            </a:r>
          </a:p>
          <a:p>
            <a:pPr algn="ctr">
              <a:buClr>
                <a:schemeClr val="accent1"/>
              </a:buClr>
            </a:pPr>
            <a:r>
              <a:rPr lang="en-GB" sz="1400" i="1" noProof="0" dirty="0">
                <a:latin typeface="Arial" panose="020B0604020202020204" pitchFamily="34" charset="0"/>
                <a:cs typeface="Arial" panose="020B0604020202020204" pitchFamily="34" charset="0"/>
              </a:rPr>
              <a:t>HER2</a:t>
            </a:r>
          </a:p>
        </p:txBody>
      </p:sp>
      <p:sp>
        <p:nvSpPr>
          <p:cNvPr id="19" name="ZoneTexte 18">
            <a:extLst>
              <a:ext uri="{FF2B5EF4-FFF2-40B4-BE49-F238E27FC236}">
                <a16:creationId xmlns:a16="http://schemas.microsoft.com/office/drawing/2014/main" id="{F84AA6C8-6090-6BB7-112E-814650C50629}"/>
              </a:ext>
            </a:extLst>
          </p:cNvPr>
          <p:cNvSpPr txBox="1"/>
          <p:nvPr/>
        </p:nvSpPr>
        <p:spPr>
          <a:xfrm>
            <a:off x="1756395" y="1778878"/>
            <a:ext cx="1772737" cy="954107"/>
          </a:xfrm>
          <a:prstGeom prst="rect">
            <a:avLst/>
          </a:prstGeom>
          <a:noFill/>
        </p:spPr>
        <p:txBody>
          <a:bodyPr wrap="square" rtlCol="0">
            <a:spAutoFit/>
          </a:bodyPr>
          <a:lstStyle/>
          <a:p>
            <a:pPr algn="ctr">
              <a:buClr>
                <a:schemeClr val="accent1"/>
              </a:buClr>
            </a:pPr>
            <a:r>
              <a:rPr lang="en-GB" sz="1400" b="1" noProof="0" dirty="0">
                <a:latin typeface="Arial" panose="020B0604020202020204" pitchFamily="34" charset="0"/>
                <a:cs typeface="Arial" panose="020B0604020202020204" pitchFamily="34" charset="0"/>
              </a:rPr>
              <a:t>PD-L1</a:t>
            </a:r>
          </a:p>
          <a:p>
            <a:pPr algn="ctr">
              <a:buClr>
                <a:schemeClr val="accent1"/>
              </a:buClr>
            </a:pPr>
            <a:r>
              <a:rPr lang="en-GB" sz="1400" b="1" noProof="0" dirty="0">
                <a:latin typeface="Arial" panose="020B0604020202020204" pitchFamily="34" charset="0"/>
                <a:cs typeface="Arial" panose="020B0604020202020204" pitchFamily="34" charset="0"/>
              </a:rPr>
              <a:t>ALK</a:t>
            </a:r>
          </a:p>
          <a:p>
            <a:pPr algn="ctr">
              <a:buClr>
                <a:schemeClr val="accent1"/>
              </a:buClr>
            </a:pPr>
            <a:r>
              <a:rPr lang="en-GB" sz="1400" b="1" noProof="0" dirty="0">
                <a:latin typeface="Arial" panose="020B0604020202020204" pitchFamily="34" charset="0"/>
                <a:cs typeface="Arial" panose="020B0604020202020204" pitchFamily="34" charset="0"/>
              </a:rPr>
              <a:t>ROS1</a:t>
            </a:r>
            <a:r>
              <a:rPr lang="en-GB" sz="1400" noProof="0" dirty="0">
                <a:latin typeface="Arial" panose="020B0604020202020204" pitchFamily="34" charset="0"/>
                <a:cs typeface="Arial" panose="020B0604020202020204" pitchFamily="34" charset="0"/>
              </a:rPr>
              <a:t>/MET/</a:t>
            </a:r>
          </a:p>
          <a:p>
            <a:pPr algn="ctr">
              <a:buClr>
                <a:schemeClr val="accent1"/>
              </a:buClr>
            </a:pPr>
            <a:r>
              <a:rPr lang="en-GB" sz="1400" noProof="0" dirty="0">
                <a:latin typeface="Arial" panose="020B0604020202020204" pitchFamily="34" charset="0"/>
                <a:cs typeface="Arial" panose="020B0604020202020204" pitchFamily="34" charset="0"/>
              </a:rPr>
              <a:t>NTRK/HER2</a:t>
            </a:r>
          </a:p>
        </p:txBody>
      </p:sp>
      <p:sp>
        <p:nvSpPr>
          <p:cNvPr id="20" name="ZoneTexte 19">
            <a:extLst>
              <a:ext uri="{FF2B5EF4-FFF2-40B4-BE49-F238E27FC236}">
                <a16:creationId xmlns:a16="http://schemas.microsoft.com/office/drawing/2014/main" id="{90549306-7F40-7DC8-8634-898A3218839A}"/>
              </a:ext>
            </a:extLst>
          </p:cNvPr>
          <p:cNvSpPr txBox="1"/>
          <p:nvPr/>
        </p:nvSpPr>
        <p:spPr>
          <a:xfrm>
            <a:off x="332227" y="1778878"/>
            <a:ext cx="1353894" cy="954107"/>
          </a:xfrm>
          <a:prstGeom prst="rect">
            <a:avLst/>
          </a:prstGeom>
          <a:noFill/>
        </p:spPr>
        <p:txBody>
          <a:bodyPr wrap="square" rtlCol="0">
            <a:spAutoFit/>
          </a:bodyPr>
          <a:lstStyle/>
          <a:p>
            <a:pPr algn="ctr">
              <a:buClr>
                <a:schemeClr val="accent1"/>
              </a:buClr>
            </a:pPr>
            <a:r>
              <a:rPr lang="en-GB" sz="1400" noProof="0" dirty="0">
                <a:latin typeface="Arial" panose="020B0604020202020204" pitchFamily="34" charset="0"/>
                <a:cs typeface="Arial" panose="020B0604020202020204" pitchFamily="34" charset="0"/>
              </a:rPr>
              <a:t>Sq </a:t>
            </a:r>
            <a:r>
              <a:rPr lang="en-GB" sz="1400" i="1" noProof="0" dirty="0">
                <a:latin typeface="Arial" panose="020B0604020202020204" pitchFamily="34" charset="0"/>
                <a:cs typeface="Arial" panose="020B0604020202020204" pitchFamily="34" charset="0"/>
              </a:rPr>
              <a:t>vs</a:t>
            </a:r>
            <a:r>
              <a:rPr lang="en-GB" sz="1400" noProof="0" dirty="0">
                <a:latin typeface="Arial" panose="020B0604020202020204" pitchFamily="34" charset="0"/>
                <a:cs typeface="Arial" panose="020B0604020202020204" pitchFamily="34" charset="0"/>
              </a:rPr>
              <a:t> NSq </a:t>
            </a:r>
            <a:r>
              <a:rPr lang="en-GB" sz="1400" i="1" noProof="0" dirty="0">
                <a:latin typeface="Arial" panose="020B0604020202020204" pitchFamily="34" charset="0"/>
                <a:cs typeface="Arial" panose="020B0604020202020204" pitchFamily="34" charset="0"/>
              </a:rPr>
              <a:t>vs</a:t>
            </a:r>
            <a:r>
              <a:rPr lang="en-GB" sz="1400" noProof="0" dirty="0">
                <a:latin typeface="Arial" panose="020B0604020202020204" pitchFamily="34" charset="0"/>
                <a:cs typeface="Arial" panose="020B0604020202020204" pitchFamily="34" charset="0"/>
              </a:rPr>
              <a:t> NOS</a:t>
            </a:r>
          </a:p>
          <a:p>
            <a:pPr algn="ctr">
              <a:buClr>
                <a:schemeClr val="accent1"/>
              </a:buClr>
            </a:pPr>
            <a:r>
              <a:rPr lang="en-GB" sz="1400" noProof="0" dirty="0">
                <a:latin typeface="Arial" panose="020B0604020202020204" pitchFamily="34" charset="0"/>
                <a:cs typeface="Arial" panose="020B0604020202020204" pitchFamily="34" charset="0"/>
              </a:rPr>
              <a:t>TTF1</a:t>
            </a:r>
          </a:p>
          <a:p>
            <a:pPr algn="ctr">
              <a:buClr>
                <a:schemeClr val="accent1"/>
              </a:buClr>
            </a:pPr>
            <a:r>
              <a:rPr lang="en-GB" sz="1400" noProof="0" dirty="0">
                <a:latin typeface="Arial" panose="020B0604020202020204" pitchFamily="34" charset="0"/>
                <a:cs typeface="Arial" panose="020B0604020202020204" pitchFamily="34" charset="0"/>
              </a:rPr>
              <a:t>p40</a:t>
            </a:r>
          </a:p>
        </p:txBody>
      </p:sp>
      <p:sp>
        <p:nvSpPr>
          <p:cNvPr id="26" name="ZoneTexte 25">
            <a:extLst>
              <a:ext uri="{FF2B5EF4-FFF2-40B4-BE49-F238E27FC236}">
                <a16:creationId xmlns:a16="http://schemas.microsoft.com/office/drawing/2014/main" id="{A3745C39-BB3D-7EB0-1BB9-AD5EAD676F6B}"/>
              </a:ext>
            </a:extLst>
          </p:cNvPr>
          <p:cNvSpPr txBox="1"/>
          <p:nvPr/>
        </p:nvSpPr>
        <p:spPr>
          <a:xfrm>
            <a:off x="611814" y="5383733"/>
            <a:ext cx="591829" cy="307777"/>
          </a:xfrm>
          <a:prstGeom prst="rect">
            <a:avLst/>
          </a:prstGeom>
          <a:noFill/>
        </p:spPr>
        <p:txBody>
          <a:bodyPr wrap="none" rtlCol="0">
            <a:spAutoFit/>
          </a:bodyPr>
          <a:lstStyle/>
          <a:p>
            <a:pPr>
              <a:buClr>
                <a:schemeClr val="accent1"/>
              </a:buClr>
            </a:pPr>
            <a:r>
              <a:rPr lang="en-GB" sz="1400" noProof="0" dirty="0">
                <a:latin typeface="Arial" panose="020B0604020202020204" pitchFamily="34" charset="0"/>
                <a:cs typeface="Arial" panose="020B0604020202020204" pitchFamily="34" charset="0"/>
              </a:rPr>
              <a:t>1-2 d</a:t>
            </a:r>
          </a:p>
        </p:txBody>
      </p:sp>
      <p:sp>
        <p:nvSpPr>
          <p:cNvPr id="27" name="ZoneTexte 26">
            <a:extLst>
              <a:ext uri="{FF2B5EF4-FFF2-40B4-BE49-F238E27FC236}">
                <a16:creationId xmlns:a16="http://schemas.microsoft.com/office/drawing/2014/main" id="{6D56DA2D-BCC0-85E7-7177-22FA2FADBB73}"/>
              </a:ext>
            </a:extLst>
          </p:cNvPr>
          <p:cNvSpPr txBox="1"/>
          <p:nvPr/>
        </p:nvSpPr>
        <p:spPr>
          <a:xfrm>
            <a:off x="2246132" y="5383733"/>
            <a:ext cx="591829" cy="307777"/>
          </a:xfrm>
          <a:prstGeom prst="rect">
            <a:avLst/>
          </a:prstGeom>
          <a:noFill/>
        </p:spPr>
        <p:txBody>
          <a:bodyPr wrap="none" rtlCol="0">
            <a:spAutoFit/>
          </a:bodyPr>
          <a:lstStyle/>
          <a:p>
            <a:pPr>
              <a:buClr>
                <a:schemeClr val="accent1"/>
              </a:buClr>
            </a:pPr>
            <a:r>
              <a:rPr lang="en-GB" sz="1400" noProof="0" dirty="0">
                <a:latin typeface="Arial" panose="020B0604020202020204" pitchFamily="34" charset="0"/>
                <a:cs typeface="Arial" panose="020B0604020202020204" pitchFamily="34" charset="0"/>
              </a:rPr>
              <a:t>1-2 d</a:t>
            </a:r>
          </a:p>
        </p:txBody>
      </p:sp>
      <p:sp>
        <p:nvSpPr>
          <p:cNvPr id="28" name="ZoneTexte 27">
            <a:extLst>
              <a:ext uri="{FF2B5EF4-FFF2-40B4-BE49-F238E27FC236}">
                <a16:creationId xmlns:a16="http://schemas.microsoft.com/office/drawing/2014/main" id="{21F2A39E-3B1C-D557-164E-3AC3666F48CF}"/>
              </a:ext>
            </a:extLst>
          </p:cNvPr>
          <p:cNvSpPr txBox="1"/>
          <p:nvPr/>
        </p:nvSpPr>
        <p:spPr>
          <a:xfrm>
            <a:off x="3790651" y="5383733"/>
            <a:ext cx="591829" cy="307777"/>
          </a:xfrm>
          <a:prstGeom prst="rect">
            <a:avLst/>
          </a:prstGeom>
          <a:noFill/>
        </p:spPr>
        <p:txBody>
          <a:bodyPr wrap="none" rtlCol="0">
            <a:spAutoFit/>
          </a:bodyPr>
          <a:lstStyle/>
          <a:p>
            <a:pPr>
              <a:buClr>
                <a:schemeClr val="accent1"/>
              </a:buClr>
            </a:pPr>
            <a:r>
              <a:rPr lang="en-GB" sz="1400" noProof="0" dirty="0">
                <a:latin typeface="Arial" panose="020B0604020202020204" pitchFamily="34" charset="0"/>
                <a:cs typeface="Arial" panose="020B0604020202020204" pitchFamily="34" charset="0"/>
              </a:rPr>
              <a:t>3-5 d</a:t>
            </a:r>
          </a:p>
        </p:txBody>
      </p:sp>
      <p:sp>
        <p:nvSpPr>
          <p:cNvPr id="29" name="ZoneTexte 28">
            <a:extLst>
              <a:ext uri="{FF2B5EF4-FFF2-40B4-BE49-F238E27FC236}">
                <a16:creationId xmlns:a16="http://schemas.microsoft.com/office/drawing/2014/main" id="{15CA716D-02A7-7D30-544E-82A43453B144}"/>
              </a:ext>
            </a:extLst>
          </p:cNvPr>
          <p:cNvSpPr txBox="1"/>
          <p:nvPr/>
        </p:nvSpPr>
        <p:spPr>
          <a:xfrm>
            <a:off x="7721552" y="5389435"/>
            <a:ext cx="537327" cy="307777"/>
          </a:xfrm>
          <a:prstGeom prst="rect">
            <a:avLst/>
          </a:prstGeom>
          <a:noFill/>
        </p:spPr>
        <p:txBody>
          <a:bodyPr wrap="none" rtlCol="0">
            <a:spAutoFit/>
          </a:bodyPr>
          <a:lstStyle/>
          <a:p>
            <a:pPr>
              <a:buClr>
                <a:schemeClr val="accent1"/>
              </a:buClr>
            </a:pPr>
            <a:r>
              <a:rPr lang="en-GB" sz="1400" noProof="0" dirty="0">
                <a:latin typeface="Arial" panose="020B0604020202020204" pitchFamily="34" charset="0"/>
                <a:cs typeface="Arial" panose="020B0604020202020204" pitchFamily="34" charset="0"/>
              </a:rPr>
              <a:t>~7 d</a:t>
            </a:r>
          </a:p>
        </p:txBody>
      </p:sp>
      <p:sp>
        <p:nvSpPr>
          <p:cNvPr id="30" name="ZoneTexte 29">
            <a:extLst>
              <a:ext uri="{FF2B5EF4-FFF2-40B4-BE49-F238E27FC236}">
                <a16:creationId xmlns:a16="http://schemas.microsoft.com/office/drawing/2014/main" id="{FF0F7B4E-DA29-6129-7001-60D065A3F70E}"/>
              </a:ext>
            </a:extLst>
          </p:cNvPr>
          <p:cNvSpPr txBox="1"/>
          <p:nvPr/>
        </p:nvSpPr>
        <p:spPr>
          <a:xfrm>
            <a:off x="9295059" y="5372622"/>
            <a:ext cx="691215" cy="307777"/>
          </a:xfrm>
          <a:prstGeom prst="rect">
            <a:avLst/>
          </a:prstGeom>
          <a:noFill/>
        </p:spPr>
        <p:txBody>
          <a:bodyPr wrap="none" rtlCol="0">
            <a:spAutoFit/>
          </a:bodyPr>
          <a:lstStyle/>
          <a:p>
            <a:pPr>
              <a:buClr>
                <a:schemeClr val="accent1"/>
              </a:buClr>
            </a:pPr>
            <a:r>
              <a:rPr lang="en-GB" sz="1400" noProof="0" dirty="0">
                <a:latin typeface="Arial" panose="020B0604020202020204" pitchFamily="34" charset="0"/>
                <a:cs typeface="Arial" panose="020B0604020202020204" pitchFamily="34" charset="0"/>
              </a:rPr>
              <a:t>7-21 d</a:t>
            </a:r>
          </a:p>
        </p:txBody>
      </p:sp>
      <p:sp>
        <p:nvSpPr>
          <p:cNvPr id="31" name="ZoneTexte 30">
            <a:extLst>
              <a:ext uri="{FF2B5EF4-FFF2-40B4-BE49-F238E27FC236}">
                <a16:creationId xmlns:a16="http://schemas.microsoft.com/office/drawing/2014/main" id="{B48DAF27-7E5C-EE76-9AEB-66AA5E4C383E}"/>
              </a:ext>
            </a:extLst>
          </p:cNvPr>
          <p:cNvSpPr txBox="1"/>
          <p:nvPr/>
        </p:nvSpPr>
        <p:spPr>
          <a:xfrm>
            <a:off x="10952224" y="5383733"/>
            <a:ext cx="691215" cy="307777"/>
          </a:xfrm>
          <a:prstGeom prst="rect">
            <a:avLst/>
          </a:prstGeom>
          <a:noFill/>
        </p:spPr>
        <p:txBody>
          <a:bodyPr wrap="none" rtlCol="0">
            <a:spAutoFit/>
          </a:bodyPr>
          <a:lstStyle/>
          <a:p>
            <a:pPr>
              <a:buClr>
                <a:schemeClr val="accent1"/>
              </a:buClr>
            </a:pPr>
            <a:r>
              <a:rPr lang="en-GB" sz="1400" noProof="0" dirty="0">
                <a:latin typeface="Arial" panose="020B0604020202020204" pitchFamily="34" charset="0"/>
                <a:cs typeface="Arial" panose="020B0604020202020204" pitchFamily="34" charset="0"/>
              </a:rPr>
              <a:t>7-10 d</a:t>
            </a:r>
          </a:p>
        </p:txBody>
      </p:sp>
      <p:sp>
        <p:nvSpPr>
          <p:cNvPr id="23" name="Left Brace 22">
            <a:extLst>
              <a:ext uri="{FF2B5EF4-FFF2-40B4-BE49-F238E27FC236}">
                <a16:creationId xmlns:a16="http://schemas.microsoft.com/office/drawing/2014/main" id="{F3DB75E9-1837-BC00-221D-D010D9A6270A}"/>
              </a:ext>
            </a:extLst>
          </p:cNvPr>
          <p:cNvSpPr/>
          <p:nvPr/>
        </p:nvSpPr>
        <p:spPr>
          <a:xfrm rot="5400000">
            <a:off x="7687861" y="317255"/>
            <a:ext cx="294786" cy="5316269"/>
          </a:xfrm>
          <a:prstGeom prst="leftBrace">
            <a:avLst>
              <a:gd name="adj1" fmla="val 61440"/>
              <a:gd name="adj2" fmla="val 50000"/>
            </a:avLst>
          </a:prstGeom>
          <a:ln w="28575">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600" noProof="0" dirty="0">
              <a:latin typeface="Arial" panose="020B0604020202020204" pitchFamily="34" charset="0"/>
              <a:cs typeface="Arial" panose="020B0604020202020204" pitchFamily="34" charset="0"/>
            </a:endParaRPr>
          </a:p>
        </p:txBody>
      </p:sp>
      <p:sp>
        <p:nvSpPr>
          <p:cNvPr id="4" name="ZoneTexte 9">
            <a:extLst>
              <a:ext uri="{FF2B5EF4-FFF2-40B4-BE49-F238E27FC236}">
                <a16:creationId xmlns:a16="http://schemas.microsoft.com/office/drawing/2014/main" id="{34DF95EF-EEC1-BF98-D3CA-D4E744E36FD5}"/>
              </a:ext>
            </a:extLst>
          </p:cNvPr>
          <p:cNvSpPr txBox="1"/>
          <p:nvPr/>
        </p:nvSpPr>
        <p:spPr>
          <a:xfrm>
            <a:off x="2307294" y="1228829"/>
            <a:ext cx="537327" cy="338554"/>
          </a:xfrm>
          <a:prstGeom prst="rect">
            <a:avLst/>
          </a:prstGeom>
          <a:noFill/>
        </p:spPr>
        <p:txBody>
          <a:bodyPr wrap="none" rtlCol="0">
            <a:spAutoFit/>
          </a:bodyPr>
          <a:lstStyle/>
          <a:p>
            <a:pPr algn="ctr">
              <a:buClr>
                <a:schemeClr val="accent1"/>
              </a:buClr>
            </a:pPr>
            <a:r>
              <a:rPr lang="en-GB" sz="1600" b="1" noProof="0" dirty="0">
                <a:latin typeface="Arial" panose="020B0604020202020204" pitchFamily="34" charset="0"/>
                <a:cs typeface="Arial" panose="020B0604020202020204" pitchFamily="34" charset="0"/>
              </a:rPr>
              <a:t>IHC</a:t>
            </a:r>
          </a:p>
        </p:txBody>
      </p:sp>
      <p:sp>
        <p:nvSpPr>
          <p:cNvPr id="32" name="ZoneTexte 10">
            <a:extLst>
              <a:ext uri="{FF2B5EF4-FFF2-40B4-BE49-F238E27FC236}">
                <a16:creationId xmlns:a16="http://schemas.microsoft.com/office/drawing/2014/main" id="{52522A2C-B7FC-809F-0C3B-C7C3D7CF9F49}"/>
              </a:ext>
            </a:extLst>
          </p:cNvPr>
          <p:cNvSpPr txBox="1"/>
          <p:nvPr/>
        </p:nvSpPr>
        <p:spPr>
          <a:xfrm>
            <a:off x="3745721" y="1228829"/>
            <a:ext cx="651140" cy="338554"/>
          </a:xfrm>
          <a:prstGeom prst="rect">
            <a:avLst/>
          </a:prstGeom>
          <a:noFill/>
        </p:spPr>
        <p:txBody>
          <a:bodyPr wrap="none" rtlCol="0">
            <a:spAutoFit/>
          </a:bodyPr>
          <a:lstStyle/>
          <a:p>
            <a:pPr algn="ctr">
              <a:buClr>
                <a:schemeClr val="accent1"/>
              </a:buClr>
            </a:pPr>
            <a:r>
              <a:rPr lang="en-GB" sz="1600" b="1" noProof="0" dirty="0">
                <a:latin typeface="Arial" panose="020B0604020202020204" pitchFamily="34" charset="0"/>
                <a:cs typeface="Arial" panose="020B0604020202020204" pitchFamily="34" charset="0"/>
              </a:rPr>
              <a:t>FISH</a:t>
            </a:r>
          </a:p>
        </p:txBody>
      </p:sp>
      <p:sp>
        <p:nvSpPr>
          <p:cNvPr id="34" name="ZoneTexte 13">
            <a:extLst>
              <a:ext uri="{FF2B5EF4-FFF2-40B4-BE49-F238E27FC236}">
                <a16:creationId xmlns:a16="http://schemas.microsoft.com/office/drawing/2014/main" id="{BE4CD3DB-6573-662F-2B6C-1C1F0F7F077C}"/>
              </a:ext>
            </a:extLst>
          </p:cNvPr>
          <p:cNvSpPr txBox="1"/>
          <p:nvPr/>
        </p:nvSpPr>
        <p:spPr>
          <a:xfrm>
            <a:off x="6798062" y="1074417"/>
            <a:ext cx="1846979" cy="584775"/>
          </a:xfrm>
          <a:prstGeom prst="rect">
            <a:avLst/>
          </a:prstGeom>
          <a:noFill/>
        </p:spPr>
        <p:txBody>
          <a:bodyPr wrap="none" rtlCol="0">
            <a:spAutoFit/>
          </a:bodyPr>
          <a:lstStyle/>
          <a:p>
            <a:pPr algn="ctr">
              <a:buClr>
                <a:schemeClr val="accent1"/>
              </a:buClr>
            </a:pPr>
            <a:r>
              <a:rPr lang="en-GB" sz="1600" b="1" noProof="0" dirty="0">
                <a:latin typeface="Arial" panose="020B0604020202020204" pitchFamily="34" charset="0"/>
                <a:cs typeface="Arial" panose="020B0604020202020204" pitchFamily="34" charset="0"/>
              </a:rPr>
              <a:t>Sequencing/NGS</a:t>
            </a:r>
          </a:p>
          <a:p>
            <a:pPr algn="ctr">
              <a:buClr>
                <a:schemeClr val="accent1"/>
              </a:buClr>
            </a:pPr>
            <a:r>
              <a:rPr lang="en-GB" sz="1600" b="1" noProof="0" dirty="0">
                <a:latin typeface="Arial" panose="020B0604020202020204" pitchFamily="34" charset="0"/>
                <a:cs typeface="Arial" panose="020B0604020202020204" pitchFamily="34" charset="0"/>
              </a:rPr>
              <a:t>DNA - RNA</a:t>
            </a:r>
          </a:p>
        </p:txBody>
      </p:sp>
      <p:sp>
        <p:nvSpPr>
          <p:cNvPr id="36" name="ZoneTexte 14">
            <a:extLst>
              <a:ext uri="{FF2B5EF4-FFF2-40B4-BE49-F238E27FC236}">
                <a16:creationId xmlns:a16="http://schemas.microsoft.com/office/drawing/2014/main" id="{F12BEA3C-C1AB-71FC-61A8-EBBF23F4CB34}"/>
              </a:ext>
            </a:extLst>
          </p:cNvPr>
          <p:cNvSpPr txBox="1"/>
          <p:nvPr/>
        </p:nvSpPr>
        <p:spPr>
          <a:xfrm>
            <a:off x="10330026" y="1226320"/>
            <a:ext cx="809837" cy="338554"/>
          </a:xfrm>
          <a:prstGeom prst="rect">
            <a:avLst/>
          </a:prstGeom>
          <a:noFill/>
        </p:spPr>
        <p:txBody>
          <a:bodyPr wrap="none" rtlCol="0">
            <a:spAutoFit/>
          </a:bodyPr>
          <a:lstStyle/>
          <a:p>
            <a:pPr algn="ctr">
              <a:buClr>
                <a:schemeClr val="accent1"/>
              </a:buClr>
            </a:pPr>
            <a:r>
              <a:rPr lang="en-GB" sz="1600" b="1" noProof="0" dirty="0">
                <a:latin typeface="Arial" panose="020B0604020202020204" pitchFamily="34" charset="0"/>
                <a:cs typeface="Arial" panose="020B0604020202020204" pitchFamily="34" charset="0"/>
              </a:rPr>
              <a:t>ctDNA</a:t>
            </a:r>
          </a:p>
        </p:txBody>
      </p:sp>
      <p:sp>
        <p:nvSpPr>
          <p:cNvPr id="38" name="ZoneTexte 23">
            <a:extLst>
              <a:ext uri="{FF2B5EF4-FFF2-40B4-BE49-F238E27FC236}">
                <a16:creationId xmlns:a16="http://schemas.microsoft.com/office/drawing/2014/main" id="{B4085793-4FE9-1F98-5396-DE5B15F5915A}"/>
              </a:ext>
            </a:extLst>
          </p:cNvPr>
          <p:cNvSpPr txBox="1"/>
          <p:nvPr/>
        </p:nvSpPr>
        <p:spPr>
          <a:xfrm>
            <a:off x="449565" y="1052736"/>
            <a:ext cx="1119217" cy="584775"/>
          </a:xfrm>
          <a:prstGeom prst="rect">
            <a:avLst/>
          </a:prstGeom>
          <a:noFill/>
        </p:spPr>
        <p:txBody>
          <a:bodyPr wrap="none" rtlCol="0">
            <a:spAutoFit/>
          </a:bodyPr>
          <a:lstStyle/>
          <a:p>
            <a:pPr algn="ctr">
              <a:buClr>
                <a:schemeClr val="accent1"/>
              </a:buClr>
            </a:pPr>
            <a:r>
              <a:rPr lang="en-GB" sz="1600" b="1" noProof="0" dirty="0">
                <a:latin typeface="Arial" panose="020B0604020202020204" pitchFamily="34" charset="0"/>
                <a:cs typeface="Arial" panose="020B0604020202020204" pitchFamily="34" charset="0"/>
              </a:rPr>
              <a:t>Histology</a:t>
            </a:r>
          </a:p>
          <a:p>
            <a:pPr algn="ctr">
              <a:buClr>
                <a:schemeClr val="accent1"/>
              </a:buClr>
            </a:pPr>
            <a:r>
              <a:rPr lang="en-GB" sz="1600" b="1" noProof="0" dirty="0">
                <a:latin typeface="Arial" panose="020B0604020202020204" pitchFamily="34" charset="0"/>
                <a:cs typeface="Arial" panose="020B0604020202020204" pitchFamily="34" charset="0"/>
              </a:rPr>
              <a:t>Cytology</a:t>
            </a:r>
          </a:p>
        </p:txBody>
      </p:sp>
      <p:sp>
        <p:nvSpPr>
          <p:cNvPr id="40" name="Rectangle 39">
            <a:extLst>
              <a:ext uri="{FF2B5EF4-FFF2-40B4-BE49-F238E27FC236}">
                <a16:creationId xmlns:a16="http://schemas.microsoft.com/office/drawing/2014/main" id="{412CED3E-CD1B-A128-3600-40288A6595AE}"/>
              </a:ext>
            </a:extLst>
          </p:cNvPr>
          <p:cNvSpPr/>
          <p:nvPr/>
        </p:nvSpPr>
        <p:spPr>
          <a:xfrm>
            <a:off x="274919" y="1088700"/>
            <a:ext cx="11642161" cy="598472"/>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dirty="0">
              <a:solidFill>
                <a:schemeClr val="bg1"/>
              </a:solidFill>
              <a:latin typeface="Arial" panose="020B0604020202020204" pitchFamily="34" charset="0"/>
              <a:cs typeface="Arial" panose="020B0604020202020204" pitchFamily="34" charset="0"/>
            </a:endParaRPr>
          </a:p>
        </p:txBody>
      </p:sp>
      <p:sp>
        <p:nvSpPr>
          <p:cNvPr id="22" name="Rectangle 21">
            <a:extLst>
              <a:ext uri="{FF2B5EF4-FFF2-40B4-BE49-F238E27FC236}">
                <a16:creationId xmlns:a16="http://schemas.microsoft.com/office/drawing/2014/main" id="{F3079ECC-EFB7-F592-DB44-E11364ABBF03}"/>
              </a:ext>
            </a:extLst>
          </p:cNvPr>
          <p:cNvSpPr/>
          <p:nvPr/>
        </p:nvSpPr>
        <p:spPr>
          <a:xfrm>
            <a:off x="332227" y="5198563"/>
            <a:ext cx="11642161" cy="534693"/>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noProof="0" dirty="0">
              <a:solidFill>
                <a:schemeClr val="bg1"/>
              </a:solidFill>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271625ED-0E27-7709-E5C7-EE2C79149705}"/>
              </a:ext>
            </a:extLst>
          </p:cNvPr>
          <p:cNvSpPr txBox="1"/>
          <p:nvPr/>
        </p:nvSpPr>
        <p:spPr>
          <a:xfrm>
            <a:off x="494980" y="5153020"/>
            <a:ext cx="2300630" cy="307777"/>
          </a:xfrm>
          <a:prstGeom prst="rect">
            <a:avLst/>
          </a:prstGeom>
          <a:noFill/>
        </p:spPr>
        <p:txBody>
          <a:bodyPr wrap="none" rtlCol="0">
            <a:spAutoFit/>
          </a:bodyPr>
          <a:lstStyle/>
          <a:p>
            <a:r>
              <a:rPr lang="en-GB" sz="1400" noProof="0" dirty="0">
                <a:latin typeface="Arial" panose="020B0604020202020204" pitchFamily="34" charset="0"/>
                <a:ea typeface="Aileron" charset="0"/>
                <a:cs typeface="Arial" panose="020B0604020202020204" pitchFamily="34" charset="0"/>
              </a:rPr>
              <a:t>Example turnaround time</a:t>
            </a:r>
            <a:r>
              <a:rPr lang="en-GB" sz="1400" baseline="30000" noProof="0" dirty="0">
                <a:latin typeface="Arial" panose="020B0604020202020204" pitchFamily="34" charset="0"/>
                <a:ea typeface="Aileron" charset="0"/>
                <a:cs typeface="Arial" panose="020B0604020202020204" pitchFamily="34" charset="0"/>
              </a:rPr>
              <a:t>a</a:t>
            </a:r>
            <a:r>
              <a:rPr lang="en-GB" sz="1400" noProof="0" dirty="0">
                <a:latin typeface="Arial" panose="020B0604020202020204" pitchFamily="34" charset="0"/>
                <a:ea typeface="Aileron" charset="0"/>
                <a:cs typeface="Arial" panose="020B0604020202020204" pitchFamily="34" charset="0"/>
              </a:rPr>
              <a:t>:</a:t>
            </a:r>
          </a:p>
        </p:txBody>
      </p:sp>
      <p:sp>
        <p:nvSpPr>
          <p:cNvPr id="15" name="TextBox 14">
            <a:extLst>
              <a:ext uri="{FF2B5EF4-FFF2-40B4-BE49-F238E27FC236}">
                <a16:creationId xmlns:a16="http://schemas.microsoft.com/office/drawing/2014/main" id="{4CD76763-82D7-2C18-8AB6-CEAFC292BCD3}"/>
              </a:ext>
            </a:extLst>
          </p:cNvPr>
          <p:cNvSpPr txBox="1"/>
          <p:nvPr/>
        </p:nvSpPr>
        <p:spPr>
          <a:xfrm>
            <a:off x="5448729" y="4515797"/>
            <a:ext cx="1178207" cy="569387"/>
          </a:xfrm>
          <a:prstGeom prst="rect">
            <a:avLst/>
          </a:prstGeom>
          <a:noFill/>
        </p:spPr>
        <p:txBody>
          <a:bodyPr wrap="none" lIns="0" tIns="0" rIns="0" bIns="0" rtlCol="0">
            <a:spAutoFit/>
          </a:bodyPr>
          <a:lstStyle/>
          <a:p>
            <a:pPr algn="ctr" defTabSz="609630">
              <a:defRPr/>
            </a:pPr>
            <a:r>
              <a:rPr lang="en-GB" sz="1000" b="1" noProof="0" dirty="0">
                <a:ln/>
                <a:latin typeface="Arial" panose="020B0604020202020204" pitchFamily="34" charset="0"/>
                <a:cs typeface="Arial" panose="020B0604020202020204" pitchFamily="34" charset="0"/>
                <a:sym typeface="ArialNarrow"/>
                <a:rtl val="0"/>
              </a:rPr>
              <a:t>Sanger sequencing</a:t>
            </a:r>
          </a:p>
          <a:p>
            <a:pPr algn="ctr" defTabSz="609630">
              <a:defRPr/>
            </a:pPr>
            <a:br>
              <a:rPr lang="en-GB" sz="900" noProof="0" dirty="0">
                <a:ln/>
                <a:latin typeface="Arial" panose="020B0604020202020204" pitchFamily="34" charset="0"/>
                <a:cs typeface="Arial" panose="020B0604020202020204" pitchFamily="34" charset="0"/>
                <a:sym typeface="ArialNarrow"/>
                <a:rtl val="0"/>
              </a:rPr>
            </a:br>
            <a:r>
              <a:rPr lang="en-GB" sz="900" noProof="0" dirty="0">
                <a:ln/>
                <a:latin typeface="Arial" panose="020B0604020202020204" pitchFamily="34" charset="0"/>
                <a:cs typeface="Arial" panose="020B0604020202020204" pitchFamily="34" charset="0"/>
                <a:sym typeface="ArialNarrow"/>
                <a:rtl val="0"/>
              </a:rPr>
              <a:t>Lower sensitivity</a:t>
            </a:r>
            <a:br>
              <a:rPr lang="en-GB" sz="900" noProof="0" dirty="0">
                <a:ln/>
                <a:latin typeface="Arial" panose="020B0604020202020204" pitchFamily="34" charset="0"/>
                <a:cs typeface="Arial" panose="020B0604020202020204" pitchFamily="34" charset="0"/>
                <a:sym typeface="ArialNarrow"/>
                <a:rtl val="0"/>
              </a:rPr>
            </a:br>
            <a:r>
              <a:rPr lang="en-GB" sz="900" noProof="0" dirty="0">
                <a:ln/>
                <a:latin typeface="Arial" panose="020B0604020202020204" pitchFamily="34" charset="0"/>
                <a:cs typeface="Arial" panose="020B0604020202020204" pitchFamily="34" charset="0"/>
                <a:sym typeface="ArialNarrow"/>
                <a:rtl val="0"/>
              </a:rPr>
              <a:t>Selected genes</a:t>
            </a:r>
          </a:p>
        </p:txBody>
      </p:sp>
      <p:sp>
        <p:nvSpPr>
          <p:cNvPr id="21" name="TextBox 20">
            <a:extLst>
              <a:ext uri="{FF2B5EF4-FFF2-40B4-BE49-F238E27FC236}">
                <a16:creationId xmlns:a16="http://schemas.microsoft.com/office/drawing/2014/main" id="{DCF80542-4464-9FBD-72E4-D6BAE9DECD16}"/>
              </a:ext>
            </a:extLst>
          </p:cNvPr>
          <p:cNvSpPr txBox="1"/>
          <p:nvPr/>
        </p:nvSpPr>
        <p:spPr>
          <a:xfrm>
            <a:off x="7248128" y="4515797"/>
            <a:ext cx="1251946" cy="507831"/>
          </a:xfrm>
          <a:prstGeom prst="rect">
            <a:avLst/>
          </a:prstGeom>
          <a:noFill/>
        </p:spPr>
        <p:txBody>
          <a:bodyPr wrap="none" lIns="0" tIns="0" rIns="0" bIns="0" rtlCol="0">
            <a:spAutoFit/>
          </a:bodyPr>
          <a:lstStyle/>
          <a:p>
            <a:pPr algn="ctr" defTabSz="609630">
              <a:defRPr/>
            </a:pPr>
            <a:r>
              <a:rPr lang="en-GB" sz="1000" b="1" noProof="0" dirty="0">
                <a:ln/>
                <a:latin typeface="Arial" panose="020B0604020202020204" pitchFamily="34" charset="0"/>
                <a:cs typeface="Arial" panose="020B0604020202020204" pitchFamily="34" charset="0"/>
                <a:sym typeface="ArialNarrow"/>
                <a:rtl val="0"/>
              </a:rPr>
              <a:t>PCR-based methods</a:t>
            </a:r>
            <a:br>
              <a:rPr lang="en-GB" sz="1000" b="1" noProof="0" dirty="0">
                <a:ln/>
                <a:latin typeface="Arial" panose="020B0604020202020204" pitchFamily="34" charset="0"/>
                <a:cs typeface="Arial" panose="020B0604020202020204" pitchFamily="34" charset="0"/>
                <a:sym typeface="ArialNarrow"/>
                <a:rtl val="0"/>
              </a:rPr>
            </a:br>
            <a:r>
              <a:rPr lang="en-GB" sz="900" noProof="0" dirty="0">
                <a:ln/>
                <a:latin typeface="Arial" panose="020B0604020202020204" pitchFamily="34" charset="0"/>
                <a:cs typeface="Arial" panose="020B0604020202020204" pitchFamily="34" charset="0"/>
                <a:sym typeface="ArialNarrow"/>
                <a:rtl val="0"/>
              </a:rPr>
              <a:t>e.g. Cobas</a:t>
            </a:r>
            <a:r>
              <a:rPr lang="en-GB" sz="900" baseline="30000" noProof="0" dirty="0">
                <a:ln/>
                <a:latin typeface="Arial" panose="020B0604020202020204" pitchFamily="34" charset="0"/>
                <a:cs typeface="Arial" panose="020B0604020202020204" pitchFamily="34" charset="0"/>
                <a:sym typeface="ArialNarrow"/>
                <a:rtl val="0"/>
              </a:rPr>
              <a:t>®</a:t>
            </a:r>
            <a:r>
              <a:rPr lang="en-GB" sz="900" noProof="0" dirty="0">
                <a:ln/>
                <a:latin typeface="Arial" panose="020B0604020202020204" pitchFamily="34" charset="0"/>
                <a:cs typeface="Arial" panose="020B0604020202020204" pitchFamily="34" charset="0"/>
                <a:sym typeface="ArialNarrow"/>
                <a:rtl val="0"/>
              </a:rPr>
              <a:t>, Idylla™</a:t>
            </a:r>
          </a:p>
          <a:p>
            <a:pPr algn="ctr" defTabSz="609630">
              <a:spcBef>
                <a:spcPts val="600"/>
              </a:spcBef>
              <a:defRPr/>
            </a:pPr>
            <a:r>
              <a:rPr lang="en-GB" sz="900" noProof="0" dirty="0">
                <a:ln/>
                <a:latin typeface="Arial" panose="020B0604020202020204" pitchFamily="34" charset="0"/>
                <a:cs typeface="Arial" panose="020B0604020202020204" pitchFamily="34" charset="0"/>
                <a:sym typeface="ArialNarrow"/>
                <a:rtl val="0"/>
              </a:rPr>
              <a:t>Selected genes</a:t>
            </a:r>
          </a:p>
        </p:txBody>
      </p:sp>
      <p:sp>
        <p:nvSpPr>
          <p:cNvPr id="24" name="TextBox 23">
            <a:extLst>
              <a:ext uri="{FF2B5EF4-FFF2-40B4-BE49-F238E27FC236}">
                <a16:creationId xmlns:a16="http://schemas.microsoft.com/office/drawing/2014/main" id="{C9DB33B1-3C9B-BF6E-4340-42E2CA5F8D1A}"/>
              </a:ext>
            </a:extLst>
          </p:cNvPr>
          <p:cNvSpPr txBox="1"/>
          <p:nvPr/>
        </p:nvSpPr>
        <p:spPr>
          <a:xfrm>
            <a:off x="8926528" y="4515797"/>
            <a:ext cx="1527661" cy="523220"/>
          </a:xfrm>
          <a:prstGeom prst="rect">
            <a:avLst/>
          </a:prstGeom>
          <a:noFill/>
        </p:spPr>
        <p:txBody>
          <a:bodyPr wrap="none" lIns="0" tIns="0" rIns="0" bIns="0" rtlCol="0">
            <a:spAutoFit/>
          </a:bodyPr>
          <a:lstStyle/>
          <a:p>
            <a:pPr algn="ctr" defTabSz="609630">
              <a:spcBef>
                <a:spcPts val="600"/>
              </a:spcBef>
              <a:defRPr/>
            </a:pPr>
            <a:r>
              <a:rPr lang="en-GB" sz="1000" b="1" noProof="0" dirty="0">
                <a:ln/>
                <a:latin typeface="Arial" panose="020B0604020202020204" pitchFamily="34" charset="0"/>
                <a:cs typeface="Arial" panose="020B0604020202020204" pitchFamily="34" charset="0"/>
                <a:sym typeface="ArialNarrow"/>
                <a:rtl val="0"/>
              </a:rPr>
              <a:t>Targeted next generation</a:t>
            </a:r>
            <a:br>
              <a:rPr lang="en-GB" sz="1000" b="1" noProof="0" dirty="0">
                <a:ln/>
                <a:latin typeface="Arial" panose="020B0604020202020204" pitchFamily="34" charset="0"/>
                <a:cs typeface="Arial" panose="020B0604020202020204" pitchFamily="34" charset="0"/>
                <a:sym typeface="ArialNarrow"/>
                <a:rtl val="0"/>
              </a:rPr>
            </a:br>
            <a:r>
              <a:rPr lang="en-GB" sz="1000" b="1" noProof="0" dirty="0">
                <a:ln/>
                <a:latin typeface="Arial" panose="020B0604020202020204" pitchFamily="34" charset="0"/>
                <a:cs typeface="Arial" panose="020B0604020202020204" pitchFamily="34" charset="0"/>
                <a:sym typeface="ArialNarrow"/>
                <a:rtl val="0"/>
              </a:rPr>
              <a:t>sequencing (NGS)</a:t>
            </a:r>
          </a:p>
          <a:p>
            <a:pPr algn="ctr" defTabSz="609630">
              <a:spcBef>
                <a:spcPts val="600"/>
              </a:spcBef>
              <a:defRPr/>
            </a:pPr>
            <a:r>
              <a:rPr lang="en-GB" sz="900" noProof="0" dirty="0">
                <a:ln/>
                <a:latin typeface="Arial" panose="020B0604020202020204" pitchFamily="34" charset="0"/>
                <a:cs typeface="Arial" panose="020B0604020202020204" pitchFamily="34" charset="0"/>
                <a:sym typeface="ArialNarrow"/>
                <a:rtl val="0"/>
              </a:rPr>
              <a:t>Many genes (broad testing)</a:t>
            </a:r>
          </a:p>
        </p:txBody>
      </p:sp>
    </p:spTree>
    <p:extLst>
      <p:ext uri="{BB962C8B-B14F-4D97-AF65-F5344CB8AC3E}">
        <p14:creationId xmlns:p14="http://schemas.microsoft.com/office/powerpoint/2010/main" val="94659271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a:extLst>
              <a:ext uri="{FF2B5EF4-FFF2-40B4-BE49-F238E27FC236}">
                <a16:creationId xmlns:a16="http://schemas.microsoft.com/office/drawing/2014/main" id="{29B157C4-6CF6-39A5-B6C7-CBBD1D5D7F07}"/>
              </a:ext>
            </a:extLst>
          </p:cNvPr>
          <p:cNvSpPr>
            <a:spLocks noGrp="1"/>
          </p:cNvSpPr>
          <p:nvPr>
            <p:ph sz="quarter" idx="12"/>
          </p:nvPr>
        </p:nvSpPr>
        <p:spPr/>
        <p:txBody>
          <a:bodyPr>
            <a:normAutofit/>
          </a:bodyPr>
          <a:lstStyle/>
          <a:p>
            <a:r>
              <a:rPr lang="en-GB" noProof="0" dirty="0"/>
              <a:t>Younger patients (median age </a:t>
            </a:r>
            <a:r>
              <a:rPr lang="en-GB" b="1" noProof="0" dirty="0">
                <a:solidFill>
                  <a:schemeClr val="accent1"/>
                </a:solidFill>
              </a:rPr>
              <a:t>45–50 years</a:t>
            </a:r>
            <a:r>
              <a:rPr lang="en-GB" noProof="0" dirty="0">
                <a:solidFill>
                  <a:schemeClr val="tx2"/>
                </a:solidFill>
              </a:rPr>
              <a:t>)</a:t>
            </a:r>
            <a:r>
              <a:rPr lang="en-GB" noProof="0" dirty="0"/>
              <a:t> </a:t>
            </a:r>
          </a:p>
          <a:p>
            <a:r>
              <a:rPr lang="en-GB" noProof="0" dirty="0"/>
              <a:t>Female predominance </a:t>
            </a:r>
          </a:p>
          <a:p>
            <a:r>
              <a:rPr lang="en-GB" noProof="0" dirty="0"/>
              <a:t>Never- or light-smoker </a:t>
            </a:r>
          </a:p>
          <a:p>
            <a:r>
              <a:rPr lang="en-GB" noProof="0" dirty="0"/>
              <a:t>Predominantly adenocarcinoma (especially acinar and solid)</a:t>
            </a:r>
          </a:p>
          <a:p>
            <a:r>
              <a:rPr lang="en-GB" noProof="0" dirty="0"/>
              <a:t>TTF-1 positive in &gt;90%</a:t>
            </a:r>
          </a:p>
          <a:p>
            <a:r>
              <a:rPr lang="en-GB" noProof="0" dirty="0">
                <a:solidFill>
                  <a:schemeClr val="tx2"/>
                </a:solidFill>
              </a:rPr>
              <a:t>Frequently presents with CNS involvement</a:t>
            </a:r>
          </a:p>
          <a:p>
            <a:r>
              <a:rPr lang="en-GB" noProof="0" dirty="0">
                <a:solidFill>
                  <a:schemeClr val="tx2"/>
                </a:solidFill>
              </a:rPr>
              <a:t>Frequent VTE events</a:t>
            </a:r>
            <a:r>
              <a:rPr lang="en-GB" baseline="30000" noProof="0" dirty="0">
                <a:solidFill>
                  <a:schemeClr val="tx2"/>
                </a:solidFill>
              </a:rPr>
              <a:t>2</a:t>
            </a:r>
          </a:p>
          <a:p>
            <a:endParaRPr lang="en-GB" noProof="0" dirty="0"/>
          </a:p>
        </p:txBody>
      </p:sp>
      <p:sp>
        <p:nvSpPr>
          <p:cNvPr id="2" name="Title 1">
            <a:extLst>
              <a:ext uri="{FF2B5EF4-FFF2-40B4-BE49-F238E27FC236}">
                <a16:creationId xmlns:a16="http://schemas.microsoft.com/office/drawing/2014/main" id="{34633EDD-743C-2A85-1BA4-2E118AD522BA}"/>
              </a:ext>
            </a:extLst>
          </p:cNvPr>
          <p:cNvSpPr>
            <a:spLocks noGrp="1"/>
          </p:cNvSpPr>
          <p:nvPr>
            <p:ph type="title"/>
          </p:nvPr>
        </p:nvSpPr>
        <p:spPr/>
        <p:txBody>
          <a:bodyPr/>
          <a:lstStyle/>
          <a:p>
            <a:r>
              <a:rPr lang="en-GB" noProof="0" dirty="0"/>
              <a:t>Clinical and histological presentation</a:t>
            </a:r>
          </a:p>
        </p:txBody>
      </p:sp>
      <p:sp>
        <p:nvSpPr>
          <p:cNvPr id="6" name="Content Placeholder 5">
            <a:extLst>
              <a:ext uri="{FF2B5EF4-FFF2-40B4-BE49-F238E27FC236}">
                <a16:creationId xmlns:a16="http://schemas.microsoft.com/office/drawing/2014/main" id="{59CAC693-7516-6052-F634-452B8E84B019}"/>
              </a:ext>
            </a:extLst>
          </p:cNvPr>
          <p:cNvSpPr>
            <a:spLocks noGrp="1"/>
          </p:cNvSpPr>
          <p:nvPr>
            <p:ph sz="quarter" idx="15"/>
          </p:nvPr>
        </p:nvSpPr>
        <p:spPr/>
        <p:txBody>
          <a:bodyPr anchor="b" anchorCtr="0"/>
          <a:lstStyle/>
          <a:p>
            <a:r>
              <a:rPr lang="en-GB" noProof="0" dirty="0">
                <a:solidFill>
                  <a:schemeClr val="tx2"/>
                </a:solidFill>
              </a:rPr>
              <a:t>CNS, central nervous system; TTF-1, </a:t>
            </a:r>
            <a:r>
              <a:rPr lang="en-GB" dirty="0"/>
              <a:t>Thyroid transcription factor 1; </a:t>
            </a:r>
            <a:r>
              <a:rPr lang="en-GB" noProof="0" dirty="0">
                <a:solidFill>
                  <a:schemeClr val="tx2"/>
                </a:solidFill>
              </a:rPr>
              <a:t>VTE, venous thromboembolism</a:t>
            </a:r>
          </a:p>
          <a:p>
            <a:r>
              <a:rPr lang="en-GB" noProof="0" dirty="0">
                <a:solidFill>
                  <a:schemeClr val="tx2"/>
                </a:solidFill>
              </a:rPr>
              <a:t>1. Wespiser M, et al. Front Oncol. 2026;16:1739598</a:t>
            </a:r>
            <a:r>
              <a:rPr lang="en-GB" dirty="0">
                <a:solidFill>
                  <a:schemeClr val="tx2"/>
                </a:solidFill>
              </a:rPr>
              <a:t>; 2. Ng TL, et al. J Thorac Oncol. 2019;14(4):596-605</a:t>
            </a:r>
            <a:endParaRPr lang="en-GB" noProof="0" dirty="0">
              <a:solidFill>
                <a:schemeClr val="tx2"/>
              </a:solidFill>
            </a:endParaRPr>
          </a:p>
        </p:txBody>
      </p:sp>
      <p:sp>
        <p:nvSpPr>
          <p:cNvPr id="3" name="Rounded Rectangle 2">
            <a:extLst>
              <a:ext uri="{FF2B5EF4-FFF2-40B4-BE49-F238E27FC236}">
                <a16:creationId xmlns:a16="http://schemas.microsoft.com/office/drawing/2014/main" id="{C0E77B05-3CEB-8978-DF6E-F630B51B0DD0}"/>
              </a:ext>
            </a:extLst>
          </p:cNvPr>
          <p:cNvSpPr/>
          <p:nvPr/>
        </p:nvSpPr>
        <p:spPr>
          <a:xfrm>
            <a:off x="1487488" y="4941168"/>
            <a:ext cx="8618034" cy="636780"/>
          </a:xfrm>
          <a:prstGeom prst="roundRect">
            <a:avLst>
              <a:gd name="adj" fmla="val 27401"/>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200" noProof="0" dirty="0">
                <a:latin typeface="Arial" panose="020B0604020202020204" pitchFamily="34" charset="0"/>
                <a:cs typeface="Arial" panose="020B0604020202020204" pitchFamily="34" charset="0"/>
              </a:rPr>
              <a:t>Clinical characteristics should never replace molecular testing</a:t>
            </a:r>
            <a:endParaRPr lang="en-GB" sz="2200" noProof="0" dirty="0">
              <a:solidFill>
                <a:srgbClr val="505050"/>
              </a:solidFill>
              <a:latin typeface="Arial" panose="020B0604020202020204" pitchFamily="34" charset="0"/>
              <a:ea typeface="Aileron" charset="0"/>
              <a:cs typeface="Arial" panose="020B0604020202020204" pitchFamily="34" charset="0"/>
            </a:endParaRPr>
          </a:p>
        </p:txBody>
      </p:sp>
      <p:sp>
        <p:nvSpPr>
          <p:cNvPr id="4" name="Slide Number Placeholder 3">
            <a:extLst>
              <a:ext uri="{FF2B5EF4-FFF2-40B4-BE49-F238E27FC236}">
                <a16:creationId xmlns:a16="http://schemas.microsoft.com/office/drawing/2014/main" id="{05B63208-FEA7-6CE1-3450-6CAFF048D171}"/>
              </a:ext>
            </a:extLst>
          </p:cNvPr>
          <p:cNvSpPr>
            <a:spLocks noGrp="1"/>
          </p:cNvSpPr>
          <p:nvPr>
            <p:ph type="sldNum" sz="quarter" idx="4"/>
          </p:nvPr>
        </p:nvSpPr>
        <p:spPr/>
        <p:txBody>
          <a:bodyPr/>
          <a:lstStyle/>
          <a:p>
            <a:fld id="{FCE43C0F-8A7B-3A4B-9DB5-B3472E36E833}" type="slidenum">
              <a:rPr lang="en-GB" noProof="0" smtClean="0"/>
              <a:pPr/>
              <a:t>8</a:t>
            </a:fld>
            <a:endParaRPr lang="en-GB" noProof="0" dirty="0"/>
          </a:p>
        </p:txBody>
      </p:sp>
    </p:spTree>
    <p:extLst>
      <p:ext uri="{BB962C8B-B14F-4D97-AF65-F5344CB8AC3E}">
        <p14:creationId xmlns:p14="http://schemas.microsoft.com/office/powerpoint/2010/main" val="401251227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7514C2-5B43-4B25-9827-50C7B95E87BC}"/>
              </a:ext>
            </a:extLst>
          </p:cNvPr>
          <p:cNvSpPr>
            <a:spLocks noGrp="1"/>
          </p:cNvSpPr>
          <p:nvPr>
            <p:ph type="title"/>
          </p:nvPr>
        </p:nvSpPr>
        <p:spPr>
          <a:xfrm>
            <a:off x="619201" y="259200"/>
            <a:ext cx="10963199" cy="864000"/>
          </a:xfrm>
        </p:spPr>
        <p:txBody>
          <a:bodyPr/>
          <a:lstStyle/>
          <a:p>
            <a:r>
              <a:rPr lang="en-GB" dirty="0"/>
              <a:t>NGS: </a:t>
            </a:r>
            <a:r>
              <a:rPr lang="en-GB" noProof="0" dirty="0"/>
              <a:t>Who Should Be Tested and When?</a:t>
            </a:r>
          </a:p>
        </p:txBody>
      </p:sp>
      <p:sp>
        <p:nvSpPr>
          <p:cNvPr id="10" name="Espace réservé du contenu 9">
            <a:extLst>
              <a:ext uri="{FF2B5EF4-FFF2-40B4-BE49-F238E27FC236}">
                <a16:creationId xmlns:a16="http://schemas.microsoft.com/office/drawing/2014/main" id="{6B6C1D71-C826-4B7F-B74F-A1CF2FC037D8}"/>
              </a:ext>
            </a:extLst>
          </p:cNvPr>
          <p:cNvSpPr>
            <a:spLocks noGrp="1"/>
          </p:cNvSpPr>
          <p:nvPr>
            <p:ph sz="quarter" idx="15"/>
          </p:nvPr>
        </p:nvSpPr>
        <p:spPr>
          <a:xfrm>
            <a:off x="620183" y="6356351"/>
            <a:ext cx="10180339" cy="365125"/>
          </a:xfrm>
          <a:noFill/>
        </p:spPr>
        <p:txBody>
          <a:bodyPr anchor="b" anchorCtr="0"/>
          <a:lstStyle/>
          <a:p>
            <a:r>
              <a:rPr lang="en-GB" noProof="0" dirty="0">
                <a:solidFill>
                  <a:schemeClr val="tx2"/>
                </a:solidFill>
                <a:ea typeface="Aileron" charset="0"/>
              </a:rPr>
              <a:t>EGFRm, EGFR mutation; NGS, next-generation sequencing; NOS, not otherwise specified </a:t>
            </a:r>
          </a:p>
          <a:p>
            <a:r>
              <a:rPr lang="en-GB" noProof="0" dirty="0">
                <a:solidFill>
                  <a:schemeClr val="tx2"/>
                </a:solidFill>
                <a:ea typeface="Aileron" charset="0"/>
              </a:rPr>
              <a:t>1. Mosele MF, et al. </a:t>
            </a:r>
            <a:r>
              <a:rPr lang="en-GB" noProof="0" dirty="0">
                <a:solidFill>
                  <a:schemeClr val="tx2"/>
                </a:solidFill>
              </a:rPr>
              <a:t>Ann Oncol. 2024;35:588-606; 2. Hendriks LE, et al. Ann Oncol. 2023;34(4):339-57; 3. </a:t>
            </a:r>
            <a:r>
              <a:rPr lang="en-GB" dirty="0">
                <a:solidFill>
                  <a:schemeClr val="tx2"/>
                </a:solidFill>
              </a:rPr>
              <a:t>Penault-Llorca F, Socinski MA. Oncologist. 2025;30(3):oyae357</a:t>
            </a:r>
          </a:p>
        </p:txBody>
      </p:sp>
      <p:sp>
        <p:nvSpPr>
          <p:cNvPr id="22" name="Espace réservé du contenu 2">
            <a:extLst>
              <a:ext uri="{FF2B5EF4-FFF2-40B4-BE49-F238E27FC236}">
                <a16:creationId xmlns:a16="http://schemas.microsoft.com/office/drawing/2014/main" id="{0DCA36B0-D78D-800B-514E-0374CFDDF7B1}"/>
              </a:ext>
            </a:extLst>
          </p:cNvPr>
          <p:cNvSpPr txBox="1">
            <a:spLocks/>
          </p:cNvSpPr>
          <p:nvPr/>
        </p:nvSpPr>
        <p:spPr>
          <a:xfrm>
            <a:off x="715185" y="1052736"/>
            <a:ext cx="5092783" cy="3760039"/>
          </a:xfrm>
          <a:prstGeom prst="rect">
            <a:avLst/>
          </a:prstGeom>
          <a:solidFill>
            <a:schemeClr val="accent4"/>
          </a:solidFill>
          <a:ln>
            <a:noFill/>
          </a:ln>
        </p:spPr>
        <p:txBody>
          <a:bodyPr tIns="72000">
            <a:normAutofit fontScale="92500" lnSpcReduction="20000"/>
          </a:bodyPr>
          <a:lst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buFont typeface="Arial"/>
              <a:buNone/>
            </a:pPr>
            <a:r>
              <a:rPr lang="en-GB" sz="1900" b="1" noProof="0" dirty="0">
                <a:solidFill>
                  <a:schemeClr val="accent1"/>
                </a:solidFill>
              </a:rPr>
              <a:t>Key biomarkers</a:t>
            </a:r>
            <a:r>
              <a:rPr lang="en-GB" sz="1900" b="1" baseline="30000" noProof="0" dirty="0">
                <a:solidFill>
                  <a:schemeClr val="accent1"/>
                </a:solidFill>
              </a:rPr>
              <a:t>1</a:t>
            </a:r>
          </a:p>
          <a:p>
            <a:pPr lvl="1">
              <a:lnSpc>
                <a:spcPct val="110000"/>
              </a:lnSpc>
              <a:spcBef>
                <a:spcPts val="900"/>
              </a:spcBef>
              <a:buFont typeface="Arial" panose="020B0604020202020204" pitchFamily="34" charset="0"/>
              <a:buChar char="•"/>
            </a:pPr>
            <a:r>
              <a:rPr lang="en-GB" sz="1700" i="1" noProof="0" dirty="0"/>
              <a:t>EGFR</a:t>
            </a:r>
            <a:r>
              <a:rPr lang="en-GB" sz="1700" noProof="0" dirty="0"/>
              <a:t> mutations</a:t>
            </a:r>
          </a:p>
          <a:p>
            <a:pPr lvl="1">
              <a:lnSpc>
                <a:spcPct val="110000"/>
              </a:lnSpc>
              <a:spcBef>
                <a:spcPts val="900"/>
              </a:spcBef>
              <a:buFont typeface="Arial" panose="020B0604020202020204" pitchFamily="34" charset="0"/>
              <a:buChar char="•"/>
            </a:pPr>
            <a:r>
              <a:rPr lang="en-GB" sz="1700" i="1" noProof="0" dirty="0"/>
              <a:t>ALK</a:t>
            </a:r>
            <a:r>
              <a:rPr lang="en-GB" sz="1700" noProof="0" dirty="0"/>
              <a:t> rearrangements</a:t>
            </a:r>
          </a:p>
          <a:p>
            <a:pPr lvl="1">
              <a:lnSpc>
                <a:spcPct val="110000"/>
              </a:lnSpc>
              <a:spcBef>
                <a:spcPts val="900"/>
              </a:spcBef>
              <a:buFont typeface="Arial" panose="020B0604020202020204" pitchFamily="34" charset="0"/>
              <a:buChar char="•"/>
            </a:pPr>
            <a:r>
              <a:rPr lang="en-GB" sz="1700" i="1" noProof="0" dirty="0"/>
              <a:t>ROS1</a:t>
            </a:r>
            <a:r>
              <a:rPr lang="en-GB" sz="1700" noProof="0" dirty="0"/>
              <a:t> rearrangements</a:t>
            </a:r>
          </a:p>
          <a:p>
            <a:pPr lvl="1">
              <a:lnSpc>
                <a:spcPct val="110000"/>
              </a:lnSpc>
              <a:spcBef>
                <a:spcPts val="900"/>
              </a:spcBef>
              <a:buFont typeface="Arial" panose="020B0604020202020204" pitchFamily="34" charset="0"/>
              <a:buChar char="•"/>
            </a:pPr>
            <a:r>
              <a:rPr lang="en-GB" sz="1700" i="1" noProof="0" dirty="0"/>
              <a:t>BRAF</a:t>
            </a:r>
            <a:r>
              <a:rPr lang="en-GB" sz="1700" noProof="0" dirty="0"/>
              <a:t> V600E mutations</a:t>
            </a:r>
          </a:p>
          <a:p>
            <a:pPr lvl="1">
              <a:lnSpc>
                <a:spcPct val="110000"/>
              </a:lnSpc>
              <a:spcBef>
                <a:spcPts val="900"/>
              </a:spcBef>
              <a:buFont typeface="Arial" panose="020B0604020202020204" pitchFamily="34" charset="0"/>
              <a:buChar char="•"/>
            </a:pPr>
            <a:r>
              <a:rPr lang="en-GB" sz="1700" i="1" noProof="0" dirty="0"/>
              <a:t>KRAS</a:t>
            </a:r>
            <a:r>
              <a:rPr lang="en-GB" sz="1700" baseline="30000" noProof="0" dirty="0"/>
              <a:t>G12C</a:t>
            </a:r>
            <a:r>
              <a:rPr lang="en-GB" sz="1700" noProof="0" dirty="0"/>
              <a:t> mutations</a:t>
            </a:r>
          </a:p>
          <a:p>
            <a:pPr lvl="1">
              <a:lnSpc>
                <a:spcPct val="110000"/>
              </a:lnSpc>
              <a:spcBef>
                <a:spcPts val="900"/>
              </a:spcBef>
              <a:buFont typeface="Arial" panose="020B0604020202020204" pitchFamily="34" charset="0"/>
              <a:buChar char="•"/>
            </a:pPr>
            <a:r>
              <a:rPr lang="en-GB" sz="1700" i="1" noProof="0" dirty="0"/>
              <a:t>MET</a:t>
            </a:r>
            <a:r>
              <a:rPr lang="en-GB" sz="1700" noProof="0" dirty="0"/>
              <a:t> exon 14 skipping mutations</a:t>
            </a:r>
          </a:p>
          <a:p>
            <a:pPr lvl="1">
              <a:lnSpc>
                <a:spcPct val="110000"/>
              </a:lnSpc>
              <a:spcBef>
                <a:spcPts val="900"/>
              </a:spcBef>
              <a:buFont typeface="Arial" panose="020B0604020202020204" pitchFamily="34" charset="0"/>
              <a:buChar char="•"/>
            </a:pPr>
            <a:r>
              <a:rPr lang="en-GB" sz="1700" i="1" noProof="0" dirty="0"/>
              <a:t>RET</a:t>
            </a:r>
            <a:r>
              <a:rPr lang="en-GB" sz="1700" noProof="0" dirty="0"/>
              <a:t> rearrangements/fusions</a:t>
            </a:r>
          </a:p>
          <a:p>
            <a:pPr lvl="1">
              <a:lnSpc>
                <a:spcPct val="110000"/>
              </a:lnSpc>
              <a:spcBef>
                <a:spcPts val="900"/>
              </a:spcBef>
              <a:buFont typeface="Arial" panose="020B0604020202020204" pitchFamily="34" charset="0"/>
              <a:buChar char="•"/>
            </a:pPr>
            <a:r>
              <a:rPr lang="en-GB" sz="1700" i="1" noProof="0" dirty="0"/>
              <a:t>HER2</a:t>
            </a:r>
            <a:r>
              <a:rPr lang="en-GB" sz="1700" noProof="0" dirty="0"/>
              <a:t> mutations</a:t>
            </a:r>
          </a:p>
          <a:p>
            <a:pPr lvl="1">
              <a:lnSpc>
                <a:spcPct val="110000"/>
              </a:lnSpc>
              <a:spcBef>
                <a:spcPts val="900"/>
              </a:spcBef>
              <a:buFont typeface="Arial" panose="020B0604020202020204" pitchFamily="34" charset="0"/>
              <a:buChar char="•"/>
            </a:pPr>
            <a:r>
              <a:rPr lang="en-GB" sz="1700" i="1" noProof="0" dirty="0"/>
              <a:t>NTRK1/2/3</a:t>
            </a:r>
            <a:r>
              <a:rPr lang="en-GB" sz="1700" noProof="0" dirty="0"/>
              <a:t> gene fusions</a:t>
            </a:r>
          </a:p>
          <a:p>
            <a:pPr lvl="1">
              <a:lnSpc>
                <a:spcPct val="110000"/>
              </a:lnSpc>
              <a:spcBef>
                <a:spcPts val="900"/>
              </a:spcBef>
              <a:buFont typeface="Arial" panose="020B0604020202020204" pitchFamily="34" charset="0"/>
              <a:buChar char="•"/>
            </a:pPr>
            <a:r>
              <a:rPr lang="en-GB" sz="1700" noProof="0" dirty="0"/>
              <a:t>PD-L1 protein </a:t>
            </a:r>
            <a:r>
              <a:rPr lang="en-GB" sz="1700" noProof="0" dirty="0">
                <a:solidFill>
                  <a:schemeClr val="tx2"/>
                </a:solidFill>
              </a:rPr>
              <a:t>expression</a:t>
            </a:r>
            <a:r>
              <a:rPr lang="en-GB" sz="1700" baseline="30000" noProof="0" dirty="0">
                <a:solidFill>
                  <a:schemeClr val="tx2"/>
                </a:solidFill>
              </a:rPr>
              <a:t>2</a:t>
            </a:r>
          </a:p>
        </p:txBody>
      </p:sp>
      <p:sp>
        <p:nvSpPr>
          <p:cNvPr id="23" name="Espace réservé du contenu 9">
            <a:extLst>
              <a:ext uri="{FF2B5EF4-FFF2-40B4-BE49-F238E27FC236}">
                <a16:creationId xmlns:a16="http://schemas.microsoft.com/office/drawing/2014/main" id="{43C549BF-85F5-67A3-AB61-43538C1121CC}"/>
              </a:ext>
            </a:extLst>
          </p:cNvPr>
          <p:cNvSpPr txBox="1">
            <a:spLocks/>
          </p:cNvSpPr>
          <p:nvPr/>
        </p:nvSpPr>
        <p:spPr>
          <a:xfrm>
            <a:off x="6124238" y="1052737"/>
            <a:ext cx="5562600" cy="4968552"/>
          </a:xfrm>
          <a:prstGeom prst="rect">
            <a:avLst/>
          </a:prstGeom>
          <a:solidFill>
            <a:schemeClr val="accent6">
              <a:lumMod val="20000"/>
              <a:lumOff val="80000"/>
            </a:schemeClr>
          </a:solidFill>
        </p:spPr>
        <p:txBody>
          <a:bodyPr tIns="72000"/>
          <a:lst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110000"/>
              </a:lnSpc>
              <a:spcBef>
                <a:spcPts val="0"/>
              </a:spcBef>
              <a:buFont typeface="Arial"/>
              <a:buNone/>
            </a:pPr>
            <a:r>
              <a:rPr lang="en-GB" sz="1800" b="1" noProof="0" dirty="0">
                <a:solidFill>
                  <a:schemeClr val="accent1"/>
                </a:solidFill>
              </a:rPr>
              <a:t>Testing Scope and Clinical Context</a:t>
            </a:r>
            <a:r>
              <a:rPr lang="en-GB" sz="1800" b="1" baseline="30000" noProof="0" dirty="0">
                <a:solidFill>
                  <a:schemeClr val="accent1"/>
                </a:solidFill>
              </a:rPr>
              <a:t>2,3</a:t>
            </a:r>
          </a:p>
          <a:p>
            <a:pPr lvl="1">
              <a:lnSpc>
                <a:spcPct val="110000"/>
              </a:lnSpc>
              <a:spcBef>
                <a:spcPts val="900"/>
              </a:spcBef>
              <a:buFont typeface="Arial" panose="020B0604020202020204" pitchFamily="34" charset="0"/>
              <a:buChar char="•"/>
            </a:pPr>
            <a:r>
              <a:rPr lang="en-GB" sz="1600" b="1" noProof="0" dirty="0"/>
              <a:t>Histology</a:t>
            </a:r>
          </a:p>
          <a:p>
            <a:pPr lvl="2">
              <a:lnSpc>
                <a:spcPct val="110000"/>
              </a:lnSpc>
              <a:spcBef>
                <a:spcPts val="300"/>
              </a:spcBef>
              <a:buFont typeface="System Font Regular"/>
              <a:buChar char="–"/>
            </a:pPr>
            <a:r>
              <a:rPr lang="en-GB" sz="1400" noProof="0" dirty="0"/>
              <a:t>All non-squamous and NOS carcinomas</a:t>
            </a:r>
          </a:p>
          <a:p>
            <a:pPr lvl="2">
              <a:lnSpc>
                <a:spcPct val="110000"/>
              </a:lnSpc>
              <a:spcBef>
                <a:spcPts val="300"/>
              </a:spcBef>
              <a:buFont typeface="System Font Regular"/>
              <a:buChar char="–"/>
            </a:pPr>
            <a:r>
              <a:rPr lang="en-GB" sz="1400" noProof="0" dirty="0"/>
              <a:t>Squamous carcinoma for non- or light-smokers</a:t>
            </a:r>
          </a:p>
          <a:p>
            <a:pPr lvl="1">
              <a:lnSpc>
                <a:spcPct val="110000"/>
              </a:lnSpc>
              <a:spcBef>
                <a:spcPts val="900"/>
              </a:spcBef>
              <a:buFont typeface="Arial" panose="020B0604020202020204" pitchFamily="34" charset="0"/>
              <a:buChar char="•"/>
            </a:pPr>
            <a:r>
              <a:rPr lang="en-GB" sz="1600" b="1" noProof="0" dirty="0"/>
              <a:t>Stage</a:t>
            </a:r>
          </a:p>
          <a:p>
            <a:pPr lvl="2">
              <a:lnSpc>
                <a:spcPct val="110000"/>
              </a:lnSpc>
              <a:spcBef>
                <a:spcPts val="300"/>
              </a:spcBef>
              <a:buFont typeface="System Font Regular"/>
              <a:buChar char="–"/>
            </a:pPr>
            <a:r>
              <a:rPr lang="en-GB" sz="1400" noProof="0" dirty="0"/>
              <a:t>Stage IV disease</a:t>
            </a:r>
          </a:p>
          <a:p>
            <a:pPr lvl="2">
              <a:lnSpc>
                <a:spcPct val="110000"/>
              </a:lnSpc>
              <a:spcBef>
                <a:spcPts val="300"/>
              </a:spcBef>
              <a:buFont typeface="System Font Regular"/>
              <a:buChar char="–"/>
            </a:pPr>
            <a:r>
              <a:rPr lang="en-GB" sz="1400" noProof="0" dirty="0"/>
              <a:t>Stage III disease: </a:t>
            </a:r>
            <a:r>
              <a:rPr lang="en-GB" sz="1400" i="1" noProof="0" dirty="0"/>
              <a:t>EGFR</a:t>
            </a:r>
            <a:r>
              <a:rPr lang="en-GB" sz="1400" noProof="0" dirty="0"/>
              <a:t>m, </a:t>
            </a:r>
            <a:r>
              <a:rPr lang="en-GB" sz="1400" i="1" noProof="0" dirty="0"/>
              <a:t>ALK</a:t>
            </a:r>
          </a:p>
          <a:p>
            <a:pPr lvl="2">
              <a:lnSpc>
                <a:spcPct val="110000"/>
              </a:lnSpc>
              <a:spcBef>
                <a:spcPts val="300"/>
              </a:spcBef>
              <a:buFont typeface="System Font Regular"/>
              <a:buChar char="–"/>
            </a:pPr>
            <a:r>
              <a:rPr lang="en-GB" sz="1400" noProof="0" dirty="0"/>
              <a:t>Early stage:</a:t>
            </a:r>
            <a:r>
              <a:rPr lang="en-GB" sz="1400" i="1" noProof="0" dirty="0"/>
              <a:t> EGFR</a:t>
            </a:r>
            <a:r>
              <a:rPr lang="en-GB" sz="1400" noProof="0" dirty="0"/>
              <a:t>m, </a:t>
            </a:r>
            <a:r>
              <a:rPr lang="en-GB" sz="1400" i="1" noProof="0" dirty="0"/>
              <a:t>ALK</a:t>
            </a:r>
          </a:p>
          <a:p>
            <a:pPr lvl="2">
              <a:lnSpc>
                <a:spcPct val="110000"/>
              </a:lnSpc>
              <a:spcBef>
                <a:spcPts val="300"/>
              </a:spcBef>
              <a:buFont typeface="System Font Regular"/>
              <a:buChar char="–"/>
            </a:pPr>
            <a:r>
              <a:rPr lang="en-GB" sz="1400" noProof="0" dirty="0">
                <a:solidFill>
                  <a:srgbClr val="C00000"/>
                </a:solidFill>
              </a:rPr>
              <a:t>Trend for complete genomic profile at every stage </a:t>
            </a:r>
          </a:p>
          <a:p>
            <a:pPr lvl="1">
              <a:lnSpc>
                <a:spcPct val="110000"/>
              </a:lnSpc>
              <a:spcBef>
                <a:spcPts val="900"/>
              </a:spcBef>
              <a:buFont typeface="Arial" panose="020B0604020202020204" pitchFamily="34" charset="0"/>
              <a:buChar char="•"/>
            </a:pPr>
            <a:r>
              <a:rPr lang="en-GB" sz="1600" b="1" noProof="0" dirty="0"/>
              <a:t>Techniques</a:t>
            </a:r>
          </a:p>
          <a:p>
            <a:pPr lvl="2">
              <a:lnSpc>
                <a:spcPct val="110000"/>
              </a:lnSpc>
              <a:spcBef>
                <a:spcPts val="300"/>
              </a:spcBef>
              <a:buFont typeface="System Font Regular"/>
              <a:buChar char="–"/>
            </a:pPr>
            <a:r>
              <a:rPr lang="en-GB" sz="1400" noProof="0" dirty="0">
                <a:solidFill>
                  <a:schemeClr val="tx1"/>
                </a:solidFill>
              </a:rPr>
              <a:t>Broad multiplex panel-based NGS is preferred over single-gene testing to conserve tissue and efficiently identify targets</a:t>
            </a:r>
            <a:endParaRPr lang="en-GB" sz="1400" noProof="0" dirty="0"/>
          </a:p>
          <a:p>
            <a:pPr lvl="1">
              <a:lnSpc>
                <a:spcPct val="110000"/>
              </a:lnSpc>
              <a:spcBef>
                <a:spcPts val="900"/>
              </a:spcBef>
              <a:buFont typeface="Arial" panose="020B0604020202020204" pitchFamily="34" charset="0"/>
              <a:buChar char="•"/>
            </a:pPr>
            <a:r>
              <a:rPr lang="en-GB" sz="1600" b="1" noProof="0" dirty="0"/>
              <a:t>Sample type</a:t>
            </a:r>
          </a:p>
          <a:p>
            <a:pPr lvl="2">
              <a:lnSpc>
                <a:spcPct val="110000"/>
              </a:lnSpc>
              <a:spcBef>
                <a:spcPts val="300"/>
              </a:spcBef>
              <a:buFont typeface="System Font Regular"/>
              <a:buChar char="–"/>
            </a:pPr>
            <a:r>
              <a:rPr lang="en-GB" sz="1400" dirty="0">
                <a:solidFill>
                  <a:schemeClr val="tx1"/>
                </a:solidFill>
              </a:rPr>
              <a:t>S</a:t>
            </a:r>
            <a:r>
              <a:rPr lang="en-GB" sz="1400" noProof="0" dirty="0">
                <a:solidFill>
                  <a:schemeClr val="tx1"/>
                </a:solidFill>
              </a:rPr>
              <a:t>mall tissue biopsies or plasma cell-free DNA (liquid biopsy) assays when tissue is limited</a:t>
            </a:r>
            <a:endParaRPr lang="en-GB" sz="1400" noProof="0" dirty="0"/>
          </a:p>
          <a:p>
            <a:pPr>
              <a:lnSpc>
                <a:spcPct val="110000"/>
              </a:lnSpc>
              <a:spcBef>
                <a:spcPts val="0"/>
              </a:spcBef>
            </a:pPr>
            <a:endParaRPr lang="en-GB" noProof="0" dirty="0"/>
          </a:p>
        </p:txBody>
      </p:sp>
      <p:sp>
        <p:nvSpPr>
          <p:cNvPr id="24" name="Rectangle 23">
            <a:extLst>
              <a:ext uri="{FF2B5EF4-FFF2-40B4-BE49-F238E27FC236}">
                <a16:creationId xmlns:a16="http://schemas.microsoft.com/office/drawing/2014/main" id="{94D4B2D6-355A-8476-3B8F-AC6F3CDF95CF}"/>
              </a:ext>
            </a:extLst>
          </p:cNvPr>
          <p:cNvSpPr/>
          <p:nvPr/>
        </p:nvSpPr>
        <p:spPr>
          <a:xfrm>
            <a:off x="614939" y="1052736"/>
            <a:ext cx="115200" cy="376003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5" name="Rectangle 24">
            <a:extLst>
              <a:ext uri="{FF2B5EF4-FFF2-40B4-BE49-F238E27FC236}">
                <a16:creationId xmlns:a16="http://schemas.microsoft.com/office/drawing/2014/main" id="{E0E21DAD-7CD6-1222-6DF4-E99409E6C048}"/>
              </a:ext>
            </a:extLst>
          </p:cNvPr>
          <p:cNvSpPr/>
          <p:nvPr/>
        </p:nvSpPr>
        <p:spPr>
          <a:xfrm>
            <a:off x="6023992" y="1052736"/>
            <a:ext cx="115468" cy="496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8" name="Slide Number Placeholder 27">
            <a:extLst>
              <a:ext uri="{FF2B5EF4-FFF2-40B4-BE49-F238E27FC236}">
                <a16:creationId xmlns:a16="http://schemas.microsoft.com/office/drawing/2014/main" id="{181537AD-9AAE-125D-A579-465DD0D69E22}"/>
              </a:ext>
            </a:extLst>
          </p:cNvPr>
          <p:cNvSpPr>
            <a:spLocks noGrp="1"/>
          </p:cNvSpPr>
          <p:nvPr>
            <p:ph type="sldNum" sz="quarter" idx="4"/>
          </p:nvPr>
        </p:nvSpPr>
        <p:spPr/>
        <p:txBody>
          <a:bodyPr/>
          <a:lstStyle/>
          <a:p>
            <a:fld id="{FCE43C0F-8A7B-3A4B-9DB5-B3472E36E833}" type="slidenum">
              <a:rPr lang="en-GB" noProof="0" smtClean="0"/>
              <a:pPr/>
              <a:t>9</a:t>
            </a:fld>
            <a:endParaRPr lang="en-GB" noProof="0" dirty="0"/>
          </a:p>
        </p:txBody>
      </p:sp>
    </p:spTree>
    <p:extLst>
      <p:ext uri="{BB962C8B-B14F-4D97-AF65-F5344CB8AC3E}">
        <p14:creationId xmlns:p14="http://schemas.microsoft.com/office/powerpoint/2010/main" val="4162858049"/>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C2616A1-78C6-47F0-8EB6-0204BF742A37}"/>
              </a:ext>
            </a:extLst>
          </p:cNvPr>
          <p:cNvSpPr/>
          <p:nvPr/>
        </p:nvSpPr>
        <p:spPr>
          <a:xfrm>
            <a:off x="703549" y="3788274"/>
            <a:ext cx="4680000" cy="21847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3" name="Rectangle 2">
            <a:extLst>
              <a:ext uri="{FF2B5EF4-FFF2-40B4-BE49-F238E27FC236}">
                <a16:creationId xmlns:a16="http://schemas.microsoft.com/office/drawing/2014/main" id="{F04AA361-36BD-4502-BB56-A8B102950F09}"/>
              </a:ext>
            </a:extLst>
          </p:cNvPr>
          <p:cNvSpPr/>
          <p:nvPr/>
        </p:nvSpPr>
        <p:spPr>
          <a:xfrm>
            <a:off x="703550" y="1052736"/>
            <a:ext cx="4680000" cy="25553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2" name="Titre 1">
            <a:extLst>
              <a:ext uri="{FF2B5EF4-FFF2-40B4-BE49-F238E27FC236}">
                <a16:creationId xmlns:a16="http://schemas.microsoft.com/office/drawing/2014/main" id="{DD1A6641-87A1-4462-A231-A1193061F614}"/>
              </a:ext>
            </a:extLst>
          </p:cNvPr>
          <p:cNvSpPr>
            <a:spLocks noGrp="1"/>
          </p:cNvSpPr>
          <p:nvPr>
            <p:ph type="title"/>
          </p:nvPr>
        </p:nvSpPr>
        <p:spPr/>
        <p:txBody>
          <a:bodyPr/>
          <a:lstStyle/>
          <a:p>
            <a:r>
              <a:rPr lang="en-GB" sz="2800" noProof="0" dirty="0">
                <a:solidFill>
                  <a:schemeClr val="tx2"/>
                </a:solidFill>
              </a:rPr>
              <a:t>Genotypic Characterisation of NSCLC</a:t>
            </a:r>
            <a:endParaRPr lang="en-GB" noProof="0" dirty="0">
              <a:solidFill>
                <a:schemeClr val="tx2"/>
              </a:solidFill>
            </a:endParaRPr>
          </a:p>
        </p:txBody>
      </p:sp>
      <p:sp>
        <p:nvSpPr>
          <p:cNvPr id="30" name="Espace réservé du contenu 2">
            <a:extLst>
              <a:ext uri="{FF2B5EF4-FFF2-40B4-BE49-F238E27FC236}">
                <a16:creationId xmlns:a16="http://schemas.microsoft.com/office/drawing/2014/main" id="{8F2DAEA3-1E4F-45D6-B9F9-78E6D2C8AC8A}"/>
              </a:ext>
            </a:extLst>
          </p:cNvPr>
          <p:cNvSpPr>
            <a:spLocks noGrp="1"/>
          </p:cNvSpPr>
          <p:nvPr>
            <p:ph sz="quarter" idx="14"/>
          </p:nvPr>
        </p:nvSpPr>
        <p:spPr>
          <a:xfrm>
            <a:off x="2152350" y="1234685"/>
            <a:ext cx="3007546" cy="2338331"/>
          </a:xfrm>
        </p:spPr>
        <p:txBody>
          <a:bodyPr lIns="90000">
            <a:normAutofit/>
          </a:bodyPr>
          <a:lstStyle/>
          <a:p>
            <a:pPr marL="231775" indent="-231775">
              <a:buClr>
                <a:schemeClr val="accent5">
                  <a:lumMod val="20000"/>
                  <a:lumOff val="80000"/>
                </a:schemeClr>
              </a:buClr>
            </a:pPr>
            <a:r>
              <a:rPr lang="en-GB" sz="1200" i="1" noProof="0" dirty="0">
                <a:solidFill>
                  <a:schemeClr val="bg1"/>
                </a:solidFill>
              </a:rPr>
              <a:t>EGFR</a:t>
            </a:r>
            <a:r>
              <a:rPr lang="en-GB" sz="1200" noProof="0" dirty="0">
                <a:solidFill>
                  <a:schemeClr val="bg1"/>
                </a:solidFill>
              </a:rPr>
              <a:t>	Exon 18-21</a:t>
            </a:r>
          </a:p>
          <a:p>
            <a:pPr marL="231775" indent="-231775">
              <a:buClr>
                <a:schemeClr val="accent5">
                  <a:lumMod val="20000"/>
                  <a:lumOff val="80000"/>
                </a:schemeClr>
              </a:buClr>
            </a:pPr>
            <a:r>
              <a:rPr lang="en-GB" sz="1200" i="1" noProof="0" dirty="0">
                <a:solidFill>
                  <a:schemeClr val="bg1"/>
                </a:solidFill>
              </a:rPr>
              <a:t>KRAS</a:t>
            </a:r>
            <a:r>
              <a:rPr lang="en-GB" sz="1200" noProof="0" dirty="0">
                <a:solidFill>
                  <a:schemeClr val="bg1"/>
                </a:solidFill>
              </a:rPr>
              <a:t>	Exon 2-3</a:t>
            </a:r>
          </a:p>
          <a:p>
            <a:pPr marL="231775" indent="-231775">
              <a:buClr>
                <a:schemeClr val="accent5">
                  <a:lumMod val="20000"/>
                  <a:lumOff val="80000"/>
                </a:schemeClr>
              </a:buClr>
            </a:pPr>
            <a:r>
              <a:rPr lang="en-GB" sz="1200" i="1" noProof="0" dirty="0">
                <a:solidFill>
                  <a:schemeClr val="bg1"/>
                </a:solidFill>
              </a:rPr>
              <a:t>BRAF</a:t>
            </a:r>
            <a:r>
              <a:rPr lang="en-GB" sz="1200" noProof="0" dirty="0">
                <a:solidFill>
                  <a:schemeClr val="bg1"/>
                </a:solidFill>
              </a:rPr>
              <a:t>	Exon 15</a:t>
            </a:r>
          </a:p>
          <a:p>
            <a:pPr marL="231775" indent="-231775">
              <a:buClr>
                <a:schemeClr val="accent5">
                  <a:lumMod val="20000"/>
                  <a:lumOff val="80000"/>
                </a:schemeClr>
              </a:buClr>
            </a:pPr>
            <a:r>
              <a:rPr lang="en-GB" sz="1200" i="1" noProof="0" dirty="0">
                <a:solidFill>
                  <a:schemeClr val="bg1"/>
                </a:solidFill>
              </a:rPr>
              <a:t>MET</a:t>
            </a:r>
            <a:r>
              <a:rPr lang="en-GB" sz="1200" noProof="0" dirty="0">
                <a:solidFill>
                  <a:schemeClr val="bg1"/>
                </a:solidFill>
              </a:rPr>
              <a:t>	Exon 14 and adjacent introns</a:t>
            </a:r>
          </a:p>
          <a:p>
            <a:pPr marL="0" indent="0">
              <a:buClr>
                <a:schemeClr val="accent5">
                  <a:lumMod val="20000"/>
                  <a:lumOff val="80000"/>
                </a:schemeClr>
              </a:buClr>
              <a:buNone/>
            </a:pPr>
            <a:r>
              <a:rPr lang="en-GB" sz="1200" noProof="0" dirty="0">
                <a:solidFill>
                  <a:schemeClr val="bg1"/>
                </a:solidFill>
              </a:rPr>
              <a:t>		Amplification</a:t>
            </a:r>
          </a:p>
          <a:p>
            <a:pPr marL="231775" indent="-231775">
              <a:buClr>
                <a:schemeClr val="accent5">
                  <a:lumMod val="20000"/>
                  <a:lumOff val="80000"/>
                </a:schemeClr>
              </a:buClr>
            </a:pPr>
            <a:r>
              <a:rPr lang="en-GB" sz="1200" i="1" noProof="0" dirty="0">
                <a:solidFill>
                  <a:schemeClr val="bg1"/>
                </a:solidFill>
              </a:rPr>
              <a:t>ERBB2</a:t>
            </a:r>
            <a:r>
              <a:rPr lang="en-GB" sz="1200" noProof="0" dirty="0">
                <a:solidFill>
                  <a:schemeClr val="bg1"/>
                </a:solidFill>
              </a:rPr>
              <a:t>	Exon 20</a:t>
            </a:r>
          </a:p>
          <a:p>
            <a:pPr marL="0" indent="0">
              <a:buClr>
                <a:schemeClr val="accent5">
                  <a:lumMod val="20000"/>
                  <a:lumOff val="80000"/>
                </a:schemeClr>
              </a:buClr>
              <a:buNone/>
            </a:pPr>
            <a:r>
              <a:rPr lang="en-GB" sz="1200" noProof="0" dirty="0">
                <a:solidFill>
                  <a:schemeClr val="bg1"/>
                </a:solidFill>
              </a:rPr>
              <a:t>		Amplification</a:t>
            </a:r>
          </a:p>
        </p:txBody>
      </p:sp>
      <p:sp>
        <p:nvSpPr>
          <p:cNvPr id="17" name="Flèche : bas 16">
            <a:extLst>
              <a:ext uri="{FF2B5EF4-FFF2-40B4-BE49-F238E27FC236}">
                <a16:creationId xmlns:a16="http://schemas.microsoft.com/office/drawing/2014/main" id="{DFC6D966-1A1B-4D10-B7A0-28C2279D440B}"/>
              </a:ext>
            </a:extLst>
          </p:cNvPr>
          <p:cNvSpPr/>
          <p:nvPr/>
        </p:nvSpPr>
        <p:spPr>
          <a:xfrm>
            <a:off x="5802825" y="1451569"/>
            <a:ext cx="1198485" cy="2555359"/>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latin typeface="Arial" panose="020B0604020202020204" pitchFamily="34" charset="0"/>
                <a:cs typeface="Arial" panose="020B0604020202020204" pitchFamily="34" charset="0"/>
              </a:rPr>
              <a:t>Mutations (SNV-indel) &gt; 1-2%</a:t>
            </a:r>
          </a:p>
        </p:txBody>
      </p:sp>
      <p:sp>
        <p:nvSpPr>
          <p:cNvPr id="18" name="Flèche : bas 17">
            <a:extLst>
              <a:ext uri="{FF2B5EF4-FFF2-40B4-BE49-F238E27FC236}">
                <a16:creationId xmlns:a16="http://schemas.microsoft.com/office/drawing/2014/main" id="{D672FC8E-1798-48FD-8526-B9E47D16B8EB}"/>
              </a:ext>
            </a:extLst>
          </p:cNvPr>
          <p:cNvSpPr/>
          <p:nvPr/>
        </p:nvSpPr>
        <p:spPr>
          <a:xfrm>
            <a:off x="7291072" y="1451570"/>
            <a:ext cx="1198485" cy="4607520"/>
          </a:xfrm>
          <a:prstGeom prst="downArrow">
            <a:avLst/>
          </a:prstGeom>
          <a:gradFill flip="none" rotWithShape="1">
            <a:gsLst>
              <a:gs pos="0">
                <a:schemeClr val="accent2">
                  <a:lumMod val="40000"/>
                  <a:lumOff val="60000"/>
                </a:schemeClr>
              </a:gs>
              <a:gs pos="74000">
                <a:schemeClr val="accent2">
                  <a:lumMod val="95000"/>
                  <a:lumOff val="5000"/>
                </a:schemeClr>
              </a:gs>
              <a:gs pos="100000">
                <a:schemeClr val="accent2">
                  <a:lumMod val="60000"/>
                </a:schemeClr>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latin typeface="Arial" panose="020B0604020202020204" pitchFamily="34" charset="0"/>
                <a:cs typeface="Arial" panose="020B0604020202020204" pitchFamily="34" charset="0"/>
              </a:rPr>
              <a:t>Rearrangements &gt; 1-2%	 Mutations (SNV-indel) &gt; 1-2%</a:t>
            </a:r>
          </a:p>
        </p:txBody>
      </p:sp>
      <p:sp>
        <p:nvSpPr>
          <p:cNvPr id="20" name="ZoneTexte 19">
            <a:extLst>
              <a:ext uri="{FF2B5EF4-FFF2-40B4-BE49-F238E27FC236}">
                <a16:creationId xmlns:a16="http://schemas.microsoft.com/office/drawing/2014/main" id="{C703269C-E3E0-4BF2-BDF7-C0CEDD50965E}"/>
              </a:ext>
            </a:extLst>
          </p:cNvPr>
          <p:cNvSpPr txBox="1"/>
          <p:nvPr/>
        </p:nvSpPr>
        <p:spPr>
          <a:xfrm>
            <a:off x="5707806" y="989904"/>
            <a:ext cx="1388522" cy="461665"/>
          </a:xfrm>
          <a:prstGeom prst="rect">
            <a:avLst/>
          </a:prstGeom>
          <a:noFill/>
        </p:spPr>
        <p:txBody>
          <a:bodyPr wrap="none" rtlCol="0">
            <a:spAutoFit/>
          </a:bodyPr>
          <a:lstStyle/>
          <a:p>
            <a:pPr algn="ctr">
              <a:buClr>
                <a:schemeClr val="accent1"/>
              </a:buClr>
            </a:pPr>
            <a:r>
              <a:rPr lang="en-GB" sz="1200" b="1" noProof="0" dirty="0">
                <a:latin typeface="Arial" panose="020B0604020202020204" pitchFamily="34" charset="0"/>
                <a:cs typeface="Arial" panose="020B0604020202020204" pitchFamily="34" charset="0"/>
              </a:rPr>
              <a:t>DNA-based NGS</a:t>
            </a:r>
          </a:p>
          <a:p>
            <a:pPr algn="ctr">
              <a:buClr>
                <a:schemeClr val="accent1"/>
              </a:buClr>
            </a:pPr>
            <a:r>
              <a:rPr lang="en-GB" sz="1200" b="1" noProof="0" dirty="0">
                <a:latin typeface="Arial" panose="020B0604020202020204" pitchFamily="34" charset="0"/>
                <a:cs typeface="Arial" panose="020B0604020202020204" pitchFamily="34" charset="0"/>
              </a:rPr>
              <a:t>Amplicon</a:t>
            </a:r>
          </a:p>
        </p:txBody>
      </p:sp>
      <p:sp>
        <p:nvSpPr>
          <p:cNvPr id="21" name="ZoneTexte 20">
            <a:extLst>
              <a:ext uri="{FF2B5EF4-FFF2-40B4-BE49-F238E27FC236}">
                <a16:creationId xmlns:a16="http://schemas.microsoft.com/office/drawing/2014/main" id="{D882877B-FDEA-4C67-A864-ADE7D76E3FB7}"/>
              </a:ext>
            </a:extLst>
          </p:cNvPr>
          <p:cNvSpPr txBox="1"/>
          <p:nvPr/>
        </p:nvSpPr>
        <p:spPr>
          <a:xfrm>
            <a:off x="7234746" y="989904"/>
            <a:ext cx="1388522" cy="461665"/>
          </a:xfrm>
          <a:prstGeom prst="rect">
            <a:avLst/>
          </a:prstGeom>
          <a:noFill/>
        </p:spPr>
        <p:txBody>
          <a:bodyPr wrap="none" rtlCol="0">
            <a:spAutoFit/>
          </a:bodyPr>
          <a:lstStyle/>
          <a:p>
            <a:pPr algn="ctr">
              <a:buClr>
                <a:schemeClr val="accent1"/>
              </a:buClr>
            </a:pPr>
            <a:r>
              <a:rPr lang="en-GB" sz="1200" b="1" noProof="0" dirty="0">
                <a:latin typeface="Arial" panose="020B0604020202020204" pitchFamily="34" charset="0"/>
                <a:cs typeface="Arial" panose="020B0604020202020204" pitchFamily="34" charset="0"/>
              </a:rPr>
              <a:t>DNA-based NGS</a:t>
            </a:r>
          </a:p>
          <a:p>
            <a:pPr algn="ctr">
              <a:buClr>
                <a:schemeClr val="accent1"/>
              </a:buClr>
            </a:pPr>
            <a:r>
              <a:rPr lang="en-GB" sz="1200" b="1" noProof="0" dirty="0">
                <a:latin typeface="Arial" panose="020B0604020202020204" pitchFamily="34" charset="0"/>
                <a:cs typeface="Arial" panose="020B0604020202020204" pitchFamily="34" charset="0"/>
              </a:rPr>
              <a:t>Hybrid capture</a:t>
            </a:r>
          </a:p>
        </p:txBody>
      </p:sp>
      <p:sp>
        <p:nvSpPr>
          <p:cNvPr id="22" name="ZoneTexte 21">
            <a:extLst>
              <a:ext uri="{FF2B5EF4-FFF2-40B4-BE49-F238E27FC236}">
                <a16:creationId xmlns:a16="http://schemas.microsoft.com/office/drawing/2014/main" id="{DBA28956-2284-4FE7-919F-58DABBE1EF1E}"/>
              </a:ext>
            </a:extLst>
          </p:cNvPr>
          <p:cNvSpPr txBox="1"/>
          <p:nvPr/>
        </p:nvSpPr>
        <p:spPr>
          <a:xfrm>
            <a:off x="8684301" y="989904"/>
            <a:ext cx="1388522" cy="461665"/>
          </a:xfrm>
          <a:prstGeom prst="rect">
            <a:avLst/>
          </a:prstGeom>
          <a:noFill/>
        </p:spPr>
        <p:txBody>
          <a:bodyPr wrap="none" rtlCol="0">
            <a:spAutoFit/>
          </a:bodyPr>
          <a:lstStyle/>
          <a:p>
            <a:pPr algn="ctr">
              <a:buClr>
                <a:schemeClr val="accent1"/>
              </a:buClr>
            </a:pPr>
            <a:r>
              <a:rPr lang="en-GB" sz="1200" b="1" noProof="0" dirty="0">
                <a:latin typeface="Arial" panose="020B0604020202020204" pitchFamily="34" charset="0"/>
                <a:cs typeface="Arial" panose="020B0604020202020204" pitchFamily="34" charset="0"/>
              </a:rPr>
              <a:t>RNA-based NGS</a:t>
            </a:r>
          </a:p>
          <a:p>
            <a:pPr algn="ctr">
              <a:buClr>
                <a:schemeClr val="accent1"/>
              </a:buClr>
            </a:pPr>
            <a:endParaRPr lang="en-GB" sz="1200" b="1" noProof="0" dirty="0">
              <a:latin typeface="Arial" panose="020B0604020202020204" pitchFamily="34" charset="0"/>
              <a:cs typeface="Arial" panose="020B0604020202020204" pitchFamily="34" charset="0"/>
            </a:endParaRPr>
          </a:p>
        </p:txBody>
      </p:sp>
      <p:sp>
        <p:nvSpPr>
          <p:cNvPr id="23" name="ZoneTexte 22">
            <a:extLst>
              <a:ext uri="{FF2B5EF4-FFF2-40B4-BE49-F238E27FC236}">
                <a16:creationId xmlns:a16="http://schemas.microsoft.com/office/drawing/2014/main" id="{91327535-289E-4100-97B1-55484ED9E383}"/>
              </a:ext>
            </a:extLst>
          </p:cNvPr>
          <p:cNvSpPr txBox="1"/>
          <p:nvPr/>
        </p:nvSpPr>
        <p:spPr>
          <a:xfrm>
            <a:off x="809631" y="2162361"/>
            <a:ext cx="1184940" cy="369332"/>
          </a:xfrm>
          <a:prstGeom prst="rect">
            <a:avLst/>
          </a:prstGeom>
          <a:noFill/>
        </p:spPr>
        <p:txBody>
          <a:bodyPr wrap="none" rtlCol="0">
            <a:spAutoFit/>
          </a:bodyPr>
          <a:lstStyle/>
          <a:p>
            <a:pPr>
              <a:buClr>
                <a:schemeClr val="accent1"/>
              </a:buClr>
            </a:pPr>
            <a:r>
              <a:rPr lang="en-GB" noProof="0" dirty="0">
                <a:solidFill>
                  <a:schemeClr val="bg1"/>
                </a:solidFill>
                <a:latin typeface="Arial" panose="020B0604020202020204" pitchFamily="34" charset="0"/>
                <a:cs typeface="Arial" panose="020B0604020202020204" pitchFamily="34" charset="0"/>
              </a:rPr>
              <a:t>Mutations</a:t>
            </a:r>
          </a:p>
        </p:txBody>
      </p:sp>
      <p:sp>
        <p:nvSpPr>
          <p:cNvPr id="24" name="ZoneTexte 23">
            <a:extLst>
              <a:ext uri="{FF2B5EF4-FFF2-40B4-BE49-F238E27FC236}">
                <a16:creationId xmlns:a16="http://schemas.microsoft.com/office/drawing/2014/main" id="{061794E5-36A8-4BCA-993A-A8F00FDEFDC6}"/>
              </a:ext>
            </a:extLst>
          </p:cNvPr>
          <p:cNvSpPr txBox="1"/>
          <p:nvPr/>
        </p:nvSpPr>
        <p:spPr>
          <a:xfrm>
            <a:off x="809631" y="4583660"/>
            <a:ext cx="992579" cy="369332"/>
          </a:xfrm>
          <a:prstGeom prst="rect">
            <a:avLst/>
          </a:prstGeom>
          <a:noFill/>
        </p:spPr>
        <p:txBody>
          <a:bodyPr wrap="none" rtlCol="0">
            <a:spAutoFit/>
          </a:bodyPr>
          <a:lstStyle/>
          <a:p>
            <a:pPr>
              <a:buClr>
                <a:schemeClr val="accent1"/>
              </a:buClr>
            </a:pPr>
            <a:r>
              <a:rPr lang="en-GB" noProof="0" dirty="0">
                <a:solidFill>
                  <a:schemeClr val="bg1"/>
                </a:solidFill>
                <a:latin typeface="Arial" panose="020B0604020202020204" pitchFamily="34" charset="0"/>
                <a:cs typeface="Arial" panose="020B0604020202020204" pitchFamily="34" charset="0"/>
              </a:rPr>
              <a:t>Fusions</a:t>
            </a:r>
          </a:p>
        </p:txBody>
      </p:sp>
      <p:pic>
        <p:nvPicPr>
          <p:cNvPr id="25" name="Image 24">
            <a:extLst>
              <a:ext uri="{FF2B5EF4-FFF2-40B4-BE49-F238E27FC236}">
                <a16:creationId xmlns:a16="http://schemas.microsoft.com/office/drawing/2014/main" id="{91A7A222-3B4B-4BA1-9A0E-FB5D8FC5936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25439" y="4207739"/>
            <a:ext cx="1353256" cy="1285683"/>
          </a:xfrm>
          <a:prstGeom prst="rect">
            <a:avLst/>
          </a:prstGeom>
        </p:spPr>
      </p:pic>
      <p:sp>
        <p:nvSpPr>
          <p:cNvPr id="26" name="ZoneTexte 25">
            <a:extLst>
              <a:ext uri="{FF2B5EF4-FFF2-40B4-BE49-F238E27FC236}">
                <a16:creationId xmlns:a16="http://schemas.microsoft.com/office/drawing/2014/main" id="{8484BDE6-8A16-4BA7-BC2A-8D5EA82E7FD2}"/>
              </a:ext>
            </a:extLst>
          </p:cNvPr>
          <p:cNvSpPr txBox="1"/>
          <p:nvPr/>
        </p:nvSpPr>
        <p:spPr>
          <a:xfrm>
            <a:off x="6134205" y="5622184"/>
            <a:ext cx="535724" cy="276999"/>
          </a:xfrm>
          <a:prstGeom prst="rect">
            <a:avLst/>
          </a:prstGeom>
          <a:noFill/>
        </p:spPr>
        <p:txBody>
          <a:bodyPr wrap="none" rtlCol="0">
            <a:spAutoFit/>
          </a:bodyPr>
          <a:lstStyle/>
          <a:p>
            <a:pPr algn="ctr">
              <a:buClr>
                <a:schemeClr val="accent1"/>
              </a:buClr>
            </a:pPr>
            <a:r>
              <a:rPr lang="en-GB" sz="1200" noProof="0" dirty="0">
                <a:latin typeface="Arial" panose="020B0604020202020204" pitchFamily="34" charset="0"/>
                <a:cs typeface="Arial" panose="020B0604020202020204" pitchFamily="34" charset="0"/>
              </a:rPr>
              <a:t>FISH</a:t>
            </a:r>
          </a:p>
        </p:txBody>
      </p:sp>
      <p:sp>
        <p:nvSpPr>
          <p:cNvPr id="32" name="ZoneTexte 31">
            <a:extLst>
              <a:ext uri="{FF2B5EF4-FFF2-40B4-BE49-F238E27FC236}">
                <a16:creationId xmlns:a16="http://schemas.microsoft.com/office/drawing/2014/main" id="{488F8144-ED30-4954-9B38-B1C4CE69C635}"/>
              </a:ext>
            </a:extLst>
          </p:cNvPr>
          <p:cNvSpPr txBox="1"/>
          <p:nvPr/>
        </p:nvSpPr>
        <p:spPr>
          <a:xfrm>
            <a:off x="10424359" y="980728"/>
            <a:ext cx="652743" cy="461665"/>
          </a:xfrm>
          <a:prstGeom prst="rect">
            <a:avLst/>
          </a:prstGeom>
          <a:noFill/>
        </p:spPr>
        <p:txBody>
          <a:bodyPr wrap="none" rtlCol="0">
            <a:spAutoFit/>
          </a:bodyPr>
          <a:lstStyle/>
          <a:p>
            <a:pPr algn="ctr">
              <a:buClr>
                <a:schemeClr val="accent1"/>
              </a:buClr>
            </a:pPr>
            <a:r>
              <a:rPr lang="en-GB" sz="1200" b="1" noProof="0" dirty="0">
                <a:latin typeface="Arial" panose="020B0604020202020204" pitchFamily="34" charset="0"/>
                <a:cs typeface="Arial" panose="020B0604020202020204" pitchFamily="34" charset="0"/>
              </a:rPr>
              <a:t>ctDNA</a:t>
            </a:r>
          </a:p>
          <a:p>
            <a:pPr algn="ctr">
              <a:buClr>
                <a:schemeClr val="accent1"/>
              </a:buClr>
            </a:pPr>
            <a:endParaRPr lang="en-GB" sz="1200" b="1" noProof="0" dirty="0">
              <a:latin typeface="Arial" panose="020B0604020202020204" pitchFamily="34" charset="0"/>
              <a:cs typeface="Arial" panose="020B0604020202020204" pitchFamily="34" charset="0"/>
            </a:endParaRPr>
          </a:p>
        </p:txBody>
      </p:sp>
      <p:sp>
        <p:nvSpPr>
          <p:cNvPr id="33" name="Espace réservé du contenu 2">
            <a:extLst>
              <a:ext uri="{FF2B5EF4-FFF2-40B4-BE49-F238E27FC236}">
                <a16:creationId xmlns:a16="http://schemas.microsoft.com/office/drawing/2014/main" id="{7A7811B6-D69C-44C1-BD03-E9A7F0277257}"/>
              </a:ext>
            </a:extLst>
          </p:cNvPr>
          <p:cNvSpPr txBox="1">
            <a:spLocks/>
          </p:cNvSpPr>
          <p:nvPr/>
        </p:nvSpPr>
        <p:spPr>
          <a:xfrm>
            <a:off x="2152350" y="4143731"/>
            <a:ext cx="2165230" cy="195287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200"/>
              </a:spcBef>
              <a:buClr>
                <a:schemeClr val="accent1"/>
              </a:buClr>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90000"/>
              </a:lnSpc>
              <a:spcBef>
                <a:spcPts val="800"/>
              </a:spcBef>
              <a:buClr>
                <a:schemeClr val="tx1"/>
              </a:buClr>
              <a:buFontTx/>
              <a:buBlip>
                <a:blip r:embed="rId3"/>
              </a:buBlip>
              <a:defRPr sz="1800" kern="1200">
                <a:solidFill>
                  <a:schemeClr val="tx1"/>
                </a:solidFill>
                <a:latin typeface="+mn-lt"/>
                <a:ea typeface="+mn-ea"/>
                <a:cs typeface="+mn-cs"/>
              </a:defRPr>
            </a:lvl2pPr>
            <a:lvl3pPr marL="685800" indent="-228600" algn="l" defTabSz="914400" rtl="0" eaLnBrk="1" latinLnBrk="0" hangingPunct="1">
              <a:lnSpc>
                <a:spcPct val="90000"/>
              </a:lnSpc>
              <a:spcBef>
                <a:spcPts val="800"/>
              </a:spcBef>
              <a:buClr>
                <a:schemeClr val="accent1"/>
              </a:buClr>
              <a:buFontTx/>
              <a:buBlip>
                <a:blip r:embed="rId4"/>
              </a:buBlip>
              <a:defRPr sz="1600" kern="1200">
                <a:solidFill>
                  <a:schemeClr val="tx1"/>
                </a:solidFill>
                <a:latin typeface="+mn-lt"/>
                <a:ea typeface="+mn-ea"/>
                <a:cs typeface="+mn-cs"/>
              </a:defRPr>
            </a:lvl3pPr>
            <a:lvl4pPr marL="914400" indent="-228600" algn="l" defTabSz="914400" rtl="0" eaLnBrk="1" latinLnBrk="0" hangingPunct="1">
              <a:lnSpc>
                <a:spcPct val="90000"/>
              </a:lnSpc>
              <a:spcBef>
                <a:spcPts val="800"/>
              </a:spcBef>
              <a:buClr>
                <a:schemeClr val="tx1"/>
              </a:buClr>
              <a:buFont typeface="Arial" panose="020B0604020202020204"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90000"/>
              </a:lnSpc>
              <a:spcBef>
                <a:spcPts val="800"/>
              </a:spcBef>
              <a:buClr>
                <a:schemeClr val="accent1"/>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lumMod val="20000"/>
                  <a:lumOff val="80000"/>
                </a:schemeClr>
              </a:buClr>
            </a:pPr>
            <a:r>
              <a:rPr lang="en-GB" sz="1200" i="1" noProof="0" dirty="0">
                <a:solidFill>
                  <a:schemeClr val="bg1"/>
                </a:solidFill>
                <a:latin typeface="Arial" panose="020B0604020202020204" pitchFamily="34" charset="0"/>
                <a:cs typeface="Arial" panose="020B0604020202020204" pitchFamily="34" charset="0"/>
              </a:rPr>
              <a:t>ALK</a:t>
            </a:r>
            <a:r>
              <a:rPr lang="en-GB" sz="1200" noProof="0" dirty="0">
                <a:solidFill>
                  <a:schemeClr val="bg1"/>
                </a:solidFill>
                <a:latin typeface="Arial" panose="020B0604020202020204" pitchFamily="34" charset="0"/>
                <a:cs typeface="Arial" panose="020B0604020202020204" pitchFamily="34" charset="0"/>
              </a:rPr>
              <a:t>	Fusion</a:t>
            </a:r>
          </a:p>
          <a:p>
            <a:pPr>
              <a:buClr>
                <a:schemeClr val="accent5">
                  <a:lumMod val="20000"/>
                  <a:lumOff val="80000"/>
                </a:schemeClr>
              </a:buClr>
            </a:pPr>
            <a:r>
              <a:rPr lang="en-GB" sz="1200" i="1" noProof="0" dirty="0">
                <a:solidFill>
                  <a:schemeClr val="bg1"/>
                </a:solidFill>
                <a:latin typeface="Arial" panose="020B0604020202020204" pitchFamily="34" charset="0"/>
                <a:cs typeface="Arial" panose="020B0604020202020204" pitchFamily="34" charset="0"/>
              </a:rPr>
              <a:t>ROS1</a:t>
            </a:r>
            <a:r>
              <a:rPr lang="en-GB" sz="1200" noProof="0" dirty="0">
                <a:solidFill>
                  <a:schemeClr val="bg1"/>
                </a:solidFill>
                <a:latin typeface="Arial" panose="020B0604020202020204" pitchFamily="34" charset="0"/>
                <a:cs typeface="Arial" panose="020B0604020202020204" pitchFamily="34" charset="0"/>
              </a:rPr>
              <a:t>	Fusion</a:t>
            </a:r>
          </a:p>
          <a:p>
            <a:pPr>
              <a:buClr>
                <a:schemeClr val="accent5">
                  <a:lumMod val="20000"/>
                  <a:lumOff val="80000"/>
                </a:schemeClr>
              </a:buClr>
            </a:pPr>
            <a:r>
              <a:rPr lang="en-GB" sz="1200" i="1" noProof="0" dirty="0">
                <a:solidFill>
                  <a:schemeClr val="bg1"/>
                </a:solidFill>
                <a:latin typeface="Arial" panose="020B0604020202020204" pitchFamily="34" charset="0"/>
                <a:cs typeface="Arial" panose="020B0604020202020204" pitchFamily="34" charset="0"/>
              </a:rPr>
              <a:t>RET</a:t>
            </a:r>
            <a:r>
              <a:rPr lang="en-GB" sz="1200" noProof="0" dirty="0">
                <a:solidFill>
                  <a:schemeClr val="bg1"/>
                </a:solidFill>
                <a:latin typeface="Arial" panose="020B0604020202020204" pitchFamily="34" charset="0"/>
                <a:cs typeface="Arial" panose="020B0604020202020204" pitchFamily="34" charset="0"/>
              </a:rPr>
              <a:t>	Fusion</a:t>
            </a:r>
          </a:p>
          <a:p>
            <a:pPr>
              <a:buClr>
                <a:schemeClr val="accent5">
                  <a:lumMod val="20000"/>
                  <a:lumOff val="80000"/>
                </a:schemeClr>
              </a:buClr>
            </a:pPr>
            <a:r>
              <a:rPr lang="en-GB" sz="1200" i="1" noProof="0" dirty="0">
                <a:solidFill>
                  <a:schemeClr val="bg1"/>
                </a:solidFill>
                <a:latin typeface="Arial" panose="020B0604020202020204" pitchFamily="34" charset="0"/>
                <a:cs typeface="Arial" panose="020B0604020202020204" pitchFamily="34" charset="0"/>
              </a:rPr>
              <a:t>NRG1</a:t>
            </a:r>
            <a:r>
              <a:rPr lang="en-GB" sz="1200" noProof="0" dirty="0">
                <a:solidFill>
                  <a:schemeClr val="bg1"/>
                </a:solidFill>
                <a:latin typeface="Arial" panose="020B0604020202020204" pitchFamily="34" charset="0"/>
                <a:cs typeface="Arial" panose="020B0604020202020204" pitchFamily="34" charset="0"/>
              </a:rPr>
              <a:t>	Fusion</a:t>
            </a:r>
          </a:p>
          <a:p>
            <a:pPr>
              <a:buClr>
                <a:schemeClr val="accent5">
                  <a:lumMod val="20000"/>
                  <a:lumOff val="80000"/>
                </a:schemeClr>
              </a:buClr>
            </a:pPr>
            <a:r>
              <a:rPr lang="en-GB" sz="1200" i="1" noProof="0" dirty="0">
                <a:solidFill>
                  <a:schemeClr val="bg1"/>
                </a:solidFill>
                <a:latin typeface="Arial" panose="020B0604020202020204" pitchFamily="34" charset="0"/>
                <a:cs typeface="Arial" panose="020B0604020202020204" pitchFamily="34" charset="0"/>
              </a:rPr>
              <a:t>NTRK</a:t>
            </a:r>
            <a:r>
              <a:rPr lang="en-GB" sz="1200" i="1" baseline="-25000" noProof="0" dirty="0">
                <a:solidFill>
                  <a:schemeClr val="bg1"/>
                </a:solidFill>
                <a:latin typeface="Arial" panose="020B0604020202020204" pitchFamily="34" charset="0"/>
                <a:cs typeface="Arial" panose="020B0604020202020204" pitchFamily="34" charset="0"/>
              </a:rPr>
              <a:t>1/2/3</a:t>
            </a:r>
            <a:r>
              <a:rPr lang="en-GB" sz="1200" baseline="-25000" noProof="0" dirty="0">
                <a:solidFill>
                  <a:schemeClr val="bg1"/>
                </a:solidFill>
                <a:latin typeface="Arial" panose="020B0604020202020204" pitchFamily="34" charset="0"/>
                <a:cs typeface="Arial" panose="020B0604020202020204" pitchFamily="34" charset="0"/>
              </a:rPr>
              <a:t> </a:t>
            </a:r>
            <a:r>
              <a:rPr lang="en-GB" sz="1200" noProof="0" dirty="0">
                <a:solidFill>
                  <a:schemeClr val="bg1"/>
                </a:solidFill>
                <a:latin typeface="Arial" panose="020B0604020202020204" pitchFamily="34" charset="0"/>
                <a:cs typeface="Arial" panose="020B0604020202020204" pitchFamily="34" charset="0"/>
              </a:rPr>
              <a:t>Fusion</a:t>
            </a:r>
          </a:p>
        </p:txBody>
      </p:sp>
      <p:sp>
        <p:nvSpPr>
          <p:cNvPr id="34" name="Flèche : bas 33">
            <a:extLst>
              <a:ext uri="{FF2B5EF4-FFF2-40B4-BE49-F238E27FC236}">
                <a16:creationId xmlns:a16="http://schemas.microsoft.com/office/drawing/2014/main" id="{8690C37D-338F-47FC-857F-E997D474C324}"/>
              </a:ext>
            </a:extLst>
          </p:cNvPr>
          <p:cNvSpPr/>
          <p:nvPr/>
        </p:nvSpPr>
        <p:spPr>
          <a:xfrm>
            <a:off x="8779319" y="1442384"/>
            <a:ext cx="1198485" cy="4607520"/>
          </a:xfrm>
          <a:prstGeom prst="downArrow">
            <a:avLst/>
          </a:prstGeom>
          <a:gradFill flip="none" rotWithShape="1">
            <a:gsLst>
              <a:gs pos="0">
                <a:schemeClr val="accent2">
                  <a:lumMod val="40000"/>
                  <a:lumOff val="60000"/>
                </a:schemeClr>
              </a:gs>
              <a:gs pos="62000">
                <a:schemeClr val="accent2">
                  <a:lumMod val="95000"/>
                  <a:lumOff val="5000"/>
                </a:schemeClr>
              </a:gs>
              <a:gs pos="100000">
                <a:schemeClr val="accent2">
                  <a:lumMod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b"/>
          <a:lstStyle/>
          <a:p>
            <a:pPr>
              <a:lnSpc>
                <a:spcPct val="80000"/>
              </a:lnSpc>
            </a:pPr>
            <a:r>
              <a:rPr lang="en-GB" sz="1200" b="1" noProof="0" dirty="0">
                <a:latin typeface="Arial" panose="020B0604020202020204" pitchFamily="34" charset="0"/>
                <a:cs typeface="Arial" panose="020B0604020202020204" pitchFamily="34" charset="0"/>
              </a:rPr>
              <a:t>             Rearrangements +++		Mutations </a:t>
            </a:r>
          </a:p>
          <a:p>
            <a:pPr algn="ctr">
              <a:lnSpc>
                <a:spcPct val="80000"/>
              </a:lnSpc>
            </a:pPr>
            <a:r>
              <a:rPr lang="en-GB" sz="1200" b="1" noProof="0" dirty="0">
                <a:latin typeface="Arial" panose="020B0604020202020204" pitchFamily="34" charset="0"/>
                <a:cs typeface="Arial" panose="020B0604020202020204" pitchFamily="34" charset="0"/>
              </a:rPr>
              <a:t>sensitivity &gt; NGS DNA	 (variable sensitivity)</a:t>
            </a:r>
            <a:r>
              <a:rPr lang="en-GB" sz="2000" b="1" noProof="0" dirty="0">
                <a:latin typeface="Arial" panose="020B0604020202020204" pitchFamily="34" charset="0"/>
                <a:cs typeface="Arial" panose="020B0604020202020204" pitchFamily="34" charset="0"/>
              </a:rPr>
              <a:t> </a:t>
            </a:r>
          </a:p>
        </p:txBody>
      </p:sp>
      <p:sp>
        <p:nvSpPr>
          <p:cNvPr id="35" name="Flèche : bas 34">
            <a:extLst>
              <a:ext uri="{FF2B5EF4-FFF2-40B4-BE49-F238E27FC236}">
                <a16:creationId xmlns:a16="http://schemas.microsoft.com/office/drawing/2014/main" id="{D41A6376-8875-4FF1-A384-ACC51F1FF26E}"/>
              </a:ext>
            </a:extLst>
          </p:cNvPr>
          <p:cNvSpPr/>
          <p:nvPr/>
        </p:nvSpPr>
        <p:spPr>
          <a:xfrm>
            <a:off x="10151488" y="1451570"/>
            <a:ext cx="1198485" cy="4607520"/>
          </a:xfrm>
          <a:prstGeom prst="downArrow">
            <a:avLst/>
          </a:prstGeom>
          <a:gradFill flip="none" rotWithShape="1">
            <a:gsLst>
              <a:gs pos="0">
                <a:schemeClr val="accent2">
                  <a:lumMod val="40000"/>
                  <a:lumOff val="60000"/>
                </a:schemeClr>
              </a:gs>
              <a:gs pos="62000">
                <a:schemeClr val="accent2">
                  <a:lumMod val="95000"/>
                  <a:lumOff val="5000"/>
                </a:schemeClr>
              </a:gs>
              <a:gs pos="100000">
                <a:schemeClr val="accent2">
                  <a:lumMod val="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1200" b="1" noProof="0" dirty="0">
                <a:latin typeface="Arial" panose="020B0604020202020204" pitchFamily="34" charset="0"/>
                <a:cs typeface="Arial" panose="020B0604020202020204" pitchFamily="34" charset="0"/>
              </a:rPr>
              <a:t>DNA hybrid capture		Mutations</a:t>
            </a:r>
          </a:p>
          <a:p>
            <a:pPr algn="ctr"/>
            <a:r>
              <a:rPr lang="en-GB" sz="1200" b="1" noProof="0" dirty="0">
                <a:latin typeface="Arial" panose="020B0604020202020204" pitchFamily="34" charset="0"/>
                <a:cs typeface="Arial" panose="020B0604020202020204" pitchFamily="34" charset="0"/>
              </a:rPr>
              <a:t>         (ctDNA &gt;0.5-1%)		 (ctDNA &gt; 0.2-1%)</a:t>
            </a:r>
            <a:endParaRPr lang="en-GB" b="1" noProof="0" dirty="0">
              <a:latin typeface="Arial" panose="020B0604020202020204" pitchFamily="34" charset="0"/>
              <a:cs typeface="Arial" panose="020B0604020202020204" pitchFamily="34" charset="0"/>
            </a:endParaRPr>
          </a:p>
        </p:txBody>
      </p:sp>
      <p:sp>
        <p:nvSpPr>
          <p:cNvPr id="8" name="Content Placeholder 4">
            <a:extLst>
              <a:ext uri="{FF2B5EF4-FFF2-40B4-BE49-F238E27FC236}">
                <a16:creationId xmlns:a16="http://schemas.microsoft.com/office/drawing/2014/main" id="{7561267C-87B5-334B-7DBA-78FB5164B4FB}"/>
              </a:ext>
            </a:extLst>
          </p:cNvPr>
          <p:cNvSpPr>
            <a:spLocks noGrp="1"/>
          </p:cNvSpPr>
          <p:nvPr>
            <p:ph sz="quarter" idx="15"/>
          </p:nvPr>
        </p:nvSpPr>
        <p:spPr>
          <a:xfrm>
            <a:off x="620712" y="6356350"/>
            <a:ext cx="11235927" cy="365125"/>
          </a:xfrm>
        </p:spPr>
        <p:txBody>
          <a:bodyPr anchor="b" anchorCtr="0"/>
          <a:lstStyle/>
          <a:p>
            <a:endParaRPr lang="en-GB" sz="1050" noProof="0" dirty="0">
              <a:solidFill>
                <a:schemeClr val="tx2"/>
              </a:solidFill>
            </a:endParaRPr>
          </a:p>
          <a:p>
            <a:r>
              <a:rPr lang="en-GB" sz="1050" baseline="30000" noProof="0" dirty="0" err="1">
                <a:solidFill>
                  <a:schemeClr val="tx2"/>
                </a:solidFill>
              </a:rPr>
              <a:t>a</a:t>
            </a:r>
            <a:r>
              <a:rPr lang="en-GB" sz="1050" noProof="0" dirty="0" err="1">
                <a:solidFill>
                  <a:schemeClr val="tx2"/>
                </a:solidFill>
              </a:rPr>
              <a:t>Approximate</a:t>
            </a:r>
            <a:r>
              <a:rPr lang="en-GB" sz="1050" noProof="0" dirty="0">
                <a:solidFill>
                  <a:schemeClr val="tx2"/>
                </a:solidFill>
              </a:rPr>
              <a:t> analytical detection ranges depend on each assay. Values quoted are given for indicative purposes only and provided by </a:t>
            </a:r>
            <a:r>
              <a:rPr lang="en-GB" sz="1050" dirty="0" err="1"/>
              <a:t>Pérol</a:t>
            </a:r>
            <a:r>
              <a:rPr lang="en-GB" sz="1050" dirty="0"/>
              <a:t> M</a:t>
            </a:r>
            <a:endParaRPr lang="en-GB" sz="1050" noProof="0" dirty="0">
              <a:solidFill>
                <a:schemeClr val="tx2"/>
              </a:solidFill>
            </a:endParaRPr>
          </a:p>
          <a:p>
            <a:r>
              <a:rPr lang="en-GB" sz="1050" noProof="0" dirty="0">
                <a:solidFill>
                  <a:schemeClr val="tx2"/>
                </a:solidFill>
              </a:rPr>
              <a:t>ctDNA, circulating tumour DNA; Indel, insertions/deletions; FISH, fluorescence in situ hybridisation; NGS, next-generation sequencing; NSCLC, non-small cell lung cancer; SNV, single nucleotide variation</a:t>
            </a:r>
          </a:p>
          <a:p>
            <a:r>
              <a:rPr lang="en-GB" sz="1050" dirty="0">
                <a:solidFill>
                  <a:schemeClr val="tx2"/>
                </a:solidFill>
              </a:rPr>
              <a:t>Tan AC and Tan DSW. J Clin Oncol. 2022;40:611-25; </a:t>
            </a:r>
            <a:r>
              <a:rPr lang="en-GB" sz="1050" noProof="0" dirty="0" err="1">
                <a:solidFill>
                  <a:schemeClr val="tx2"/>
                </a:solidFill>
              </a:rPr>
              <a:t>Penault</a:t>
            </a:r>
            <a:r>
              <a:rPr lang="en-GB" sz="1050" noProof="0" dirty="0">
                <a:solidFill>
                  <a:schemeClr val="tx2"/>
                </a:solidFill>
              </a:rPr>
              <a:t>-Llorca F, Socinski MA. Oncologist. 2025;30(3):oyae357, </a:t>
            </a:r>
            <a:r>
              <a:rPr lang="en-GB" sz="1050" dirty="0" err="1"/>
              <a:t>Pérol</a:t>
            </a:r>
            <a:r>
              <a:rPr lang="en-GB" sz="1050" dirty="0"/>
              <a:t> M, personal communication</a:t>
            </a:r>
            <a:endParaRPr lang="en-GB" sz="1050" noProof="0" dirty="0">
              <a:solidFill>
                <a:schemeClr val="tx2"/>
              </a:solidFill>
            </a:endParaRPr>
          </a:p>
        </p:txBody>
      </p:sp>
      <p:sp>
        <p:nvSpPr>
          <p:cNvPr id="9" name="Rectangle 8">
            <a:extLst>
              <a:ext uri="{FF2B5EF4-FFF2-40B4-BE49-F238E27FC236}">
                <a16:creationId xmlns:a16="http://schemas.microsoft.com/office/drawing/2014/main" id="{7DA29073-15A9-02A0-7963-EBE7855F61D6}"/>
              </a:ext>
            </a:extLst>
          </p:cNvPr>
          <p:cNvSpPr/>
          <p:nvPr/>
        </p:nvSpPr>
        <p:spPr>
          <a:xfrm>
            <a:off x="614939" y="1052736"/>
            <a:ext cx="108000" cy="255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0" name="Rectangle 9">
            <a:extLst>
              <a:ext uri="{FF2B5EF4-FFF2-40B4-BE49-F238E27FC236}">
                <a16:creationId xmlns:a16="http://schemas.microsoft.com/office/drawing/2014/main" id="{83C7B415-47CE-7522-ADAA-06EC50EA7D5C}"/>
              </a:ext>
            </a:extLst>
          </p:cNvPr>
          <p:cNvSpPr/>
          <p:nvPr/>
        </p:nvSpPr>
        <p:spPr>
          <a:xfrm>
            <a:off x="614939" y="3788274"/>
            <a:ext cx="108000" cy="2185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1" name="Slide Number Placeholder 10">
            <a:extLst>
              <a:ext uri="{FF2B5EF4-FFF2-40B4-BE49-F238E27FC236}">
                <a16:creationId xmlns:a16="http://schemas.microsoft.com/office/drawing/2014/main" id="{F486F7B3-87D4-87FD-E13E-3D9022FC3C8A}"/>
              </a:ext>
            </a:extLst>
          </p:cNvPr>
          <p:cNvSpPr>
            <a:spLocks noGrp="1"/>
          </p:cNvSpPr>
          <p:nvPr>
            <p:ph type="sldNum" sz="quarter" idx="4"/>
          </p:nvPr>
        </p:nvSpPr>
        <p:spPr>
          <a:xfrm>
            <a:off x="11077102" y="6481555"/>
            <a:ext cx="781877" cy="365125"/>
          </a:xfrm>
        </p:spPr>
        <p:txBody>
          <a:bodyPr/>
          <a:lstStyle/>
          <a:p>
            <a:fld id="{FCE43C0F-8A7B-3A4B-9DB5-B3472E36E833}" type="slidenum">
              <a:rPr lang="en-GB" noProof="0" smtClean="0"/>
              <a:pPr/>
              <a:t>10</a:t>
            </a:fld>
            <a:endParaRPr lang="en-GB" noProof="0" dirty="0"/>
          </a:p>
        </p:txBody>
      </p:sp>
      <p:sp>
        <p:nvSpPr>
          <p:cNvPr id="4" name="TextBox 3">
            <a:extLst>
              <a:ext uri="{FF2B5EF4-FFF2-40B4-BE49-F238E27FC236}">
                <a16:creationId xmlns:a16="http://schemas.microsoft.com/office/drawing/2014/main" id="{15346203-C983-604F-37B1-B2A0D2EFE9E5}"/>
              </a:ext>
            </a:extLst>
          </p:cNvPr>
          <p:cNvSpPr txBox="1"/>
          <p:nvPr/>
        </p:nvSpPr>
        <p:spPr>
          <a:xfrm>
            <a:off x="7042249" y="670711"/>
            <a:ext cx="3227165" cy="276999"/>
          </a:xfrm>
          <a:prstGeom prst="rect">
            <a:avLst/>
          </a:prstGeom>
          <a:noFill/>
        </p:spPr>
        <p:txBody>
          <a:bodyPr wrap="none" rtlCol="0">
            <a:spAutoFit/>
          </a:bodyPr>
          <a:lstStyle/>
          <a:p>
            <a:r>
              <a:rPr lang="en-GB" sz="1200" b="1" dirty="0">
                <a:latin typeface="Arial" panose="020B0604020202020204" pitchFamily="34" charset="0"/>
                <a:cs typeface="Arial" panose="020B0604020202020204" pitchFamily="34" charset="0"/>
              </a:rPr>
              <a:t>Approximate analytical detection </a:t>
            </a:r>
            <a:r>
              <a:rPr lang="en-GB" sz="1200" b="1" dirty="0" err="1">
                <a:latin typeface="Arial" panose="020B0604020202020204" pitchFamily="34" charset="0"/>
                <a:cs typeface="Arial" panose="020B0604020202020204" pitchFamily="34" charset="0"/>
              </a:rPr>
              <a:t>ranges</a:t>
            </a:r>
            <a:r>
              <a:rPr lang="en-GB" sz="1200" b="1" baseline="30000" dirty="0" err="1">
                <a:latin typeface="Arial" panose="020B0604020202020204" pitchFamily="34" charset="0"/>
                <a:cs typeface="Arial" panose="020B0604020202020204" pitchFamily="34" charset="0"/>
              </a:rPr>
              <a:t>a</a:t>
            </a:r>
            <a:endParaRPr lang="en-GB" sz="1200" b="1" baseline="30000" dirty="0">
              <a:solidFill>
                <a:srgbClr val="505050"/>
              </a:solidFill>
              <a:latin typeface="Arial" panose="020B0604020202020204" pitchFamily="34" charset="0"/>
              <a:ea typeface="Aileron" charset="0"/>
              <a:cs typeface="Arial" panose="020B0604020202020204" pitchFamily="34" charset="0"/>
            </a:endParaRPr>
          </a:p>
        </p:txBody>
      </p:sp>
    </p:spTree>
    <p:extLst>
      <p:ext uri="{BB962C8B-B14F-4D97-AF65-F5344CB8AC3E}">
        <p14:creationId xmlns:p14="http://schemas.microsoft.com/office/powerpoint/2010/main" val="45152456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 name="Rectangle 184">
            <a:extLst>
              <a:ext uri="{FF2B5EF4-FFF2-40B4-BE49-F238E27FC236}">
                <a16:creationId xmlns:a16="http://schemas.microsoft.com/office/drawing/2014/main" id="{0E2AF174-2240-89E8-C840-2E5FA7C02580}"/>
              </a:ext>
            </a:extLst>
          </p:cNvPr>
          <p:cNvSpPr/>
          <p:nvPr/>
        </p:nvSpPr>
        <p:spPr>
          <a:xfrm>
            <a:off x="4367808" y="1052736"/>
            <a:ext cx="3744416" cy="273784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nvGrpSpPr>
          <p:cNvPr id="34" name="Graphic 27">
            <a:extLst>
              <a:ext uri="{FF2B5EF4-FFF2-40B4-BE49-F238E27FC236}">
                <a16:creationId xmlns:a16="http://schemas.microsoft.com/office/drawing/2014/main" id="{2CF3626C-78DB-24CD-9526-71A58F7FAF5B}"/>
              </a:ext>
            </a:extLst>
          </p:cNvPr>
          <p:cNvGrpSpPr/>
          <p:nvPr/>
        </p:nvGrpSpPr>
        <p:grpSpPr>
          <a:xfrm>
            <a:off x="8626613" y="1478312"/>
            <a:ext cx="3278797" cy="2419468"/>
            <a:chOff x="8626613" y="1173391"/>
            <a:chExt cx="3278797" cy="2419468"/>
          </a:xfrm>
          <a:solidFill>
            <a:schemeClr val="bg1"/>
          </a:solidFill>
        </p:grpSpPr>
        <p:sp>
          <p:nvSpPr>
            <p:cNvPr id="35" name="Freeform 34">
              <a:extLst>
                <a:ext uri="{FF2B5EF4-FFF2-40B4-BE49-F238E27FC236}">
                  <a16:creationId xmlns:a16="http://schemas.microsoft.com/office/drawing/2014/main" id="{8CA6C03E-ED99-2129-3EEA-85E908EE8C34}"/>
                </a:ext>
              </a:extLst>
            </p:cNvPr>
            <p:cNvSpPr/>
            <p:nvPr/>
          </p:nvSpPr>
          <p:spPr>
            <a:xfrm>
              <a:off x="8664771" y="1173391"/>
              <a:ext cx="3240639" cy="2379953"/>
            </a:xfrm>
            <a:custGeom>
              <a:avLst/>
              <a:gdLst>
                <a:gd name="connsiteX0" fmla="*/ 0 w 3240639"/>
                <a:gd name="connsiteY0" fmla="*/ 0 h 2379953"/>
                <a:gd name="connsiteX1" fmla="*/ 3240639 w 3240639"/>
                <a:gd name="connsiteY1" fmla="*/ 0 h 2379953"/>
                <a:gd name="connsiteX2" fmla="*/ 3240639 w 3240639"/>
                <a:gd name="connsiteY2" fmla="*/ 2379954 h 2379953"/>
                <a:gd name="connsiteX3" fmla="*/ 0 w 3240639"/>
                <a:gd name="connsiteY3" fmla="*/ 2379954 h 2379953"/>
              </a:gdLst>
              <a:ahLst/>
              <a:cxnLst>
                <a:cxn ang="0">
                  <a:pos x="connsiteX0" y="connsiteY0"/>
                </a:cxn>
                <a:cxn ang="0">
                  <a:pos x="connsiteX1" y="connsiteY1"/>
                </a:cxn>
                <a:cxn ang="0">
                  <a:pos x="connsiteX2" y="connsiteY2"/>
                </a:cxn>
                <a:cxn ang="0">
                  <a:pos x="connsiteX3" y="connsiteY3"/>
                </a:cxn>
              </a:cxnLst>
              <a:rect l="l" t="t" r="r" b="b"/>
              <a:pathLst>
                <a:path w="3240639" h="2379953">
                  <a:moveTo>
                    <a:pt x="0" y="0"/>
                  </a:moveTo>
                  <a:lnTo>
                    <a:pt x="3240639" y="0"/>
                  </a:lnTo>
                  <a:lnTo>
                    <a:pt x="3240639" y="2379954"/>
                  </a:lnTo>
                  <a:lnTo>
                    <a:pt x="0" y="2379954"/>
                  </a:lnTo>
                  <a:close/>
                </a:path>
              </a:pathLst>
            </a:custGeom>
            <a:grpFill/>
            <a:ln w="11777" cap="flat">
              <a:solidFill>
                <a:srgbClr val="231F20"/>
              </a:solidFill>
              <a:prstDash val="solid"/>
              <a:miter/>
            </a:ln>
          </p:spPr>
          <p:txBody>
            <a:bodyPr rtlCol="0" anchor="ctr"/>
            <a:lstStyle/>
            <a:p>
              <a:endParaRPr lang="en-GB" noProof="0" dirty="0"/>
            </a:p>
          </p:txBody>
        </p:sp>
        <p:sp>
          <p:nvSpPr>
            <p:cNvPr id="36" name="Freeform 35">
              <a:extLst>
                <a:ext uri="{FF2B5EF4-FFF2-40B4-BE49-F238E27FC236}">
                  <a16:creationId xmlns:a16="http://schemas.microsoft.com/office/drawing/2014/main" id="{16DD3050-FD59-A6E4-97DA-DC6CF68C0276}"/>
                </a:ext>
              </a:extLst>
            </p:cNvPr>
            <p:cNvSpPr/>
            <p:nvPr/>
          </p:nvSpPr>
          <p:spPr>
            <a:xfrm>
              <a:off x="8626613" y="2204213"/>
              <a:ext cx="34703" cy="15680"/>
            </a:xfrm>
            <a:custGeom>
              <a:avLst/>
              <a:gdLst>
                <a:gd name="connsiteX0" fmla="*/ 0 w 34703"/>
                <a:gd name="connsiteY0" fmla="*/ 0 h 15680"/>
                <a:gd name="connsiteX1" fmla="*/ 34704 w 34703"/>
                <a:gd name="connsiteY1" fmla="*/ 0 h 15680"/>
              </a:gdLst>
              <a:ahLst/>
              <a:cxnLst>
                <a:cxn ang="0">
                  <a:pos x="connsiteX0" y="connsiteY0"/>
                </a:cxn>
                <a:cxn ang="0">
                  <a:pos x="connsiteX1" y="connsiteY1"/>
                </a:cxn>
              </a:cxnLst>
              <a:rect l="l" t="t" r="r" b="b"/>
              <a:pathLst>
                <a:path w="34703" h="15680">
                  <a:moveTo>
                    <a:pt x="0" y="0"/>
                  </a:moveTo>
                  <a:lnTo>
                    <a:pt x="34704" y="0"/>
                  </a:lnTo>
                </a:path>
              </a:pathLst>
            </a:custGeom>
            <a:grpFill/>
            <a:ln w="11777" cap="flat">
              <a:solidFill>
                <a:srgbClr val="231F20"/>
              </a:solidFill>
              <a:prstDash val="solid"/>
              <a:miter/>
            </a:ln>
          </p:spPr>
          <p:txBody>
            <a:bodyPr rtlCol="0" anchor="ctr"/>
            <a:lstStyle/>
            <a:p>
              <a:endParaRPr lang="en-GB" noProof="0" dirty="0"/>
            </a:p>
          </p:txBody>
        </p:sp>
        <p:sp>
          <p:nvSpPr>
            <p:cNvPr id="37" name="Freeform 36">
              <a:extLst>
                <a:ext uri="{FF2B5EF4-FFF2-40B4-BE49-F238E27FC236}">
                  <a16:creationId xmlns:a16="http://schemas.microsoft.com/office/drawing/2014/main" id="{F9D2F7A7-3CED-164B-C4E7-8792F9B7CC19}"/>
                </a:ext>
              </a:extLst>
            </p:cNvPr>
            <p:cNvSpPr/>
            <p:nvPr/>
          </p:nvSpPr>
          <p:spPr>
            <a:xfrm>
              <a:off x="8626613" y="3447817"/>
              <a:ext cx="34703" cy="15680"/>
            </a:xfrm>
            <a:custGeom>
              <a:avLst/>
              <a:gdLst>
                <a:gd name="connsiteX0" fmla="*/ 0 w 34703"/>
                <a:gd name="connsiteY0" fmla="*/ 0 h 15680"/>
                <a:gd name="connsiteX1" fmla="*/ 34704 w 34703"/>
                <a:gd name="connsiteY1" fmla="*/ 0 h 15680"/>
              </a:gdLst>
              <a:ahLst/>
              <a:cxnLst>
                <a:cxn ang="0">
                  <a:pos x="connsiteX0" y="connsiteY0"/>
                </a:cxn>
                <a:cxn ang="0">
                  <a:pos x="connsiteX1" y="connsiteY1"/>
                </a:cxn>
              </a:cxnLst>
              <a:rect l="l" t="t" r="r" b="b"/>
              <a:pathLst>
                <a:path w="34703" h="15680">
                  <a:moveTo>
                    <a:pt x="0" y="0"/>
                  </a:moveTo>
                  <a:lnTo>
                    <a:pt x="34704" y="0"/>
                  </a:lnTo>
                </a:path>
              </a:pathLst>
            </a:custGeom>
            <a:grpFill/>
            <a:ln w="11777" cap="flat">
              <a:solidFill>
                <a:srgbClr val="231F20"/>
              </a:solidFill>
              <a:prstDash val="solid"/>
              <a:miter/>
            </a:ln>
          </p:spPr>
          <p:txBody>
            <a:bodyPr rtlCol="0" anchor="ctr"/>
            <a:lstStyle/>
            <a:p>
              <a:endParaRPr lang="en-GB" noProof="0" dirty="0"/>
            </a:p>
          </p:txBody>
        </p:sp>
        <p:sp>
          <p:nvSpPr>
            <p:cNvPr id="38" name="Freeform 37">
              <a:extLst>
                <a:ext uri="{FF2B5EF4-FFF2-40B4-BE49-F238E27FC236}">
                  <a16:creationId xmlns:a16="http://schemas.microsoft.com/office/drawing/2014/main" id="{87F9A307-99D5-C009-0BBC-0493F5A54B33}"/>
                </a:ext>
              </a:extLst>
            </p:cNvPr>
            <p:cNvSpPr/>
            <p:nvPr/>
          </p:nvSpPr>
          <p:spPr>
            <a:xfrm>
              <a:off x="8626613" y="2826093"/>
              <a:ext cx="34703" cy="15680"/>
            </a:xfrm>
            <a:custGeom>
              <a:avLst/>
              <a:gdLst>
                <a:gd name="connsiteX0" fmla="*/ 0 w 34703"/>
                <a:gd name="connsiteY0" fmla="*/ 0 h 15680"/>
                <a:gd name="connsiteX1" fmla="*/ 34704 w 34703"/>
                <a:gd name="connsiteY1" fmla="*/ 0 h 15680"/>
              </a:gdLst>
              <a:ahLst/>
              <a:cxnLst>
                <a:cxn ang="0">
                  <a:pos x="connsiteX0" y="connsiteY0"/>
                </a:cxn>
                <a:cxn ang="0">
                  <a:pos x="connsiteX1" y="connsiteY1"/>
                </a:cxn>
              </a:cxnLst>
              <a:rect l="l" t="t" r="r" b="b"/>
              <a:pathLst>
                <a:path w="34703" h="15680">
                  <a:moveTo>
                    <a:pt x="0" y="0"/>
                  </a:moveTo>
                  <a:lnTo>
                    <a:pt x="34704" y="0"/>
                  </a:lnTo>
                </a:path>
              </a:pathLst>
            </a:custGeom>
            <a:grpFill/>
            <a:ln w="11777" cap="flat">
              <a:solidFill>
                <a:srgbClr val="231F20"/>
              </a:solidFill>
              <a:prstDash val="solid"/>
              <a:miter/>
            </a:ln>
          </p:spPr>
          <p:txBody>
            <a:bodyPr rtlCol="0" anchor="ctr"/>
            <a:lstStyle/>
            <a:p>
              <a:endParaRPr lang="en-GB" noProof="0" dirty="0"/>
            </a:p>
          </p:txBody>
        </p:sp>
        <p:sp>
          <p:nvSpPr>
            <p:cNvPr id="39" name="Freeform 38">
              <a:extLst>
                <a:ext uri="{FF2B5EF4-FFF2-40B4-BE49-F238E27FC236}">
                  <a16:creationId xmlns:a16="http://schemas.microsoft.com/office/drawing/2014/main" id="{B0F344EB-5863-A17B-CD7F-00794DA0774B}"/>
                </a:ext>
              </a:extLst>
            </p:cNvPr>
            <p:cNvSpPr/>
            <p:nvPr/>
          </p:nvSpPr>
          <p:spPr>
            <a:xfrm>
              <a:off x="8626613" y="1577786"/>
              <a:ext cx="34703" cy="15680"/>
            </a:xfrm>
            <a:custGeom>
              <a:avLst/>
              <a:gdLst>
                <a:gd name="connsiteX0" fmla="*/ 0 w 34703"/>
                <a:gd name="connsiteY0" fmla="*/ 0 h 15680"/>
                <a:gd name="connsiteX1" fmla="*/ 34704 w 34703"/>
                <a:gd name="connsiteY1" fmla="*/ 0 h 15680"/>
              </a:gdLst>
              <a:ahLst/>
              <a:cxnLst>
                <a:cxn ang="0">
                  <a:pos x="connsiteX0" y="connsiteY0"/>
                </a:cxn>
                <a:cxn ang="0">
                  <a:pos x="connsiteX1" y="connsiteY1"/>
                </a:cxn>
              </a:cxnLst>
              <a:rect l="l" t="t" r="r" b="b"/>
              <a:pathLst>
                <a:path w="34703" h="15680">
                  <a:moveTo>
                    <a:pt x="0" y="0"/>
                  </a:moveTo>
                  <a:lnTo>
                    <a:pt x="34704" y="0"/>
                  </a:lnTo>
                </a:path>
              </a:pathLst>
            </a:custGeom>
            <a:grpFill/>
            <a:ln w="11777" cap="flat">
              <a:solidFill>
                <a:srgbClr val="231F20"/>
              </a:solidFill>
              <a:prstDash val="solid"/>
              <a:miter/>
            </a:ln>
          </p:spPr>
          <p:txBody>
            <a:bodyPr rtlCol="0" anchor="ctr"/>
            <a:lstStyle/>
            <a:p>
              <a:endParaRPr lang="en-GB" noProof="0" dirty="0"/>
            </a:p>
          </p:txBody>
        </p:sp>
        <p:sp>
          <p:nvSpPr>
            <p:cNvPr id="40" name="Freeform 39">
              <a:extLst>
                <a:ext uri="{FF2B5EF4-FFF2-40B4-BE49-F238E27FC236}">
                  <a16:creationId xmlns:a16="http://schemas.microsoft.com/office/drawing/2014/main" id="{CC634632-8A8B-089D-AADA-1BAB9A9C3ED5}"/>
                </a:ext>
              </a:extLst>
            </p:cNvPr>
            <p:cNvSpPr/>
            <p:nvPr/>
          </p:nvSpPr>
          <p:spPr>
            <a:xfrm>
              <a:off x="11101571" y="3553345"/>
              <a:ext cx="15703" cy="39514"/>
            </a:xfrm>
            <a:custGeom>
              <a:avLst/>
              <a:gdLst>
                <a:gd name="connsiteX0" fmla="*/ 0 w 15703"/>
                <a:gd name="connsiteY0" fmla="*/ 0 h 39514"/>
                <a:gd name="connsiteX1" fmla="*/ 0 w 15703"/>
                <a:gd name="connsiteY1" fmla="*/ 39514 h 39514"/>
              </a:gdLst>
              <a:ahLst/>
              <a:cxnLst>
                <a:cxn ang="0">
                  <a:pos x="connsiteX0" y="connsiteY0"/>
                </a:cxn>
                <a:cxn ang="0">
                  <a:pos x="connsiteX1" y="connsiteY1"/>
                </a:cxn>
              </a:cxnLst>
              <a:rect l="l" t="t" r="r" b="b"/>
              <a:pathLst>
                <a:path w="15703" h="39514">
                  <a:moveTo>
                    <a:pt x="0" y="0"/>
                  </a:moveTo>
                  <a:lnTo>
                    <a:pt x="0" y="39514"/>
                  </a:lnTo>
                </a:path>
              </a:pathLst>
            </a:custGeom>
            <a:grpFill/>
            <a:ln w="11777" cap="flat">
              <a:solidFill>
                <a:srgbClr val="231F20"/>
              </a:solidFill>
              <a:prstDash val="solid"/>
              <a:miter/>
            </a:ln>
          </p:spPr>
          <p:txBody>
            <a:bodyPr rtlCol="0" anchor="ctr"/>
            <a:lstStyle/>
            <a:p>
              <a:endParaRPr lang="en-GB" noProof="0" dirty="0"/>
            </a:p>
          </p:txBody>
        </p:sp>
        <p:sp>
          <p:nvSpPr>
            <p:cNvPr id="41" name="Freeform 40">
              <a:extLst>
                <a:ext uri="{FF2B5EF4-FFF2-40B4-BE49-F238E27FC236}">
                  <a16:creationId xmlns:a16="http://schemas.microsoft.com/office/drawing/2014/main" id="{2EFA8268-BAE5-91C9-8933-047C8595EA67}"/>
                </a:ext>
              </a:extLst>
            </p:cNvPr>
            <p:cNvSpPr/>
            <p:nvPr/>
          </p:nvSpPr>
          <p:spPr>
            <a:xfrm>
              <a:off x="9467355" y="3553345"/>
              <a:ext cx="15703" cy="39514"/>
            </a:xfrm>
            <a:custGeom>
              <a:avLst/>
              <a:gdLst>
                <a:gd name="connsiteX0" fmla="*/ 0 w 15703"/>
                <a:gd name="connsiteY0" fmla="*/ 0 h 39514"/>
                <a:gd name="connsiteX1" fmla="*/ 0 w 15703"/>
                <a:gd name="connsiteY1" fmla="*/ 39514 h 39514"/>
              </a:gdLst>
              <a:ahLst/>
              <a:cxnLst>
                <a:cxn ang="0">
                  <a:pos x="connsiteX0" y="connsiteY0"/>
                </a:cxn>
                <a:cxn ang="0">
                  <a:pos x="connsiteX1" y="connsiteY1"/>
                </a:cxn>
              </a:cxnLst>
              <a:rect l="l" t="t" r="r" b="b"/>
              <a:pathLst>
                <a:path w="15703" h="39514">
                  <a:moveTo>
                    <a:pt x="0" y="0"/>
                  </a:moveTo>
                  <a:lnTo>
                    <a:pt x="0" y="39514"/>
                  </a:lnTo>
                </a:path>
              </a:pathLst>
            </a:custGeom>
            <a:grpFill/>
            <a:ln w="11777" cap="flat">
              <a:solidFill>
                <a:srgbClr val="231F20"/>
              </a:solidFill>
              <a:prstDash val="solid"/>
              <a:miter/>
            </a:ln>
          </p:spPr>
          <p:txBody>
            <a:bodyPr rtlCol="0" anchor="ctr"/>
            <a:lstStyle/>
            <a:p>
              <a:endParaRPr lang="en-GB" noProof="0" dirty="0"/>
            </a:p>
          </p:txBody>
        </p:sp>
        <p:sp>
          <p:nvSpPr>
            <p:cNvPr id="42" name="Freeform 41">
              <a:extLst>
                <a:ext uri="{FF2B5EF4-FFF2-40B4-BE49-F238E27FC236}">
                  <a16:creationId xmlns:a16="http://schemas.microsoft.com/office/drawing/2014/main" id="{46D401F8-DC01-CE34-6065-201C5B0DF0E5}"/>
                </a:ext>
              </a:extLst>
            </p:cNvPr>
            <p:cNvSpPr/>
            <p:nvPr/>
          </p:nvSpPr>
          <p:spPr>
            <a:xfrm>
              <a:off x="10285013" y="3553345"/>
              <a:ext cx="15703" cy="39514"/>
            </a:xfrm>
            <a:custGeom>
              <a:avLst/>
              <a:gdLst>
                <a:gd name="connsiteX0" fmla="*/ 0 w 15703"/>
                <a:gd name="connsiteY0" fmla="*/ 0 h 39514"/>
                <a:gd name="connsiteX1" fmla="*/ 0 w 15703"/>
                <a:gd name="connsiteY1" fmla="*/ 39514 h 39514"/>
              </a:gdLst>
              <a:ahLst/>
              <a:cxnLst>
                <a:cxn ang="0">
                  <a:pos x="connsiteX0" y="connsiteY0"/>
                </a:cxn>
                <a:cxn ang="0">
                  <a:pos x="connsiteX1" y="connsiteY1"/>
                </a:cxn>
              </a:cxnLst>
              <a:rect l="l" t="t" r="r" b="b"/>
              <a:pathLst>
                <a:path w="15703" h="39514">
                  <a:moveTo>
                    <a:pt x="0" y="0"/>
                  </a:moveTo>
                  <a:lnTo>
                    <a:pt x="0" y="39514"/>
                  </a:lnTo>
                </a:path>
              </a:pathLst>
            </a:custGeom>
            <a:grpFill/>
            <a:ln w="11777" cap="flat">
              <a:solidFill>
                <a:srgbClr val="231F20"/>
              </a:solidFill>
              <a:prstDash val="solid"/>
              <a:miter/>
            </a:ln>
          </p:spPr>
          <p:txBody>
            <a:bodyPr rtlCol="0" anchor="ctr"/>
            <a:lstStyle/>
            <a:p>
              <a:endParaRPr lang="en-GB" noProof="0" dirty="0"/>
            </a:p>
          </p:txBody>
        </p:sp>
      </p:grpSp>
      <p:sp>
        <p:nvSpPr>
          <p:cNvPr id="2" name="Titre 1">
            <a:extLst>
              <a:ext uri="{FF2B5EF4-FFF2-40B4-BE49-F238E27FC236}">
                <a16:creationId xmlns:a16="http://schemas.microsoft.com/office/drawing/2014/main" id="{EEE84359-0540-4103-90D2-3AE944DA8C59}"/>
              </a:ext>
            </a:extLst>
          </p:cNvPr>
          <p:cNvSpPr>
            <a:spLocks noGrp="1"/>
          </p:cNvSpPr>
          <p:nvPr>
            <p:ph type="title"/>
          </p:nvPr>
        </p:nvSpPr>
        <p:spPr/>
        <p:txBody>
          <a:bodyPr/>
          <a:lstStyle/>
          <a:p>
            <a:r>
              <a:rPr lang="en-GB" i="1" noProof="0" dirty="0">
                <a:solidFill>
                  <a:schemeClr val="tx2"/>
                </a:solidFill>
              </a:rPr>
              <a:t>ROS1</a:t>
            </a:r>
            <a:r>
              <a:rPr lang="en-GB" noProof="0" dirty="0">
                <a:solidFill>
                  <a:schemeClr val="tx2"/>
                </a:solidFill>
              </a:rPr>
              <a:t> fusions: </a:t>
            </a:r>
            <a:r>
              <a:rPr lang="en-GB" dirty="0">
                <a:solidFill>
                  <a:schemeClr val="tx2"/>
                </a:solidFill>
              </a:rPr>
              <a:t>molecular and clinical profile</a:t>
            </a:r>
            <a:endParaRPr lang="en-GB" noProof="0" dirty="0">
              <a:solidFill>
                <a:schemeClr val="tx2"/>
              </a:solidFill>
            </a:endParaRPr>
          </a:p>
        </p:txBody>
      </p:sp>
      <p:sp>
        <p:nvSpPr>
          <p:cNvPr id="12" name="ZoneTexte 11">
            <a:extLst>
              <a:ext uri="{FF2B5EF4-FFF2-40B4-BE49-F238E27FC236}">
                <a16:creationId xmlns:a16="http://schemas.microsoft.com/office/drawing/2014/main" id="{7B34EDB8-1EA2-449C-A740-937952C7DF11}"/>
              </a:ext>
            </a:extLst>
          </p:cNvPr>
          <p:cNvSpPr txBox="1"/>
          <p:nvPr/>
        </p:nvSpPr>
        <p:spPr>
          <a:xfrm>
            <a:off x="6213417" y="4395518"/>
            <a:ext cx="4136389" cy="982833"/>
          </a:xfrm>
          <a:prstGeom prst="rect">
            <a:avLst/>
          </a:prstGeom>
          <a:noFill/>
        </p:spPr>
        <p:txBody>
          <a:bodyPr wrap="none" rtlCol="0">
            <a:spAutoFit/>
          </a:bodyPr>
          <a:lstStyle/>
          <a:p>
            <a:pPr marL="230188" indent="-230188">
              <a:lnSpc>
                <a:spcPct val="110000"/>
              </a:lnSpc>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High incidence of brain metastases</a:t>
            </a:r>
            <a:r>
              <a:rPr lang="en-GB" baseline="30000" noProof="0" dirty="0">
                <a:latin typeface="Arial" panose="020B0604020202020204" pitchFamily="34" charset="0"/>
                <a:cs typeface="Arial" panose="020B0604020202020204" pitchFamily="34" charset="0"/>
              </a:rPr>
              <a:t>7</a:t>
            </a:r>
          </a:p>
          <a:p>
            <a:pPr marL="230188" indent="-230188">
              <a:lnSpc>
                <a:spcPct val="110000"/>
              </a:lnSpc>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High incidence of venous </a:t>
            </a:r>
            <a:br>
              <a:rPr lang="en-GB" noProof="0" dirty="0">
                <a:latin typeface="Arial" panose="020B0604020202020204" pitchFamily="34" charset="0"/>
                <a:cs typeface="Arial" panose="020B0604020202020204" pitchFamily="34" charset="0"/>
              </a:rPr>
            </a:br>
            <a:r>
              <a:rPr lang="en-GB" noProof="0" dirty="0">
                <a:latin typeface="Arial" panose="020B0604020202020204" pitchFamily="34" charset="0"/>
                <a:cs typeface="Arial" panose="020B0604020202020204" pitchFamily="34" charset="0"/>
              </a:rPr>
              <a:t>thrombo-embolic events</a:t>
            </a:r>
            <a:r>
              <a:rPr lang="en-GB" baseline="30000" noProof="0" dirty="0">
                <a:latin typeface="Arial" panose="020B0604020202020204" pitchFamily="34" charset="0"/>
                <a:cs typeface="Arial" panose="020B0604020202020204" pitchFamily="34" charset="0"/>
              </a:rPr>
              <a:t>8</a:t>
            </a:r>
          </a:p>
        </p:txBody>
      </p:sp>
      <p:sp>
        <p:nvSpPr>
          <p:cNvPr id="5" name="Content Placeholder 4">
            <a:extLst>
              <a:ext uri="{FF2B5EF4-FFF2-40B4-BE49-F238E27FC236}">
                <a16:creationId xmlns:a16="http://schemas.microsoft.com/office/drawing/2014/main" id="{F52E30BF-01D1-A5DA-0298-7DBA557891E3}"/>
              </a:ext>
            </a:extLst>
          </p:cNvPr>
          <p:cNvSpPr>
            <a:spLocks noGrp="1"/>
          </p:cNvSpPr>
          <p:nvPr>
            <p:ph sz="quarter" idx="15"/>
          </p:nvPr>
        </p:nvSpPr>
        <p:spPr/>
        <p:txBody>
          <a:bodyPr anchor="b" anchorCtr="0"/>
          <a:lstStyle/>
          <a:p>
            <a:r>
              <a:rPr lang="en-GB" noProof="0" dirty="0">
                <a:solidFill>
                  <a:schemeClr val="tx2"/>
                </a:solidFill>
              </a:rPr>
              <a:t>E32-36, exon 32-36; NSCLC, non-small cell lung cancer</a:t>
            </a:r>
          </a:p>
          <a:p>
            <a:r>
              <a:rPr lang="en-GB" noProof="0" dirty="0">
                <a:solidFill>
                  <a:schemeClr val="tx2"/>
                </a:solidFill>
              </a:rPr>
              <a:t>1. Drilon A, ESMO 2024; Bristol Myers Squibb Industry Satellite Symposium (ESMO 2024); 2. Kris MG, et al. JAMA. 2014;311:1998-2006; </a:t>
            </a:r>
            <a:r>
              <a:rPr lang="en-GB" dirty="0">
                <a:solidFill>
                  <a:schemeClr val="tx2"/>
                </a:solidFill>
              </a:rPr>
              <a:t>3. Zhu Q et al. </a:t>
            </a:r>
            <a:r>
              <a:rPr lang="en-GB" dirty="0" err="1">
                <a:solidFill>
                  <a:schemeClr val="tx2"/>
                </a:solidFill>
              </a:rPr>
              <a:t>Transl</a:t>
            </a:r>
            <a:r>
              <a:rPr lang="en-GB" dirty="0">
                <a:solidFill>
                  <a:schemeClr val="tx2"/>
                </a:solidFill>
              </a:rPr>
              <a:t> Lung Cancer Res 2015; 4 (3): 300-309; 4. </a:t>
            </a:r>
            <a:r>
              <a:rPr lang="en-GB" noProof="0" dirty="0">
                <a:solidFill>
                  <a:schemeClr val="tx2"/>
                </a:solidFill>
              </a:rPr>
              <a:t>Takeuchi K, et al. Nat Med. 2012;18(3):378-81; 5. Lin JJ and Shaw AT. J Thorac Oncol. 2017;12(11):1611-25; 6. </a:t>
            </a:r>
            <a:r>
              <a:rPr lang="en-GB" noProof="0" dirty="0" err="1">
                <a:solidFill>
                  <a:schemeClr val="tx2"/>
                </a:solidFill>
              </a:rPr>
              <a:t>Wespiser</a:t>
            </a:r>
            <a:r>
              <a:rPr lang="en-GB" noProof="0" dirty="0">
                <a:solidFill>
                  <a:schemeClr val="tx2"/>
                </a:solidFill>
              </a:rPr>
              <a:t> M, et al. Front Oncol. 2026;16:1739598; 7. Patil T, et al. </a:t>
            </a:r>
            <a:r>
              <a:rPr lang="en-GB" dirty="0">
                <a:solidFill>
                  <a:schemeClr val="tx2"/>
                </a:solidFill>
              </a:rPr>
              <a:t>J Thorac Oncol.</a:t>
            </a:r>
            <a:r>
              <a:rPr lang="en-GB" noProof="0" dirty="0">
                <a:solidFill>
                  <a:schemeClr val="tx2"/>
                </a:solidFill>
              </a:rPr>
              <a:t> 2018;13(11):1717-26; 8. Ng TL, et al. </a:t>
            </a:r>
            <a:r>
              <a:rPr lang="en-GB" dirty="0">
                <a:solidFill>
                  <a:schemeClr val="tx2"/>
                </a:solidFill>
              </a:rPr>
              <a:t>J Thorac Oncol.</a:t>
            </a:r>
            <a:r>
              <a:rPr lang="en-GB" noProof="0" dirty="0">
                <a:solidFill>
                  <a:schemeClr val="tx2"/>
                </a:solidFill>
              </a:rPr>
              <a:t> 2019;14(4):596-605</a:t>
            </a:r>
          </a:p>
        </p:txBody>
      </p:sp>
      <p:sp>
        <p:nvSpPr>
          <p:cNvPr id="6" name="Slide Number Placeholder 5">
            <a:extLst>
              <a:ext uri="{FF2B5EF4-FFF2-40B4-BE49-F238E27FC236}">
                <a16:creationId xmlns:a16="http://schemas.microsoft.com/office/drawing/2014/main" id="{57DCA466-1754-9A45-18A4-6C88C9316826}"/>
              </a:ext>
            </a:extLst>
          </p:cNvPr>
          <p:cNvSpPr>
            <a:spLocks noGrp="1"/>
          </p:cNvSpPr>
          <p:nvPr>
            <p:ph type="sldNum" sz="quarter" idx="4"/>
          </p:nvPr>
        </p:nvSpPr>
        <p:spPr/>
        <p:txBody>
          <a:bodyPr/>
          <a:lstStyle/>
          <a:p>
            <a:fld id="{FCE43C0F-8A7B-3A4B-9DB5-B3472E36E833}" type="slidenum">
              <a:rPr lang="en-GB" noProof="0" smtClean="0"/>
              <a:pPr/>
              <a:t>11</a:t>
            </a:fld>
            <a:endParaRPr lang="en-GB" noProof="0" dirty="0"/>
          </a:p>
        </p:txBody>
      </p:sp>
      <p:sp>
        <p:nvSpPr>
          <p:cNvPr id="8" name="TextBox 7">
            <a:extLst>
              <a:ext uri="{FF2B5EF4-FFF2-40B4-BE49-F238E27FC236}">
                <a16:creationId xmlns:a16="http://schemas.microsoft.com/office/drawing/2014/main" id="{E0783331-E2A9-29D0-5BAD-BAE18FE83589}"/>
              </a:ext>
            </a:extLst>
          </p:cNvPr>
          <p:cNvSpPr txBox="1"/>
          <p:nvPr/>
        </p:nvSpPr>
        <p:spPr>
          <a:xfrm>
            <a:off x="9719370" y="4106530"/>
            <a:ext cx="1130118" cy="153888"/>
          </a:xfrm>
          <a:prstGeom prst="rect">
            <a:avLst/>
          </a:prstGeom>
          <a:solidFill>
            <a:schemeClr val="bg1"/>
          </a:solidFill>
        </p:spPr>
        <p:txBody>
          <a:bodyPr wrap="none" lIns="0" tIns="0" rIns="0" bIns="0" rtlCol="0">
            <a:spAutoFit/>
          </a:bodyPr>
          <a:lstStyle/>
          <a:p>
            <a:pPr algn="ctr"/>
            <a:r>
              <a:rPr lang="en-GB" sz="1000" b="1" noProof="0" dirty="0">
                <a:latin typeface="Arial" panose="020B0604020202020204" pitchFamily="34" charset="0"/>
                <a:cs typeface="Arial" panose="020B0604020202020204" pitchFamily="34" charset="0"/>
              </a:rPr>
              <a:t>Time to clot (days)</a:t>
            </a:r>
          </a:p>
        </p:txBody>
      </p:sp>
      <p:sp>
        <p:nvSpPr>
          <p:cNvPr id="13" name="TextBox 12">
            <a:extLst>
              <a:ext uri="{FF2B5EF4-FFF2-40B4-BE49-F238E27FC236}">
                <a16:creationId xmlns:a16="http://schemas.microsoft.com/office/drawing/2014/main" id="{36878DC2-FA9A-7143-20BC-DD1BA638A81A}"/>
              </a:ext>
            </a:extLst>
          </p:cNvPr>
          <p:cNvSpPr txBox="1"/>
          <p:nvPr/>
        </p:nvSpPr>
        <p:spPr>
          <a:xfrm>
            <a:off x="8461919" y="1804956"/>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30</a:t>
            </a:r>
            <a:endParaRPr lang="en-GB" sz="1000" baseline="30000" noProof="0"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AEE2218C-0609-D92A-DA4D-5834721E2DB9}"/>
              </a:ext>
            </a:extLst>
          </p:cNvPr>
          <p:cNvSpPr txBox="1"/>
          <p:nvPr/>
        </p:nvSpPr>
        <p:spPr>
          <a:xfrm rot="16200000">
            <a:off x="7538962" y="2651692"/>
            <a:ext cx="1548501" cy="153888"/>
          </a:xfrm>
          <a:prstGeom prst="rect">
            <a:avLst/>
          </a:prstGeom>
          <a:noFill/>
        </p:spPr>
        <p:txBody>
          <a:bodyPr wrap="none" lIns="0" tIns="0" rIns="0" bIns="0" rtlCol="0">
            <a:spAutoFit/>
          </a:bodyPr>
          <a:lstStyle/>
          <a:p>
            <a:pPr algn="ctr"/>
            <a:r>
              <a:rPr lang="en-GB" sz="1000" b="1" noProof="0" dirty="0">
                <a:latin typeface="Arial" panose="020B0604020202020204" pitchFamily="34" charset="0"/>
                <a:cs typeface="Arial" panose="020B0604020202020204" pitchFamily="34" charset="0"/>
              </a:rPr>
              <a:t>Cumulative incidence (%)</a:t>
            </a:r>
          </a:p>
        </p:txBody>
      </p:sp>
      <p:sp>
        <p:nvSpPr>
          <p:cNvPr id="15" name="TextBox 14">
            <a:extLst>
              <a:ext uri="{FF2B5EF4-FFF2-40B4-BE49-F238E27FC236}">
                <a16:creationId xmlns:a16="http://schemas.microsoft.com/office/drawing/2014/main" id="{133FCC8B-687D-A5D5-3D61-F872BBD77B97}"/>
              </a:ext>
            </a:extLst>
          </p:cNvPr>
          <p:cNvSpPr txBox="1"/>
          <p:nvPr/>
        </p:nvSpPr>
        <p:spPr>
          <a:xfrm>
            <a:off x="9380204" y="3922909"/>
            <a:ext cx="184346"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-50</a:t>
            </a:r>
            <a:endParaRPr lang="en-GB" sz="1000" baseline="30000" noProof="0"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14382727-BD10-226E-259E-73934580E208}"/>
              </a:ext>
            </a:extLst>
          </p:cNvPr>
          <p:cNvSpPr txBox="1"/>
          <p:nvPr/>
        </p:nvSpPr>
        <p:spPr>
          <a:xfrm>
            <a:off x="10249163" y="3922909"/>
            <a:ext cx="70532"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a:t>
            </a:r>
            <a:endParaRPr lang="en-GB" sz="1000" baseline="30000" noProof="0"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A8B724AC-8502-1B5D-07A4-DD8E434FD8BA}"/>
              </a:ext>
            </a:extLst>
          </p:cNvPr>
          <p:cNvSpPr txBox="1"/>
          <p:nvPr/>
        </p:nvSpPr>
        <p:spPr>
          <a:xfrm>
            <a:off x="11031039" y="3922909"/>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50</a:t>
            </a:r>
            <a:endParaRPr lang="en-GB" sz="1000" baseline="30000" noProof="0"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E27B5C58-346B-B3F5-953F-926DF4369798}"/>
              </a:ext>
            </a:extLst>
          </p:cNvPr>
          <p:cNvSpPr txBox="1"/>
          <p:nvPr/>
        </p:nvSpPr>
        <p:spPr>
          <a:xfrm>
            <a:off x="11416147" y="2961284"/>
            <a:ext cx="355868" cy="153888"/>
          </a:xfrm>
          <a:prstGeom prst="rect">
            <a:avLst/>
          </a:prstGeom>
          <a:noFill/>
        </p:spPr>
        <p:txBody>
          <a:bodyPr wrap="none" lIns="0" tIns="0" rIns="0" bIns="0" rtlCol="0">
            <a:spAutoFit/>
          </a:bodyPr>
          <a:lstStyle/>
          <a:p>
            <a:pPr algn="r"/>
            <a:r>
              <a:rPr lang="en-GB" sz="1000" i="1" noProof="0" dirty="0">
                <a:solidFill>
                  <a:schemeClr val="bg2">
                    <a:lumMod val="50000"/>
                  </a:schemeClr>
                </a:solidFill>
                <a:latin typeface="Arial" panose="020B0604020202020204" pitchFamily="34" charset="0"/>
                <a:cs typeface="Arial" panose="020B0604020202020204" pitchFamily="34" charset="0"/>
              </a:rPr>
              <a:t>EGFR</a:t>
            </a:r>
            <a:endParaRPr lang="en-GB" sz="1000" i="1" baseline="30000" noProof="0" dirty="0">
              <a:solidFill>
                <a:schemeClr val="bg2">
                  <a:lumMod val="50000"/>
                </a:schemeClr>
              </a:solidFill>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29C7D29B-9CF4-7235-0D4B-1B3ED3524540}"/>
              </a:ext>
            </a:extLst>
          </p:cNvPr>
          <p:cNvSpPr txBox="1"/>
          <p:nvPr/>
        </p:nvSpPr>
        <p:spPr>
          <a:xfrm>
            <a:off x="11477144" y="1678845"/>
            <a:ext cx="347852" cy="153888"/>
          </a:xfrm>
          <a:prstGeom prst="rect">
            <a:avLst/>
          </a:prstGeom>
          <a:noFill/>
        </p:spPr>
        <p:txBody>
          <a:bodyPr wrap="none" lIns="0" tIns="0" rIns="0" bIns="0" rtlCol="0">
            <a:spAutoFit/>
          </a:bodyPr>
          <a:lstStyle/>
          <a:p>
            <a:pPr algn="r"/>
            <a:r>
              <a:rPr lang="en-GB" sz="1000" i="1" noProof="0" dirty="0">
                <a:solidFill>
                  <a:schemeClr val="tx2"/>
                </a:solidFill>
                <a:latin typeface="Arial" panose="020B0604020202020204" pitchFamily="34" charset="0"/>
                <a:cs typeface="Arial" panose="020B0604020202020204" pitchFamily="34" charset="0"/>
              </a:rPr>
              <a:t>ROS1</a:t>
            </a:r>
            <a:endParaRPr lang="en-GB" sz="1000" i="1" baseline="30000" noProof="0" dirty="0">
              <a:solidFill>
                <a:schemeClr val="tx2"/>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E901484-DC9D-65ED-5AF4-9D2C847E478C}"/>
              </a:ext>
            </a:extLst>
          </p:cNvPr>
          <p:cNvSpPr txBox="1"/>
          <p:nvPr/>
        </p:nvSpPr>
        <p:spPr>
          <a:xfrm>
            <a:off x="11530845" y="2364590"/>
            <a:ext cx="240450" cy="153888"/>
          </a:xfrm>
          <a:prstGeom prst="rect">
            <a:avLst/>
          </a:prstGeom>
          <a:noFill/>
        </p:spPr>
        <p:txBody>
          <a:bodyPr wrap="none" lIns="0" tIns="0" rIns="0" bIns="0" rtlCol="0">
            <a:spAutoFit/>
          </a:bodyPr>
          <a:lstStyle/>
          <a:p>
            <a:pPr algn="r"/>
            <a:r>
              <a:rPr lang="en-GB" sz="1000" i="1" noProof="0" dirty="0">
                <a:solidFill>
                  <a:schemeClr val="accent1"/>
                </a:solidFill>
                <a:latin typeface="Arial" panose="020B0604020202020204" pitchFamily="34" charset="0"/>
                <a:cs typeface="Arial" panose="020B0604020202020204" pitchFamily="34" charset="0"/>
              </a:rPr>
              <a:t>ALK</a:t>
            </a:r>
          </a:p>
        </p:txBody>
      </p:sp>
      <p:sp>
        <p:nvSpPr>
          <p:cNvPr id="22" name="TextBox 21">
            <a:extLst>
              <a:ext uri="{FF2B5EF4-FFF2-40B4-BE49-F238E27FC236}">
                <a16:creationId xmlns:a16="http://schemas.microsoft.com/office/drawing/2014/main" id="{C74C6A6F-46FD-AB92-B778-CD2031EC7F7E}"/>
              </a:ext>
            </a:extLst>
          </p:cNvPr>
          <p:cNvSpPr txBox="1"/>
          <p:nvPr/>
        </p:nvSpPr>
        <p:spPr>
          <a:xfrm>
            <a:off x="11416147" y="2662627"/>
            <a:ext cx="347852" cy="153888"/>
          </a:xfrm>
          <a:prstGeom prst="rect">
            <a:avLst/>
          </a:prstGeom>
          <a:noFill/>
        </p:spPr>
        <p:txBody>
          <a:bodyPr wrap="none" lIns="0" tIns="0" rIns="0" bIns="0" rtlCol="0">
            <a:spAutoFit/>
          </a:bodyPr>
          <a:lstStyle/>
          <a:p>
            <a:pPr algn="r"/>
            <a:r>
              <a:rPr lang="en-GB" sz="1000" i="1" noProof="0" dirty="0">
                <a:solidFill>
                  <a:schemeClr val="accent6"/>
                </a:solidFill>
                <a:latin typeface="Arial" panose="020B0604020202020204" pitchFamily="34" charset="0"/>
                <a:cs typeface="Arial" panose="020B0604020202020204" pitchFamily="34" charset="0"/>
              </a:rPr>
              <a:t>KRAS</a:t>
            </a:r>
          </a:p>
        </p:txBody>
      </p:sp>
      <p:sp>
        <p:nvSpPr>
          <p:cNvPr id="23" name="TextBox 22">
            <a:extLst>
              <a:ext uri="{FF2B5EF4-FFF2-40B4-BE49-F238E27FC236}">
                <a16:creationId xmlns:a16="http://schemas.microsoft.com/office/drawing/2014/main" id="{BD70BA62-357E-79DD-45BB-E8D6DB22820A}"/>
              </a:ext>
            </a:extLst>
          </p:cNvPr>
          <p:cNvSpPr txBox="1"/>
          <p:nvPr/>
        </p:nvSpPr>
        <p:spPr>
          <a:xfrm>
            <a:off x="8461919" y="2426435"/>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20</a:t>
            </a:r>
            <a:endParaRPr lang="en-GB" sz="1000" baseline="30000" noProof="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BD536B00-4E53-66A4-C807-14B4A19CFC6D}"/>
              </a:ext>
            </a:extLst>
          </p:cNvPr>
          <p:cNvSpPr txBox="1"/>
          <p:nvPr/>
        </p:nvSpPr>
        <p:spPr>
          <a:xfrm>
            <a:off x="8461919" y="3053806"/>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endParaRPr lang="en-GB" sz="1000" baseline="30000" noProof="0" dirty="0">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6829EC12-41CA-F7B4-8BB8-C40853B650A9}"/>
              </a:ext>
            </a:extLst>
          </p:cNvPr>
          <p:cNvSpPr txBox="1"/>
          <p:nvPr/>
        </p:nvSpPr>
        <p:spPr>
          <a:xfrm>
            <a:off x="8532451" y="3675166"/>
            <a:ext cx="70532"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a:t>
            </a:r>
            <a:endParaRPr lang="en-GB" sz="1000" baseline="30000" noProof="0" dirty="0">
              <a:latin typeface="Arial" panose="020B0604020202020204" pitchFamily="34" charset="0"/>
              <a:cs typeface="Arial" panose="020B0604020202020204" pitchFamily="34" charset="0"/>
            </a:endParaRPr>
          </a:p>
        </p:txBody>
      </p:sp>
      <p:sp>
        <p:nvSpPr>
          <p:cNvPr id="30" name="Freeform 29">
            <a:extLst>
              <a:ext uri="{FF2B5EF4-FFF2-40B4-BE49-F238E27FC236}">
                <a16:creationId xmlns:a16="http://schemas.microsoft.com/office/drawing/2014/main" id="{695246DE-1F28-405F-684E-67B01FFC14C0}"/>
              </a:ext>
            </a:extLst>
          </p:cNvPr>
          <p:cNvSpPr/>
          <p:nvPr/>
        </p:nvSpPr>
        <p:spPr>
          <a:xfrm>
            <a:off x="8807669" y="2882325"/>
            <a:ext cx="2928305" cy="870412"/>
          </a:xfrm>
          <a:custGeom>
            <a:avLst/>
            <a:gdLst>
              <a:gd name="connsiteX0" fmla="*/ 2928305 w 2928305"/>
              <a:gd name="connsiteY0" fmla="*/ 0 h 870412"/>
              <a:gd name="connsiteX1" fmla="*/ 2848848 w 2928305"/>
              <a:gd name="connsiteY1" fmla="*/ 0 h 870412"/>
              <a:gd name="connsiteX2" fmla="*/ 2848848 w 2928305"/>
              <a:gd name="connsiteY2" fmla="*/ 23677 h 870412"/>
              <a:gd name="connsiteX3" fmla="*/ 2490347 w 2928305"/>
              <a:gd name="connsiteY3" fmla="*/ 23677 h 870412"/>
              <a:gd name="connsiteX4" fmla="*/ 2490347 w 2928305"/>
              <a:gd name="connsiteY4" fmla="*/ 45316 h 870412"/>
              <a:gd name="connsiteX5" fmla="*/ 2422196 w 2928305"/>
              <a:gd name="connsiteY5" fmla="*/ 45316 h 870412"/>
              <a:gd name="connsiteX6" fmla="*/ 2422196 w 2928305"/>
              <a:gd name="connsiteY6" fmla="*/ 64916 h 870412"/>
              <a:gd name="connsiteX7" fmla="*/ 2319969 w 2928305"/>
              <a:gd name="connsiteY7" fmla="*/ 64916 h 870412"/>
              <a:gd name="connsiteX8" fmla="*/ 2319969 w 2928305"/>
              <a:gd name="connsiteY8" fmla="*/ 86555 h 870412"/>
              <a:gd name="connsiteX9" fmla="*/ 2267207 w 2928305"/>
              <a:gd name="connsiteY9" fmla="*/ 86555 h 870412"/>
              <a:gd name="connsiteX10" fmla="*/ 2267207 w 2928305"/>
              <a:gd name="connsiteY10" fmla="*/ 106156 h 870412"/>
              <a:gd name="connsiteX11" fmla="*/ 2113317 w 2928305"/>
              <a:gd name="connsiteY11" fmla="*/ 106156 h 870412"/>
              <a:gd name="connsiteX12" fmla="*/ 2113317 w 2928305"/>
              <a:gd name="connsiteY12" fmla="*/ 129833 h 870412"/>
              <a:gd name="connsiteX13" fmla="*/ 2065737 w 2928305"/>
              <a:gd name="connsiteY13" fmla="*/ 129833 h 870412"/>
              <a:gd name="connsiteX14" fmla="*/ 2065737 w 2928305"/>
              <a:gd name="connsiteY14" fmla="*/ 150531 h 870412"/>
              <a:gd name="connsiteX15" fmla="*/ 1902582 w 2928305"/>
              <a:gd name="connsiteY15" fmla="*/ 150531 h 870412"/>
              <a:gd name="connsiteX16" fmla="*/ 1902582 w 2928305"/>
              <a:gd name="connsiteY16" fmla="*/ 172169 h 870412"/>
              <a:gd name="connsiteX17" fmla="*/ 1791090 w 2928305"/>
              <a:gd name="connsiteY17" fmla="*/ 172169 h 870412"/>
              <a:gd name="connsiteX18" fmla="*/ 1791090 w 2928305"/>
              <a:gd name="connsiteY18" fmla="*/ 194906 h 870412"/>
              <a:gd name="connsiteX19" fmla="*/ 1737386 w 2928305"/>
              <a:gd name="connsiteY19" fmla="*/ 194906 h 870412"/>
              <a:gd name="connsiteX20" fmla="*/ 1737386 w 2928305"/>
              <a:gd name="connsiteY20" fmla="*/ 219681 h 870412"/>
              <a:gd name="connsiteX21" fmla="*/ 1708492 w 2928305"/>
              <a:gd name="connsiteY21" fmla="*/ 219681 h 870412"/>
              <a:gd name="connsiteX22" fmla="*/ 1708492 w 2928305"/>
              <a:gd name="connsiteY22" fmla="*/ 249473 h 870412"/>
              <a:gd name="connsiteX23" fmla="*/ 1610348 w 2928305"/>
              <a:gd name="connsiteY23" fmla="*/ 249473 h 870412"/>
              <a:gd name="connsiteX24" fmla="*/ 1610348 w 2928305"/>
              <a:gd name="connsiteY24" fmla="*/ 283970 h 870412"/>
              <a:gd name="connsiteX25" fmla="*/ 1597943 w 2928305"/>
              <a:gd name="connsiteY25" fmla="*/ 283970 h 870412"/>
              <a:gd name="connsiteX26" fmla="*/ 1597943 w 2928305"/>
              <a:gd name="connsiteY26" fmla="*/ 294946 h 870412"/>
              <a:gd name="connsiteX27" fmla="*/ 1587578 w 2928305"/>
              <a:gd name="connsiteY27" fmla="*/ 294946 h 870412"/>
              <a:gd name="connsiteX28" fmla="*/ 1587578 w 2928305"/>
              <a:gd name="connsiteY28" fmla="*/ 337283 h 870412"/>
              <a:gd name="connsiteX29" fmla="*/ 1572033 w 2928305"/>
              <a:gd name="connsiteY29" fmla="*/ 337283 h 870412"/>
              <a:gd name="connsiteX30" fmla="*/ 1572033 w 2928305"/>
              <a:gd name="connsiteY30" fmla="*/ 377424 h 870412"/>
              <a:gd name="connsiteX31" fmla="*/ 1525552 w 2928305"/>
              <a:gd name="connsiteY31" fmla="*/ 377424 h 870412"/>
              <a:gd name="connsiteX32" fmla="*/ 1525552 w 2928305"/>
              <a:gd name="connsiteY32" fmla="*/ 429013 h 870412"/>
              <a:gd name="connsiteX33" fmla="*/ 1503881 w 2928305"/>
              <a:gd name="connsiteY33" fmla="*/ 429013 h 870412"/>
              <a:gd name="connsiteX34" fmla="*/ 1503881 w 2928305"/>
              <a:gd name="connsiteY34" fmla="*/ 451749 h 870412"/>
              <a:gd name="connsiteX35" fmla="*/ 1485352 w 2928305"/>
              <a:gd name="connsiteY35" fmla="*/ 451749 h 870412"/>
              <a:gd name="connsiteX36" fmla="*/ 1485352 w 2928305"/>
              <a:gd name="connsiteY36" fmla="*/ 476524 h 870412"/>
              <a:gd name="connsiteX37" fmla="*/ 1475930 w 2928305"/>
              <a:gd name="connsiteY37" fmla="*/ 476524 h 870412"/>
              <a:gd name="connsiteX38" fmla="*/ 1475930 w 2928305"/>
              <a:gd name="connsiteY38" fmla="*/ 582680 h 870412"/>
              <a:gd name="connsiteX39" fmla="*/ 1445937 w 2928305"/>
              <a:gd name="connsiteY39" fmla="*/ 582680 h 870412"/>
              <a:gd name="connsiteX40" fmla="*/ 1445937 w 2928305"/>
              <a:gd name="connsiteY40" fmla="*/ 620939 h 870412"/>
              <a:gd name="connsiteX41" fmla="*/ 1390191 w 2928305"/>
              <a:gd name="connsiteY41" fmla="*/ 620939 h 870412"/>
              <a:gd name="connsiteX42" fmla="*/ 1390191 w 2928305"/>
              <a:gd name="connsiteY42" fmla="*/ 655906 h 870412"/>
              <a:gd name="connsiteX43" fmla="*/ 1339628 w 2928305"/>
              <a:gd name="connsiteY43" fmla="*/ 655906 h 870412"/>
              <a:gd name="connsiteX44" fmla="*/ 1339628 w 2928305"/>
              <a:gd name="connsiteY44" fmla="*/ 684758 h 870412"/>
              <a:gd name="connsiteX45" fmla="*/ 1302411 w 2928305"/>
              <a:gd name="connsiteY45" fmla="*/ 684758 h 870412"/>
              <a:gd name="connsiteX46" fmla="*/ 1302411 w 2928305"/>
              <a:gd name="connsiteY46" fmla="*/ 702320 h 870412"/>
              <a:gd name="connsiteX47" fmla="*/ 1268336 w 2928305"/>
              <a:gd name="connsiteY47" fmla="*/ 702320 h 870412"/>
              <a:gd name="connsiteX48" fmla="*/ 1268336 w 2928305"/>
              <a:gd name="connsiteY48" fmla="*/ 725057 h 870412"/>
              <a:gd name="connsiteX49" fmla="*/ 1239442 w 2928305"/>
              <a:gd name="connsiteY49" fmla="*/ 725057 h 870412"/>
              <a:gd name="connsiteX50" fmla="*/ 1239442 w 2928305"/>
              <a:gd name="connsiteY50" fmla="*/ 745754 h 870412"/>
              <a:gd name="connsiteX51" fmla="*/ 797401 w 2928305"/>
              <a:gd name="connsiteY51" fmla="*/ 745754 h 870412"/>
              <a:gd name="connsiteX52" fmla="*/ 797401 w 2928305"/>
              <a:gd name="connsiteY52" fmla="*/ 768334 h 870412"/>
              <a:gd name="connsiteX53" fmla="*/ 750920 w 2928305"/>
              <a:gd name="connsiteY53" fmla="*/ 768334 h 870412"/>
              <a:gd name="connsiteX54" fmla="*/ 750920 w 2928305"/>
              <a:gd name="connsiteY54" fmla="*/ 789032 h 870412"/>
              <a:gd name="connsiteX55" fmla="*/ 618700 w 2928305"/>
              <a:gd name="connsiteY55" fmla="*/ 789032 h 870412"/>
              <a:gd name="connsiteX56" fmla="*/ 618700 w 2928305"/>
              <a:gd name="connsiteY56" fmla="*/ 808632 h 870412"/>
              <a:gd name="connsiteX57" fmla="*/ 340756 w 2928305"/>
              <a:gd name="connsiteY57" fmla="*/ 808632 h 870412"/>
              <a:gd name="connsiteX58" fmla="*/ 340756 w 2928305"/>
              <a:gd name="connsiteY58" fmla="*/ 841561 h 870412"/>
              <a:gd name="connsiteX59" fmla="*/ 295374 w 2928305"/>
              <a:gd name="connsiteY59" fmla="*/ 841561 h 870412"/>
              <a:gd name="connsiteX60" fmla="*/ 295374 w 2928305"/>
              <a:gd name="connsiteY60" fmla="*/ 851910 h 870412"/>
              <a:gd name="connsiteX61" fmla="*/ 243711 w 2928305"/>
              <a:gd name="connsiteY61" fmla="*/ 851910 h 870412"/>
              <a:gd name="connsiteX62" fmla="*/ 243711 w 2928305"/>
              <a:gd name="connsiteY62" fmla="*/ 870413 h 870412"/>
              <a:gd name="connsiteX63" fmla="*/ 0 w 2928305"/>
              <a:gd name="connsiteY63" fmla="*/ 870413 h 870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928305" h="870412">
                <a:moveTo>
                  <a:pt x="2928305" y="0"/>
                </a:moveTo>
                <a:lnTo>
                  <a:pt x="2848848" y="0"/>
                </a:lnTo>
                <a:lnTo>
                  <a:pt x="2848848" y="23677"/>
                </a:lnTo>
                <a:lnTo>
                  <a:pt x="2490347" y="23677"/>
                </a:lnTo>
                <a:lnTo>
                  <a:pt x="2490347" y="45316"/>
                </a:lnTo>
                <a:lnTo>
                  <a:pt x="2422196" y="45316"/>
                </a:lnTo>
                <a:lnTo>
                  <a:pt x="2422196" y="64916"/>
                </a:lnTo>
                <a:lnTo>
                  <a:pt x="2319969" y="64916"/>
                </a:lnTo>
                <a:lnTo>
                  <a:pt x="2319969" y="86555"/>
                </a:lnTo>
                <a:lnTo>
                  <a:pt x="2267207" y="86555"/>
                </a:lnTo>
                <a:lnTo>
                  <a:pt x="2267207" y="106156"/>
                </a:lnTo>
                <a:lnTo>
                  <a:pt x="2113317" y="106156"/>
                </a:lnTo>
                <a:lnTo>
                  <a:pt x="2113317" y="129833"/>
                </a:lnTo>
                <a:lnTo>
                  <a:pt x="2065737" y="129833"/>
                </a:lnTo>
                <a:lnTo>
                  <a:pt x="2065737" y="150531"/>
                </a:lnTo>
                <a:lnTo>
                  <a:pt x="1902582" y="150531"/>
                </a:lnTo>
                <a:lnTo>
                  <a:pt x="1902582" y="172169"/>
                </a:lnTo>
                <a:lnTo>
                  <a:pt x="1791090" y="172169"/>
                </a:lnTo>
                <a:lnTo>
                  <a:pt x="1791090" y="194906"/>
                </a:lnTo>
                <a:lnTo>
                  <a:pt x="1737386" y="194906"/>
                </a:lnTo>
                <a:lnTo>
                  <a:pt x="1737386" y="219681"/>
                </a:lnTo>
                <a:lnTo>
                  <a:pt x="1708492" y="219681"/>
                </a:lnTo>
                <a:lnTo>
                  <a:pt x="1708492" y="249473"/>
                </a:lnTo>
                <a:lnTo>
                  <a:pt x="1610348" y="249473"/>
                </a:lnTo>
                <a:lnTo>
                  <a:pt x="1610348" y="283970"/>
                </a:lnTo>
                <a:lnTo>
                  <a:pt x="1597943" y="283970"/>
                </a:lnTo>
                <a:lnTo>
                  <a:pt x="1597943" y="294946"/>
                </a:lnTo>
                <a:lnTo>
                  <a:pt x="1587578" y="294946"/>
                </a:lnTo>
                <a:lnTo>
                  <a:pt x="1587578" y="337283"/>
                </a:lnTo>
                <a:lnTo>
                  <a:pt x="1572033" y="337283"/>
                </a:lnTo>
                <a:lnTo>
                  <a:pt x="1572033" y="377424"/>
                </a:lnTo>
                <a:lnTo>
                  <a:pt x="1525552" y="377424"/>
                </a:lnTo>
                <a:lnTo>
                  <a:pt x="1525552" y="429013"/>
                </a:lnTo>
                <a:lnTo>
                  <a:pt x="1503881" y="429013"/>
                </a:lnTo>
                <a:lnTo>
                  <a:pt x="1503881" y="451749"/>
                </a:lnTo>
                <a:lnTo>
                  <a:pt x="1485352" y="451749"/>
                </a:lnTo>
                <a:lnTo>
                  <a:pt x="1485352" y="476524"/>
                </a:lnTo>
                <a:lnTo>
                  <a:pt x="1475930" y="476524"/>
                </a:lnTo>
                <a:lnTo>
                  <a:pt x="1475930" y="582680"/>
                </a:lnTo>
                <a:lnTo>
                  <a:pt x="1445937" y="582680"/>
                </a:lnTo>
                <a:lnTo>
                  <a:pt x="1445937" y="620939"/>
                </a:lnTo>
                <a:lnTo>
                  <a:pt x="1390191" y="620939"/>
                </a:lnTo>
                <a:lnTo>
                  <a:pt x="1390191" y="655906"/>
                </a:lnTo>
                <a:lnTo>
                  <a:pt x="1339628" y="655906"/>
                </a:lnTo>
                <a:lnTo>
                  <a:pt x="1339628" y="684758"/>
                </a:lnTo>
                <a:lnTo>
                  <a:pt x="1302411" y="684758"/>
                </a:lnTo>
                <a:lnTo>
                  <a:pt x="1302411" y="702320"/>
                </a:lnTo>
                <a:lnTo>
                  <a:pt x="1268336" y="702320"/>
                </a:lnTo>
                <a:lnTo>
                  <a:pt x="1268336" y="725057"/>
                </a:lnTo>
                <a:lnTo>
                  <a:pt x="1239442" y="725057"/>
                </a:lnTo>
                <a:lnTo>
                  <a:pt x="1239442" y="745754"/>
                </a:lnTo>
                <a:lnTo>
                  <a:pt x="797401" y="745754"/>
                </a:lnTo>
                <a:lnTo>
                  <a:pt x="797401" y="768334"/>
                </a:lnTo>
                <a:lnTo>
                  <a:pt x="750920" y="768334"/>
                </a:lnTo>
                <a:lnTo>
                  <a:pt x="750920" y="789032"/>
                </a:lnTo>
                <a:lnTo>
                  <a:pt x="618700" y="789032"/>
                </a:lnTo>
                <a:lnTo>
                  <a:pt x="618700" y="808632"/>
                </a:lnTo>
                <a:lnTo>
                  <a:pt x="340756" y="808632"/>
                </a:lnTo>
                <a:lnTo>
                  <a:pt x="340756" y="841561"/>
                </a:lnTo>
                <a:lnTo>
                  <a:pt x="295374" y="841561"/>
                </a:lnTo>
                <a:lnTo>
                  <a:pt x="295374" y="851910"/>
                </a:lnTo>
                <a:lnTo>
                  <a:pt x="243711" y="851910"/>
                </a:lnTo>
                <a:lnTo>
                  <a:pt x="243711" y="870413"/>
                </a:lnTo>
                <a:lnTo>
                  <a:pt x="0" y="870413"/>
                </a:lnTo>
              </a:path>
            </a:pathLst>
          </a:custGeom>
          <a:noFill/>
          <a:ln w="19629" cap="flat">
            <a:solidFill>
              <a:srgbClr val="948A54"/>
            </a:solidFill>
            <a:prstDash val="solid"/>
            <a:miter/>
          </a:ln>
        </p:spPr>
        <p:txBody>
          <a:bodyPr rtlCol="0" anchor="ctr"/>
          <a:lstStyle/>
          <a:p>
            <a:endParaRPr lang="en-GB" noProof="0" dirty="0"/>
          </a:p>
        </p:txBody>
      </p:sp>
      <p:sp>
        <p:nvSpPr>
          <p:cNvPr id="31" name="Freeform 30">
            <a:extLst>
              <a:ext uri="{FF2B5EF4-FFF2-40B4-BE49-F238E27FC236}">
                <a16:creationId xmlns:a16="http://schemas.microsoft.com/office/drawing/2014/main" id="{09166D15-5E70-FBF6-7A04-A8EA1D3E8C9E}"/>
              </a:ext>
            </a:extLst>
          </p:cNvPr>
          <p:cNvSpPr/>
          <p:nvPr/>
        </p:nvSpPr>
        <p:spPr>
          <a:xfrm>
            <a:off x="8809554" y="2580323"/>
            <a:ext cx="2930974" cy="1171787"/>
          </a:xfrm>
          <a:custGeom>
            <a:avLst/>
            <a:gdLst>
              <a:gd name="connsiteX0" fmla="*/ 2930975 w 2930974"/>
              <a:gd name="connsiteY0" fmla="*/ 0 h 1171787"/>
              <a:gd name="connsiteX1" fmla="*/ 2720397 w 2930974"/>
              <a:gd name="connsiteY1" fmla="*/ 0 h 1171787"/>
              <a:gd name="connsiteX2" fmla="*/ 2720397 w 2930974"/>
              <a:gd name="connsiteY2" fmla="*/ 46570 h 1171787"/>
              <a:gd name="connsiteX3" fmla="*/ 2407906 w 2930974"/>
              <a:gd name="connsiteY3" fmla="*/ 46570 h 1171787"/>
              <a:gd name="connsiteX4" fmla="*/ 2407906 w 2930974"/>
              <a:gd name="connsiteY4" fmla="*/ 77460 h 1171787"/>
              <a:gd name="connsiteX5" fmla="*/ 2395344 w 2930974"/>
              <a:gd name="connsiteY5" fmla="*/ 77460 h 1171787"/>
              <a:gd name="connsiteX6" fmla="*/ 2395344 w 2930974"/>
              <a:gd name="connsiteY6" fmla="*/ 87966 h 1171787"/>
              <a:gd name="connsiteX7" fmla="*/ 2273017 w 2930974"/>
              <a:gd name="connsiteY7" fmla="*/ 87966 h 1171787"/>
              <a:gd name="connsiteX8" fmla="*/ 2273017 w 2930974"/>
              <a:gd name="connsiteY8" fmla="*/ 124972 h 1171787"/>
              <a:gd name="connsiteX9" fmla="*/ 2144880 w 2930974"/>
              <a:gd name="connsiteY9" fmla="*/ 124972 h 1171787"/>
              <a:gd name="connsiteX10" fmla="*/ 2144880 w 2930974"/>
              <a:gd name="connsiteY10" fmla="*/ 168563 h 1171787"/>
              <a:gd name="connsiteX11" fmla="*/ 2007007 w 2930974"/>
              <a:gd name="connsiteY11" fmla="*/ 168563 h 1171787"/>
              <a:gd name="connsiteX12" fmla="*/ 2007007 w 2930974"/>
              <a:gd name="connsiteY12" fmla="*/ 208391 h 1171787"/>
              <a:gd name="connsiteX13" fmla="*/ 1947807 w 2930974"/>
              <a:gd name="connsiteY13" fmla="*/ 208391 h 1171787"/>
              <a:gd name="connsiteX14" fmla="*/ 1947807 w 2930974"/>
              <a:gd name="connsiteY14" fmla="*/ 253864 h 1171787"/>
              <a:gd name="connsiteX15" fmla="*/ 1835216 w 2930974"/>
              <a:gd name="connsiteY15" fmla="*/ 253864 h 1171787"/>
              <a:gd name="connsiteX16" fmla="*/ 1835216 w 2930974"/>
              <a:gd name="connsiteY16" fmla="*/ 295573 h 1171787"/>
              <a:gd name="connsiteX17" fmla="*/ 1735344 w 2930974"/>
              <a:gd name="connsiteY17" fmla="*/ 295573 h 1171787"/>
              <a:gd name="connsiteX18" fmla="*/ 1735344 w 2930974"/>
              <a:gd name="connsiteY18" fmla="*/ 336342 h 1171787"/>
              <a:gd name="connsiteX19" fmla="*/ 1638299 w 2930974"/>
              <a:gd name="connsiteY19" fmla="*/ 336342 h 1171787"/>
              <a:gd name="connsiteX20" fmla="*/ 1638299 w 2930974"/>
              <a:gd name="connsiteY20" fmla="*/ 376954 h 1171787"/>
              <a:gd name="connsiteX21" fmla="*/ 1606265 w 2930974"/>
              <a:gd name="connsiteY21" fmla="*/ 376954 h 1171787"/>
              <a:gd name="connsiteX22" fmla="*/ 1606265 w 2930974"/>
              <a:gd name="connsiteY22" fmla="*/ 442968 h 1171787"/>
              <a:gd name="connsiteX23" fmla="*/ 1587736 w 2930974"/>
              <a:gd name="connsiteY23" fmla="*/ 442968 h 1171787"/>
              <a:gd name="connsiteX24" fmla="*/ 1587736 w 2930974"/>
              <a:gd name="connsiteY24" fmla="*/ 517449 h 1171787"/>
              <a:gd name="connsiteX25" fmla="*/ 1571248 w 2930974"/>
              <a:gd name="connsiteY25" fmla="*/ 517449 h 1171787"/>
              <a:gd name="connsiteX26" fmla="*/ 1571248 w 2930974"/>
              <a:gd name="connsiteY26" fmla="*/ 547556 h 1171787"/>
              <a:gd name="connsiteX27" fmla="*/ 1550991 w 2930974"/>
              <a:gd name="connsiteY27" fmla="*/ 547556 h 1171787"/>
              <a:gd name="connsiteX28" fmla="*/ 1550991 w 2930974"/>
              <a:gd name="connsiteY28" fmla="*/ 581425 h 1171787"/>
              <a:gd name="connsiteX29" fmla="*/ 1538271 w 2930974"/>
              <a:gd name="connsiteY29" fmla="*/ 581425 h 1171787"/>
              <a:gd name="connsiteX30" fmla="*/ 1538271 w 2930974"/>
              <a:gd name="connsiteY30" fmla="*/ 632856 h 1171787"/>
              <a:gd name="connsiteX31" fmla="*/ 1524767 w 2930974"/>
              <a:gd name="connsiteY31" fmla="*/ 632856 h 1171787"/>
              <a:gd name="connsiteX32" fmla="*/ 1524767 w 2930974"/>
              <a:gd name="connsiteY32" fmla="*/ 668764 h 1171787"/>
              <a:gd name="connsiteX33" fmla="*/ 1507179 w 2930974"/>
              <a:gd name="connsiteY33" fmla="*/ 668764 h 1171787"/>
              <a:gd name="connsiteX34" fmla="*/ 1507179 w 2930974"/>
              <a:gd name="connsiteY34" fmla="*/ 755006 h 1171787"/>
              <a:gd name="connsiteX35" fmla="*/ 1489749 w 2930974"/>
              <a:gd name="connsiteY35" fmla="*/ 755006 h 1171787"/>
              <a:gd name="connsiteX36" fmla="*/ 1489749 w 2930974"/>
              <a:gd name="connsiteY36" fmla="*/ 800478 h 1171787"/>
              <a:gd name="connsiteX37" fmla="*/ 1475459 w 2930974"/>
              <a:gd name="connsiteY37" fmla="*/ 800478 h 1171787"/>
              <a:gd name="connsiteX38" fmla="*/ 1475459 w 2930974"/>
              <a:gd name="connsiteY38" fmla="*/ 838268 h 1171787"/>
              <a:gd name="connsiteX39" fmla="*/ 1451433 w 2930974"/>
              <a:gd name="connsiteY39" fmla="*/ 838268 h 1171787"/>
              <a:gd name="connsiteX40" fmla="*/ 1451433 w 2930974"/>
              <a:gd name="connsiteY40" fmla="*/ 882957 h 1171787"/>
              <a:gd name="connsiteX41" fmla="*/ 1440284 w 2930974"/>
              <a:gd name="connsiteY41" fmla="*/ 882957 h 1171787"/>
              <a:gd name="connsiteX42" fmla="*/ 1440284 w 2930974"/>
              <a:gd name="connsiteY42" fmla="*/ 929370 h 1171787"/>
              <a:gd name="connsiteX43" fmla="*/ 1423796 w 2930974"/>
              <a:gd name="connsiteY43" fmla="*/ 929370 h 1171787"/>
              <a:gd name="connsiteX44" fmla="*/ 1423796 w 2930974"/>
              <a:gd name="connsiteY44" fmla="*/ 960418 h 1171787"/>
              <a:gd name="connsiteX45" fmla="*/ 1387836 w 2930974"/>
              <a:gd name="connsiteY45" fmla="*/ 960418 h 1171787"/>
              <a:gd name="connsiteX46" fmla="*/ 1387836 w 2930974"/>
              <a:gd name="connsiteY46" fmla="*/ 1004950 h 1171787"/>
              <a:gd name="connsiteX47" fmla="*/ 1178200 w 2930974"/>
              <a:gd name="connsiteY47" fmla="*/ 1004950 h 1171787"/>
              <a:gd name="connsiteX48" fmla="*/ 1178200 w 2930974"/>
              <a:gd name="connsiteY48" fmla="*/ 1053402 h 1171787"/>
              <a:gd name="connsiteX49" fmla="*/ 1158885 w 2930974"/>
              <a:gd name="connsiteY49" fmla="*/ 1053402 h 1171787"/>
              <a:gd name="connsiteX50" fmla="*/ 1158885 w 2930974"/>
              <a:gd name="connsiteY50" fmla="*/ 1092289 h 1171787"/>
              <a:gd name="connsiteX51" fmla="*/ 1115074 w 2930974"/>
              <a:gd name="connsiteY51" fmla="*/ 1092289 h 1171787"/>
              <a:gd name="connsiteX52" fmla="*/ 1115074 w 2930974"/>
              <a:gd name="connsiteY52" fmla="*/ 1131019 h 1171787"/>
              <a:gd name="connsiteX53" fmla="*/ 317359 w 2930974"/>
              <a:gd name="connsiteY53" fmla="*/ 1131019 h 1171787"/>
              <a:gd name="connsiteX54" fmla="*/ 317359 w 2930974"/>
              <a:gd name="connsiteY54" fmla="*/ 1171788 h 1171787"/>
              <a:gd name="connsiteX55" fmla="*/ 0 w 2930974"/>
              <a:gd name="connsiteY55" fmla="*/ 1171788 h 117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30974" h="1171787">
                <a:moveTo>
                  <a:pt x="2930975" y="0"/>
                </a:moveTo>
                <a:lnTo>
                  <a:pt x="2720397" y="0"/>
                </a:lnTo>
                <a:lnTo>
                  <a:pt x="2720397" y="46570"/>
                </a:lnTo>
                <a:lnTo>
                  <a:pt x="2407906" y="46570"/>
                </a:lnTo>
                <a:lnTo>
                  <a:pt x="2407906" y="77460"/>
                </a:lnTo>
                <a:lnTo>
                  <a:pt x="2395344" y="77460"/>
                </a:lnTo>
                <a:lnTo>
                  <a:pt x="2395344" y="87966"/>
                </a:lnTo>
                <a:lnTo>
                  <a:pt x="2273017" y="87966"/>
                </a:lnTo>
                <a:lnTo>
                  <a:pt x="2273017" y="124972"/>
                </a:lnTo>
                <a:lnTo>
                  <a:pt x="2144880" y="124972"/>
                </a:lnTo>
                <a:lnTo>
                  <a:pt x="2144880" y="168563"/>
                </a:lnTo>
                <a:lnTo>
                  <a:pt x="2007007" y="168563"/>
                </a:lnTo>
                <a:lnTo>
                  <a:pt x="2007007" y="208391"/>
                </a:lnTo>
                <a:lnTo>
                  <a:pt x="1947807" y="208391"/>
                </a:lnTo>
                <a:lnTo>
                  <a:pt x="1947807" y="253864"/>
                </a:lnTo>
                <a:lnTo>
                  <a:pt x="1835216" y="253864"/>
                </a:lnTo>
                <a:lnTo>
                  <a:pt x="1835216" y="295573"/>
                </a:lnTo>
                <a:lnTo>
                  <a:pt x="1735344" y="295573"/>
                </a:lnTo>
                <a:lnTo>
                  <a:pt x="1735344" y="336342"/>
                </a:lnTo>
                <a:lnTo>
                  <a:pt x="1638299" y="336342"/>
                </a:lnTo>
                <a:lnTo>
                  <a:pt x="1638299" y="376954"/>
                </a:lnTo>
                <a:lnTo>
                  <a:pt x="1606265" y="376954"/>
                </a:lnTo>
                <a:lnTo>
                  <a:pt x="1606265" y="442968"/>
                </a:lnTo>
                <a:lnTo>
                  <a:pt x="1587736" y="442968"/>
                </a:lnTo>
                <a:lnTo>
                  <a:pt x="1587736" y="517449"/>
                </a:lnTo>
                <a:lnTo>
                  <a:pt x="1571248" y="517449"/>
                </a:lnTo>
                <a:lnTo>
                  <a:pt x="1571248" y="547556"/>
                </a:lnTo>
                <a:lnTo>
                  <a:pt x="1550991" y="547556"/>
                </a:lnTo>
                <a:lnTo>
                  <a:pt x="1550991" y="581425"/>
                </a:lnTo>
                <a:lnTo>
                  <a:pt x="1538271" y="581425"/>
                </a:lnTo>
                <a:lnTo>
                  <a:pt x="1538271" y="632856"/>
                </a:lnTo>
                <a:lnTo>
                  <a:pt x="1524767" y="632856"/>
                </a:lnTo>
                <a:lnTo>
                  <a:pt x="1524767" y="668764"/>
                </a:lnTo>
                <a:lnTo>
                  <a:pt x="1507179" y="668764"/>
                </a:lnTo>
                <a:lnTo>
                  <a:pt x="1507179" y="755006"/>
                </a:lnTo>
                <a:lnTo>
                  <a:pt x="1489749" y="755006"/>
                </a:lnTo>
                <a:lnTo>
                  <a:pt x="1489749" y="800478"/>
                </a:lnTo>
                <a:lnTo>
                  <a:pt x="1475459" y="800478"/>
                </a:lnTo>
                <a:lnTo>
                  <a:pt x="1475459" y="838268"/>
                </a:lnTo>
                <a:lnTo>
                  <a:pt x="1451433" y="838268"/>
                </a:lnTo>
                <a:lnTo>
                  <a:pt x="1451433" y="882957"/>
                </a:lnTo>
                <a:lnTo>
                  <a:pt x="1440284" y="882957"/>
                </a:lnTo>
                <a:lnTo>
                  <a:pt x="1440284" y="929370"/>
                </a:lnTo>
                <a:lnTo>
                  <a:pt x="1423796" y="929370"/>
                </a:lnTo>
                <a:lnTo>
                  <a:pt x="1423796" y="960418"/>
                </a:lnTo>
                <a:lnTo>
                  <a:pt x="1387836" y="960418"/>
                </a:lnTo>
                <a:lnTo>
                  <a:pt x="1387836" y="1004950"/>
                </a:lnTo>
                <a:lnTo>
                  <a:pt x="1178200" y="1004950"/>
                </a:lnTo>
                <a:lnTo>
                  <a:pt x="1178200" y="1053402"/>
                </a:lnTo>
                <a:lnTo>
                  <a:pt x="1158885" y="1053402"/>
                </a:lnTo>
                <a:lnTo>
                  <a:pt x="1158885" y="1092289"/>
                </a:lnTo>
                <a:lnTo>
                  <a:pt x="1115074" y="1092289"/>
                </a:lnTo>
                <a:lnTo>
                  <a:pt x="1115074" y="1131019"/>
                </a:lnTo>
                <a:lnTo>
                  <a:pt x="317359" y="1131019"/>
                </a:lnTo>
                <a:lnTo>
                  <a:pt x="317359" y="1171788"/>
                </a:lnTo>
                <a:lnTo>
                  <a:pt x="0" y="1171788"/>
                </a:lnTo>
              </a:path>
            </a:pathLst>
          </a:custGeom>
          <a:noFill/>
          <a:ln w="19629" cap="flat">
            <a:solidFill>
              <a:srgbClr val="8B878B"/>
            </a:solidFill>
            <a:prstDash val="solid"/>
            <a:miter/>
          </a:ln>
        </p:spPr>
        <p:txBody>
          <a:bodyPr rtlCol="0" anchor="ctr"/>
          <a:lstStyle/>
          <a:p>
            <a:endParaRPr lang="en-GB" noProof="0" dirty="0"/>
          </a:p>
        </p:txBody>
      </p:sp>
      <p:sp>
        <p:nvSpPr>
          <p:cNvPr id="32" name="Freeform 31">
            <a:extLst>
              <a:ext uri="{FF2B5EF4-FFF2-40B4-BE49-F238E27FC236}">
                <a16:creationId xmlns:a16="http://schemas.microsoft.com/office/drawing/2014/main" id="{51BB27EF-1DD3-C543-1ED0-29C7B63A4969}"/>
              </a:ext>
            </a:extLst>
          </p:cNvPr>
          <p:cNvSpPr/>
          <p:nvPr/>
        </p:nvSpPr>
        <p:spPr>
          <a:xfrm>
            <a:off x="8989982" y="2341041"/>
            <a:ext cx="2766721" cy="1411069"/>
          </a:xfrm>
          <a:custGeom>
            <a:avLst/>
            <a:gdLst>
              <a:gd name="connsiteX0" fmla="*/ 2766721 w 2766721"/>
              <a:gd name="connsiteY0" fmla="*/ 0 h 1411069"/>
              <a:gd name="connsiteX1" fmla="*/ 2393774 w 2766721"/>
              <a:gd name="connsiteY1" fmla="*/ 0 h 1411069"/>
              <a:gd name="connsiteX2" fmla="*/ 2393774 w 2766721"/>
              <a:gd name="connsiteY2" fmla="*/ 34340 h 1411069"/>
              <a:gd name="connsiteX3" fmla="*/ 2341326 w 2766721"/>
              <a:gd name="connsiteY3" fmla="*/ 34340 h 1411069"/>
              <a:gd name="connsiteX4" fmla="*/ 2341326 w 2766721"/>
              <a:gd name="connsiteY4" fmla="*/ 101138 h 1411069"/>
              <a:gd name="connsiteX5" fmla="*/ 2046579 w 2766721"/>
              <a:gd name="connsiteY5" fmla="*/ 101138 h 1411069"/>
              <a:gd name="connsiteX6" fmla="*/ 2046579 w 2766721"/>
              <a:gd name="connsiteY6" fmla="*/ 132969 h 1411069"/>
              <a:gd name="connsiteX7" fmla="*/ 1868192 w 2766721"/>
              <a:gd name="connsiteY7" fmla="*/ 132969 h 1411069"/>
              <a:gd name="connsiteX8" fmla="*/ 1868192 w 2766721"/>
              <a:gd name="connsiteY8" fmla="*/ 163702 h 1411069"/>
              <a:gd name="connsiteX9" fmla="*/ 1819984 w 2766721"/>
              <a:gd name="connsiteY9" fmla="*/ 163702 h 1411069"/>
              <a:gd name="connsiteX10" fmla="*/ 1819984 w 2766721"/>
              <a:gd name="connsiteY10" fmla="*/ 196161 h 1411069"/>
              <a:gd name="connsiteX11" fmla="*/ 1639870 w 2766721"/>
              <a:gd name="connsiteY11" fmla="*/ 196161 h 1411069"/>
              <a:gd name="connsiteX12" fmla="*/ 1639870 w 2766721"/>
              <a:gd name="connsiteY12" fmla="*/ 231128 h 1411069"/>
              <a:gd name="connsiteX13" fmla="*/ 1590405 w 2766721"/>
              <a:gd name="connsiteY13" fmla="*/ 231128 h 1411069"/>
              <a:gd name="connsiteX14" fmla="*/ 1590405 w 2766721"/>
              <a:gd name="connsiteY14" fmla="*/ 263586 h 1411069"/>
              <a:gd name="connsiteX15" fmla="*/ 1393332 w 2766721"/>
              <a:gd name="connsiteY15" fmla="*/ 263586 h 1411069"/>
              <a:gd name="connsiteX16" fmla="*/ 1393332 w 2766721"/>
              <a:gd name="connsiteY16" fmla="*/ 296044 h 1411069"/>
              <a:gd name="connsiteX17" fmla="*/ 1360827 w 2766721"/>
              <a:gd name="connsiteY17" fmla="*/ 296044 h 1411069"/>
              <a:gd name="connsiteX18" fmla="*/ 1360827 w 2766721"/>
              <a:gd name="connsiteY18" fmla="*/ 327248 h 1411069"/>
              <a:gd name="connsiteX19" fmla="*/ 1326437 w 2766721"/>
              <a:gd name="connsiteY19" fmla="*/ 327248 h 1411069"/>
              <a:gd name="connsiteX20" fmla="*/ 1326437 w 2766721"/>
              <a:gd name="connsiteY20" fmla="*/ 426661 h 1411069"/>
              <a:gd name="connsiteX21" fmla="*/ 1310106 w 2766721"/>
              <a:gd name="connsiteY21" fmla="*/ 426661 h 1411069"/>
              <a:gd name="connsiteX22" fmla="*/ 1310106 w 2766721"/>
              <a:gd name="connsiteY22" fmla="*/ 495183 h 1411069"/>
              <a:gd name="connsiteX23" fmla="*/ 1295031 w 2766721"/>
              <a:gd name="connsiteY23" fmla="*/ 495183 h 1411069"/>
              <a:gd name="connsiteX24" fmla="*/ 1295031 w 2766721"/>
              <a:gd name="connsiteY24" fmla="*/ 789503 h 1411069"/>
              <a:gd name="connsiteX25" fmla="*/ 1279485 w 2766721"/>
              <a:gd name="connsiteY25" fmla="*/ 789503 h 1411069"/>
              <a:gd name="connsiteX26" fmla="*/ 1279485 w 2766721"/>
              <a:gd name="connsiteY26" fmla="*/ 918238 h 1411069"/>
              <a:gd name="connsiteX27" fmla="*/ 1261426 w 2766721"/>
              <a:gd name="connsiteY27" fmla="*/ 918238 h 1411069"/>
              <a:gd name="connsiteX28" fmla="*/ 1261426 w 2766721"/>
              <a:gd name="connsiteY28" fmla="*/ 1018748 h 1411069"/>
              <a:gd name="connsiteX29" fmla="*/ 1246351 w 2766721"/>
              <a:gd name="connsiteY29" fmla="*/ 1018748 h 1411069"/>
              <a:gd name="connsiteX30" fmla="*/ 1246351 w 2766721"/>
              <a:gd name="connsiteY30" fmla="*/ 1053715 h 1411069"/>
              <a:gd name="connsiteX31" fmla="*/ 1231277 w 2766721"/>
              <a:gd name="connsiteY31" fmla="*/ 1053715 h 1411069"/>
              <a:gd name="connsiteX32" fmla="*/ 1231277 w 2766721"/>
              <a:gd name="connsiteY32" fmla="*/ 1115025 h 1411069"/>
              <a:gd name="connsiteX33" fmla="*/ 1196259 w 2766721"/>
              <a:gd name="connsiteY33" fmla="*/ 1115025 h 1411069"/>
              <a:gd name="connsiteX34" fmla="*/ 1196259 w 2766721"/>
              <a:gd name="connsiteY34" fmla="*/ 1150620 h 1411069"/>
              <a:gd name="connsiteX35" fmla="*/ 1132348 w 2766721"/>
              <a:gd name="connsiteY35" fmla="*/ 1150620 h 1411069"/>
              <a:gd name="connsiteX36" fmla="*/ 1132348 w 2766721"/>
              <a:gd name="connsiteY36" fmla="*/ 1183078 h 1411069"/>
              <a:gd name="connsiteX37" fmla="*/ 966680 w 2766721"/>
              <a:gd name="connsiteY37" fmla="*/ 1183078 h 1411069"/>
              <a:gd name="connsiteX38" fmla="*/ 966680 w 2766721"/>
              <a:gd name="connsiteY38" fmla="*/ 1216163 h 1411069"/>
              <a:gd name="connsiteX39" fmla="*/ 950349 w 2766721"/>
              <a:gd name="connsiteY39" fmla="*/ 1216163 h 1411069"/>
              <a:gd name="connsiteX40" fmla="*/ 950349 w 2766721"/>
              <a:gd name="connsiteY40" fmla="*/ 1248621 h 1411069"/>
              <a:gd name="connsiteX41" fmla="*/ 852205 w 2766721"/>
              <a:gd name="connsiteY41" fmla="*/ 1248621 h 1411069"/>
              <a:gd name="connsiteX42" fmla="*/ 852205 w 2766721"/>
              <a:gd name="connsiteY42" fmla="*/ 1279982 h 1411069"/>
              <a:gd name="connsiteX43" fmla="*/ 621998 w 2766721"/>
              <a:gd name="connsiteY43" fmla="*/ 1279982 h 1411069"/>
              <a:gd name="connsiteX44" fmla="*/ 621998 w 2766721"/>
              <a:gd name="connsiteY44" fmla="*/ 1313067 h 1411069"/>
              <a:gd name="connsiteX45" fmla="*/ 406866 w 2766721"/>
              <a:gd name="connsiteY45" fmla="*/ 1313067 h 1411069"/>
              <a:gd name="connsiteX46" fmla="*/ 406866 w 2766721"/>
              <a:gd name="connsiteY46" fmla="*/ 1346153 h 1411069"/>
              <a:gd name="connsiteX47" fmla="*/ 391791 w 2766721"/>
              <a:gd name="connsiteY47" fmla="*/ 1346153 h 1411069"/>
              <a:gd name="connsiteX48" fmla="*/ 391791 w 2766721"/>
              <a:gd name="connsiteY48" fmla="*/ 1379865 h 1411069"/>
              <a:gd name="connsiteX49" fmla="*/ 0 w 2766721"/>
              <a:gd name="connsiteY49" fmla="*/ 1379865 h 1411069"/>
              <a:gd name="connsiteX50" fmla="*/ 0 w 2766721"/>
              <a:gd name="connsiteY50" fmla="*/ 1411069 h 141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766721" h="1411069">
                <a:moveTo>
                  <a:pt x="2766721" y="0"/>
                </a:moveTo>
                <a:lnTo>
                  <a:pt x="2393774" y="0"/>
                </a:lnTo>
                <a:lnTo>
                  <a:pt x="2393774" y="34340"/>
                </a:lnTo>
                <a:lnTo>
                  <a:pt x="2341326" y="34340"/>
                </a:lnTo>
                <a:lnTo>
                  <a:pt x="2341326" y="101138"/>
                </a:lnTo>
                <a:lnTo>
                  <a:pt x="2046579" y="101138"/>
                </a:lnTo>
                <a:lnTo>
                  <a:pt x="2046579" y="132969"/>
                </a:lnTo>
                <a:lnTo>
                  <a:pt x="1868192" y="132969"/>
                </a:lnTo>
                <a:lnTo>
                  <a:pt x="1868192" y="163702"/>
                </a:lnTo>
                <a:lnTo>
                  <a:pt x="1819984" y="163702"/>
                </a:lnTo>
                <a:lnTo>
                  <a:pt x="1819984" y="196161"/>
                </a:lnTo>
                <a:lnTo>
                  <a:pt x="1639870" y="196161"/>
                </a:lnTo>
                <a:lnTo>
                  <a:pt x="1639870" y="231128"/>
                </a:lnTo>
                <a:lnTo>
                  <a:pt x="1590405" y="231128"/>
                </a:lnTo>
                <a:lnTo>
                  <a:pt x="1590405" y="263586"/>
                </a:lnTo>
                <a:lnTo>
                  <a:pt x="1393332" y="263586"/>
                </a:lnTo>
                <a:lnTo>
                  <a:pt x="1393332" y="296044"/>
                </a:lnTo>
                <a:lnTo>
                  <a:pt x="1360827" y="296044"/>
                </a:lnTo>
                <a:lnTo>
                  <a:pt x="1360827" y="327248"/>
                </a:lnTo>
                <a:lnTo>
                  <a:pt x="1326437" y="327248"/>
                </a:lnTo>
                <a:lnTo>
                  <a:pt x="1326437" y="426661"/>
                </a:lnTo>
                <a:lnTo>
                  <a:pt x="1310106" y="426661"/>
                </a:lnTo>
                <a:lnTo>
                  <a:pt x="1310106" y="495183"/>
                </a:lnTo>
                <a:lnTo>
                  <a:pt x="1295031" y="495183"/>
                </a:lnTo>
                <a:lnTo>
                  <a:pt x="1295031" y="789503"/>
                </a:lnTo>
                <a:lnTo>
                  <a:pt x="1279485" y="789503"/>
                </a:lnTo>
                <a:lnTo>
                  <a:pt x="1279485" y="918238"/>
                </a:lnTo>
                <a:lnTo>
                  <a:pt x="1261426" y="918238"/>
                </a:lnTo>
                <a:lnTo>
                  <a:pt x="1261426" y="1018748"/>
                </a:lnTo>
                <a:lnTo>
                  <a:pt x="1246351" y="1018748"/>
                </a:lnTo>
                <a:lnTo>
                  <a:pt x="1246351" y="1053715"/>
                </a:lnTo>
                <a:lnTo>
                  <a:pt x="1231277" y="1053715"/>
                </a:lnTo>
                <a:lnTo>
                  <a:pt x="1231277" y="1115025"/>
                </a:lnTo>
                <a:lnTo>
                  <a:pt x="1196259" y="1115025"/>
                </a:lnTo>
                <a:lnTo>
                  <a:pt x="1196259" y="1150620"/>
                </a:lnTo>
                <a:lnTo>
                  <a:pt x="1132348" y="1150620"/>
                </a:lnTo>
                <a:lnTo>
                  <a:pt x="1132348" y="1183078"/>
                </a:lnTo>
                <a:lnTo>
                  <a:pt x="966680" y="1183078"/>
                </a:lnTo>
                <a:lnTo>
                  <a:pt x="966680" y="1216163"/>
                </a:lnTo>
                <a:lnTo>
                  <a:pt x="950349" y="1216163"/>
                </a:lnTo>
                <a:lnTo>
                  <a:pt x="950349" y="1248621"/>
                </a:lnTo>
                <a:lnTo>
                  <a:pt x="852205" y="1248621"/>
                </a:lnTo>
                <a:lnTo>
                  <a:pt x="852205" y="1279982"/>
                </a:lnTo>
                <a:lnTo>
                  <a:pt x="621998" y="1279982"/>
                </a:lnTo>
                <a:lnTo>
                  <a:pt x="621998" y="1313067"/>
                </a:lnTo>
                <a:lnTo>
                  <a:pt x="406866" y="1313067"/>
                </a:lnTo>
                <a:lnTo>
                  <a:pt x="406866" y="1346153"/>
                </a:lnTo>
                <a:lnTo>
                  <a:pt x="391791" y="1346153"/>
                </a:lnTo>
                <a:lnTo>
                  <a:pt x="391791" y="1379865"/>
                </a:lnTo>
                <a:lnTo>
                  <a:pt x="0" y="1379865"/>
                </a:lnTo>
                <a:lnTo>
                  <a:pt x="0" y="1411069"/>
                </a:lnTo>
              </a:path>
            </a:pathLst>
          </a:custGeom>
          <a:noFill/>
          <a:ln w="19629" cap="flat">
            <a:solidFill>
              <a:srgbClr val="C6573B"/>
            </a:solidFill>
            <a:prstDash val="solid"/>
            <a:miter/>
          </a:ln>
        </p:spPr>
        <p:txBody>
          <a:bodyPr rtlCol="0" anchor="ctr"/>
          <a:lstStyle/>
          <a:p>
            <a:endParaRPr lang="en-GB" noProof="0" dirty="0"/>
          </a:p>
        </p:txBody>
      </p:sp>
      <p:sp>
        <p:nvSpPr>
          <p:cNvPr id="33" name="Freeform 32">
            <a:extLst>
              <a:ext uri="{FF2B5EF4-FFF2-40B4-BE49-F238E27FC236}">
                <a16:creationId xmlns:a16="http://schemas.microsoft.com/office/drawing/2014/main" id="{CB076DB9-7521-94C2-712E-EF83E71E083D}"/>
              </a:ext>
            </a:extLst>
          </p:cNvPr>
          <p:cNvSpPr/>
          <p:nvPr/>
        </p:nvSpPr>
        <p:spPr>
          <a:xfrm>
            <a:off x="8803587" y="1587917"/>
            <a:ext cx="2914800" cy="2164193"/>
          </a:xfrm>
          <a:custGeom>
            <a:avLst/>
            <a:gdLst>
              <a:gd name="connsiteX0" fmla="*/ 2914801 w 2914800"/>
              <a:gd name="connsiteY0" fmla="*/ 0 h 2164193"/>
              <a:gd name="connsiteX1" fmla="*/ 2717413 w 2914800"/>
              <a:gd name="connsiteY1" fmla="*/ 0 h 2164193"/>
              <a:gd name="connsiteX2" fmla="*/ 2717413 w 2914800"/>
              <a:gd name="connsiteY2" fmla="*/ 66328 h 2164193"/>
              <a:gd name="connsiteX3" fmla="*/ 2639369 w 2914800"/>
              <a:gd name="connsiteY3" fmla="*/ 66328 h 2164193"/>
              <a:gd name="connsiteX4" fmla="*/ 2639369 w 2914800"/>
              <a:gd name="connsiteY4" fmla="*/ 131401 h 2164193"/>
              <a:gd name="connsiteX5" fmla="*/ 2598385 w 2914800"/>
              <a:gd name="connsiteY5" fmla="*/ 131401 h 2164193"/>
              <a:gd name="connsiteX6" fmla="*/ 2598385 w 2914800"/>
              <a:gd name="connsiteY6" fmla="*/ 185655 h 2164193"/>
              <a:gd name="connsiteX7" fmla="*/ 2586293 w 2914800"/>
              <a:gd name="connsiteY7" fmla="*/ 185655 h 2164193"/>
              <a:gd name="connsiteX8" fmla="*/ 2586293 w 2914800"/>
              <a:gd name="connsiteY8" fmla="*/ 196474 h 2164193"/>
              <a:gd name="connsiteX9" fmla="*/ 2001826 w 2914800"/>
              <a:gd name="connsiteY9" fmla="*/ 196474 h 2164193"/>
              <a:gd name="connsiteX10" fmla="*/ 2001826 w 2914800"/>
              <a:gd name="connsiteY10" fmla="*/ 262802 h 2164193"/>
              <a:gd name="connsiteX11" fmla="*/ 1710848 w 2914800"/>
              <a:gd name="connsiteY11" fmla="*/ 262802 h 2164193"/>
              <a:gd name="connsiteX12" fmla="*/ 1710848 w 2914800"/>
              <a:gd name="connsiteY12" fmla="*/ 325523 h 2164193"/>
              <a:gd name="connsiteX13" fmla="*/ 1667350 w 2914800"/>
              <a:gd name="connsiteY13" fmla="*/ 325523 h 2164193"/>
              <a:gd name="connsiteX14" fmla="*/ 1667350 w 2914800"/>
              <a:gd name="connsiteY14" fmla="*/ 394202 h 2164193"/>
              <a:gd name="connsiteX15" fmla="*/ 1617886 w 2914800"/>
              <a:gd name="connsiteY15" fmla="*/ 394202 h 2164193"/>
              <a:gd name="connsiteX16" fmla="*/ 1617886 w 2914800"/>
              <a:gd name="connsiteY16" fmla="*/ 455826 h 2164193"/>
              <a:gd name="connsiteX17" fmla="*/ 1596215 w 2914800"/>
              <a:gd name="connsiteY17" fmla="*/ 455826 h 2164193"/>
              <a:gd name="connsiteX18" fmla="*/ 1596215 w 2914800"/>
              <a:gd name="connsiteY18" fmla="*/ 666726 h 2164193"/>
              <a:gd name="connsiteX19" fmla="*/ 1578000 w 2914800"/>
              <a:gd name="connsiteY19" fmla="*/ 666726 h 2164193"/>
              <a:gd name="connsiteX20" fmla="*/ 1578000 w 2914800"/>
              <a:gd name="connsiteY20" fmla="*/ 723488 h 2164193"/>
              <a:gd name="connsiteX21" fmla="*/ 1512832 w 2914800"/>
              <a:gd name="connsiteY21" fmla="*/ 723488 h 2164193"/>
              <a:gd name="connsiteX22" fmla="*/ 1512832 w 2914800"/>
              <a:gd name="connsiteY22" fmla="*/ 815061 h 2164193"/>
              <a:gd name="connsiteX23" fmla="*/ 1481426 w 2914800"/>
              <a:gd name="connsiteY23" fmla="*/ 815061 h 2164193"/>
              <a:gd name="connsiteX24" fmla="*/ 1481426 w 2914800"/>
              <a:gd name="connsiteY24" fmla="*/ 1181666 h 2164193"/>
              <a:gd name="connsiteX25" fmla="*/ 1461012 w 2914800"/>
              <a:gd name="connsiteY25" fmla="*/ 1181666 h 2164193"/>
              <a:gd name="connsiteX26" fmla="*/ 1461012 w 2914800"/>
              <a:gd name="connsiteY26" fmla="*/ 1310558 h 2164193"/>
              <a:gd name="connsiteX27" fmla="*/ 1444053 w 2914800"/>
              <a:gd name="connsiteY27" fmla="*/ 1310558 h 2164193"/>
              <a:gd name="connsiteX28" fmla="*/ 1444053 w 2914800"/>
              <a:gd name="connsiteY28" fmla="*/ 1446820 h 2164193"/>
              <a:gd name="connsiteX29" fmla="*/ 1427094 w 2914800"/>
              <a:gd name="connsiteY29" fmla="*/ 1446820 h 2164193"/>
              <a:gd name="connsiteX30" fmla="*/ 1427094 w 2914800"/>
              <a:gd name="connsiteY30" fmla="*/ 1499976 h 2164193"/>
              <a:gd name="connsiteX31" fmla="*/ 1415002 w 2914800"/>
              <a:gd name="connsiteY31" fmla="*/ 1499976 h 2164193"/>
              <a:gd name="connsiteX32" fmla="*/ 1415002 w 2914800"/>
              <a:gd name="connsiteY32" fmla="*/ 1595155 h 2164193"/>
              <a:gd name="connsiteX33" fmla="*/ 1381241 w 2914800"/>
              <a:gd name="connsiteY33" fmla="*/ 1595155 h 2164193"/>
              <a:gd name="connsiteX34" fmla="*/ 1381241 w 2914800"/>
              <a:gd name="connsiteY34" fmla="*/ 1640942 h 2164193"/>
              <a:gd name="connsiteX35" fmla="*/ 1335859 w 2914800"/>
              <a:gd name="connsiteY35" fmla="*/ 1640942 h 2164193"/>
              <a:gd name="connsiteX36" fmla="*/ 1335859 w 2914800"/>
              <a:gd name="connsiteY36" fmla="*/ 1708524 h 2164193"/>
              <a:gd name="connsiteX37" fmla="*/ 1248393 w 2914800"/>
              <a:gd name="connsiteY37" fmla="*/ 1708524 h 2164193"/>
              <a:gd name="connsiteX38" fmla="*/ 1248393 w 2914800"/>
              <a:gd name="connsiteY38" fmla="*/ 1775949 h 2164193"/>
              <a:gd name="connsiteX39" fmla="*/ 1154332 w 2914800"/>
              <a:gd name="connsiteY39" fmla="*/ 1775949 h 2164193"/>
              <a:gd name="connsiteX40" fmla="*/ 1154332 w 2914800"/>
              <a:gd name="connsiteY40" fmla="*/ 1843531 h 2164193"/>
              <a:gd name="connsiteX41" fmla="*/ 1119314 w 2914800"/>
              <a:gd name="connsiteY41" fmla="*/ 1843531 h 2164193"/>
              <a:gd name="connsiteX42" fmla="*/ 1119314 w 2914800"/>
              <a:gd name="connsiteY42" fmla="*/ 1901391 h 2164193"/>
              <a:gd name="connsiteX43" fmla="*/ 927265 w 2914800"/>
              <a:gd name="connsiteY43" fmla="*/ 1901391 h 2164193"/>
              <a:gd name="connsiteX44" fmla="*/ 927265 w 2914800"/>
              <a:gd name="connsiteY44" fmla="*/ 1970071 h 2164193"/>
              <a:gd name="connsiteX45" fmla="*/ 684496 w 2914800"/>
              <a:gd name="connsiteY45" fmla="*/ 1970071 h 2164193"/>
              <a:gd name="connsiteX46" fmla="*/ 684496 w 2914800"/>
              <a:gd name="connsiteY46" fmla="*/ 2031695 h 2164193"/>
              <a:gd name="connsiteX47" fmla="*/ 620585 w 2914800"/>
              <a:gd name="connsiteY47" fmla="*/ 2031695 h 2164193"/>
              <a:gd name="connsiteX48" fmla="*/ 620585 w 2914800"/>
              <a:gd name="connsiteY48" fmla="*/ 2096768 h 2164193"/>
              <a:gd name="connsiteX49" fmla="*/ 561384 w 2914800"/>
              <a:gd name="connsiteY49" fmla="*/ 2096768 h 2164193"/>
              <a:gd name="connsiteX50" fmla="*/ 561384 w 2914800"/>
              <a:gd name="connsiteY50" fmla="*/ 2164193 h 2164193"/>
              <a:gd name="connsiteX51" fmla="*/ 0 w 2914800"/>
              <a:gd name="connsiteY51" fmla="*/ 2164193 h 2164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914800" h="2164193">
                <a:moveTo>
                  <a:pt x="2914801" y="0"/>
                </a:moveTo>
                <a:lnTo>
                  <a:pt x="2717413" y="0"/>
                </a:lnTo>
                <a:lnTo>
                  <a:pt x="2717413" y="66328"/>
                </a:lnTo>
                <a:lnTo>
                  <a:pt x="2639369" y="66328"/>
                </a:lnTo>
                <a:lnTo>
                  <a:pt x="2639369" y="131401"/>
                </a:lnTo>
                <a:lnTo>
                  <a:pt x="2598385" y="131401"/>
                </a:lnTo>
                <a:lnTo>
                  <a:pt x="2598385" y="185655"/>
                </a:lnTo>
                <a:lnTo>
                  <a:pt x="2586293" y="185655"/>
                </a:lnTo>
                <a:lnTo>
                  <a:pt x="2586293" y="196474"/>
                </a:lnTo>
                <a:lnTo>
                  <a:pt x="2001826" y="196474"/>
                </a:lnTo>
                <a:lnTo>
                  <a:pt x="2001826" y="262802"/>
                </a:lnTo>
                <a:lnTo>
                  <a:pt x="1710848" y="262802"/>
                </a:lnTo>
                <a:lnTo>
                  <a:pt x="1710848" y="325523"/>
                </a:lnTo>
                <a:lnTo>
                  <a:pt x="1667350" y="325523"/>
                </a:lnTo>
                <a:lnTo>
                  <a:pt x="1667350" y="394202"/>
                </a:lnTo>
                <a:lnTo>
                  <a:pt x="1617886" y="394202"/>
                </a:lnTo>
                <a:lnTo>
                  <a:pt x="1617886" y="455826"/>
                </a:lnTo>
                <a:lnTo>
                  <a:pt x="1596215" y="455826"/>
                </a:lnTo>
                <a:lnTo>
                  <a:pt x="1596215" y="666726"/>
                </a:lnTo>
                <a:lnTo>
                  <a:pt x="1578000" y="666726"/>
                </a:lnTo>
                <a:lnTo>
                  <a:pt x="1578000" y="723488"/>
                </a:lnTo>
                <a:lnTo>
                  <a:pt x="1512832" y="723488"/>
                </a:lnTo>
                <a:lnTo>
                  <a:pt x="1512832" y="815061"/>
                </a:lnTo>
                <a:lnTo>
                  <a:pt x="1481426" y="815061"/>
                </a:lnTo>
                <a:lnTo>
                  <a:pt x="1481426" y="1181666"/>
                </a:lnTo>
                <a:lnTo>
                  <a:pt x="1461012" y="1181666"/>
                </a:lnTo>
                <a:lnTo>
                  <a:pt x="1461012" y="1310558"/>
                </a:lnTo>
                <a:lnTo>
                  <a:pt x="1444053" y="1310558"/>
                </a:lnTo>
                <a:lnTo>
                  <a:pt x="1444053" y="1446820"/>
                </a:lnTo>
                <a:lnTo>
                  <a:pt x="1427094" y="1446820"/>
                </a:lnTo>
                <a:lnTo>
                  <a:pt x="1427094" y="1499976"/>
                </a:lnTo>
                <a:lnTo>
                  <a:pt x="1415002" y="1499976"/>
                </a:lnTo>
                <a:lnTo>
                  <a:pt x="1415002" y="1595155"/>
                </a:lnTo>
                <a:lnTo>
                  <a:pt x="1381241" y="1595155"/>
                </a:lnTo>
                <a:lnTo>
                  <a:pt x="1381241" y="1640942"/>
                </a:lnTo>
                <a:lnTo>
                  <a:pt x="1335859" y="1640942"/>
                </a:lnTo>
                <a:lnTo>
                  <a:pt x="1335859" y="1708524"/>
                </a:lnTo>
                <a:lnTo>
                  <a:pt x="1248393" y="1708524"/>
                </a:lnTo>
                <a:lnTo>
                  <a:pt x="1248393" y="1775949"/>
                </a:lnTo>
                <a:lnTo>
                  <a:pt x="1154332" y="1775949"/>
                </a:lnTo>
                <a:lnTo>
                  <a:pt x="1154332" y="1843531"/>
                </a:lnTo>
                <a:lnTo>
                  <a:pt x="1119314" y="1843531"/>
                </a:lnTo>
                <a:lnTo>
                  <a:pt x="1119314" y="1901391"/>
                </a:lnTo>
                <a:lnTo>
                  <a:pt x="927265" y="1901391"/>
                </a:lnTo>
                <a:lnTo>
                  <a:pt x="927265" y="1970071"/>
                </a:lnTo>
                <a:lnTo>
                  <a:pt x="684496" y="1970071"/>
                </a:lnTo>
                <a:lnTo>
                  <a:pt x="684496" y="2031695"/>
                </a:lnTo>
                <a:lnTo>
                  <a:pt x="620585" y="2031695"/>
                </a:lnTo>
                <a:lnTo>
                  <a:pt x="620585" y="2096768"/>
                </a:lnTo>
                <a:lnTo>
                  <a:pt x="561384" y="2096768"/>
                </a:lnTo>
                <a:lnTo>
                  <a:pt x="561384" y="2164193"/>
                </a:lnTo>
                <a:lnTo>
                  <a:pt x="0" y="2164193"/>
                </a:lnTo>
              </a:path>
            </a:pathLst>
          </a:custGeom>
          <a:noFill/>
          <a:ln w="19629" cap="flat">
            <a:solidFill>
              <a:srgbClr val="5E8298"/>
            </a:solidFill>
            <a:prstDash val="solid"/>
            <a:miter/>
          </a:ln>
        </p:spPr>
        <p:txBody>
          <a:bodyPr rtlCol="0" anchor="ctr"/>
          <a:lstStyle/>
          <a:p>
            <a:endParaRPr lang="en-GB" noProof="0" dirty="0"/>
          </a:p>
        </p:txBody>
      </p:sp>
      <p:sp>
        <p:nvSpPr>
          <p:cNvPr id="43" name="TextBox 42">
            <a:extLst>
              <a:ext uri="{FF2B5EF4-FFF2-40B4-BE49-F238E27FC236}">
                <a16:creationId xmlns:a16="http://schemas.microsoft.com/office/drawing/2014/main" id="{D034ECB0-5CF0-47BF-7036-90CEE7F33808}"/>
              </a:ext>
            </a:extLst>
          </p:cNvPr>
          <p:cNvSpPr txBox="1"/>
          <p:nvPr/>
        </p:nvSpPr>
        <p:spPr>
          <a:xfrm>
            <a:off x="4943872" y="1126288"/>
            <a:ext cx="2778005" cy="369332"/>
          </a:xfrm>
          <a:prstGeom prst="rect">
            <a:avLst/>
          </a:prstGeom>
          <a:no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Numerous ROS1 fusion partners have</a:t>
            </a:r>
            <a:br>
              <a:rPr lang="en-GB" sz="1200" b="1" noProof="0" dirty="0">
                <a:latin typeface="Arial" panose="020B0604020202020204" pitchFamily="34" charset="0"/>
                <a:cs typeface="Arial" panose="020B0604020202020204" pitchFamily="34" charset="0"/>
              </a:rPr>
            </a:br>
            <a:r>
              <a:rPr lang="en-GB" sz="1200" b="1" noProof="0" dirty="0">
                <a:latin typeface="Arial" panose="020B0604020202020204" pitchFamily="34" charset="0"/>
                <a:cs typeface="Arial" panose="020B0604020202020204" pitchFamily="34" charset="0"/>
              </a:rPr>
              <a:t>been characterised</a:t>
            </a:r>
            <a:r>
              <a:rPr lang="en-GB" sz="1200" b="1" baseline="30000" noProof="0" dirty="0">
                <a:latin typeface="Arial" panose="020B0604020202020204" pitchFamily="34" charset="0"/>
                <a:cs typeface="Arial" panose="020B0604020202020204" pitchFamily="34" charset="0"/>
              </a:rPr>
              <a:t>4,5</a:t>
            </a:r>
          </a:p>
        </p:txBody>
      </p:sp>
      <p:sp>
        <p:nvSpPr>
          <p:cNvPr id="45" name="Rectangle 44">
            <a:extLst>
              <a:ext uri="{FF2B5EF4-FFF2-40B4-BE49-F238E27FC236}">
                <a16:creationId xmlns:a16="http://schemas.microsoft.com/office/drawing/2014/main" id="{D74E6E71-3E8F-7435-12CB-B9DF20DFB507}"/>
              </a:ext>
            </a:extLst>
          </p:cNvPr>
          <p:cNvSpPr/>
          <p:nvPr/>
        </p:nvSpPr>
        <p:spPr>
          <a:xfrm>
            <a:off x="4799856" y="1642869"/>
            <a:ext cx="1442194"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6" name="TextBox 45">
            <a:extLst>
              <a:ext uri="{FF2B5EF4-FFF2-40B4-BE49-F238E27FC236}">
                <a16:creationId xmlns:a16="http://schemas.microsoft.com/office/drawing/2014/main" id="{0539D585-188A-01B7-4CCB-52EF0C35ACED}"/>
              </a:ext>
            </a:extLst>
          </p:cNvPr>
          <p:cNvSpPr txBox="1"/>
          <p:nvPr/>
        </p:nvSpPr>
        <p:spPr>
          <a:xfrm>
            <a:off x="4924394" y="1668455"/>
            <a:ext cx="198772"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CD74</a:t>
            </a:r>
          </a:p>
        </p:txBody>
      </p:sp>
      <p:sp>
        <p:nvSpPr>
          <p:cNvPr id="47" name="TextBox 46">
            <a:extLst>
              <a:ext uri="{FF2B5EF4-FFF2-40B4-BE49-F238E27FC236}">
                <a16:creationId xmlns:a16="http://schemas.microsoft.com/office/drawing/2014/main" id="{35DC9C05-6D0C-BB1A-7A44-1B69424AE0C8}"/>
              </a:ext>
            </a:extLst>
          </p:cNvPr>
          <p:cNvSpPr txBox="1"/>
          <p:nvPr/>
        </p:nvSpPr>
        <p:spPr>
          <a:xfrm>
            <a:off x="5951984" y="1668455"/>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48" name="Rectangle 47">
            <a:extLst>
              <a:ext uri="{FF2B5EF4-FFF2-40B4-BE49-F238E27FC236}">
                <a16:creationId xmlns:a16="http://schemas.microsoft.com/office/drawing/2014/main" id="{F6CFDE2B-5C87-B64A-2422-231FF8229748}"/>
              </a:ext>
            </a:extLst>
          </p:cNvPr>
          <p:cNvSpPr/>
          <p:nvPr/>
        </p:nvSpPr>
        <p:spPr>
          <a:xfrm>
            <a:off x="5283221" y="1642869"/>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9" name="Rectangle 48">
            <a:extLst>
              <a:ext uri="{FF2B5EF4-FFF2-40B4-BE49-F238E27FC236}">
                <a16:creationId xmlns:a16="http://schemas.microsoft.com/office/drawing/2014/main" id="{37E5E31B-C86C-F0C6-E81A-1B70C132A806}"/>
              </a:ext>
            </a:extLst>
          </p:cNvPr>
          <p:cNvSpPr/>
          <p:nvPr/>
        </p:nvSpPr>
        <p:spPr>
          <a:xfrm>
            <a:off x="5448321" y="1630344"/>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0" name="Rectangle 49">
            <a:extLst>
              <a:ext uri="{FF2B5EF4-FFF2-40B4-BE49-F238E27FC236}">
                <a16:creationId xmlns:a16="http://schemas.microsoft.com/office/drawing/2014/main" id="{586D8C60-DE6E-88C8-2A2B-511FCD18C76F}"/>
              </a:ext>
            </a:extLst>
          </p:cNvPr>
          <p:cNvSpPr/>
          <p:nvPr/>
        </p:nvSpPr>
        <p:spPr>
          <a:xfrm>
            <a:off x="5572146" y="1630344"/>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1" name="TextBox 50">
            <a:extLst>
              <a:ext uri="{FF2B5EF4-FFF2-40B4-BE49-F238E27FC236}">
                <a16:creationId xmlns:a16="http://schemas.microsoft.com/office/drawing/2014/main" id="{EB47A3EA-869E-3085-DB42-01EE8714B33D}"/>
              </a:ext>
            </a:extLst>
          </p:cNvPr>
          <p:cNvSpPr txBox="1"/>
          <p:nvPr/>
        </p:nvSpPr>
        <p:spPr>
          <a:xfrm>
            <a:off x="5240714" y="1798648"/>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E32</a:t>
            </a:r>
          </a:p>
        </p:txBody>
      </p:sp>
      <p:sp>
        <p:nvSpPr>
          <p:cNvPr id="54" name="Rectangle 53">
            <a:extLst>
              <a:ext uri="{FF2B5EF4-FFF2-40B4-BE49-F238E27FC236}">
                <a16:creationId xmlns:a16="http://schemas.microsoft.com/office/drawing/2014/main" id="{9FA8D618-CFC1-54F1-FE30-7EAE95B3A935}"/>
              </a:ext>
            </a:extLst>
          </p:cNvPr>
          <p:cNvSpPr/>
          <p:nvPr/>
        </p:nvSpPr>
        <p:spPr>
          <a:xfrm>
            <a:off x="4930774" y="1895962"/>
            <a:ext cx="131127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5" name="TextBox 54">
            <a:extLst>
              <a:ext uri="{FF2B5EF4-FFF2-40B4-BE49-F238E27FC236}">
                <a16:creationId xmlns:a16="http://schemas.microsoft.com/office/drawing/2014/main" id="{4D924746-1702-4741-0C42-2241A141230C}"/>
              </a:ext>
            </a:extLst>
          </p:cNvPr>
          <p:cNvSpPr txBox="1"/>
          <p:nvPr/>
        </p:nvSpPr>
        <p:spPr>
          <a:xfrm>
            <a:off x="5076000" y="1921548"/>
            <a:ext cx="198772"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CD74</a:t>
            </a:r>
          </a:p>
        </p:txBody>
      </p:sp>
      <p:sp>
        <p:nvSpPr>
          <p:cNvPr id="56" name="TextBox 55">
            <a:extLst>
              <a:ext uri="{FF2B5EF4-FFF2-40B4-BE49-F238E27FC236}">
                <a16:creationId xmlns:a16="http://schemas.microsoft.com/office/drawing/2014/main" id="{2309BBF7-D3F4-C264-4216-8C011E67A2C7}"/>
              </a:ext>
            </a:extLst>
          </p:cNvPr>
          <p:cNvSpPr txBox="1"/>
          <p:nvPr/>
        </p:nvSpPr>
        <p:spPr>
          <a:xfrm>
            <a:off x="5951984" y="1921548"/>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58" name="Rectangle 57">
            <a:extLst>
              <a:ext uri="{FF2B5EF4-FFF2-40B4-BE49-F238E27FC236}">
                <a16:creationId xmlns:a16="http://schemas.microsoft.com/office/drawing/2014/main" id="{A2066C49-2256-681F-9A35-6C42724D802E}"/>
              </a:ext>
            </a:extLst>
          </p:cNvPr>
          <p:cNvSpPr/>
          <p:nvPr/>
        </p:nvSpPr>
        <p:spPr>
          <a:xfrm>
            <a:off x="5448321" y="1883437"/>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9" name="Rectangle 58">
            <a:extLst>
              <a:ext uri="{FF2B5EF4-FFF2-40B4-BE49-F238E27FC236}">
                <a16:creationId xmlns:a16="http://schemas.microsoft.com/office/drawing/2014/main" id="{7B8DB9E5-DF7E-D188-F622-2112DB47BD57}"/>
              </a:ext>
            </a:extLst>
          </p:cNvPr>
          <p:cNvSpPr/>
          <p:nvPr/>
        </p:nvSpPr>
        <p:spPr>
          <a:xfrm>
            <a:off x="5572146" y="1883437"/>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0" name="TextBox 59">
            <a:extLst>
              <a:ext uri="{FF2B5EF4-FFF2-40B4-BE49-F238E27FC236}">
                <a16:creationId xmlns:a16="http://schemas.microsoft.com/office/drawing/2014/main" id="{C6345859-C62E-E35D-2B0A-796E1442FB58}"/>
              </a:ext>
            </a:extLst>
          </p:cNvPr>
          <p:cNvSpPr txBox="1"/>
          <p:nvPr/>
        </p:nvSpPr>
        <p:spPr>
          <a:xfrm>
            <a:off x="5375920" y="2051741"/>
            <a:ext cx="113814"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E34</a:t>
            </a:r>
          </a:p>
        </p:txBody>
      </p:sp>
      <p:sp>
        <p:nvSpPr>
          <p:cNvPr id="109" name="Rectangle 108">
            <a:extLst>
              <a:ext uri="{FF2B5EF4-FFF2-40B4-BE49-F238E27FC236}">
                <a16:creationId xmlns:a16="http://schemas.microsoft.com/office/drawing/2014/main" id="{D1FCC877-F570-EAF1-1778-39AE6A951CD1}"/>
              </a:ext>
            </a:extLst>
          </p:cNvPr>
          <p:cNvSpPr/>
          <p:nvPr/>
        </p:nvSpPr>
        <p:spPr>
          <a:xfrm>
            <a:off x="5421600" y="1895962"/>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2" name="Rectangle 61">
            <a:extLst>
              <a:ext uri="{FF2B5EF4-FFF2-40B4-BE49-F238E27FC236}">
                <a16:creationId xmlns:a16="http://schemas.microsoft.com/office/drawing/2014/main" id="{555E96B4-85DA-7AAD-D820-AF8F27577662}"/>
              </a:ext>
            </a:extLst>
          </p:cNvPr>
          <p:cNvSpPr/>
          <p:nvPr/>
        </p:nvSpPr>
        <p:spPr>
          <a:xfrm>
            <a:off x="4746625" y="2149055"/>
            <a:ext cx="149542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3" name="TextBox 62">
            <a:extLst>
              <a:ext uri="{FF2B5EF4-FFF2-40B4-BE49-F238E27FC236}">
                <a16:creationId xmlns:a16="http://schemas.microsoft.com/office/drawing/2014/main" id="{9AF2AF4B-1482-D120-519D-955D1B36B98A}"/>
              </a:ext>
            </a:extLst>
          </p:cNvPr>
          <p:cNvSpPr txBox="1"/>
          <p:nvPr/>
        </p:nvSpPr>
        <p:spPr>
          <a:xfrm>
            <a:off x="4969277" y="2174641"/>
            <a:ext cx="153889"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EZR</a:t>
            </a:r>
          </a:p>
        </p:txBody>
      </p:sp>
      <p:sp>
        <p:nvSpPr>
          <p:cNvPr id="64" name="TextBox 63">
            <a:extLst>
              <a:ext uri="{FF2B5EF4-FFF2-40B4-BE49-F238E27FC236}">
                <a16:creationId xmlns:a16="http://schemas.microsoft.com/office/drawing/2014/main" id="{8FF6A1CB-18FA-DBB1-A972-C7F22497D944}"/>
              </a:ext>
            </a:extLst>
          </p:cNvPr>
          <p:cNvSpPr txBox="1"/>
          <p:nvPr/>
        </p:nvSpPr>
        <p:spPr>
          <a:xfrm>
            <a:off x="5951984" y="2174641"/>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66" name="Rectangle 65">
            <a:extLst>
              <a:ext uri="{FF2B5EF4-FFF2-40B4-BE49-F238E27FC236}">
                <a16:creationId xmlns:a16="http://schemas.microsoft.com/office/drawing/2014/main" id="{E6317F50-A679-B842-4057-DFBE7472D743}"/>
              </a:ext>
            </a:extLst>
          </p:cNvPr>
          <p:cNvSpPr/>
          <p:nvPr/>
        </p:nvSpPr>
        <p:spPr>
          <a:xfrm>
            <a:off x="5448321" y="2136530"/>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7" name="Rectangle 66">
            <a:extLst>
              <a:ext uri="{FF2B5EF4-FFF2-40B4-BE49-F238E27FC236}">
                <a16:creationId xmlns:a16="http://schemas.microsoft.com/office/drawing/2014/main" id="{8EA26F0D-ADE7-5FC0-A20C-6AEAE26D00F2}"/>
              </a:ext>
            </a:extLst>
          </p:cNvPr>
          <p:cNvSpPr/>
          <p:nvPr/>
        </p:nvSpPr>
        <p:spPr>
          <a:xfrm>
            <a:off x="5572146" y="2136530"/>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8" name="TextBox 67">
            <a:extLst>
              <a:ext uri="{FF2B5EF4-FFF2-40B4-BE49-F238E27FC236}">
                <a16:creationId xmlns:a16="http://schemas.microsoft.com/office/drawing/2014/main" id="{8EC6F336-6107-60FE-28A7-033E3740479A}"/>
              </a:ext>
            </a:extLst>
          </p:cNvPr>
          <p:cNvSpPr txBox="1"/>
          <p:nvPr/>
        </p:nvSpPr>
        <p:spPr>
          <a:xfrm>
            <a:off x="5375921" y="2304834"/>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E34</a:t>
            </a:r>
          </a:p>
        </p:txBody>
      </p:sp>
      <p:sp>
        <p:nvSpPr>
          <p:cNvPr id="110" name="Rectangle 109">
            <a:extLst>
              <a:ext uri="{FF2B5EF4-FFF2-40B4-BE49-F238E27FC236}">
                <a16:creationId xmlns:a16="http://schemas.microsoft.com/office/drawing/2014/main" id="{829E8051-827E-6A54-120F-CD47E3CD143A}"/>
              </a:ext>
            </a:extLst>
          </p:cNvPr>
          <p:cNvSpPr/>
          <p:nvPr/>
        </p:nvSpPr>
        <p:spPr>
          <a:xfrm>
            <a:off x="5421600" y="2149055"/>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1" name="Rectangle 110">
            <a:extLst>
              <a:ext uri="{FF2B5EF4-FFF2-40B4-BE49-F238E27FC236}">
                <a16:creationId xmlns:a16="http://schemas.microsoft.com/office/drawing/2014/main" id="{213D3D0F-9C6D-64F3-0AE6-D99389613280}"/>
              </a:ext>
            </a:extLst>
          </p:cNvPr>
          <p:cNvSpPr/>
          <p:nvPr/>
        </p:nvSpPr>
        <p:spPr>
          <a:xfrm>
            <a:off x="5314970" y="2136530"/>
            <a:ext cx="101579"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0" name="Rectangle 69">
            <a:extLst>
              <a:ext uri="{FF2B5EF4-FFF2-40B4-BE49-F238E27FC236}">
                <a16:creationId xmlns:a16="http://schemas.microsoft.com/office/drawing/2014/main" id="{93E797C0-7514-2716-B760-DB8DA93B9FC1}"/>
              </a:ext>
            </a:extLst>
          </p:cNvPr>
          <p:cNvSpPr/>
          <p:nvPr/>
        </p:nvSpPr>
        <p:spPr>
          <a:xfrm>
            <a:off x="4489450" y="2402148"/>
            <a:ext cx="1752600"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1" name="TextBox 70">
            <a:extLst>
              <a:ext uri="{FF2B5EF4-FFF2-40B4-BE49-F238E27FC236}">
                <a16:creationId xmlns:a16="http://schemas.microsoft.com/office/drawing/2014/main" id="{201B6DCD-67E5-0025-6EBA-D8D906CC9E19}"/>
              </a:ext>
            </a:extLst>
          </p:cNvPr>
          <p:cNvSpPr txBox="1"/>
          <p:nvPr/>
        </p:nvSpPr>
        <p:spPr>
          <a:xfrm>
            <a:off x="4684058" y="2427734"/>
            <a:ext cx="331822"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SLC34A2</a:t>
            </a:r>
          </a:p>
        </p:txBody>
      </p:sp>
      <p:sp>
        <p:nvSpPr>
          <p:cNvPr id="72" name="TextBox 71">
            <a:extLst>
              <a:ext uri="{FF2B5EF4-FFF2-40B4-BE49-F238E27FC236}">
                <a16:creationId xmlns:a16="http://schemas.microsoft.com/office/drawing/2014/main" id="{4462DA4D-7499-16A9-6AB1-D055B7D3F316}"/>
              </a:ext>
            </a:extLst>
          </p:cNvPr>
          <p:cNvSpPr txBox="1"/>
          <p:nvPr/>
        </p:nvSpPr>
        <p:spPr>
          <a:xfrm>
            <a:off x="5951984" y="2427734"/>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73" name="Rectangle 72">
            <a:extLst>
              <a:ext uri="{FF2B5EF4-FFF2-40B4-BE49-F238E27FC236}">
                <a16:creationId xmlns:a16="http://schemas.microsoft.com/office/drawing/2014/main" id="{E95643D2-47F5-CEDC-1FD4-748F4923A22A}"/>
              </a:ext>
            </a:extLst>
          </p:cNvPr>
          <p:cNvSpPr/>
          <p:nvPr/>
        </p:nvSpPr>
        <p:spPr>
          <a:xfrm>
            <a:off x="5283221" y="2402148"/>
            <a:ext cx="360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4" name="Rectangle 73">
            <a:extLst>
              <a:ext uri="{FF2B5EF4-FFF2-40B4-BE49-F238E27FC236}">
                <a16:creationId xmlns:a16="http://schemas.microsoft.com/office/drawing/2014/main" id="{9D2921AF-16F4-C178-CC71-001686174F0B}"/>
              </a:ext>
            </a:extLst>
          </p:cNvPr>
          <p:cNvSpPr/>
          <p:nvPr/>
        </p:nvSpPr>
        <p:spPr>
          <a:xfrm>
            <a:off x="5448321" y="2389623"/>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5" name="Rectangle 74">
            <a:extLst>
              <a:ext uri="{FF2B5EF4-FFF2-40B4-BE49-F238E27FC236}">
                <a16:creationId xmlns:a16="http://schemas.microsoft.com/office/drawing/2014/main" id="{9C123874-9A90-1CA7-1E84-A9278BE6AE76}"/>
              </a:ext>
            </a:extLst>
          </p:cNvPr>
          <p:cNvSpPr/>
          <p:nvPr/>
        </p:nvSpPr>
        <p:spPr>
          <a:xfrm>
            <a:off x="5572146" y="2389623"/>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6" name="TextBox 75">
            <a:extLst>
              <a:ext uri="{FF2B5EF4-FFF2-40B4-BE49-F238E27FC236}">
                <a16:creationId xmlns:a16="http://schemas.microsoft.com/office/drawing/2014/main" id="{5637D740-EAB1-920A-7D29-22D511D2D72D}"/>
              </a:ext>
            </a:extLst>
          </p:cNvPr>
          <p:cNvSpPr txBox="1"/>
          <p:nvPr/>
        </p:nvSpPr>
        <p:spPr>
          <a:xfrm>
            <a:off x="5240714" y="2557927"/>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E32</a:t>
            </a:r>
          </a:p>
        </p:txBody>
      </p:sp>
      <p:sp>
        <p:nvSpPr>
          <p:cNvPr id="78" name="Rectangle 77">
            <a:extLst>
              <a:ext uri="{FF2B5EF4-FFF2-40B4-BE49-F238E27FC236}">
                <a16:creationId xmlns:a16="http://schemas.microsoft.com/office/drawing/2014/main" id="{CF7A17C7-EDC5-B025-25CA-91B5A2950907}"/>
              </a:ext>
            </a:extLst>
          </p:cNvPr>
          <p:cNvSpPr/>
          <p:nvPr/>
        </p:nvSpPr>
        <p:spPr>
          <a:xfrm>
            <a:off x="4619625" y="2655241"/>
            <a:ext cx="162242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9" name="TextBox 78">
            <a:extLst>
              <a:ext uri="{FF2B5EF4-FFF2-40B4-BE49-F238E27FC236}">
                <a16:creationId xmlns:a16="http://schemas.microsoft.com/office/drawing/2014/main" id="{511AF1C8-DCE2-36E5-4155-A21DB484356F}"/>
              </a:ext>
            </a:extLst>
          </p:cNvPr>
          <p:cNvSpPr txBox="1"/>
          <p:nvPr/>
        </p:nvSpPr>
        <p:spPr>
          <a:xfrm>
            <a:off x="4791344" y="2680827"/>
            <a:ext cx="331822"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SLC34A2</a:t>
            </a:r>
          </a:p>
        </p:txBody>
      </p:sp>
      <p:sp>
        <p:nvSpPr>
          <p:cNvPr id="80" name="TextBox 79">
            <a:extLst>
              <a:ext uri="{FF2B5EF4-FFF2-40B4-BE49-F238E27FC236}">
                <a16:creationId xmlns:a16="http://schemas.microsoft.com/office/drawing/2014/main" id="{BE032CF0-E358-4AAA-41B7-7B3D22566104}"/>
              </a:ext>
            </a:extLst>
          </p:cNvPr>
          <p:cNvSpPr txBox="1"/>
          <p:nvPr/>
        </p:nvSpPr>
        <p:spPr>
          <a:xfrm>
            <a:off x="5951984" y="2680827"/>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82" name="Rectangle 81">
            <a:extLst>
              <a:ext uri="{FF2B5EF4-FFF2-40B4-BE49-F238E27FC236}">
                <a16:creationId xmlns:a16="http://schemas.microsoft.com/office/drawing/2014/main" id="{70BF8893-A3DD-1DC2-8FB8-C5AAFE52FD99}"/>
              </a:ext>
            </a:extLst>
          </p:cNvPr>
          <p:cNvSpPr/>
          <p:nvPr/>
        </p:nvSpPr>
        <p:spPr>
          <a:xfrm>
            <a:off x="5448321" y="2642716"/>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3" name="Rectangle 82">
            <a:extLst>
              <a:ext uri="{FF2B5EF4-FFF2-40B4-BE49-F238E27FC236}">
                <a16:creationId xmlns:a16="http://schemas.microsoft.com/office/drawing/2014/main" id="{DDAF2209-A39A-E112-BA91-09FFDF73626B}"/>
              </a:ext>
            </a:extLst>
          </p:cNvPr>
          <p:cNvSpPr/>
          <p:nvPr/>
        </p:nvSpPr>
        <p:spPr>
          <a:xfrm>
            <a:off x="5572146" y="2642716"/>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4" name="TextBox 83">
            <a:extLst>
              <a:ext uri="{FF2B5EF4-FFF2-40B4-BE49-F238E27FC236}">
                <a16:creationId xmlns:a16="http://schemas.microsoft.com/office/drawing/2014/main" id="{F206096E-9FEA-3D75-AF4B-D64E5B5577B7}"/>
              </a:ext>
            </a:extLst>
          </p:cNvPr>
          <p:cNvSpPr txBox="1"/>
          <p:nvPr/>
        </p:nvSpPr>
        <p:spPr>
          <a:xfrm>
            <a:off x="5359429" y="2811020"/>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E34</a:t>
            </a:r>
          </a:p>
        </p:txBody>
      </p:sp>
      <p:sp>
        <p:nvSpPr>
          <p:cNvPr id="116" name="Rectangle 115">
            <a:extLst>
              <a:ext uri="{FF2B5EF4-FFF2-40B4-BE49-F238E27FC236}">
                <a16:creationId xmlns:a16="http://schemas.microsoft.com/office/drawing/2014/main" id="{E15B718B-29DA-57BC-69FC-3CE36C494A02}"/>
              </a:ext>
            </a:extLst>
          </p:cNvPr>
          <p:cNvSpPr/>
          <p:nvPr/>
        </p:nvSpPr>
        <p:spPr>
          <a:xfrm>
            <a:off x="5410221" y="2655241"/>
            <a:ext cx="216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6" name="Rectangle 85">
            <a:extLst>
              <a:ext uri="{FF2B5EF4-FFF2-40B4-BE49-F238E27FC236}">
                <a16:creationId xmlns:a16="http://schemas.microsoft.com/office/drawing/2014/main" id="{F23EB248-4C27-C08B-FBA1-FFA7E679137A}"/>
              </a:ext>
            </a:extLst>
          </p:cNvPr>
          <p:cNvSpPr/>
          <p:nvPr/>
        </p:nvSpPr>
        <p:spPr>
          <a:xfrm>
            <a:off x="5057774" y="2908334"/>
            <a:ext cx="118427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7" name="TextBox 86">
            <a:extLst>
              <a:ext uri="{FF2B5EF4-FFF2-40B4-BE49-F238E27FC236}">
                <a16:creationId xmlns:a16="http://schemas.microsoft.com/office/drawing/2014/main" id="{2745538A-9FA1-E620-21CB-1D25FDD2B509}"/>
              </a:ext>
            </a:extLst>
          </p:cNvPr>
          <p:cNvSpPr txBox="1"/>
          <p:nvPr/>
        </p:nvSpPr>
        <p:spPr>
          <a:xfrm>
            <a:off x="5067984" y="2933920"/>
            <a:ext cx="206788"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SDC4</a:t>
            </a:r>
          </a:p>
        </p:txBody>
      </p:sp>
      <p:sp>
        <p:nvSpPr>
          <p:cNvPr id="88" name="TextBox 87">
            <a:extLst>
              <a:ext uri="{FF2B5EF4-FFF2-40B4-BE49-F238E27FC236}">
                <a16:creationId xmlns:a16="http://schemas.microsoft.com/office/drawing/2014/main" id="{6C54A7DA-634E-528A-82A9-C665F62429AC}"/>
              </a:ext>
            </a:extLst>
          </p:cNvPr>
          <p:cNvSpPr txBox="1"/>
          <p:nvPr/>
        </p:nvSpPr>
        <p:spPr>
          <a:xfrm>
            <a:off x="5951984" y="2933920"/>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89" name="Rectangle 88">
            <a:extLst>
              <a:ext uri="{FF2B5EF4-FFF2-40B4-BE49-F238E27FC236}">
                <a16:creationId xmlns:a16="http://schemas.microsoft.com/office/drawing/2014/main" id="{3AA34F97-5832-DEDD-952A-E17E694BBF08}"/>
              </a:ext>
            </a:extLst>
          </p:cNvPr>
          <p:cNvSpPr/>
          <p:nvPr/>
        </p:nvSpPr>
        <p:spPr>
          <a:xfrm>
            <a:off x="5283221" y="2908334"/>
            <a:ext cx="324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0" name="Rectangle 89">
            <a:extLst>
              <a:ext uri="{FF2B5EF4-FFF2-40B4-BE49-F238E27FC236}">
                <a16:creationId xmlns:a16="http://schemas.microsoft.com/office/drawing/2014/main" id="{ACF5DA78-0653-BCCB-CC9E-B0380C057DC4}"/>
              </a:ext>
            </a:extLst>
          </p:cNvPr>
          <p:cNvSpPr/>
          <p:nvPr/>
        </p:nvSpPr>
        <p:spPr>
          <a:xfrm>
            <a:off x="5448321" y="2895809"/>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1" name="Rectangle 90">
            <a:extLst>
              <a:ext uri="{FF2B5EF4-FFF2-40B4-BE49-F238E27FC236}">
                <a16:creationId xmlns:a16="http://schemas.microsoft.com/office/drawing/2014/main" id="{926F92C7-8F63-E576-7095-74C750249D02}"/>
              </a:ext>
            </a:extLst>
          </p:cNvPr>
          <p:cNvSpPr/>
          <p:nvPr/>
        </p:nvSpPr>
        <p:spPr>
          <a:xfrm>
            <a:off x="5572146" y="2895809"/>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2" name="TextBox 91">
            <a:extLst>
              <a:ext uri="{FF2B5EF4-FFF2-40B4-BE49-F238E27FC236}">
                <a16:creationId xmlns:a16="http://schemas.microsoft.com/office/drawing/2014/main" id="{0F550D33-A073-04E5-6C30-9C0F69BB96ED}"/>
              </a:ext>
            </a:extLst>
          </p:cNvPr>
          <p:cNvSpPr txBox="1"/>
          <p:nvPr/>
        </p:nvSpPr>
        <p:spPr>
          <a:xfrm>
            <a:off x="5240714" y="3064113"/>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E32</a:t>
            </a:r>
          </a:p>
        </p:txBody>
      </p:sp>
      <p:sp>
        <p:nvSpPr>
          <p:cNvPr id="94" name="Rectangle 93">
            <a:extLst>
              <a:ext uri="{FF2B5EF4-FFF2-40B4-BE49-F238E27FC236}">
                <a16:creationId xmlns:a16="http://schemas.microsoft.com/office/drawing/2014/main" id="{AE1680E0-9571-DF63-A0B9-F3017023945B}"/>
              </a:ext>
            </a:extLst>
          </p:cNvPr>
          <p:cNvSpPr/>
          <p:nvPr/>
        </p:nvSpPr>
        <p:spPr>
          <a:xfrm>
            <a:off x="5184774" y="3161427"/>
            <a:ext cx="105727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6" name="TextBox 95">
            <a:extLst>
              <a:ext uri="{FF2B5EF4-FFF2-40B4-BE49-F238E27FC236}">
                <a16:creationId xmlns:a16="http://schemas.microsoft.com/office/drawing/2014/main" id="{12533C65-D033-C466-CAA8-F2E34F073112}"/>
              </a:ext>
            </a:extLst>
          </p:cNvPr>
          <p:cNvSpPr txBox="1"/>
          <p:nvPr/>
        </p:nvSpPr>
        <p:spPr>
          <a:xfrm>
            <a:off x="5951984" y="3187013"/>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98" name="Rectangle 97">
            <a:extLst>
              <a:ext uri="{FF2B5EF4-FFF2-40B4-BE49-F238E27FC236}">
                <a16:creationId xmlns:a16="http://schemas.microsoft.com/office/drawing/2014/main" id="{F82614B4-EB17-D39B-42F1-77B1B9D7EF99}"/>
              </a:ext>
            </a:extLst>
          </p:cNvPr>
          <p:cNvSpPr/>
          <p:nvPr/>
        </p:nvSpPr>
        <p:spPr>
          <a:xfrm>
            <a:off x="5448321" y="3148902"/>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9" name="Rectangle 98">
            <a:extLst>
              <a:ext uri="{FF2B5EF4-FFF2-40B4-BE49-F238E27FC236}">
                <a16:creationId xmlns:a16="http://schemas.microsoft.com/office/drawing/2014/main" id="{FEF865A5-5348-6B26-2E97-014299A47708}"/>
              </a:ext>
            </a:extLst>
          </p:cNvPr>
          <p:cNvSpPr/>
          <p:nvPr/>
        </p:nvSpPr>
        <p:spPr>
          <a:xfrm>
            <a:off x="5572146" y="3148902"/>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3" name="Rectangle 112">
            <a:extLst>
              <a:ext uri="{FF2B5EF4-FFF2-40B4-BE49-F238E27FC236}">
                <a16:creationId xmlns:a16="http://schemas.microsoft.com/office/drawing/2014/main" id="{D2290DDC-928B-C2F1-4BEC-F47F75E57FD3}"/>
              </a:ext>
            </a:extLst>
          </p:cNvPr>
          <p:cNvSpPr/>
          <p:nvPr/>
        </p:nvSpPr>
        <p:spPr>
          <a:xfrm>
            <a:off x="5410221" y="3161427"/>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4" name="TextBox 113">
            <a:extLst>
              <a:ext uri="{FF2B5EF4-FFF2-40B4-BE49-F238E27FC236}">
                <a16:creationId xmlns:a16="http://schemas.microsoft.com/office/drawing/2014/main" id="{806C2D10-AA73-CFA0-FFF8-7F473CE08B31}"/>
              </a:ext>
            </a:extLst>
          </p:cNvPr>
          <p:cNvSpPr txBox="1"/>
          <p:nvPr/>
        </p:nvSpPr>
        <p:spPr>
          <a:xfrm>
            <a:off x="5195778" y="3187013"/>
            <a:ext cx="206788"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SDC4</a:t>
            </a:r>
          </a:p>
        </p:txBody>
      </p:sp>
      <p:sp>
        <p:nvSpPr>
          <p:cNvPr id="115" name="TextBox 114">
            <a:extLst>
              <a:ext uri="{FF2B5EF4-FFF2-40B4-BE49-F238E27FC236}">
                <a16:creationId xmlns:a16="http://schemas.microsoft.com/office/drawing/2014/main" id="{87449A57-A67B-3D58-0367-28B7BCC49F53}"/>
              </a:ext>
            </a:extLst>
          </p:cNvPr>
          <p:cNvSpPr txBox="1"/>
          <p:nvPr/>
        </p:nvSpPr>
        <p:spPr>
          <a:xfrm>
            <a:off x="5361364" y="3317206"/>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E34</a:t>
            </a:r>
          </a:p>
        </p:txBody>
      </p:sp>
      <p:sp>
        <p:nvSpPr>
          <p:cNvPr id="102" name="Rectangle 101">
            <a:extLst>
              <a:ext uri="{FF2B5EF4-FFF2-40B4-BE49-F238E27FC236}">
                <a16:creationId xmlns:a16="http://schemas.microsoft.com/office/drawing/2014/main" id="{41E7CF65-A67B-65F5-FAC6-C5D98B5D14BC}"/>
              </a:ext>
            </a:extLst>
          </p:cNvPr>
          <p:cNvSpPr/>
          <p:nvPr/>
        </p:nvSpPr>
        <p:spPr>
          <a:xfrm>
            <a:off x="4981574" y="3414519"/>
            <a:ext cx="126047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3" name="TextBox 102">
            <a:extLst>
              <a:ext uri="{FF2B5EF4-FFF2-40B4-BE49-F238E27FC236}">
                <a16:creationId xmlns:a16="http://schemas.microsoft.com/office/drawing/2014/main" id="{55D1F543-EACE-1BBD-0595-4874ED188FAC}"/>
              </a:ext>
            </a:extLst>
          </p:cNvPr>
          <p:cNvSpPr txBox="1"/>
          <p:nvPr/>
        </p:nvSpPr>
        <p:spPr>
          <a:xfrm>
            <a:off x="4723958" y="3440105"/>
            <a:ext cx="205185"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TPM3</a:t>
            </a:r>
          </a:p>
        </p:txBody>
      </p:sp>
      <p:sp>
        <p:nvSpPr>
          <p:cNvPr id="104" name="TextBox 103">
            <a:extLst>
              <a:ext uri="{FF2B5EF4-FFF2-40B4-BE49-F238E27FC236}">
                <a16:creationId xmlns:a16="http://schemas.microsoft.com/office/drawing/2014/main" id="{B6087944-6560-440E-ACBA-AE67B8C0DC34}"/>
              </a:ext>
            </a:extLst>
          </p:cNvPr>
          <p:cNvSpPr txBox="1"/>
          <p:nvPr/>
        </p:nvSpPr>
        <p:spPr>
          <a:xfrm>
            <a:off x="5951984" y="3440105"/>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05" name="Rectangle 104">
            <a:extLst>
              <a:ext uri="{FF2B5EF4-FFF2-40B4-BE49-F238E27FC236}">
                <a16:creationId xmlns:a16="http://schemas.microsoft.com/office/drawing/2014/main" id="{3DA77E20-AF53-5B3D-B7A9-A8C8B6246A78}"/>
              </a:ext>
            </a:extLst>
          </p:cNvPr>
          <p:cNvSpPr/>
          <p:nvPr/>
        </p:nvSpPr>
        <p:spPr>
          <a:xfrm>
            <a:off x="5528568" y="3414519"/>
            <a:ext cx="324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7" name="Rectangle 106">
            <a:extLst>
              <a:ext uri="{FF2B5EF4-FFF2-40B4-BE49-F238E27FC236}">
                <a16:creationId xmlns:a16="http://schemas.microsoft.com/office/drawing/2014/main" id="{3EC36E35-988B-45B8-8D2E-5068240D77A6}"/>
              </a:ext>
            </a:extLst>
          </p:cNvPr>
          <p:cNvSpPr/>
          <p:nvPr/>
        </p:nvSpPr>
        <p:spPr>
          <a:xfrm>
            <a:off x="5572146" y="3401994"/>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8" name="TextBox 107">
            <a:extLst>
              <a:ext uri="{FF2B5EF4-FFF2-40B4-BE49-F238E27FC236}">
                <a16:creationId xmlns:a16="http://schemas.microsoft.com/office/drawing/2014/main" id="{28CCF7C0-8582-3B7A-7BF3-9E3FA0C84F03}"/>
              </a:ext>
            </a:extLst>
          </p:cNvPr>
          <p:cNvSpPr txBox="1"/>
          <p:nvPr/>
        </p:nvSpPr>
        <p:spPr>
          <a:xfrm>
            <a:off x="5455768" y="3570298"/>
            <a:ext cx="113814"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E35</a:t>
            </a:r>
          </a:p>
        </p:txBody>
      </p:sp>
      <p:sp>
        <p:nvSpPr>
          <p:cNvPr id="112" name="Rectangle 111">
            <a:extLst>
              <a:ext uri="{FF2B5EF4-FFF2-40B4-BE49-F238E27FC236}">
                <a16:creationId xmlns:a16="http://schemas.microsoft.com/office/drawing/2014/main" id="{535C6216-B6B8-6BC9-A5D4-E3424A213683}"/>
              </a:ext>
            </a:extLst>
          </p:cNvPr>
          <p:cNvSpPr/>
          <p:nvPr/>
        </p:nvSpPr>
        <p:spPr>
          <a:xfrm>
            <a:off x="4959350" y="3401994"/>
            <a:ext cx="561975"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7" name="Rectangle 116">
            <a:extLst>
              <a:ext uri="{FF2B5EF4-FFF2-40B4-BE49-F238E27FC236}">
                <a16:creationId xmlns:a16="http://schemas.microsoft.com/office/drawing/2014/main" id="{86CE5525-4590-8326-2A52-5C6ADC46B75F}"/>
              </a:ext>
            </a:extLst>
          </p:cNvPr>
          <p:cNvSpPr/>
          <p:nvPr/>
        </p:nvSpPr>
        <p:spPr>
          <a:xfrm>
            <a:off x="6778625" y="1642869"/>
            <a:ext cx="1193800"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8" name="TextBox 117">
            <a:extLst>
              <a:ext uri="{FF2B5EF4-FFF2-40B4-BE49-F238E27FC236}">
                <a16:creationId xmlns:a16="http://schemas.microsoft.com/office/drawing/2014/main" id="{F789B54A-6188-2F63-3E97-246A3D62F881}"/>
              </a:ext>
            </a:extLst>
          </p:cNvPr>
          <p:cNvSpPr txBox="1"/>
          <p:nvPr/>
        </p:nvSpPr>
        <p:spPr>
          <a:xfrm>
            <a:off x="7063144" y="1668455"/>
            <a:ext cx="126638"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FIG</a:t>
            </a:r>
          </a:p>
        </p:txBody>
      </p:sp>
      <p:sp>
        <p:nvSpPr>
          <p:cNvPr id="119" name="TextBox 118">
            <a:extLst>
              <a:ext uri="{FF2B5EF4-FFF2-40B4-BE49-F238E27FC236}">
                <a16:creationId xmlns:a16="http://schemas.microsoft.com/office/drawing/2014/main" id="{77B2A230-5C0A-0843-2EBC-DBD1AACABFDF}"/>
              </a:ext>
            </a:extLst>
          </p:cNvPr>
          <p:cNvSpPr txBox="1"/>
          <p:nvPr/>
        </p:nvSpPr>
        <p:spPr>
          <a:xfrm>
            <a:off x="7682359" y="1668455"/>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22" name="Rectangle 121">
            <a:extLst>
              <a:ext uri="{FF2B5EF4-FFF2-40B4-BE49-F238E27FC236}">
                <a16:creationId xmlns:a16="http://schemas.microsoft.com/office/drawing/2014/main" id="{4735A500-9E0B-505D-E6E0-B27D2B5FE13B}"/>
              </a:ext>
            </a:extLst>
          </p:cNvPr>
          <p:cNvSpPr/>
          <p:nvPr/>
        </p:nvSpPr>
        <p:spPr>
          <a:xfrm>
            <a:off x="7308000" y="1630344"/>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4" name="Rectangle 123">
            <a:extLst>
              <a:ext uri="{FF2B5EF4-FFF2-40B4-BE49-F238E27FC236}">
                <a16:creationId xmlns:a16="http://schemas.microsoft.com/office/drawing/2014/main" id="{A35D2F28-D3A0-26FE-F5B6-E1F0F045A433}"/>
              </a:ext>
            </a:extLst>
          </p:cNvPr>
          <p:cNvSpPr/>
          <p:nvPr/>
        </p:nvSpPr>
        <p:spPr>
          <a:xfrm>
            <a:off x="6623051" y="1895962"/>
            <a:ext cx="1349374"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5" name="TextBox 124">
            <a:extLst>
              <a:ext uri="{FF2B5EF4-FFF2-40B4-BE49-F238E27FC236}">
                <a16:creationId xmlns:a16="http://schemas.microsoft.com/office/drawing/2014/main" id="{7ECDB17D-2B22-09A2-059F-A290F0691741}"/>
              </a:ext>
            </a:extLst>
          </p:cNvPr>
          <p:cNvSpPr txBox="1"/>
          <p:nvPr/>
        </p:nvSpPr>
        <p:spPr>
          <a:xfrm>
            <a:off x="6782329" y="1921548"/>
            <a:ext cx="222818"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LIMA1</a:t>
            </a:r>
          </a:p>
        </p:txBody>
      </p:sp>
      <p:sp>
        <p:nvSpPr>
          <p:cNvPr id="126" name="TextBox 125">
            <a:extLst>
              <a:ext uri="{FF2B5EF4-FFF2-40B4-BE49-F238E27FC236}">
                <a16:creationId xmlns:a16="http://schemas.microsoft.com/office/drawing/2014/main" id="{8F2E1006-A730-C246-90D9-4A5AF5499435}"/>
              </a:ext>
            </a:extLst>
          </p:cNvPr>
          <p:cNvSpPr txBox="1"/>
          <p:nvPr/>
        </p:nvSpPr>
        <p:spPr>
          <a:xfrm>
            <a:off x="7682359" y="1921548"/>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28" name="Rectangle 127">
            <a:extLst>
              <a:ext uri="{FF2B5EF4-FFF2-40B4-BE49-F238E27FC236}">
                <a16:creationId xmlns:a16="http://schemas.microsoft.com/office/drawing/2014/main" id="{2CDD6116-4AB7-88AC-CB00-27B72B3ABA06}"/>
              </a:ext>
            </a:extLst>
          </p:cNvPr>
          <p:cNvSpPr/>
          <p:nvPr/>
        </p:nvSpPr>
        <p:spPr>
          <a:xfrm>
            <a:off x="7308000" y="1883437"/>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9" name="TextBox 128">
            <a:extLst>
              <a:ext uri="{FF2B5EF4-FFF2-40B4-BE49-F238E27FC236}">
                <a16:creationId xmlns:a16="http://schemas.microsoft.com/office/drawing/2014/main" id="{7069EA48-A26E-9662-9314-2346A9E3409E}"/>
              </a:ext>
            </a:extLst>
          </p:cNvPr>
          <p:cNvSpPr txBox="1"/>
          <p:nvPr/>
        </p:nvSpPr>
        <p:spPr>
          <a:xfrm>
            <a:off x="7248128" y="2052892"/>
            <a:ext cx="113814"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E36</a:t>
            </a:r>
          </a:p>
        </p:txBody>
      </p:sp>
      <p:sp>
        <p:nvSpPr>
          <p:cNvPr id="131" name="Rectangle 130">
            <a:extLst>
              <a:ext uri="{FF2B5EF4-FFF2-40B4-BE49-F238E27FC236}">
                <a16:creationId xmlns:a16="http://schemas.microsoft.com/office/drawing/2014/main" id="{561381A2-4B73-8E39-DCD3-A8B2CC5435B8}"/>
              </a:ext>
            </a:extLst>
          </p:cNvPr>
          <p:cNvSpPr/>
          <p:nvPr/>
        </p:nvSpPr>
        <p:spPr>
          <a:xfrm>
            <a:off x="6540500" y="2149055"/>
            <a:ext cx="1431925"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2" name="TextBox 131">
            <a:extLst>
              <a:ext uri="{FF2B5EF4-FFF2-40B4-BE49-F238E27FC236}">
                <a16:creationId xmlns:a16="http://schemas.microsoft.com/office/drawing/2014/main" id="{2B76503E-8C10-389A-78CB-127DAB1EF4B8}"/>
              </a:ext>
            </a:extLst>
          </p:cNvPr>
          <p:cNvSpPr txBox="1"/>
          <p:nvPr/>
        </p:nvSpPr>
        <p:spPr>
          <a:xfrm>
            <a:off x="6753863" y="2174641"/>
            <a:ext cx="171522"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MSN</a:t>
            </a:r>
          </a:p>
        </p:txBody>
      </p:sp>
      <p:sp>
        <p:nvSpPr>
          <p:cNvPr id="133" name="TextBox 132">
            <a:extLst>
              <a:ext uri="{FF2B5EF4-FFF2-40B4-BE49-F238E27FC236}">
                <a16:creationId xmlns:a16="http://schemas.microsoft.com/office/drawing/2014/main" id="{B155AD3A-A1FB-8D8C-1902-C4D1F1018E53}"/>
              </a:ext>
            </a:extLst>
          </p:cNvPr>
          <p:cNvSpPr txBox="1"/>
          <p:nvPr/>
        </p:nvSpPr>
        <p:spPr>
          <a:xfrm>
            <a:off x="7682359" y="2174641"/>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34" name="Rectangle 133">
            <a:extLst>
              <a:ext uri="{FF2B5EF4-FFF2-40B4-BE49-F238E27FC236}">
                <a16:creationId xmlns:a16="http://schemas.microsoft.com/office/drawing/2014/main" id="{3A65CF8F-4D5A-F061-B075-9B54BB66EFC7}"/>
              </a:ext>
            </a:extLst>
          </p:cNvPr>
          <p:cNvSpPr/>
          <p:nvPr/>
        </p:nvSpPr>
        <p:spPr>
          <a:xfrm>
            <a:off x="7178696" y="2136530"/>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5" name="Rectangle 134">
            <a:extLst>
              <a:ext uri="{FF2B5EF4-FFF2-40B4-BE49-F238E27FC236}">
                <a16:creationId xmlns:a16="http://schemas.microsoft.com/office/drawing/2014/main" id="{2A4BFD58-7C88-5158-0C73-DDF6EDE722EB}"/>
              </a:ext>
            </a:extLst>
          </p:cNvPr>
          <p:cNvSpPr/>
          <p:nvPr/>
        </p:nvSpPr>
        <p:spPr>
          <a:xfrm>
            <a:off x="7308000" y="2136530"/>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6" name="TextBox 135">
            <a:extLst>
              <a:ext uri="{FF2B5EF4-FFF2-40B4-BE49-F238E27FC236}">
                <a16:creationId xmlns:a16="http://schemas.microsoft.com/office/drawing/2014/main" id="{8F4E58B6-C2AD-65AC-E31B-AADD928854D1}"/>
              </a:ext>
            </a:extLst>
          </p:cNvPr>
          <p:cNvSpPr txBox="1"/>
          <p:nvPr/>
        </p:nvSpPr>
        <p:spPr>
          <a:xfrm>
            <a:off x="7106296" y="2304834"/>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E34</a:t>
            </a:r>
          </a:p>
        </p:txBody>
      </p:sp>
      <p:sp>
        <p:nvSpPr>
          <p:cNvPr id="137" name="Rectangle 136">
            <a:extLst>
              <a:ext uri="{FF2B5EF4-FFF2-40B4-BE49-F238E27FC236}">
                <a16:creationId xmlns:a16="http://schemas.microsoft.com/office/drawing/2014/main" id="{F33BFE68-EC1A-87B8-15BE-F7A418EE18C9}"/>
              </a:ext>
            </a:extLst>
          </p:cNvPr>
          <p:cNvSpPr/>
          <p:nvPr/>
        </p:nvSpPr>
        <p:spPr>
          <a:xfrm>
            <a:off x="7151975" y="2149055"/>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8" name="Rectangle 137">
            <a:extLst>
              <a:ext uri="{FF2B5EF4-FFF2-40B4-BE49-F238E27FC236}">
                <a16:creationId xmlns:a16="http://schemas.microsoft.com/office/drawing/2014/main" id="{8B91B34E-ECAF-0429-7C9B-9EA6F2301667}"/>
              </a:ext>
            </a:extLst>
          </p:cNvPr>
          <p:cNvSpPr/>
          <p:nvPr/>
        </p:nvSpPr>
        <p:spPr>
          <a:xfrm>
            <a:off x="7045345" y="2136530"/>
            <a:ext cx="111105"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9" name="Rectangle 138">
            <a:extLst>
              <a:ext uri="{FF2B5EF4-FFF2-40B4-BE49-F238E27FC236}">
                <a16:creationId xmlns:a16="http://schemas.microsoft.com/office/drawing/2014/main" id="{6C3805FE-A65D-2266-FFCD-2463B094C992}"/>
              </a:ext>
            </a:extLst>
          </p:cNvPr>
          <p:cNvSpPr/>
          <p:nvPr/>
        </p:nvSpPr>
        <p:spPr>
          <a:xfrm>
            <a:off x="6670675" y="2402148"/>
            <a:ext cx="1301750"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0" name="TextBox 139">
            <a:extLst>
              <a:ext uri="{FF2B5EF4-FFF2-40B4-BE49-F238E27FC236}">
                <a16:creationId xmlns:a16="http://schemas.microsoft.com/office/drawing/2014/main" id="{5C7A8189-068B-8B25-FF8D-939934B0A1A7}"/>
              </a:ext>
            </a:extLst>
          </p:cNvPr>
          <p:cNvSpPr txBox="1"/>
          <p:nvPr/>
        </p:nvSpPr>
        <p:spPr>
          <a:xfrm>
            <a:off x="6362582" y="2427734"/>
            <a:ext cx="267702"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CCDC6</a:t>
            </a:r>
          </a:p>
        </p:txBody>
      </p:sp>
      <p:sp>
        <p:nvSpPr>
          <p:cNvPr id="141" name="TextBox 140">
            <a:extLst>
              <a:ext uri="{FF2B5EF4-FFF2-40B4-BE49-F238E27FC236}">
                <a16:creationId xmlns:a16="http://schemas.microsoft.com/office/drawing/2014/main" id="{69778F68-4FD6-E92E-979F-ED61B8D8EE26}"/>
              </a:ext>
            </a:extLst>
          </p:cNvPr>
          <p:cNvSpPr txBox="1"/>
          <p:nvPr/>
        </p:nvSpPr>
        <p:spPr>
          <a:xfrm>
            <a:off x="7682359" y="2427734"/>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43" name="Rectangle 142">
            <a:extLst>
              <a:ext uri="{FF2B5EF4-FFF2-40B4-BE49-F238E27FC236}">
                <a16:creationId xmlns:a16="http://schemas.microsoft.com/office/drawing/2014/main" id="{A5FFB62F-F184-B614-7E07-C75F67749723}"/>
              </a:ext>
            </a:extLst>
          </p:cNvPr>
          <p:cNvSpPr/>
          <p:nvPr/>
        </p:nvSpPr>
        <p:spPr>
          <a:xfrm>
            <a:off x="7178696" y="2389623"/>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4" name="Rectangle 143">
            <a:extLst>
              <a:ext uri="{FF2B5EF4-FFF2-40B4-BE49-F238E27FC236}">
                <a16:creationId xmlns:a16="http://schemas.microsoft.com/office/drawing/2014/main" id="{B911A348-0A84-B889-1134-9DA1D31C7589}"/>
              </a:ext>
            </a:extLst>
          </p:cNvPr>
          <p:cNvSpPr/>
          <p:nvPr/>
        </p:nvSpPr>
        <p:spPr>
          <a:xfrm>
            <a:off x="7308000" y="2389623"/>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5" name="TextBox 144">
            <a:extLst>
              <a:ext uri="{FF2B5EF4-FFF2-40B4-BE49-F238E27FC236}">
                <a16:creationId xmlns:a16="http://schemas.microsoft.com/office/drawing/2014/main" id="{6A00CFA1-351F-584B-48DC-F0A42D139466}"/>
              </a:ext>
            </a:extLst>
          </p:cNvPr>
          <p:cNvSpPr txBox="1"/>
          <p:nvPr/>
        </p:nvSpPr>
        <p:spPr>
          <a:xfrm>
            <a:off x="7106296" y="2557927"/>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E34</a:t>
            </a:r>
          </a:p>
        </p:txBody>
      </p:sp>
      <p:sp>
        <p:nvSpPr>
          <p:cNvPr id="146" name="Rectangle 145">
            <a:extLst>
              <a:ext uri="{FF2B5EF4-FFF2-40B4-BE49-F238E27FC236}">
                <a16:creationId xmlns:a16="http://schemas.microsoft.com/office/drawing/2014/main" id="{C67E25A6-DD90-6EAC-55FB-D8830F35EBAB}"/>
              </a:ext>
            </a:extLst>
          </p:cNvPr>
          <p:cNvSpPr/>
          <p:nvPr/>
        </p:nvSpPr>
        <p:spPr>
          <a:xfrm>
            <a:off x="6461125" y="2655241"/>
            <a:ext cx="1511300"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7" name="TextBox 146">
            <a:extLst>
              <a:ext uri="{FF2B5EF4-FFF2-40B4-BE49-F238E27FC236}">
                <a16:creationId xmlns:a16="http://schemas.microsoft.com/office/drawing/2014/main" id="{CFD1E44C-6123-B5D7-1F4D-696013C0A53A}"/>
              </a:ext>
            </a:extLst>
          </p:cNvPr>
          <p:cNvSpPr txBox="1"/>
          <p:nvPr/>
        </p:nvSpPr>
        <p:spPr>
          <a:xfrm>
            <a:off x="6704537" y="2680827"/>
            <a:ext cx="222818"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LRIG3</a:t>
            </a:r>
          </a:p>
        </p:txBody>
      </p:sp>
      <p:sp>
        <p:nvSpPr>
          <p:cNvPr id="148" name="TextBox 147">
            <a:extLst>
              <a:ext uri="{FF2B5EF4-FFF2-40B4-BE49-F238E27FC236}">
                <a16:creationId xmlns:a16="http://schemas.microsoft.com/office/drawing/2014/main" id="{F454ED68-DA3C-7AB8-E31A-7317B58443BC}"/>
              </a:ext>
            </a:extLst>
          </p:cNvPr>
          <p:cNvSpPr txBox="1"/>
          <p:nvPr/>
        </p:nvSpPr>
        <p:spPr>
          <a:xfrm>
            <a:off x="7682359" y="2680827"/>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50" name="Rectangle 149">
            <a:extLst>
              <a:ext uri="{FF2B5EF4-FFF2-40B4-BE49-F238E27FC236}">
                <a16:creationId xmlns:a16="http://schemas.microsoft.com/office/drawing/2014/main" id="{9A3DF3FF-A5F1-B187-8CC4-FF24FD4A95DF}"/>
              </a:ext>
            </a:extLst>
          </p:cNvPr>
          <p:cNvSpPr/>
          <p:nvPr/>
        </p:nvSpPr>
        <p:spPr>
          <a:xfrm>
            <a:off x="7308000" y="2642716"/>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1" name="TextBox 150">
            <a:extLst>
              <a:ext uri="{FF2B5EF4-FFF2-40B4-BE49-F238E27FC236}">
                <a16:creationId xmlns:a16="http://schemas.microsoft.com/office/drawing/2014/main" id="{6D7E7F54-3B12-3030-4B58-672D55F74152}"/>
              </a:ext>
            </a:extLst>
          </p:cNvPr>
          <p:cNvSpPr txBox="1"/>
          <p:nvPr/>
        </p:nvSpPr>
        <p:spPr>
          <a:xfrm>
            <a:off x="7206323" y="2811020"/>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E35</a:t>
            </a:r>
          </a:p>
        </p:txBody>
      </p:sp>
      <p:sp>
        <p:nvSpPr>
          <p:cNvPr id="152" name="Rectangle 151">
            <a:extLst>
              <a:ext uri="{FF2B5EF4-FFF2-40B4-BE49-F238E27FC236}">
                <a16:creationId xmlns:a16="http://schemas.microsoft.com/office/drawing/2014/main" id="{D833D037-724F-FC79-920B-9EEBB68E8458}"/>
              </a:ext>
            </a:extLst>
          </p:cNvPr>
          <p:cNvSpPr/>
          <p:nvPr/>
        </p:nvSpPr>
        <p:spPr>
          <a:xfrm>
            <a:off x="7251454" y="2655241"/>
            <a:ext cx="252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3" name="Rectangle 152">
            <a:extLst>
              <a:ext uri="{FF2B5EF4-FFF2-40B4-BE49-F238E27FC236}">
                <a16:creationId xmlns:a16="http://schemas.microsoft.com/office/drawing/2014/main" id="{85C68425-4385-45A9-C1A4-99A77345CF43}"/>
              </a:ext>
            </a:extLst>
          </p:cNvPr>
          <p:cNvSpPr/>
          <p:nvPr/>
        </p:nvSpPr>
        <p:spPr>
          <a:xfrm>
            <a:off x="7019925" y="2908334"/>
            <a:ext cx="952499"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4" name="TextBox 153">
            <a:extLst>
              <a:ext uri="{FF2B5EF4-FFF2-40B4-BE49-F238E27FC236}">
                <a16:creationId xmlns:a16="http://schemas.microsoft.com/office/drawing/2014/main" id="{5D7594E8-E94F-61B1-D856-06C3C1055FF4}"/>
              </a:ext>
            </a:extLst>
          </p:cNvPr>
          <p:cNvSpPr txBox="1"/>
          <p:nvPr/>
        </p:nvSpPr>
        <p:spPr>
          <a:xfrm>
            <a:off x="6551529" y="2933920"/>
            <a:ext cx="407163"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TMEM106B</a:t>
            </a:r>
          </a:p>
        </p:txBody>
      </p:sp>
      <p:sp>
        <p:nvSpPr>
          <p:cNvPr id="155" name="TextBox 154">
            <a:extLst>
              <a:ext uri="{FF2B5EF4-FFF2-40B4-BE49-F238E27FC236}">
                <a16:creationId xmlns:a16="http://schemas.microsoft.com/office/drawing/2014/main" id="{0FB2798E-6939-7C04-FC24-1384C4035032}"/>
              </a:ext>
            </a:extLst>
          </p:cNvPr>
          <p:cNvSpPr txBox="1"/>
          <p:nvPr/>
        </p:nvSpPr>
        <p:spPr>
          <a:xfrm>
            <a:off x="7682359" y="2933920"/>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56" name="Rectangle 155">
            <a:extLst>
              <a:ext uri="{FF2B5EF4-FFF2-40B4-BE49-F238E27FC236}">
                <a16:creationId xmlns:a16="http://schemas.microsoft.com/office/drawing/2014/main" id="{7C779267-CD1A-4385-C8E0-0B43E23145B2}"/>
              </a:ext>
            </a:extLst>
          </p:cNvPr>
          <p:cNvSpPr/>
          <p:nvPr/>
        </p:nvSpPr>
        <p:spPr>
          <a:xfrm>
            <a:off x="7260033" y="2908334"/>
            <a:ext cx="252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8" name="Rectangle 157">
            <a:extLst>
              <a:ext uri="{FF2B5EF4-FFF2-40B4-BE49-F238E27FC236}">
                <a16:creationId xmlns:a16="http://schemas.microsoft.com/office/drawing/2014/main" id="{76CCE17B-4005-E3B3-1DEE-52E183FCA3E1}"/>
              </a:ext>
            </a:extLst>
          </p:cNvPr>
          <p:cNvSpPr/>
          <p:nvPr/>
        </p:nvSpPr>
        <p:spPr>
          <a:xfrm>
            <a:off x="7308000" y="2895809"/>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9" name="TextBox 158">
            <a:extLst>
              <a:ext uri="{FF2B5EF4-FFF2-40B4-BE49-F238E27FC236}">
                <a16:creationId xmlns:a16="http://schemas.microsoft.com/office/drawing/2014/main" id="{B3889A86-D7BC-4A2E-F2EB-25D1C26E601B}"/>
              </a:ext>
            </a:extLst>
          </p:cNvPr>
          <p:cNvSpPr txBox="1"/>
          <p:nvPr/>
        </p:nvSpPr>
        <p:spPr>
          <a:xfrm>
            <a:off x="7206323" y="3064113"/>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E35</a:t>
            </a:r>
          </a:p>
        </p:txBody>
      </p:sp>
      <p:sp>
        <p:nvSpPr>
          <p:cNvPr id="160" name="Rectangle 159">
            <a:extLst>
              <a:ext uri="{FF2B5EF4-FFF2-40B4-BE49-F238E27FC236}">
                <a16:creationId xmlns:a16="http://schemas.microsoft.com/office/drawing/2014/main" id="{BC1D1331-2CB9-1BCF-D2E9-2A0D416B2D24}"/>
              </a:ext>
            </a:extLst>
          </p:cNvPr>
          <p:cNvSpPr/>
          <p:nvPr/>
        </p:nvSpPr>
        <p:spPr>
          <a:xfrm>
            <a:off x="6772275" y="3161427"/>
            <a:ext cx="1200149"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1" name="TextBox 160">
            <a:extLst>
              <a:ext uri="{FF2B5EF4-FFF2-40B4-BE49-F238E27FC236}">
                <a16:creationId xmlns:a16="http://schemas.microsoft.com/office/drawing/2014/main" id="{DA60938E-712F-FB6F-8794-E6EFAF57F85B}"/>
              </a:ext>
            </a:extLst>
          </p:cNvPr>
          <p:cNvSpPr txBox="1"/>
          <p:nvPr/>
        </p:nvSpPr>
        <p:spPr>
          <a:xfrm>
            <a:off x="7682359" y="3187013"/>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62" name="Rectangle 161">
            <a:extLst>
              <a:ext uri="{FF2B5EF4-FFF2-40B4-BE49-F238E27FC236}">
                <a16:creationId xmlns:a16="http://schemas.microsoft.com/office/drawing/2014/main" id="{50314BE8-599B-582C-F0E5-E9F37284703C}"/>
              </a:ext>
            </a:extLst>
          </p:cNvPr>
          <p:cNvSpPr/>
          <p:nvPr/>
        </p:nvSpPr>
        <p:spPr>
          <a:xfrm>
            <a:off x="7178696" y="3148902"/>
            <a:ext cx="85704" cy="158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3" name="Rectangle 162">
            <a:extLst>
              <a:ext uri="{FF2B5EF4-FFF2-40B4-BE49-F238E27FC236}">
                <a16:creationId xmlns:a16="http://schemas.microsoft.com/office/drawing/2014/main" id="{4A18B48B-C6F5-F90C-D2A3-069BF7B58431}"/>
              </a:ext>
            </a:extLst>
          </p:cNvPr>
          <p:cNvSpPr/>
          <p:nvPr/>
        </p:nvSpPr>
        <p:spPr>
          <a:xfrm>
            <a:off x="7308000" y="3148902"/>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6" name="TextBox 165">
            <a:extLst>
              <a:ext uri="{FF2B5EF4-FFF2-40B4-BE49-F238E27FC236}">
                <a16:creationId xmlns:a16="http://schemas.microsoft.com/office/drawing/2014/main" id="{CE9F9731-BAC1-0551-EFF0-1EB79F9AA482}"/>
              </a:ext>
            </a:extLst>
          </p:cNvPr>
          <p:cNvSpPr txBox="1"/>
          <p:nvPr/>
        </p:nvSpPr>
        <p:spPr>
          <a:xfrm>
            <a:off x="7032685" y="3317206"/>
            <a:ext cx="113814"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E33</a:t>
            </a:r>
          </a:p>
        </p:txBody>
      </p:sp>
      <p:sp>
        <p:nvSpPr>
          <p:cNvPr id="167" name="Rectangle 166">
            <a:extLst>
              <a:ext uri="{FF2B5EF4-FFF2-40B4-BE49-F238E27FC236}">
                <a16:creationId xmlns:a16="http://schemas.microsoft.com/office/drawing/2014/main" id="{75F1B682-14AC-E272-E74C-2CE7D41D4730}"/>
              </a:ext>
            </a:extLst>
          </p:cNvPr>
          <p:cNvSpPr/>
          <p:nvPr/>
        </p:nvSpPr>
        <p:spPr>
          <a:xfrm>
            <a:off x="6305551" y="3414519"/>
            <a:ext cx="1666874" cy="13335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8" name="TextBox 167">
            <a:extLst>
              <a:ext uri="{FF2B5EF4-FFF2-40B4-BE49-F238E27FC236}">
                <a16:creationId xmlns:a16="http://schemas.microsoft.com/office/drawing/2014/main" id="{35556BFA-C7D4-EC2B-5D83-2CD3B6439E7E}"/>
              </a:ext>
            </a:extLst>
          </p:cNvPr>
          <p:cNvSpPr txBox="1"/>
          <p:nvPr/>
        </p:nvSpPr>
        <p:spPr>
          <a:xfrm>
            <a:off x="6600056" y="3440105"/>
            <a:ext cx="201979"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CLTC</a:t>
            </a:r>
          </a:p>
        </p:txBody>
      </p:sp>
      <p:sp>
        <p:nvSpPr>
          <p:cNvPr id="169" name="TextBox 168">
            <a:extLst>
              <a:ext uri="{FF2B5EF4-FFF2-40B4-BE49-F238E27FC236}">
                <a16:creationId xmlns:a16="http://schemas.microsoft.com/office/drawing/2014/main" id="{D6148BA1-1657-BB31-4391-A6ACE8D0B095}"/>
              </a:ext>
            </a:extLst>
          </p:cNvPr>
          <p:cNvSpPr txBox="1"/>
          <p:nvPr/>
        </p:nvSpPr>
        <p:spPr>
          <a:xfrm>
            <a:off x="7682359" y="3440105"/>
            <a:ext cx="209994"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ROS1</a:t>
            </a:r>
          </a:p>
        </p:txBody>
      </p:sp>
      <p:sp>
        <p:nvSpPr>
          <p:cNvPr id="170" name="Rectangle 169">
            <a:extLst>
              <a:ext uri="{FF2B5EF4-FFF2-40B4-BE49-F238E27FC236}">
                <a16:creationId xmlns:a16="http://schemas.microsoft.com/office/drawing/2014/main" id="{5A2065DA-0EA9-712C-0D2A-2EFEBACBA7B5}"/>
              </a:ext>
            </a:extLst>
          </p:cNvPr>
          <p:cNvSpPr/>
          <p:nvPr/>
        </p:nvSpPr>
        <p:spPr>
          <a:xfrm>
            <a:off x="7258943" y="3414519"/>
            <a:ext cx="252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1" name="Rectangle 170">
            <a:extLst>
              <a:ext uri="{FF2B5EF4-FFF2-40B4-BE49-F238E27FC236}">
                <a16:creationId xmlns:a16="http://schemas.microsoft.com/office/drawing/2014/main" id="{5F82CF62-FDAC-6D35-3D30-E5398D655039}"/>
              </a:ext>
            </a:extLst>
          </p:cNvPr>
          <p:cNvSpPr/>
          <p:nvPr/>
        </p:nvSpPr>
        <p:spPr>
          <a:xfrm>
            <a:off x="7308000" y="3401994"/>
            <a:ext cx="333354" cy="158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4" name="TextBox 173">
            <a:extLst>
              <a:ext uri="{FF2B5EF4-FFF2-40B4-BE49-F238E27FC236}">
                <a16:creationId xmlns:a16="http://schemas.microsoft.com/office/drawing/2014/main" id="{E60B4DEE-6FAC-9B29-95BB-A925F5A7EBB0}"/>
              </a:ext>
            </a:extLst>
          </p:cNvPr>
          <p:cNvSpPr txBox="1"/>
          <p:nvPr/>
        </p:nvSpPr>
        <p:spPr>
          <a:xfrm>
            <a:off x="7206322" y="1798648"/>
            <a:ext cx="113814"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E35</a:t>
            </a:r>
          </a:p>
        </p:txBody>
      </p:sp>
      <p:sp>
        <p:nvSpPr>
          <p:cNvPr id="175" name="TextBox 174">
            <a:extLst>
              <a:ext uri="{FF2B5EF4-FFF2-40B4-BE49-F238E27FC236}">
                <a16:creationId xmlns:a16="http://schemas.microsoft.com/office/drawing/2014/main" id="{921784F2-3654-54BB-9522-EB89532532E8}"/>
              </a:ext>
            </a:extLst>
          </p:cNvPr>
          <p:cNvSpPr txBox="1"/>
          <p:nvPr/>
        </p:nvSpPr>
        <p:spPr>
          <a:xfrm>
            <a:off x="6401050" y="3187013"/>
            <a:ext cx="327013" cy="92333"/>
          </a:xfrm>
          <a:prstGeom prst="rect">
            <a:avLst/>
          </a:prstGeom>
          <a:noFill/>
        </p:spPr>
        <p:txBody>
          <a:bodyPr wrap="none" lIns="0" tIns="0" rIns="0" bIns="0" rtlCol="0">
            <a:spAutoFit/>
          </a:bodyPr>
          <a:lstStyle/>
          <a:p>
            <a:pPr algn="r"/>
            <a:r>
              <a:rPr lang="en-GB" sz="600" noProof="0" dirty="0">
                <a:latin typeface="Arial" panose="020B0604020202020204" pitchFamily="34" charset="0"/>
                <a:cs typeface="Arial" panose="020B0604020202020204" pitchFamily="34" charset="0"/>
              </a:rPr>
              <a:t>TPD52L1</a:t>
            </a:r>
          </a:p>
        </p:txBody>
      </p:sp>
      <p:sp>
        <p:nvSpPr>
          <p:cNvPr id="176" name="TextBox 175">
            <a:extLst>
              <a:ext uri="{FF2B5EF4-FFF2-40B4-BE49-F238E27FC236}">
                <a16:creationId xmlns:a16="http://schemas.microsoft.com/office/drawing/2014/main" id="{607F0AA7-89A9-88E8-EDC6-7F140C80EAF5}"/>
              </a:ext>
            </a:extLst>
          </p:cNvPr>
          <p:cNvSpPr txBox="1"/>
          <p:nvPr/>
        </p:nvSpPr>
        <p:spPr>
          <a:xfrm>
            <a:off x="7212389" y="3570298"/>
            <a:ext cx="113813" cy="76944"/>
          </a:xfrm>
          <a:prstGeom prst="rect">
            <a:avLst/>
          </a:prstGeom>
          <a:noFill/>
        </p:spPr>
        <p:txBody>
          <a:bodyPr wrap="none" lIns="0" tIns="0" rIns="0" bIns="0" rtlCol="0">
            <a:spAutoFit/>
          </a:bodyPr>
          <a:lstStyle/>
          <a:p>
            <a:pPr algn="r"/>
            <a:r>
              <a:rPr lang="en-GB" sz="500" noProof="0" dirty="0">
                <a:latin typeface="Arial" panose="020B0604020202020204" pitchFamily="34" charset="0"/>
                <a:cs typeface="Arial" panose="020B0604020202020204" pitchFamily="34" charset="0"/>
              </a:rPr>
              <a:t>E35</a:t>
            </a:r>
          </a:p>
        </p:txBody>
      </p:sp>
      <p:sp>
        <p:nvSpPr>
          <p:cNvPr id="177" name="Rectangle 176">
            <a:extLst>
              <a:ext uri="{FF2B5EF4-FFF2-40B4-BE49-F238E27FC236}">
                <a16:creationId xmlns:a16="http://schemas.microsoft.com/office/drawing/2014/main" id="{3B2B73B2-5B08-D9CA-7968-01869EC96C79}"/>
              </a:ext>
            </a:extLst>
          </p:cNvPr>
          <p:cNvSpPr/>
          <p:nvPr/>
        </p:nvSpPr>
        <p:spPr>
          <a:xfrm>
            <a:off x="7251721" y="1642869"/>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8" name="Rectangle 177">
            <a:extLst>
              <a:ext uri="{FF2B5EF4-FFF2-40B4-BE49-F238E27FC236}">
                <a16:creationId xmlns:a16="http://schemas.microsoft.com/office/drawing/2014/main" id="{70D19482-4E3E-B4A0-BA54-3F6EA144331F}"/>
              </a:ext>
            </a:extLst>
          </p:cNvPr>
          <p:cNvSpPr/>
          <p:nvPr/>
        </p:nvSpPr>
        <p:spPr>
          <a:xfrm>
            <a:off x="7275800" y="1895962"/>
            <a:ext cx="324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79" name="Rectangle 178">
            <a:extLst>
              <a:ext uri="{FF2B5EF4-FFF2-40B4-BE49-F238E27FC236}">
                <a16:creationId xmlns:a16="http://schemas.microsoft.com/office/drawing/2014/main" id="{FAE58AE3-B7B0-B690-0B65-D45AED52AE44}"/>
              </a:ext>
            </a:extLst>
          </p:cNvPr>
          <p:cNvSpPr/>
          <p:nvPr/>
        </p:nvSpPr>
        <p:spPr>
          <a:xfrm>
            <a:off x="7146946" y="2402148"/>
            <a:ext cx="216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0" name="Rectangle 179">
            <a:extLst>
              <a:ext uri="{FF2B5EF4-FFF2-40B4-BE49-F238E27FC236}">
                <a16:creationId xmlns:a16="http://schemas.microsoft.com/office/drawing/2014/main" id="{B0E97A31-74D1-06CC-555E-955810D84BA2}"/>
              </a:ext>
            </a:extLst>
          </p:cNvPr>
          <p:cNvSpPr/>
          <p:nvPr/>
        </p:nvSpPr>
        <p:spPr>
          <a:xfrm>
            <a:off x="7089796" y="3161427"/>
            <a:ext cx="28800" cy="13335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1" name="Rectangle 180">
            <a:extLst>
              <a:ext uri="{FF2B5EF4-FFF2-40B4-BE49-F238E27FC236}">
                <a16:creationId xmlns:a16="http://schemas.microsoft.com/office/drawing/2014/main" id="{8E0AE4EC-2DD1-902B-EB4A-CCBA8006AE1B}"/>
              </a:ext>
            </a:extLst>
          </p:cNvPr>
          <p:cNvSpPr/>
          <p:nvPr/>
        </p:nvSpPr>
        <p:spPr>
          <a:xfrm>
            <a:off x="6802034" y="3148902"/>
            <a:ext cx="265515"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2" name="Rectangle 181">
            <a:extLst>
              <a:ext uri="{FF2B5EF4-FFF2-40B4-BE49-F238E27FC236}">
                <a16:creationId xmlns:a16="http://schemas.microsoft.com/office/drawing/2014/main" id="{09525626-DE00-CACC-17F5-51E7258F4772}"/>
              </a:ext>
            </a:extLst>
          </p:cNvPr>
          <p:cNvSpPr/>
          <p:nvPr/>
        </p:nvSpPr>
        <p:spPr>
          <a:xfrm>
            <a:off x="6724670" y="2389623"/>
            <a:ext cx="120629"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3" name="Rectangle 182">
            <a:extLst>
              <a:ext uri="{FF2B5EF4-FFF2-40B4-BE49-F238E27FC236}">
                <a16:creationId xmlns:a16="http://schemas.microsoft.com/office/drawing/2014/main" id="{337A35D3-FBE1-6C81-1A1C-84061B6CF964}"/>
              </a:ext>
            </a:extLst>
          </p:cNvPr>
          <p:cNvSpPr/>
          <p:nvPr/>
        </p:nvSpPr>
        <p:spPr>
          <a:xfrm>
            <a:off x="6883420" y="2389623"/>
            <a:ext cx="120630"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4" name="Rectangle 183">
            <a:extLst>
              <a:ext uri="{FF2B5EF4-FFF2-40B4-BE49-F238E27FC236}">
                <a16:creationId xmlns:a16="http://schemas.microsoft.com/office/drawing/2014/main" id="{C116C72F-2E7A-DD86-1B0B-42EE2C6F90EF}"/>
              </a:ext>
            </a:extLst>
          </p:cNvPr>
          <p:cNvSpPr/>
          <p:nvPr/>
        </p:nvSpPr>
        <p:spPr>
          <a:xfrm>
            <a:off x="6847625" y="1630344"/>
            <a:ext cx="143725" cy="1584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6" name="Rectangle 185">
            <a:extLst>
              <a:ext uri="{FF2B5EF4-FFF2-40B4-BE49-F238E27FC236}">
                <a16:creationId xmlns:a16="http://schemas.microsoft.com/office/drawing/2014/main" id="{9FBB8C81-3679-2D8D-CBA2-FAC41089E7FD}"/>
              </a:ext>
            </a:extLst>
          </p:cNvPr>
          <p:cNvSpPr/>
          <p:nvPr/>
        </p:nvSpPr>
        <p:spPr>
          <a:xfrm>
            <a:off x="601720" y="3967082"/>
            <a:ext cx="5303780" cy="1829187"/>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7" name="TextBox 186">
            <a:extLst>
              <a:ext uri="{FF2B5EF4-FFF2-40B4-BE49-F238E27FC236}">
                <a16:creationId xmlns:a16="http://schemas.microsoft.com/office/drawing/2014/main" id="{939FA3AD-4F30-D790-896C-8A35B3804A6D}"/>
              </a:ext>
            </a:extLst>
          </p:cNvPr>
          <p:cNvSpPr txBox="1"/>
          <p:nvPr/>
        </p:nvSpPr>
        <p:spPr>
          <a:xfrm>
            <a:off x="911424" y="4630580"/>
            <a:ext cx="1261564" cy="600164"/>
          </a:xfrm>
          <a:prstGeom prst="rect">
            <a:avLst/>
          </a:prstGeom>
          <a:noFill/>
        </p:spPr>
        <p:txBody>
          <a:bodyPr wrap="none" lIns="0" tIns="0" rIns="0" bIns="0" rtlCol="0">
            <a:spAutoFit/>
          </a:bodyPr>
          <a:lstStyle/>
          <a:p>
            <a:pPr algn="ctr"/>
            <a:r>
              <a:rPr lang="en-GB" sz="1300" b="1" noProof="0" dirty="0">
                <a:latin typeface="Arial" panose="020B0604020202020204" pitchFamily="34" charset="0"/>
                <a:cs typeface="Arial" panose="020B0604020202020204" pitchFamily="34" charset="0"/>
              </a:rPr>
              <a:t>ROS1</a:t>
            </a:r>
            <a:br>
              <a:rPr lang="en-GB" sz="1300" b="1" noProof="0" dirty="0">
                <a:latin typeface="Arial" panose="020B0604020202020204" pitchFamily="34" charset="0"/>
                <a:cs typeface="Arial" panose="020B0604020202020204" pitchFamily="34" charset="0"/>
              </a:rPr>
            </a:br>
            <a:r>
              <a:rPr lang="en-GB" sz="1300" b="1" noProof="0" dirty="0">
                <a:latin typeface="Arial" panose="020B0604020202020204" pitchFamily="34" charset="0"/>
                <a:cs typeface="Arial" panose="020B0604020202020204" pitchFamily="34" charset="0"/>
              </a:rPr>
              <a:t>rearrangements</a:t>
            </a:r>
            <a:br>
              <a:rPr lang="en-GB" sz="1300" b="1" noProof="0" dirty="0">
                <a:latin typeface="Arial" panose="020B0604020202020204" pitchFamily="34" charset="0"/>
                <a:cs typeface="Arial" panose="020B0604020202020204" pitchFamily="34" charset="0"/>
              </a:rPr>
            </a:br>
            <a:r>
              <a:rPr lang="en-GB" sz="1300" b="1" noProof="0" dirty="0">
                <a:latin typeface="Arial" panose="020B0604020202020204" pitchFamily="34" charset="0"/>
                <a:cs typeface="Arial" panose="020B0604020202020204" pitchFamily="34" charset="0"/>
              </a:rPr>
              <a:t>in NSCLC</a:t>
            </a:r>
            <a:r>
              <a:rPr lang="en-GB" sz="1300" b="1" baseline="30000" noProof="0" dirty="0">
                <a:latin typeface="Arial" panose="020B0604020202020204" pitchFamily="34" charset="0"/>
                <a:cs typeface="Arial" panose="020B0604020202020204" pitchFamily="34" charset="0"/>
              </a:rPr>
              <a:t>6</a:t>
            </a:r>
          </a:p>
        </p:txBody>
      </p:sp>
      <p:sp>
        <p:nvSpPr>
          <p:cNvPr id="189" name="Rectangle 188">
            <a:extLst>
              <a:ext uri="{FF2B5EF4-FFF2-40B4-BE49-F238E27FC236}">
                <a16:creationId xmlns:a16="http://schemas.microsoft.com/office/drawing/2014/main" id="{4D6A9A61-2AD3-2FEE-F3A3-86E2EF1BB7EF}"/>
              </a:ext>
            </a:extLst>
          </p:cNvPr>
          <p:cNvSpPr/>
          <p:nvPr/>
        </p:nvSpPr>
        <p:spPr>
          <a:xfrm>
            <a:off x="4500819" y="4448466"/>
            <a:ext cx="1099944" cy="993740"/>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0" name="TextBox 189">
            <a:extLst>
              <a:ext uri="{FF2B5EF4-FFF2-40B4-BE49-F238E27FC236}">
                <a16:creationId xmlns:a16="http://schemas.microsoft.com/office/drawing/2014/main" id="{BBCF6ED5-44DF-C4C7-E14C-26B1E8E23C77}"/>
              </a:ext>
            </a:extLst>
          </p:cNvPr>
          <p:cNvSpPr txBox="1"/>
          <p:nvPr/>
        </p:nvSpPr>
        <p:spPr>
          <a:xfrm>
            <a:off x="4818429" y="4492972"/>
            <a:ext cx="655629" cy="923330"/>
          </a:xfrm>
          <a:prstGeom prst="rect">
            <a:avLst/>
          </a:prstGeom>
          <a:noFill/>
        </p:spPr>
        <p:txBody>
          <a:bodyPr wrap="none" lIns="0" tIns="0" rIns="0" bIns="0" rtlCol="0">
            <a:spAutoFit/>
          </a:bodyPr>
          <a:lstStyle/>
          <a:p>
            <a:r>
              <a:rPr lang="en-GB" sz="1200" i="1" noProof="0" dirty="0">
                <a:latin typeface="Arial" panose="020B0604020202020204" pitchFamily="34" charset="0"/>
                <a:cs typeface="Arial" panose="020B0604020202020204" pitchFamily="34" charset="0"/>
              </a:rPr>
              <a:t>CD74</a:t>
            </a:r>
          </a:p>
          <a:p>
            <a:r>
              <a:rPr lang="en-GB" sz="1200" i="1" noProof="0" dirty="0">
                <a:latin typeface="Arial" panose="020B0604020202020204" pitchFamily="34" charset="0"/>
                <a:cs typeface="Arial" panose="020B0604020202020204" pitchFamily="34" charset="0"/>
              </a:rPr>
              <a:t>EZR</a:t>
            </a:r>
          </a:p>
          <a:p>
            <a:r>
              <a:rPr lang="en-GB" sz="1200" i="1" noProof="0" dirty="0">
                <a:latin typeface="Arial" panose="020B0604020202020204" pitchFamily="34" charset="0"/>
                <a:cs typeface="Arial" panose="020B0604020202020204" pitchFamily="34" charset="0"/>
              </a:rPr>
              <a:t>SDC4</a:t>
            </a:r>
          </a:p>
          <a:p>
            <a:r>
              <a:rPr lang="en-GB" sz="1200" i="1" noProof="0" dirty="0">
                <a:latin typeface="Arial" panose="020B0604020202020204" pitchFamily="34" charset="0"/>
                <a:cs typeface="Arial" panose="020B0604020202020204" pitchFamily="34" charset="0"/>
              </a:rPr>
              <a:t>SCL34A2</a:t>
            </a:r>
          </a:p>
          <a:p>
            <a:r>
              <a:rPr lang="en-GB" sz="1200" noProof="0" dirty="0">
                <a:latin typeface="Arial" panose="020B0604020202020204" pitchFamily="34" charset="0"/>
                <a:cs typeface="Arial" panose="020B0604020202020204" pitchFamily="34" charset="0"/>
              </a:rPr>
              <a:t>Others</a:t>
            </a:r>
          </a:p>
        </p:txBody>
      </p:sp>
      <p:sp>
        <p:nvSpPr>
          <p:cNvPr id="191" name="Rectangle 190">
            <a:extLst>
              <a:ext uri="{FF2B5EF4-FFF2-40B4-BE49-F238E27FC236}">
                <a16:creationId xmlns:a16="http://schemas.microsoft.com/office/drawing/2014/main" id="{05A216F6-7506-AA74-00E2-4CA503C97ADF}"/>
              </a:ext>
            </a:extLst>
          </p:cNvPr>
          <p:cNvSpPr/>
          <p:nvPr/>
        </p:nvSpPr>
        <p:spPr>
          <a:xfrm>
            <a:off x="4637287" y="4531385"/>
            <a:ext cx="98226" cy="9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2" name="Rectangle 191">
            <a:extLst>
              <a:ext uri="{FF2B5EF4-FFF2-40B4-BE49-F238E27FC236}">
                <a16:creationId xmlns:a16="http://schemas.microsoft.com/office/drawing/2014/main" id="{8183DED8-30DD-C302-4837-1558B786EB65}"/>
              </a:ext>
            </a:extLst>
          </p:cNvPr>
          <p:cNvSpPr/>
          <p:nvPr/>
        </p:nvSpPr>
        <p:spPr>
          <a:xfrm>
            <a:off x="4637287" y="4728235"/>
            <a:ext cx="98226" cy="9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aphicFrame>
        <p:nvGraphicFramePr>
          <p:cNvPr id="205" name="Chart 204">
            <a:extLst>
              <a:ext uri="{FF2B5EF4-FFF2-40B4-BE49-F238E27FC236}">
                <a16:creationId xmlns:a16="http://schemas.microsoft.com/office/drawing/2014/main" id="{11EEE1B7-9CE9-696C-CCD6-2CC51E2D2FCC}"/>
              </a:ext>
            </a:extLst>
          </p:cNvPr>
          <p:cNvGraphicFramePr/>
          <p:nvPr/>
        </p:nvGraphicFramePr>
        <p:xfrm>
          <a:off x="1913674" y="3964842"/>
          <a:ext cx="2750497" cy="1833666"/>
        </p:xfrm>
        <a:graphic>
          <a:graphicData uri="http://schemas.openxmlformats.org/drawingml/2006/chart">
            <c:chart xmlns:c="http://schemas.openxmlformats.org/drawingml/2006/chart" xmlns:r="http://schemas.openxmlformats.org/officeDocument/2006/relationships" r:id="rId2"/>
          </a:graphicData>
        </a:graphic>
      </p:graphicFrame>
      <p:sp>
        <p:nvSpPr>
          <p:cNvPr id="206" name="Rectangle 205">
            <a:extLst>
              <a:ext uri="{FF2B5EF4-FFF2-40B4-BE49-F238E27FC236}">
                <a16:creationId xmlns:a16="http://schemas.microsoft.com/office/drawing/2014/main" id="{C501921F-F09A-2B56-F606-6BE671217BB9}"/>
              </a:ext>
            </a:extLst>
          </p:cNvPr>
          <p:cNvSpPr/>
          <p:nvPr/>
        </p:nvSpPr>
        <p:spPr>
          <a:xfrm>
            <a:off x="4637287" y="5283860"/>
            <a:ext cx="98226" cy="97200"/>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07" name="Rectangle 206">
            <a:extLst>
              <a:ext uri="{FF2B5EF4-FFF2-40B4-BE49-F238E27FC236}">
                <a16:creationId xmlns:a16="http://schemas.microsoft.com/office/drawing/2014/main" id="{0435C15A-D2FF-428F-6441-BBBF725857CF}"/>
              </a:ext>
            </a:extLst>
          </p:cNvPr>
          <p:cNvSpPr/>
          <p:nvPr/>
        </p:nvSpPr>
        <p:spPr>
          <a:xfrm>
            <a:off x="4637287" y="5096535"/>
            <a:ext cx="98226" cy="972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08" name="Rectangle 207">
            <a:extLst>
              <a:ext uri="{FF2B5EF4-FFF2-40B4-BE49-F238E27FC236}">
                <a16:creationId xmlns:a16="http://schemas.microsoft.com/office/drawing/2014/main" id="{D5DD8BE3-3A36-9683-13E6-771BEBC94B1E}"/>
              </a:ext>
            </a:extLst>
          </p:cNvPr>
          <p:cNvSpPr/>
          <p:nvPr/>
        </p:nvSpPr>
        <p:spPr>
          <a:xfrm>
            <a:off x="4637287" y="4902860"/>
            <a:ext cx="98226" cy="972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0" name="Rectangle 209">
            <a:extLst>
              <a:ext uri="{FF2B5EF4-FFF2-40B4-BE49-F238E27FC236}">
                <a16:creationId xmlns:a16="http://schemas.microsoft.com/office/drawing/2014/main" id="{90D65DFA-1916-8481-1EAB-4427166DD680}"/>
              </a:ext>
            </a:extLst>
          </p:cNvPr>
          <p:cNvSpPr/>
          <p:nvPr/>
        </p:nvSpPr>
        <p:spPr>
          <a:xfrm>
            <a:off x="601720" y="1052736"/>
            <a:ext cx="3644441" cy="2737848"/>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2" name="TextBox 211">
            <a:extLst>
              <a:ext uri="{FF2B5EF4-FFF2-40B4-BE49-F238E27FC236}">
                <a16:creationId xmlns:a16="http://schemas.microsoft.com/office/drawing/2014/main" id="{25C69DFA-B23C-41FE-4429-B06B69549DF8}"/>
              </a:ext>
            </a:extLst>
          </p:cNvPr>
          <p:cNvSpPr txBox="1"/>
          <p:nvPr/>
        </p:nvSpPr>
        <p:spPr>
          <a:xfrm>
            <a:off x="775252" y="3440836"/>
            <a:ext cx="3297378" cy="276999"/>
          </a:xfrm>
          <a:prstGeom prst="rect">
            <a:avLst/>
          </a:prstGeom>
          <a:noFill/>
        </p:spPr>
        <p:txBody>
          <a:bodyPr wrap="none" lIns="0" tIns="0" rIns="0" bIns="0" rtlCol="0">
            <a:spAutoFit/>
          </a:bodyPr>
          <a:lstStyle/>
          <a:p>
            <a:pPr algn="ctr">
              <a:lnSpc>
                <a:spcPct val="90000"/>
              </a:lnSpc>
            </a:pPr>
            <a:r>
              <a:rPr lang="en-GB" sz="1000" b="1" i="1" noProof="0" dirty="0">
                <a:solidFill>
                  <a:schemeClr val="tx2"/>
                </a:solidFill>
                <a:latin typeface="Arial" panose="020B0604020202020204" pitchFamily="34" charset="0"/>
                <a:cs typeface="Arial" panose="020B0604020202020204" pitchFamily="34" charset="0"/>
              </a:rPr>
              <a:t>ROS1</a:t>
            </a:r>
            <a:r>
              <a:rPr lang="en-GB" sz="1000" b="1" noProof="0" dirty="0">
                <a:latin typeface="Arial" panose="020B0604020202020204" pitchFamily="34" charset="0"/>
                <a:cs typeface="Arial" panose="020B0604020202020204" pitchFamily="34" charset="0"/>
              </a:rPr>
              <a:t> fusions are enriched in females, patients with</a:t>
            </a:r>
            <a:br>
              <a:rPr lang="en-GB" sz="1000" b="1" noProof="0" dirty="0">
                <a:latin typeface="Arial" panose="020B0604020202020204" pitchFamily="34" charset="0"/>
                <a:cs typeface="Arial" panose="020B0604020202020204" pitchFamily="34" charset="0"/>
              </a:rPr>
            </a:br>
            <a:r>
              <a:rPr lang="en-GB" sz="1000" b="1" noProof="0" dirty="0">
                <a:latin typeface="Arial" panose="020B0604020202020204" pitchFamily="34" charset="0"/>
                <a:cs typeface="Arial" panose="020B0604020202020204" pitchFamily="34" charset="0"/>
              </a:rPr>
              <a:t>adenocarcinoma, or patients who have never smoked</a:t>
            </a:r>
            <a:r>
              <a:rPr lang="en-GB" sz="1000" b="1" baseline="30000" noProof="0" dirty="0">
                <a:latin typeface="Arial" panose="020B0604020202020204" pitchFamily="34" charset="0"/>
                <a:cs typeface="Arial" panose="020B0604020202020204" pitchFamily="34" charset="0"/>
              </a:rPr>
              <a:t>3</a:t>
            </a:r>
          </a:p>
        </p:txBody>
      </p:sp>
      <p:graphicFrame>
        <p:nvGraphicFramePr>
          <p:cNvPr id="214" name="Chart 213">
            <a:extLst>
              <a:ext uri="{FF2B5EF4-FFF2-40B4-BE49-F238E27FC236}">
                <a16:creationId xmlns:a16="http://schemas.microsoft.com/office/drawing/2014/main" id="{B7B40C83-CFBB-47E1-A584-EA8AC7DAB3DF}"/>
              </a:ext>
            </a:extLst>
          </p:cNvPr>
          <p:cNvGraphicFramePr/>
          <p:nvPr/>
        </p:nvGraphicFramePr>
        <p:xfrm>
          <a:off x="770844" y="1423391"/>
          <a:ext cx="3247269" cy="2109965"/>
        </p:xfrm>
        <a:graphic>
          <a:graphicData uri="http://schemas.openxmlformats.org/drawingml/2006/chart">
            <c:chart xmlns:c="http://schemas.openxmlformats.org/drawingml/2006/chart" xmlns:r="http://schemas.openxmlformats.org/officeDocument/2006/relationships" r:id="rId3"/>
          </a:graphicData>
        </a:graphic>
      </p:graphicFrame>
      <p:grpSp>
        <p:nvGrpSpPr>
          <p:cNvPr id="4" name="Group 3">
            <a:extLst>
              <a:ext uri="{FF2B5EF4-FFF2-40B4-BE49-F238E27FC236}">
                <a16:creationId xmlns:a16="http://schemas.microsoft.com/office/drawing/2014/main" id="{6A9651CF-5FC0-9881-42A9-623B80F501DC}"/>
              </a:ext>
            </a:extLst>
          </p:cNvPr>
          <p:cNvGrpSpPr/>
          <p:nvPr/>
        </p:nvGrpSpPr>
        <p:grpSpPr>
          <a:xfrm>
            <a:off x="779305" y="1126288"/>
            <a:ext cx="2785973" cy="2140412"/>
            <a:chOff x="779305" y="1126288"/>
            <a:chExt cx="2785973" cy="2140412"/>
          </a:xfrm>
        </p:grpSpPr>
        <p:sp>
          <p:nvSpPr>
            <p:cNvPr id="211" name="TextBox 210">
              <a:extLst>
                <a:ext uri="{FF2B5EF4-FFF2-40B4-BE49-F238E27FC236}">
                  <a16:creationId xmlns:a16="http://schemas.microsoft.com/office/drawing/2014/main" id="{54AE845A-B398-C6C1-30D1-5420A343BF6A}"/>
                </a:ext>
              </a:extLst>
            </p:cNvPr>
            <p:cNvSpPr txBox="1"/>
            <p:nvPr/>
          </p:nvSpPr>
          <p:spPr>
            <a:xfrm>
              <a:off x="1282602" y="1126288"/>
              <a:ext cx="2282676" cy="184666"/>
            </a:xfrm>
            <a:prstGeom prst="rect">
              <a:avLst/>
            </a:prstGeom>
            <a:no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Genetic alterations in NSCLC</a:t>
              </a:r>
              <a:r>
                <a:rPr lang="en-GB" sz="1200" b="1" baseline="30000" noProof="0" dirty="0">
                  <a:latin typeface="Arial" panose="020B0604020202020204" pitchFamily="34" charset="0"/>
                  <a:cs typeface="Arial" panose="020B0604020202020204" pitchFamily="34" charset="0"/>
                </a:rPr>
                <a:t>1,2</a:t>
              </a:r>
            </a:p>
          </p:txBody>
        </p:sp>
        <p:sp>
          <p:nvSpPr>
            <p:cNvPr id="216" name="TextBox 215">
              <a:extLst>
                <a:ext uri="{FF2B5EF4-FFF2-40B4-BE49-F238E27FC236}">
                  <a16:creationId xmlns:a16="http://schemas.microsoft.com/office/drawing/2014/main" id="{F9A816A6-A5FC-4747-0FFB-9C38A81F6AB0}"/>
                </a:ext>
              </a:extLst>
            </p:cNvPr>
            <p:cNvSpPr txBox="1"/>
            <p:nvPr/>
          </p:nvSpPr>
          <p:spPr>
            <a:xfrm>
              <a:off x="2249167" y="3158978"/>
              <a:ext cx="248466" cy="107722"/>
            </a:xfrm>
            <a:prstGeom prst="rect">
              <a:avLst/>
            </a:prstGeom>
            <a:noFill/>
          </p:spPr>
          <p:txBody>
            <a:bodyPr wrap="none" lIns="0" tIns="0" rIns="0" bIns="0" rtlCol="0">
              <a:spAutoFit/>
            </a:bodyPr>
            <a:lstStyle/>
            <a:p>
              <a:pPr algn="ctr"/>
              <a:r>
                <a:rPr lang="en-GB" sz="700" i="1" noProof="0" dirty="0">
                  <a:solidFill>
                    <a:schemeClr val="bg1"/>
                  </a:solidFill>
                  <a:latin typeface="Arial" panose="020B0604020202020204" pitchFamily="34" charset="0"/>
                  <a:cs typeface="Arial" panose="020B0604020202020204" pitchFamily="34" charset="0"/>
                </a:rPr>
                <a:t>EGFR</a:t>
              </a:r>
            </a:p>
          </p:txBody>
        </p:sp>
        <p:sp>
          <p:nvSpPr>
            <p:cNvPr id="217" name="TextBox 216">
              <a:extLst>
                <a:ext uri="{FF2B5EF4-FFF2-40B4-BE49-F238E27FC236}">
                  <a16:creationId xmlns:a16="http://schemas.microsoft.com/office/drawing/2014/main" id="{24999F0B-9AEF-294E-9A9D-534CD9430FD2}"/>
                </a:ext>
              </a:extLst>
            </p:cNvPr>
            <p:cNvSpPr txBox="1"/>
            <p:nvPr/>
          </p:nvSpPr>
          <p:spPr>
            <a:xfrm>
              <a:off x="2905207" y="2747742"/>
              <a:ext cx="293350" cy="107722"/>
            </a:xfrm>
            <a:prstGeom prst="rect">
              <a:avLst/>
            </a:prstGeom>
            <a:noFill/>
          </p:spPr>
          <p:txBody>
            <a:bodyPr wrap="none" lIns="0" tIns="0" rIns="0" bIns="0" rtlCol="0">
              <a:spAutoFit/>
            </a:bodyPr>
            <a:lstStyle/>
            <a:p>
              <a:pPr algn="ctr"/>
              <a:r>
                <a:rPr lang="en-GB" sz="700" i="1" noProof="0" dirty="0">
                  <a:latin typeface="Arial" panose="020B0604020202020204" pitchFamily="34" charset="0"/>
                  <a:cs typeface="Arial" panose="020B0604020202020204" pitchFamily="34" charset="0"/>
                </a:rPr>
                <a:t>FGFR1</a:t>
              </a:r>
            </a:p>
          </p:txBody>
        </p:sp>
        <p:sp>
          <p:nvSpPr>
            <p:cNvPr id="219" name="TextBox 218">
              <a:extLst>
                <a:ext uri="{FF2B5EF4-FFF2-40B4-BE49-F238E27FC236}">
                  <a16:creationId xmlns:a16="http://schemas.microsoft.com/office/drawing/2014/main" id="{C7E5872B-D025-702D-26B2-B0526B38063F}"/>
                </a:ext>
              </a:extLst>
            </p:cNvPr>
            <p:cNvSpPr txBox="1"/>
            <p:nvPr/>
          </p:nvSpPr>
          <p:spPr>
            <a:xfrm>
              <a:off x="1775520" y="2975496"/>
              <a:ext cx="248466" cy="107722"/>
            </a:xfrm>
            <a:prstGeom prst="rect">
              <a:avLst/>
            </a:prstGeom>
            <a:noFill/>
          </p:spPr>
          <p:txBody>
            <a:bodyPr wrap="square" lIns="0" tIns="0" rIns="0" bIns="0" rtlCol="0">
              <a:spAutoFit/>
            </a:bodyPr>
            <a:lstStyle/>
            <a:p>
              <a:pPr algn="ctr"/>
              <a:r>
                <a:rPr lang="en-GB" sz="700" i="1" noProof="0" dirty="0">
                  <a:solidFill>
                    <a:schemeClr val="bg1"/>
                  </a:solidFill>
                  <a:latin typeface="Arial" panose="020B0604020202020204" pitchFamily="34" charset="0"/>
                  <a:cs typeface="Arial" panose="020B0604020202020204" pitchFamily="34" charset="0"/>
                </a:rPr>
                <a:t>ALK</a:t>
              </a:r>
            </a:p>
          </p:txBody>
        </p:sp>
        <p:sp>
          <p:nvSpPr>
            <p:cNvPr id="220" name="TextBox 219">
              <a:extLst>
                <a:ext uri="{FF2B5EF4-FFF2-40B4-BE49-F238E27FC236}">
                  <a16:creationId xmlns:a16="http://schemas.microsoft.com/office/drawing/2014/main" id="{FFFC3D1A-E2FD-0B5B-25B2-5A622FFAC7EC}"/>
                </a:ext>
              </a:extLst>
            </p:cNvPr>
            <p:cNvSpPr txBox="1"/>
            <p:nvPr/>
          </p:nvSpPr>
          <p:spPr>
            <a:xfrm>
              <a:off x="1631504" y="2765613"/>
              <a:ext cx="248466" cy="107722"/>
            </a:xfrm>
            <a:prstGeom prst="rect">
              <a:avLst/>
            </a:prstGeom>
            <a:noFill/>
          </p:spPr>
          <p:txBody>
            <a:bodyPr wrap="square" lIns="0" tIns="0" rIns="0" bIns="0" rtlCol="0">
              <a:spAutoFit/>
            </a:bodyPr>
            <a:lstStyle/>
            <a:p>
              <a:pPr algn="ctr"/>
              <a:r>
                <a:rPr lang="en-GB" sz="700" i="1" noProof="0" dirty="0">
                  <a:latin typeface="Arial" panose="020B0604020202020204" pitchFamily="34" charset="0"/>
                  <a:cs typeface="Arial" panose="020B0604020202020204" pitchFamily="34" charset="0"/>
                </a:rPr>
                <a:t>PTEN</a:t>
              </a:r>
            </a:p>
          </p:txBody>
        </p:sp>
        <p:sp>
          <p:nvSpPr>
            <p:cNvPr id="213" name="TextBox 212">
              <a:extLst>
                <a:ext uri="{FF2B5EF4-FFF2-40B4-BE49-F238E27FC236}">
                  <a16:creationId xmlns:a16="http://schemas.microsoft.com/office/drawing/2014/main" id="{AE452AFC-456D-31CA-1377-A04BE49AF0A4}"/>
                </a:ext>
              </a:extLst>
            </p:cNvPr>
            <p:cNvSpPr txBox="1"/>
            <p:nvPr/>
          </p:nvSpPr>
          <p:spPr>
            <a:xfrm>
              <a:off x="2207568" y="2422993"/>
              <a:ext cx="370294" cy="138499"/>
            </a:xfrm>
            <a:prstGeom prst="rect">
              <a:avLst/>
            </a:prstGeom>
            <a:noFill/>
          </p:spPr>
          <p:txBody>
            <a:bodyPr wrap="none" lIns="0" tIns="0" rIns="0" bIns="0" rtlCol="0">
              <a:spAutoFit/>
            </a:bodyPr>
            <a:lstStyle/>
            <a:p>
              <a:pPr algn="ctr">
                <a:lnSpc>
                  <a:spcPct val="90000"/>
                </a:lnSpc>
              </a:pPr>
              <a:r>
                <a:rPr lang="en-GB" sz="1000" b="1" noProof="0" dirty="0">
                  <a:latin typeface="Arial" panose="020B0604020202020204" pitchFamily="34" charset="0"/>
                  <a:cs typeface="Arial" panose="020B0604020202020204" pitchFamily="34" charset="0"/>
                </a:rPr>
                <a:t>PD-L1</a:t>
              </a:r>
              <a:endParaRPr lang="en-GB" sz="1000" b="1" baseline="30000" noProof="0" dirty="0">
                <a:latin typeface="Arial" panose="020B0604020202020204" pitchFamily="34" charset="0"/>
                <a:cs typeface="Arial" panose="020B0604020202020204" pitchFamily="34" charset="0"/>
              </a:endParaRPr>
            </a:p>
          </p:txBody>
        </p:sp>
        <p:sp>
          <p:nvSpPr>
            <p:cNvPr id="218" name="TextBox 217">
              <a:extLst>
                <a:ext uri="{FF2B5EF4-FFF2-40B4-BE49-F238E27FC236}">
                  <a16:creationId xmlns:a16="http://schemas.microsoft.com/office/drawing/2014/main" id="{39FB7AB2-BDF9-3D31-642F-3DE1B409125A}"/>
                </a:ext>
              </a:extLst>
            </p:cNvPr>
            <p:cNvSpPr txBox="1"/>
            <p:nvPr/>
          </p:nvSpPr>
          <p:spPr>
            <a:xfrm>
              <a:off x="2750418" y="1878335"/>
              <a:ext cx="242054" cy="107722"/>
            </a:xfrm>
            <a:prstGeom prst="rect">
              <a:avLst/>
            </a:prstGeom>
            <a:noFill/>
          </p:spPr>
          <p:txBody>
            <a:bodyPr wrap="none" lIns="0" tIns="0" rIns="0" bIns="0" rtlCol="0">
              <a:spAutoFit/>
            </a:bodyPr>
            <a:lstStyle/>
            <a:p>
              <a:pPr algn="ctr"/>
              <a:r>
                <a:rPr lang="en-GB" sz="700" i="1" noProof="0" dirty="0">
                  <a:solidFill>
                    <a:schemeClr val="bg1"/>
                  </a:solidFill>
                  <a:latin typeface="Arial" panose="020B0604020202020204" pitchFamily="34" charset="0"/>
                  <a:cs typeface="Arial" panose="020B0604020202020204" pitchFamily="34" charset="0"/>
                </a:rPr>
                <a:t>KRAS</a:t>
              </a:r>
            </a:p>
          </p:txBody>
        </p:sp>
        <p:sp>
          <p:nvSpPr>
            <p:cNvPr id="221" name="TextBox 220">
              <a:extLst>
                <a:ext uri="{FF2B5EF4-FFF2-40B4-BE49-F238E27FC236}">
                  <a16:creationId xmlns:a16="http://schemas.microsoft.com/office/drawing/2014/main" id="{CB0D05E3-ABED-A7E5-1710-C91EAD9A4EF0}"/>
                </a:ext>
              </a:extLst>
            </p:cNvPr>
            <p:cNvSpPr txBox="1"/>
            <p:nvPr/>
          </p:nvSpPr>
          <p:spPr>
            <a:xfrm>
              <a:off x="1548000" y="2484799"/>
              <a:ext cx="248466" cy="107722"/>
            </a:xfrm>
            <a:prstGeom prst="rect">
              <a:avLst/>
            </a:prstGeom>
            <a:noFill/>
          </p:spPr>
          <p:txBody>
            <a:bodyPr wrap="square" lIns="0" tIns="0" rIns="0" bIns="0" rtlCol="0">
              <a:spAutoFit/>
            </a:bodyPr>
            <a:lstStyle/>
            <a:p>
              <a:pPr algn="ctr"/>
              <a:r>
                <a:rPr lang="en-GB" sz="700" i="1" noProof="0" dirty="0">
                  <a:solidFill>
                    <a:schemeClr val="bg1"/>
                  </a:solidFill>
                  <a:latin typeface="Arial" panose="020B0604020202020204" pitchFamily="34" charset="0"/>
                  <a:cs typeface="Arial" panose="020B0604020202020204" pitchFamily="34" charset="0"/>
                </a:rPr>
                <a:t>DDR2</a:t>
              </a:r>
            </a:p>
          </p:txBody>
        </p:sp>
        <p:sp>
          <p:nvSpPr>
            <p:cNvPr id="223" name="TextBox 222">
              <a:extLst>
                <a:ext uri="{FF2B5EF4-FFF2-40B4-BE49-F238E27FC236}">
                  <a16:creationId xmlns:a16="http://schemas.microsoft.com/office/drawing/2014/main" id="{77B51E3B-44EB-7B62-CDFA-D2B35CA78732}"/>
                </a:ext>
              </a:extLst>
            </p:cNvPr>
            <p:cNvSpPr txBox="1"/>
            <p:nvPr/>
          </p:nvSpPr>
          <p:spPr>
            <a:xfrm>
              <a:off x="1550575" y="2276085"/>
              <a:ext cx="248466" cy="107722"/>
            </a:xfrm>
            <a:prstGeom prst="rect">
              <a:avLst/>
            </a:prstGeom>
            <a:noFill/>
          </p:spPr>
          <p:txBody>
            <a:bodyPr wrap="square" lIns="0" tIns="0" rIns="0" bIns="0" rtlCol="0">
              <a:spAutoFit/>
            </a:bodyPr>
            <a:lstStyle/>
            <a:p>
              <a:pPr algn="ctr"/>
              <a:r>
                <a:rPr lang="en-GB" sz="700" i="1" noProof="0" dirty="0">
                  <a:solidFill>
                    <a:schemeClr val="bg1"/>
                  </a:solidFill>
                  <a:latin typeface="Arial" panose="020B0604020202020204" pitchFamily="34" charset="0"/>
                  <a:cs typeface="Arial" panose="020B0604020202020204" pitchFamily="34" charset="0"/>
                </a:rPr>
                <a:t>HER2</a:t>
              </a:r>
            </a:p>
          </p:txBody>
        </p:sp>
        <p:sp>
          <p:nvSpPr>
            <p:cNvPr id="224" name="TextBox 223">
              <a:extLst>
                <a:ext uri="{FF2B5EF4-FFF2-40B4-BE49-F238E27FC236}">
                  <a16:creationId xmlns:a16="http://schemas.microsoft.com/office/drawing/2014/main" id="{AB1AAC16-DD9E-05B3-A76E-4927747DC9BA}"/>
                </a:ext>
              </a:extLst>
            </p:cNvPr>
            <p:cNvSpPr txBox="1"/>
            <p:nvPr/>
          </p:nvSpPr>
          <p:spPr>
            <a:xfrm>
              <a:off x="1310400" y="1996968"/>
              <a:ext cx="248466" cy="107722"/>
            </a:xfrm>
            <a:prstGeom prst="rect">
              <a:avLst/>
            </a:prstGeom>
            <a:noFill/>
          </p:spPr>
          <p:txBody>
            <a:bodyPr wrap="square" lIns="0" tIns="0" rIns="0" bIns="0" rtlCol="0">
              <a:spAutoFit/>
            </a:bodyPr>
            <a:lstStyle/>
            <a:p>
              <a:pPr algn="ctr"/>
              <a:r>
                <a:rPr lang="en-GB" sz="700" i="1" noProof="0" dirty="0">
                  <a:latin typeface="Arial" panose="020B0604020202020204" pitchFamily="34" charset="0"/>
                  <a:cs typeface="Arial" panose="020B0604020202020204" pitchFamily="34" charset="0"/>
                </a:rPr>
                <a:t>BRAF</a:t>
              </a:r>
            </a:p>
          </p:txBody>
        </p:sp>
        <p:sp>
          <p:nvSpPr>
            <p:cNvPr id="225" name="TextBox 224">
              <a:extLst>
                <a:ext uri="{FF2B5EF4-FFF2-40B4-BE49-F238E27FC236}">
                  <a16:creationId xmlns:a16="http://schemas.microsoft.com/office/drawing/2014/main" id="{18B7EED9-1551-81BC-1512-0C6A076643C8}"/>
                </a:ext>
              </a:extLst>
            </p:cNvPr>
            <p:cNvSpPr txBox="1"/>
            <p:nvPr/>
          </p:nvSpPr>
          <p:spPr>
            <a:xfrm>
              <a:off x="1199456" y="1813826"/>
              <a:ext cx="436217" cy="107722"/>
            </a:xfrm>
            <a:prstGeom prst="rect">
              <a:avLst/>
            </a:prstGeom>
            <a:noFill/>
          </p:spPr>
          <p:txBody>
            <a:bodyPr wrap="square" lIns="0" tIns="0" rIns="0" bIns="0" rtlCol="0">
              <a:spAutoFit/>
            </a:bodyPr>
            <a:lstStyle/>
            <a:p>
              <a:pPr algn="r"/>
              <a:r>
                <a:rPr lang="en-GB" sz="700" i="1" noProof="0" dirty="0">
                  <a:latin typeface="Arial" panose="020B0604020202020204" pitchFamily="34" charset="0"/>
                  <a:cs typeface="Arial" panose="020B0604020202020204" pitchFamily="34" charset="0"/>
                </a:rPr>
                <a:t>PIK3CA</a:t>
              </a:r>
            </a:p>
          </p:txBody>
        </p:sp>
        <p:sp>
          <p:nvSpPr>
            <p:cNvPr id="226" name="TextBox 225">
              <a:extLst>
                <a:ext uri="{FF2B5EF4-FFF2-40B4-BE49-F238E27FC236}">
                  <a16:creationId xmlns:a16="http://schemas.microsoft.com/office/drawing/2014/main" id="{B9B10D1C-CECB-034E-D4F4-A4EF0FCC61BD}"/>
                </a:ext>
              </a:extLst>
            </p:cNvPr>
            <p:cNvSpPr txBox="1"/>
            <p:nvPr/>
          </p:nvSpPr>
          <p:spPr>
            <a:xfrm>
              <a:off x="779305" y="1506515"/>
              <a:ext cx="642701" cy="215444"/>
            </a:xfrm>
            <a:prstGeom prst="rect">
              <a:avLst/>
            </a:prstGeom>
            <a:noFill/>
          </p:spPr>
          <p:txBody>
            <a:bodyPr wrap="square" lIns="0" tIns="0" rIns="0" bIns="0" rtlCol="0">
              <a:spAutoFit/>
            </a:bodyPr>
            <a:lstStyle/>
            <a:p>
              <a:pPr algn="r"/>
              <a:r>
                <a:rPr lang="en-GB" sz="700" b="1" i="1" noProof="0" dirty="0">
                  <a:solidFill>
                    <a:schemeClr val="tx2"/>
                  </a:solidFill>
                  <a:latin typeface="Arial" panose="020B0604020202020204" pitchFamily="34" charset="0"/>
                  <a:cs typeface="Arial" panose="020B0604020202020204" pitchFamily="34" charset="0"/>
                </a:rPr>
                <a:t>ROS1</a:t>
              </a:r>
              <a:br>
                <a:rPr lang="en-GB" sz="700" b="1" i="1" noProof="0" dirty="0">
                  <a:solidFill>
                    <a:schemeClr val="tx2"/>
                  </a:solidFill>
                  <a:latin typeface="Arial" panose="020B0604020202020204" pitchFamily="34" charset="0"/>
                  <a:cs typeface="Arial" panose="020B0604020202020204" pitchFamily="34" charset="0"/>
                </a:rPr>
              </a:br>
              <a:r>
                <a:rPr lang="en-GB" sz="700" noProof="0" dirty="0">
                  <a:latin typeface="Arial" panose="020B0604020202020204" pitchFamily="34" charset="0"/>
                  <a:cs typeface="Arial" panose="020B0604020202020204" pitchFamily="34" charset="0"/>
                </a:rPr>
                <a:t>(up to 2%</a:t>
              </a:r>
              <a:r>
                <a:rPr lang="en-GB" sz="700" baseline="30000" noProof="0" dirty="0">
                  <a:latin typeface="Arial" panose="020B0604020202020204" pitchFamily="34" charset="0"/>
                  <a:cs typeface="Arial" panose="020B0604020202020204" pitchFamily="34" charset="0"/>
                </a:rPr>
                <a:t>3</a:t>
              </a:r>
              <a:r>
                <a:rPr lang="en-GB" sz="700" noProof="0" dirty="0">
                  <a:latin typeface="Arial" panose="020B0604020202020204" pitchFamily="34" charset="0"/>
                  <a:cs typeface="Arial" panose="020B0604020202020204" pitchFamily="34" charset="0"/>
                </a:rPr>
                <a:t>)</a:t>
              </a:r>
            </a:p>
          </p:txBody>
        </p:sp>
        <p:sp>
          <p:nvSpPr>
            <p:cNvPr id="227" name="TextBox 226">
              <a:extLst>
                <a:ext uri="{FF2B5EF4-FFF2-40B4-BE49-F238E27FC236}">
                  <a16:creationId xmlns:a16="http://schemas.microsoft.com/office/drawing/2014/main" id="{46C2A163-47C8-924F-B505-CD2C1CC59CAC}"/>
                </a:ext>
              </a:extLst>
            </p:cNvPr>
            <p:cNvSpPr txBox="1"/>
            <p:nvPr/>
          </p:nvSpPr>
          <p:spPr>
            <a:xfrm>
              <a:off x="2567608" y="1471090"/>
              <a:ext cx="436217" cy="107722"/>
            </a:xfrm>
            <a:prstGeom prst="rect">
              <a:avLst/>
            </a:prstGeom>
            <a:noFill/>
          </p:spPr>
          <p:txBody>
            <a:bodyPr wrap="square" lIns="0" tIns="0" rIns="0" bIns="0" rtlCol="0">
              <a:spAutoFit/>
            </a:bodyPr>
            <a:lstStyle/>
            <a:p>
              <a:r>
                <a:rPr lang="en-GB" sz="700" i="1" noProof="0" dirty="0">
                  <a:latin typeface="Arial" panose="020B0604020202020204" pitchFamily="34" charset="0"/>
                  <a:cs typeface="Arial" panose="020B0604020202020204" pitchFamily="34" charset="0"/>
                </a:rPr>
                <a:t>NTRK</a:t>
              </a:r>
            </a:p>
          </p:txBody>
        </p:sp>
        <p:sp>
          <p:nvSpPr>
            <p:cNvPr id="228" name="TextBox 227">
              <a:extLst>
                <a:ext uri="{FF2B5EF4-FFF2-40B4-BE49-F238E27FC236}">
                  <a16:creationId xmlns:a16="http://schemas.microsoft.com/office/drawing/2014/main" id="{BC269F4A-5973-B89F-8CD5-219D3A8A61AA}"/>
                </a:ext>
              </a:extLst>
            </p:cNvPr>
            <p:cNvSpPr txBox="1"/>
            <p:nvPr/>
          </p:nvSpPr>
          <p:spPr>
            <a:xfrm>
              <a:off x="2495600" y="1363999"/>
              <a:ext cx="289064" cy="107722"/>
            </a:xfrm>
            <a:prstGeom prst="rect">
              <a:avLst/>
            </a:prstGeom>
            <a:noFill/>
          </p:spPr>
          <p:txBody>
            <a:bodyPr wrap="square" lIns="0" tIns="0" rIns="0" bIns="0" rtlCol="0">
              <a:spAutoFit/>
            </a:bodyPr>
            <a:lstStyle/>
            <a:p>
              <a:r>
                <a:rPr lang="en-GB" sz="700" i="1" noProof="0" dirty="0">
                  <a:latin typeface="Arial" panose="020B0604020202020204" pitchFamily="34" charset="0"/>
                  <a:cs typeface="Arial" panose="020B0604020202020204" pitchFamily="34" charset="0"/>
                </a:rPr>
                <a:t>MEK1</a:t>
              </a:r>
            </a:p>
          </p:txBody>
        </p:sp>
        <p:sp>
          <p:nvSpPr>
            <p:cNvPr id="229" name="TextBox 228">
              <a:extLst>
                <a:ext uri="{FF2B5EF4-FFF2-40B4-BE49-F238E27FC236}">
                  <a16:creationId xmlns:a16="http://schemas.microsoft.com/office/drawing/2014/main" id="{F6ACA538-750C-7E61-4B93-6C2B88555A63}"/>
                </a:ext>
              </a:extLst>
            </p:cNvPr>
            <p:cNvSpPr txBox="1"/>
            <p:nvPr/>
          </p:nvSpPr>
          <p:spPr>
            <a:xfrm>
              <a:off x="1847528" y="1349626"/>
              <a:ext cx="288031" cy="107722"/>
            </a:xfrm>
            <a:prstGeom prst="rect">
              <a:avLst/>
            </a:prstGeom>
            <a:noFill/>
          </p:spPr>
          <p:txBody>
            <a:bodyPr wrap="square" lIns="0" tIns="0" rIns="0" bIns="0" rtlCol="0">
              <a:spAutoFit/>
            </a:bodyPr>
            <a:lstStyle/>
            <a:p>
              <a:r>
                <a:rPr lang="en-GB" sz="700" i="1" noProof="0" dirty="0">
                  <a:latin typeface="Arial" panose="020B0604020202020204" pitchFamily="34" charset="0"/>
                  <a:cs typeface="Arial" panose="020B0604020202020204" pitchFamily="34" charset="0"/>
                </a:rPr>
                <a:t>RET</a:t>
              </a:r>
            </a:p>
          </p:txBody>
        </p:sp>
        <p:sp>
          <p:nvSpPr>
            <p:cNvPr id="230" name="Freeform 229">
              <a:extLst>
                <a:ext uri="{FF2B5EF4-FFF2-40B4-BE49-F238E27FC236}">
                  <a16:creationId xmlns:a16="http://schemas.microsoft.com/office/drawing/2014/main" id="{5F0C7D74-DD21-521B-DC88-6ACCA0CF2632}"/>
                </a:ext>
              </a:extLst>
            </p:cNvPr>
            <p:cNvSpPr/>
            <p:nvPr/>
          </p:nvSpPr>
          <p:spPr>
            <a:xfrm>
              <a:off x="2383200" y="1495620"/>
              <a:ext cx="168275" cy="76200"/>
            </a:xfrm>
            <a:custGeom>
              <a:avLst/>
              <a:gdLst>
                <a:gd name="connsiteX0" fmla="*/ 168275 w 168275"/>
                <a:gd name="connsiteY0" fmla="*/ 0 h 76200"/>
                <a:gd name="connsiteX1" fmla="*/ 117475 w 168275"/>
                <a:gd name="connsiteY1" fmla="*/ 0 h 76200"/>
                <a:gd name="connsiteX2" fmla="*/ 0 w 168275"/>
                <a:gd name="connsiteY2" fmla="*/ 76200 h 76200"/>
              </a:gdLst>
              <a:ahLst/>
              <a:cxnLst>
                <a:cxn ang="0">
                  <a:pos x="connsiteX0" y="connsiteY0"/>
                </a:cxn>
                <a:cxn ang="0">
                  <a:pos x="connsiteX1" y="connsiteY1"/>
                </a:cxn>
                <a:cxn ang="0">
                  <a:pos x="connsiteX2" y="connsiteY2"/>
                </a:cxn>
              </a:cxnLst>
              <a:rect l="l" t="t" r="r" b="b"/>
              <a:pathLst>
                <a:path w="168275" h="76200">
                  <a:moveTo>
                    <a:pt x="168275" y="0"/>
                  </a:moveTo>
                  <a:lnTo>
                    <a:pt x="117475" y="0"/>
                  </a:lnTo>
                  <a:lnTo>
                    <a:pt x="0" y="76200"/>
                  </a:lnTo>
                </a:path>
              </a:pathLst>
            </a:custGeom>
            <a:noFill/>
            <a:ln w="63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2" name="Freeform 231">
              <a:extLst>
                <a:ext uri="{FF2B5EF4-FFF2-40B4-BE49-F238E27FC236}">
                  <a16:creationId xmlns:a16="http://schemas.microsoft.com/office/drawing/2014/main" id="{B073CDA9-855B-A39F-0F1F-78790AAFCB77}"/>
                </a:ext>
              </a:extLst>
            </p:cNvPr>
            <p:cNvSpPr/>
            <p:nvPr/>
          </p:nvSpPr>
          <p:spPr>
            <a:xfrm>
              <a:off x="2307000" y="1436860"/>
              <a:ext cx="168275" cy="142140"/>
            </a:xfrm>
            <a:custGeom>
              <a:avLst/>
              <a:gdLst>
                <a:gd name="connsiteX0" fmla="*/ 168275 w 168275"/>
                <a:gd name="connsiteY0" fmla="*/ 0 h 76200"/>
                <a:gd name="connsiteX1" fmla="*/ 117475 w 168275"/>
                <a:gd name="connsiteY1" fmla="*/ 0 h 76200"/>
                <a:gd name="connsiteX2" fmla="*/ 0 w 168275"/>
                <a:gd name="connsiteY2" fmla="*/ 76200 h 76200"/>
              </a:gdLst>
              <a:ahLst/>
              <a:cxnLst>
                <a:cxn ang="0">
                  <a:pos x="connsiteX0" y="connsiteY0"/>
                </a:cxn>
                <a:cxn ang="0">
                  <a:pos x="connsiteX1" y="connsiteY1"/>
                </a:cxn>
                <a:cxn ang="0">
                  <a:pos x="connsiteX2" y="connsiteY2"/>
                </a:cxn>
              </a:cxnLst>
              <a:rect l="l" t="t" r="r" b="b"/>
              <a:pathLst>
                <a:path w="168275" h="76200">
                  <a:moveTo>
                    <a:pt x="168275" y="0"/>
                  </a:moveTo>
                  <a:lnTo>
                    <a:pt x="117475" y="0"/>
                  </a:lnTo>
                  <a:lnTo>
                    <a:pt x="0" y="76200"/>
                  </a:lnTo>
                </a:path>
              </a:pathLst>
            </a:custGeom>
            <a:noFill/>
            <a:ln w="63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234" name="Straight Connector 233">
              <a:extLst>
                <a:ext uri="{FF2B5EF4-FFF2-40B4-BE49-F238E27FC236}">
                  <a16:creationId xmlns:a16="http://schemas.microsoft.com/office/drawing/2014/main" id="{CBB796A8-1357-E3FB-1739-2C67DAC56383}"/>
                </a:ext>
              </a:extLst>
            </p:cNvPr>
            <p:cNvCxnSpPr/>
            <p:nvPr/>
          </p:nvCxnSpPr>
          <p:spPr>
            <a:xfrm>
              <a:off x="2209587" y="1472484"/>
              <a:ext cx="21282" cy="187302"/>
            </a:xfrm>
            <a:prstGeom prst="line">
              <a:avLst/>
            </a:prstGeom>
            <a:ln w="6350">
              <a:solidFill>
                <a:schemeClr val="accent6"/>
              </a:solidFill>
            </a:ln>
            <a:effectLst/>
          </p:spPr>
          <p:style>
            <a:lnRef idx="2">
              <a:schemeClr val="accent1"/>
            </a:lnRef>
            <a:fillRef idx="0">
              <a:schemeClr val="accent1"/>
            </a:fillRef>
            <a:effectRef idx="1">
              <a:schemeClr val="accent1"/>
            </a:effectRef>
            <a:fontRef idx="minor">
              <a:schemeClr val="tx1"/>
            </a:fontRef>
          </p:style>
        </p:cxnSp>
        <p:sp>
          <p:nvSpPr>
            <p:cNvPr id="235" name="TextBox 234">
              <a:extLst>
                <a:ext uri="{FF2B5EF4-FFF2-40B4-BE49-F238E27FC236}">
                  <a16:creationId xmlns:a16="http://schemas.microsoft.com/office/drawing/2014/main" id="{BF243BA4-8CFE-4867-F690-A3C070597E8F}"/>
                </a:ext>
              </a:extLst>
            </p:cNvPr>
            <p:cNvSpPr txBox="1"/>
            <p:nvPr/>
          </p:nvSpPr>
          <p:spPr>
            <a:xfrm>
              <a:off x="2096071" y="1340124"/>
              <a:ext cx="288031" cy="107722"/>
            </a:xfrm>
            <a:prstGeom prst="rect">
              <a:avLst/>
            </a:prstGeom>
            <a:noFill/>
          </p:spPr>
          <p:txBody>
            <a:bodyPr wrap="square" lIns="0" tIns="0" rIns="0" bIns="0" rtlCol="0">
              <a:spAutoFit/>
            </a:bodyPr>
            <a:lstStyle/>
            <a:p>
              <a:r>
                <a:rPr lang="en-GB" sz="700" i="1" noProof="0" dirty="0">
                  <a:latin typeface="Arial" panose="020B0604020202020204" pitchFamily="34" charset="0"/>
                  <a:cs typeface="Arial" panose="020B0604020202020204" pitchFamily="34" charset="0"/>
                </a:rPr>
                <a:t>AKT1</a:t>
              </a:r>
            </a:p>
          </p:txBody>
        </p:sp>
        <p:sp>
          <p:nvSpPr>
            <p:cNvPr id="236" name="Freeform 235">
              <a:extLst>
                <a:ext uri="{FF2B5EF4-FFF2-40B4-BE49-F238E27FC236}">
                  <a16:creationId xmlns:a16="http://schemas.microsoft.com/office/drawing/2014/main" id="{3681BBA2-5690-28BB-F744-EEA9DBE95859}"/>
                </a:ext>
              </a:extLst>
            </p:cNvPr>
            <p:cNvSpPr/>
            <p:nvPr/>
          </p:nvSpPr>
          <p:spPr>
            <a:xfrm flipH="1">
              <a:off x="1448992" y="1627462"/>
              <a:ext cx="326527" cy="171186"/>
            </a:xfrm>
            <a:custGeom>
              <a:avLst/>
              <a:gdLst>
                <a:gd name="connsiteX0" fmla="*/ 168275 w 168275"/>
                <a:gd name="connsiteY0" fmla="*/ 0 h 76200"/>
                <a:gd name="connsiteX1" fmla="*/ 117475 w 168275"/>
                <a:gd name="connsiteY1" fmla="*/ 0 h 76200"/>
                <a:gd name="connsiteX2" fmla="*/ 0 w 168275"/>
                <a:gd name="connsiteY2" fmla="*/ 76200 h 76200"/>
              </a:gdLst>
              <a:ahLst/>
              <a:cxnLst>
                <a:cxn ang="0">
                  <a:pos x="connsiteX0" y="connsiteY0"/>
                </a:cxn>
                <a:cxn ang="0">
                  <a:pos x="connsiteX1" y="connsiteY1"/>
                </a:cxn>
                <a:cxn ang="0">
                  <a:pos x="connsiteX2" y="connsiteY2"/>
                </a:cxn>
              </a:cxnLst>
              <a:rect l="l" t="t" r="r" b="b"/>
              <a:pathLst>
                <a:path w="168275" h="76200">
                  <a:moveTo>
                    <a:pt x="168275" y="0"/>
                  </a:moveTo>
                  <a:lnTo>
                    <a:pt x="117475" y="0"/>
                  </a:lnTo>
                  <a:lnTo>
                    <a:pt x="0" y="76200"/>
                  </a:lnTo>
                </a:path>
              </a:pathLst>
            </a:custGeom>
            <a:noFill/>
            <a:ln w="63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7" name="Freeform 236">
              <a:extLst>
                <a:ext uri="{FF2B5EF4-FFF2-40B4-BE49-F238E27FC236}">
                  <a16:creationId xmlns:a16="http://schemas.microsoft.com/office/drawing/2014/main" id="{AF18726A-748A-6D57-8E9A-919F15A5ABB1}"/>
                </a:ext>
              </a:extLst>
            </p:cNvPr>
            <p:cNvSpPr/>
            <p:nvPr/>
          </p:nvSpPr>
          <p:spPr>
            <a:xfrm rot="581358" flipH="1">
              <a:off x="1975169" y="1471978"/>
              <a:ext cx="188993" cy="178563"/>
            </a:xfrm>
            <a:custGeom>
              <a:avLst/>
              <a:gdLst>
                <a:gd name="connsiteX0" fmla="*/ 168275 w 168275"/>
                <a:gd name="connsiteY0" fmla="*/ 0 h 76200"/>
                <a:gd name="connsiteX1" fmla="*/ 117475 w 168275"/>
                <a:gd name="connsiteY1" fmla="*/ 0 h 76200"/>
                <a:gd name="connsiteX2" fmla="*/ 0 w 168275"/>
                <a:gd name="connsiteY2" fmla="*/ 76200 h 76200"/>
              </a:gdLst>
              <a:ahLst/>
              <a:cxnLst>
                <a:cxn ang="0">
                  <a:pos x="connsiteX0" y="connsiteY0"/>
                </a:cxn>
                <a:cxn ang="0">
                  <a:pos x="connsiteX1" y="connsiteY1"/>
                </a:cxn>
                <a:cxn ang="0">
                  <a:pos x="connsiteX2" y="connsiteY2"/>
                </a:cxn>
              </a:cxnLst>
              <a:rect l="l" t="t" r="r" b="b"/>
              <a:pathLst>
                <a:path w="168275" h="76200">
                  <a:moveTo>
                    <a:pt x="168275" y="0"/>
                  </a:moveTo>
                  <a:lnTo>
                    <a:pt x="117475" y="0"/>
                  </a:lnTo>
                  <a:lnTo>
                    <a:pt x="0" y="76200"/>
                  </a:lnTo>
                </a:path>
              </a:pathLst>
            </a:custGeom>
            <a:noFill/>
            <a:ln w="63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8" name="TextBox 237">
              <a:extLst>
                <a:ext uri="{FF2B5EF4-FFF2-40B4-BE49-F238E27FC236}">
                  <a16:creationId xmlns:a16="http://schemas.microsoft.com/office/drawing/2014/main" id="{69CED5DA-F8EF-8BE8-F387-A7B94A04A85A}"/>
                </a:ext>
              </a:extLst>
            </p:cNvPr>
            <p:cNvSpPr txBox="1"/>
            <p:nvPr/>
          </p:nvSpPr>
          <p:spPr>
            <a:xfrm>
              <a:off x="1631504" y="1457348"/>
              <a:ext cx="288031" cy="107722"/>
            </a:xfrm>
            <a:prstGeom prst="rect">
              <a:avLst/>
            </a:prstGeom>
            <a:noFill/>
          </p:spPr>
          <p:txBody>
            <a:bodyPr wrap="square" lIns="0" tIns="0" rIns="0" bIns="0" rtlCol="0">
              <a:spAutoFit/>
            </a:bodyPr>
            <a:lstStyle/>
            <a:p>
              <a:r>
                <a:rPr lang="en-GB" sz="700" i="1" noProof="0" dirty="0">
                  <a:latin typeface="Arial" panose="020B0604020202020204" pitchFamily="34" charset="0"/>
                  <a:cs typeface="Arial" panose="020B0604020202020204" pitchFamily="34" charset="0"/>
                </a:rPr>
                <a:t>NRAS</a:t>
              </a:r>
            </a:p>
          </p:txBody>
        </p:sp>
        <p:sp>
          <p:nvSpPr>
            <p:cNvPr id="239" name="TextBox 238">
              <a:extLst>
                <a:ext uri="{FF2B5EF4-FFF2-40B4-BE49-F238E27FC236}">
                  <a16:creationId xmlns:a16="http://schemas.microsoft.com/office/drawing/2014/main" id="{033CCA17-2037-2EFA-428A-D590D56C9809}"/>
                </a:ext>
              </a:extLst>
            </p:cNvPr>
            <p:cNvSpPr txBox="1"/>
            <p:nvPr/>
          </p:nvSpPr>
          <p:spPr>
            <a:xfrm>
              <a:off x="1703512" y="1589971"/>
              <a:ext cx="288031" cy="107722"/>
            </a:xfrm>
            <a:prstGeom prst="rect">
              <a:avLst/>
            </a:prstGeom>
            <a:noFill/>
          </p:spPr>
          <p:txBody>
            <a:bodyPr wrap="square" lIns="0" tIns="0" rIns="0" bIns="0" rtlCol="0">
              <a:spAutoFit/>
            </a:bodyPr>
            <a:lstStyle/>
            <a:p>
              <a:r>
                <a:rPr lang="en-GB" sz="700" i="1" noProof="0" dirty="0">
                  <a:latin typeface="Arial" panose="020B0604020202020204" pitchFamily="34" charset="0"/>
                  <a:cs typeface="Arial" panose="020B0604020202020204" pitchFamily="34" charset="0"/>
                </a:rPr>
                <a:t>MET</a:t>
              </a:r>
            </a:p>
          </p:txBody>
        </p:sp>
        <p:sp>
          <p:nvSpPr>
            <p:cNvPr id="240" name="Freeform 239">
              <a:extLst>
                <a:ext uri="{FF2B5EF4-FFF2-40B4-BE49-F238E27FC236}">
                  <a16:creationId xmlns:a16="http://schemas.microsoft.com/office/drawing/2014/main" id="{A8F8E704-7EC1-F52F-31E9-997354C86219}"/>
                </a:ext>
              </a:extLst>
            </p:cNvPr>
            <p:cNvSpPr/>
            <p:nvPr/>
          </p:nvSpPr>
          <p:spPr>
            <a:xfrm rot="581358" flipH="1">
              <a:off x="1908494" y="1525953"/>
              <a:ext cx="188993" cy="178563"/>
            </a:xfrm>
            <a:custGeom>
              <a:avLst/>
              <a:gdLst>
                <a:gd name="connsiteX0" fmla="*/ 168275 w 168275"/>
                <a:gd name="connsiteY0" fmla="*/ 0 h 76200"/>
                <a:gd name="connsiteX1" fmla="*/ 117475 w 168275"/>
                <a:gd name="connsiteY1" fmla="*/ 0 h 76200"/>
                <a:gd name="connsiteX2" fmla="*/ 0 w 168275"/>
                <a:gd name="connsiteY2" fmla="*/ 76200 h 76200"/>
              </a:gdLst>
              <a:ahLst/>
              <a:cxnLst>
                <a:cxn ang="0">
                  <a:pos x="connsiteX0" y="connsiteY0"/>
                </a:cxn>
                <a:cxn ang="0">
                  <a:pos x="connsiteX1" y="connsiteY1"/>
                </a:cxn>
                <a:cxn ang="0">
                  <a:pos x="connsiteX2" y="connsiteY2"/>
                </a:cxn>
              </a:cxnLst>
              <a:rect l="l" t="t" r="r" b="b"/>
              <a:pathLst>
                <a:path w="168275" h="76200">
                  <a:moveTo>
                    <a:pt x="168275" y="0"/>
                  </a:moveTo>
                  <a:lnTo>
                    <a:pt x="117475" y="0"/>
                  </a:lnTo>
                  <a:lnTo>
                    <a:pt x="0" y="76200"/>
                  </a:lnTo>
                </a:path>
              </a:pathLst>
            </a:custGeom>
            <a:noFill/>
            <a:ln w="6350">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sp>
        <p:nvSpPr>
          <p:cNvPr id="3" name="TextBox 2">
            <a:extLst>
              <a:ext uri="{FF2B5EF4-FFF2-40B4-BE49-F238E27FC236}">
                <a16:creationId xmlns:a16="http://schemas.microsoft.com/office/drawing/2014/main" id="{FFEF5416-4ED2-4600-3CBA-2048099D6BF2}"/>
              </a:ext>
            </a:extLst>
          </p:cNvPr>
          <p:cNvSpPr txBox="1"/>
          <p:nvPr/>
        </p:nvSpPr>
        <p:spPr>
          <a:xfrm>
            <a:off x="8236268" y="969881"/>
            <a:ext cx="3669142" cy="461665"/>
          </a:xfrm>
          <a:prstGeom prst="rect">
            <a:avLst/>
          </a:prstGeom>
          <a:noFill/>
        </p:spPr>
        <p:txBody>
          <a:bodyPr wrap="square" rtlCol="0">
            <a:spAutoFit/>
          </a:bodyPr>
          <a:lstStyle/>
          <a:p>
            <a:pPr algn="ctr"/>
            <a:r>
              <a:rPr lang="en-GB" sz="1200" b="1" dirty="0">
                <a:latin typeface="Arial" panose="020B0604020202020204" pitchFamily="34" charset="0"/>
                <a:cs typeface="Arial" panose="020B0604020202020204" pitchFamily="34" charset="0"/>
              </a:rPr>
              <a:t>Thromboembolic events within ±90 days of advanced lung cancer diagnosis</a:t>
            </a:r>
            <a:r>
              <a:rPr lang="en-GB" sz="1200" b="1" baseline="30000" dirty="0">
                <a:latin typeface="Arial" panose="020B0604020202020204" pitchFamily="34" charset="0"/>
                <a:cs typeface="Arial" panose="020B0604020202020204" pitchFamily="34" charset="0"/>
              </a:rPr>
              <a:t>8</a:t>
            </a:r>
            <a:endParaRPr lang="en-GB" sz="1200" b="1" baseline="30000" dirty="0">
              <a:latin typeface="Arial" panose="020B0604020202020204" pitchFamily="34" charset="0"/>
              <a:ea typeface="Aileron" charset="0"/>
              <a:cs typeface="Arial" panose="020B0604020202020204" pitchFamily="34" charset="0"/>
            </a:endParaRPr>
          </a:p>
        </p:txBody>
      </p:sp>
    </p:spTree>
    <p:extLst>
      <p:ext uri="{BB962C8B-B14F-4D97-AF65-F5344CB8AC3E}">
        <p14:creationId xmlns:p14="http://schemas.microsoft.com/office/powerpoint/2010/main" val="73964980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1A6641-87A1-4462-A231-A1193061F614}"/>
              </a:ext>
            </a:extLst>
          </p:cNvPr>
          <p:cNvSpPr>
            <a:spLocks noGrp="1"/>
          </p:cNvSpPr>
          <p:nvPr>
            <p:ph type="title"/>
          </p:nvPr>
        </p:nvSpPr>
        <p:spPr>
          <a:xfrm>
            <a:off x="619201" y="259200"/>
            <a:ext cx="10963199" cy="864000"/>
          </a:xfrm>
        </p:spPr>
        <p:txBody>
          <a:bodyPr/>
          <a:lstStyle/>
          <a:p>
            <a:r>
              <a:rPr lang="en-GB" noProof="0" dirty="0"/>
              <a:t>How to Identify </a:t>
            </a:r>
            <a:r>
              <a:rPr lang="en-GB" i="1" noProof="0" dirty="0"/>
              <a:t>ROS1</a:t>
            </a:r>
            <a:r>
              <a:rPr lang="en-GB" noProof="0" dirty="0"/>
              <a:t> rearrangement in NSCLC?</a:t>
            </a:r>
          </a:p>
        </p:txBody>
      </p:sp>
      <p:sp>
        <p:nvSpPr>
          <p:cNvPr id="10" name="Content Placeholder 9">
            <a:extLst>
              <a:ext uri="{FF2B5EF4-FFF2-40B4-BE49-F238E27FC236}">
                <a16:creationId xmlns:a16="http://schemas.microsoft.com/office/drawing/2014/main" id="{3D6DB57E-BC1A-F40E-69E8-CA2AAEA06FE6}"/>
              </a:ext>
            </a:extLst>
          </p:cNvPr>
          <p:cNvSpPr>
            <a:spLocks noGrp="1"/>
          </p:cNvSpPr>
          <p:nvPr>
            <p:ph sz="quarter" idx="15"/>
          </p:nvPr>
        </p:nvSpPr>
        <p:spPr>
          <a:xfrm>
            <a:off x="620183" y="6356351"/>
            <a:ext cx="10180339" cy="365125"/>
          </a:xfrm>
        </p:spPr>
        <p:txBody>
          <a:bodyPr anchor="b" anchorCtr="0"/>
          <a:lstStyle/>
          <a:p>
            <a:r>
              <a:rPr lang="en-GB" noProof="0" dirty="0"/>
              <a:t>FISH, fluorescence in situ hybridisation; </a:t>
            </a:r>
            <a:r>
              <a:rPr lang="en-GB" dirty="0"/>
              <a:t>IHC, immunohistochemistry; </a:t>
            </a:r>
            <a:r>
              <a:rPr lang="en-GB" noProof="0" dirty="0"/>
              <a:t>NGS, next-generation sequencing; NOS, not otherwise specified; </a:t>
            </a:r>
            <a:br>
              <a:rPr lang="en-GB" noProof="0" dirty="0"/>
            </a:br>
            <a:r>
              <a:rPr lang="en-GB" noProof="0" dirty="0"/>
              <a:t>NSCLC, non-small cell lung cancer; RT-PCR, reverse transcriptase-polymerase chain reaction; SCC, squamous cell carcinoma</a:t>
            </a:r>
          </a:p>
          <a:p>
            <a:r>
              <a:rPr lang="en-GB" noProof="0" dirty="0"/>
              <a:t>Wespiser M, et al. Front Oncol. 2026;16:1739598</a:t>
            </a:r>
          </a:p>
        </p:txBody>
      </p:sp>
      <p:cxnSp>
        <p:nvCxnSpPr>
          <p:cNvPr id="17" name="Straight Connector 16">
            <a:extLst>
              <a:ext uri="{FF2B5EF4-FFF2-40B4-BE49-F238E27FC236}">
                <a16:creationId xmlns:a16="http://schemas.microsoft.com/office/drawing/2014/main" id="{494268AB-A387-F9D7-7391-4873225C70C9}"/>
              </a:ext>
            </a:extLst>
          </p:cNvPr>
          <p:cNvCxnSpPr>
            <a:cxnSpLocks/>
          </p:cNvCxnSpPr>
          <p:nvPr/>
        </p:nvCxnSpPr>
        <p:spPr>
          <a:xfrm rot="5400000">
            <a:off x="4908474" y="1619722"/>
            <a:ext cx="360000" cy="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5" name="Rounded Rectangle 14">
            <a:extLst>
              <a:ext uri="{FF2B5EF4-FFF2-40B4-BE49-F238E27FC236}">
                <a16:creationId xmlns:a16="http://schemas.microsoft.com/office/drawing/2014/main" id="{EA494F2A-6FD9-0638-4F98-6032F6E871C0}"/>
              </a:ext>
            </a:extLst>
          </p:cNvPr>
          <p:cNvSpPr/>
          <p:nvPr/>
        </p:nvSpPr>
        <p:spPr>
          <a:xfrm>
            <a:off x="3791744" y="914546"/>
            <a:ext cx="2620225" cy="561608"/>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200" b="1" noProof="0" dirty="0">
                <a:solidFill>
                  <a:schemeClr val="tx1"/>
                </a:solidFill>
                <a:latin typeface="Arial" panose="020B0604020202020204" pitchFamily="34" charset="0"/>
                <a:cs typeface="Arial" panose="020B0604020202020204" pitchFamily="34" charset="0"/>
              </a:rPr>
              <a:t>Clinical and radiological features</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Lung cancer suspicion</a:t>
            </a:r>
          </a:p>
        </p:txBody>
      </p:sp>
      <p:cxnSp>
        <p:nvCxnSpPr>
          <p:cNvPr id="18" name="Straight Connector 17">
            <a:extLst>
              <a:ext uri="{FF2B5EF4-FFF2-40B4-BE49-F238E27FC236}">
                <a16:creationId xmlns:a16="http://schemas.microsoft.com/office/drawing/2014/main" id="{57B8B993-652B-33EC-94DA-0E271684EF64}"/>
              </a:ext>
            </a:extLst>
          </p:cNvPr>
          <p:cNvCxnSpPr>
            <a:cxnSpLocks/>
          </p:cNvCxnSpPr>
          <p:nvPr/>
        </p:nvCxnSpPr>
        <p:spPr>
          <a:xfrm rot="5400000">
            <a:off x="4908474" y="2557174"/>
            <a:ext cx="360000" cy="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6" name="Rounded Rectangle 15">
            <a:extLst>
              <a:ext uri="{FF2B5EF4-FFF2-40B4-BE49-F238E27FC236}">
                <a16:creationId xmlns:a16="http://schemas.microsoft.com/office/drawing/2014/main" id="{CE11EEA7-82F5-CE69-4696-45BC63963B18}"/>
              </a:ext>
            </a:extLst>
          </p:cNvPr>
          <p:cNvSpPr/>
          <p:nvPr/>
        </p:nvSpPr>
        <p:spPr>
          <a:xfrm>
            <a:off x="3791744" y="1799722"/>
            <a:ext cx="2620225" cy="636113"/>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200" b="1" noProof="0" dirty="0">
                <a:solidFill>
                  <a:schemeClr val="tx1"/>
                </a:solidFill>
                <a:latin typeface="Arial" panose="020B0604020202020204" pitchFamily="34" charset="0"/>
                <a:cs typeface="Arial" panose="020B0604020202020204" pitchFamily="34" charset="0"/>
              </a:rPr>
              <a:t>Histological sampling</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Adenocarcinoma or NSCLC NOS</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or SCC in non-smokers</a:t>
            </a:r>
          </a:p>
        </p:txBody>
      </p:sp>
      <p:sp>
        <p:nvSpPr>
          <p:cNvPr id="19" name="Rounded Rectangle 18">
            <a:extLst>
              <a:ext uri="{FF2B5EF4-FFF2-40B4-BE49-F238E27FC236}">
                <a16:creationId xmlns:a16="http://schemas.microsoft.com/office/drawing/2014/main" id="{CBE26D88-E3F9-EA44-0E30-7E55602FFAB0}"/>
              </a:ext>
            </a:extLst>
          </p:cNvPr>
          <p:cNvSpPr/>
          <p:nvPr/>
        </p:nvSpPr>
        <p:spPr>
          <a:xfrm>
            <a:off x="4367807" y="2753018"/>
            <a:ext cx="1440161" cy="561608"/>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200" b="1" noProof="0" dirty="0">
                <a:solidFill>
                  <a:schemeClr val="tx1"/>
                </a:solidFill>
                <a:latin typeface="Arial" panose="020B0604020202020204" pitchFamily="34" charset="0"/>
                <a:cs typeface="Arial" panose="020B0604020202020204" pitchFamily="34" charset="0"/>
              </a:rPr>
              <a:t>IHC ROS1</a:t>
            </a:r>
            <a:endParaRPr lang="en-GB" sz="1200" noProof="0" dirty="0">
              <a:solidFill>
                <a:schemeClr val="tx1"/>
              </a:solidFill>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id="{EEFDE0E5-E9A6-B6A3-15F9-153A8909E7E7}"/>
              </a:ext>
            </a:extLst>
          </p:cNvPr>
          <p:cNvCxnSpPr>
            <a:cxnSpLocks/>
          </p:cNvCxnSpPr>
          <p:nvPr/>
        </p:nvCxnSpPr>
        <p:spPr>
          <a:xfrm rot="5400000">
            <a:off x="3913392" y="3214159"/>
            <a:ext cx="360000" cy="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4B83618-F1C6-5FF9-5DBD-1C0CF2EC9A2D}"/>
              </a:ext>
            </a:extLst>
          </p:cNvPr>
          <p:cNvCxnSpPr/>
          <p:nvPr/>
        </p:nvCxnSpPr>
        <p:spPr>
          <a:xfrm>
            <a:off x="4079775" y="3036319"/>
            <a:ext cx="288032" cy="0"/>
          </a:xfrm>
          <a:prstGeom prst="line">
            <a:avLst/>
          </a:prstGeom>
          <a:ln w="222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806CB7F-1B62-D328-D014-AA1747472E81}"/>
              </a:ext>
            </a:extLst>
          </p:cNvPr>
          <p:cNvCxnSpPr/>
          <p:nvPr/>
        </p:nvCxnSpPr>
        <p:spPr>
          <a:xfrm>
            <a:off x="5797157" y="3036319"/>
            <a:ext cx="288032" cy="0"/>
          </a:xfrm>
          <a:prstGeom prst="line">
            <a:avLst/>
          </a:prstGeom>
          <a:ln w="222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EEE7673C-D61A-1447-9C09-4327971695E0}"/>
              </a:ext>
            </a:extLst>
          </p:cNvPr>
          <p:cNvCxnSpPr>
            <a:cxnSpLocks/>
          </p:cNvCxnSpPr>
          <p:nvPr/>
        </p:nvCxnSpPr>
        <p:spPr>
          <a:xfrm rot="5400000">
            <a:off x="5911241" y="3214159"/>
            <a:ext cx="360000" cy="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7" name="Oval 26">
            <a:extLst>
              <a:ext uri="{FF2B5EF4-FFF2-40B4-BE49-F238E27FC236}">
                <a16:creationId xmlns:a16="http://schemas.microsoft.com/office/drawing/2014/main" id="{8723FBAF-9C92-B033-E7DB-0A112066EF7B}"/>
              </a:ext>
            </a:extLst>
          </p:cNvPr>
          <p:cNvSpPr/>
          <p:nvPr/>
        </p:nvSpPr>
        <p:spPr>
          <a:xfrm>
            <a:off x="3858770" y="3400895"/>
            <a:ext cx="470260" cy="47026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0000"/>
              </a:lnSpc>
            </a:pPr>
            <a:r>
              <a:rPr lang="en-GB" b="1" noProof="0" dirty="0">
                <a:latin typeface="Arial" panose="020B0604020202020204" pitchFamily="34" charset="0"/>
                <a:cs typeface="Arial" panose="020B0604020202020204" pitchFamily="34" charset="0"/>
              </a:rPr>
              <a:t>–</a:t>
            </a:r>
            <a:endParaRPr lang="en-GB" sz="1000" b="1" noProof="0" dirty="0">
              <a:latin typeface="Arial" panose="020B0604020202020204" pitchFamily="34" charset="0"/>
              <a:cs typeface="Arial" panose="020B0604020202020204" pitchFamily="34" charset="0"/>
            </a:endParaRPr>
          </a:p>
        </p:txBody>
      </p:sp>
      <p:sp>
        <p:nvSpPr>
          <p:cNvPr id="31" name="Rounded Rectangle 30">
            <a:extLst>
              <a:ext uri="{FF2B5EF4-FFF2-40B4-BE49-F238E27FC236}">
                <a16:creationId xmlns:a16="http://schemas.microsoft.com/office/drawing/2014/main" id="{D528BE7B-0266-9D92-F0D6-84A1CF2CB22C}"/>
              </a:ext>
            </a:extLst>
          </p:cNvPr>
          <p:cNvSpPr/>
          <p:nvPr/>
        </p:nvSpPr>
        <p:spPr>
          <a:xfrm>
            <a:off x="4655840" y="5042520"/>
            <a:ext cx="711998" cy="503999"/>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100" b="1" noProof="0" dirty="0">
                <a:solidFill>
                  <a:schemeClr val="tx1"/>
                </a:solidFill>
                <a:latin typeface="Arial" panose="020B0604020202020204" pitchFamily="34" charset="0"/>
                <a:cs typeface="Arial" panose="020B0604020202020204" pitchFamily="34" charset="0"/>
              </a:rPr>
              <a:t>RT-PCR</a:t>
            </a:r>
            <a:endParaRPr lang="en-GB" sz="1100" i="1" noProof="0" dirty="0">
              <a:solidFill>
                <a:schemeClr val="tx1"/>
              </a:solidFill>
              <a:latin typeface="Arial" panose="020B0604020202020204" pitchFamily="34" charset="0"/>
              <a:cs typeface="Arial" panose="020B0604020202020204" pitchFamily="34" charset="0"/>
            </a:endParaRPr>
          </a:p>
        </p:txBody>
      </p:sp>
      <p:sp>
        <p:nvSpPr>
          <p:cNvPr id="33" name="Rounded Rectangle 32">
            <a:extLst>
              <a:ext uri="{FF2B5EF4-FFF2-40B4-BE49-F238E27FC236}">
                <a16:creationId xmlns:a16="http://schemas.microsoft.com/office/drawing/2014/main" id="{0DE60502-98DA-6FD7-8054-D0C9F924A9BD}"/>
              </a:ext>
            </a:extLst>
          </p:cNvPr>
          <p:cNvSpPr/>
          <p:nvPr/>
        </p:nvSpPr>
        <p:spPr>
          <a:xfrm>
            <a:off x="5440987" y="5042520"/>
            <a:ext cx="501768" cy="503999"/>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100" b="1" noProof="0" dirty="0">
                <a:solidFill>
                  <a:schemeClr val="tx1"/>
                </a:solidFill>
                <a:latin typeface="Arial" panose="020B0604020202020204" pitchFamily="34" charset="0"/>
                <a:cs typeface="Arial" panose="020B0604020202020204" pitchFamily="34" charset="0"/>
              </a:rPr>
              <a:t>FISH</a:t>
            </a:r>
            <a:endParaRPr lang="en-GB" sz="1100" i="1" noProof="0" dirty="0">
              <a:solidFill>
                <a:schemeClr val="tx1"/>
              </a:solidFill>
              <a:latin typeface="Arial" panose="020B0604020202020204" pitchFamily="34" charset="0"/>
              <a:cs typeface="Arial" panose="020B0604020202020204" pitchFamily="34" charset="0"/>
            </a:endParaRPr>
          </a:p>
        </p:txBody>
      </p:sp>
      <p:sp>
        <p:nvSpPr>
          <p:cNvPr id="34" name="Rounded Rectangle 33">
            <a:extLst>
              <a:ext uri="{FF2B5EF4-FFF2-40B4-BE49-F238E27FC236}">
                <a16:creationId xmlns:a16="http://schemas.microsoft.com/office/drawing/2014/main" id="{9F1E885A-CFA1-6A14-DEED-DE2A32992E74}"/>
              </a:ext>
            </a:extLst>
          </p:cNvPr>
          <p:cNvSpPr/>
          <p:nvPr/>
        </p:nvSpPr>
        <p:spPr>
          <a:xfrm>
            <a:off x="7177096" y="5042520"/>
            <a:ext cx="967980" cy="503999"/>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100" b="1" noProof="0" dirty="0">
                <a:solidFill>
                  <a:schemeClr val="tx1"/>
                </a:solidFill>
                <a:latin typeface="Arial" panose="020B0604020202020204" pitchFamily="34" charset="0"/>
                <a:cs typeface="Arial" panose="020B0604020202020204" pitchFamily="34" charset="0"/>
              </a:rPr>
              <a:t>RNA-based</a:t>
            </a:r>
            <a:br>
              <a:rPr lang="en-GB" sz="1100" b="1" noProof="0" dirty="0">
                <a:solidFill>
                  <a:schemeClr val="tx1"/>
                </a:solidFill>
                <a:latin typeface="Arial" panose="020B0604020202020204" pitchFamily="34" charset="0"/>
                <a:cs typeface="Arial" panose="020B0604020202020204" pitchFamily="34" charset="0"/>
              </a:rPr>
            </a:br>
            <a:r>
              <a:rPr lang="en-GB" sz="1100" b="1" noProof="0" dirty="0">
                <a:solidFill>
                  <a:schemeClr val="tx1"/>
                </a:solidFill>
                <a:latin typeface="Arial" panose="020B0604020202020204" pitchFamily="34" charset="0"/>
                <a:cs typeface="Arial" panose="020B0604020202020204" pitchFamily="34" charset="0"/>
              </a:rPr>
              <a:t>NGS</a:t>
            </a:r>
            <a:br>
              <a:rPr lang="en-GB" sz="1100" b="1" noProof="0" dirty="0">
                <a:solidFill>
                  <a:schemeClr val="tx1"/>
                </a:solidFill>
                <a:latin typeface="Arial" panose="020B0604020202020204" pitchFamily="34" charset="0"/>
                <a:cs typeface="Arial" panose="020B0604020202020204" pitchFamily="34" charset="0"/>
              </a:rPr>
            </a:br>
            <a:r>
              <a:rPr lang="en-GB" sz="900" b="1" noProof="0" dirty="0">
                <a:solidFill>
                  <a:schemeClr val="tx1"/>
                </a:solidFill>
                <a:latin typeface="Arial" panose="020B0604020202020204" pitchFamily="34" charset="0"/>
                <a:cs typeface="Arial" panose="020B0604020202020204" pitchFamily="34" charset="0"/>
              </a:rPr>
              <a:t>(preferred)</a:t>
            </a:r>
            <a:endParaRPr lang="en-GB" sz="900" i="1" noProof="0" dirty="0">
              <a:solidFill>
                <a:schemeClr val="tx1"/>
              </a:solidFill>
              <a:latin typeface="Arial" panose="020B0604020202020204" pitchFamily="34" charset="0"/>
              <a:cs typeface="Arial" panose="020B0604020202020204" pitchFamily="34" charset="0"/>
            </a:endParaRPr>
          </a:p>
        </p:txBody>
      </p:sp>
      <p:sp>
        <p:nvSpPr>
          <p:cNvPr id="35" name="Rounded Rectangle 34">
            <a:extLst>
              <a:ext uri="{FF2B5EF4-FFF2-40B4-BE49-F238E27FC236}">
                <a16:creationId xmlns:a16="http://schemas.microsoft.com/office/drawing/2014/main" id="{FBF3B104-8264-A1FE-ACE0-C2D22AFD7F7F}"/>
              </a:ext>
            </a:extLst>
          </p:cNvPr>
          <p:cNvSpPr/>
          <p:nvPr/>
        </p:nvSpPr>
        <p:spPr>
          <a:xfrm>
            <a:off x="6015904" y="5042520"/>
            <a:ext cx="1088044" cy="503999"/>
          </a:xfrm>
          <a:prstGeom prst="roundRect">
            <a:avLst>
              <a:gd name="adj" fmla="val 11742"/>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100" b="1" noProof="0" dirty="0">
                <a:solidFill>
                  <a:schemeClr val="tx1"/>
                </a:solidFill>
                <a:latin typeface="Arial" panose="020B0604020202020204" pitchFamily="34" charset="0"/>
                <a:cs typeface="Arial" panose="020B0604020202020204" pitchFamily="34" charset="0"/>
              </a:rPr>
              <a:t>DNA-based</a:t>
            </a:r>
            <a:br>
              <a:rPr lang="en-GB" sz="1100" b="1" noProof="0" dirty="0">
                <a:solidFill>
                  <a:schemeClr val="tx1"/>
                </a:solidFill>
                <a:latin typeface="Arial" panose="020B0604020202020204" pitchFamily="34" charset="0"/>
                <a:cs typeface="Arial" panose="020B0604020202020204" pitchFamily="34" charset="0"/>
              </a:rPr>
            </a:br>
            <a:r>
              <a:rPr lang="en-GB" sz="1100" b="1" noProof="0" dirty="0">
                <a:solidFill>
                  <a:schemeClr val="tx1"/>
                </a:solidFill>
                <a:latin typeface="Arial" panose="020B0604020202020204" pitchFamily="34" charset="0"/>
                <a:cs typeface="Arial" panose="020B0604020202020204" pitchFamily="34" charset="0"/>
              </a:rPr>
              <a:t>NGS</a:t>
            </a:r>
            <a:br>
              <a:rPr lang="en-GB" sz="1100" b="1" noProof="0" dirty="0">
                <a:solidFill>
                  <a:schemeClr val="tx1"/>
                </a:solidFill>
                <a:latin typeface="Arial" panose="020B0604020202020204" pitchFamily="34" charset="0"/>
                <a:cs typeface="Arial" panose="020B0604020202020204" pitchFamily="34" charset="0"/>
              </a:rPr>
            </a:br>
            <a:r>
              <a:rPr lang="en-GB" sz="900" b="1" noProof="0" dirty="0">
                <a:solidFill>
                  <a:schemeClr val="tx1"/>
                </a:solidFill>
                <a:latin typeface="Arial" panose="020B0604020202020204" pitchFamily="34" charset="0"/>
                <a:cs typeface="Arial" panose="020B0604020202020204" pitchFamily="34" charset="0"/>
              </a:rPr>
              <a:t>(by hybrid capture)</a:t>
            </a:r>
            <a:endParaRPr lang="en-GB" sz="900" i="1" noProof="0" dirty="0">
              <a:solidFill>
                <a:schemeClr val="tx1"/>
              </a:solidFill>
              <a:latin typeface="Arial" panose="020B0604020202020204" pitchFamily="34" charset="0"/>
              <a:cs typeface="Arial" panose="020B0604020202020204" pitchFamily="34" charset="0"/>
            </a:endParaRPr>
          </a:p>
        </p:txBody>
      </p:sp>
      <p:cxnSp>
        <p:nvCxnSpPr>
          <p:cNvPr id="36" name="Straight Connector 35">
            <a:extLst>
              <a:ext uri="{FF2B5EF4-FFF2-40B4-BE49-F238E27FC236}">
                <a16:creationId xmlns:a16="http://schemas.microsoft.com/office/drawing/2014/main" id="{EDC5017E-A47D-2421-16A5-847B4B962CBD}"/>
              </a:ext>
            </a:extLst>
          </p:cNvPr>
          <p:cNvCxnSpPr>
            <a:cxnSpLocks/>
          </p:cNvCxnSpPr>
          <p:nvPr/>
        </p:nvCxnSpPr>
        <p:spPr>
          <a:xfrm>
            <a:off x="5050054" y="4756655"/>
            <a:ext cx="0" cy="26652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EDFE5825-55A3-9F96-B236-74387D0A1940}"/>
              </a:ext>
            </a:extLst>
          </p:cNvPr>
          <p:cNvCxnSpPr>
            <a:cxnSpLocks/>
          </p:cNvCxnSpPr>
          <p:nvPr/>
        </p:nvCxnSpPr>
        <p:spPr>
          <a:xfrm>
            <a:off x="5036437" y="4766654"/>
            <a:ext cx="2628387" cy="0"/>
          </a:xfrm>
          <a:prstGeom prst="line">
            <a:avLst/>
          </a:prstGeom>
          <a:ln w="22225">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6BF32EEE-0139-36CE-E656-017ECBA4E210}"/>
              </a:ext>
            </a:extLst>
          </p:cNvPr>
          <p:cNvCxnSpPr>
            <a:cxnSpLocks/>
          </p:cNvCxnSpPr>
          <p:nvPr/>
        </p:nvCxnSpPr>
        <p:spPr>
          <a:xfrm>
            <a:off x="7661086" y="4756655"/>
            <a:ext cx="0" cy="26652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A34266A0-3B8C-0E7F-DA20-4C33F1B81BCB}"/>
              </a:ext>
            </a:extLst>
          </p:cNvPr>
          <p:cNvCxnSpPr>
            <a:cxnSpLocks/>
          </p:cNvCxnSpPr>
          <p:nvPr/>
        </p:nvCxnSpPr>
        <p:spPr>
          <a:xfrm>
            <a:off x="6559926" y="4756655"/>
            <a:ext cx="0" cy="26652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DF02A53-2B93-6FFD-5092-EA552ED5ADB3}"/>
              </a:ext>
            </a:extLst>
          </p:cNvPr>
          <p:cNvCxnSpPr>
            <a:cxnSpLocks/>
          </p:cNvCxnSpPr>
          <p:nvPr/>
        </p:nvCxnSpPr>
        <p:spPr>
          <a:xfrm>
            <a:off x="5691871" y="4756655"/>
            <a:ext cx="0" cy="26652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8EDF329-3E4E-3F00-C95B-AEEC2AFFA89C}"/>
              </a:ext>
            </a:extLst>
          </p:cNvPr>
          <p:cNvCxnSpPr>
            <a:cxnSpLocks/>
          </p:cNvCxnSpPr>
          <p:nvPr/>
        </p:nvCxnSpPr>
        <p:spPr>
          <a:xfrm>
            <a:off x="6091241" y="3815361"/>
            <a:ext cx="0" cy="950398"/>
          </a:xfrm>
          <a:prstGeom prst="line">
            <a:avLst/>
          </a:prstGeom>
          <a:ln w="22225">
            <a:solidFill>
              <a:schemeClr val="tx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AC7ADC66-30F4-7DAA-C0B7-9D4DEEB55062}"/>
              </a:ext>
            </a:extLst>
          </p:cNvPr>
          <p:cNvSpPr/>
          <p:nvPr/>
        </p:nvSpPr>
        <p:spPr>
          <a:xfrm>
            <a:off x="5871987" y="3400895"/>
            <a:ext cx="470260" cy="470260"/>
          </a:xfrm>
          <a:prstGeom prst="ellipse">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90000"/>
              </a:lnSpc>
            </a:pPr>
            <a:r>
              <a:rPr lang="en-GB" b="1" noProof="0" dirty="0">
                <a:latin typeface="Arial" panose="020B0604020202020204" pitchFamily="34" charset="0"/>
                <a:cs typeface="Arial" panose="020B0604020202020204" pitchFamily="34" charset="0"/>
              </a:rPr>
              <a:t>+</a:t>
            </a:r>
            <a:endParaRPr lang="en-GB" sz="1000" b="1" noProof="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1985D579-BC5E-0A55-B8E8-43FED6BB6208}"/>
              </a:ext>
            </a:extLst>
          </p:cNvPr>
          <p:cNvSpPr txBox="1"/>
          <p:nvPr/>
        </p:nvSpPr>
        <p:spPr>
          <a:xfrm>
            <a:off x="5231904" y="4180718"/>
            <a:ext cx="1732846" cy="153888"/>
          </a:xfrm>
          <a:prstGeom prst="rect">
            <a:avLst/>
          </a:prstGeom>
          <a:solidFill>
            <a:schemeClr val="bg1"/>
          </a:solidFill>
        </p:spPr>
        <p:txBody>
          <a:bodyPr wrap="none" lIns="0" tIns="0" rIns="0" bIns="0" rtlCol="0">
            <a:spAutoFit/>
          </a:bodyPr>
          <a:lstStyle/>
          <a:p>
            <a:pPr algn="ctr" defTabSz="609630">
              <a:defRPr/>
            </a:pPr>
            <a:r>
              <a:rPr lang="en-GB" sz="1000" i="1" noProof="0" dirty="0">
                <a:ln/>
                <a:latin typeface="Arial" panose="020B0604020202020204" pitchFamily="34" charset="0"/>
                <a:cs typeface="Arial" panose="020B0604020202020204" pitchFamily="34" charset="0"/>
                <a:sym typeface="ArialNarrow"/>
                <a:rtl val="0"/>
              </a:rPr>
              <a:t>Confirmatory molecular testing</a:t>
            </a:r>
            <a:endParaRPr lang="en-GB" sz="900" i="1" noProof="0" dirty="0">
              <a:ln/>
              <a:latin typeface="Arial" panose="020B0604020202020204" pitchFamily="34" charset="0"/>
              <a:cs typeface="Arial" panose="020B0604020202020204" pitchFamily="34" charset="0"/>
              <a:sym typeface="ArialNarrow"/>
              <a:rtl val="0"/>
            </a:endParaRPr>
          </a:p>
        </p:txBody>
      </p:sp>
      <p:sp>
        <p:nvSpPr>
          <p:cNvPr id="45" name="TextBox 44">
            <a:extLst>
              <a:ext uri="{FF2B5EF4-FFF2-40B4-BE49-F238E27FC236}">
                <a16:creationId xmlns:a16="http://schemas.microsoft.com/office/drawing/2014/main" id="{1C6CE1A4-0A7A-B97B-4541-D11713229C0C}"/>
              </a:ext>
            </a:extLst>
          </p:cNvPr>
          <p:cNvSpPr txBox="1"/>
          <p:nvPr/>
        </p:nvSpPr>
        <p:spPr>
          <a:xfrm>
            <a:off x="7011211" y="3512321"/>
            <a:ext cx="1692771" cy="246221"/>
          </a:xfrm>
          <a:prstGeom prst="rect">
            <a:avLst/>
          </a:prstGeom>
          <a:noFill/>
        </p:spPr>
        <p:txBody>
          <a:bodyPr wrap="none" lIns="0" tIns="0" rIns="0" bIns="0" rtlCol="0">
            <a:spAutoFit/>
          </a:bodyPr>
          <a:lstStyle/>
          <a:p>
            <a:pPr algn="ctr" defTabSz="609630">
              <a:defRPr/>
            </a:pPr>
            <a:r>
              <a:rPr lang="en-GB" sz="800" i="1" noProof="0" dirty="0">
                <a:ln/>
                <a:latin typeface="Arial" panose="020B0604020202020204" pitchFamily="34" charset="0"/>
                <a:cs typeface="Arial" panose="020B0604020202020204" pitchFamily="34" charset="0"/>
                <a:sym typeface="ArialNarrow"/>
                <a:rtl val="0"/>
              </a:rPr>
              <a:t>* In case of insufficient tissue sample</a:t>
            </a:r>
            <a:br>
              <a:rPr lang="en-GB" sz="800" i="1" noProof="0" dirty="0">
                <a:ln/>
                <a:latin typeface="Arial" panose="020B0604020202020204" pitchFamily="34" charset="0"/>
                <a:cs typeface="Arial" panose="020B0604020202020204" pitchFamily="34" charset="0"/>
                <a:sym typeface="ArialNarrow"/>
                <a:rtl val="0"/>
              </a:rPr>
            </a:br>
            <a:r>
              <a:rPr lang="en-GB" sz="800" i="1" noProof="0" dirty="0">
                <a:ln/>
                <a:latin typeface="Arial" panose="020B0604020202020204" pitchFamily="34" charset="0"/>
                <a:cs typeface="Arial" panose="020B0604020202020204" pitchFamily="34" charset="0"/>
                <a:sym typeface="ArialNarrow"/>
                <a:rtl val="0"/>
              </a:rPr>
              <a:t>or delay</a:t>
            </a:r>
          </a:p>
        </p:txBody>
      </p:sp>
      <p:cxnSp>
        <p:nvCxnSpPr>
          <p:cNvPr id="46" name="Straight Connector 45">
            <a:extLst>
              <a:ext uri="{FF2B5EF4-FFF2-40B4-BE49-F238E27FC236}">
                <a16:creationId xmlns:a16="http://schemas.microsoft.com/office/drawing/2014/main" id="{5307200D-2931-F4EC-E2E2-680B80AE7729}"/>
              </a:ext>
            </a:extLst>
          </p:cNvPr>
          <p:cNvCxnSpPr>
            <a:cxnSpLocks/>
          </p:cNvCxnSpPr>
          <p:nvPr/>
        </p:nvCxnSpPr>
        <p:spPr>
          <a:xfrm flipH="1">
            <a:off x="6323960" y="3392739"/>
            <a:ext cx="577905" cy="703089"/>
          </a:xfrm>
          <a:prstGeom prst="line">
            <a:avLst/>
          </a:prstGeom>
          <a:ln w="19050">
            <a:solidFill>
              <a:schemeClr val="tx1"/>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3240B1B-A0D7-3173-B1C7-40F08CBAD7FA}"/>
              </a:ext>
            </a:extLst>
          </p:cNvPr>
          <p:cNvCxnSpPr>
            <a:cxnSpLocks/>
          </p:cNvCxnSpPr>
          <p:nvPr/>
        </p:nvCxnSpPr>
        <p:spPr>
          <a:xfrm>
            <a:off x="6444665" y="2144083"/>
            <a:ext cx="457200" cy="582673"/>
          </a:xfrm>
          <a:prstGeom prst="line">
            <a:avLst/>
          </a:prstGeom>
          <a:ln w="19050">
            <a:solidFill>
              <a:schemeClr val="tx1"/>
            </a:solidFill>
            <a:prstDash val="sysDash"/>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50" name="Rounded Rectangle 49">
            <a:extLst>
              <a:ext uri="{FF2B5EF4-FFF2-40B4-BE49-F238E27FC236}">
                <a16:creationId xmlns:a16="http://schemas.microsoft.com/office/drawing/2014/main" id="{3D452927-A1B5-8FB5-7870-6F4E4599C190}"/>
              </a:ext>
            </a:extLst>
          </p:cNvPr>
          <p:cNvSpPr/>
          <p:nvPr/>
        </p:nvSpPr>
        <p:spPr>
          <a:xfrm>
            <a:off x="4655840" y="5648418"/>
            <a:ext cx="3489236" cy="372870"/>
          </a:xfrm>
          <a:prstGeom prst="roundRect">
            <a:avLst>
              <a:gd name="adj" fmla="val 0"/>
            </a:avLst>
          </a:prstGeom>
          <a:solidFill>
            <a:schemeClr val="accent6">
              <a:lumMod val="20000"/>
              <a:lumOff val="80000"/>
            </a:schemeClr>
          </a:solidFill>
          <a:ln w="22225">
            <a:solidFill>
              <a:schemeClr val="accent6"/>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100" b="1" noProof="0" dirty="0">
                <a:solidFill>
                  <a:schemeClr val="tx1"/>
                </a:solidFill>
                <a:latin typeface="Arial" panose="020B0604020202020204" pitchFamily="34" charset="0"/>
                <a:cs typeface="Arial" panose="020B0604020202020204" pitchFamily="34" charset="0"/>
              </a:rPr>
              <a:t>Positive </a:t>
            </a:r>
            <a:r>
              <a:rPr lang="en-GB" sz="1100" b="1" i="1" noProof="0" dirty="0">
                <a:solidFill>
                  <a:schemeClr val="tx1"/>
                </a:solidFill>
                <a:latin typeface="Arial" panose="020B0604020202020204" pitchFamily="34" charset="0"/>
                <a:cs typeface="Arial" panose="020B0604020202020204" pitchFamily="34" charset="0"/>
              </a:rPr>
              <a:t>ROS1</a:t>
            </a:r>
            <a:r>
              <a:rPr lang="en-GB" sz="1100" b="1" noProof="0" dirty="0">
                <a:solidFill>
                  <a:schemeClr val="tx1"/>
                </a:solidFill>
                <a:latin typeface="Arial" panose="020B0604020202020204" pitchFamily="34" charset="0"/>
                <a:cs typeface="Arial" panose="020B0604020202020204" pitchFamily="34" charset="0"/>
              </a:rPr>
              <a:t> rearrangement</a:t>
            </a:r>
          </a:p>
          <a:p>
            <a:pPr algn="ctr">
              <a:buClr>
                <a:schemeClr val="accent1"/>
              </a:buClr>
            </a:pPr>
            <a:r>
              <a:rPr lang="en-GB" sz="900" noProof="0" dirty="0">
                <a:solidFill>
                  <a:schemeClr val="tx1"/>
                </a:solidFill>
                <a:latin typeface="Arial" panose="020B0604020202020204" pitchFamily="34" charset="0"/>
                <a:cs typeface="Arial" panose="020B0604020202020204" pitchFamily="34" charset="0"/>
              </a:rPr>
              <a:t>NGS enables the detection of co-alteration</a:t>
            </a:r>
          </a:p>
        </p:txBody>
      </p:sp>
      <p:sp>
        <p:nvSpPr>
          <p:cNvPr id="51" name="Rounded Rectangle 50">
            <a:extLst>
              <a:ext uri="{FF2B5EF4-FFF2-40B4-BE49-F238E27FC236}">
                <a16:creationId xmlns:a16="http://schemas.microsoft.com/office/drawing/2014/main" id="{83A50EB8-971E-9D1E-511B-A443512BAD3E}"/>
              </a:ext>
            </a:extLst>
          </p:cNvPr>
          <p:cNvSpPr/>
          <p:nvPr/>
        </p:nvSpPr>
        <p:spPr>
          <a:xfrm>
            <a:off x="3146731" y="3988542"/>
            <a:ext cx="1903321" cy="668391"/>
          </a:xfrm>
          <a:prstGeom prst="roundRect">
            <a:avLst>
              <a:gd name="adj" fmla="val 0"/>
            </a:avLst>
          </a:prstGeom>
          <a:solidFill>
            <a:schemeClr val="accent6">
              <a:lumMod val="20000"/>
              <a:lumOff val="80000"/>
            </a:schemeClr>
          </a:solidFill>
          <a:ln w="22225">
            <a:solidFill>
              <a:schemeClr val="accent6"/>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100" b="1" noProof="0" dirty="0">
                <a:solidFill>
                  <a:schemeClr val="tx1"/>
                </a:solidFill>
                <a:latin typeface="Arial" panose="020B0604020202020204" pitchFamily="34" charset="0"/>
                <a:cs typeface="Arial" panose="020B0604020202020204" pitchFamily="34" charset="0"/>
              </a:rPr>
              <a:t>No </a:t>
            </a:r>
            <a:r>
              <a:rPr lang="en-GB" sz="1100" b="1" i="1" noProof="0" dirty="0">
                <a:solidFill>
                  <a:schemeClr val="tx1"/>
                </a:solidFill>
                <a:latin typeface="Arial" panose="020B0604020202020204" pitchFamily="34" charset="0"/>
                <a:cs typeface="Arial" panose="020B0604020202020204" pitchFamily="34" charset="0"/>
              </a:rPr>
              <a:t>ROS1</a:t>
            </a:r>
            <a:r>
              <a:rPr lang="en-GB" sz="1100" b="1" noProof="0" dirty="0">
                <a:solidFill>
                  <a:schemeClr val="tx1"/>
                </a:solidFill>
                <a:latin typeface="Arial" panose="020B0604020202020204" pitchFamily="34" charset="0"/>
                <a:cs typeface="Arial" panose="020B0604020202020204" pitchFamily="34" charset="0"/>
              </a:rPr>
              <a:t> rearrangement</a:t>
            </a:r>
          </a:p>
          <a:p>
            <a:pPr algn="ctr">
              <a:buClr>
                <a:schemeClr val="accent1"/>
              </a:buClr>
            </a:pPr>
            <a:r>
              <a:rPr lang="en-GB" sz="800" noProof="0" dirty="0">
                <a:solidFill>
                  <a:schemeClr val="tx1"/>
                </a:solidFill>
                <a:latin typeface="Arial" panose="020B0604020202020204" pitchFamily="34" charset="0"/>
                <a:cs typeface="Arial" panose="020B0604020202020204" pitchFamily="34" charset="0"/>
              </a:rPr>
              <a:t>(provided that sufficient material was</a:t>
            </a:r>
            <a:br>
              <a:rPr lang="en-GB" sz="800" noProof="0" dirty="0">
                <a:solidFill>
                  <a:schemeClr val="tx1"/>
                </a:solidFill>
                <a:latin typeface="Arial" panose="020B0604020202020204" pitchFamily="34" charset="0"/>
                <a:cs typeface="Arial" panose="020B0604020202020204" pitchFamily="34" charset="0"/>
              </a:rPr>
            </a:br>
            <a:r>
              <a:rPr lang="en-GB" sz="800" noProof="0" dirty="0">
                <a:solidFill>
                  <a:schemeClr val="tx1"/>
                </a:solidFill>
                <a:latin typeface="Arial" panose="020B0604020202020204" pitchFamily="34" charset="0"/>
                <a:cs typeface="Arial" panose="020B0604020202020204" pitchFamily="34" charset="0"/>
              </a:rPr>
              <a:t>available and the analysis technique</a:t>
            </a:r>
            <a:br>
              <a:rPr lang="en-GB" sz="800" noProof="0" dirty="0">
                <a:solidFill>
                  <a:schemeClr val="tx1"/>
                </a:solidFill>
                <a:latin typeface="Arial" panose="020B0604020202020204" pitchFamily="34" charset="0"/>
                <a:cs typeface="Arial" panose="020B0604020202020204" pitchFamily="34" charset="0"/>
              </a:rPr>
            </a:br>
            <a:r>
              <a:rPr lang="en-GB" sz="800" noProof="0" dirty="0">
                <a:solidFill>
                  <a:schemeClr val="tx1"/>
                </a:solidFill>
                <a:latin typeface="Arial" panose="020B0604020202020204" pitchFamily="34" charset="0"/>
                <a:cs typeface="Arial" panose="020B0604020202020204" pitchFamily="34" charset="0"/>
              </a:rPr>
              <a:t>was contributory</a:t>
            </a:r>
          </a:p>
        </p:txBody>
      </p:sp>
      <p:sp>
        <p:nvSpPr>
          <p:cNvPr id="52" name="Rounded Rectangle 51">
            <a:extLst>
              <a:ext uri="{FF2B5EF4-FFF2-40B4-BE49-F238E27FC236}">
                <a16:creationId xmlns:a16="http://schemas.microsoft.com/office/drawing/2014/main" id="{D0C73DEF-8F5C-4FFD-5E51-B375A5AEF533}"/>
              </a:ext>
            </a:extLst>
          </p:cNvPr>
          <p:cNvSpPr/>
          <p:nvPr/>
        </p:nvSpPr>
        <p:spPr>
          <a:xfrm>
            <a:off x="6901866" y="2753019"/>
            <a:ext cx="1911460" cy="676598"/>
          </a:xfrm>
          <a:prstGeom prst="roundRect">
            <a:avLst>
              <a:gd name="adj" fmla="val 11742"/>
            </a:avLst>
          </a:prstGeom>
          <a:solidFill>
            <a:schemeClr val="bg1"/>
          </a:solidFill>
          <a:ln w="22225">
            <a:solidFill>
              <a:schemeClr val="accent1"/>
            </a:solidFill>
            <a:prstDash val="sysDash"/>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lnSpc>
                <a:spcPct val="95000"/>
              </a:lnSpc>
              <a:spcAft>
                <a:spcPts val="200"/>
              </a:spcAft>
              <a:buClr>
                <a:schemeClr val="accent1"/>
              </a:buClr>
            </a:pPr>
            <a:r>
              <a:rPr lang="en-GB" sz="1200" b="1" noProof="0" dirty="0">
                <a:solidFill>
                  <a:schemeClr val="tx1"/>
                </a:solidFill>
                <a:latin typeface="Arial" panose="020B0604020202020204" pitchFamily="34" charset="0"/>
                <a:cs typeface="Arial" panose="020B0604020202020204" pitchFamily="34" charset="0"/>
              </a:rPr>
              <a:t>Liquid biopsy*</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(with NGS plasma tests</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enabling fusion detection</a:t>
            </a:r>
          </a:p>
        </p:txBody>
      </p:sp>
      <p:sp>
        <p:nvSpPr>
          <p:cNvPr id="55" name="Slide Number Placeholder 54">
            <a:extLst>
              <a:ext uri="{FF2B5EF4-FFF2-40B4-BE49-F238E27FC236}">
                <a16:creationId xmlns:a16="http://schemas.microsoft.com/office/drawing/2014/main" id="{990945F0-11F1-ED83-3664-1139754630C0}"/>
              </a:ext>
            </a:extLst>
          </p:cNvPr>
          <p:cNvSpPr>
            <a:spLocks noGrp="1"/>
          </p:cNvSpPr>
          <p:nvPr>
            <p:ph type="sldNum" sz="quarter" idx="4"/>
          </p:nvPr>
        </p:nvSpPr>
        <p:spPr/>
        <p:txBody>
          <a:bodyPr/>
          <a:lstStyle/>
          <a:p>
            <a:fld id="{FCE43C0F-8A7B-3A4B-9DB5-B3472E36E833}" type="slidenum">
              <a:rPr lang="en-GB" noProof="0" smtClean="0"/>
              <a:pPr/>
              <a:t>12</a:t>
            </a:fld>
            <a:endParaRPr lang="en-GB" noProof="0" dirty="0"/>
          </a:p>
        </p:txBody>
      </p:sp>
    </p:spTree>
    <p:extLst>
      <p:ext uri="{BB962C8B-B14F-4D97-AF65-F5344CB8AC3E}">
        <p14:creationId xmlns:p14="http://schemas.microsoft.com/office/powerpoint/2010/main" val="52448608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5D926105-3D43-1F1C-04F5-860B2729397B}"/>
              </a:ext>
            </a:extLst>
          </p:cNvPr>
          <p:cNvGraphicFramePr>
            <a:graphicFrameLocks noGrp="1"/>
          </p:cNvGraphicFramePr>
          <p:nvPr>
            <p:ph sz="quarter" idx="12"/>
            <p:extLst>
              <p:ext uri="{D42A27DB-BD31-4B8C-83A1-F6EECF244321}">
                <p14:modId xmlns:p14="http://schemas.microsoft.com/office/powerpoint/2010/main" val="1827634861"/>
              </p:ext>
            </p:extLst>
          </p:nvPr>
        </p:nvGraphicFramePr>
        <p:xfrm>
          <a:off x="620713" y="1628800"/>
          <a:ext cx="10963274" cy="3895724"/>
        </p:xfrm>
        <a:graphic>
          <a:graphicData uri="http://schemas.openxmlformats.org/drawingml/2006/table">
            <a:tbl>
              <a:tblPr firstRow="1" bandRow="1">
                <a:tableStyleId>{5C22544A-7EE6-4342-B048-85BDC9FD1C3A}</a:tableStyleId>
              </a:tblPr>
              <a:tblGrid>
                <a:gridCol w="5518579">
                  <a:extLst>
                    <a:ext uri="{9D8B030D-6E8A-4147-A177-3AD203B41FA5}">
                      <a16:colId xmlns:a16="http://schemas.microsoft.com/office/drawing/2014/main" val="1466749272"/>
                    </a:ext>
                  </a:extLst>
                </a:gridCol>
                <a:gridCol w="5444695">
                  <a:extLst>
                    <a:ext uri="{9D8B030D-6E8A-4147-A177-3AD203B41FA5}">
                      <a16:colId xmlns:a16="http://schemas.microsoft.com/office/drawing/2014/main" val="2001915789"/>
                    </a:ext>
                  </a:extLst>
                </a:gridCol>
              </a:tblGrid>
              <a:tr h="387187">
                <a:tc>
                  <a:txBody>
                    <a:bodyPr/>
                    <a:lstStyle/>
                    <a:p>
                      <a:pPr>
                        <a:buNone/>
                      </a:pPr>
                      <a:r>
                        <a:rPr lang="en-GB" sz="1800" b="1" noProof="0" dirty="0">
                          <a:solidFill>
                            <a:schemeClr val="bg1"/>
                          </a:solidFill>
                          <a:latin typeface="Arial" panose="020B0604020202020204" pitchFamily="34" charset="0"/>
                          <a:cs typeface="Arial" panose="020B0604020202020204" pitchFamily="34" charset="0"/>
                        </a:rPr>
                        <a:t>DNA-based NGS</a:t>
                      </a:r>
                    </a:p>
                  </a:txBody>
                  <a:tcPr marL="287523" marR="172514" marT="172514" marB="172514" anchor="ctr"/>
                </a:tc>
                <a:tc>
                  <a:txBody>
                    <a:bodyPr/>
                    <a:lstStyle/>
                    <a:p>
                      <a:pPr>
                        <a:buNone/>
                      </a:pPr>
                      <a:r>
                        <a:rPr lang="en-GB" sz="1800" b="1" noProof="0" dirty="0">
                          <a:solidFill>
                            <a:schemeClr val="bg1"/>
                          </a:solidFill>
                          <a:latin typeface="Arial" panose="020B0604020202020204" pitchFamily="34" charset="0"/>
                          <a:cs typeface="Arial" panose="020B0604020202020204" pitchFamily="34" charset="0"/>
                        </a:rPr>
                        <a:t>RNA-based NGS</a:t>
                      </a:r>
                    </a:p>
                  </a:txBody>
                  <a:tcPr marL="287523" marR="172514" marT="172514" marB="172514" anchor="ctr"/>
                </a:tc>
                <a:extLst>
                  <a:ext uri="{0D108BD9-81ED-4DB2-BD59-A6C34878D82A}">
                    <a16:rowId xmlns:a16="http://schemas.microsoft.com/office/drawing/2014/main" val="4092841187"/>
                  </a:ext>
                </a:extLst>
              </a:tr>
              <a:tr h="604138">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Detects genomic rearrangements (hybrid capture)</a:t>
                      </a:r>
                    </a:p>
                  </a:txBody>
                  <a:tcPr marL="287523" marR="172514" marT="172514" marB="172514" anchor="ctr"/>
                </a:tc>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Detects the expressed fusion transcript</a:t>
                      </a:r>
                    </a:p>
                  </a:txBody>
                  <a:tcPr marL="287523" marR="172514" marT="172514" marB="172514" anchor="ctr"/>
                </a:tc>
                <a:extLst>
                  <a:ext uri="{0D108BD9-81ED-4DB2-BD59-A6C34878D82A}">
                    <a16:rowId xmlns:a16="http://schemas.microsoft.com/office/drawing/2014/main" val="3394045932"/>
                  </a:ext>
                </a:extLst>
              </a:tr>
              <a:tr h="869692">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Large introns and variable breakpoints may make some fusions difficult to detect</a:t>
                      </a:r>
                    </a:p>
                  </a:txBody>
                  <a:tcPr marL="287523" marR="172514" marT="172514" marB="172514" anchor="ctr"/>
                </a:tc>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Fusion partners are identified directly, regardless of breakpoint location</a:t>
                      </a:r>
                    </a:p>
                  </a:txBody>
                  <a:tcPr marL="287523" marR="172514" marT="172514" marB="172514" anchor="ctr"/>
                </a:tc>
                <a:extLst>
                  <a:ext uri="{0D108BD9-81ED-4DB2-BD59-A6C34878D82A}">
                    <a16:rowId xmlns:a16="http://schemas.microsoft.com/office/drawing/2014/main" val="4226285048"/>
                  </a:ext>
                </a:extLst>
              </a:tr>
              <a:tr h="869692">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May miss some clinically relevant fusions depending on panel design</a:t>
                      </a:r>
                    </a:p>
                  </a:txBody>
                  <a:tcPr marL="287523" marR="172514" marT="172514" marB="172514" anchor="ctr"/>
                </a:tc>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High sensitivity for fusions, especially known and novel </a:t>
                      </a:r>
                      <a:r>
                        <a:rPr lang="en-GB" sz="1800" i="1" noProof="0" dirty="0">
                          <a:solidFill>
                            <a:schemeClr val="tx1">
                              <a:lumMod val="85000"/>
                              <a:lumOff val="15000"/>
                            </a:schemeClr>
                          </a:solidFill>
                          <a:latin typeface="Arial" panose="020B0604020202020204" pitchFamily="34" charset="0"/>
                          <a:cs typeface="Arial" panose="020B0604020202020204" pitchFamily="34" charset="0"/>
                        </a:rPr>
                        <a:t>ROS1 </a:t>
                      </a:r>
                      <a:r>
                        <a:rPr lang="en-GB" sz="1800" noProof="0" dirty="0">
                          <a:solidFill>
                            <a:schemeClr val="tx1">
                              <a:lumMod val="85000"/>
                              <a:lumOff val="15000"/>
                            </a:schemeClr>
                          </a:solidFill>
                          <a:latin typeface="Arial" panose="020B0604020202020204" pitchFamily="34" charset="0"/>
                          <a:cs typeface="Arial" panose="020B0604020202020204" pitchFamily="34" charset="0"/>
                        </a:rPr>
                        <a:t>fusions</a:t>
                      </a:r>
                    </a:p>
                  </a:txBody>
                  <a:tcPr marL="287523" marR="172514" marT="172514" marB="172514" anchor="ctr"/>
                </a:tc>
                <a:extLst>
                  <a:ext uri="{0D108BD9-81ED-4DB2-BD59-A6C34878D82A}">
                    <a16:rowId xmlns:a16="http://schemas.microsoft.com/office/drawing/2014/main" val="958084191"/>
                  </a:ext>
                </a:extLst>
              </a:tr>
              <a:tr h="869692">
                <a:tc>
                  <a:txBody>
                    <a:bodyPr/>
                    <a:lstStyle/>
                    <a:p>
                      <a:pPr>
                        <a:buNone/>
                      </a:pPr>
                      <a:r>
                        <a:rPr lang="en-GB" sz="1800" noProof="0" dirty="0">
                          <a:solidFill>
                            <a:schemeClr val="tx1">
                              <a:lumMod val="85000"/>
                              <a:lumOff val="15000"/>
                            </a:schemeClr>
                          </a:solidFill>
                          <a:latin typeface="Arial" panose="020B0604020202020204" pitchFamily="34" charset="0"/>
                          <a:cs typeface="Arial" panose="020B0604020202020204" pitchFamily="34" charset="0"/>
                        </a:rPr>
                        <a:t>Useful for comprehensive genomic profiling</a:t>
                      </a:r>
                    </a:p>
                  </a:txBody>
                  <a:tcPr marL="287523" marR="172514" marT="172514" marB="172514" anchor="ctr"/>
                </a:tc>
                <a:tc>
                  <a:txBody>
                    <a:bodyPr/>
                    <a:lstStyle/>
                    <a:p>
                      <a:pPr>
                        <a:buNone/>
                      </a:pPr>
                      <a:r>
                        <a:rPr lang="en-GB" sz="1800" b="1" noProof="0" dirty="0">
                          <a:solidFill>
                            <a:schemeClr val="tx1">
                              <a:lumMod val="85000"/>
                              <a:lumOff val="15000"/>
                            </a:schemeClr>
                          </a:solidFill>
                          <a:latin typeface="Arial" panose="020B0604020202020204" pitchFamily="34" charset="0"/>
                          <a:cs typeface="Arial" panose="020B0604020202020204" pitchFamily="34" charset="0"/>
                        </a:rPr>
                        <a:t>Preferred method for </a:t>
                      </a:r>
                      <a:r>
                        <a:rPr lang="en-GB" sz="1800" b="1" i="1" noProof="0" dirty="0">
                          <a:solidFill>
                            <a:schemeClr val="tx1">
                              <a:lumMod val="85000"/>
                              <a:lumOff val="15000"/>
                            </a:schemeClr>
                          </a:solidFill>
                          <a:latin typeface="Arial" panose="020B0604020202020204" pitchFamily="34" charset="0"/>
                          <a:cs typeface="Arial" panose="020B0604020202020204" pitchFamily="34" charset="0"/>
                        </a:rPr>
                        <a:t>ROS1</a:t>
                      </a:r>
                      <a:r>
                        <a:rPr lang="en-GB" sz="1800" b="1" noProof="0" dirty="0">
                          <a:solidFill>
                            <a:schemeClr val="tx1">
                              <a:lumMod val="85000"/>
                              <a:lumOff val="15000"/>
                            </a:schemeClr>
                          </a:solidFill>
                          <a:latin typeface="Arial" panose="020B0604020202020204" pitchFamily="34" charset="0"/>
                          <a:cs typeface="Arial" panose="020B0604020202020204" pitchFamily="34" charset="0"/>
                        </a:rPr>
                        <a:t> fusion detection</a:t>
                      </a:r>
                      <a:endParaRPr lang="en-GB" sz="1800" noProof="0" dirty="0">
                        <a:solidFill>
                          <a:schemeClr val="tx1">
                            <a:lumMod val="85000"/>
                            <a:lumOff val="15000"/>
                          </a:schemeClr>
                        </a:solidFill>
                        <a:latin typeface="Arial" panose="020B0604020202020204" pitchFamily="34" charset="0"/>
                        <a:cs typeface="Arial" panose="020B0604020202020204" pitchFamily="34" charset="0"/>
                      </a:endParaRPr>
                    </a:p>
                  </a:txBody>
                  <a:tcPr marL="287523" marR="172514" marT="172514" marB="172514" anchor="ctr"/>
                </a:tc>
                <a:extLst>
                  <a:ext uri="{0D108BD9-81ED-4DB2-BD59-A6C34878D82A}">
                    <a16:rowId xmlns:a16="http://schemas.microsoft.com/office/drawing/2014/main" val="1798751070"/>
                  </a:ext>
                </a:extLst>
              </a:tr>
            </a:tbl>
          </a:graphicData>
        </a:graphic>
      </p:graphicFrame>
      <p:sp>
        <p:nvSpPr>
          <p:cNvPr id="11" name="Title 1">
            <a:extLst>
              <a:ext uri="{FF2B5EF4-FFF2-40B4-BE49-F238E27FC236}">
                <a16:creationId xmlns:a16="http://schemas.microsoft.com/office/drawing/2014/main" id="{D1A00F5E-9095-ACDB-6238-B2810E4ECEA4}"/>
              </a:ext>
            </a:extLst>
          </p:cNvPr>
          <p:cNvSpPr>
            <a:spLocks noGrp="1"/>
          </p:cNvSpPr>
          <p:nvPr>
            <p:ph type="title"/>
          </p:nvPr>
        </p:nvSpPr>
        <p:spPr/>
        <p:txBody>
          <a:bodyPr/>
          <a:lstStyle/>
          <a:p>
            <a:r>
              <a:rPr lang="en-GB" noProof="0" dirty="0"/>
              <a:t>Why is rna-based ngs the preferred method for detecting </a:t>
            </a:r>
            <a:r>
              <a:rPr lang="en-GB" i="1" noProof="0" dirty="0"/>
              <a:t>ros1</a:t>
            </a:r>
            <a:r>
              <a:rPr lang="en-GB" noProof="0" dirty="0"/>
              <a:t> fusions?</a:t>
            </a:r>
          </a:p>
        </p:txBody>
      </p:sp>
      <p:sp>
        <p:nvSpPr>
          <p:cNvPr id="13" name="Content Placeholder 3">
            <a:extLst>
              <a:ext uri="{FF2B5EF4-FFF2-40B4-BE49-F238E27FC236}">
                <a16:creationId xmlns:a16="http://schemas.microsoft.com/office/drawing/2014/main" id="{999C5A50-6CDA-FC0F-EAC5-DBC92FD18970}"/>
              </a:ext>
            </a:extLst>
          </p:cNvPr>
          <p:cNvSpPr>
            <a:spLocks noGrp="1"/>
          </p:cNvSpPr>
          <p:nvPr>
            <p:ph sz="quarter" idx="15"/>
          </p:nvPr>
        </p:nvSpPr>
        <p:spPr/>
        <p:txBody>
          <a:bodyPr anchor="b" anchorCtr="0"/>
          <a:lstStyle/>
          <a:p>
            <a:r>
              <a:rPr lang="en-GB" noProof="0" dirty="0">
                <a:solidFill>
                  <a:schemeClr val="tx2"/>
                </a:solidFill>
              </a:rPr>
              <a:t>NGS, next-generation sequencing</a:t>
            </a:r>
          </a:p>
          <a:p>
            <a:r>
              <a:rPr lang="en-GB" noProof="0" dirty="0">
                <a:solidFill>
                  <a:schemeClr val="tx2"/>
                </a:solidFill>
              </a:rPr>
              <a:t>Mosele MF, et al. Ann Oncol. 2024;35:588-606 (including Supplementary appendix)</a:t>
            </a:r>
            <a:r>
              <a:rPr lang="en-GB" dirty="0">
                <a:solidFill>
                  <a:schemeClr val="tx2"/>
                </a:solidFill>
              </a:rPr>
              <a:t>; </a:t>
            </a:r>
            <a:r>
              <a:rPr lang="en-GB" dirty="0" err="1">
                <a:solidFill>
                  <a:schemeClr val="tx2"/>
                </a:solidFill>
              </a:rPr>
              <a:t>Penault</a:t>
            </a:r>
            <a:r>
              <a:rPr lang="en-GB" dirty="0">
                <a:solidFill>
                  <a:schemeClr val="tx2"/>
                </a:solidFill>
              </a:rPr>
              <a:t>-Llorca F, </a:t>
            </a:r>
            <a:r>
              <a:rPr lang="en-GB" dirty="0" err="1">
                <a:solidFill>
                  <a:schemeClr val="tx2"/>
                </a:solidFill>
              </a:rPr>
              <a:t>Socinski</a:t>
            </a:r>
            <a:r>
              <a:rPr lang="en-GB" dirty="0">
                <a:solidFill>
                  <a:schemeClr val="tx2"/>
                </a:solidFill>
              </a:rPr>
              <a:t> MA. Oncologist. 2025;30(3):oyae357</a:t>
            </a:r>
            <a:endParaRPr lang="en-GB" noProof="0" dirty="0">
              <a:solidFill>
                <a:schemeClr val="tx2"/>
              </a:solidFill>
            </a:endParaRPr>
          </a:p>
        </p:txBody>
      </p:sp>
      <p:sp>
        <p:nvSpPr>
          <p:cNvPr id="5" name="Slide Number Placeholder 4">
            <a:extLst>
              <a:ext uri="{FF2B5EF4-FFF2-40B4-BE49-F238E27FC236}">
                <a16:creationId xmlns:a16="http://schemas.microsoft.com/office/drawing/2014/main" id="{C3183065-481C-8A1D-2FBF-4B0671BF71E3}"/>
              </a:ext>
            </a:extLst>
          </p:cNvPr>
          <p:cNvSpPr>
            <a:spLocks noGrp="1"/>
          </p:cNvSpPr>
          <p:nvPr>
            <p:ph type="sldNum" sz="quarter" idx="4"/>
          </p:nvPr>
        </p:nvSpPr>
        <p:spPr/>
        <p:txBody>
          <a:bodyPr anchor="ctr">
            <a:normAutofit/>
          </a:bodyPr>
          <a:lstStyle/>
          <a:p>
            <a:pPr>
              <a:spcAft>
                <a:spcPts val="600"/>
              </a:spcAft>
            </a:pPr>
            <a:fld id="{FCE43C0F-8A7B-3A4B-9DB5-B3472E36E833}" type="slidenum">
              <a:rPr lang="en-GB" noProof="0" smtClean="0"/>
              <a:pPr>
                <a:spcAft>
                  <a:spcPts val="600"/>
                </a:spcAft>
              </a:pPr>
              <a:t>13</a:t>
            </a:fld>
            <a:endParaRPr lang="en-GB" noProof="0" dirty="0"/>
          </a:p>
        </p:txBody>
      </p:sp>
    </p:spTree>
    <p:extLst>
      <p:ext uri="{BB962C8B-B14F-4D97-AF65-F5344CB8AC3E}">
        <p14:creationId xmlns:p14="http://schemas.microsoft.com/office/powerpoint/2010/main" val="925547474"/>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94784F-231B-4D79-A44D-126455FB0886}"/>
              </a:ext>
            </a:extLst>
          </p:cNvPr>
          <p:cNvSpPr>
            <a:spLocks noGrp="1"/>
          </p:cNvSpPr>
          <p:nvPr>
            <p:ph type="title"/>
          </p:nvPr>
        </p:nvSpPr>
        <p:spPr/>
        <p:txBody>
          <a:bodyPr/>
          <a:lstStyle/>
          <a:p>
            <a:r>
              <a:rPr lang="en-GB" i="1" noProof="0" dirty="0">
                <a:solidFill>
                  <a:schemeClr val="tx2"/>
                </a:solidFill>
              </a:rPr>
              <a:t>ROS1</a:t>
            </a:r>
            <a:r>
              <a:rPr lang="en-GB" noProof="0" dirty="0">
                <a:solidFill>
                  <a:schemeClr val="tx2"/>
                </a:solidFill>
              </a:rPr>
              <a:t> fusion in NSCLC history</a:t>
            </a:r>
            <a:r>
              <a:rPr lang="en-GB" baseline="30000" noProof="0" dirty="0">
                <a:solidFill>
                  <a:schemeClr val="tx2"/>
                </a:solidFill>
              </a:rPr>
              <a:t>1</a:t>
            </a:r>
          </a:p>
        </p:txBody>
      </p:sp>
      <p:sp>
        <p:nvSpPr>
          <p:cNvPr id="13" name="Content Placeholder 12">
            <a:extLst>
              <a:ext uri="{FF2B5EF4-FFF2-40B4-BE49-F238E27FC236}">
                <a16:creationId xmlns:a16="http://schemas.microsoft.com/office/drawing/2014/main" id="{B70E9A14-3F1D-9031-9764-C5ACF36D735D}"/>
              </a:ext>
            </a:extLst>
          </p:cNvPr>
          <p:cNvSpPr>
            <a:spLocks noGrp="1"/>
          </p:cNvSpPr>
          <p:nvPr>
            <p:ph sz="quarter" idx="15"/>
          </p:nvPr>
        </p:nvSpPr>
        <p:spPr/>
        <p:txBody>
          <a:bodyPr anchor="b" anchorCtr="0"/>
          <a:lstStyle/>
          <a:p>
            <a:r>
              <a:rPr lang="en-GB" noProof="0" dirty="0">
                <a:solidFill>
                  <a:schemeClr val="tx2"/>
                </a:solidFill>
              </a:rPr>
              <a:t>ESMO, European Society for Medical Oncology; FDA, Food &amp; Drug Administration; NCCN, National Comprehensive Cancer Network; NSCLC, non-small cell lung cancer; TKI, tyrosine kinase; U.S., United States</a:t>
            </a:r>
          </a:p>
          <a:p>
            <a:r>
              <a:rPr lang="en-GB" noProof="0" dirty="0">
                <a:solidFill>
                  <a:schemeClr val="tx2"/>
                </a:solidFill>
              </a:rPr>
              <a:t>1. Boulanger MC, et al. Oncologist. 2024;29(11):943-56; 2. </a:t>
            </a:r>
            <a:r>
              <a:rPr lang="en-GB" dirty="0">
                <a:solidFill>
                  <a:schemeClr val="tx2"/>
                </a:solidFill>
              </a:rPr>
              <a:t>U.S. Food and Drug Administration. FDA approves taletrectinib for ROS1-positive non-small cell lung cancer. June 11, 2025. Available </a:t>
            </a:r>
            <a:r>
              <a:rPr lang="en-GB" dirty="0">
                <a:solidFill>
                  <a:schemeClr val="tx2"/>
                </a:solidFill>
                <a:hlinkClick r:id="rId2">
                  <a:extLst>
                    <a:ext uri="{A12FA001-AC4F-418D-AE19-62706E023703}">
                      <ahyp:hlinkClr xmlns:ahyp="http://schemas.microsoft.com/office/drawing/2018/hyperlinkcolor" val="tx"/>
                    </a:ext>
                  </a:extLst>
                </a:hlinkClick>
              </a:rPr>
              <a:t>here</a:t>
            </a:r>
            <a:r>
              <a:rPr lang="en-GB" dirty="0">
                <a:solidFill>
                  <a:schemeClr val="tx2"/>
                </a:solidFill>
              </a:rPr>
              <a:t> (accessed August 23, 2026); 3. U.S. Food and Drug Administration. FDA approves zidesamtinib for ROS1-positive non-small cell lung cancer. 2026 Jul 22, 2026. Available </a:t>
            </a:r>
            <a:r>
              <a:rPr lang="en-GB" dirty="0">
                <a:solidFill>
                  <a:schemeClr val="tx2"/>
                </a:solidFill>
                <a:hlinkClick r:id="rId3">
                  <a:extLst>
                    <a:ext uri="{A12FA001-AC4F-418D-AE19-62706E023703}">
                      <ahyp:hlinkClr xmlns:ahyp="http://schemas.microsoft.com/office/drawing/2018/hyperlinkcolor" val="tx"/>
                    </a:ext>
                  </a:extLst>
                </a:hlinkClick>
              </a:rPr>
              <a:t>here</a:t>
            </a:r>
            <a:r>
              <a:rPr lang="en-GB" dirty="0">
                <a:solidFill>
                  <a:schemeClr val="tx2"/>
                </a:solidFill>
              </a:rPr>
              <a:t> (accessed August 23, 2026)</a:t>
            </a:r>
            <a:endParaRPr lang="en-GB" noProof="0" dirty="0">
              <a:solidFill>
                <a:schemeClr val="tx2"/>
              </a:solidFill>
            </a:endParaRPr>
          </a:p>
        </p:txBody>
      </p:sp>
      <p:sp>
        <p:nvSpPr>
          <p:cNvPr id="4" name="TextBox 3">
            <a:extLst>
              <a:ext uri="{FF2B5EF4-FFF2-40B4-BE49-F238E27FC236}">
                <a16:creationId xmlns:a16="http://schemas.microsoft.com/office/drawing/2014/main" id="{FDC82E0E-03DF-5C13-7F91-6C9BEAD55258}"/>
              </a:ext>
            </a:extLst>
          </p:cNvPr>
          <p:cNvSpPr txBox="1"/>
          <p:nvPr/>
        </p:nvSpPr>
        <p:spPr>
          <a:xfrm>
            <a:off x="623392" y="4149080"/>
            <a:ext cx="10297144" cy="430887"/>
          </a:xfrm>
          <a:prstGeom prst="rect">
            <a:avLst/>
          </a:prstGeom>
          <a:noFill/>
        </p:spPr>
        <p:txBody>
          <a:bodyPr wrap="square" rtlCol="0">
            <a:spAutoFit/>
          </a:bodyPr>
          <a:lstStyle/>
          <a:p>
            <a:r>
              <a:rPr lang="en-GB" sz="1100" baseline="30000" noProof="0" dirty="0">
                <a:latin typeface="Arial" panose="020B0604020202020204" pitchFamily="34" charset="0"/>
                <a:cs typeface="Arial" panose="020B0604020202020204" pitchFamily="34" charset="0"/>
              </a:rPr>
              <a:t>a</a:t>
            </a:r>
            <a:r>
              <a:rPr lang="en-GB" sz="1100" noProof="0" dirty="0">
                <a:latin typeface="Arial" panose="020B0604020202020204" pitchFamily="34" charset="0"/>
                <a:cs typeface="Arial" panose="020B0604020202020204" pitchFamily="34" charset="0"/>
              </a:rPr>
              <a:t> Lorlatinib is not approved by the FDA for the treatment of patients with metastatic </a:t>
            </a:r>
            <a:r>
              <a:rPr lang="en-GB" sz="1100" i="1" noProof="0" dirty="0">
                <a:latin typeface="Arial" panose="020B0604020202020204" pitchFamily="34" charset="0"/>
                <a:cs typeface="Arial" panose="020B0604020202020204" pitchFamily="34" charset="0"/>
              </a:rPr>
              <a:t>ROS1 </a:t>
            </a:r>
            <a:r>
              <a:rPr lang="en-GB" sz="1100" noProof="0" dirty="0">
                <a:latin typeface="Arial" panose="020B0604020202020204" pitchFamily="34" charset="0"/>
                <a:cs typeface="Arial" panose="020B0604020202020204" pitchFamily="34" charset="0"/>
              </a:rPr>
              <a:t>fusion-positive NSCLC but is recommended as a subsequent treatment option by the NCCN guidelines and included in the ESMO guidelines</a:t>
            </a:r>
            <a:endParaRPr lang="en-GB" sz="1100" noProof="0" dirty="0">
              <a:solidFill>
                <a:srgbClr val="505050"/>
              </a:solidFill>
              <a:latin typeface="Arial" panose="020B0604020202020204" pitchFamily="34" charset="0"/>
              <a:ea typeface="Aileron" charset="0"/>
              <a:cs typeface="Arial" panose="020B0604020202020204" pitchFamily="34" charset="0"/>
            </a:endParaRPr>
          </a:p>
        </p:txBody>
      </p:sp>
      <p:sp>
        <p:nvSpPr>
          <p:cNvPr id="16" name="Rounded Rectangle 15">
            <a:extLst>
              <a:ext uri="{FF2B5EF4-FFF2-40B4-BE49-F238E27FC236}">
                <a16:creationId xmlns:a16="http://schemas.microsoft.com/office/drawing/2014/main" id="{EAF26DB4-6F2A-A975-31D8-49A31243AD07}"/>
              </a:ext>
            </a:extLst>
          </p:cNvPr>
          <p:cNvSpPr/>
          <p:nvPr/>
        </p:nvSpPr>
        <p:spPr>
          <a:xfrm>
            <a:off x="3169624" y="2327162"/>
            <a:ext cx="1188384" cy="1080000"/>
          </a:xfrm>
          <a:prstGeom prst="roundRect">
            <a:avLst>
              <a:gd name="adj" fmla="val 0"/>
            </a:avLst>
          </a:prstGeom>
          <a:solidFill>
            <a:schemeClr val="accent1">
              <a:lumMod val="20000"/>
              <a:lumOff val="80000"/>
            </a:schemeClr>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2016:</a:t>
            </a:r>
            <a:br>
              <a:rPr lang="en-GB" sz="1200" b="1" noProof="0" dirty="0">
                <a:solidFill>
                  <a:schemeClr val="tx1"/>
                </a:solidFill>
                <a:latin typeface="Arial" panose="020B0604020202020204" pitchFamily="34" charset="0"/>
                <a:cs typeface="Arial" panose="020B0604020202020204" pitchFamily="34" charset="0"/>
              </a:rPr>
            </a:br>
            <a:r>
              <a:rPr lang="en-GB" sz="1200" b="1" noProof="0" dirty="0">
                <a:solidFill>
                  <a:schemeClr val="tx1"/>
                </a:solidFill>
                <a:latin typeface="Arial" panose="020B0604020202020204" pitchFamily="34" charset="0"/>
                <a:cs typeface="Arial" panose="020B0604020202020204" pitchFamily="34" charset="0"/>
              </a:rPr>
              <a:t>Crizotinib</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First FDA-</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approved</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ROS1 TKI</a:t>
            </a:r>
          </a:p>
        </p:txBody>
      </p:sp>
      <p:sp>
        <p:nvSpPr>
          <p:cNvPr id="17" name="Rounded Rectangle 16">
            <a:extLst>
              <a:ext uri="{FF2B5EF4-FFF2-40B4-BE49-F238E27FC236}">
                <a16:creationId xmlns:a16="http://schemas.microsoft.com/office/drawing/2014/main" id="{EE0777D8-9E4A-CD1E-8594-04606B532D75}"/>
              </a:ext>
            </a:extLst>
          </p:cNvPr>
          <p:cNvSpPr/>
          <p:nvPr/>
        </p:nvSpPr>
        <p:spPr>
          <a:xfrm>
            <a:off x="4442740" y="2327162"/>
            <a:ext cx="1188384" cy="1080000"/>
          </a:xfrm>
          <a:prstGeom prst="roundRect">
            <a:avLst>
              <a:gd name="adj" fmla="val 0"/>
            </a:avLst>
          </a:prstGeom>
          <a:solidFill>
            <a:schemeClr val="accent1">
              <a:lumMod val="20000"/>
              <a:lumOff val="80000"/>
            </a:schemeClr>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2019:</a:t>
            </a:r>
            <a:br>
              <a:rPr lang="en-GB" sz="1200" b="1" noProof="0" dirty="0">
                <a:solidFill>
                  <a:schemeClr val="tx1"/>
                </a:solidFill>
                <a:latin typeface="Arial" panose="020B0604020202020204" pitchFamily="34" charset="0"/>
                <a:cs typeface="Arial" panose="020B0604020202020204" pitchFamily="34" charset="0"/>
              </a:rPr>
            </a:br>
            <a:r>
              <a:rPr lang="en-GB" sz="1200" b="1" noProof="0" dirty="0">
                <a:solidFill>
                  <a:schemeClr val="tx1"/>
                </a:solidFill>
                <a:latin typeface="Arial" panose="020B0604020202020204" pitchFamily="34" charset="0"/>
                <a:cs typeface="Arial" panose="020B0604020202020204" pitchFamily="34" charset="0"/>
              </a:rPr>
              <a:t>Entrectinib</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FDA-</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approved</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ROS1 TKI</a:t>
            </a:r>
          </a:p>
        </p:txBody>
      </p:sp>
      <p:sp>
        <p:nvSpPr>
          <p:cNvPr id="18" name="Rounded Rectangle 17">
            <a:extLst>
              <a:ext uri="{FF2B5EF4-FFF2-40B4-BE49-F238E27FC236}">
                <a16:creationId xmlns:a16="http://schemas.microsoft.com/office/drawing/2014/main" id="{834A853B-43F2-CE6B-E786-B29646D40E69}"/>
              </a:ext>
            </a:extLst>
          </p:cNvPr>
          <p:cNvSpPr/>
          <p:nvPr/>
        </p:nvSpPr>
        <p:spPr>
          <a:xfrm>
            <a:off x="1896508" y="2327162"/>
            <a:ext cx="1188384" cy="1080000"/>
          </a:xfrm>
          <a:prstGeom prst="roundRect">
            <a:avLst>
              <a:gd name="adj" fmla="val 0"/>
            </a:avLst>
          </a:prstGeom>
          <a:solidFill>
            <a:schemeClr val="tx2">
              <a:lumMod val="20000"/>
              <a:lumOff val="80000"/>
            </a:schemeClr>
          </a:solidFill>
          <a:ln w="22225">
            <a:solidFill>
              <a:schemeClr val="tx2"/>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2007:</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Discovery of</a:t>
            </a:r>
            <a:br>
              <a:rPr lang="en-GB" sz="1200" noProof="0" dirty="0">
                <a:solidFill>
                  <a:schemeClr val="tx1"/>
                </a:solidFill>
                <a:latin typeface="Arial" panose="020B0604020202020204" pitchFamily="34" charset="0"/>
                <a:cs typeface="Arial" panose="020B0604020202020204" pitchFamily="34" charset="0"/>
              </a:rPr>
            </a:br>
            <a:r>
              <a:rPr lang="en-GB" sz="1200" i="1" noProof="0" dirty="0">
                <a:solidFill>
                  <a:schemeClr val="tx1"/>
                </a:solidFill>
                <a:latin typeface="Arial" panose="020B0604020202020204" pitchFamily="34" charset="0"/>
                <a:cs typeface="Arial" panose="020B0604020202020204" pitchFamily="34" charset="0"/>
              </a:rPr>
              <a:t>ROS1</a:t>
            </a:r>
            <a:r>
              <a:rPr lang="en-GB" sz="1200" noProof="0" dirty="0">
                <a:solidFill>
                  <a:schemeClr val="tx1"/>
                </a:solidFill>
                <a:latin typeface="Arial" panose="020B0604020202020204" pitchFamily="34" charset="0"/>
                <a:cs typeface="Arial" panose="020B0604020202020204" pitchFamily="34" charset="0"/>
              </a:rPr>
              <a:t> gene</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fusion in</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NSCLC</a:t>
            </a:r>
          </a:p>
        </p:txBody>
      </p:sp>
      <p:sp>
        <p:nvSpPr>
          <p:cNvPr id="19" name="Rounded Rectangle 18">
            <a:extLst>
              <a:ext uri="{FF2B5EF4-FFF2-40B4-BE49-F238E27FC236}">
                <a16:creationId xmlns:a16="http://schemas.microsoft.com/office/drawing/2014/main" id="{E36B2E79-B882-E586-D336-08F113B87C14}"/>
              </a:ext>
            </a:extLst>
          </p:cNvPr>
          <p:cNvSpPr/>
          <p:nvPr/>
        </p:nvSpPr>
        <p:spPr>
          <a:xfrm>
            <a:off x="623392" y="2327162"/>
            <a:ext cx="1188384" cy="1080000"/>
          </a:xfrm>
          <a:prstGeom prst="roundRect">
            <a:avLst>
              <a:gd name="adj" fmla="val 0"/>
            </a:avLst>
          </a:prstGeom>
          <a:solidFill>
            <a:schemeClr val="tx2">
              <a:lumMod val="20000"/>
              <a:lumOff val="80000"/>
            </a:schemeClr>
          </a:solidFill>
          <a:ln w="22225">
            <a:solidFill>
              <a:schemeClr val="tx2"/>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1987:</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Discovery of</a:t>
            </a:r>
            <a:br>
              <a:rPr lang="en-GB" sz="1200" noProof="0" dirty="0">
                <a:solidFill>
                  <a:schemeClr val="tx1"/>
                </a:solidFill>
                <a:latin typeface="Arial" panose="020B0604020202020204" pitchFamily="34" charset="0"/>
                <a:cs typeface="Arial" panose="020B0604020202020204" pitchFamily="34" charset="0"/>
              </a:rPr>
            </a:br>
            <a:r>
              <a:rPr lang="en-GB" sz="1200" i="1" noProof="0" dirty="0">
                <a:solidFill>
                  <a:schemeClr val="tx1"/>
                </a:solidFill>
                <a:latin typeface="Arial" panose="020B0604020202020204" pitchFamily="34" charset="0"/>
                <a:cs typeface="Arial" panose="020B0604020202020204" pitchFamily="34" charset="0"/>
              </a:rPr>
              <a:t>ROS1</a:t>
            </a:r>
            <a:r>
              <a:rPr lang="en-GB" sz="1200" noProof="0" dirty="0">
                <a:solidFill>
                  <a:schemeClr val="tx1"/>
                </a:solidFill>
                <a:latin typeface="Arial" panose="020B0604020202020204" pitchFamily="34" charset="0"/>
                <a:cs typeface="Arial" panose="020B0604020202020204" pitchFamily="34" charset="0"/>
              </a:rPr>
              <a:t> gene</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fusion in</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cancer</a:t>
            </a:r>
          </a:p>
        </p:txBody>
      </p:sp>
      <p:sp>
        <p:nvSpPr>
          <p:cNvPr id="20" name="Rounded Rectangle 19">
            <a:extLst>
              <a:ext uri="{FF2B5EF4-FFF2-40B4-BE49-F238E27FC236}">
                <a16:creationId xmlns:a16="http://schemas.microsoft.com/office/drawing/2014/main" id="{F398BB71-2DC9-9044-85D0-F8EBA9A832AA}"/>
              </a:ext>
            </a:extLst>
          </p:cNvPr>
          <p:cNvSpPr/>
          <p:nvPr/>
        </p:nvSpPr>
        <p:spPr>
          <a:xfrm>
            <a:off x="5715856" y="2327162"/>
            <a:ext cx="1188384" cy="1080000"/>
          </a:xfrm>
          <a:prstGeom prst="roundRect">
            <a:avLst>
              <a:gd name="adj" fmla="val 0"/>
            </a:avLst>
          </a:prstGeom>
          <a:solidFill>
            <a:schemeClr val="accent1">
              <a:lumMod val="20000"/>
              <a:lumOff val="80000"/>
            </a:schemeClr>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2019:</a:t>
            </a:r>
            <a:br>
              <a:rPr lang="en-GB" sz="1200" b="1" noProof="0" dirty="0">
                <a:solidFill>
                  <a:schemeClr val="tx1"/>
                </a:solidFill>
                <a:latin typeface="Arial" panose="020B0604020202020204" pitchFamily="34" charset="0"/>
                <a:cs typeface="Arial" panose="020B0604020202020204" pitchFamily="34" charset="0"/>
              </a:rPr>
            </a:br>
            <a:r>
              <a:rPr lang="en-GB" sz="1200" b="1" baseline="30000" noProof="0" dirty="0" err="1">
                <a:solidFill>
                  <a:schemeClr val="tx1"/>
                </a:solidFill>
                <a:latin typeface="Arial" panose="020B0604020202020204" pitchFamily="34" charset="0"/>
                <a:cs typeface="Arial" panose="020B0604020202020204" pitchFamily="34" charset="0"/>
              </a:rPr>
              <a:t>a</a:t>
            </a:r>
            <a:r>
              <a:rPr lang="en-GB" sz="1200" b="1" noProof="0" dirty="0" err="1">
                <a:solidFill>
                  <a:schemeClr val="tx1"/>
                </a:solidFill>
                <a:latin typeface="Arial" panose="020B0604020202020204" pitchFamily="34" charset="0"/>
                <a:cs typeface="Arial" panose="020B0604020202020204" pitchFamily="34" charset="0"/>
              </a:rPr>
              <a:t>Lorlatinib</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Added to</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NCCN</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guidelines</a:t>
            </a:r>
          </a:p>
        </p:txBody>
      </p:sp>
      <p:sp>
        <p:nvSpPr>
          <p:cNvPr id="21" name="Rounded Rectangle 20">
            <a:extLst>
              <a:ext uri="{FF2B5EF4-FFF2-40B4-BE49-F238E27FC236}">
                <a16:creationId xmlns:a16="http://schemas.microsoft.com/office/drawing/2014/main" id="{3D043099-3AAB-EAAB-B0FE-55A9FDBDA31E}"/>
              </a:ext>
            </a:extLst>
          </p:cNvPr>
          <p:cNvSpPr/>
          <p:nvPr/>
        </p:nvSpPr>
        <p:spPr>
          <a:xfrm>
            <a:off x="6988972" y="2327162"/>
            <a:ext cx="1188384" cy="1080000"/>
          </a:xfrm>
          <a:prstGeom prst="roundRect">
            <a:avLst>
              <a:gd name="adj" fmla="val 0"/>
            </a:avLst>
          </a:prstGeom>
          <a:solidFill>
            <a:schemeClr val="accent1">
              <a:lumMod val="20000"/>
              <a:lumOff val="80000"/>
            </a:schemeClr>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2023:</a:t>
            </a:r>
            <a:br>
              <a:rPr lang="en-GB" sz="1200" b="1" noProof="0" dirty="0">
                <a:solidFill>
                  <a:schemeClr val="tx1"/>
                </a:solidFill>
                <a:latin typeface="Arial" panose="020B0604020202020204" pitchFamily="34" charset="0"/>
                <a:cs typeface="Arial" panose="020B0604020202020204" pitchFamily="34" charset="0"/>
              </a:rPr>
            </a:br>
            <a:r>
              <a:rPr lang="en-GB" sz="1200" b="1" noProof="0" dirty="0">
                <a:solidFill>
                  <a:schemeClr val="tx1"/>
                </a:solidFill>
                <a:latin typeface="Arial" panose="020B0604020202020204" pitchFamily="34" charset="0"/>
                <a:cs typeface="Arial" panose="020B0604020202020204" pitchFamily="34" charset="0"/>
              </a:rPr>
              <a:t>Repotrectinib</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FDA-</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approved</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ROS1 TKI</a:t>
            </a:r>
          </a:p>
        </p:txBody>
      </p:sp>
      <p:sp>
        <p:nvSpPr>
          <p:cNvPr id="22" name="Rounded Rectangle 21">
            <a:extLst>
              <a:ext uri="{FF2B5EF4-FFF2-40B4-BE49-F238E27FC236}">
                <a16:creationId xmlns:a16="http://schemas.microsoft.com/office/drawing/2014/main" id="{792DB3BF-B4AF-7FBA-9083-578D656D0535}"/>
              </a:ext>
            </a:extLst>
          </p:cNvPr>
          <p:cNvSpPr/>
          <p:nvPr/>
        </p:nvSpPr>
        <p:spPr>
          <a:xfrm>
            <a:off x="8262088" y="2327162"/>
            <a:ext cx="1188384" cy="1080000"/>
          </a:xfrm>
          <a:prstGeom prst="roundRect">
            <a:avLst>
              <a:gd name="adj" fmla="val 0"/>
            </a:avLst>
          </a:prstGeom>
          <a:solidFill>
            <a:schemeClr val="accent1">
              <a:lumMod val="20000"/>
              <a:lumOff val="80000"/>
            </a:schemeClr>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2025:</a:t>
            </a:r>
            <a:br>
              <a:rPr lang="en-GB" sz="1200" b="1" noProof="0" dirty="0">
                <a:solidFill>
                  <a:schemeClr val="tx1"/>
                </a:solidFill>
                <a:latin typeface="Arial" panose="020B0604020202020204" pitchFamily="34" charset="0"/>
                <a:cs typeface="Arial" panose="020B0604020202020204" pitchFamily="34" charset="0"/>
              </a:rPr>
            </a:br>
            <a:r>
              <a:rPr lang="en-GB" sz="1200" b="1" noProof="0" dirty="0">
                <a:solidFill>
                  <a:schemeClr val="tx1"/>
                </a:solidFill>
                <a:latin typeface="Arial" panose="020B0604020202020204" pitchFamily="34" charset="0"/>
                <a:cs typeface="Arial" panose="020B0604020202020204" pitchFamily="34" charset="0"/>
              </a:rPr>
              <a:t>Taletrectinib</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FDA-</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approved</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ROS1 TKI</a:t>
            </a:r>
            <a:r>
              <a:rPr lang="en-GB" sz="1200" baseline="30000" noProof="0" dirty="0">
                <a:solidFill>
                  <a:schemeClr val="tx1"/>
                </a:solidFill>
                <a:latin typeface="Arial" panose="020B0604020202020204" pitchFamily="34" charset="0"/>
                <a:cs typeface="Arial" panose="020B0604020202020204" pitchFamily="34" charset="0"/>
              </a:rPr>
              <a:t>2</a:t>
            </a:r>
          </a:p>
        </p:txBody>
      </p:sp>
      <p:sp>
        <p:nvSpPr>
          <p:cNvPr id="23" name="Rounded Rectangle 22">
            <a:extLst>
              <a:ext uri="{FF2B5EF4-FFF2-40B4-BE49-F238E27FC236}">
                <a16:creationId xmlns:a16="http://schemas.microsoft.com/office/drawing/2014/main" id="{A61DB12E-2E32-7CB2-CF5E-1EB04F0468F7}"/>
              </a:ext>
            </a:extLst>
          </p:cNvPr>
          <p:cNvSpPr/>
          <p:nvPr/>
        </p:nvSpPr>
        <p:spPr>
          <a:xfrm>
            <a:off x="9535205" y="2327162"/>
            <a:ext cx="1188384" cy="1080000"/>
          </a:xfrm>
          <a:prstGeom prst="roundRect">
            <a:avLst>
              <a:gd name="adj" fmla="val 0"/>
            </a:avLst>
          </a:prstGeom>
          <a:solidFill>
            <a:schemeClr val="accent1">
              <a:lumMod val="20000"/>
              <a:lumOff val="80000"/>
            </a:schemeClr>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buClr>
                <a:schemeClr val="accent1"/>
              </a:buClr>
            </a:pPr>
            <a:r>
              <a:rPr lang="en-GB" sz="1200" b="1" noProof="0" dirty="0">
                <a:solidFill>
                  <a:schemeClr val="tx1"/>
                </a:solidFill>
                <a:latin typeface="Arial" panose="020B0604020202020204" pitchFamily="34" charset="0"/>
                <a:cs typeface="Arial" panose="020B0604020202020204" pitchFamily="34" charset="0"/>
              </a:rPr>
              <a:t>2026:</a:t>
            </a:r>
            <a:br>
              <a:rPr lang="en-GB" sz="1200" b="1" noProof="0" dirty="0">
                <a:solidFill>
                  <a:schemeClr val="tx1"/>
                </a:solidFill>
                <a:latin typeface="Arial" panose="020B0604020202020204" pitchFamily="34" charset="0"/>
                <a:cs typeface="Arial" panose="020B0604020202020204" pitchFamily="34" charset="0"/>
              </a:rPr>
            </a:br>
            <a:r>
              <a:rPr lang="en-GB" sz="1200" b="1" noProof="0" dirty="0">
                <a:solidFill>
                  <a:schemeClr val="tx1"/>
                </a:solidFill>
                <a:latin typeface="Arial" panose="020B0604020202020204" pitchFamily="34" charset="0"/>
                <a:cs typeface="Arial" panose="020B0604020202020204" pitchFamily="34" charset="0"/>
              </a:rPr>
              <a:t>Zidesamtinib</a:t>
            </a:r>
            <a:endParaRPr lang="en-GB" sz="1200" noProof="0" dirty="0">
              <a:solidFill>
                <a:schemeClr val="tx1"/>
              </a:solidFill>
              <a:latin typeface="Arial" panose="020B0604020202020204" pitchFamily="34" charset="0"/>
              <a:cs typeface="Arial" panose="020B0604020202020204" pitchFamily="34" charset="0"/>
            </a:endParaRPr>
          </a:p>
          <a:p>
            <a:pPr algn="ctr">
              <a:buClr>
                <a:schemeClr val="accent1"/>
              </a:buClr>
            </a:pPr>
            <a:r>
              <a:rPr lang="en-GB" sz="1200" noProof="0" dirty="0">
                <a:solidFill>
                  <a:schemeClr val="tx1"/>
                </a:solidFill>
                <a:latin typeface="Arial" panose="020B0604020202020204" pitchFamily="34" charset="0"/>
                <a:cs typeface="Arial" panose="020B0604020202020204" pitchFamily="34" charset="0"/>
              </a:rPr>
              <a:t>FDA-</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approved</a:t>
            </a:r>
            <a:br>
              <a:rPr lang="en-GB" sz="1200"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ROS1 TKI</a:t>
            </a:r>
            <a:r>
              <a:rPr lang="en-GB" sz="1200" baseline="30000" noProof="0" dirty="0">
                <a:solidFill>
                  <a:schemeClr val="tx1"/>
                </a:solidFill>
                <a:latin typeface="Arial" panose="020B0604020202020204" pitchFamily="34" charset="0"/>
                <a:cs typeface="Arial" panose="020B0604020202020204" pitchFamily="34" charset="0"/>
              </a:rPr>
              <a:t>3</a:t>
            </a:r>
          </a:p>
        </p:txBody>
      </p:sp>
      <p:sp>
        <p:nvSpPr>
          <p:cNvPr id="24" name="Right Arrow 23">
            <a:extLst>
              <a:ext uri="{FF2B5EF4-FFF2-40B4-BE49-F238E27FC236}">
                <a16:creationId xmlns:a16="http://schemas.microsoft.com/office/drawing/2014/main" id="{F6647A03-3BE3-6F95-DF16-BF0C3F79B224}"/>
              </a:ext>
            </a:extLst>
          </p:cNvPr>
          <p:cNvSpPr/>
          <p:nvPr/>
        </p:nvSpPr>
        <p:spPr>
          <a:xfrm>
            <a:off x="623392" y="3210600"/>
            <a:ext cx="10792330" cy="1153923"/>
          </a:xfrm>
          <a:prstGeom prst="rightArrow">
            <a:avLst>
              <a:gd name="adj1" fmla="val 50000"/>
              <a:gd name="adj2" fmla="val 48711"/>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7" name="TextBox 26">
            <a:extLst>
              <a:ext uri="{FF2B5EF4-FFF2-40B4-BE49-F238E27FC236}">
                <a16:creationId xmlns:a16="http://schemas.microsoft.com/office/drawing/2014/main" id="{BFE1922E-0829-1B84-AC34-0F99B862DAA4}"/>
              </a:ext>
            </a:extLst>
          </p:cNvPr>
          <p:cNvSpPr txBox="1"/>
          <p:nvPr/>
        </p:nvSpPr>
        <p:spPr>
          <a:xfrm>
            <a:off x="1019982" y="3614086"/>
            <a:ext cx="2330698" cy="369332"/>
          </a:xfrm>
          <a:prstGeom prst="rect">
            <a:avLst/>
          </a:prstGeom>
          <a:noFill/>
        </p:spPr>
        <p:txBody>
          <a:bodyPr wrap="square" rtlCol="0">
            <a:spAutoFit/>
          </a:bodyPr>
          <a:lstStyle/>
          <a:p>
            <a:pPr algn="ctr" defTabSz="609630">
              <a:defRPr/>
            </a:pPr>
            <a:r>
              <a:rPr lang="en-GB" b="1" noProof="0" dirty="0">
                <a:ln/>
                <a:solidFill>
                  <a:schemeClr val="bg1"/>
                </a:solidFill>
                <a:latin typeface="Arial" panose="020B0604020202020204" pitchFamily="34" charset="0"/>
                <a:cs typeface="Arial" panose="020B0604020202020204" pitchFamily="34" charset="0"/>
                <a:sym typeface="Arial"/>
                <a:rtl val="0"/>
              </a:rPr>
              <a:t>Target Discovery</a:t>
            </a:r>
            <a:endParaRPr lang="en-GB" b="1" baseline="30000" noProof="0" dirty="0">
              <a:ln/>
              <a:solidFill>
                <a:schemeClr val="bg1"/>
              </a:solidFill>
              <a:latin typeface="Arial" panose="020B0604020202020204" pitchFamily="34" charset="0"/>
              <a:cs typeface="Arial" panose="020B0604020202020204" pitchFamily="34" charset="0"/>
              <a:sym typeface="Arial"/>
              <a:rtl val="0"/>
            </a:endParaRPr>
          </a:p>
        </p:txBody>
      </p:sp>
      <p:sp>
        <p:nvSpPr>
          <p:cNvPr id="28" name="TextBox 27">
            <a:extLst>
              <a:ext uri="{FF2B5EF4-FFF2-40B4-BE49-F238E27FC236}">
                <a16:creationId xmlns:a16="http://schemas.microsoft.com/office/drawing/2014/main" id="{BEB8C8D6-4AF1-7E88-EBB2-E33CF297F3DC}"/>
              </a:ext>
            </a:extLst>
          </p:cNvPr>
          <p:cNvSpPr txBox="1"/>
          <p:nvPr/>
        </p:nvSpPr>
        <p:spPr>
          <a:xfrm>
            <a:off x="4716490" y="3614086"/>
            <a:ext cx="4418903" cy="369332"/>
          </a:xfrm>
          <a:prstGeom prst="rect">
            <a:avLst/>
          </a:prstGeom>
          <a:noFill/>
        </p:spPr>
        <p:txBody>
          <a:bodyPr wrap="square" rtlCol="0">
            <a:spAutoFit/>
          </a:bodyPr>
          <a:lstStyle/>
          <a:p>
            <a:pPr algn="ctr" defTabSz="609630">
              <a:defRPr/>
            </a:pPr>
            <a:r>
              <a:rPr lang="en-GB" b="1" noProof="0" dirty="0">
                <a:ln/>
                <a:solidFill>
                  <a:schemeClr val="bg1"/>
                </a:solidFill>
                <a:latin typeface="Arial" panose="020B0604020202020204" pitchFamily="34" charset="0"/>
                <a:cs typeface="Arial" panose="020B0604020202020204" pitchFamily="34" charset="0"/>
                <a:sym typeface="Arial"/>
                <a:rtl val="0"/>
              </a:rPr>
              <a:t>Approvals / Integration into Guidelines</a:t>
            </a:r>
            <a:endParaRPr lang="en-GB" b="1" baseline="30000" noProof="0" dirty="0">
              <a:ln/>
              <a:solidFill>
                <a:schemeClr val="bg1"/>
              </a:solidFill>
              <a:latin typeface="Arial" panose="020B0604020202020204" pitchFamily="34" charset="0"/>
              <a:cs typeface="Arial" panose="020B0604020202020204" pitchFamily="34" charset="0"/>
              <a:sym typeface="Arial"/>
              <a:rtl val="0"/>
            </a:endParaRPr>
          </a:p>
        </p:txBody>
      </p:sp>
      <p:sp>
        <p:nvSpPr>
          <p:cNvPr id="29" name="Slide Number Placeholder 28">
            <a:extLst>
              <a:ext uri="{FF2B5EF4-FFF2-40B4-BE49-F238E27FC236}">
                <a16:creationId xmlns:a16="http://schemas.microsoft.com/office/drawing/2014/main" id="{C6CF5689-9AAE-BF51-C097-4D048B09408D}"/>
              </a:ext>
            </a:extLst>
          </p:cNvPr>
          <p:cNvSpPr>
            <a:spLocks noGrp="1"/>
          </p:cNvSpPr>
          <p:nvPr>
            <p:ph type="sldNum" sz="quarter" idx="4"/>
          </p:nvPr>
        </p:nvSpPr>
        <p:spPr/>
        <p:txBody>
          <a:bodyPr/>
          <a:lstStyle/>
          <a:p>
            <a:fld id="{FCE43C0F-8A7B-3A4B-9DB5-B3472E36E833}" type="slidenum">
              <a:rPr lang="en-GB" noProof="0" smtClean="0"/>
              <a:pPr/>
              <a:t>14</a:t>
            </a:fld>
            <a:endParaRPr lang="en-GB" noProof="0" dirty="0"/>
          </a:p>
        </p:txBody>
      </p:sp>
      <p:sp>
        <p:nvSpPr>
          <p:cNvPr id="5" name="TextBox 4">
            <a:extLst>
              <a:ext uri="{FF2B5EF4-FFF2-40B4-BE49-F238E27FC236}">
                <a16:creationId xmlns:a16="http://schemas.microsoft.com/office/drawing/2014/main" id="{59EAC075-70D2-BCC9-BD74-45AE508F7E0B}"/>
              </a:ext>
            </a:extLst>
          </p:cNvPr>
          <p:cNvSpPr txBox="1"/>
          <p:nvPr/>
        </p:nvSpPr>
        <p:spPr>
          <a:xfrm>
            <a:off x="7647106" y="4579967"/>
            <a:ext cx="3076483" cy="307777"/>
          </a:xfrm>
          <a:prstGeom prst="rect">
            <a:avLst/>
          </a:prstGeom>
          <a:noFill/>
        </p:spPr>
        <p:txBody>
          <a:bodyPr wrap="none" rtlCol="0">
            <a:spAutoFit/>
          </a:bodyPr>
          <a:lstStyle/>
          <a:p>
            <a:r>
              <a:rPr lang="en-GB" sz="1400" i="1" dirty="0">
                <a:solidFill>
                  <a:schemeClr val="tx2"/>
                </a:solidFill>
                <a:latin typeface="Arial" panose="020B0604020202020204" pitchFamily="34" charset="0"/>
                <a:cs typeface="Arial" panose="020B0604020202020204" pitchFamily="34" charset="0"/>
              </a:rPr>
              <a:t>Adapted from Boulanger et al. 2024</a:t>
            </a:r>
            <a:r>
              <a:rPr lang="en-GB" sz="1400" i="1" baseline="30000" dirty="0">
                <a:solidFill>
                  <a:schemeClr val="tx2"/>
                </a:solidFill>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128808758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noProof="0" dirty="0">
                <a:solidFill>
                  <a:schemeClr val="tx2"/>
                </a:solidFill>
              </a:rPr>
              <a:t>A new generation of ROS1-targeting TKI</a:t>
            </a:r>
            <a:r>
              <a:rPr lang="en-GB" cap="none" noProof="0" dirty="0">
                <a:solidFill>
                  <a:schemeClr val="tx2"/>
                </a:solidFill>
              </a:rPr>
              <a:t>s</a:t>
            </a:r>
          </a:p>
        </p:txBody>
      </p:sp>
      <p:sp>
        <p:nvSpPr>
          <p:cNvPr id="6" name="Content Placeholder 5">
            <a:extLst>
              <a:ext uri="{FF2B5EF4-FFF2-40B4-BE49-F238E27FC236}">
                <a16:creationId xmlns:a16="http://schemas.microsoft.com/office/drawing/2014/main" id="{B037B826-4849-13E6-D237-CBFFE987162F}"/>
              </a:ext>
            </a:extLst>
          </p:cNvPr>
          <p:cNvSpPr>
            <a:spLocks noGrp="1"/>
          </p:cNvSpPr>
          <p:nvPr>
            <p:ph sz="quarter" idx="15"/>
          </p:nvPr>
        </p:nvSpPr>
        <p:spPr/>
        <p:txBody>
          <a:bodyPr/>
          <a:lstStyle/>
          <a:p>
            <a:pPr lvl="0" defTabSz="685800">
              <a:spcBef>
                <a:spcPts val="0"/>
              </a:spcBef>
              <a:buClr>
                <a:srgbClr val="0D3759"/>
              </a:buClr>
              <a:buSzPct val="80000"/>
              <a:defRPr/>
            </a:pPr>
            <a:r>
              <a:rPr lang="en-GB" spc="0" noProof="0" dirty="0">
                <a:solidFill>
                  <a:schemeClr val="tx2"/>
                </a:solidFill>
              </a:rPr>
              <a:t>IC50, half maximal inhibitory concentration; TKI, tyrosine kinase inhibitor</a:t>
            </a:r>
          </a:p>
          <a:p>
            <a:pPr lvl="0" defTabSz="685800">
              <a:spcBef>
                <a:spcPts val="0"/>
              </a:spcBef>
              <a:buClr>
                <a:srgbClr val="0D3759"/>
              </a:buClr>
              <a:buSzPct val="80000"/>
              <a:defRPr/>
            </a:pPr>
            <a:r>
              <a:rPr lang="en-GB" spc="0" noProof="0" dirty="0">
                <a:solidFill>
                  <a:schemeClr val="tx2"/>
                </a:solidFill>
              </a:rPr>
              <a:t>Drilon A, et al. Cancer Discov. 2023;13(3):598-615</a:t>
            </a:r>
          </a:p>
        </p:txBody>
      </p:sp>
      <p:sp>
        <p:nvSpPr>
          <p:cNvPr id="9" name="TextBox 8">
            <a:extLst>
              <a:ext uri="{FF2B5EF4-FFF2-40B4-BE49-F238E27FC236}">
                <a16:creationId xmlns:a16="http://schemas.microsoft.com/office/drawing/2014/main" id="{7121DA76-BFCE-2008-3D61-69BCAF46A19C}"/>
              </a:ext>
            </a:extLst>
          </p:cNvPr>
          <p:cNvSpPr txBox="1"/>
          <p:nvPr/>
        </p:nvSpPr>
        <p:spPr>
          <a:xfrm>
            <a:off x="2810784" y="931276"/>
            <a:ext cx="5286704" cy="184666"/>
          </a:xfrm>
          <a:prstGeom prst="rect">
            <a:avLst/>
          </a:prstGeom>
          <a:solidFill>
            <a:schemeClr val="bg1"/>
          </a:solid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Activity of ROS1 TKIs against </a:t>
            </a:r>
            <a:r>
              <a:rPr lang="en-GB" sz="1200" b="1" noProof="0" dirty="0">
                <a:solidFill>
                  <a:schemeClr val="tx2">
                    <a:lumMod val="60000"/>
                    <a:lumOff val="40000"/>
                  </a:schemeClr>
                </a:solidFill>
                <a:latin typeface="Arial" panose="020B0604020202020204" pitchFamily="34" charset="0"/>
                <a:cs typeface="Arial" panose="020B0604020202020204" pitchFamily="34" charset="0"/>
              </a:rPr>
              <a:t>ROS1 wild-type</a:t>
            </a:r>
            <a:r>
              <a:rPr lang="en-GB" sz="1200" b="1" noProof="0" dirty="0">
                <a:latin typeface="Arial" panose="020B0604020202020204" pitchFamily="34" charset="0"/>
                <a:cs typeface="Arial" panose="020B0604020202020204" pitchFamily="34" charset="0"/>
              </a:rPr>
              <a:t>, </a:t>
            </a:r>
            <a:r>
              <a:rPr lang="en-GB" sz="1200" b="1" noProof="0" dirty="0">
                <a:solidFill>
                  <a:schemeClr val="tx2">
                    <a:lumMod val="75000"/>
                  </a:schemeClr>
                </a:solidFill>
                <a:latin typeface="Arial" panose="020B0604020202020204" pitchFamily="34" charset="0"/>
                <a:cs typeface="Arial" panose="020B0604020202020204" pitchFamily="34" charset="0"/>
              </a:rPr>
              <a:t>ROS1 G2032R</a:t>
            </a:r>
            <a:r>
              <a:rPr lang="en-GB" sz="1200" b="1" noProof="0" dirty="0">
                <a:latin typeface="Arial" panose="020B0604020202020204" pitchFamily="34" charset="0"/>
                <a:cs typeface="Arial" panose="020B0604020202020204" pitchFamily="34" charset="0"/>
              </a:rPr>
              <a:t>, and </a:t>
            </a:r>
            <a:r>
              <a:rPr lang="en-GB" sz="1200" b="1" noProof="0" dirty="0">
                <a:solidFill>
                  <a:schemeClr val="accent1"/>
                </a:solidFill>
                <a:latin typeface="Arial" panose="020B0604020202020204" pitchFamily="34" charset="0"/>
                <a:cs typeface="Arial" panose="020B0604020202020204" pitchFamily="34" charset="0"/>
              </a:rPr>
              <a:t>TRKB</a:t>
            </a:r>
          </a:p>
        </p:txBody>
      </p:sp>
      <p:sp>
        <p:nvSpPr>
          <p:cNvPr id="10" name="TextBox 9">
            <a:extLst>
              <a:ext uri="{FF2B5EF4-FFF2-40B4-BE49-F238E27FC236}">
                <a16:creationId xmlns:a16="http://schemas.microsoft.com/office/drawing/2014/main" id="{4A2E0471-B5D9-EB73-CA7A-53B47B82FAF0}"/>
              </a:ext>
            </a:extLst>
          </p:cNvPr>
          <p:cNvSpPr txBox="1"/>
          <p:nvPr/>
        </p:nvSpPr>
        <p:spPr>
          <a:xfrm>
            <a:off x="869627" y="2692465"/>
            <a:ext cx="1660711" cy="307777"/>
          </a:xfrm>
          <a:prstGeom prst="rect">
            <a:avLst/>
          </a:prstGeom>
          <a:solidFill>
            <a:schemeClr val="bg1"/>
          </a:solidFill>
        </p:spPr>
        <p:txBody>
          <a:bodyPr wrap="none" lIns="0" tIns="0" rIns="0" bIns="0" rtlCol="0">
            <a:spAutoFit/>
          </a:bodyPr>
          <a:lstStyle/>
          <a:p>
            <a:r>
              <a:rPr lang="en-GB" sz="1000" noProof="0" dirty="0">
                <a:latin typeface="Arial" panose="020B0604020202020204" pitchFamily="34" charset="0"/>
                <a:cs typeface="Arial" panose="020B0604020202020204" pitchFamily="34" charset="0"/>
              </a:rPr>
              <a:t>Ba/F3 CD74–ROS1 wild-type</a:t>
            </a:r>
          </a:p>
          <a:p>
            <a:r>
              <a:rPr lang="en-GB" sz="1000" noProof="0" dirty="0">
                <a:latin typeface="Arial" panose="020B0604020202020204" pitchFamily="34" charset="0"/>
                <a:cs typeface="Arial" panose="020B0604020202020204" pitchFamily="34" charset="0"/>
              </a:rPr>
              <a:t>IC</a:t>
            </a:r>
            <a:r>
              <a:rPr lang="en-GB" sz="1000" baseline="-25000" noProof="0" dirty="0">
                <a:latin typeface="Arial" panose="020B0604020202020204" pitchFamily="34" charset="0"/>
                <a:cs typeface="Arial" panose="020B0604020202020204" pitchFamily="34" charset="0"/>
              </a:rPr>
              <a:t>50</a:t>
            </a:r>
            <a:r>
              <a:rPr lang="en-GB" sz="1000" noProof="0" dirty="0">
                <a:latin typeface="Arial" panose="020B0604020202020204" pitchFamily="34" charset="0"/>
                <a:cs typeface="Arial" panose="020B0604020202020204" pitchFamily="34" charset="0"/>
              </a:rPr>
              <a:t> (viability assay)</a:t>
            </a:r>
          </a:p>
        </p:txBody>
      </p:sp>
      <p:sp>
        <p:nvSpPr>
          <p:cNvPr id="11" name="TextBox 10">
            <a:extLst>
              <a:ext uri="{FF2B5EF4-FFF2-40B4-BE49-F238E27FC236}">
                <a16:creationId xmlns:a16="http://schemas.microsoft.com/office/drawing/2014/main" id="{069AB4CF-FEC3-ADB6-B224-666C32956B52}"/>
              </a:ext>
            </a:extLst>
          </p:cNvPr>
          <p:cNvSpPr txBox="1"/>
          <p:nvPr/>
        </p:nvSpPr>
        <p:spPr>
          <a:xfrm>
            <a:off x="869627" y="3127205"/>
            <a:ext cx="1630254" cy="307777"/>
          </a:xfrm>
          <a:prstGeom prst="rect">
            <a:avLst/>
          </a:prstGeom>
          <a:solidFill>
            <a:schemeClr val="bg1"/>
          </a:solidFill>
        </p:spPr>
        <p:txBody>
          <a:bodyPr wrap="none" lIns="0" tIns="0" rIns="0" bIns="0" rtlCol="0">
            <a:spAutoFit/>
          </a:bodyPr>
          <a:lstStyle/>
          <a:p>
            <a:r>
              <a:rPr lang="en-GB" sz="1000" noProof="0" dirty="0">
                <a:latin typeface="Arial" panose="020B0604020202020204" pitchFamily="34" charset="0"/>
                <a:cs typeface="Arial" panose="020B0604020202020204" pitchFamily="34" charset="0"/>
              </a:rPr>
              <a:t>Ba/F3 CD74–ROS1 G2032R</a:t>
            </a:r>
          </a:p>
          <a:p>
            <a:r>
              <a:rPr lang="en-GB" sz="1000" noProof="0" dirty="0">
                <a:latin typeface="Arial" panose="020B0604020202020204" pitchFamily="34" charset="0"/>
                <a:cs typeface="Arial" panose="020B0604020202020204" pitchFamily="34" charset="0"/>
              </a:rPr>
              <a:t>IC</a:t>
            </a:r>
            <a:r>
              <a:rPr lang="en-GB" sz="1000" baseline="-25000" noProof="0" dirty="0">
                <a:latin typeface="Arial" panose="020B0604020202020204" pitchFamily="34" charset="0"/>
                <a:cs typeface="Arial" panose="020B0604020202020204" pitchFamily="34" charset="0"/>
              </a:rPr>
              <a:t>50</a:t>
            </a:r>
            <a:r>
              <a:rPr lang="en-GB" sz="1000" noProof="0" dirty="0">
                <a:latin typeface="Arial" panose="020B0604020202020204" pitchFamily="34" charset="0"/>
                <a:cs typeface="Arial" panose="020B0604020202020204" pitchFamily="34" charset="0"/>
              </a:rPr>
              <a:t> (viability assay)</a:t>
            </a:r>
          </a:p>
        </p:txBody>
      </p:sp>
      <p:sp>
        <p:nvSpPr>
          <p:cNvPr id="12" name="TextBox 11">
            <a:extLst>
              <a:ext uri="{FF2B5EF4-FFF2-40B4-BE49-F238E27FC236}">
                <a16:creationId xmlns:a16="http://schemas.microsoft.com/office/drawing/2014/main" id="{16B1EA4D-6F67-E5A4-4C7A-EFC12D5BA2F9}"/>
              </a:ext>
            </a:extLst>
          </p:cNvPr>
          <p:cNvSpPr txBox="1"/>
          <p:nvPr/>
        </p:nvSpPr>
        <p:spPr>
          <a:xfrm>
            <a:off x="869627" y="3561946"/>
            <a:ext cx="1171796" cy="307777"/>
          </a:xfrm>
          <a:prstGeom prst="rect">
            <a:avLst/>
          </a:prstGeom>
          <a:solidFill>
            <a:schemeClr val="bg1"/>
          </a:solidFill>
        </p:spPr>
        <p:txBody>
          <a:bodyPr wrap="none" lIns="0" tIns="0" rIns="0" bIns="0" rtlCol="0">
            <a:spAutoFit/>
          </a:bodyPr>
          <a:lstStyle/>
          <a:p>
            <a:r>
              <a:rPr lang="en-GB" sz="1000" noProof="0" dirty="0">
                <a:latin typeface="Arial" panose="020B0604020202020204" pitchFamily="34" charset="0"/>
                <a:cs typeface="Arial" panose="020B0604020202020204" pitchFamily="34" charset="0"/>
              </a:rPr>
              <a:t>Ba/F3 TRKB</a:t>
            </a:r>
          </a:p>
          <a:p>
            <a:r>
              <a:rPr lang="en-GB" sz="1000" noProof="0" dirty="0">
                <a:latin typeface="Arial" panose="020B0604020202020204" pitchFamily="34" charset="0"/>
                <a:cs typeface="Arial" panose="020B0604020202020204" pitchFamily="34" charset="0"/>
              </a:rPr>
              <a:t>IC</a:t>
            </a:r>
            <a:r>
              <a:rPr lang="en-GB" sz="1000" baseline="-25000" noProof="0" dirty="0">
                <a:latin typeface="Arial" panose="020B0604020202020204" pitchFamily="34" charset="0"/>
                <a:cs typeface="Arial" panose="020B0604020202020204" pitchFamily="34" charset="0"/>
              </a:rPr>
              <a:t>50</a:t>
            </a:r>
            <a:r>
              <a:rPr lang="en-GB" sz="1000" noProof="0" dirty="0">
                <a:latin typeface="Arial" panose="020B0604020202020204" pitchFamily="34" charset="0"/>
                <a:cs typeface="Arial" panose="020B0604020202020204" pitchFamily="34" charset="0"/>
              </a:rPr>
              <a:t> (pTRKB assay)</a:t>
            </a:r>
          </a:p>
        </p:txBody>
      </p:sp>
      <p:sp>
        <p:nvSpPr>
          <p:cNvPr id="13" name="TextBox 12">
            <a:extLst>
              <a:ext uri="{FF2B5EF4-FFF2-40B4-BE49-F238E27FC236}">
                <a16:creationId xmlns:a16="http://schemas.microsoft.com/office/drawing/2014/main" id="{4D4673AB-14DD-DDE7-04E2-5A4A6945FA7C}"/>
              </a:ext>
            </a:extLst>
          </p:cNvPr>
          <p:cNvSpPr txBox="1"/>
          <p:nvPr/>
        </p:nvSpPr>
        <p:spPr>
          <a:xfrm>
            <a:off x="864676" y="2418023"/>
            <a:ext cx="1333698" cy="153888"/>
          </a:xfrm>
          <a:prstGeom prst="rect">
            <a:avLst/>
          </a:prstGeom>
          <a:solidFill>
            <a:schemeClr val="bg1"/>
          </a:solidFill>
        </p:spPr>
        <p:txBody>
          <a:bodyPr wrap="none" lIns="0" tIns="0" rIns="0" bIns="0" rtlCol="0">
            <a:spAutoFit/>
          </a:bodyPr>
          <a:lstStyle/>
          <a:p>
            <a:r>
              <a:rPr lang="en-GB" sz="1000" noProof="0" dirty="0">
                <a:latin typeface="Arial" panose="020B0604020202020204" pitchFamily="34" charset="0"/>
                <a:cs typeface="Arial" panose="020B0604020202020204" pitchFamily="34" charset="0"/>
              </a:rPr>
              <a:t>Concentration (nmol//L)</a:t>
            </a:r>
          </a:p>
        </p:txBody>
      </p:sp>
      <p:sp>
        <p:nvSpPr>
          <p:cNvPr id="14" name="TextBox 13">
            <a:extLst>
              <a:ext uri="{FF2B5EF4-FFF2-40B4-BE49-F238E27FC236}">
                <a16:creationId xmlns:a16="http://schemas.microsoft.com/office/drawing/2014/main" id="{367D2D42-0623-1436-F398-C86811EEB7DB}"/>
              </a:ext>
            </a:extLst>
          </p:cNvPr>
          <p:cNvSpPr txBox="1"/>
          <p:nvPr/>
        </p:nvSpPr>
        <p:spPr>
          <a:xfrm>
            <a:off x="665487" y="1783383"/>
            <a:ext cx="1428276" cy="461665"/>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Inhibition of</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CD74–ROS1 cell viability</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or pTRKB</a:t>
            </a:r>
          </a:p>
        </p:txBody>
      </p:sp>
      <p:sp>
        <p:nvSpPr>
          <p:cNvPr id="15" name="TextBox 14">
            <a:extLst>
              <a:ext uri="{FF2B5EF4-FFF2-40B4-BE49-F238E27FC236}">
                <a16:creationId xmlns:a16="http://schemas.microsoft.com/office/drawing/2014/main" id="{FAF4E2B0-02A2-1B65-AC67-B94C7DE58CF4}"/>
              </a:ext>
            </a:extLst>
          </p:cNvPr>
          <p:cNvSpPr txBox="1"/>
          <p:nvPr/>
        </p:nvSpPr>
        <p:spPr>
          <a:xfrm>
            <a:off x="2266643" y="1689144"/>
            <a:ext cx="325410"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100%</a:t>
            </a:r>
          </a:p>
        </p:txBody>
      </p:sp>
      <p:sp>
        <p:nvSpPr>
          <p:cNvPr id="16" name="TextBox 15">
            <a:extLst>
              <a:ext uri="{FF2B5EF4-FFF2-40B4-BE49-F238E27FC236}">
                <a16:creationId xmlns:a16="http://schemas.microsoft.com/office/drawing/2014/main" id="{255373D4-86F8-5F4C-C9F0-D76D7603185B}"/>
              </a:ext>
            </a:extLst>
          </p:cNvPr>
          <p:cNvSpPr txBox="1"/>
          <p:nvPr/>
        </p:nvSpPr>
        <p:spPr>
          <a:xfrm>
            <a:off x="2337176" y="1939969"/>
            <a:ext cx="254877"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50%</a:t>
            </a:r>
          </a:p>
        </p:txBody>
      </p:sp>
      <p:sp>
        <p:nvSpPr>
          <p:cNvPr id="17" name="TextBox 16">
            <a:extLst>
              <a:ext uri="{FF2B5EF4-FFF2-40B4-BE49-F238E27FC236}">
                <a16:creationId xmlns:a16="http://schemas.microsoft.com/office/drawing/2014/main" id="{80076B60-4D88-0751-73AE-F373F8FE5589}"/>
              </a:ext>
            </a:extLst>
          </p:cNvPr>
          <p:cNvSpPr txBox="1"/>
          <p:nvPr/>
        </p:nvSpPr>
        <p:spPr>
          <a:xfrm>
            <a:off x="2407708" y="2193969"/>
            <a:ext cx="184345"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a:t>
            </a:r>
          </a:p>
        </p:txBody>
      </p:sp>
      <p:sp>
        <p:nvSpPr>
          <p:cNvPr id="18" name="TextBox 17">
            <a:extLst>
              <a:ext uri="{FF2B5EF4-FFF2-40B4-BE49-F238E27FC236}">
                <a16:creationId xmlns:a16="http://schemas.microsoft.com/office/drawing/2014/main" id="{47F9F7AD-3AEE-AFB7-349F-DEDE6458788C}"/>
              </a:ext>
            </a:extLst>
          </p:cNvPr>
          <p:cNvSpPr txBox="1"/>
          <p:nvPr/>
        </p:nvSpPr>
        <p:spPr>
          <a:xfrm>
            <a:off x="4155135" y="269246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19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1.8 (n=3)</a:t>
            </a:r>
          </a:p>
        </p:txBody>
      </p:sp>
      <p:sp>
        <p:nvSpPr>
          <p:cNvPr id="20" name="TextBox 19">
            <a:extLst>
              <a:ext uri="{FF2B5EF4-FFF2-40B4-BE49-F238E27FC236}">
                <a16:creationId xmlns:a16="http://schemas.microsoft.com/office/drawing/2014/main" id="{3DABFECF-3FEB-36AD-FA42-8545AB19B5F3}"/>
              </a:ext>
            </a:extLst>
          </p:cNvPr>
          <p:cNvSpPr txBox="1"/>
          <p:nvPr/>
        </p:nvSpPr>
        <p:spPr>
          <a:xfrm>
            <a:off x="2920131" y="269246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40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1.4 (n=3)</a:t>
            </a:r>
          </a:p>
        </p:txBody>
      </p:sp>
      <p:sp>
        <p:nvSpPr>
          <p:cNvPr id="21" name="TextBox 20">
            <a:extLst>
              <a:ext uri="{FF2B5EF4-FFF2-40B4-BE49-F238E27FC236}">
                <a16:creationId xmlns:a16="http://schemas.microsoft.com/office/drawing/2014/main" id="{5F7FD776-B9E6-47C8-49B6-6F2AE944E335}"/>
              </a:ext>
            </a:extLst>
          </p:cNvPr>
          <p:cNvSpPr txBox="1"/>
          <p:nvPr/>
        </p:nvSpPr>
        <p:spPr>
          <a:xfrm>
            <a:off x="2920131" y="312720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950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1.0 (n=3)</a:t>
            </a:r>
          </a:p>
        </p:txBody>
      </p:sp>
      <p:sp>
        <p:nvSpPr>
          <p:cNvPr id="22" name="TextBox 21">
            <a:extLst>
              <a:ext uri="{FF2B5EF4-FFF2-40B4-BE49-F238E27FC236}">
                <a16:creationId xmlns:a16="http://schemas.microsoft.com/office/drawing/2014/main" id="{FDD248AF-7B61-1025-0B0B-72B125F26CE0}"/>
              </a:ext>
            </a:extLst>
          </p:cNvPr>
          <p:cNvSpPr txBox="1"/>
          <p:nvPr/>
        </p:nvSpPr>
        <p:spPr>
          <a:xfrm>
            <a:off x="2920131" y="3561946"/>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310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1.2 (n=4)</a:t>
            </a:r>
          </a:p>
        </p:txBody>
      </p:sp>
      <p:sp>
        <p:nvSpPr>
          <p:cNvPr id="23" name="TextBox 22">
            <a:extLst>
              <a:ext uri="{FF2B5EF4-FFF2-40B4-BE49-F238E27FC236}">
                <a16:creationId xmlns:a16="http://schemas.microsoft.com/office/drawing/2014/main" id="{1D698C31-EEBE-4770-A579-5209B40A8976}"/>
              </a:ext>
            </a:extLst>
          </p:cNvPr>
          <p:cNvSpPr txBox="1"/>
          <p:nvPr/>
        </p:nvSpPr>
        <p:spPr>
          <a:xfrm>
            <a:off x="4155135" y="312720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880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2.1 (n=2)</a:t>
            </a:r>
          </a:p>
        </p:txBody>
      </p:sp>
      <p:sp>
        <p:nvSpPr>
          <p:cNvPr id="24" name="TextBox 23">
            <a:extLst>
              <a:ext uri="{FF2B5EF4-FFF2-40B4-BE49-F238E27FC236}">
                <a16:creationId xmlns:a16="http://schemas.microsoft.com/office/drawing/2014/main" id="{0C97C68E-77A0-1B06-9B5D-9E9415774EDA}"/>
              </a:ext>
            </a:extLst>
          </p:cNvPr>
          <p:cNvSpPr txBox="1"/>
          <p:nvPr/>
        </p:nvSpPr>
        <p:spPr>
          <a:xfrm>
            <a:off x="4155135" y="3561946"/>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62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1.5 (n=5)</a:t>
            </a:r>
          </a:p>
        </p:txBody>
      </p:sp>
      <p:sp>
        <p:nvSpPr>
          <p:cNvPr id="25" name="TextBox 24">
            <a:extLst>
              <a:ext uri="{FF2B5EF4-FFF2-40B4-BE49-F238E27FC236}">
                <a16:creationId xmlns:a16="http://schemas.microsoft.com/office/drawing/2014/main" id="{6C377492-B0DE-FCC0-921F-64C36E3A0C10}"/>
              </a:ext>
            </a:extLst>
          </p:cNvPr>
          <p:cNvSpPr txBox="1"/>
          <p:nvPr/>
        </p:nvSpPr>
        <p:spPr>
          <a:xfrm>
            <a:off x="29201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26" name="TextBox 25">
            <a:extLst>
              <a:ext uri="{FF2B5EF4-FFF2-40B4-BE49-F238E27FC236}">
                <a16:creationId xmlns:a16="http://schemas.microsoft.com/office/drawing/2014/main" id="{0E36DF74-B42C-6E11-BF28-562E7075169C}"/>
              </a:ext>
            </a:extLst>
          </p:cNvPr>
          <p:cNvSpPr txBox="1"/>
          <p:nvPr/>
        </p:nvSpPr>
        <p:spPr>
          <a:xfrm>
            <a:off x="326938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27" name="TextBox 26">
            <a:extLst>
              <a:ext uri="{FF2B5EF4-FFF2-40B4-BE49-F238E27FC236}">
                <a16:creationId xmlns:a16="http://schemas.microsoft.com/office/drawing/2014/main" id="{6A909C01-A317-2232-912D-C05D75476B46}"/>
              </a:ext>
            </a:extLst>
          </p:cNvPr>
          <p:cNvSpPr txBox="1"/>
          <p:nvPr/>
        </p:nvSpPr>
        <p:spPr>
          <a:xfrm>
            <a:off x="360910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4</a:t>
            </a:r>
          </a:p>
        </p:txBody>
      </p:sp>
      <p:sp>
        <p:nvSpPr>
          <p:cNvPr id="34" name="Rectangle 33">
            <a:extLst>
              <a:ext uri="{FF2B5EF4-FFF2-40B4-BE49-F238E27FC236}">
                <a16:creationId xmlns:a16="http://schemas.microsoft.com/office/drawing/2014/main" id="{57108B97-111D-584E-3893-DC86B19EA15D}"/>
              </a:ext>
            </a:extLst>
          </p:cNvPr>
          <p:cNvSpPr/>
          <p:nvPr/>
        </p:nvSpPr>
        <p:spPr>
          <a:xfrm>
            <a:off x="581595" y="1215016"/>
            <a:ext cx="9745082" cy="309482"/>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8" name="TextBox 27">
            <a:extLst>
              <a:ext uri="{FF2B5EF4-FFF2-40B4-BE49-F238E27FC236}">
                <a16:creationId xmlns:a16="http://schemas.microsoft.com/office/drawing/2014/main" id="{C4C15AF4-68A1-1F4C-B8D8-4E4ABDBB7081}"/>
              </a:ext>
            </a:extLst>
          </p:cNvPr>
          <p:cNvSpPr txBox="1"/>
          <p:nvPr/>
        </p:nvSpPr>
        <p:spPr>
          <a:xfrm>
            <a:off x="2970625" y="1275471"/>
            <a:ext cx="649216" cy="169277"/>
          </a:xfrm>
          <a:prstGeom prst="rect">
            <a:avLst/>
          </a:prstGeom>
          <a:noFill/>
        </p:spPr>
        <p:txBody>
          <a:bodyPr wrap="none" lIns="0" tIns="0" rIns="0" bIns="0" rtlCol="0">
            <a:spAutoFit/>
          </a:bodyPr>
          <a:lstStyle/>
          <a:p>
            <a:pPr algn="ctr"/>
            <a:r>
              <a:rPr lang="en-GB" sz="1100" b="1" noProof="0" dirty="0">
                <a:latin typeface="Arial" panose="020B0604020202020204" pitchFamily="34" charset="0"/>
                <a:cs typeface="Arial" panose="020B0604020202020204" pitchFamily="34" charset="0"/>
              </a:rPr>
              <a:t>Crizotinib</a:t>
            </a:r>
          </a:p>
        </p:txBody>
      </p:sp>
      <p:sp>
        <p:nvSpPr>
          <p:cNvPr id="29" name="TextBox 28">
            <a:extLst>
              <a:ext uri="{FF2B5EF4-FFF2-40B4-BE49-F238E27FC236}">
                <a16:creationId xmlns:a16="http://schemas.microsoft.com/office/drawing/2014/main" id="{5FDB8569-B0BB-45D4-AC79-54FA8E0B699D}"/>
              </a:ext>
            </a:extLst>
          </p:cNvPr>
          <p:cNvSpPr txBox="1"/>
          <p:nvPr/>
        </p:nvSpPr>
        <p:spPr>
          <a:xfrm>
            <a:off x="4175187" y="1275471"/>
            <a:ext cx="735779" cy="169277"/>
          </a:xfrm>
          <a:prstGeom prst="rect">
            <a:avLst/>
          </a:prstGeom>
          <a:noFill/>
        </p:spPr>
        <p:txBody>
          <a:bodyPr wrap="none" lIns="0" tIns="0" rIns="0" bIns="0" rtlCol="0">
            <a:spAutoFit/>
          </a:bodyPr>
          <a:lstStyle/>
          <a:p>
            <a:pPr algn="ctr"/>
            <a:r>
              <a:rPr lang="en-GB" sz="1100" b="1" noProof="0" dirty="0">
                <a:latin typeface="Arial" panose="020B0604020202020204" pitchFamily="34" charset="0"/>
                <a:cs typeface="Arial" panose="020B0604020202020204" pitchFamily="34" charset="0"/>
              </a:rPr>
              <a:t>Entrectinib</a:t>
            </a:r>
          </a:p>
        </p:txBody>
      </p:sp>
      <p:sp>
        <p:nvSpPr>
          <p:cNvPr id="30" name="TextBox 29">
            <a:extLst>
              <a:ext uri="{FF2B5EF4-FFF2-40B4-BE49-F238E27FC236}">
                <a16:creationId xmlns:a16="http://schemas.microsoft.com/office/drawing/2014/main" id="{8734A5EE-D45C-D47C-990A-B85BD6F2393A}"/>
              </a:ext>
            </a:extLst>
          </p:cNvPr>
          <p:cNvSpPr txBox="1"/>
          <p:nvPr/>
        </p:nvSpPr>
        <p:spPr>
          <a:xfrm>
            <a:off x="5497239" y="1275471"/>
            <a:ext cx="641202" cy="169277"/>
          </a:xfrm>
          <a:prstGeom prst="rect">
            <a:avLst/>
          </a:prstGeom>
          <a:noFill/>
        </p:spPr>
        <p:txBody>
          <a:bodyPr wrap="none" lIns="0" tIns="0" rIns="0" bIns="0" rtlCol="0">
            <a:spAutoFit/>
          </a:bodyPr>
          <a:lstStyle/>
          <a:p>
            <a:pPr algn="ctr"/>
            <a:r>
              <a:rPr lang="en-GB" sz="1100" b="1" noProof="0" dirty="0">
                <a:latin typeface="Arial" panose="020B0604020202020204" pitchFamily="34" charset="0"/>
                <a:cs typeface="Arial" panose="020B0604020202020204" pitchFamily="34" charset="0"/>
              </a:rPr>
              <a:t>Lorlatinib</a:t>
            </a:r>
          </a:p>
        </p:txBody>
      </p:sp>
      <p:sp>
        <p:nvSpPr>
          <p:cNvPr id="31" name="TextBox 30">
            <a:extLst>
              <a:ext uri="{FF2B5EF4-FFF2-40B4-BE49-F238E27FC236}">
                <a16:creationId xmlns:a16="http://schemas.microsoft.com/office/drawing/2014/main" id="{439A67E9-6CB9-FEE7-DF39-3464315D982B}"/>
              </a:ext>
            </a:extLst>
          </p:cNvPr>
          <p:cNvSpPr txBox="1"/>
          <p:nvPr/>
        </p:nvSpPr>
        <p:spPr>
          <a:xfrm>
            <a:off x="6695042" y="1275471"/>
            <a:ext cx="798296" cy="169277"/>
          </a:xfrm>
          <a:prstGeom prst="rect">
            <a:avLst/>
          </a:prstGeom>
          <a:noFill/>
        </p:spPr>
        <p:txBody>
          <a:bodyPr wrap="none" lIns="0" tIns="0" rIns="0" bIns="0" rtlCol="0">
            <a:spAutoFit/>
          </a:bodyPr>
          <a:lstStyle/>
          <a:p>
            <a:pPr algn="ctr"/>
            <a:r>
              <a:rPr lang="en-GB" sz="1100" b="1" noProof="0" dirty="0">
                <a:latin typeface="Arial" panose="020B0604020202020204" pitchFamily="34" charset="0"/>
                <a:cs typeface="Arial" panose="020B0604020202020204" pitchFamily="34" charset="0"/>
              </a:rPr>
              <a:t>Taletrectnib</a:t>
            </a:r>
          </a:p>
        </p:txBody>
      </p:sp>
      <p:sp>
        <p:nvSpPr>
          <p:cNvPr id="32" name="TextBox 31">
            <a:extLst>
              <a:ext uri="{FF2B5EF4-FFF2-40B4-BE49-F238E27FC236}">
                <a16:creationId xmlns:a16="http://schemas.microsoft.com/office/drawing/2014/main" id="{89D44E12-4B02-4BBB-B54B-18B44D5502A6}"/>
              </a:ext>
            </a:extLst>
          </p:cNvPr>
          <p:cNvSpPr txBox="1"/>
          <p:nvPr/>
        </p:nvSpPr>
        <p:spPr>
          <a:xfrm>
            <a:off x="7914500" y="1275471"/>
            <a:ext cx="908903" cy="169277"/>
          </a:xfrm>
          <a:prstGeom prst="rect">
            <a:avLst/>
          </a:prstGeom>
          <a:noFill/>
        </p:spPr>
        <p:txBody>
          <a:bodyPr wrap="none" lIns="0" tIns="0" rIns="0" bIns="0" rtlCol="0">
            <a:spAutoFit/>
          </a:bodyPr>
          <a:lstStyle/>
          <a:p>
            <a:pPr algn="ctr"/>
            <a:r>
              <a:rPr lang="en-GB" sz="1100" b="1" noProof="0" dirty="0">
                <a:latin typeface="Arial" panose="020B0604020202020204" pitchFamily="34" charset="0"/>
                <a:cs typeface="Arial" panose="020B0604020202020204" pitchFamily="34" charset="0"/>
              </a:rPr>
              <a:t>Repotrectinib</a:t>
            </a:r>
          </a:p>
        </p:txBody>
      </p:sp>
      <p:sp>
        <p:nvSpPr>
          <p:cNvPr id="33" name="TextBox 32">
            <a:extLst>
              <a:ext uri="{FF2B5EF4-FFF2-40B4-BE49-F238E27FC236}">
                <a16:creationId xmlns:a16="http://schemas.microsoft.com/office/drawing/2014/main" id="{B912584E-BFD5-8481-F84C-2B430624B490}"/>
              </a:ext>
            </a:extLst>
          </p:cNvPr>
          <p:cNvSpPr txBox="1"/>
          <p:nvPr/>
        </p:nvSpPr>
        <p:spPr>
          <a:xfrm>
            <a:off x="9353475" y="1275471"/>
            <a:ext cx="565861" cy="169277"/>
          </a:xfrm>
          <a:prstGeom prst="rect">
            <a:avLst/>
          </a:prstGeom>
          <a:noFill/>
        </p:spPr>
        <p:txBody>
          <a:bodyPr wrap="none" lIns="0" tIns="0" rIns="0" bIns="0" rtlCol="0">
            <a:spAutoFit/>
          </a:bodyPr>
          <a:lstStyle/>
          <a:p>
            <a:pPr algn="ctr"/>
            <a:r>
              <a:rPr lang="en-GB" sz="1100" b="1" noProof="0" dirty="0">
                <a:latin typeface="Arial" panose="020B0604020202020204" pitchFamily="34" charset="0"/>
                <a:cs typeface="Arial" panose="020B0604020202020204" pitchFamily="34" charset="0"/>
              </a:rPr>
              <a:t>NVL-520</a:t>
            </a:r>
          </a:p>
        </p:txBody>
      </p:sp>
      <p:cxnSp>
        <p:nvCxnSpPr>
          <p:cNvPr id="37" name="Straight Connector 36">
            <a:extLst>
              <a:ext uri="{FF2B5EF4-FFF2-40B4-BE49-F238E27FC236}">
                <a16:creationId xmlns:a16="http://schemas.microsoft.com/office/drawing/2014/main" id="{0D13D2A4-BA20-D06C-CD6E-4DD194FBC8E5}"/>
              </a:ext>
            </a:extLst>
          </p:cNvPr>
          <p:cNvCxnSpPr/>
          <p:nvPr/>
        </p:nvCxnSpPr>
        <p:spPr>
          <a:xfrm>
            <a:off x="2634902" y="1215016"/>
            <a:ext cx="0" cy="2773593"/>
          </a:xfrm>
          <a:prstGeom prst="line">
            <a:avLst/>
          </a:prstGeom>
          <a:ln w="9525">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40" name="Slide Number Placeholder 39">
            <a:extLst>
              <a:ext uri="{FF2B5EF4-FFF2-40B4-BE49-F238E27FC236}">
                <a16:creationId xmlns:a16="http://schemas.microsoft.com/office/drawing/2014/main" id="{B2750221-A47D-8126-41FE-9CAA99F3CBF1}"/>
              </a:ext>
            </a:extLst>
          </p:cNvPr>
          <p:cNvSpPr>
            <a:spLocks noGrp="1"/>
          </p:cNvSpPr>
          <p:nvPr>
            <p:ph type="sldNum" sz="quarter" idx="4"/>
          </p:nvPr>
        </p:nvSpPr>
        <p:spPr/>
        <p:txBody>
          <a:bodyPr/>
          <a:lstStyle/>
          <a:p>
            <a:fld id="{FCE43C0F-8A7B-3A4B-9DB5-B3472E36E833}" type="slidenum">
              <a:rPr lang="en-GB" noProof="0" smtClean="0"/>
              <a:pPr/>
              <a:t>15</a:t>
            </a:fld>
            <a:endParaRPr lang="en-GB" noProof="0" dirty="0"/>
          </a:p>
        </p:txBody>
      </p:sp>
      <p:grpSp>
        <p:nvGrpSpPr>
          <p:cNvPr id="90" name="Graphic 41">
            <a:extLst>
              <a:ext uri="{FF2B5EF4-FFF2-40B4-BE49-F238E27FC236}">
                <a16:creationId xmlns:a16="http://schemas.microsoft.com/office/drawing/2014/main" id="{11CB9B4A-E1F7-2FC9-A47B-BCC0BB1346D2}"/>
              </a:ext>
            </a:extLst>
          </p:cNvPr>
          <p:cNvGrpSpPr/>
          <p:nvPr/>
        </p:nvGrpSpPr>
        <p:grpSpPr>
          <a:xfrm>
            <a:off x="3031726" y="1748064"/>
            <a:ext cx="6666036" cy="552479"/>
            <a:chOff x="3505571" y="1748064"/>
            <a:chExt cx="6666036" cy="552479"/>
          </a:xfrm>
          <a:noFill/>
        </p:grpSpPr>
        <p:sp>
          <p:nvSpPr>
            <p:cNvPr id="91" name="Freeform 90">
              <a:extLst>
                <a:ext uri="{FF2B5EF4-FFF2-40B4-BE49-F238E27FC236}">
                  <a16:creationId xmlns:a16="http://schemas.microsoft.com/office/drawing/2014/main" id="{8BA0AA44-A276-BA8B-0ACE-7E5534715935}"/>
                </a:ext>
              </a:extLst>
            </p:cNvPr>
            <p:cNvSpPr/>
            <p:nvPr/>
          </p:nvSpPr>
          <p:spPr>
            <a:xfrm>
              <a:off x="3505571" y="1751498"/>
              <a:ext cx="494526" cy="546319"/>
            </a:xfrm>
            <a:custGeom>
              <a:avLst/>
              <a:gdLst>
                <a:gd name="connsiteX0" fmla="*/ 494527 w 494526"/>
                <a:gd name="connsiteY0" fmla="*/ 1612 h 546319"/>
                <a:gd name="connsiteX1" fmla="*/ 376443 w 494526"/>
                <a:gd name="connsiteY1" fmla="*/ 8737 h 546319"/>
                <a:gd name="connsiteX2" fmla="*/ 285870 w 494526"/>
                <a:gd name="connsiteY2" fmla="*/ 117188 h 546319"/>
                <a:gd name="connsiteX3" fmla="*/ 222809 w 494526"/>
                <a:gd name="connsiteY3" fmla="*/ 353316 h 546319"/>
                <a:gd name="connsiteX4" fmla="*/ 167446 w 494526"/>
                <a:gd name="connsiteY4" fmla="*/ 493998 h 546319"/>
                <a:gd name="connsiteX5" fmla="*/ 0 w 494526"/>
                <a:gd name="connsiteY5" fmla="*/ 546245 h 546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4526" h="546319">
                  <a:moveTo>
                    <a:pt x="494527" y="1612"/>
                  </a:moveTo>
                  <a:cubicBezTo>
                    <a:pt x="454901" y="-310"/>
                    <a:pt x="415049" y="-2685"/>
                    <a:pt x="376443" y="8737"/>
                  </a:cubicBezTo>
                  <a:cubicBezTo>
                    <a:pt x="325835" y="23664"/>
                    <a:pt x="304437" y="71953"/>
                    <a:pt x="285870" y="117188"/>
                  </a:cubicBezTo>
                  <a:cubicBezTo>
                    <a:pt x="255075" y="192279"/>
                    <a:pt x="241489" y="274607"/>
                    <a:pt x="222809" y="353316"/>
                  </a:cubicBezTo>
                  <a:cubicBezTo>
                    <a:pt x="211261" y="401831"/>
                    <a:pt x="199260" y="454191"/>
                    <a:pt x="167446" y="493998"/>
                  </a:cubicBezTo>
                  <a:cubicBezTo>
                    <a:pt x="126236" y="545453"/>
                    <a:pt x="61136" y="546810"/>
                    <a:pt x="0" y="546245"/>
                  </a:cubicBezTo>
                </a:path>
              </a:pathLst>
            </a:custGeom>
            <a:noFill/>
            <a:ln w="16976" cap="flat">
              <a:solidFill>
                <a:schemeClr val="tx2">
                  <a:lumMod val="60000"/>
                  <a:lumOff val="40000"/>
                </a:schemeClr>
              </a:solidFill>
              <a:prstDash val="solid"/>
              <a:miter/>
            </a:ln>
          </p:spPr>
          <p:txBody>
            <a:bodyPr rtlCol="0" anchor="ctr"/>
            <a:lstStyle/>
            <a:p>
              <a:endParaRPr lang="en-GB" noProof="0" dirty="0"/>
            </a:p>
          </p:txBody>
        </p:sp>
        <p:sp>
          <p:nvSpPr>
            <p:cNvPr id="92" name="Freeform 91">
              <a:extLst>
                <a:ext uri="{FF2B5EF4-FFF2-40B4-BE49-F238E27FC236}">
                  <a16:creationId xmlns:a16="http://schemas.microsoft.com/office/drawing/2014/main" id="{D10A80F5-1C10-EDFB-4C19-70D3EFA44680}"/>
                </a:ext>
              </a:extLst>
            </p:cNvPr>
            <p:cNvSpPr/>
            <p:nvPr/>
          </p:nvSpPr>
          <p:spPr>
            <a:xfrm>
              <a:off x="4688450" y="1751095"/>
              <a:ext cx="587476" cy="549448"/>
            </a:xfrm>
            <a:custGeom>
              <a:avLst/>
              <a:gdLst>
                <a:gd name="connsiteX0" fmla="*/ 587477 w 587476"/>
                <a:gd name="connsiteY0" fmla="*/ 2015 h 549448"/>
                <a:gd name="connsiteX1" fmla="*/ 430900 w 587476"/>
                <a:gd name="connsiteY1" fmla="*/ 8009 h 549448"/>
                <a:gd name="connsiteX2" fmla="*/ 326854 w 587476"/>
                <a:gd name="connsiteY2" fmla="*/ 116234 h 549448"/>
                <a:gd name="connsiteX3" fmla="*/ 254849 w 587476"/>
                <a:gd name="connsiteY3" fmla="*/ 354737 h 549448"/>
                <a:gd name="connsiteX4" fmla="*/ 177183 w 587476"/>
                <a:gd name="connsiteY4" fmla="*/ 508537 h 549448"/>
                <a:gd name="connsiteX5" fmla="*/ 0 w 587476"/>
                <a:gd name="connsiteY5" fmla="*/ 546760 h 549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7476" h="549448">
                  <a:moveTo>
                    <a:pt x="587477" y="2015"/>
                  </a:moveTo>
                  <a:cubicBezTo>
                    <a:pt x="540492" y="92"/>
                    <a:pt x="476638" y="-3300"/>
                    <a:pt x="430900" y="8009"/>
                  </a:cubicBezTo>
                  <a:cubicBezTo>
                    <a:pt x="370895" y="22936"/>
                    <a:pt x="348818" y="70999"/>
                    <a:pt x="326854" y="116234"/>
                  </a:cubicBezTo>
                  <a:cubicBezTo>
                    <a:pt x="290285" y="191325"/>
                    <a:pt x="277152" y="276028"/>
                    <a:pt x="254849" y="354737"/>
                  </a:cubicBezTo>
                  <a:cubicBezTo>
                    <a:pt x="241036" y="403252"/>
                    <a:pt x="220544" y="474723"/>
                    <a:pt x="177183" y="508537"/>
                  </a:cubicBezTo>
                  <a:cubicBezTo>
                    <a:pt x="108800" y="561914"/>
                    <a:pt x="54570" y="548344"/>
                    <a:pt x="0" y="546760"/>
                  </a:cubicBezTo>
                </a:path>
              </a:pathLst>
            </a:custGeom>
            <a:noFill/>
            <a:ln w="16976" cap="flat">
              <a:solidFill>
                <a:schemeClr val="tx2">
                  <a:lumMod val="60000"/>
                  <a:lumOff val="40000"/>
                </a:schemeClr>
              </a:solidFill>
              <a:prstDash val="solid"/>
              <a:miter/>
            </a:ln>
          </p:spPr>
          <p:txBody>
            <a:bodyPr rtlCol="0" anchor="ctr"/>
            <a:lstStyle/>
            <a:p>
              <a:endParaRPr lang="en-GB" noProof="0" dirty="0"/>
            </a:p>
          </p:txBody>
        </p:sp>
        <p:sp>
          <p:nvSpPr>
            <p:cNvPr id="93" name="Freeform 92">
              <a:extLst>
                <a:ext uri="{FF2B5EF4-FFF2-40B4-BE49-F238E27FC236}">
                  <a16:creationId xmlns:a16="http://schemas.microsoft.com/office/drawing/2014/main" id="{4FD983F8-AD3A-7E83-FE7C-FA08E756C624}"/>
                </a:ext>
              </a:extLst>
            </p:cNvPr>
            <p:cNvSpPr/>
            <p:nvPr/>
          </p:nvSpPr>
          <p:spPr>
            <a:xfrm>
              <a:off x="5851743" y="1748064"/>
              <a:ext cx="841986" cy="544703"/>
            </a:xfrm>
            <a:custGeom>
              <a:avLst/>
              <a:gdLst>
                <a:gd name="connsiteX0" fmla="*/ 841986 w 841986"/>
                <a:gd name="connsiteY0" fmla="*/ 1089 h 544703"/>
                <a:gd name="connsiteX1" fmla="*/ 653369 w 841986"/>
                <a:gd name="connsiteY1" fmla="*/ 1089 h 544703"/>
                <a:gd name="connsiteX2" fmla="*/ 531209 w 841986"/>
                <a:gd name="connsiteY2" fmla="*/ 1089 h 544703"/>
                <a:gd name="connsiteX3" fmla="*/ 384821 w 841986"/>
                <a:gd name="connsiteY3" fmla="*/ 5273 h 544703"/>
                <a:gd name="connsiteX4" fmla="*/ 255641 w 841986"/>
                <a:gd name="connsiteY4" fmla="*/ 99136 h 544703"/>
                <a:gd name="connsiteX5" fmla="*/ 196769 w 841986"/>
                <a:gd name="connsiteY5" fmla="*/ 266733 h 544703"/>
                <a:gd name="connsiteX6" fmla="*/ 147181 w 841986"/>
                <a:gd name="connsiteY6" fmla="*/ 418723 h 544703"/>
                <a:gd name="connsiteX7" fmla="*/ 0 w 841986"/>
                <a:gd name="connsiteY7" fmla="*/ 544703 h 544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1986" h="544703">
                  <a:moveTo>
                    <a:pt x="841986" y="1089"/>
                  </a:moveTo>
                  <a:cubicBezTo>
                    <a:pt x="786284" y="1089"/>
                    <a:pt x="709071" y="1089"/>
                    <a:pt x="653369" y="1089"/>
                  </a:cubicBezTo>
                  <a:lnTo>
                    <a:pt x="531209" y="1089"/>
                  </a:lnTo>
                  <a:cubicBezTo>
                    <a:pt x="482639" y="1089"/>
                    <a:pt x="432824" y="-3209"/>
                    <a:pt x="384821" y="5273"/>
                  </a:cubicBezTo>
                  <a:cubicBezTo>
                    <a:pt x="328892" y="15112"/>
                    <a:pt x="277492" y="44514"/>
                    <a:pt x="255641" y="99136"/>
                  </a:cubicBezTo>
                  <a:cubicBezTo>
                    <a:pt x="233677" y="154097"/>
                    <a:pt x="214657" y="210302"/>
                    <a:pt x="196769" y="266733"/>
                  </a:cubicBezTo>
                  <a:cubicBezTo>
                    <a:pt x="180692" y="317396"/>
                    <a:pt x="169597" y="370208"/>
                    <a:pt x="147181" y="418723"/>
                  </a:cubicBezTo>
                  <a:cubicBezTo>
                    <a:pt x="120688" y="476172"/>
                    <a:pt x="70647" y="544703"/>
                    <a:pt x="0" y="544703"/>
                  </a:cubicBezTo>
                </a:path>
              </a:pathLst>
            </a:custGeom>
            <a:noFill/>
            <a:ln w="16976" cap="flat">
              <a:solidFill>
                <a:schemeClr val="tx2">
                  <a:lumMod val="60000"/>
                  <a:lumOff val="40000"/>
                </a:schemeClr>
              </a:solidFill>
              <a:prstDash val="solid"/>
              <a:miter/>
            </a:ln>
          </p:spPr>
          <p:txBody>
            <a:bodyPr rtlCol="0" anchor="ctr"/>
            <a:lstStyle/>
            <a:p>
              <a:endParaRPr lang="en-GB" noProof="0" dirty="0"/>
            </a:p>
          </p:txBody>
        </p:sp>
        <p:sp>
          <p:nvSpPr>
            <p:cNvPr id="94" name="Freeform 93">
              <a:extLst>
                <a:ext uri="{FF2B5EF4-FFF2-40B4-BE49-F238E27FC236}">
                  <a16:creationId xmlns:a16="http://schemas.microsoft.com/office/drawing/2014/main" id="{53AED1DD-9844-1867-A3EA-4E2ADAB74787}"/>
                </a:ext>
              </a:extLst>
            </p:cNvPr>
            <p:cNvSpPr/>
            <p:nvPr/>
          </p:nvSpPr>
          <p:spPr>
            <a:xfrm>
              <a:off x="7374496" y="1749023"/>
              <a:ext cx="535850" cy="548832"/>
            </a:xfrm>
            <a:custGeom>
              <a:avLst/>
              <a:gdLst>
                <a:gd name="connsiteX0" fmla="*/ 535851 w 535850"/>
                <a:gd name="connsiteY0" fmla="*/ 129 h 548832"/>
                <a:gd name="connsiteX1" fmla="*/ 309872 w 535850"/>
                <a:gd name="connsiteY1" fmla="*/ 129 h 548832"/>
                <a:gd name="connsiteX2" fmla="*/ 200618 w 535850"/>
                <a:gd name="connsiteY2" fmla="*/ 60065 h 548832"/>
                <a:gd name="connsiteX3" fmla="*/ 128613 w 535850"/>
                <a:gd name="connsiteY3" fmla="*/ 398538 h 548832"/>
                <a:gd name="connsiteX4" fmla="*/ 41550 w 535850"/>
                <a:gd name="connsiteY4" fmla="*/ 545440 h 548832"/>
                <a:gd name="connsiteX5" fmla="*/ 0 w 535850"/>
                <a:gd name="connsiteY5" fmla="*/ 548832 h 54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850" h="548832">
                  <a:moveTo>
                    <a:pt x="535851" y="129"/>
                  </a:moveTo>
                  <a:lnTo>
                    <a:pt x="309872" y="129"/>
                  </a:lnTo>
                  <a:cubicBezTo>
                    <a:pt x="309872" y="129"/>
                    <a:pt x="222922" y="-5639"/>
                    <a:pt x="200618" y="60065"/>
                  </a:cubicBezTo>
                  <a:cubicBezTo>
                    <a:pt x="178315" y="125770"/>
                    <a:pt x="134840" y="362576"/>
                    <a:pt x="128613" y="398538"/>
                  </a:cubicBezTo>
                  <a:cubicBezTo>
                    <a:pt x="122386" y="434500"/>
                    <a:pt x="94082" y="545440"/>
                    <a:pt x="41550" y="545440"/>
                  </a:cubicBezTo>
                  <a:lnTo>
                    <a:pt x="0" y="548832"/>
                  </a:lnTo>
                </a:path>
              </a:pathLst>
            </a:custGeom>
            <a:noFill/>
            <a:ln w="16976" cap="flat">
              <a:solidFill>
                <a:schemeClr val="tx2">
                  <a:lumMod val="60000"/>
                  <a:lumOff val="40000"/>
                </a:schemeClr>
              </a:solidFill>
              <a:prstDash val="solid"/>
              <a:miter/>
            </a:ln>
          </p:spPr>
          <p:txBody>
            <a:bodyPr rtlCol="0" anchor="ctr"/>
            <a:lstStyle/>
            <a:p>
              <a:endParaRPr lang="en-GB" noProof="0" dirty="0"/>
            </a:p>
          </p:txBody>
        </p:sp>
        <p:sp>
          <p:nvSpPr>
            <p:cNvPr id="95" name="Freeform 94">
              <a:extLst>
                <a:ext uri="{FF2B5EF4-FFF2-40B4-BE49-F238E27FC236}">
                  <a16:creationId xmlns:a16="http://schemas.microsoft.com/office/drawing/2014/main" id="{DF221550-9D42-FC1E-C8A4-80133BDD8A74}"/>
                </a:ext>
              </a:extLst>
            </p:cNvPr>
            <p:cNvSpPr/>
            <p:nvPr/>
          </p:nvSpPr>
          <p:spPr>
            <a:xfrm>
              <a:off x="8512995" y="1748087"/>
              <a:ext cx="496225" cy="549768"/>
            </a:xfrm>
            <a:custGeom>
              <a:avLst/>
              <a:gdLst>
                <a:gd name="connsiteX0" fmla="*/ 496225 w 496225"/>
                <a:gd name="connsiteY0" fmla="*/ 1065 h 549768"/>
                <a:gd name="connsiteX1" fmla="*/ 265605 w 496225"/>
                <a:gd name="connsiteY1" fmla="*/ 49580 h 549768"/>
                <a:gd name="connsiteX2" fmla="*/ 225752 w 496225"/>
                <a:gd name="connsiteY2" fmla="*/ 138015 h 549768"/>
                <a:gd name="connsiteX3" fmla="*/ 137897 w 496225"/>
                <a:gd name="connsiteY3" fmla="*/ 409314 h 549768"/>
                <a:gd name="connsiteX4" fmla="*/ 0 w 496225"/>
                <a:gd name="connsiteY4" fmla="*/ 549769 h 5497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6225" h="549768">
                  <a:moveTo>
                    <a:pt x="496225" y="1065"/>
                  </a:moveTo>
                  <a:cubicBezTo>
                    <a:pt x="422635" y="1065"/>
                    <a:pt x="320853" y="-11487"/>
                    <a:pt x="265605" y="49580"/>
                  </a:cubicBezTo>
                  <a:cubicBezTo>
                    <a:pt x="243301" y="74233"/>
                    <a:pt x="234470" y="106803"/>
                    <a:pt x="225752" y="138015"/>
                  </a:cubicBezTo>
                  <a:cubicBezTo>
                    <a:pt x="200052" y="229503"/>
                    <a:pt x="169145" y="319522"/>
                    <a:pt x="137897" y="409314"/>
                  </a:cubicBezTo>
                  <a:cubicBezTo>
                    <a:pt x="118537" y="464953"/>
                    <a:pt x="69175" y="549769"/>
                    <a:pt x="0" y="549769"/>
                  </a:cubicBezTo>
                </a:path>
              </a:pathLst>
            </a:custGeom>
            <a:noFill/>
            <a:ln w="16976" cap="flat">
              <a:solidFill>
                <a:schemeClr val="tx2">
                  <a:lumMod val="60000"/>
                  <a:lumOff val="40000"/>
                </a:schemeClr>
              </a:solidFill>
              <a:prstDash val="solid"/>
              <a:miter/>
            </a:ln>
          </p:spPr>
          <p:txBody>
            <a:bodyPr rtlCol="0" anchor="ctr"/>
            <a:lstStyle/>
            <a:p>
              <a:endParaRPr lang="en-GB" noProof="0" dirty="0"/>
            </a:p>
          </p:txBody>
        </p:sp>
        <p:sp>
          <p:nvSpPr>
            <p:cNvPr id="96" name="Freeform 95">
              <a:extLst>
                <a:ext uri="{FF2B5EF4-FFF2-40B4-BE49-F238E27FC236}">
                  <a16:creationId xmlns:a16="http://schemas.microsoft.com/office/drawing/2014/main" id="{DD3D2077-34DA-EEC2-CBE0-8F0F5761D21C}"/>
                </a:ext>
              </a:extLst>
            </p:cNvPr>
            <p:cNvSpPr/>
            <p:nvPr/>
          </p:nvSpPr>
          <p:spPr>
            <a:xfrm>
              <a:off x="9793466" y="1749152"/>
              <a:ext cx="378141" cy="539317"/>
            </a:xfrm>
            <a:custGeom>
              <a:avLst/>
              <a:gdLst>
                <a:gd name="connsiteX0" fmla="*/ 378141 w 378141"/>
                <a:gd name="connsiteY0" fmla="*/ 0 h 539317"/>
                <a:gd name="connsiteX1" fmla="*/ 217601 w 378141"/>
                <a:gd name="connsiteY1" fmla="*/ 0 h 539317"/>
                <a:gd name="connsiteX2" fmla="*/ 125217 w 378141"/>
                <a:gd name="connsiteY2" fmla="*/ 90018 h 539317"/>
                <a:gd name="connsiteX3" fmla="*/ 80270 w 378141"/>
                <a:gd name="connsiteY3" fmla="*/ 321962 h 539317"/>
                <a:gd name="connsiteX4" fmla="*/ 60344 w 378141"/>
                <a:gd name="connsiteY4" fmla="*/ 415486 h 539317"/>
                <a:gd name="connsiteX5" fmla="*/ 0 w 378141"/>
                <a:gd name="connsiteY5" fmla="*/ 539317 h 53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8141" h="539317">
                  <a:moveTo>
                    <a:pt x="378141" y="0"/>
                  </a:moveTo>
                  <a:lnTo>
                    <a:pt x="217601" y="0"/>
                  </a:lnTo>
                  <a:cubicBezTo>
                    <a:pt x="217601" y="0"/>
                    <a:pt x="148313" y="113"/>
                    <a:pt x="125217" y="90018"/>
                  </a:cubicBezTo>
                  <a:cubicBezTo>
                    <a:pt x="102121" y="179923"/>
                    <a:pt x="80270" y="321962"/>
                    <a:pt x="80270" y="321962"/>
                  </a:cubicBezTo>
                  <a:lnTo>
                    <a:pt x="60344" y="415486"/>
                  </a:lnTo>
                  <a:cubicBezTo>
                    <a:pt x="60344" y="415486"/>
                    <a:pt x="32833" y="539317"/>
                    <a:pt x="0" y="539317"/>
                  </a:cubicBezTo>
                </a:path>
              </a:pathLst>
            </a:custGeom>
            <a:noFill/>
            <a:ln w="16976" cap="flat">
              <a:solidFill>
                <a:schemeClr val="tx2">
                  <a:lumMod val="60000"/>
                  <a:lumOff val="40000"/>
                </a:schemeClr>
              </a:solidFill>
              <a:prstDash val="solid"/>
              <a:miter/>
            </a:ln>
          </p:spPr>
          <p:txBody>
            <a:bodyPr rtlCol="0" anchor="ctr"/>
            <a:lstStyle/>
            <a:p>
              <a:endParaRPr lang="en-GB" noProof="0" dirty="0"/>
            </a:p>
          </p:txBody>
        </p:sp>
      </p:grpSp>
      <p:grpSp>
        <p:nvGrpSpPr>
          <p:cNvPr id="97" name="Graphic 41">
            <a:extLst>
              <a:ext uri="{FF2B5EF4-FFF2-40B4-BE49-F238E27FC236}">
                <a16:creationId xmlns:a16="http://schemas.microsoft.com/office/drawing/2014/main" id="{ED2B3DCD-D5FB-81C8-7198-77A6A0E8A3D2}"/>
              </a:ext>
            </a:extLst>
          </p:cNvPr>
          <p:cNvGrpSpPr/>
          <p:nvPr/>
        </p:nvGrpSpPr>
        <p:grpSpPr>
          <a:xfrm>
            <a:off x="4446019" y="1749152"/>
            <a:ext cx="5632262" cy="548816"/>
            <a:chOff x="4919864" y="1749152"/>
            <a:chExt cx="5632262" cy="548816"/>
          </a:xfrm>
          <a:noFill/>
        </p:grpSpPr>
        <p:grpSp>
          <p:nvGrpSpPr>
            <p:cNvPr id="98" name="Graphic 41">
              <a:extLst>
                <a:ext uri="{FF2B5EF4-FFF2-40B4-BE49-F238E27FC236}">
                  <a16:creationId xmlns:a16="http://schemas.microsoft.com/office/drawing/2014/main" id="{DB1031BD-5F85-4170-0EFF-6522F148D76C}"/>
                </a:ext>
              </a:extLst>
            </p:cNvPr>
            <p:cNvGrpSpPr/>
            <p:nvPr/>
          </p:nvGrpSpPr>
          <p:grpSpPr>
            <a:xfrm>
              <a:off x="4919864" y="1749491"/>
              <a:ext cx="366819" cy="547459"/>
              <a:chOff x="4919864" y="1749491"/>
              <a:chExt cx="366819" cy="547459"/>
            </a:xfrm>
            <a:noFill/>
          </p:grpSpPr>
          <p:sp>
            <p:nvSpPr>
              <p:cNvPr id="99" name="Freeform 98">
                <a:extLst>
                  <a:ext uri="{FF2B5EF4-FFF2-40B4-BE49-F238E27FC236}">
                    <a16:creationId xmlns:a16="http://schemas.microsoft.com/office/drawing/2014/main" id="{2C663A0D-36A8-D83A-EEF1-F95FD7C23BCB}"/>
                  </a:ext>
                </a:extLst>
              </p:cNvPr>
              <p:cNvSpPr/>
              <p:nvPr/>
            </p:nvSpPr>
            <p:spPr>
              <a:xfrm>
                <a:off x="5258266" y="1749491"/>
                <a:ext cx="28417" cy="565"/>
              </a:xfrm>
              <a:custGeom>
                <a:avLst/>
                <a:gdLst>
                  <a:gd name="connsiteX0" fmla="*/ 28417 w 28417"/>
                  <a:gd name="connsiteY0" fmla="*/ 0 h 565"/>
                  <a:gd name="connsiteX1" fmla="*/ 0 w 28417"/>
                  <a:gd name="connsiteY1" fmla="*/ 565 h 565"/>
                </a:gdLst>
                <a:ahLst/>
                <a:cxnLst>
                  <a:cxn ang="0">
                    <a:pos x="connsiteX0" y="connsiteY0"/>
                  </a:cxn>
                  <a:cxn ang="0">
                    <a:pos x="connsiteX1" y="connsiteY1"/>
                  </a:cxn>
                </a:cxnLst>
                <a:rect l="l" t="t" r="r" b="b"/>
                <a:pathLst>
                  <a:path w="28417" h="565">
                    <a:moveTo>
                      <a:pt x="28417" y="0"/>
                    </a:moveTo>
                    <a:cubicBezTo>
                      <a:pt x="19360" y="226"/>
                      <a:pt x="9850" y="339"/>
                      <a:pt x="0" y="565"/>
                    </a:cubicBezTo>
                  </a:path>
                </a:pathLst>
              </a:custGeom>
              <a:noFill/>
              <a:ln w="16976" cap="rnd">
                <a:solidFill>
                  <a:srgbClr val="C6573B"/>
                </a:solidFill>
                <a:prstDash val="solid"/>
                <a:miter/>
              </a:ln>
            </p:spPr>
            <p:txBody>
              <a:bodyPr rtlCol="0" anchor="ctr"/>
              <a:lstStyle/>
              <a:p>
                <a:endParaRPr lang="en-GB" noProof="0" dirty="0"/>
              </a:p>
            </p:txBody>
          </p:sp>
          <p:sp>
            <p:nvSpPr>
              <p:cNvPr id="100" name="Freeform 99">
                <a:extLst>
                  <a:ext uri="{FF2B5EF4-FFF2-40B4-BE49-F238E27FC236}">
                    <a16:creationId xmlns:a16="http://schemas.microsoft.com/office/drawing/2014/main" id="{EC24D390-E435-2B5C-40A3-1E147D1FEF30}"/>
                  </a:ext>
                </a:extLst>
              </p:cNvPr>
              <p:cNvSpPr/>
              <p:nvPr/>
            </p:nvSpPr>
            <p:spPr>
              <a:xfrm>
                <a:off x="4965716" y="1751866"/>
                <a:ext cx="252697" cy="532305"/>
              </a:xfrm>
              <a:custGeom>
                <a:avLst/>
                <a:gdLst>
                  <a:gd name="connsiteX0" fmla="*/ 252698 w 252697"/>
                  <a:gd name="connsiteY0" fmla="*/ 0 h 532305"/>
                  <a:gd name="connsiteX1" fmla="*/ 182051 w 252697"/>
                  <a:gd name="connsiteY1" fmla="*/ 17755 h 532305"/>
                  <a:gd name="connsiteX2" fmla="*/ 147067 w 252697"/>
                  <a:gd name="connsiteY2" fmla="*/ 67061 h 532305"/>
                  <a:gd name="connsiteX3" fmla="*/ 123292 w 252697"/>
                  <a:gd name="connsiteY3" fmla="*/ 157193 h 532305"/>
                  <a:gd name="connsiteX4" fmla="*/ 89101 w 252697"/>
                  <a:gd name="connsiteY4" fmla="*/ 315177 h 532305"/>
                  <a:gd name="connsiteX5" fmla="*/ 50042 w 252697"/>
                  <a:gd name="connsiteY5" fmla="*/ 468976 h 532305"/>
                  <a:gd name="connsiteX6" fmla="*/ 0 w 252697"/>
                  <a:gd name="connsiteY6" fmla="*/ 532306 h 532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697" h="532305">
                    <a:moveTo>
                      <a:pt x="252698" y="0"/>
                    </a:moveTo>
                    <a:cubicBezTo>
                      <a:pt x="226432" y="2149"/>
                      <a:pt x="201071" y="6898"/>
                      <a:pt x="182051" y="17755"/>
                    </a:cubicBezTo>
                    <a:cubicBezTo>
                      <a:pt x="160540" y="30081"/>
                      <a:pt x="151483" y="48854"/>
                      <a:pt x="147067" y="67061"/>
                    </a:cubicBezTo>
                    <a:cubicBezTo>
                      <a:pt x="139822" y="97256"/>
                      <a:pt x="132010" y="127111"/>
                      <a:pt x="123292" y="157193"/>
                    </a:cubicBezTo>
                    <a:lnTo>
                      <a:pt x="89101" y="315177"/>
                    </a:lnTo>
                    <a:lnTo>
                      <a:pt x="50042" y="468976"/>
                    </a:lnTo>
                    <a:cubicBezTo>
                      <a:pt x="50042" y="468976"/>
                      <a:pt x="35776" y="510706"/>
                      <a:pt x="0" y="532306"/>
                    </a:cubicBezTo>
                  </a:path>
                </a:pathLst>
              </a:custGeom>
              <a:noFill/>
              <a:ln w="16976" cap="rnd">
                <a:solidFill>
                  <a:srgbClr val="C6573B"/>
                </a:solidFill>
                <a:custDash>
                  <a:ds d="352500" sp="264000"/>
                </a:custDash>
                <a:miter/>
              </a:ln>
            </p:spPr>
            <p:txBody>
              <a:bodyPr rtlCol="0" anchor="ctr"/>
              <a:lstStyle/>
              <a:p>
                <a:endParaRPr lang="en-GB" noProof="0" dirty="0"/>
              </a:p>
            </p:txBody>
          </p:sp>
          <p:sp>
            <p:nvSpPr>
              <p:cNvPr id="101" name="Freeform 100">
                <a:extLst>
                  <a:ext uri="{FF2B5EF4-FFF2-40B4-BE49-F238E27FC236}">
                    <a16:creationId xmlns:a16="http://schemas.microsoft.com/office/drawing/2014/main" id="{1303D30E-C793-867B-E857-EEC2BC244008}"/>
                  </a:ext>
                </a:extLst>
              </p:cNvPr>
              <p:cNvSpPr/>
              <p:nvPr/>
            </p:nvSpPr>
            <p:spPr>
              <a:xfrm>
                <a:off x="4919864" y="2292540"/>
                <a:ext cx="27964" cy="4410"/>
              </a:xfrm>
              <a:custGeom>
                <a:avLst/>
                <a:gdLst>
                  <a:gd name="connsiteX0" fmla="*/ 27964 w 27964"/>
                  <a:gd name="connsiteY0" fmla="*/ 0 h 4410"/>
                  <a:gd name="connsiteX1" fmla="*/ 0 w 27964"/>
                  <a:gd name="connsiteY1" fmla="*/ 4410 h 4410"/>
                </a:gdLst>
                <a:ahLst/>
                <a:cxnLst>
                  <a:cxn ang="0">
                    <a:pos x="connsiteX0" y="connsiteY0"/>
                  </a:cxn>
                  <a:cxn ang="0">
                    <a:pos x="connsiteX1" y="connsiteY1"/>
                  </a:cxn>
                </a:cxnLst>
                <a:rect l="l" t="t" r="r" b="b"/>
                <a:pathLst>
                  <a:path w="27964" h="4410">
                    <a:moveTo>
                      <a:pt x="27964" y="0"/>
                    </a:moveTo>
                    <a:cubicBezTo>
                      <a:pt x="19586" y="2827"/>
                      <a:pt x="10302" y="4410"/>
                      <a:pt x="0" y="4410"/>
                    </a:cubicBezTo>
                  </a:path>
                </a:pathLst>
              </a:custGeom>
              <a:noFill/>
              <a:ln w="16976" cap="rnd">
                <a:solidFill>
                  <a:srgbClr val="C6573B"/>
                </a:solidFill>
                <a:prstDash val="solid"/>
                <a:miter/>
              </a:ln>
            </p:spPr>
            <p:txBody>
              <a:bodyPr rtlCol="0" anchor="ctr"/>
              <a:lstStyle/>
              <a:p>
                <a:endParaRPr lang="en-GB" noProof="0" dirty="0"/>
              </a:p>
            </p:txBody>
          </p:sp>
        </p:grpSp>
        <p:sp>
          <p:nvSpPr>
            <p:cNvPr id="102" name="Freeform 101">
              <a:extLst>
                <a:ext uri="{FF2B5EF4-FFF2-40B4-BE49-F238E27FC236}">
                  <a16:creationId xmlns:a16="http://schemas.microsoft.com/office/drawing/2014/main" id="{1787896A-1CCD-CA63-7D65-A7C069C020AC}"/>
                </a:ext>
              </a:extLst>
            </p:cNvPr>
            <p:cNvSpPr/>
            <p:nvPr/>
          </p:nvSpPr>
          <p:spPr>
            <a:xfrm>
              <a:off x="6323287" y="1758199"/>
              <a:ext cx="389349" cy="534567"/>
            </a:xfrm>
            <a:custGeom>
              <a:avLst/>
              <a:gdLst>
                <a:gd name="connsiteX0" fmla="*/ 389349 w 389349"/>
                <a:gd name="connsiteY0" fmla="*/ 0 h 534567"/>
                <a:gd name="connsiteX1" fmla="*/ 311797 w 389349"/>
                <a:gd name="connsiteY1" fmla="*/ 51907 h 534567"/>
                <a:gd name="connsiteX2" fmla="*/ 232658 w 389349"/>
                <a:gd name="connsiteY2" fmla="*/ 211701 h 534567"/>
                <a:gd name="connsiteX3" fmla="*/ 169937 w 389349"/>
                <a:gd name="connsiteY3" fmla="*/ 380542 h 534567"/>
                <a:gd name="connsiteX4" fmla="*/ 0 w 389349"/>
                <a:gd name="connsiteY4" fmla="*/ 534568 h 5345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9349" h="534567">
                  <a:moveTo>
                    <a:pt x="389349" y="0"/>
                  </a:moveTo>
                  <a:cubicBezTo>
                    <a:pt x="389349" y="0"/>
                    <a:pt x="335798" y="22278"/>
                    <a:pt x="311797" y="51907"/>
                  </a:cubicBezTo>
                  <a:cubicBezTo>
                    <a:pt x="287795" y="81537"/>
                    <a:pt x="254849" y="149955"/>
                    <a:pt x="232658" y="211701"/>
                  </a:cubicBezTo>
                  <a:cubicBezTo>
                    <a:pt x="210468" y="273447"/>
                    <a:pt x="181485" y="351704"/>
                    <a:pt x="169937" y="380542"/>
                  </a:cubicBezTo>
                  <a:cubicBezTo>
                    <a:pt x="158389" y="409379"/>
                    <a:pt x="100649" y="527217"/>
                    <a:pt x="0" y="534568"/>
                  </a:cubicBezTo>
                </a:path>
              </a:pathLst>
            </a:custGeom>
            <a:noFill/>
            <a:ln w="16976" cap="rnd">
              <a:solidFill>
                <a:srgbClr val="C6573B"/>
              </a:solidFill>
              <a:custDash>
                <a:ds d="375000" sp="281250"/>
              </a:custDash>
              <a:miter/>
            </a:ln>
          </p:spPr>
          <p:txBody>
            <a:bodyPr rtlCol="0" anchor="ctr"/>
            <a:lstStyle/>
            <a:p>
              <a:endParaRPr lang="en-GB" noProof="0" dirty="0"/>
            </a:p>
          </p:txBody>
        </p:sp>
        <p:sp>
          <p:nvSpPr>
            <p:cNvPr id="103" name="Freeform 102">
              <a:extLst>
                <a:ext uri="{FF2B5EF4-FFF2-40B4-BE49-F238E27FC236}">
                  <a16:creationId xmlns:a16="http://schemas.microsoft.com/office/drawing/2014/main" id="{ED489C8F-9172-6B8C-B4F3-394CB2F57346}"/>
                </a:ext>
              </a:extLst>
            </p:cNvPr>
            <p:cNvSpPr/>
            <p:nvPr/>
          </p:nvSpPr>
          <p:spPr>
            <a:xfrm>
              <a:off x="7456465" y="1749152"/>
              <a:ext cx="499394" cy="548703"/>
            </a:xfrm>
            <a:custGeom>
              <a:avLst/>
              <a:gdLst>
                <a:gd name="connsiteX0" fmla="*/ 499395 w 499394"/>
                <a:gd name="connsiteY0" fmla="*/ 0 h 548703"/>
                <a:gd name="connsiteX1" fmla="*/ 223149 w 499394"/>
                <a:gd name="connsiteY1" fmla="*/ 0 h 548703"/>
                <a:gd name="connsiteX2" fmla="*/ 215563 w 499394"/>
                <a:gd name="connsiteY2" fmla="*/ 55300 h 548703"/>
                <a:gd name="connsiteX3" fmla="*/ 209449 w 499394"/>
                <a:gd name="connsiteY3" fmla="*/ 543615 h 548703"/>
                <a:gd name="connsiteX4" fmla="*/ 0 w 499394"/>
                <a:gd name="connsiteY4" fmla="*/ 548704 h 5487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394" h="548703">
                  <a:moveTo>
                    <a:pt x="499395" y="0"/>
                  </a:moveTo>
                  <a:lnTo>
                    <a:pt x="223149" y="0"/>
                  </a:lnTo>
                  <a:cubicBezTo>
                    <a:pt x="223149" y="0"/>
                    <a:pt x="215563" y="11309"/>
                    <a:pt x="215563" y="55300"/>
                  </a:cubicBezTo>
                  <a:cubicBezTo>
                    <a:pt x="215563" y="99291"/>
                    <a:pt x="213978" y="539204"/>
                    <a:pt x="209449" y="543615"/>
                  </a:cubicBezTo>
                  <a:cubicBezTo>
                    <a:pt x="204920" y="548025"/>
                    <a:pt x="0" y="548704"/>
                    <a:pt x="0" y="548704"/>
                  </a:cubicBezTo>
                </a:path>
              </a:pathLst>
            </a:custGeom>
            <a:noFill/>
            <a:ln w="16976" cap="rnd">
              <a:solidFill>
                <a:srgbClr val="C6573B"/>
              </a:solidFill>
              <a:custDash>
                <a:ds d="375000" sp="281250"/>
              </a:custDash>
              <a:miter/>
            </a:ln>
          </p:spPr>
          <p:txBody>
            <a:bodyPr rtlCol="0" anchor="ctr"/>
            <a:lstStyle/>
            <a:p>
              <a:endParaRPr lang="en-GB" noProof="0" dirty="0"/>
            </a:p>
          </p:txBody>
        </p:sp>
        <p:sp>
          <p:nvSpPr>
            <p:cNvPr id="104" name="Freeform 103">
              <a:extLst>
                <a:ext uri="{FF2B5EF4-FFF2-40B4-BE49-F238E27FC236}">
                  <a16:creationId xmlns:a16="http://schemas.microsoft.com/office/drawing/2014/main" id="{C0ED3D72-EC28-57B9-9E83-47E31BDAABF3}"/>
                </a:ext>
              </a:extLst>
            </p:cNvPr>
            <p:cNvSpPr/>
            <p:nvPr/>
          </p:nvSpPr>
          <p:spPr>
            <a:xfrm>
              <a:off x="8406572" y="1749152"/>
              <a:ext cx="506980" cy="522240"/>
            </a:xfrm>
            <a:custGeom>
              <a:avLst/>
              <a:gdLst>
                <a:gd name="connsiteX0" fmla="*/ 506981 w 506980"/>
                <a:gd name="connsiteY0" fmla="*/ 0 h 522240"/>
                <a:gd name="connsiteX1" fmla="*/ 314514 w 506980"/>
                <a:gd name="connsiteY1" fmla="*/ 31099 h 522240"/>
                <a:gd name="connsiteX2" fmla="*/ 173900 w 506980"/>
                <a:gd name="connsiteY2" fmla="*/ 249359 h 522240"/>
                <a:gd name="connsiteX3" fmla="*/ 0 w 506980"/>
                <a:gd name="connsiteY3" fmla="*/ 522241 h 522240"/>
              </a:gdLst>
              <a:ahLst/>
              <a:cxnLst>
                <a:cxn ang="0">
                  <a:pos x="connsiteX0" y="connsiteY0"/>
                </a:cxn>
                <a:cxn ang="0">
                  <a:pos x="connsiteX1" y="connsiteY1"/>
                </a:cxn>
                <a:cxn ang="0">
                  <a:pos x="connsiteX2" y="connsiteY2"/>
                </a:cxn>
                <a:cxn ang="0">
                  <a:pos x="connsiteX3" y="connsiteY3"/>
                </a:cxn>
              </a:cxnLst>
              <a:rect l="l" t="t" r="r" b="b"/>
              <a:pathLst>
                <a:path w="506980" h="522240">
                  <a:moveTo>
                    <a:pt x="506981" y="0"/>
                  </a:moveTo>
                  <a:cubicBezTo>
                    <a:pt x="506981" y="0"/>
                    <a:pt x="359574" y="8368"/>
                    <a:pt x="314514" y="31099"/>
                  </a:cubicBezTo>
                  <a:cubicBezTo>
                    <a:pt x="269454" y="53830"/>
                    <a:pt x="210808" y="161490"/>
                    <a:pt x="173900" y="249359"/>
                  </a:cubicBezTo>
                  <a:cubicBezTo>
                    <a:pt x="136992" y="337229"/>
                    <a:pt x="67590" y="516134"/>
                    <a:pt x="0" y="522241"/>
                  </a:cubicBezTo>
                </a:path>
              </a:pathLst>
            </a:custGeom>
            <a:noFill/>
            <a:ln w="16863" cap="rnd">
              <a:solidFill>
                <a:srgbClr val="C6573B"/>
              </a:solidFill>
              <a:custDash>
                <a:ds d="373500" sp="280500"/>
              </a:custDash>
              <a:miter/>
            </a:ln>
          </p:spPr>
          <p:txBody>
            <a:bodyPr rtlCol="0" anchor="ctr"/>
            <a:lstStyle/>
            <a:p>
              <a:endParaRPr lang="en-GB" noProof="0" dirty="0"/>
            </a:p>
          </p:txBody>
        </p:sp>
        <p:sp>
          <p:nvSpPr>
            <p:cNvPr id="105" name="Freeform 104">
              <a:extLst>
                <a:ext uri="{FF2B5EF4-FFF2-40B4-BE49-F238E27FC236}">
                  <a16:creationId xmlns:a16="http://schemas.microsoft.com/office/drawing/2014/main" id="{7EBCABC2-FDE2-7F34-1AB4-4901AA9BC5F2}"/>
                </a:ext>
              </a:extLst>
            </p:cNvPr>
            <p:cNvSpPr/>
            <p:nvPr/>
          </p:nvSpPr>
          <p:spPr>
            <a:xfrm>
              <a:off x="9784975" y="1750507"/>
              <a:ext cx="767150" cy="547461"/>
            </a:xfrm>
            <a:custGeom>
              <a:avLst/>
              <a:gdLst>
                <a:gd name="connsiteX0" fmla="*/ 0 w 767150"/>
                <a:gd name="connsiteY0" fmla="*/ 547462 h 547461"/>
                <a:gd name="connsiteX1" fmla="*/ 451052 w 767150"/>
                <a:gd name="connsiteY1" fmla="*/ 547462 h 547461"/>
                <a:gd name="connsiteX2" fmla="*/ 566533 w 767150"/>
                <a:gd name="connsiteY2" fmla="*/ 414244 h 547461"/>
                <a:gd name="connsiteX3" fmla="*/ 644312 w 767150"/>
                <a:gd name="connsiteY3" fmla="*/ 122816 h 547461"/>
                <a:gd name="connsiteX4" fmla="*/ 667408 w 767150"/>
                <a:gd name="connsiteY4" fmla="*/ 63784 h 547461"/>
                <a:gd name="connsiteX5" fmla="*/ 719261 w 767150"/>
                <a:gd name="connsiteY5" fmla="*/ 11311 h 547461"/>
                <a:gd name="connsiteX6" fmla="*/ 767151 w 767150"/>
                <a:gd name="connsiteY6" fmla="*/ 5091 h 547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7150" h="547461">
                  <a:moveTo>
                    <a:pt x="0" y="547462"/>
                  </a:moveTo>
                  <a:cubicBezTo>
                    <a:pt x="0" y="547462"/>
                    <a:pt x="368405" y="547462"/>
                    <a:pt x="451052" y="547462"/>
                  </a:cubicBezTo>
                  <a:cubicBezTo>
                    <a:pt x="533700" y="547462"/>
                    <a:pt x="566533" y="414244"/>
                    <a:pt x="566533" y="414244"/>
                  </a:cubicBezTo>
                  <a:cubicBezTo>
                    <a:pt x="566533" y="414244"/>
                    <a:pt x="620083" y="207745"/>
                    <a:pt x="644312" y="122816"/>
                  </a:cubicBezTo>
                  <a:cubicBezTo>
                    <a:pt x="650086" y="102686"/>
                    <a:pt x="656539" y="81878"/>
                    <a:pt x="667408" y="63784"/>
                  </a:cubicBezTo>
                  <a:cubicBezTo>
                    <a:pt x="679522" y="43654"/>
                    <a:pt x="700466" y="25221"/>
                    <a:pt x="719261" y="11311"/>
                  </a:cubicBezTo>
                  <a:cubicBezTo>
                    <a:pt x="732620" y="1359"/>
                    <a:pt x="752093" y="-4974"/>
                    <a:pt x="767151" y="5091"/>
                  </a:cubicBezTo>
                </a:path>
              </a:pathLst>
            </a:custGeom>
            <a:noFill/>
            <a:ln w="21276" cap="rnd">
              <a:solidFill>
                <a:srgbClr val="C6573B"/>
              </a:solidFill>
              <a:custDash>
                <a:ds d="375000" sp="281250"/>
              </a:custDash>
              <a:miter/>
            </a:ln>
          </p:spPr>
          <p:txBody>
            <a:bodyPr rtlCol="0" anchor="ctr"/>
            <a:lstStyle/>
            <a:p>
              <a:endParaRPr lang="en-GB" noProof="0" dirty="0"/>
            </a:p>
          </p:txBody>
        </p:sp>
      </p:grpSp>
      <p:grpSp>
        <p:nvGrpSpPr>
          <p:cNvPr id="106" name="Graphic 41">
            <a:extLst>
              <a:ext uri="{FF2B5EF4-FFF2-40B4-BE49-F238E27FC236}">
                <a16:creationId xmlns:a16="http://schemas.microsoft.com/office/drawing/2014/main" id="{6FD210FA-EEAB-C6E1-8ACE-D1211E379560}"/>
              </a:ext>
            </a:extLst>
          </p:cNvPr>
          <p:cNvGrpSpPr/>
          <p:nvPr/>
        </p:nvGrpSpPr>
        <p:grpSpPr>
          <a:xfrm>
            <a:off x="2820578" y="1746777"/>
            <a:ext cx="7265061" cy="551531"/>
            <a:chOff x="3294423" y="1746777"/>
            <a:chExt cx="7265061" cy="551531"/>
          </a:xfrm>
          <a:noFill/>
        </p:grpSpPr>
        <p:sp>
          <p:nvSpPr>
            <p:cNvPr id="107" name="Freeform 106">
              <a:extLst>
                <a:ext uri="{FF2B5EF4-FFF2-40B4-BE49-F238E27FC236}">
                  <a16:creationId xmlns:a16="http://schemas.microsoft.com/office/drawing/2014/main" id="{59557C82-9933-6D06-8E47-45C2CAC6043A}"/>
                </a:ext>
              </a:extLst>
            </p:cNvPr>
            <p:cNvSpPr/>
            <p:nvPr/>
          </p:nvSpPr>
          <p:spPr>
            <a:xfrm>
              <a:off x="3294423" y="1749152"/>
              <a:ext cx="875385" cy="548703"/>
            </a:xfrm>
            <a:custGeom>
              <a:avLst/>
              <a:gdLst>
                <a:gd name="connsiteX0" fmla="*/ 875385 w 875385"/>
                <a:gd name="connsiteY0" fmla="*/ 0 h 548703"/>
                <a:gd name="connsiteX1" fmla="*/ 718807 w 875385"/>
                <a:gd name="connsiteY1" fmla="*/ 0 h 548703"/>
                <a:gd name="connsiteX2" fmla="*/ 701146 w 875385"/>
                <a:gd name="connsiteY2" fmla="*/ 261686 h 548703"/>
                <a:gd name="connsiteX3" fmla="*/ 695938 w 875385"/>
                <a:gd name="connsiteY3" fmla="*/ 466375 h 548703"/>
                <a:gd name="connsiteX4" fmla="*/ 690730 w 875385"/>
                <a:gd name="connsiteY4" fmla="*/ 538073 h 548703"/>
                <a:gd name="connsiteX5" fmla="*/ 662652 w 875385"/>
                <a:gd name="connsiteY5" fmla="*/ 548704 h 548703"/>
                <a:gd name="connsiteX6" fmla="*/ 0 w 875385"/>
                <a:gd name="connsiteY6" fmla="*/ 548704 h 54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5385" h="548703">
                  <a:moveTo>
                    <a:pt x="875385" y="0"/>
                  </a:moveTo>
                  <a:lnTo>
                    <a:pt x="718807" y="0"/>
                  </a:lnTo>
                  <a:cubicBezTo>
                    <a:pt x="697976" y="0"/>
                    <a:pt x="701146" y="261686"/>
                    <a:pt x="701146" y="261686"/>
                  </a:cubicBezTo>
                  <a:lnTo>
                    <a:pt x="695938" y="466375"/>
                  </a:lnTo>
                  <a:lnTo>
                    <a:pt x="690730" y="538073"/>
                  </a:lnTo>
                  <a:cubicBezTo>
                    <a:pt x="690730" y="538073"/>
                    <a:pt x="694919" y="548704"/>
                    <a:pt x="662652" y="548704"/>
                  </a:cubicBezTo>
                  <a:lnTo>
                    <a:pt x="0" y="548704"/>
                  </a:lnTo>
                </a:path>
              </a:pathLst>
            </a:custGeom>
            <a:noFill/>
            <a:ln w="16976" cap="rnd">
              <a:solidFill>
                <a:srgbClr val="466272"/>
              </a:solidFill>
              <a:prstDash val="solid"/>
              <a:miter/>
            </a:ln>
          </p:spPr>
          <p:txBody>
            <a:bodyPr rtlCol="0" anchor="ctr"/>
            <a:lstStyle/>
            <a:p>
              <a:endParaRPr lang="en-GB" noProof="0" dirty="0"/>
            </a:p>
          </p:txBody>
        </p:sp>
        <p:sp>
          <p:nvSpPr>
            <p:cNvPr id="108" name="Freeform 107">
              <a:extLst>
                <a:ext uri="{FF2B5EF4-FFF2-40B4-BE49-F238E27FC236}">
                  <a16:creationId xmlns:a16="http://schemas.microsoft.com/office/drawing/2014/main" id="{0C7A83B9-4CF6-5BE4-C567-700DB6FFC168}"/>
                </a:ext>
              </a:extLst>
            </p:cNvPr>
            <p:cNvSpPr/>
            <p:nvPr/>
          </p:nvSpPr>
          <p:spPr>
            <a:xfrm>
              <a:off x="4570253" y="1749152"/>
              <a:ext cx="876290" cy="548703"/>
            </a:xfrm>
            <a:custGeom>
              <a:avLst/>
              <a:gdLst>
                <a:gd name="connsiteX0" fmla="*/ 876291 w 876290"/>
                <a:gd name="connsiteY0" fmla="*/ 0 h 548703"/>
                <a:gd name="connsiteX1" fmla="*/ 732054 w 876290"/>
                <a:gd name="connsiteY1" fmla="*/ 0 h 548703"/>
                <a:gd name="connsiteX2" fmla="*/ 708505 w 876290"/>
                <a:gd name="connsiteY2" fmla="*/ 264061 h 548703"/>
                <a:gd name="connsiteX3" fmla="*/ 705674 w 876290"/>
                <a:gd name="connsiteY3" fmla="*/ 467732 h 548703"/>
                <a:gd name="connsiteX4" fmla="*/ 698089 w 876290"/>
                <a:gd name="connsiteY4" fmla="*/ 539091 h 548703"/>
                <a:gd name="connsiteX5" fmla="*/ 662652 w 876290"/>
                <a:gd name="connsiteY5" fmla="*/ 548704 h 548703"/>
                <a:gd name="connsiteX6" fmla="*/ 0 w 876290"/>
                <a:gd name="connsiteY6" fmla="*/ 548704 h 548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6290" h="548703">
                  <a:moveTo>
                    <a:pt x="876291" y="0"/>
                  </a:moveTo>
                  <a:lnTo>
                    <a:pt x="732054" y="0"/>
                  </a:lnTo>
                  <a:cubicBezTo>
                    <a:pt x="711222" y="0"/>
                    <a:pt x="708505" y="264061"/>
                    <a:pt x="708505" y="264061"/>
                  </a:cubicBezTo>
                  <a:lnTo>
                    <a:pt x="705674" y="467732"/>
                  </a:lnTo>
                  <a:lnTo>
                    <a:pt x="698089" y="539091"/>
                  </a:lnTo>
                  <a:cubicBezTo>
                    <a:pt x="698089" y="539091"/>
                    <a:pt x="694919" y="548704"/>
                    <a:pt x="662652" y="548704"/>
                  </a:cubicBezTo>
                  <a:lnTo>
                    <a:pt x="0" y="548704"/>
                  </a:lnTo>
                </a:path>
              </a:pathLst>
            </a:custGeom>
            <a:noFill/>
            <a:ln w="16976" cap="rnd">
              <a:solidFill>
                <a:srgbClr val="466272"/>
              </a:solidFill>
              <a:prstDash val="solid"/>
              <a:miter/>
            </a:ln>
          </p:spPr>
          <p:txBody>
            <a:bodyPr rtlCol="0" anchor="ctr"/>
            <a:lstStyle/>
            <a:p>
              <a:endParaRPr lang="en-GB" noProof="0" dirty="0"/>
            </a:p>
          </p:txBody>
        </p:sp>
        <p:grpSp>
          <p:nvGrpSpPr>
            <p:cNvPr id="109" name="Graphic 41">
              <a:extLst>
                <a:ext uri="{FF2B5EF4-FFF2-40B4-BE49-F238E27FC236}">
                  <a16:creationId xmlns:a16="http://schemas.microsoft.com/office/drawing/2014/main" id="{E790267F-D493-5783-FBC9-323C3BBA6A1A}"/>
                </a:ext>
              </a:extLst>
            </p:cNvPr>
            <p:cNvGrpSpPr/>
            <p:nvPr/>
          </p:nvGrpSpPr>
          <p:grpSpPr>
            <a:xfrm>
              <a:off x="3398356" y="1749152"/>
              <a:ext cx="771452" cy="548929"/>
              <a:chOff x="3398356" y="1749152"/>
              <a:chExt cx="771452" cy="548929"/>
            </a:xfrm>
            <a:noFill/>
          </p:grpSpPr>
          <p:sp>
            <p:nvSpPr>
              <p:cNvPr id="110" name="Freeform 109">
                <a:extLst>
                  <a:ext uri="{FF2B5EF4-FFF2-40B4-BE49-F238E27FC236}">
                    <a16:creationId xmlns:a16="http://schemas.microsoft.com/office/drawing/2014/main" id="{0F35F0D7-A462-37AD-53FA-58CB804AD01E}"/>
                  </a:ext>
                </a:extLst>
              </p:cNvPr>
              <p:cNvSpPr/>
              <p:nvPr/>
            </p:nvSpPr>
            <p:spPr>
              <a:xfrm>
                <a:off x="4147165" y="1749152"/>
                <a:ext cx="22643" cy="452"/>
              </a:xfrm>
              <a:custGeom>
                <a:avLst/>
                <a:gdLst>
                  <a:gd name="connsiteX0" fmla="*/ 22643 w 22643"/>
                  <a:gd name="connsiteY0" fmla="*/ 0 h 452"/>
                  <a:gd name="connsiteX1" fmla="*/ 0 w 22643"/>
                  <a:gd name="connsiteY1" fmla="*/ 452 h 452"/>
                </a:gdLst>
                <a:ahLst/>
                <a:cxnLst>
                  <a:cxn ang="0">
                    <a:pos x="connsiteX0" y="connsiteY0"/>
                  </a:cxn>
                  <a:cxn ang="0">
                    <a:pos x="connsiteX1" y="connsiteY1"/>
                  </a:cxn>
                </a:cxnLst>
                <a:rect l="l" t="t" r="r" b="b"/>
                <a:pathLst>
                  <a:path w="22643" h="452">
                    <a:moveTo>
                      <a:pt x="22643" y="0"/>
                    </a:moveTo>
                    <a:cubicBezTo>
                      <a:pt x="15171" y="226"/>
                      <a:pt x="7585" y="339"/>
                      <a:pt x="0" y="452"/>
                    </a:cubicBezTo>
                  </a:path>
                </a:pathLst>
              </a:custGeom>
              <a:noFill/>
              <a:ln w="16976" cap="rnd">
                <a:solidFill>
                  <a:srgbClr val="C6573B"/>
                </a:solidFill>
                <a:prstDash val="solid"/>
                <a:miter/>
              </a:ln>
            </p:spPr>
            <p:txBody>
              <a:bodyPr rtlCol="0" anchor="ctr"/>
              <a:lstStyle/>
              <a:p>
                <a:endParaRPr lang="en-GB" noProof="0" dirty="0"/>
              </a:p>
            </p:txBody>
          </p:sp>
          <p:sp>
            <p:nvSpPr>
              <p:cNvPr id="111" name="Freeform 110">
                <a:extLst>
                  <a:ext uri="{FF2B5EF4-FFF2-40B4-BE49-F238E27FC236}">
                    <a16:creationId xmlns:a16="http://schemas.microsoft.com/office/drawing/2014/main" id="{321E84BF-AC78-CFD8-5C61-F095F6FDDCC4}"/>
                  </a:ext>
                </a:extLst>
              </p:cNvPr>
              <p:cNvSpPr/>
              <p:nvPr/>
            </p:nvSpPr>
            <p:spPr>
              <a:xfrm>
                <a:off x="3438094" y="1749831"/>
                <a:ext cx="674879" cy="548251"/>
              </a:xfrm>
              <a:custGeom>
                <a:avLst/>
                <a:gdLst>
                  <a:gd name="connsiteX0" fmla="*/ 674880 w 674879"/>
                  <a:gd name="connsiteY0" fmla="*/ 0 h 548251"/>
                  <a:gd name="connsiteX1" fmla="*/ 632763 w 674879"/>
                  <a:gd name="connsiteY1" fmla="*/ 679 h 548251"/>
                  <a:gd name="connsiteX2" fmla="*/ 544002 w 674879"/>
                  <a:gd name="connsiteY2" fmla="*/ 20921 h 548251"/>
                  <a:gd name="connsiteX3" fmla="*/ 521699 w 674879"/>
                  <a:gd name="connsiteY3" fmla="*/ 70228 h 548251"/>
                  <a:gd name="connsiteX4" fmla="*/ 506528 w 674879"/>
                  <a:gd name="connsiteY4" fmla="*/ 160359 h 548251"/>
                  <a:gd name="connsiteX5" fmla="*/ 484677 w 674879"/>
                  <a:gd name="connsiteY5" fmla="*/ 318343 h 548251"/>
                  <a:gd name="connsiteX6" fmla="*/ 459656 w 674879"/>
                  <a:gd name="connsiteY6" fmla="*/ 472143 h 548251"/>
                  <a:gd name="connsiteX7" fmla="*/ 398293 w 674879"/>
                  <a:gd name="connsiteY7" fmla="*/ 548251 h 548251"/>
                  <a:gd name="connsiteX8" fmla="*/ 0 w 674879"/>
                  <a:gd name="connsiteY8" fmla="*/ 548251 h 548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4879" h="548251">
                    <a:moveTo>
                      <a:pt x="674880" y="0"/>
                    </a:moveTo>
                    <a:cubicBezTo>
                      <a:pt x="660728" y="0"/>
                      <a:pt x="646576" y="113"/>
                      <a:pt x="632763" y="679"/>
                    </a:cubicBezTo>
                    <a:cubicBezTo>
                      <a:pt x="603893" y="1809"/>
                      <a:pt x="566872" y="452"/>
                      <a:pt x="544002" y="20921"/>
                    </a:cubicBezTo>
                    <a:cubicBezTo>
                      <a:pt x="530303" y="33248"/>
                      <a:pt x="524416" y="52021"/>
                      <a:pt x="521699" y="70228"/>
                    </a:cubicBezTo>
                    <a:cubicBezTo>
                      <a:pt x="517057" y="100422"/>
                      <a:pt x="512075" y="130278"/>
                      <a:pt x="506528" y="160359"/>
                    </a:cubicBezTo>
                    <a:lnTo>
                      <a:pt x="484677" y="318343"/>
                    </a:lnTo>
                    <a:lnTo>
                      <a:pt x="459656" y="472143"/>
                    </a:lnTo>
                    <a:cubicBezTo>
                      <a:pt x="459656" y="472143"/>
                      <a:pt x="443014" y="548251"/>
                      <a:pt x="398293" y="548251"/>
                    </a:cubicBezTo>
                    <a:lnTo>
                      <a:pt x="0" y="548251"/>
                    </a:lnTo>
                  </a:path>
                </a:pathLst>
              </a:custGeom>
              <a:noFill/>
              <a:ln w="16976" cap="rnd">
                <a:solidFill>
                  <a:srgbClr val="C6573B"/>
                </a:solidFill>
                <a:custDash>
                  <a:ds d="302250" sp="226500"/>
                </a:custDash>
                <a:miter/>
              </a:ln>
            </p:spPr>
            <p:txBody>
              <a:bodyPr rtlCol="0" anchor="ctr"/>
              <a:lstStyle/>
              <a:p>
                <a:endParaRPr lang="en-GB" noProof="0" dirty="0"/>
              </a:p>
            </p:txBody>
          </p:sp>
          <p:sp>
            <p:nvSpPr>
              <p:cNvPr id="112" name="Freeform 111">
                <a:extLst>
                  <a:ext uri="{FF2B5EF4-FFF2-40B4-BE49-F238E27FC236}">
                    <a16:creationId xmlns:a16="http://schemas.microsoft.com/office/drawing/2014/main" id="{31FD9C46-0EE4-1B15-CE2F-8F11DAAA275B}"/>
                  </a:ext>
                </a:extLst>
              </p:cNvPr>
              <p:cNvSpPr/>
              <p:nvPr/>
            </p:nvSpPr>
            <p:spPr>
              <a:xfrm>
                <a:off x="3398356" y="2297969"/>
                <a:ext cx="22643" cy="11308"/>
              </a:xfrm>
              <a:custGeom>
                <a:avLst/>
                <a:gdLst>
                  <a:gd name="connsiteX0" fmla="*/ 22643 w 22643"/>
                  <a:gd name="connsiteY0" fmla="*/ 0 h 11308"/>
                  <a:gd name="connsiteX1" fmla="*/ 0 w 22643"/>
                  <a:gd name="connsiteY1" fmla="*/ 0 h 11308"/>
                </a:gdLst>
                <a:ahLst/>
                <a:cxnLst>
                  <a:cxn ang="0">
                    <a:pos x="connsiteX0" y="connsiteY0"/>
                  </a:cxn>
                  <a:cxn ang="0">
                    <a:pos x="connsiteX1" y="connsiteY1"/>
                  </a:cxn>
                </a:cxnLst>
                <a:rect l="l" t="t" r="r" b="b"/>
                <a:pathLst>
                  <a:path w="22643" h="11308">
                    <a:moveTo>
                      <a:pt x="22643" y="0"/>
                    </a:moveTo>
                    <a:lnTo>
                      <a:pt x="0" y="0"/>
                    </a:lnTo>
                  </a:path>
                </a:pathLst>
              </a:custGeom>
              <a:noFill/>
              <a:ln w="16976" cap="rnd">
                <a:solidFill>
                  <a:srgbClr val="C6573B"/>
                </a:solidFill>
                <a:prstDash val="solid"/>
                <a:miter/>
              </a:ln>
            </p:spPr>
            <p:txBody>
              <a:bodyPr rtlCol="0" anchor="ctr"/>
              <a:lstStyle/>
              <a:p>
                <a:endParaRPr lang="en-GB" noProof="0" dirty="0"/>
              </a:p>
            </p:txBody>
          </p:sp>
        </p:grpSp>
        <p:sp>
          <p:nvSpPr>
            <p:cNvPr id="113" name="Freeform 112">
              <a:extLst>
                <a:ext uri="{FF2B5EF4-FFF2-40B4-BE49-F238E27FC236}">
                  <a16:creationId xmlns:a16="http://schemas.microsoft.com/office/drawing/2014/main" id="{98A7DDEB-1E50-2D00-5D27-210501B3FA91}"/>
                </a:ext>
              </a:extLst>
            </p:cNvPr>
            <p:cNvSpPr/>
            <p:nvPr/>
          </p:nvSpPr>
          <p:spPr>
            <a:xfrm>
              <a:off x="5846875" y="1747669"/>
              <a:ext cx="881272" cy="550638"/>
            </a:xfrm>
            <a:custGeom>
              <a:avLst/>
              <a:gdLst>
                <a:gd name="connsiteX0" fmla="*/ 881273 w 881272"/>
                <a:gd name="connsiteY0" fmla="*/ 1483 h 550638"/>
                <a:gd name="connsiteX1" fmla="*/ 777453 w 881272"/>
                <a:gd name="connsiteY1" fmla="*/ 3971 h 550638"/>
                <a:gd name="connsiteX2" fmla="*/ 695485 w 881272"/>
                <a:gd name="connsiteY2" fmla="*/ 55878 h 550638"/>
                <a:gd name="connsiteX3" fmla="*/ 649180 w 881272"/>
                <a:gd name="connsiteY3" fmla="*/ 167949 h 550638"/>
                <a:gd name="connsiteX4" fmla="*/ 624159 w 881272"/>
                <a:gd name="connsiteY4" fmla="*/ 252652 h 550638"/>
                <a:gd name="connsiteX5" fmla="*/ 604120 w 881272"/>
                <a:gd name="connsiteY5" fmla="*/ 344592 h 550638"/>
                <a:gd name="connsiteX6" fmla="*/ 568230 w 881272"/>
                <a:gd name="connsiteY6" fmla="*/ 442187 h 550638"/>
                <a:gd name="connsiteX7" fmla="*/ 515245 w 881272"/>
                <a:gd name="connsiteY7" fmla="*/ 523045 h 550638"/>
                <a:gd name="connsiteX8" fmla="*/ 426031 w 881272"/>
                <a:gd name="connsiteY8" fmla="*/ 548829 h 550638"/>
                <a:gd name="connsiteX9" fmla="*/ 343724 w 881272"/>
                <a:gd name="connsiteY9" fmla="*/ 550186 h 550638"/>
                <a:gd name="connsiteX10" fmla="*/ 0 w 881272"/>
                <a:gd name="connsiteY10" fmla="*/ 550639 h 550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81272" h="550638">
                  <a:moveTo>
                    <a:pt x="881273" y="1483"/>
                  </a:moveTo>
                  <a:cubicBezTo>
                    <a:pt x="847534" y="1483"/>
                    <a:pt x="810513" y="-3154"/>
                    <a:pt x="777453" y="3971"/>
                  </a:cubicBezTo>
                  <a:cubicBezTo>
                    <a:pt x="745187" y="10869"/>
                    <a:pt x="715411" y="29529"/>
                    <a:pt x="695485" y="55878"/>
                  </a:cubicBezTo>
                  <a:cubicBezTo>
                    <a:pt x="672050" y="86977"/>
                    <a:pt x="661521" y="131421"/>
                    <a:pt x="649180" y="167949"/>
                  </a:cubicBezTo>
                  <a:cubicBezTo>
                    <a:pt x="639783" y="195542"/>
                    <a:pt x="629707" y="224040"/>
                    <a:pt x="624159" y="252652"/>
                  </a:cubicBezTo>
                  <a:cubicBezTo>
                    <a:pt x="618159" y="283412"/>
                    <a:pt x="612272" y="314285"/>
                    <a:pt x="604120" y="344592"/>
                  </a:cubicBezTo>
                  <a:cubicBezTo>
                    <a:pt x="595063" y="378405"/>
                    <a:pt x="581816" y="410183"/>
                    <a:pt x="568230" y="442187"/>
                  </a:cubicBezTo>
                  <a:cubicBezTo>
                    <a:pt x="555890" y="471364"/>
                    <a:pt x="539926" y="502237"/>
                    <a:pt x="515245" y="523045"/>
                  </a:cubicBezTo>
                  <a:cubicBezTo>
                    <a:pt x="490338" y="543967"/>
                    <a:pt x="457279" y="546568"/>
                    <a:pt x="426031" y="548829"/>
                  </a:cubicBezTo>
                  <a:cubicBezTo>
                    <a:pt x="398633" y="550865"/>
                    <a:pt x="371235" y="550186"/>
                    <a:pt x="343724" y="550186"/>
                  </a:cubicBezTo>
                  <a:cubicBezTo>
                    <a:pt x="314061" y="550186"/>
                    <a:pt x="0" y="550639"/>
                    <a:pt x="0" y="550639"/>
                  </a:cubicBezTo>
                </a:path>
              </a:pathLst>
            </a:custGeom>
            <a:noFill/>
            <a:ln w="16976" cap="flat">
              <a:solidFill>
                <a:srgbClr val="466272"/>
              </a:solidFill>
              <a:prstDash val="solid"/>
              <a:miter/>
            </a:ln>
          </p:spPr>
          <p:txBody>
            <a:bodyPr rtlCol="0" anchor="ctr"/>
            <a:lstStyle/>
            <a:p>
              <a:endParaRPr lang="en-GB" noProof="0" dirty="0"/>
            </a:p>
          </p:txBody>
        </p:sp>
        <p:sp>
          <p:nvSpPr>
            <p:cNvPr id="114" name="Freeform 113">
              <a:extLst>
                <a:ext uri="{FF2B5EF4-FFF2-40B4-BE49-F238E27FC236}">
                  <a16:creationId xmlns:a16="http://schemas.microsoft.com/office/drawing/2014/main" id="{0EC18842-6E3B-4A87-C2EC-A319B4366C19}"/>
                </a:ext>
              </a:extLst>
            </p:cNvPr>
            <p:cNvSpPr/>
            <p:nvPr/>
          </p:nvSpPr>
          <p:spPr>
            <a:xfrm>
              <a:off x="7126893" y="1746777"/>
              <a:ext cx="881045" cy="551078"/>
            </a:xfrm>
            <a:custGeom>
              <a:avLst/>
              <a:gdLst>
                <a:gd name="connsiteX0" fmla="*/ 881046 w 881045"/>
                <a:gd name="connsiteY0" fmla="*/ 2375 h 551078"/>
                <a:gd name="connsiteX1" fmla="*/ 658350 w 881045"/>
                <a:gd name="connsiteY1" fmla="*/ 6446 h 551078"/>
                <a:gd name="connsiteX2" fmla="*/ 529397 w 881045"/>
                <a:gd name="connsiteY2" fmla="*/ 191119 h 551078"/>
                <a:gd name="connsiteX3" fmla="*/ 473921 w 881045"/>
                <a:gd name="connsiteY3" fmla="*/ 416956 h 551078"/>
                <a:gd name="connsiteX4" fmla="*/ 382896 w 881045"/>
                <a:gd name="connsiteY4" fmla="*/ 539770 h 551078"/>
                <a:gd name="connsiteX5" fmla="*/ 0 w 881045"/>
                <a:gd name="connsiteY5" fmla="*/ 551079 h 55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045" h="551078">
                  <a:moveTo>
                    <a:pt x="881046" y="2375"/>
                  </a:moveTo>
                  <a:cubicBezTo>
                    <a:pt x="808248" y="2375"/>
                    <a:pt x="730242" y="-5089"/>
                    <a:pt x="658350" y="6446"/>
                  </a:cubicBezTo>
                  <a:cubicBezTo>
                    <a:pt x="577288" y="19451"/>
                    <a:pt x="544795" y="122022"/>
                    <a:pt x="529397" y="191119"/>
                  </a:cubicBezTo>
                  <a:cubicBezTo>
                    <a:pt x="529397" y="191119"/>
                    <a:pt x="490564" y="370025"/>
                    <a:pt x="473921" y="416956"/>
                  </a:cubicBezTo>
                  <a:cubicBezTo>
                    <a:pt x="457279" y="463888"/>
                    <a:pt x="426824" y="532193"/>
                    <a:pt x="382896" y="539770"/>
                  </a:cubicBezTo>
                  <a:cubicBezTo>
                    <a:pt x="338968" y="547347"/>
                    <a:pt x="313721" y="551079"/>
                    <a:pt x="0" y="551079"/>
                  </a:cubicBezTo>
                </a:path>
              </a:pathLst>
            </a:custGeom>
            <a:noFill/>
            <a:ln w="16976" cap="flat">
              <a:solidFill>
                <a:srgbClr val="466272"/>
              </a:solidFill>
              <a:prstDash val="solid"/>
              <a:miter/>
            </a:ln>
          </p:spPr>
          <p:txBody>
            <a:bodyPr rtlCol="0" anchor="ctr"/>
            <a:lstStyle/>
            <a:p>
              <a:endParaRPr lang="en-GB" noProof="0" dirty="0"/>
            </a:p>
          </p:txBody>
        </p:sp>
        <p:sp>
          <p:nvSpPr>
            <p:cNvPr id="115" name="Freeform 114">
              <a:extLst>
                <a:ext uri="{FF2B5EF4-FFF2-40B4-BE49-F238E27FC236}">
                  <a16:creationId xmlns:a16="http://schemas.microsoft.com/office/drawing/2014/main" id="{2409A9EF-1F2D-61C1-AEB1-AC599CF75F61}"/>
                </a:ext>
              </a:extLst>
            </p:cNvPr>
            <p:cNvSpPr/>
            <p:nvPr/>
          </p:nvSpPr>
          <p:spPr>
            <a:xfrm>
              <a:off x="8402157" y="1747682"/>
              <a:ext cx="881045" cy="550626"/>
            </a:xfrm>
            <a:custGeom>
              <a:avLst/>
              <a:gdLst>
                <a:gd name="connsiteX0" fmla="*/ 881045 w 881045"/>
                <a:gd name="connsiteY0" fmla="*/ 0 h 550626"/>
                <a:gd name="connsiteX1" fmla="*/ 602534 w 881045"/>
                <a:gd name="connsiteY1" fmla="*/ 1470 h 550626"/>
                <a:gd name="connsiteX2" fmla="*/ 467468 w 881045"/>
                <a:gd name="connsiteY2" fmla="*/ 94655 h 550626"/>
                <a:gd name="connsiteX3" fmla="*/ 376443 w 881045"/>
                <a:gd name="connsiteY3" fmla="*/ 422158 h 550626"/>
                <a:gd name="connsiteX4" fmla="*/ 236847 w 881045"/>
                <a:gd name="connsiteY4" fmla="*/ 550626 h 550626"/>
                <a:gd name="connsiteX5" fmla="*/ 0 w 881045"/>
                <a:gd name="connsiteY5" fmla="*/ 550626 h 550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1045" h="550626">
                  <a:moveTo>
                    <a:pt x="881045" y="0"/>
                  </a:moveTo>
                  <a:lnTo>
                    <a:pt x="602534" y="1470"/>
                  </a:lnTo>
                  <a:cubicBezTo>
                    <a:pt x="602534" y="1470"/>
                    <a:pt x="499282" y="-3845"/>
                    <a:pt x="467468" y="94655"/>
                  </a:cubicBezTo>
                  <a:cubicBezTo>
                    <a:pt x="435654" y="193154"/>
                    <a:pt x="376443" y="422158"/>
                    <a:pt x="376443" y="422158"/>
                  </a:cubicBezTo>
                  <a:cubicBezTo>
                    <a:pt x="376443" y="422158"/>
                    <a:pt x="353686" y="545650"/>
                    <a:pt x="236847" y="550626"/>
                  </a:cubicBezTo>
                  <a:lnTo>
                    <a:pt x="0" y="550626"/>
                  </a:lnTo>
                </a:path>
              </a:pathLst>
            </a:custGeom>
            <a:noFill/>
            <a:ln w="16976" cap="flat">
              <a:solidFill>
                <a:srgbClr val="466272"/>
              </a:solidFill>
              <a:prstDash val="solid"/>
              <a:miter/>
            </a:ln>
          </p:spPr>
          <p:txBody>
            <a:bodyPr rtlCol="0" anchor="ctr"/>
            <a:lstStyle/>
            <a:p>
              <a:endParaRPr lang="en-GB" noProof="0" dirty="0"/>
            </a:p>
          </p:txBody>
        </p:sp>
        <p:sp>
          <p:nvSpPr>
            <p:cNvPr id="116" name="Freeform 115">
              <a:extLst>
                <a:ext uri="{FF2B5EF4-FFF2-40B4-BE49-F238E27FC236}">
                  <a16:creationId xmlns:a16="http://schemas.microsoft.com/office/drawing/2014/main" id="{782907C8-A798-9169-91D9-E638C53A9CAD}"/>
                </a:ext>
              </a:extLst>
            </p:cNvPr>
            <p:cNvSpPr/>
            <p:nvPr/>
          </p:nvSpPr>
          <p:spPr>
            <a:xfrm>
              <a:off x="9684100" y="1748994"/>
              <a:ext cx="875385" cy="549201"/>
            </a:xfrm>
            <a:custGeom>
              <a:avLst/>
              <a:gdLst>
                <a:gd name="connsiteX0" fmla="*/ 875385 w 875385"/>
                <a:gd name="connsiteY0" fmla="*/ 158 h 549201"/>
                <a:gd name="connsiteX1" fmla="*/ 515471 w 875385"/>
                <a:gd name="connsiteY1" fmla="*/ 158 h 549201"/>
                <a:gd name="connsiteX2" fmla="*/ 339194 w 875385"/>
                <a:gd name="connsiteY2" fmla="*/ 74344 h 549201"/>
                <a:gd name="connsiteX3" fmla="*/ 265038 w 875385"/>
                <a:gd name="connsiteY3" fmla="*/ 273945 h 549201"/>
                <a:gd name="connsiteX4" fmla="*/ 159295 w 875385"/>
                <a:gd name="connsiteY4" fmla="*/ 510299 h 549201"/>
                <a:gd name="connsiteX5" fmla="*/ 0 w 875385"/>
                <a:gd name="connsiteY5" fmla="*/ 549201 h 54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5385" h="549201">
                  <a:moveTo>
                    <a:pt x="875385" y="158"/>
                  </a:moveTo>
                  <a:lnTo>
                    <a:pt x="515471" y="158"/>
                  </a:lnTo>
                  <a:cubicBezTo>
                    <a:pt x="515471" y="158"/>
                    <a:pt x="374971" y="-6966"/>
                    <a:pt x="339194" y="74344"/>
                  </a:cubicBezTo>
                  <a:cubicBezTo>
                    <a:pt x="339194" y="74344"/>
                    <a:pt x="300249" y="135977"/>
                    <a:pt x="265038" y="273945"/>
                  </a:cubicBezTo>
                  <a:cubicBezTo>
                    <a:pt x="229828" y="411912"/>
                    <a:pt x="187259" y="482366"/>
                    <a:pt x="159295" y="510299"/>
                  </a:cubicBezTo>
                  <a:cubicBezTo>
                    <a:pt x="131330" y="538232"/>
                    <a:pt x="83893" y="549201"/>
                    <a:pt x="0" y="549201"/>
                  </a:cubicBezTo>
                </a:path>
              </a:pathLst>
            </a:custGeom>
            <a:noFill/>
            <a:ln w="16976" cap="flat">
              <a:solidFill>
                <a:srgbClr val="466272"/>
              </a:solidFill>
              <a:prstDash val="solid"/>
              <a:miter/>
            </a:ln>
          </p:spPr>
          <p:txBody>
            <a:bodyPr rtlCol="0" anchor="ctr"/>
            <a:lstStyle/>
            <a:p>
              <a:endParaRPr lang="en-GB" noProof="0" dirty="0"/>
            </a:p>
          </p:txBody>
        </p:sp>
      </p:grpSp>
      <p:grpSp>
        <p:nvGrpSpPr>
          <p:cNvPr id="117" name="Graphic 41">
            <a:extLst>
              <a:ext uri="{FF2B5EF4-FFF2-40B4-BE49-F238E27FC236}">
                <a16:creationId xmlns:a16="http://schemas.microsoft.com/office/drawing/2014/main" id="{7611F237-7C87-4C27-A11D-033FB761BA8E}"/>
              </a:ext>
            </a:extLst>
          </p:cNvPr>
          <p:cNvGrpSpPr/>
          <p:nvPr/>
        </p:nvGrpSpPr>
        <p:grpSpPr>
          <a:xfrm>
            <a:off x="2772009" y="1692156"/>
            <a:ext cx="7313630" cy="709627"/>
            <a:chOff x="3245854" y="1692156"/>
            <a:chExt cx="7313630" cy="709627"/>
          </a:xfrm>
          <a:noFill/>
        </p:grpSpPr>
        <p:sp>
          <p:nvSpPr>
            <p:cNvPr id="118" name="Freeform 117">
              <a:extLst>
                <a:ext uri="{FF2B5EF4-FFF2-40B4-BE49-F238E27FC236}">
                  <a16:creationId xmlns:a16="http://schemas.microsoft.com/office/drawing/2014/main" id="{7C55EF20-0171-1249-E475-108EFC9ACEB6}"/>
                </a:ext>
              </a:extLst>
            </p:cNvPr>
            <p:cNvSpPr/>
            <p:nvPr/>
          </p:nvSpPr>
          <p:spPr>
            <a:xfrm>
              <a:off x="3469795"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19" name="Freeform 118">
              <a:extLst>
                <a:ext uri="{FF2B5EF4-FFF2-40B4-BE49-F238E27FC236}">
                  <a16:creationId xmlns:a16="http://schemas.microsoft.com/office/drawing/2014/main" id="{EBFCE69C-4A62-2F09-1210-C39B04048C4B}"/>
                </a:ext>
              </a:extLst>
            </p:cNvPr>
            <p:cNvSpPr/>
            <p:nvPr/>
          </p:nvSpPr>
          <p:spPr>
            <a:xfrm>
              <a:off x="3245854" y="2297969"/>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20" name="Freeform 119">
              <a:extLst>
                <a:ext uri="{FF2B5EF4-FFF2-40B4-BE49-F238E27FC236}">
                  <a16:creationId xmlns:a16="http://schemas.microsoft.com/office/drawing/2014/main" id="{35499F13-A8C6-8D8F-B4A2-31949C09EB1D}"/>
                </a:ext>
              </a:extLst>
            </p:cNvPr>
            <p:cNvSpPr/>
            <p:nvPr/>
          </p:nvSpPr>
          <p:spPr>
            <a:xfrm>
              <a:off x="3245854" y="1749152"/>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21" name="Freeform 120">
              <a:extLst>
                <a:ext uri="{FF2B5EF4-FFF2-40B4-BE49-F238E27FC236}">
                  <a16:creationId xmlns:a16="http://schemas.microsoft.com/office/drawing/2014/main" id="{7EF2E0BD-25D5-BB11-1537-473338C3807A}"/>
                </a:ext>
              </a:extLst>
            </p:cNvPr>
            <p:cNvSpPr/>
            <p:nvPr/>
          </p:nvSpPr>
          <p:spPr>
            <a:xfrm>
              <a:off x="3245854" y="2022825"/>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22" name="Freeform 121">
              <a:extLst>
                <a:ext uri="{FF2B5EF4-FFF2-40B4-BE49-F238E27FC236}">
                  <a16:creationId xmlns:a16="http://schemas.microsoft.com/office/drawing/2014/main" id="{7F51E2BF-6F33-EC3D-8FE5-0A1E372B860F}"/>
                </a:ext>
              </a:extLst>
            </p:cNvPr>
            <p:cNvSpPr/>
            <p:nvPr/>
          </p:nvSpPr>
          <p:spPr>
            <a:xfrm>
              <a:off x="3823821"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23" name="Freeform 122">
              <a:extLst>
                <a:ext uri="{FF2B5EF4-FFF2-40B4-BE49-F238E27FC236}">
                  <a16:creationId xmlns:a16="http://schemas.microsoft.com/office/drawing/2014/main" id="{3817EF07-3F89-6BF0-7E80-3E3AF1B243C3}"/>
                </a:ext>
              </a:extLst>
            </p:cNvPr>
            <p:cNvSpPr/>
            <p:nvPr/>
          </p:nvSpPr>
          <p:spPr>
            <a:xfrm>
              <a:off x="3645959"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24" name="Freeform 123">
              <a:extLst>
                <a:ext uri="{FF2B5EF4-FFF2-40B4-BE49-F238E27FC236}">
                  <a16:creationId xmlns:a16="http://schemas.microsoft.com/office/drawing/2014/main" id="{EFA0BF82-9D86-5A96-3506-2A32847D2181}"/>
                </a:ext>
              </a:extLst>
            </p:cNvPr>
            <p:cNvSpPr/>
            <p:nvPr/>
          </p:nvSpPr>
          <p:spPr>
            <a:xfrm>
              <a:off x="3294310" y="1692156"/>
              <a:ext cx="881158" cy="661339"/>
            </a:xfrm>
            <a:custGeom>
              <a:avLst/>
              <a:gdLst>
                <a:gd name="connsiteX0" fmla="*/ 0 w 881158"/>
                <a:gd name="connsiteY0" fmla="*/ 0 h 661339"/>
                <a:gd name="connsiteX1" fmla="*/ 881159 w 881158"/>
                <a:gd name="connsiteY1" fmla="*/ 0 h 661339"/>
                <a:gd name="connsiteX2" fmla="*/ 881159 w 881158"/>
                <a:gd name="connsiteY2" fmla="*/ 661339 h 661339"/>
                <a:gd name="connsiteX3" fmla="*/ 0 w 881158"/>
                <a:gd name="connsiteY3" fmla="*/ 661339 h 661339"/>
              </a:gdLst>
              <a:ahLst/>
              <a:cxnLst>
                <a:cxn ang="0">
                  <a:pos x="connsiteX0" y="connsiteY0"/>
                </a:cxn>
                <a:cxn ang="0">
                  <a:pos x="connsiteX1" y="connsiteY1"/>
                </a:cxn>
                <a:cxn ang="0">
                  <a:pos x="connsiteX2" y="connsiteY2"/>
                </a:cxn>
                <a:cxn ang="0">
                  <a:pos x="connsiteX3" y="connsiteY3"/>
                </a:cxn>
              </a:cxnLst>
              <a:rect l="l" t="t" r="r" b="b"/>
              <a:pathLst>
                <a:path w="881158" h="661339">
                  <a:moveTo>
                    <a:pt x="0" y="0"/>
                  </a:moveTo>
                  <a:lnTo>
                    <a:pt x="881159" y="0"/>
                  </a:lnTo>
                  <a:lnTo>
                    <a:pt x="881159" y="661339"/>
                  </a:lnTo>
                  <a:lnTo>
                    <a:pt x="0" y="661339"/>
                  </a:lnTo>
                  <a:close/>
                </a:path>
              </a:pathLst>
            </a:custGeom>
            <a:noFill/>
            <a:ln w="8488" cap="flat">
              <a:solidFill>
                <a:srgbClr val="231F20"/>
              </a:solidFill>
              <a:prstDash val="solid"/>
              <a:miter/>
            </a:ln>
          </p:spPr>
          <p:txBody>
            <a:bodyPr rtlCol="0" anchor="ctr"/>
            <a:lstStyle/>
            <a:p>
              <a:endParaRPr lang="en-GB" noProof="0" dirty="0"/>
            </a:p>
          </p:txBody>
        </p:sp>
        <p:sp>
          <p:nvSpPr>
            <p:cNvPr id="125" name="Freeform 124">
              <a:extLst>
                <a:ext uri="{FF2B5EF4-FFF2-40B4-BE49-F238E27FC236}">
                  <a16:creationId xmlns:a16="http://schemas.microsoft.com/office/drawing/2014/main" id="{DF90E7BF-13E4-BFA9-54CE-7470043D2DDB}"/>
                </a:ext>
              </a:extLst>
            </p:cNvPr>
            <p:cNvSpPr/>
            <p:nvPr/>
          </p:nvSpPr>
          <p:spPr>
            <a:xfrm>
              <a:off x="4000098"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26" name="Freeform 125">
              <a:extLst>
                <a:ext uri="{FF2B5EF4-FFF2-40B4-BE49-F238E27FC236}">
                  <a16:creationId xmlns:a16="http://schemas.microsoft.com/office/drawing/2014/main" id="{313BFC03-3D0A-3EAC-1F4B-6300444B30A2}"/>
                </a:ext>
              </a:extLst>
            </p:cNvPr>
            <p:cNvSpPr/>
            <p:nvPr/>
          </p:nvSpPr>
          <p:spPr>
            <a:xfrm>
              <a:off x="4175469"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27" name="Freeform 126">
              <a:extLst>
                <a:ext uri="{FF2B5EF4-FFF2-40B4-BE49-F238E27FC236}">
                  <a16:creationId xmlns:a16="http://schemas.microsoft.com/office/drawing/2014/main" id="{566A360B-02B6-F389-958B-3F17FEA6DB76}"/>
                </a:ext>
              </a:extLst>
            </p:cNvPr>
            <p:cNvSpPr/>
            <p:nvPr/>
          </p:nvSpPr>
          <p:spPr>
            <a:xfrm>
              <a:off x="4745624"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28" name="Freeform 127">
              <a:extLst>
                <a:ext uri="{FF2B5EF4-FFF2-40B4-BE49-F238E27FC236}">
                  <a16:creationId xmlns:a16="http://schemas.microsoft.com/office/drawing/2014/main" id="{116DB94E-885A-5693-ADF0-DE54A3FB3509}"/>
                </a:ext>
              </a:extLst>
            </p:cNvPr>
            <p:cNvSpPr/>
            <p:nvPr/>
          </p:nvSpPr>
          <p:spPr>
            <a:xfrm>
              <a:off x="4521796" y="2297969"/>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29" name="Freeform 128">
              <a:extLst>
                <a:ext uri="{FF2B5EF4-FFF2-40B4-BE49-F238E27FC236}">
                  <a16:creationId xmlns:a16="http://schemas.microsoft.com/office/drawing/2014/main" id="{D2E8A774-EDB3-E2F7-7822-2D16C249CEB1}"/>
                </a:ext>
              </a:extLst>
            </p:cNvPr>
            <p:cNvSpPr/>
            <p:nvPr/>
          </p:nvSpPr>
          <p:spPr>
            <a:xfrm>
              <a:off x="4521796" y="1749152"/>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30" name="Freeform 129">
              <a:extLst>
                <a:ext uri="{FF2B5EF4-FFF2-40B4-BE49-F238E27FC236}">
                  <a16:creationId xmlns:a16="http://schemas.microsoft.com/office/drawing/2014/main" id="{72BCB7F3-5D37-644E-D3A4-02315DA769FB}"/>
                </a:ext>
              </a:extLst>
            </p:cNvPr>
            <p:cNvSpPr/>
            <p:nvPr/>
          </p:nvSpPr>
          <p:spPr>
            <a:xfrm>
              <a:off x="4521796" y="2022825"/>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31" name="Freeform 130">
              <a:extLst>
                <a:ext uri="{FF2B5EF4-FFF2-40B4-BE49-F238E27FC236}">
                  <a16:creationId xmlns:a16="http://schemas.microsoft.com/office/drawing/2014/main" id="{F0335025-88DE-A525-4EBB-8530107DFE3C}"/>
                </a:ext>
              </a:extLst>
            </p:cNvPr>
            <p:cNvSpPr/>
            <p:nvPr/>
          </p:nvSpPr>
          <p:spPr>
            <a:xfrm>
              <a:off x="5099650"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32" name="Freeform 131">
              <a:extLst>
                <a:ext uri="{FF2B5EF4-FFF2-40B4-BE49-F238E27FC236}">
                  <a16:creationId xmlns:a16="http://schemas.microsoft.com/office/drawing/2014/main" id="{71B9FFF2-694A-2504-BB33-B6FCEF0E6818}"/>
                </a:ext>
              </a:extLst>
            </p:cNvPr>
            <p:cNvSpPr/>
            <p:nvPr/>
          </p:nvSpPr>
          <p:spPr>
            <a:xfrm>
              <a:off x="4921901"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33" name="Freeform 132">
              <a:extLst>
                <a:ext uri="{FF2B5EF4-FFF2-40B4-BE49-F238E27FC236}">
                  <a16:creationId xmlns:a16="http://schemas.microsoft.com/office/drawing/2014/main" id="{B385C5B7-61F0-0D3E-3AAE-292C34523CF6}"/>
                </a:ext>
              </a:extLst>
            </p:cNvPr>
            <p:cNvSpPr/>
            <p:nvPr/>
          </p:nvSpPr>
          <p:spPr>
            <a:xfrm>
              <a:off x="4570253" y="1692156"/>
              <a:ext cx="881158" cy="661339"/>
            </a:xfrm>
            <a:custGeom>
              <a:avLst/>
              <a:gdLst>
                <a:gd name="connsiteX0" fmla="*/ 0 w 881158"/>
                <a:gd name="connsiteY0" fmla="*/ 0 h 661339"/>
                <a:gd name="connsiteX1" fmla="*/ 881159 w 881158"/>
                <a:gd name="connsiteY1" fmla="*/ 0 h 661339"/>
                <a:gd name="connsiteX2" fmla="*/ 881159 w 881158"/>
                <a:gd name="connsiteY2" fmla="*/ 661339 h 661339"/>
                <a:gd name="connsiteX3" fmla="*/ 0 w 881158"/>
                <a:gd name="connsiteY3" fmla="*/ 661339 h 661339"/>
              </a:gdLst>
              <a:ahLst/>
              <a:cxnLst>
                <a:cxn ang="0">
                  <a:pos x="connsiteX0" y="connsiteY0"/>
                </a:cxn>
                <a:cxn ang="0">
                  <a:pos x="connsiteX1" y="connsiteY1"/>
                </a:cxn>
                <a:cxn ang="0">
                  <a:pos x="connsiteX2" y="connsiteY2"/>
                </a:cxn>
                <a:cxn ang="0">
                  <a:pos x="connsiteX3" y="connsiteY3"/>
                </a:cxn>
              </a:cxnLst>
              <a:rect l="l" t="t" r="r" b="b"/>
              <a:pathLst>
                <a:path w="881158" h="661339">
                  <a:moveTo>
                    <a:pt x="0" y="0"/>
                  </a:moveTo>
                  <a:lnTo>
                    <a:pt x="881159" y="0"/>
                  </a:lnTo>
                  <a:lnTo>
                    <a:pt x="881159" y="661339"/>
                  </a:lnTo>
                  <a:lnTo>
                    <a:pt x="0" y="661339"/>
                  </a:lnTo>
                  <a:close/>
                </a:path>
              </a:pathLst>
            </a:custGeom>
            <a:noFill/>
            <a:ln w="8488" cap="flat">
              <a:solidFill>
                <a:srgbClr val="231F20"/>
              </a:solidFill>
              <a:prstDash val="solid"/>
              <a:miter/>
            </a:ln>
          </p:spPr>
          <p:txBody>
            <a:bodyPr rtlCol="0" anchor="ctr"/>
            <a:lstStyle/>
            <a:p>
              <a:endParaRPr lang="en-GB" noProof="0" dirty="0"/>
            </a:p>
          </p:txBody>
        </p:sp>
        <p:sp>
          <p:nvSpPr>
            <p:cNvPr id="134" name="Freeform 133">
              <a:extLst>
                <a:ext uri="{FF2B5EF4-FFF2-40B4-BE49-F238E27FC236}">
                  <a16:creationId xmlns:a16="http://schemas.microsoft.com/office/drawing/2014/main" id="{7EA15F9C-79C3-ADC0-D9EE-DAF17CDAD469}"/>
                </a:ext>
              </a:extLst>
            </p:cNvPr>
            <p:cNvSpPr/>
            <p:nvPr/>
          </p:nvSpPr>
          <p:spPr>
            <a:xfrm>
              <a:off x="5275927"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35" name="Freeform 134">
              <a:extLst>
                <a:ext uri="{FF2B5EF4-FFF2-40B4-BE49-F238E27FC236}">
                  <a16:creationId xmlns:a16="http://schemas.microsoft.com/office/drawing/2014/main" id="{B52F7105-C9DB-5C2C-8959-D4D467BFC0F3}"/>
                </a:ext>
              </a:extLst>
            </p:cNvPr>
            <p:cNvSpPr/>
            <p:nvPr/>
          </p:nvSpPr>
          <p:spPr>
            <a:xfrm>
              <a:off x="5451412"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36" name="Freeform 135">
              <a:extLst>
                <a:ext uri="{FF2B5EF4-FFF2-40B4-BE49-F238E27FC236}">
                  <a16:creationId xmlns:a16="http://schemas.microsoft.com/office/drawing/2014/main" id="{C31C26C3-04CF-889C-D26A-F49FF423F724}"/>
                </a:ext>
              </a:extLst>
            </p:cNvPr>
            <p:cNvSpPr/>
            <p:nvPr/>
          </p:nvSpPr>
          <p:spPr>
            <a:xfrm>
              <a:off x="6022359"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37" name="Freeform 136">
              <a:extLst>
                <a:ext uri="{FF2B5EF4-FFF2-40B4-BE49-F238E27FC236}">
                  <a16:creationId xmlns:a16="http://schemas.microsoft.com/office/drawing/2014/main" id="{982ACA5F-FFDA-4A02-E770-CB0E721E0CA1}"/>
                </a:ext>
              </a:extLst>
            </p:cNvPr>
            <p:cNvSpPr/>
            <p:nvPr/>
          </p:nvSpPr>
          <p:spPr>
            <a:xfrm>
              <a:off x="5798532" y="2297969"/>
              <a:ext cx="48343" cy="11308"/>
            </a:xfrm>
            <a:custGeom>
              <a:avLst/>
              <a:gdLst>
                <a:gd name="connsiteX0" fmla="*/ 0 w 48343"/>
                <a:gd name="connsiteY0" fmla="*/ 0 h 11308"/>
                <a:gd name="connsiteX1" fmla="*/ 48343 w 48343"/>
                <a:gd name="connsiteY1" fmla="*/ 0 h 11308"/>
              </a:gdLst>
              <a:ahLst/>
              <a:cxnLst>
                <a:cxn ang="0">
                  <a:pos x="connsiteX0" y="connsiteY0"/>
                </a:cxn>
                <a:cxn ang="0">
                  <a:pos x="connsiteX1" y="connsiteY1"/>
                </a:cxn>
              </a:cxnLst>
              <a:rect l="l" t="t" r="r" b="b"/>
              <a:pathLst>
                <a:path w="48343" h="11308">
                  <a:moveTo>
                    <a:pt x="0" y="0"/>
                  </a:moveTo>
                  <a:lnTo>
                    <a:pt x="48343" y="0"/>
                  </a:lnTo>
                </a:path>
              </a:pathLst>
            </a:custGeom>
            <a:ln w="8488" cap="flat">
              <a:solidFill>
                <a:srgbClr val="231F20"/>
              </a:solidFill>
              <a:prstDash val="solid"/>
              <a:miter/>
            </a:ln>
          </p:spPr>
          <p:txBody>
            <a:bodyPr rtlCol="0" anchor="ctr"/>
            <a:lstStyle/>
            <a:p>
              <a:endParaRPr lang="en-GB" noProof="0" dirty="0"/>
            </a:p>
          </p:txBody>
        </p:sp>
        <p:sp>
          <p:nvSpPr>
            <p:cNvPr id="138" name="Freeform 137">
              <a:extLst>
                <a:ext uri="{FF2B5EF4-FFF2-40B4-BE49-F238E27FC236}">
                  <a16:creationId xmlns:a16="http://schemas.microsoft.com/office/drawing/2014/main" id="{8C9EAE93-2041-1A2B-3E1B-BEEA16C28B3C}"/>
                </a:ext>
              </a:extLst>
            </p:cNvPr>
            <p:cNvSpPr/>
            <p:nvPr/>
          </p:nvSpPr>
          <p:spPr>
            <a:xfrm>
              <a:off x="5798532" y="1749152"/>
              <a:ext cx="48343" cy="11308"/>
            </a:xfrm>
            <a:custGeom>
              <a:avLst/>
              <a:gdLst>
                <a:gd name="connsiteX0" fmla="*/ 0 w 48343"/>
                <a:gd name="connsiteY0" fmla="*/ 0 h 11308"/>
                <a:gd name="connsiteX1" fmla="*/ 48343 w 48343"/>
                <a:gd name="connsiteY1" fmla="*/ 0 h 11308"/>
              </a:gdLst>
              <a:ahLst/>
              <a:cxnLst>
                <a:cxn ang="0">
                  <a:pos x="connsiteX0" y="connsiteY0"/>
                </a:cxn>
                <a:cxn ang="0">
                  <a:pos x="connsiteX1" y="connsiteY1"/>
                </a:cxn>
              </a:cxnLst>
              <a:rect l="l" t="t" r="r" b="b"/>
              <a:pathLst>
                <a:path w="48343" h="11308">
                  <a:moveTo>
                    <a:pt x="0" y="0"/>
                  </a:moveTo>
                  <a:lnTo>
                    <a:pt x="48343" y="0"/>
                  </a:lnTo>
                </a:path>
              </a:pathLst>
            </a:custGeom>
            <a:ln w="8488" cap="flat">
              <a:solidFill>
                <a:srgbClr val="231F20"/>
              </a:solidFill>
              <a:prstDash val="solid"/>
              <a:miter/>
            </a:ln>
          </p:spPr>
          <p:txBody>
            <a:bodyPr rtlCol="0" anchor="ctr"/>
            <a:lstStyle/>
            <a:p>
              <a:endParaRPr lang="en-GB" noProof="0" dirty="0"/>
            </a:p>
          </p:txBody>
        </p:sp>
        <p:sp>
          <p:nvSpPr>
            <p:cNvPr id="139" name="Freeform 138">
              <a:extLst>
                <a:ext uri="{FF2B5EF4-FFF2-40B4-BE49-F238E27FC236}">
                  <a16:creationId xmlns:a16="http://schemas.microsoft.com/office/drawing/2014/main" id="{261843B8-4998-057A-C630-C8DCD8DE7579}"/>
                </a:ext>
              </a:extLst>
            </p:cNvPr>
            <p:cNvSpPr/>
            <p:nvPr/>
          </p:nvSpPr>
          <p:spPr>
            <a:xfrm>
              <a:off x="5798532" y="2022825"/>
              <a:ext cx="48343" cy="11308"/>
            </a:xfrm>
            <a:custGeom>
              <a:avLst/>
              <a:gdLst>
                <a:gd name="connsiteX0" fmla="*/ 0 w 48343"/>
                <a:gd name="connsiteY0" fmla="*/ 0 h 11308"/>
                <a:gd name="connsiteX1" fmla="*/ 48343 w 48343"/>
                <a:gd name="connsiteY1" fmla="*/ 0 h 11308"/>
              </a:gdLst>
              <a:ahLst/>
              <a:cxnLst>
                <a:cxn ang="0">
                  <a:pos x="connsiteX0" y="connsiteY0"/>
                </a:cxn>
                <a:cxn ang="0">
                  <a:pos x="connsiteX1" y="connsiteY1"/>
                </a:cxn>
              </a:cxnLst>
              <a:rect l="l" t="t" r="r" b="b"/>
              <a:pathLst>
                <a:path w="48343" h="11308">
                  <a:moveTo>
                    <a:pt x="0" y="0"/>
                  </a:moveTo>
                  <a:lnTo>
                    <a:pt x="48343" y="0"/>
                  </a:lnTo>
                </a:path>
              </a:pathLst>
            </a:custGeom>
            <a:ln w="8488" cap="flat">
              <a:solidFill>
                <a:srgbClr val="231F20"/>
              </a:solidFill>
              <a:prstDash val="solid"/>
              <a:miter/>
            </a:ln>
          </p:spPr>
          <p:txBody>
            <a:bodyPr rtlCol="0" anchor="ctr"/>
            <a:lstStyle/>
            <a:p>
              <a:endParaRPr lang="en-GB" noProof="0" dirty="0"/>
            </a:p>
          </p:txBody>
        </p:sp>
        <p:sp>
          <p:nvSpPr>
            <p:cNvPr id="140" name="Freeform 139">
              <a:extLst>
                <a:ext uri="{FF2B5EF4-FFF2-40B4-BE49-F238E27FC236}">
                  <a16:creationId xmlns:a16="http://schemas.microsoft.com/office/drawing/2014/main" id="{B4F4CD1B-656C-6EDC-EA7D-5615666CD90C}"/>
                </a:ext>
              </a:extLst>
            </p:cNvPr>
            <p:cNvSpPr/>
            <p:nvPr/>
          </p:nvSpPr>
          <p:spPr>
            <a:xfrm>
              <a:off x="6376385"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41" name="Freeform 140">
              <a:extLst>
                <a:ext uri="{FF2B5EF4-FFF2-40B4-BE49-F238E27FC236}">
                  <a16:creationId xmlns:a16="http://schemas.microsoft.com/office/drawing/2014/main" id="{C3D0B1A0-0C09-6451-D240-2E7692DD6F51}"/>
                </a:ext>
              </a:extLst>
            </p:cNvPr>
            <p:cNvSpPr/>
            <p:nvPr/>
          </p:nvSpPr>
          <p:spPr>
            <a:xfrm>
              <a:off x="6198636"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42" name="Freeform 141">
              <a:extLst>
                <a:ext uri="{FF2B5EF4-FFF2-40B4-BE49-F238E27FC236}">
                  <a16:creationId xmlns:a16="http://schemas.microsoft.com/office/drawing/2014/main" id="{2ADAFFA3-AD39-5359-EE0C-5A80F6EE7EEF}"/>
                </a:ext>
              </a:extLst>
            </p:cNvPr>
            <p:cNvSpPr/>
            <p:nvPr/>
          </p:nvSpPr>
          <p:spPr>
            <a:xfrm>
              <a:off x="5846875" y="1692156"/>
              <a:ext cx="881158" cy="661339"/>
            </a:xfrm>
            <a:custGeom>
              <a:avLst/>
              <a:gdLst>
                <a:gd name="connsiteX0" fmla="*/ 0 w 881158"/>
                <a:gd name="connsiteY0" fmla="*/ 0 h 661339"/>
                <a:gd name="connsiteX1" fmla="*/ 881159 w 881158"/>
                <a:gd name="connsiteY1" fmla="*/ 0 h 661339"/>
                <a:gd name="connsiteX2" fmla="*/ 881159 w 881158"/>
                <a:gd name="connsiteY2" fmla="*/ 661339 h 661339"/>
                <a:gd name="connsiteX3" fmla="*/ 0 w 881158"/>
                <a:gd name="connsiteY3" fmla="*/ 661339 h 661339"/>
              </a:gdLst>
              <a:ahLst/>
              <a:cxnLst>
                <a:cxn ang="0">
                  <a:pos x="connsiteX0" y="connsiteY0"/>
                </a:cxn>
                <a:cxn ang="0">
                  <a:pos x="connsiteX1" y="connsiteY1"/>
                </a:cxn>
                <a:cxn ang="0">
                  <a:pos x="connsiteX2" y="connsiteY2"/>
                </a:cxn>
                <a:cxn ang="0">
                  <a:pos x="connsiteX3" y="connsiteY3"/>
                </a:cxn>
              </a:cxnLst>
              <a:rect l="l" t="t" r="r" b="b"/>
              <a:pathLst>
                <a:path w="881158" h="661339">
                  <a:moveTo>
                    <a:pt x="0" y="0"/>
                  </a:moveTo>
                  <a:lnTo>
                    <a:pt x="881159" y="0"/>
                  </a:lnTo>
                  <a:lnTo>
                    <a:pt x="881159" y="661339"/>
                  </a:lnTo>
                  <a:lnTo>
                    <a:pt x="0" y="661339"/>
                  </a:lnTo>
                  <a:close/>
                </a:path>
              </a:pathLst>
            </a:custGeom>
            <a:noFill/>
            <a:ln w="8488" cap="flat">
              <a:solidFill>
                <a:srgbClr val="231F20"/>
              </a:solidFill>
              <a:prstDash val="solid"/>
              <a:miter/>
            </a:ln>
          </p:spPr>
          <p:txBody>
            <a:bodyPr rtlCol="0" anchor="ctr"/>
            <a:lstStyle/>
            <a:p>
              <a:endParaRPr lang="en-GB" noProof="0" dirty="0"/>
            </a:p>
          </p:txBody>
        </p:sp>
        <p:sp>
          <p:nvSpPr>
            <p:cNvPr id="143" name="Freeform 142">
              <a:extLst>
                <a:ext uri="{FF2B5EF4-FFF2-40B4-BE49-F238E27FC236}">
                  <a16:creationId xmlns:a16="http://schemas.microsoft.com/office/drawing/2014/main" id="{7240939D-ABDC-38DC-91AD-B9DFE6B45FFA}"/>
                </a:ext>
              </a:extLst>
            </p:cNvPr>
            <p:cNvSpPr/>
            <p:nvPr/>
          </p:nvSpPr>
          <p:spPr>
            <a:xfrm>
              <a:off x="6552662"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44" name="Freeform 143">
              <a:extLst>
                <a:ext uri="{FF2B5EF4-FFF2-40B4-BE49-F238E27FC236}">
                  <a16:creationId xmlns:a16="http://schemas.microsoft.com/office/drawing/2014/main" id="{AD17C88B-E01A-6BF6-8613-544487C647B2}"/>
                </a:ext>
              </a:extLst>
            </p:cNvPr>
            <p:cNvSpPr/>
            <p:nvPr/>
          </p:nvSpPr>
          <p:spPr>
            <a:xfrm>
              <a:off x="6728147"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45" name="Freeform 144">
              <a:extLst>
                <a:ext uri="{FF2B5EF4-FFF2-40B4-BE49-F238E27FC236}">
                  <a16:creationId xmlns:a16="http://schemas.microsoft.com/office/drawing/2014/main" id="{EA9E2B0F-F07C-A095-47C9-801986874FE9}"/>
                </a:ext>
              </a:extLst>
            </p:cNvPr>
            <p:cNvSpPr/>
            <p:nvPr/>
          </p:nvSpPr>
          <p:spPr>
            <a:xfrm>
              <a:off x="7302151"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46" name="Freeform 145">
              <a:extLst>
                <a:ext uri="{FF2B5EF4-FFF2-40B4-BE49-F238E27FC236}">
                  <a16:creationId xmlns:a16="http://schemas.microsoft.com/office/drawing/2014/main" id="{5B3A95EB-FE2E-B908-B7DA-EA3D787FDB39}"/>
                </a:ext>
              </a:extLst>
            </p:cNvPr>
            <p:cNvSpPr/>
            <p:nvPr/>
          </p:nvSpPr>
          <p:spPr>
            <a:xfrm>
              <a:off x="7078324" y="2297969"/>
              <a:ext cx="48343" cy="11308"/>
            </a:xfrm>
            <a:custGeom>
              <a:avLst/>
              <a:gdLst>
                <a:gd name="connsiteX0" fmla="*/ 0 w 48343"/>
                <a:gd name="connsiteY0" fmla="*/ 0 h 11308"/>
                <a:gd name="connsiteX1" fmla="*/ 48343 w 48343"/>
                <a:gd name="connsiteY1" fmla="*/ 0 h 11308"/>
              </a:gdLst>
              <a:ahLst/>
              <a:cxnLst>
                <a:cxn ang="0">
                  <a:pos x="connsiteX0" y="connsiteY0"/>
                </a:cxn>
                <a:cxn ang="0">
                  <a:pos x="connsiteX1" y="connsiteY1"/>
                </a:cxn>
              </a:cxnLst>
              <a:rect l="l" t="t" r="r" b="b"/>
              <a:pathLst>
                <a:path w="48343" h="11308">
                  <a:moveTo>
                    <a:pt x="0" y="0"/>
                  </a:moveTo>
                  <a:lnTo>
                    <a:pt x="48343" y="0"/>
                  </a:lnTo>
                </a:path>
              </a:pathLst>
            </a:custGeom>
            <a:ln w="8488" cap="flat">
              <a:solidFill>
                <a:srgbClr val="231F20"/>
              </a:solidFill>
              <a:prstDash val="solid"/>
              <a:miter/>
            </a:ln>
          </p:spPr>
          <p:txBody>
            <a:bodyPr rtlCol="0" anchor="ctr"/>
            <a:lstStyle/>
            <a:p>
              <a:endParaRPr lang="en-GB" noProof="0" dirty="0"/>
            </a:p>
          </p:txBody>
        </p:sp>
        <p:sp>
          <p:nvSpPr>
            <p:cNvPr id="147" name="Freeform 146">
              <a:extLst>
                <a:ext uri="{FF2B5EF4-FFF2-40B4-BE49-F238E27FC236}">
                  <a16:creationId xmlns:a16="http://schemas.microsoft.com/office/drawing/2014/main" id="{854FE07D-3B3F-E5B3-39D9-977AD30D9B8F}"/>
                </a:ext>
              </a:extLst>
            </p:cNvPr>
            <p:cNvSpPr/>
            <p:nvPr/>
          </p:nvSpPr>
          <p:spPr>
            <a:xfrm>
              <a:off x="7078324" y="1749152"/>
              <a:ext cx="48343" cy="11308"/>
            </a:xfrm>
            <a:custGeom>
              <a:avLst/>
              <a:gdLst>
                <a:gd name="connsiteX0" fmla="*/ 0 w 48343"/>
                <a:gd name="connsiteY0" fmla="*/ 0 h 11308"/>
                <a:gd name="connsiteX1" fmla="*/ 48343 w 48343"/>
                <a:gd name="connsiteY1" fmla="*/ 0 h 11308"/>
              </a:gdLst>
              <a:ahLst/>
              <a:cxnLst>
                <a:cxn ang="0">
                  <a:pos x="connsiteX0" y="connsiteY0"/>
                </a:cxn>
                <a:cxn ang="0">
                  <a:pos x="connsiteX1" y="connsiteY1"/>
                </a:cxn>
              </a:cxnLst>
              <a:rect l="l" t="t" r="r" b="b"/>
              <a:pathLst>
                <a:path w="48343" h="11308">
                  <a:moveTo>
                    <a:pt x="0" y="0"/>
                  </a:moveTo>
                  <a:lnTo>
                    <a:pt x="48343" y="0"/>
                  </a:lnTo>
                </a:path>
              </a:pathLst>
            </a:custGeom>
            <a:ln w="8488" cap="flat">
              <a:solidFill>
                <a:srgbClr val="231F20"/>
              </a:solidFill>
              <a:prstDash val="solid"/>
              <a:miter/>
            </a:ln>
          </p:spPr>
          <p:txBody>
            <a:bodyPr rtlCol="0" anchor="ctr"/>
            <a:lstStyle/>
            <a:p>
              <a:endParaRPr lang="en-GB" noProof="0" dirty="0"/>
            </a:p>
          </p:txBody>
        </p:sp>
        <p:sp>
          <p:nvSpPr>
            <p:cNvPr id="148" name="Freeform 147">
              <a:extLst>
                <a:ext uri="{FF2B5EF4-FFF2-40B4-BE49-F238E27FC236}">
                  <a16:creationId xmlns:a16="http://schemas.microsoft.com/office/drawing/2014/main" id="{9349CEFA-AE4C-C7A9-6969-E5E0035FCE91}"/>
                </a:ext>
              </a:extLst>
            </p:cNvPr>
            <p:cNvSpPr/>
            <p:nvPr/>
          </p:nvSpPr>
          <p:spPr>
            <a:xfrm>
              <a:off x="7078324" y="2022825"/>
              <a:ext cx="48343" cy="11308"/>
            </a:xfrm>
            <a:custGeom>
              <a:avLst/>
              <a:gdLst>
                <a:gd name="connsiteX0" fmla="*/ 0 w 48343"/>
                <a:gd name="connsiteY0" fmla="*/ 0 h 11308"/>
                <a:gd name="connsiteX1" fmla="*/ 48343 w 48343"/>
                <a:gd name="connsiteY1" fmla="*/ 0 h 11308"/>
              </a:gdLst>
              <a:ahLst/>
              <a:cxnLst>
                <a:cxn ang="0">
                  <a:pos x="connsiteX0" y="connsiteY0"/>
                </a:cxn>
                <a:cxn ang="0">
                  <a:pos x="connsiteX1" y="connsiteY1"/>
                </a:cxn>
              </a:cxnLst>
              <a:rect l="l" t="t" r="r" b="b"/>
              <a:pathLst>
                <a:path w="48343" h="11308">
                  <a:moveTo>
                    <a:pt x="0" y="0"/>
                  </a:moveTo>
                  <a:lnTo>
                    <a:pt x="48343" y="0"/>
                  </a:lnTo>
                </a:path>
              </a:pathLst>
            </a:custGeom>
            <a:ln w="8488" cap="flat">
              <a:solidFill>
                <a:srgbClr val="231F20"/>
              </a:solidFill>
              <a:prstDash val="solid"/>
              <a:miter/>
            </a:ln>
          </p:spPr>
          <p:txBody>
            <a:bodyPr rtlCol="0" anchor="ctr"/>
            <a:lstStyle/>
            <a:p>
              <a:endParaRPr lang="en-GB" noProof="0" dirty="0"/>
            </a:p>
          </p:txBody>
        </p:sp>
        <p:sp>
          <p:nvSpPr>
            <p:cNvPr id="149" name="Freeform 148">
              <a:extLst>
                <a:ext uri="{FF2B5EF4-FFF2-40B4-BE49-F238E27FC236}">
                  <a16:creationId xmlns:a16="http://schemas.microsoft.com/office/drawing/2014/main" id="{A3B25DB5-E7A0-EC61-AC61-C69D26EF62AA}"/>
                </a:ext>
              </a:extLst>
            </p:cNvPr>
            <p:cNvSpPr/>
            <p:nvPr/>
          </p:nvSpPr>
          <p:spPr>
            <a:xfrm>
              <a:off x="7656177"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50" name="Freeform 149">
              <a:extLst>
                <a:ext uri="{FF2B5EF4-FFF2-40B4-BE49-F238E27FC236}">
                  <a16:creationId xmlns:a16="http://schemas.microsoft.com/office/drawing/2014/main" id="{0F469FF8-EC2F-4AA3-5B13-18D8D9E124A1}"/>
                </a:ext>
              </a:extLst>
            </p:cNvPr>
            <p:cNvSpPr/>
            <p:nvPr/>
          </p:nvSpPr>
          <p:spPr>
            <a:xfrm>
              <a:off x="7478428"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51" name="Freeform 150">
              <a:extLst>
                <a:ext uri="{FF2B5EF4-FFF2-40B4-BE49-F238E27FC236}">
                  <a16:creationId xmlns:a16="http://schemas.microsoft.com/office/drawing/2014/main" id="{05E9284F-7B23-218E-9126-5CDF9848E7C9}"/>
                </a:ext>
              </a:extLst>
            </p:cNvPr>
            <p:cNvSpPr/>
            <p:nvPr/>
          </p:nvSpPr>
          <p:spPr>
            <a:xfrm>
              <a:off x="7126667" y="1692156"/>
              <a:ext cx="881158" cy="661339"/>
            </a:xfrm>
            <a:custGeom>
              <a:avLst/>
              <a:gdLst>
                <a:gd name="connsiteX0" fmla="*/ 0 w 881158"/>
                <a:gd name="connsiteY0" fmla="*/ 0 h 661339"/>
                <a:gd name="connsiteX1" fmla="*/ 881159 w 881158"/>
                <a:gd name="connsiteY1" fmla="*/ 0 h 661339"/>
                <a:gd name="connsiteX2" fmla="*/ 881159 w 881158"/>
                <a:gd name="connsiteY2" fmla="*/ 661339 h 661339"/>
                <a:gd name="connsiteX3" fmla="*/ 0 w 881158"/>
                <a:gd name="connsiteY3" fmla="*/ 661339 h 661339"/>
              </a:gdLst>
              <a:ahLst/>
              <a:cxnLst>
                <a:cxn ang="0">
                  <a:pos x="connsiteX0" y="connsiteY0"/>
                </a:cxn>
                <a:cxn ang="0">
                  <a:pos x="connsiteX1" y="connsiteY1"/>
                </a:cxn>
                <a:cxn ang="0">
                  <a:pos x="connsiteX2" y="connsiteY2"/>
                </a:cxn>
                <a:cxn ang="0">
                  <a:pos x="connsiteX3" y="connsiteY3"/>
                </a:cxn>
              </a:cxnLst>
              <a:rect l="l" t="t" r="r" b="b"/>
              <a:pathLst>
                <a:path w="881158" h="661339">
                  <a:moveTo>
                    <a:pt x="0" y="0"/>
                  </a:moveTo>
                  <a:lnTo>
                    <a:pt x="881159" y="0"/>
                  </a:lnTo>
                  <a:lnTo>
                    <a:pt x="881159" y="661339"/>
                  </a:lnTo>
                  <a:lnTo>
                    <a:pt x="0" y="661339"/>
                  </a:lnTo>
                  <a:close/>
                </a:path>
              </a:pathLst>
            </a:custGeom>
            <a:noFill/>
            <a:ln w="8488" cap="flat">
              <a:solidFill>
                <a:srgbClr val="231F20"/>
              </a:solidFill>
              <a:prstDash val="solid"/>
              <a:miter/>
            </a:ln>
          </p:spPr>
          <p:txBody>
            <a:bodyPr rtlCol="0" anchor="ctr"/>
            <a:lstStyle/>
            <a:p>
              <a:endParaRPr lang="en-GB" noProof="0" dirty="0"/>
            </a:p>
          </p:txBody>
        </p:sp>
        <p:sp>
          <p:nvSpPr>
            <p:cNvPr id="152" name="Freeform 151">
              <a:extLst>
                <a:ext uri="{FF2B5EF4-FFF2-40B4-BE49-F238E27FC236}">
                  <a16:creationId xmlns:a16="http://schemas.microsoft.com/office/drawing/2014/main" id="{63609DD3-11ED-4659-E270-769110A7174F}"/>
                </a:ext>
              </a:extLst>
            </p:cNvPr>
            <p:cNvSpPr/>
            <p:nvPr/>
          </p:nvSpPr>
          <p:spPr>
            <a:xfrm>
              <a:off x="7832454"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53" name="Freeform 152">
              <a:extLst>
                <a:ext uri="{FF2B5EF4-FFF2-40B4-BE49-F238E27FC236}">
                  <a16:creationId xmlns:a16="http://schemas.microsoft.com/office/drawing/2014/main" id="{AA32B5FD-FD2A-5DD0-E035-4B9604B20329}"/>
                </a:ext>
              </a:extLst>
            </p:cNvPr>
            <p:cNvSpPr/>
            <p:nvPr/>
          </p:nvSpPr>
          <p:spPr>
            <a:xfrm>
              <a:off x="8007939"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54" name="Freeform 153">
              <a:extLst>
                <a:ext uri="{FF2B5EF4-FFF2-40B4-BE49-F238E27FC236}">
                  <a16:creationId xmlns:a16="http://schemas.microsoft.com/office/drawing/2014/main" id="{A4FE0AF1-4044-B6E2-4FD9-6D69B3CC0F38}"/>
                </a:ext>
              </a:extLst>
            </p:cNvPr>
            <p:cNvSpPr/>
            <p:nvPr/>
          </p:nvSpPr>
          <p:spPr>
            <a:xfrm>
              <a:off x="8577415"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55" name="Freeform 154">
              <a:extLst>
                <a:ext uri="{FF2B5EF4-FFF2-40B4-BE49-F238E27FC236}">
                  <a16:creationId xmlns:a16="http://schemas.microsoft.com/office/drawing/2014/main" id="{B81BDA07-E57C-5E9E-9E78-FC1F31435DED}"/>
                </a:ext>
              </a:extLst>
            </p:cNvPr>
            <p:cNvSpPr/>
            <p:nvPr/>
          </p:nvSpPr>
          <p:spPr>
            <a:xfrm>
              <a:off x="8353587" y="2297969"/>
              <a:ext cx="48456" cy="11308"/>
            </a:xfrm>
            <a:custGeom>
              <a:avLst/>
              <a:gdLst>
                <a:gd name="connsiteX0" fmla="*/ 0 w 48456"/>
                <a:gd name="connsiteY0" fmla="*/ 0 h 11308"/>
                <a:gd name="connsiteX1" fmla="*/ 48457 w 48456"/>
                <a:gd name="connsiteY1" fmla="*/ 0 h 11308"/>
              </a:gdLst>
              <a:ahLst/>
              <a:cxnLst>
                <a:cxn ang="0">
                  <a:pos x="connsiteX0" y="connsiteY0"/>
                </a:cxn>
                <a:cxn ang="0">
                  <a:pos x="connsiteX1" y="connsiteY1"/>
                </a:cxn>
              </a:cxnLst>
              <a:rect l="l" t="t" r="r" b="b"/>
              <a:pathLst>
                <a:path w="48456" h="11308">
                  <a:moveTo>
                    <a:pt x="0" y="0"/>
                  </a:moveTo>
                  <a:lnTo>
                    <a:pt x="48457" y="0"/>
                  </a:lnTo>
                </a:path>
              </a:pathLst>
            </a:custGeom>
            <a:ln w="8488" cap="flat">
              <a:solidFill>
                <a:srgbClr val="231F20"/>
              </a:solidFill>
              <a:prstDash val="solid"/>
              <a:miter/>
            </a:ln>
          </p:spPr>
          <p:txBody>
            <a:bodyPr rtlCol="0" anchor="ctr"/>
            <a:lstStyle/>
            <a:p>
              <a:endParaRPr lang="en-GB" noProof="0" dirty="0"/>
            </a:p>
          </p:txBody>
        </p:sp>
        <p:sp>
          <p:nvSpPr>
            <p:cNvPr id="156" name="Freeform 155">
              <a:extLst>
                <a:ext uri="{FF2B5EF4-FFF2-40B4-BE49-F238E27FC236}">
                  <a16:creationId xmlns:a16="http://schemas.microsoft.com/office/drawing/2014/main" id="{AB91B50D-CF47-6D97-0315-89B6FC8EAFF2}"/>
                </a:ext>
              </a:extLst>
            </p:cNvPr>
            <p:cNvSpPr/>
            <p:nvPr/>
          </p:nvSpPr>
          <p:spPr>
            <a:xfrm>
              <a:off x="8353587" y="1749152"/>
              <a:ext cx="48456" cy="11308"/>
            </a:xfrm>
            <a:custGeom>
              <a:avLst/>
              <a:gdLst>
                <a:gd name="connsiteX0" fmla="*/ 0 w 48456"/>
                <a:gd name="connsiteY0" fmla="*/ 0 h 11308"/>
                <a:gd name="connsiteX1" fmla="*/ 48457 w 48456"/>
                <a:gd name="connsiteY1" fmla="*/ 0 h 11308"/>
              </a:gdLst>
              <a:ahLst/>
              <a:cxnLst>
                <a:cxn ang="0">
                  <a:pos x="connsiteX0" y="connsiteY0"/>
                </a:cxn>
                <a:cxn ang="0">
                  <a:pos x="connsiteX1" y="connsiteY1"/>
                </a:cxn>
              </a:cxnLst>
              <a:rect l="l" t="t" r="r" b="b"/>
              <a:pathLst>
                <a:path w="48456" h="11308">
                  <a:moveTo>
                    <a:pt x="0" y="0"/>
                  </a:moveTo>
                  <a:lnTo>
                    <a:pt x="48457" y="0"/>
                  </a:lnTo>
                </a:path>
              </a:pathLst>
            </a:custGeom>
            <a:ln w="8488" cap="flat">
              <a:solidFill>
                <a:srgbClr val="231F20"/>
              </a:solidFill>
              <a:prstDash val="solid"/>
              <a:miter/>
            </a:ln>
          </p:spPr>
          <p:txBody>
            <a:bodyPr rtlCol="0" anchor="ctr"/>
            <a:lstStyle/>
            <a:p>
              <a:endParaRPr lang="en-GB" noProof="0" dirty="0"/>
            </a:p>
          </p:txBody>
        </p:sp>
        <p:sp>
          <p:nvSpPr>
            <p:cNvPr id="157" name="Freeform 156">
              <a:extLst>
                <a:ext uri="{FF2B5EF4-FFF2-40B4-BE49-F238E27FC236}">
                  <a16:creationId xmlns:a16="http://schemas.microsoft.com/office/drawing/2014/main" id="{E69D3F3A-0C7B-2AE9-11E9-1D1F333A54BE}"/>
                </a:ext>
              </a:extLst>
            </p:cNvPr>
            <p:cNvSpPr/>
            <p:nvPr/>
          </p:nvSpPr>
          <p:spPr>
            <a:xfrm>
              <a:off x="8353587" y="2022825"/>
              <a:ext cx="48456" cy="11308"/>
            </a:xfrm>
            <a:custGeom>
              <a:avLst/>
              <a:gdLst>
                <a:gd name="connsiteX0" fmla="*/ 0 w 48456"/>
                <a:gd name="connsiteY0" fmla="*/ 0 h 11308"/>
                <a:gd name="connsiteX1" fmla="*/ 48457 w 48456"/>
                <a:gd name="connsiteY1" fmla="*/ 0 h 11308"/>
              </a:gdLst>
              <a:ahLst/>
              <a:cxnLst>
                <a:cxn ang="0">
                  <a:pos x="connsiteX0" y="connsiteY0"/>
                </a:cxn>
                <a:cxn ang="0">
                  <a:pos x="connsiteX1" y="connsiteY1"/>
                </a:cxn>
              </a:cxnLst>
              <a:rect l="l" t="t" r="r" b="b"/>
              <a:pathLst>
                <a:path w="48456" h="11308">
                  <a:moveTo>
                    <a:pt x="0" y="0"/>
                  </a:moveTo>
                  <a:lnTo>
                    <a:pt x="48457" y="0"/>
                  </a:lnTo>
                </a:path>
              </a:pathLst>
            </a:custGeom>
            <a:ln w="8488" cap="flat">
              <a:solidFill>
                <a:srgbClr val="231F20"/>
              </a:solidFill>
              <a:prstDash val="solid"/>
              <a:miter/>
            </a:ln>
          </p:spPr>
          <p:txBody>
            <a:bodyPr rtlCol="0" anchor="ctr"/>
            <a:lstStyle/>
            <a:p>
              <a:endParaRPr lang="en-GB" noProof="0" dirty="0"/>
            </a:p>
          </p:txBody>
        </p:sp>
        <p:sp>
          <p:nvSpPr>
            <p:cNvPr id="158" name="Freeform 157">
              <a:extLst>
                <a:ext uri="{FF2B5EF4-FFF2-40B4-BE49-F238E27FC236}">
                  <a16:creationId xmlns:a16="http://schemas.microsoft.com/office/drawing/2014/main" id="{22D2ADA4-F11E-FDDD-EDB3-83D9E7919ED6}"/>
                </a:ext>
              </a:extLst>
            </p:cNvPr>
            <p:cNvSpPr/>
            <p:nvPr/>
          </p:nvSpPr>
          <p:spPr>
            <a:xfrm>
              <a:off x="8931554"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59" name="Freeform 158">
              <a:extLst>
                <a:ext uri="{FF2B5EF4-FFF2-40B4-BE49-F238E27FC236}">
                  <a16:creationId xmlns:a16="http://schemas.microsoft.com/office/drawing/2014/main" id="{D487C565-5D32-A5A2-CECF-3A77F4F24C69}"/>
                </a:ext>
              </a:extLst>
            </p:cNvPr>
            <p:cNvSpPr/>
            <p:nvPr/>
          </p:nvSpPr>
          <p:spPr>
            <a:xfrm>
              <a:off x="8753692"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60" name="Freeform 159">
              <a:extLst>
                <a:ext uri="{FF2B5EF4-FFF2-40B4-BE49-F238E27FC236}">
                  <a16:creationId xmlns:a16="http://schemas.microsoft.com/office/drawing/2014/main" id="{D263AA61-CDEB-132A-EDEB-0CF6ECAF5704}"/>
                </a:ext>
              </a:extLst>
            </p:cNvPr>
            <p:cNvSpPr/>
            <p:nvPr/>
          </p:nvSpPr>
          <p:spPr>
            <a:xfrm>
              <a:off x="8402043" y="1692156"/>
              <a:ext cx="881158" cy="661339"/>
            </a:xfrm>
            <a:custGeom>
              <a:avLst/>
              <a:gdLst>
                <a:gd name="connsiteX0" fmla="*/ 0 w 881158"/>
                <a:gd name="connsiteY0" fmla="*/ 0 h 661339"/>
                <a:gd name="connsiteX1" fmla="*/ 881159 w 881158"/>
                <a:gd name="connsiteY1" fmla="*/ 0 h 661339"/>
                <a:gd name="connsiteX2" fmla="*/ 881159 w 881158"/>
                <a:gd name="connsiteY2" fmla="*/ 661339 h 661339"/>
                <a:gd name="connsiteX3" fmla="*/ 0 w 881158"/>
                <a:gd name="connsiteY3" fmla="*/ 661339 h 661339"/>
              </a:gdLst>
              <a:ahLst/>
              <a:cxnLst>
                <a:cxn ang="0">
                  <a:pos x="connsiteX0" y="connsiteY0"/>
                </a:cxn>
                <a:cxn ang="0">
                  <a:pos x="connsiteX1" y="connsiteY1"/>
                </a:cxn>
                <a:cxn ang="0">
                  <a:pos x="connsiteX2" y="connsiteY2"/>
                </a:cxn>
                <a:cxn ang="0">
                  <a:pos x="connsiteX3" y="connsiteY3"/>
                </a:cxn>
              </a:cxnLst>
              <a:rect l="l" t="t" r="r" b="b"/>
              <a:pathLst>
                <a:path w="881158" h="661339">
                  <a:moveTo>
                    <a:pt x="0" y="0"/>
                  </a:moveTo>
                  <a:lnTo>
                    <a:pt x="881159" y="0"/>
                  </a:lnTo>
                  <a:lnTo>
                    <a:pt x="881159" y="661339"/>
                  </a:lnTo>
                  <a:lnTo>
                    <a:pt x="0" y="661339"/>
                  </a:lnTo>
                  <a:close/>
                </a:path>
              </a:pathLst>
            </a:custGeom>
            <a:noFill/>
            <a:ln w="8488" cap="flat">
              <a:solidFill>
                <a:srgbClr val="231F20"/>
              </a:solidFill>
              <a:prstDash val="solid"/>
              <a:miter/>
            </a:ln>
          </p:spPr>
          <p:txBody>
            <a:bodyPr rtlCol="0" anchor="ctr"/>
            <a:lstStyle/>
            <a:p>
              <a:endParaRPr lang="en-GB" noProof="0" dirty="0"/>
            </a:p>
          </p:txBody>
        </p:sp>
        <p:sp>
          <p:nvSpPr>
            <p:cNvPr id="161" name="Freeform 160">
              <a:extLst>
                <a:ext uri="{FF2B5EF4-FFF2-40B4-BE49-F238E27FC236}">
                  <a16:creationId xmlns:a16="http://schemas.microsoft.com/office/drawing/2014/main" id="{7B1C15EC-D7ED-1946-CEE3-A8D490A99588}"/>
                </a:ext>
              </a:extLst>
            </p:cNvPr>
            <p:cNvSpPr/>
            <p:nvPr/>
          </p:nvSpPr>
          <p:spPr>
            <a:xfrm>
              <a:off x="9107718"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62" name="Freeform 161">
              <a:extLst>
                <a:ext uri="{FF2B5EF4-FFF2-40B4-BE49-F238E27FC236}">
                  <a16:creationId xmlns:a16="http://schemas.microsoft.com/office/drawing/2014/main" id="{767A92DD-A231-4BE9-955F-416E58863580}"/>
                </a:ext>
              </a:extLst>
            </p:cNvPr>
            <p:cNvSpPr/>
            <p:nvPr/>
          </p:nvSpPr>
          <p:spPr>
            <a:xfrm>
              <a:off x="9283202"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63" name="Freeform 162">
              <a:extLst>
                <a:ext uri="{FF2B5EF4-FFF2-40B4-BE49-F238E27FC236}">
                  <a16:creationId xmlns:a16="http://schemas.microsoft.com/office/drawing/2014/main" id="{F7D709EA-8F4A-8758-3566-1D603E7C5FFE}"/>
                </a:ext>
              </a:extLst>
            </p:cNvPr>
            <p:cNvSpPr/>
            <p:nvPr/>
          </p:nvSpPr>
          <p:spPr>
            <a:xfrm>
              <a:off x="9853810"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64" name="Freeform 163">
              <a:extLst>
                <a:ext uri="{FF2B5EF4-FFF2-40B4-BE49-F238E27FC236}">
                  <a16:creationId xmlns:a16="http://schemas.microsoft.com/office/drawing/2014/main" id="{56EFBD46-6C6F-D6E7-7832-087D62BD2EED}"/>
                </a:ext>
              </a:extLst>
            </p:cNvPr>
            <p:cNvSpPr/>
            <p:nvPr/>
          </p:nvSpPr>
          <p:spPr>
            <a:xfrm>
              <a:off x="9629869" y="2297969"/>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65" name="Freeform 164">
              <a:extLst>
                <a:ext uri="{FF2B5EF4-FFF2-40B4-BE49-F238E27FC236}">
                  <a16:creationId xmlns:a16="http://schemas.microsoft.com/office/drawing/2014/main" id="{1E61552F-D72B-1E98-1840-B5DDE4A2C05E}"/>
                </a:ext>
              </a:extLst>
            </p:cNvPr>
            <p:cNvSpPr/>
            <p:nvPr/>
          </p:nvSpPr>
          <p:spPr>
            <a:xfrm>
              <a:off x="9629869" y="1749152"/>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66" name="Freeform 165">
              <a:extLst>
                <a:ext uri="{FF2B5EF4-FFF2-40B4-BE49-F238E27FC236}">
                  <a16:creationId xmlns:a16="http://schemas.microsoft.com/office/drawing/2014/main" id="{1AF792D1-1046-546D-02E2-2D761F483750}"/>
                </a:ext>
              </a:extLst>
            </p:cNvPr>
            <p:cNvSpPr/>
            <p:nvPr/>
          </p:nvSpPr>
          <p:spPr>
            <a:xfrm>
              <a:off x="9629869" y="2022825"/>
              <a:ext cx="48456" cy="11308"/>
            </a:xfrm>
            <a:custGeom>
              <a:avLst/>
              <a:gdLst>
                <a:gd name="connsiteX0" fmla="*/ 0 w 48456"/>
                <a:gd name="connsiteY0" fmla="*/ 0 h 11308"/>
                <a:gd name="connsiteX1" fmla="*/ 48456 w 48456"/>
                <a:gd name="connsiteY1" fmla="*/ 0 h 11308"/>
              </a:gdLst>
              <a:ahLst/>
              <a:cxnLst>
                <a:cxn ang="0">
                  <a:pos x="connsiteX0" y="connsiteY0"/>
                </a:cxn>
                <a:cxn ang="0">
                  <a:pos x="connsiteX1" y="connsiteY1"/>
                </a:cxn>
              </a:cxnLst>
              <a:rect l="l" t="t" r="r" b="b"/>
              <a:pathLst>
                <a:path w="48456" h="11308">
                  <a:moveTo>
                    <a:pt x="0" y="0"/>
                  </a:moveTo>
                  <a:lnTo>
                    <a:pt x="48456" y="0"/>
                  </a:lnTo>
                </a:path>
              </a:pathLst>
            </a:custGeom>
            <a:ln w="8488" cap="flat">
              <a:solidFill>
                <a:srgbClr val="231F20"/>
              </a:solidFill>
              <a:prstDash val="solid"/>
              <a:miter/>
            </a:ln>
          </p:spPr>
          <p:txBody>
            <a:bodyPr rtlCol="0" anchor="ctr"/>
            <a:lstStyle/>
            <a:p>
              <a:endParaRPr lang="en-GB" noProof="0" dirty="0"/>
            </a:p>
          </p:txBody>
        </p:sp>
        <p:sp>
          <p:nvSpPr>
            <p:cNvPr id="167" name="Freeform 166">
              <a:extLst>
                <a:ext uri="{FF2B5EF4-FFF2-40B4-BE49-F238E27FC236}">
                  <a16:creationId xmlns:a16="http://schemas.microsoft.com/office/drawing/2014/main" id="{BC609E77-F0B6-2F8F-FECC-7CB6B802946A}"/>
                </a:ext>
              </a:extLst>
            </p:cNvPr>
            <p:cNvSpPr/>
            <p:nvPr/>
          </p:nvSpPr>
          <p:spPr>
            <a:xfrm>
              <a:off x="10207836"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sp>
          <p:nvSpPr>
            <p:cNvPr id="168" name="Freeform 167">
              <a:extLst>
                <a:ext uri="{FF2B5EF4-FFF2-40B4-BE49-F238E27FC236}">
                  <a16:creationId xmlns:a16="http://schemas.microsoft.com/office/drawing/2014/main" id="{113D1FD5-40CE-949E-9B58-70196E1FCB30}"/>
                </a:ext>
              </a:extLst>
            </p:cNvPr>
            <p:cNvSpPr/>
            <p:nvPr/>
          </p:nvSpPr>
          <p:spPr>
            <a:xfrm>
              <a:off x="10029974"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69" name="Freeform 168">
              <a:extLst>
                <a:ext uri="{FF2B5EF4-FFF2-40B4-BE49-F238E27FC236}">
                  <a16:creationId xmlns:a16="http://schemas.microsoft.com/office/drawing/2014/main" id="{CC5F5008-6276-E5E0-B818-AD2DBCE75146}"/>
                </a:ext>
              </a:extLst>
            </p:cNvPr>
            <p:cNvSpPr/>
            <p:nvPr/>
          </p:nvSpPr>
          <p:spPr>
            <a:xfrm>
              <a:off x="9678326" y="1692156"/>
              <a:ext cx="881158" cy="661339"/>
            </a:xfrm>
            <a:custGeom>
              <a:avLst/>
              <a:gdLst>
                <a:gd name="connsiteX0" fmla="*/ 0 w 881158"/>
                <a:gd name="connsiteY0" fmla="*/ 0 h 661339"/>
                <a:gd name="connsiteX1" fmla="*/ 881159 w 881158"/>
                <a:gd name="connsiteY1" fmla="*/ 0 h 661339"/>
                <a:gd name="connsiteX2" fmla="*/ 881159 w 881158"/>
                <a:gd name="connsiteY2" fmla="*/ 661339 h 661339"/>
                <a:gd name="connsiteX3" fmla="*/ 0 w 881158"/>
                <a:gd name="connsiteY3" fmla="*/ 661339 h 661339"/>
              </a:gdLst>
              <a:ahLst/>
              <a:cxnLst>
                <a:cxn ang="0">
                  <a:pos x="connsiteX0" y="connsiteY0"/>
                </a:cxn>
                <a:cxn ang="0">
                  <a:pos x="connsiteX1" y="connsiteY1"/>
                </a:cxn>
                <a:cxn ang="0">
                  <a:pos x="connsiteX2" y="connsiteY2"/>
                </a:cxn>
                <a:cxn ang="0">
                  <a:pos x="connsiteX3" y="connsiteY3"/>
                </a:cxn>
              </a:cxnLst>
              <a:rect l="l" t="t" r="r" b="b"/>
              <a:pathLst>
                <a:path w="881158" h="661339">
                  <a:moveTo>
                    <a:pt x="0" y="0"/>
                  </a:moveTo>
                  <a:lnTo>
                    <a:pt x="881159" y="0"/>
                  </a:lnTo>
                  <a:lnTo>
                    <a:pt x="881159" y="661339"/>
                  </a:lnTo>
                  <a:lnTo>
                    <a:pt x="0" y="661339"/>
                  </a:lnTo>
                  <a:close/>
                </a:path>
              </a:pathLst>
            </a:custGeom>
            <a:noFill/>
            <a:ln w="8488" cap="flat">
              <a:solidFill>
                <a:srgbClr val="231F20"/>
              </a:solidFill>
              <a:prstDash val="solid"/>
              <a:miter/>
            </a:ln>
          </p:spPr>
          <p:txBody>
            <a:bodyPr rtlCol="0" anchor="ctr"/>
            <a:lstStyle/>
            <a:p>
              <a:endParaRPr lang="en-GB" noProof="0" dirty="0"/>
            </a:p>
          </p:txBody>
        </p:sp>
        <p:sp>
          <p:nvSpPr>
            <p:cNvPr id="170" name="Freeform 169">
              <a:extLst>
                <a:ext uri="{FF2B5EF4-FFF2-40B4-BE49-F238E27FC236}">
                  <a16:creationId xmlns:a16="http://schemas.microsoft.com/office/drawing/2014/main" id="{58ACD0CC-B5E7-0E9E-5660-ED3A26CED54C}"/>
                </a:ext>
              </a:extLst>
            </p:cNvPr>
            <p:cNvSpPr/>
            <p:nvPr/>
          </p:nvSpPr>
          <p:spPr>
            <a:xfrm>
              <a:off x="10384113" y="2353495"/>
              <a:ext cx="11321" cy="28498"/>
            </a:xfrm>
            <a:custGeom>
              <a:avLst/>
              <a:gdLst>
                <a:gd name="connsiteX0" fmla="*/ 0 w 11321"/>
                <a:gd name="connsiteY0" fmla="*/ 0 h 28498"/>
                <a:gd name="connsiteX1" fmla="*/ 0 w 11321"/>
                <a:gd name="connsiteY1" fmla="*/ 28498 h 28498"/>
              </a:gdLst>
              <a:ahLst/>
              <a:cxnLst>
                <a:cxn ang="0">
                  <a:pos x="connsiteX0" y="connsiteY0"/>
                </a:cxn>
                <a:cxn ang="0">
                  <a:pos x="connsiteX1" y="connsiteY1"/>
                </a:cxn>
              </a:cxnLst>
              <a:rect l="l" t="t" r="r" b="b"/>
              <a:pathLst>
                <a:path w="11321" h="28498">
                  <a:moveTo>
                    <a:pt x="0" y="0"/>
                  </a:moveTo>
                  <a:lnTo>
                    <a:pt x="0" y="28498"/>
                  </a:lnTo>
                </a:path>
              </a:pathLst>
            </a:custGeom>
            <a:ln w="8488" cap="flat">
              <a:solidFill>
                <a:srgbClr val="231F20"/>
              </a:solidFill>
              <a:prstDash val="solid"/>
              <a:miter/>
            </a:ln>
          </p:spPr>
          <p:txBody>
            <a:bodyPr rtlCol="0" anchor="ctr"/>
            <a:lstStyle/>
            <a:p>
              <a:endParaRPr lang="en-GB" noProof="0" dirty="0"/>
            </a:p>
          </p:txBody>
        </p:sp>
        <p:sp>
          <p:nvSpPr>
            <p:cNvPr id="171" name="Freeform 170">
              <a:extLst>
                <a:ext uri="{FF2B5EF4-FFF2-40B4-BE49-F238E27FC236}">
                  <a16:creationId xmlns:a16="http://schemas.microsoft.com/office/drawing/2014/main" id="{6746FD29-3B12-1042-F841-E064E817CDC3}"/>
                </a:ext>
              </a:extLst>
            </p:cNvPr>
            <p:cNvSpPr/>
            <p:nvPr/>
          </p:nvSpPr>
          <p:spPr>
            <a:xfrm>
              <a:off x="10559485" y="2353495"/>
              <a:ext cx="11321" cy="48288"/>
            </a:xfrm>
            <a:custGeom>
              <a:avLst/>
              <a:gdLst>
                <a:gd name="connsiteX0" fmla="*/ 0 w 11321"/>
                <a:gd name="connsiteY0" fmla="*/ 0 h 48288"/>
                <a:gd name="connsiteX1" fmla="*/ 0 w 11321"/>
                <a:gd name="connsiteY1" fmla="*/ 48289 h 48288"/>
              </a:gdLst>
              <a:ahLst/>
              <a:cxnLst>
                <a:cxn ang="0">
                  <a:pos x="connsiteX0" y="connsiteY0"/>
                </a:cxn>
                <a:cxn ang="0">
                  <a:pos x="connsiteX1" y="connsiteY1"/>
                </a:cxn>
              </a:cxnLst>
              <a:rect l="l" t="t" r="r" b="b"/>
              <a:pathLst>
                <a:path w="11321" h="48288">
                  <a:moveTo>
                    <a:pt x="0" y="0"/>
                  </a:moveTo>
                  <a:lnTo>
                    <a:pt x="0" y="48289"/>
                  </a:lnTo>
                </a:path>
              </a:pathLst>
            </a:custGeom>
            <a:ln w="8488" cap="flat">
              <a:solidFill>
                <a:srgbClr val="231F20"/>
              </a:solidFill>
              <a:prstDash val="solid"/>
              <a:miter/>
            </a:ln>
          </p:spPr>
          <p:txBody>
            <a:bodyPr rtlCol="0" anchor="ctr"/>
            <a:lstStyle/>
            <a:p>
              <a:endParaRPr lang="en-GB" noProof="0" dirty="0"/>
            </a:p>
          </p:txBody>
        </p:sp>
      </p:grpSp>
      <p:sp>
        <p:nvSpPr>
          <p:cNvPr id="43" name="TextBox 42">
            <a:extLst>
              <a:ext uri="{FF2B5EF4-FFF2-40B4-BE49-F238E27FC236}">
                <a16:creationId xmlns:a16="http://schemas.microsoft.com/office/drawing/2014/main" id="{F5C55FB5-879D-4A91-0F8D-2B70284B4160}"/>
              </a:ext>
            </a:extLst>
          </p:cNvPr>
          <p:cNvSpPr txBox="1"/>
          <p:nvPr/>
        </p:nvSpPr>
        <p:spPr>
          <a:xfrm>
            <a:off x="418060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44" name="TextBox 43">
            <a:extLst>
              <a:ext uri="{FF2B5EF4-FFF2-40B4-BE49-F238E27FC236}">
                <a16:creationId xmlns:a16="http://schemas.microsoft.com/office/drawing/2014/main" id="{AA09970B-5331-F929-4E1E-2EF33191C99A}"/>
              </a:ext>
            </a:extLst>
          </p:cNvPr>
          <p:cNvSpPr txBox="1"/>
          <p:nvPr/>
        </p:nvSpPr>
        <p:spPr>
          <a:xfrm>
            <a:off x="452985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45" name="TextBox 44">
            <a:extLst>
              <a:ext uri="{FF2B5EF4-FFF2-40B4-BE49-F238E27FC236}">
                <a16:creationId xmlns:a16="http://schemas.microsoft.com/office/drawing/2014/main" id="{5446AD51-08EC-7DAD-61A6-76DC18EC7149}"/>
              </a:ext>
            </a:extLst>
          </p:cNvPr>
          <p:cNvSpPr txBox="1"/>
          <p:nvPr/>
        </p:nvSpPr>
        <p:spPr>
          <a:xfrm>
            <a:off x="487910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4</a:t>
            </a:r>
          </a:p>
        </p:txBody>
      </p:sp>
      <p:sp>
        <p:nvSpPr>
          <p:cNvPr id="46" name="TextBox 45">
            <a:extLst>
              <a:ext uri="{FF2B5EF4-FFF2-40B4-BE49-F238E27FC236}">
                <a16:creationId xmlns:a16="http://schemas.microsoft.com/office/drawing/2014/main" id="{196F4EFF-241D-D4D4-BB60-9CE3E299F32A}"/>
              </a:ext>
            </a:extLst>
          </p:cNvPr>
          <p:cNvSpPr txBox="1"/>
          <p:nvPr/>
        </p:nvSpPr>
        <p:spPr>
          <a:xfrm>
            <a:off x="54601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47" name="TextBox 46">
            <a:extLst>
              <a:ext uri="{FF2B5EF4-FFF2-40B4-BE49-F238E27FC236}">
                <a16:creationId xmlns:a16="http://schemas.microsoft.com/office/drawing/2014/main" id="{A85868D5-6726-66BA-A801-CFFCC98D5385}"/>
              </a:ext>
            </a:extLst>
          </p:cNvPr>
          <p:cNvSpPr txBox="1"/>
          <p:nvPr/>
        </p:nvSpPr>
        <p:spPr>
          <a:xfrm>
            <a:off x="580938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48" name="TextBox 47">
            <a:extLst>
              <a:ext uri="{FF2B5EF4-FFF2-40B4-BE49-F238E27FC236}">
                <a16:creationId xmlns:a16="http://schemas.microsoft.com/office/drawing/2014/main" id="{B15C4688-C8D0-D4A4-DA15-C7549702136F}"/>
              </a:ext>
            </a:extLst>
          </p:cNvPr>
          <p:cNvSpPr txBox="1"/>
          <p:nvPr/>
        </p:nvSpPr>
        <p:spPr>
          <a:xfrm>
            <a:off x="61586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4</a:t>
            </a:r>
          </a:p>
        </p:txBody>
      </p:sp>
      <p:cxnSp>
        <p:nvCxnSpPr>
          <p:cNvPr id="49" name="Straight Connector 48">
            <a:extLst>
              <a:ext uri="{FF2B5EF4-FFF2-40B4-BE49-F238E27FC236}">
                <a16:creationId xmlns:a16="http://schemas.microsoft.com/office/drawing/2014/main" id="{D959A671-ECA1-DDFC-B7ED-AF23519B758D}"/>
              </a:ext>
            </a:extLst>
          </p:cNvPr>
          <p:cNvCxnSpPr/>
          <p:nvPr/>
        </p:nvCxnSpPr>
        <p:spPr>
          <a:xfrm>
            <a:off x="3908077" y="1215016"/>
            <a:ext cx="0" cy="2773593"/>
          </a:xfrm>
          <a:prstGeom prst="line">
            <a:avLst/>
          </a:prstGeom>
          <a:ln w="9525">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17756063-6AC2-BB56-437F-B6CD5AA60599}"/>
              </a:ext>
            </a:extLst>
          </p:cNvPr>
          <p:cNvCxnSpPr>
            <a:cxnSpLocks/>
          </p:cNvCxnSpPr>
          <p:nvPr/>
        </p:nvCxnSpPr>
        <p:spPr>
          <a:xfrm>
            <a:off x="5178077" y="1215016"/>
            <a:ext cx="0" cy="2773593"/>
          </a:xfrm>
          <a:prstGeom prst="line">
            <a:avLst/>
          </a:prstGeom>
          <a:ln w="9525">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997C7D79-5867-9801-3244-7A809CD5CE23}"/>
              </a:ext>
            </a:extLst>
          </p:cNvPr>
          <p:cNvSpPr txBox="1"/>
          <p:nvPr/>
        </p:nvSpPr>
        <p:spPr>
          <a:xfrm>
            <a:off x="67428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52" name="TextBox 51">
            <a:extLst>
              <a:ext uri="{FF2B5EF4-FFF2-40B4-BE49-F238E27FC236}">
                <a16:creationId xmlns:a16="http://schemas.microsoft.com/office/drawing/2014/main" id="{5E5DF8D6-28DB-E36B-C70F-A1C1AC30A38B}"/>
              </a:ext>
            </a:extLst>
          </p:cNvPr>
          <p:cNvSpPr txBox="1"/>
          <p:nvPr/>
        </p:nvSpPr>
        <p:spPr>
          <a:xfrm>
            <a:off x="709208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53" name="TextBox 52">
            <a:extLst>
              <a:ext uri="{FF2B5EF4-FFF2-40B4-BE49-F238E27FC236}">
                <a16:creationId xmlns:a16="http://schemas.microsoft.com/office/drawing/2014/main" id="{8ADF7F69-B6B3-D7DD-08BB-2F6660C0676E}"/>
              </a:ext>
            </a:extLst>
          </p:cNvPr>
          <p:cNvSpPr txBox="1"/>
          <p:nvPr/>
        </p:nvSpPr>
        <p:spPr>
          <a:xfrm>
            <a:off x="74413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4</a:t>
            </a:r>
          </a:p>
        </p:txBody>
      </p:sp>
      <p:cxnSp>
        <p:nvCxnSpPr>
          <p:cNvPr id="54" name="Straight Connector 53">
            <a:extLst>
              <a:ext uri="{FF2B5EF4-FFF2-40B4-BE49-F238E27FC236}">
                <a16:creationId xmlns:a16="http://schemas.microsoft.com/office/drawing/2014/main" id="{B11C82E9-A204-54C3-E3B2-31C5711E8D3B}"/>
              </a:ext>
            </a:extLst>
          </p:cNvPr>
          <p:cNvCxnSpPr>
            <a:cxnSpLocks/>
          </p:cNvCxnSpPr>
          <p:nvPr/>
        </p:nvCxnSpPr>
        <p:spPr>
          <a:xfrm>
            <a:off x="6457602" y="1215016"/>
            <a:ext cx="0" cy="2773593"/>
          </a:xfrm>
          <a:prstGeom prst="line">
            <a:avLst/>
          </a:prstGeom>
          <a:ln w="9525">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329480B8-3DD3-0AFE-85B8-3D1102417D0E}"/>
              </a:ext>
            </a:extLst>
          </p:cNvPr>
          <p:cNvCxnSpPr>
            <a:cxnSpLocks/>
          </p:cNvCxnSpPr>
          <p:nvPr/>
        </p:nvCxnSpPr>
        <p:spPr>
          <a:xfrm>
            <a:off x="7730777" y="1215016"/>
            <a:ext cx="0" cy="2773593"/>
          </a:xfrm>
          <a:prstGeom prst="line">
            <a:avLst/>
          </a:prstGeom>
          <a:ln w="9525">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1B7E61DF-2ADA-D037-F739-0F42082A7206}"/>
              </a:ext>
            </a:extLst>
          </p:cNvPr>
          <p:cNvCxnSpPr>
            <a:cxnSpLocks/>
          </p:cNvCxnSpPr>
          <p:nvPr/>
        </p:nvCxnSpPr>
        <p:spPr>
          <a:xfrm>
            <a:off x="9007127" y="1215016"/>
            <a:ext cx="0" cy="2773593"/>
          </a:xfrm>
          <a:prstGeom prst="line">
            <a:avLst/>
          </a:prstGeom>
          <a:ln w="9525">
            <a:solidFill>
              <a:schemeClr val="accent6">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89A9A6B3-27D3-2398-5733-C1EBE8F834AA}"/>
              </a:ext>
            </a:extLst>
          </p:cNvPr>
          <p:cNvSpPr txBox="1"/>
          <p:nvPr/>
        </p:nvSpPr>
        <p:spPr>
          <a:xfrm>
            <a:off x="80128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58" name="TextBox 57">
            <a:extLst>
              <a:ext uri="{FF2B5EF4-FFF2-40B4-BE49-F238E27FC236}">
                <a16:creationId xmlns:a16="http://schemas.microsoft.com/office/drawing/2014/main" id="{F5084FCF-61EB-01A9-C1B5-715B169B2935}"/>
              </a:ext>
            </a:extLst>
          </p:cNvPr>
          <p:cNvSpPr txBox="1"/>
          <p:nvPr/>
        </p:nvSpPr>
        <p:spPr>
          <a:xfrm>
            <a:off x="836208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59" name="TextBox 58">
            <a:extLst>
              <a:ext uri="{FF2B5EF4-FFF2-40B4-BE49-F238E27FC236}">
                <a16:creationId xmlns:a16="http://schemas.microsoft.com/office/drawing/2014/main" id="{484F26B4-829E-B7F7-E376-2828CFEC1FAC}"/>
              </a:ext>
            </a:extLst>
          </p:cNvPr>
          <p:cNvSpPr txBox="1"/>
          <p:nvPr/>
        </p:nvSpPr>
        <p:spPr>
          <a:xfrm>
            <a:off x="8711331"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4</a:t>
            </a:r>
          </a:p>
        </p:txBody>
      </p:sp>
      <p:sp>
        <p:nvSpPr>
          <p:cNvPr id="63" name="TextBox 62">
            <a:extLst>
              <a:ext uri="{FF2B5EF4-FFF2-40B4-BE49-F238E27FC236}">
                <a16:creationId xmlns:a16="http://schemas.microsoft.com/office/drawing/2014/main" id="{7F4800FA-9064-327A-F6FE-1E69F4C399B9}"/>
              </a:ext>
            </a:extLst>
          </p:cNvPr>
          <p:cNvSpPr txBox="1"/>
          <p:nvPr/>
        </p:nvSpPr>
        <p:spPr>
          <a:xfrm>
            <a:off x="928600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64" name="TextBox 63">
            <a:extLst>
              <a:ext uri="{FF2B5EF4-FFF2-40B4-BE49-F238E27FC236}">
                <a16:creationId xmlns:a16="http://schemas.microsoft.com/office/drawing/2014/main" id="{724C959F-51A8-6094-24B1-EADEC3248F84}"/>
              </a:ext>
            </a:extLst>
          </p:cNvPr>
          <p:cNvSpPr txBox="1"/>
          <p:nvPr/>
        </p:nvSpPr>
        <p:spPr>
          <a:xfrm>
            <a:off x="963525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65" name="TextBox 64">
            <a:extLst>
              <a:ext uri="{FF2B5EF4-FFF2-40B4-BE49-F238E27FC236}">
                <a16:creationId xmlns:a16="http://schemas.microsoft.com/office/drawing/2014/main" id="{C373B22B-8AA9-077A-313F-EF896BE3B88C}"/>
              </a:ext>
            </a:extLst>
          </p:cNvPr>
          <p:cNvSpPr txBox="1"/>
          <p:nvPr/>
        </p:nvSpPr>
        <p:spPr>
          <a:xfrm>
            <a:off x="9984506" y="2415551"/>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4</a:t>
            </a:r>
          </a:p>
        </p:txBody>
      </p:sp>
      <p:sp>
        <p:nvSpPr>
          <p:cNvPr id="66" name="TextBox 65">
            <a:extLst>
              <a:ext uri="{FF2B5EF4-FFF2-40B4-BE49-F238E27FC236}">
                <a16:creationId xmlns:a16="http://schemas.microsoft.com/office/drawing/2014/main" id="{745BE239-0D0E-75A9-C83D-975379E677BE}"/>
              </a:ext>
            </a:extLst>
          </p:cNvPr>
          <p:cNvSpPr txBox="1"/>
          <p:nvPr/>
        </p:nvSpPr>
        <p:spPr>
          <a:xfrm>
            <a:off x="5420163" y="2692465"/>
            <a:ext cx="801501"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1.4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1.9 (n=17)</a:t>
            </a:r>
          </a:p>
        </p:txBody>
      </p:sp>
      <p:sp>
        <p:nvSpPr>
          <p:cNvPr id="67" name="TextBox 66">
            <a:extLst>
              <a:ext uri="{FF2B5EF4-FFF2-40B4-BE49-F238E27FC236}">
                <a16:creationId xmlns:a16="http://schemas.microsoft.com/office/drawing/2014/main" id="{90509322-C562-FD23-A744-3279AF53FB00}"/>
              </a:ext>
            </a:extLst>
          </p:cNvPr>
          <p:cNvSpPr txBox="1"/>
          <p:nvPr/>
        </p:nvSpPr>
        <p:spPr>
          <a:xfrm>
            <a:off x="5420164" y="3127205"/>
            <a:ext cx="801501"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330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1.4 (n=28)</a:t>
            </a:r>
          </a:p>
        </p:txBody>
      </p:sp>
      <p:sp>
        <p:nvSpPr>
          <p:cNvPr id="68" name="TextBox 67">
            <a:extLst>
              <a:ext uri="{FF2B5EF4-FFF2-40B4-BE49-F238E27FC236}">
                <a16:creationId xmlns:a16="http://schemas.microsoft.com/office/drawing/2014/main" id="{81DF8186-1D4A-6EDA-1E9A-81BA66703E9C}"/>
              </a:ext>
            </a:extLst>
          </p:cNvPr>
          <p:cNvSpPr txBox="1"/>
          <p:nvPr/>
        </p:nvSpPr>
        <p:spPr>
          <a:xfrm>
            <a:off x="5420163" y="3561946"/>
            <a:ext cx="801501"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730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1.5 (n=10)</a:t>
            </a:r>
          </a:p>
        </p:txBody>
      </p:sp>
      <p:sp>
        <p:nvSpPr>
          <p:cNvPr id="69" name="TextBox 68">
            <a:extLst>
              <a:ext uri="{FF2B5EF4-FFF2-40B4-BE49-F238E27FC236}">
                <a16:creationId xmlns:a16="http://schemas.microsoft.com/office/drawing/2014/main" id="{2431B518-6708-B11A-4778-3F9127495A37}"/>
              </a:ext>
            </a:extLst>
          </p:cNvPr>
          <p:cNvSpPr txBox="1"/>
          <p:nvPr/>
        </p:nvSpPr>
        <p:spPr>
          <a:xfrm>
            <a:off x="6722167" y="269246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21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1.1 (n=2)</a:t>
            </a:r>
          </a:p>
        </p:txBody>
      </p:sp>
      <p:sp>
        <p:nvSpPr>
          <p:cNvPr id="70" name="TextBox 69">
            <a:extLst>
              <a:ext uri="{FF2B5EF4-FFF2-40B4-BE49-F238E27FC236}">
                <a16:creationId xmlns:a16="http://schemas.microsoft.com/office/drawing/2014/main" id="{DDB79CB8-3A94-F312-B6EF-2361214DB2FF}"/>
              </a:ext>
            </a:extLst>
          </p:cNvPr>
          <p:cNvSpPr txBox="1"/>
          <p:nvPr/>
        </p:nvSpPr>
        <p:spPr>
          <a:xfrm>
            <a:off x="6722168" y="312720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84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1.8 (n=3)</a:t>
            </a:r>
          </a:p>
        </p:txBody>
      </p:sp>
      <p:sp>
        <p:nvSpPr>
          <p:cNvPr id="71" name="TextBox 70">
            <a:extLst>
              <a:ext uri="{FF2B5EF4-FFF2-40B4-BE49-F238E27FC236}">
                <a16:creationId xmlns:a16="http://schemas.microsoft.com/office/drawing/2014/main" id="{1AE91AA6-893E-3A02-F68A-AB7F2919F8C8}"/>
              </a:ext>
            </a:extLst>
          </p:cNvPr>
          <p:cNvSpPr txBox="1"/>
          <p:nvPr/>
        </p:nvSpPr>
        <p:spPr>
          <a:xfrm>
            <a:off x="6722167" y="3561946"/>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120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1.0 (n=3)</a:t>
            </a:r>
          </a:p>
        </p:txBody>
      </p:sp>
      <p:sp>
        <p:nvSpPr>
          <p:cNvPr id="72" name="TextBox 71">
            <a:extLst>
              <a:ext uri="{FF2B5EF4-FFF2-40B4-BE49-F238E27FC236}">
                <a16:creationId xmlns:a16="http://schemas.microsoft.com/office/drawing/2014/main" id="{EE508FDD-46ED-7C6D-91CB-9F6B2C7FD65F}"/>
              </a:ext>
            </a:extLst>
          </p:cNvPr>
          <p:cNvSpPr txBox="1"/>
          <p:nvPr/>
        </p:nvSpPr>
        <p:spPr>
          <a:xfrm>
            <a:off x="7953638" y="2692465"/>
            <a:ext cx="801501"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5.5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1.7 (n=17)</a:t>
            </a:r>
          </a:p>
        </p:txBody>
      </p:sp>
      <p:sp>
        <p:nvSpPr>
          <p:cNvPr id="73" name="TextBox 72">
            <a:extLst>
              <a:ext uri="{FF2B5EF4-FFF2-40B4-BE49-F238E27FC236}">
                <a16:creationId xmlns:a16="http://schemas.microsoft.com/office/drawing/2014/main" id="{9937E67C-BA86-64F2-0B52-B641F9A5FB9E}"/>
              </a:ext>
            </a:extLst>
          </p:cNvPr>
          <p:cNvSpPr txBox="1"/>
          <p:nvPr/>
        </p:nvSpPr>
        <p:spPr>
          <a:xfrm>
            <a:off x="7953639" y="3127205"/>
            <a:ext cx="801501"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26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1.4 (n=59)</a:t>
            </a:r>
          </a:p>
        </p:txBody>
      </p:sp>
      <p:sp>
        <p:nvSpPr>
          <p:cNvPr id="74" name="TextBox 73">
            <a:extLst>
              <a:ext uri="{FF2B5EF4-FFF2-40B4-BE49-F238E27FC236}">
                <a16:creationId xmlns:a16="http://schemas.microsoft.com/office/drawing/2014/main" id="{CA19D1DE-E422-2ED4-89BF-CDFB1D81B8B2}"/>
              </a:ext>
            </a:extLst>
          </p:cNvPr>
          <p:cNvSpPr txBox="1"/>
          <p:nvPr/>
        </p:nvSpPr>
        <p:spPr>
          <a:xfrm>
            <a:off x="8019361" y="3561946"/>
            <a:ext cx="670055"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&lt;0.8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(n=4)</a:t>
            </a:r>
          </a:p>
        </p:txBody>
      </p:sp>
      <p:sp>
        <p:nvSpPr>
          <p:cNvPr id="75" name="TextBox 74">
            <a:extLst>
              <a:ext uri="{FF2B5EF4-FFF2-40B4-BE49-F238E27FC236}">
                <a16:creationId xmlns:a16="http://schemas.microsoft.com/office/drawing/2014/main" id="{3C08A6C1-44A2-57DF-C7B8-FF7937613DEB}"/>
              </a:ext>
            </a:extLst>
          </p:cNvPr>
          <p:cNvSpPr txBox="1"/>
          <p:nvPr/>
        </p:nvSpPr>
        <p:spPr>
          <a:xfrm>
            <a:off x="9255642" y="2692465"/>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1.3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1.3 (n=3)</a:t>
            </a:r>
          </a:p>
        </p:txBody>
      </p:sp>
      <p:sp>
        <p:nvSpPr>
          <p:cNvPr id="76" name="TextBox 75">
            <a:extLst>
              <a:ext uri="{FF2B5EF4-FFF2-40B4-BE49-F238E27FC236}">
                <a16:creationId xmlns:a16="http://schemas.microsoft.com/office/drawing/2014/main" id="{3A077E89-949E-A867-E7A6-E9A3D2E7A0CD}"/>
              </a:ext>
            </a:extLst>
          </p:cNvPr>
          <p:cNvSpPr txBox="1"/>
          <p:nvPr/>
        </p:nvSpPr>
        <p:spPr>
          <a:xfrm>
            <a:off x="9220376" y="3127205"/>
            <a:ext cx="801501"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3.6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2.0 (n=11)</a:t>
            </a:r>
          </a:p>
        </p:txBody>
      </p:sp>
      <p:sp>
        <p:nvSpPr>
          <p:cNvPr id="77" name="TextBox 76">
            <a:extLst>
              <a:ext uri="{FF2B5EF4-FFF2-40B4-BE49-F238E27FC236}">
                <a16:creationId xmlns:a16="http://schemas.microsoft.com/office/drawing/2014/main" id="{BE70735E-55E7-E158-9ACE-F396CD5A3BA2}"/>
              </a:ext>
            </a:extLst>
          </p:cNvPr>
          <p:cNvSpPr txBox="1"/>
          <p:nvPr/>
        </p:nvSpPr>
        <p:spPr>
          <a:xfrm>
            <a:off x="9255642" y="3561946"/>
            <a:ext cx="730969"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850 nmol/L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 1.1 (n=4)</a:t>
            </a:r>
          </a:p>
        </p:txBody>
      </p:sp>
      <p:cxnSp>
        <p:nvCxnSpPr>
          <p:cNvPr id="81" name="Straight Connector 80">
            <a:extLst>
              <a:ext uri="{FF2B5EF4-FFF2-40B4-BE49-F238E27FC236}">
                <a16:creationId xmlns:a16="http://schemas.microsoft.com/office/drawing/2014/main" id="{54179A0E-81D5-0BD1-A24A-BCA503FED441}"/>
              </a:ext>
            </a:extLst>
          </p:cNvPr>
          <p:cNvCxnSpPr>
            <a:cxnSpLocks/>
          </p:cNvCxnSpPr>
          <p:nvPr/>
        </p:nvCxnSpPr>
        <p:spPr>
          <a:xfrm>
            <a:off x="581595" y="2771592"/>
            <a:ext cx="211984" cy="0"/>
          </a:xfrm>
          <a:prstGeom prst="line">
            <a:avLst/>
          </a:prstGeom>
          <a:ln w="25400">
            <a:solidFill>
              <a:schemeClr val="tx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7A5401A0-DA72-2F72-BE7B-B7B7BE85B1F0}"/>
              </a:ext>
            </a:extLst>
          </p:cNvPr>
          <p:cNvCxnSpPr>
            <a:cxnSpLocks/>
          </p:cNvCxnSpPr>
          <p:nvPr/>
        </p:nvCxnSpPr>
        <p:spPr>
          <a:xfrm>
            <a:off x="581595" y="3203392"/>
            <a:ext cx="211984" cy="0"/>
          </a:xfrm>
          <a:prstGeom prst="line">
            <a:avLst/>
          </a:prstGeom>
          <a:ln w="25400">
            <a:solidFill>
              <a:schemeClr val="tx2">
                <a:lumMod val="75000"/>
              </a:schemeClr>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568A13AB-1BC2-7ED9-61A6-234301F90561}"/>
              </a:ext>
            </a:extLst>
          </p:cNvPr>
          <p:cNvCxnSpPr>
            <a:cxnSpLocks/>
          </p:cNvCxnSpPr>
          <p:nvPr/>
        </p:nvCxnSpPr>
        <p:spPr>
          <a:xfrm>
            <a:off x="581595" y="3644717"/>
            <a:ext cx="211984" cy="0"/>
          </a:xfrm>
          <a:prstGeom prst="line">
            <a:avLst/>
          </a:prstGeom>
          <a:ln w="25400">
            <a:solidFill>
              <a:schemeClr val="accent1"/>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85" name="Straight Connector 84">
            <a:extLst>
              <a:ext uri="{FF2B5EF4-FFF2-40B4-BE49-F238E27FC236}">
                <a16:creationId xmlns:a16="http://schemas.microsoft.com/office/drawing/2014/main" id="{DB3FAC0C-C1A0-D31A-4580-B2214701E935}"/>
              </a:ext>
            </a:extLst>
          </p:cNvPr>
          <p:cNvCxnSpPr>
            <a:cxnSpLocks/>
          </p:cNvCxnSpPr>
          <p:nvPr/>
        </p:nvCxnSpPr>
        <p:spPr>
          <a:xfrm>
            <a:off x="9508355" y="2041750"/>
            <a:ext cx="381000" cy="0"/>
          </a:xfrm>
          <a:prstGeom prst="line">
            <a:avLst/>
          </a:prstGeom>
          <a:ln w="25400">
            <a:solidFill>
              <a:srgbClr val="00B05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172" name="TextBox 171">
            <a:extLst>
              <a:ext uri="{FF2B5EF4-FFF2-40B4-BE49-F238E27FC236}">
                <a16:creationId xmlns:a16="http://schemas.microsoft.com/office/drawing/2014/main" id="{12158977-7556-3E8D-D4DA-041FCB9F94D7}"/>
              </a:ext>
            </a:extLst>
          </p:cNvPr>
          <p:cNvSpPr txBox="1"/>
          <p:nvPr/>
        </p:nvSpPr>
        <p:spPr>
          <a:xfrm>
            <a:off x="3233249" y="4221088"/>
            <a:ext cx="3932167" cy="184666"/>
          </a:xfrm>
          <a:prstGeom prst="rect">
            <a:avLst/>
          </a:prstGeom>
          <a:solidFill>
            <a:schemeClr val="bg1"/>
          </a:solid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Selectivity for ROS1 (</a:t>
            </a:r>
            <a:r>
              <a:rPr lang="en-GB" sz="1200" b="1" noProof="0" dirty="0">
                <a:solidFill>
                  <a:schemeClr val="tx2">
                    <a:lumMod val="60000"/>
                    <a:lumOff val="40000"/>
                  </a:schemeClr>
                </a:solidFill>
                <a:latin typeface="Arial" panose="020B0604020202020204" pitchFamily="34" charset="0"/>
                <a:cs typeface="Arial" panose="020B0604020202020204" pitchFamily="34" charset="0"/>
              </a:rPr>
              <a:t>wild-type</a:t>
            </a:r>
            <a:r>
              <a:rPr lang="en-GB" sz="1200" b="1" noProof="0" dirty="0">
                <a:latin typeface="Arial" panose="020B0604020202020204" pitchFamily="34" charset="0"/>
                <a:cs typeface="Arial" panose="020B0604020202020204" pitchFamily="34" charset="0"/>
              </a:rPr>
              <a:t> or </a:t>
            </a:r>
            <a:r>
              <a:rPr lang="en-GB" sz="1200" b="1" noProof="0" dirty="0">
                <a:solidFill>
                  <a:schemeClr val="tx2">
                    <a:lumMod val="75000"/>
                  </a:schemeClr>
                </a:solidFill>
                <a:latin typeface="Arial" panose="020B0604020202020204" pitchFamily="34" charset="0"/>
                <a:cs typeface="Arial" panose="020B0604020202020204" pitchFamily="34" charset="0"/>
              </a:rPr>
              <a:t>G2032R</a:t>
            </a:r>
            <a:r>
              <a:rPr lang="en-GB" sz="1200" b="1" noProof="0" dirty="0">
                <a:latin typeface="Arial" panose="020B0604020202020204" pitchFamily="34" charset="0"/>
                <a:cs typeface="Arial" panose="020B0604020202020204" pitchFamily="34" charset="0"/>
              </a:rPr>
              <a:t>) over TRKB</a:t>
            </a:r>
            <a:endParaRPr lang="en-GB" sz="1200" b="1" noProof="0" dirty="0">
              <a:solidFill>
                <a:schemeClr val="accent1"/>
              </a:solidFill>
              <a:latin typeface="Arial" panose="020B0604020202020204" pitchFamily="34" charset="0"/>
              <a:cs typeface="Arial" panose="020B0604020202020204" pitchFamily="34" charset="0"/>
            </a:endParaRPr>
          </a:p>
        </p:txBody>
      </p:sp>
      <p:sp>
        <p:nvSpPr>
          <p:cNvPr id="173" name="TextBox 172">
            <a:extLst>
              <a:ext uri="{FF2B5EF4-FFF2-40B4-BE49-F238E27FC236}">
                <a16:creationId xmlns:a16="http://schemas.microsoft.com/office/drawing/2014/main" id="{048271DE-00B9-5D43-66FA-84C03B6182A9}"/>
              </a:ext>
            </a:extLst>
          </p:cNvPr>
          <p:cNvSpPr txBox="1"/>
          <p:nvPr/>
        </p:nvSpPr>
        <p:spPr>
          <a:xfrm>
            <a:off x="4021367" y="6006230"/>
            <a:ext cx="533799"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Crizotinib</a:t>
            </a:r>
          </a:p>
        </p:txBody>
      </p:sp>
      <p:sp>
        <p:nvSpPr>
          <p:cNvPr id="174" name="TextBox 173">
            <a:extLst>
              <a:ext uri="{FF2B5EF4-FFF2-40B4-BE49-F238E27FC236}">
                <a16:creationId xmlns:a16="http://schemas.microsoft.com/office/drawing/2014/main" id="{E6543788-ABDF-14FB-3753-41D5B50EB9AF}"/>
              </a:ext>
            </a:extLst>
          </p:cNvPr>
          <p:cNvSpPr txBox="1"/>
          <p:nvPr/>
        </p:nvSpPr>
        <p:spPr>
          <a:xfrm>
            <a:off x="4761071" y="6006230"/>
            <a:ext cx="602729"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Entrectinib</a:t>
            </a:r>
          </a:p>
        </p:txBody>
      </p:sp>
      <p:sp>
        <p:nvSpPr>
          <p:cNvPr id="175" name="TextBox 174">
            <a:extLst>
              <a:ext uri="{FF2B5EF4-FFF2-40B4-BE49-F238E27FC236}">
                <a16:creationId xmlns:a16="http://schemas.microsoft.com/office/drawing/2014/main" id="{99341837-1120-1F78-988C-467520758718}"/>
              </a:ext>
            </a:extLst>
          </p:cNvPr>
          <p:cNvSpPr txBox="1"/>
          <p:nvPr/>
        </p:nvSpPr>
        <p:spPr>
          <a:xfrm>
            <a:off x="5543633" y="6006230"/>
            <a:ext cx="517770"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Lorlatinib</a:t>
            </a:r>
          </a:p>
        </p:txBody>
      </p:sp>
      <p:sp>
        <p:nvSpPr>
          <p:cNvPr id="176" name="TextBox 175">
            <a:extLst>
              <a:ext uri="{FF2B5EF4-FFF2-40B4-BE49-F238E27FC236}">
                <a16:creationId xmlns:a16="http://schemas.microsoft.com/office/drawing/2014/main" id="{636435C3-E398-1188-A43B-F8261F517588}"/>
              </a:ext>
            </a:extLst>
          </p:cNvPr>
          <p:cNvSpPr txBox="1"/>
          <p:nvPr/>
        </p:nvSpPr>
        <p:spPr>
          <a:xfrm>
            <a:off x="7785407" y="6006230"/>
            <a:ext cx="517770" cy="153888"/>
          </a:xfrm>
          <a:prstGeom prst="rect">
            <a:avLst/>
          </a:prstGeom>
          <a:noFill/>
        </p:spPr>
        <p:txBody>
          <a:bodyPr wrap="square" lIns="0" tIns="0" rIns="0" bIns="0" rtlCol="0">
            <a:spAutoFit/>
          </a:bodyPr>
          <a:lstStyle/>
          <a:p>
            <a:pPr algn="ctr"/>
            <a:r>
              <a:rPr lang="en-GB" sz="1000" noProof="0" dirty="0">
                <a:latin typeface="Arial" panose="020B0604020202020204" pitchFamily="34" charset="0"/>
                <a:cs typeface="Arial" panose="020B0604020202020204" pitchFamily="34" charset="0"/>
              </a:rPr>
              <a:t>NVL-520</a:t>
            </a:r>
          </a:p>
        </p:txBody>
      </p:sp>
      <p:sp>
        <p:nvSpPr>
          <p:cNvPr id="177" name="TextBox 176">
            <a:extLst>
              <a:ext uri="{FF2B5EF4-FFF2-40B4-BE49-F238E27FC236}">
                <a16:creationId xmlns:a16="http://schemas.microsoft.com/office/drawing/2014/main" id="{6E4BEBBB-BB6A-DA8E-490F-0789E32C4822}"/>
              </a:ext>
            </a:extLst>
          </p:cNvPr>
          <p:cNvSpPr txBox="1"/>
          <p:nvPr/>
        </p:nvSpPr>
        <p:spPr>
          <a:xfrm>
            <a:off x="6932809" y="6006230"/>
            <a:ext cx="784222" cy="153888"/>
          </a:xfrm>
          <a:prstGeom prst="rect">
            <a:avLst/>
          </a:prstGeom>
          <a:noFill/>
        </p:spPr>
        <p:txBody>
          <a:bodyPr wrap="square" lIns="0" tIns="0" rIns="0" bIns="0" rtlCol="0">
            <a:spAutoFit/>
          </a:bodyPr>
          <a:lstStyle/>
          <a:p>
            <a:pPr algn="ctr"/>
            <a:r>
              <a:rPr lang="en-GB" sz="1000" noProof="0" dirty="0">
                <a:latin typeface="Arial" panose="020B0604020202020204" pitchFamily="34" charset="0"/>
                <a:cs typeface="Arial" panose="020B0604020202020204" pitchFamily="34" charset="0"/>
              </a:rPr>
              <a:t>Repotrectinib</a:t>
            </a:r>
          </a:p>
        </p:txBody>
      </p:sp>
      <p:sp>
        <p:nvSpPr>
          <p:cNvPr id="178" name="TextBox 177">
            <a:extLst>
              <a:ext uri="{FF2B5EF4-FFF2-40B4-BE49-F238E27FC236}">
                <a16:creationId xmlns:a16="http://schemas.microsoft.com/office/drawing/2014/main" id="{45D8F39E-5DC8-5771-95BC-2956F0CD904C}"/>
              </a:ext>
            </a:extLst>
          </p:cNvPr>
          <p:cNvSpPr txBox="1"/>
          <p:nvPr/>
        </p:nvSpPr>
        <p:spPr>
          <a:xfrm>
            <a:off x="6147627" y="6006230"/>
            <a:ext cx="784222" cy="153888"/>
          </a:xfrm>
          <a:prstGeom prst="rect">
            <a:avLst/>
          </a:prstGeom>
          <a:noFill/>
        </p:spPr>
        <p:txBody>
          <a:bodyPr wrap="square" lIns="0" tIns="0" rIns="0" bIns="0" rtlCol="0">
            <a:spAutoFit/>
          </a:bodyPr>
          <a:lstStyle/>
          <a:p>
            <a:pPr algn="ctr"/>
            <a:r>
              <a:rPr lang="en-GB" sz="1000" noProof="0" dirty="0">
                <a:latin typeface="Arial" panose="020B0604020202020204" pitchFamily="34" charset="0"/>
                <a:cs typeface="Arial" panose="020B0604020202020204" pitchFamily="34" charset="0"/>
              </a:rPr>
              <a:t>Taletrectinib</a:t>
            </a:r>
          </a:p>
        </p:txBody>
      </p:sp>
      <p:sp>
        <p:nvSpPr>
          <p:cNvPr id="179" name="TextBox 178">
            <a:extLst>
              <a:ext uri="{FF2B5EF4-FFF2-40B4-BE49-F238E27FC236}">
                <a16:creationId xmlns:a16="http://schemas.microsoft.com/office/drawing/2014/main" id="{083C95F4-A15E-9A5C-EF2E-17A8BD93B1EB}"/>
              </a:ext>
            </a:extLst>
          </p:cNvPr>
          <p:cNvSpPr txBox="1"/>
          <p:nvPr/>
        </p:nvSpPr>
        <p:spPr>
          <a:xfrm>
            <a:off x="8823403" y="5519523"/>
            <a:ext cx="1114088" cy="338554"/>
          </a:xfrm>
          <a:prstGeom prst="rect">
            <a:avLst/>
          </a:prstGeom>
          <a:noFill/>
        </p:spPr>
        <p:txBody>
          <a:bodyPr wrap="none" lIns="0" tIns="0" rIns="0" bIns="0" rtlCol="0">
            <a:spAutoFit/>
          </a:bodyPr>
          <a:lstStyle/>
          <a:p>
            <a:pPr algn="ctr"/>
            <a:r>
              <a:rPr lang="en-GB" sz="1100" i="1" noProof="0" dirty="0">
                <a:solidFill>
                  <a:schemeClr val="accent1"/>
                </a:solidFill>
                <a:latin typeface="Arial" panose="020B0604020202020204" pitchFamily="34" charset="0"/>
                <a:cs typeface="Arial" panose="020B0604020202020204" pitchFamily="34" charset="0"/>
              </a:rPr>
              <a:t>More active for</a:t>
            </a:r>
            <a:br>
              <a:rPr lang="en-GB" sz="1100" i="1" noProof="0" dirty="0">
                <a:solidFill>
                  <a:schemeClr val="accent1"/>
                </a:solidFill>
                <a:latin typeface="Arial" panose="020B0604020202020204" pitchFamily="34" charset="0"/>
                <a:cs typeface="Arial" panose="020B0604020202020204" pitchFamily="34" charset="0"/>
              </a:rPr>
            </a:br>
            <a:r>
              <a:rPr lang="en-GB" sz="1100" i="1" noProof="0" dirty="0">
                <a:solidFill>
                  <a:schemeClr val="accent1"/>
                </a:solidFill>
                <a:latin typeface="Arial" panose="020B0604020202020204" pitchFamily="34" charset="0"/>
                <a:cs typeface="Arial" panose="020B0604020202020204" pitchFamily="34" charset="0"/>
              </a:rPr>
              <a:t>TRKB than ROS1</a:t>
            </a:r>
          </a:p>
        </p:txBody>
      </p:sp>
      <p:sp>
        <p:nvSpPr>
          <p:cNvPr id="180" name="TextBox 179">
            <a:extLst>
              <a:ext uri="{FF2B5EF4-FFF2-40B4-BE49-F238E27FC236}">
                <a16:creationId xmlns:a16="http://schemas.microsoft.com/office/drawing/2014/main" id="{397E71A0-8EC0-1F8E-97AF-6E4E231A593B}"/>
              </a:ext>
            </a:extLst>
          </p:cNvPr>
          <p:cNvSpPr txBox="1"/>
          <p:nvPr/>
        </p:nvSpPr>
        <p:spPr>
          <a:xfrm>
            <a:off x="8823404" y="4857646"/>
            <a:ext cx="1114088" cy="338554"/>
          </a:xfrm>
          <a:prstGeom prst="rect">
            <a:avLst/>
          </a:prstGeom>
          <a:noFill/>
        </p:spPr>
        <p:txBody>
          <a:bodyPr wrap="none" lIns="0" tIns="0" rIns="0" bIns="0" rtlCol="0">
            <a:spAutoFit/>
          </a:bodyPr>
          <a:lstStyle/>
          <a:p>
            <a:pPr algn="ctr"/>
            <a:r>
              <a:rPr lang="en-GB" sz="1100" i="1" noProof="0" dirty="0">
                <a:solidFill>
                  <a:srgbClr val="00B050"/>
                </a:solidFill>
                <a:latin typeface="Arial" panose="020B0604020202020204" pitchFamily="34" charset="0"/>
                <a:cs typeface="Arial" panose="020B0604020202020204" pitchFamily="34" charset="0"/>
              </a:rPr>
              <a:t>More active for</a:t>
            </a:r>
            <a:br>
              <a:rPr lang="en-GB" sz="1100" i="1" noProof="0" dirty="0">
                <a:solidFill>
                  <a:srgbClr val="00B050"/>
                </a:solidFill>
                <a:latin typeface="Arial" panose="020B0604020202020204" pitchFamily="34" charset="0"/>
                <a:cs typeface="Arial" panose="020B0604020202020204" pitchFamily="34" charset="0"/>
              </a:rPr>
            </a:br>
            <a:r>
              <a:rPr lang="en-GB" sz="1100" i="1" noProof="0" dirty="0">
                <a:solidFill>
                  <a:srgbClr val="00B050"/>
                </a:solidFill>
                <a:latin typeface="Arial" panose="020B0604020202020204" pitchFamily="34" charset="0"/>
                <a:cs typeface="Arial" panose="020B0604020202020204" pitchFamily="34" charset="0"/>
              </a:rPr>
              <a:t>ROS1 than TRKB</a:t>
            </a:r>
          </a:p>
        </p:txBody>
      </p:sp>
      <p:sp>
        <p:nvSpPr>
          <p:cNvPr id="181" name="TextBox 180">
            <a:extLst>
              <a:ext uri="{FF2B5EF4-FFF2-40B4-BE49-F238E27FC236}">
                <a16:creationId xmlns:a16="http://schemas.microsoft.com/office/drawing/2014/main" id="{FE003C99-FEA4-53E7-4698-1EEC32EF09C7}"/>
              </a:ext>
            </a:extLst>
          </p:cNvPr>
          <p:cNvSpPr txBox="1"/>
          <p:nvPr/>
        </p:nvSpPr>
        <p:spPr>
          <a:xfrm>
            <a:off x="4243788" y="5507426"/>
            <a:ext cx="251672" cy="153888"/>
          </a:xfrm>
          <a:prstGeom prst="rect">
            <a:avLst/>
          </a:prstGeom>
          <a:noFill/>
        </p:spPr>
        <p:txBody>
          <a:bodyPr wrap="none" lIns="0" tIns="0" rIns="0" bIns="0" rtlCol="0">
            <a:spAutoFit/>
          </a:bodyPr>
          <a:lstStyle/>
          <a:p>
            <a:pPr algn="ctr"/>
            <a:r>
              <a:rPr lang="en-GB" sz="1000" noProof="0" dirty="0">
                <a:solidFill>
                  <a:schemeClr val="tx2">
                    <a:lumMod val="75000"/>
                  </a:schemeClr>
                </a:solidFill>
                <a:latin typeface="Arial" panose="020B0604020202020204" pitchFamily="34" charset="0"/>
                <a:cs typeface="Arial" panose="020B0604020202020204" pitchFamily="34" charset="0"/>
              </a:rPr>
              <a:t>0.3×</a:t>
            </a:r>
          </a:p>
        </p:txBody>
      </p:sp>
      <p:sp>
        <p:nvSpPr>
          <p:cNvPr id="182" name="TextBox 181">
            <a:extLst>
              <a:ext uri="{FF2B5EF4-FFF2-40B4-BE49-F238E27FC236}">
                <a16:creationId xmlns:a16="http://schemas.microsoft.com/office/drawing/2014/main" id="{50D536F8-7EDC-AF56-AD71-7AC144803307}"/>
              </a:ext>
            </a:extLst>
          </p:cNvPr>
          <p:cNvSpPr txBox="1"/>
          <p:nvPr/>
        </p:nvSpPr>
        <p:spPr>
          <a:xfrm>
            <a:off x="4114083" y="4946277"/>
            <a:ext cx="251672" cy="153888"/>
          </a:xfrm>
          <a:prstGeom prst="rect">
            <a:avLst/>
          </a:prstGeom>
          <a:noFill/>
        </p:spPr>
        <p:txBody>
          <a:bodyPr wrap="none" lIns="0" tIns="0" rIns="0" bIns="0" rtlCol="0">
            <a:spAutoFit/>
          </a:bodyPr>
          <a:lstStyle/>
          <a:p>
            <a:pPr algn="ctr"/>
            <a:r>
              <a:rPr lang="en-GB" sz="1000" noProof="0" dirty="0">
                <a:solidFill>
                  <a:schemeClr val="tx2">
                    <a:lumMod val="60000"/>
                    <a:lumOff val="40000"/>
                  </a:schemeClr>
                </a:solidFill>
                <a:latin typeface="Arial" panose="020B0604020202020204" pitchFamily="34" charset="0"/>
                <a:cs typeface="Arial" panose="020B0604020202020204" pitchFamily="34" charset="0"/>
              </a:rPr>
              <a:t>7.7×</a:t>
            </a:r>
          </a:p>
        </p:txBody>
      </p:sp>
      <p:cxnSp>
        <p:nvCxnSpPr>
          <p:cNvPr id="185" name="Straight Connector 184">
            <a:extLst>
              <a:ext uri="{FF2B5EF4-FFF2-40B4-BE49-F238E27FC236}">
                <a16:creationId xmlns:a16="http://schemas.microsoft.com/office/drawing/2014/main" id="{B48FC3D0-35A6-B5A1-3E7C-BEB0C2FFEB02}"/>
              </a:ext>
            </a:extLst>
          </p:cNvPr>
          <p:cNvCxnSpPr/>
          <p:nvPr/>
        </p:nvCxnSpPr>
        <p:spPr>
          <a:xfrm>
            <a:off x="3835751" y="4549873"/>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6" name="Straight Connector 185">
            <a:extLst>
              <a:ext uri="{FF2B5EF4-FFF2-40B4-BE49-F238E27FC236}">
                <a16:creationId xmlns:a16="http://schemas.microsoft.com/office/drawing/2014/main" id="{B3D1CC68-01BF-BCD8-C850-6B02C55475DE}"/>
              </a:ext>
            </a:extLst>
          </p:cNvPr>
          <p:cNvCxnSpPr/>
          <p:nvPr/>
        </p:nvCxnSpPr>
        <p:spPr>
          <a:xfrm>
            <a:off x="3835751" y="4822923"/>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4977027A-D86B-38C8-5552-1B65B07B07FE}"/>
              </a:ext>
            </a:extLst>
          </p:cNvPr>
          <p:cNvCxnSpPr/>
          <p:nvPr/>
        </p:nvCxnSpPr>
        <p:spPr>
          <a:xfrm>
            <a:off x="3835751" y="509914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9" name="Straight Connector 188">
            <a:extLst>
              <a:ext uri="{FF2B5EF4-FFF2-40B4-BE49-F238E27FC236}">
                <a16:creationId xmlns:a16="http://schemas.microsoft.com/office/drawing/2014/main" id="{7D92BE46-D8A5-5027-00F2-20BCB973EE7F}"/>
              </a:ext>
            </a:extLst>
          </p:cNvPr>
          <p:cNvCxnSpPr/>
          <p:nvPr/>
        </p:nvCxnSpPr>
        <p:spPr>
          <a:xfrm>
            <a:off x="3835751" y="563889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0" name="Straight Connector 189">
            <a:extLst>
              <a:ext uri="{FF2B5EF4-FFF2-40B4-BE49-F238E27FC236}">
                <a16:creationId xmlns:a16="http://schemas.microsoft.com/office/drawing/2014/main" id="{52B0EA7B-20CD-DEC2-9F39-2209047F03B3}"/>
              </a:ext>
            </a:extLst>
          </p:cNvPr>
          <p:cNvCxnSpPr>
            <a:cxnSpLocks/>
          </p:cNvCxnSpPr>
          <p:nvPr/>
        </p:nvCxnSpPr>
        <p:spPr>
          <a:xfrm>
            <a:off x="3835751" y="5915123"/>
            <a:ext cx="463116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2" name="Straight Connector 191">
            <a:extLst>
              <a:ext uri="{FF2B5EF4-FFF2-40B4-BE49-F238E27FC236}">
                <a16:creationId xmlns:a16="http://schemas.microsoft.com/office/drawing/2014/main" id="{BD7237E9-D7AC-7E22-5E10-F67FC0411D35}"/>
              </a:ext>
            </a:extLst>
          </p:cNvPr>
          <p:cNvCxnSpPr>
            <a:cxnSpLocks/>
          </p:cNvCxnSpPr>
          <p:nvPr/>
        </p:nvCxnSpPr>
        <p:spPr>
          <a:xfrm rot="16200000">
            <a:off x="4252266" y="595186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6" name="Straight Connector 195">
            <a:extLst>
              <a:ext uri="{FF2B5EF4-FFF2-40B4-BE49-F238E27FC236}">
                <a16:creationId xmlns:a16="http://schemas.microsoft.com/office/drawing/2014/main" id="{583279D3-B4E7-B51D-8F95-A516EE004198}"/>
              </a:ext>
            </a:extLst>
          </p:cNvPr>
          <p:cNvCxnSpPr>
            <a:cxnSpLocks/>
          </p:cNvCxnSpPr>
          <p:nvPr/>
        </p:nvCxnSpPr>
        <p:spPr>
          <a:xfrm rot="16200000">
            <a:off x="5007916" y="595186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7" name="Straight Connector 196">
            <a:extLst>
              <a:ext uri="{FF2B5EF4-FFF2-40B4-BE49-F238E27FC236}">
                <a16:creationId xmlns:a16="http://schemas.microsoft.com/office/drawing/2014/main" id="{C797C046-E157-C96D-2389-0D679AB2203D}"/>
              </a:ext>
            </a:extLst>
          </p:cNvPr>
          <p:cNvCxnSpPr>
            <a:cxnSpLocks/>
          </p:cNvCxnSpPr>
          <p:nvPr/>
        </p:nvCxnSpPr>
        <p:spPr>
          <a:xfrm rot="16200000">
            <a:off x="5769916" y="595186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8" name="Straight Connector 197">
            <a:extLst>
              <a:ext uri="{FF2B5EF4-FFF2-40B4-BE49-F238E27FC236}">
                <a16:creationId xmlns:a16="http://schemas.microsoft.com/office/drawing/2014/main" id="{DAB70541-8691-739E-B352-A61C00A08736}"/>
              </a:ext>
            </a:extLst>
          </p:cNvPr>
          <p:cNvCxnSpPr>
            <a:cxnSpLocks/>
          </p:cNvCxnSpPr>
          <p:nvPr/>
        </p:nvCxnSpPr>
        <p:spPr>
          <a:xfrm rot="16200000">
            <a:off x="6519216" y="595186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99" name="Straight Connector 198">
            <a:extLst>
              <a:ext uri="{FF2B5EF4-FFF2-40B4-BE49-F238E27FC236}">
                <a16:creationId xmlns:a16="http://schemas.microsoft.com/office/drawing/2014/main" id="{04154D23-7940-ABF8-29E7-86060F49453C}"/>
              </a:ext>
            </a:extLst>
          </p:cNvPr>
          <p:cNvCxnSpPr>
            <a:cxnSpLocks/>
          </p:cNvCxnSpPr>
          <p:nvPr/>
        </p:nvCxnSpPr>
        <p:spPr>
          <a:xfrm rot="16200000">
            <a:off x="7278041" y="595186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0" name="Straight Connector 199">
            <a:extLst>
              <a:ext uri="{FF2B5EF4-FFF2-40B4-BE49-F238E27FC236}">
                <a16:creationId xmlns:a16="http://schemas.microsoft.com/office/drawing/2014/main" id="{95DC215F-3615-6385-84BF-8AE2F7BD6280}"/>
              </a:ext>
            </a:extLst>
          </p:cNvPr>
          <p:cNvCxnSpPr>
            <a:cxnSpLocks/>
          </p:cNvCxnSpPr>
          <p:nvPr/>
        </p:nvCxnSpPr>
        <p:spPr>
          <a:xfrm rot="16200000">
            <a:off x="8036866" y="5951868"/>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03" name="TextBox 202">
            <a:extLst>
              <a:ext uri="{FF2B5EF4-FFF2-40B4-BE49-F238E27FC236}">
                <a16:creationId xmlns:a16="http://schemas.microsoft.com/office/drawing/2014/main" id="{FAA668C5-CAA9-BA39-7311-1C5DC05DC17D}"/>
              </a:ext>
            </a:extLst>
          </p:cNvPr>
          <p:cNvSpPr txBox="1"/>
          <p:nvPr/>
        </p:nvSpPr>
        <p:spPr>
          <a:xfrm>
            <a:off x="3611472" y="4751829"/>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204" name="TextBox 203">
            <a:extLst>
              <a:ext uri="{FF2B5EF4-FFF2-40B4-BE49-F238E27FC236}">
                <a16:creationId xmlns:a16="http://schemas.microsoft.com/office/drawing/2014/main" id="{E9C41458-5831-9C4D-F1EB-B024174CA550}"/>
              </a:ext>
            </a:extLst>
          </p:cNvPr>
          <p:cNvSpPr txBox="1"/>
          <p:nvPr/>
        </p:nvSpPr>
        <p:spPr>
          <a:xfrm>
            <a:off x="3611472" y="4501004"/>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3</a:t>
            </a:r>
          </a:p>
        </p:txBody>
      </p:sp>
      <p:sp>
        <p:nvSpPr>
          <p:cNvPr id="205" name="TextBox 204">
            <a:extLst>
              <a:ext uri="{FF2B5EF4-FFF2-40B4-BE49-F238E27FC236}">
                <a16:creationId xmlns:a16="http://schemas.microsoft.com/office/drawing/2014/main" id="{DE090EE6-AE66-DF95-5256-C827EC1870C9}"/>
              </a:ext>
            </a:extLst>
          </p:cNvPr>
          <p:cNvSpPr txBox="1"/>
          <p:nvPr/>
        </p:nvSpPr>
        <p:spPr>
          <a:xfrm>
            <a:off x="3611472" y="5031229"/>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1</a:t>
            </a:r>
          </a:p>
        </p:txBody>
      </p:sp>
      <p:sp>
        <p:nvSpPr>
          <p:cNvPr id="206" name="TextBox 205">
            <a:extLst>
              <a:ext uri="{FF2B5EF4-FFF2-40B4-BE49-F238E27FC236}">
                <a16:creationId xmlns:a16="http://schemas.microsoft.com/office/drawing/2014/main" id="{FD0674F1-F8C6-8A55-FB56-38588CA3CC77}"/>
              </a:ext>
            </a:extLst>
          </p:cNvPr>
          <p:cNvSpPr txBox="1"/>
          <p:nvPr/>
        </p:nvSpPr>
        <p:spPr>
          <a:xfrm>
            <a:off x="3611472" y="5297929"/>
            <a:ext cx="189154"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0</a:t>
            </a:r>
          </a:p>
        </p:txBody>
      </p:sp>
      <p:sp>
        <p:nvSpPr>
          <p:cNvPr id="207" name="TextBox 206">
            <a:extLst>
              <a:ext uri="{FF2B5EF4-FFF2-40B4-BE49-F238E27FC236}">
                <a16:creationId xmlns:a16="http://schemas.microsoft.com/office/drawing/2014/main" id="{1183E473-E72A-7DA0-00DD-F3DF787A3CA8}"/>
              </a:ext>
            </a:extLst>
          </p:cNvPr>
          <p:cNvSpPr txBox="1"/>
          <p:nvPr/>
        </p:nvSpPr>
        <p:spPr>
          <a:xfrm>
            <a:off x="3563381" y="5574154"/>
            <a:ext cx="237245"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–1</a:t>
            </a:r>
          </a:p>
        </p:txBody>
      </p:sp>
      <p:sp>
        <p:nvSpPr>
          <p:cNvPr id="208" name="TextBox 207">
            <a:extLst>
              <a:ext uri="{FF2B5EF4-FFF2-40B4-BE49-F238E27FC236}">
                <a16:creationId xmlns:a16="http://schemas.microsoft.com/office/drawing/2014/main" id="{EAE5AD48-78EE-5AEE-86DF-FCC70F6DF545}"/>
              </a:ext>
            </a:extLst>
          </p:cNvPr>
          <p:cNvSpPr txBox="1"/>
          <p:nvPr/>
        </p:nvSpPr>
        <p:spPr>
          <a:xfrm>
            <a:off x="3563381" y="5834504"/>
            <a:ext cx="237245" cy="153888"/>
          </a:xfrm>
          <a:prstGeom prst="rect">
            <a:avLst/>
          </a:prstGeom>
          <a:solidFill>
            <a:schemeClr val="bg1"/>
          </a:solid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r>
              <a:rPr lang="en-GB" sz="1000" baseline="30000" noProof="0" dirty="0">
                <a:latin typeface="Arial" panose="020B0604020202020204" pitchFamily="34" charset="0"/>
                <a:cs typeface="Arial" panose="020B0604020202020204" pitchFamily="34" charset="0"/>
              </a:rPr>
              <a:t>–2</a:t>
            </a:r>
          </a:p>
        </p:txBody>
      </p:sp>
      <p:sp>
        <p:nvSpPr>
          <p:cNvPr id="209" name="Rectangle 208">
            <a:extLst>
              <a:ext uri="{FF2B5EF4-FFF2-40B4-BE49-F238E27FC236}">
                <a16:creationId xmlns:a16="http://schemas.microsoft.com/office/drawing/2014/main" id="{894B4A50-A3AF-6608-B944-499820225761}"/>
              </a:ext>
            </a:extLst>
          </p:cNvPr>
          <p:cNvSpPr/>
          <p:nvPr/>
        </p:nvSpPr>
        <p:spPr>
          <a:xfrm>
            <a:off x="4173244" y="5127104"/>
            <a:ext cx="133350" cy="2448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2" name="Rectangle 211">
            <a:extLst>
              <a:ext uri="{FF2B5EF4-FFF2-40B4-BE49-F238E27FC236}">
                <a16:creationId xmlns:a16="http://schemas.microsoft.com/office/drawing/2014/main" id="{8F4E1E24-3377-A3B8-B9D6-88EEE2A4CF3B}"/>
              </a:ext>
            </a:extLst>
          </p:cNvPr>
          <p:cNvSpPr/>
          <p:nvPr/>
        </p:nvSpPr>
        <p:spPr>
          <a:xfrm>
            <a:off x="4302949" y="5374754"/>
            <a:ext cx="133350" cy="13017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3" name="TextBox 212">
            <a:extLst>
              <a:ext uri="{FF2B5EF4-FFF2-40B4-BE49-F238E27FC236}">
                <a16:creationId xmlns:a16="http://schemas.microsoft.com/office/drawing/2014/main" id="{695AF6BB-0800-557F-FEDD-1E5AC3F669B6}"/>
              </a:ext>
            </a:extLst>
          </p:cNvPr>
          <p:cNvSpPr txBox="1"/>
          <p:nvPr/>
        </p:nvSpPr>
        <p:spPr>
          <a:xfrm>
            <a:off x="4951472" y="5695163"/>
            <a:ext cx="322204" cy="153888"/>
          </a:xfrm>
          <a:prstGeom prst="rect">
            <a:avLst/>
          </a:prstGeom>
          <a:noFill/>
        </p:spPr>
        <p:txBody>
          <a:bodyPr wrap="none" lIns="0" tIns="0" rIns="0" bIns="0" rtlCol="0">
            <a:spAutoFit/>
          </a:bodyPr>
          <a:lstStyle/>
          <a:p>
            <a:pPr algn="ctr"/>
            <a:r>
              <a:rPr lang="en-GB" sz="1000" noProof="0" dirty="0">
                <a:solidFill>
                  <a:schemeClr val="tx2">
                    <a:lumMod val="75000"/>
                  </a:schemeClr>
                </a:solidFill>
                <a:latin typeface="Arial" panose="020B0604020202020204" pitchFamily="34" charset="0"/>
                <a:cs typeface="Arial" panose="020B0604020202020204" pitchFamily="34" charset="0"/>
              </a:rPr>
              <a:t>0.07×</a:t>
            </a:r>
          </a:p>
        </p:txBody>
      </p:sp>
      <p:sp>
        <p:nvSpPr>
          <p:cNvPr id="214" name="TextBox 213">
            <a:extLst>
              <a:ext uri="{FF2B5EF4-FFF2-40B4-BE49-F238E27FC236}">
                <a16:creationId xmlns:a16="http://schemas.microsoft.com/office/drawing/2014/main" id="{DB4B0F55-B03E-2623-B4C4-3423929FF598}"/>
              </a:ext>
            </a:extLst>
          </p:cNvPr>
          <p:cNvSpPr txBox="1"/>
          <p:nvPr/>
        </p:nvSpPr>
        <p:spPr>
          <a:xfrm>
            <a:off x="4857033" y="5057704"/>
            <a:ext cx="251672" cy="153888"/>
          </a:xfrm>
          <a:prstGeom prst="rect">
            <a:avLst/>
          </a:prstGeom>
          <a:noFill/>
        </p:spPr>
        <p:txBody>
          <a:bodyPr wrap="none" lIns="0" tIns="0" rIns="0" bIns="0" rtlCol="0">
            <a:spAutoFit/>
          </a:bodyPr>
          <a:lstStyle/>
          <a:p>
            <a:pPr algn="ctr"/>
            <a:r>
              <a:rPr lang="en-GB" sz="1000" noProof="0" dirty="0">
                <a:solidFill>
                  <a:schemeClr val="tx2">
                    <a:lumMod val="60000"/>
                    <a:lumOff val="40000"/>
                  </a:schemeClr>
                </a:solidFill>
                <a:latin typeface="Arial" panose="020B0604020202020204" pitchFamily="34" charset="0"/>
                <a:cs typeface="Arial" panose="020B0604020202020204" pitchFamily="34" charset="0"/>
              </a:rPr>
              <a:t>3.4×</a:t>
            </a:r>
          </a:p>
        </p:txBody>
      </p:sp>
      <p:sp>
        <p:nvSpPr>
          <p:cNvPr id="215" name="Rectangle 214">
            <a:extLst>
              <a:ext uri="{FF2B5EF4-FFF2-40B4-BE49-F238E27FC236}">
                <a16:creationId xmlns:a16="http://schemas.microsoft.com/office/drawing/2014/main" id="{A6C67EBD-F6DB-DC02-203B-995DF0FEE7CC}"/>
              </a:ext>
            </a:extLst>
          </p:cNvPr>
          <p:cNvSpPr/>
          <p:nvPr/>
        </p:nvSpPr>
        <p:spPr>
          <a:xfrm>
            <a:off x="4916194" y="5225528"/>
            <a:ext cx="133350" cy="1476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6" name="Rectangle 215">
            <a:extLst>
              <a:ext uri="{FF2B5EF4-FFF2-40B4-BE49-F238E27FC236}">
                <a16:creationId xmlns:a16="http://schemas.microsoft.com/office/drawing/2014/main" id="{5F7DF37B-8991-DE19-DA9D-D654B746D1C7}"/>
              </a:ext>
            </a:extLst>
          </p:cNvPr>
          <p:cNvSpPr/>
          <p:nvPr/>
        </p:nvSpPr>
        <p:spPr>
          <a:xfrm>
            <a:off x="5045899" y="5374754"/>
            <a:ext cx="133350" cy="30797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18" name="TextBox 217">
            <a:extLst>
              <a:ext uri="{FF2B5EF4-FFF2-40B4-BE49-F238E27FC236}">
                <a16:creationId xmlns:a16="http://schemas.microsoft.com/office/drawing/2014/main" id="{777334E1-DE5C-A48C-57E6-70DD792E4707}"/>
              </a:ext>
            </a:extLst>
          </p:cNvPr>
          <p:cNvSpPr txBox="1"/>
          <p:nvPr/>
        </p:nvSpPr>
        <p:spPr>
          <a:xfrm>
            <a:off x="5348885" y="4615361"/>
            <a:ext cx="286938" cy="153888"/>
          </a:xfrm>
          <a:prstGeom prst="rect">
            <a:avLst/>
          </a:prstGeom>
          <a:noFill/>
        </p:spPr>
        <p:txBody>
          <a:bodyPr wrap="none" lIns="0" tIns="0" rIns="0" bIns="0" rtlCol="0">
            <a:spAutoFit/>
          </a:bodyPr>
          <a:lstStyle/>
          <a:p>
            <a:pPr algn="ctr"/>
            <a:r>
              <a:rPr lang="en-GB" sz="1000" noProof="0" dirty="0">
                <a:solidFill>
                  <a:schemeClr val="tx2">
                    <a:lumMod val="60000"/>
                    <a:lumOff val="40000"/>
                  </a:schemeClr>
                </a:solidFill>
                <a:latin typeface="Arial" panose="020B0604020202020204" pitchFamily="34" charset="0"/>
                <a:cs typeface="Arial" panose="020B0604020202020204" pitchFamily="34" charset="0"/>
              </a:rPr>
              <a:t>600×</a:t>
            </a:r>
          </a:p>
        </p:txBody>
      </p:sp>
      <p:sp>
        <p:nvSpPr>
          <p:cNvPr id="219" name="Rectangle 218">
            <a:extLst>
              <a:ext uri="{FF2B5EF4-FFF2-40B4-BE49-F238E27FC236}">
                <a16:creationId xmlns:a16="http://schemas.microsoft.com/office/drawing/2014/main" id="{9D965A7D-1BBF-C3FD-6174-03A7F951B175}"/>
              </a:ext>
            </a:extLst>
          </p:cNvPr>
          <p:cNvSpPr/>
          <p:nvPr/>
        </p:nvSpPr>
        <p:spPr>
          <a:xfrm>
            <a:off x="5666803" y="4619102"/>
            <a:ext cx="133350" cy="7560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0" name="Rectangle 219">
            <a:extLst>
              <a:ext uri="{FF2B5EF4-FFF2-40B4-BE49-F238E27FC236}">
                <a16:creationId xmlns:a16="http://schemas.microsoft.com/office/drawing/2014/main" id="{9DA83127-3AD0-7E1F-D730-F2B62CFDC5AB}"/>
              </a:ext>
            </a:extLst>
          </p:cNvPr>
          <p:cNvSpPr/>
          <p:nvPr/>
        </p:nvSpPr>
        <p:spPr>
          <a:xfrm>
            <a:off x="5799600" y="5269977"/>
            <a:ext cx="133350" cy="10080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1" name="TextBox 220">
            <a:extLst>
              <a:ext uri="{FF2B5EF4-FFF2-40B4-BE49-F238E27FC236}">
                <a16:creationId xmlns:a16="http://schemas.microsoft.com/office/drawing/2014/main" id="{4E6D3F72-01CD-2A3E-E53B-759664893501}"/>
              </a:ext>
            </a:extLst>
          </p:cNvPr>
          <p:cNvSpPr txBox="1"/>
          <p:nvPr/>
        </p:nvSpPr>
        <p:spPr>
          <a:xfrm>
            <a:off x="5850338" y="5101026"/>
            <a:ext cx="251672" cy="153888"/>
          </a:xfrm>
          <a:prstGeom prst="rect">
            <a:avLst/>
          </a:prstGeom>
          <a:noFill/>
        </p:spPr>
        <p:txBody>
          <a:bodyPr wrap="none" lIns="0" tIns="0" rIns="0" bIns="0" rtlCol="0">
            <a:spAutoFit/>
          </a:bodyPr>
          <a:lstStyle/>
          <a:p>
            <a:pPr algn="ctr"/>
            <a:r>
              <a:rPr lang="en-GB" sz="1000" noProof="0" dirty="0">
                <a:solidFill>
                  <a:schemeClr val="tx2">
                    <a:lumMod val="75000"/>
                  </a:schemeClr>
                </a:solidFill>
                <a:latin typeface="Arial" panose="020B0604020202020204" pitchFamily="34" charset="0"/>
                <a:cs typeface="Arial" panose="020B0604020202020204" pitchFamily="34" charset="0"/>
              </a:rPr>
              <a:t>2.3×</a:t>
            </a:r>
          </a:p>
        </p:txBody>
      </p:sp>
      <p:sp>
        <p:nvSpPr>
          <p:cNvPr id="222" name="TextBox 221">
            <a:extLst>
              <a:ext uri="{FF2B5EF4-FFF2-40B4-BE49-F238E27FC236}">
                <a16:creationId xmlns:a16="http://schemas.microsoft.com/office/drawing/2014/main" id="{95FE87FB-4A83-9493-E080-8DB8F9300A91}"/>
              </a:ext>
            </a:extLst>
          </p:cNvPr>
          <p:cNvSpPr txBox="1"/>
          <p:nvPr/>
        </p:nvSpPr>
        <p:spPr>
          <a:xfrm>
            <a:off x="6362186" y="4988995"/>
            <a:ext cx="251672" cy="153888"/>
          </a:xfrm>
          <a:prstGeom prst="rect">
            <a:avLst/>
          </a:prstGeom>
          <a:noFill/>
        </p:spPr>
        <p:txBody>
          <a:bodyPr wrap="none" lIns="0" tIns="0" rIns="0" bIns="0" rtlCol="0">
            <a:spAutoFit/>
          </a:bodyPr>
          <a:lstStyle/>
          <a:p>
            <a:pPr algn="ctr"/>
            <a:r>
              <a:rPr lang="en-GB" sz="1000" noProof="0" dirty="0">
                <a:solidFill>
                  <a:schemeClr val="tx2">
                    <a:lumMod val="60000"/>
                    <a:lumOff val="40000"/>
                  </a:schemeClr>
                </a:solidFill>
                <a:latin typeface="Arial" panose="020B0604020202020204" pitchFamily="34" charset="0"/>
                <a:cs typeface="Arial" panose="020B0604020202020204" pitchFamily="34" charset="0"/>
              </a:rPr>
              <a:t>5.8×</a:t>
            </a:r>
          </a:p>
        </p:txBody>
      </p:sp>
      <p:sp>
        <p:nvSpPr>
          <p:cNvPr id="223" name="Rectangle 222">
            <a:extLst>
              <a:ext uri="{FF2B5EF4-FFF2-40B4-BE49-F238E27FC236}">
                <a16:creationId xmlns:a16="http://schemas.microsoft.com/office/drawing/2014/main" id="{1CAF5834-AEF9-9E67-EAD1-A5D027B321D4}"/>
              </a:ext>
            </a:extLst>
          </p:cNvPr>
          <p:cNvSpPr/>
          <p:nvPr/>
        </p:nvSpPr>
        <p:spPr>
          <a:xfrm>
            <a:off x="6422453" y="5162028"/>
            <a:ext cx="133350" cy="2088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4" name="Rectangle 223">
            <a:extLst>
              <a:ext uri="{FF2B5EF4-FFF2-40B4-BE49-F238E27FC236}">
                <a16:creationId xmlns:a16="http://schemas.microsoft.com/office/drawing/2014/main" id="{B8B96556-8A70-25B3-B306-E23589DBB8D9}"/>
              </a:ext>
            </a:extLst>
          </p:cNvPr>
          <p:cNvSpPr/>
          <p:nvPr/>
        </p:nvSpPr>
        <p:spPr>
          <a:xfrm>
            <a:off x="6555600" y="5322684"/>
            <a:ext cx="133350" cy="4571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5" name="TextBox 224">
            <a:extLst>
              <a:ext uri="{FF2B5EF4-FFF2-40B4-BE49-F238E27FC236}">
                <a16:creationId xmlns:a16="http://schemas.microsoft.com/office/drawing/2014/main" id="{2046D847-37FF-D32B-3799-877D583CC4E7}"/>
              </a:ext>
            </a:extLst>
          </p:cNvPr>
          <p:cNvSpPr txBox="1"/>
          <p:nvPr/>
        </p:nvSpPr>
        <p:spPr>
          <a:xfrm>
            <a:off x="6587709" y="5156994"/>
            <a:ext cx="251672" cy="153888"/>
          </a:xfrm>
          <a:prstGeom prst="rect">
            <a:avLst/>
          </a:prstGeom>
          <a:noFill/>
        </p:spPr>
        <p:txBody>
          <a:bodyPr wrap="none" lIns="0" tIns="0" rIns="0" bIns="0" rtlCol="0">
            <a:spAutoFit/>
          </a:bodyPr>
          <a:lstStyle/>
          <a:p>
            <a:pPr algn="ctr"/>
            <a:r>
              <a:rPr lang="en-GB" sz="1000" noProof="0" dirty="0">
                <a:solidFill>
                  <a:schemeClr val="tx2">
                    <a:lumMod val="75000"/>
                  </a:schemeClr>
                </a:solidFill>
                <a:latin typeface="Arial" panose="020B0604020202020204" pitchFamily="34" charset="0"/>
                <a:cs typeface="Arial" panose="020B0604020202020204" pitchFamily="34" charset="0"/>
              </a:rPr>
              <a:t>1.4×</a:t>
            </a:r>
          </a:p>
        </p:txBody>
      </p:sp>
      <p:sp>
        <p:nvSpPr>
          <p:cNvPr id="226" name="TextBox 225">
            <a:extLst>
              <a:ext uri="{FF2B5EF4-FFF2-40B4-BE49-F238E27FC236}">
                <a16:creationId xmlns:a16="http://schemas.microsoft.com/office/drawing/2014/main" id="{DD6931FC-D08C-A112-EECB-56DC1CE61634}"/>
              </a:ext>
            </a:extLst>
          </p:cNvPr>
          <p:cNvSpPr txBox="1"/>
          <p:nvPr/>
        </p:nvSpPr>
        <p:spPr>
          <a:xfrm>
            <a:off x="6942334" y="5584370"/>
            <a:ext cx="327014" cy="153888"/>
          </a:xfrm>
          <a:prstGeom prst="rect">
            <a:avLst/>
          </a:prstGeom>
          <a:noFill/>
        </p:spPr>
        <p:txBody>
          <a:bodyPr wrap="none" lIns="0" tIns="0" rIns="0" bIns="0" rtlCol="0">
            <a:spAutoFit/>
          </a:bodyPr>
          <a:lstStyle/>
          <a:p>
            <a:pPr algn="ctr"/>
            <a:r>
              <a:rPr lang="en-GB" sz="1000" noProof="0" dirty="0">
                <a:solidFill>
                  <a:schemeClr val="tx2">
                    <a:lumMod val="60000"/>
                    <a:lumOff val="40000"/>
                  </a:schemeClr>
                </a:solidFill>
                <a:latin typeface="Arial" panose="020B0604020202020204" pitchFamily="34" charset="0"/>
                <a:cs typeface="Arial" panose="020B0604020202020204" pitchFamily="34" charset="0"/>
              </a:rPr>
              <a:t>&lt;0.2×</a:t>
            </a:r>
          </a:p>
        </p:txBody>
      </p:sp>
      <p:sp>
        <p:nvSpPr>
          <p:cNvPr id="227" name="Rectangle 226">
            <a:extLst>
              <a:ext uri="{FF2B5EF4-FFF2-40B4-BE49-F238E27FC236}">
                <a16:creationId xmlns:a16="http://schemas.microsoft.com/office/drawing/2014/main" id="{2FA383A3-7B95-12AB-5ED8-51E91C682F6E}"/>
              </a:ext>
            </a:extLst>
          </p:cNvPr>
          <p:cNvSpPr/>
          <p:nvPr/>
        </p:nvSpPr>
        <p:spPr>
          <a:xfrm>
            <a:off x="7187628" y="5374754"/>
            <a:ext cx="133350" cy="20002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8" name="Rectangle 227">
            <a:extLst>
              <a:ext uri="{FF2B5EF4-FFF2-40B4-BE49-F238E27FC236}">
                <a16:creationId xmlns:a16="http://schemas.microsoft.com/office/drawing/2014/main" id="{B50D6143-59B6-B996-9C13-C7CB14DDB260}"/>
              </a:ext>
            </a:extLst>
          </p:cNvPr>
          <p:cNvSpPr/>
          <p:nvPr/>
        </p:nvSpPr>
        <p:spPr>
          <a:xfrm>
            <a:off x="7322400" y="5374754"/>
            <a:ext cx="133350" cy="40004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29" name="TextBox 228">
            <a:extLst>
              <a:ext uri="{FF2B5EF4-FFF2-40B4-BE49-F238E27FC236}">
                <a16:creationId xmlns:a16="http://schemas.microsoft.com/office/drawing/2014/main" id="{D331D2E2-26FE-507F-86F6-AB79DC73EDA9}"/>
              </a:ext>
            </a:extLst>
          </p:cNvPr>
          <p:cNvSpPr txBox="1"/>
          <p:nvPr/>
        </p:nvSpPr>
        <p:spPr>
          <a:xfrm>
            <a:off x="7500056" y="5628103"/>
            <a:ext cx="397546" cy="153888"/>
          </a:xfrm>
          <a:prstGeom prst="rect">
            <a:avLst/>
          </a:prstGeom>
          <a:noFill/>
        </p:spPr>
        <p:txBody>
          <a:bodyPr wrap="none" lIns="0" tIns="0" rIns="0" bIns="0" rtlCol="0">
            <a:spAutoFit/>
          </a:bodyPr>
          <a:lstStyle/>
          <a:p>
            <a:pPr algn="ctr"/>
            <a:r>
              <a:rPr lang="en-GB" sz="1000" noProof="0" dirty="0">
                <a:solidFill>
                  <a:schemeClr val="tx2">
                    <a:lumMod val="75000"/>
                  </a:schemeClr>
                </a:solidFill>
                <a:latin typeface="Arial" panose="020B0604020202020204" pitchFamily="34" charset="0"/>
                <a:cs typeface="Arial" panose="020B0604020202020204" pitchFamily="34" charset="0"/>
              </a:rPr>
              <a:t>&lt;0.03×</a:t>
            </a:r>
          </a:p>
        </p:txBody>
      </p:sp>
      <p:sp>
        <p:nvSpPr>
          <p:cNvPr id="230" name="TextBox 229">
            <a:extLst>
              <a:ext uri="{FF2B5EF4-FFF2-40B4-BE49-F238E27FC236}">
                <a16:creationId xmlns:a16="http://schemas.microsoft.com/office/drawing/2014/main" id="{6087BA2A-B81D-C36F-F322-CF55CCC0149D}"/>
              </a:ext>
            </a:extLst>
          </p:cNvPr>
          <p:cNvSpPr txBox="1"/>
          <p:nvPr/>
        </p:nvSpPr>
        <p:spPr>
          <a:xfrm>
            <a:off x="7622185" y="4573470"/>
            <a:ext cx="286938" cy="153888"/>
          </a:xfrm>
          <a:prstGeom prst="rect">
            <a:avLst/>
          </a:prstGeom>
          <a:noFill/>
        </p:spPr>
        <p:txBody>
          <a:bodyPr wrap="none" lIns="0" tIns="0" rIns="0" bIns="0" rtlCol="0">
            <a:spAutoFit/>
          </a:bodyPr>
          <a:lstStyle/>
          <a:p>
            <a:pPr algn="ctr"/>
            <a:r>
              <a:rPr lang="en-GB" sz="1000" noProof="0" dirty="0">
                <a:solidFill>
                  <a:schemeClr val="tx2">
                    <a:lumMod val="60000"/>
                    <a:lumOff val="40000"/>
                  </a:schemeClr>
                </a:solidFill>
                <a:latin typeface="Arial" panose="020B0604020202020204" pitchFamily="34" charset="0"/>
                <a:cs typeface="Arial" panose="020B0604020202020204" pitchFamily="34" charset="0"/>
              </a:rPr>
              <a:t>670×</a:t>
            </a:r>
          </a:p>
        </p:txBody>
      </p:sp>
      <p:sp>
        <p:nvSpPr>
          <p:cNvPr id="231" name="Rectangle 230">
            <a:extLst>
              <a:ext uri="{FF2B5EF4-FFF2-40B4-BE49-F238E27FC236}">
                <a16:creationId xmlns:a16="http://schemas.microsoft.com/office/drawing/2014/main" id="{7A495613-BA30-7F9A-8C31-D8AEB9EEDFE0}"/>
              </a:ext>
            </a:extLst>
          </p:cNvPr>
          <p:cNvSpPr/>
          <p:nvPr/>
        </p:nvSpPr>
        <p:spPr>
          <a:xfrm>
            <a:off x="7940103" y="4596879"/>
            <a:ext cx="133350" cy="7776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2" name="Rectangle 231">
            <a:extLst>
              <a:ext uri="{FF2B5EF4-FFF2-40B4-BE49-F238E27FC236}">
                <a16:creationId xmlns:a16="http://schemas.microsoft.com/office/drawing/2014/main" id="{E4E4DA42-ACB7-00F5-61C3-A32582B6BF21}"/>
              </a:ext>
            </a:extLst>
          </p:cNvPr>
          <p:cNvSpPr/>
          <p:nvPr/>
        </p:nvSpPr>
        <p:spPr>
          <a:xfrm>
            <a:off x="8074800" y="4717527"/>
            <a:ext cx="133350" cy="65520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3" name="TextBox 232">
            <a:extLst>
              <a:ext uri="{FF2B5EF4-FFF2-40B4-BE49-F238E27FC236}">
                <a16:creationId xmlns:a16="http://schemas.microsoft.com/office/drawing/2014/main" id="{8461892D-6567-55F6-C0DD-BA778EBBB593}"/>
              </a:ext>
            </a:extLst>
          </p:cNvPr>
          <p:cNvSpPr txBox="1"/>
          <p:nvPr/>
        </p:nvSpPr>
        <p:spPr>
          <a:xfrm>
            <a:off x="8249647" y="4708868"/>
            <a:ext cx="286938" cy="153888"/>
          </a:xfrm>
          <a:prstGeom prst="rect">
            <a:avLst/>
          </a:prstGeom>
          <a:noFill/>
        </p:spPr>
        <p:txBody>
          <a:bodyPr wrap="none" lIns="0" tIns="0" rIns="0" bIns="0" rtlCol="0">
            <a:spAutoFit/>
          </a:bodyPr>
          <a:lstStyle/>
          <a:p>
            <a:pPr algn="ctr"/>
            <a:r>
              <a:rPr lang="en-GB" sz="1000" noProof="0" dirty="0">
                <a:solidFill>
                  <a:schemeClr val="tx2">
                    <a:lumMod val="75000"/>
                  </a:schemeClr>
                </a:solidFill>
                <a:latin typeface="Arial" panose="020B0604020202020204" pitchFamily="34" charset="0"/>
                <a:cs typeface="Arial" panose="020B0604020202020204" pitchFamily="34" charset="0"/>
              </a:rPr>
              <a:t>240×</a:t>
            </a:r>
          </a:p>
        </p:txBody>
      </p:sp>
      <p:sp>
        <p:nvSpPr>
          <p:cNvPr id="234" name="Up-down Arrow 233">
            <a:extLst>
              <a:ext uri="{FF2B5EF4-FFF2-40B4-BE49-F238E27FC236}">
                <a16:creationId xmlns:a16="http://schemas.microsoft.com/office/drawing/2014/main" id="{3AC9FA2E-D583-2172-798A-DCB0B4A5B8C7}"/>
              </a:ext>
            </a:extLst>
          </p:cNvPr>
          <p:cNvSpPr/>
          <p:nvPr/>
        </p:nvSpPr>
        <p:spPr>
          <a:xfrm>
            <a:off x="8649503" y="4776563"/>
            <a:ext cx="117727" cy="1229667"/>
          </a:xfrm>
          <a:prstGeom prst="upDownArrow">
            <a:avLst/>
          </a:prstGeom>
          <a:gradFill>
            <a:gsLst>
              <a:gs pos="0">
                <a:schemeClr val="accent1">
                  <a:tint val="100000"/>
                  <a:shade val="100000"/>
                  <a:satMod val="130000"/>
                </a:schemeClr>
              </a:gs>
              <a:gs pos="100000">
                <a:srgbClr val="00B050"/>
              </a:gs>
            </a:gsLs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5" name="TextBox 234">
            <a:extLst>
              <a:ext uri="{FF2B5EF4-FFF2-40B4-BE49-F238E27FC236}">
                <a16:creationId xmlns:a16="http://schemas.microsoft.com/office/drawing/2014/main" id="{341B0182-4D47-0564-F668-D4A909CEC7B6}"/>
              </a:ext>
            </a:extLst>
          </p:cNvPr>
          <p:cNvSpPr txBox="1"/>
          <p:nvPr/>
        </p:nvSpPr>
        <p:spPr>
          <a:xfrm>
            <a:off x="1711138" y="4708868"/>
            <a:ext cx="1518044" cy="654025"/>
          </a:xfrm>
          <a:prstGeom prst="rect">
            <a:avLst/>
          </a:prstGeom>
          <a:noFill/>
        </p:spPr>
        <p:txBody>
          <a:bodyPr wrap="none" lIns="0" tIns="0" rIns="0" bIns="0" rtlCol="0">
            <a:spAutoFit/>
          </a:bodyPr>
          <a:lstStyle/>
          <a:p>
            <a:pPr algn="ctr">
              <a:spcAft>
                <a:spcPts val="900"/>
              </a:spcAft>
            </a:pPr>
            <a:r>
              <a:rPr lang="en-GB" sz="1000" b="1" noProof="0" dirty="0">
                <a:latin typeface="Arial" panose="020B0604020202020204" pitchFamily="34" charset="0"/>
                <a:cs typeface="Arial" panose="020B0604020202020204" pitchFamily="34" charset="0"/>
              </a:rPr>
              <a:t>Selectivity window =</a:t>
            </a:r>
          </a:p>
          <a:p>
            <a:pPr algn="ctr">
              <a:spcAft>
                <a:spcPts val="600"/>
              </a:spcAft>
            </a:pPr>
            <a:r>
              <a:rPr lang="en-GB" sz="1000" noProof="0" dirty="0">
                <a:latin typeface="Arial" panose="020B0604020202020204" pitchFamily="34" charset="0"/>
                <a:cs typeface="Arial" panose="020B0604020202020204" pitchFamily="34" charset="0"/>
              </a:rPr>
              <a:t>IC</a:t>
            </a:r>
            <a:r>
              <a:rPr lang="en-GB" sz="1000" baseline="-25000" noProof="0" dirty="0">
                <a:latin typeface="Arial" panose="020B0604020202020204" pitchFamily="34" charset="0"/>
                <a:cs typeface="Arial" panose="020B0604020202020204" pitchFamily="34" charset="0"/>
              </a:rPr>
              <a:t>50</a:t>
            </a:r>
            <a:r>
              <a:rPr lang="en-GB" sz="1000" noProof="0" dirty="0">
                <a:latin typeface="Arial" panose="020B0604020202020204" pitchFamily="34" charset="0"/>
                <a:cs typeface="Arial" panose="020B0604020202020204" pitchFamily="34" charset="0"/>
              </a:rPr>
              <a:t> (pTRKB assay)</a:t>
            </a:r>
          </a:p>
          <a:p>
            <a:pPr algn="ctr"/>
            <a:r>
              <a:rPr lang="en-GB" sz="1000" noProof="0" dirty="0">
                <a:latin typeface="Arial" panose="020B0604020202020204" pitchFamily="34" charset="0"/>
                <a:cs typeface="Arial" panose="020B0604020202020204" pitchFamily="34" charset="0"/>
              </a:rPr>
              <a:t>IC</a:t>
            </a:r>
            <a:r>
              <a:rPr lang="en-GB" sz="1000" baseline="-25000" noProof="0" dirty="0">
                <a:latin typeface="Arial" panose="020B0604020202020204" pitchFamily="34" charset="0"/>
                <a:cs typeface="Arial" panose="020B0604020202020204" pitchFamily="34" charset="0"/>
              </a:rPr>
              <a:t>50</a:t>
            </a:r>
            <a:r>
              <a:rPr lang="en-GB" sz="1000" noProof="0" dirty="0">
                <a:latin typeface="Arial" panose="020B0604020202020204" pitchFamily="34" charset="0"/>
                <a:cs typeface="Arial" panose="020B0604020202020204" pitchFamily="34" charset="0"/>
              </a:rPr>
              <a:t> (ROS1 viability assay)</a:t>
            </a:r>
          </a:p>
        </p:txBody>
      </p:sp>
      <p:sp>
        <p:nvSpPr>
          <p:cNvPr id="236" name="TextBox 235">
            <a:extLst>
              <a:ext uri="{FF2B5EF4-FFF2-40B4-BE49-F238E27FC236}">
                <a16:creationId xmlns:a16="http://schemas.microsoft.com/office/drawing/2014/main" id="{F41F18B0-E09F-EA9F-B635-63AF7C721750}"/>
              </a:ext>
            </a:extLst>
          </p:cNvPr>
          <p:cNvSpPr txBox="1"/>
          <p:nvPr/>
        </p:nvSpPr>
        <p:spPr>
          <a:xfrm>
            <a:off x="1809306" y="5543204"/>
            <a:ext cx="1441100" cy="307777"/>
          </a:xfrm>
          <a:prstGeom prst="rect">
            <a:avLst/>
          </a:prstGeom>
          <a:noFill/>
        </p:spPr>
        <p:txBody>
          <a:bodyPr wrap="none" lIns="0" tIns="0" rIns="0" bIns="0" rtlCol="0">
            <a:spAutoFit/>
          </a:bodyPr>
          <a:lstStyle/>
          <a:p>
            <a:r>
              <a:rPr lang="en-GB" sz="1000" noProof="0" dirty="0">
                <a:solidFill>
                  <a:schemeClr val="tx2">
                    <a:lumMod val="60000"/>
                    <a:lumOff val="40000"/>
                  </a:schemeClr>
                </a:solidFill>
                <a:latin typeface="Arial" panose="020B0604020202020204" pitchFamily="34" charset="0"/>
                <a:cs typeface="Arial" panose="020B0604020202020204" pitchFamily="34" charset="0"/>
              </a:rPr>
              <a:t>pTRKB ÷ ROS1 wild-type</a:t>
            </a:r>
          </a:p>
          <a:p>
            <a:r>
              <a:rPr lang="en-GB" sz="1000" noProof="0" dirty="0">
                <a:solidFill>
                  <a:schemeClr val="tx2">
                    <a:lumMod val="75000"/>
                  </a:schemeClr>
                </a:solidFill>
                <a:latin typeface="Arial" panose="020B0604020202020204" pitchFamily="34" charset="0"/>
                <a:cs typeface="Arial" panose="020B0604020202020204" pitchFamily="34" charset="0"/>
              </a:rPr>
              <a:t>pTRKB ÷ ROS1 G2032R</a:t>
            </a:r>
          </a:p>
        </p:txBody>
      </p:sp>
      <p:sp>
        <p:nvSpPr>
          <p:cNvPr id="238" name="Rectangle 237">
            <a:extLst>
              <a:ext uri="{FF2B5EF4-FFF2-40B4-BE49-F238E27FC236}">
                <a16:creationId xmlns:a16="http://schemas.microsoft.com/office/drawing/2014/main" id="{A20BC871-592B-F3D0-0C25-92326FE13C64}"/>
              </a:ext>
            </a:extLst>
          </p:cNvPr>
          <p:cNvSpPr/>
          <p:nvPr/>
        </p:nvSpPr>
        <p:spPr>
          <a:xfrm>
            <a:off x="1572369" y="5586235"/>
            <a:ext cx="172522" cy="9207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39" name="Rectangle 238">
            <a:extLst>
              <a:ext uri="{FF2B5EF4-FFF2-40B4-BE49-F238E27FC236}">
                <a16:creationId xmlns:a16="http://schemas.microsoft.com/office/drawing/2014/main" id="{A53DF5AD-C9CA-F2A4-4976-5655F2939C89}"/>
              </a:ext>
            </a:extLst>
          </p:cNvPr>
          <p:cNvSpPr/>
          <p:nvPr/>
        </p:nvSpPr>
        <p:spPr>
          <a:xfrm>
            <a:off x="1572369" y="5754510"/>
            <a:ext cx="172522" cy="92074"/>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240" name="Straight Connector 239">
            <a:extLst>
              <a:ext uri="{FF2B5EF4-FFF2-40B4-BE49-F238E27FC236}">
                <a16:creationId xmlns:a16="http://schemas.microsoft.com/office/drawing/2014/main" id="{019437DA-52D4-019F-EACB-2407F08A63B9}"/>
              </a:ext>
            </a:extLst>
          </p:cNvPr>
          <p:cNvCxnSpPr>
            <a:cxnSpLocks/>
          </p:cNvCxnSpPr>
          <p:nvPr/>
        </p:nvCxnSpPr>
        <p:spPr>
          <a:xfrm>
            <a:off x="1724993" y="5176892"/>
            <a:ext cx="1501629"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46" name="Straight Connector 245">
            <a:extLst>
              <a:ext uri="{FF2B5EF4-FFF2-40B4-BE49-F238E27FC236}">
                <a16:creationId xmlns:a16="http://schemas.microsoft.com/office/drawing/2014/main" id="{8AB1224F-D330-233A-97F3-8668CC78597D}"/>
              </a:ext>
            </a:extLst>
          </p:cNvPr>
          <p:cNvCxnSpPr>
            <a:cxnSpLocks/>
          </p:cNvCxnSpPr>
          <p:nvPr/>
        </p:nvCxnSpPr>
        <p:spPr>
          <a:xfrm flipV="1">
            <a:off x="3907641" y="4495278"/>
            <a:ext cx="0" cy="141561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88" name="Straight Connector 187">
            <a:extLst>
              <a:ext uri="{FF2B5EF4-FFF2-40B4-BE49-F238E27FC236}">
                <a16:creationId xmlns:a16="http://schemas.microsoft.com/office/drawing/2014/main" id="{434BE502-75CC-2630-4CF0-D07747AF8925}"/>
              </a:ext>
            </a:extLst>
          </p:cNvPr>
          <p:cNvCxnSpPr>
            <a:cxnSpLocks/>
          </p:cNvCxnSpPr>
          <p:nvPr/>
        </p:nvCxnSpPr>
        <p:spPr>
          <a:xfrm>
            <a:off x="3835751" y="5375373"/>
            <a:ext cx="4620771"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38499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p:cNvGraphicFramePr>
            <a:graphicFrameLocks noGrp="1"/>
          </p:cNvGraphicFramePr>
          <p:nvPr>
            <p:ph sz="quarter" idx="12"/>
            <p:extLst>
              <p:ext uri="{D42A27DB-BD31-4B8C-83A1-F6EECF244321}">
                <p14:modId xmlns:p14="http://schemas.microsoft.com/office/powerpoint/2010/main" val="1014787798"/>
              </p:ext>
            </p:extLst>
          </p:nvPr>
        </p:nvGraphicFramePr>
        <p:xfrm>
          <a:off x="335360" y="1030434"/>
          <a:ext cx="11640366" cy="4228620"/>
        </p:xfrm>
        <a:graphic>
          <a:graphicData uri="http://schemas.openxmlformats.org/drawingml/2006/table">
            <a:tbl>
              <a:tblPr firstRow="1" bandRow="1">
                <a:tableStyleId>{5C22544A-7EE6-4342-B048-85BDC9FD1C3A}</a:tableStyleId>
              </a:tblPr>
              <a:tblGrid>
                <a:gridCol w="966107">
                  <a:extLst>
                    <a:ext uri="{9D8B030D-6E8A-4147-A177-3AD203B41FA5}">
                      <a16:colId xmlns:a16="http://schemas.microsoft.com/office/drawing/2014/main" val="20000"/>
                    </a:ext>
                  </a:extLst>
                </a:gridCol>
                <a:gridCol w="966107">
                  <a:extLst>
                    <a:ext uri="{9D8B030D-6E8A-4147-A177-3AD203B41FA5}">
                      <a16:colId xmlns:a16="http://schemas.microsoft.com/office/drawing/2014/main" val="20001"/>
                    </a:ext>
                  </a:extLst>
                </a:gridCol>
                <a:gridCol w="1057248">
                  <a:extLst>
                    <a:ext uri="{9D8B030D-6E8A-4147-A177-3AD203B41FA5}">
                      <a16:colId xmlns:a16="http://schemas.microsoft.com/office/drawing/2014/main" val="20002"/>
                    </a:ext>
                  </a:extLst>
                </a:gridCol>
                <a:gridCol w="947879">
                  <a:extLst>
                    <a:ext uri="{9D8B030D-6E8A-4147-A177-3AD203B41FA5}">
                      <a16:colId xmlns:a16="http://schemas.microsoft.com/office/drawing/2014/main" val="20003"/>
                    </a:ext>
                  </a:extLst>
                </a:gridCol>
                <a:gridCol w="947879">
                  <a:extLst>
                    <a:ext uri="{9D8B030D-6E8A-4147-A177-3AD203B41FA5}">
                      <a16:colId xmlns:a16="http://schemas.microsoft.com/office/drawing/2014/main" val="4186933843"/>
                    </a:ext>
                  </a:extLst>
                </a:gridCol>
                <a:gridCol w="947879">
                  <a:extLst>
                    <a:ext uri="{9D8B030D-6E8A-4147-A177-3AD203B41FA5}">
                      <a16:colId xmlns:a16="http://schemas.microsoft.com/office/drawing/2014/main" val="20004"/>
                    </a:ext>
                  </a:extLst>
                </a:gridCol>
                <a:gridCol w="929652">
                  <a:extLst>
                    <a:ext uri="{9D8B030D-6E8A-4147-A177-3AD203B41FA5}">
                      <a16:colId xmlns:a16="http://schemas.microsoft.com/office/drawing/2014/main" val="4145246374"/>
                    </a:ext>
                  </a:extLst>
                </a:gridCol>
                <a:gridCol w="1257761">
                  <a:extLst>
                    <a:ext uri="{9D8B030D-6E8A-4147-A177-3AD203B41FA5}">
                      <a16:colId xmlns:a16="http://schemas.microsoft.com/office/drawing/2014/main" val="20005"/>
                    </a:ext>
                  </a:extLst>
                </a:gridCol>
                <a:gridCol w="996491">
                  <a:extLst>
                    <a:ext uri="{9D8B030D-6E8A-4147-A177-3AD203B41FA5}">
                      <a16:colId xmlns:a16="http://schemas.microsoft.com/office/drawing/2014/main" val="20006"/>
                    </a:ext>
                  </a:extLst>
                </a:gridCol>
                <a:gridCol w="691148">
                  <a:extLst>
                    <a:ext uri="{9D8B030D-6E8A-4147-A177-3AD203B41FA5}">
                      <a16:colId xmlns:a16="http://schemas.microsoft.com/office/drawing/2014/main" val="640368664"/>
                    </a:ext>
                  </a:extLst>
                </a:gridCol>
                <a:gridCol w="715637">
                  <a:extLst>
                    <a:ext uri="{9D8B030D-6E8A-4147-A177-3AD203B41FA5}">
                      <a16:colId xmlns:a16="http://schemas.microsoft.com/office/drawing/2014/main" val="2903721930"/>
                    </a:ext>
                  </a:extLst>
                </a:gridCol>
                <a:gridCol w="1216578">
                  <a:extLst>
                    <a:ext uri="{9D8B030D-6E8A-4147-A177-3AD203B41FA5}">
                      <a16:colId xmlns:a16="http://schemas.microsoft.com/office/drawing/2014/main" val="4118006768"/>
                    </a:ext>
                  </a:extLst>
                </a:gridCol>
              </a:tblGrid>
              <a:tr h="658740">
                <a:tc rowSpan="2">
                  <a:txBody>
                    <a:bodyPr/>
                    <a:lstStyle/>
                    <a:p>
                      <a:endParaRPr lang="en-GB" sz="1100" noProof="0" dirty="0">
                        <a:latin typeface="Arial" panose="020B0604020202020204" pitchFamily="34" charset="0"/>
                        <a:cs typeface="Arial" panose="020B0604020202020204" pitchFamily="34" charset="0"/>
                      </a:endParaRP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Crizotinib</a:t>
                      </a:r>
                      <a:r>
                        <a:rPr lang="en-GB" sz="1100" baseline="30000" noProof="0" dirty="0">
                          <a:solidFill>
                            <a:schemeClr val="bg1"/>
                          </a:solidFill>
                          <a:effectLst/>
                          <a:latin typeface="Arial" panose="020B0604020202020204" pitchFamily="34" charset="0"/>
                          <a:cs typeface="Arial" panose="020B0604020202020204" pitchFamily="34" charset="0"/>
                        </a:rPr>
                        <a:t>2</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PROFILE 1001</a:t>
                      </a: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Entrectinib</a:t>
                      </a:r>
                      <a:r>
                        <a:rPr lang="en-GB" sz="1100" baseline="30000" noProof="0" dirty="0">
                          <a:solidFill>
                            <a:schemeClr val="bg1"/>
                          </a:solidFill>
                          <a:effectLst/>
                          <a:latin typeface="Arial" panose="020B0604020202020204" pitchFamily="34" charset="0"/>
                          <a:cs typeface="Arial" panose="020B0604020202020204" pitchFamily="34" charset="0"/>
                        </a:rPr>
                        <a:t>3</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ALKA 372-001</a:t>
                      </a:r>
                    </a:p>
                    <a:p>
                      <a:pPr algn="ctr"/>
                      <a:r>
                        <a:rPr lang="en-GB" sz="1100" noProof="0" dirty="0">
                          <a:solidFill>
                            <a:schemeClr val="bg1"/>
                          </a:solidFill>
                          <a:effectLst/>
                          <a:latin typeface="Arial" panose="020B0604020202020204" pitchFamily="34" charset="0"/>
                          <a:cs typeface="Arial" panose="020B0604020202020204" pitchFamily="34" charset="0"/>
                        </a:rPr>
                        <a:t>STARTRK-1</a:t>
                      </a:r>
                      <a:endParaRPr lang="en-GB" sz="1100" baseline="0" noProof="0" dirty="0">
                        <a:solidFill>
                          <a:schemeClr val="bg1"/>
                        </a:solidFill>
                        <a:effectLst/>
                        <a:latin typeface="Arial" panose="020B0604020202020204" pitchFamily="34" charset="0"/>
                        <a:cs typeface="Arial" panose="020B0604020202020204" pitchFamily="34" charset="0"/>
                      </a:endParaRPr>
                    </a:p>
                    <a:p>
                      <a:pPr algn="ctr"/>
                      <a:r>
                        <a:rPr lang="en-GB" sz="1100" baseline="0" noProof="0" dirty="0">
                          <a:solidFill>
                            <a:schemeClr val="bg1"/>
                          </a:solidFill>
                          <a:effectLst/>
                          <a:latin typeface="Arial" panose="020B0604020202020204" pitchFamily="34" charset="0"/>
                          <a:cs typeface="Arial" panose="020B0604020202020204" pitchFamily="34" charset="0"/>
                        </a:rPr>
                        <a:t> STARTRK-2</a:t>
                      </a:r>
                    </a:p>
                    <a:p>
                      <a:pPr algn="ctr"/>
                      <a:r>
                        <a:rPr lang="en-GB" sz="1100" baseline="0" noProof="0" dirty="0">
                          <a:solidFill>
                            <a:schemeClr val="bg1"/>
                          </a:solidFill>
                          <a:effectLst/>
                          <a:latin typeface="Arial" panose="020B0604020202020204" pitchFamily="34" charset="0"/>
                          <a:cs typeface="Arial" panose="020B0604020202020204" pitchFamily="34" charset="0"/>
                        </a:rPr>
                        <a:t>Phase 1/2</a:t>
                      </a:r>
                      <a:endParaRPr lang="en-GB" sz="1100" noProof="0" dirty="0">
                        <a:solidFill>
                          <a:schemeClr val="bg1"/>
                        </a:solidFill>
                        <a:effectLst/>
                        <a:latin typeface="Arial" panose="020B0604020202020204" pitchFamily="34" charset="0"/>
                        <a:cs typeface="Arial" panose="020B0604020202020204" pitchFamily="34" charset="0"/>
                      </a:endParaRP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Ceritinib</a:t>
                      </a:r>
                      <a:r>
                        <a:rPr lang="en-GB" sz="1100" baseline="30000" noProof="0" dirty="0">
                          <a:solidFill>
                            <a:schemeClr val="bg1"/>
                          </a:solidFill>
                          <a:effectLst/>
                          <a:latin typeface="Arial" panose="020B0604020202020204" pitchFamily="34" charset="0"/>
                          <a:cs typeface="Arial" panose="020B0604020202020204" pitchFamily="34" charset="0"/>
                        </a:rPr>
                        <a:t>4</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Korean</a:t>
                      </a:r>
                    </a:p>
                    <a:p>
                      <a:pPr algn="ctr"/>
                      <a:r>
                        <a:rPr lang="en-GB" sz="1100" noProof="0" dirty="0">
                          <a:solidFill>
                            <a:schemeClr val="bg1"/>
                          </a:solidFill>
                          <a:effectLst/>
                          <a:latin typeface="Arial" panose="020B0604020202020204" pitchFamily="34" charset="0"/>
                          <a:cs typeface="Arial" panose="020B0604020202020204" pitchFamily="34" charset="0"/>
                        </a:rPr>
                        <a:t>Phase</a:t>
                      </a:r>
                      <a:r>
                        <a:rPr lang="en-GB" sz="1100" baseline="0" noProof="0" dirty="0">
                          <a:solidFill>
                            <a:schemeClr val="bg1"/>
                          </a:solidFill>
                          <a:effectLst/>
                          <a:latin typeface="Arial" panose="020B0604020202020204" pitchFamily="34" charset="0"/>
                          <a:cs typeface="Arial" panose="020B0604020202020204" pitchFamily="34" charset="0"/>
                        </a:rPr>
                        <a:t> 2</a:t>
                      </a:r>
                      <a:endParaRPr lang="en-GB" sz="1100" noProof="0" dirty="0">
                        <a:solidFill>
                          <a:schemeClr val="bg1"/>
                        </a:solidFill>
                        <a:effectLst/>
                        <a:latin typeface="Arial" panose="020B0604020202020204" pitchFamily="34" charset="0"/>
                        <a:cs typeface="Arial" panose="020B0604020202020204" pitchFamily="34" charset="0"/>
                      </a:endParaRP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Brigatinib</a:t>
                      </a:r>
                      <a:r>
                        <a:rPr lang="en-GB" sz="1100" baseline="30000" noProof="0" dirty="0">
                          <a:solidFill>
                            <a:schemeClr val="bg1"/>
                          </a:solidFill>
                          <a:effectLst/>
                          <a:latin typeface="Arial" panose="020B0604020202020204" pitchFamily="34" charset="0"/>
                          <a:cs typeface="Arial" panose="020B0604020202020204" pitchFamily="34" charset="0"/>
                        </a:rPr>
                        <a:t>5</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Barossa</a:t>
                      </a:r>
                    </a:p>
                    <a:p>
                      <a:pPr algn="ctr"/>
                      <a:r>
                        <a:rPr lang="en-GB" sz="1100" noProof="0" dirty="0">
                          <a:solidFill>
                            <a:schemeClr val="bg1"/>
                          </a:solidFill>
                          <a:effectLst/>
                          <a:latin typeface="Arial" panose="020B0604020202020204" pitchFamily="34" charset="0"/>
                          <a:cs typeface="Arial" panose="020B0604020202020204" pitchFamily="34" charset="0"/>
                        </a:rPr>
                        <a:t>Phase 2</a:t>
                      </a: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Lorlatinib</a:t>
                      </a:r>
                      <a:r>
                        <a:rPr lang="en-GB" sz="1100" baseline="30000" noProof="0" dirty="0">
                          <a:solidFill>
                            <a:schemeClr val="bg1"/>
                          </a:solidFill>
                          <a:effectLst/>
                          <a:latin typeface="Arial" panose="020B0604020202020204" pitchFamily="34" charset="0"/>
                          <a:cs typeface="Arial" panose="020B0604020202020204" pitchFamily="34" charset="0"/>
                        </a:rPr>
                        <a:t>6</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Phase 1/2</a:t>
                      </a: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Foritinib</a:t>
                      </a:r>
                      <a:r>
                        <a:rPr lang="en-GB" sz="1100" baseline="30000" noProof="0" dirty="0">
                          <a:solidFill>
                            <a:schemeClr val="bg1"/>
                          </a:solidFill>
                          <a:effectLst/>
                          <a:latin typeface="Arial" panose="020B0604020202020204" pitchFamily="34" charset="0"/>
                          <a:cs typeface="Arial" panose="020B0604020202020204" pitchFamily="34" charset="0"/>
                        </a:rPr>
                        <a:t>7</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Phase 2b</a:t>
                      </a:r>
                    </a:p>
                    <a:p>
                      <a:pPr algn="ctr"/>
                      <a:r>
                        <a:rPr lang="en-GB" sz="1100" noProof="0" dirty="0">
                          <a:solidFill>
                            <a:schemeClr val="bg1"/>
                          </a:solidFill>
                          <a:effectLst/>
                          <a:latin typeface="Arial" panose="020B0604020202020204" pitchFamily="34" charset="0"/>
                          <a:cs typeface="Arial" panose="020B0604020202020204" pitchFamily="34" charset="0"/>
                        </a:rPr>
                        <a:t>Cohort 1</a:t>
                      </a: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Reprotrectinib</a:t>
                      </a:r>
                      <a:r>
                        <a:rPr lang="en-GB" sz="1100" baseline="30000" noProof="0" dirty="0">
                          <a:solidFill>
                            <a:schemeClr val="bg1"/>
                          </a:solidFill>
                          <a:effectLst/>
                          <a:latin typeface="Arial" panose="020B0604020202020204" pitchFamily="34" charset="0"/>
                          <a:cs typeface="Arial" panose="020B0604020202020204" pitchFamily="34" charset="0"/>
                        </a:rPr>
                        <a:t>8</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TRIDENT-1</a:t>
                      </a:r>
                    </a:p>
                    <a:p>
                      <a:pPr algn="ctr"/>
                      <a:r>
                        <a:rPr lang="en-GB" sz="1100" noProof="0" dirty="0">
                          <a:solidFill>
                            <a:schemeClr val="bg1"/>
                          </a:solidFill>
                          <a:effectLst/>
                          <a:latin typeface="Arial" panose="020B0604020202020204" pitchFamily="34" charset="0"/>
                          <a:cs typeface="Arial" panose="020B0604020202020204" pitchFamily="34" charset="0"/>
                        </a:rPr>
                        <a:t>Phase 1/2</a:t>
                      </a:r>
                    </a:p>
                  </a:txBody>
                  <a:tcPr marT="72000" marB="72000"/>
                </a:tc>
                <a:tc gridSpan="3">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Taletrectinib</a:t>
                      </a:r>
                      <a:r>
                        <a:rPr lang="en-GB" sz="1100" baseline="30000" noProof="0" dirty="0">
                          <a:solidFill>
                            <a:schemeClr val="bg1"/>
                          </a:solidFill>
                          <a:effectLst/>
                          <a:latin typeface="Arial" panose="020B0604020202020204" pitchFamily="34" charset="0"/>
                          <a:cs typeface="Arial" panose="020B0604020202020204" pitchFamily="34" charset="0"/>
                        </a:rPr>
                        <a:t>9,10</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TRUST I + II</a:t>
                      </a:r>
                    </a:p>
                    <a:p>
                      <a:pPr algn="ctr"/>
                      <a:r>
                        <a:rPr lang="en-GB" sz="1100" noProof="0" dirty="0">
                          <a:solidFill>
                            <a:schemeClr val="bg1"/>
                          </a:solidFill>
                          <a:effectLst/>
                          <a:latin typeface="Arial" panose="020B0604020202020204" pitchFamily="34" charset="0"/>
                          <a:cs typeface="Arial" panose="020B0604020202020204" pitchFamily="34" charset="0"/>
                        </a:rPr>
                        <a:t>Pooled </a:t>
                      </a:r>
                    </a:p>
                    <a:p>
                      <a:pPr algn="ctr"/>
                      <a:r>
                        <a:rPr lang="en-GB" sz="1100" noProof="0" dirty="0">
                          <a:solidFill>
                            <a:schemeClr val="bg1"/>
                          </a:solidFill>
                          <a:effectLst/>
                          <a:latin typeface="Arial" panose="020B0604020202020204" pitchFamily="34" charset="0"/>
                          <a:cs typeface="Arial" panose="020B0604020202020204" pitchFamily="34" charset="0"/>
                        </a:rPr>
                        <a:t>phase 2</a:t>
                      </a:r>
                    </a:p>
                  </a:txBody>
                  <a:tcPr marL="36000" marR="36000" marT="72000" marB="72000">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pPr algn="ctr"/>
                      <a:endParaRPr lang="en-GB" sz="1050" noProof="0" dirty="0">
                        <a:solidFill>
                          <a:schemeClr val="bg1"/>
                        </a:solidFill>
                        <a:effectLst/>
                        <a:latin typeface="Arial" panose="020B0604020202020204" pitchFamily="34" charset="0"/>
                        <a:cs typeface="Arial" panose="020B0604020202020204" pitchFamily="34" charset="0"/>
                      </a:endParaRPr>
                    </a:p>
                  </a:txBody>
                  <a:tcPr marL="36000" marR="36000" marT="72000" marB="72000"/>
                </a:tc>
                <a:tc hMerge="1">
                  <a:txBody>
                    <a:bodyPr/>
                    <a:lstStyle/>
                    <a:p>
                      <a:pPr algn="ctr"/>
                      <a:endParaRPr lang="en-GB" sz="1050" noProof="0" dirty="0">
                        <a:solidFill>
                          <a:schemeClr val="bg1"/>
                        </a:solidFill>
                        <a:effectLst/>
                        <a:latin typeface="Arial" panose="020B0604020202020204" pitchFamily="34" charset="0"/>
                        <a:cs typeface="Arial" panose="020B0604020202020204" pitchFamily="34" charset="0"/>
                      </a:endParaRPr>
                    </a:p>
                  </a:txBody>
                  <a:tcPr marL="36000" marR="36000"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Zidesamtinib</a:t>
                      </a:r>
                      <a:r>
                        <a:rPr lang="en-GB" sz="1100" baseline="30000" noProof="0" dirty="0">
                          <a:solidFill>
                            <a:schemeClr val="bg1"/>
                          </a:solidFill>
                          <a:effectLst/>
                          <a:latin typeface="Arial" panose="020B0604020202020204" pitchFamily="34" charset="0"/>
                          <a:cs typeface="Arial" panose="020B0604020202020204" pitchFamily="34" charset="0"/>
                        </a:rPr>
                        <a:t>11</a:t>
                      </a:r>
                    </a:p>
                    <a:p>
                      <a:pPr algn="ctr"/>
                      <a:endParaRPr lang="en-GB" sz="1100" noProof="0" dirty="0">
                        <a:solidFill>
                          <a:schemeClr val="bg1"/>
                        </a:solidFill>
                        <a:effectLst/>
                        <a:latin typeface="Arial" panose="020B0604020202020204" pitchFamily="34" charset="0"/>
                        <a:cs typeface="Arial" panose="020B0604020202020204" pitchFamily="34" charset="0"/>
                      </a:endParaRPr>
                    </a:p>
                    <a:p>
                      <a:pPr algn="ctr"/>
                      <a:r>
                        <a:rPr lang="en-GB" sz="1100" noProof="0" dirty="0">
                          <a:solidFill>
                            <a:schemeClr val="bg1"/>
                          </a:solidFill>
                          <a:effectLst/>
                          <a:latin typeface="Arial" panose="020B0604020202020204" pitchFamily="34" charset="0"/>
                          <a:cs typeface="Arial" panose="020B0604020202020204" pitchFamily="34" charset="0"/>
                        </a:rPr>
                        <a:t>ARROS-1</a:t>
                      </a:r>
                    </a:p>
                    <a:p>
                      <a:pPr algn="ctr"/>
                      <a:r>
                        <a:rPr lang="en-GB" sz="1100" noProof="0" dirty="0">
                          <a:solidFill>
                            <a:schemeClr val="bg1"/>
                          </a:solidFill>
                          <a:effectLst/>
                          <a:latin typeface="Arial" panose="020B0604020202020204" pitchFamily="34" charset="0"/>
                          <a:cs typeface="Arial" panose="020B0604020202020204" pitchFamily="34" charset="0"/>
                        </a:rPr>
                        <a:t>Phase 1/2</a:t>
                      </a:r>
                    </a:p>
                  </a:txBody>
                  <a:tcPr marT="72000" marB="72000">
                    <a:lnL w="12700" cap="flat" cmpd="sng" algn="ctr">
                      <a:solidFill>
                        <a:schemeClr val="bg1"/>
                      </a:solidFill>
                      <a:prstDash val="solid"/>
                      <a:round/>
                      <a:headEnd type="none" w="med" len="med"/>
                      <a:tailEnd type="none" w="med" len="med"/>
                    </a:lnL>
                  </a:tcPr>
                </a:tc>
                <a:extLst>
                  <a:ext uri="{0D108BD9-81ED-4DB2-BD59-A6C34878D82A}">
                    <a16:rowId xmlns:a16="http://schemas.microsoft.com/office/drawing/2014/main" val="10000"/>
                  </a:ext>
                </a:extLst>
              </a:tr>
              <a:tr h="658740">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kern="1200" noProof="0" dirty="0">
                          <a:solidFill>
                            <a:schemeClr val="bg1"/>
                          </a:solidFill>
                          <a:effectLst/>
                          <a:latin typeface="Arial" panose="020B0604020202020204" pitchFamily="34" charset="0"/>
                          <a:ea typeface="+mn-ea"/>
                          <a:cs typeface="Arial" panose="020B0604020202020204" pitchFamily="34" charset="0"/>
                        </a:rPr>
                        <a:t>All TKI naïve</a:t>
                      </a:r>
                    </a:p>
                    <a:p>
                      <a:pPr algn="ctr"/>
                      <a:endParaRPr lang="en-GB" sz="1100" b="1" kern="1200" noProof="0" dirty="0">
                        <a:solidFill>
                          <a:schemeClr val="bg1"/>
                        </a:solidFill>
                        <a:effectLst/>
                        <a:latin typeface="Arial" panose="020B0604020202020204" pitchFamily="34" charset="0"/>
                        <a:ea typeface="+mn-ea"/>
                        <a:cs typeface="Arial" panose="020B0604020202020204" pitchFamily="34" charset="0"/>
                      </a:endParaRPr>
                    </a:p>
                  </a:txBody>
                  <a:tcPr marL="36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noProof="0" dirty="0">
                          <a:solidFill>
                            <a:schemeClr val="bg1"/>
                          </a:solidFill>
                          <a:effectLst/>
                          <a:latin typeface="Arial" panose="020B0604020202020204" pitchFamily="34" charset="0"/>
                          <a:ea typeface="+mn-ea"/>
                          <a:cs typeface="Arial" panose="020B0604020202020204" pitchFamily="34" charset="0"/>
                        </a:rPr>
                        <a:t>Prior CT</a:t>
                      </a:r>
                    </a:p>
                    <a:p>
                      <a:pPr algn="ctr"/>
                      <a:endParaRPr lang="en-GB" sz="1100" b="1" kern="1200" dirty="0">
                        <a:solidFill>
                          <a:schemeClr val="bg1"/>
                        </a:solidFill>
                        <a:effectLst/>
                        <a:latin typeface="Arial" panose="020B0604020202020204" pitchFamily="34" charset="0"/>
                        <a:ea typeface="+mn-ea"/>
                        <a:cs typeface="Arial" panose="020B0604020202020204" pitchFamily="34" charset="0"/>
                      </a:endParaRPr>
                    </a:p>
                  </a:txBody>
                  <a:tcPr marL="36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kern="1200" noProof="0" dirty="0">
                          <a:solidFill>
                            <a:schemeClr val="bg1"/>
                          </a:solidFill>
                          <a:effectLst/>
                          <a:latin typeface="Arial" panose="020B0604020202020204" pitchFamily="34" charset="0"/>
                          <a:ea typeface="+mn-ea"/>
                          <a:cs typeface="Arial" panose="020B0604020202020204" pitchFamily="34" charset="0"/>
                        </a:rPr>
                        <a:t>No prior CT</a:t>
                      </a:r>
                    </a:p>
                    <a:p>
                      <a:pPr algn="ctr"/>
                      <a:endParaRPr lang="en-GB" sz="1100" b="1" kern="1200" dirty="0">
                        <a:solidFill>
                          <a:schemeClr val="bg1"/>
                        </a:solidFill>
                        <a:effectLst/>
                        <a:latin typeface="Arial" panose="020B0604020202020204" pitchFamily="34" charset="0"/>
                        <a:ea typeface="+mn-ea"/>
                        <a:cs typeface="Arial" panose="020B0604020202020204" pitchFamily="34" charset="0"/>
                      </a:endParaRPr>
                    </a:p>
                  </a:txBody>
                  <a:tcPr marL="36000" marR="36000"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vMerge="1">
                  <a:txBody>
                    <a:bodyPr/>
                    <a:lstStyle/>
                    <a:p>
                      <a:endParaRPr lang="en-GB"/>
                    </a:p>
                  </a:txBody>
                  <a:tcPr/>
                </a:tc>
                <a:extLst>
                  <a:ext uri="{0D108BD9-81ED-4DB2-BD59-A6C34878D82A}">
                    <a16:rowId xmlns:a16="http://schemas.microsoft.com/office/drawing/2014/main" val="2998054683"/>
                  </a:ext>
                </a:extLst>
              </a:tr>
              <a:tr h="181752">
                <a:tc>
                  <a:txBody>
                    <a:bodyPr/>
                    <a:lstStyle/>
                    <a:p>
                      <a:r>
                        <a:rPr lang="en-GB" sz="1100" noProof="0" dirty="0">
                          <a:solidFill>
                            <a:schemeClr val="tx1"/>
                          </a:solidFill>
                          <a:effectLst/>
                          <a:latin typeface="Arial" panose="020B0604020202020204" pitchFamily="34" charset="0"/>
                          <a:cs typeface="Arial" panose="020B0604020202020204" pitchFamily="34" charset="0"/>
                        </a:rPr>
                        <a:t>Patients, n</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53</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198</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30</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28</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21</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56</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71</a:t>
                      </a:r>
                    </a:p>
                  </a:txBody>
                  <a:tcPr marT="72000" marB="72000" anchor="ctr"/>
                </a:tc>
                <a:tc>
                  <a:txBody>
                    <a:bodyPr/>
                    <a:lstStyle/>
                    <a:p>
                      <a:pPr algn="ctr"/>
                      <a:r>
                        <a:rPr lang="en-GB" sz="1100" noProof="0" dirty="0">
                          <a:effectLst/>
                          <a:latin typeface="Arial" panose="020B0604020202020204" pitchFamily="34" charset="0"/>
                          <a:cs typeface="Arial" panose="020B0604020202020204" pitchFamily="34" charset="0"/>
                        </a:rPr>
                        <a:t>157</a:t>
                      </a: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US" sz="1100" noProof="0" dirty="0">
                          <a:effectLst/>
                          <a:latin typeface="Arial" panose="020B0604020202020204" pitchFamily="34" charset="0"/>
                          <a:cs typeface="Arial" panose="020B0604020202020204" pitchFamily="34" charset="0"/>
                        </a:rPr>
                        <a:t>30</a:t>
                      </a:r>
                      <a:endParaRPr lang="en-GB" sz="1100" noProof="0" dirty="0">
                        <a:effectLst/>
                        <a:latin typeface="Arial" panose="020B0604020202020204" pitchFamily="34" charset="0"/>
                        <a:cs typeface="Arial" panose="020B0604020202020204" pitchFamily="34" charset="0"/>
                      </a:endParaRP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US" sz="1100" noProof="0" dirty="0">
                          <a:effectLst/>
                          <a:latin typeface="Arial" panose="020B0604020202020204" pitchFamily="34" charset="0"/>
                          <a:cs typeface="Arial" panose="020B0604020202020204" pitchFamily="34" charset="0"/>
                        </a:rPr>
                        <a:t>127</a:t>
                      </a:r>
                      <a:endParaRPr lang="en-GB" sz="1100" noProof="0" dirty="0">
                        <a:effectLst/>
                        <a:latin typeface="Arial" panose="020B0604020202020204" pitchFamily="34" charset="0"/>
                        <a:cs typeface="Arial" panose="020B0604020202020204" pitchFamily="34" charset="0"/>
                      </a:endParaRP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GB" sz="1100" noProof="0" dirty="0">
                          <a:effectLst/>
                          <a:latin typeface="Arial" panose="020B0604020202020204" pitchFamily="34" charset="0"/>
                          <a:cs typeface="Arial" panose="020B0604020202020204" pitchFamily="34" charset="0"/>
                        </a:rPr>
                        <a:t>94</a:t>
                      </a:r>
                    </a:p>
                  </a:txBody>
                  <a:tcPr marT="72000" marB="72000" anchor="ctr"/>
                </a:tc>
                <a:extLst>
                  <a:ext uri="{0D108BD9-81ED-4DB2-BD59-A6C34878D82A}">
                    <a16:rowId xmlns:a16="http://schemas.microsoft.com/office/drawing/2014/main" val="10001"/>
                  </a:ext>
                </a:extLst>
              </a:tr>
              <a:tr h="215626">
                <a:tc>
                  <a:txBody>
                    <a:bodyPr/>
                    <a:lstStyle/>
                    <a:p>
                      <a:r>
                        <a:rPr lang="en-GB" sz="1100" noProof="0" dirty="0">
                          <a:effectLst/>
                          <a:latin typeface="Arial" panose="020B0604020202020204" pitchFamily="34" charset="0"/>
                          <a:cs typeface="Arial" panose="020B0604020202020204" pitchFamily="34" charset="0"/>
                        </a:rPr>
                        <a:t>ORR, %</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72.0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67.2</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67.0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71.4</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62.0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88.0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79.0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89.8</a:t>
                      </a:r>
                    </a:p>
                  </a:txBody>
                  <a:tcPr marT="72000" marB="72000" anchor="ctr"/>
                </a:tc>
                <a:tc>
                  <a:txBody>
                    <a:bodyPr/>
                    <a:lstStyle/>
                    <a:p>
                      <a:pPr algn="ctr"/>
                      <a:r>
                        <a:rPr lang="en-US" sz="1100" b="1" noProof="0" dirty="0">
                          <a:effectLst/>
                          <a:latin typeface="Arial" panose="020B0604020202020204" pitchFamily="34" charset="0"/>
                          <a:cs typeface="Arial" panose="020B0604020202020204" pitchFamily="34" charset="0"/>
                        </a:rPr>
                        <a:t>90.0</a:t>
                      </a:r>
                      <a:endParaRPr lang="en-GB" sz="1100" b="1" noProof="0" dirty="0">
                        <a:effectLst/>
                        <a:latin typeface="Arial" panose="020B0604020202020204" pitchFamily="34" charset="0"/>
                        <a:cs typeface="Arial" panose="020B0604020202020204" pitchFamily="34" charset="0"/>
                      </a:endParaRPr>
                    </a:p>
                  </a:txBody>
                  <a:tcPr marT="72000" marB="72000" anchor="ctr"/>
                </a:tc>
                <a:tc>
                  <a:txBody>
                    <a:bodyPr/>
                    <a:lstStyle/>
                    <a:p>
                      <a:pPr algn="ctr"/>
                      <a:r>
                        <a:rPr lang="en-US" sz="1100" b="1" noProof="0" dirty="0">
                          <a:effectLst/>
                          <a:latin typeface="Arial" panose="020B0604020202020204" pitchFamily="34" charset="0"/>
                          <a:cs typeface="Arial" panose="020B0604020202020204" pitchFamily="34" charset="0"/>
                        </a:rPr>
                        <a:t>89.8</a:t>
                      </a:r>
                      <a:endParaRPr lang="en-GB" sz="1100" b="1" noProof="0" dirty="0">
                        <a:effectLst/>
                        <a:latin typeface="Arial" panose="020B0604020202020204" pitchFamily="34" charset="0"/>
                        <a:cs typeface="Arial" panose="020B0604020202020204" pitchFamily="34" charset="0"/>
                      </a:endParaRP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94.0</a:t>
                      </a:r>
                    </a:p>
                  </a:txBody>
                  <a:tcPr marT="72000" marB="72000" anchor="ctr"/>
                </a:tc>
                <a:extLst>
                  <a:ext uri="{0D108BD9-81ED-4DB2-BD59-A6C34878D82A}">
                    <a16:rowId xmlns:a16="http://schemas.microsoft.com/office/drawing/2014/main" val="10002"/>
                  </a:ext>
                </a:extLst>
              </a:tr>
              <a:tr h="306112">
                <a:tc>
                  <a:txBody>
                    <a:bodyPr/>
                    <a:lstStyle/>
                    <a:p>
                      <a:r>
                        <a:rPr lang="en-GB" sz="1100" noProof="0" dirty="0">
                          <a:effectLst/>
                          <a:latin typeface="Arial" panose="020B0604020202020204" pitchFamily="34" charset="0"/>
                          <a:cs typeface="Arial" panose="020B0604020202020204" pitchFamily="34" charset="0"/>
                        </a:rPr>
                        <a:t>Median PFS, months</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19.3</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15.8</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19.3</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12.0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21.0</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22.1</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31.1</a:t>
                      </a:r>
                    </a:p>
                  </a:txBody>
                  <a:tcPr marT="72000" marB="72000" anchor="ctr"/>
                </a:tc>
                <a:tc>
                  <a:txBody>
                    <a:bodyPr/>
                    <a:lstStyle/>
                    <a:p>
                      <a:pPr algn="ctr"/>
                      <a:r>
                        <a:rPr lang="en-GB" sz="1100" b="1" noProof="0" dirty="0">
                          <a:effectLst/>
                          <a:latin typeface="Arial" panose="020B0604020202020204" pitchFamily="34" charset="0"/>
                          <a:cs typeface="Arial" panose="020B0604020202020204" pitchFamily="34" charset="0"/>
                        </a:rPr>
                        <a:t>46.1</a:t>
                      </a:r>
                    </a:p>
                  </a:txBody>
                  <a:tcPr marT="72000" marB="72000" anchor="ctr"/>
                </a:tc>
                <a:tc>
                  <a:txBody>
                    <a:bodyPr/>
                    <a:lstStyle/>
                    <a:p>
                      <a:pPr algn="ctr"/>
                      <a:r>
                        <a:rPr lang="en-US" sz="1100" b="1" noProof="0" dirty="0">
                          <a:effectLst/>
                          <a:latin typeface="Arial" panose="020B0604020202020204" pitchFamily="34" charset="0"/>
                          <a:cs typeface="Arial" panose="020B0604020202020204" pitchFamily="34" charset="0"/>
                        </a:rPr>
                        <a:t>49.6</a:t>
                      </a:r>
                      <a:endParaRPr lang="en-GB" sz="1100" b="1" noProof="0" dirty="0">
                        <a:effectLst/>
                        <a:latin typeface="Arial" panose="020B0604020202020204" pitchFamily="34" charset="0"/>
                        <a:cs typeface="Arial" panose="020B0604020202020204" pitchFamily="34" charset="0"/>
                      </a:endParaRPr>
                    </a:p>
                  </a:txBody>
                  <a:tcPr marT="72000" marB="72000" anchor="ctr"/>
                </a:tc>
                <a:tc>
                  <a:txBody>
                    <a:bodyPr/>
                    <a:lstStyle/>
                    <a:p>
                      <a:pPr algn="ctr"/>
                      <a:r>
                        <a:rPr lang="en-US" sz="1100" b="1" noProof="0" dirty="0">
                          <a:effectLst/>
                          <a:latin typeface="Arial" panose="020B0604020202020204" pitchFamily="34" charset="0"/>
                          <a:cs typeface="Arial" panose="020B0604020202020204" pitchFamily="34" charset="0"/>
                        </a:rPr>
                        <a:t>46.1</a:t>
                      </a:r>
                      <a:endParaRPr lang="en-GB" sz="1100" b="1" noProof="0" dirty="0">
                        <a:effectLst/>
                        <a:latin typeface="Arial" panose="020B0604020202020204" pitchFamily="34" charset="0"/>
                        <a:cs typeface="Arial" panose="020B0604020202020204" pitchFamily="34" charset="0"/>
                      </a:endParaRPr>
                    </a:p>
                  </a:txBody>
                  <a:tcPr marT="72000" marB="72000" anchor="ctr"/>
                </a:tc>
                <a:tc>
                  <a:txBody>
                    <a:bodyPr/>
                    <a:lstStyle/>
                    <a:p>
                      <a:pPr algn="ctr"/>
                      <a:endParaRPr lang="en-GB" sz="1100" b="1" noProof="0" dirty="0">
                        <a:effectLst/>
                        <a:latin typeface="Arial" panose="020B0604020202020204" pitchFamily="34" charset="0"/>
                        <a:cs typeface="Arial" panose="020B0604020202020204" pitchFamily="34" charset="0"/>
                      </a:endParaRPr>
                    </a:p>
                    <a:p>
                      <a:pPr algn="ctr"/>
                      <a:r>
                        <a:rPr lang="en-GB" sz="1100" b="1" noProof="0" dirty="0">
                          <a:effectLst/>
                          <a:latin typeface="Arial" panose="020B0604020202020204" pitchFamily="34" charset="0"/>
                          <a:cs typeface="Arial" panose="020B0604020202020204" pitchFamily="34" charset="0"/>
                        </a:rPr>
                        <a:t>NR</a:t>
                      </a:r>
                    </a:p>
                    <a:p>
                      <a:pPr algn="ctr"/>
                      <a:r>
                        <a:rPr lang="en-US" sz="1100" kern="1200" dirty="0">
                          <a:solidFill>
                            <a:schemeClr val="tx1"/>
                          </a:solidFill>
                          <a:latin typeface="Arial" panose="020B0604020202020204" pitchFamily="34" charset="0"/>
                          <a:ea typeface="+mn-ea"/>
                          <a:cs typeface="Arial" panose="020B0604020202020204" pitchFamily="34" charset="0"/>
                        </a:rPr>
                        <a:t>PFS ≥12 mo:90% </a:t>
                      </a:r>
                    </a:p>
                  </a:txBody>
                  <a:tcPr marT="72000" marB="72000" anchor="ctr"/>
                </a:tc>
                <a:extLst>
                  <a:ext uri="{0D108BD9-81ED-4DB2-BD59-A6C34878D82A}">
                    <a16:rowId xmlns:a16="http://schemas.microsoft.com/office/drawing/2014/main" val="10003"/>
                  </a:ext>
                </a:extLst>
              </a:tr>
              <a:tr h="433956">
                <a:tc>
                  <a:txBody>
                    <a:bodyPr/>
                    <a:lstStyle/>
                    <a:p>
                      <a:r>
                        <a:rPr lang="en-GB" sz="1100" noProof="0" dirty="0">
                          <a:latin typeface="Arial" panose="020B0604020202020204" pitchFamily="34" charset="0"/>
                          <a:cs typeface="Arial" panose="020B0604020202020204" pitchFamily="34" charset="0"/>
                        </a:rPr>
                        <a:t>CNS activity</a:t>
                      </a:r>
                    </a:p>
                    <a:p>
                      <a:r>
                        <a:rPr lang="en-GB" sz="1100" noProof="0" dirty="0">
                          <a:latin typeface="Arial" panose="020B0604020202020204" pitchFamily="34" charset="0"/>
                          <a:cs typeface="Arial" panose="020B0604020202020204" pitchFamily="34" charset="0"/>
                        </a:rPr>
                        <a:t>IC- ORR</a:t>
                      </a: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latin typeface="Arial" panose="020B0604020202020204" pitchFamily="34" charset="0"/>
                          <a:cs typeface="Arial" panose="020B0604020202020204" pitchFamily="34" charset="0"/>
                        </a:rPr>
                        <a:t>NR</a:t>
                      </a: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27/53 pts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(50.9%)</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Measurable and non-measurable</a:t>
                      </a: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2/8 pts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Measurable and non-measurable</a:t>
                      </a: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0/3 pts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Measurable</a:t>
                      </a:r>
                    </a:p>
                  </a:txBody>
                  <a:tcPr marT="72000" marB="7200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7/11 pts</a:t>
                      </a:r>
                    </a:p>
                    <a:p>
                      <a:pPr algn="ctr"/>
                      <a:r>
                        <a:rPr lang="en-GB" sz="1100" noProof="0" dirty="0">
                          <a:solidFill>
                            <a:schemeClr val="tx1"/>
                          </a:solidFill>
                          <a:latin typeface="Arial" panose="020B0604020202020204" pitchFamily="34" charset="0"/>
                          <a:cs typeface="Arial" panose="020B0604020202020204" pitchFamily="34" charset="0"/>
                        </a:rPr>
                        <a:t>(64%)</a:t>
                      </a:r>
                    </a:p>
                    <a:p>
                      <a:pPr algn="ctr"/>
                      <a:endParaRPr lang="en-GB" sz="1100"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Measurable and non-measurable</a:t>
                      </a:r>
                      <a:endParaRPr kumimoji="0" lang="en-GB"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19/21 </a:t>
                      </a:r>
                      <a:r>
                        <a:rPr lang="en-GB" sz="1100" noProof="0" dirty="0">
                          <a:solidFill>
                            <a:schemeClr val="tx1"/>
                          </a:solidFill>
                          <a:latin typeface="Arial" panose="020B0604020202020204" pitchFamily="34" charset="0"/>
                          <a:cs typeface="Arial" panose="020B0604020202020204" pitchFamily="34" charset="0"/>
                        </a:rPr>
                        <a:t>pts</a:t>
                      </a:r>
                      <a:endPar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(90%)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Measurable and non-measurable</a:t>
                      </a:r>
                      <a:endParaRPr kumimoji="0" lang="en-GB" sz="11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endParaRPr>
                    </a:p>
                  </a:txBody>
                  <a:tcPr marT="72000" marB="7200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8/9 pts</a:t>
                      </a:r>
                    </a:p>
                    <a:p>
                      <a:pPr algn="ctr"/>
                      <a:r>
                        <a:rPr lang="en-GB" sz="1100" noProof="0" dirty="0">
                          <a:solidFill>
                            <a:schemeClr val="tx1"/>
                          </a:solidFill>
                          <a:latin typeface="Arial" panose="020B0604020202020204" pitchFamily="34" charset="0"/>
                          <a:cs typeface="Arial" panose="020B0604020202020204" pitchFamily="34" charset="0"/>
                        </a:rPr>
                        <a:t>(89%)</a:t>
                      </a:r>
                    </a:p>
                    <a:p>
                      <a:pPr algn="ctr"/>
                      <a:endParaRPr lang="en-GB" sz="1100" noProof="0" dirty="0">
                        <a:solidFill>
                          <a:schemeClr val="tx1"/>
                        </a:solidFill>
                        <a:latin typeface="Arial" panose="020B0604020202020204" pitchFamily="34" charset="0"/>
                        <a:cs typeface="Arial" panose="020B0604020202020204" pitchFamily="34" charset="0"/>
                      </a:endParaRPr>
                    </a:p>
                    <a:p>
                      <a:pPr algn="ctr"/>
                      <a:r>
                        <a:rPr lang="en-GB" sz="1100" noProof="0" dirty="0">
                          <a:solidFill>
                            <a:schemeClr val="tx1"/>
                          </a:solidFill>
                          <a:latin typeface="Arial" panose="020B0604020202020204" pitchFamily="34" charset="0"/>
                          <a:cs typeface="Arial" panose="020B0604020202020204" pitchFamily="34" charset="0"/>
                        </a:rPr>
                        <a:t>Measurable</a:t>
                      </a:r>
                    </a:p>
                  </a:txBody>
                  <a:tcPr marT="72000" marB="7200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13/17 pts</a:t>
                      </a:r>
                    </a:p>
                    <a:p>
                      <a:pPr algn="ctr"/>
                      <a:r>
                        <a:rPr lang="en-GB" sz="1100" noProof="0" dirty="0">
                          <a:solidFill>
                            <a:schemeClr val="tx1"/>
                          </a:solidFill>
                          <a:latin typeface="Arial" panose="020B0604020202020204" pitchFamily="34" charset="0"/>
                          <a:cs typeface="Arial" panose="020B0604020202020204" pitchFamily="34" charset="0"/>
                        </a:rPr>
                        <a:t>(76.5%)</a:t>
                      </a:r>
                    </a:p>
                    <a:p>
                      <a:pPr algn="ctr"/>
                      <a:endParaRPr lang="en-GB" sz="1100" noProof="0" dirty="0">
                        <a:solidFill>
                          <a:schemeClr val="tx1"/>
                        </a:solidFill>
                        <a:latin typeface="Arial" panose="020B0604020202020204" pitchFamily="34" charset="0"/>
                        <a:cs typeface="Arial" panose="020B0604020202020204" pitchFamily="34" charset="0"/>
                      </a:endParaRPr>
                    </a:p>
                    <a:p>
                      <a:pPr algn="ct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Measurable</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tc>
                  <a:txBody>
                    <a:bodyPr/>
                    <a:lstStyle/>
                    <a:p>
                      <a:pPr algn="ctr"/>
                      <a:r>
                        <a:rPr lang="en-US" sz="1100" noProof="0" dirty="0">
                          <a:solidFill>
                            <a:schemeClr val="tx1"/>
                          </a:solidFill>
                          <a:latin typeface="Arial" panose="020B0604020202020204" pitchFamily="34" charset="0"/>
                          <a:cs typeface="Arial" panose="020B0604020202020204" pitchFamily="34" charset="0"/>
                        </a:rPr>
                        <a:t>NR</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tc>
                  <a:txBody>
                    <a:bodyPr/>
                    <a:lstStyle/>
                    <a:p>
                      <a:pPr algn="ctr"/>
                      <a:r>
                        <a:rPr lang="en-US" sz="1100" noProof="0" dirty="0">
                          <a:solidFill>
                            <a:schemeClr val="tx1"/>
                          </a:solidFill>
                          <a:latin typeface="Arial" panose="020B0604020202020204" pitchFamily="34" charset="0"/>
                          <a:cs typeface="Arial" panose="020B0604020202020204" pitchFamily="34" charset="0"/>
                        </a:rPr>
                        <a:t>NR</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10/10 pts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(100%)</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100" noProof="0" dirty="0">
                        <a:solidFill>
                          <a:schemeClr val="tx1"/>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Measurable</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extLst>
                  <a:ext uri="{0D108BD9-81ED-4DB2-BD59-A6C34878D82A}">
                    <a16:rowId xmlns:a16="http://schemas.microsoft.com/office/drawing/2014/main" val="10004"/>
                  </a:ext>
                </a:extLst>
              </a:tr>
            </a:tbl>
          </a:graphicData>
        </a:graphic>
      </p:graphicFrame>
      <p:sp>
        <p:nvSpPr>
          <p:cNvPr id="2" name="Titre 1"/>
          <p:cNvSpPr>
            <a:spLocks noGrp="1"/>
          </p:cNvSpPr>
          <p:nvPr>
            <p:ph type="title"/>
          </p:nvPr>
        </p:nvSpPr>
        <p:spPr>
          <a:xfrm>
            <a:off x="619201" y="259200"/>
            <a:ext cx="10963199" cy="864000"/>
          </a:xfrm>
        </p:spPr>
        <p:txBody>
          <a:bodyPr/>
          <a:lstStyle/>
          <a:p>
            <a:r>
              <a:rPr lang="en-GB" noProof="0" dirty="0"/>
              <a:t>ROS1 TKI</a:t>
            </a:r>
            <a:r>
              <a:rPr lang="en-GB" cap="none" noProof="0" dirty="0"/>
              <a:t>s</a:t>
            </a:r>
            <a:r>
              <a:rPr lang="en-GB" noProof="0" dirty="0"/>
              <a:t> in TKI-naive </a:t>
            </a:r>
            <a:r>
              <a:rPr lang="en-GB" i="1" noProof="0" dirty="0"/>
              <a:t>ROS1</a:t>
            </a:r>
            <a:r>
              <a:rPr lang="en-GB" noProof="0" dirty="0"/>
              <a:t> fusion+ </a:t>
            </a:r>
            <a:r>
              <a:rPr lang="en-GB" noProof="0" dirty="0">
                <a:solidFill>
                  <a:schemeClr val="tx2"/>
                </a:solidFill>
              </a:rPr>
              <a:t>NSCLC</a:t>
            </a:r>
            <a:r>
              <a:rPr lang="en-GB" baseline="30000" noProof="0" dirty="0">
                <a:solidFill>
                  <a:schemeClr val="tx2"/>
                </a:solidFill>
              </a:rPr>
              <a:t>1</a:t>
            </a:r>
          </a:p>
        </p:txBody>
      </p:sp>
      <p:sp>
        <p:nvSpPr>
          <p:cNvPr id="3" name="Content Placeholder 2">
            <a:extLst>
              <a:ext uri="{FF2B5EF4-FFF2-40B4-BE49-F238E27FC236}">
                <a16:creationId xmlns:a16="http://schemas.microsoft.com/office/drawing/2014/main" id="{1C143257-C4D2-E196-D375-4FAE270BE7BB}"/>
              </a:ext>
            </a:extLst>
          </p:cNvPr>
          <p:cNvSpPr>
            <a:spLocks noGrp="1"/>
          </p:cNvSpPr>
          <p:nvPr>
            <p:ph sz="quarter" idx="15"/>
          </p:nvPr>
        </p:nvSpPr>
        <p:spPr>
          <a:xfrm>
            <a:off x="456879" y="6309320"/>
            <a:ext cx="10180339" cy="365125"/>
          </a:xfrm>
        </p:spPr>
        <p:txBody>
          <a:bodyPr anchor="b" anchorCtr="0"/>
          <a:lstStyle/>
          <a:p>
            <a:pPr lvl="0"/>
            <a:r>
              <a:rPr lang="en-GB" sz="1050" noProof="0" dirty="0">
                <a:solidFill>
                  <a:schemeClr val="tx2"/>
                </a:solidFill>
              </a:rPr>
              <a:t>CNS, central nervous system; CT, chemotherapy; IC-ORR, intracranial-ORR; NR, not reported; NSCLC, non-small cell lung cancer; ORR, objective response rate; </a:t>
            </a:r>
            <a:br>
              <a:rPr lang="en-GB" sz="1050" noProof="0" dirty="0">
                <a:solidFill>
                  <a:schemeClr val="tx2"/>
                </a:solidFill>
                <a:highlight>
                  <a:srgbClr val="FFFF00"/>
                </a:highlight>
              </a:rPr>
            </a:br>
            <a:r>
              <a:rPr lang="en-GB" sz="1050" noProof="0" dirty="0">
                <a:solidFill>
                  <a:schemeClr val="tx2"/>
                </a:solidFill>
              </a:rPr>
              <a:t>PFS, progression-free survival; TKI, tyrosine kinase inhibitor</a:t>
            </a:r>
          </a:p>
          <a:p>
            <a:r>
              <a:rPr lang="en-GB" sz="1050" dirty="0">
                <a:solidFill>
                  <a:schemeClr val="tx2"/>
                </a:solidFill>
              </a:rPr>
              <a:t>1. Wespiser M, et al. Front Oncol. 2026;16:1739598; 2</a:t>
            </a:r>
            <a:r>
              <a:rPr lang="en-GB" sz="1050" noProof="0" dirty="0">
                <a:solidFill>
                  <a:schemeClr val="tx2"/>
                </a:solidFill>
              </a:rPr>
              <a:t>. Shaw A, et al. Ann Oncol. 2019;30:1121-6; 3. Krebs M, et al. Abstract # 1290P, ESMO 2024 (poster presentation); 4. Lim SM, et al. J Clin Oncol. 2017;35:2613-8; 5. Niho S, et al. ESMO Open. 2024;9(8):103642; 6. Shaw A, et al. Lancet Oncol. 2019;20:1691-701; 7. Yang JJ, et al.  Lancet Respir Med. 2024;12:671-80; 8. Cho BC, et al. Abstract #MA02.03, WCLC 2025 (oral presentation); 9. Bazhenova L, et al. Abstract # CT300, AACR 2026 (oral presentation); 10. Hayashi H, et al. Abstract #P3.277, WCLC 2026 (poster presentation); 11. </a:t>
            </a:r>
            <a:r>
              <a:rPr lang="en-GB" sz="1050" dirty="0">
                <a:solidFill>
                  <a:schemeClr val="tx2"/>
                </a:solidFill>
              </a:rPr>
              <a:t>Drilon AE, et al. Abstract #PL03.06, WCLC 2026 (oral presentation)</a:t>
            </a:r>
            <a:endParaRPr lang="en-GB" sz="1050" noProof="0" dirty="0">
              <a:solidFill>
                <a:schemeClr val="tx2"/>
              </a:solidFill>
            </a:endParaRPr>
          </a:p>
        </p:txBody>
      </p:sp>
      <p:sp>
        <p:nvSpPr>
          <p:cNvPr id="6" name="ZoneTexte 5">
            <a:extLst>
              <a:ext uri="{FF2B5EF4-FFF2-40B4-BE49-F238E27FC236}">
                <a16:creationId xmlns:a16="http://schemas.microsoft.com/office/drawing/2014/main" id="{66C2BA8E-C364-4ED4-A3F8-C36411D91CDF}"/>
              </a:ext>
            </a:extLst>
          </p:cNvPr>
          <p:cNvSpPr txBox="1"/>
          <p:nvPr/>
        </p:nvSpPr>
        <p:spPr>
          <a:xfrm>
            <a:off x="378022" y="5270874"/>
            <a:ext cx="10846016" cy="415498"/>
          </a:xfrm>
          <a:prstGeom prst="rect">
            <a:avLst/>
          </a:prstGeom>
          <a:noFill/>
        </p:spPr>
        <p:txBody>
          <a:bodyPr wrap="square" lIns="0" rtlCol="0">
            <a:spAutoFit/>
          </a:bodyPr>
          <a:lstStyle/>
          <a:p>
            <a:pPr>
              <a:buClr>
                <a:schemeClr val="accent1"/>
              </a:buClr>
            </a:pPr>
            <a:r>
              <a:rPr lang="en-GB" sz="1050" b="1" i="0" noProof="0" dirty="0">
                <a:effectLst/>
                <a:latin typeface="Arial" panose="020B0604020202020204" pitchFamily="34" charset="0"/>
                <a:cs typeface="Arial" panose="020B0604020202020204" pitchFamily="34" charset="0"/>
              </a:rPr>
              <a:t>There are no head-to-head studies therefore, this is non-comparative data presented for informational/descriptive purposes. Comparisons between trials should not be made due to differences in study design and patient populations</a:t>
            </a:r>
            <a:endParaRPr lang="en-GB" sz="1050" b="1" noProof="0" dirty="0">
              <a:latin typeface="Arial" panose="020B060402020202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16E26935-50FC-6D8B-8349-5B34E36FF4A5}"/>
              </a:ext>
            </a:extLst>
          </p:cNvPr>
          <p:cNvSpPr>
            <a:spLocks noGrp="1"/>
          </p:cNvSpPr>
          <p:nvPr>
            <p:ph type="sldNum" sz="quarter" idx="4"/>
          </p:nvPr>
        </p:nvSpPr>
        <p:spPr/>
        <p:txBody>
          <a:bodyPr/>
          <a:lstStyle/>
          <a:p>
            <a:fld id="{FCE43C0F-8A7B-3A4B-9DB5-B3472E36E833}" type="slidenum">
              <a:rPr lang="en-GB" noProof="0" smtClean="0"/>
              <a:pPr/>
              <a:t>16</a:t>
            </a:fld>
            <a:endParaRPr lang="en-GB" noProof="0" dirty="0"/>
          </a:p>
        </p:txBody>
      </p:sp>
    </p:spTree>
    <p:extLst>
      <p:ext uri="{BB962C8B-B14F-4D97-AF65-F5344CB8AC3E}">
        <p14:creationId xmlns:p14="http://schemas.microsoft.com/office/powerpoint/2010/main" val="349801105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GB" noProof="0" dirty="0">
                <a:solidFill>
                  <a:schemeClr val="tx2"/>
                </a:solidFill>
              </a:rPr>
              <a:t>Spectrum of resistance to ROS1 fusion inhibitors</a:t>
            </a:r>
          </a:p>
        </p:txBody>
      </p:sp>
      <p:sp>
        <p:nvSpPr>
          <p:cNvPr id="5" name="ZoneTexte 4">
            <a:extLst>
              <a:ext uri="{FF2B5EF4-FFF2-40B4-BE49-F238E27FC236}">
                <a16:creationId xmlns:a16="http://schemas.microsoft.com/office/drawing/2014/main" id="{D085D9A2-B047-4F9C-9947-C7FE7D317A9A}"/>
              </a:ext>
            </a:extLst>
          </p:cNvPr>
          <p:cNvSpPr txBox="1"/>
          <p:nvPr/>
        </p:nvSpPr>
        <p:spPr>
          <a:xfrm>
            <a:off x="5246681" y="813824"/>
            <a:ext cx="5647700" cy="338554"/>
          </a:xfrm>
          <a:prstGeom prst="rect">
            <a:avLst/>
          </a:prstGeom>
          <a:noFill/>
        </p:spPr>
        <p:txBody>
          <a:bodyPr wrap="none" rtlCol="0">
            <a:spAutoFit/>
          </a:bodyPr>
          <a:lstStyle/>
          <a:p>
            <a:pPr>
              <a:buClr>
                <a:schemeClr val="accent1"/>
              </a:buClr>
            </a:pPr>
            <a:r>
              <a:rPr lang="en-GB" sz="1600" b="1" noProof="0" dirty="0">
                <a:latin typeface="Arial" panose="020B0604020202020204" pitchFamily="34" charset="0"/>
                <a:cs typeface="Arial" panose="020B0604020202020204" pitchFamily="34" charset="0"/>
              </a:rPr>
              <a:t>Potency heatmap of ROS1 TKI against resistant clones</a:t>
            </a:r>
            <a:r>
              <a:rPr lang="en-GB" sz="1600" b="1" baseline="30000" noProof="0" dirty="0">
                <a:latin typeface="Arial" panose="020B0604020202020204" pitchFamily="34" charset="0"/>
                <a:cs typeface="Arial" panose="020B0604020202020204" pitchFamily="34" charset="0"/>
              </a:rPr>
              <a:t>2</a:t>
            </a:r>
          </a:p>
        </p:txBody>
      </p:sp>
      <p:sp>
        <p:nvSpPr>
          <p:cNvPr id="10" name="Content Placeholder 9">
            <a:extLst>
              <a:ext uri="{FF2B5EF4-FFF2-40B4-BE49-F238E27FC236}">
                <a16:creationId xmlns:a16="http://schemas.microsoft.com/office/drawing/2014/main" id="{DC5E1A84-6FC5-5C5A-6CC4-7FA346194AB4}"/>
              </a:ext>
            </a:extLst>
          </p:cNvPr>
          <p:cNvSpPr>
            <a:spLocks noGrp="1"/>
          </p:cNvSpPr>
          <p:nvPr>
            <p:ph sz="quarter" idx="15"/>
          </p:nvPr>
        </p:nvSpPr>
        <p:spPr/>
        <p:txBody>
          <a:bodyPr anchor="b" anchorCtr="0"/>
          <a:lstStyle/>
          <a:p>
            <a:pPr>
              <a:buClr>
                <a:srgbClr val="0D3759"/>
              </a:buClr>
              <a:defRPr/>
            </a:pPr>
            <a:r>
              <a:rPr lang="en-GB" noProof="0" dirty="0">
                <a:solidFill>
                  <a:schemeClr val="tx2"/>
                </a:solidFill>
              </a:rPr>
              <a:t>IC50, half maximal inhibitory concentration; </a:t>
            </a:r>
            <a:r>
              <a:rPr lang="en-GB" spc="0" noProof="0" dirty="0">
                <a:solidFill>
                  <a:schemeClr val="tx2"/>
                </a:solidFill>
              </a:rPr>
              <a:t>TKI, tyrosine kinase inhibitor; WT, wild-type</a:t>
            </a:r>
          </a:p>
          <a:p>
            <a:pPr>
              <a:buClr>
                <a:srgbClr val="0D3759"/>
              </a:buClr>
              <a:defRPr/>
            </a:pPr>
            <a:r>
              <a:rPr lang="en-GB" spc="0" noProof="0" dirty="0">
                <a:solidFill>
                  <a:schemeClr val="tx2"/>
                </a:solidFill>
              </a:rPr>
              <a:t>1. Lin JJ, et al. Clin Cancer Res. 2021;27(10):2899-2909; 2. </a:t>
            </a:r>
            <a:r>
              <a:rPr lang="en-GB" dirty="0">
                <a:solidFill>
                  <a:schemeClr val="tx2"/>
                </a:solidFill>
              </a:rPr>
              <a:t>Drilon A et al., Cancer Discov. 2023;13(3):598-615</a:t>
            </a:r>
            <a:endParaRPr lang="en-GB" noProof="0" dirty="0">
              <a:solidFill>
                <a:schemeClr val="tx2"/>
              </a:solidFill>
            </a:endParaRPr>
          </a:p>
        </p:txBody>
      </p:sp>
      <p:grpSp>
        <p:nvGrpSpPr>
          <p:cNvPr id="91" name="Group 90">
            <a:extLst>
              <a:ext uri="{FF2B5EF4-FFF2-40B4-BE49-F238E27FC236}">
                <a16:creationId xmlns:a16="http://schemas.microsoft.com/office/drawing/2014/main" id="{434426ED-2201-9992-345D-6D7C2C487437}"/>
              </a:ext>
            </a:extLst>
          </p:cNvPr>
          <p:cNvGrpSpPr/>
          <p:nvPr/>
        </p:nvGrpSpPr>
        <p:grpSpPr>
          <a:xfrm>
            <a:off x="506059" y="1900320"/>
            <a:ext cx="4006904" cy="3420905"/>
            <a:chOff x="506059" y="1900320"/>
            <a:chExt cx="4006904" cy="3420905"/>
          </a:xfrm>
        </p:grpSpPr>
        <p:sp>
          <p:nvSpPr>
            <p:cNvPr id="82" name="Rectangle 81">
              <a:extLst>
                <a:ext uri="{FF2B5EF4-FFF2-40B4-BE49-F238E27FC236}">
                  <a16:creationId xmlns:a16="http://schemas.microsoft.com/office/drawing/2014/main" id="{7A0FA36A-2411-CB6E-058A-FA7485A21F78}"/>
                </a:ext>
              </a:extLst>
            </p:cNvPr>
            <p:cNvSpPr/>
            <p:nvPr/>
          </p:nvSpPr>
          <p:spPr>
            <a:xfrm>
              <a:off x="2935917" y="2105025"/>
              <a:ext cx="1131953" cy="2862111"/>
            </a:xfrm>
            <a:prstGeom prst="rect">
              <a:avLst/>
            </a:prstGeom>
            <a:solidFill>
              <a:schemeClr val="accent4">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3" name="Rectangle 82">
              <a:extLst>
                <a:ext uri="{FF2B5EF4-FFF2-40B4-BE49-F238E27FC236}">
                  <a16:creationId xmlns:a16="http://schemas.microsoft.com/office/drawing/2014/main" id="{1A730EF6-A2F6-A71D-FE50-0EC3D8F4E830}"/>
                </a:ext>
              </a:extLst>
            </p:cNvPr>
            <p:cNvSpPr/>
            <p:nvPr/>
          </p:nvSpPr>
          <p:spPr>
            <a:xfrm>
              <a:off x="2935917" y="2216150"/>
              <a:ext cx="1131953" cy="2827186"/>
            </a:xfrm>
            <a:prstGeom prst="rect">
              <a:avLst/>
            </a:prstGeom>
            <a:solidFill>
              <a:schemeClr val="accent1">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 name="TextBox 11">
              <a:extLst>
                <a:ext uri="{FF2B5EF4-FFF2-40B4-BE49-F238E27FC236}">
                  <a16:creationId xmlns:a16="http://schemas.microsoft.com/office/drawing/2014/main" id="{13B0DF5D-4CE1-8398-A8B0-81DEFE061473}"/>
                </a:ext>
              </a:extLst>
            </p:cNvPr>
            <p:cNvSpPr txBox="1"/>
            <p:nvPr/>
          </p:nvSpPr>
          <p:spPr>
            <a:xfrm>
              <a:off x="1612596" y="5136559"/>
              <a:ext cx="963405" cy="184666"/>
            </a:xfrm>
            <a:prstGeom prst="rect">
              <a:avLst/>
            </a:prstGeom>
            <a:noFill/>
          </p:spPr>
          <p:txBody>
            <a:bodyPr wrap="none" lIns="0" tIns="0" rIns="0" bIns="0" rtlCol="0">
              <a:spAutoFit/>
            </a:bodyPr>
            <a:lstStyle/>
            <a:p>
              <a:pPr algn="ctr"/>
              <a:r>
                <a:rPr lang="en-GB" sz="1200" noProof="0" dirty="0">
                  <a:latin typeface="Arial" panose="020B0604020202020204" pitchFamily="34" charset="0"/>
                  <a:cs typeface="Arial" panose="020B0604020202020204" pitchFamily="34" charset="0"/>
                </a:rPr>
                <a:t>Post-crizotinib</a:t>
              </a:r>
            </a:p>
          </p:txBody>
        </p:sp>
        <p:sp>
          <p:nvSpPr>
            <p:cNvPr id="13" name="TextBox 12">
              <a:extLst>
                <a:ext uri="{FF2B5EF4-FFF2-40B4-BE49-F238E27FC236}">
                  <a16:creationId xmlns:a16="http://schemas.microsoft.com/office/drawing/2014/main" id="{CDCA83C7-DD77-94D2-9122-30E91D458704}"/>
                </a:ext>
              </a:extLst>
            </p:cNvPr>
            <p:cNvSpPr txBox="1"/>
            <p:nvPr/>
          </p:nvSpPr>
          <p:spPr>
            <a:xfrm>
              <a:off x="3055098" y="5136559"/>
              <a:ext cx="928139" cy="184666"/>
            </a:xfrm>
            <a:prstGeom prst="rect">
              <a:avLst/>
            </a:prstGeom>
            <a:noFill/>
          </p:spPr>
          <p:txBody>
            <a:bodyPr wrap="none" lIns="0" tIns="0" rIns="0" bIns="0" rtlCol="0">
              <a:spAutoFit/>
            </a:bodyPr>
            <a:lstStyle/>
            <a:p>
              <a:pPr algn="ctr"/>
              <a:r>
                <a:rPr lang="en-GB" sz="1200" noProof="0" dirty="0">
                  <a:latin typeface="Arial" panose="020B0604020202020204" pitchFamily="34" charset="0"/>
                  <a:cs typeface="Arial" panose="020B0604020202020204" pitchFamily="34" charset="0"/>
                </a:rPr>
                <a:t>Post-lorlatinib</a:t>
              </a:r>
            </a:p>
          </p:txBody>
        </p:sp>
        <p:cxnSp>
          <p:nvCxnSpPr>
            <p:cNvPr id="16" name="Straight Connector 15">
              <a:extLst>
                <a:ext uri="{FF2B5EF4-FFF2-40B4-BE49-F238E27FC236}">
                  <a16:creationId xmlns:a16="http://schemas.microsoft.com/office/drawing/2014/main" id="{233A80CB-9F5A-4120-9C21-00D74D63C135}"/>
                </a:ext>
              </a:extLst>
            </p:cNvPr>
            <p:cNvCxnSpPr/>
            <p:nvPr/>
          </p:nvCxnSpPr>
          <p:spPr>
            <a:xfrm>
              <a:off x="1046915" y="210971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580B3268-2B2F-9F3C-BB60-EF6BAE4A29F3}"/>
                </a:ext>
              </a:extLst>
            </p:cNvPr>
            <p:cNvSpPr txBox="1"/>
            <p:nvPr/>
          </p:nvSpPr>
          <p:spPr>
            <a:xfrm>
              <a:off x="835460" y="2032773"/>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endParaRPr lang="en-GB" sz="1000" baseline="30000" noProof="0" dirty="0">
                <a:latin typeface="Arial" panose="020B0604020202020204" pitchFamily="34" charset="0"/>
                <a:cs typeface="Arial" panose="020B0604020202020204" pitchFamily="34" charset="0"/>
              </a:endParaRPr>
            </a:p>
          </p:txBody>
        </p:sp>
        <p:cxnSp>
          <p:nvCxnSpPr>
            <p:cNvPr id="38" name="Straight Connector 37">
              <a:extLst>
                <a:ext uri="{FF2B5EF4-FFF2-40B4-BE49-F238E27FC236}">
                  <a16:creationId xmlns:a16="http://schemas.microsoft.com/office/drawing/2014/main" id="{5A8C94AA-0E74-60CC-E93B-7AC1D0688761}"/>
                </a:ext>
              </a:extLst>
            </p:cNvPr>
            <p:cNvCxnSpPr>
              <a:cxnSpLocks/>
            </p:cNvCxnSpPr>
            <p:nvPr/>
          </p:nvCxnSpPr>
          <p:spPr>
            <a:xfrm flipV="1">
              <a:off x="1118805" y="2111375"/>
              <a:ext cx="0" cy="2929842"/>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C4713EB-FB42-E98C-5396-EBE770ECFDCD}"/>
                </a:ext>
              </a:extLst>
            </p:cNvPr>
            <p:cNvCxnSpPr/>
            <p:nvPr/>
          </p:nvCxnSpPr>
          <p:spPr>
            <a:xfrm>
              <a:off x="1046915" y="240499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D5504A99-EF65-A143-F6CF-03DFA5AE84BD}"/>
                </a:ext>
              </a:extLst>
            </p:cNvPr>
            <p:cNvSpPr txBox="1"/>
            <p:nvPr/>
          </p:nvSpPr>
          <p:spPr>
            <a:xfrm>
              <a:off x="835460" y="232804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0.9</a:t>
              </a:r>
              <a:endParaRPr lang="en-GB" sz="1000" baseline="30000" noProof="0" dirty="0">
                <a:latin typeface="Arial" panose="020B0604020202020204" pitchFamily="34" charset="0"/>
                <a:cs typeface="Arial" panose="020B0604020202020204" pitchFamily="34" charset="0"/>
              </a:endParaRPr>
            </a:p>
          </p:txBody>
        </p:sp>
        <p:sp>
          <p:nvSpPr>
            <p:cNvPr id="45" name="TextBox 44">
              <a:extLst>
                <a:ext uri="{FF2B5EF4-FFF2-40B4-BE49-F238E27FC236}">
                  <a16:creationId xmlns:a16="http://schemas.microsoft.com/office/drawing/2014/main" id="{EFEA6586-69B7-F748-C6FD-46353F0BD638}"/>
                </a:ext>
              </a:extLst>
            </p:cNvPr>
            <p:cNvSpPr txBox="1"/>
            <p:nvPr/>
          </p:nvSpPr>
          <p:spPr>
            <a:xfrm>
              <a:off x="835460" y="291224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0.7</a:t>
              </a:r>
              <a:endParaRPr lang="en-GB" sz="1000" baseline="30000" noProof="0" dirty="0">
                <a:latin typeface="Arial" panose="020B0604020202020204" pitchFamily="34" charset="0"/>
                <a:cs typeface="Arial" panose="020B0604020202020204" pitchFamily="34" charset="0"/>
              </a:endParaRPr>
            </a:p>
          </p:txBody>
        </p:sp>
        <p:cxnSp>
          <p:nvCxnSpPr>
            <p:cNvPr id="46" name="Straight Connector 45">
              <a:extLst>
                <a:ext uri="{FF2B5EF4-FFF2-40B4-BE49-F238E27FC236}">
                  <a16:creationId xmlns:a16="http://schemas.microsoft.com/office/drawing/2014/main" id="{F749F7B2-A455-DA02-428A-7C287ECC930E}"/>
                </a:ext>
              </a:extLst>
            </p:cNvPr>
            <p:cNvCxnSpPr/>
            <p:nvPr/>
          </p:nvCxnSpPr>
          <p:spPr>
            <a:xfrm>
              <a:off x="1046915" y="329081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D4742804-35AE-1083-614F-91BB6818A340}"/>
                </a:ext>
              </a:extLst>
            </p:cNvPr>
            <p:cNvSpPr txBox="1"/>
            <p:nvPr/>
          </p:nvSpPr>
          <p:spPr>
            <a:xfrm>
              <a:off x="835460" y="3213873"/>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0.6</a:t>
              </a:r>
              <a:endParaRPr lang="en-GB" sz="1000" baseline="30000" noProof="0" dirty="0">
                <a:latin typeface="Arial" panose="020B0604020202020204" pitchFamily="34" charset="0"/>
                <a:cs typeface="Arial" panose="020B0604020202020204" pitchFamily="34" charset="0"/>
              </a:endParaRPr>
            </a:p>
          </p:txBody>
        </p:sp>
        <p:cxnSp>
          <p:nvCxnSpPr>
            <p:cNvPr id="49" name="Straight Connector 48">
              <a:extLst>
                <a:ext uri="{FF2B5EF4-FFF2-40B4-BE49-F238E27FC236}">
                  <a16:creationId xmlns:a16="http://schemas.microsoft.com/office/drawing/2014/main" id="{8EEABE23-ADA0-C23A-D6D2-6FD0D876FBAB}"/>
                </a:ext>
              </a:extLst>
            </p:cNvPr>
            <p:cNvCxnSpPr/>
            <p:nvPr/>
          </p:nvCxnSpPr>
          <p:spPr>
            <a:xfrm>
              <a:off x="1046915" y="358291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0" name="TextBox 49">
              <a:extLst>
                <a:ext uri="{FF2B5EF4-FFF2-40B4-BE49-F238E27FC236}">
                  <a16:creationId xmlns:a16="http://schemas.microsoft.com/office/drawing/2014/main" id="{505EB542-7A61-0330-4495-F46DA4D19401}"/>
                </a:ext>
              </a:extLst>
            </p:cNvPr>
            <p:cNvSpPr txBox="1"/>
            <p:nvPr/>
          </p:nvSpPr>
          <p:spPr>
            <a:xfrm>
              <a:off x="835460" y="3505973"/>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0.5</a:t>
              </a:r>
              <a:endParaRPr lang="en-GB" sz="1000" baseline="30000" noProof="0" dirty="0">
                <a:latin typeface="Arial" panose="020B0604020202020204" pitchFamily="34" charset="0"/>
                <a:cs typeface="Arial" panose="020B0604020202020204" pitchFamily="34" charset="0"/>
              </a:endParaRPr>
            </a:p>
          </p:txBody>
        </p:sp>
        <p:cxnSp>
          <p:nvCxnSpPr>
            <p:cNvPr id="51" name="Straight Connector 50">
              <a:extLst>
                <a:ext uri="{FF2B5EF4-FFF2-40B4-BE49-F238E27FC236}">
                  <a16:creationId xmlns:a16="http://schemas.microsoft.com/office/drawing/2014/main" id="{F6032020-8E6A-2551-E31B-6C285A2C8596}"/>
                </a:ext>
              </a:extLst>
            </p:cNvPr>
            <p:cNvCxnSpPr/>
            <p:nvPr/>
          </p:nvCxnSpPr>
          <p:spPr>
            <a:xfrm>
              <a:off x="1046915" y="387184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221E42E5-8AF6-66B4-CE31-724113DD2618}"/>
                </a:ext>
              </a:extLst>
            </p:cNvPr>
            <p:cNvSpPr txBox="1"/>
            <p:nvPr/>
          </p:nvSpPr>
          <p:spPr>
            <a:xfrm>
              <a:off x="835460" y="379489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0.4</a:t>
              </a:r>
              <a:endParaRPr lang="en-GB" sz="1000" baseline="30000" noProof="0" dirty="0">
                <a:latin typeface="Arial" panose="020B0604020202020204" pitchFamily="34" charset="0"/>
                <a:cs typeface="Arial" panose="020B0604020202020204" pitchFamily="34" charset="0"/>
              </a:endParaRPr>
            </a:p>
          </p:txBody>
        </p:sp>
        <p:cxnSp>
          <p:nvCxnSpPr>
            <p:cNvPr id="53" name="Straight Connector 52">
              <a:extLst>
                <a:ext uri="{FF2B5EF4-FFF2-40B4-BE49-F238E27FC236}">
                  <a16:creationId xmlns:a16="http://schemas.microsoft.com/office/drawing/2014/main" id="{72892902-D7C6-01F5-FCB3-AA8ED06EF45E}"/>
                </a:ext>
              </a:extLst>
            </p:cNvPr>
            <p:cNvCxnSpPr/>
            <p:nvPr/>
          </p:nvCxnSpPr>
          <p:spPr>
            <a:xfrm>
              <a:off x="1046915" y="417029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4" name="TextBox 53">
              <a:extLst>
                <a:ext uri="{FF2B5EF4-FFF2-40B4-BE49-F238E27FC236}">
                  <a16:creationId xmlns:a16="http://schemas.microsoft.com/office/drawing/2014/main" id="{2E80C34A-1859-70B4-A190-D6FFF6539179}"/>
                </a:ext>
              </a:extLst>
            </p:cNvPr>
            <p:cNvSpPr txBox="1"/>
            <p:nvPr/>
          </p:nvSpPr>
          <p:spPr>
            <a:xfrm>
              <a:off x="835460" y="409334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0.3</a:t>
              </a:r>
              <a:endParaRPr lang="en-GB" sz="1000" baseline="30000" noProof="0" dirty="0">
                <a:latin typeface="Arial" panose="020B0604020202020204" pitchFamily="34" charset="0"/>
                <a:cs typeface="Arial" panose="020B0604020202020204" pitchFamily="34" charset="0"/>
              </a:endParaRPr>
            </a:p>
          </p:txBody>
        </p:sp>
        <p:cxnSp>
          <p:nvCxnSpPr>
            <p:cNvPr id="55" name="Straight Connector 54">
              <a:extLst>
                <a:ext uri="{FF2B5EF4-FFF2-40B4-BE49-F238E27FC236}">
                  <a16:creationId xmlns:a16="http://schemas.microsoft.com/office/drawing/2014/main" id="{E8093AF4-DD24-8CEB-42B6-EB131B082F54}"/>
                </a:ext>
              </a:extLst>
            </p:cNvPr>
            <p:cNvCxnSpPr/>
            <p:nvPr/>
          </p:nvCxnSpPr>
          <p:spPr>
            <a:xfrm>
              <a:off x="1046915" y="446239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1033EBDF-836E-455E-C470-BDF415D7E366}"/>
                </a:ext>
              </a:extLst>
            </p:cNvPr>
            <p:cNvSpPr txBox="1"/>
            <p:nvPr/>
          </p:nvSpPr>
          <p:spPr>
            <a:xfrm>
              <a:off x="835460" y="438544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0.2</a:t>
              </a:r>
              <a:endParaRPr lang="en-GB" sz="1000" baseline="30000" noProof="0" dirty="0">
                <a:latin typeface="Arial" panose="020B0604020202020204" pitchFamily="34" charset="0"/>
                <a:cs typeface="Arial" panose="020B0604020202020204" pitchFamily="34" charset="0"/>
              </a:endParaRPr>
            </a:p>
          </p:txBody>
        </p:sp>
        <p:cxnSp>
          <p:nvCxnSpPr>
            <p:cNvPr id="57" name="Straight Connector 56">
              <a:extLst>
                <a:ext uri="{FF2B5EF4-FFF2-40B4-BE49-F238E27FC236}">
                  <a16:creationId xmlns:a16="http://schemas.microsoft.com/office/drawing/2014/main" id="{431F1E6A-6D15-4464-487E-E164BF36CBCA}"/>
                </a:ext>
              </a:extLst>
            </p:cNvPr>
            <p:cNvCxnSpPr/>
            <p:nvPr/>
          </p:nvCxnSpPr>
          <p:spPr>
            <a:xfrm>
              <a:off x="1046915" y="475766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8" name="TextBox 57">
              <a:extLst>
                <a:ext uri="{FF2B5EF4-FFF2-40B4-BE49-F238E27FC236}">
                  <a16:creationId xmlns:a16="http://schemas.microsoft.com/office/drawing/2014/main" id="{AEC4E24D-2473-A397-E83A-E57B5B3D93DD}"/>
                </a:ext>
              </a:extLst>
            </p:cNvPr>
            <p:cNvSpPr txBox="1"/>
            <p:nvPr/>
          </p:nvSpPr>
          <p:spPr>
            <a:xfrm>
              <a:off x="835460" y="4680723"/>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0.1</a:t>
              </a:r>
              <a:endParaRPr lang="en-GB" sz="1000" baseline="30000" noProof="0" dirty="0">
                <a:latin typeface="Arial" panose="020B0604020202020204" pitchFamily="34" charset="0"/>
                <a:cs typeface="Arial" panose="020B0604020202020204" pitchFamily="34" charset="0"/>
              </a:endParaRPr>
            </a:p>
          </p:txBody>
        </p:sp>
        <p:sp>
          <p:nvSpPr>
            <p:cNvPr id="61" name="TextBox 60">
              <a:extLst>
                <a:ext uri="{FF2B5EF4-FFF2-40B4-BE49-F238E27FC236}">
                  <a16:creationId xmlns:a16="http://schemas.microsoft.com/office/drawing/2014/main" id="{75D285B0-571D-625D-CC3B-02874F0CB434}"/>
                </a:ext>
              </a:extLst>
            </p:cNvPr>
            <p:cNvSpPr txBox="1"/>
            <p:nvPr/>
          </p:nvSpPr>
          <p:spPr>
            <a:xfrm rot="16200000">
              <a:off x="209663" y="3473821"/>
              <a:ext cx="777457" cy="184666"/>
            </a:xfrm>
            <a:prstGeom prst="rect">
              <a:avLst/>
            </a:prstGeom>
            <a:no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Frequency</a:t>
              </a:r>
            </a:p>
          </p:txBody>
        </p:sp>
        <p:sp>
          <p:nvSpPr>
            <p:cNvPr id="62" name="TextBox 61">
              <a:extLst>
                <a:ext uri="{FF2B5EF4-FFF2-40B4-BE49-F238E27FC236}">
                  <a16:creationId xmlns:a16="http://schemas.microsoft.com/office/drawing/2014/main" id="{A8607F16-108E-62FD-07B5-01725A9E82C6}"/>
                </a:ext>
              </a:extLst>
            </p:cNvPr>
            <p:cNvSpPr txBox="1"/>
            <p:nvPr/>
          </p:nvSpPr>
          <p:spPr>
            <a:xfrm>
              <a:off x="835460" y="495694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0.0</a:t>
              </a:r>
              <a:endParaRPr lang="en-GB" sz="1000" baseline="30000" noProof="0" dirty="0">
                <a:latin typeface="Arial" panose="020B0604020202020204" pitchFamily="34" charset="0"/>
                <a:cs typeface="Arial" panose="020B0604020202020204" pitchFamily="34" charset="0"/>
              </a:endParaRPr>
            </a:p>
          </p:txBody>
        </p:sp>
        <p:cxnSp>
          <p:nvCxnSpPr>
            <p:cNvPr id="20" name="Straight Connector 19">
              <a:extLst>
                <a:ext uri="{FF2B5EF4-FFF2-40B4-BE49-F238E27FC236}">
                  <a16:creationId xmlns:a16="http://schemas.microsoft.com/office/drawing/2014/main" id="{B0997A3C-AC42-A37A-1F03-50876820C696}"/>
                </a:ext>
              </a:extLst>
            </p:cNvPr>
            <p:cNvCxnSpPr>
              <a:cxnSpLocks/>
            </p:cNvCxnSpPr>
            <p:nvPr/>
          </p:nvCxnSpPr>
          <p:spPr>
            <a:xfrm>
              <a:off x="1046915" y="5045452"/>
              <a:ext cx="3466048"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7" name="Rectangle 66">
              <a:extLst>
                <a:ext uri="{FF2B5EF4-FFF2-40B4-BE49-F238E27FC236}">
                  <a16:creationId xmlns:a16="http://schemas.microsoft.com/office/drawing/2014/main" id="{BB5DF044-7F95-8A84-A856-C6448CC5EFB4}"/>
                </a:ext>
              </a:extLst>
            </p:cNvPr>
            <p:cNvSpPr/>
            <p:nvPr/>
          </p:nvSpPr>
          <p:spPr>
            <a:xfrm>
              <a:off x="1533584" y="2108200"/>
              <a:ext cx="1131953" cy="2858936"/>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42" name="Straight Connector 41">
              <a:extLst>
                <a:ext uri="{FF2B5EF4-FFF2-40B4-BE49-F238E27FC236}">
                  <a16:creationId xmlns:a16="http://schemas.microsoft.com/office/drawing/2014/main" id="{53BE3D19-A7E0-3A8C-C532-2D5CD5D2B2F2}"/>
                </a:ext>
              </a:extLst>
            </p:cNvPr>
            <p:cNvCxnSpPr/>
            <p:nvPr/>
          </p:nvCxnSpPr>
          <p:spPr>
            <a:xfrm>
              <a:off x="1046915" y="269709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74ACEE40-3F7B-75CD-9E5B-0DD2C6F139F9}"/>
                </a:ext>
              </a:extLst>
            </p:cNvPr>
            <p:cNvSpPr txBox="1"/>
            <p:nvPr/>
          </p:nvSpPr>
          <p:spPr>
            <a:xfrm>
              <a:off x="835460" y="2620148"/>
              <a:ext cx="176330"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0.8</a:t>
              </a:r>
              <a:endParaRPr lang="en-GB" sz="1000" baseline="30000" noProof="0" dirty="0">
                <a:latin typeface="Arial" panose="020B0604020202020204" pitchFamily="34" charset="0"/>
                <a:cs typeface="Arial" panose="020B0604020202020204" pitchFamily="34" charset="0"/>
              </a:endParaRPr>
            </a:p>
          </p:txBody>
        </p:sp>
        <p:cxnSp>
          <p:nvCxnSpPr>
            <p:cNvPr id="44" name="Straight Connector 43">
              <a:extLst>
                <a:ext uri="{FF2B5EF4-FFF2-40B4-BE49-F238E27FC236}">
                  <a16:creationId xmlns:a16="http://schemas.microsoft.com/office/drawing/2014/main" id="{F2603241-E3C6-1992-F1EE-65D19CF4CEB8}"/>
                </a:ext>
              </a:extLst>
            </p:cNvPr>
            <p:cNvCxnSpPr/>
            <p:nvPr/>
          </p:nvCxnSpPr>
          <p:spPr>
            <a:xfrm>
              <a:off x="1046915" y="298919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6" name="Rectangle 65">
              <a:extLst>
                <a:ext uri="{FF2B5EF4-FFF2-40B4-BE49-F238E27FC236}">
                  <a16:creationId xmlns:a16="http://schemas.microsoft.com/office/drawing/2014/main" id="{B110FB26-31EE-B8F6-EF6B-E403BFF0CEE0}"/>
                </a:ext>
              </a:extLst>
            </p:cNvPr>
            <p:cNvSpPr/>
            <p:nvPr/>
          </p:nvSpPr>
          <p:spPr>
            <a:xfrm>
              <a:off x="1533584" y="2184400"/>
              <a:ext cx="1131953" cy="2858936"/>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5" name="Rectangle 64">
              <a:extLst>
                <a:ext uri="{FF2B5EF4-FFF2-40B4-BE49-F238E27FC236}">
                  <a16:creationId xmlns:a16="http://schemas.microsoft.com/office/drawing/2014/main" id="{44366D05-D1C7-9FC0-EA7C-FE3B8CA31D23}"/>
                </a:ext>
              </a:extLst>
            </p:cNvPr>
            <p:cNvSpPr/>
            <p:nvPr/>
          </p:nvSpPr>
          <p:spPr>
            <a:xfrm>
              <a:off x="1533584" y="2270126"/>
              <a:ext cx="1131953" cy="2773210"/>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7" name="Rectangle 36">
              <a:extLst>
                <a:ext uri="{FF2B5EF4-FFF2-40B4-BE49-F238E27FC236}">
                  <a16:creationId xmlns:a16="http://schemas.microsoft.com/office/drawing/2014/main" id="{4E18B3CE-B78A-6F16-53D5-AFA83340094E}"/>
                </a:ext>
              </a:extLst>
            </p:cNvPr>
            <p:cNvSpPr/>
            <p:nvPr/>
          </p:nvSpPr>
          <p:spPr>
            <a:xfrm>
              <a:off x="1533584" y="3213100"/>
              <a:ext cx="1131953" cy="1830235"/>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 name="Ellipse 6">
              <a:extLst>
                <a:ext uri="{FF2B5EF4-FFF2-40B4-BE49-F238E27FC236}">
                  <a16:creationId xmlns:a16="http://schemas.microsoft.com/office/drawing/2014/main" id="{3D7728AF-E30C-4D7A-A801-A4BAB49E7AB1}"/>
                </a:ext>
              </a:extLst>
            </p:cNvPr>
            <p:cNvSpPr/>
            <p:nvPr/>
          </p:nvSpPr>
          <p:spPr>
            <a:xfrm>
              <a:off x="1852672" y="3986784"/>
              <a:ext cx="493776" cy="347472"/>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4" name="TextBox 63">
              <a:extLst>
                <a:ext uri="{FF2B5EF4-FFF2-40B4-BE49-F238E27FC236}">
                  <a16:creationId xmlns:a16="http://schemas.microsoft.com/office/drawing/2014/main" id="{C224CBE9-E67B-1024-FF3E-289425544094}"/>
                </a:ext>
              </a:extLst>
            </p:cNvPr>
            <p:cNvSpPr txBox="1"/>
            <p:nvPr/>
          </p:nvSpPr>
          <p:spPr>
            <a:xfrm>
              <a:off x="1999372" y="4082160"/>
              <a:ext cx="200376"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WT</a:t>
              </a:r>
            </a:p>
          </p:txBody>
        </p:sp>
        <p:sp>
          <p:nvSpPr>
            <p:cNvPr id="63" name="TextBox 62">
              <a:extLst>
                <a:ext uri="{FF2B5EF4-FFF2-40B4-BE49-F238E27FC236}">
                  <a16:creationId xmlns:a16="http://schemas.microsoft.com/office/drawing/2014/main" id="{32B66168-CB6A-84C7-FC78-3CEC27CBF6F9}"/>
                </a:ext>
              </a:extLst>
            </p:cNvPr>
            <p:cNvSpPr txBox="1"/>
            <p:nvPr/>
          </p:nvSpPr>
          <p:spPr>
            <a:xfrm>
              <a:off x="1907200" y="2697092"/>
              <a:ext cx="384721"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G2032R</a:t>
              </a:r>
            </a:p>
          </p:txBody>
        </p:sp>
        <p:sp>
          <p:nvSpPr>
            <p:cNvPr id="68" name="TextBox 67">
              <a:extLst>
                <a:ext uri="{FF2B5EF4-FFF2-40B4-BE49-F238E27FC236}">
                  <a16:creationId xmlns:a16="http://schemas.microsoft.com/office/drawing/2014/main" id="{9C07716C-C7D5-B81D-43C5-6B29FD8961D0}"/>
                </a:ext>
              </a:extLst>
            </p:cNvPr>
            <p:cNvSpPr txBox="1"/>
            <p:nvPr/>
          </p:nvSpPr>
          <p:spPr>
            <a:xfrm>
              <a:off x="1910406" y="2169413"/>
              <a:ext cx="378309"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D2033N</a:t>
              </a:r>
            </a:p>
          </p:txBody>
        </p:sp>
        <p:sp>
          <p:nvSpPr>
            <p:cNvPr id="69" name="TextBox 68">
              <a:extLst>
                <a:ext uri="{FF2B5EF4-FFF2-40B4-BE49-F238E27FC236}">
                  <a16:creationId xmlns:a16="http://schemas.microsoft.com/office/drawing/2014/main" id="{EC145EBB-A127-6D3E-2AD0-58490970BA75}"/>
                </a:ext>
              </a:extLst>
            </p:cNvPr>
            <p:cNvSpPr txBox="1"/>
            <p:nvPr/>
          </p:nvSpPr>
          <p:spPr>
            <a:xfrm>
              <a:off x="1918421" y="2081455"/>
              <a:ext cx="362279"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S1986F</a:t>
              </a:r>
            </a:p>
          </p:txBody>
        </p:sp>
        <p:sp>
          <p:nvSpPr>
            <p:cNvPr id="70" name="TextBox 69">
              <a:extLst>
                <a:ext uri="{FF2B5EF4-FFF2-40B4-BE49-F238E27FC236}">
                  <a16:creationId xmlns:a16="http://schemas.microsoft.com/office/drawing/2014/main" id="{15ADC86F-1F9A-EDB3-9791-03A165AB71BC}"/>
                </a:ext>
              </a:extLst>
            </p:cNvPr>
            <p:cNvSpPr txBox="1"/>
            <p:nvPr/>
          </p:nvSpPr>
          <p:spPr>
            <a:xfrm>
              <a:off x="1917639" y="1900320"/>
              <a:ext cx="309380"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N=42</a:t>
              </a:r>
            </a:p>
          </p:txBody>
        </p:sp>
        <p:sp>
          <p:nvSpPr>
            <p:cNvPr id="71" name="Rectangle 70">
              <a:extLst>
                <a:ext uri="{FF2B5EF4-FFF2-40B4-BE49-F238E27FC236}">
                  <a16:creationId xmlns:a16="http://schemas.microsoft.com/office/drawing/2014/main" id="{8060EA0C-C10D-7EFC-EDCE-1EBF3E8AEB23}"/>
                </a:ext>
              </a:extLst>
            </p:cNvPr>
            <p:cNvSpPr/>
            <p:nvPr/>
          </p:nvSpPr>
          <p:spPr>
            <a:xfrm>
              <a:off x="2935917" y="2324100"/>
              <a:ext cx="1131953" cy="2643036"/>
            </a:xfrm>
            <a:prstGeom prst="rect">
              <a:avLst/>
            </a:prstGeom>
            <a:solidFill>
              <a:schemeClr val="accent6">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2" name="Rectangle 71">
              <a:extLst>
                <a:ext uri="{FF2B5EF4-FFF2-40B4-BE49-F238E27FC236}">
                  <a16:creationId xmlns:a16="http://schemas.microsoft.com/office/drawing/2014/main" id="{44AFF523-A64D-A4B3-EC3F-04079091E53E}"/>
                </a:ext>
              </a:extLst>
            </p:cNvPr>
            <p:cNvSpPr/>
            <p:nvPr/>
          </p:nvSpPr>
          <p:spPr>
            <a:xfrm>
              <a:off x="2935917" y="2438400"/>
              <a:ext cx="1131953" cy="2604936"/>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3" name="Rectangle 72">
              <a:extLst>
                <a:ext uri="{FF2B5EF4-FFF2-40B4-BE49-F238E27FC236}">
                  <a16:creationId xmlns:a16="http://schemas.microsoft.com/office/drawing/2014/main" id="{259FE7D4-402B-EFAB-A5DE-1C63A08AC6B4}"/>
                </a:ext>
              </a:extLst>
            </p:cNvPr>
            <p:cNvSpPr/>
            <p:nvPr/>
          </p:nvSpPr>
          <p:spPr>
            <a:xfrm>
              <a:off x="2935917" y="2543174"/>
              <a:ext cx="1131953" cy="2500161"/>
            </a:xfrm>
            <a:prstGeom prst="rect">
              <a:avLst/>
            </a:prstGeom>
            <a:solidFill>
              <a:schemeClr val="bg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4" name="Rectangle 73">
              <a:extLst>
                <a:ext uri="{FF2B5EF4-FFF2-40B4-BE49-F238E27FC236}">
                  <a16:creationId xmlns:a16="http://schemas.microsoft.com/office/drawing/2014/main" id="{E1F1916A-8AE2-7C1B-1EA0-1544A63F9296}"/>
                </a:ext>
              </a:extLst>
            </p:cNvPr>
            <p:cNvSpPr/>
            <p:nvPr/>
          </p:nvSpPr>
          <p:spPr>
            <a:xfrm>
              <a:off x="2935917" y="3471559"/>
              <a:ext cx="1131953" cy="1571776"/>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5" name="TextBox 74">
              <a:extLst>
                <a:ext uri="{FF2B5EF4-FFF2-40B4-BE49-F238E27FC236}">
                  <a16:creationId xmlns:a16="http://schemas.microsoft.com/office/drawing/2014/main" id="{54839150-B462-3648-CC99-BFA6F3F0AFB5}"/>
                </a:ext>
              </a:extLst>
            </p:cNvPr>
            <p:cNvSpPr txBox="1"/>
            <p:nvPr/>
          </p:nvSpPr>
          <p:spPr>
            <a:xfrm>
              <a:off x="3401705" y="4082160"/>
              <a:ext cx="200376"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WT</a:t>
              </a:r>
            </a:p>
          </p:txBody>
        </p:sp>
        <p:sp>
          <p:nvSpPr>
            <p:cNvPr id="76" name="TextBox 75">
              <a:extLst>
                <a:ext uri="{FF2B5EF4-FFF2-40B4-BE49-F238E27FC236}">
                  <a16:creationId xmlns:a16="http://schemas.microsoft.com/office/drawing/2014/main" id="{96BD0BE0-49A4-FB12-449F-7156D2A1DFB2}"/>
                </a:ext>
              </a:extLst>
            </p:cNvPr>
            <p:cNvSpPr txBox="1"/>
            <p:nvPr/>
          </p:nvSpPr>
          <p:spPr>
            <a:xfrm>
              <a:off x="3309533" y="2973659"/>
              <a:ext cx="384721"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G2032R</a:t>
              </a:r>
            </a:p>
          </p:txBody>
        </p:sp>
        <p:sp>
          <p:nvSpPr>
            <p:cNvPr id="77" name="TextBox 76">
              <a:extLst>
                <a:ext uri="{FF2B5EF4-FFF2-40B4-BE49-F238E27FC236}">
                  <a16:creationId xmlns:a16="http://schemas.microsoft.com/office/drawing/2014/main" id="{9A263692-8E29-60A6-4635-DF31CA888ED6}"/>
                </a:ext>
              </a:extLst>
            </p:cNvPr>
            <p:cNvSpPr txBox="1"/>
            <p:nvPr/>
          </p:nvSpPr>
          <p:spPr>
            <a:xfrm>
              <a:off x="3326365" y="2218192"/>
              <a:ext cx="351058"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L2086F</a:t>
              </a:r>
            </a:p>
          </p:txBody>
        </p:sp>
        <p:sp>
          <p:nvSpPr>
            <p:cNvPr id="78" name="TextBox 77">
              <a:extLst>
                <a:ext uri="{FF2B5EF4-FFF2-40B4-BE49-F238E27FC236}">
                  <a16:creationId xmlns:a16="http://schemas.microsoft.com/office/drawing/2014/main" id="{9FEF6DFE-6491-468E-E40E-F15666BA3D16}"/>
                </a:ext>
              </a:extLst>
            </p:cNvPr>
            <p:cNvSpPr txBox="1"/>
            <p:nvPr/>
          </p:nvSpPr>
          <p:spPr>
            <a:xfrm>
              <a:off x="3127593" y="2096453"/>
              <a:ext cx="748603"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S1986F/L2000V</a:t>
              </a:r>
            </a:p>
          </p:txBody>
        </p:sp>
        <p:sp>
          <p:nvSpPr>
            <p:cNvPr id="79" name="TextBox 78">
              <a:extLst>
                <a:ext uri="{FF2B5EF4-FFF2-40B4-BE49-F238E27FC236}">
                  <a16:creationId xmlns:a16="http://schemas.microsoft.com/office/drawing/2014/main" id="{52AE88A1-17FB-A849-BAF5-880FC7E1CA01}"/>
                </a:ext>
              </a:extLst>
            </p:cNvPr>
            <p:cNvSpPr txBox="1"/>
            <p:nvPr/>
          </p:nvSpPr>
          <p:spPr>
            <a:xfrm>
              <a:off x="3347203" y="1900320"/>
              <a:ext cx="309380"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N=28</a:t>
              </a:r>
            </a:p>
          </p:txBody>
        </p:sp>
        <p:sp>
          <p:nvSpPr>
            <p:cNvPr id="9" name="Ellipse 8">
              <a:extLst>
                <a:ext uri="{FF2B5EF4-FFF2-40B4-BE49-F238E27FC236}">
                  <a16:creationId xmlns:a16="http://schemas.microsoft.com/office/drawing/2014/main" id="{5842E1C1-D0AA-420A-96CA-D4E20BE24EAF}"/>
                </a:ext>
              </a:extLst>
            </p:cNvPr>
            <p:cNvSpPr/>
            <p:nvPr/>
          </p:nvSpPr>
          <p:spPr>
            <a:xfrm>
              <a:off x="3255004" y="3979008"/>
              <a:ext cx="493776" cy="347472"/>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80" name="TextBox 79">
              <a:extLst>
                <a:ext uri="{FF2B5EF4-FFF2-40B4-BE49-F238E27FC236}">
                  <a16:creationId xmlns:a16="http://schemas.microsoft.com/office/drawing/2014/main" id="{485FBB5F-B481-44DA-B34F-91E441993EEF}"/>
                </a:ext>
              </a:extLst>
            </p:cNvPr>
            <p:cNvSpPr txBox="1"/>
            <p:nvPr/>
          </p:nvSpPr>
          <p:spPr>
            <a:xfrm>
              <a:off x="3119576" y="2436820"/>
              <a:ext cx="764633" cy="123111"/>
            </a:xfrm>
            <a:prstGeom prst="rect">
              <a:avLst/>
            </a:prstGeom>
            <a:noFill/>
          </p:spPr>
          <p:txBody>
            <a:bodyPr wrap="none" lIns="0" tIns="0" rIns="0" bIns="0" rtlCol="0">
              <a:spAutoFit/>
            </a:bodyPr>
            <a:lstStyle/>
            <a:p>
              <a:pPr algn="ctr"/>
              <a:r>
                <a:rPr lang="en-GB" sz="800" noProof="0" dirty="0">
                  <a:latin typeface="Arial" panose="020B0604020202020204" pitchFamily="34" charset="0"/>
                  <a:cs typeface="Arial" panose="020B0604020202020204" pitchFamily="34" charset="0"/>
                </a:rPr>
                <a:t>G2032R/L2086F</a:t>
              </a:r>
            </a:p>
          </p:txBody>
        </p:sp>
        <p:sp>
          <p:nvSpPr>
            <p:cNvPr id="81" name="TextBox 80">
              <a:extLst>
                <a:ext uri="{FF2B5EF4-FFF2-40B4-BE49-F238E27FC236}">
                  <a16:creationId xmlns:a16="http://schemas.microsoft.com/office/drawing/2014/main" id="{FC384699-30F4-0F78-95F7-773358508123}"/>
                </a:ext>
              </a:extLst>
            </p:cNvPr>
            <p:cNvSpPr txBox="1"/>
            <p:nvPr/>
          </p:nvSpPr>
          <p:spPr>
            <a:xfrm>
              <a:off x="2924011" y="2318905"/>
              <a:ext cx="1155765" cy="123111"/>
            </a:xfrm>
            <a:prstGeom prst="rect">
              <a:avLst/>
            </a:prstGeom>
            <a:noFill/>
          </p:spPr>
          <p:txBody>
            <a:bodyPr wrap="none" lIns="0" tIns="0" rIns="0" bIns="0" rtlCol="0">
              <a:spAutoFit/>
            </a:bodyPr>
            <a:lstStyle/>
            <a:p>
              <a:pPr algn="ctr"/>
              <a:r>
                <a:rPr lang="en-GB" sz="800" spc="-10" noProof="0" dirty="0">
                  <a:latin typeface="Arial" panose="020B0604020202020204" pitchFamily="34" charset="0"/>
                  <a:cs typeface="Arial" panose="020B0604020202020204" pitchFamily="34" charset="0"/>
                </a:rPr>
                <a:t>G2032R/L2086F/S1986F</a:t>
              </a:r>
            </a:p>
          </p:txBody>
        </p:sp>
      </p:grpSp>
      <p:pic>
        <p:nvPicPr>
          <p:cNvPr id="90" name="Graphic 89">
            <a:extLst>
              <a:ext uri="{FF2B5EF4-FFF2-40B4-BE49-F238E27FC236}">
                <a16:creationId xmlns:a16="http://schemas.microsoft.com/office/drawing/2014/main" id="{11E9D75B-87A2-B03C-3E2F-627267BE18D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235322" y="1477436"/>
            <a:ext cx="5588018" cy="4732709"/>
          </a:xfrm>
          <a:prstGeom prst="rect">
            <a:avLst/>
          </a:prstGeom>
        </p:spPr>
      </p:pic>
      <p:graphicFrame>
        <p:nvGraphicFramePr>
          <p:cNvPr id="92" name="Table 91">
            <a:extLst>
              <a:ext uri="{FF2B5EF4-FFF2-40B4-BE49-F238E27FC236}">
                <a16:creationId xmlns:a16="http://schemas.microsoft.com/office/drawing/2014/main" id="{51369822-32DB-EA0D-45C8-DF518D356DD6}"/>
              </a:ext>
            </a:extLst>
          </p:cNvPr>
          <p:cNvGraphicFramePr>
            <a:graphicFrameLocks noGrp="1"/>
          </p:cNvGraphicFramePr>
          <p:nvPr>
            <p:extLst>
              <p:ext uri="{D42A27DB-BD31-4B8C-83A1-F6EECF244321}">
                <p14:modId xmlns:p14="http://schemas.microsoft.com/office/powerpoint/2010/main" val="4182987644"/>
              </p:ext>
            </p:extLst>
          </p:nvPr>
        </p:nvGraphicFramePr>
        <p:xfrm>
          <a:off x="9576798" y="1557380"/>
          <a:ext cx="1123950" cy="4341169"/>
        </p:xfrm>
        <a:graphic>
          <a:graphicData uri="http://schemas.openxmlformats.org/drawingml/2006/table">
            <a:tbl>
              <a:tblPr bandRow="1">
                <a:tableStyleId>{5C22544A-7EE6-4342-B048-85BDC9FD1C3A}</a:tableStyleId>
              </a:tblPr>
              <a:tblGrid>
                <a:gridCol w="187325">
                  <a:extLst>
                    <a:ext uri="{9D8B030D-6E8A-4147-A177-3AD203B41FA5}">
                      <a16:colId xmlns:a16="http://schemas.microsoft.com/office/drawing/2014/main" val="2166074732"/>
                    </a:ext>
                  </a:extLst>
                </a:gridCol>
                <a:gridCol w="187325">
                  <a:extLst>
                    <a:ext uri="{9D8B030D-6E8A-4147-A177-3AD203B41FA5}">
                      <a16:colId xmlns:a16="http://schemas.microsoft.com/office/drawing/2014/main" val="1224520711"/>
                    </a:ext>
                  </a:extLst>
                </a:gridCol>
                <a:gridCol w="187325">
                  <a:extLst>
                    <a:ext uri="{9D8B030D-6E8A-4147-A177-3AD203B41FA5}">
                      <a16:colId xmlns:a16="http://schemas.microsoft.com/office/drawing/2014/main" val="1582782600"/>
                    </a:ext>
                  </a:extLst>
                </a:gridCol>
                <a:gridCol w="187325">
                  <a:extLst>
                    <a:ext uri="{9D8B030D-6E8A-4147-A177-3AD203B41FA5}">
                      <a16:colId xmlns:a16="http://schemas.microsoft.com/office/drawing/2014/main" val="2838292041"/>
                    </a:ext>
                  </a:extLst>
                </a:gridCol>
                <a:gridCol w="187325">
                  <a:extLst>
                    <a:ext uri="{9D8B030D-6E8A-4147-A177-3AD203B41FA5}">
                      <a16:colId xmlns:a16="http://schemas.microsoft.com/office/drawing/2014/main" val="123744467"/>
                    </a:ext>
                  </a:extLst>
                </a:gridCol>
                <a:gridCol w="187325">
                  <a:extLst>
                    <a:ext uri="{9D8B030D-6E8A-4147-A177-3AD203B41FA5}">
                      <a16:colId xmlns:a16="http://schemas.microsoft.com/office/drawing/2014/main" val="2117637282"/>
                    </a:ext>
                  </a:extLst>
                </a:gridCol>
              </a:tblGrid>
              <a:tr h="188202">
                <a:tc>
                  <a:txBody>
                    <a:bodyPr/>
                    <a:lstStyle/>
                    <a:p>
                      <a:pPr algn="ctr"/>
                      <a:r>
                        <a:rPr lang="en-GB" sz="550" noProof="0" dirty="0">
                          <a:latin typeface="Arial" panose="020B0604020202020204" pitchFamily="34" charset="0"/>
                          <a:cs typeface="Arial" panose="020B0604020202020204" pitchFamily="34" charset="0"/>
                        </a:rPr>
                        <a:t>45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5.3</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0.9</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15</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7.7</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&lt;0.7</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4764402"/>
                  </a:ext>
                </a:extLst>
              </a:tr>
              <a:tr h="188202">
                <a:tc>
                  <a:txBody>
                    <a:bodyPr/>
                    <a:lstStyle/>
                    <a:p>
                      <a:pPr algn="ctr"/>
                      <a:r>
                        <a:rPr lang="en-GB" sz="550" noProof="0" dirty="0">
                          <a:latin typeface="Arial" panose="020B0604020202020204" pitchFamily="34" charset="0"/>
                          <a:cs typeface="Arial" panose="020B0604020202020204" pitchFamily="34" charset="0"/>
                        </a:rPr>
                        <a:t>18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8.7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3149544"/>
                  </a:ext>
                </a:extLst>
              </a:tr>
              <a:tr h="188202">
                <a:tc>
                  <a:txBody>
                    <a:bodyPr/>
                    <a:lstStyle/>
                    <a:p>
                      <a:pPr algn="ctr"/>
                      <a:r>
                        <a:rPr lang="en-GB" sz="550" noProof="0" dirty="0">
                          <a:latin typeface="Arial" panose="020B0604020202020204" pitchFamily="34" charset="0"/>
                          <a:cs typeface="Arial" panose="020B0604020202020204" pitchFamily="34" charset="0"/>
                        </a:rPr>
                        <a:t>40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4.6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8380640"/>
                  </a:ext>
                </a:extLst>
              </a:tr>
              <a:tr h="188202">
                <a:tc>
                  <a:txBody>
                    <a:bodyPr/>
                    <a:lstStyle/>
                    <a:p>
                      <a:pPr algn="ctr"/>
                      <a:r>
                        <a:rPr lang="en-GB" sz="550" noProof="0" dirty="0">
                          <a:latin typeface="Arial" panose="020B0604020202020204" pitchFamily="34" charset="0"/>
                          <a:cs typeface="Arial" panose="020B0604020202020204" pitchFamily="34" charset="0"/>
                        </a:rPr>
                        <a:t>5.9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5652534"/>
                  </a:ext>
                </a:extLst>
              </a:tr>
              <a:tr h="188202">
                <a:tc>
                  <a:txBody>
                    <a:bodyPr/>
                    <a:lstStyle/>
                    <a:p>
                      <a:pPr algn="ctr"/>
                      <a:r>
                        <a:rPr lang="en-GB" sz="550" noProof="0" dirty="0">
                          <a:latin typeface="Arial" panose="020B0604020202020204" pitchFamily="34" charset="0"/>
                          <a:cs typeface="Arial" panose="020B0604020202020204" pitchFamily="34" charset="0"/>
                        </a:rPr>
                        <a:t>33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7.6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9357999"/>
                  </a:ext>
                </a:extLst>
              </a:tr>
              <a:tr h="188202">
                <a:tc>
                  <a:txBody>
                    <a:bodyPr/>
                    <a:lstStyle/>
                    <a:p>
                      <a:pPr algn="ctr"/>
                      <a:r>
                        <a:rPr lang="en-GB" sz="550" noProof="0" dirty="0">
                          <a:latin typeface="Arial" panose="020B0604020202020204" pitchFamily="34" charset="0"/>
                          <a:cs typeface="Arial" panose="020B0604020202020204" pitchFamily="34" charset="0"/>
                        </a:rPr>
                        <a:t>110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9.9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5342596"/>
                  </a:ext>
                </a:extLst>
              </a:tr>
              <a:tr h="188202">
                <a:tc>
                  <a:txBody>
                    <a:bodyPr/>
                    <a:lstStyle/>
                    <a:p>
                      <a:pPr algn="ctr"/>
                      <a:r>
                        <a:rPr lang="en-GB" sz="550" noProof="0" dirty="0">
                          <a:latin typeface="Arial" panose="020B0604020202020204" pitchFamily="34" charset="0"/>
                          <a:cs typeface="Arial" panose="020B0604020202020204" pitchFamily="34" charset="0"/>
                        </a:rPr>
                        <a:t>30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6.2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3120948"/>
                  </a:ext>
                </a:extLst>
              </a:tr>
              <a:tr h="188202">
                <a:tc>
                  <a:txBody>
                    <a:bodyPr/>
                    <a:lstStyle/>
                    <a:p>
                      <a:pPr algn="ctr"/>
                      <a:r>
                        <a:rPr lang="en-GB" sz="550" b="1" noProof="0" dirty="0">
                          <a:solidFill>
                            <a:srgbClr val="0000FF"/>
                          </a:solidFill>
                          <a:latin typeface="Arial" panose="020B0604020202020204" pitchFamily="34" charset="0"/>
                          <a:cs typeface="Arial" panose="020B0604020202020204" pitchFamily="34" charset="0"/>
                        </a:rPr>
                        <a:t>30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noProof="0" dirty="0">
                          <a:solidFill>
                            <a:srgbClr val="0000FF"/>
                          </a:solidFill>
                          <a:latin typeface="Arial" panose="020B0604020202020204" pitchFamily="34" charset="0"/>
                          <a:cs typeface="Arial" panose="020B0604020202020204" pitchFamily="34" charset="0"/>
                        </a:rPr>
                        <a:t>13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noProof="0" dirty="0">
                          <a:solidFill>
                            <a:srgbClr val="0000FF"/>
                          </a:solidFill>
                          <a:latin typeface="Arial" panose="020B0604020202020204" pitchFamily="34" charset="0"/>
                          <a:cs typeface="Arial" panose="020B0604020202020204" pitchFamily="34" charset="0"/>
                        </a:rPr>
                        <a:t>0.5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noProof="0" dirty="0">
                          <a:solidFill>
                            <a:srgbClr val="0000FF"/>
                          </a:solidFill>
                          <a:latin typeface="Arial" panose="020B0604020202020204" pitchFamily="34" charset="0"/>
                          <a:cs typeface="Arial" panose="020B0604020202020204" pitchFamily="34" charset="0"/>
                        </a:rPr>
                        <a:t>9.7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noProof="0" dirty="0">
                          <a:solidFill>
                            <a:srgbClr val="0000FF"/>
                          </a:solidFill>
                          <a:latin typeface="Arial" panose="020B0604020202020204" pitchFamily="34" charset="0"/>
                          <a:cs typeface="Arial" panose="020B0604020202020204" pitchFamily="34" charset="0"/>
                        </a:rPr>
                        <a:t>3.3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noProof="0" dirty="0">
                          <a:solidFill>
                            <a:srgbClr val="0000FF"/>
                          </a:solidFill>
                          <a:latin typeface="Arial" panose="020B0604020202020204" pitchFamily="34" charset="0"/>
                          <a:cs typeface="Arial" panose="020B0604020202020204" pitchFamily="34" charset="0"/>
                        </a:rPr>
                        <a:t>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5505441"/>
                  </a:ext>
                </a:extLst>
              </a:tr>
              <a:tr h="188202">
                <a:tc>
                  <a:txBody>
                    <a:bodyPr/>
                    <a:lstStyle/>
                    <a:p>
                      <a:pPr algn="ctr"/>
                      <a:r>
                        <a:rPr lang="en-GB" sz="550" b="0" i="0" noProof="0" dirty="0">
                          <a:latin typeface="Arial Narrow" panose="020B0604020202020204" pitchFamily="34" charset="0"/>
                          <a:cs typeface="Arial Narrow" panose="020B0604020202020204" pitchFamily="34" charset="0"/>
                        </a:rPr>
                        <a:t>1,100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610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500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190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5.1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283642"/>
                  </a:ext>
                </a:extLst>
              </a:tr>
              <a:tr h="188202">
                <a:tc>
                  <a:txBody>
                    <a:bodyPr/>
                    <a:lstStyle/>
                    <a:p>
                      <a:pPr algn="ctr"/>
                      <a:r>
                        <a:rPr lang="en-GB" sz="550" b="0" i="0" noProof="0" dirty="0">
                          <a:latin typeface="Arial" panose="020B0604020202020204" pitchFamily="34" charset="0"/>
                          <a:cs typeface="Arial" panose="020B0604020202020204" pitchFamily="34" charset="0"/>
                        </a:rPr>
                        <a:t>950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880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320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84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8940390"/>
                  </a:ext>
                </a:extLst>
              </a:tr>
              <a:tr h="188202">
                <a:tc>
                  <a:txBody>
                    <a:bodyPr/>
                    <a:lstStyle/>
                    <a:p>
                      <a:pPr algn="ctr"/>
                      <a:r>
                        <a:rPr lang="en-GB" sz="550" b="0" i="0" noProof="0" dirty="0">
                          <a:latin typeface="Arial" panose="020B0604020202020204" pitchFamily="34" charset="0"/>
                          <a:cs typeface="Arial" panose="020B0604020202020204" pitchFamily="34" charset="0"/>
                        </a:rPr>
                        <a:t>630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830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42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8.8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08781247"/>
                  </a:ext>
                </a:extLst>
              </a:tr>
              <a:tr h="188202">
                <a:tc>
                  <a:txBody>
                    <a:bodyPr/>
                    <a:lstStyle/>
                    <a:p>
                      <a:pPr algn="ctr"/>
                      <a:r>
                        <a:rPr lang="en-GB" sz="550" b="0" i="0" noProof="0" dirty="0">
                          <a:latin typeface="Arial Narrow" panose="020B0604020202020204" pitchFamily="34" charset="0"/>
                          <a:cs typeface="Arial Narrow" panose="020B0604020202020204" pitchFamily="34" charset="0"/>
                        </a:rPr>
                        <a:t>1,600</a:t>
                      </a:r>
                      <a:endParaRPr lang="en-GB" sz="550" b="0" i="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Narrow" panose="020B0604020202020204" pitchFamily="34" charset="0"/>
                          <a:cs typeface="Arial Narrow" panose="020B0604020202020204" pitchFamily="34" charset="0"/>
                        </a:rPr>
                        <a:t>1,200</a:t>
                      </a:r>
                      <a:endParaRPr lang="en-GB" sz="55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91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4053823"/>
                  </a:ext>
                </a:extLst>
              </a:tr>
              <a:tr h="200725">
                <a:tc>
                  <a:txBody>
                    <a:bodyPr/>
                    <a:lstStyle/>
                    <a:p>
                      <a:pPr algn="ctr"/>
                      <a:r>
                        <a:rPr lang="en-GB" sz="550" b="0" i="0" noProof="0" dirty="0">
                          <a:latin typeface="Arial Narrow" panose="020B0604020202020204" pitchFamily="34" charset="0"/>
                          <a:cs typeface="Arial Narrow" panose="020B0604020202020204" pitchFamily="34" charset="0"/>
                        </a:rPr>
                        <a:t>1,200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Narrow" panose="020B0604020202020204" pitchFamily="34" charset="0"/>
                          <a:cs typeface="Arial Narrow" panose="020B0604020202020204" pitchFamily="34" charset="0"/>
                        </a:rPr>
                        <a:t>&gt;3,000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&gt;100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&gt;100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&gt;100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6.6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0790811"/>
                  </a:ext>
                </a:extLst>
              </a:tr>
              <a:tr h="188202">
                <a:tc>
                  <a:txBody>
                    <a:bodyPr/>
                    <a:lstStyle/>
                    <a:p>
                      <a:pPr algn="ctr"/>
                      <a:r>
                        <a:rPr lang="en-GB" sz="550" b="0" i="0" noProof="0" dirty="0">
                          <a:latin typeface="Arial" panose="020B0604020202020204" pitchFamily="34" charset="0"/>
                          <a:cs typeface="Arial" panose="020B0604020202020204" pitchFamily="34" charset="0"/>
                        </a:rPr>
                        <a:t>440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220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9.4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95969271"/>
                  </a:ext>
                </a:extLst>
              </a:tr>
              <a:tr h="188202">
                <a:tc>
                  <a:txBody>
                    <a:bodyPr/>
                    <a:lstStyle/>
                    <a:p>
                      <a:pPr algn="ctr"/>
                      <a:r>
                        <a:rPr lang="en-GB" sz="550" b="1" i="0" noProof="0" dirty="0">
                          <a:solidFill>
                            <a:srgbClr val="0000FF"/>
                          </a:solidFill>
                          <a:latin typeface="Arial" panose="020B0604020202020204" pitchFamily="34" charset="0"/>
                          <a:cs typeface="Arial" panose="020B0604020202020204" pitchFamily="34" charset="0"/>
                        </a:rPr>
                        <a:t>920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i="0" noProof="0" dirty="0">
                          <a:solidFill>
                            <a:srgbClr val="0000FF"/>
                          </a:solidFill>
                          <a:latin typeface="Arial" panose="020B0604020202020204" pitchFamily="34" charset="0"/>
                          <a:cs typeface="Arial" panose="020B0604020202020204" pitchFamily="34" charset="0"/>
                        </a:rPr>
                        <a:t>850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i="0" noProof="0" dirty="0">
                          <a:solidFill>
                            <a:srgbClr val="0000FF"/>
                          </a:solidFill>
                          <a:latin typeface="Arial" panose="020B0604020202020204" pitchFamily="34" charset="0"/>
                          <a:cs typeface="Arial" panose="020B0604020202020204" pitchFamily="34" charset="0"/>
                        </a:rPr>
                        <a:t>98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i="0" noProof="0" dirty="0">
                          <a:solidFill>
                            <a:srgbClr val="0000FF"/>
                          </a:solidFill>
                          <a:latin typeface="Arial" panose="020B0604020202020204" pitchFamily="34" charset="0"/>
                          <a:cs typeface="Arial" panose="020B0604020202020204" pitchFamily="34" charset="0"/>
                        </a:rPr>
                        <a:t>44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i="0" noProof="0" dirty="0">
                          <a:solidFill>
                            <a:srgbClr val="0000FF"/>
                          </a:solidFill>
                          <a:latin typeface="Arial" panose="020B0604020202020204" pitchFamily="34" charset="0"/>
                          <a:cs typeface="Arial" panose="020B0604020202020204" pitchFamily="34" charset="0"/>
                        </a:rPr>
                        <a:t>18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1" i="0" noProof="0" dirty="0">
                          <a:solidFill>
                            <a:srgbClr val="0000FF"/>
                          </a:solidFill>
                          <a:latin typeface="Arial" panose="020B0604020202020204" pitchFamily="34" charset="0"/>
                          <a:cs typeface="Arial" panose="020B0604020202020204" pitchFamily="34" charset="0"/>
                        </a:rPr>
                        <a:t>1.6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5235203"/>
                  </a:ext>
                </a:extLst>
              </a:tr>
              <a:tr h="188202">
                <a:tc>
                  <a:txBody>
                    <a:bodyPr/>
                    <a:lstStyle/>
                    <a:p>
                      <a:pPr algn="ctr"/>
                      <a:r>
                        <a:rPr lang="en-GB" sz="550" b="0" i="0" noProof="0" dirty="0">
                          <a:latin typeface="Arial" panose="020B0604020202020204" pitchFamily="34" charset="0"/>
                          <a:cs typeface="Arial" panose="020B0604020202020204" pitchFamily="34" charset="0"/>
                        </a:rPr>
                        <a:t>39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26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&lt;0.3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NA</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0.84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&lt;0.6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8931893"/>
                  </a:ext>
                </a:extLst>
              </a:tr>
              <a:tr h="188202">
                <a:tc>
                  <a:txBody>
                    <a:bodyPr/>
                    <a:lstStyle/>
                    <a:p>
                      <a:pPr algn="ctr"/>
                      <a:r>
                        <a:rPr lang="en-GB" sz="550" b="0" i="0" noProof="0" dirty="0">
                          <a:latin typeface="Arial" panose="020B0604020202020204" pitchFamily="34" charset="0"/>
                          <a:cs typeface="Arial" panose="020B0604020202020204" pitchFamily="34" charset="0"/>
                        </a:rPr>
                        <a:t>35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60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0.02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3596563"/>
                  </a:ext>
                </a:extLst>
              </a:tr>
              <a:tr h="188202">
                <a:tc>
                  <a:txBody>
                    <a:bodyPr/>
                    <a:lstStyle/>
                    <a:p>
                      <a:pPr algn="ctr"/>
                      <a:r>
                        <a:rPr lang="en-GB" sz="550" b="0" i="0" noProof="0" dirty="0">
                          <a:latin typeface="Arial" panose="020B0604020202020204" pitchFamily="34" charset="0"/>
                          <a:cs typeface="Arial" panose="020B0604020202020204" pitchFamily="34" charset="0"/>
                        </a:rPr>
                        <a:t>28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66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0.01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9657075"/>
                  </a:ext>
                </a:extLst>
              </a:tr>
              <a:tr h="188202">
                <a:tc>
                  <a:txBody>
                    <a:bodyPr/>
                    <a:lstStyle/>
                    <a:p>
                      <a:pPr algn="ctr"/>
                      <a:r>
                        <a:rPr lang="en-GB" sz="550" b="0" i="0" noProof="0" dirty="0">
                          <a:latin typeface="Arial" panose="020B0604020202020204" pitchFamily="34" charset="0"/>
                          <a:cs typeface="Arial" panose="020B0604020202020204" pitchFamily="34" charset="0"/>
                        </a:rPr>
                        <a:t>35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38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8.5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0.01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2140096"/>
                  </a:ext>
                </a:extLst>
              </a:tr>
              <a:tr h="188202">
                <a:tc>
                  <a:txBody>
                    <a:bodyPr/>
                    <a:lstStyle/>
                    <a:p>
                      <a:pPr algn="ctr"/>
                      <a:r>
                        <a:rPr lang="en-GB" sz="550" b="0" i="0" noProof="0" dirty="0">
                          <a:latin typeface="Arial" panose="020B0604020202020204" pitchFamily="34" charset="0"/>
                          <a:cs typeface="Arial" panose="020B0604020202020204" pitchFamily="34" charset="0"/>
                        </a:rPr>
                        <a:t>11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51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3.6</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0.2</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4794174"/>
                  </a:ext>
                </a:extLst>
              </a:tr>
              <a:tr h="188202">
                <a:tc>
                  <a:txBody>
                    <a:bodyPr/>
                    <a:lstStyle/>
                    <a:p>
                      <a:pPr algn="ctr"/>
                      <a:r>
                        <a:rPr lang="en-GB" sz="550" b="0" i="0" noProof="0" dirty="0">
                          <a:latin typeface="Arial" panose="020B0604020202020204" pitchFamily="34" charset="0"/>
                          <a:cs typeface="Arial" panose="020B0604020202020204" pitchFamily="34" charset="0"/>
                        </a:rPr>
                        <a:t>110</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41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NA</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3.3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35037211"/>
                  </a:ext>
                </a:extLst>
              </a:tr>
              <a:tr h="188202">
                <a:tc>
                  <a:txBody>
                    <a:bodyPr/>
                    <a:lstStyle/>
                    <a:p>
                      <a:pPr algn="ctr"/>
                      <a:r>
                        <a:rPr lang="en-GB" sz="550" b="0" i="0" noProof="0" dirty="0">
                          <a:latin typeface="Arial" panose="020B0604020202020204" pitchFamily="34" charset="0"/>
                          <a:cs typeface="Arial" panose="020B0604020202020204" pitchFamily="34" charset="0"/>
                        </a:rPr>
                        <a:t>77</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79</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NA</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5070299"/>
                  </a:ext>
                </a:extLst>
              </a:tr>
              <a:tr h="188202">
                <a:tc>
                  <a:txBody>
                    <a:bodyPr/>
                    <a:lstStyle/>
                    <a:p>
                      <a:pPr algn="ctr"/>
                      <a:r>
                        <a:rPr lang="en-GB" sz="550" b="0" i="0" noProof="0" dirty="0">
                          <a:latin typeface="Arial" panose="020B0604020202020204" pitchFamily="34" charset="0"/>
                          <a:cs typeface="Arial" panose="020B0604020202020204" pitchFamily="34" charset="0"/>
                        </a:rPr>
                        <a:t>25</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b="0" i="0" noProof="0" dirty="0">
                          <a:latin typeface="Arial" panose="020B0604020202020204" pitchFamily="34" charset="0"/>
                          <a:cs typeface="Arial" panose="020B0604020202020204" pitchFamily="34" charset="0"/>
                        </a:rPr>
                        <a:t>8.4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9.3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1.8</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GB" sz="550" noProof="0" dirty="0">
                          <a:latin typeface="Arial" panose="020B0604020202020204" pitchFamily="34" charset="0"/>
                          <a:cs typeface="Arial" panose="020B0604020202020204" pitchFamily="34" charset="0"/>
                        </a:rPr>
                        <a:t>0.4</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3241994"/>
                  </a:ext>
                </a:extLst>
              </a:tr>
            </a:tbl>
          </a:graphicData>
        </a:graphic>
      </p:graphicFrame>
      <p:graphicFrame>
        <p:nvGraphicFramePr>
          <p:cNvPr id="93" name="Table 92">
            <a:extLst>
              <a:ext uri="{FF2B5EF4-FFF2-40B4-BE49-F238E27FC236}">
                <a16:creationId xmlns:a16="http://schemas.microsoft.com/office/drawing/2014/main" id="{0D8291BA-7028-3EEC-D306-29216165BC36}"/>
              </a:ext>
            </a:extLst>
          </p:cNvPr>
          <p:cNvGraphicFramePr>
            <a:graphicFrameLocks noGrp="1"/>
          </p:cNvGraphicFramePr>
          <p:nvPr>
            <p:extLst>
              <p:ext uri="{D42A27DB-BD31-4B8C-83A1-F6EECF244321}">
                <p14:modId xmlns:p14="http://schemas.microsoft.com/office/powerpoint/2010/main" val="675008133"/>
              </p:ext>
            </p:extLst>
          </p:nvPr>
        </p:nvGraphicFramePr>
        <p:xfrm>
          <a:off x="8903365" y="1557380"/>
          <a:ext cx="643271" cy="4341169"/>
        </p:xfrm>
        <a:graphic>
          <a:graphicData uri="http://schemas.openxmlformats.org/drawingml/2006/table">
            <a:tbl>
              <a:tblPr bandRow="1">
                <a:tableStyleId>{5C22544A-7EE6-4342-B048-85BDC9FD1C3A}</a:tableStyleId>
              </a:tblPr>
              <a:tblGrid>
                <a:gridCol w="643271">
                  <a:extLst>
                    <a:ext uri="{9D8B030D-6E8A-4147-A177-3AD203B41FA5}">
                      <a16:colId xmlns:a16="http://schemas.microsoft.com/office/drawing/2014/main" val="2166074732"/>
                    </a:ext>
                  </a:extLst>
                </a:gridCol>
              </a:tblGrid>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4764402"/>
                  </a:ext>
                </a:extLst>
              </a:tr>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3149544"/>
                  </a:ext>
                </a:extLst>
              </a:tr>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8380640"/>
                  </a:ext>
                </a:extLst>
              </a:tr>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5652534"/>
                  </a:ext>
                </a:extLst>
              </a:tr>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9357999"/>
                  </a:ext>
                </a:extLst>
              </a:tr>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5342596"/>
                  </a:ext>
                </a:extLst>
              </a:tr>
              <a:tr h="188202">
                <a:tc>
                  <a:txBody>
                    <a:bodyPr/>
                    <a:lstStyle/>
                    <a:p>
                      <a:pPr algn="ctr"/>
                      <a:r>
                        <a:rPr lang="en-GB" sz="700" noProof="0" dirty="0">
                          <a:latin typeface="Arial" panose="020B0604020202020204" pitchFamily="34" charset="0"/>
                          <a:cs typeface="Arial" panose="020B0604020202020204" pitchFamily="34" charset="0"/>
                        </a:rPr>
                        <a:t>–</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3120948"/>
                  </a:ext>
                </a:extLst>
              </a:tr>
              <a:tr h="188202">
                <a:tc>
                  <a:txBody>
                    <a:bodyPr/>
                    <a:lstStyle/>
                    <a:p>
                      <a:pPr algn="ctr"/>
                      <a:endParaRPr lang="en-GB" sz="70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5505441"/>
                  </a:ext>
                </a:extLst>
              </a:tr>
              <a:tr h="188202">
                <a:tc>
                  <a:txBody>
                    <a:bodyPr/>
                    <a:lstStyle/>
                    <a:p>
                      <a:pPr algn="ctr"/>
                      <a:r>
                        <a:rPr lang="en-GB" sz="700" b="0" i="0" noProof="0" dirty="0">
                          <a:latin typeface="Arial" panose="020B0604020202020204" pitchFamily="34" charset="0"/>
                          <a:cs typeface="Arial" panose="020B0604020202020204" pitchFamily="34" charset="0"/>
                        </a:rPr>
                        <a:t>G2032R</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283642"/>
                  </a:ext>
                </a:extLst>
              </a:tr>
              <a:tr h="188202">
                <a:tc>
                  <a:txBody>
                    <a:bodyPr/>
                    <a:lstStyle/>
                    <a:p>
                      <a:pPr algn="ctr"/>
                      <a:r>
                        <a:rPr lang="en-GB" sz="700" b="0" i="0" noProof="0" dirty="0">
                          <a:latin typeface="Arial" panose="020B0604020202020204" pitchFamily="34" charset="0"/>
                          <a:cs typeface="Arial" panose="020B0604020202020204" pitchFamily="34" charset="0"/>
                        </a:rPr>
                        <a:t>G2032R</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8940390"/>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G2032R</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08781247"/>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G2032R</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4053823"/>
                  </a:ext>
                </a:extLst>
              </a:tr>
              <a:tr h="200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G2032R</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0790811"/>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G2032R</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95969271"/>
                  </a:ext>
                </a:extLst>
              </a:tr>
              <a:tr h="188202">
                <a:tc>
                  <a:txBody>
                    <a:bodyPr/>
                    <a:lstStyle/>
                    <a:p>
                      <a:pPr algn="ctr"/>
                      <a:endParaRPr lang="en-GB" sz="700" b="0" i="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5235203"/>
                  </a:ext>
                </a:extLst>
              </a:tr>
              <a:tr h="188202">
                <a:tc>
                  <a:txBody>
                    <a:bodyPr/>
                    <a:lstStyle/>
                    <a:p>
                      <a:pPr algn="ctr"/>
                      <a:r>
                        <a:rPr lang="en-GB" sz="700" b="0" i="0" noProof="0" dirty="0">
                          <a:latin typeface="Arial" panose="020B0604020202020204" pitchFamily="34" charset="0"/>
                          <a:cs typeface="Arial" panose="020B0604020202020204" pitchFamily="34" charset="0"/>
                        </a:rPr>
                        <a:t>S1986F</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8931893"/>
                  </a:ext>
                </a:extLst>
              </a:tr>
              <a:tr h="188202">
                <a:tc>
                  <a:txBody>
                    <a:bodyPr/>
                    <a:lstStyle/>
                    <a:p>
                      <a:pPr algn="ctr"/>
                      <a:r>
                        <a:rPr lang="en-GB" sz="700" b="0" i="0" noProof="0" dirty="0">
                          <a:latin typeface="Arial" panose="020B0604020202020204" pitchFamily="34" charset="0"/>
                          <a:cs typeface="Arial" panose="020B0604020202020204" pitchFamily="34" charset="0"/>
                        </a:rPr>
                        <a:t>F2004C</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3596563"/>
                  </a:ext>
                </a:extLst>
              </a:tr>
              <a:tr h="188202">
                <a:tc>
                  <a:txBody>
                    <a:bodyPr/>
                    <a:lstStyle/>
                    <a:p>
                      <a:pPr algn="ctr"/>
                      <a:r>
                        <a:rPr lang="en-GB" sz="700" b="0" i="0" noProof="0" dirty="0">
                          <a:latin typeface="Arial" panose="020B0604020202020204" pitchFamily="34" charset="0"/>
                          <a:cs typeface="Arial" panose="020B0604020202020204" pitchFamily="34" charset="0"/>
                        </a:rPr>
                        <a:t>F2004C</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9657075"/>
                  </a:ext>
                </a:extLst>
              </a:tr>
              <a:tr h="188202">
                <a:tc>
                  <a:txBody>
                    <a:bodyPr/>
                    <a:lstStyle/>
                    <a:p>
                      <a:pPr algn="ctr"/>
                      <a:r>
                        <a:rPr lang="en-GB" sz="700" b="0" i="0" noProof="0" dirty="0">
                          <a:latin typeface="Arial" panose="020B0604020202020204" pitchFamily="34" charset="0"/>
                          <a:cs typeface="Arial" panose="020B0604020202020204" pitchFamily="34" charset="0"/>
                        </a:rPr>
                        <a:t>F2004V</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2140096"/>
                  </a:ext>
                </a:extLst>
              </a:tr>
              <a:tr h="188202">
                <a:tc>
                  <a:txBody>
                    <a:bodyPr/>
                    <a:lstStyle/>
                    <a:p>
                      <a:pPr algn="ctr"/>
                      <a:r>
                        <a:rPr lang="en-GB" sz="700" b="0" i="0" noProof="0" dirty="0">
                          <a:latin typeface="Arial" panose="020B0604020202020204" pitchFamily="34" charset="0"/>
                          <a:cs typeface="Arial" panose="020B0604020202020204" pitchFamily="34" charset="0"/>
                        </a:rPr>
                        <a:t>F2004V</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4794174"/>
                  </a:ext>
                </a:extLst>
              </a:tr>
              <a:tr h="188202">
                <a:tc>
                  <a:txBody>
                    <a:bodyPr/>
                    <a:lstStyle/>
                    <a:p>
                      <a:pPr algn="ctr"/>
                      <a:r>
                        <a:rPr lang="en-GB" sz="700" b="0" i="0" noProof="0" dirty="0">
                          <a:latin typeface="Arial" panose="020B0604020202020204" pitchFamily="34" charset="0"/>
                          <a:cs typeface="Arial" panose="020B0604020202020204" pitchFamily="34" charset="0"/>
                        </a:rPr>
                        <a:t>L2026M</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35037211"/>
                  </a:ext>
                </a:extLst>
              </a:tr>
              <a:tr h="188202">
                <a:tc>
                  <a:txBody>
                    <a:bodyPr/>
                    <a:lstStyle/>
                    <a:p>
                      <a:pPr algn="ctr"/>
                      <a:r>
                        <a:rPr lang="en-GB" sz="700" b="0" i="0" noProof="0" dirty="0">
                          <a:latin typeface="Arial" panose="020B0604020202020204" pitchFamily="34" charset="0"/>
                          <a:cs typeface="Arial" panose="020B0604020202020204" pitchFamily="34" charset="0"/>
                        </a:rPr>
                        <a:t>D2033N</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5070299"/>
                  </a:ext>
                </a:extLst>
              </a:tr>
              <a:tr h="188202">
                <a:tc>
                  <a:txBody>
                    <a:bodyPr/>
                    <a:lstStyle/>
                    <a:p>
                      <a:pPr algn="ctr"/>
                      <a:r>
                        <a:rPr lang="en-GB" sz="700" b="0" i="0" noProof="0" dirty="0">
                          <a:latin typeface="Arial" panose="020B0604020202020204" pitchFamily="34" charset="0"/>
                          <a:cs typeface="Arial" panose="020B0604020202020204" pitchFamily="34" charset="0"/>
                        </a:rPr>
                        <a:t>G2101A</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3241994"/>
                  </a:ext>
                </a:extLst>
              </a:tr>
            </a:tbl>
          </a:graphicData>
        </a:graphic>
      </p:graphicFrame>
      <p:graphicFrame>
        <p:nvGraphicFramePr>
          <p:cNvPr id="94" name="Table 93">
            <a:extLst>
              <a:ext uri="{FF2B5EF4-FFF2-40B4-BE49-F238E27FC236}">
                <a16:creationId xmlns:a16="http://schemas.microsoft.com/office/drawing/2014/main" id="{0916E214-B541-CD89-32B8-85DA44527609}"/>
              </a:ext>
            </a:extLst>
          </p:cNvPr>
          <p:cNvGraphicFramePr>
            <a:graphicFrameLocks noGrp="1"/>
          </p:cNvGraphicFramePr>
          <p:nvPr>
            <p:extLst>
              <p:ext uri="{D42A27DB-BD31-4B8C-83A1-F6EECF244321}">
                <p14:modId xmlns:p14="http://schemas.microsoft.com/office/powerpoint/2010/main" val="1211261055"/>
              </p:ext>
            </p:extLst>
          </p:nvPr>
        </p:nvGraphicFramePr>
        <p:xfrm>
          <a:off x="8051285" y="1557380"/>
          <a:ext cx="782513" cy="4341169"/>
        </p:xfrm>
        <a:graphic>
          <a:graphicData uri="http://schemas.openxmlformats.org/drawingml/2006/table">
            <a:tbl>
              <a:tblPr bandRow="1">
                <a:tableStyleId>{5C22544A-7EE6-4342-B048-85BDC9FD1C3A}</a:tableStyleId>
              </a:tblPr>
              <a:tblGrid>
                <a:gridCol w="782513">
                  <a:extLst>
                    <a:ext uri="{9D8B030D-6E8A-4147-A177-3AD203B41FA5}">
                      <a16:colId xmlns:a16="http://schemas.microsoft.com/office/drawing/2014/main" val="2166074732"/>
                    </a:ext>
                  </a:extLst>
                </a:gridCol>
              </a:tblGrid>
              <a:tr h="188202">
                <a:tc>
                  <a:txBody>
                    <a:bodyPr/>
                    <a:lstStyle/>
                    <a:p>
                      <a:pPr algn="ctr"/>
                      <a:r>
                        <a:rPr lang="en-GB" sz="700" noProof="0" dirty="0">
                          <a:latin typeface="Arial" panose="020B0604020202020204" pitchFamily="34" charset="0"/>
                          <a:cs typeface="Arial" panose="020B0604020202020204" pitchFamily="34" charset="0"/>
                        </a:rPr>
                        <a:t>SLC34A2–ROS1</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4764402"/>
                  </a:ext>
                </a:extLst>
              </a:tr>
              <a:tr h="188202">
                <a:tc>
                  <a:txBody>
                    <a:bodyPr/>
                    <a:lstStyle/>
                    <a:p>
                      <a:pPr algn="ctr"/>
                      <a:r>
                        <a:rPr lang="en-GB" sz="700" noProof="0" dirty="0">
                          <a:latin typeface="Arial" panose="020B0604020202020204" pitchFamily="34" charset="0"/>
                          <a:cs typeface="Arial" panose="020B0604020202020204" pitchFamily="34" charset="0"/>
                        </a:rPr>
                        <a:t>EZR–ROS1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3149544"/>
                  </a:ext>
                </a:extLst>
              </a:tr>
              <a:tr h="188202">
                <a:tc>
                  <a:txBody>
                    <a:bodyPr/>
                    <a:lstStyle/>
                    <a:p>
                      <a:pPr algn="ctr"/>
                      <a:r>
                        <a:rPr lang="en-GB" sz="70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8380640"/>
                  </a:ext>
                </a:extLst>
              </a:tr>
              <a:tr h="188202">
                <a:tc>
                  <a:txBody>
                    <a:bodyPr/>
                    <a:lstStyle/>
                    <a:p>
                      <a:pPr algn="ctr"/>
                      <a:r>
                        <a:rPr lang="en-GB" sz="700" noProof="0" dirty="0">
                          <a:latin typeface="Arial" panose="020B0604020202020204" pitchFamily="34" charset="0"/>
                          <a:cs typeface="Arial" panose="020B0604020202020204" pitchFamily="34" charset="0"/>
                        </a:rPr>
                        <a:t>EZR–ROS1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35652534"/>
                  </a:ext>
                </a:extLst>
              </a:tr>
              <a:tr h="188202">
                <a:tc>
                  <a:txBody>
                    <a:bodyPr/>
                    <a:lstStyle/>
                    <a:p>
                      <a:pPr algn="ctr"/>
                      <a:r>
                        <a:rPr lang="en-GB" sz="700" noProof="0" dirty="0">
                          <a:latin typeface="Arial" panose="020B0604020202020204" pitchFamily="34" charset="0"/>
                          <a:cs typeface="Arial" panose="020B0604020202020204" pitchFamily="34" charset="0"/>
                        </a:rPr>
                        <a:t>GOPC(L)–ROS1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39357999"/>
                  </a:ext>
                </a:extLst>
              </a:tr>
              <a:tr h="188202">
                <a:tc>
                  <a:txBody>
                    <a:bodyPr/>
                    <a:lstStyle/>
                    <a:p>
                      <a:pPr algn="ctr"/>
                      <a:r>
                        <a:rPr lang="en-GB" sz="700" noProof="0" dirty="0">
                          <a:latin typeface="Arial" panose="020B0604020202020204" pitchFamily="34" charset="0"/>
                          <a:cs typeface="Arial" panose="020B0604020202020204" pitchFamily="34" charset="0"/>
                        </a:rPr>
                        <a:t>GOPC(S)–ROS1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45342596"/>
                  </a:ext>
                </a:extLst>
              </a:tr>
              <a:tr h="188202">
                <a:tc>
                  <a:txBody>
                    <a:bodyPr/>
                    <a:lstStyle/>
                    <a:p>
                      <a:pPr algn="ctr"/>
                      <a:r>
                        <a:rPr lang="en-GB" sz="700" noProof="0" dirty="0">
                          <a:latin typeface="Arial" panose="020B0604020202020204" pitchFamily="34" charset="0"/>
                          <a:cs typeface="Arial" panose="020B0604020202020204" pitchFamily="34" charset="0"/>
                        </a:rPr>
                        <a:t>CEP85L–ROS1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3120948"/>
                  </a:ext>
                </a:extLst>
              </a:tr>
              <a:tr h="188202">
                <a:tc>
                  <a:txBody>
                    <a:bodyPr/>
                    <a:lstStyle/>
                    <a:p>
                      <a:pPr algn="ctr"/>
                      <a:endParaRPr lang="en-GB" sz="70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5505441"/>
                  </a:ext>
                </a:extLst>
              </a:tr>
              <a:tr h="188202">
                <a:tc>
                  <a:txBody>
                    <a:bodyPr/>
                    <a:lstStyle/>
                    <a:p>
                      <a:pPr algn="ct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283642"/>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8940390"/>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EZR–ROS1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08781247"/>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noProof="0" dirty="0">
                          <a:latin typeface="Arial" panose="020B0604020202020204" pitchFamily="34" charset="0"/>
                          <a:cs typeface="Arial" panose="020B0604020202020204" pitchFamily="34" charset="0"/>
                        </a:rPr>
                        <a:t>GOPC(L)–ROS1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74053823"/>
                  </a:ext>
                </a:extLst>
              </a:tr>
              <a:tr h="20072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noProof="0" dirty="0">
                          <a:latin typeface="Arial" panose="020B0604020202020204" pitchFamily="34" charset="0"/>
                          <a:cs typeface="Arial" panose="020B0604020202020204" pitchFamily="34" charset="0"/>
                        </a:rPr>
                        <a:t>GOPC(S)–ROS1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40790811"/>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SLC34A2–ROS1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95969271"/>
                  </a:ext>
                </a:extLst>
              </a:tr>
              <a:tr h="188202">
                <a:tc>
                  <a:txBody>
                    <a:bodyPr/>
                    <a:lstStyle/>
                    <a:p>
                      <a:pPr algn="ctr"/>
                      <a:endParaRPr lang="en-GB" sz="700" b="0" i="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5235203"/>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8931893"/>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33596563"/>
                  </a:ext>
                </a:extLst>
              </a:tr>
              <a:tr h="188202">
                <a:tc>
                  <a:txBody>
                    <a:bodyPr/>
                    <a:lstStyle/>
                    <a:p>
                      <a:pPr algn="ctr"/>
                      <a:r>
                        <a:rPr lang="en-GB" sz="700" b="0" i="0" noProof="0" dirty="0">
                          <a:latin typeface="Arial" panose="020B0604020202020204" pitchFamily="34" charset="0"/>
                          <a:cs typeface="Arial" panose="020B0604020202020204" pitchFamily="34" charset="0"/>
                        </a:rPr>
                        <a:t>EZR–ROS1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69657075"/>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32140096"/>
                  </a:ext>
                </a:extLst>
              </a:tr>
              <a:tr h="188202">
                <a:tc>
                  <a:txBody>
                    <a:bodyPr/>
                    <a:lstStyle/>
                    <a:p>
                      <a:pPr algn="ctr"/>
                      <a:r>
                        <a:rPr lang="en-GB" sz="700" b="0" i="0" noProof="0" dirty="0">
                          <a:latin typeface="Arial" panose="020B0604020202020204" pitchFamily="34" charset="0"/>
                          <a:cs typeface="Arial" panose="020B0604020202020204" pitchFamily="34" charset="0"/>
                        </a:rPr>
                        <a:t>EZR-ROS1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4794174"/>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35037211"/>
                  </a:ext>
                </a:extLst>
              </a:tr>
              <a:tr h="18820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700" b="0" i="0" noProof="0" dirty="0">
                          <a:latin typeface="Arial" panose="020B0604020202020204" pitchFamily="34" charset="0"/>
                          <a:cs typeface="Arial" panose="020B0604020202020204" pitchFamily="34" charset="0"/>
                        </a:rPr>
                        <a:t>CD74–ROS1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05070299"/>
                  </a:ext>
                </a:extLst>
              </a:tr>
              <a:tr h="188202">
                <a:tc>
                  <a:txBody>
                    <a:bodyPr/>
                    <a:lstStyle/>
                    <a:p>
                      <a:pPr algn="ctr"/>
                      <a:r>
                        <a:rPr lang="en-GB" sz="700" b="0" i="0" noProof="0" dirty="0">
                          <a:latin typeface="Arial" panose="020B0604020202020204" pitchFamily="34" charset="0"/>
                          <a:cs typeface="Arial" panose="020B0604020202020204" pitchFamily="34" charset="0"/>
                        </a:rPr>
                        <a:t>EZR–ROS1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73241994"/>
                  </a:ext>
                </a:extLst>
              </a:tr>
            </a:tbl>
          </a:graphicData>
        </a:graphic>
      </p:graphicFrame>
      <p:sp>
        <p:nvSpPr>
          <p:cNvPr id="95" name="TextBox 94">
            <a:extLst>
              <a:ext uri="{FF2B5EF4-FFF2-40B4-BE49-F238E27FC236}">
                <a16:creationId xmlns:a16="http://schemas.microsoft.com/office/drawing/2014/main" id="{A0CBDF11-BC62-F577-7016-3EB3D504112C}"/>
              </a:ext>
            </a:extLst>
          </p:cNvPr>
          <p:cNvSpPr txBox="1"/>
          <p:nvPr/>
        </p:nvSpPr>
        <p:spPr>
          <a:xfrm>
            <a:off x="8274225" y="1382746"/>
            <a:ext cx="336632" cy="123111"/>
          </a:xfrm>
          <a:prstGeom prst="rect">
            <a:avLst/>
          </a:prstGeom>
          <a:noFill/>
        </p:spPr>
        <p:txBody>
          <a:bodyPr wrap="none" lIns="0" tIns="0" rIns="0" bIns="0" rtlCol="0">
            <a:spAutoFit/>
          </a:bodyPr>
          <a:lstStyle/>
          <a:p>
            <a:pPr algn="ctr"/>
            <a:r>
              <a:rPr lang="en-GB" sz="800" b="1" noProof="0" dirty="0">
                <a:latin typeface="Arial" panose="020B0604020202020204" pitchFamily="34" charset="0"/>
                <a:cs typeface="Arial" panose="020B0604020202020204" pitchFamily="34" charset="0"/>
              </a:rPr>
              <a:t>Fusion</a:t>
            </a:r>
          </a:p>
        </p:txBody>
      </p:sp>
      <p:sp>
        <p:nvSpPr>
          <p:cNvPr id="96" name="TextBox 95">
            <a:extLst>
              <a:ext uri="{FF2B5EF4-FFF2-40B4-BE49-F238E27FC236}">
                <a16:creationId xmlns:a16="http://schemas.microsoft.com/office/drawing/2014/main" id="{922BE837-DE78-549A-8517-341255F79BF9}"/>
              </a:ext>
            </a:extLst>
          </p:cNvPr>
          <p:cNvSpPr txBox="1"/>
          <p:nvPr/>
        </p:nvSpPr>
        <p:spPr>
          <a:xfrm>
            <a:off x="7131751" y="1382746"/>
            <a:ext cx="395942" cy="123111"/>
          </a:xfrm>
          <a:prstGeom prst="rect">
            <a:avLst/>
          </a:prstGeom>
          <a:noFill/>
        </p:spPr>
        <p:txBody>
          <a:bodyPr wrap="none" lIns="0" tIns="0" rIns="0" bIns="0" rtlCol="0">
            <a:spAutoFit/>
          </a:bodyPr>
          <a:lstStyle/>
          <a:p>
            <a:pPr algn="ctr"/>
            <a:r>
              <a:rPr lang="en-GB" sz="800" b="1" noProof="0" dirty="0">
                <a:latin typeface="Arial" panose="020B0604020202020204" pitchFamily="34" charset="0"/>
                <a:cs typeface="Arial" panose="020B0604020202020204" pitchFamily="34" charset="0"/>
              </a:rPr>
              <a:t>Cell line</a:t>
            </a:r>
          </a:p>
        </p:txBody>
      </p:sp>
      <p:sp>
        <p:nvSpPr>
          <p:cNvPr id="97" name="TextBox 96">
            <a:extLst>
              <a:ext uri="{FF2B5EF4-FFF2-40B4-BE49-F238E27FC236}">
                <a16:creationId xmlns:a16="http://schemas.microsoft.com/office/drawing/2014/main" id="{9056A959-15DE-D26D-907E-EBB357206E61}"/>
              </a:ext>
            </a:extLst>
          </p:cNvPr>
          <p:cNvSpPr txBox="1"/>
          <p:nvPr/>
        </p:nvSpPr>
        <p:spPr>
          <a:xfrm>
            <a:off x="6181093" y="1382746"/>
            <a:ext cx="280526" cy="123111"/>
          </a:xfrm>
          <a:prstGeom prst="rect">
            <a:avLst/>
          </a:prstGeom>
          <a:noFill/>
        </p:spPr>
        <p:txBody>
          <a:bodyPr wrap="none" lIns="0" tIns="0" rIns="0" bIns="0" rtlCol="0">
            <a:spAutoFit/>
          </a:bodyPr>
          <a:lstStyle/>
          <a:p>
            <a:pPr algn="ctr"/>
            <a:r>
              <a:rPr lang="en-GB" sz="800" b="1" noProof="0" dirty="0">
                <a:latin typeface="Arial" panose="020B0604020202020204" pitchFamily="34" charset="0"/>
                <a:cs typeface="Arial" panose="020B0604020202020204" pitchFamily="34" charset="0"/>
              </a:rPr>
              <a:t>Name</a:t>
            </a:r>
          </a:p>
        </p:txBody>
      </p:sp>
      <p:sp>
        <p:nvSpPr>
          <p:cNvPr id="98" name="TextBox 97">
            <a:extLst>
              <a:ext uri="{FF2B5EF4-FFF2-40B4-BE49-F238E27FC236}">
                <a16:creationId xmlns:a16="http://schemas.microsoft.com/office/drawing/2014/main" id="{2BD92215-C306-DA8A-95E5-32E27388C079}"/>
              </a:ext>
            </a:extLst>
          </p:cNvPr>
          <p:cNvSpPr txBox="1"/>
          <p:nvPr/>
        </p:nvSpPr>
        <p:spPr>
          <a:xfrm rot="-2700000">
            <a:off x="9584135" y="1261046"/>
            <a:ext cx="371897" cy="107722"/>
          </a:xfrm>
          <a:prstGeom prst="rect">
            <a:avLst/>
          </a:prstGeom>
          <a:no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Crizotinib</a:t>
            </a:r>
          </a:p>
        </p:txBody>
      </p:sp>
      <p:sp>
        <p:nvSpPr>
          <p:cNvPr id="99" name="TextBox 98">
            <a:extLst>
              <a:ext uri="{FF2B5EF4-FFF2-40B4-BE49-F238E27FC236}">
                <a16:creationId xmlns:a16="http://schemas.microsoft.com/office/drawing/2014/main" id="{1DF5FB55-E58B-1BFB-F08E-1CA2D32FD473}"/>
              </a:ext>
            </a:extLst>
          </p:cNvPr>
          <p:cNvSpPr txBox="1"/>
          <p:nvPr/>
        </p:nvSpPr>
        <p:spPr>
          <a:xfrm rot="-2700000">
            <a:off x="10149215" y="1223959"/>
            <a:ext cx="487313" cy="107722"/>
          </a:xfrm>
          <a:prstGeom prst="rect">
            <a:avLst/>
          </a:prstGeom>
          <a:no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Taletrectinib</a:t>
            </a:r>
          </a:p>
        </p:txBody>
      </p:sp>
      <p:sp>
        <p:nvSpPr>
          <p:cNvPr id="100" name="TextBox 99">
            <a:extLst>
              <a:ext uri="{FF2B5EF4-FFF2-40B4-BE49-F238E27FC236}">
                <a16:creationId xmlns:a16="http://schemas.microsoft.com/office/drawing/2014/main" id="{9A9F55CD-D7D1-E923-ED97-7AC625EDB3F3}"/>
              </a:ext>
            </a:extLst>
          </p:cNvPr>
          <p:cNvSpPr txBox="1"/>
          <p:nvPr/>
        </p:nvSpPr>
        <p:spPr>
          <a:xfrm rot="-2700000">
            <a:off x="9786333" y="1242910"/>
            <a:ext cx="423193" cy="107722"/>
          </a:xfrm>
          <a:prstGeom prst="rect">
            <a:avLst/>
          </a:prstGeom>
          <a:noFill/>
        </p:spPr>
        <p:txBody>
          <a:bodyPr wrap="none" lIns="0" tIns="0" rIns="0" bIns="0" rtlCol="0">
            <a:spAutoFit/>
          </a:bodyPr>
          <a:lstStyle/>
          <a:p>
            <a:r>
              <a:rPr lang="en-GB" sz="700" noProof="0" dirty="0">
                <a:latin typeface="Arial" panose="020B0604020202020204" pitchFamily="34" charset="0"/>
                <a:cs typeface="Arial" panose="020B0604020202020204" pitchFamily="34" charset="0"/>
              </a:rPr>
              <a:t>Entrectinib</a:t>
            </a:r>
          </a:p>
        </p:txBody>
      </p:sp>
      <p:sp>
        <p:nvSpPr>
          <p:cNvPr id="101" name="TextBox 100">
            <a:extLst>
              <a:ext uri="{FF2B5EF4-FFF2-40B4-BE49-F238E27FC236}">
                <a16:creationId xmlns:a16="http://schemas.microsoft.com/office/drawing/2014/main" id="{0192B3CA-3E45-E42A-27C0-31C7A94AE02F}"/>
              </a:ext>
            </a:extLst>
          </p:cNvPr>
          <p:cNvSpPr txBox="1"/>
          <p:nvPr/>
        </p:nvSpPr>
        <p:spPr>
          <a:xfrm rot="-2700000">
            <a:off x="9988994" y="1261047"/>
            <a:ext cx="362279" cy="107722"/>
          </a:xfrm>
          <a:prstGeom prst="rect">
            <a:avLst/>
          </a:prstGeom>
          <a:noFill/>
        </p:spPr>
        <p:txBody>
          <a:bodyPr wrap="none" lIns="0" tIns="0" rIns="0" bIns="0" rtlCol="0">
            <a:spAutoFit/>
          </a:bodyPr>
          <a:lstStyle/>
          <a:p>
            <a:r>
              <a:rPr lang="en-GB" sz="700" noProof="0" dirty="0">
                <a:latin typeface="Arial" panose="020B0604020202020204" pitchFamily="34" charset="0"/>
                <a:cs typeface="Arial" panose="020B0604020202020204" pitchFamily="34" charset="0"/>
              </a:rPr>
              <a:t>Lorlatinib</a:t>
            </a:r>
          </a:p>
        </p:txBody>
      </p:sp>
      <p:sp>
        <p:nvSpPr>
          <p:cNvPr id="102" name="TextBox 101">
            <a:extLst>
              <a:ext uri="{FF2B5EF4-FFF2-40B4-BE49-F238E27FC236}">
                <a16:creationId xmlns:a16="http://schemas.microsoft.com/office/drawing/2014/main" id="{D4705289-AFFA-FF2D-DE10-5BAFB3E18D52}"/>
              </a:ext>
            </a:extLst>
          </p:cNvPr>
          <p:cNvSpPr txBox="1"/>
          <p:nvPr/>
        </p:nvSpPr>
        <p:spPr>
          <a:xfrm rot="-2700000">
            <a:off x="10326730" y="1213702"/>
            <a:ext cx="527388" cy="107722"/>
          </a:xfrm>
          <a:prstGeom prst="rect">
            <a:avLst/>
          </a:prstGeom>
          <a:no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Repotrectinib</a:t>
            </a:r>
          </a:p>
        </p:txBody>
      </p:sp>
      <p:sp>
        <p:nvSpPr>
          <p:cNvPr id="103" name="TextBox 102">
            <a:extLst>
              <a:ext uri="{FF2B5EF4-FFF2-40B4-BE49-F238E27FC236}">
                <a16:creationId xmlns:a16="http://schemas.microsoft.com/office/drawing/2014/main" id="{D2312446-7BC2-7840-3990-0FF468764688}"/>
              </a:ext>
            </a:extLst>
          </p:cNvPr>
          <p:cNvSpPr txBox="1"/>
          <p:nvPr/>
        </p:nvSpPr>
        <p:spPr>
          <a:xfrm rot="-2700000">
            <a:off x="10558470" y="1277370"/>
            <a:ext cx="352662" cy="107722"/>
          </a:xfrm>
          <a:prstGeom prst="rect">
            <a:avLst/>
          </a:prstGeom>
          <a:no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NVL-520</a:t>
            </a:r>
          </a:p>
        </p:txBody>
      </p:sp>
      <p:sp>
        <p:nvSpPr>
          <p:cNvPr id="104" name="TextBox 103">
            <a:extLst>
              <a:ext uri="{FF2B5EF4-FFF2-40B4-BE49-F238E27FC236}">
                <a16:creationId xmlns:a16="http://schemas.microsoft.com/office/drawing/2014/main" id="{1A0C18F5-0EC3-F8EE-0E74-99FA4E86D2B6}"/>
              </a:ext>
            </a:extLst>
          </p:cNvPr>
          <p:cNvSpPr txBox="1"/>
          <p:nvPr/>
        </p:nvSpPr>
        <p:spPr>
          <a:xfrm>
            <a:off x="9662382" y="6121665"/>
            <a:ext cx="166712" cy="107722"/>
          </a:xfrm>
          <a:prstGeom prst="rect">
            <a:avLst/>
          </a:prstGeom>
          <a:solidFill>
            <a:schemeClr val="bg1"/>
          </a:solid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10</a:t>
            </a:r>
            <a:r>
              <a:rPr lang="en-GB" sz="700" baseline="30000" noProof="0" dirty="0">
                <a:latin typeface="Arial" panose="020B0604020202020204" pitchFamily="34" charset="0"/>
                <a:cs typeface="Arial" panose="020B0604020202020204" pitchFamily="34" charset="0"/>
              </a:rPr>
              <a:t>–1</a:t>
            </a:r>
          </a:p>
        </p:txBody>
      </p:sp>
      <p:sp>
        <p:nvSpPr>
          <p:cNvPr id="105" name="TextBox 104">
            <a:extLst>
              <a:ext uri="{FF2B5EF4-FFF2-40B4-BE49-F238E27FC236}">
                <a16:creationId xmlns:a16="http://schemas.microsoft.com/office/drawing/2014/main" id="{6F8FDAE4-F240-8190-273A-8E0CD95A62A9}"/>
              </a:ext>
            </a:extLst>
          </p:cNvPr>
          <p:cNvSpPr txBox="1"/>
          <p:nvPr/>
        </p:nvSpPr>
        <p:spPr>
          <a:xfrm>
            <a:off x="9885508" y="6121665"/>
            <a:ext cx="133049" cy="107722"/>
          </a:xfrm>
          <a:prstGeom prst="rect">
            <a:avLst/>
          </a:prstGeom>
          <a:solidFill>
            <a:schemeClr val="bg1"/>
          </a:solid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10</a:t>
            </a:r>
            <a:r>
              <a:rPr lang="en-GB" sz="700" baseline="30000" noProof="0" dirty="0">
                <a:latin typeface="Arial" panose="020B0604020202020204" pitchFamily="34" charset="0"/>
                <a:cs typeface="Arial" panose="020B0604020202020204" pitchFamily="34" charset="0"/>
              </a:rPr>
              <a:t>0</a:t>
            </a:r>
          </a:p>
        </p:txBody>
      </p:sp>
      <p:sp>
        <p:nvSpPr>
          <p:cNvPr id="106" name="TextBox 105">
            <a:extLst>
              <a:ext uri="{FF2B5EF4-FFF2-40B4-BE49-F238E27FC236}">
                <a16:creationId xmlns:a16="http://schemas.microsoft.com/office/drawing/2014/main" id="{0D93B825-2643-0707-AD20-AA5C9B7E21B8}"/>
              </a:ext>
            </a:extLst>
          </p:cNvPr>
          <p:cNvSpPr txBox="1"/>
          <p:nvPr/>
        </p:nvSpPr>
        <p:spPr>
          <a:xfrm>
            <a:off x="10536724" y="6121665"/>
            <a:ext cx="133049" cy="107722"/>
          </a:xfrm>
          <a:prstGeom prst="rect">
            <a:avLst/>
          </a:prstGeom>
          <a:solidFill>
            <a:schemeClr val="bg1"/>
          </a:solid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10</a:t>
            </a:r>
            <a:r>
              <a:rPr lang="en-GB" sz="700" baseline="30000" noProof="0" dirty="0">
                <a:latin typeface="Arial" panose="020B0604020202020204" pitchFamily="34" charset="0"/>
                <a:cs typeface="Arial" panose="020B0604020202020204" pitchFamily="34" charset="0"/>
              </a:rPr>
              <a:t>3</a:t>
            </a:r>
          </a:p>
        </p:txBody>
      </p:sp>
      <p:sp>
        <p:nvSpPr>
          <p:cNvPr id="107" name="TextBox 106">
            <a:extLst>
              <a:ext uri="{FF2B5EF4-FFF2-40B4-BE49-F238E27FC236}">
                <a16:creationId xmlns:a16="http://schemas.microsoft.com/office/drawing/2014/main" id="{ACAFDCD3-BDFD-47B5-F2BB-58EEDEE28591}"/>
              </a:ext>
            </a:extLst>
          </p:cNvPr>
          <p:cNvSpPr txBox="1"/>
          <p:nvPr/>
        </p:nvSpPr>
        <p:spPr>
          <a:xfrm>
            <a:off x="10104583" y="6121665"/>
            <a:ext cx="133049" cy="107722"/>
          </a:xfrm>
          <a:prstGeom prst="rect">
            <a:avLst/>
          </a:prstGeom>
          <a:solidFill>
            <a:schemeClr val="bg1"/>
          </a:solid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10</a:t>
            </a:r>
            <a:r>
              <a:rPr lang="en-GB" sz="700" baseline="30000" noProof="0" dirty="0">
                <a:latin typeface="Arial" panose="020B0604020202020204" pitchFamily="34" charset="0"/>
                <a:cs typeface="Arial" panose="020B0604020202020204" pitchFamily="34" charset="0"/>
              </a:rPr>
              <a:t>1</a:t>
            </a:r>
          </a:p>
        </p:txBody>
      </p:sp>
      <p:sp>
        <p:nvSpPr>
          <p:cNvPr id="108" name="TextBox 107">
            <a:extLst>
              <a:ext uri="{FF2B5EF4-FFF2-40B4-BE49-F238E27FC236}">
                <a16:creationId xmlns:a16="http://schemas.microsoft.com/office/drawing/2014/main" id="{8230A9A4-79D6-3662-4A8A-AE7EEE8B21D5}"/>
              </a:ext>
            </a:extLst>
          </p:cNvPr>
          <p:cNvSpPr txBox="1"/>
          <p:nvPr/>
        </p:nvSpPr>
        <p:spPr>
          <a:xfrm>
            <a:off x="10317406" y="6121665"/>
            <a:ext cx="133049" cy="107722"/>
          </a:xfrm>
          <a:prstGeom prst="rect">
            <a:avLst/>
          </a:prstGeom>
          <a:solidFill>
            <a:schemeClr val="bg1"/>
          </a:solid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10</a:t>
            </a:r>
            <a:r>
              <a:rPr lang="en-GB" sz="700" baseline="30000" noProof="0" dirty="0">
                <a:latin typeface="Arial" panose="020B0604020202020204" pitchFamily="34" charset="0"/>
                <a:cs typeface="Arial" panose="020B0604020202020204" pitchFamily="34" charset="0"/>
              </a:rPr>
              <a:t>2</a:t>
            </a:r>
          </a:p>
        </p:txBody>
      </p:sp>
      <p:sp>
        <p:nvSpPr>
          <p:cNvPr id="109" name="TextBox 108">
            <a:extLst>
              <a:ext uri="{FF2B5EF4-FFF2-40B4-BE49-F238E27FC236}">
                <a16:creationId xmlns:a16="http://schemas.microsoft.com/office/drawing/2014/main" id="{3DC93E12-FBF9-14F3-2A46-EB078ADB8E8B}"/>
              </a:ext>
            </a:extLst>
          </p:cNvPr>
          <p:cNvSpPr txBox="1"/>
          <p:nvPr/>
        </p:nvSpPr>
        <p:spPr>
          <a:xfrm>
            <a:off x="8297959" y="6058183"/>
            <a:ext cx="1040349" cy="107722"/>
          </a:xfrm>
          <a:prstGeom prst="rect">
            <a:avLst/>
          </a:prstGeom>
          <a:noFill/>
        </p:spPr>
        <p:txBody>
          <a:bodyPr wrap="none" lIns="0" tIns="0" rIns="0" bIns="0" rtlCol="0">
            <a:spAutoFit/>
          </a:bodyPr>
          <a:lstStyle/>
          <a:p>
            <a:pPr algn="ctr"/>
            <a:r>
              <a:rPr lang="en-GB" sz="700" noProof="0" dirty="0">
                <a:latin typeface="Arial" panose="020B0604020202020204" pitchFamily="34" charset="0"/>
                <a:cs typeface="Arial" panose="020B0604020202020204" pitchFamily="34" charset="0"/>
              </a:rPr>
              <a:t>Cell viability IC</a:t>
            </a:r>
            <a:r>
              <a:rPr lang="en-GB" sz="700" baseline="-25000" noProof="0" dirty="0">
                <a:latin typeface="Arial" panose="020B0604020202020204" pitchFamily="34" charset="0"/>
                <a:cs typeface="Arial" panose="020B0604020202020204" pitchFamily="34" charset="0"/>
              </a:rPr>
              <a:t>50</a:t>
            </a:r>
            <a:r>
              <a:rPr lang="en-GB" sz="700" noProof="0" dirty="0">
                <a:latin typeface="Arial" panose="020B0604020202020204" pitchFamily="34" charset="0"/>
                <a:cs typeface="Arial" panose="020B0604020202020204" pitchFamily="34" charset="0"/>
              </a:rPr>
              <a:t> (nmol/L)</a:t>
            </a:r>
            <a:endParaRPr lang="en-GB" sz="700" baseline="30000" noProof="0" dirty="0">
              <a:latin typeface="Arial" panose="020B0604020202020204" pitchFamily="34" charset="0"/>
              <a:cs typeface="Arial" panose="020B0604020202020204" pitchFamily="34" charset="0"/>
            </a:endParaRPr>
          </a:p>
        </p:txBody>
      </p:sp>
      <p:sp>
        <p:nvSpPr>
          <p:cNvPr id="110" name="TextBox 109">
            <a:extLst>
              <a:ext uri="{FF2B5EF4-FFF2-40B4-BE49-F238E27FC236}">
                <a16:creationId xmlns:a16="http://schemas.microsoft.com/office/drawing/2014/main" id="{5EC93413-E23E-F4F1-285F-D7549CDDBBB8}"/>
              </a:ext>
            </a:extLst>
          </p:cNvPr>
          <p:cNvSpPr txBox="1"/>
          <p:nvPr/>
        </p:nvSpPr>
        <p:spPr>
          <a:xfrm>
            <a:off x="6388583" y="4223712"/>
            <a:ext cx="2805255" cy="123111"/>
          </a:xfrm>
          <a:prstGeom prst="rect">
            <a:avLst/>
          </a:prstGeom>
          <a:noFill/>
        </p:spPr>
        <p:txBody>
          <a:bodyPr wrap="none" lIns="0" tIns="0" rIns="0" bIns="0" rtlCol="0">
            <a:spAutoFit/>
          </a:bodyPr>
          <a:lstStyle/>
          <a:p>
            <a:pPr algn="ctr"/>
            <a:r>
              <a:rPr lang="en-GB" sz="800" b="1" noProof="0" dirty="0">
                <a:latin typeface="Arial" panose="020B0604020202020204" pitchFamily="34" charset="0"/>
                <a:cs typeface="Arial" panose="020B0604020202020204" pitchFamily="34" charset="0"/>
              </a:rPr>
              <a:t>Average potency across 6 ROS1 </a:t>
            </a:r>
            <a:r>
              <a:rPr lang="en-GB" sz="800" b="1" noProof="0" dirty="0">
                <a:solidFill>
                  <a:srgbClr val="FF0000"/>
                </a:solidFill>
                <a:latin typeface="Arial" panose="020B0604020202020204" pitchFamily="34" charset="0"/>
                <a:cs typeface="Arial" panose="020B0604020202020204" pitchFamily="34" charset="0"/>
              </a:rPr>
              <a:t>G2032R</a:t>
            </a:r>
            <a:r>
              <a:rPr lang="en-GB" sz="800" b="1" noProof="0" dirty="0">
                <a:latin typeface="Arial" panose="020B0604020202020204" pitchFamily="34" charset="0"/>
                <a:cs typeface="Arial" panose="020B0604020202020204" pitchFamily="34" charset="0"/>
              </a:rPr>
              <a:t> fusion cell lines</a:t>
            </a:r>
            <a:endParaRPr lang="en-GB" sz="800" b="1" baseline="30000" noProof="0" dirty="0">
              <a:latin typeface="Arial" panose="020B0604020202020204" pitchFamily="34" charset="0"/>
              <a:cs typeface="Arial" panose="020B0604020202020204" pitchFamily="34" charset="0"/>
            </a:endParaRPr>
          </a:p>
        </p:txBody>
      </p:sp>
      <p:sp>
        <p:nvSpPr>
          <p:cNvPr id="111" name="TextBox 110">
            <a:extLst>
              <a:ext uri="{FF2B5EF4-FFF2-40B4-BE49-F238E27FC236}">
                <a16:creationId xmlns:a16="http://schemas.microsoft.com/office/drawing/2014/main" id="{1C03FA52-1672-1D26-DCE4-A9E4941BEA06}"/>
              </a:ext>
            </a:extLst>
          </p:cNvPr>
          <p:cNvSpPr txBox="1"/>
          <p:nvPr/>
        </p:nvSpPr>
        <p:spPr>
          <a:xfrm>
            <a:off x="9011801" y="1382746"/>
            <a:ext cx="426399" cy="123111"/>
          </a:xfrm>
          <a:prstGeom prst="rect">
            <a:avLst/>
          </a:prstGeom>
          <a:noFill/>
        </p:spPr>
        <p:txBody>
          <a:bodyPr wrap="none" lIns="0" tIns="0" rIns="0" bIns="0" rtlCol="0">
            <a:spAutoFit/>
          </a:bodyPr>
          <a:lstStyle/>
          <a:p>
            <a:pPr algn="ctr"/>
            <a:r>
              <a:rPr lang="en-GB" sz="800" b="1" noProof="0" dirty="0">
                <a:latin typeface="Arial" panose="020B0604020202020204" pitchFamily="34" charset="0"/>
                <a:cs typeface="Arial" panose="020B0604020202020204" pitchFamily="34" charset="0"/>
              </a:rPr>
              <a:t>Mutation</a:t>
            </a:r>
          </a:p>
        </p:txBody>
      </p:sp>
      <p:sp>
        <p:nvSpPr>
          <p:cNvPr id="112" name="TextBox 111">
            <a:extLst>
              <a:ext uri="{FF2B5EF4-FFF2-40B4-BE49-F238E27FC236}">
                <a16:creationId xmlns:a16="http://schemas.microsoft.com/office/drawing/2014/main" id="{00A25F38-73C7-39F8-B9F9-3E47346D730D}"/>
              </a:ext>
            </a:extLst>
          </p:cNvPr>
          <p:cNvSpPr txBox="1"/>
          <p:nvPr/>
        </p:nvSpPr>
        <p:spPr>
          <a:xfrm>
            <a:off x="6303624" y="2906356"/>
            <a:ext cx="2975173" cy="123111"/>
          </a:xfrm>
          <a:prstGeom prst="rect">
            <a:avLst/>
          </a:prstGeom>
          <a:noFill/>
        </p:spPr>
        <p:txBody>
          <a:bodyPr wrap="none" lIns="0" tIns="0" rIns="0" bIns="0" rtlCol="0">
            <a:spAutoFit/>
          </a:bodyPr>
          <a:lstStyle/>
          <a:p>
            <a:pPr algn="ctr"/>
            <a:r>
              <a:rPr lang="en-GB" sz="800" b="1" noProof="0" dirty="0">
                <a:latin typeface="Arial" panose="020B0604020202020204" pitchFamily="34" charset="0"/>
                <a:cs typeface="Arial" panose="020B0604020202020204" pitchFamily="34" charset="0"/>
              </a:rPr>
              <a:t>Average potency across 7 wild-type ROS1 fusion cell lines</a:t>
            </a:r>
            <a:endParaRPr lang="en-GB" sz="800" b="1" baseline="30000" noProof="0" dirty="0">
              <a:latin typeface="Arial" panose="020B0604020202020204" pitchFamily="34" charset="0"/>
              <a:cs typeface="Arial" panose="020B0604020202020204" pitchFamily="34" charset="0"/>
            </a:endParaRPr>
          </a:p>
        </p:txBody>
      </p:sp>
      <p:graphicFrame>
        <p:nvGraphicFramePr>
          <p:cNvPr id="113" name="Table 112">
            <a:extLst>
              <a:ext uri="{FF2B5EF4-FFF2-40B4-BE49-F238E27FC236}">
                <a16:creationId xmlns:a16="http://schemas.microsoft.com/office/drawing/2014/main" id="{850E4764-42F5-0F54-874E-D8CDF451E75A}"/>
              </a:ext>
            </a:extLst>
          </p:cNvPr>
          <p:cNvGraphicFramePr>
            <a:graphicFrameLocks noGrp="1"/>
          </p:cNvGraphicFramePr>
          <p:nvPr>
            <p:extLst>
              <p:ext uri="{D42A27DB-BD31-4B8C-83A1-F6EECF244321}">
                <p14:modId xmlns:p14="http://schemas.microsoft.com/office/powerpoint/2010/main" val="2564626607"/>
              </p:ext>
            </p:extLst>
          </p:nvPr>
        </p:nvGraphicFramePr>
        <p:xfrm>
          <a:off x="6833759" y="1557380"/>
          <a:ext cx="991927" cy="4341169"/>
        </p:xfrm>
        <a:graphic>
          <a:graphicData uri="http://schemas.openxmlformats.org/drawingml/2006/table">
            <a:tbl>
              <a:tblPr bandRow="1">
                <a:tableStyleId>{5C22544A-7EE6-4342-B048-85BDC9FD1C3A}</a:tableStyleId>
              </a:tblPr>
              <a:tblGrid>
                <a:gridCol w="991927">
                  <a:extLst>
                    <a:ext uri="{9D8B030D-6E8A-4147-A177-3AD203B41FA5}">
                      <a16:colId xmlns:a16="http://schemas.microsoft.com/office/drawing/2014/main" val="2166074732"/>
                    </a:ext>
                  </a:extLst>
                </a:gridCol>
              </a:tblGrid>
              <a:tr h="188202">
                <a:tc>
                  <a:txBody>
                    <a:bodyPr/>
                    <a:lstStyle/>
                    <a:p>
                      <a:pPr algn="ctr"/>
                      <a:r>
                        <a:rPr lang="en-GB" sz="700" noProof="0" dirty="0">
                          <a:latin typeface="Arial" panose="020B0604020202020204" pitchFamily="34" charset="0"/>
                          <a:cs typeface="Arial" panose="020B0604020202020204" pitchFamily="34" charset="0"/>
                        </a:rPr>
                        <a:t>Human cancer cell line</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4764402"/>
                  </a:ext>
                </a:extLst>
              </a:tr>
              <a:tr h="188202">
                <a:tc>
                  <a:txBody>
                    <a:bodyPr/>
                    <a:lstStyle/>
                    <a:p>
                      <a:pPr algn="ctr"/>
                      <a:r>
                        <a:rPr lang="en-GB" sz="700" noProof="0" dirty="0">
                          <a:latin typeface="Arial" panose="020B0604020202020204" pitchFamily="34" charset="0"/>
                          <a:cs typeface="Arial" panose="020B0604020202020204" pitchFamily="34" charset="0"/>
                        </a:rPr>
                        <a:t>Patient-derived cell line</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3149544"/>
                  </a:ext>
                </a:extLst>
              </a:tr>
              <a:tr h="941010">
                <a:tc>
                  <a:txBody>
                    <a:bodyPr/>
                    <a:lstStyle/>
                    <a:p>
                      <a:pPr algn="ctr"/>
                      <a:r>
                        <a:rPr lang="en-GB" sz="700" noProof="0" dirty="0">
                          <a:latin typeface="Arial" panose="020B0604020202020204" pitchFamily="34" charset="0"/>
                          <a:cs typeface="Arial" panose="020B0604020202020204" pitchFamily="34" charset="0"/>
                        </a:rPr>
                        <a:t>Engineered</a:t>
                      </a:r>
                      <a:br>
                        <a:rPr lang="en-GB" sz="700" noProof="0" dirty="0">
                          <a:latin typeface="Arial" panose="020B0604020202020204" pitchFamily="34" charset="0"/>
                          <a:cs typeface="Arial" panose="020B0604020202020204" pitchFamily="34" charset="0"/>
                        </a:rPr>
                      </a:br>
                      <a:r>
                        <a:rPr lang="en-GB" sz="700" noProof="0" dirty="0">
                          <a:latin typeface="Arial" panose="020B0604020202020204" pitchFamily="34" charset="0"/>
                          <a:cs typeface="Arial" panose="020B0604020202020204" pitchFamily="34" charset="0"/>
                        </a:rPr>
                        <a:t>mouse pro–B cell line</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8380640"/>
                  </a:ext>
                </a:extLst>
              </a:tr>
              <a:tr h="188202">
                <a:tc>
                  <a:txBody>
                    <a:bodyPr/>
                    <a:lstStyle/>
                    <a:p>
                      <a:pPr algn="ctr"/>
                      <a:endParaRPr lang="en-GB" sz="70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5505441"/>
                  </a:ext>
                </a:extLst>
              </a:tr>
              <a:tr h="188202">
                <a:tc>
                  <a:txBody>
                    <a:bodyPr/>
                    <a:lstStyle/>
                    <a:p>
                      <a:pPr algn="ctr"/>
                      <a:r>
                        <a:rPr lang="en-GB" sz="700" b="0" i="0" noProof="0" dirty="0">
                          <a:latin typeface="Arial" panose="020B0604020202020204" pitchFamily="34" charset="0"/>
                          <a:cs typeface="Arial" panose="020B0604020202020204" pitchFamily="34" charset="0"/>
                        </a:rPr>
                        <a:t>Patient-derived cell line</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283642"/>
                  </a:ext>
                </a:extLst>
              </a:tr>
              <a:tr h="953533">
                <a:tc>
                  <a:txBody>
                    <a:bodyPr/>
                    <a:lstStyle/>
                    <a:p>
                      <a:pPr algn="ctr"/>
                      <a:r>
                        <a:rPr lang="en-GB" sz="700" noProof="0" dirty="0">
                          <a:latin typeface="Arial" panose="020B0604020202020204" pitchFamily="34" charset="0"/>
                          <a:cs typeface="Arial" panose="020B0604020202020204" pitchFamily="34" charset="0"/>
                        </a:rPr>
                        <a:t>Engineered</a:t>
                      </a:r>
                      <a:br>
                        <a:rPr lang="en-GB" sz="700" noProof="0" dirty="0">
                          <a:latin typeface="Arial" panose="020B0604020202020204" pitchFamily="34" charset="0"/>
                          <a:cs typeface="Arial" panose="020B0604020202020204" pitchFamily="34" charset="0"/>
                        </a:rPr>
                      </a:br>
                      <a:r>
                        <a:rPr lang="en-GB" sz="700" noProof="0" dirty="0">
                          <a:latin typeface="Arial" panose="020B0604020202020204" pitchFamily="34" charset="0"/>
                          <a:cs typeface="Arial" panose="020B0604020202020204" pitchFamily="34" charset="0"/>
                        </a:rPr>
                        <a:t>mouse pro–B cell line</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8940390"/>
                  </a:ext>
                </a:extLst>
              </a:tr>
              <a:tr h="188202">
                <a:tc>
                  <a:txBody>
                    <a:bodyPr/>
                    <a:lstStyle/>
                    <a:p>
                      <a:pPr algn="ctr"/>
                      <a:endParaRPr lang="en-GB" sz="700" b="0" i="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5235203"/>
                  </a:ext>
                </a:extLst>
              </a:tr>
              <a:tr h="1505616">
                <a:tc>
                  <a:txBody>
                    <a:bodyPr/>
                    <a:lstStyle/>
                    <a:p>
                      <a:pPr algn="ctr"/>
                      <a:r>
                        <a:rPr lang="en-GB" sz="700" noProof="0" dirty="0">
                          <a:latin typeface="Arial" panose="020B0604020202020204" pitchFamily="34" charset="0"/>
                          <a:cs typeface="Arial" panose="020B0604020202020204" pitchFamily="34" charset="0"/>
                        </a:rPr>
                        <a:t>Engineered</a:t>
                      </a:r>
                      <a:br>
                        <a:rPr lang="en-GB" sz="700" noProof="0" dirty="0">
                          <a:latin typeface="Arial" panose="020B0604020202020204" pitchFamily="34" charset="0"/>
                          <a:cs typeface="Arial" panose="020B0604020202020204" pitchFamily="34" charset="0"/>
                        </a:rPr>
                      </a:br>
                      <a:r>
                        <a:rPr lang="en-GB" sz="700" noProof="0" dirty="0">
                          <a:latin typeface="Arial" panose="020B0604020202020204" pitchFamily="34" charset="0"/>
                          <a:cs typeface="Arial" panose="020B0604020202020204" pitchFamily="34" charset="0"/>
                        </a:rPr>
                        <a:t>mouse pro–B cell line</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8931893"/>
                  </a:ext>
                </a:extLst>
              </a:tr>
            </a:tbl>
          </a:graphicData>
        </a:graphic>
      </p:graphicFrame>
      <p:graphicFrame>
        <p:nvGraphicFramePr>
          <p:cNvPr id="114" name="Table 113">
            <a:extLst>
              <a:ext uri="{FF2B5EF4-FFF2-40B4-BE49-F238E27FC236}">
                <a16:creationId xmlns:a16="http://schemas.microsoft.com/office/drawing/2014/main" id="{5543419D-441A-5653-BB91-FE5F88029D9D}"/>
              </a:ext>
            </a:extLst>
          </p:cNvPr>
          <p:cNvGraphicFramePr>
            <a:graphicFrameLocks noGrp="1"/>
          </p:cNvGraphicFramePr>
          <p:nvPr>
            <p:extLst>
              <p:ext uri="{D42A27DB-BD31-4B8C-83A1-F6EECF244321}">
                <p14:modId xmlns:p14="http://schemas.microsoft.com/office/powerpoint/2010/main" val="3214547784"/>
              </p:ext>
            </p:extLst>
          </p:nvPr>
        </p:nvGraphicFramePr>
        <p:xfrm>
          <a:off x="5975822" y="1557380"/>
          <a:ext cx="691069" cy="4341169"/>
        </p:xfrm>
        <a:graphic>
          <a:graphicData uri="http://schemas.openxmlformats.org/drawingml/2006/table">
            <a:tbl>
              <a:tblPr bandRow="1">
                <a:tableStyleId>{5C22544A-7EE6-4342-B048-85BDC9FD1C3A}</a:tableStyleId>
              </a:tblPr>
              <a:tblGrid>
                <a:gridCol w="691069">
                  <a:extLst>
                    <a:ext uri="{9D8B030D-6E8A-4147-A177-3AD203B41FA5}">
                      <a16:colId xmlns:a16="http://schemas.microsoft.com/office/drawing/2014/main" val="2166074732"/>
                    </a:ext>
                  </a:extLst>
                </a:gridCol>
              </a:tblGrid>
              <a:tr h="188202">
                <a:tc>
                  <a:txBody>
                    <a:bodyPr/>
                    <a:lstStyle/>
                    <a:p>
                      <a:pPr algn="ctr"/>
                      <a:r>
                        <a:rPr lang="en-GB" sz="700" noProof="0" dirty="0">
                          <a:latin typeface="Arial" panose="020B0604020202020204" pitchFamily="34" charset="0"/>
                          <a:cs typeface="Arial" panose="020B0604020202020204" pitchFamily="34" charset="0"/>
                        </a:rPr>
                        <a:t>HCC78</a:t>
                      </a: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4764402"/>
                  </a:ext>
                </a:extLst>
              </a:tr>
              <a:tr h="188202">
                <a:tc>
                  <a:txBody>
                    <a:bodyPr/>
                    <a:lstStyle/>
                    <a:p>
                      <a:pPr algn="ctr"/>
                      <a:r>
                        <a:rPr lang="en-GB" sz="700" noProof="0" dirty="0">
                          <a:latin typeface="Arial" panose="020B0604020202020204" pitchFamily="34" charset="0"/>
                          <a:cs typeface="Arial" panose="020B0604020202020204" pitchFamily="34" charset="0"/>
                        </a:rPr>
                        <a:t>MGH193-1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73149544"/>
                  </a:ext>
                </a:extLst>
              </a:tr>
              <a:tr h="941010">
                <a:tc>
                  <a:txBody>
                    <a:bodyPr/>
                    <a:lstStyle/>
                    <a:p>
                      <a:pPr algn="ctr"/>
                      <a:r>
                        <a:rPr lang="en-GB" sz="700" noProof="0" dirty="0">
                          <a:latin typeface="Arial" panose="020B0604020202020204" pitchFamily="34" charset="0"/>
                          <a:cs typeface="Arial" panose="020B0604020202020204" pitchFamily="34" charset="0"/>
                        </a:rPr>
                        <a:t>Ba/F3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8380640"/>
                  </a:ext>
                </a:extLst>
              </a:tr>
              <a:tr h="188202">
                <a:tc>
                  <a:txBody>
                    <a:bodyPr/>
                    <a:lstStyle/>
                    <a:p>
                      <a:pPr algn="ctr"/>
                      <a:endParaRPr lang="en-GB" sz="70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65505441"/>
                  </a:ext>
                </a:extLst>
              </a:tr>
              <a:tr h="188202">
                <a:tc>
                  <a:txBody>
                    <a:bodyPr/>
                    <a:lstStyle/>
                    <a:p>
                      <a:pPr algn="ctr"/>
                      <a:r>
                        <a:rPr lang="en-GB" sz="700" b="0" i="0" noProof="0" dirty="0">
                          <a:latin typeface="Arial" panose="020B0604020202020204" pitchFamily="34" charset="0"/>
                          <a:cs typeface="Arial" panose="020B0604020202020204" pitchFamily="34" charset="0"/>
                        </a:rPr>
                        <a:t>MGH9018-1</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283642"/>
                  </a:ext>
                </a:extLst>
              </a:tr>
              <a:tr h="953533">
                <a:tc>
                  <a:txBody>
                    <a:bodyPr/>
                    <a:lstStyle/>
                    <a:p>
                      <a:pPr algn="ctr"/>
                      <a:r>
                        <a:rPr lang="en-GB" sz="700" noProof="0" dirty="0">
                          <a:latin typeface="Arial" panose="020B0604020202020204" pitchFamily="34" charset="0"/>
                          <a:cs typeface="Arial" panose="020B0604020202020204" pitchFamily="34" charset="0"/>
                        </a:rPr>
                        <a:t>Ba/F3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98940390"/>
                  </a:ext>
                </a:extLst>
              </a:tr>
              <a:tr h="188202">
                <a:tc>
                  <a:txBody>
                    <a:bodyPr/>
                    <a:lstStyle/>
                    <a:p>
                      <a:pPr algn="ctr"/>
                      <a:endParaRPr lang="en-GB" sz="700" b="0" i="0"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95235203"/>
                  </a:ext>
                </a:extLst>
              </a:tr>
              <a:tr h="1505616">
                <a:tc>
                  <a:txBody>
                    <a:bodyPr/>
                    <a:lstStyle/>
                    <a:p>
                      <a:pPr algn="ctr"/>
                      <a:r>
                        <a:rPr lang="en-GB" sz="700" noProof="0" dirty="0">
                          <a:latin typeface="Arial" panose="020B0604020202020204" pitchFamily="34" charset="0"/>
                          <a:cs typeface="Arial" panose="020B0604020202020204" pitchFamily="34" charset="0"/>
                        </a:rPr>
                        <a:t>Ba/F3</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8931893"/>
                  </a:ext>
                </a:extLst>
              </a:tr>
            </a:tbl>
          </a:graphicData>
        </a:graphic>
      </p:graphicFrame>
      <p:graphicFrame>
        <p:nvGraphicFramePr>
          <p:cNvPr id="116" name="Table 115">
            <a:extLst>
              <a:ext uri="{FF2B5EF4-FFF2-40B4-BE49-F238E27FC236}">
                <a16:creationId xmlns:a16="http://schemas.microsoft.com/office/drawing/2014/main" id="{DC41C14D-4AFF-E19A-7088-EF11B33D99F5}"/>
              </a:ext>
            </a:extLst>
          </p:cNvPr>
          <p:cNvGraphicFramePr>
            <a:graphicFrameLocks noGrp="1"/>
          </p:cNvGraphicFramePr>
          <p:nvPr>
            <p:extLst>
              <p:ext uri="{D42A27DB-BD31-4B8C-83A1-F6EECF244321}">
                <p14:modId xmlns:p14="http://schemas.microsoft.com/office/powerpoint/2010/main" val="272394506"/>
              </p:ext>
            </p:extLst>
          </p:nvPr>
        </p:nvGraphicFramePr>
        <p:xfrm>
          <a:off x="5231904" y="1557380"/>
          <a:ext cx="691069" cy="4341169"/>
        </p:xfrm>
        <a:graphic>
          <a:graphicData uri="http://schemas.openxmlformats.org/drawingml/2006/table">
            <a:tbl>
              <a:tblPr bandRow="1">
                <a:tableStyleId>{5C22544A-7EE6-4342-B048-85BDC9FD1C3A}</a:tableStyleId>
              </a:tblPr>
              <a:tblGrid>
                <a:gridCol w="691069">
                  <a:extLst>
                    <a:ext uri="{9D8B030D-6E8A-4147-A177-3AD203B41FA5}">
                      <a16:colId xmlns:a16="http://schemas.microsoft.com/office/drawing/2014/main" val="2166074732"/>
                    </a:ext>
                  </a:extLst>
                </a:gridCol>
              </a:tblGrid>
              <a:tr h="1505616">
                <a:tc>
                  <a:txBody>
                    <a:bodyPr/>
                    <a:lstStyle/>
                    <a:p>
                      <a:pPr algn="ctr"/>
                      <a:r>
                        <a:rPr lang="en-GB" sz="700" b="1" noProof="0" dirty="0">
                          <a:latin typeface="Arial" panose="020B0604020202020204" pitchFamily="34" charset="0"/>
                          <a:cs typeface="Arial" panose="020B0604020202020204" pitchFamily="34" charset="0"/>
                        </a:rPr>
                        <a:t>Wild-type</a:t>
                      </a:r>
                      <a:br>
                        <a:rPr lang="en-GB" sz="700" b="1" noProof="0" dirty="0">
                          <a:latin typeface="Arial" panose="020B0604020202020204" pitchFamily="34" charset="0"/>
                          <a:cs typeface="Arial" panose="020B0604020202020204" pitchFamily="34" charset="0"/>
                        </a:rPr>
                      </a:br>
                      <a:r>
                        <a:rPr lang="en-GB" sz="700" b="1" noProof="0" dirty="0">
                          <a:latin typeface="Arial" panose="020B0604020202020204" pitchFamily="34" charset="0"/>
                          <a:cs typeface="Arial" panose="020B0604020202020204" pitchFamily="34" charset="0"/>
                        </a:rPr>
                        <a:t>ROS1 fusion</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54764402"/>
                  </a:ext>
                </a:extLst>
              </a:tr>
              <a:tr h="1329937">
                <a:tc>
                  <a:txBody>
                    <a:bodyPr/>
                    <a:lstStyle/>
                    <a:p>
                      <a:pPr algn="ctr"/>
                      <a:r>
                        <a:rPr lang="en-GB" sz="700" b="1" i="0" noProof="0" dirty="0">
                          <a:latin typeface="Arial" panose="020B0604020202020204" pitchFamily="34" charset="0"/>
                          <a:cs typeface="Arial" panose="020B0604020202020204" pitchFamily="34" charset="0"/>
                        </a:rPr>
                        <a:t>ROS1 fusion</a:t>
                      </a:r>
                      <a:br>
                        <a:rPr lang="en-GB" sz="700" b="1" i="0" noProof="0" dirty="0">
                          <a:latin typeface="Arial" panose="020B0604020202020204" pitchFamily="34" charset="0"/>
                          <a:cs typeface="Arial" panose="020B0604020202020204" pitchFamily="34" charset="0"/>
                        </a:rPr>
                      </a:br>
                      <a:r>
                        <a:rPr lang="en-GB" sz="700" b="1" i="0" noProof="0" dirty="0">
                          <a:latin typeface="Arial" panose="020B0604020202020204" pitchFamily="34" charset="0"/>
                          <a:cs typeface="Arial" panose="020B0604020202020204" pitchFamily="34" charset="0"/>
                        </a:rPr>
                        <a:t>with </a:t>
                      </a:r>
                      <a:r>
                        <a:rPr lang="en-GB" sz="700" b="1" i="0" noProof="0" dirty="0">
                          <a:solidFill>
                            <a:srgbClr val="FF0000"/>
                          </a:solidFill>
                          <a:latin typeface="Arial" panose="020B0604020202020204" pitchFamily="34" charset="0"/>
                          <a:cs typeface="Arial" panose="020B0604020202020204" pitchFamily="34" charset="0"/>
                        </a:rPr>
                        <a:t>G2032R</a:t>
                      </a:r>
                    </a:p>
                    <a:p>
                      <a:pPr algn="ctr"/>
                      <a:r>
                        <a:rPr lang="en-GB" sz="700" b="1" i="0" noProof="0" dirty="0">
                          <a:latin typeface="Arial" panose="020B0604020202020204" pitchFamily="34" charset="0"/>
                          <a:cs typeface="Arial" panose="020B0604020202020204" pitchFamily="34" charset="0"/>
                        </a:rPr>
                        <a:t>mutation</a:t>
                      </a:r>
                      <a:endParaRPr lang="en-GB" sz="700" b="1" noProof="0" dirty="0">
                        <a:latin typeface="Arial" panose="020B0604020202020204" pitchFamily="34" charset="0"/>
                        <a:cs typeface="Arial" panose="020B0604020202020204" pitchFamily="34" charset="0"/>
                      </a:endParaRP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9283642"/>
                  </a:ext>
                </a:extLst>
              </a:tr>
              <a:tr h="1505616">
                <a:tc>
                  <a:txBody>
                    <a:bodyPr/>
                    <a:lstStyle/>
                    <a:p>
                      <a:pPr algn="ctr"/>
                      <a:r>
                        <a:rPr lang="en-GB" sz="700" b="1" noProof="0" dirty="0">
                          <a:latin typeface="Arial" panose="020B0604020202020204" pitchFamily="34" charset="0"/>
                          <a:cs typeface="Arial" panose="020B0604020202020204" pitchFamily="34" charset="0"/>
                        </a:rPr>
                        <a:t>ROS1 fusion</a:t>
                      </a:r>
                      <a:br>
                        <a:rPr lang="en-GB" sz="700" b="1" noProof="0" dirty="0">
                          <a:latin typeface="Arial" panose="020B0604020202020204" pitchFamily="34" charset="0"/>
                          <a:cs typeface="Arial" panose="020B0604020202020204" pitchFamily="34" charset="0"/>
                        </a:rPr>
                      </a:br>
                      <a:r>
                        <a:rPr lang="en-GB" sz="700" b="1" noProof="0" dirty="0">
                          <a:latin typeface="Arial" panose="020B0604020202020204" pitchFamily="34" charset="0"/>
                          <a:cs typeface="Arial" panose="020B0604020202020204" pitchFamily="34" charset="0"/>
                        </a:rPr>
                        <a:t>with other</a:t>
                      </a:r>
                      <a:br>
                        <a:rPr lang="en-GB" sz="700" b="1" noProof="0" dirty="0">
                          <a:latin typeface="Arial" panose="020B0604020202020204" pitchFamily="34" charset="0"/>
                          <a:cs typeface="Arial" panose="020B0604020202020204" pitchFamily="34" charset="0"/>
                        </a:rPr>
                      </a:br>
                      <a:r>
                        <a:rPr lang="en-GB" sz="700" b="1" noProof="0" dirty="0">
                          <a:latin typeface="Arial" panose="020B0604020202020204" pitchFamily="34" charset="0"/>
                          <a:cs typeface="Arial" panose="020B0604020202020204" pitchFamily="34" charset="0"/>
                        </a:rPr>
                        <a:t>resistance</a:t>
                      </a:r>
                      <a:br>
                        <a:rPr lang="en-GB" sz="700" b="1" noProof="0" dirty="0">
                          <a:latin typeface="Arial" panose="020B0604020202020204" pitchFamily="34" charset="0"/>
                          <a:cs typeface="Arial" panose="020B0604020202020204" pitchFamily="34" charset="0"/>
                        </a:rPr>
                      </a:br>
                      <a:r>
                        <a:rPr lang="en-GB" sz="700" b="1" noProof="0" dirty="0">
                          <a:latin typeface="Arial" panose="020B0604020202020204" pitchFamily="34" charset="0"/>
                          <a:cs typeface="Arial" panose="020B0604020202020204" pitchFamily="34" charset="0"/>
                        </a:rPr>
                        <a:t>mutations</a:t>
                      </a:r>
                    </a:p>
                  </a:txBody>
                  <a:tcPr marL="0" marR="0" marT="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8931893"/>
                  </a:ext>
                </a:extLst>
              </a:tr>
            </a:tbl>
          </a:graphicData>
        </a:graphic>
      </p:graphicFrame>
      <p:sp>
        <p:nvSpPr>
          <p:cNvPr id="3" name="TextBox 2">
            <a:extLst>
              <a:ext uri="{FF2B5EF4-FFF2-40B4-BE49-F238E27FC236}">
                <a16:creationId xmlns:a16="http://schemas.microsoft.com/office/drawing/2014/main" id="{6D0A3141-BFF0-4BD4-6496-9AD15F5884E6}"/>
              </a:ext>
            </a:extLst>
          </p:cNvPr>
          <p:cNvSpPr txBox="1"/>
          <p:nvPr/>
        </p:nvSpPr>
        <p:spPr>
          <a:xfrm>
            <a:off x="1369453" y="949385"/>
            <a:ext cx="3109116" cy="584775"/>
          </a:xfrm>
          <a:prstGeom prst="rect">
            <a:avLst/>
          </a:prstGeom>
          <a:noFill/>
        </p:spPr>
        <p:txBody>
          <a:bodyPr wrap="square" rtlCol="0">
            <a:spAutoFit/>
          </a:bodyPr>
          <a:lstStyle/>
          <a:p>
            <a:pPr algn="ctr"/>
            <a:r>
              <a:rPr lang="en-GB" sz="1600" b="1" dirty="0">
                <a:latin typeface="Arial" panose="020B0604020202020204" pitchFamily="34" charset="0"/>
                <a:ea typeface="Aileron" charset="0"/>
                <a:cs typeface="Arial" panose="020B0604020202020204" pitchFamily="34" charset="0"/>
              </a:rPr>
              <a:t>Frequency of mutations in resistant biopsies</a:t>
            </a:r>
            <a:r>
              <a:rPr lang="en-GB" sz="1600" b="1" baseline="30000" dirty="0">
                <a:latin typeface="Arial" panose="020B0604020202020204" pitchFamily="34" charset="0"/>
                <a:ea typeface="Aileron" charset="0"/>
                <a:cs typeface="Arial" panose="020B0604020202020204" pitchFamily="34" charset="0"/>
              </a:rPr>
              <a:t>1</a:t>
            </a:r>
          </a:p>
        </p:txBody>
      </p:sp>
    </p:spTree>
    <p:extLst>
      <p:ext uri="{BB962C8B-B14F-4D97-AF65-F5344CB8AC3E}">
        <p14:creationId xmlns:p14="http://schemas.microsoft.com/office/powerpoint/2010/main" val="117382866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4">
            <a:extLst>
              <a:ext uri="{FF2B5EF4-FFF2-40B4-BE49-F238E27FC236}">
                <a16:creationId xmlns:a16="http://schemas.microsoft.com/office/drawing/2014/main" id="{C0AA3BF1-CAEB-40E3-AEC6-173AB2E957AE}"/>
              </a:ext>
            </a:extLst>
          </p:cNvPr>
          <p:cNvGraphicFramePr>
            <a:graphicFrameLocks noGrp="1"/>
          </p:cNvGraphicFramePr>
          <p:nvPr>
            <p:ph sz="quarter" idx="12"/>
            <p:extLst>
              <p:ext uri="{D42A27DB-BD31-4B8C-83A1-F6EECF244321}">
                <p14:modId xmlns:p14="http://schemas.microsoft.com/office/powerpoint/2010/main" val="3114396178"/>
              </p:ext>
            </p:extLst>
          </p:nvPr>
        </p:nvGraphicFramePr>
        <p:xfrm>
          <a:off x="620713" y="1052736"/>
          <a:ext cx="10963269" cy="3918269"/>
        </p:xfrm>
        <a:graphic>
          <a:graphicData uri="http://schemas.openxmlformats.org/drawingml/2006/table">
            <a:tbl>
              <a:tblPr firstRow="1" bandRow="1">
                <a:tableStyleId>{5C22544A-7EE6-4342-B048-85BDC9FD1C3A}</a:tableStyleId>
              </a:tblPr>
              <a:tblGrid>
                <a:gridCol w="1218141">
                  <a:extLst>
                    <a:ext uri="{9D8B030D-6E8A-4147-A177-3AD203B41FA5}">
                      <a16:colId xmlns:a16="http://schemas.microsoft.com/office/drawing/2014/main" val="20000"/>
                    </a:ext>
                  </a:extLst>
                </a:gridCol>
                <a:gridCol w="1218141">
                  <a:extLst>
                    <a:ext uri="{9D8B030D-6E8A-4147-A177-3AD203B41FA5}">
                      <a16:colId xmlns:a16="http://schemas.microsoft.com/office/drawing/2014/main" val="20001"/>
                    </a:ext>
                  </a:extLst>
                </a:gridCol>
                <a:gridCol w="1218141">
                  <a:extLst>
                    <a:ext uri="{9D8B030D-6E8A-4147-A177-3AD203B41FA5}">
                      <a16:colId xmlns:a16="http://schemas.microsoft.com/office/drawing/2014/main" val="4238605922"/>
                    </a:ext>
                  </a:extLst>
                </a:gridCol>
                <a:gridCol w="1218141">
                  <a:extLst>
                    <a:ext uri="{9D8B030D-6E8A-4147-A177-3AD203B41FA5}">
                      <a16:colId xmlns:a16="http://schemas.microsoft.com/office/drawing/2014/main" val="20002"/>
                    </a:ext>
                  </a:extLst>
                </a:gridCol>
                <a:gridCol w="1218141">
                  <a:extLst>
                    <a:ext uri="{9D8B030D-6E8A-4147-A177-3AD203B41FA5}">
                      <a16:colId xmlns:a16="http://schemas.microsoft.com/office/drawing/2014/main" val="20004"/>
                    </a:ext>
                  </a:extLst>
                </a:gridCol>
                <a:gridCol w="1218141">
                  <a:extLst>
                    <a:ext uri="{9D8B030D-6E8A-4147-A177-3AD203B41FA5}">
                      <a16:colId xmlns:a16="http://schemas.microsoft.com/office/drawing/2014/main" val="2084535053"/>
                    </a:ext>
                  </a:extLst>
                </a:gridCol>
                <a:gridCol w="1218141">
                  <a:extLst>
                    <a:ext uri="{9D8B030D-6E8A-4147-A177-3AD203B41FA5}">
                      <a16:colId xmlns:a16="http://schemas.microsoft.com/office/drawing/2014/main" val="2302007241"/>
                    </a:ext>
                  </a:extLst>
                </a:gridCol>
                <a:gridCol w="1218141">
                  <a:extLst>
                    <a:ext uri="{9D8B030D-6E8A-4147-A177-3AD203B41FA5}">
                      <a16:colId xmlns:a16="http://schemas.microsoft.com/office/drawing/2014/main" val="20005"/>
                    </a:ext>
                  </a:extLst>
                </a:gridCol>
                <a:gridCol w="1218141">
                  <a:extLst>
                    <a:ext uri="{9D8B030D-6E8A-4147-A177-3AD203B41FA5}">
                      <a16:colId xmlns:a16="http://schemas.microsoft.com/office/drawing/2014/main" val="2002142433"/>
                    </a:ext>
                  </a:extLst>
                </a:gridCol>
              </a:tblGrid>
              <a:tr h="241428">
                <a:tc rowSpan="2">
                  <a:txBody>
                    <a:bodyPr/>
                    <a:lstStyle/>
                    <a:p>
                      <a:endParaRPr lang="en-GB" sz="1100" noProof="0" dirty="0">
                        <a:effectLst/>
                        <a:latin typeface="Arial" panose="020B0604020202020204" pitchFamily="34" charset="0"/>
                        <a:cs typeface="Arial" panose="020B0604020202020204" pitchFamily="34" charset="0"/>
                      </a:endParaRP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Lorlatinib</a:t>
                      </a:r>
                      <a:r>
                        <a:rPr lang="en-GB" sz="1100" baseline="30000" noProof="0" dirty="0">
                          <a:solidFill>
                            <a:schemeClr val="bg1"/>
                          </a:solidFill>
                          <a:effectLst/>
                          <a:latin typeface="Arial" panose="020B0604020202020204" pitchFamily="34" charset="0"/>
                          <a:cs typeface="Arial" panose="020B0604020202020204" pitchFamily="34" charset="0"/>
                        </a:rPr>
                        <a:t>2</a:t>
                      </a:r>
                    </a:p>
                    <a:p>
                      <a:pPr algn="ctr"/>
                      <a:r>
                        <a:rPr lang="en-GB" sz="1100" noProof="0" dirty="0">
                          <a:solidFill>
                            <a:schemeClr val="bg1"/>
                          </a:solidFill>
                          <a:effectLst/>
                          <a:latin typeface="Arial" panose="020B0604020202020204" pitchFamily="34" charset="0"/>
                          <a:cs typeface="Arial" panose="020B0604020202020204" pitchFamily="34" charset="0"/>
                        </a:rPr>
                        <a:t>Phase 1/2</a:t>
                      </a: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Lorlatinib</a:t>
                      </a:r>
                      <a:r>
                        <a:rPr lang="en-GB" sz="1100" baseline="30000" noProof="0" dirty="0">
                          <a:solidFill>
                            <a:schemeClr val="bg1"/>
                          </a:solidFill>
                          <a:effectLst/>
                          <a:latin typeface="Arial" panose="020B0604020202020204" pitchFamily="34" charset="0"/>
                          <a:cs typeface="Arial" panose="020B0604020202020204" pitchFamily="34" charset="0"/>
                        </a:rPr>
                        <a:t>3</a:t>
                      </a:r>
                    </a:p>
                    <a:p>
                      <a:pPr algn="ctr"/>
                      <a:r>
                        <a:rPr lang="en-GB" sz="1100" noProof="0" dirty="0">
                          <a:solidFill>
                            <a:schemeClr val="bg1"/>
                          </a:solidFill>
                          <a:effectLst/>
                          <a:latin typeface="Arial" panose="020B0604020202020204" pitchFamily="34" charset="0"/>
                          <a:cs typeface="Arial" panose="020B0604020202020204" pitchFamily="34" charset="0"/>
                        </a:rPr>
                        <a:t>ALBATROS</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bg1"/>
                          </a:solidFill>
                          <a:effectLst/>
                          <a:latin typeface="Arial" panose="020B0604020202020204" pitchFamily="34" charset="0"/>
                          <a:cs typeface="Arial" panose="020B0604020202020204" pitchFamily="34" charset="0"/>
                        </a:rPr>
                        <a:t>Phase 2</a:t>
                      </a:r>
                    </a:p>
                    <a:p>
                      <a:pPr algn="ctr"/>
                      <a:endParaRPr lang="en-GB" sz="1100" noProof="0" dirty="0">
                        <a:solidFill>
                          <a:schemeClr val="bg1"/>
                        </a:solidFill>
                        <a:effectLst/>
                        <a:latin typeface="Arial" panose="020B0604020202020204" pitchFamily="34" charset="0"/>
                        <a:cs typeface="Arial" panose="020B0604020202020204" pitchFamily="34" charset="0"/>
                      </a:endParaRPr>
                    </a:p>
                  </a:txBody>
                  <a:tcPr marT="72000" marB="72000"/>
                </a:tc>
                <a:tc row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Repotrectinib</a:t>
                      </a:r>
                      <a:r>
                        <a:rPr lang="en-GB" sz="1100" baseline="30000" noProof="0" dirty="0">
                          <a:solidFill>
                            <a:schemeClr val="bg1"/>
                          </a:solidFill>
                          <a:effectLst/>
                          <a:latin typeface="Arial" panose="020B0604020202020204" pitchFamily="34" charset="0"/>
                          <a:cs typeface="Arial" panose="020B0604020202020204" pitchFamily="34" charset="0"/>
                        </a:rPr>
                        <a:t>4</a:t>
                      </a:r>
                    </a:p>
                    <a:p>
                      <a:pPr algn="ctr"/>
                      <a:r>
                        <a:rPr lang="en-GB" sz="1100" noProof="0" dirty="0">
                          <a:solidFill>
                            <a:schemeClr val="bg1"/>
                          </a:solidFill>
                          <a:effectLst/>
                          <a:latin typeface="Arial" panose="020B0604020202020204" pitchFamily="34" charset="0"/>
                          <a:cs typeface="Arial" panose="020B0604020202020204" pitchFamily="34" charset="0"/>
                        </a:rPr>
                        <a:t>TRIDENT-1</a:t>
                      </a:r>
                    </a:p>
                    <a:p>
                      <a:pPr algn="ctr"/>
                      <a:r>
                        <a:rPr lang="en-GB" sz="1100" noProof="0" dirty="0">
                          <a:solidFill>
                            <a:schemeClr val="bg1"/>
                          </a:solidFill>
                          <a:effectLst/>
                          <a:latin typeface="Arial" panose="020B0604020202020204" pitchFamily="34" charset="0"/>
                          <a:cs typeface="Arial" panose="020B0604020202020204" pitchFamily="34" charset="0"/>
                        </a:rPr>
                        <a:t>Phase 1/2</a:t>
                      </a:r>
                    </a:p>
                    <a:p>
                      <a:pPr algn="ctr"/>
                      <a:r>
                        <a:rPr lang="en-GB" sz="1100" noProof="0" dirty="0">
                          <a:solidFill>
                            <a:schemeClr val="bg1"/>
                          </a:solidFill>
                          <a:effectLst/>
                          <a:latin typeface="Arial" panose="020B0604020202020204" pitchFamily="34" charset="0"/>
                          <a:cs typeface="Arial" panose="020B0604020202020204" pitchFamily="34" charset="0"/>
                        </a:rPr>
                        <a:t>(No prior CT)</a:t>
                      </a:r>
                    </a:p>
                  </a:txBody>
                  <a:tcPr marT="72000" marB="72000"/>
                </a:tc>
                <a:tc gridSpan="3">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Talectrectinib</a:t>
                      </a:r>
                      <a:r>
                        <a:rPr lang="en-GB" sz="1100" baseline="30000" noProof="0" dirty="0">
                          <a:solidFill>
                            <a:schemeClr val="bg1"/>
                          </a:solidFill>
                          <a:effectLst/>
                          <a:latin typeface="Arial" panose="020B0604020202020204" pitchFamily="34" charset="0"/>
                          <a:cs typeface="Arial" panose="020B0604020202020204" pitchFamily="34" charset="0"/>
                        </a:rPr>
                        <a:t>5-7</a:t>
                      </a:r>
                    </a:p>
                    <a:p>
                      <a:pPr algn="ctr"/>
                      <a:r>
                        <a:rPr lang="en-GB" sz="1100" noProof="0" dirty="0">
                          <a:solidFill>
                            <a:schemeClr val="bg1"/>
                          </a:solidFill>
                          <a:effectLst/>
                          <a:latin typeface="Arial" panose="020B0604020202020204" pitchFamily="34" charset="0"/>
                          <a:cs typeface="Arial" panose="020B0604020202020204" pitchFamily="34" charset="0"/>
                        </a:rPr>
                        <a:t>TRUST I + II</a:t>
                      </a:r>
                    </a:p>
                    <a:p>
                      <a:pPr algn="ctr"/>
                      <a:r>
                        <a:rPr lang="en-GB" sz="1100" noProof="0" dirty="0">
                          <a:solidFill>
                            <a:schemeClr val="bg1"/>
                          </a:solidFill>
                          <a:effectLst/>
                          <a:latin typeface="Arial" panose="020B0604020202020204" pitchFamily="34" charset="0"/>
                          <a:cs typeface="Arial" panose="020B0604020202020204" pitchFamily="34" charset="0"/>
                        </a:rPr>
                        <a:t>Phase 2</a:t>
                      </a:r>
                    </a:p>
                  </a:txBody>
                  <a:tcPr marT="72000" marB="72000">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tcPr>
                </a:tc>
                <a:tc hMerge="1">
                  <a:txBody>
                    <a:bodyPr/>
                    <a:lstStyle/>
                    <a:p>
                      <a:pPr algn="ctr"/>
                      <a:endParaRPr lang="en-GB" sz="1100" noProof="0" dirty="0">
                        <a:solidFill>
                          <a:schemeClr val="bg1"/>
                        </a:solidFill>
                        <a:effectLst/>
                        <a:latin typeface="Arial" panose="020B0604020202020204" pitchFamily="34" charset="0"/>
                        <a:cs typeface="Arial" panose="020B0604020202020204" pitchFamily="34" charset="0"/>
                      </a:endParaRPr>
                    </a:p>
                  </a:txBody>
                  <a:tcPr marT="72000" marB="72000"/>
                </a:tc>
                <a:tc hMerge="1">
                  <a:txBody>
                    <a:bodyPr/>
                    <a:lstStyle/>
                    <a:p>
                      <a:pPr algn="ctr"/>
                      <a:endParaRPr lang="en-GB" sz="1100" noProof="0" dirty="0">
                        <a:solidFill>
                          <a:schemeClr val="bg1"/>
                        </a:solidFill>
                        <a:effectLst/>
                        <a:latin typeface="Arial" panose="020B0604020202020204" pitchFamily="34" charset="0"/>
                        <a:cs typeface="Arial" panose="020B0604020202020204" pitchFamily="34" charset="0"/>
                      </a:endParaRPr>
                    </a:p>
                  </a:txBody>
                  <a:tcPr marT="72000" marB="72000"/>
                </a:tc>
                <a:tc gridSpan="2">
                  <a:txBody>
                    <a:bodyPr/>
                    <a:lstStyle/>
                    <a:p>
                      <a:pPr algn="ctr"/>
                      <a:r>
                        <a:rPr lang="en-GB" sz="1100" noProof="0" dirty="0">
                          <a:solidFill>
                            <a:schemeClr val="bg1"/>
                          </a:solidFill>
                          <a:effectLst/>
                          <a:latin typeface="Arial" panose="020B0604020202020204" pitchFamily="34" charset="0"/>
                          <a:cs typeface="Arial" panose="020B0604020202020204" pitchFamily="34" charset="0"/>
                        </a:rPr>
                        <a:t>Zidesamtinib</a:t>
                      </a:r>
                      <a:r>
                        <a:rPr lang="en-GB" sz="1100" baseline="30000" noProof="0" dirty="0">
                          <a:solidFill>
                            <a:schemeClr val="bg1"/>
                          </a:solidFill>
                          <a:effectLst/>
                          <a:latin typeface="Arial" panose="020B0604020202020204" pitchFamily="34" charset="0"/>
                          <a:cs typeface="Arial" panose="020B0604020202020204" pitchFamily="34" charset="0"/>
                        </a:rPr>
                        <a:t>8</a:t>
                      </a:r>
                    </a:p>
                    <a:p>
                      <a:pPr algn="ctr"/>
                      <a:r>
                        <a:rPr lang="en-GB" sz="1100" noProof="0" dirty="0">
                          <a:solidFill>
                            <a:schemeClr val="bg1"/>
                          </a:solidFill>
                          <a:effectLst/>
                          <a:latin typeface="Arial" panose="020B0604020202020204" pitchFamily="34" charset="0"/>
                          <a:cs typeface="Arial" panose="020B0604020202020204" pitchFamily="34" charset="0"/>
                        </a:rPr>
                        <a:t>ARROS-1</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bg1"/>
                          </a:solidFill>
                          <a:effectLst/>
                          <a:latin typeface="Arial" panose="020B0604020202020204" pitchFamily="34" charset="0"/>
                          <a:cs typeface="Arial" panose="020B0604020202020204" pitchFamily="34" charset="0"/>
                        </a:rPr>
                        <a:t>Phase 1/2</a:t>
                      </a:r>
                    </a:p>
                    <a:p>
                      <a:pPr algn="ctr"/>
                      <a:endParaRPr lang="en-GB" sz="1100" noProof="0" dirty="0">
                        <a:solidFill>
                          <a:schemeClr val="bg1"/>
                        </a:solidFill>
                        <a:effectLst/>
                        <a:latin typeface="Arial" panose="020B0604020202020204" pitchFamily="34" charset="0"/>
                        <a:cs typeface="Arial" panose="020B0604020202020204" pitchFamily="34" charset="0"/>
                      </a:endParaRPr>
                    </a:p>
                  </a:txBody>
                  <a:tcPr marT="72000" marB="72000">
                    <a:lnL w="12700" cap="flat" cmpd="sng" algn="ctr">
                      <a:solidFill>
                        <a:schemeClr val="bg1"/>
                      </a:solidFill>
                      <a:prstDash val="solid"/>
                      <a:round/>
                      <a:headEnd type="none" w="med" len="med"/>
                      <a:tailEnd type="none" w="med" len="med"/>
                    </a:lnL>
                    <a:lnB w="12700" cap="flat" cmpd="sng" algn="ctr">
                      <a:solidFill>
                        <a:schemeClr val="bg1"/>
                      </a:solidFill>
                      <a:prstDash val="solid"/>
                      <a:round/>
                      <a:headEnd type="none" w="med" len="med"/>
                      <a:tailEnd type="none" w="med" len="med"/>
                    </a:lnB>
                  </a:tcPr>
                </a:tc>
                <a:tc hMerge="1">
                  <a:txBody>
                    <a:bodyPr/>
                    <a:lstStyle/>
                    <a:p>
                      <a:pPr algn="ctr"/>
                      <a:endParaRPr lang="en-US" sz="1600" noProof="0" dirty="0">
                        <a:effectLst>
                          <a:outerShdw blurRad="38100" dist="38100" dir="2700000" algn="tl">
                            <a:srgbClr val="000000">
                              <a:alpha val="43137"/>
                            </a:srgbClr>
                          </a:outerShdw>
                        </a:effectLst>
                      </a:endParaRPr>
                    </a:p>
                  </a:txBody>
                  <a:tcPr/>
                </a:tc>
                <a:extLst>
                  <a:ext uri="{0D108BD9-81ED-4DB2-BD59-A6C34878D82A}">
                    <a16:rowId xmlns:a16="http://schemas.microsoft.com/office/drawing/2014/main" val="10000"/>
                  </a:ext>
                </a:extLst>
              </a:tr>
              <a:tr h="227377">
                <a:tc vMerge="1">
                  <a:txBody>
                    <a:bodyPr/>
                    <a:lstStyle/>
                    <a:p>
                      <a:endParaRPr lang="en-GB"/>
                    </a:p>
                  </a:txBody>
                  <a:tcPr/>
                </a:tc>
                <a:tc vMerge="1">
                  <a:txBody>
                    <a:bodyPr/>
                    <a:lstStyle/>
                    <a:p>
                      <a:endParaRPr lang="en-GB"/>
                    </a:p>
                  </a:txBody>
                  <a:tcPr/>
                </a:tc>
                <a:tc vMerge="1">
                  <a:txBody>
                    <a:bodyPr/>
                    <a:lstStyle/>
                    <a:p>
                      <a:endParaRPr lang="en-GB"/>
                    </a:p>
                  </a:txBody>
                  <a:tcPr/>
                </a:tc>
                <a:tc vMerge="1">
                  <a:txBody>
                    <a:bodyPr/>
                    <a:lstStyle/>
                    <a:p>
                      <a:endParaRPr lang="en-GB"/>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noProof="0" dirty="0">
                          <a:solidFill>
                            <a:schemeClr val="bg1"/>
                          </a:solidFill>
                          <a:latin typeface="Arial" panose="020B0604020202020204" pitchFamily="34" charset="0"/>
                          <a:cs typeface="Arial" panose="020B0604020202020204" pitchFamily="34" charset="0"/>
                        </a:rPr>
                        <a:t>1 prior TKI</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noProof="0" dirty="0">
                          <a:solidFill>
                            <a:schemeClr val="bg1"/>
                          </a:solidFill>
                          <a:latin typeface="Arial" panose="020B0604020202020204" pitchFamily="34" charset="0"/>
                          <a:cs typeface="Arial" panose="020B0604020202020204" pitchFamily="34" charset="0"/>
                        </a:rPr>
                        <a:t> (C or E)</a:t>
                      </a: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noProof="0" dirty="0">
                          <a:solidFill>
                            <a:schemeClr val="bg1"/>
                          </a:solidFill>
                          <a:effectLst/>
                          <a:latin typeface="Arial" panose="020B0604020202020204" pitchFamily="34" charset="0"/>
                          <a:cs typeface="Arial" panose="020B0604020202020204" pitchFamily="34" charset="0"/>
                        </a:rPr>
                        <a:t>Prior CT</a:t>
                      </a: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1100" b="1" noProof="0" dirty="0">
                          <a:solidFill>
                            <a:schemeClr val="bg1"/>
                          </a:solidFill>
                          <a:effectLst/>
                          <a:latin typeface="Arial" panose="020B0604020202020204" pitchFamily="34" charset="0"/>
                          <a:cs typeface="Arial" panose="020B0604020202020204" pitchFamily="34" charset="0"/>
                        </a:rPr>
                        <a:t>No prior CT</a:t>
                      </a: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100" b="1" kern="1200" noProof="0" dirty="0">
                          <a:solidFill>
                            <a:schemeClr val="bg1"/>
                          </a:solidFill>
                          <a:effectLst/>
                          <a:latin typeface="Arial" panose="020B0604020202020204" pitchFamily="34" charset="0"/>
                          <a:ea typeface="+mn-ea"/>
                          <a:cs typeface="Arial" panose="020B0604020202020204" pitchFamily="34" charset="0"/>
                        </a:rPr>
                        <a:t>Any prior TKIs</a:t>
                      </a:r>
                    </a:p>
                    <a:p>
                      <a:endParaRPr lang="en-GB" sz="1100" b="1" kern="1200" dirty="0">
                        <a:solidFill>
                          <a:schemeClr val="bg1"/>
                        </a:solidFill>
                        <a:effectLst/>
                        <a:latin typeface="Arial" panose="020B0604020202020204" pitchFamily="34" charset="0"/>
                        <a:ea typeface="+mn-ea"/>
                        <a:cs typeface="Arial" panose="020B0604020202020204" pitchFamily="34" charset="0"/>
                      </a:endParaRPr>
                    </a:p>
                  </a:txBody>
                  <a:tcPr marT="72000" marB="7200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kern="1200" noProof="0" dirty="0">
                          <a:solidFill>
                            <a:schemeClr val="bg1"/>
                          </a:solidFill>
                          <a:effectLst/>
                          <a:latin typeface="Arial" panose="020B0604020202020204" pitchFamily="34" charset="0"/>
                          <a:ea typeface="+mn-ea"/>
                          <a:cs typeface="Arial" panose="020B0604020202020204" pitchFamily="34" charset="0"/>
                        </a:rPr>
                        <a:t>1 prior TKI </a:t>
                      </a:r>
                    </a:p>
                    <a:p>
                      <a:pPr marL="0" marR="0" lvl="0" indent="0" algn="ctr" defTabSz="457200" rtl="0" eaLnBrk="1" fontAlgn="auto" latinLnBrk="0" hangingPunct="1">
                        <a:lnSpc>
                          <a:spcPct val="100000"/>
                        </a:lnSpc>
                        <a:spcBef>
                          <a:spcPts val="0"/>
                        </a:spcBef>
                        <a:spcAft>
                          <a:spcPts val="0"/>
                        </a:spcAft>
                        <a:buClrTx/>
                        <a:buSzTx/>
                        <a:buFontTx/>
                        <a:buNone/>
                        <a:tabLst/>
                        <a:defRPr/>
                      </a:pPr>
                      <a:r>
                        <a:rPr lang="en-GB" sz="1100" b="1" kern="1200" noProof="0" dirty="0">
                          <a:solidFill>
                            <a:schemeClr val="bg1"/>
                          </a:solidFill>
                          <a:effectLst/>
                          <a:latin typeface="Arial" panose="020B0604020202020204" pitchFamily="34" charset="0"/>
                          <a:ea typeface="+mn-ea"/>
                          <a:cs typeface="Arial" panose="020B0604020202020204" pitchFamily="34" charset="0"/>
                        </a:rPr>
                        <a:t>(C or E)</a:t>
                      </a:r>
                    </a:p>
                    <a:p>
                      <a:endParaRPr lang="en-GB" sz="1100" b="1" kern="1200" dirty="0">
                        <a:solidFill>
                          <a:schemeClr val="bg1"/>
                        </a:solidFill>
                        <a:effectLst/>
                        <a:latin typeface="Arial" panose="020B0604020202020204" pitchFamily="34" charset="0"/>
                        <a:ea typeface="+mn-ea"/>
                        <a:cs typeface="Arial" panose="020B0604020202020204" pitchFamily="34" charset="0"/>
                      </a:endParaRPr>
                    </a:p>
                  </a:txBody>
                  <a:tcPr marT="72000" marB="72000">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4166262623"/>
                  </a:ext>
                </a:extLst>
              </a:tr>
              <a:tr h="307014">
                <a:tc>
                  <a:txBody>
                    <a:bodyPr/>
                    <a:lstStyle/>
                    <a:p>
                      <a:r>
                        <a:rPr lang="en-GB" sz="1100" noProof="0" dirty="0">
                          <a:latin typeface="Arial" panose="020B0604020202020204" pitchFamily="34" charset="0"/>
                          <a:cs typeface="Arial" panose="020B0604020202020204" pitchFamily="34" charset="0"/>
                        </a:rPr>
                        <a:t>Patients, n</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40</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50</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56</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113</a:t>
                      </a: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US" sz="1100" noProof="0" dirty="0">
                          <a:effectLst/>
                          <a:latin typeface="Arial" panose="020B0604020202020204" pitchFamily="34" charset="0"/>
                          <a:cs typeface="Arial" panose="020B0604020202020204" pitchFamily="34" charset="0"/>
                        </a:rPr>
                        <a:t>42</a:t>
                      </a:r>
                      <a:endParaRPr lang="en-GB" sz="1100" noProof="0" dirty="0">
                        <a:effectLst/>
                        <a:latin typeface="Arial" panose="020B0604020202020204" pitchFamily="34" charset="0"/>
                        <a:cs typeface="Arial" panose="020B0604020202020204" pitchFamily="34" charset="0"/>
                      </a:endParaRP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US" sz="1100" noProof="0" dirty="0">
                          <a:effectLst/>
                          <a:latin typeface="Arial" panose="020B0604020202020204" pitchFamily="34" charset="0"/>
                          <a:cs typeface="Arial" panose="020B0604020202020204" pitchFamily="34" charset="0"/>
                        </a:rPr>
                        <a:t>71</a:t>
                      </a:r>
                      <a:endParaRPr lang="en-GB" sz="1100" noProof="0" dirty="0">
                        <a:effectLst/>
                        <a:latin typeface="Arial" panose="020B0604020202020204" pitchFamily="34" charset="0"/>
                        <a:cs typeface="Arial" panose="020B0604020202020204" pitchFamily="34" charset="0"/>
                      </a:endParaRP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GB" sz="1100" noProof="0" dirty="0">
                          <a:latin typeface="Arial" panose="020B0604020202020204" pitchFamily="34" charset="0"/>
                          <a:cs typeface="Arial" panose="020B0604020202020204" pitchFamily="34" charset="0"/>
                        </a:rPr>
                        <a:t>117</a:t>
                      </a:r>
                    </a:p>
                  </a:txBody>
                  <a:tcPr marT="72000" marB="72000" anchor="ctr">
                    <a:lnT w="12700" cap="flat" cmpd="sng" algn="ctr">
                      <a:solidFill>
                        <a:schemeClr val="bg1"/>
                      </a:solidFill>
                      <a:prstDash val="solid"/>
                      <a:round/>
                      <a:headEnd type="none" w="med" len="med"/>
                      <a:tailEnd type="none" w="med" len="med"/>
                    </a:lnT>
                  </a:tcPr>
                </a:tc>
                <a:tc>
                  <a:txBody>
                    <a:bodyPr/>
                    <a:lstStyle/>
                    <a:p>
                      <a:pPr algn="ctr"/>
                      <a:r>
                        <a:rPr lang="en-GB" sz="1100" noProof="0" dirty="0">
                          <a:latin typeface="Arial" panose="020B0604020202020204" pitchFamily="34" charset="0"/>
                          <a:cs typeface="Arial" panose="020B0604020202020204" pitchFamily="34" charset="0"/>
                        </a:rPr>
                        <a:t>55</a:t>
                      </a:r>
                    </a:p>
                  </a:txBody>
                  <a:tcPr marT="72000" marB="72000" anchor="ctr">
                    <a:lnT w="127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1"/>
                  </a:ext>
                </a:extLst>
              </a:tr>
              <a:tr h="396364">
                <a:tc>
                  <a:txBody>
                    <a:bodyPr/>
                    <a:lstStyle/>
                    <a:p>
                      <a:r>
                        <a:rPr lang="en-GB" sz="1100" noProof="0" dirty="0">
                          <a:latin typeface="Arial" panose="020B0604020202020204" pitchFamily="34" charset="0"/>
                          <a:cs typeface="Arial" panose="020B0604020202020204" pitchFamily="34" charset="0"/>
                        </a:rPr>
                        <a:t>ORR, %</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35</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34</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41</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55.8</a:t>
                      </a:r>
                    </a:p>
                  </a:txBody>
                  <a:tcPr marT="72000" marB="72000" anchor="ctr"/>
                </a:tc>
                <a:tc>
                  <a:txBody>
                    <a:bodyPr/>
                    <a:lstStyle/>
                    <a:p>
                      <a:pPr algn="ctr"/>
                      <a:r>
                        <a:rPr lang="en-US" sz="1100" b="1" noProof="0" dirty="0">
                          <a:latin typeface="Arial" panose="020B0604020202020204" pitchFamily="34" charset="0"/>
                          <a:cs typeface="Arial" panose="020B0604020202020204" pitchFamily="34" charset="0"/>
                        </a:rPr>
                        <a:t>59.5</a:t>
                      </a:r>
                      <a:endParaRPr lang="en-GB" sz="1100" b="1" noProof="0" dirty="0">
                        <a:latin typeface="Arial" panose="020B0604020202020204" pitchFamily="34" charset="0"/>
                        <a:cs typeface="Arial" panose="020B0604020202020204" pitchFamily="34" charset="0"/>
                      </a:endParaRPr>
                    </a:p>
                  </a:txBody>
                  <a:tcPr marT="72000" marB="72000" anchor="ctr"/>
                </a:tc>
                <a:tc>
                  <a:txBody>
                    <a:bodyPr/>
                    <a:lstStyle/>
                    <a:p>
                      <a:pPr algn="ctr"/>
                      <a:r>
                        <a:rPr lang="en-US" sz="1100" b="1" noProof="0" dirty="0">
                          <a:latin typeface="Arial" panose="020B0604020202020204" pitchFamily="34" charset="0"/>
                          <a:cs typeface="Arial" panose="020B0604020202020204" pitchFamily="34" charset="0"/>
                        </a:rPr>
                        <a:t>53.5</a:t>
                      </a:r>
                      <a:endParaRPr lang="en-GB" sz="1100" b="1" noProof="0" dirty="0">
                        <a:latin typeface="Arial" panose="020B0604020202020204" pitchFamily="34" charset="0"/>
                        <a:cs typeface="Arial" panose="020B0604020202020204" pitchFamily="34" charset="0"/>
                      </a:endParaRP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44</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51</a:t>
                      </a:r>
                    </a:p>
                  </a:txBody>
                  <a:tcPr marT="72000" marB="72000" anchor="ctr"/>
                </a:tc>
                <a:extLst>
                  <a:ext uri="{0D108BD9-81ED-4DB2-BD59-A6C34878D82A}">
                    <a16:rowId xmlns:a16="http://schemas.microsoft.com/office/drawing/2014/main" val="10002"/>
                  </a:ext>
                </a:extLst>
              </a:tr>
              <a:tr h="622585">
                <a:tc>
                  <a:txBody>
                    <a:bodyPr/>
                    <a:lstStyle/>
                    <a:p>
                      <a:r>
                        <a:rPr lang="en-GB" sz="1100" noProof="0" dirty="0">
                          <a:latin typeface="Arial" panose="020B0604020202020204" pitchFamily="34" charset="0"/>
                          <a:cs typeface="Arial" panose="020B0604020202020204" pitchFamily="34" charset="0"/>
                        </a:rPr>
                        <a:t>Median PFS, months</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8.5</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7.4</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8.6</a:t>
                      </a:r>
                    </a:p>
                  </a:txBody>
                  <a:tcPr marT="72000" marB="72000" anchor="ctr"/>
                </a:tc>
                <a:tc>
                  <a:txBody>
                    <a:bodyPr/>
                    <a:lstStyle/>
                    <a:p>
                      <a:pPr algn="ctr"/>
                      <a:r>
                        <a:rPr lang="en-GB" sz="1100" b="1" noProof="0" dirty="0">
                          <a:latin typeface="Arial" panose="020B0604020202020204" pitchFamily="34" charset="0"/>
                          <a:cs typeface="Arial" panose="020B0604020202020204" pitchFamily="34" charset="0"/>
                        </a:rPr>
                        <a:t>9.7</a:t>
                      </a:r>
                    </a:p>
                  </a:txBody>
                  <a:tcPr marT="72000" marB="72000" anchor="ctr"/>
                </a:tc>
                <a:tc>
                  <a:txBody>
                    <a:bodyPr/>
                    <a:lstStyle/>
                    <a:p>
                      <a:pPr algn="ctr"/>
                      <a:r>
                        <a:rPr lang="en-US" sz="1100" b="1" noProof="0" dirty="0">
                          <a:latin typeface="Arial" panose="020B0604020202020204" pitchFamily="34" charset="0"/>
                          <a:cs typeface="Arial" panose="020B0604020202020204" pitchFamily="34" charset="0"/>
                        </a:rPr>
                        <a:t>11.7</a:t>
                      </a:r>
                      <a:endParaRPr lang="en-GB" sz="1100" b="1" noProof="0" dirty="0">
                        <a:latin typeface="Arial" panose="020B0604020202020204" pitchFamily="34" charset="0"/>
                        <a:cs typeface="Arial" panose="020B0604020202020204" pitchFamily="34" charset="0"/>
                      </a:endParaRPr>
                    </a:p>
                  </a:txBody>
                  <a:tcPr marT="72000" marB="72000" anchor="ctr"/>
                </a:tc>
                <a:tc>
                  <a:txBody>
                    <a:bodyPr/>
                    <a:lstStyle/>
                    <a:p>
                      <a:pPr algn="ctr"/>
                      <a:r>
                        <a:rPr lang="en-US" sz="1100" b="1" noProof="0" dirty="0">
                          <a:latin typeface="Arial" panose="020B0604020202020204" pitchFamily="34" charset="0"/>
                          <a:cs typeface="Arial" panose="020B0604020202020204" pitchFamily="34" charset="0"/>
                        </a:rPr>
                        <a:t>9.6</a:t>
                      </a:r>
                      <a:endParaRPr lang="en-GB" sz="1100" b="1" noProof="0" dirty="0">
                        <a:latin typeface="Arial" panose="020B0604020202020204" pitchFamily="34" charset="0"/>
                        <a:cs typeface="Arial" panose="020B0604020202020204" pitchFamily="34" charset="0"/>
                      </a:endParaRP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48% at 12 </a:t>
                      </a:r>
                      <a:r>
                        <a:rPr lang="en-GB" sz="1100" noProof="0" dirty="0" err="1">
                          <a:latin typeface="Arial" panose="020B0604020202020204" pitchFamily="34" charset="0"/>
                          <a:cs typeface="Arial" panose="020B0604020202020204" pitchFamily="34" charset="0"/>
                        </a:rPr>
                        <a:t>mo</a:t>
                      </a:r>
                      <a:endParaRPr lang="en-GB" sz="1100" noProof="0" dirty="0">
                        <a:latin typeface="Arial" panose="020B0604020202020204" pitchFamily="34" charset="0"/>
                        <a:cs typeface="Arial" panose="020B0604020202020204" pitchFamily="34" charset="0"/>
                      </a:endParaRP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68% at 12 </a:t>
                      </a:r>
                      <a:r>
                        <a:rPr lang="en-GB" sz="1100" noProof="0" dirty="0" err="1">
                          <a:latin typeface="Arial" panose="020B0604020202020204" pitchFamily="34" charset="0"/>
                          <a:cs typeface="Arial" panose="020B0604020202020204" pitchFamily="34" charset="0"/>
                        </a:rPr>
                        <a:t>mo</a:t>
                      </a:r>
                      <a:endParaRPr lang="en-GB" sz="1100" noProof="0" dirty="0">
                        <a:latin typeface="Arial" panose="020B0604020202020204" pitchFamily="34" charset="0"/>
                        <a:cs typeface="Arial" panose="020B0604020202020204" pitchFamily="34" charset="0"/>
                      </a:endParaRPr>
                    </a:p>
                  </a:txBody>
                  <a:tcPr marT="72000" marB="72000" anchor="ctr"/>
                </a:tc>
                <a:extLst>
                  <a:ext uri="{0D108BD9-81ED-4DB2-BD59-A6C34878D82A}">
                    <a16:rowId xmlns:a16="http://schemas.microsoft.com/office/drawing/2014/main" val="10003"/>
                  </a:ext>
                </a:extLst>
              </a:tr>
              <a:tr h="621914">
                <a:tc>
                  <a:txBody>
                    <a:bodyPr/>
                    <a:lstStyle/>
                    <a:p>
                      <a:r>
                        <a:rPr lang="en-GB" sz="1100" noProof="0" dirty="0">
                          <a:latin typeface="Arial" panose="020B0604020202020204" pitchFamily="34" charset="0"/>
                          <a:cs typeface="Arial" panose="020B0604020202020204" pitchFamily="34" charset="0"/>
                        </a:rPr>
                        <a:t>CNS activity</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100" noProof="0" dirty="0">
                          <a:latin typeface="Arial" panose="020B0604020202020204" pitchFamily="34" charset="0"/>
                          <a:cs typeface="Arial" panose="020B0604020202020204" pitchFamily="34" charset="0"/>
                        </a:rPr>
                        <a:t>IC-ORR</a:t>
                      </a:r>
                    </a:p>
                    <a:p>
                      <a:endParaRPr lang="en-GB" sz="1100" noProof="0" dirty="0">
                        <a:latin typeface="Arial" panose="020B0604020202020204" pitchFamily="34" charset="0"/>
                        <a:cs typeface="Arial" panose="020B0604020202020204" pitchFamily="34" charset="0"/>
                      </a:endParaRP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12/24 pts</a:t>
                      </a:r>
                      <a:r>
                        <a:rPr lang="en-GB" sz="1100" baseline="0" noProof="0" dirty="0">
                          <a:solidFill>
                            <a:schemeClr val="tx1"/>
                          </a:solidFill>
                          <a:latin typeface="Arial" panose="020B0604020202020204" pitchFamily="34" charset="0"/>
                          <a:cs typeface="Arial" panose="020B0604020202020204" pitchFamily="34" charset="0"/>
                        </a:rPr>
                        <a:t> (</a:t>
                      </a:r>
                      <a:r>
                        <a:rPr lang="en-GB" sz="1100" noProof="0" dirty="0">
                          <a:solidFill>
                            <a:schemeClr val="tx1"/>
                          </a:solidFill>
                          <a:latin typeface="Arial" panose="020B0604020202020204" pitchFamily="34" charset="0"/>
                          <a:cs typeface="Arial" panose="020B0604020202020204" pitchFamily="34" charset="0"/>
                        </a:rPr>
                        <a:t>50%) Measurable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 non-measurable</a:t>
                      </a: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12/13 pts (92.3%)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Measurable</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solidFill>
                            <a:schemeClr val="tx1"/>
                          </a:solidFill>
                          <a:latin typeface="Arial" panose="020B0604020202020204" pitchFamily="34" charset="0"/>
                          <a:cs typeface="Arial" panose="020B0604020202020204" pitchFamily="34" charset="0"/>
                        </a:rPr>
                        <a:t>5/13 pts (38%)</a:t>
                      </a:r>
                    </a:p>
                    <a:p>
                      <a:pPr algn="ctr"/>
                      <a:r>
                        <a:rPr lang="en-GB" sz="1100" noProof="0" dirty="0">
                          <a:solidFill>
                            <a:schemeClr val="tx1"/>
                          </a:solidFill>
                          <a:latin typeface="Arial" panose="020B0604020202020204" pitchFamily="34" charset="0"/>
                          <a:cs typeface="Arial" panose="020B0604020202020204" pitchFamily="34" charset="0"/>
                        </a:rPr>
                        <a:t>Measurable</a:t>
                      </a:r>
                    </a:p>
                  </a:txBody>
                  <a:tcPr marT="72000" marB="72000"/>
                </a:tc>
                <a:tc>
                  <a:txBody>
                    <a:bodyPr/>
                    <a:lstStyle/>
                    <a:p>
                      <a:pPr algn="ctr"/>
                      <a:r>
                        <a:rPr lang="en-GB" sz="1100" noProof="0" dirty="0">
                          <a:solidFill>
                            <a:schemeClr val="tx1"/>
                          </a:solidFill>
                          <a:latin typeface="Arial" panose="020B0604020202020204" pitchFamily="34" charset="0"/>
                          <a:cs typeface="Arial" panose="020B0604020202020204" pitchFamily="34" charset="0"/>
                        </a:rPr>
                        <a:t>21/32 pts (65.6%)</a:t>
                      </a:r>
                    </a:p>
                    <a:p>
                      <a:pPr algn="ctr"/>
                      <a:r>
                        <a:rPr lang="en-GB" sz="1100" noProof="0" dirty="0">
                          <a:solidFill>
                            <a:schemeClr val="tx1"/>
                          </a:solidFill>
                          <a:latin typeface="Arial" panose="020B0604020202020204" pitchFamily="34" charset="0"/>
                          <a:cs typeface="Arial" panose="020B0604020202020204" pitchFamily="34" charset="0"/>
                        </a:rPr>
                        <a:t>Measurable</a:t>
                      </a:r>
                    </a:p>
                  </a:txBody>
                  <a:tcPr marT="72000" marB="72000"/>
                </a:tc>
                <a:tc>
                  <a:txBody>
                    <a:bodyPr/>
                    <a:lstStyle/>
                    <a:p>
                      <a:pPr algn="ctr"/>
                      <a:r>
                        <a:rPr lang="en-US" sz="1100" noProof="0" dirty="0">
                          <a:solidFill>
                            <a:schemeClr val="tx1"/>
                          </a:solidFill>
                          <a:latin typeface="Arial" panose="020B0604020202020204" pitchFamily="34" charset="0"/>
                          <a:cs typeface="Arial" panose="020B0604020202020204" pitchFamily="34" charset="0"/>
                        </a:rPr>
                        <a:t>NR</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tc>
                  <a:txBody>
                    <a:bodyPr/>
                    <a:lstStyle/>
                    <a:p>
                      <a:pPr algn="ctr"/>
                      <a:r>
                        <a:rPr lang="en-US" sz="1100" noProof="0" dirty="0">
                          <a:solidFill>
                            <a:schemeClr val="tx1"/>
                          </a:solidFill>
                          <a:latin typeface="Arial" panose="020B0604020202020204" pitchFamily="34" charset="0"/>
                          <a:cs typeface="Arial" panose="020B0604020202020204" pitchFamily="34" charset="0"/>
                        </a:rPr>
                        <a:t>NR</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tc>
                  <a:txBody>
                    <a:bodyPr/>
                    <a:lstStyle/>
                    <a:p>
                      <a:pPr algn="ctr"/>
                      <a:r>
                        <a:rPr lang="en-GB" sz="1100" noProof="0" dirty="0">
                          <a:solidFill>
                            <a:schemeClr val="tx1"/>
                          </a:solidFill>
                          <a:latin typeface="Arial" panose="020B0604020202020204" pitchFamily="34" charset="0"/>
                          <a:cs typeface="Arial" panose="020B0604020202020204" pitchFamily="34" charset="0"/>
                        </a:rPr>
                        <a:t>27/56 pts (48%)</a:t>
                      </a:r>
                    </a:p>
                    <a:p>
                      <a:pPr algn="ctr"/>
                      <a:r>
                        <a:rPr lang="en-GB" sz="1100" noProof="0" dirty="0">
                          <a:solidFill>
                            <a:schemeClr val="tx1"/>
                          </a:solidFill>
                          <a:latin typeface="Arial" panose="020B0604020202020204" pitchFamily="34" charset="0"/>
                          <a:cs typeface="Arial" panose="020B0604020202020204" pitchFamily="34" charset="0"/>
                        </a:rPr>
                        <a:t>Measurable</a:t>
                      </a:r>
                    </a:p>
                  </a:txBody>
                  <a:tcPr marT="72000" marB="72000"/>
                </a:tc>
                <a:tc>
                  <a:txBody>
                    <a:bodyPr/>
                    <a:lstStyle/>
                    <a:p>
                      <a:pPr algn="ctr"/>
                      <a:r>
                        <a:rPr lang="en-GB" sz="1100" noProof="0" dirty="0">
                          <a:solidFill>
                            <a:schemeClr val="tx1"/>
                          </a:solidFill>
                          <a:latin typeface="Arial" panose="020B0604020202020204" pitchFamily="34" charset="0"/>
                          <a:cs typeface="Arial" panose="020B0604020202020204" pitchFamily="34" charset="0"/>
                        </a:rPr>
                        <a:t>11/13 pts (85%)</a:t>
                      </a:r>
                    </a:p>
                    <a:p>
                      <a:pPr algn="ctr"/>
                      <a:r>
                        <a:rPr kumimoji="0" lang="en-GB" sz="1100" b="0" u="none" strike="noStrike" kern="1200" cap="none" spc="0" normalizeH="0" baseline="0" noProof="0" dirty="0">
                          <a:ln>
                            <a:noFill/>
                          </a:ln>
                          <a:solidFill>
                            <a:schemeClr val="tx1"/>
                          </a:solidFill>
                          <a:effectLst/>
                          <a:uLnTx/>
                          <a:uFillTx/>
                          <a:latin typeface="Arial" panose="020B0604020202020204" pitchFamily="34" charset="0"/>
                          <a:cs typeface="Arial" panose="020B0604020202020204" pitchFamily="34" charset="0"/>
                        </a:rPr>
                        <a:t>Measurable</a:t>
                      </a:r>
                      <a:endParaRPr lang="en-GB" sz="1100" noProof="0" dirty="0">
                        <a:solidFill>
                          <a:schemeClr val="tx1"/>
                        </a:solidFill>
                        <a:latin typeface="Arial" panose="020B0604020202020204" pitchFamily="34" charset="0"/>
                        <a:cs typeface="Arial" panose="020B0604020202020204" pitchFamily="34" charset="0"/>
                      </a:endParaRPr>
                    </a:p>
                  </a:txBody>
                  <a:tcPr marT="72000" marB="72000"/>
                </a:tc>
                <a:extLst>
                  <a:ext uri="{0D108BD9-81ED-4DB2-BD59-A6C34878D82A}">
                    <a16:rowId xmlns:a16="http://schemas.microsoft.com/office/drawing/2014/main" val="10004"/>
                  </a:ext>
                </a:extLst>
              </a:tr>
              <a:tr h="277281">
                <a:tc>
                  <a:txBody>
                    <a:bodyPr/>
                    <a:lstStyle/>
                    <a:p>
                      <a:r>
                        <a:rPr lang="en-GB" sz="1100" noProof="0" dirty="0">
                          <a:latin typeface="Arial" panose="020B0604020202020204" pitchFamily="34" charset="0"/>
                          <a:cs typeface="Arial" panose="020B0604020202020204" pitchFamily="34" charset="0"/>
                        </a:rPr>
                        <a:t>G2032R ORR</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0/6 (0%)</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NR</a:t>
                      </a: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10/17</a:t>
                      </a:r>
                      <a:r>
                        <a:rPr lang="en-GB" sz="1100" baseline="0" noProof="0" dirty="0">
                          <a:latin typeface="Arial" panose="020B0604020202020204" pitchFamily="34" charset="0"/>
                          <a:cs typeface="Arial" panose="020B0604020202020204" pitchFamily="34" charset="0"/>
                        </a:rPr>
                        <a:t> (59%)</a:t>
                      </a:r>
                      <a:endParaRPr lang="en-GB" sz="1100" noProof="0" dirty="0">
                        <a:latin typeface="Arial" panose="020B0604020202020204" pitchFamily="34" charset="0"/>
                        <a:cs typeface="Arial" panose="020B0604020202020204" pitchFamily="34" charset="0"/>
                      </a:endParaRPr>
                    </a:p>
                  </a:txBody>
                  <a:tcPr marT="72000" marB="72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100" noProof="0" dirty="0">
                          <a:latin typeface="Arial" panose="020B0604020202020204" pitchFamily="34" charset="0"/>
                          <a:cs typeface="Arial" panose="020B0604020202020204" pitchFamily="34" charset="0"/>
                        </a:rPr>
                        <a:t>8/13 (61.5%)</a:t>
                      </a:r>
                    </a:p>
                  </a:txBody>
                  <a:tcPr marT="72000" marB="72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noProof="0" dirty="0">
                          <a:latin typeface="Arial" panose="020B0604020202020204" pitchFamily="34" charset="0"/>
                          <a:cs typeface="Arial" panose="020B0604020202020204" pitchFamily="34" charset="0"/>
                        </a:rPr>
                        <a:t>NR</a:t>
                      </a:r>
                      <a:endParaRPr lang="en-GB" sz="1100" noProof="0" dirty="0">
                        <a:latin typeface="Arial" panose="020B0604020202020204" pitchFamily="34" charset="0"/>
                        <a:cs typeface="Arial" panose="020B0604020202020204" pitchFamily="34" charset="0"/>
                      </a:endParaRPr>
                    </a:p>
                  </a:txBody>
                  <a:tcPr marT="72000" marB="7200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noProof="0" dirty="0">
                          <a:latin typeface="Arial" panose="020B0604020202020204" pitchFamily="34" charset="0"/>
                          <a:cs typeface="Arial" panose="020B0604020202020204" pitchFamily="34" charset="0"/>
                        </a:rPr>
                        <a:t>NR</a:t>
                      </a:r>
                      <a:endParaRPr lang="en-GB" sz="1100" noProof="0" dirty="0">
                        <a:latin typeface="Arial" panose="020B0604020202020204" pitchFamily="34" charset="0"/>
                        <a:cs typeface="Arial" panose="020B0604020202020204" pitchFamily="34" charset="0"/>
                      </a:endParaRPr>
                    </a:p>
                  </a:txBody>
                  <a:tcPr marT="72000" marB="72000" anchor="ctr"/>
                </a:tc>
                <a:tc>
                  <a:txBody>
                    <a:bodyPr/>
                    <a:lstStyle/>
                    <a:p>
                      <a:pPr algn="ctr"/>
                      <a:r>
                        <a:rPr lang="en-GB" sz="1100" noProof="0" dirty="0">
                          <a:latin typeface="Arial" panose="020B0604020202020204" pitchFamily="34" charset="0"/>
                          <a:cs typeface="Arial" panose="020B0604020202020204" pitchFamily="34" charset="0"/>
                        </a:rPr>
                        <a:t>14/26 (54%)</a:t>
                      </a:r>
                    </a:p>
                  </a:txBody>
                  <a:tcPr marT="72000" marB="72000" anchor="ctr"/>
                </a:tc>
                <a:tc>
                  <a:txBody>
                    <a:bodyPr/>
                    <a:lstStyle/>
                    <a:p>
                      <a:pPr algn="ctr"/>
                      <a:r>
                        <a:rPr lang="en-US" sz="1100" kern="1200" noProof="0" dirty="0">
                          <a:solidFill>
                            <a:schemeClr val="dk1"/>
                          </a:solidFill>
                          <a:latin typeface="Arial" panose="020B0604020202020204" pitchFamily="34" charset="0"/>
                          <a:ea typeface="+mn-ea"/>
                          <a:cs typeface="Arial" panose="020B0604020202020204" pitchFamily="34" charset="0"/>
                        </a:rPr>
                        <a:t>5/6 (83%)</a:t>
                      </a:r>
                    </a:p>
                  </a:txBody>
                  <a:tcPr marT="72000" marB="72000" anchor="ctr"/>
                </a:tc>
                <a:extLst>
                  <a:ext uri="{0D108BD9-81ED-4DB2-BD59-A6C34878D82A}">
                    <a16:rowId xmlns:a16="http://schemas.microsoft.com/office/drawing/2014/main" val="10005"/>
                  </a:ext>
                </a:extLst>
              </a:tr>
            </a:tbl>
          </a:graphicData>
        </a:graphic>
      </p:graphicFrame>
      <p:sp>
        <p:nvSpPr>
          <p:cNvPr id="2" name="Titre 1">
            <a:extLst>
              <a:ext uri="{FF2B5EF4-FFF2-40B4-BE49-F238E27FC236}">
                <a16:creationId xmlns:a16="http://schemas.microsoft.com/office/drawing/2014/main" id="{877DD8AD-F8C6-451A-845F-CA8D46BEB36B}"/>
              </a:ext>
            </a:extLst>
          </p:cNvPr>
          <p:cNvSpPr>
            <a:spLocks noGrp="1"/>
          </p:cNvSpPr>
          <p:nvPr>
            <p:ph type="title"/>
          </p:nvPr>
        </p:nvSpPr>
        <p:spPr>
          <a:xfrm>
            <a:off x="619201" y="259200"/>
            <a:ext cx="11237439" cy="864000"/>
          </a:xfrm>
        </p:spPr>
        <p:txBody>
          <a:bodyPr/>
          <a:lstStyle/>
          <a:p>
            <a:r>
              <a:rPr lang="en-GB" noProof="0" dirty="0">
                <a:solidFill>
                  <a:schemeClr val="tx2"/>
                </a:solidFill>
              </a:rPr>
              <a:t>ROS1 TKI</a:t>
            </a:r>
            <a:r>
              <a:rPr lang="en-GB" cap="none" noProof="0" dirty="0">
                <a:solidFill>
                  <a:schemeClr val="tx2"/>
                </a:solidFill>
              </a:rPr>
              <a:t>s</a:t>
            </a:r>
            <a:r>
              <a:rPr lang="en-GB" noProof="0" dirty="0">
                <a:solidFill>
                  <a:schemeClr val="tx2"/>
                </a:solidFill>
              </a:rPr>
              <a:t> in crizotinib pre-treated </a:t>
            </a:r>
            <a:r>
              <a:rPr lang="en-GB" i="1" noProof="0" dirty="0">
                <a:solidFill>
                  <a:schemeClr val="tx2"/>
                </a:solidFill>
              </a:rPr>
              <a:t>ROS1</a:t>
            </a:r>
            <a:r>
              <a:rPr lang="en-GB" noProof="0" dirty="0">
                <a:solidFill>
                  <a:schemeClr val="tx2"/>
                </a:solidFill>
              </a:rPr>
              <a:t> fusion+ NSCLC</a:t>
            </a:r>
            <a:r>
              <a:rPr lang="en-GB" baseline="30000" noProof="0" dirty="0">
                <a:solidFill>
                  <a:schemeClr val="tx2"/>
                </a:solidFill>
              </a:rPr>
              <a:t>1</a:t>
            </a:r>
          </a:p>
        </p:txBody>
      </p:sp>
      <p:sp>
        <p:nvSpPr>
          <p:cNvPr id="3" name="Content Placeholder 2">
            <a:extLst>
              <a:ext uri="{FF2B5EF4-FFF2-40B4-BE49-F238E27FC236}">
                <a16:creationId xmlns:a16="http://schemas.microsoft.com/office/drawing/2014/main" id="{A7A64773-663C-C207-3664-6E3209F08410}"/>
              </a:ext>
            </a:extLst>
          </p:cNvPr>
          <p:cNvSpPr>
            <a:spLocks noGrp="1"/>
          </p:cNvSpPr>
          <p:nvPr>
            <p:ph sz="quarter" idx="15"/>
          </p:nvPr>
        </p:nvSpPr>
        <p:spPr/>
        <p:txBody>
          <a:bodyPr anchor="b" anchorCtr="0"/>
          <a:lstStyle/>
          <a:p>
            <a:pPr>
              <a:buClr>
                <a:schemeClr val="accent1"/>
              </a:buClr>
            </a:pPr>
            <a:r>
              <a:rPr lang="en-GB" sz="1050" noProof="0" dirty="0">
                <a:solidFill>
                  <a:schemeClr val="tx2"/>
                </a:solidFill>
              </a:rPr>
              <a:t>C, crizotinib; CNS, central nervous system; CT, chemotherapy; E, entrectinib; </a:t>
            </a:r>
            <a:r>
              <a:rPr lang="en-GB" sz="1050" noProof="0" dirty="0" err="1">
                <a:solidFill>
                  <a:schemeClr val="tx2"/>
                </a:solidFill>
              </a:rPr>
              <a:t>mo</a:t>
            </a:r>
            <a:r>
              <a:rPr lang="en-GB" sz="1050" noProof="0" dirty="0">
                <a:solidFill>
                  <a:schemeClr val="tx2"/>
                </a:solidFill>
              </a:rPr>
              <a:t>, months; NR, not reported; NSCLC, non-small cell lung cancer; ORR, objective response rate; PFS, progression-free survival; pts, patients; TKI, tyrosine kinase inhibitor</a:t>
            </a:r>
          </a:p>
          <a:p>
            <a:pPr>
              <a:buClr>
                <a:schemeClr val="accent1"/>
              </a:buClr>
            </a:pPr>
            <a:r>
              <a:rPr lang="en-GB" sz="1050" dirty="0">
                <a:solidFill>
                  <a:schemeClr val="tx2"/>
                </a:solidFill>
              </a:rPr>
              <a:t>1. Wespiser M, et al. Front Oncol 2026;16:1739598; 2</a:t>
            </a:r>
            <a:r>
              <a:rPr lang="en-GB" sz="1050" noProof="0" dirty="0">
                <a:solidFill>
                  <a:schemeClr val="tx2"/>
                </a:solidFill>
              </a:rPr>
              <a:t>. Shaw A, Lancet Oncol 2019;20(12):1691-1701; 3. Duruisseaux M, Abstract #1987MO, ESMO 2025 (oral presentation); 4. Cho BC, et al. Abstract #MA02.03, WCLC 2025 (oral presentation); </a:t>
            </a:r>
            <a:r>
              <a:rPr lang="en-GB" sz="1050" dirty="0">
                <a:solidFill>
                  <a:schemeClr val="tx2"/>
                </a:solidFill>
              </a:rPr>
              <a:t>5</a:t>
            </a:r>
            <a:r>
              <a:rPr lang="en-GB" sz="1050" noProof="0" dirty="0">
                <a:solidFill>
                  <a:schemeClr val="tx2"/>
                </a:solidFill>
              </a:rPr>
              <a:t>. Pérol M, et al. J Clin Oncol. 2025;43:1920-9; </a:t>
            </a:r>
            <a:br>
              <a:rPr lang="en-GB" sz="1050" noProof="0" dirty="0">
                <a:solidFill>
                  <a:schemeClr val="tx2"/>
                </a:solidFill>
              </a:rPr>
            </a:br>
            <a:r>
              <a:rPr lang="en-GB" sz="1050" noProof="0" dirty="0">
                <a:solidFill>
                  <a:schemeClr val="tx2"/>
                </a:solidFill>
              </a:rPr>
              <a:t>6. Liu G, Abstract #CT244, AACR 2026 (poster presentation); 7</a:t>
            </a:r>
            <a:r>
              <a:rPr lang="en-GB" sz="1050" dirty="0">
                <a:solidFill>
                  <a:schemeClr val="tx2"/>
                </a:solidFill>
              </a:rPr>
              <a:t>. Hayashi H, et al. Abstract #P3.277, WCLC 2026 (poster presentation); 8</a:t>
            </a:r>
            <a:r>
              <a:rPr lang="en-GB" sz="1050" noProof="0" dirty="0">
                <a:solidFill>
                  <a:schemeClr val="tx2"/>
                </a:solidFill>
              </a:rPr>
              <a:t>. Drilon AE, et al. Abstract #PL02.15, WCLC 2025</a:t>
            </a:r>
            <a:r>
              <a:rPr lang="en-GB" sz="1050" dirty="0">
                <a:solidFill>
                  <a:schemeClr val="tx2"/>
                </a:solidFill>
              </a:rPr>
              <a:t> (</a:t>
            </a:r>
            <a:r>
              <a:rPr lang="en-GB" sz="1050" noProof="0" dirty="0">
                <a:solidFill>
                  <a:schemeClr val="tx2"/>
                </a:solidFill>
              </a:rPr>
              <a:t>oral presentation) [J Thorac Oncol. 2025;20:S3. doi: 10.1016/j.jtho.2025.09.01</a:t>
            </a:r>
            <a:r>
              <a:rPr lang="en-GB" sz="1050" dirty="0">
                <a:solidFill>
                  <a:schemeClr val="tx2"/>
                </a:solidFill>
              </a:rPr>
              <a:t>8]</a:t>
            </a:r>
            <a:endParaRPr lang="en-GB" sz="1050" noProof="0" dirty="0">
              <a:solidFill>
                <a:schemeClr val="tx2"/>
              </a:solidFill>
            </a:endParaRPr>
          </a:p>
        </p:txBody>
      </p:sp>
      <p:sp>
        <p:nvSpPr>
          <p:cNvPr id="5" name="ZoneTexte 4">
            <a:extLst>
              <a:ext uri="{FF2B5EF4-FFF2-40B4-BE49-F238E27FC236}">
                <a16:creationId xmlns:a16="http://schemas.microsoft.com/office/drawing/2014/main" id="{41384F61-E9EE-4ADF-96DC-97725A21EA44}"/>
              </a:ext>
            </a:extLst>
          </p:cNvPr>
          <p:cNvSpPr txBox="1"/>
          <p:nvPr/>
        </p:nvSpPr>
        <p:spPr>
          <a:xfrm>
            <a:off x="620713" y="5017347"/>
            <a:ext cx="11320575" cy="430887"/>
          </a:xfrm>
          <a:prstGeom prst="rect">
            <a:avLst/>
          </a:prstGeom>
          <a:noFill/>
        </p:spPr>
        <p:txBody>
          <a:bodyPr wrap="square" lIns="0" rtlCol="0">
            <a:spAutoFit/>
          </a:bodyPr>
          <a:lstStyle/>
          <a:p>
            <a:pPr>
              <a:buClr>
                <a:schemeClr val="accent1"/>
              </a:buClr>
            </a:pPr>
            <a:r>
              <a:rPr lang="en-GB" sz="1100" b="1" dirty="0">
                <a:latin typeface="Arial" panose="020B0604020202020204" pitchFamily="34" charset="0"/>
                <a:cs typeface="Arial" panose="020B0604020202020204" pitchFamily="34" charset="0"/>
              </a:rPr>
              <a:t>There are no head-to-head studies therefore, this is non-comparative data presented for informational/descriptive purposes. Comparisons between trials should not be made due to differences in study design and patient populations</a:t>
            </a:r>
          </a:p>
        </p:txBody>
      </p:sp>
    </p:spTree>
    <p:extLst>
      <p:ext uri="{BB962C8B-B14F-4D97-AF65-F5344CB8AC3E}">
        <p14:creationId xmlns:p14="http://schemas.microsoft.com/office/powerpoint/2010/main" val="2117526013"/>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Rectangle 216">
            <a:extLst>
              <a:ext uri="{FF2B5EF4-FFF2-40B4-BE49-F238E27FC236}">
                <a16:creationId xmlns:a16="http://schemas.microsoft.com/office/drawing/2014/main" id="{34C4E661-2D34-D6F0-9A1A-BED644237DB0}"/>
              </a:ext>
            </a:extLst>
          </p:cNvPr>
          <p:cNvSpPr/>
          <p:nvPr/>
        </p:nvSpPr>
        <p:spPr>
          <a:xfrm>
            <a:off x="7870826" y="1532384"/>
            <a:ext cx="3711574" cy="35842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cxnSp>
        <p:nvCxnSpPr>
          <p:cNvPr id="160" name="Straight Connector 159">
            <a:extLst>
              <a:ext uri="{FF2B5EF4-FFF2-40B4-BE49-F238E27FC236}">
                <a16:creationId xmlns:a16="http://schemas.microsoft.com/office/drawing/2014/main" id="{A36E8312-B156-213E-59CB-4DA78389D7A9}"/>
              </a:ext>
            </a:extLst>
          </p:cNvPr>
          <p:cNvCxnSpPr>
            <a:cxnSpLocks/>
          </p:cNvCxnSpPr>
          <p:nvPr/>
        </p:nvCxnSpPr>
        <p:spPr>
          <a:xfrm>
            <a:off x="1046774" y="4466432"/>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63" name="Straight Connector 162">
            <a:extLst>
              <a:ext uri="{FF2B5EF4-FFF2-40B4-BE49-F238E27FC236}">
                <a16:creationId xmlns:a16="http://schemas.microsoft.com/office/drawing/2014/main" id="{52158C4B-C2BC-A7EF-2386-51998F760C40}"/>
              </a:ext>
            </a:extLst>
          </p:cNvPr>
          <p:cNvCxnSpPr>
            <a:cxnSpLocks/>
          </p:cNvCxnSpPr>
          <p:nvPr/>
        </p:nvCxnSpPr>
        <p:spPr>
          <a:xfrm>
            <a:off x="1046774" y="3955257"/>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66" name="Straight Connector 165">
            <a:extLst>
              <a:ext uri="{FF2B5EF4-FFF2-40B4-BE49-F238E27FC236}">
                <a16:creationId xmlns:a16="http://schemas.microsoft.com/office/drawing/2014/main" id="{31124281-AF43-BBE0-F7F1-2F6B1CAEFC24}"/>
              </a:ext>
            </a:extLst>
          </p:cNvPr>
          <p:cNvCxnSpPr>
            <a:cxnSpLocks/>
          </p:cNvCxnSpPr>
          <p:nvPr/>
        </p:nvCxnSpPr>
        <p:spPr>
          <a:xfrm>
            <a:off x="1046774" y="2932907"/>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69" name="Straight Connector 168">
            <a:extLst>
              <a:ext uri="{FF2B5EF4-FFF2-40B4-BE49-F238E27FC236}">
                <a16:creationId xmlns:a16="http://schemas.microsoft.com/office/drawing/2014/main" id="{A03736D5-EC5B-2804-EF64-9BD82617FE22}"/>
              </a:ext>
            </a:extLst>
          </p:cNvPr>
          <p:cNvCxnSpPr>
            <a:cxnSpLocks/>
          </p:cNvCxnSpPr>
          <p:nvPr/>
        </p:nvCxnSpPr>
        <p:spPr>
          <a:xfrm>
            <a:off x="1046774" y="3444082"/>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74" name="Straight Connector 173">
            <a:extLst>
              <a:ext uri="{FF2B5EF4-FFF2-40B4-BE49-F238E27FC236}">
                <a16:creationId xmlns:a16="http://schemas.microsoft.com/office/drawing/2014/main" id="{1167C038-3A26-74FE-2C2A-4DB6490F8A4D}"/>
              </a:ext>
            </a:extLst>
          </p:cNvPr>
          <p:cNvCxnSpPr>
            <a:cxnSpLocks/>
          </p:cNvCxnSpPr>
          <p:nvPr/>
        </p:nvCxnSpPr>
        <p:spPr>
          <a:xfrm>
            <a:off x="1046774" y="2428082"/>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77" name="Straight Connector 176">
            <a:extLst>
              <a:ext uri="{FF2B5EF4-FFF2-40B4-BE49-F238E27FC236}">
                <a16:creationId xmlns:a16="http://schemas.microsoft.com/office/drawing/2014/main" id="{A0892FF6-382E-EB77-E622-2E47150732E4}"/>
              </a:ext>
            </a:extLst>
          </p:cNvPr>
          <p:cNvCxnSpPr>
            <a:cxnSpLocks/>
          </p:cNvCxnSpPr>
          <p:nvPr/>
        </p:nvCxnSpPr>
        <p:spPr>
          <a:xfrm>
            <a:off x="1046774" y="1916907"/>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80" name="Straight Connector 179">
            <a:extLst>
              <a:ext uri="{FF2B5EF4-FFF2-40B4-BE49-F238E27FC236}">
                <a16:creationId xmlns:a16="http://schemas.microsoft.com/office/drawing/2014/main" id="{26A6DCDC-1A2D-808E-E817-B65963E83A39}"/>
              </a:ext>
            </a:extLst>
          </p:cNvPr>
          <p:cNvCxnSpPr>
            <a:cxnSpLocks/>
          </p:cNvCxnSpPr>
          <p:nvPr/>
        </p:nvCxnSpPr>
        <p:spPr>
          <a:xfrm>
            <a:off x="1046774" y="1408907"/>
            <a:ext cx="1011600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2" name="Titre 1">
            <a:extLst>
              <a:ext uri="{FF2B5EF4-FFF2-40B4-BE49-F238E27FC236}">
                <a16:creationId xmlns:a16="http://schemas.microsoft.com/office/drawing/2014/main" id="{176AC4D6-2E02-42BA-B73D-264F1031B0E1}"/>
              </a:ext>
            </a:extLst>
          </p:cNvPr>
          <p:cNvSpPr>
            <a:spLocks noGrp="1"/>
          </p:cNvSpPr>
          <p:nvPr>
            <p:ph type="title"/>
          </p:nvPr>
        </p:nvSpPr>
        <p:spPr>
          <a:xfrm>
            <a:off x="610551" y="184421"/>
            <a:ext cx="10963199" cy="864000"/>
          </a:xfrm>
        </p:spPr>
        <p:txBody>
          <a:bodyPr>
            <a:normAutofit fontScale="90000"/>
          </a:bodyPr>
          <a:lstStyle/>
          <a:p>
            <a:r>
              <a:rPr lang="en-GB" noProof="0" dirty="0"/>
              <a:t>Tolerance profile of ROS1 TKI</a:t>
            </a:r>
            <a:r>
              <a:rPr lang="en-GB" cap="none" noProof="0" dirty="0"/>
              <a:t>s</a:t>
            </a:r>
            <a:r>
              <a:rPr lang="en-GB" noProof="0" dirty="0"/>
              <a:t>: TRAE</a:t>
            </a:r>
            <a:r>
              <a:rPr lang="en-GB" cap="none" noProof="0" dirty="0"/>
              <a:t>s</a:t>
            </a:r>
            <a:br>
              <a:rPr lang="en-GB" cap="none" noProof="0" dirty="0"/>
            </a:br>
            <a:br>
              <a:rPr lang="en-GB" cap="none" noProof="0" dirty="0"/>
            </a:br>
            <a:r>
              <a:rPr lang="en-GB" sz="2000" cap="none" noProof="0" dirty="0">
                <a:solidFill>
                  <a:schemeClr val="accent1"/>
                </a:solidFill>
              </a:rPr>
              <a:t>SELECT TRAE (OCCURRING IN ≥ 10% PATIENTS</a:t>
            </a:r>
            <a:endParaRPr lang="en-GB" sz="2000" noProof="0" dirty="0">
              <a:solidFill>
                <a:schemeClr val="accent1"/>
              </a:solidFill>
            </a:endParaRPr>
          </a:p>
        </p:txBody>
      </p:sp>
      <p:sp>
        <p:nvSpPr>
          <p:cNvPr id="9" name="Content Placeholder 8">
            <a:extLst>
              <a:ext uri="{FF2B5EF4-FFF2-40B4-BE49-F238E27FC236}">
                <a16:creationId xmlns:a16="http://schemas.microsoft.com/office/drawing/2014/main" id="{5C876683-DF3A-A282-219F-64DA474DA676}"/>
              </a:ext>
            </a:extLst>
          </p:cNvPr>
          <p:cNvSpPr>
            <a:spLocks noGrp="1"/>
          </p:cNvSpPr>
          <p:nvPr>
            <p:ph sz="quarter" idx="15"/>
          </p:nvPr>
        </p:nvSpPr>
        <p:spPr>
          <a:xfrm>
            <a:off x="620183" y="6356351"/>
            <a:ext cx="10444369" cy="365125"/>
          </a:xfrm>
        </p:spPr>
        <p:txBody>
          <a:bodyPr anchor="b" anchorCtr="0"/>
          <a:lstStyle/>
          <a:p>
            <a:r>
              <a:rPr lang="en-GB" noProof="0" dirty="0">
                <a:solidFill>
                  <a:schemeClr val="tx2"/>
                </a:solidFill>
              </a:rPr>
              <a:t>ALT, alanine aminotransferase; AST, aspartate transferase; CPK, creatine phosphokinase; G, grade; TKI, tyrosine kinase inhibitor; TRAEs, treatment-related adverse events </a:t>
            </a:r>
          </a:p>
          <a:p>
            <a:r>
              <a:rPr lang="en-GB" noProof="0" dirty="0">
                <a:solidFill>
                  <a:schemeClr val="tx2"/>
                </a:solidFill>
              </a:rPr>
              <a:t>Wespiser M, et al. Front Oncol. 2026;16:1739598</a:t>
            </a:r>
          </a:p>
        </p:txBody>
      </p:sp>
      <p:sp>
        <p:nvSpPr>
          <p:cNvPr id="5" name="ZoneTexte 4">
            <a:extLst>
              <a:ext uri="{FF2B5EF4-FFF2-40B4-BE49-F238E27FC236}">
                <a16:creationId xmlns:a16="http://schemas.microsoft.com/office/drawing/2014/main" id="{1DEF729A-E7AA-47BA-B35E-E0EA55B7C85B}"/>
              </a:ext>
            </a:extLst>
          </p:cNvPr>
          <p:cNvSpPr txBox="1"/>
          <p:nvPr/>
        </p:nvSpPr>
        <p:spPr>
          <a:xfrm>
            <a:off x="620183" y="5907960"/>
            <a:ext cx="10967015" cy="261610"/>
          </a:xfrm>
          <a:prstGeom prst="rect">
            <a:avLst/>
          </a:prstGeom>
          <a:noFill/>
        </p:spPr>
        <p:txBody>
          <a:bodyPr wrap="square" lIns="0" rtlCol="0">
            <a:spAutoFit/>
          </a:bodyPr>
          <a:lstStyle/>
          <a:p>
            <a:pPr>
              <a:buClr>
                <a:schemeClr val="accent1"/>
              </a:buClr>
            </a:pPr>
            <a:r>
              <a:rPr lang="en-GB" sz="1100" b="0" i="0" noProof="0" dirty="0">
                <a:effectLst/>
                <a:latin typeface="Arial" panose="020B0604020202020204" pitchFamily="34" charset="0"/>
                <a:cs typeface="Arial" panose="020B0604020202020204" pitchFamily="34" charset="0"/>
              </a:rPr>
              <a:t>Non-comparative data, for informational/descriptive purposes. Comparisons between trials should not be made due to differences in study design and patient populations</a:t>
            </a:r>
            <a:endParaRPr lang="en-GB" sz="1100" noProof="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5FE677CF-2DCD-2DFE-1006-4616977AC4B7}"/>
              </a:ext>
            </a:extLst>
          </p:cNvPr>
          <p:cNvSpPr txBox="1"/>
          <p:nvPr/>
        </p:nvSpPr>
        <p:spPr>
          <a:xfrm>
            <a:off x="1163256" y="5065439"/>
            <a:ext cx="596317"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Dysgeusia</a:t>
            </a:r>
            <a:endParaRPr lang="en-GB" sz="1000" baseline="30000" noProof="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D8A21CD7-2191-1508-8CF2-B376ECCE90EC}"/>
              </a:ext>
            </a:extLst>
          </p:cNvPr>
          <p:cNvSpPr txBox="1"/>
          <p:nvPr/>
        </p:nvSpPr>
        <p:spPr>
          <a:xfrm>
            <a:off x="1981687" y="5065439"/>
            <a:ext cx="439223"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Nausea</a:t>
            </a:r>
          </a:p>
        </p:txBody>
      </p:sp>
      <p:sp>
        <p:nvSpPr>
          <p:cNvPr id="14" name="TextBox 13">
            <a:extLst>
              <a:ext uri="{FF2B5EF4-FFF2-40B4-BE49-F238E27FC236}">
                <a16:creationId xmlns:a16="http://schemas.microsoft.com/office/drawing/2014/main" id="{F53AF9CF-EAD7-10F9-A133-2F5DEE6A66D3}"/>
              </a:ext>
            </a:extLst>
          </p:cNvPr>
          <p:cNvSpPr txBox="1"/>
          <p:nvPr/>
        </p:nvSpPr>
        <p:spPr>
          <a:xfrm>
            <a:off x="2654567" y="5065439"/>
            <a:ext cx="496932"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Vomiting</a:t>
            </a:r>
          </a:p>
        </p:txBody>
      </p:sp>
      <p:sp>
        <p:nvSpPr>
          <p:cNvPr id="15" name="TextBox 14">
            <a:extLst>
              <a:ext uri="{FF2B5EF4-FFF2-40B4-BE49-F238E27FC236}">
                <a16:creationId xmlns:a16="http://schemas.microsoft.com/office/drawing/2014/main" id="{1E79D9D0-4173-C5F2-9A8A-0A378AED2073}"/>
              </a:ext>
            </a:extLst>
          </p:cNvPr>
          <p:cNvSpPr txBox="1"/>
          <p:nvPr/>
        </p:nvSpPr>
        <p:spPr>
          <a:xfrm>
            <a:off x="3298071" y="5065439"/>
            <a:ext cx="708527"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Constipation</a:t>
            </a:r>
          </a:p>
        </p:txBody>
      </p:sp>
      <p:sp>
        <p:nvSpPr>
          <p:cNvPr id="18" name="TextBox 17">
            <a:extLst>
              <a:ext uri="{FF2B5EF4-FFF2-40B4-BE49-F238E27FC236}">
                <a16:creationId xmlns:a16="http://schemas.microsoft.com/office/drawing/2014/main" id="{6AD15107-2AD1-9E60-CECB-FF52E66F292C}"/>
              </a:ext>
            </a:extLst>
          </p:cNvPr>
          <p:cNvSpPr txBox="1"/>
          <p:nvPr/>
        </p:nvSpPr>
        <p:spPr>
          <a:xfrm>
            <a:off x="4797174" y="5065439"/>
            <a:ext cx="581890"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Peripheral</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edema</a:t>
            </a:r>
          </a:p>
        </p:txBody>
      </p:sp>
      <p:sp>
        <p:nvSpPr>
          <p:cNvPr id="19" name="TextBox 18">
            <a:extLst>
              <a:ext uri="{FF2B5EF4-FFF2-40B4-BE49-F238E27FC236}">
                <a16:creationId xmlns:a16="http://schemas.microsoft.com/office/drawing/2014/main" id="{DF6A22A0-B11B-FB84-2A3F-089C1C22FD86}"/>
              </a:ext>
            </a:extLst>
          </p:cNvPr>
          <p:cNvSpPr txBox="1"/>
          <p:nvPr/>
        </p:nvSpPr>
        <p:spPr>
          <a:xfrm>
            <a:off x="5573307" y="5065439"/>
            <a:ext cx="397545"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Weight</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gain</a:t>
            </a:r>
          </a:p>
        </p:txBody>
      </p:sp>
      <p:sp>
        <p:nvSpPr>
          <p:cNvPr id="20" name="TextBox 19">
            <a:extLst>
              <a:ext uri="{FF2B5EF4-FFF2-40B4-BE49-F238E27FC236}">
                <a16:creationId xmlns:a16="http://schemas.microsoft.com/office/drawing/2014/main" id="{8D2BF6B2-82CA-7A64-BD5A-BB1CE37F0BB5}"/>
              </a:ext>
            </a:extLst>
          </p:cNvPr>
          <p:cNvSpPr txBox="1"/>
          <p:nvPr/>
        </p:nvSpPr>
        <p:spPr>
          <a:xfrm>
            <a:off x="6230701" y="5065439"/>
            <a:ext cx="548228"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Dizziness</a:t>
            </a:r>
          </a:p>
        </p:txBody>
      </p:sp>
      <p:sp>
        <p:nvSpPr>
          <p:cNvPr id="21" name="TextBox 20">
            <a:extLst>
              <a:ext uri="{FF2B5EF4-FFF2-40B4-BE49-F238E27FC236}">
                <a16:creationId xmlns:a16="http://schemas.microsoft.com/office/drawing/2014/main" id="{0E95AAE4-6183-B28E-29AB-4DC4E825682B}"/>
              </a:ext>
            </a:extLst>
          </p:cNvPr>
          <p:cNvSpPr txBox="1"/>
          <p:nvPr/>
        </p:nvSpPr>
        <p:spPr>
          <a:xfrm>
            <a:off x="6943484" y="5065439"/>
            <a:ext cx="567464"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Muscular</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weakness</a:t>
            </a:r>
          </a:p>
        </p:txBody>
      </p:sp>
      <p:sp>
        <p:nvSpPr>
          <p:cNvPr id="22" name="TextBox 21">
            <a:extLst>
              <a:ext uri="{FF2B5EF4-FFF2-40B4-BE49-F238E27FC236}">
                <a16:creationId xmlns:a16="http://schemas.microsoft.com/office/drawing/2014/main" id="{FCE176E2-11E8-AC60-3A91-8A4702FA300A}"/>
              </a:ext>
            </a:extLst>
          </p:cNvPr>
          <p:cNvSpPr txBox="1"/>
          <p:nvPr/>
        </p:nvSpPr>
        <p:spPr>
          <a:xfrm>
            <a:off x="7597282" y="5065439"/>
            <a:ext cx="694101"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Neutropenia</a:t>
            </a:r>
          </a:p>
        </p:txBody>
      </p:sp>
      <p:sp>
        <p:nvSpPr>
          <p:cNvPr id="23" name="TextBox 22">
            <a:extLst>
              <a:ext uri="{FF2B5EF4-FFF2-40B4-BE49-F238E27FC236}">
                <a16:creationId xmlns:a16="http://schemas.microsoft.com/office/drawing/2014/main" id="{C5A63BD8-CB1A-F139-CF63-D8A2B2AC88A8}"/>
              </a:ext>
            </a:extLst>
          </p:cNvPr>
          <p:cNvSpPr txBox="1"/>
          <p:nvPr/>
        </p:nvSpPr>
        <p:spPr>
          <a:xfrm>
            <a:off x="8417329" y="5065439"/>
            <a:ext cx="432812"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Anemia</a:t>
            </a:r>
          </a:p>
        </p:txBody>
      </p:sp>
      <p:sp>
        <p:nvSpPr>
          <p:cNvPr id="24" name="TextBox 23">
            <a:extLst>
              <a:ext uri="{FF2B5EF4-FFF2-40B4-BE49-F238E27FC236}">
                <a16:creationId xmlns:a16="http://schemas.microsoft.com/office/drawing/2014/main" id="{E4360FFD-D6B7-BAE7-FA0D-FB0F24776862}"/>
              </a:ext>
            </a:extLst>
          </p:cNvPr>
          <p:cNvSpPr txBox="1"/>
          <p:nvPr/>
        </p:nvSpPr>
        <p:spPr>
          <a:xfrm>
            <a:off x="9099108" y="5065439"/>
            <a:ext cx="517770"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AST/ALT</a:t>
            </a:r>
          </a:p>
        </p:txBody>
      </p:sp>
      <p:sp>
        <p:nvSpPr>
          <p:cNvPr id="25" name="TextBox 24">
            <a:extLst>
              <a:ext uri="{FF2B5EF4-FFF2-40B4-BE49-F238E27FC236}">
                <a16:creationId xmlns:a16="http://schemas.microsoft.com/office/drawing/2014/main" id="{4A2977EE-233F-1EA7-B163-5C550EF2EFD2}"/>
              </a:ext>
            </a:extLst>
          </p:cNvPr>
          <p:cNvSpPr txBox="1"/>
          <p:nvPr/>
        </p:nvSpPr>
        <p:spPr>
          <a:xfrm>
            <a:off x="9779975" y="5065439"/>
            <a:ext cx="553037" cy="307777"/>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Blood</a:t>
            </a:r>
            <a:br>
              <a:rPr lang="en-GB" sz="1000" noProof="0" dirty="0">
                <a:latin typeface="Arial" panose="020B0604020202020204" pitchFamily="34" charset="0"/>
                <a:cs typeface="Arial" panose="020B0604020202020204" pitchFamily="34" charset="0"/>
              </a:rPr>
            </a:br>
            <a:r>
              <a:rPr lang="en-GB" sz="1000" noProof="0" dirty="0">
                <a:latin typeface="Arial" panose="020B0604020202020204" pitchFamily="34" charset="0"/>
                <a:cs typeface="Arial" panose="020B0604020202020204" pitchFamily="34" charset="0"/>
              </a:rPr>
              <a:t>creatinine</a:t>
            </a:r>
          </a:p>
        </p:txBody>
      </p:sp>
      <p:sp>
        <p:nvSpPr>
          <p:cNvPr id="26" name="TextBox 25">
            <a:extLst>
              <a:ext uri="{FF2B5EF4-FFF2-40B4-BE49-F238E27FC236}">
                <a16:creationId xmlns:a16="http://schemas.microsoft.com/office/drawing/2014/main" id="{22D83765-3948-1285-A285-182F7A4B203F}"/>
              </a:ext>
            </a:extLst>
          </p:cNvPr>
          <p:cNvSpPr txBox="1"/>
          <p:nvPr/>
        </p:nvSpPr>
        <p:spPr>
          <a:xfrm>
            <a:off x="10649567" y="5065439"/>
            <a:ext cx="262892"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CPK</a:t>
            </a:r>
          </a:p>
        </p:txBody>
      </p:sp>
      <p:sp>
        <p:nvSpPr>
          <p:cNvPr id="27" name="TextBox 26">
            <a:extLst>
              <a:ext uri="{FF2B5EF4-FFF2-40B4-BE49-F238E27FC236}">
                <a16:creationId xmlns:a16="http://schemas.microsoft.com/office/drawing/2014/main" id="{98D23750-F78C-09F0-D028-48A98B7945F4}"/>
              </a:ext>
            </a:extLst>
          </p:cNvPr>
          <p:cNvSpPr txBox="1"/>
          <p:nvPr/>
        </p:nvSpPr>
        <p:spPr>
          <a:xfrm>
            <a:off x="4090631" y="5065439"/>
            <a:ext cx="490519"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Diarrhea</a:t>
            </a:r>
          </a:p>
        </p:txBody>
      </p:sp>
      <p:sp>
        <p:nvSpPr>
          <p:cNvPr id="28" name="Rectangle 27">
            <a:extLst>
              <a:ext uri="{FF2B5EF4-FFF2-40B4-BE49-F238E27FC236}">
                <a16:creationId xmlns:a16="http://schemas.microsoft.com/office/drawing/2014/main" id="{87838F38-EE91-4FC7-ED55-EFD858B3B41A}"/>
              </a:ext>
            </a:extLst>
          </p:cNvPr>
          <p:cNvSpPr/>
          <p:nvPr/>
        </p:nvSpPr>
        <p:spPr>
          <a:xfrm>
            <a:off x="1196774" y="4009232"/>
            <a:ext cx="123626" cy="9652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29" name="Rectangle 28">
            <a:extLst>
              <a:ext uri="{FF2B5EF4-FFF2-40B4-BE49-F238E27FC236}">
                <a16:creationId xmlns:a16="http://schemas.microsoft.com/office/drawing/2014/main" id="{BB6896A1-CD97-5B20-AD7D-E82E6C1DF59B}"/>
              </a:ext>
            </a:extLst>
          </p:cNvPr>
          <p:cNvSpPr/>
          <p:nvPr/>
        </p:nvSpPr>
        <p:spPr>
          <a:xfrm>
            <a:off x="1572499" y="4212433"/>
            <a:ext cx="123626" cy="76199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0" name="Rectangle 29">
            <a:extLst>
              <a:ext uri="{FF2B5EF4-FFF2-40B4-BE49-F238E27FC236}">
                <a16:creationId xmlns:a16="http://schemas.microsoft.com/office/drawing/2014/main" id="{D98B7EB3-580F-C56E-5787-8B1A40EE101A}"/>
              </a:ext>
            </a:extLst>
          </p:cNvPr>
          <p:cNvSpPr/>
          <p:nvPr/>
        </p:nvSpPr>
        <p:spPr>
          <a:xfrm>
            <a:off x="1447258" y="2431258"/>
            <a:ext cx="123626" cy="2543174"/>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nvGrpSpPr>
          <p:cNvPr id="35" name="Group 34">
            <a:extLst>
              <a:ext uri="{FF2B5EF4-FFF2-40B4-BE49-F238E27FC236}">
                <a16:creationId xmlns:a16="http://schemas.microsoft.com/office/drawing/2014/main" id="{DD6DD5E2-3609-DFA3-0AF4-9E1990252CB2}"/>
              </a:ext>
            </a:extLst>
          </p:cNvPr>
          <p:cNvGrpSpPr/>
          <p:nvPr/>
        </p:nvGrpSpPr>
        <p:grpSpPr>
          <a:xfrm>
            <a:off x="1322016" y="2939258"/>
            <a:ext cx="123626" cy="2035174"/>
            <a:chOff x="1032074" y="2771776"/>
            <a:chExt cx="123626" cy="2035174"/>
          </a:xfrm>
        </p:grpSpPr>
        <p:sp>
          <p:nvSpPr>
            <p:cNvPr id="33" name="Rectangle 32">
              <a:extLst>
                <a:ext uri="{FF2B5EF4-FFF2-40B4-BE49-F238E27FC236}">
                  <a16:creationId xmlns:a16="http://schemas.microsoft.com/office/drawing/2014/main" id="{F0EC2FFC-8C1D-89B6-C0BA-778058B5DEF2}"/>
                </a:ext>
              </a:extLst>
            </p:cNvPr>
            <p:cNvSpPr/>
            <p:nvPr/>
          </p:nvSpPr>
          <p:spPr>
            <a:xfrm>
              <a:off x="1032074" y="2771776"/>
              <a:ext cx="123626" cy="2035174"/>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34" name="Rectangle 33">
              <a:extLst>
                <a:ext uri="{FF2B5EF4-FFF2-40B4-BE49-F238E27FC236}">
                  <a16:creationId xmlns:a16="http://schemas.microsoft.com/office/drawing/2014/main" id="{D11A7736-E3E0-5D1A-C1D1-BAA0AFF98471}"/>
                </a:ext>
              </a:extLst>
            </p:cNvPr>
            <p:cNvSpPr/>
            <p:nvPr/>
          </p:nvSpPr>
          <p:spPr>
            <a:xfrm>
              <a:off x="1032074" y="4785349"/>
              <a:ext cx="123626" cy="2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sp>
        <p:nvSpPr>
          <p:cNvPr id="48" name="Rectangle 47">
            <a:extLst>
              <a:ext uri="{FF2B5EF4-FFF2-40B4-BE49-F238E27FC236}">
                <a16:creationId xmlns:a16="http://schemas.microsoft.com/office/drawing/2014/main" id="{D506FA23-36DA-0044-E3BC-5CE571D3B985}"/>
              </a:ext>
            </a:extLst>
          </p:cNvPr>
          <p:cNvSpPr/>
          <p:nvPr/>
        </p:nvSpPr>
        <p:spPr>
          <a:xfrm>
            <a:off x="1898449" y="2378583"/>
            <a:ext cx="123626" cy="2595849"/>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49" name="Rectangle 48">
            <a:extLst>
              <a:ext uri="{FF2B5EF4-FFF2-40B4-BE49-F238E27FC236}">
                <a16:creationId xmlns:a16="http://schemas.microsoft.com/office/drawing/2014/main" id="{5559F451-16FC-FC35-950C-AF6B341008DE}"/>
              </a:ext>
            </a:extLst>
          </p:cNvPr>
          <p:cNvSpPr/>
          <p:nvPr/>
        </p:nvSpPr>
        <p:spPr>
          <a:xfrm>
            <a:off x="2274174" y="2721483"/>
            <a:ext cx="123626" cy="224789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0" name="Rectangle 49">
            <a:extLst>
              <a:ext uri="{FF2B5EF4-FFF2-40B4-BE49-F238E27FC236}">
                <a16:creationId xmlns:a16="http://schemas.microsoft.com/office/drawing/2014/main" id="{54F01C94-9377-7D71-B46B-B0B6EFCD6BA1}"/>
              </a:ext>
            </a:extLst>
          </p:cNvPr>
          <p:cNvSpPr/>
          <p:nvPr/>
        </p:nvSpPr>
        <p:spPr>
          <a:xfrm>
            <a:off x="2148933" y="4356608"/>
            <a:ext cx="123626" cy="612774"/>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2" name="Rectangle 51">
            <a:extLst>
              <a:ext uri="{FF2B5EF4-FFF2-40B4-BE49-F238E27FC236}">
                <a16:creationId xmlns:a16="http://schemas.microsoft.com/office/drawing/2014/main" id="{6C975F53-9F3A-7CB1-EEBF-E9853D610E2C}"/>
              </a:ext>
            </a:extLst>
          </p:cNvPr>
          <p:cNvSpPr/>
          <p:nvPr/>
        </p:nvSpPr>
        <p:spPr>
          <a:xfrm>
            <a:off x="2023691" y="3947033"/>
            <a:ext cx="123626" cy="1022349"/>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3" name="Rectangle 52">
            <a:extLst>
              <a:ext uri="{FF2B5EF4-FFF2-40B4-BE49-F238E27FC236}">
                <a16:creationId xmlns:a16="http://schemas.microsoft.com/office/drawing/2014/main" id="{1F37C08D-A45C-5C5C-19B7-404925176D87}"/>
              </a:ext>
            </a:extLst>
          </p:cNvPr>
          <p:cNvSpPr/>
          <p:nvPr/>
        </p:nvSpPr>
        <p:spPr>
          <a:xfrm>
            <a:off x="2023691" y="4928713"/>
            <a:ext cx="123626"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4" name="Rectangle 53">
            <a:extLst>
              <a:ext uri="{FF2B5EF4-FFF2-40B4-BE49-F238E27FC236}">
                <a16:creationId xmlns:a16="http://schemas.microsoft.com/office/drawing/2014/main" id="{867D8F0C-3F77-5F11-92EA-DFDF465BEC71}"/>
              </a:ext>
            </a:extLst>
          </p:cNvPr>
          <p:cNvSpPr/>
          <p:nvPr/>
        </p:nvSpPr>
        <p:spPr>
          <a:xfrm>
            <a:off x="1898449" y="4867783"/>
            <a:ext cx="123626" cy="10664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5" name="Rectangle 54">
            <a:extLst>
              <a:ext uri="{FF2B5EF4-FFF2-40B4-BE49-F238E27FC236}">
                <a16:creationId xmlns:a16="http://schemas.microsoft.com/office/drawing/2014/main" id="{F4E8031B-6877-A6C4-F3B3-842D3B77C5D1}"/>
              </a:ext>
            </a:extLst>
          </p:cNvPr>
          <p:cNvSpPr/>
          <p:nvPr/>
        </p:nvSpPr>
        <p:spPr>
          <a:xfrm>
            <a:off x="2148933" y="4928713"/>
            <a:ext cx="123626" cy="45719"/>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6" name="Rectangle 55">
            <a:extLst>
              <a:ext uri="{FF2B5EF4-FFF2-40B4-BE49-F238E27FC236}">
                <a16:creationId xmlns:a16="http://schemas.microsoft.com/office/drawing/2014/main" id="{467A1DF8-0223-0776-8E36-1429B0A9DDF6}"/>
              </a:ext>
            </a:extLst>
          </p:cNvPr>
          <p:cNvSpPr/>
          <p:nvPr/>
        </p:nvSpPr>
        <p:spPr>
          <a:xfrm>
            <a:off x="2274174" y="4917283"/>
            <a:ext cx="123626" cy="57149"/>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7" name="Rectangle 56">
            <a:extLst>
              <a:ext uri="{FF2B5EF4-FFF2-40B4-BE49-F238E27FC236}">
                <a16:creationId xmlns:a16="http://schemas.microsoft.com/office/drawing/2014/main" id="{9265827D-A514-E228-93EA-2ABC7E50CFDE}"/>
              </a:ext>
            </a:extLst>
          </p:cNvPr>
          <p:cNvSpPr/>
          <p:nvPr/>
        </p:nvSpPr>
        <p:spPr>
          <a:xfrm>
            <a:off x="2619174" y="3041503"/>
            <a:ext cx="123626" cy="193293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58" name="Rectangle 57">
            <a:extLst>
              <a:ext uri="{FF2B5EF4-FFF2-40B4-BE49-F238E27FC236}">
                <a16:creationId xmlns:a16="http://schemas.microsoft.com/office/drawing/2014/main" id="{26F737B5-B8E1-29BB-4682-7976917D1785}"/>
              </a:ext>
            </a:extLst>
          </p:cNvPr>
          <p:cNvSpPr/>
          <p:nvPr/>
        </p:nvSpPr>
        <p:spPr>
          <a:xfrm>
            <a:off x="2994899" y="2880233"/>
            <a:ext cx="123626" cy="208914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0" name="Rectangle 59">
            <a:extLst>
              <a:ext uri="{FF2B5EF4-FFF2-40B4-BE49-F238E27FC236}">
                <a16:creationId xmlns:a16="http://schemas.microsoft.com/office/drawing/2014/main" id="{B69C5BE7-E75D-8883-A0B3-18F2DC2A0A5E}"/>
              </a:ext>
            </a:extLst>
          </p:cNvPr>
          <p:cNvSpPr/>
          <p:nvPr/>
        </p:nvSpPr>
        <p:spPr>
          <a:xfrm>
            <a:off x="2744416" y="4183859"/>
            <a:ext cx="123626" cy="790574"/>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1" name="Rectangle 60">
            <a:extLst>
              <a:ext uri="{FF2B5EF4-FFF2-40B4-BE49-F238E27FC236}">
                <a16:creationId xmlns:a16="http://schemas.microsoft.com/office/drawing/2014/main" id="{7774DC49-2B8E-5942-3D86-E60725B19627}"/>
              </a:ext>
            </a:extLst>
          </p:cNvPr>
          <p:cNvSpPr/>
          <p:nvPr/>
        </p:nvSpPr>
        <p:spPr>
          <a:xfrm>
            <a:off x="2744416" y="4928714"/>
            <a:ext cx="123626"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2" name="Rectangle 61">
            <a:extLst>
              <a:ext uri="{FF2B5EF4-FFF2-40B4-BE49-F238E27FC236}">
                <a16:creationId xmlns:a16="http://schemas.microsoft.com/office/drawing/2014/main" id="{0D4DDAE3-B2AE-C318-7AD1-AD4C8899E1C7}"/>
              </a:ext>
            </a:extLst>
          </p:cNvPr>
          <p:cNvSpPr/>
          <p:nvPr/>
        </p:nvSpPr>
        <p:spPr>
          <a:xfrm>
            <a:off x="2619174" y="4766183"/>
            <a:ext cx="123626" cy="20825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4" name="Rectangle 63">
            <a:extLst>
              <a:ext uri="{FF2B5EF4-FFF2-40B4-BE49-F238E27FC236}">
                <a16:creationId xmlns:a16="http://schemas.microsoft.com/office/drawing/2014/main" id="{C2890EEB-2ED9-FC97-0A96-B91E24410078}"/>
              </a:ext>
            </a:extLst>
          </p:cNvPr>
          <p:cNvSpPr/>
          <p:nvPr/>
        </p:nvSpPr>
        <p:spPr>
          <a:xfrm>
            <a:off x="2994899" y="4942032"/>
            <a:ext cx="123626" cy="32400"/>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5" name="Rectangle 64">
            <a:extLst>
              <a:ext uri="{FF2B5EF4-FFF2-40B4-BE49-F238E27FC236}">
                <a16:creationId xmlns:a16="http://schemas.microsoft.com/office/drawing/2014/main" id="{000284AE-6A7A-0645-5431-4BC6C16B6C2C}"/>
              </a:ext>
            </a:extLst>
          </p:cNvPr>
          <p:cNvSpPr/>
          <p:nvPr/>
        </p:nvSpPr>
        <p:spPr>
          <a:xfrm>
            <a:off x="3343074" y="3242183"/>
            <a:ext cx="123626" cy="1732249"/>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6" name="Rectangle 65">
            <a:extLst>
              <a:ext uri="{FF2B5EF4-FFF2-40B4-BE49-F238E27FC236}">
                <a16:creationId xmlns:a16="http://schemas.microsoft.com/office/drawing/2014/main" id="{BAD5FF5A-5955-463D-2868-24E81AC53082}"/>
              </a:ext>
            </a:extLst>
          </p:cNvPr>
          <p:cNvSpPr/>
          <p:nvPr/>
        </p:nvSpPr>
        <p:spPr>
          <a:xfrm>
            <a:off x="3718799" y="4282283"/>
            <a:ext cx="123626" cy="692149"/>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7" name="Rectangle 66">
            <a:extLst>
              <a:ext uri="{FF2B5EF4-FFF2-40B4-BE49-F238E27FC236}">
                <a16:creationId xmlns:a16="http://schemas.microsoft.com/office/drawing/2014/main" id="{2EC94E29-4E7E-0E3D-04BD-3ECA2DFCDAB6}"/>
              </a:ext>
            </a:extLst>
          </p:cNvPr>
          <p:cNvSpPr/>
          <p:nvPr/>
        </p:nvSpPr>
        <p:spPr>
          <a:xfrm>
            <a:off x="3593558" y="3653633"/>
            <a:ext cx="123626" cy="132079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68" name="Rectangle 67">
            <a:extLst>
              <a:ext uri="{FF2B5EF4-FFF2-40B4-BE49-F238E27FC236}">
                <a16:creationId xmlns:a16="http://schemas.microsoft.com/office/drawing/2014/main" id="{FCCBD717-FC17-5619-9319-BD41213AC10F}"/>
              </a:ext>
            </a:extLst>
          </p:cNvPr>
          <p:cNvSpPr/>
          <p:nvPr/>
        </p:nvSpPr>
        <p:spPr>
          <a:xfrm>
            <a:off x="3468316" y="3367883"/>
            <a:ext cx="123626" cy="1606549"/>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0" name="Rectangle 69">
            <a:extLst>
              <a:ext uri="{FF2B5EF4-FFF2-40B4-BE49-F238E27FC236}">
                <a16:creationId xmlns:a16="http://schemas.microsoft.com/office/drawing/2014/main" id="{7971A027-0FAE-C3BA-70A2-BCF31A1C14F1}"/>
              </a:ext>
            </a:extLst>
          </p:cNvPr>
          <p:cNvSpPr/>
          <p:nvPr/>
        </p:nvSpPr>
        <p:spPr>
          <a:xfrm>
            <a:off x="3844653" y="4110833"/>
            <a:ext cx="123626" cy="863599"/>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1" name="Rectangle 70">
            <a:extLst>
              <a:ext uri="{FF2B5EF4-FFF2-40B4-BE49-F238E27FC236}">
                <a16:creationId xmlns:a16="http://schemas.microsoft.com/office/drawing/2014/main" id="{FBCAD6BE-859E-08EC-A974-97A482F602E1}"/>
              </a:ext>
            </a:extLst>
          </p:cNvPr>
          <p:cNvSpPr/>
          <p:nvPr/>
        </p:nvSpPr>
        <p:spPr>
          <a:xfrm>
            <a:off x="4051099" y="2680209"/>
            <a:ext cx="123626" cy="2294224"/>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2" name="Rectangle 71">
            <a:extLst>
              <a:ext uri="{FF2B5EF4-FFF2-40B4-BE49-F238E27FC236}">
                <a16:creationId xmlns:a16="http://schemas.microsoft.com/office/drawing/2014/main" id="{D0F7A144-59EF-F40B-9CA9-C657DBEF1257}"/>
              </a:ext>
            </a:extLst>
          </p:cNvPr>
          <p:cNvSpPr/>
          <p:nvPr/>
        </p:nvSpPr>
        <p:spPr>
          <a:xfrm>
            <a:off x="4426824" y="1848359"/>
            <a:ext cx="123626" cy="3121024"/>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3" name="Rectangle 72">
            <a:extLst>
              <a:ext uri="{FF2B5EF4-FFF2-40B4-BE49-F238E27FC236}">
                <a16:creationId xmlns:a16="http://schemas.microsoft.com/office/drawing/2014/main" id="{E888B508-92A1-309A-0186-DF0648647C6D}"/>
              </a:ext>
            </a:extLst>
          </p:cNvPr>
          <p:cNvSpPr/>
          <p:nvPr/>
        </p:nvSpPr>
        <p:spPr>
          <a:xfrm>
            <a:off x="4176341" y="3435859"/>
            <a:ext cx="123626" cy="1538574"/>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4" name="Rectangle 73">
            <a:extLst>
              <a:ext uri="{FF2B5EF4-FFF2-40B4-BE49-F238E27FC236}">
                <a16:creationId xmlns:a16="http://schemas.microsoft.com/office/drawing/2014/main" id="{F1B1CCB8-04BB-B1B4-5D59-57BB2C453EF3}"/>
              </a:ext>
            </a:extLst>
          </p:cNvPr>
          <p:cNvSpPr/>
          <p:nvPr/>
        </p:nvSpPr>
        <p:spPr>
          <a:xfrm>
            <a:off x="4176341" y="4829683"/>
            <a:ext cx="123626" cy="14474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6" name="Rectangle 75">
            <a:extLst>
              <a:ext uri="{FF2B5EF4-FFF2-40B4-BE49-F238E27FC236}">
                <a16:creationId xmlns:a16="http://schemas.microsoft.com/office/drawing/2014/main" id="{DAB139D0-EEB5-F17A-38FC-79EA9E439E5C}"/>
              </a:ext>
            </a:extLst>
          </p:cNvPr>
          <p:cNvSpPr/>
          <p:nvPr/>
        </p:nvSpPr>
        <p:spPr>
          <a:xfrm>
            <a:off x="4426824" y="4813809"/>
            <a:ext cx="123626" cy="160624"/>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7" name="Rectangle 76">
            <a:extLst>
              <a:ext uri="{FF2B5EF4-FFF2-40B4-BE49-F238E27FC236}">
                <a16:creationId xmlns:a16="http://schemas.microsoft.com/office/drawing/2014/main" id="{1C29B597-7F6D-C191-5ADE-E5876FA4DAE8}"/>
              </a:ext>
            </a:extLst>
          </p:cNvPr>
          <p:cNvSpPr/>
          <p:nvPr/>
        </p:nvSpPr>
        <p:spPr>
          <a:xfrm>
            <a:off x="4760069" y="2574893"/>
            <a:ext cx="123626" cy="2399539"/>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8" name="Rectangle 77">
            <a:extLst>
              <a:ext uri="{FF2B5EF4-FFF2-40B4-BE49-F238E27FC236}">
                <a16:creationId xmlns:a16="http://schemas.microsoft.com/office/drawing/2014/main" id="{D4A29B57-7BD7-1AA4-A1E0-91037CBE6755}"/>
              </a:ext>
            </a:extLst>
          </p:cNvPr>
          <p:cNvSpPr/>
          <p:nvPr/>
        </p:nvSpPr>
        <p:spPr>
          <a:xfrm>
            <a:off x="4885311" y="3881642"/>
            <a:ext cx="123626" cy="109279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79" name="Rectangle 78">
            <a:extLst>
              <a:ext uri="{FF2B5EF4-FFF2-40B4-BE49-F238E27FC236}">
                <a16:creationId xmlns:a16="http://schemas.microsoft.com/office/drawing/2014/main" id="{042E50AB-89CB-274B-710B-6D37C3457F76}"/>
              </a:ext>
            </a:extLst>
          </p:cNvPr>
          <p:cNvSpPr/>
          <p:nvPr/>
        </p:nvSpPr>
        <p:spPr>
          <a:xfrm>
            <a:off x="5261648" y="3142339"/>
            <a:ext cx="123626" cy="1832093"/>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0" name="Rectangle 79">
            <a:extLst>
              <a:ext uri="{FF2B5EF4-FFF2-40B4-BE49-F238E27FC236}">
                <a16:creationId xmlns:a16="http://schemas.microsoft.com/office/drawing/2014/main" id="{560EEBEB-BE16-6822-CB7C-3825D046B0F8}"/>
              </a:ext>
            </a:extLst>
          </p:cNvPr>
          <p:cNvSpPr/>
          <p:nvPr/>
        </p:nvSpPr>
        <p:spPr>
          <a:xfrm>
            <a:off x="4885311" y="4952832"/>
            <a:ext cx="123626" cy="2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1" name="Rectangle 80">
            <a:extLst>
              <a:ext uri="{FF2B5EF4-FFF2-40B4-BE49-F238E27FC236}">
                <a16:creationId xmlns:a16="http://schemas.microsoft.com/office/drawing/2014/main" id="{91957D4A-E8E8-17C6-92FD-FB03C26EAFF8}"/>
              </a:ext>
            </a:extLst>
          </p:cNvPr>
          <p:cNvSpPr/>
          <p:nvPr/>
        </p:nvSpPr>
        <p:spPr>
          <a:xfrm>
            <a:off x="5261648" y="4938432"/>
            <a:ext cx="123626" cy="360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2" name="Rectangle 81">
            <a:extLst>
              <a:ext uri="{FF2B5EF4-FFF2-40B4-BE49-F238E27FC236}">
                <a16:creationId xmlns:a16="http://schemas.microsoft.com/office/drawing/2014/main" id="{35EB8F87-F196-49ED-3C97-72D283207896}"/>
              </a:ext>
            </a:extLst>
          </p:cNvPr>
          <p:cNvSpPr/>
          <p:nvPr/>
        </p:nvSpPr>
        <p:spPr>
          <a:xfrm>
            <a:off x="5717430" y="4361539"/>
            <a:ext cx="123626" cy="612893"/>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3" name="Rectangle 82">
            <a:extLst>
              <a:ext uri="{FF2B5EF4-FFF2-40B4-BE49-F238E27FC236}">
                <a16:creationId xmlns:a16="http://schemas.microsoft.com/office/drawing/2014/main" id="{6D13E25E-8359-5A26-9AAE-1DFD732AC45C}"/>
              </a:ext>
            </a:extLst>
          </p:cNvPr>
          <p:cNvSpPr/>
          <p:nvPr/>
        </p:nvSpPr>
        <p:spPr>
          <a:xfrm>
            <a:off x="5592188" y="3223404"/>
            <a:ext cx="123626" cy="175103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4" name="Rectangle 83">
            <a:extLst>
              <a:ext uri="{FF2B5EF4-FFF2-40B4-BE49-F238E27FC236}">
                <a16:creationId xmlns:a16="http://schemas.microsoft.com/office/drawing/2014/main" id="{8AFA5131-8CA2-4044-3731-AA9EC240D77D}"/>
              </a:ext>
            </a:extLst>
          </p:cNvPr>
          <p:cNvSpPr/>
          <p:nvPr/>
        </p:nvSpPr>
        <p:spPr>
          <a:xfrm>
            <a:off x="5968525" y="4413420"/>
            <a:ext cx="123626" cy="561012"/>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5" name="Rectangle 84">
            <a:extLst>
              <a:ext uri="{FF2B5EF4-FFF2-40B4-BE49-F238E27FC236}">
                <a16:creationId xmlns:a16="http://schemas.microsoft.com/office/drawing/2014/main" id="{0C0DA561-4575-C8DF-1C85-BD3FB7BA3B39}"/>
              </a:ext>
            </a:extLst>
          </p:cNvPr>
          <p:cNvSpPr/>
          <p:nvPr/>
        </p:nvSpPr>
        <p:spPr>
          <a:xfrm>
            <a:off x="5968525" y="4925744"/>
            <a:ext cx="123626" cy="48688"/>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6" name="Rectangle 85">
            <a:extLst>
              <a:ext uri="{FF2B5EF4-FFF2-40B4-BE49-F238E27FC236}">
                <a16:creationId xmlns:a16="http://schemas.microsoft.com/office/drawing/2014/main" id="{2C3CA862-B28E-7F94-F77F-1B28318EEEB1}"/>
              </a:ext>
            </a:extLst>
          </p:cNvPr>
          <p:cNvSpPr/>
          <p:nvPr/>
        </p:nvSpPr>
        <p:spPr>
          <a:xfrm>
            <a:off x="5592188" y="4408267"/>
            <a:ext cx="123626" cy="5661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7" name="Rectangle 86">
            <a:extLst>
              <a:ext uri="{FF2B5EF4-FFF2-40B4-BE49-F238E27FC236}">
                <a16:creationId xmlns:a16="http://schemas.microsoft.com/office/drawing/2014/main" id="{538DDF78-B599-D48F-E92E-610453A1A57F}"/>
              </a:ext>
            </a:extLst>
          </p:cNvPr>
          <p:cNvSpPr/>
          <p:nvPr/>
        </p:nvSpPr>
        <p:spPr>
          <a:xfrm>
            <a:off x="5717430" y="4864135"/>
            <a:ext cx="123626" cy="110297"/>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8" name="Rectangle 87">
            <a:extLst>
              <a:ext uri="{FF2B5EF4-FFF2-40B4-BE49-F238E27FC236}">
                <a16:creationId xmlns:a16="http://schemas.microsoft.com/office/drawing/2014/main" id="{8DC4D5A4-F0A6-A858-01B6-48F767C0D4A4}"/>
              </a:ext>
            </a:extLst>
          </p:cNvPr>
          <p:cNvSpPr/>
          <p:nvPr/>
        </p:nvSpPr>
        <p:spPr>
          <a:xfrm>
            <a:off x="6196521" y="4001617"/>
            <a:ext cx="123626" cy="972816"/>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89" name="Rectangle 88">
            <a:extLst>
              <a:ext uri="{FF2B5EF4-FFF2-40B4-BE49-F238E27FC236}">
                <a16:creationId xmlns:a16="http://schemas.microsoft.com/office/drawing/2014/main" id="{1334FA7C-A371-5CB6-F95F-3E05379919C2}"/>
              </a:ext>
            </a:extLst>
          </p:cNvPr>
          <p:cNvSpPr/>
          <p:nvPr/>
        </p:nvSpPr>
        <p:spPr>
          <a:xfrm>
            <a:off x="6572246" y="4179957"/>
            <a:ext cx="123626" cy="794476"/>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0" name="Rectangle 89">
            <a:extLst>
              <a:ext uri="{FF2B5EF4-FFF2-40B4-BE49-F238E27FC236}">
                <a16:creationId xmlns:a16="http://schemas.microsoft.com/office/drawing/2014/main" id="{91F604CD-6606-14A4-F557-E59F498E8E7B}"/>
              </a:ext>
            </a:extLst>
          </p:cNvPr>
          <p:cNvSpPr/>
          <p:nvPr/>
        </p:nvSpPr>
        <p:spPr>
          <a:xfrm>
            <a:off x="6447005" y="2017173"/>
            <a:ext cx="123626" cy="2957259"/>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1" name="Rectangle 90">
            <a:extLst>
              <a:ext uri="{FF2B5EF4-FFF2-40B4-BE49-F238E27FC236}">
                <a16:creationId xmlns:a16="http://schemas.microsoft.com/office/drawing/2014/main" id="{CF210E9D-36EB-3568-F11D-A3BF150538E8}"/>
              </a:ext>
            </a:extLst>
          </p:cNvPr>
          <p:cNvSpPr/>
          <p:nvPr/>
        </p:nvSpPr>
        <p:spPr>
          <a:xfrm>
            <a:off x="6321763" y="3090459"/>
            <a:ext cx="123626" cy="1883973"/>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2" name="Rectangle 91">
            <a:extLst>
              <a:ext uri="{FF2B5EF4-FFF2-40B4-BE49-F238E27FC236}">
                <a16:creationId xmlns:a16="http://schemas.microsoft.com/office/drawing/2014/main" id="{B21B256A-F0E4-05C3-BA98-DAF9DEB2DE2C}"/>
              </a:ext>
            </a:extLst>
          </p:cNvPr>
          <p:cNvSpPr/>
          <p:nvPr/>
        </p:nvSpPr>
        <p:spPr>
          <a:xfrm>
            <a:off x="6321763" y="4952832"/>
            <a:ext cx="123626" cy="2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3" name="Rectangle 92">
            <a:extLst>
              <a:ext uri="{FF2B5EF4-FFF2-40B4-BE49-F238E27FC236}">
                <a16:creationId xmlns:a16="http://schemas.microsoft.com/office/drawing/2014/main" id="{94F02431-A39E-CC9A-5ED0-DA7D7612D001}"/>
              </a:ext>
            </a:extLst>
          </p:cNvPr>
          <p:cNvSpPr/>
          <p:nvPr/>
        </p:nvSpPr>
        <p:spPr>
          <a:xfrm>
            <a:off x="6447005" y="4820545"/>
            <a:ext cx="123626" cy="153887"/>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4" name="Rectangle 93">
            <a:extLst>
              <a:ext uri="{FF2B5EF4-FFF2-40B4-BE49-F238E27FC236}">
                <a16:creationId xmlns:a16="http://schemas.microsoft.com/office/drawing/2014/main" id="{7A57F249-D6F9-40F9-591B-0E54D23108C5}"/>
              </a:ext>
            </a:extLst>
          </p:cNvPr>
          <p:cNvSpPr/>
          <p:nvPr/>
        </p:nvSpPr>
        <p:spPr>
          <a:xfrm>
            <a:off x="6572246" y="4960032"/>
            <a:ext cx="123626" cy="14400"/>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5" name="Rectangle 94">
            <a:extLst>
              <a:ext uri="{FF2B5EF4-FFF2-40B4-BE49-F238E27FC236}">
                <a16:creationId xmlns:a16="http://schemas.microsoft.com/office/drawing/2014/main" id="{B8B44304-92B6-18B0-369E-C7D4B920A302}"/>
              </a:ext>
            </a:extLst>
          </p:cNvPr>
          <p:cNvSpPr/>
          <p:nvPr/>
        </p:nvSpPr>
        <p:spPr>
          <a:xfrm>
            <a:off x="7160367" y="4257779"/>
            <a:ext cx="123626" cy="716654"/>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6" name="Rectangle 95">
            <a:extLst>
              <a:ext uri="{FF2B5EF4-FFF2-40B4-BE49-F238E27FC236}">
                <a16:creationId xmlns:a16="http://schemas.microsoft.com/office/drawing/2014/main" id="{9B492D8E-6EAF-1A81-9360-F5CD6307DFCA}"/>
              </a:ext>
            </a:extLst>
          </p:cNvPr>
          <p:cNvSpPr/>
          <p:nvPr/>
        </p:nvSpPr>
        <p:spPr>
          <a:xfrm>
            <a:off x="7035125" y="4624186"/>
            <a:ext cx="123626" cy="350248"/>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7" name="Rectangle 96">
            <a:extLst>
              <a:ext uri="{FF2B5EF4-FFF2-40B4-BE49-F238E27FC236}">
                <a16:creationId xmlns:a16="http://schemas.microsoft.com/office/drawing/2014/main" id="{A8AF4951-8596-615F-C497-D9B5072CB181}"/>
              </a:ext>
            </a:extLst>
          </p:cNvPr>
          <p:cNvSpPr/>
          <p:nvPr/>
        </p:nvSpPr>
        <p:spPr>
          <a:xfrm>
            <a:off x="7035125" y="4928713"/>
            <a:ext cx="123626"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8" name="Rectangle 97">
            <a:extLst>
              <a:ext uri="{FF2B5EF4-FFF2-40B4-BE49-F238E27FC236}">
                <a16:creationId xmlns:a16="http://schemas.microsoft.com/office/drawing/2014/main" id="{A4B347AE-86F0-A2F5-78D3-784F98F7C724}"/>
              </a:ext>
            </a:extLst>
          </p:cNvPr>
          <p:cNvSpPr/>
          <p:nvPr/>
        </p:nvSpPr>
        <p:spPr>
          <a:xfrm>
            <a:off x="7160367" y="4922501"/>
            <a:ext cx="123626" cy="51931"/>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99" name="Rectangle 98">
            <a:extLst>
              <a:ext uri="{FF2B5EF4-FFF2-40B4-BE49-F238E27FC236}">
                <a16:creationId xmlns:a16="http://schemas.microsoft.com/office/drawing/2014/main" id="{263EF5A1-6890-9512-0B98-16CFEA6FF27B}"/>
              </a:ext>
            </a:extLst>
          </p:cNvPr>
          <p:cNvSpPr/>
          <p:nvPr/>
        </p:nvSpPr>
        <p:spPr>
          <a:xfrm>
            <a:off x="7624393" y="4205897"/>
            <a:ext cx="123626" cy="768536"/>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0" name="Rectangle 99">
            <a:extLst>
              <a:ext uri="{FF2B5EF4-FFF2-40B4-BE49-F238E27FC236}">
                <a16:creationId xmlns:a16="http://schemas.microsoft.com/office/drawing/2014/main" id="{3FEA1F19-6040-D6F5-05DD-1B91BC90CCDD}"/>
              </a:ext>
            </a:extLst>
          </p:cNvPr>
          <p:cNvSpPr/>
          <p:nvPr/>
        </p:nvSpPr>
        <p:spPr>
          <a:xfrm>
            <a:off x="8000118" y="4131317"/>
            <a:ext cx="123626" cy="838065"/>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1" name="Rectangle 100">
            <a:extLst>
              <a:ext uri="{FF2B5EF4-FFF2-40B4-BE49-F238E27FC236}">
                <a16:creationId xmlns:a16="http://schemas.microsoft.com/office/drawing/2014/main" id="{5A695DAC-5289-BF8D-9A58-6C79E51358CA}"/>
              </a:ext>
            </a:extLst>
          </p:cNvPr>
          <p:cNvSpPr/>
          <p:nvPr/>
        </p:nvSpPr>
        <p:spPr>
          <a:xfrm>
            <a:off x="7749635" y="4711734"/>
            <a:ext cx="123626" cy="262697"/>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2" name="Rectangle 101">
            <a:extLst>
              <a:ext uri="{FF2B5EF4-FFF2-40B4-BE49-F238E27FC236}">
                <a16:creationId xmlns:a16="http://schemas.microsoft.com/office/drawing/2014/main" id="{4E81421B-C486-EF68-1941-B0C892803388}"/>
              </a:ext>
            </a:extLst>
          </p:cNvPr>
          <p:cNvSpPr/>
          <p:nvPr/>
        </p:nvSpPr>
        <p:spPr>
          <a:xfrm>
            <a:off x="7749635" y="4815497"/>
            <a:ext cx="123626" cy="15893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3" name="Rectangle 102">
            <a:extLst>
              <a:ext uri="{FF2B5EF4-FFF2-40B4-BE49-F238E27FC236}">
                <a16:creationId xmlns:a16="http://schemas.microsoft.com/office/drawing/2014/main" id="{2346B389-0B59-263B-736A-542DBA52B151}"/>
              </a:ext>
            </a:extLst>
          </p:cNvPr>
          <p:cNvSpPr/>
          <p:nvPr/>
        </p:nvSpPr>
        <p:spPr>
          <a:xfrm>
            <a:off x="8000118" y="4740918"/>
            <a:ext cx="123626" cy="233515"/>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4" name="Rectangle 103">
            <a:extLst>
              <a:ext uri="{FF2B5EF4-FFF2-40B4-BE49-F238E27FC236}">
                <a16:creationId xmlns:a16="http://schemas.microsoft.com/office/drawing/2014/main" id="{99CFF651-F85D-87FD-EA49-0A5D5AEE5BC6}"/>
              </a:ext>
            </a:extLst>
          </p:cNvPr>
          <p:cNvSpPr/>
          <p:nvPr/>
        </p:nvSpPr>
        <p:spPr>
          <a:xfrm>
            <a:off x="7624393" y="4520425"/>
            <a:ext cx="123626" cy="45400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5" name="Rectangle 104">
            <a:extLst>
              <a:ext uri="{FF2B5EF4-FFF2-40B4-BE49-F238E27FC236}">
                <a16:creationId xmlns:a16="http://schemas.microsoft.com/office/drawing/2014/main" id="{167F2F85-63EB-07A0-112D-8AC51CCDDE74}"/>
              </a:ext>
            </a:extLst>
          </p:cNvPr>
          <p:cNvSpPr/>
          <p:nvPr/>
        </p:nvSpPr>
        <p:spPr>
          <a:xfrm>
            <a:off x="8709088" y="3353105"/>
            <a:ext cx="123626" cy="1621327"/>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6" name="Rectangle 105">
            <a:extLst>
              <a:ext uri="{FF2B5EF4-FFF2-40B4-BE49-F238E27FC236}">
                <a16:creationId xmlns:a16="http://schemas.microsoft.com/office/drawing/2014/main" id="{86CA8F97-3823-3A3D-A455-86A5B1471667}"/>
              </a:ext>
            </a:extLst>
          </p:cNvPr>
          <p:cNvSpPr/>
          <p:nvPr/>
        </p:nvSpPr>
        <p:spPr>
          <a:xfrm>
            <a:off x="8583847" y="3648178"/>
            <a:ext cx="123626" cy="1326254"/>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7" name="Rectangle 106">
            <a:extLst>
              <a:ext uri="{FF2B5EF4-FFF2-40B4-BE49-F238E27FC236}">
                <a16:creationId xmlns:a16="http://schemas.microsoft.com/office/drawing/2014/main" id="{4AA4E32B-43FB-F33A-EC4D-D99A2D889021}"/>
              </a:ext>
            </a:extLst>
          </p:cNvPr>
          <p:cNvSpPr/>
          <p:nvPr/>
        </p:nvSpPr>
        <p:spPr>
          <a:xfrm>
            <a:off x="8458605" y="4286961"/>
            <a:ext cx="123626" cy="687471"/>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8" name="Rectangle 107">
            <a:extLst>
              <a:ext uri="{FF2B5EF4-FFF2-40B4-BE49-F238E27FC236}">
                <a16:creationId xmlns:a16="http://schemas.microsoft.com/office/drawing/2014/main" id="{E8B1EE02-8C27-9F6E-01E0-4558DA756913}"/>
              </a:ext>
            </a:extLst>
          </p:cNvPr>
          <p:cNvSpPr/>
          <p:nvPr/>
        </p:nvSpPr>
        <p:spPr>
          <a:xfrm>
            <a:off x="8458605" y="4878658"/>
            <a:ext cx="123626" cy="957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09" name="Rectangle 108">
            <a:extLst>
              <a:ext uri="{FF2B5EF4-FFF2-40B4-BE49-F238E27FC236}">
                <a16:creationId xmlns:a16="http://schemas.microsoft.com/office/drawing/2014/main" id="{CC69F13A-B146-9591-FFC5-DF404319D803}"/>
              </a:ext>
            </a:extLst>
          </p:cNvPr>
          <p:cNvSpPr/>
          <p:nvPr/>
        </p:nvSpPr>
        <p:spPr>
          <a:xfrm>
            <a:off x="8583847" y="4763617"/>
            <a:ext cx="123626" cy="210816"/>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0" name="Rectangle 109">
            <a:extLst>
              <a:ext uri="{FF2B5EF4-FFF2-40B4-BE49-F238E27FC236}">
                <a16:creationId xmlns:a16="http://schemas.microsoft.com/office/drawing/2014/main" id="{354E439B-B579-E32B-E8AC-489CBEDE4F0B}"/>
              </a:ext>
            </a:extLst>
          </p:cNvPr>
          <p:cNvSpPr/>
          <p:nvPr/>
        </p:nvSpPr>
        <p:spPr>
          <a:xfrm>
            <a:off x="8709088" y="4834952"/>
            <a:ext cx="123626" cy="139480"/>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6" name="Rectangle 115">
            <a:extLst>
              <a:ext uri="{FF2B5EF4-FFF2-40B4-BE49-F238E27FC236}">
                <a16:creationId xmlns:a16="http://schemas.microsoft.com/office/drawing/2014/main" id="{D5273FC7-D7B7-4013-872E-FD2DAC1F0E3E}"/>
              </a:ext>
            </a:extLst>
          </p:cNvPr>
          <p:cNvSpPr/>
          <p:nvPr/>
        </p:nvSpPr>
        <p:spPr>
          <a:xfrm>
            <a:off x="9043482" y="3142339"/>
            <a:ext cx="123626" cy="1832093"/>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7" name="Rectangle 116">
            <a:extLst>
              <a:ext uri="{FF2B5EF4-FFF2-40B4-BE49-F238E27FC236}">
                <a16:creationId xmlns:a16="http://schemas.microsoft.com/office/drawing/2014/main" id="{6262D2F4-C6E9-C286-632F-DF2168759A6F}"/>
              </a:ext>
            </a:extLst>
          </p:cNvPr>
          <p:cNvSpPr/>
          <p:nvPr/>
        </p:nvSpPr>
        <p:spPr>
          <a:xfrm>
            <a:off x="9419207" y="1404331"/>
            <a:ext cx="123626" cy="3570101"/>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8" name="Rectangle 117">
            <a:extLst>
              <a:ext uri="{FF2B5EF4-FFF2-40B4-BE49-F238E27FC236}">
                <a16:creationId xmlns:a16="http://schemas.microsoft.com/office/drawing/2014/main" id="{707C5B1A-A7C3-D5B6-7131-7525EA364208}"/>
              </a:ext>
            </a:extLst>
          </p:cNvPr>
          <p:cNvSpPr/>
          <p:nvPr/>
        </p:nvSpPr>
        <p:spPr>
          <a:xfrm>
            <a:off x="9293966" y="4053497"/>
            <a:ext cx="123626" cy="920936"/>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9" name="Rectangle 118">
            <a:extLst>
              <a:ext uri="{FF2B5EF4-FFF2-40B4-BE49-F238E27FC236}">
                <a16:creationId xmlns:a16="http://schemas.microsoft.com/office/drawing/2014/main" id="{AB14A4B5-E375-A16B-9A7F-1B680B51AFC3}"/>
              </a:ext>
            </a:extLst>
          </p:cNvPr>
          <p:cNvSpPr/>
          <p:nvPr/>
        </p:nvSpPr>
        <p:spPr>
          <a:xfrm>
            <a:off x="9168724" y="4358297"/>
            <a:ext cx="123626" cy="616135"/>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0" name="Rectangle 119">
            <a:extLst>
              <a:ext uri="{FF2B5EF4-FFF2-40B4-BE49-F238E27FC236}">
                <a16:creationId xmlns:a16="http://schemas.microsoft.com/office/drawing/2014/main" id="{939DCFA3-A686-649C-11CA-58228329002A}"/>
              </a:ext>
            </a:extLst>
          </p:cNvPr>
          <p:cNvSpPr/>
          <p:nvPr/>
        </p:nvSpPr>
        <p:spPr>
          <a:xfrm>
            <a:off x="9545061" y="4413420"/>
            <a:ext cx="123626" cy="561012"/>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1" name="Rectangle 120">
            <a:extLst>
              <a:ext uri="{FF2B5EF4-FFF2-40B4-BE49-F238E27FC236}">
                <a16:creationId xmlns:a16="http://schemas.microsoft.com/office/drawing/2014/main" id="{7C1BF7CB-C29B-294D-7EC5-A3B157D76523}"/>
              </a:ext>
            </a:extLst>
          </p:cNvPr>
          <p:cNvSpPr/>
          <p:nvPr/>
        </p:nvSpPr>
        <p:spPr>
          <a:xfrm>
            <a:off x="9419207" y="4653369"/>
            <a:ext cx="123626" cy="321063"/>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2" name="Rectangle 121">
            <a:extLst>
              <a:ext uri="{FF2B5EF4-FFF2-40B4-BE49-F238E27FC236}">
                <a16:creationId xmlns:a16="http://schemas.microsoft.com/office/drawing/2014/main" id="{0429234C-105F-20A2-3BFF-FCEE7A0305FE}"/>
              </a:ext>
            </a:extLst>
          </p:cNvPr>
          <p:cNvSpPr/>
          <p:nvPr/>
        </p:nvSpPr>
        <p:spPr>
          <a:xfrm>
            <a:off x="9293966" y="4919259"/>
            <a:ext cx="123626" cy="55174"/>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3" name="Rectangle 122">
            <a:extLst>
              <a:ext uri="{FF2B5EF4-FFF2-40B4-BE49-F238E27FC236}">
                <a16:creationId xmlns:a16="http://schemas.microsoft.com/office/drawing/2014/main" id="{752BBE8F-FC16-C6BE-49E3-03D9CD976516}"/>
              </a:ext>
            </a:extLst>
          </p:cNvPr>
          <p:cNvSpPr/>
          <p:nvPr/>
        </p:nvSpPr>
        <p:spPr>
          <a:xfrm>
            <a:off x="9168724" y="4878658"/>
            <a:ext cx="123626" cy="9577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4" name="Rectangle 123">
            <a:extLst>
              <a:ext uri="{FF2B5EF4-FFF2-40B4-BE49-F238E27FC236}">
                <a16:creationId xmlns:a16="http://schemas.microsoft.com/office/drawing/2014/main" id="{35EC2936-0147-8FB6-DB8E-D28BDA1C141C}"/>
              </a:ext>
            </a:extLst>
          </p:cNvPr>
          <p:cNvSpPr/>
          <p:nvPr/>
        </p:nvSpPr>
        <p:spPr>
          <a:xfrm>
            <a:off x="9043482" y="4766859"/>
            <a:ext cx="123626" cy="207573"/>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5" name="Rectangle 124">
            <a:extLst>
              <a:ext uri="{FF2B5EF4-FFF2-40B4-BE49-F238E27FC236}">
                <a16:creationId xmlns:a16="http://schemas.microsoft.com/office/drawing/2014/main" id="{DD211F12-2497-04BB-3A28-8D6B41E72671}"/>
              </a:ext>
            </a:extLst>
          </p:cNvPr>
          <p:cNvSpPr/>
          <p:nvPr/>
        </p:nvSpPr>
        <p:spPr>
          <a:xfrm>
            <a:off x="10135812" y="4179957"/>
            <a:ext cx="123626" cy="794475"/>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6" name="Rectangle 125">
            <a:extLst>
              <a:ext uri="{FF2B5EF4-FFF2-40B4-BE49-F238E27FC236}">
                <a16:creationId xmlns:a16="http://schemas.microsoft.com/office/drawing/2014/main" id="{92A0BE44-50D9-BB79-1119-FBD4E81D2EB1}"/>
              </a:ext>
            </a:extLst>
          </p:cNvPr>
          <p:cNvSpPr/>
          <p:nvPr/>
        </p:nvSpPr>
        <p:spPr>
          <a:xfrm>
            <a:off x="9885329" y="3855701"/>
            <a:ext cx="123626" cy="1118731"/>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7" name="Rectangle 126">
            <a:extLst>
              <a:ext uri="{FF2B5EF4-FFF2-40B4-BE49-F238E27FC236}">
                <a16:creationId xmlns:a16="http://schemas.microsoft.com/office/drawing/2014/main" id="{A3AAEACD-D4F4-D804-B93F-753589531216}"/>
              </a:ext>
            </a:extLst>
          </p:cNvPr>
          <p:cNvSpPr/>
          <p:nvPr/>
        </p:nvSpPr>
        <p:spPr>
          <a:xfrm>
            <a:off x="9886555" y="4952832"/>
            <a:ext cx="122400" cy="216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8" name="Rectangle 127">
            <a:extLst>
              <a:ext uri="{FF2B5EF4-FFF2-40B4-BE49-F238E27FC236}">
                <a16:creationId xmlns:a16="http://schemas.microsoft.com/office/drawing/2014/main" id="{3024BF49-6158-C0A5-E483-8EC16DA5C6AB}"/>
              </a:ext>
            </a:extLst>
          </p:cNvPr>
          <p:cNvSpPr/>
          <p:nvPr/>
        </p:nvSpPr>
        <p:spPr>
          <a:xfrm>
            <a:off x="10849173" y="4251294"/>
            <a:ext cx="123626" cy="723138"/>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9" name="Rectangle 128">
            <a:extLst>
              <a:ext uri="{FF2B5EF4-FFF2-40B4-BE49-F238E27FC236}">
                <a16:creationId xmlns:a16="http://schemas.microsoft.com/office/drawing/2014/main" id="{82B65630-081F-3688-020B-890B6B54481B}"/>
              </a:ext>
            </a:extLst>
          </p:cNvPr>
          <p:cNvSpPr/>
          <p:nvPr/>
        </p:nvSpPr>
        <p:spPr>
          <a:xfrm>
            <a:off x="10723932" y="4105378"/>
            <a:ext cx="123626" cy="869055"/>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0" name="Rectangle 129">
            <a:extLst>
              <a:ext uri="{FF2B5EF4-FFF2-40B4-BE49-F238E27FC236}">
                <a16:creationId xmlns:a16="http://schemas.microsoft.com/office/drawing/2014/main" id="{3A694253-7828-DC1D-0652-28A9937F09A0}"/>
              </a:ext>
            </a:extLst>
          </p:cNvPr>
          <p:cNvSpPr/>
          <p:nvPr/>
        </p:nvSpPr>
        <p:spPr>
          <a:xfrm>
            <a:off x="10598690" y="4789556"/>
            <a:ext cx="123626" cy="184875"/>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1" name="Rectangle 130">
            <a:extLst>
              <a:ext uri="{FF2B5EF4-FFF2-40B4-BE49-F238E27FC236}">
                <a16:creationId xmlns:a16="http://schemas.microsoft.com/office/drawing/2014/main" id="{59E51ED8-549C-C2C7-C1CA-AC355EC55C0B}"/>
              </a:ext>
            </a:extLst>
          </p:cNvPr>
          <p:cNvSpPr/>
          <p:nvPr/>
        </p:nvSpPr>
        <p:spPr>
          <a:xfrm>
            <a:off x="10975027" y="4160501"/>
            <a:ext cx="123626" cy="813931"/>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2" name="Rectangle 131">
            <a:extLst>
              <a:ext uri="{FF2B5EF4-FFF2-40B4-BE49-F238E27FC236}">
                <a16:creationId xmlns:a16="http://schemas.microsoft.com/office/drawing/2014/main" id="{7B3A4454-BA71-0B71-AD56-0813D14FF846}"/>
              </a:ext>
            </a:extLst>
          </p:cNvPr>
          <p:cNvSpPr/>
          <p:nvPr/>
        </p:nvSpPr>
        <p:spPr>
          <a:xfrm>
            <a:off x="10849173" y="4917283"/>
            <a:ext cx="123626" cy="57149"/>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3" name="Rectangle 132">
            <a:extLst>
              <a:ext uri="{FF2B5EF4-FFF2-40B4-BE49-F238E27FC236}">
                <a16:creationId xmlns:a16="http://schemas.microsoft.com/office/drawing/2014/main" id="{24B10EE3-4E88-E560-EA1E-2057564EFCD9}"/>
              </a:ext>
            </a:extLst>
          </p:cNvPr>
          <p:cNvSpPr/>
          <p:nvPr/>
        </p:nvSpPr>
        <p:spPr>
          <a:xfrm>
            <a:off x="10723932" y="4763616"/>
            <a:ext cx="123626" cy="210817"/>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4" name="Rectangle 133">
            <a:extLst>
              <a:ext uri="{FF2B5EF4-FFF2-40B4-BE49-F238E27FC236}">
                <a16:creationId xmlns:a16="http://schemas.microsoft.com/office/drawing/2014/main" id="{568E3DFB-A8CE-3408-0DEF-6E5CA4F17D41}"/>
              </a:ext>
            </a:extLst>
          </p:cNvPr>
          <p:cNvSpPr/>
          <p:nvPr/>
        </p:nvSpPr>
        <p:spPr>
          <a:xfrm>
            <a:off x="10598690" y="4922500"/>
            <a:ext cx="123626" cy="51931"/>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5" name="Rectangle 134">
            <a:extLst>
              <a:ext uri="{FF2B5EF4-FFF2-40B4-BE49-F238E27FC236}">
                <a16:creationId xmlns:a16="http://schemas.microsoft.com/office/drawing/2014/main" id="{D229B60B-235C-CA05-D036-796EA67194C9}"/>
              </a:ext>
            </a:extLst>
          </p:cNvPr>
          <p:cNvSpPr/>
          <p:nvPr/>
        </p:nvSpPr>
        <p:spPr>
          <a:xfrm>
            <a:off x="10975027" y="4796042"/>
            <a:ext cx="123626" cy="17839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7" name="TextBox 136">
            <a:extLst>
              <a:ext uri="{FF2B5EF4-FFF2-40B4-BE49-F238E27FC236}">
                <a16:creationId xmlns:a16="http://schemas.microsoft.com/office/drawing/2014/main" id="{AD852EA4-1A87-AAA6-DC48-B410FE91522B}"/>
              </a:ext>
            </a:extLst>
          </p:cNvPr>
          <p:cNvSpPr txBox="1"/>
          <p:nvPr/>
        </p:nvSpPr>
        <p:spPr>
          <a:xfrm rot="16200000">
            <a:off x="-188911" y="2993503"/>
            <a:ext cx="1521250" cy="184666"/>
          </a:xfrm>
          <a:prstGeom prst="rect">
            <a:avLst/>
          </a:prstGeom>
          <a:no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TRAE Frequency (%)</a:t>
            </a:r>
          </a:p>
        </p:txBody>
      </p:sp>
      <p:cxnSp>
        <p:nvCxnSpPr>
          <p:cNvPr id="151" name="Straight Connector 150">
            <a:extLst>
              <a:ext uri="{FF2B5EF4-FFF2-40B4-BE49-F238E27FC236}">
                <a16:creationId xmlns:a16="http://schemas.microsoft.com/office/drawing/2014/main" id="{2E8A3826-EA8B-E264-EADF-7AFA846D2C27}"/>
              </a:ext>
            </a:extLst>
          </p:cNvPr>
          <p:cNvCxnSpPr>
            <a:cxnSpLocks/>
          </p:cNvCxnSpPr>
          <p:nvPr/>
        </p:nvCxnSpPr>
        <p:spPr>
          <a:xfrm>
            <a:off x="1046774" y="4974432"/>
            <a:ext cx="1012613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025C290E-4A48-1B9C-FA90-35490BE9334D}"/>
              </a:ext>
            </a:extLst>
          </p:cNvPr>
          <p:cNvCxnSpPr>
            <a:cxnSpLocks/>
          </p:cNvCxnSpPr>
          <p:nvPr/>
        </p:nvCxnSpPr>
        <p:spPr>
          <a:xfrm>
            <a:off x="978476" y="497443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3" name="TextBox 152">
            <a:extLst>
              <a:ext uri="{FF2B5EF4-FFF2-40B4-BE49-F238E27FC236}">
                <a16:creationId xmlns:a16="http://schemas.microsoft.com/office/drawing/2014/main" id="{119F3182-3215-22A4-4862-01C668C0A847}"/>
              </a:ext>
            </a:extLst>
          </p:cNvPr>
          <p:cNvSpPr txBox="1"/>
          <p:nvPr/>
        </p:nvSpPr>
        <p:spPr>
          <a:xfrm>
            <a:off x="872819" y="4902057"/>
            <a:ext cx="70532"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0</a:t>
            </a:r>
            <a:endParaRPr lang="en-GB" sz="1000" baseline="30000" noProof="0" dirty="0">
              <a:latin typeface="Arial" panose="020B0604020202020204" pitchFamily="34" charset="0"/>
              <a:cs typeface="Arial" panose="020B0604020202020204" pitchFamily="34" charset="0"/>
            </a:endParaRPr>
          </a:p>
        </p:txBody>
      </p:sp>
      <p:cxnSp>
        <p:nvCxnSpPr>
          <p:cNvPr id="154" name="Straight Connector 153">
            <a:extLst>
              <a:ext uri="{FF2B5EF4-FFF2-40B4-BE49-F238E27FC236}">
                <a16:creationId xmlns:a16="http://schemas.microsoft.com/office/drawing/2014/main" id="{6352F6E7-8E2B-910D-3396-1E20BA2AC9E9}"/>
              </a:ext>
            </a:extLst>
          </p:cNvPr>
          <p:cNvCxnSpPr>
            <a:cxnSpLocks/>
          </p:cNvCxnSpPr>
          <p:nvPr/>
        </p:nvCxnSpPr>
        <p:spPr>
          <a:xfrm flipV="1">
            <a:off x="1046049" y="1400683"/>
            <a:ext cx="0" cy="3568699"/>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1" name="Straight Connector 160">
            <a:extLst>
              <a:ext uri="{FF2B5EF4-FFF2-40B4-BE49-F238E27FC236}">
                <a16:creationId xmlns:a16="http://schemas.microsoft.com/office/drawing/2014/main" id="{5A74A30A-5C63-C6B9-C4B6-1F95F3746420}"/>
              </a:ext>
            </a:extLst>
          </p:cNvPr>
          <p:cNvCxnSpPr>
            <a:cxnSpLocks/>
          </p:cNvCxnSpPr>
          <p:nvPr/>
        </p:nvCxnSpPr>
        <p:spPr>
          <a:xfrm>
            <a:off x="978476" y="446643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2" name="TextBox 161">
            <a:extLst>
              <a:ext uri="{FF2B5EF4-FFF2-40B4-BE49-F238E27FC236}">
                <a16:creationId xmlns:a16="http://schemas.microsoft.com/office/drawing/2014/main" id="{A04409DD-5832-1783-DB4F-5033E061D8D8}"/>
              </a:ext>
            </a:extLst>
          </p:cNvPr>
          <p:cNvSpPr txBox="1"/>
          <p:nvPr/>
        </p:nvSpPr>
        <p:spPr>
          <a:xfrm>
            <a:off x="802287" y="4394057"/>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a:t>
            </a:r>
            <a:endParaRPr lang="en-GB" sz="1000" baseline="30000" noProof="0" dirty="0">
              <a:latin typeface="Arial" panose="020B0604020202020204" pitchFamily="34" charset="0"/>
              <a:cs typeface="Arial" panose="020B0604020202020204" pitchFamily="34" charset="0"/>
            </a:endParaRPr>
          </a:p>
        </p:txBody>
      </p:sp>
      <p:cxnSp>
        <p:nvCxnSpPr>
          <p:cNvPr id="164" name="Straight Connector 163">
            <a:extLst>
              <a:ext uri="{FF2B5EF4-FFF2-40B4-BE49-F238E27FC236}">
                <a16:creationId xmlns:a16="http://schemas.microsoft.com/office/drawing/2014/main" id="{F267B1F4-215E-8B15-7BAD-C5B0CC0C0CF4}"/>
              </a:ext>
            </a:extLst>
          </p:cNvPr>
          <p:cNvCxnSpPr>
            <a:cxnSpLocks/>
          </p:cNvCxnSpPr>
          <p:nvPr/>
        </p:nvCxnSpPr>
        <p:spPr>
          <a:xfrm>
            <a:off x="978476" y="395525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5" name="TextBox 164">
            <a:extLst>
              <a:ext uri="{FF2B5EF4-FFF2-40B4-BE49-F238E27FC236}">
                <a16:creationId xmlns:a16="http://schemas.microsoft.com/office/drawing/2014/main" id="{6D98D438-917A-CC56-7448-C0EC0F40E7B6}"/>
              </a:ext>
            </a:extLst>
          </p:cNvPr>
          <p:cNvSpPr txBox="1"/>
          <p:nvPr/>
        </p:nvSpPr>
        <p:spPr>
          <a:xfrm>
            <a:off x="802287" y="3882882"/>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20</a:t>
            </a:r>
            <a:endParaRPr lang="en-GB" sz="1000" baseline="30000" noProof="0" dirty="0">
              <a:latin typeface="Arial" panose="020B0604020202020204" pitchFamily="34" charset="0"/>
              <a:cs typeface="Arial" panose="020B0604020202020204" pitchFamily="34" charset="0"/>
            </a:endParaRPr>
          </a:p>
        </p:txBody>
      </p:sp>
      <p:cxnSp>
        <p:nvCxnSpPr>
          <p:cNvPr id="167" name="Straight Connector 166">
            <a:extLst>
              <a:ext uri="{FF2B5EF4-FFF2-40B4-BE49-F238E27FC236}">
                <a16:creationId xmlns:a16="http://schemas.microsoft.com/office/drawing/2014/main" id="{E59950AA-ACF5-058C-3140-88E26A36F497}"/>
              </a:ext>
            </a:extLst>
          </p:cNvPr>
          <p:cNvCxnSpPr>
            <a:cxnSpLocks/>
          </p:cNvCxnSpPr>
          <p:nvPr/>
        </p:nvCxnSpPr>
        <p:spPr>
          <a:xfrm>
            <a:off x="978476" y="293290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68" name="TextBox 167">
            <a:extLst>
              <a:ext uri="{FF2B5EF4-FFF2-40B4-BE49-F238E27FC236}">
                <a16:creationId xmlns:a16="http://schemas.microsoft.com/office/drawing/2014/main" id="{67DE6D5C-C19C-C435-27D7-AD9408432F8B}"/>
              </a:ext>
            </a:extLst>
          </p:cNvPr>
          <p:cNvSpPr txBox="1"/>
          <p:nvPr/>
        </p:nvSpPr>
        <p:spPr>
          <a:xfrm>
            <a:off x="802287" y="2860532"/>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40</a:t>
            </a:r>
            <a:endParaRPr lang="en-GB" sz="1000" baseline="30000" noProof="0" dirty="0">
              <a:latin typeface="Arial" panose="020B0604020202020204" pitchFamily="34" charset="0"/>
              <a:cs typeface="Arial" panose="020B0604020202020204" pitchFamily="34" charset="0"/>
            </a:endParaRPr>
          </a:p>
        </p:txBody>
      </p:sp>
      <p:cxnSp>
        <p:nvCxnSpPr>
          <p:cNvPr id="170" name="Straight Connector 169">
            <a:extLst>
              <a:ext uri="{FF2B5EF4-FFF2-40B4-BE49-F238E27FC236}">
                <a16:creationId xmlns:a16="http://schemas.microsoft.com/office/drawing/2014/main" id="{7F61DD18-921F-534A-29C2-1B452A0E1F3D}"/>
              </a:ext>
            </a:extLst>
          </p:cNvPr>
          <p:cNvCxnSpPr>
            <a:cxnSpLocks/>
          </p:cNvCxnSpPr>
          <p:nvPr/>
        </p:nvCxnSpPr>
        <p:spPr>
          <a:xfrm>
            <a:off x="978476" y="344408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1" name="TextBox 170">
            <a:extLst>
              <a:ext uri="{FF2B5EF4-FFF2-40B4-BE49-F238E27FC236}">
                <a16:creationId xmlns:a16="http://schemas.microsoft.com/office/drawing/2014/main" id="{4A642F04-0D7C-A7D2-47AE-10DEAFC817A3}"/>
              </a:ext>
            </a:extLst>
          </p:cNvPr>
          <p:cNvSpPr txBox="1"/>
          <p:nvPr/>
        </p:nvSpPr>
        <p:spPr>
          <a:xfrm>
            <a:off x="802287" y="3371707"/>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30</a:t>
            </a:r>
            <a:endParaRPr lang="en-GB" sz="1000" baseline="30000" noProof="0" dirty="0">
              <a:latin typeface="Arial" panose="020B0604020202020204" pitchFamily="34" charset="0"/>
              <a:cs typeface="Arial" panose="020B0604020202020204" pitchFamily="34" charset="0"/>
            </a:endParaRPr>
          </a:p>
        </p:txBody>
      </p:sp>
      <p:cxnSp>
        <p:nvCxnSpPr>
          <p:cNvPr id="175" name="Straight Connector 174">
            <a:extLst>
              <a:ext uri="{FF2B5EF4-FFF2-40B4-BE49-F238E27FC236}">
                <a16:creationId xmlns:a16="http://schemas.microsoft.com/office/drawing/2014/main" id="{116FC6AD-A169-36A5-AE74-D13A897564A7}"/>
              </a:ext>
            </a:extLst>
          </p:cNvPr>
          <p:cNvCxnSpPr>
            <a:cxnSpLocks/>
          </p:cNvCxnSpPr>
          <p:nvPr/>
        </p:nvCxnSpPr>
        <p:spPr>
          <a:xfrm>
            <a:off x="978476" y="242808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6" name="TextBox 175">
            <a:extLst>
              <a:ext uri="{FF2B5EF4-FFF2-40B4-BE49-F238E27FC236}">
                <a16:creationId xmlns:a16="http://schemas.microsoft.com/office/drawing/2014/main" id="{E69B4666-B663-316C-DA91-F0191094EE19}"/>
              </a:ext>
            </a:extLst>
          </p:cNvPr>
          <p:cNvSpPr txBox="1"/>
          <p:nvPr/>
        </p:nvSpPr>
        <p:spPr>
          <a:xfrm>
            <a:off x="802287" y="2355707"/>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50</a:t>
            </a:r>
            <a:endParaRPr lang="en-GB" sz="1000" baseline="30000" noProof="0" dirty="0">
              <a:latin typeface="Arial" panose="020B0604020202020204" pitchFamily="34" charset="0"/>
              <a:cs typeface="Arial" panose="020B0604020202020204" pitchFamily="34" charset="0"/>
            </a:endParaRPr>
          </a:p>
        </p:txBody>
      </p:sp>
      <p:cxnSp>
        <p:nvCxnSpPr>
          <p:cNvPr id="178" name="Straight Connector 177">
            <a:extLst>
              <a:ext uri="{FF2B5EF4-FFF2-40B4-BE49-F238E27FC236}">
                <a16:creationId xmlns:a16="http://schemas.microsoft.com/office/drawing/2014/main" id="{36FAE870-CA23-1861-3E5F-091F404356A4}"/>
              </a:ext>
            </a:extLst>
          </p:cNvPr>
          <p:cNvCxnSpPr>
            <a:cxnSpLocks/>
          </p:cNvCxnSpPr>
          <p:nvPr/>
        </p:nvCxnSpPr>
        <p:spPr>
          <a:xfrm>
            <a:off x="978476" y="191690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9" name="TextBox 178">
            <a:extLst>
              <a:ext uri="{FF2B5EF4-FFF2-40B4-BE49-F238E27FC236}">
                <a16:creationId xmlns:a16="http://schemas.microsoft.com/office/drawing/2014/main" id="{6880B6CA-7512-A4A8-61FC-BC856F03C73A}"/>
              </a:ext>
            </a:extLst>
          </p:cNvPr>
          <p:cNvSpPr txBox="1"/>
          <p:nvPr/>
        </p:nvSpPr>
        <p:spPr>
          <a:xfrm>
            <a:off x="802287" y="1844532"/>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60</a:t>
            </a:r>
            <a:endParaRPr lang="en-GB" sz="1000" baseline="30000" noProof="0" dirty="0">
              <a:latin typeface="Arial" panose="020B0604020202020204" pitchFamily="34" charset="0"/>
              <a:cs typeface="Arial" panose="020B0604020202020204" pitchFamily="34" charset="0"/>
            </a:endParaRPr>
          </a:p>
        </p:txBody>
      </p:sp>
      <p:cxnSp>
        <p:nvCxnSpPr>
          <p:cNvPr id="181" name="Straight Connector 180">
            <a:extLst>
              <a:ext uri="{FF2B5EF4-FFF2-40B4-BE49-F238E27FC236}">
                <a16:creationId xmlns:a16="http://schemas.microsoft.com/office/drawing/2014/main" id="{F238FAD0-474E-E966-F355-48AB29C15D25}"/>
              </a:ext>
            </a:extLst>
          </p:cNvPr>
          <p:cNvCxnSpPr>
            <a:cxnSpLocks/>
          </p:cNvCxnSpPr>
          <p:nvPr/>
        </p:nvCxnSpPr>
        <p:spPr>
          <a:xfrm>
            <a:off x="978476" y="140890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2" name="TextBox 181">
            <a:extLst>
              <a:ext uri="{FF2B5EF4-FFF2-40B4-BE49-F238E27FC236}">
                <a16:creationId xmlns:a16="http://schemas.microsoft.com/office/drawing/2014/main" id="{AD3BCD9D-F190-E2B2-BD41-74B8C00609CB}"/>
              </a:ext>
            </a:extLst>
          </p:cNvPr>
          <p:cNvSpPr txBox="1"/>
          <p:nvPr/>
        </p:nvSpPr>
        <p:spPr>
          <a:xfrm>
            <a:off x="802287" y="1336532"/>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70</a:t>
            </a:r>
            <a:endParaRPr lang="en-GB" sz="1000" baseline="30000" noProof="0" dirty="0">
              <a:latin typeface="Arial" panose="020B0604020202020204" pitchFamily="34" charset="0"/>
              <a:cs typeface="Arial" panose="020B0604020202020204" pitchFamily="34" charset="0"/>
            </a:endParaRPr>
          </a:p>
        </p:txBody>
      </p:sp>
      <p:grpSp>
        <p:nvGrpSpPr>
          <p:cNvPr id="229" name="Group 228">
            <a:extLst>
              <a:ext uri="{FF2B5EF4-FFF2-40B4-BE49-F238E27FC236}">
                <a16:creationId xmlns:a16="http://schemas.microsoft.com/office/drawing/2014/main" id="{964303CE-EF0E-2E58-DC6A-9BE224FD8C65}"/>
              </a:ext>
            </a:extLst>
          </p:cNvPr>
          <p:cNvGrpSpPr/>
          <p:nvPr/>
        </p:nvGrpSpPr>
        <p:grpSpPr>
          <a:xfrm>
            <a:off x="1794839" y="5377138"/>
            <a:ext cx="7613529" cy="457974"/>
            <a:chOff x="1794839" y="5377138"/>
            <a:chExt cx="7613529" cy="457974"/>
          </a:xfrm>
        </p:grpSpPr>
        <p:sp>
          <p:nvSpPr>
            <p:cNvPr id="228" name="Rectangle 227">
              <a:extLst>
                <a:ext uri="{FF2B5EF4-FFF2-40B4-BE49-F238E27FC236}">
                  <a16:creationId xmlns:a16="http://schemas.microsoft.com/office/drawing/2014/main" id="{8C11A828-9E8B-0660-3DBA-F3AEDE855DE7}"/>
                </a:ext>
              </a:extLst>
            </p:cNvPr>
            <p:cNvSpPr/>
            <p:nvPr/>
          </p:nvSpPr>
          <p:spPr>
            <a:xfrm>
              <a:off x="1794839" y="5377138"/>
              <a:ext cx="7613529" cy="457974"/>
            </a:xfrm>
            <a:prstGeom prst="rect">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TextBox 10">
              <a:extLst>
                <a:ext uri="{FF2B5EF4-FFF2-40B4-BE49-F238E27FC236}">
                  <a16:creationId xmlns:a16="http://schemas.microsoft.com/office/drawing/2014/main" id="{6B245C1C-2589-9532-234E-92C401AB10A3}"/>
                </a:ext>
              </a:extLst>
            </p:cNvPr>
            <p:cNvSpPr txBox="1"/>
            <p:nvPr/>
          </p:nvSpPr>
          <p:spPr>
            <a:xfrm>
              <a:off x="2112450" y="5421644"/>
              <a:ext cx="971420" cy="369332"/>
            </a:xfrm>
            <a:prstGeom prst="rect">
              <a:avLst/>
            </a:prstGeom>
            <a:noFill/>
          </p:spPr>
          <p:txBody>
            <a:bodyPr wrap="none" lIns="0" tIns="0" rIns="0" bIns="0" rtlCol="0">
              <a:spAutoFit/>
            </a:bodyPr>
            <a:lstStyle/>
            <a:p>
              <a:r>
                <a:rPr lang="en-GB" sz="1200" noProof="0" dirty="0">
                  <a:latin typeface="Arial" panose="020B0604020202020204" pitchFamily="34" charset="0"/>
                  <a:cs typeface="Arial" panose="020B0604020202020204" pitchFamily="34" charset="0"/>
                </a:rPr>
                <a:t>crizotinib</a:t>
              </a:r>
            </a:p>
            <a:p>
              <a:r>
                <a:rPr lang="en-GB" sz="1200" noProof="0" dirty="0">
                  <a:latin typeface="Arial" panose="020B0604020202020204" pitchFamily="34" charset="0"/>
                  <a:cs typeface="Arial" panose="020B0604020202020204" pitchFamily="34" charset="0"/>
                </a:rPr>
                <a:t>crizotinib G≥3</a:t>
              </a:r>
            </a:p>
          </p:txBody>
        </p:sp>
        <p:sp>
          <p:nvSpPr>
            <p:cNvPr id="184" name="Rectangle 183">
              <a:extLst>
                <a:ext uri="{FF2B5EF4-FFF2-40B4-BE49-F238E27FC236}">
                  <a16:creationId xmlns:a16="http://schemas.microsoft.com/office/drawing/2014/main" id="{59673A10-BF3F-8997-DC9E-D8545E46F7B0}"/>
                </a:ext>
              </a:extLst>
            </p:cNvPr>
            <p:cNvSpPr/>
            <p:nvPr/>
          </p:nvSpPr>
          <p:spPr>
            <a:xfrm>
              <a:off x="1931308" y="5460057"/>
              <a:ext cx="98226" cy="97200"/>
            </a:xfrm>
            <a:prstGeom prst="rect">
              <a:avLst/>
            </a:prstGeom>
            <a:solidFill>
              <a:schemeClr val="tx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5" name="Rectangle 184">
              <a:extLst>
                <a:ext uri="{FF2B5EF4-FFF2-40B4-BE49-F238E27FC236}">
                  <a16:creationId xmlns:a16="http://schemas.microsoft.com/office/drawing/2014/main" id="{E9F0584B-8D65-6957-C27D-3BDA8C019C70}"/>
                </a:ext>
              </a:extLst>
            </p:cNvPr>
            <p:cNvSpPr/>
            <p:nvPr/>
          </p:nvSpPr>
          <p:spPr>
            <a:xfrm>
              <a:off x="1931308" y="5656907"/>
              <a:ext cx="98226" cy="972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6" name="TextBox 185">
              <a:extLst>
                <a:ext uri="{FF2B5EF4-FFF2-40B4-BE49-F238E27FC236}">
                  <a16:creationId xmlns:a16="http://schemas.microsoft.com/office/drawing/2014/main" id="{61649D48-CB44-6392-3FF3-160C8A2204B8}"/>
                </a:ext>
              </a:extLst>
            </p:cNvPr>
            <p:cNvSpPr txBox="1"/>
            <p:nvPr/>
          </p:nvSpPr>
          <p:spPr>
            <a:xfrm>
              <a:off x="3477607" y="5421644"/>
              <a:ext cx="1057982" cy="369332"/>
            </a:xfrm>
            <a:prstGeom prst="rect">
              <a:avLst/>
            </a:prstGeom>
            <a:noFill/>
          </p:spPr>
          <p:txBody>
            <a:bodyPr wrap="none" lIns="0" tIns="0" rIns="0" bIns="0" rtlCol="0">
              <a:spAutoFit/>
            </a:bodyPr>
            <a:lstStyle/>
            <a:p>
              <a:r>
                <a:rPr lang="en-GB" sz="1200" noProof="0" dirty="0">
                  <a:latin typeface="Arial" panose="020B0604020202020204" pitchFamily="34" charset="0"/>
                  <a:cs typeface="Arial" panose="020B0604020202020204" pitchFamily="34" charset="0"/>
                </a:rPr>
                <a:t>entrectinib</a:t>
              </a:r>
            </a:p>
            <a:p>
              <a:r>
                <a:rPr lang="en-GB" sz="1200" noProof="0" dirty="0">
                  <a:latin typeface="Arial" panose="020B0604020202020204" pitchFamily="34" charset="0"/>
                  <a:cs typeface="Arial" panose="020B0604020202020204" pitchFamily="34" charset="0"/>
                </a:rPr>
                <a:t>entrectinib G≥3</a:t>
              </a:r>
            </a:p>
          </p:txBody>
        </p:sp>
        <p:sp>
          <p:nvSpPr>
            <p:cNvPr id="187" name="Rectangle 186">
              <a:extLst>
                <a:ext uri="{FF2B5EF4-FFF2-40B4-BE49-F238E27FC236}">
                  <a16:creationId xmlns:a16="http://schemas.microsoft.com/office/drawing/2014/main" id="{CA72B8A5-C905-CD36-8185-6B8B26AC9F12}"/>
                </a:ext>
              </a:extLst>
            </p:cNvPr>
            <p:cNvSpPr/>
            <p:nvPr/>
          </p:nvSpPr>
          <p:spPr>
            <a:xfrm>
              <a:off x="3296465" y="5460057"/>
              <a:ext cx="98226" cy="97200"/>
            </a:xfrm>
            <a:prstGeom prst="rect">
              <a:avLst/>
            </a:prstGeom>
            <a:solidFill>
              <a:schemeClr val="accent1">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88" name="Rectangle 187">
              <a:extLst>
                <a:ext uri="{FF2B5EF4-FFF2-40B4-BE49-F238E27FC236}">
                  <a16:creationId xmlns:a16="http://schemas.microsoft.com/office/drawing/2014/main" id="{CFF839E8-8462-A80A-6032-52BAA95CDA1D}"/>
                </a:ext>
              </a:extLst>
            </p:cNvPr>
            <p:cNvSpPr/>
            <p:nvPr/>
          </p:nvSpPr>
          <p:spPr>
            <a:xfrm>
              <a:off x="3296465" y="5656907"/>
              <a:ext cx="98226" cy="972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0" name="TextBox 189">
              <a:extLst>
                <a:ext uri="{FF2B5EF4-FFF2-40B4-BE49-F238E27FC236}">
                  <a16:creationId xmlns:a16="http://schemas.microsoft.com/office/drawing/2014/main" id="{1B1B3782-4EBE-97FC-B636-ADA9EE40B99F}"/>
                </a:ext>
              </a:extLst>
            </p:cNvPr>
            <p:cNvSpPr txBox="1"/>
            <p:nvPr/>
          </p:nvSpPr>
          <p:spPr>
            <a:xfrm>
              <a:off x="4941073" y="5421644"/>
              <a:ext cx="1473702" cy="369332"/>
            </a:xfrm>
            <a:prstGeom prst="rect">
              <a:avLst/>
            </a:prstGeom>
            <a:noFill/>
          </p:spPr>
          <p:txBody>
            <a:bodyPr wrap="square" lIns="0" tIns="0" rIns="0" bIns="0" rtlCol="0">
              <a:spAutoFit/>
            </a:bodyPr>
            <a:lstStyle/>
            <a:p>
              <a:r>
                <a:rPr lang="en-GB" sz="1200" noProof="0" dirty="0">
                  <a:latin typeface="Arial" panose="020B0604020202020204" pitchFamily="34" charset="0"/>
                  <a:cs typeface="Arial" panose="020B0604020202020204" pitchFamily="34" charset="0"/>
                </a:rPr>
                <a:t>repotrectinib</a:t>
              </a:r>
            </a:p>
            <a:p>
              <a:r>
                <a:rPr lang="en-GB" sz="1200" noProof="0" dirty="0">
                  <a:latin typeface="Arial" panose="020B0604020202020204" pitchFamily="34" charset="0"/>
                  <a:cs typeface="Arial" panose="020B0604020202020204" pitchFamily="34" charset="0"/>
                </a:rPr>
                <a:t>repotrectinib G≥3</a:t>
              </a:r>
            </a:p>
          </p:txBody>
        </p:sp>
        <p:sp>
          <p:nvSpPr>
            <p:cNvPr id="191" name="Rectangle 190">
              <a:extLst>
                <a:ext uri="{FF2B5EF4-FFF2-40B4-BE49-F238E27FC236}">
                  <a16:creationId xmlns:a16="http://schemas.microsoft.com/office/drawing/2014/main" id="{890B20E8-DC6A-7AAB-8B6F-5F033513236B}"/>
                </a:ext>
              </a:extLst>
            </p:cNvPr>
            <p:cNvSpPr/>
            <p:nvPr/>
          </p:nvSpPr>
          <p:spPr>
            <a:xfrm>
              <a:off x="4759931" y="5460057"/>
              <a:ext cx="98226" cy="97200"/>
            </a:xfrm>
            <a:prstGeom prst="rect">
              <a:avLst/>
            </a:prstGeom>
            <a:solidFill>
              <a:schemeClr val="bg2">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2" name="Rectangle 191">
              <a:extLst>
                <a:ext uri="{FF2B5EF4-FFF2-40B4-BE49-F238E27FC236}">
                  <a16:creationId xmlns:a16="http://schemas.microsoft.com/office/drawing/2014/main" id="{3FBE6D7B-83CA-9770-A9B0-8879D2D39EA7}"/>
                </a:ext>
              </a:extLst>
            </p:cNvPr>
            <p:cNvSpPr/>
            <p:nvPr/>
          </p:nvSpPr>
          <p:spPr>
            <a:xfrm>
              <a:off x="4759931" y="5656907"/>
              <a:ext cx="98226" cy="97200"/>
            </a:xfrm>
            <a:prstGeom prst="rect">
              <a:avLst/>
            </a:prstGeom>
            <a:solidFill>
              <a:schemeClr val="bg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3" name="TextBox 192">
              <a:extLst>
                <a:ext uri="{FF2B5EF4-FFF2-40B4-BE49-F238E27FC236}">
                  <a16:creationId xmlns:a16="http://schemas.microsoft.com/office/drawing/2014/main" id="{7D1A59B1-5ADB-4697-C301-143C4AA228FE}"/>
                </a:ext>
              </a:extLst>
            </p:cNvPr>
            <p:cNvSpPr txBox="1"/>
            <p:nvPr/>
          </p:nvSpPr>
          <p:spPr>
            <a:xfrm>
              <a:off x="6547142" y="5421644"/>
              <a:ext cx="1473702" cy="369332"/>
            </a:xfrm>
            <a:prstGeom prst="rect">
              <a:avLst/>
            </a:prstGeom>
            <a:noFill/>
          </p:spPr>
          <p:txBody>
            <a:bodyPr wrap="square" lIns="0" tIns="0" rIns="0" bIns="0" rtlCol="0">
              <a:spAutoFit/>
            </a:bodyPr>
            <a:lstStyle/>
            <a:p>
              <a:r>
                <a:rPr lang="en-GB" sz="1200" noProof="0" dirty="0">
                  <a:latin typeface="Arial" panose="020B0604020202020204" pitchFamily="34" charset="0"/>
                  <a:cs typeface="Arial" panose="020B0604020202020204" pitchFamily="34" charset="0"/>
                </a:rPr>
                <a:t>taletrectinib</a:t>
              </a:r>
            </a:p>
            <a:p>
              <a:r>
                <a:rPr lang="en-GB" sz="1200" noProof="0" dirty="0">
                  <a:latin typeface="Arial" panose="020B0604020202020204" pitchFamily="34" charset="0"/>
                  <a:cs typeface="Arial" panose="020B0604020202020204" pitchFamily="34" charset="0"/>
                </a:rPr>
                <a:t>taletrectinib G≥3</a:t>
              </a:r>
            </a:p>
          </p:txBody>
        </p:sp>
        <p:sp>
          <p:nvSpPr>
            <p:cNvPr id="194" name="Rectangle 193">
              <a:extLst>
                <a:ext uri="{FF2B5EF4-FFF2-40B4-BE49-F238E27FC236}">
                  <a16:creationId xmlns:a16="http://schemas.microsoft.com/office/drawing/2014/main" id="{B63B48A5-885D-C6B8-C74B-3221E796A1DA}"/>
                </a:ext>
              </a:extLst>
            </p:cNvPr>
            <p:cNvSpPr/>
            <p:nvPr/>
          </p:nvSpPr>
          <p:spPr>
            <a:xfrm>
              <a:off x="6366000" y="5460057"/>
              <a:ext cx="98226" cy="97200"/>
            </a:xfrm>
            <a:prstGeom prst="rect">
              <a:avLst/>
            </a:prstGeom>
            <a:solidFill>
              <a:srgbClr val="92D0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5" name="Rectangle 194">
              <a:extLst>
                <a:ext uri="{FF2B5EF4-FFF2-40B4-BE49-F238E27FC236}">
                  <a16:creationId xmlns:a16="http://schemas.microsoft.com/office/drawing/2014/main" id="{8E75B0F9-A58B-DFB7-6858-C8B0CE439241}"/>
                </a:ext>
              </a:extLst>
            </p:cNvPr>
            <p:cNvSpPr/>
            <p:nvPr/>
          </p:nvSpPr>
          <p:spPr>
            <a:xfrm>
              <a:off x="6366000" y="5656907"/>
              <a:ext cx="98226" cy="97200"/>
            </a:xfrm>
            <a:prstGeom prst="rect">
              <a:avLst/>
            </a:prstGeom>
            <a:solidFill>
              <a:srgbClr val="008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6" name="TextBox 195">
              <a:extLst>
                <a:ext uri="{FF2B5EF4-FFF2-40B4-BE49-F238E27FC236}">
                  <a16:creationId xmlns:a16="http://schemas.microsoft.com/office/drawing/2014/main" id="{809382E7-8818-153D-B571-C29557272A99}"/>
                </a:ext>
              </a:extLst>
            </p:cNvPr>
            <p:cNvSpPr txBox="1"/>
            <p:nvPr/>
          </p:nvSpPr>
          <p:spPr>
            <a:xfrm>
              <a:off x="8092317" y="5421644"/>
              <a:ext cx="1244043" cy="369332"/>
            </a:xfrm>
            <a:prstGeom prst="rect">
              <a:avLst/>
            </a:prstGeom>
            <a:noFill/>
          </p:spPr>
          <p:txBody>
            <a:bodyPr wrap="square" lIns="0" tIns="0" rIns="0" bIns="0" rtlCol="0">
              <a:spAutoFit/>
            </a:bodyPr>
            <a:lstStyle/>
            <a:p>
              <a:r>
                <a:rPr lang="en-GB" sz="1200" noProof="0" dirty="0">
                  <a:latin typeface="Arial" panose="020B0604020202020204" pitchFamily="34" charset="0"/>
                  <a:cs typeface="Arial" panose="020B0604020202020204" pitchFamily="34" charset="0"/>
                </a:rPr>
                <a:t>zidesamtinib</a:t>
              </a:r>
            </a:p>
            <a:p>
              <a:r>
                <a:rPr lang="en-GB" sz="1200" noProof="0" dirty="0">
                  <a:latin typeface="Arial" panose="020B0604020202020204" pitchFamily="34" charset="0"/>
                  <a:cs typeface="Arial" panose="020B0604020202020204" pitchFamily="34" charset="0"/>
                </a:rPr>
                <a:t>zidesamtinib G≥3</a:t>
              </a:r>
            </a:p>
          </p:txBody>
        </p:sp>
        <p:sp>
          <p:nvSpPr>
            <p:cNvPr id="197" name="Rectangle 196">
              <a:extLst>
                <a:ext uri="{FF2B5EF4-FFF2-40B4-BE49-F238E27FC236}">
                  <a16:creationId xmlns:a16="http://schemas.microsoft.com/office/drawing/2014/main" id="{BE8E2FF5-5A1F-C70E-EB93-3739B7FEB377}"/>
                </a:ext>
              </a:extLst>
            </p:cNvPr>
            <p:cNvSpPr/>
            <p:nvPr/>
          </p:nvSpPr>
          <p:spPr>
            <a:xfrm>
              <a:off x="7911175" y="5460057"/>
              <a:ext cx="98226" cy="97200"/>
            </a:xfrm>
            <a:prstGeom prst="rect">
              <a:avLst/>
            </a:prstGeom>
            <a:solidFill>
              <a:schemeClr val="accent5">
                <a:lumMod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98" name="Rectangle 197">
              <a:extLst>
                <a:ext uri="{FF2B5EF4-FFF2-40B4-BE49-F238E27FC236}">
                  <a16:creationId xmlns:a16="http://schemas.microsoft.com/office/drawing/2014/main" id="{F3FF0104-9110-CDD8-9A07-8FC8392579BB}"/>
                </a:ext>
              </a:extLst>
            </p:cNvPr>
            <p:cNvSpPr/>
            <p:nvPr/>
          </p:nvSpPr>
          <p:spPr>
            <a:xfrm>
              <a:off x="7911175" y="5656907"/>
              <a:ext cx="98226" cy="972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grpSp>
      <p:cxnSp>
        <p:nvCxnSpPr>
          <p:cNvPr id="200" name="Straight Connector 199">
            <a:extLst>
              <a:ext uri="{FF2B5EF4-FFF2-40B4-BE49-F238E27FC236}">
                <a16:creationId xmlns:a16="http://schemas.microsoft.com/office/drawing/2014/main" id="{7ECE89AF-C3DC-0C71-5747-3731944DD4A1}"/>
              </a:ext>
            </a:extLst>
          </p:cNvPr>
          <p:cNvCxnSpPr>
            <a:cxnSpLocks/>
          </p:cNvCxnSpPr>
          <p:nvPr/>
        </p:nvCxnSpPr>
        <p:spPr>
          <a:xfrm>
            <a:off x="11164255" y="497443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8840182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Rectangle 171">
            <a:extLst>
              <a:ext uri="{FF2B5EF4-FFF2-40B4-BE49-F238E27FC236}">
                <a16:creationId xmlns:a16="http://schemas.microsoft.com/office/drawing/2014/main" id="{6D4A8E37-196B-7D20-6CC2-066DCE41C30A}"/>
              </a:ext>
            </a:extLst>
          </p:cNvPr>
          <p:cNvSpPr/>
          <p:nvPr/>
        </p:nvSpPr>
        <p:spPr>
          <a:xfrm>
            <a:off x="7870826" y="1910653"/>
            <a:ext cx="3956050" cy="36873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1" name="Espace réservé du contenu 2">
            <a:extLst>
              <a:ext uri="{FF2B5EF4-FFF2-40B4-BE49-F238E27FC236}">
                <a16:creationId xmlns:a16="http://schemas.microsoft.com/office/drawing/2014/main" id="{25253D11-9E7E-47C3-B123-D1258E22E2EC}"/>
              </a:ext>
            </a:extLst>
          </p:cNvPr>
          <p:cNvSpPr>
            <a:spLocks noGrp="1"/>
          </p:cNvSpPr>
          <p:nvPr>
            <p:ph sz="quarter" idx="12"/>
          </p:nvPr>
        </p:nvSpPr>
        <p:spPr>
          <a:xfrm>
            <a:off x="620713" y="1425575"/>
            <a:ext cx="6843439" cy="4525963"/>
          </a:xfrm>
        </p:spPr>
        <p:txBody>
          <a:bodyPr>
            <a:noAutofit/>
          </a:bodyPr>
          <a:lstStyle/>
          <a:p>
            <a:pPr lvl="0"/>
            <a:r>
              <a:rPr lang="en-GB" sz="1200" b="1" dirty="0">
                <a:solidFill>
                  <a:schemeClr val="accent1"/>
                </a:solidFill>
              </a:rPr>
              <a:t>As with ALK+ NSCLC, the choice of first-line ROS1 TKI is an important treatment decision,</a:t>
            </a:r>
            <a:r>
              <a:rPr lang="en-GB" sz="1200" dirty="0">
                <a:solidFill>
                  <a:schemeClr val="accent1"/>
                </a:solidFill>
              </a:rPr>
              <a:t> </a:t>
            </a:r>
            <a:r>
              <a:rPr lang="en-GB" sz="1200" dirty="0"/>
              <a:t>with implications for the duration of disease control, CNS control and subsequent treatment options</a:t>
            </a:r>
          </a:p>
          <a:p>
            <a:pPr lvl="0"/>
            <a:r>
              <a:rPr lang="en-GB" sz="1200" b="1" dirty="0">
                <a:solidFill>
                  <a:schemeClr val="accent1"/>
                </a:solidFill>
              </a:rPr>
              <a:t>The tolerability and safety profile of the selected TKI is also important</a:t>
            </a:r>
            <a:r>
              <a:rPr lang="en-GB" sz="1200" dirty="0"/>
              <a:t>, particularly given that patients may require prolonged treatment</a:t>
            </a:r>
          </a:p>
          <a:p>
            <a:pPr lvl="0"/>
            <a:endParaRPr lang="en-GB" sz="1200" dirty="0"/>
          </a:p>
          <a:p>
            <a:pPr lvl="0"/>
            <a:endParaRPr lang="en-GB" sz="1200" dirty="0"/>
          </a:p>
          <a:p>
            <a:pPr lvl="0"/>
            <a:endParaRPr lang="en-GB" sz="1200" dirty="0"/>
          </a:p>
          <a:p>
            <a:r>
              <a:rPr lang="en-GB" sz="1200" b="1" dirty="0">
                <a:solidFill>
                  <a:schemeClr val="accent1"/>
                </a:solidFill>
              </a:rPr>
              <a:t>Ongoing phase 3 trials in ROS1-TKI-naïve advanced/metastatic NSCLC</a:t>
            </a:r>
            <a:r>
              <a:rPr lang="en-GB" sz="1200" b="1" baseline="30000" dirty="0">
                <a:solidFill>
                  <a:schemeClr val="accent1"/>
                </a:solidFill>
              </a:rPr>
              <a:t>3</a:t>
            </a:r>
            <a:r>
              <a:rPr lang="en-GB" sz="1200" b="1" dirty="0">
                <a:solidFill>
                  <a:schemeClr val="accent1"/>
                </a:solidFill>
              </a:rPr>
              <a:t>:</a:t>
            </a:r>
            <a:endParaRPr lang="en-GB" sz="1200" dirty="0">
              <a:solidFill>
                <a:schemeClr val="accent1"/>
              </a:solidFill>
            </a:endParaRPr>
          </a:p>
          <a:p>
            <a:pPr marL="642937" lvl="1" indent="-285750"/>
            <a:r>
              <a:rPr lang="en-GB" sz="1200" b="1" dirty="0">
                <a:solidFill>
                  <a:schemeClr val="accent1"/>
                </a:solidFill>
              </a:rPr>
              <a:t>NCT04603807:</a:t>
            </a:r>
            <a:r>
              <a:rPr lang="en-GB" sz="1200" dirty="0">
                <a:solidFill>
                  <a:schemeClr val="accent1"/>
                </a:solidFill>
              </a:rPr>
              <a:t> </a:t>
            </a:r>
            <a:r>
              <a:rPr lang="en-GB" sz="1200" dirty="0" err="1"/>
              <a:t>entrectinib</a:t>
            </a:r>
            <a:r>
              <a:rPr lang="en-GB" sz="1200" dirty="0"/>
              <a:t> vs. crizotinib in treatment-naïve ROS1-positive advanced/metastatic NSCLC</a:t>
            </a:r>
          </a:p>
          <a:p>
            <a:pPr marL="642937" lvl="1" indent="-285750"/>
            <a:r>
              <a:rPr lang="en-GB" sz="1200" b="1" dirty="0">
                <a:solidFill>
                  <a:schemeClr val="accent1"/>
                </a:solidFill>
              </a:rPr>
              <a:t>NCT06140836 (TRIDENT-3):</a:t>
            </a:r>
            <a:r>
              <a:rPr lang="en-GB" sz="1200" dirty="0">
                <a:solidFill>
                  <a:schemeClr val="accent1"/>
                </a:solidFill>
              </a:rPr>
              <a:t> </a:t>
            </a:r>
            <a:r>
              <a:rPr lang="en-GB" sz="1200" dirty="0" err="1"/>
              <a:t>repotrectinib</a:t>
            </a:r>
            <a:r>
              <a:rPr lang="en-GB" sz="1200" dirty="0"/>
              <a:t> vs. crizotinib in ROS1-TKI-naïve advanced/metastatic NSCLC; up to one prior line of systemic therapy permitted</a:t>
            </a:r>
          </a:p>
          <a:p>
            <a:pPr marL="642937" lvl="1" indent="-285750"/>
            <a:r>
              <a:rPr lang="en-GB" sz="1200" b="1" dirty="0">
                <a:solidFill>
                  <a:schemeClr val="accent1"/>
                </a:solidFill>
              </a:rPr>
              <a:t>NCT06564324 (TRUST-III):</a:t>
            </a:r>
            <a:r>
              <a:rPr lang="en-GB" sz="1200" dirty="0">
                <a:solidFill>
                  <a:schemeClr val="accent1"/>
                </a:solidFill>
              </a:rPr>
              <a:t> </a:t>
            </a:r>
            <a:r>
              <a:rPr lang="en-GB" sz="1200" dirty="0" err="1"/>
              <a:t>taletrectinib</a:t>
            </a:r>
            <a:r>
              <a:rPr lang="en-GB" sz="1200" dirty="0"/>
              <a:t> vs. crizotinib in ROS1-TKI-naïve advanced/metastatic NSCLC</a:t>
            </a:r>
            <a:r>
              <a:rPr lang="en-GB" sz="1200" b="1" dirty="0"/>
              <a:t>; </a:t>
            </a:r>
            <a:r>
              <a:rPr lang="en-GB" sz="1200" dirty="0"/>
              <a:t>prior chemotherapy for locally advanced/metastatic disease permitted</a:t>
            </a:r>
          </a:p>
          <a:p>
            <a:pPr marL="357187" lvl="1" indent="0">
              <a:buNone/>
            </a:pPr>
            <a:r>
              <a:rPr lang="en-GB" sz="1200" b="1" dirty="0"/>
              <a:t>	Adjuvant setting:</a:t>
            </a:r>
            <a:endParaRPr lang="en-GB" sz="1200" dirty="0"/>
          </a:p>
          <a:p>
            <a:pPr lvl="1"/>
            <a:r>
              <a:rPr lang="en-GB" sz="1200" b="1" dirty="0">
                <a:solidFill>
                  <a:schemeClr val="accent1"/>
                </a:solidFill>
              </a:rPr>
              <a:t>NCT07154706 (TRUST-IV):</a:t>
            </a:r>
            <a:r>
              <a:rPr lang="en-GB" sz="1200" dirty="0">
                <a:solidFill>
                  <a:schemeClr val="accent1"/>
                </a:solidFill>
              </a:rPr>
              <a:t> </a:t>
            </a:r>
            <a:r>
              <a:rPr lang="en-GB" sz="1200" dirty="0" err="1"/>
              <a:t>taletrectinib</a:t>
            </a:r>
            <a:r>
              <a:rPr lang="en-GB" sz="1200" dirty="0"/>
              <a:t> vs. placebo in patients with resected early-stage ROS1-positive NSCLC</a:t>
            </a:r>
          </a:p>
          <a:p>
            <a:pPr lvl="1"/>
            <a:endParaRPr lang="en-GB" sz="1200" noProof="0" dirty="0"/>
          </a:p>
        </p:txBody>
      </p:sp>
      <p:sp>
        <p:nvSpPr>
          <p:cNvPr id="2" name="Titre 1">
            <a:extLst>
              <a:ext uri="{FF2B5EF4-FFF2-40B4-BE49-F238E27FC236}">
                <a16:creationId xmlns:a16="http://schemas.microsoft.com/office/drawing/2014/main" id="{A52C9023-2B6D-4193-A83A-E584FA276001}"/>
              </a:ext>
            </a:extLst>
          </p:cNvPr>
          <p:cNvSpPr>
            <a:spLocks noGrp="1"/>
          </p:cNvSpPr>
          <p:nvPr>
            <p:ph type="title"/>
          </p:nvPr>
        </p:nvSpPr>
        <p:spPr>
          <a:xfrm>
            <a:off x="619201" y="259200"/>
            <a:ext cx="10963199" cy="864000"/>
          </a:xfrm>
        </p:spPr>
        <p:txBody>
          <a:bodyPr/>
          <a:lstStyle/>
          <a:p>
            <a:r>
              <a:rPr lang="en-GB" dirty="0"/>
              <a:t>Next-generation ROS1 TKI</a:t>
            </a:r>
            <a:r>
              <a:rPr lang="en-GB" cap="none" dirty="0"/>
              <a:t>s</a:t>
            </a:r>
            <a:r>
              <a:rPr lang="en-GB" dirty="0"/>
              <a:t> are being evaluated in the frontline setting</a:t>
            </a:r>
            <a:r>
              <a:rPr lang="en-GB" baseline="30000" noProof="0" dirty="0">
                <a:solidFill>
                  <a:schemeClr val="tx2"/>
                </a:solidFill>
              </a:rPr>
              <a:t>1</a:t>
            </a:r>
          </a:p>
        </p:txBody>
      </p:sp>
      <p:sp>
        <p:nvSpPr>
          <p:cNvPr id="8" name="Content Placeholder 7">
            <a:extLst>
              <a:ext uri="{FF2B5EF4-FFF2-40B4-BE49-F238E27FC236}">
                <a16:creationId xmlns:a16="http://schemas.microsoft.com/office/drawing/2014/main" id="{031EA7F1-D382-F472-0B5E-EC51A0A64E60}"/>
              </a:ext>
            </a:extLst>
          </p:cNvPr>
          <p:cNvSpPr>
            <a:spLocks noGrp="1"/>
          </p:cNvSpPr>
          <p:nvPr>
            <p:ph sz="quarter" idx="15"/>
          </p:nvPr>
        </p:nvSpPr>
        <p:spPr>
          <a:xfrm>
            <a:off x="620184" y="6290960"/>
            <a:ext cx="7698616" cy="457475"/>
          </a:xfrm>
        </p:spPr>
        <p:txBody>
          <a:bodyPr anchor="b" anchorCtr="0"/>
          <a:lstStyle/>
          <a:p>
            <a:r>
              <a:rPr lang="en-GB" sz="1100" noProof="0" dirty="0">
                <a:solidFill>
                  <a:schemeClr val="tx2"/>
                </a:solidFill>
              </a:rPr>
              <a:t>CNS, central nervous system; NSCLC, non-small cell lung cancer; </a:t>
            </a:r>
            <a:br>
              <a:rPr lang="en-GB" sz="1100" noProof="0" dirty="0">
                <a:solidFill>
                  <a:schemeClr val="tx2"/>
                </a:solidFill>
              </a:rPr>
            </a:br>
            <a:r>
              <a:rPr lang="en-GB" sz="1100" noProof="0" dirty="0">
                <a:solidFill>
                  <a:schemeClr val="tx2"/>
                </a:solidFill>
              </a:rPr>
              <a:t>(m)PFS, (median) progression-free survival; pts, patients; TKI, tyrosine kinase inhibitor</a:t>
            </a:r>
          </a:p>
          <a:p>
            <a:r>
              <a:rPr lang="en-GB" sz="1100" noProof="0" dirty="0">
                <a:solidFill>
                  <a:schemeClr val="tx2"/>
                </a:solidFill>
              </a:rPr>
              <a:t>1. Desilets A, et al. Cancer. 2025:</a:t>
            </a:r>
            <a:r>
              <a:rPr lang="en-GB" sz="1100" dirty="0">
                <a:solidFill>
                  <a:schemeClr val="tx2"/>
                </a:solidFill>
              </a:rPr>
              <a:t>31 Suppl 1(Suppl 1):e35784</a:t>
            </a:r>
            <a:r>
              <a:rPr lang="en-GB" sz="1100" noProof="0" dirty="0">
                <a:solidFill>
                  <a:schemeClr val="tx2"/>
                </a:solidFill>
              </a:rPr>
              <a:t>; 2. </a:t>
            </a:r>
            <a:r>
              <a:rPr lang="en-GB" sz="1100" noProof="0" dirty="0" err="1">
                <a:solidFill>
                  <a:schemeClr val="tx2"/>
                </a:solidFill>
              </a:rPr>
              <a:t>Waliany</a:t>
            </a:r>
            <a:r>
              <a:rPr lang="en-GB" sz="1100" noProof="0" dirty="0">
                <a:solidFill>
                  <a:schemeClr val="tx2"/>
                </a:solidFill>
              </a:rPr>
              <a:t> S and Lin J. </a:t>
            </a:r>
            <a:r>
              <a:rPr lang="en-US" sz="1100" dirty="0"/>
              <a:t>J Clin Oncol. 2024; 42(22): 2622–2627. doi:10.1200/JCO.24.01062. Author </a:t>
            </a:r>
            <a:r>
              <a:rPr lang="en-GB" sz="1100" noProof="0" dirty="0">
                <a:solidFill>
                  <a:schemeClr val="tx2"/>
                </a:solidFill>
              </a:rPr>
              <a:t>3. Available at </a:t>
            </a:r>
            <a:r>
              <a:rPr lang="en-GB" sz="1100" dirty="0">
                <a:solidFill>
                  <a:schemeClr val="tx2"/>
                </a:solidFill>
              </a:rPr>
              <a:t>ClinicalTrials.gov</a:t>
            </a:r>
            <a:endParaRPr lang="en-GB" sz="1100" noProof="0" dirty="0">
              <a:solidFill>
                <a:schemeClr val="tx2"/>
              </a:solidFill>
            </a:endParaRPr>
          </a:p>
        </p:txBody>
      </p:sp>
      <p:sp>
        <p:nvSpPr>
          <p:cNvPr id="3" name="Slide Number Placeholder 2">
            <a:extLst>
              <a:ext uri="{FF2B5EF4-FFF2-40B4-BE49-F238E27FC236}">
                <a16:creationId xmlns:a16="http://schemas.microsoft.com/office/drawing/2014/main" id="{656E9B7A-5208-9065-03BF-0541B4C8E1BC}"/>
              </a:ext>
            </a:extLst>
          </p:cNvPr>
          <p:cNvSpPr>
            <a:spLocks noGrp="1"/>
          </p:cNvSpPr>
          <p:nvPr>
            <p:ph type="sldNum" sz="quarter" idx="4"/>
          </p:nvPr>
        </p:nvSpPr>
        <p:spPr>
          <a:xfrm>
            <a:off x="10800523" y="6426433"/>
            <a:ext cx="781877" cy="365125"/>
          </a:xfrm>
        </p:spPr>
        <p:txBody>
          <a:bodyPr/>
          <a:lstStyle/>
          <a:p>
            <a:fld id="{FCE43C0F-8A7B-3A4B-9DB5-B3472E36E833}" type="slidenum">
              <a:rPr lang="en-GB" noProof="0" smtClean="0"/>
              <a:pPr/>
              <a:t>20</a:t>
            </a:fld>
            <a:endParaRPr lang="en-GB" noProof="0" dirty="0"/>
          </a:p>
        </p:txBody>
      </p:sp>
      <p:sp>
        <p:nvSpPr>
          <p:cNvPr id="18" name="Rounded Rectangle 17">
            <a:extLst>
              <a:ext uri="{FF2B5EF4-FFF2-40B4-BE49-F238E27FC236}">
                <a16:creationId xmlns:a16="http://schemas.microsoft.com/office/drawing/2014/main" id="{C8D90852-9949-A67B-33F6-9BF90F4A7B19}"/>
              </a:ext>
            </a:extLst>
          </p:cNvPr>
          <p:cNvSpPr/>
          <p:nvPr/>
        </p:nvSpPr>
        <p:spPr>
          <a:xfrm>
            <a:off x="2580826" y="2647796"/>
            <a:ext cx="4379233" cy="917260"/>
          </a:xfrm>
          <a:prstGeom prst="roundRect">
            <a:avLst>
              <a:gd name="adj" fmla="val 11742"/>
            </a:avLst>
          </a:prstGeom>
          <a:solidFill>
            <a:srgbClr val="7030A0"/>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spcAft>
                <a:spcPts val="900"/>
              </a:spcAft>
              <a:buClr>
                <a:schemeClr val="accent1"/>
              </a:buClr>
            </a:pPr>
            <a:r>
              <a:rPr lang="en-GB" sz="1400" b="1" noProof="0" dirty="0">
                <a:solidFill>
                  <a:schemeClr val="bg1"/>
                </a:solidFill>
                <a:latin typeface="Arial" panose="020B0604020202020204" pitchFamily="34" charset="0"/>
                <a:cs typeface="Arial" panose="020B0604020202020204" pitchFamily="34" charset="0"/>
              </a:rPr>
              <a:t>New generation ROS1 TKI</a:t>
            </a:r>
            <a:r>
              <a:rPr lang="en-GB" sz="1400" b="1" baseline="30000" noProof="0" dirty="0">
                <a:solidFill>
                  <a:schemeClr val="bg1"/>
                </a:solidFill>
                <a:latin typeface="Arial" panose="020B0604020202020204" pitchFamily="34" charset="0"/>
                <a:cs typeface="Arial" panose="020B0604020202020204" pitchFamily="34" charset="0"/>
              </a:rPr>
              <a:t>2</a:t>
            </a:r>
          </a:p>
          <a:p>
            <a:pPr algn="ctr">
              <a:spcAft>
                <a:spcPts val="200"/>
              </a:spcAft>
              <a:buClr>
                <a:schemeClr val="accent1"/>
              </a:buClr>
            </a:pPr>
            <a:r>
              <a:rPr lang="en-GB" sz="1400" noProof="0" dirty="0">
                <a:solidFill>
                  <a:schemeClr val="bg1"/>
                </a:solidFill>
                <a:latin typeface="Arial" panose="020B0604020202020204" pitchFamily="34" charset="0"/>
                <a:cs typeface="Arial" panose="020B0604020202020204" pitchFamily="34" charset="0"/>
              </a:rPr>
              <a:t>Systemic efficacy, CNS penetration,</a:t>
            </a:r>
            <a:br>
              <a:rPr lang="en-GB" sz="1400" noProof="0" dirty="0">
                <a:solidFill>
                  <a:schemeClr val="bg1"/>
                </a:solidFill>
                <a:latin typeface="Arial" panose="020B0604020202020204" pitchFamily="34" charset="0"/>
                <a:cs typeface="Arial" panose="020B0604020202020204" pitchFamily="34" charset="0"/>
              </a:rPr>
            </a:br>
            <a:r>
              <a:rPr lang="en-GB" sz="1400" noProof="0" dirty="0">
                <a:solidFill>
                  <a:schemeClr val="bg1"/>
                </a:solidFill>
                <a:latin typeface="Arial" panose="020B0604020202020204" pitchFamily="34" charset="0"/>
                <a:cs typeface="Arial" panose="020B0604020202020204" pitchFamily="34" charset="0"/>
              </a:rPr>
              <a:t>TRKB inhibition, tolerance profile</a:t>
            </a:r>
          </a:p>
        </p:txBody>
      </p:sp>
      <p:cxnSp>
        <p:nvCxnSpPr>
          <p:cNvPr id="19" name="Straight Connector 18">
            <a:extLst>
              <a:ext uri="{FF2B5EF4-FFF2-40B4-BE49-F238E27FC236}">
                <a16:creationId xmlns:a16="http://schemas.microsoft.com/office/drawing/2014/main" id="{21F20B80-DD04-A508-BE3F-56541B8DA9BE}"/>
              </a:ext>
            </a:extLst>
          </p:cNvPr>
          <p:cNvCxnSpPr>
            <a:cxnSpLocks/>
          </p:cNvCxnSpPr>
          <p:nvPr/>
        </p:nvCxnSpPr>
        <p:spPr>
          <a:xfrm>
            <a:off x="1884540" y="3113949"/>
            <a:ext cx="696286" cy="0"/>
          </a:xfrm>
          <a:prstGeom prst="line">
            <a:avLst/>
          </a:prstGeom>
          <a:ln w="22225">
            <a:solidFill>
              <a:schemeClr val="tx1"/>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17" name="Rounded Rectangle 16">
            <a:extLst>
              <a:ext uri="{FF2B5EF4-FFF2-40B4-BE49-F238E27FC236}">
                <a16:creationId xmlns:a16="http://schemas.microsoft.com/office/drawing/2014/main" id="{2925F28F-67EF-8739-5421-DB71B19C1113}"/>
              </a:ext>
            </a:extLst>
          </p:cNvPr>
          <p:cNvSpPr/>
          <p:nvPr/>
        </p:nvSpPr>
        <p:spPr>
          <a:xfrm>
            <a:off x="963067" y="2647796"/>
            <a:ext cx="1219179" cy="917260"/>
          </a:xfrm>
          <a:prstGeom prst="roundRect">
            <a:avLst>
              <a:gd name="adj" fmla="val 11742"/>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spcAft>
                <a:spcPts val="200"/>
              </a:spcAft>
              <a:buClr>
                <a:schemeClr val="accent1"/>
              </a:buClr>
            </a:pPr>
            <a:r>
              <a:rPr lang="en-GB" sz="1400" b="1" i="1" noProof="0" dirty="0">
                <a:solidFill>
                  <a:schemeClr val="bg1"/>
                </a:solidFill>
                <a:latin typeface="Arial" panose="020B0604020202020204" pitchFamily="34" charset="0"/>
                <a:cs typeface="Arial" panose="020B0604020202020204" pitchFamily="34" charset="0"/>
              </a:rPr>
              <a:t>ROS1</a:t>
            </a:r>
            <a:r>
              <a:rPr lang="en-GB" sz="1400" b="1" noProof="0" dirty="0">
                <a:solidFill>
                  <a:schemeClr val="bg1"/>
                </a:solidFill>
                <a:latin typeface="Arial" panose="020B0604020202020204" pitchFamily="34" charset="0"/>
                <a:cs typeface="Arial" panose="020B0604020202020204" pitchFamily="34" charset="0"/>
              </a:rPr>
              <a:t>+</a:t>
            </a:r>
            <a:br>
              <a:rPr lang="en-GB" sz="1400" b="1" noProof="0" dirty="0">
                <a:solidFill>
                  <a:schemeClr val="bg1"/>
                </a:solidFill>
                <a:latin typeface="Arial" panose="020B0604020202020204" pitchFamily="34" charset="0"/>
                <a:cs typeface="Arial" panose="020B0604020202020204" pitchFamily="34" charset="0"/>
              </a:rPr>
            </a:br>
            <a:r>
              <a:rPr lang="en-GB" sz="1400" b="1" noProof="0" dirty="0">
                <a:solidFill>
                  <a:schemeClr val="bg1"/>
                </a:solidFill>
                <a:latin typeface="Arial" panose="020B0604020202020204" pitchFamily="34" charset="0"/>
                <a:cs typeface="Arial" panose="020B0604020202020204" pitchFamily="34" charset="0"/>
              </a:rPr>
              <a:t>advanced</a:t>
            </a:r>
            <a:br>
              <a:rPr lang="en-GB" sz="1400" b="1" noProof="0" dirty="0">
                <a:solidFill>
                  <a:schemeClr val="bg1"/>
                </a:solidFill>
                <a:latin typeface="Arial" panose="020B0604020202020204" pitchFamily="34" charset="0"/>
                <a:cs typeface="Arial" panose="020B0604020202020204" pitchFamily="34" charset="0"/>
              </a:rPr>
            </a:br>
            <a:r>
              <a:rPr lang="en-GB" sz="1400" b="1" noProof="0" dirty="0">
                <a:solidFill>
                  <a:schemeClr val="bg1"/>
                </a:solidFill>
                <a:latin typeface="Arial" panose="020B0604020202020204" pitchFamily="34" charset="0"/>
                <a:cs typeface="Arial" panose="020B0604020202020204" pitchFamily="34" charset="0"/>
              </a:rPr>
              <a:t>NSCLC</a:t>
            </a:r>
            <a:endParaRPr lang="en-GB" sz="1400" noProof="0" dirty="0">
              <a:solidFill>
                <a:schemeClr val="bg1"/>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CE811460-7F93-14D0-8AC9-AA84BF6EF633}"/>
              </a:ext>
            </a:extLst>
          </p:cNvPr>
          <p:cNvCxnSpPr>
            <a:cxnSpLocks/>
          </p:cNvCxnSpPr>
          <p:nvPr/>
        </p:nvCxnSpPr>
        <p:spPr>
          <a:xfrm flipV="1">
            <a:off x="8035200"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40" name="TextBox 39">
            <a:extLst>
              <a:ext uri="{FF2B5EF4-FFF2-40B4-BE49-F238E27FC236}">
                <a16:creationId xmlns:a16="http://schemas.microsoft.com/office/drawing/2014/main" id="{DEDEB200-9750-768C-B378-E848E6387838}"/>
              </a:ext>
            </a:extLst>
          </p:cNvPr>
          <p:cNvSpPr txBox="1"/>
          <p:nvPr/>
        </p:nvSpPr>
        <p:spPr>
          <a:xfrm rot="16200000">
            <a:off x="6476463" y="3615740"/>
            <a:ext cx="1902765" cy="184666"/>
          </a:xfrm>
          <a:prstGeom prst="rect">
            <a:avLst/>
          </a:prstGeom>
          <a:noFill/>
        </p:spPr>
        <p:txBody>
          <a:bodyPr wrap="none" lIns="0" tIns="0" rIns="0" bIns="0" rtlCol="0">
            <a:spAutoFit/>
          </a:bodyPr>
          <a:lstStyle/>
          <a:p>
            <a:pPr algn="ctr"/>
            <a:r>
              <a:rPr lang="en-GB" sz="1200" noProof="0" dirty="0">
                <a:latin typeface="Arial" panose="020B0604020202020204" pitchFamily="34" charset="0"/>
                <a:cs typeface="Arial" panose="020B0604020202020204" pitchFamily="34" charset="0"/>
              </a:rPr>
              <a:t>Objective response rate (%)</a:t>
            </a:r>
          </a:p>
        </p:txBody>
      </p:sp>
      <p:cxnSp>
        <p:nvCxnSpPr>
          <p:cNvPr id="42" name="Straight Connector 41">
            <a:extLst>
              <a:ext uri="{FF2B5EF4-FFF2-40B4-BE49-F238E27FC236}">
                <a16:creationId xmlns:a16="http://schemas.microsoft.com/office/drawing/2014/main" id="{709AE4FF-9648-BA01-3AB8-F83BBFA2963C}"/>
              </a:ext>
            </a:extLst>
          </p:cNvPr>
          <p:cNvCxnSpPr>
            <a:cxnSpLocks/>
          </p:cNvCxnSpPr>
          <p:nvPr/>
        </p:nvCxnSpPr>
        <p:spPr>
          <a:xfrm>
            <a:off x="7867650" y="5596432"/>
            <a:ext cx="3959225"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C6DE4D4A-1AF0-3966-7E15-206B11094E51}"/>
              </a:ext>
            </a:extLst>
          </p:cNvPr>
          <p:cNvCxnSpPr/>
          <p:nvPr/>
        </p:nvCxnSpPr>
        <p:spPr>
          <a:xfrm>
            <a:off x="7805702" y="198759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97639E05-F23C-4621-AF28-BDCB391167DC}"/>
              </a:ext>
            </a:extLst>
          </p:cNvPr>
          <p:cNvSpPr txBox="1"/>
          <p:nvPr/>
        </p:nvSpPr>
        <p:spPr>
          <a:xfrm>
            <a:off x="7558981" y="1910653"/>
            <a:ext cx="211596"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100</a:t>
            </a:r>
            <a:endParaRPr lang="en-GB" sz="1000" baseline="30000" noProof="0" dirty="0">
              <a:latin typeface="Arial" panose="020B0604020202020204" pitchFamily="34" charset="0"/>
              <a:cs typeface="Arial" panose="020B0604020202020204" pitchFamily="34" charset="0"/>
            </a:endParaRPr>
          </a:p>
        </p:txBody>
      </p:sp>
      <p:cxnSp>
        <p:nvCxnSpPr>
          <p:cNvPr id="51" name="Straight Connector 50">
            <a:extLst>
              <a:ext uri="{FF2B5EF4-FFF2-40B4-BE49-F238E27FC236}">
                <a16:creationId xmlns:a16="http://schemas.microsoft.com/office/drawing/2014/main" id="{06580FEA-1F6B-3635-68E6-0FD76282A485}"/>
              </a:ext>
            </a:extLst>
          </p:cNvPr>
          <p:cNvCxnSpPr>
            <a:cxnSpLocks/>
          </p:cNvCxnSpPr>
          <p:nvPr/>
        </p:nvCxnSpPr>
        <p:spPr>
          <a:xfrm rot="16200000">
            <a:off x="8008200" y="5619273"/>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7DF632CF-D1C3-9A8A-6B79-6327230D61A3}"/>
              </a:ext>
            </a:extLst>
          </p:cNvPr>
          <p:cNvSpPr txBox="1"/>
          <p:nvPr/>
        </p:nvSpPr>
        <p:spPr>
          <a:xfrm>
            <a:off x="8006973" y="5662561"/>
            <a:ext cx="70532"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0</a:t>
            </a:r>
            <a:endParaRPr lang="en-GB" sz="1000" baseline="30000" noProof="0" dirty="0">
              <a:latin typeface="Arial" panose="020B0604020202020204" pitchFamily="34" charset="0"/>
              <a:cs typeface="Arial" panose="020B0604020202020204" pitchFamily="34" charset="0"/>
            </a:endParaRPr>
          </a:p>
        </p:txBody>
      </p:sp>
      <p:cxnSp>
        <p:nvCxnSpPr>
          <p:cNvPr id="53" name="Straight Connector 52">
            <a:extLst>
              <a:ext uri="{FF2B5EF4-FFF2-40B4-BE49-F238E27FC236}">
                <a16:creationId xmlns:a16="http://schemas.microsoft.com/office/drawing/2014/main" id="{60EF6508-75D3-1DFB-9B2E-61A9D9564FC4}"/>
              </a:ext>
            </a:extLst>
          </p:cNvPr>
          <p:cNvCxnSpPr>
            <a:cxnSpLocks/>
          </p:cNvCxnSpPr>
          <p:nvPr/>
        </p:nvCxnSpPr>
        <p:spPr>
          <a:xfrm rot="16200000">
            <a:off x="8008200" y="5619272"/>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D36DC24E-4464-2363-AAAE-D05F95A8B579}"/>
              </a:ext>
            </a:extLst>
          </p:cNvPr>
          <p:cNvCxnSpPr>
            <a:cxnSpLocks/>
          </p:cNvCxnSpPr>
          <p:nvPr/>
        </p:nvCxnSpPr>
        <p:spPr>
          <a:xfrm flipV="1">
            <a:off x="8755925"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8848767E-B8B3-B3C6-5098-43189F726A3D}"/>
              </a:ext>
            </a:extLst>
          </p:cNvPr>
          <p:cNvCxnSpPr>
            <a:cxnSpLocks/>
          </p:cNvCxnSpPr>
          <p:nvPr/>
        </p:nvCxnSpPr>
        <p:spPr>
          <a:xfrm rot="16200000">
            <a:off x="8728925" y="5619272"/>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F77C29C4-499E-A012-7A33-8F65E428BEBA}"/>
              </a:ext>
            </a:extLst>
          </p:cNvPr>
          <p:cNvSpPr txBox="1"/>
          <p:nvPr/>
        </p:nvSpPr>
        <p:spPr>
          <a:xfrm>
            <a:off x="8692432" y="5662561"/>
            <a:ext cx="141064"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10</a:t>
            </a:r>
            <a:endParaRPr lang="en-GB" sz="1000" baseline="30000" noProof="0" dirty="0">
              <a:latin typeface="Arial" panose="020B0604020202020204" pitchFamily="34" charset="0"/>
              <a:cs typeface="Arial" panose="020B0604020202020204" pitchFamily="34" charset="0"/>
            </a:endParaRPr>
          </a:p>
        </p:txBody>
      </p:sp>
      <p:cxnSp>
        <p:nvCxnSpPr>
          <p:cNvPr id="57" name="Straight Connector 56">
            <a:extLst>
              <a:ext uri="{FF2B5EF4-FFF2-40B4-BE49-F238E27FC236}">
                <a16:creationId xmlns:a16="http://schemas.microsoft.com/office/drawing/2014/main" id="{20908711-40F7-C9EC-AEEB-7E01BA167440}"/>
              </a:ext>
            </a:extLst>
          </p:cNvPr>
          <p:cNvCxnSpPr>
            <a:cxnSpLocks/>
          </p:cNvCxnSpPr>
          <p:nvPr/>
        </p:nvCxnSpPr>
        <p:spPr>
          <a:xfrm flipV="1">
            <a:off x="9479825"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3A38C81F-3B1E-056A-73BA-A4103E88DD59}"/>
              </a:ext>
            </a:extLst>
          </p:cNvPr>
          <p:cNvCxnSpPr>
            <a:cxnSpLocks/>
          </p:cNvCxnSpPr>
          <p:nvPr/>
        </p:nvCxnSpPr>
        <p:spPr>
          <a:xfrm rot="16200000">
            <a:off x="9452825" y="5619272"/>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89707523-FA06-6A13-7626-869FD13B53DC}"/>
              </a:ext>
            </a:extLst>
          </p:cNvPr>
          <p:cNvSpPr txBox="1"/>
          <p:nvPr/>
        </p:nvSpPr>
        <p:spPr>
          <a:xfrm>
            <a:off x="9416332" y="5662561"/>
            <a:ext cx="141064"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20</a:t>
            </a:r>
            <a:endParaRPr lang="en-GB" sz="1000" baseline="30000" noProof="0" dirty="0">
              <a:latin typeface="Arial" panose="020B0604020202020204" pitchFamily="34" charset="0"/>
              <a:cs typeface="Arial" panose="020B0604020202020204" pitchFamily="34" charset="0"/>
            </a:endParaRPr>
          </a:p>
        </p:txBody>
      </p:sp>
      <p:cxnSp>
        <p:nvCxnSpPr>
          <p:cNvPr id="60" name="Straight Connector 59">
            <a:extLst>
              <a:ext uri="{FF2B5EF4-FFF2-40B4-BE49-F238E27FC236}">
                <a16:creationId xmlns:a16="http://schemas.microsoft.com/office/drawing/2014/main" id="{4AD6C927-1105-6088-A23E-EB9D4BE53EDB}"/>
              </a:ext>
            </a:extLst>
          </p:cNvPr>
          <p:cNvCxnSpPr>
            <a:cxnSpLocks/>
          </p:cNvCxnSpPr>
          <p:nvPr/>
        </p:nvCxnSpPr>
        <p:spPr>
          <a:xfrm flipV="1">
            <a:off x="10200550"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7570FCDB-3B76-217C-C2A8-D11DBA5B1EC1}"/>
              </a:ext>
            </a:extLst>
          </p:cNvPr>
          <p:cNvCxnSpPr>
            <a:cxnSpLocks/>
          </p:cNvCxnSpPr>
          <p:nvPr/>
        </p:nvCxnSpPr>
        <p:spPr>
          <a:xfrm rot="16200000">
            <a:off x="10173550" y="5619272"/>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2" name="TextBox 61">
            <a:extLst>
              <a:ext uri="{FF2B5EF4-FFF2-40B4-BE49-F238E27FC236}">
                <a16:creationId xmlns:a16="http://schemas.microsoft.com/office/drawing/2014/main" id="{F8308F34-9EDA-BDB1-C5B3-0617CC68C9EA}"/>
              </a:ext>
            </a:extLst>
          </p:cNvPr>
          <p:cNvSpPr txBox="1"/>
          <p:nvPr/>
        </p:nvSpPr>
        <p:spPr>
          <a:xfrm>
            <a:off x="10137057" y="5662561"/>
            <a:ext cx="141064"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30</a:t>
            </a:r>
            <a:endParaRPr lang="en-GB" sz="1000" baseline="30000" noProof="0" dirty="0">
              <a:latin typeface="Arial" panose="020B0604020202020204" pitchFamily="34" charset="0"/>
              <a:cs typeface="Arial" panose="020B0604020202020204" pitchFamily="34" charset="0"/>
            </a:endParaRPr>
          </a:p>
        </p:txBody>
      </p:sp>
      <p:cxnSp>
        <p:nvCxnSpPr>
          <p:cNvPr id="63" name="Straight Connector 62">
            <a:extLst>
              <a:ext uri="{FF2B5EF4-FFF2-40B4-BE49-F238E27FC236}">
                <a16:creationId xmlns:a16="http://schemas.microsoft.com/office/drawing/2014/main" id="{FE6119DF-0C40-BD0F-836C-7AF1F4932A7E}"/>
              </a:ext>
            </a:extLst>
          </p:cNvPr>
          <p:cNvCxnSpPr>
            <a:cxnSpLocks/>
          </p:cNvCxnSpPr>
          <p:nvPr/>
        </p:nvCxnSpPr>
        <p:spPr>
          <a:xfrm flipV="1">
            <a:off x="10921275"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00880A59-7BD5-2FA5-1DE5-C4EF29011447}"/>
              </a:ext>
            </a:extLst>
          </p:cNvPr>
          <p:cNvCxnSpPr>
            <a:cxnSpLocks/>
          </p:cNvCxnSpPr>
          <p:nvPr/>
        </p:nvCxnSpPr>
        <p:spPr>
          <a:xfrm rot="16200000">
            <a:off x="10894275" y="5619272"/>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5" name="TextBox 64">
            <a:extLst>
              <a:ext uri="{FF2B5EF4-FFF2-40B4-BE49-F238E27FC236}">
                <a16:creationId xmlns:a16="http://schemas.microsoft.com/office/drawing/2014/main" id="{E242BE9A-98D9-07B8-5C87-FFE6ECE7B59E}"/>
              </a:ext>
            </a:extLst>
          </p:cNvPr>
          <p:cNvSpPr txBox="1"/>
          <p:nvPr/>
        </p:nvSpPr>
        <p:spPr>
          <a:xfrm>
            <a:off x="10857782" y="5662561"/>
            <a:ext cx="141064"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40</a:t>
            </a:r>
            <a:endParaRPr lang="en-GB" sz="1000" baseline="30000" noProof="0" dirty="0">
              <a:latin typeface="Arial" panose="020B0604020202020204" pitchFamily="34" charset="0"/>
              <a:cs typeface="Arial" panose="020B0604020202020204" pitchFamily="34" charset="0"/>
            </a:endParaRPr>
          </a:p>
        </p:txBody>
      </p:sp>
      <p:cxnSp>
        <p:nvCxnSpPr>
          <p:cNvPr id="66" name="Straight Connector 65">
            <a:extLst>
              <a:ext uri="{FF2B5EF4-FFF2-40B4-BE49-F238E27FC236}">
                <a16:creationId xmlns:a16="http://schemas.microsoft.com/office/drawing/2014/main" id="{F1CD3105-401B-5CF5-914D-65FE247F15FF}"/>
              </a:ext>
            </a:extLst>
          </p:cNvPr>
          <p:cNvCxnSpPr>
            <a:cxnSpLocks/>
          </p:cNvCxnSpPr>
          <p:nvPr/>
        </p:nvCxnSpPr>
        <p:spPr>
          <a:xfrm flipV="1">
            <a:off x="8390800"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14AEF79B-65B1-ED3F-484C-B92998698B81}"/>
              </a:ext>
            </a:extLst>
          </p:cNvPr>
          <p:cNvCxnSpPr>
            <a:cxnSpLocks/>
          </p:cNvCxnSpPr>
          <p:nvPr/>
        </p:nvCxnSpPr>
        <p:spPr>
          <a:xfrm flipV="1">
            <a:off x="9114700"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FE4AAC5C-F4D1-CD28-EFC0-209254176F94}"/>
              </a:ext>
            </a:extLst>
          </p:cNvPr>
          <p:cNvCxnSpPr>
            <a:cxnSpLocks/>
          </p:cNvCxnSpPr>
          <p:nvPr/>
        </p:nvCxnSpPr>
        <p:spPr>
          <a:xfrm flipV="1">
            <a:off x="9835425"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8CB24BA2-95B2-3CDA-BC45-332E2C49B791}"/>
              </a:ext>
            </a:extLst>
          </p:cNvPr>
          <p:cNvCxnSpPr>
            <a:cxnSpLocks/>
          </p:cNvCxnSpPr>
          <p:nvPr/>
        </p:nvCxnSpPr>
        <p:spPr>
          <a:xfrm flipV="1">
            <a:off x="10556150"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5E115224-301E-83DF-16CF-2F391E9ADF2C}"/>
              </a:ext>
            </a:extLst>
          </p:cNvPr>
          <p:cNvCxnSpPr>
            <a:cxnSpLocks/>
          </p:cNvCxnSpPr>
          <p:nvPr/>
        </p:nvCxnSpPr>
        <p:spPr>
          <a:xfrm flipV="1">
            <a:off x="11273700"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F3ABC40E-4710-6A52-F832-CE7A9B448436}"/>
              </a:ext>
            </a:extLst>
          </p:cNvPr>
          <p:cNvCxnSpPr>
            <a:cxnSpLocks/>
          </p:cNvCxnSpPr>
          <p:nvPr/>
        </p:nvCxnSpPr>
        <p:spPr>
          <a:xfrm>
            <a:off x="7874000" y="1987597"/>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645B4217-CA28-8049-7299-8918AF6494D6}"/>
              </a:ext>
            </a:extLst>
          </p:cNvPr>
          <p:cNvCxnSpPr>
            <a:cxnSpLocks/>
          </p:cNvCxnSpPr>
          <p:nvPr/>
        </p:nvCxnSpPr>
        <p:spPr>
          <a:xfrm>
            <a:off x="7874000" y="2333672"/>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BFF5D15A-2255-071E-71F3-5064D8D4559B}"/>
              </a:ext>
            </a:extLst>
          </p:cNvPr>
          <p:cNvCxnSpPr/>
          <p:nvPr/>
        </p:nvCxnSpPr>
        <p:spPr>
          <a:xfrm>
            <a:off x="7805702" y="267974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3E96A675-0419-772D-E4E6-9F6352801D90}"/>
              </a:ext>
            </a:extLst>
          </p:cNvPr>
          <p:cNvSpPr txBox="1"/>
          <p:nvPr/>
        </p:nvSpPr>
        <p:spPr>
          <a:xfrm>
            <a:off x="7629513" y="2602803"/>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90</a:t>
            </a:r>
            <a:endParaRPr lang="en-GB" sz="1000" baseline="30000" noProof="0" dirty="0">
              <a:latin typeface="Arial" panose="020B0604020202020204" pitchFamily="34" charset="0"/>
              <a:cs typeface="Arial" panose="020B0604020202020204" pitchFamily="34" charset="0"/>
            </a:endParaRPr>
          </a:p>
        </p:txBody>
      </p:sp>
      <p:cxnSp>
        <p:nvCxnSpPr>
          <p:cNvPr id="80" name="Straight Connector 79">
            <a:extLst>
              <a:ext uri="{FF2B5EF4-FFF2-40B4-BE49-F238E27FC236}">
                <a16:creationId xmlns:a16="http://schemas.microsoft.com/office/drawing/2014/main" id="{DBF77E7D-EF0D-CE80-DECA-948DB31034E3}"/>
              </a:ext>
            </a:extLst>
          </p:cNvPr>
          <p:cNvCxnSpPr>
            <a:cxnSpLocks/>
          </p:cNvCxnSpPr>
          <p:nvPr/>
        </p:nvCxnSpPr>
        <p:spPr>
          <a:xfrm>
            <a:off x="7874000" y="2679747"/>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83" name="Straight Connector 82">
            <a:extLst>
              <a:ext uri="{FF2B5EF4-FFF2-40B4-BE49-F238E27FC236}">
                <a16:creationId xmlns:a16="http://schemas.microsoft.com/office/drawing/2014/main" id="{DD4A0E29-3513-6E53-689A-4B87E4C9B13D}"/>
              </a:ext>
            </a:extLst>
          </p:cNvPr>
          <p:cNvCxnSpPr>
            <a:cxnSpLocks/>
          </p:cNvCxnSpPr>
          <p:nvPr/>
        </p:nvCxnSpPr>
        <p:spPr>
          <a:xfrm>
            <a:off x="7874000" y="3025822"/>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84" name="Straight Connector 83">
            <a:extLst>
              <a:ext uri="{FF2B5EF4-FFF2-40B4-BE49-F238E27FC236}">
                <a16:creationId xmlns:a16="http://schemas.microsoft.com/office/drawing/2014/main" id="{CFC9B668-704D-37E2-8452-1874F39E1DCC}"/>
              </a:ext>
            </a:extLst>
          </p:cNvPr>
          <p:cNvCxnSpPr/>
          <p:nvPr/>
        </p:nvCxnSpPr>
        <p:spPr>
          <a:xfrm>
            <a:off x="7805702" y="338142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5" name="TextBox 84">
            <a:extLst>
              <a:ext uri="{FF2B5EF4-FFF2-40B4-BE49-F238E27FC236}">
                <a16:creationId xmlns:a16="http://schemas.microsoft.com/office/drawing/2014/main" id="{6742A1A8-4391-6332-5B89-15615BD8327A}"/>
              </a:ext>
            </a:extLst>
          </p:cNvPr>
          <p:cNvSpPr txBox="1"/>
          <p:nvPr/>
        </p:nvSpPr>
        <p:spPr>
          <a:xfrm>
            <a:off x="7629513" y="3304478"/>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80</a:t>
            </a:r>
            <a:endParaRPr lang="en-GB" sz="1000" baseline="30000" noProof="0" dirty="0">
              <a:latin typeface="Arial" panose="020B0604020202020204" pitchFamily="34" charset="0"/>
              <a:cs typeface="Arial" panose="020B0604020202020204" pitchFamily="34" charset="0"/>
            </a:endParaRPr>
          </a:p>
        </p:txBody>
      </p:sp>
      <p:cxnSp>
        <p:nvCxnSpPr>
          <p:cNvPr id="86" name="Straight Connector 85">
            <a:extLst>
              <a:ext uri="{FF2B5EF4-FFF2-40B4-BE49-F238E27FC236}">
                <a16:creationId xmlns:a16="http://schemas.microsoft.com/office/drawing/2014/main" id="{C59F2D69-AEEE-B5D3-47D2-2DBA2D4FE190}"/>
              </a:ext>
            </a:extLst>
          </p:cNvPr>
          <p:cNvCxnSpPr>
            <a:cxnSpLocks/>
          </p:cNvCxnSpPr>
          <p:nvPr/>
        </p:nvCxnSpPr>
        <p:spPr>
          <a:xfrm>
            <a:off x="7874000" y="3381422"/>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89" name="Straight Connector 88">
            <a:extLst>
              <a:ext uri="{FF2B5EF4-FFF2-40B4-BE49-F238E27FC236}">
                <a16:creationId xmlns:a16="http://schemas.microsoft.com/office/drawing/2014/main" id="{217DD6C2-3A6C-EB95-C8BB-EBF407BD051C}"/>
              </a:ext>
            </a:extLst>
          </p:cNvPr>
          <p:cNvCxnSpPr>
            <a:cxnSpLocks/>
          </p:cNvCxnSpPr>
          <p:nvPr/>
        </p:nvCxnSpPr>
        <p:spPr>
          <a:xfrm>
            <a:off x="7874000" y="3730672"/>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59E8DBBE-F2C0-CA4E-1ED2-8930BB8E6254}"/>
              </a:ext>
            </a:extLst>
          </p:cNvPr>
          <p:cNvCxnSpPr/>
          <p:nvPr/>
        </p:nvCxnSpPr>
        <p:spPr>
          <a:xfrm>
            <a:off x="7805702" y="4076747"/>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1" name="TextBox 90">
            <a:extLst>
              <a:ext uri="{FF2B5EF4-FFF2-40B4-BE49-F238E27FC236}">
                <a16:creationId xmlns:a16="http://schemas.microsoft.com/office/drawing/2014/main" id="{3899EE85-58E1-9089-5CEB-FC8C3A7CFE82}"/>
              </a:ext>
            </a:extLst>
          </p:cNvPr>
          <p:cNvSpPr txBox="1"/>
          <p:nvPr/>
        </p:nvSpPr>
        <p:spPr>
          <a:xfrm>
            <a:off x="7629513" y="3999803"/>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70</a:t>
            </a:r>
            <a:endParaRPr lang="en-GB" sz="1000" baseline="30000" noProof="0" dirty="0">
              <a:latin typeface="Arial" panose="020B0604020202020204" pitchFamily="34" charset="0"/>
              <a:cs typeface="Arial" panose="020B0604020202020204" pitchFamily="34" charset="0"/>
            </a:endParaRPr>
          </a:p>
        </p:txBody>
      </p:sp>
      <p:cxnSp>
        <p:nvCxnSpPr>
          <p:cNvPr id="92" name="Straight Connector 91">
            <a:extLst>
              <a:ext uri="{FF2B5EF4-FFF2-40B4-BE49-F238E27FC236}">
                <a16:creationId xmlns:a16="http://schemas.microsoft.com/office/drawing/2014/main" id="{0B2F56DE-8608-FBE5-8AB3-B415758C6043}"/>
              </a:ext>
            </a:extLst>
          </p:cNvPr>
          <p:cNvCxnSpPr>
            <a:cxnSpLocks/>
          </p:cNvCxnSpPr>
          <p:nvPr/>
        </p:nvCxnSpPr>
        <p:spPr>
          <a:xfrm>
            <a:off x="7874000" y="4076747"/>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C6EC3113-C8B0-446F-22F3-AC44D058EE46}"/>
              </a:ext>
            </a:extLst>
          </p:cNvPr>
          <p:cNvCxnSpPr>
            <a:cxnSpLocks/>
          </p:cNvCxnSpPr>
          <p:nvPr/>
        </p:nvCxnSpPr>
        <p:spPr>
          <a:xfrm>
            <a:off x="7874000" y="4425997"/>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60FDFB83-8718-FC38-4760-FE58C6746A61}"/>
              </a:ext>
            </a:extLst>
          </p:cNvPr>
          <p:cNvCxnSpPr/>
          <p:nvPr/>
        </p:nvCxnSpPr>
        <p:spPr>
          <a:xfrm>
            <a:off x="7805702" y="477207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97" name="TextBox 96">
            <a:extLst>
              <a:ext uri="{FF2B5EF4-FFF2-40B4-BE49-F238E27FC236}">
                <a16:creationId xmlns:a16="http://schemas.microsoft.com/office/drawing/2014/main" id="{08DD04F7-39F2-9306-4757-534F78DF624F}"/>
              </a:ext>
            </a:extLst>
          </p:cNvPr>
          <p:cNvSpPr txBox="1"/>
          <p:nvPr/>
        </p:nvSpPr>
        <p:spPr>
          <a:xfrm>
            <a:off x="7629513" y="4695128"/>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60</a:t>
            </a:r>
            <a:endParaRPr lang="en-GB" sz="1000" baseline="30000" noProof="0" dirty="0">
              <a:latin typeface="Arial" panose="020B0604020202020204" pitchFamily="34" charset="0"/>
              <a:cs typeface="Arial" panose="020B0604020202020204" pitchFamily="34" charset="0"/>
            </a:endParaRPr>
          </a:p>
        </p:txBody>
      </p:sp>
      <p:cxnSp>
        <p:nvCxnSpPr>
          <p:cNvPr id="98" name="Straight Connector 97">
            <a:extLst>
              <a:ext uri="{FF2B5EF4-FFF2-40B4-BE49-F238E27FC236}">
                <a16:creationId xmlns:a16="http://schemas.microsoft.com/office/drawing/2014/main" id="{633ECC76-9BFC-B710-B3EA-0F4ABFBDA8AC}"/>
              </a:ext>
            </a:extLst>
          </p:cNvPr>
          <p:cNvCxnSpPr>
            <a:cxnSpLocks/>
          </p:cNvCxnSpPr>
          <p:nvPr/>
        </p:nvCxnSpPr>
        <p:spPr>
          <a:xfrm>
            <a:off x="7874000" y="4772072"/>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697070C6-8A08-560C-3135-6B3E1023B5AD}"/>
              </a:ext>
            </a:extLst>
          </p:cNvPr>
          <p:cNvCxnSpPr>
            <a:cxnSpLocks/>
          </p:cNvCxnSpPr>
          <p:nvPr/>
        </p:nvCxnSpPr>
        <p:spPr>
          <a:xfrm>
            <a:off x="7874000" y="5124497"/>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8E7498BE-973B-D0F4-5675-F99D1B4856EB}"/>
              </a:ext>
            </a:extLst>
          </p:cNvPr>
          <p:cNvCxnSpPr/>
          <p:nvPr/>
        </p:nvCxnSpPr>
        <p:spPr>
          <a:xfrm>
            <a:off x="7805702" y="5470572"/>
            <a:ext cx="72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03" name="TextBox 102">
            <a:extLst>
              <a:ext uri="{FF2B5EF4-FFF2-40B4-BE49-F238E27FC236}">
                <a16:creationId xmlns:a16="http://schemas.microsoft.com/office/drawing/2014/main" id="{69FBC7CC-6A9E-8887-9FDD-E4B44406B592}"/>
              </a:ext>
            </a:extLst>
          </p:cNvPr>
          <p:cNvSpPr txBox="1"/>
          <p:nvPr/>
        </p:nvSpPr>
        <p:spPr>
          <a:xfrm>
            <a:off x="7629513" y="5393628"/>
            <a:ext cx="141064" cy="153888"/>
          </a:xfrm>
          <a:prstGeom prst="rect">
            <a:avLst/>
          </a:prstGeom>
          <a:noFill/>
        </p:spPr>
        <p:txBody>
          <a:bodyPr wrap="none" lIns="0" tIns="0" rIns="0" bIns="0" rtlCol="0">
            <a:spAutoFit/>
          </a:bodyPr>
          <a:lstStyle/>
          <a:p>
            <a:pPr algn="r"/>
            <a:r>
              <a:rPr lang="en-GB" sz="1000" noProof="0" dirty="0">
                <a:latin typeface="Arial" panose="020B0604020202020204" pitchFamily="34" charset="0"/>
                <a:cs typeface="Arial" panose="020B0604020202020204" pitchFamily="34" charset="0"/>
              </a:rPr>
              <a:t>50</a:t>
            </a:r>
            <a:endParaRPr lang="en-GB" sz="1000" baseline="30000" noProof="0" dirty="0">
              <a:latin typeface="Arial" panose="020B0604020202020204" pitchFamily="34" charset="0"/>
              <a:cs typeface="Arial" panose="020B0604020202020204" pitchFamily="34" charset="0"/>
            </a:endParaRPr>
          </a:p>
        </p:txBody>
      </p:sp>
      <p:cxnSp>
        <p:nvCxnSpPr>
          <p:cNvPr id="104" name="Straight Connector 103">
            <a:extLst>
              <a:ext uri="{FF2B5EF4-FFF2-40B4-BE49-F238E27FC236}">
                <a16:creationId xmlns:a16="http://schemas.microsoft.com/office/drawing/2014/main" id="{4542CF22-CBD1-F951-C58C-FDC2A7505AA1}"/>
              </a:ext>
            </a:extLst>
          </p:cNvPr>
          <p:cNvCxnSpPr>
            <a:cxnSpLocks/>
          </p:cNvCxnSpPr>
          <p:nvPr/>
        </p:nvCxnSpPr>
        <p:spPr>
          <a:xfrm>
            <a:off x="7874000" y="5470572"/>
            <a:ext cx="3956050" cy="0"/>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600921D7-2176-5377-1B18-A3E1504A79B4}"/>
              </a:ext>
            </a:extLst>
          </p:cNvPr>
          <p:cNvCxnSpPr>
            <a:cxnSpLocks/>
          </p:cNvCxnSpPr>
          <p:nvPr/>
        </p:nvCxnSpPr>
        <p:spPr>
          <a:xfrm flipV="1">
            <a:off x="7873275" y="1892744"/>
            <a:ext cx="0" cy="3698875"/>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093C228D-EE25-EB1A-AE86-0536BCE842B5}"/>
              </a:ext>
            </a:extLst>
          </p:cNvPr>
          <p:cNvSpPr txBox="1"/>
          <p:nvPr/>
        </p:nvSpPr>
        <p:spPr>
          <a:xfrm>
            <a:off x="7996205" y="3565057"/>
            <a:ext cx="1263167" cy="184666"/>
          </a:xfrm>
          <a:prstGeom prst="rect">
            <a:avLst/>
          </a:prstGeom>
          <a:noFill/>
        </p:spPr>
        <p:txBody>
          <a:bodyPr wrap="none" lIns="0" tIns="0" rIns="0" bIns="0" rtlCol="0">
            <a:spAutoFit/>
          </a:bodyPr>
          <a:lstStyle/>
          <a:p>
            <a:pPr algn="r"/>
            <a:r>
              <a:rPr lang="en-GB" sz="1200" noProof="0" dirty="0">
                <a:solidFill>
                  <a:schemeClr val="tx2"/>
                </a:solidFill>
                <a:latin typeface="Arial" panose="020B0604020202020204" pitchFamily="34" charset="0"/>
                <a:cs typeface="Arial" panose="020B0604020202020204" pitchFamily="34" charset="0"/>
              </a:rPr>
              <a:t>Crizotinib (OxOnc)</a:t>
            </a:r>
            <a:endParaRPr lang="en-GB" sz="1200" baseline="30000" noProof="0" dirty="0">
              <a:solidFill>
                <a:schemeClr val="tx2"/>
              </a:solidFill>
              <a:latin typeface="Arial" panose="020B0604020202020204" pitchFamily="34" charset="0"/>
              <a:cs typeface="Arial" panose="020B0604020202020204" pitchFamily="34" charset="0"/>
            </a:endParaRPr>
          </a:p>
        </p:txBody>
      </p:sp>
      <p:sp>
        <p:nvSpPr>
          <p:cNvPr id="112" name="TextBox 111">
            <a:extLst>
              <a:ext uri="{FF2B5EF4-FFF2-40B4-BE49-F238E27FC236}">
                <a16:creationId xmlns:a16="http://schemas.microsoft.com/office/drawing/2014/main" id="{468FC06E-CAA1-92B0-11E1-1F3CB2574116}"/>
              </a:ext>
            </a:extLst>
          </p:cNvPr>
          <p:cNvSpPr txBox="1"/>
          <p:nvPr/>
        </p:nvSpPr>
        <p:spPr>
          <a:xfrm>
            <a:off x="8152766" y="3882159"/>
            <a:ext cx="637995" cy="184666"/>
          </a:xfrm>
          <a:prstGeom prst="rect">
            <a:avLst/>
          </a:prstGeom>
          <a:noFill/>
        </p:spPr>
        <p:txBody>
          <a:bodyPr wrap="none" lIns="0" tIns="0" rIns="0" bIns="0" rtlCol="0">
            <a:spAutoFit/>
          </a:bodyPr>
          <a:lstStyle/>
          <a:p>
            <a:pPr algn="r"/>
            <a:r>
              <a:rPr lang="en-GB" sz="1200" noProof="0" dirty="0">
                <a:solidFill>
                  <a:schemeClr val="accent1"/>
                </a:solidFill>
                <a:latin typeface="Arial" panose="020B0604020202020204" pitchFamily="34" charset="0"/>
                <a:cs typeface="Arial" panose="020B0604020202020204" pitchFamily="34" charset="0"/>
              </a:rPr>
              <a:t>Brigatinib</a:t>
            </a:r>
            <a:endParaRPr lang="en-GB" sz="1200" baseline="30000" noProof="0" dirty="0">
              <a:solidFill>
                <a:schemeClr val="accent1"/>
              </a:solidFill>
              <a:latin typeface="Arial" panose="020B0604020202020204" pitchFamily="34" charset="0"/>
              <a:cs typeface="Arial" panose="020B0604020202020204" pitchFamily="34" charset="0"/>
            </a:endParaRPr>
          </a:p>
        </p:txBody>
      </p:sp>
      <p:sp>
        <p:nvSpPr>
          <p:cNvPr id="113" name="TextBox 112">
            <a:extLst>
              <a:ext uri="{FF2B5EF4-FFF2-40B4-BE49-F238E27FC236}">
                <a16:creationId xmlns:a16="http://schemas.microsoft.com/office/drawing/2014/main" id="{AC90AAA2-8F64-690E-B175-D285D3D8FC2C}"/>
              </a:ext>
            </a:extLst>
          </p:cNvPr>
          <p:cNvSpPr txBox="1"/>
          <p:nvPr/>
        </p:nvSpPr>
        <p:spPr>
          <a:xfrm>
            <a:off x="9416969" y="3665321"/>
            <a:ext cx="1825821" cy="184666"/>
          </a:xfrm>
          <a:prstGeom prst="rect">
            <a:avLst/>
          </a:prstGeom>
          <a:noFill/>
        </p:spPr>
        <p:txBody>
          <a:bodyPr wrap="none" lIns="0" tIns="0" rIns="0" bIns="0" rtlCol="0">
            <a:spAutoFit/>
          </a:bodyPr>
          <a:lstStyle/>
          <a:p>
            <a:pPr algn="r"/>
            <a:r>
              <a:rPr lang="en-GB" sz="1200" noProof="0" dirty="0">
                <a:solidFill>
                  <a:schemeClr val="tx2"/>
                </a:solidFill>
                <a:latin typeface="Arial" panose="020B0604020202020204" pitchFamily="34" charset="0"/>
                <a:cs typeface="Arial" panose="020B0604020202020204" pitchFamily="34" charset="0"/>
              </a:rPr>
              <a:t>Crizotinib (PROFILE 1001)</a:t>
            </a:r>
            <a:endParaRPr lang="en-GB" sz="1200" baseline="30000" noProof="0" dirty="0">
              <a:solidFill>
                <a:schemeClr val="tx2"/>
              </a:solidFill>
              <a:latin typeface="Arial" panose="020B0604020202020204" pitchFamily="34" charset="0"/>
              <a:cs typeface="Arial" panose="020B0604020202020204" pitchFamily="34" charset="0"/>
            </a:endParaRPr>
          </a:p>
        </p:txBody>
      </p:sp>
      <p:sp>
        <p:nvSpPr>
          <p:cNvPr id="114" name="TextBox 113">
            <a:extLst>
              <a:ext uri="{FF2B5EF4-FFF2-40B4-BE49-F238E27FC236}">
                <a16:creationId xmlns:a16="http://schemas.microsoft.com/office/drawing/2014/main" id="{E1634736-BD53-DC50-C036-4525B9DF2991}"/>
              </a:ext>
            </a:extLst>
          </p:cNvPr>
          <p:cNvSpPr txBox="1"/>
          <p:nvPr/>
        </p:nvSpPr>
        <p:spPr>
          <a:xfrm>
            <a:off x="8238299" y="4260602"/>
            <a:ext cx="724557" cy="184666"/>
          </a:xfrm>
          <a:prstGeom prst="rect">
            <a:avLst/>
          </a:prstGeom>
          <a:noFill/>
        </p:spPr>
        <p:txBody>
          <a:bodyPr wrap="none" lIns="0" tIns="0" rIns="0" bIns="0" rtlCol="0">
            <a:spAutoFit/>
          </a:bodyPr>
          <a:lstStyle/>
          <a:p>
            <a:pPr algn="r"/>
            <a:r>
              <a:rPr lang="en-GB" sz="1200" noProof="0" dirty="0">
                <a:solidFill>
                  <a:schemeClr val="accent1"/>
                </a:solidFill>
                <a:latin typeface="Arial" panose="020B0604020202020204" pitchFamily="34" charset="0"/>
                <a:cs typeface="Arial" panose="020B0604020202020204" pitchFamily="34" charset="0"/>
              </a:rPr>
              <a:t>Entrectinib</a:t>
            </a:r>
            <a:endParaRPr lang="en-GB" sz="1200" baseline="30000" noProof="0" dirty="0">
              <a:solidFill>
                <a:schemeClr val="accent1"/>
              </a:solidFill>
              <a:latin typeface="Arial" panose="020B0604020202020204" pitchFamily="34" charset="0"/>
              <a:cs typeface="Arial" panose="020B0604020202020204" pitchFamily="34" charset="0"/>
            </a:endParaRPr>
          </a:p>
        </p:txBody>
      </p:sp>
      <p:sp>
        <p:nvSpPr>
          <p:cNvPr id="115" name="TextBox 114">
            <a:extLst>
              <a:ext uri="{FF2B5EF4-FFF2-40B4-BE49-F238E27FC236}">
                <a16:creationId xmlns:a16="http://schemas.microsoft.com/office/drawing/2014/main" id="{43EE7CAD-D691-7437-C034-153B216B3F54}"/>
              </a:ext>
            </a:extLst>
          </p:cNvPr>
          <p:cNvSpPr txBox="1"/>
          <p:nvPr/>
        </p:nvSpPr>
        <p:spPr>
          <a:xfrm>
            <a:off x="9696069" y="4503527"/>
            <a:ext cx="620363" cy="184666"/>
          </a:xfrm>
          <a:prstGeom prst="rect">
            <a:avLst/>
          </a:prstGeom>
          <a:noFill/>
        </p:spPr>
        <p:txBody>
          <a:bodyPr wrap="none" lIns="0" tIns="0" rIns="0" bIns="0" rtlCol="0">
            <a:spAutoFit/>
          </a:bodyPr>
          <a:lstStyle/>
          <a:p>
            <a:pPr algn="r"/>
            <a:r>
              <a:rPr lang="en-GB" sz="1200" noProof="0" dirty="0">
                <a:solidFill>
                  <a:schemeClr val="accent1"/>
                </a:solidFill>
                <a:latin typeface="Arial" panose="020B0604020202020204" pitchFamily="34" charset="0"/>
                <a:cs typeface="Arial" panose="020B0604020202020204" pitchFamily="34" charset="0"/>
              </a:rPr>
              <a:t>Lorlatinib</a:t>
            </a:r>
            <a:endParaRPr lang="en-GB" sz="1200" baseline="30000" noProof="0" dirty="0">
              <a:solidFill>
                <a:schemeClr val="accent1"/>
              </a:solidFill>
              <a:latin typeface="Arial" panose="020B0604020202020204" pitchFamily="34" charset="0"/>
              <a:cs typeface="Arial" panose="020B0604020202020204" pitchFamily="34" charset="0"/>
            </a:endParaRPr>
          </a:p>
        </p:txBody>
      </p:sp>
      <p:sp>
        <p:nvSpPr>
          <p:cNvPr id="116" name="TextBox 115">
            <a:extLst>
              <a:ext uri="{FF2B5EF4-FFF2-40B4-BE49-F238E27FC236}">
                <a16:creationId xmlns:a16="http://schemas.microsoft.com/office/drawing/2014/main" id="{5C97F6C0-7F0E-4F59-3A79-51DA2EE7FF2C}"/>
              </a:ext>
            </a:extLst>
          </p:cNvPr>
          <p:cNvSpPr txBox="1"/>
          <p:nvPr/>
        </p:nvSpPr>
        <p:spPr>
          <a:xfrm>
            <a:off x="9529386" y="4173919"/>
            <a:ext cx="561052" cy="184666"/>
          </a:xfrm>
          <a:prstGeom prst="rect">
            <a:avLst/>
          </a:prstGeom>
          <a:noFill/>
        </p:spPr>
        <p:txBody>
          <a:bodyPr wrap="none" lIns="0" tIns="0" rIns="0" bIns="0" rtlCol="0">
            <a:spAutoFit/>
          </a:bodyPr>
          <a:lstStyle/>
          <a:p>
            <a:pPr algn="r"/>
            <a:r>
              <a:rPr lang="en-GB" sz="1200" noProof="0" dirty="0">
                <a:solidFill>
                  <a:schemeClr val="accent1"/>
                </a:solidFill>
                <a:latin typeface="Arial" panose="020B0604020202020204" pitchFamily="34" charset="0"/>
                <a:cs typeface="Arial" panose="020B0604020202020204" pitchFamily="34" charset="0"/>
              </a:rPr>
              <a:t>Ceritinib</a:t>
            </a:r>
            <a:endParaRPr lang="en-GB" sz="1200" baseline="30000" noProof="0" dirty="0">
              <a:solidFill>
                <a:schemeClr val="accent1"/>
              </a:solidFill>
              <a:latin typeface="Arial" panose="020B0604020202020204" pitchFamily="34" charset="0"/>
              <a:cs typeface="Arial" panose="020B0604020202020204" pitchFamily="34" charset="0"/>
            </a:endParaRPr>
          </a:p>
        </p:txBody>
      </p:sp>
      <p:sp>
        <p:nvSpPr>
          <p:cNvPr id="117" name="TextBox 116">
            <a:extLst>
              <a:ext uri="{FF2B5EF4-FFF2-40B4-BE49-F238E27FC236}">
                <a16:creationId xmlns:a16="http://schemas.microsoft.com/office/drawing/2014/main" id="{8BFC6E1B-D1AA-95D4-B39B-9E8046187B2E}"/>
              </a:ext>
            </a:extLst>
          </p:cNvPr>
          <p:cNvSpPr txBox="1"/>
          <p:nvPr/>
        </p:nvSpPr>
        <p:spPr>
          <a:xfrm>
            <a:off x="10141465" y="3113949"/>
            <a:ext cx="902491" cy="184666"/>
          </a:xfrm>
          <a:prstGeom prst="rect">
            <a:avLst/>
          </a:prstGeom>
          <a:noFill/>
        </p:spPr>
        <p:txBody>
          <a:bodyPr wrap="none" lIns="0" tIns="0" rIns="0" bIns="0" rtlCol="0">
            <a:spAutoFit/>
          </a:bodyPr>
          <a:lstStyle/>
          <a:p>
            <a:pPr algn="r"/>
            <a:r>
              <a:rPr lang="en-GB" sz="1200" noProof="0" dirty="0">
                <a:solidFill>
                  <a:srgbClr val="7030A0"/>
                </a:solidFill>
                <a:latin typeface="Arial" panose="020B0604020202020204" pitchFamily="34" charset="0"/>
                <a:cs typeface="Arial" panose="020B0604020202020204" pitchFamily="34" charset="0"/>
              </a:rPr>
              <a:t>Repotrectinib</a:t>
            </a:r>
            <a:endParaRPr lang="en-GB" sz="1200" baseline="30000" noProof="0" dirty="0">
              <a:solidFill>
                <a:srgbClr val="7030A0"/>
              </a:solidFill>
              <a:latin typeface="Arial" panose="020B0604020202020204" pitchFamily="34" charset="0"/>
              <a:cs typeface="Arial" panose="020B0604020202020204" pitchFamily="34" charset="0"/>
            </a:endParaRPr>
          </a:p>
        </p:txBody>
      </p:sp>
      <p:cxnSp>
        <p:nvCxnSpPr>
          <p:cNvPr id="126" name="Straight Connector 125">
            <a:extLst>
              <a:ext uri="{FF2B5EF4-FFF2-40B4-BE49-F238E27FC236}">
                <a16:creationId xmlns:a16="http://schemas.microsoft.com/office/drawing/2014/main" id="{4711F4B5-5DA2-66F5-EE28-1BAB749B62AF}"/>
              </a:ext>
            </a:extLst>
          </p:cNvPr>
          <p:cNvCxnSpPr>
            <a:cxnSpLocks/>
          </p:cNvCxnSpPr>
          <p:nvPr/>
        </p:nvCxnSpPr>
        <p:spPr>
          <a:xfrm flipV="1">
            <a:off x="11638825" y="1895919"/>
            <a:ext cx="0" cy="3696278"/>
          </a:xfrm>
          <a:prstGeom prst="line">
            <a:avLst/>
          </a:prstGeom>
          <a:ln w="9525">
            <a:solidFill>
              <a:schemeClr val="accent6">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
        <p:nvSpPr>
          <p:cNvPr id="127" name="Oval 126">
            <a:extLst>
              <a:ext uri="{FF2B5EF4-FFF2-40B4-BE49-F238E27FC236}">
                <a16:creationId xmlns:a16="http://schemas.microsoft.com/office/drawing/2014/main" id="{585F7EB1-5E13-42D2-7A44-A0AE2BFD69B4}"/>
              </a:ext>
            </a:extLst>
          </p:cNvPr>
          <p:cNvSpPr/>
          <p:nvPr/>
        </p:nvSpPr>
        <p:spPr>
          <a:xfrm>
            <a:off x="10472913" y="3313578"/>
            <a:ext cx="268111" cy="268111"/>
          </a:xfrm>
          <a:prstGeom prst="ellipse">
            <a:avLst/>
          </a:prstGeom>
          <a:solidFill>
            <a:srgbClr val="7030A0">
              <a:alpha val="75000"/>
            </a:srgb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28" name="TextBox 127">
            <a:extLst>
              <a:ext uri="{FF2B5EF4-FFF2-40B4-BE49-F238E27FC236}">
                <a16:creationId xmlns:a16="http://schemas.microsoft.com/office/drawing/2014/main" id="{BEDBB6EE-B8EF-F4FF-D6F0-C6F1217F72AD}"/>
              </a:ext>
            </a:extLst>
          </p:cNvPr>
          <p:cNvSpPr txBox="1"/>
          <p:nvPr/>
        </p:nvSpPr>
        <p:spPr>
          <a:xfrm>
            <a:off x="10893048" y="2364819"/>
            <a:ext cx="818109" cy="184666"/>
          </a:xfrm>
          <a:prstGeom prst="rect">
            <a:avLst/>
          </a:prstGeom>
          <a:noFill/>
        </p:spPr>
        <p:txBody>
          <a:bodyPr wrap="none" lIns="0" tIns="0" rIns="0" bIns="0" rtlCol="0">
            <a:spAutoFit/>
          </a:bodyPr>
          <a:lstStyle/>
          <a:p>
            <a:pPr algn="r"/>
            <a:r>
              <a:rPr lang="en-GB" sz="1200" noProof="0" dirty="0">
                <a:solidFill>
                  <a:srgbClr val="7030A0"/>
                </a:solidFill>
                <a:latin typeface="Arial" panose="020B0604020202020204" pitchFamily="34" charset="0"/>
                <a:cs typeface="Arial" panose="020B0604020202020204" pitchFamily="34" charset="0"/>
              </a:rPr>
              <a:t>Taletrectinib</a:t>
            </a:r>
            <a:endParaRPr lang="en-GB" sz="1200" baseline="30000" noProof="0" dirty="0">
              <a:solidFill>
                <a:srgbClr val="7030A0"/>
              </a:solidFill>
              <a:latin typeface="Arial" panose="020B0604020202020204" pitchFamily="34" charset="0"/>
              <a:cs typeface="Arial" panose="020B0604020202020204" pitchFamily="34" charset="0"/>
            </a:endParaRPr>
          </a:p>
        </p:txBody>
      </p:sp>
      <p:sp>
        <p:nvSpPr>
          <p:cNvPr id="129" name="Oval 128">
            <a:extLst>
              <a:ext uri="{FF2B5EF4-FFF2-40B4-BE49-F238E27FC236}">
                <a16:creationId xmlns:a16="http://schemas.microsoft.com/office/drawing/2014/main" id="{29DA5BE1-0E64-9944-FE2D-5B794C6B6E9E}"/>
              </a:ext>
            </a:extLst>
          </p:cNvPr>
          <p:cNvSpPr/>
          <p:nvPr/>
        </p:nvSpPr>
        <p:spPr>
          <a:xfrm>
            <a:off x="11121300" y="2568755"/>
            <a:ext cx="403950" cy="403950"/>
          </a:xfrm>
          <a:prstGeom prst="ellipse">
            <a:avLst/>
          </a:prstGeom>
          <a:solidFill>
            <a:srgbClr val="7030A0">
              <a:alpha val="75000"/>
            </a:srgb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1" name="Oval 130">
            <a:extLst>
              <a:ext uri="{FF2B5EF4-FFF2-40B4-BE49-F238E27FC236}">
                <a16:creationId xmlns:a16="http://schemas.microsoft.com/office/drawing/2014/main" id="{6C0F73D3-4203-D8FB-7916-4682DCFD0770}"/>
              </a:ext>
            </a:extLst>
          </p:cNvPr>
          <p:cNvSpPr/>
          <p:nvPr/>
        </p:nvSpPr>
        <p:spPr>
          <a:xfrm>
            <a:off x="9448334" y="4602703"/>
            <a:ext cx="203911" cy="203911"/>
          </a:xfrm>
          <a:prstGeom prst="ellipse">
            <a:avLst/>
          </a:prstGeom>
          <a:solidFill>
            <a:schemeClr val="accent1">
              <a:alpha val="7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3" name="Oval 132">
            <a:extLst>
              <a:ext uri="{FF2B5EF4-FFF2-40B4-BE49-F238E27FC236}">
                <a16:creationId xmlns:a16="http://schemas.microsoft.com/office/drawing/2014/main" id="{0780F286-14EF-E86D-786E-FEFB4974DA45}"/>
              </a:ext>
            </a:extLst>
          </p:cNvPr>
          <p:cNvSpPr/>
          <p:nvPr/>
        </p:nvSpPr>
        <p:spPr>
          <a:xfrm>
            <a:off x="9353093" y="4221836"/>
            <a:ext cx="133816" cy="133816"/>
          </a:xfrm>
          <a:prstGeom prst="ellipse">
            <a:avLst/>
          </a:prstGeom>
          <a:solidFill>
            <a:schemeClr val="accent1">
              <a:alpha val="7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4" name="Oval 133">
            <a:extLst>
              <a:ext uri="{FF2B5EF4-FFF2-40B4-BE49-F238E27FC236}">
                <a16:creationId xmlns:a16="http://schemas.microsoft.com/office/drawing/2014/main" id="{B80CD506-1425-3183-1871-407D29C9BFC9}"/>
              </a:ext>
            </a:extLst>
          </p:cNvPr>
          <p:cNvSpPr/>
          <p:nvPr/>
        </p:nvSpPr>
        <p:spPr>
          <a:xfrm>
            <a:off x="8857018" y="3961813"/>
            <a:ext cx="90258" cy="90258"/>
          </a:xfrm>
          <a:prstGeom prst="ellipse">
            <a:avLst/>
          </a:prstGeom>
          <a:solidFill>
            <a:schemeClr val="accent1">
              <a:alpha val="7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5" name="Oval 134">
            <a:extLst>
              <a:ext uri="{FF2B5EF4-FFF2-40B4-BE49-F238E27FC236}">
                <a16:creationId xmlns:a16="http://schemas.microsoft.com/office/drawing/2014/main" id="{2DD9831A-C15B-FAF0-38D5-86A788CF86FB}"/>
              </a:ext>
            </a:extLst>
          </p:cNvPr>
          <p:cNvSpPr/>
          <p:nvPr/>
        </p:nvSpPr>
        <p:spPr>
          <a:xfrm>
            <a:off x="9299414" y="3824416"/>
            <a:ext cx="222716" cy="222716"/>
          </a:xfrm>
          <a:prstGeom prst="ellipse">
            <a:avLst/>
          </a:prstGeom>
          <a:solidFill>
            <a:schemeClr val="tx2">
              <a:alpha val="75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6" name="Oval 135">
            <a:extLst>
              <a:ext uri="{FF2B5EF4-FFF2-40B4-BE49-F238E27FC236}">
                <a16:creationId xmlns:a16="http://schemas.microsoft.com/office/drawing/2014/main" id="{9472BFB5-4FC0-BB4C-A49C-EDDC7D297ECD}"/>
              </a:ext>
            </a:extLst>
          </p:cNvPr>
          <p:cNvSpPr/>
          <p:nvPr/>
        </p:nvSpPr>
        <p:spPr>
          <a:xfrm>
            <a:off x="9010771" y="3760518"/>
            <a:ext cx="355479" cy="355479"/>
          </a:xfrm>
          <a:prstGeom prst="ellipse">
            <a:avLst/>
          </a:prstGeom>
          <a:solidFill>
            <a:schemeClr val="tx2">
              <a:alpha val="75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30" name="Oval 129">
            <a:extLst>
              <a:ext uri="{FF2B5EF4-FFF2-40B4-BE49-F238E27FC236}">
                <a16:creationId xmlns:a16="http://schemas.microsoft.com/office/drawing/2014/main" id="{10A03429-114C-6B57-BF59-4AC4EEE3825D}"/>
              </a:ext>
            </a:extLst>
          </p:cNvPr>
          <p:cNvSpPr/>
          <p:nvPr/>
        </p:nvSpPr>
        <p:spPr>
          <a:xfrm>
            <a:off x="8962300" y="4013380"/>
            <a:ext cx="403950" cy="403950"/>
          </a:xfrm>
          <a:prstGeom prst="ellipse">
            <a:avLst/>
          </a:prstGeom>
          <a:solidFill>
            <a:schemeClr val="accent1">
              <a:alpha val="7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46" name="TextBox 145">
            <a:extLst>
              <a:ext uri="{FF2B5EF4-FFF2-40B4-BE49-F238E27FC236}">
                <a16:creationId xmlns:a16="http://schemas.microsoft.com/office/drawing/2014/main" id="{2CB253BB-7C3F-8FBB-138B-A590A52FD815}"/>
              </a:ext>
            </a:extLst>
          </p:cNvPr>
          <p:cNvSpPr txBox="1"/>
          <p:nvPr/>
        </p:nvSpPr>
        <p:spPr>
          <a:xfrm>
            <a:off x="8036286" y="1657666"/>
            <a:ext cx="2523177" cy="803096"/>
          </a:xfrm>
          <a:prstGeom prst="rect">
            <a:avLst/>
          </a:prstGeom>
          <a:solidFill>
            <a:schemeClr val="bg1"/>
          </a:solidFill>
          <a:ln>
            <a:solidFill>
              <a:schemeClr val="tx1"/>
            </a:solidFill>
          </a:ln>
        </p:spPr>
        <p:txBody>
          <a:bodyPr wrap="none" lIns="72000" tIns="36000" rIns="36000" bIns="36000" rtlCol="0">
            <a:spAutoFit/>
          </a:bodyPr>
          <a:lstStyle/>
          <a:p>
            <a:pPr>
              <a:lnSpc>
                <a:spcPct val="110000"/>
              </a:lnSpc>
            </a:pPr>
            <a:r>
              <a:rPr lang="en-GB" sz="1100" spc="0" baseline="0" noProof="0" dirty="0">
                <a:ln/>
                <a:latin typeface="Arial" panose="020B0604020202020204" pitchFamily="34" charset="0"/>
                <a:cs typeface="Arial" panose="020B0604020202020204" pitchFamily="34" charset="0"/>
                <a:sym typeface="Arial"/>
                <a:rtl val="0"/>
              </a:rPr>
              <a:t>Type of tyrosine kinase inhibitor</a:t>
            </a:r>
          </a:p>
          <a:p>
            <a:pPr indent="222250">
              <a:lnSpc>
                <a:spcPct val="110000"/>
              </a:lnSpc>
            </a:pPr>
            <a:r>
              <a:rPr lang="en-GB" sz="1100" spc="0" noProof="0" dirty="0">
                <a:ln/>
                <a:latin typeface="Arial" panose="020B0604020202020204" pitchFamily="34" charset="0"/>
                <a:cs typeface="Arial" panose="020B0604020202020204" pitchFamily="34" charset="0"/>
                <a:sym typeface="Arial"/>
                <a:rtl val="0"/>
              </a:rPr>
              <a:t>Multikinase inhibitor</a:t>
            </a:r>
          </a:p>
          <a:p>
            <a:pPr indent="222250">
              <a:lnSpc>
                <a:spcPct val="110000"/>
              </a:lnSpc>
            </a:pPr>
            <a:r>
              <a:rPr lang="en-GB" sz="1100" noProof="0" dirty="0">
                <a:ln/>
                <a:latin typeface="Arial" panose="020B0604020202020204" pitchFamily="34" charset="0"/>
                <a:cs typeface="Arial" panose="020B0604020202020204" pitchFamily="34" charset="0"/>
                <a:sym typeface="Arial"/>
                <a:rtl val="0"/>
              </a:rPr>
              <a:t>Optimised ROS1–NTRK coverage</a:t>
            </a:r>
          </a:p>
          <a:p>
            <a:pPr indent="222250">
              <a:lnSpc>
                <a:spcPct val="110000"/>
              </a:lnSpc>
            </a:pPr>
            <a:r>
              <a:rPr lang="en-GB" sz="1100" noProof="0" dirty="0">
                <a:ln/>
                <a:latin typeface="Arial" panose="020B0604020202020204" pitchFamily="34" charset="0"/>
                <a:cs typeface="Arial" panose="020B0604020202020204" pitchFamily="34" charset="0"/>
                <a:sym typeface="Arial"/>
                <a:rtl val="0"/>
              </a:rPr>
              <a:t>Variable ALK–ROS1–NTRK</a:t>
            </a:r>
            <a:endParaRPr lang="en-GB" sz="1100" spc="0" noProof="0" dirty="0">
              <a:ln/>
              <a:latin typeface="Arial" panose="020B0604020202020204" pitchFamily="34" charset="0"/>
              <a:cs typeface="Arial" panose="020B0604020202020204" pitchFamily="34" charset="0"/>
              <a:sym typeface="Arial"/>
              <a:rtl val="0"/>
            </a:endParaRPr>
          </a:p>
        </p:txBody>
      </p:sp>
      <p:sp>
        <p:nvSpPr>
          <p:cNvPr id="151" name="Oval 150">
            <a:extLst>
              <a:ext uri="{FF2B5EF4-FFF2-40B4-BE49-F238E27FC236}">
                <a16:creationId xmlns:a16="http://schemas.microsoft.com/office/drawing/2014/main" id="{1EA1027C-67F7-82C7-BD7B-7B0C966B393D}"/>
              </a:ext>
            </a:extLst>
          </p:cNvPr>
          <p:cNvSpPr/>
          <p:nvPr/>
        </p:nvSpPr>
        <p:spPr>
          <a:xfrm>
            <a:off x="8104881" y="1916785"/>
            <a:ext cx="118573" cy="118573"/>
          </a:xfrm>
          <a:prstGeom prst="ellipse">
            <a:avLst/>
          </a:prstGeom>
          <a:solidFill>
            <a:schemeClr val="tx2">
              <a:alpha val="75000"/>
            </a:schemeClr>
          </a:solid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2" name="Oval 151">
            <a:extLst>
              <a:ext uri="{FF2B5EF4-FFF2-40B4-BE49-F238E27FC236}">
                <a16:creationId xmlns:a16="http://schemas.microsoft.com/office/drawing/2014/main" id="{FDD67453-FB2A-3C3F-C81B-B0532650B9D7}"/>
              </a:ext>
            </a:extLst>
          </p:cNvPr>
          <p:cNvSpPr/>
          <p:nvPr/>
        </p:nvSpPr>
        <p:spPr>
          <a:xfrm>
            <a:off x="8104881" y="2091410"/>
            <a:ext cx="118573" cy="118573"/>
          </a:xfrm>
          <a:prstGeom prst="ellipse">
            <a:avLst/>
          </a:prstGeom>
          <a:solidFill>
            <a:srgbClr val="7030A0">
              <a:alpha val="75000"/>
            </a:srgbClr>
          </a:solidFill>
          <a:ln>
            <a:solidFill>
              <a:srgbClr val="7030A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3" name="Oval 152">
            <a:extLst>
              <a:ext uri="{FF2B5EF4-FFF2-40B4-BE49-F238E27FC236}">
                <a16:creationId xmlns:a16="http://schemas.microsoft.com/office/drawing/2014/main" id="{C420C3F4-75E3-B927-B67C-D94ED49C1604}"/>
              </a:ext>
            </a:extLst>
          </p:cNvPr>
          <p:cNvSpPr/>
          <p:nvPr/>
        </p:nvSpPr>
        <p:spPr>
          <a:xfrm>
            <a:off x="8104881" y="2281910"/>
            <a:ext cx="118573" cy="118573"/>
          </a:xfrm>
          <a:prstGeom prst="ellipse">
            <a:avLst/>
          </a:prstGeom>
          <a:solidFill>
            <a:schemeClr val="accent1">
              <a:alpha val="75000"/>
            </a:schemeClr>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54" name="TextBox 153">
            <a:extLst>
              <a:ext uri="{FF2B5EF4-FFF2-40B4-BE49-F238E27FC236}">
                <a16:creationId xmlns:a16="http://schemas.microsoft.com/office/drawing/2014/main" id="{7662996A-A936-9E73-28F3-D19FB6347CBE}"/>
              </a:ext>
            </a:extLst>
          </p:cNvPr>
          <p:cNvSpPr txBox="1"/>
          <p:nvPr/>
        </p:nvSpPr>
        <p:spPr>
          <a:xfrm>
            <a:off x="8235714" y="5805282"/>
            <a:ext cx="3121047" cy="184666"/>
          </a:xfrm>
          <a:prstGeom prst="rect">
            <a:avLst/>
          </a:prstGeom>
          <a:noFill/>
        </p:spPr>
        <p:txBody>
          <a:bodyPr wrap="none" lIns="0" tIns="0" rIns="0" bIns="0" rtlCol="0">
            <a:spAutoFit/>
          </a:bodyPr>
          <a:lstStyle/>
          <a:p>
            <a:pPr algn="ctr"/>
            <a:r>
              <a:rPr lang="en-GB" sz="1200" b="1" noProof="0" dirty="0">
                <a:latin typeface="Arial" panose="020B0604020202020204" pitchFamily="34" charset="0"/>
                <a:cs typeface="Arial" panose="020B0604020202020204" pitchFamily="34" charset="0"/>
              </a:rPr>
              <a:t>Median progression-free survival (months)</a:t>
            </a:r>
          </a:p>
        </p:txBody>
      </p:sp>
      <p:cxnSp>
        <p:nvCxnSpPr>
          <p:cNvPr id="156" name="Straight Connector 155">
            <a:extLst>
              <a:ext uri="{FF2B5EF4-FFF2-40B4-BE49-F238E27FC236}">
                <a16:creationId xmlns:a16="http://schemas.microsoft.com/office/drawing/2014/main" id="{CBE65FD1-7B92-DCA2-D12F-F708393CD78D}"/>
              </a:ext>
            </a:extLst>
          </p:cNvPr>
          <p:cNvCxnSpPr>
            <a:cxnSpLocks/>
          </p:cNvCxnSpPr>
          <p:nvPr/>
        </p:nvCxnSpPr>
        <p:spPr>
          <a:xfrm rot="16200000">
            <a:off x="11615000" y="5619272"/>
            <a:ext cx="54000" cy="0"/>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57" name="TextBox 156">
            <a:extLst>
              <a:ext uri="{FF2B5EF4-FFF2-40B4-BE49-F238E27FC236}">
                <a16:creationId xmlns:a16="http://schemas.microsoft.com/office/drawing/2014/main" id="{EA0B5B01-BC59-19D5-6A29-6BB1DE639FDE}"/>
              </a:ext>
            </a:extLst>
          </p:cNvPr>
          <p:cNvSpPr txBox="1"/>
          <p:nvPr/>
        </p:nvSpPr>
        <p:spPr>
          <a:xfrm>
            <a:off x="11578507" y="5662561"/>
            <a:ext cx="141064" cy="153888"/>
          </a:xfrm>
          <a:prstGeom prst="rect">
            <a:avLst/>
          </a:prstGeom>
          <a:noFill/>
        </p:spPr>
        <p:txBody>
          <a:bodyPr wrap="none" lIns="0" tIns="0" rIns="0" bIns="0" rtlCol="0">
            <a:spAutoFit/>
          </a:bodyPr>
          <a:lstStyle/>
          <a:p>
            <a:pPr algn="ctr"/>
            <a:r>
              <a:rPr lang="en-GB" sz="1000" noProof="0" dirty="0">
                <a:latin typeface="Arial" panose="020B0604020202020204" pitchFamily="34" charset="0"/>
                <a:cs typeface="Arial" panose="020B0604020202020204" pitchFamily="34" charset="0"/>
              </a:rPr>
              <a:t>50</a:t>
            </a:r>
            <a:endParaRPr lang="en-GB" sz="1000" baseline="30000" noProof="0" dirty="0">
              <a:latin typeface="Arial" panose="020B0604020202020204" pitchFamily="34" charset="0"/>
              <a:cs typeface="Arial" panose="020B0604020202020204" pitchFamily="34" charset="0"/>
            </a:endParaRPr>
          </a:p>
        </p:txBody>
      </p:sp>
      <p:grpSp>
        <p:nvGrpSpPr>
          <p:cNvPr id="171" name="Group 170">
            <a:extLst>
              <a:ext uri="{FF2B5EF4-FFF2-40B4-BE49-F238E27FC236}">
                <a16:creationId xmlns:a16="http://schemas.microsoft.com/office/drawing/2014/main" id="{4AA63255-C43A-90AA-0CFB-75C9387FB67B}"/>
              </a:ext>
            </a:extLst>
          </p:cNvPr>
          <p:cNvGrpSpPr/>
          <p:nvPr/>
        </p:nvGrpSpPr>
        <p:grpSpPr>
          <a:xfrm>
            <a:off x="8448661" y="6106517"/>
            <a:ext cx="2671182" cy="634851"/>
            <a:chOff x="8069842" y="5650060"/>
            <a:chExt cx="2671182" cy="634851"/>
          </a:xfrm>
        </p:grpSpPr>
        <p:sp>
          <p:nvSpPr>
            <p:cNvPr id="158" name="TextBox 157">
              <a:extLst>
                <a:ext uri="{FF2B5EF4-FFF2-40B4-BE49-F238E27FC236}">
                  <a16:creationId xmlns:a16="http://schemas.microsoft.com/office/drawing/2014/main" id="{E3EB0DF1-EC94-04C5-5C36-8AF253F9DC68}"/>
                </a:ext>
              </a:extLst>
            </p:cNvPr>
            <p:cNvSpPr txBox="1"/>
            <p:nvPr/>
          </p:nvSpPr>
          <p:spPr>
            <a:xfrm>
              <a:off x="8069842" y="5650060"/>
              <a:ext cx="2671182" cy="634851"/>
            </a:xfrm>
            <a:prstGeom prst="rect">
              <a:avLst/>
            </a:prstGeom>
            <a:solidFill>
              <a:schemeClr val="bg1"/>
            </a:solidFill>
            <a:ln>
              <a:solidFill>
                <a:schemeClr val="tx1"/>
              </a:solidFill>
            </a:ln>
          </p:spPr>
          <p:txBody>
            <a:bodyPr wrap="square" lIns="72000" tIns="36000" rIns="36000" bIns="36000" rtlCol="0">
              <a:noAutofit/>
            </a:bodyPr>
            <a:lstStyle/>
            <a:p>
              <a:pPr>
                <a:lnSpc>
                  <a:spcPct val="110000"/>
                </a:lnSpc>
              </a:pPr>
              <a:r>
                <a:rPr lang="en-GB" sz="1100" spc="0" baseline="0" noProof="0" dirty="0">
                  <a:ln/>
                  <a:latin typeface="Arial" panose="020B0604020202020204" pitchFamily="34" charset="0"/>
                  <a:cs typeface="Arial" panose="020B0604020202020204" pitchFamily="34" charset="0"/>
                  <a:sym typeface="Arial"/>
                  <a:rtl val="0"/>
                </a:rPr>
                <a:t>Number of patents evaluable</a:t>
              </a:r>
            </a:p>
            <a:p>
              <a:pPr>
                <a:lnSpc>
                  <a:spcPct val="110000"/>
                </a:lnSpc>
              </a:pPr>
              <a:endParaRPr lang="en-GB" sz="1100" spc="0" baseline="0" noProof="0" dirty="0">
                <a:ln/>
                <a:latin typeface="Arial" panose="020B0604020202020204" pitchFamily="34" charset="0"/>
                <a:cs typeface="Arial" panose="020B0604020202020204" pitchFamily="34" charset="0"/>
                <a:sym typeface="Arial"/>
                <a:rtl val="0"/>
              </a:endParaRPr>
            </a:p>
          </p:txBody>
        </p:sp>
        <p:sp>
          <p:nvSpPr>
            <p:cNvPr id="162" name="Oval 161">
              <a:extLst>
                <a:ext uri="{FF2B5EF4-FFF2-40B4-BE49-F238E27FC236}">
                  <a16:creationId xmlns:a16="http://schemas.microsoft.com/office/drawing/2014/main" id="{3B66C3DA-174D-FA6F-7E18-E568BF63C7B0}"/>
                </a:ext>
              </a:extLst>
            </p:cNvPr>
            <p:cNvSpPr/>
            <p:nvPr/>
          </p:nvSpPr>
          <p:spPr>
            <a:xfrm>
              <a:off x="10090666" y="5907783"/>
              <a:ext cx="295274" cy="295274"/>
            </a:xfrm>
            <a:prstGeom prst="ellipse">
              <a:avLst/>
            </a:prstGeom>
            <a:solidFill>
              <a:schemeClr val="tx1">
                <a:lumMod val="85000"/>
                <a:lumOff val="1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3" name="TextBox 162">
              <a:extLst>
                <a:ext uri="{FF2B5EF4-FFF2-40B4-BE49-F238E27FC236}">
                  <a16:creationId xmlns:a16="http://schemas.microsoft.com/office/drawing/2014/main" id="{8C185767-961D-5E48-8CE4-C54E1663F809}"/>
                </a:ext>
              </a:extLst>
            </p:cNvPr>
            <p:cNvSpPr txBox="1"/>
            <p:nvPr/>
          </p:nvSpPr>
          <p:spPr>
            <a:xfrm>
              <a:off x="10469588" y="5993865"/>
              <a:ext cx="173124" cy="123111"/>
            </a:xfrm>
            <a:prstGeom prst="rect">
              <a:avLst/>
            </a:prstGeom>
            <a:noFill/>
          </p:spPr>
          <p:txBody>
            <a:bodyPr wrap="none" lIns="0" tIns="0" rIns="0" bIns="0" rtlCol="0">
              <a:spAutoFit/>
            </a:bodyPr>
            <a:lstStyle/>
            <a:p>
              <a:r>
                <a:rPr lang="en-GB" sz="800" noProof="0" dirty="0">
                  <a:latin typeface="Arial" panose="020B0604020202020204" pitchFamily="34" charset="0"/>
                  <a:cs typeface="Arial" panose="020B0604020202020204" pitchFamily="34" charset="0"/>
                </a:rPr>
                <a:t>160</a:t>
              </a:r>
              <a:endParaRPr lang="en-GB" sz="800" baseline="30000" noProof="0" dirty="0">
                <a:latin typeface="Arial" panose="020B0604020202020204" pitchFamily="34" charset="0"/>
                <a:cs typeface="Arial" panose="020B0604020202020204" pitchFamily="34" charset="0"/>
              </a:endParaRPr>
            </a:p>
          </p:txBody>
        </p:sp>
        <p:sp>
          <p:nvSpPr>
            <p:cNvPr id="164" name="Oval 163">
              <a:extLst>
                <a:ext uri="{FF2B5EF4-FFF2-40B4-BE49-F238E27FC236}">
                  <a16:creationId xmlns:a16="http://schemas.microsoft.com/office/drawing/2014/main" id="{4A06BB87-D1D7-FA10-7273-A06BCA382ADD}"/>
                </a:ext>
              </a:extLst>
            </p:cNvPr>
            <p:cNvSpPr/>
            <p:nvPr/>
          </p:nvSpPr>
          <p:spPr>
            <a:xfrm>
              <a:off x="9383389" y="5921231"/>
              <a:ext cx="268379" cy="268379"/>
            </a:xfrm>
            <a:prstGeom prst="ellipse">
              <a:avLst/>
            </a:prstGeom>
            <a:solidFill>
              <a:schemeClr val="tx1">
                <a:lumMod val="85000"/>
                <a:lumOff val="1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5" name="TextBox 164">
              <a:extLst>
                <a:ext uri="{FF2B5EF4-FFF2-40B4-BE49-F238E27FC236}">
                  <a16:creationId xmlns:a16="http://schemas.microsoft.com/office/drawing/2014/main" id="{91AF26C6-95E1-2AFD-DE83-D5A19EBBFBF0}"/>
                </a:ext>
              </a:extLst>
            </p:cNvPr>
            <p:cNvSpPr txBox="1"/>
            <p:nvPr/>
          </p:nvSpPr>
          <p:spPr>
            <a:xfrm>
              <a:off x="9748863" y="5993865"/>
              <a:ext cx="173124" cy="123111"/>
            </a:xfrm>
            <a:prstGeom prst="rect">
              <a:avLst/>
            </a:prstGeom>
            <a:noFill/>
          </p:spPr>
          <p:txBody>
            <a:bodyPr wrap="none" lIns="0" tIns="0" rIns="0" bIns="0" rtlCol="0">
              <a:spAutoFit/>
            </a:bodyPr>
            <a:lstStyle/>
            <a:p>
              <a:r>
                <a:rPr lang="en-GB" sz="800" noProof="0" dirty="0">
                  <a:latin typeface="Arial" panose="020B0604020202020204" pitchFamily="34" charset="0"/>
                  <a:cs typeface="Arial" panose="020B0604020202020204" pitchFamily="34" charset="0"/>
                </a:rPr>
                <a:t>120</a:t>
              </a:r>
              <a:endParaRPr lang="en-GB" sz="800" baseline="30000" noProof="0" dirty="0">
                <a:latin typeface="Arial" panose="020B0604020202020204" pitchFamily="34" charset="0"/>
                <a:cs typeface="Arial" panose="020B0604020202020204" pitchFamily="34" charset="0"/>
              </a:endParaRPr>
            </a:p>
          </p:txBody>
        </p:sp>
        <p:sp>
          <p:nvSpPr>
            <p:cNvPr id="166" name="Oval 165">
              <a:extLst>
                <a:ext uri="{FF2B5EF4-FFF2-40B4-BE49-F238E27FC236}">
                  <a16:creationId xmlns:a16="http://schemas.microsoft.com/office/drawing/2014/main" id="{A207602A-0680-1B3C-33B4-A30C7DAD66B6}"/>
                </a:ext>
              </a:extLst>
            </p:cNvPr>
            <p:cNvSpPr/>
            <p:nvPr/>
          </p:nvSpPr>
          <p:spPr>
            <a:xfrm>
              <a:off x="8737100" y="5950821"/>
              <a:ext cx="209198" cy="209198"/>
            </a:xfrm>
            <a:prstGeom prst="ellipse">
              <a:avLst/>
            </a:prstGeom>
            <a:solidFill>
              <a:schemeClr val="tx1">
                <a:lumMod val="85000"/>
                <a:lumOff val="1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8" name="Oval 167">
              <a:extLst>
                <a:ext uri="{FF2B5EF4-FFF2-40B4-BE49-F238E27FC236}">
                  <a16:creationId xmlns:a16="http://schemas.microsoft.com/office/drawing/2014/main" id="{B9FD4244-3727-0A7A-4A82-5E5102D9F7F7}"/>
                </a:ext>
              </a:extLst>
            </p:cNvPr>
            <p:cNvSpPr/>
            <p:nvPr/>
          </p:nvSpPr>
          <p:spPr>
            <a:xfrm>
              <a:off x="8171128" y="5986894"/>
              <a:ext cx="137053" cy="137053"/>
            </a:xfrm>
            <a:prstGeom prst="ellipse">
              <a:avLst/>
            </a:prstGeom>
            <a:solidFill>
              <a:schemeClr val="tx1">
                <a:lumMod val="85000"/>
                <a:lumOff val="1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sp>
          <p:nvSpPr>
            <p:cNvPr id="169" name="TextBox 168">
              <a:extLst>
                <a:ext uri="{FF2B5EF4-FFF2-40B4-BE49-F238E27FC236}">
                  <a16:creationId xmlns:a16="http://schemas.microsoft.com/office/drawing/2014/main" id="{17870EA5-E3F7-CF06-1DAD-EF69BF4A4B1C}"/>
                </a:ext>
              </a:extLst>
            </p:cNvPr>
            <p:cNvSpPr txBox="1"/>
            <p:nvPr/>
          </p:nvSpPr>
          <p:spPr>
            <a:xfrm>
              <a:off x="8400256" y="5993865"/>
              <a:ext cx="115416" cy="123111"/>
            </a:xfrm>
            <a:prstGeom prst="rect">
              <a:avLst/>
            </a:prstGeom>
            <a:noFill/>
          </p:spPr>
          <p:txBody>
            <a:bodyPr wrap="none" lIns="0" tIns="0" rIns="0" bIns="0" rtlCol="0">
              <a:spAutoFit/>
            </a:bodyPr>
            <a:lstStyle/>
            <a:p>
              <a:r>
                <a:rPr lang="en-GB" sz="800" noProof="0" dirty="0">
                  <a:latin typeface="Arial" panose="020B0604020202020204" pitchFamily="34" charset="0"/>
                  <a:cs typeface="Arial" panose="020B0604020202020204" pitchFamily="34" charset="0"/>
                </a:rPr>
                <a:t>40</a:t>
              </a:r>
              <a:endParaRPr lang="en-GB" sz="800" baseline="30000" noProof="0" dirty="0">
                <a:latin typeface="Arial" panose="020B0604020202020204" pitchFamily="34" charset="0"/>
                <a:cs typeface="Arial" panose="020B0604020202020204" pitchFamily="34" charset="0"/>
              </a:endParaRPr>
            </a:p>
          </p:txBody>
        </p:sp>
        <p:sp>
          <p:nvSpPr>
            <p:cNvPr id="170" name="TextBox 169">
              <a:extLst>
                <a:ext uri="{FF2B5EF4-FFF2-40B4-BE49-F238E27FC236}">
                  <a16:creationId xmlns:a16="http://schemas.microsoft.com/office/drawing/2014/main" id="{BD91EE2B-9441-9509-52B7-2E7B37AD9D0B}"/>
                </a:ext>
              </a:extLst>
            </p:cNvPr>
            <p:cNvSpPr txBox="1"/>
            <p:nvPr/>
          </p:nvSpPr>
          <p:spPr>
            <a:xfrm>
              <a:off x="9056992" y="5993865"/>
              <a:ext cx="115416" cy="123111"/>
            </a:xfrm>
            <a:prstGeom prst="rect">
              <a:avLst/>
            </a:prstGeom>
            <a:noFill/>
          </p:spPr>
          <p:txBody>
            <a:bodyPr wrap="none" lIns="0" tIns="0" rIns="0" bIns="0" rtlCol="0">
              <a:spAutoFit/>
            </a:bodyPr>
            <a:lstStyle/>
            <a:p>
              <a:r>
                <a:rPr lang="en-GB" sz="800" noProof="0" dirty="0">
                  <a:latin typeface="Arial" panose="020B0604020202020204" pitchFamily="34" charset="0"/>
                  <a:cs typeface="Arial" panose="020B0604020202020204" pitchFamily="34" charset="0"/>
                </a:rPr>
                <a:t>80</a:t>
              </a:r>
              <a:endParaRPr lang="en-GB" sz="800" baseline="30000" noProof="0" dirty="0">
                <a:latin typeface="Arial" panose="020B0604020202020204" pitchFamily="34" charset="0"/>
                <a:cs typeface="Arial" panose="020B0604020202020204" pitchFamily="34" charset="0"/>
              </a:endParaRPr>
            </a:p>
          </p:txBody>
        </p:sp>
      </p:grpSp>
      <p:sp>
        <p:nvSpPr>
          <p:cNvPr id="4" name="TextBox 3">
            <a:extLst>
              <a:ext uri="{FF2B5EF4-FFF2-40B4-BE49-F238E27FC236}">
                <a16:creationId xmlns:a16="http://schemas.microsoft.com/office/drawing/2014/main" id="{56085014-8096-22CD-53DC-6B7D9AAB9D62}"/>
              </a:ext>
            </a:extLst>
          </p:cNvPr>
          <p:cNvSpPr txBox="1"/>
          <p:nvPr/>
        </p:nvSpPr>
        <p:spPr>
          <a:xfrm>
            <a:off x="7558982" y="1072891"/>
            <a:ext cx="4376712" cy="523220"/>
          </a:xfrm>
          <a:prstGeom prst="rect">
            <a:avLst/>
          </a:prstGeom>
          <a:noFill/>
        </p:spPr>
        <p:txBody>
          <a:bodyPr wrap="square" rtlCol="0">
            <a:spAutoFit/>
          </a:bodyPr>
          <a:lstStyle/>
          <a:p>
            <a:r>
              <a:rPr lang="en-GB" sz="1400" b="1" dirty="0">
                <a:latin typeface="Arial" panose="020B0604020202020204" pitchFamily="34" charset="0"/>
                <a:cs typeface="Arial" panose="020B0604020202020204" pitchFamily="34" charset="0"/>
              </a:rPr>
              <a:t>ORR (y‐axis) and mPFS (x‐axis) across TKI–naive patients treated with ROS1 TKIs</a:t>
            </a:r>
            <a:endParaRPr lang="en-GB" sz="1400" b="1" dirty="0">
              <a:latin typeface="Arial" panose="020B0604020202020204" pitchFamily="34" charset="0"/>
              <a:ea typeface="Aileron" charset="0"/>
              <a:cs typeface="Arial" panose="020B0604020202020204" pitchFamily="34" charset="0"/>
            </a:endParaRPr>
          </a:p>
        </p:txBody>
      </p:sp>
    </p:spTree>
    <p:extLst>
      <p:ext uri="{BB962C8B-B14F-4D97-AF65-F5344CB8AC3E}">
        <p14:creationId xmlns:p14="http://schemas.microsoft.com/office/powerpoint/2010/main" val="399552268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FD91C1-2EC1-51EB-FA00-5AFBF8FACF41}"/>
              </a:ext>
            </a:extLst>
          </p:cNvPr>
          <p:cNvSpPr>
            <a:spLocks noGrp="1"/>
          </p:cNvSpPr>
          <p:nvPr>
            <p:ph sz="quarter" idx="12"/>
          </p:nvPr>
        </p:nvSpPr>
        <p:spPr>
          <a:xfrm>
            <a:off x="619200" y="1401341"/>
            <a:ext cx="10963200" cy="4426181"/>
          </a:xfrm>
        </p:spPr>
        <p:txBody>
          <a:bodyPr/>
          <a:lstStyle/>
          <a:p>
            <a:r>
              <a:rPr lang="en-GB" b="1" noProof="0" dirty="0">
                <a:solidFill>
                  <a:schemeClr val="accent1"/>
                </a:solidFill>
              </a:rPr>
              <a:t>The Critical Role of Systematic Testing</a:t>
            </a:r>
            <a:endParaRPr lang="en-GB" noProof="0" dirty="0">
              <a:solidFill>
                <a:schemeClr val="accent1"/>
              </a:solidFill>
            </a:endParaRPr>
          </a:p>
          <a:p>
            <a:pPr lvl="1"/>
            <a:r>
              <a:rPr lang="en-GB" b="1" noProof="0" dirty="0"/>
              <a:t>Broad Identification:</a:t>
            </a:r>
            <a:r>
              <a:rPr lang="en-GB" noProof="0" dirty="0"/>
              <a:t> </a:t>
            </a:r>
            <a:r>
              <a:rPr lang="en-GB" i="1" noProof="0" dirty="0"/>
              <a:t>ROS1</a:t>
            </a:r>
            <a:r>
              <a:rPr lang="en-GB" noProof="0" dirty="0"/>
              <a:t> rearrangements (~2% of NSCLC) occur across all clinical profiles; testing should not be limited by age or smoking history</a:t>
            </a:r>
          </a:p>
          <a:p>
            <a:pPr lvl="1"/>
            <a:r>
              <a:rPr lang="en-GB" b="1" noProof="0" dirty="0"/>
              <a:t>Diagnostic Gold Standard:</a:t>
            </a:r>
            <a:r>
              <a:rPr lang="en-GB" noProof="0" dirty="0"/>
              <a:t> While IHC is a valuable rapid screen, </a:t>
            </a:r>
            <a:r>
              <a:rPr lang="en-GB" b="1" noProof="0" dirty="0"/>
              <a:t>NGS (preferably RNA-based)</a:t>
            </a:r>
            <a:r>
              <a:rPr lang="en-GB" noProof="0" dirty="0"/>
              <a:t> is essential for definitive identification and characterisation of fusion partners</a:t>
            </a:r>
          </a:p>
          <a:p>
            <a:pPr lvl="1"/>
            <a:r>
              <a:rPr lang="en-GB" b="1" noProof="0" dirty="0"/>
              <a:t>Tissue Stewardship:</a:t>
            </a:r>
            <a:r>
              <a:rPr lang="en-GB" noProof="0" dirty="0"/>
              <a:t> Prioritising broad molecular profiling ensures these rare but highly actionable drivers are not missed in the first-line setting</a:t>
            </a:r>
          </a:p>
          <a:p>
            <a:r>
              <a:rPr lang="en-GB" b="1" noProof="0" dirty="0">
                <a:solidFill>
                  <a:schemeClr val="accent1"/>
                </a:solidFill>
              </a:rPr>
              <a:t>Evolution of the Treatment Landscape</a:t>
            </a:r>
            <a:endParaRPr lang="en-GB" noProof="0" dirty="0">
              <a:solidFill>
                <a:schemeClr val="accent1"/>
              </a:solidFill>
            </a:endParaRPr>
          </a:p>
          <a:p>
            <a:pPr lvl="1"/>
            <a:r>
              <a:rPr lang="en-GB" b="1" noProof="0" dirty="0"/>
              <a:t>1st-Generation TKIs:</a:t>
            </a:r>
            <a:r>
              <a:rPr lang="en-GB" noProof="0" dirty="0"/>
              <a:t> Established the targeted approach but are limited by the eventual development of resistance mutations (e.g. G2032R) and poor CNS (brain) penetration</a:t>
            </a:r>
          </a:p>
          <a:p>
            <a:pPr lvl="1"/>
            <a:r>
              <a:rPr lang="en-GB" b="1" noProof="0" dirty="0"/>
              <a:t>Next-Generation TKIs:</a:t>
            </a:r>
            <a:r>
              <a:rPr lang="en-GB" noProof="0" dirty="0"/>
              <a:t> Represent the new standard of care, specifically engineered to overcome 1st-generation resistance and provide improved intracranial activity to manage/prevent brain metastases</a:t>
            </a:r>
          </a:p>
        </p:txBody>
      </p:sp>
      <p:sp>
        <p:nvSpPr>
          <p:cNvPr id="3" name="Title 2">
            <a:extLst>
              <a:ext uri="{FF2B5EF4-FFF2-40B4-BE49-F238E27FC236}">
                <a16:creationId xmlns:a16="http://schemas.microsoft.com/office/drawing/2014/main" id="{9FAAB041-3412-6D51-39CE-2B560A827D04}"/>
              </a:ext>
            </a:extLst>
          </p:cNvPr>
          <p:cNvSpPr>
            <a:spLocks noGrp="1"/>
          </p:cNvSpPr>
          <p:nvPr>
            <p:ph type="title"/>
          </p:nvPr>
        </p:nvSpPr>
        <p:spPr>
          <a:xfrm>
            <a:off x="619201" y="259200"/>
            <a:ext cx="10963199" cy="864000"/>
          </a:xfrm>
        </p:spPr>
        <p:txBody>
          <a:bodyPr/>
          <a:lstStyle/>
          <a:p>
            <a:r>
              <a:rPr lang="en-GB" noProof="0" dirty="0"/>
              <a:t>summary</a:t>
            </a:r>
          </a:p>
        </p:txBody>
      </p:sp>
      <p:sp>
        <p:nvSpPr>
          <p:cNvPr id="5" name="Slide Number Placeholder 4">
            <a:extLst>
              <a:ext uri="{FF2B5EF4-FFF2-40B4-BE49-F238E27FC236}">
                <a16:creationId xmlns:a16="http://schemas.microsoft.com/office/drawing/2014/main" id="{D1D0BB65-53A5-E6DB-8506-E505B04914EA}"/>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21</a:t>
            </a:fld>
            <a:endParaRPr lang="en-GB" noProof="0" dirty="0"/>
          </a:p>
        </p:txBody>
      </p:sp>
      <p:sp>
        <p:nvSpPr>
          <p:cNvPr id="4" name="Content Placeholder 3">
            <a:extLst>
              <a:ext uri="{FF2B5EF4-FFF2-40B4-BE49-F238E27FC236}">
                <a16:creationId xmlns:a16="http://schemas.microsoft.com/office/drawing/2014/main" id="{63DB5AF2-66D7-F1E8-C1EA-8DEFD20089AB}"/>
              </a:ext>
            </a:extLst>
          </p:cNvPr>
          <p:cNvSpPr>
            <a:spLocks noGrp="1"/>
          </p:cNvSpPr>
          <p:nvPr>
            <p:ph sz="quarter" idx="15"/>
          </p:nvPr>
        </p:nvSpPr>
        <p:spPr>
          <a:xfrm>
            <a:off x="620183" y="6356351"/>
            <a:ext cx="10180339" cy="365125"/>
          </a:xfrm>
        </p:spPr>
        <p:txBody>
          <a:bodyPr anchor="b" anchorCtr="0"/>
          <a:lstStyle/>
          <a:p>
            <a:r>
              <a:rPr lang="en-GB" noProof="0" dirty="0">
                <a:solidFill>
                  <a:schemeClr val="tx2"/>
                </a:solidFill>
              </a:rPr>
              <a:t>CNS, central nervous system; IHC, immunohistochemistry; NGS, next-generation sequencing; NSCLC, non-small cell lung cancer; TKI, tyrosine kinase inhibitors</a:t>
            </a:r>
          </a:p>
        </p:txBody>
      </p:sp>
    </p:spTree>
    <p:extLst>
      <p:ext uri="{BB962C8B-B14F-4D97-AF65-F5344CB8AC3E}">
        <p14:creationId xmlns:p14="http://schemas.microsoft.com/office/powerpoint/2010/main" val="3519526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0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Thème Office">
  <a:themeElements>
    <a:clrScheme name="Custom 4">
      <a:dk1>
        <a:srgbClr val="000000"/>
      </a:dk1>
      <a:lt1>
        <a:srgbClr val="FFFFFF"/>
      </a:lt1>
      <a:dk2>
        <a:srgbClr val="5D8298"/>
      </a:dk2>
      <a:lt2>
        <a:srgbClr val="EEECE1"/>
      </a:lt2>
      <a:accent1>
        <a:srgbClr val="C6573B"/>
      </a:accent1>
      <a:accent2>
        <a:srgbClr val="C0504D"/>
      </a:accent2>
      <a:accent3>
        <a:srgbClr val="E9D0CD"/>
      </a:accent3>
      <a:accent4>
        <a:srgbClr val="F4EAE7"/>
      </a:accent4>
      <a:accent5>
        <a:srgbClr val="ECE6ED"/>
      </a:accent5>
      <a:accent6>
        <a:srgbClr val="8B878B"/>
      </a:accent6>
      <a:hlink>
        <a:srgbClr val="C6573B"/>
      </a:hlink>
      <a:folHlink>
        <a:srgbClr val="C6573B"/>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solidFill>
              <a:srgbClr val="505050"/>
            </a:solidFill>
            <a:latin typeface="Aileron" charset="0"/>
            <a:ea typeface="Aileron" charset="0"/>
            <a:cs typeface="Aileron" charset="0"/>
          </a:defRPr>
        </a:defPPr>
      </a:lstStyle>
    </a:txDef>
  </a:objectDefaults>
  <a:extraClrSchemeLst/>
  <a:extLst>
    <a:ext uri="{05A4C25C-085E-4340-85A3-A5531E510DB2}">
      <thm15:themeFamily xmlns:thm15="http://schemas.microsoft.com/office/thememl/2012/main" name="test1" id="{6EE5619C-8EAA-A44B-80F2-E23E4FCA5203}" vid="{AB7894ED-5683-8E4A-9ED0-7D17E9D41A6D}"/>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3">
    <a:dk1>
      <a:srgbClr val="000000"/>
    </a:dk1>
    <a:lt1>
      <a:srgbClr val="FFFFFF"/>
    </a:lt1>
    <a:dk2>
      <a:srgbClr val="000000"/>
    </a:dk2>
    <a:lt2>
      <a:srgbClr val="FFFFFF"/>
    </a:lt2>
    <a:accent1>
      <a:srgbClr val="005392"/>
    </a:accent1>
    <a:accent2>
      <a:srgbClr val="EE88AA"/>
    </a:accent2>
    <a:accent3>
      <a:srgbClr val="A9A9A9"/>
    </a:accent3>
    <a:accent4>
      <a:srgbClr val="942092"/>
    </a:accent4>
    <a:accent5>
      <a:srgbClr val="06202C"/>
    </a:accent5>
    <a:accent6>
      <a:srgbClr val="FF9300"/>
    </a:accent6>
    <a:hlink>
      <a:srgbClr val="0563C1"/>
    </a:hlink>
    <a:folHlink>
      <a:srgbClr val="FF17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ustom 3">
    <a:dk1>
      <a:srgbClr val="000000"/>
    </a:dk1>
    <a:lt1>
      <a:srgbClr val="FFFFFF"/>
    </a:lt1>
    <a:dk2>
      <a:srgbClr val="000000"/>
    </a:dk2>
    <a:lt2>
      <a:srgbClr val="FFFFFF"/>
    </a:lt2>
    <a:accent1>
      <a:srgbClr val="005392"/>
    </a:accent1>
    <a:accent2>
      <a:srgbClr val="EE88AA"/>
    </a:accent2>
    <a:accent3>
      <a:srgbClr val="A9A9A9"/>
    </a:accent3>
    <a:accent4>
      <a:srgbClr val="942092"/>
    </a:accent4>
    <a:accent5>
      <a:srgbClr val="06202C"/>
    </a:accent5>
    <a:accent6>
      <a:srgbClr val="FF9300"/>
    </a:accent6>
    <a:hlink>
      <a:srgbClr val="0563C1"/>
    </a:hlink>
    <a:folHlink>
      <a:srgbClr val="FF177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GUCONNECT_template_v2-good</Template>
  <TotalTime>3</TotalTime>
  <Words>4604</Words>
  <Application>Microsoft Office PowerPoint</Application>
  <PresentationFormat>Widescreen</PresentationFormat>
  <Paragraphs>997</Paragraphs>
  <Slides>22</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22</vt:i4>
      </vt:variant>
    </vt:vector>
  </HeadingPairs>
  <TitlesOfParts>
    <vt:vector size="30" baseType="lpstr">
      <vt:lpstr>Aileron</vt:lpstr>
      <vt:lpstr>Arial</vt:lpstr>
      <vt:lpstr>Arial Narrow</vt:lpstr>
      <vt:lpstr>Calibri</vt:lpstr>
      <vt:lpstr>Lucida Grande</vt:lpstr>
      <vt:lpstr>PT Sans Narrow</vt:lpstr>
      <vt:lpstr>System Font Regular</vt:lpstr>
      <vt:lpstr>Thème Office</vt:lpstr>
      <vt:lpstr>PowerPoint Presentation</vt:lpstr>
      <vt:lpstr> LUNG CONNECT  ROS1+ NSCLC: from  Identification to Next-Generation Therapy  Dr Maurice Pérol, MD Léon Bérard Cancer Center, Lyon, France   SEPTEMBER 2026</vt:lpstr>
      <vt:lpstr>Developed by LUNG COnnect</vt:lpstr>
      <vt:lpstr>educational objectives </vt:lpstr>
      <vt:lpstr>Clinical takeaways</vt:lpstr>
      <vt:lpstr>Identification of Actionable Genomic Alterations Improves NSCLC Patient Outcome</vt:lpstr>
      <vt:lpstr>Phenotypic and Genotypic Characterisation of NSCLC</vt:lpstr>
      <vt:lpstr>Clinical and histological presentation</vt:lpstr>
      <vt:lpstr>NGS: Who Should Be Tested and When?</vt:lpstr>
      <vt:lpstr>Genotypic Characterisation of NSCLC</vt:lpstr>
      <vt:lpstr>ROS1 fusions: molecular and clinical profile</vt:lpstr>
      <vt:lpstr>How to Identify ROS1 rearrangement in NSCLC?</vt:lpstr>
      <vt:lpstr>Why is rna-based ngs the preferred method for detecting ros1 fusions?</vt:lpstr>
      <vt:lpstr>ROS1 fusion in NSCLC history1</vt:lpstr>
      <vt:lpstr>A new generation of ROS1-targeting TKIs</vt:lpstr>
      <vt:lpstr>ROS1 TKIs in TKI-naive ROS1 fusion+ NSCLC1</vt:lpstr>
      <vt:lpstr>Spectrum of resistance to ROS1 fusion inhibitors</vt:lpstr>
      <vt:lpstr>ROS1 TKIs in crizotinib pre-treated ROS1 fusion+ NSCLC1</vt:lpstr>
      <vt:lpstr>Tolerance profile of ROS1 TKIs: TRAEs  SELECT TRAE (OCCURRING IN ≥ 10% PATIENTS</vt:lpstr>
      <vt:lpstr>Next-generation ROS1 TKIs are being evaluated in the frontline setting1</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elaine wills</cp:lastModifiedBy>
  <cp:revision>629</cp:revision>
  <cp:lastPrinted>2026-07-28T16:46:22Z</cp:lastPrinted>
  <dcterms:created xsi:type="dcterms:W3CDTF">2016-10-14T09:38:18Z</dcterms:created>
  <dcterms:modified xsi:type="dcterms:W3CDTF">2026-09-29T15:07:13Z</dcterms:modified>
</cp:coreProperties>
</file>